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1" r:id="rId38"/>
  </p:sldIdLst>
  <p:sldSz cx="9144000" cy="5143500" type="screen16x9"/>
  <p:notesSz cx="6858000" cy="9144000"/>
  <p:embeddedFontLst>
    <p:embeddedFont>
      <p:font typeface="Average" panose="020B0604020202020204" charset="0"/>
      <p:regular r:id="rId40"/>
    </p:embeddedFont>
    <p:embeddedFont>
      <p:font typeface="Lato" panose="020B0604020202020204" charset="0"/>
      <p:regular r:id="rId41"/>
      <p:bold r:id="rId42"/>
      <p:italic r:id="rId43"/>
      <p:boldItalic r:id="rId44"/>
    </p:embeddedFont>
    <p:embeddedFont>
      <p:font typeface="Lato Black" panose="020B0604020202020204" charset="0"/>
      <p:bold r:id="rId45"/>
      <p:boldItalic r:id="rId46"/>
    </p:embeddedFont>
    <p:embeddedFont>
      <p:font typeface="Lato Light" panose="020F0302020204030203" charset="0"/>
      <p:regular r:id="rId47"/>
      <p:bold r:id="rId48"/>
      <p:italic r:id="rId49"/>
      <p:boldItalic r:id="rId50"/>
    </p:embeddedFont>
    <p:embeddedFont>
      <p:font typeface="Montserrat" panose="020B0604020202020204" charset="0"/>
      <p:regular r:id="rId51"/>
      <p:bold r:id="rId52"/>
      <p:italic r:id="rId53"/>
      <p:boldItalic r:id="rId54"/>
    </p:embeddedFont>
    <p:embeddedFont>
      <p:font typeface="Montserrat Medium"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12" autoAdjust="0"/>
  </p:normalViewPr>
  <p:slideViewPr>
    <p:cSldViewPr snapToGrid="0">
      <p:cViewPr varScale="1">
        <p:scale>
          <a:sx n="85" d="100"/>
          <a:sy n="85" d="100"/>
        </p:scale>
        <p:origin x="1378"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87997393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f51c634be_0_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f51c634be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AirBnB will use image classification to find incorrect labels to provide curation at scale</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f51c634be_0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f51c634be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Pretty much everything you see on social media is processed in some way through machine learning.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f51c634be_0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f51c634be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FB, Twitter, and every other social network uses ML to provide curated timelines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6f51c634be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6f51c634b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aa965239d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aa965239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has been around for a long time. The reason it has taken off recently, especially in terms of web applications, is due to the increase in computing power, decrease in storage cost, and the increased access to Data</a:t>
            </a:r>
            <a:endParaRPr/>
          </a:p>
          <a:p>
            <a:pPr marL="0" lvl="0" indent="0" algn="l" rtl="0">
              <a:spcBef>
                <a:spcPts val="0"/>
              </a:spcBef>
              <a:spcAft>
                <a:spcPts val="0"/>
              </a:spcAft>
              <a:buNone/>
            </a:pPr>
            <a:endParaRPr/>
          </a:p>
          <a:p>
            <a:pPr marL="0" lvl="0" indent="0" algn="l" rtl="0">
              <a:spcBef>
                <a:spcPts val="0"/>
              </a:spcBef>
              <a:spcAft>
                <a:spcPts val="0"/>
              </a:spcAft>
              <a:buNone/>
            </a:pPr>
            <a:r>
              <a:rPr lang="en-GB"/>
              <a:t>Google, FB, Target, pretty much every major retailer is using ML to create a more personalized experience. The more access to data they have, the more accurately they can create personalized web experiences for you. </a:t>
            </a:r>
            <a:endParaRPr/>
          </a:p>
          <a:p>
            <a:pPr marL="0" lvl="0" indent="0" algn="l" rtl="0">
              <a:spcBef>
                <a:spcPts val="0"/>
              </a:spcBef>
              <a:spcAft>
                <a:spcPts val="0"/>
              </a:spcAft>
              <a:buNone/>
            </a:pPr>
            <a:endParaRPr/>
          </a:p>
          <a:p>
            <a:pPr marL="0" lvl="0" indent="0" algn="l" rtl="0">
              <a:spcBef>
                <a:spcPts val="0"/>
              </a:spcBef>
              <a:spcAft>
                <a:spcPts val="0"/>
              </a:spcAft>
              <a:buNone/>
            </a:pPr>
            <a:r>
              <a:rPr lang="en-GB"/>
              <a:t>For everyone who uses personalization, you probably notice that as you start to grow beyond 10, 20, 50+ segments, it gets had to maintain. Machine Learning excels at this type of processing.</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38f9dad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38f9dad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Target story</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f51c634be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6f51c634be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1a01d930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1a01d930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6f51c634be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6f51c634be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1a01d9300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1a01d930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f87997393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AI vs ML, Buzzword Buzzword Buzzword. But what actually is ML? I’ll try to give a brief overview </a:t>
            </a:r>
            <a:endParaRPr/>
          </a:p>
          <a:p>
            <a:pPr marL="0" lvl="0" indent="0" algn="l" rtl="0">
              <a:spcBef>
                <a:spcPts val="0"/>
              </a:spcBef>
              <a:spcAft>
                <a:spcPts val="0"/>
              </a:spcAft>
              <a:buNone/>
            </a:pPr>
            <a:endParaRPr/>
          </a:p>
          <a:p>
            <a:pPr marL="0" lvl="0" indent="0" algn="l" rtl="0">
              <a:spcBef>
                <a:spcPts val="0"/>
              </a:spcBef>
              <a:spcAft>
                <a:spcPts val="0"/>
              </a:spcAft>
              <a:buNone/>
            </a:pPr>
            <a:r>
              <a:rPr lang="en-GB"/>
              <a:t>Ok cool, so now that you know what ML is, why is everyone so jazzed about it?</a:t>
            </a:r>
            <a:endParaRPr/>
          </a:p>
          <a:p>
            <a:pPr marL="0" lvl="0" indent="0" algn="l" rtl="0">
              <a:spcBef>
                <a:spcPts val="0"/>
              </a:spcBef>
              <a:spcAft>
                <a:spcPts val="0"/>
              </a:spcAft>
              <a:buNone/>
            </a:pPr>
            <a:endParaRPr/>
          </a:p>
          <a:p>
            <a:pPr marL="0" lvl="0" indent="0" algn="l" rtl="0">
              <a:spcBef>
                <a:spcPts val="0"/>
              </a:spcBef>
              <a:spcAft>
                <a:spcPts val="0"/>
              </a:spcAft>
              <a:buNone/>
            </a:pPr>
            <a:r>
              <a:rPr lang="en-GB"/>
              <a:t>What is Epi doing with ML? Quite a lot actually. We will go through some of the cool stuff they are doing.</a:t>
            </a:r>
            <a:endParaRPr/>
          </a:p>
          <a:p>
            <a:pPr marL="0" lvl="0" indent="0" algn="l" rtl="0">
              <a:spcBef>
                <a:spcPts val="0"/>
              </a:spcBef>
              <a:spcAft>
                <a:spcPts val="0"/>
              </a:spcAft>
              <a:buNone/>
            </a:pPr>
            <a:endParaRPr/>
          </a:p>
          <a:p>
            <a:pPr marL="0" lvl="0" indent="0" algn="l" rtl="0">
              <a:spcBef>
                <a:spcPts val="0"/>
              </a:spcBef>
              <a:spcAft>
                <a:spcPts val="0"/>
              </a:spcAft>
              <a:buNone/>
            </a:pPr>
            <a:r>
              <a:rPr lang="en-GB"/>
              <a:t>Okay, now that I know what it is, what do I do with it?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1a01d930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1a01d930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Triggered Emails based on abandoned carts, pages visited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1a01d9300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1a01d930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f51c634be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f51c634b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61a01d930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61a01d930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all have the ability now to accumulate more data, so the only thing standing in your way is knowing how to implement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There are a lot of tools out there, especially for devs, around machine learning. Because we are already in the Microsoft ecosystem, I wanted to focus there.</a:t>
            </a:r>
            <a:endParaRPr/>
          </a:p>
          <a:p>
            <a:pPr marL="0" lvl="0" indent="0" algn="l" rtl="0">
              <a:spcBef>
                <a:spcPts val="0"/>
              </a:spcBef>
              <a:spcAft>
                <a:spcPts val="0"/>
              </a:spcAft>
              <a:buNone/>
            </a:pPr>
            <a:endParaRPr/>
          </a:p>
          <a:p>
            <a:pPr marL="0" lvl="0" indent="0" algn="l" rtl="0">
              <a:spcBef>
                <a:spcPts val="0"/>
              </a:spcBef>
              <a:spcAft>
                <a:spcPts val="0"/>
              </a:spcAft>
              <a:buNone/>
            </a:pPr>
            <a:r>
              <a:rPr lang="en-GB"/>
              <a:t>Microsoft has also made really great advancements around making machine learning accessible to non devs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1a01d930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1a01d930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ML.NET was just released earlier this year and is all open sourced.</a:t>
            </a:r>
            <a:endParaRPr/>
          </a:p>
          <a:p>
            <a:pPr marL="0" lvl="0" indent="0" algn="l" rtl="0">
              <a:spcBef>
                <a:spcPts val="0"/>
              </a:spcBef>
              <a:spcAft>
                <a:spcPts val="0"/>
              </a:spcAft>
              <a:buNone/>
            </a:pPr>
            <a:endParaRPr/>
          </a:p>
          <a:p>
            <a:pPr marL="0" lvl="0" indent="0" algn="l" rtl="0">
              <a:spcBef>
                <a:spcPts val="0"/>
              </a:spcBef>
              <a:spcAft>
                <a:spcPts val="0"/>
              </a:spcAft>
              <a:buNone/>
            </a:pPr>
            <a:r>
              <a:rPr lang="en-GB"/>
              <a:t>They provide tutorials on lots of different algorithms based on what you are trying to predict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1a01d9300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61a01d930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They even include a visual studio extension called Model Builder that walks you through the workflow</a:t>
            </a:r>
            <a:endParaRPr/>
          </a:p>
          <a:p>
            <a:pPr marL="0" lvl="0" indent="0" algn="l" rtl="0">
              <a:spcBef>
                <a:spcPts val="0"/>
              </a:spcBef>
              <a:spcAft>
                <a:spcPts val="0"/>
              </a:spcAft>
              <a:buNone/>
            </a:pPr>
            <a:endParaRPr/>
          </a:p>
          <a:p>
            <a:pPr marL="0" lvl="0" indent="0" algn="l" rtl="0">
              <a:spcBef>
                <a:spcPts val="0"/>
              </a:spcBef>
              <a:spcAft>
                <a:spcPts val="0"/>
              </a:spcAft>
              <a:buNone/>
            </a:pPr>
            <a:r>
              <a:rPr lang="en-GB"/>
              <a:t>It asks for your scenario</a:t>
            </a:r>
            <a:endParaRPr/>
          </a:p>
          <a:p>
            <a:pPr marL="0" lvl="0" indent="0" algn="l" rtl="0">
              <a:spcBef>
                <a:spcPts val="0"/>
              </a:spcBef>
              <a:spcAft>
                <a:spcPts val="0"/>
              </a:spcAft>
              <a:buNone/>
            </a:pPr>
            <a:r>
              <a:rPr lang="en-GB"/>
              <a:t>As well as your data</a:t>
            </a:r>
            <a:endParaRPr/>
          </a:p>
          <a:p>
            <a:pPr marL="0" lvl="0" indent="0" algn="l" rtl="0">
              <a:spcBef>
                <a:spcPts val="0"/>
              </a:spcBef>
              <a:spcAft>
                <a:spcPts val="0"/>
              </a:spcAft>
              <a:buNone/>
            </a:pPr>
            <a:r>
              <a:rPr lang="en-GB"/>
              <a:t>Trains the model</a:t>
            </a:r>
            <a:endParaRPr/>
          </a:p>
          <a:p>
            <a:pPr marL="0" lvl="0" indent="0" algn="l" rtl="0">
              <a:spcBef>
                <a:spcPts val="0"/>
              </a:spcBef>
              <a:spcAft>
                <a:spcPts val="0"/>
              </a:spcAft>
              <a:buNone/>
            </a:pPr>
            <a:r>
              <a:rPr lang="en-GB"/>
              <a:t>Lets you pick from some models that were built based on multiple algorithms</a:t>
            </a:r>
            <a:endParaRPr/>
          </a:p>
          <a:p>
            <a:pPr marL="0" lvl="0" indent="0" algn="l" rtl="0">
              <a:spcBef>
                <a:spcPts val="0"/>
              </a:spcBef>
              <a:spcAft>
                <a:spcPts val="0"/>
              </a:spcAft>
              <a:buNone/>
            </a:pPr>
            <a:r>
              <a:rPr lang="en-GB"/>
              <a:t>Then spits out the code that you need call to run data against that model</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1a01d9300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1a01d930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 pre built APIs for accessing machine learningfeatures</a:t>
            </a:r>
            <a:endParaRPr/>
          </a:p>
          <a:p>
            <a:pPr marL="0" lvl="0" indent="0" algn="l" rtl="0">
              <a:spcBef>
                <a:spcPts val="0"/>
              </a:spcBef>
              <a:spcAft>
                <a:spcPts val="0"/>
              </a:spcAft>
              <a:buNone/>
            </a:pPr>
            <a:r>
              <a:rPr lang="en-GB"/>
              <a:t>Facial recognition</a:t>
            </a:r>
            <a:endParaRPr/>
          </a:p>
          <a:p>
            <a:pPr marL="0" lvl="0" indent="0" algn="l" rtl="0">
              <a:spcBef>
                <a:spcPts val="0"/>
              </a:spcBef>
              <a:spcAft>
                <a:spcPts val="0"/>
              </a:spcAft>
              <a:buNone/>
            </a:pPr>
            <a:r>
              <a:rPr lang="en-GB"/>
              <a:t>Image recognitions</a:t>
            </a:r>
            <a:endParaRPr/>
          </a:p>
          <a:p>
            <a:pPr marL="0" lvl="0" indent="0" algn="l" rtl="0">
              <a:spcBef>
                <a:spcPts val="0"/>
              </a:spcBef>
              <a:spcAft>
                <a:spcPts val="0"/>
              </a:spcAft>
              <a:buNone/>
            </a:pPr>
            <a:r>
              <a:rPr lang="en-GB"/>
              <a:t>etc</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1a01d930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61a01d930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Azure ML Studio was built to bring ML to more less technical business members</a:t>
            </a:r>
            <a:endParaRPr/>
          </a:p>
          <a:p>
            <a:pPr marL="0" lvl="0" indent="0" algn="l" rtl="0">
              <a:spcBef>
                <a:spcPts val="0"/>
              </a:spcBef>
              <a:spcAft>
                <a:spcPts val="0"/>
              </a:spcAft>
              <a:buNone/>
            </a:pPr>
            <a:endParaRPr/>
          </a:p>
          <a:p>
            <a:pPr marL="0" lvl="0" indent="0" algn="l" rtl="0">
              <a:spcBef>
                <a:spcPts val="0"/>
              </a:spcBef>
              <a:spcAft>
                <a:spcPts val="0"/>
              </a:spcAft>
              <a:buNone/>
            </a:pPr>
            <a:r>
              <a:rPr lang="en-GB"/>
              <a:t>Drag and drop interface that allows you to create workflows for every step of the data - algorithm - train - model workflow mentioned before</a:t>
            </a:r>
            <a:endParaRPr/>
          </a:p>
          <a:p>
            <a:pPr marL="0" lvl="0" indent="0" algn="l" rtl="0">
              <a:spcBef>
                <a:spcPts val="0"/>
              </a:spcBef>
              <a:spcAft>
                <a:spcPts val="0"/>
              </a:spcAft>
              <a:buNone/>
            </a:pPr>
            <a:endParaRPr/>
          </a:p>
          <a:p>
            <a:pPr marL="0" lvl="0" indent="0" algn="l" rtl="0">
              <a:spcBef>
                <a:spcPts val="0"/>
              </a:spcBef>
              <a:spcAft>
                <a:spcPts val="0"/>
              </a:spcAft>
              <a:buNone/>
            </a:pPr>
            <a:r>
              <a:rPr lang="en-GB"/>
              <a:t>Built in experiments you can work from </a:t>
            </a:r>
            <a:endParaRPr/>
          </a:p>
          <a:p>
            <a:pPr marL="0" lvl="0" indent="0" algn="l" rtl="0">
              <a:spcBef>
                <a:spcPts val="0"/>
              </a:spcBef>
              <a:spcAft>
                <a:spcPts val="0"/>
              </a:spcAft>
              <a:buNone/>
            </a:pPr>
            <a:endParaRPr/>
          </a:p>
          <a:p>
            <a:pPr marL="0" lvl="0" indent="0" algn="l" rtl="0">
              <a:spcBef>
                <a:spcPts val="0"/>
              </a:spcBef>
              <a:spcAft>
                <a:spcPts val="0"/>
              </a:spcAft>
              <a:buNone/>
            </a:pPr>
            <a:r>
              <a:rPr lang="en-GB"/>
              <a:t>Allows for creating and deploying web apps for accessing your 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f51c634be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f51c634be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They have lots of pre built implementations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f51c634be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f51c634be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Even if you aren’t sure what you need, Microsoft has guides to help you figure it out.</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f51c634b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f51c634b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6f51c634be_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6f51c634be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1a01d930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61a01d930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We won the code bash in 2017 using microsofts cognitive services facial recognition for Episerver login</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6f51c634be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6f51c634be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During last year’s ascend we started tracking users in store to collect more data for a more personalized experience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f51c634be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6f51c634be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you have seen the new mosey demo site, it uses cognitive services to tag images on upload to be used in searching, alt text, etc.</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1a01d9300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61a01d930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t>
            </a:r>
            <a:endParaRPr dirty="0"/>
          </a:p>
          <a:p>
            <a:pPr marL="0" lvl="0" indent="0" algn="l" rtl="0">
              <a:spcBef>
                <a:spcPts val="0"/>
              </a:spcBef>
              <a:spcAft>
                <a:spcPts val="0"/>
              </a:spcAft>
              <a:buNone/>
            </a:pPr>
            <a:r>
              <a:rPr lang="en-GB" dirty="0" err="1"/>
              <a:t>Episerver</a:t>
            </a:r>
            <a:r>
              <a:rPr lang="en-GB" dirty="0"/>
              <a:t> already accomplishes a lot in an area that has a lot of value, personalization.</a:t>
            </a:r>
            <a:endParaRPr dirty="0"/>
          </a:p>
          <a:p>
            <a:pPr marL="0" lvl="0" indent="0" algn="l" rtl="0">
              <a:spcBef>
                <a:spcPts val="0"/>
              </a:spcBef>
              <a:spcAft>
                <a:spcPts val="0"/>
              </a:spcAft>
              <a:buNone/>
            </a:pPr>
            <a:r>
              <a:rPr lang="en-GB" dirty="0"/>
              <a:t>I think while that can continually be refined and expanded on, we can also look to incorporate ML into </a:t>
            </a:r>
            <a:r>
              <a:rPr lang="en-GB" dirty="0" err="1"/>
              <a:t>Episerver</a:t>
            </a:r>
            <a:r>
              <a:rPr lang="en-GB" dirty="0"/>
              <a:t> in other ways.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 reality its all open to you. Both for the editor and the end user.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Next step I would recommend learning how to ask the right questions. Once you have a clear question in mind, you can work to find a solution to it in ML.</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6f51c634be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6f51c634b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Microsoft and other companies are really trying to make machine learning more accessible to the average user. There are tons of great resources out there.</a:t>
            </a:r>
            <a:endParaRPr/>
          </a:p>
          <a:p>
            <a:pPr marL="0" lvl="0" indent="0" algn="l" rtl="0">
              <a:spcBef>
                <a:spcPts val="0"/>
              </a:spcBef>
              <a:spcAft>
                <a:spcPts val="0"/>
              </a:spcAft>
              <a:buNone/>
            </a:pPr>
            <a:endParaRPr/>
          </a:p>
          <a:p>
            <a:pPr marL="0" lvl="0" indent="0" algn="l" rtl="0">
              <a:spcBef>
                <a:spcPts val="0"/>
              </a:spcBef>
              <a:spcAft>
                <a:spcPts val="0"/>
              </a:spcAft>
              <a:buNone/>
            </a:pPr>
            <a:r>
              <a:rPr lang="en-GB"/>
              <a:t>Even if you feel you don’t have the bandwidth to look into other tools like the items discussed here, Episerver still has you covered.</a:t>
            </a:r>
            <a:endParaRPr/>
          </a:p>
          <a:p>
            <a:pPr marL="0" lvl="0" indent="0" algn="l" rtl="0">
              <a:spcBef>
                <a:spcPts val="0"/>
              </a:spcBef>
              <a:spcAft>
                <a:spcPts val="0"/>
              </a:spcAft>
              <a:buNone/>
            </a:pPr>
            <a:endParaRPr/>
          </a:p>
          <a:p>
            <a:pPr marL="0" lvl="0" indent="0" algn="l" rtl="0">
              <a:spcBef>
                <a:spcPts val="0"/>
              </a:spcBef>
              <a:spcAft>
                <a:spcPts val="0"/>
              </a:spcAft>
              <a:buNone/>
            </a:pPr>
            <a:r>
              <a:rPr lang="en-GB"/>
              <a:t>Next step I would recommend learning how to ask the right questions. Machine learning is just a tool. Once you have a clear question in mind, you can work to find a solution to it in ML.</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61a01d9300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61a01d930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Ill be posting this presentation, but if anyone is interested there are some good ML resources</a:t>
            </a:r>
            <a:endParaRPr/>
          </a:p>
          <a:p>
            <a:pPr marL="0" lvl="0" indent="0" algn="l" rtl="0">
              <a:spcBef>
                <a:spcPts val="0"/>
              </a:spcBef>
              <a:spcAft>
                <a:spcPts val="0"/>
              </a:spcAft>
              <a:buNone/>
            </a:pPr>
            <a:endParaRPr/>
          </a:p>
          <a:p>
            <a:pPr marL="0" lvl="0" indent="0" algn="l" rtl="0">
              <a:spcBef>
                <a:spcPts val="0"/>
              </a:spcBef>
              <a:spcAft>
                <a:spcPts val="0"/>
              </a:spcAft>
              <a:buNone/>
            </a:pPr>
            <a:r>
              <a:rPr lang="en-GB"/>
              <a:t>Gallery of dozens of pre built APIs you can deploy to your azure instance</a:t>
            </a:r>
            <a:endParaRPr/>
          </a:p>
          <a:p>
            <a:pPr marL="0" lvl="0" indent="0" algn="l" rtl="0">
              <a:spcBef>
                <a:spcPts val="0"/>
              </a:spcBef>
              <a:spcAft>
                <a:spcPts val="0"/>
              </a:spcAft>
              <a:buNone/>
            </a:pPr>
            <a:endParaRPr/>
          </a:p>
          <a:p>
            <a:pPr marL="0" lvl="0" indent="0" algn="l" rtl="0">
              <a:spcBef>
                <a:spcPts val="0"/>
              </a:spcBef>
              <a:spcAft>
                <a:spcPts val="0"/>
              </a:spcAft>
              <a:buNone/>
            </a:pPr>
            <a:r>
              <a:rPr lang="en-GB"/>
              <a:t>Machine Learning “cheat sheet”. Once you have that question in mind, you can use this to help choose the right algorith for you</a:t>
            </a:r>
            <a:endParaRPr/>
          </a:p>
          <a:p>
            <a:pPr marL="0" lvl="0" indent="0" algn="l" rtl="0">
              <a:spcBef>
                <a:spcPts val="0"/>
              </a:spcBef>
              <a:spcAft>
                <a:spcPts val="0"/>
              </a:spcAft>
              <a:buNone/>
            </a:pPr>
            <a:endParaRPr/>
          </a:p>
          <a:p>
            <a:pPr marL="0" lvl="0" indent="0" algn="l" rtl="0">
              <a:spcBef>
                <a:spcPts val="0"/>
              </a:spcBef>
              <a:spcAft>
                <a:spcPts val="0"/>
              </a:spcAft>
              <a:buNone/>
            </a:pPr>
            <a:r>
              <a:rPr lang="en-GB"/>
              <a:t>Link to ML.NET info, along with that visual studio plugin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f51c634be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f51c634be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87997393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87997393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Zuckerberg during his senate testimony cited improved ML to resolve lots of the discussed problems. Its not as simple as that.</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Important to note that although they are </a:t>
            </a:r>
            <a:r>
              <a:rPr lang="en-GB" dirty="0" err="1"/>
              <a:t>kinda</a:t>
            </a:r>
            <a:r>
              <a:rPr lang="en-GB" dirty="0"/>
              <a:t> used interchangeably, ML is just a subset of AI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General AI is the term for essentially trying to mimic human intelligence in machines. Machine learning is all bout solving a specific task</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2c262a29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2c262a29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ML and Statistics are very intertwined. The major difference is that statistics is more to just analyze the data. ML is all about getting repeatable predictive results.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So how does it do this? Based on some data, it will generate statistical models. As new data comes in, it will try to make a prediction based on the data it got before.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Once it knows the actual result, it will optimize its model, and its ready for new data. That’s where the “learning” comes in.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1a01d930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1a01d930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Algorithm is what you use to build your statistical models. This is chosen based on what you are trying to accomplish. Ill explain more about that in a minute.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Based on the data we have, we run it through the algorithm. You specify the input values and the target value to predict. The result that gets spit out is your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The model is a statistical representation of whatever you are trying to predict. This model is continually refined as new data comes in and it gets re trained.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6e406e4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6e406e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it comes to the algorithms, there are two main categories. Supervised &amp; unsupervised. Unsupervised is kinda like analyzing data with no clear goal in mind. Just trying to get insights to your data.</a:t>
            </a:r>
            <a:endParaRPr/>
          </a:p>
          <a:p>
            <a:pPr marL="0" lvl="0" indent="0" algn="l" rtl="0">
              <a:spcBef>
                <a:spcPts val="0"/>
              </a:spcBef>
              <a:spcAft>
                <a:spcPts val="0"/>
              </a:spcAft>
              <a:buNone/>
            </a:pPr>
            <a:endParaRPr/>
          </a:p>
          <a:p>
            <a:pPr marL="0" lvl="0" indent="0" algn="l" rtl="0">
              <a:spcBef>
                <a:spcPts val="0"/>
              </a:spcBef>
              <a:spcAft>
                <a:spcPts val="0"/>
              </a:spcAft>
              <a:buNone/>
            </a:pPr>
            <a:r>
              <a:rPr lang="en-GB"/>
              <a:t>Supervised is trying to answer a specific question. Thats what we’ll focus on.</a:t>
            </a:r>
            <a:endParaRPr/>
          </a:p>
          <a:p>
            <a:pPr marL="0" lvl="0" indent="0" algn="l" rtl="0">
              <a:spcBef>
                <a:spcPts val="0"/>
              </a:spcBef>
              <a:spcAft>
                <a:spcPts val="0"/>
              </a:spcAft>
              <a:buNone/>
            </a:pPr>
            <a:endParaRPr/>
          </a:p>
          <a:p>
            <a:pPr marL="0" lvl="0" indent="0" algn="l" rtl="0">
              <a:spcBef>
                <a:spcPts val="0"/>
              </a:spcBef>
              <a:spcAft>
                <a:spcPts val="0"/>
              </a:spcAft>
              <a:buNone/>
            </a:pPr>
            <a:r>
              <a:rPr lang="en-GB"/>
              <a:t>When it comes to supervised, there are two main types of algorithms, classification and regression. Classification deals with grouping items into categories. While Regression deals with predicting some value.</a:t>
            </a:r>
            <a:endParaRPr/>
          </a:p>
          <a:p>
            <a:pPr marL="0" lvl="0" indent="0" algn="l" rtl="0">
              <a:spcBef>
                <a:spcPts val="0"/>
              </a:spcBef>
              <a:spcAft>
                <a:spcPts val="0"/>
              </a:spcAft>
              <a:buNone/>
            </a:pPr>
            <a:endParaRPr/>
          </a:p>
          <a:p>
            <a:pPr marL="0" lvl="0" indent="0" algn="l" rtl="0">
              <a:spcBef>
                <a:spcPts val="0"/>
              </a:spcBef>
              <a:spcAft>
                <a:spcPts val="0"/>
              </a:spcAft>
              <a:buNone/>
            </a:pPr>
            <a:r>
              <a:rPr lang="en-GB"/>
              <a:t>Does this image contain a dog?</a:t>
            </a:r>
            <a:endParaRPr/>
          </a:p>
          <a:p>
            <a:pPr marL="0" lvl="0" indent="0" algn="l" rtl="0">
              <a:spcBef>
                <a:spcPts val="0"/>
              </a:spcBef>
              <a:spcAft>
                <a:spcPts val="0"/>
              </a:spcAft>
              <a:buNone/>
            </a:pPr>
            <a:endParaRPr/>
          </a:p>
          <a:p>
            <a:pPr marL="0" lvl="0" indent="0" algn="l" rtl="0">
              <a:spcBef>
                <a:spcPts val="0"/>
              </a:spcBef>
              <a:spcAft>
                <a:spcPts val="0"/>
              </a:spcAft>
              <a:buNone/>
            </a:pPr>
            <a:r>
              <a:rPr lang="en-GB"/>
              <a:t>What will be the price of this house given all these parameters?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f51c634b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f51c634b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it comes to the algorithms, there are two main categories. Supervised &amp; unsupervised. Unsupervised is kinda like analyzing data with no clear goal in mind. Just trying to get insights to your data.</a:t>
            </a:r>
            <a:endParaRPr/>
          </a:p>
          <a:p>
            <a:pPr marL="0" lvl="0" indent="0" algn="l" rtl="0">
              <a:spcBef>
                <a:spcPts val="0"/>
              </a:spcBef>
              <a:spcAft>
                <a:spcPts val="0"/>
              </a:spcAft>
              <a:buNone/>
            </a:pPr>
            <a:endParaRPr/>
          </a:p>
          <a:p>
            <a:pPr marL="0" lvl="0" indent="0" algn="l" rtl="0">
              <a:spcBef>
                <a:spcPts val="0"/>
              </a:spcBef>
              <a:spcAft>
                <a:spcPts val="0"/>
              </a:spcAft>
              <a:buNone/>
            </a:pPr>
            <a:r>
              <a:rPr lang="en-GB"/>
              <a:t>Supervised is trying to answer a specific question. Thats what we’ll focus on.</a:t>
            </a:r>
            <a:endParaRPr/>
          </a:p>
          <a:p>
            <a:pPr marL="0" lvl="0" indent="0" algn="l" rtl="0">
              <a:spcBef>
                <a:spcPts val="0"/>
              </a:spcBef>
              <a:spcAft>
                <a:spcPts val="0"/>
              </a:spcAft>
              <a:buNone/>
            </a:pPr>
            <a:endParaRPr/>
          </a:p>
          <a:p>
            <a:pPr marL="0" lvl="0" indent="0" algn="l" rtl="0">
              <a:spcBef>
                <a:spcPts val="0"/>
              </a:spcBef>
              <a:spcAft>
                <a:spcPts val="0"/>
              </a:spcAft>
              <a:buNone/>
            </a:pPr>
            <a:r>
              <a:rPr lang="en-GB"/>
              <a:t>When it comes to supervised, there are two main types of algorithms, classification and regression. Classification deals with grouping items into categories. While Regression deals with predicting some value.</a:t>
            </a:r>
            <a:endParaRPr/>
          </a:p>
          <a:p>
            <a:pPr marL="0" lvl="0" indent="0" algn="l" rtl="0">
              <a:spcBef>
                <a:spcPts val="0"/>
              </a:spcBef>
              <a:spcAft>
                <a:spcPts val="0"/>
              </a:spcAft>
              <a:buNone/>
            </a:pPr>
            <a:endParaRPr/>
          </a:p>
          <a:p>
            <a:pPr marL="0" lvl="0" indent="0" algn="l" rtl="0">
              <a:spcBef>
                <a:spcPts val="0"/>
              </a:spcBef>
              <a:spcAft>
                <a:spcPts val="0"/>
              </a:spcAft>
              <a:buNone/>
            </a:pPr>
            <a:r>
              <a:rPr lang="en-GB"/>
              <a:t>Does this image contain a dog?</a:t>
            </a:r>
            <a:endParaRPr/>
          </a:p>
          <a:p>
            <a:pPr marL="0" lvl="0" indent="0" algn="l" rtl="0">
              <a:spcBef>
                <a:spcPts val="0"/>
              </a:spcBef>
              <a:spcAft>
                <a:spcPts val="0"/>
              </a:spcAft>
              <a:buNone/>
            </a:pPr>
            <a:endParaRPr/>
          </a:p>
          <a:p>
            <a:pPr marL="0" lvl="0" indent="0" algn="l" rtl="0">
              <a:spcBef>
                <a:spcPts val="0"/>
              </a:spcBef>
              <a:spcAft>
                <a:spcPts val="0"/>
              </a:spcAft>
              <a:buNone/>
            </a:pPr>
            <a:r>
              <a:rPr lang="en-GB"/>
              <a:t>What will be the price of this house given all these parameters?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1a01d9300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1a01d930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Netflix not only recommends videos, but will customize image thumbnails based on your user journey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BE6E6"/>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14060" t="-12789" r="14053" b="28705"/>
          <a:stretch/>
        </p:blipFill>
        <p:spPr>
          <a:xfrm rot="-5400000">
            <a:off x="6343076" y="2335723"/>
            <a:ext cx="2925900" cy="2717100"/>
          </a:xfrm>
          <a:prstGeom prst="rtTriangle">
            <a:avLst/>
          </a:prstGeom>
          <a:noFill/>
          <a:ln>
            <a:noFill/>
          </a:ln>
        </p:spPr>
      </p:pic>
      <p:sp>
        <p:nvSpPr>
          <p:cNvPr id="11" name="Google Shape;11;p2"/>
          <p:cNvSpPr txBox="1">
            <a:spLocks noGrp="1"/>
          </p:cNvSpPr>
          <p:nvPr>
            <p:ph type="ctrTitle"/>
          </p:nvPr>
        </p:nvSpPr>
        <p:spPr>
          <a:xfrm>
            <a:off x="890075" y="1578400"/>
            <a:ext cx="4947900" cy="13716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a:endParaRPr/>
          </a:p>
        </p:txBody>
      </p:sp>
      <p:sp>
        <p:nvSpPr>
          <p:cNvPr id="12" name="Google Shape;12;p2"/>
          <p:cNvSpPr txBox="1">
            <a:spLocks noGrp="1"/>
          </p:cNvSpPr>
          <p:nvPr>
            <p:ph type="subTitle" idx="1"/>
          </p:nvPr>
        </p:nvSpPr>
        <p:spPr>
          <a:xfrm>
            <a:off x="940129" y="2888030"/>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sz="1000" b="1"/>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sz="1000" b="1"/>
            </a:lvl4pPr>
            <a:lvl5pPr lvl="4">
              <a:lnSpc>
                <a:spcPct val="100000"/>
              </a:lnSpc>
              <a:spcBef>
                <a:spcPts val="0"/>
              </a:spcBef>
              <a:spcAft>
                <a:spcPts val="0"/>
              </a:spcAft>
              <a:buSzPts val="1000"/>
              <a:buNone/>
              <a:defRPr sz="1000" b="1"/>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
          <p:cNvPicPr preferRelativeResize="0"/>
          <p:nvPr/>
        </p:nvPicPr>
        <p:blipFill>
          <a:blip r:embed="rId3">
            <a:alphaModFix/>
          </a:blip>
          <a:stretch>
            <a:fillRect/>
          </a:stretch>
        </p:blipFill>
        <p:spPr>
          <a:xfrm>
            <a:off x="250923" y="244121"/>
            <a:ext cx="489160" cy="510900"/>
          </a:xfrm>
          <a:prstGeom prst="rect">
            <a:avLst/>
          </a:prstGeom>
          <a:noFill/>
          <a:ln>
            <a:noFill/>
          </a:ln>
        </p:spPr>
      </p:pic>
      <p:sp>
        <p:nvSpPr>
          <p:cNvPr id="15" name="Google Shape;15;p2" title="Prepared by Nansen"/>
          <p:cNvSpPr txBox="1">
            <a:spLocks noGrp="1"/>
          </p:cNvSpPr>
          <p:nvPr>
            <p:ph type="subTitle" idx="2"/>
          </p:nvPr>
        </p:nvSpPr>
        <p:spPr>
          <a:xfrm>
            <a:off x="940129" y="3167455"/>
            <a:ext cx="34707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1"/>
            </a:lvl1pPr>
            <a:lvl2pPr lvl="1" rtl="0">
              <a:lnSpc>
                <a:spcPct val="100000"/>
              </a:lnSpc>
              <a:spcBef>
                <a:spcPts val="0"/>
              </a:spcBef>
              <a:spcAft>
                <a:spcPts val="0"/>
              </a:spcAft>
              <a:buSzPts val="1300"/>
              <a:buNone/>
              <a:defRPr sz="1300" b="1"/>
            </a:lvl2pPr>
            <a:lvl3pPr lvl="2" rtl="0">
              <a:lnSpc>
                <a:spcPct val="100000"/>
              </a:lnSpc>
              <a:spcBef>
                <a:spcPts val="0"/>
              </a:spcBef>
              <a:spcAft>
                <a:spcPts val="0"/>
              </a:spcAft>
              <a:buSzPts val="1300"/>
              <a:buNone/>
              <a:defRPr sz="1300" b="1"/>
            </a:lvl3pPr>
            <a:lvl4pPr lvl="3" rtl="0">
              <a:lnSpc>
                <a:spcPct val="100000"/>
              </a:lnSpc>
              <a:spcBef>
                <a:spcPts val="0"/>
              </a:spcBef>
              <a:spcAft>
                <a:spcPts val="0"/>
              </a:spcAft>
              <a:buSzPts val="1300"/>
              <a:buNone/>
              <a:defRPr sz="1300" b="1"/>
            </a:lvl4pPr>
            <a:lvl5pPr lvl="4" rtl="0">
              <a:lnSpc>
                <a:spcPct val="100000"/>
              </a:lnSpc>
              <a:spcBef>
                <a:spcPts val="0"/>
              </a:spcBef>
              <a:spcAft>
                <a:spcPts val="0"/>
              </a:spcAft>
              <a:buSzPts val="1300"/>
              <a:buNone/>
              <a:defRPr sz="1300" b="1"/>
            </a:lvl5pPr>
            <a:lvl6pPr lvl="5" rtl="0">
              <a:lnSpc>
                <a:spcPct val="100000"/>
              </a:lnSpc>
              <a:spcBef>
                <a:spcPts val="0"/>
              </a:spcBef>
              <a:spcAft>
                <a:spcPts val="0"/>
              </a:spcAft>
              <a:buSzPts val="1300"/>
              <a:buNone/>
              <a:defRPr sz="1300" b="1"/>
            </a:lvl6pPr>
            <a:lvl7pPr lvl="6" rtl="0">
              <a:lnSpc>
                <a:spcPct val="100000"/>
              </a:lnSpc>
              <a:spcBef>
                <a:spcPts val="0"/>
              </a:spcBef>
              <a:spcAft>
                <a:spcPts val="0"/>
              </a:spcAft>
              <a:buSzPts val="1300"/>
              <a:buNone/>
              <a:defRPr sz="1300" b="1"/>
            </a:lvl7pPr>
            <a:lvl8pPr lvl="7" rtl="0">
              <a:lnSpc>
                <a:spcPct val="100000"/>
              </a:lnSpc>
              <a:spcBef>
                <a:spcPts val="0"/>
              </a:spcBef>
              <a:spcAft>
                <a:spcPts val="0"/>
              </a:spcAft>
              <a:buSzPts val="1300"/>
              <a:buNone/>
              <a:defRPr sz="1300" b="1"/>
            </a:lvl8pPr>
            <a:lvl9pPr lvl="8" rtl="0">
              <a:lnSpc>
                <a:spcPct val="100000"/>
              </a:lnSpc>
              <a:spcBef>
                <a:spcPts val="0"/>
              </a:spcBef>
              <a:spcAft>
                <a:spcPts val="0"/>
              </a:spcAft>
              <a:buSzPts val="1300"/>
              <a:buNone/>
              <a:defRPr sz="13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76"/>
        <p:cNvGrpSpPr/>
        <p:nvPr/>
      </p:nvGrpSpPr>
      <p:grpSpPr>
        <a:xfrm>
          <a:off x="0" y="0"/>
          <a:ext cx="0" cy="0"/>
          <a:chOff x="0" y="0"/>
          <a:chExt cx="0" cy="0"/>
        </a:xfrm>
      </p:grpSpPr>
      <p:sp>
        <p:nvSpPr>
          <p:cNvPr id="77" name="Google Shape;77;p11"/>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11"/>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2100" rtl="0">
              <a:spcBef>
                <a:spcPts val="1600"/>
              </a:spcBef>
              <a:spcAft>
                <a:spcPts val="0"/>
              </a:spcAft>
              <a:buClr>
                <a:schemeClr val="dk1"/>
              </a:buClr>
              <a:buSzPts val="1000"/>
              <a:buChar char="○"/>
              <a:defRPr>
                <a:solidFill>
                  <a:schemeClr val="dk1"/>
                </a:solidFill>
              </a:defRPr>
            </a:lvl2pPr>
            <a:lvl3pPr marL="1371600" lvl="2" indent="-292100" rtl="0">
              <a:spcBef>
                <a:spcPts val="1600"/>
              </a:spcBef>
              <a:spcAft>
                <a:spcPts val="0"/>
              </a:spcAft>
              <a:buClr>
                <a:schemeClr val="dk1"/>
              </a:buClr>
              <a:buSzPts val="1000"/>
              <a:buChar char="■"/>
              <a:defRPr>
                <a:solidFill>
                  <a:schemeClr val="dk1"/>
                </a:solidFill>
              </a:defRPr>
            </a:lvl3pPr>
            <a:lvl4pPr marL="1828800" lvl="3" indent="-292100" rtl="0">
              <a:spcBef>
                <a:spcPts val="1600"/>
              </a:spcBef>
              <a:spcAft>
                <a:spcPts val="0"/>
              </a:spcAft>
              <a:buClr>
                <a:schemeClr val="dk1"/>
              </a:buClr>
              <a:buSzPts val="1000"/>
              <a:buChar char="●"/>
              <a:defRPr>
                <a:solidFill>
                  <a:schemeClr val="dk1"/>
                </a:solidFill>
              </a:defRPr>
            </a:lvl4pPr>
            <a:lvl5pPr marL="2286000" lvl="4" indent="-292100" rtl="0">
              <a:spcBef>
                <a:spcPts val="1600"/>
              </a:spcBef>
              <a:spcAft>
                <a:spcPts val="0"/>
              </a:spcAft>
              <a:buClr>
                <a:schemeClr val="dk1"/>
              </a:buClr>
              <a:buSzPts val="1000"/>
              <a:buChar char="○"/>
              <a:defRPr>
                <a:solidFill>
                  <a:schemeClr val="dk1"/>
                </a:solidFill>
              </a:defRPr>
            </a:lvl5pPr>
            <a:lvl6pPr marL="2743200" lvl="5" indent="-292100" rtl="0">
              <a:spcBef>
                <a:spcPts val="1600"/>
              </a:spcBef>
              <a:spcAft>
                <a:spcPts val="0"/>
              </a:spcAft>
              <a:buClr>
                <a:schemeClr val="dk1"/>
              </a:buClr>
              <a:buSzPts val="1000"/>
              <a:buChar char="■"/>
              <a:defRPr>
                <a:solidFill>
                  <a:schemeClr val="dk1"/>
                </a:solidFill>
              </a:defRPr>
            </a:lvl6pPr>
            <a:lvl7pPr marL="3200400" lvl="6" indent="-292100" rtl="0">
              <a:spcBef>
                <a:spcPts val="1600"/>
              </a:spcBef>
              <a:spcAft>
                <a:spcPts val="0"/>
              </a:spcAft>
              <a:buClr>
                <a:schemeClr val="dk1"/>
              </a:buClr>
              <a:buSzPts val="1000"/>
              <a:buChar char="●"/>
              <a:defRPr>
                <a:solidFill>
                  <a:schemeClr val="dk1"/>
                </a:solidFill>
              </a:defRPr>
            </a:lvl7pPr>
            <a:lvl8pPr marL="3657600" lvl="7" indent="-292100" rtl="0">
              <a:spcBef>
                <a:spcPts val="1600"/>
              </a:spcBef>
              <a:spcAft>
                <a:spcPts val="0"/>
              </a:spcAft>
              <a:buClr>
                <a:schemeClr val="dk1"/>
              </a:buClr>
              <a:buSzPts val="1000"/>
              <a:buChar char="○"/>
              <a:defRPr>
                <a:solidFill>
                  <a:schemeClr val="dk1"/>
                </a:solidFill>
              </a:defRPr>
            </a:lvl8pPr>
            <a:lvl9pPr marL="4114800" lvl="8" indent="-292100" rtl="0">
              <a:spcBef>
                <a:spcPts val="1600"/>
              </a:spcBef>
              <a:spcAft>
                <a:spcPts val="1600"/>
              </a:spcAft>
              <a:buClr>
                <a:schemeClr val="dk1"/>
              </a:buClr>
              <a:buSzPts val="1000"/>
              <a:buChar char="■"/>
              <a:defRPr>
                <a:solidFill>
                  <a:schemeClr val="dk1"/>
                </a:solidFill>
              </a:defRPr>
            </a:lvl9pPr>
          </a:lstStyle>
          <a:p>
            <a:endParaRPr/>
          </a:p>
        </p:txBody>
      </p:sp>
      <p:sp>
        <p:nvSpPr>
          <p:cNvPr id="80" name="Google Shape;80;p11"/>
          <p:cNvSpPr txBox="1">
            <a:spLocks noGrp="1"/>
          </p:cNvSpPr>
          <p:nvPr>
            <p:ph type="title"/>
          </p:nvPr>
        </p:nvSpPr>
        <p:spPr>
          <a:xfrm>
            <a:off x="899226" y="1924850"/>
            <a:ext cx="28782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1"/>
          <p:cNvSpPr txBox="1">
            <a:spLocks noGrp="1"/>
          </p:cNvSpPr>
          <p:nvPr>
            <p:ph type="title" idx="2"/>
          </p:nvPr>
        </p:nvSpPr>
        <p:spPr>
          <a:xfrm>
            <a:off x="899225" y="142086"/>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82" name="Google Shape;82;p11">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893900" y="4144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 name="Google Shape;88;p12"/>
          <p:cNvSpPr txBox="1">
            <a:spLocks noGrp="1"/>
          </p:cNvSpPr>
          <p:nvPr>
            <p:ph type="body" idx="1"/>
          </p:nvPr>
        </p:nvSpPr>
        <p:spPr>
          <a:xfrm>
            <a:off x="893900" y="1567550"/>
            <a:ext cx="3403200" cy="2911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89" name="Google Shape;89;p12"/>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90" name="Google Shape;9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p12">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893875"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7" name="Google Shape;9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p13">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893875" y="393750"/>
            <a:ext cx="28836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4" name="Google Shape;104;p14"/>
          <p:cNvSpPr txBox="1">
            <a:spLocks noGrp="1"/>
          </p:cNvSpPr>
          <p:nvPr>
            <p:ph type="body" idx="1"/>
          </p:nvPr>
        </p:nvSpPr>
        <p:spPr>
          <a:xfrm>
            <a:off x="893875" y="1972550"/>
            <a:ext cx="2883600" cy="2415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105" name="Google Shape;1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6" name="Google Shape;106;p14">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896275"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 name="Google Shape;11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3" name="Google Shape;113;p15">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893875"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9" name="Google Shape;119;p16"/>
          <p:cNvSpPr txBox="1">
            <a:spLocks noGrp="1"/>
          </p:cNvSpPr>
          <p:nvPr>
            <p:ph type="subTitle" idx="1"/>
          </p:nvPr>
        </p:nvSpPr>
        <p:spPr>
          <a:xfrm>
            <a:off x="893875"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b="1"/>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20" name="Google Shape;120;p16"/>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ato Light"/>
              <a:buChar char="●"/>
              <a:defRPr>
                <a:latin typeface="Lato Light"/>
                <a:ea typeface="Lato Light"/>
                <a:cs typeface="Lato Light"/>
                <a:sym typeface="Lato Light"/>
              </a:defRPr>
            </a:lvl1pPr>
            <a:lvl2pPr marL="914400" lvl="1" indent="-292100">
              <a:spcBef>
                <a:spcPts val="1600"/>
              </a:spcBef>
              <a:spcAft>
                <a:spcPts val="0"/>
              </a:spcAft>
              <a:buSzPts val="1000"/>
              <a:buFont typeface="Lato Light"/>
              <a:buChar char="○"/>
              <a:defRPr>
                <a:latin typeface="Lato Light"/>
                <a:ea typeface="Lato Light"/>
                <a:cs typeface="Lato Light"/>
                <a:sym typeface="Lato Light"/>
              </a:defRPr>
            </a:lvl2pPr>
            <a:lvl3pPr marL="1371600" lvl="2" indent="-292100">
              <a:spcBef>
                <a:spcPts val="1600"/>
              </a:spcBef>
              <a:spcAft>
                <a:spcPts val="0"/>
              </a:spcAft>
              <a:buSzPts val="1000"/>
              <a:buFont typeface="Lato Light"/>
              <a:buChar char="■"/>
              <a:defRPr>
                <a:latin typeface="Lato Light"/>
                <a:ea typeface="Lato Light"/>
                <a:cs typeface="Lato Light"/>
                <a:sym typeface="Lato Light"/>
              </a:defRPr>
            </a:lvl3pPr>
            <a:lvl4pPr marL="1828800" lvl="3" indent="-292100">
              <a:spcBef>
                <a:spcPts val="1600"/>
              </a:spcBef>
              <a:spcAft>
                <a:spcPts val="0"/>
              </a:spcAft>
              <a:buSzPts val="1000"/>
              <a:buFont typeface="Lato Light"/>
              <a:buChar char="●"/>
              <a:defRPr>
                <a:latin typeface="Lato Light"/>
                <a:ea typeface="Lato Light"/>
                <a:cs typeface="Lato Light"/>
                <a:sym typeface="Lato Light"/>
              </a:defRPr>
            </a:lvl4pPr>
            <a:lvl5pPr marL="2286000" lvl="4" indent="-292100">
              <a:spcBef>
                <a:spcPts val="1600"/>
              </a:spcBef>
              <a:spcAft>
                <a:spcPts val="0"/>
              </a:spcAft>
              <a:buSzPts val="1000"/>
              <a:buFont typeface="Lato Light"/>
              <a:buChar char="○"/>
              <a:defRPr>
                <a:latin typeface="Lato Light"/>
                <a:ea typeface="Lato Light"/>
                <a:cs typeface="Lato Light"/>
                <a:sym typeface="Lato Light"/>
              </a:defRPr>
            </a:lvl5pPr>
            <a:lvl6pPr marL="2743200" lvl="5" indent="-292100">
              <a:spcBef>
                <a:spcPts val="1600"/>
              </a:spcBef>
              <a:spcAft>
                <a:spcPts val="0"/>
              </a:spcAft>
              <a:buSzPts val="1000"/>
              <a:buFont typeface="Lato Light"/>
              <a:buChar char="■"/>
              <a:defRPr>
                <a:latin typeface="Lato Light"/>
                <a:ea typeface="Lato Light"/>
                <a:cs typeface="Lato Light"/>
                <a:sym typeface="Lato Light"/>
              </a:defRPr>
            </a:lvl6pPr>
            <a:lvl7pPr marL="3200400" lvl="6" indent="-292100">
              <a:spcBef>
                <a:spcPts val="1600"/>
              </a:spcBef>
              <a:spcAft>
                <a:spcPts val="0"/>
              </a:spcAft>
              <a:buSzPts val="1000"/>
              <a:buFont typeface="Lato Light"/>
              <a:buChar char="●"/>
              <a:defRPr>
                <a:latin typeface="Lato Light"/>
                <a:ea typeface="Lato Light"/>
                <a:cs typeface="Lato Light"/>
                <a:sym typeface="Lato Light"/>
              </a:defRPr>
            </a:lvl7pPr>
            <a:lvl8pPr marL="3657600" lvl="7" indent="-292100">
              <a:spcBef>
                <a:spcPts val="1600"/>
              </a:spcBef>
              <a:spcAft>
                <a:spcPts val="0"/>
              </a:spcAft>
              <a:buSzPts val="1000"/>
              <a:buFont typeface="Lato Light"/>
              <a:buChar char="○"/>
              <a:defRPr>
                <a:latin typeface="Lato Light"/>
                <a:ea typeface="Lato Light"/>
                <a:cs typeface="Lato Light"/>
                <a:sym typeface="Lato Light"/>
              </a:defRPr>
            </a:lvl8pPr>
            <a:lvl9pPr marL="4114800" lvl="8" indent="-292100">
              <a:spcBef>
                <a:spcPts val="1600"/>
              </a:spcBef>
              <a:spcAft>
                <a:spcPts val="1600"/>
              </a:spcAft>
              <a:buSzPts val="1000"/>
              <a:buFont typeface="Lato Light"/>
              <a:buChar char="■"/>
              <a:defRPr>
                <a:latin typeface="Lato Light"/>
                <a:ea typeface="Lato Light"/>
                <a:cs typeface="Lato Light"/>
                <a:sym typeface="Lato Light"/>
              </a:defRPr>
            </a:lvl9pPr>
          </a:lstStyle>
          <a:p>
            <a:endParaRPr/>
          </a:p>
        </p:txBody>
      </p:sp>
      <p:sp>
        <p:nvSpPr>
          <p:cNvPr id="121" name="Google Shape;12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16">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grpSp>
        <p:nvGrpSpPr>
          <p:cNvPr id="127" name="Google Shape;127;p17"/>
          <p:cNvGrpSpPr/>
          <p:nvPr/>
        </p:nvGrpSpPr>
        <p:grpSpPr>
          <a:xfrm>
            <a:off x="0" y="4128572"/>
            <a:ext cx="698925" cy="684657"/>
            <a:chOff x="0" y="3785672"/>
            <a:chExt cx="698925" cy="684657"/>
          </a:xfrm>
        </p:grpSpPr>
        <p:sp>
          <p:nvSpPr>
            <p:cNvPr id="128" name="Google Shape;128;p17"/>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7"/>
          <p:cNvSpPr txBox="1">
            <a:spLocks noGrp="1"/>
          </p:cNvSpPr>
          <p:nvPr>
            <p:ph type="body" idx="1"/>
          </p:nvPr>
        </p:nvSpPr>
        <p:spPr>
          <a:xfrm>
            <a:off x="8955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b="1"/>
            </a:lvl1pPr>
          </a:lstStyle>
          <a:p>
            <a:endParaRPr/>
          </a:p>
        </p:txBody>
      </p:sp>
      <p:sp>
        <p:nvSpPr>
          <p:cNvPr id="131" name="Google Shape;13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2" name="Google Shape;132;p17">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8"/>
          <p:cNvSpPr txBox="1">
            <a:spLocks noGrp="1"/>
          </p:cNvSpPr>
          <p:nvPr>
            <p:ph type="title" hasCustomPrompt="1"/>
          </p:nvPr>
        </p:nvSpPr>
        <p:spPr>
          <a:xfrm>
            <a:off x="896275"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Font typeface="Lato Black"/>
              <a:buNone/>
              <a:defRPr sz="8000">
                <a:latin typeface="Lato Black"/>
                <a:ea typeface="Lato Black"/>
                <a:cs typeface="Lato Black"/>
                <a:sym typeface="Lato Black"/>
              </a:defRPr>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38" name="Google Shape;138;p18"/>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139" name="Google Shape;13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40" name="Google Shape;140;p18">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ull Image">
  <p:cSld name="BLANK_1">
    <p:spTree>
      <p:nvGrpSpPr>
        <p:cNvPr id="1" name="Shape 149"/>
        <p:cNvGrpSpPr/>
        <p:nvPr/>
      </p:nvGrpSpPr>
      <p:grpSpPr>
        <a:xfrm>
          <a:off x="0" y="0"/>
          <a:ext cx="0" cy="0"/>
          <a:chOff x="0" y="0"/>
          <a:chExt cx="0" cy="0"/>
        </a:xfrm>
      </p:grpSpPr>
      <p:pic>
        <p:nvPicPr>
          <p:cNvPr id="150" name="Google Shape;150;p20"/>
          <p:cNvPicPr preferRelativeResize="0"/>
          <p:nvPr/>
        </p:nvPicPr>
        <p:blipFill rotWithShape="1">
          <a:blip r:embed="rId2">
            <a:alphaModFix/>
          </a:blip>
          <a:srcRect t="14722" b="810"/>
          <a:stretch/>
        </p:blipFill>
        <p:spPr>
          <a:xfrm>
            <a:off x="0" y="0"/>
            <a:ext cx="9144001" cy="5143499"/>
          </a:xfrm>
          <a:prstGeom prst="rect">
            <a:avLst/>
          </a:prstGeom>
          <a:noFill/>
          <a:ln>
            <a:noFill/>
          </a:ln>
        </p:spPr>
      </p:pic>
      <p:sp>
        <p:nvSpPr>
          <p:cNvPr id="151" name="Google Shape;15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20">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96300" y="2053000"/>
            <a:ext cx="35538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9" name="Google Shape;19;p3">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897325"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 name="Google Shape;157;p21"/>
          <p:cNvSpPr txBox="1">
            <a:spLocks noGrp="1"/>
          </p:cNvSpPr>
          <p:nvPr>
            <p:ph type="body" idx="1"/>
          </p:nvPr>
        </p:nvSpPr>
        <p:spPr>
          <a:xfrm>
            <a:off x="1052550" y="1567550"/>
            <a:ext cx="4318500" cy="17667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sz="1100"/>
            </a:lvl1pPr>
            <a:lvl2pPr marL="914400" lvl="1" indent="-292100" rtl="0">
              <a:spcBef>
                <a:spcPts val="1600"/>
              </a:spcBef>
              <a:spcAft>
                <a:spcPts val="0"/>
              </a:spcAft>
              <a:buSzPts val="10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a:p>
        </p:txBody>
      </p:sp>
      <p:sp>
        <p:nvSpPr>
          <p:cNvPr id="158" name="Google Shape;15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21">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_HEADER_2">
    <p:bg>
      <p:bgPr>
        <a:solidFill>
          <a:srgbClr val="99B750"/>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96300" y="2053000"/>
            <a:ext cx="6127200" cy="1148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4">
            <a:hlinkClick r:id="rId2" action="ppaction://hlinksldjump"/>
          </p:cNvPr>
          <p:cNvSpPr/>
          <p:nvPr/>
        </p:nvSpPr>
        <p:spPr>
          <a:xfrm>
            <a:off x="0" y="0"/>
            <a:ext cx="632700" cy="588600"/>
          </a:xfrm>
          <a:prstGeom prst="rect">
            <a:avLst/>
          </a:prstGeom>
          <a:solidFill>
            <a:srgbClr val="99B7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1">
  <p:cSld name="SECTION_HEADER_2_1">
    <p:bg>
      <p:bgPr>
        <a:solidFill>
          <a:srgbClr val="BD6265"/>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96300" y="2053000"/>
            <a:ext cx="5591700" cy="1148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5">
            <a:hlinkClick r:id="rId2" action="ppaction://hlinksldjump"/>
          </p:cNvPr>
          <p:cNvSpPr/>
          <p:nvPr/>
        </p:nvSpPr>
        <p:spPr>
          <a:xfrm>
            <a:off x="0" y="0"/>
            <a:ext cx="632700" cy="588600"/>
          </a:xfrm>
          <a:prstGeom prst="rect">
            <a:avLst/>
          </a:prstGeom>
          <a:solidFill>
            <a:srgbClr val="BD6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1">
  <p:cSld name="SECTION_HEADER_2_1_1">
    <p:bg>
      <p:bgPr>
        <a:solidFill>
          <a:srgbClr val="15567F"/>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96300" y="2053000"/>
            <a:ext cx="6061800" cy="1148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6">
            <a:hlinkClick r:id="rId2" action="ppaction://hlinksldjump"/>
          </p:cNvPr>
          <p:cNvSpPr/>
          <p:nvPr/>
        </p:nvSpPr>
        <p:spPr>
          <a:xfrm>
            <a:off x="0" y="0"/>
            <a:ext cx="632700" cy="588600"/>
          </a:xfrm>
          <a:prstGeom prst="rect">
            <a:avLst/>
          </a:prstGeom>
          <a:solidFill>
            <a:srgbClr val="155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1 1 1">
  <p:cSld name="SECTION_HEADER_2_1_1_1">
    <p:bg>
      <p:bgPr>
        <a:solidFill>
          <a:srgbClr val="D2823B"/>
        </a:solidFill>
        <a:effectLst/>
      </p:bgPr>
    </p:bg>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96300" y="2053000"/>
            <a:ext cx="6792900" cy="1148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 name="Google Shape;47;p7">
            <a:hlinkClick r:id="rId2" action="ppaction://hlinksldjump"/>
          </p:cNvPr>
          <p:cNvSpPr/>
          <p:nvPr/>
        </p:nvSpPr>
        <p:spPr>
          <a:xfrm>
            <a:off x="0" y="0"/>
            <a:ext cx="632700" cy="588600"/>
          </a:xfrm>
          <a:prstGeom prst="rect">
            <a:avLst/>
          </a:prstGeom>
          <a:solidFill>
            <a:srgbClr val="D28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rgbClr val="FFFFFF"/>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 name="Google Shape;53;p8"/>
          <p:cNvSpPr txBox="1">
            <a:spLocks noGrp="1"/>
          </p:cNvSpPr>
          <p:nvPr>
            <p:ph type="title"/>
          </p:nvPr>
        </p:nvSpPr>
        <p:spPr>
          <a:xfrm>
            <a:off x="8939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8">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939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0" name="Google Shape;60;p9"/>
          <p:cNvSpPr txBox="1">
            <a:spLocks noGrp="1"/>
          </p:cNvSpPr>
          <p:nvPr>
            <p:ph type="body" idx="1"/>
          </p:nvPr>
        </p:nvSpPr>
        <p:spPr>
          <a:xfrm>
            <a:off x="893900" y="1567550"/>
            <a:ext cx="7038900" cy="2911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61" name="Google Shape;6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9">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899226" y="1924850"/>
            <a:ext cx="28782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0"/>
          <p:cNvSpPr/>
          <p:nvPr/>
        </p:nvSpPr>
        <p:spPr>
          <a:xfrm>
            <a:off x="45741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0"/>
          <p:cNvSpPr txBox="1">
            <a:spLocks noGrp="1"/>
          </p:cNvSpPr>
          <p:nvPr>
            <p:ph type="body" idx="1"/>
          </p:nvPr>
        </p:nvSpPr>
        <p:spPr>
          <a:xfrm>
            <a:off x="5023500" y="1143025"/>
            <a:ext cx="3681000" cy="35202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2100" rtl="0">
              <a:spcBef>
                <a:spcPts val="1600"/>
              </a:spcBef>
              <a:spcAft>
                <a:spcPts val="0"/>
              </a:spcAft>
              <a:buClr>
                <a:schemeClr val="dk1"/>
              </a:buClr>
              <a:buSzPts val="1000"/>
              <a:buChar char="○"/>
              <a:defRPr>
                <a:solidFill>
                  <a:schemeClr val="dk1"/>
                </a:solidFill>
              </a:defRPr>
            </a:lvl2pPr>
            <a:lvl3pPr marL="1371600" lvl="2" indent="-292100" rtl="0">
              <a:spcBef>
                <a:spcPts val="1600"/>
              </a:spcBef>
              <a:spcAft>
                <a:spcPts val="0"/>
              </a:spcAft>
              <a:buClr>
                <a:schemeClr val="dk1"/>
              </a:buClr>
              <a:buSzPts val="1000"/>
              <a:buChar char="■"/>
              <a:defRPr>
                <a:solidFill>
                  <a:schemeClr val="dk1"/>
                </a:solidFill>
              </a:defRPr>
            </a:lvl3pPr>
            <a:lvl4pPr marL="1828800" lvl="3" indent="-292100" rtl="0">
              <a:spcBef>
                <a:spcPts val="1600"/>
              </a:spcBef>
              <a:spcAft>
                <a:spcPts val="0"/>
              </a:spcAft>
              <a:buClr>
                <a:schemeClr val="dk1"/>
              </a:buClr>
              <a:buSzPts val="1000"/>
              <a:buChar char="●"/>
              <a:defRPr>
                <a:solidFill>
                  <a:schemeClr val="dk1"/>
                </a:solidFill>
              </a:defRPr>
            </a:lvl4pPr>
            <a:lvl5pPr marL="2286000" lvl="4" indent="-292100" rtl="0">
              <a:spcBef>
                <a:spcPts val="1600"/>
              </a:spcBef>
              <a:spcAft>
                <a:spcPts val="0"/>
              </a:spcAft>
              <a:buClr>
                <a:schemeClr val="dk1"/>
              </a:buClr>
              <a:buSzPts val="1000"/>
              <a:buChar char="○"/>
              <a:defRPr>
                <a:solidFill>
                  <a:schemeClr val="dk1"/>
                </a:solidFill>
              </a:defRPr>
            </a:lvl5pPr>
            <a:lvl6pPr marL="2743200" lvl="5" indent="-292100" rtl="0">
              <a:spcBef>
                <a:spcPts val="1600"/>
              </a:spcBef>
              <a:spcAft>
                <a:spcPts val="0"/>
              </a:spcAft>
              <a:buClr>
                <a:schemeClr val="dk1"/>
              </a:buClr>
              <a:buSzPts val="1000"/>
              <a:buChar char="■"/>
              <a:defRPr>
                <a:solidFill>
                  <a:schemeClr val="dk1"/>
                </a:solidFill>
              </a:defRPr>
            </a:lvl6pPr>
            <a:lvl7pPr marL="3200400" lvl="6" indent="-292100" rtl="0">
              <a:spcBef>
                <a:spcPts val="1600"/>
              </a:spcBef>
              <a:spcAft>
                <a:spcPts val="0"/>
              </a:spcAft>
              <a:buClr>
                <a:schemeClr val="dk1"/>
              </a:buClr>
              <a:buSzPts val="1000"/>
              <a:buChar char="●"/>
              <a:defRPr>
                <a:solidFill>
                  <a:schemeClr val="dk1"/>
                </a:solidFill>
              </a:defRPr>
            </a:lvl7pPr>
            <a:lvl8pPr marL="3657600" lvl="7" indent="-292100" rtl="0">
              <a:spcBef>
                <a:spcPts val="1600"/>
              </a:spcBef>
              <a:spcAft>
                <a:spcPts val="0"/>
              </a:spcAft>
              <a:buClr>
                <a:schemeClr val="dk1"/>
              </a:buClr>
              <a:buSzPts val="1000"/>
              <a:buChar char="○"/>
              <a:defRPr>
                <a:solidFill>
                  <a:schemeClr val="dk1"/>
                </a:solidFill>
              </a:defRPr>
            </a:lvl8pPr>
            <a:lvl9pPr marL="4114800" lvl="8" indent="-292100" rtl="0">
              <a:spcBef>
                <a:spcPts val="1600"/>
              </a:spcBef>
              <a:spcAft>
                <a:spcPts val="1600"/>
              </a:spcAft>
              <a:buClr>
                <a:schemeClr val="dk1"/>
              </a:buClr>
              <a:buSzPts val="1000"/>
              <a:buChar char="■"/>
              <a:defRPr>
                <a:solidFill>
                  <a:schemeClr val="dk1"/>
                </a:solidFill>
              </a:defRPr>
            </a:lvl9pPr>
          </a:lstStyle>
          <a:p>
            <a:endParaRPr/>
          </a:p>
        </p:txBody>
      </p:sp>
      <p:sp>
        <p:nvSpPr>
          <p:cNvPr id="70" name="Google Shape;70;p10"/>
          <p:cNvSpPr txBox="1">
            <a:spLocks noGrp="1"/>
          </p:cNvSpPr>
          <p:nvPr>
            <p:ph type="title" idx="2"/>
          </p:nvPr>
        </p:nvSpPr>
        <p:spPr>
          <a:xfrm>
            <a:off x="899225" y="142086"/>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71" name="Google Shape;7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2" name="Google Shape;72;p10">
            <a:hlinkClick r:id="rId2" action="ppaction://hlinksldjump"/>
          </p:cNvPr>
          <p:cNvSpPr/>
          <p:nvPr/>
        </p:nvSpPr>
        <p:spPr>
          <a:xfrm>
            <a:off x="0" y="0"/>
            <a:ext cx="632700" cy="5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0">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Montserrat"/>
              <a:buNone/>
              <a:defRPr sz="2800">
                <a:solidFill>
                  <a:srgbClr val="434343"/>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434343"/>
              </a:buClr>
              <a:buSzPts val="1200"/>
              <a:buFont typeface="Lato Light"/>
              <a:buChar char="●"/>
              <a:defRPr sz="1200">
                <a:solidFill>
                  <a:srgbClr val="434343"/>
                </a:solidFill>
                <a:latin typeface="Lato Light"/>
                <a:ea typeface="Lato Light"/>
                <a:cs typeface="Lato Light"/>
                <a:sym typeface="Lato Light"/>
              </a:defRPr>
            </a:lvl1pPr>
            <a:lvl2pPr marL="914400" lvl="1"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2pPr>
            <a:lvl3pPr marL="1371600" lvl="2"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3pPr>
            <a:lvl4pPr marL="1828800" lvl="3"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4pPr>
            <a:lvl5pPr marL="2286000" lvl="4"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5pPr>
            <a:lvl6pPr marL="2743200" lvl="5"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6pPr>
            <a:lvl7pPr marL="3200400" lvl="6"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7pPr>
            <a:lvl8pPr marL="3657600" lvl="7" indent="-292100">
              <a:lnSpc>
                <a:spcPct val="115000"/>
              </a:lnSpc>
              <a:spcBef>
                <a:spcPts val="1600"/>
              </a:spcBef>
              <a:spcAft>
                <a:spcPts val="0"/>
              </a:spcAft>
              <a:buClr>
                <a:srgbClr val="434343"/>
              </a:buClr>
              <a:buSzPts val="1000"/>
              <a:buFont typeface="Lato Light"/>
              <a:buChar char="○"/>
              <a:defRPr sz="1000">
                <a:solidFill>
                  <a:srgbClr val="434343"/>
                </a:solidFill>
                <a:latin typeface="Lato Light"/>
                <a:ea typeface="Lato Light"/>
                <a:cs typeface="Lato Light"/>
                <a:sym typeface="Lato Light"/>
              </a:defRPr>
            </a:lvl8pPr>
            <a:lvl9pPr marL="4114800" lvl="8" indent="-292100">
              <a:lnSpc>
                <a:spcPct val="115000"/>
              </a:lnSpc>
              <a:spcBef>
                <a:spcPts val="1600"/>
              </a:spcBef>
              <a:spcAft>
                <a:spcPts val="1600"/>
              </a:spcAft>
              <a:buClr>
                <a:srgbClr val="434343"/>
              </a:buClr>
              <a:buSzPts val="1000"/>
              <a:buFont typeface="Lato Light"/>
              <a:buChar char="■"/>
              <a:defRPr sz="1000">
                <a:solidFill>
                  <a:srgbClr val="434343"/>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999999"/>
                </a:solidFill>
                <a:latin typeface="Lato"/>
                <a:ea typeface="Lato"/>
                <a:cs typeface="Lato"/>
                <a:sym typeface="Lato"/>
              </a:defRPr>
            </a:lvl1pPr>
            <a:lvl2pPr lvl="1" algn="r">
              <a:buNone/>
              <a:defRPr sz="1000">
                <a:solidFill>
                  <a:srgbClr val="999999"/>
                </a:solidFill>
                <a:latin typeface="Lato"/>
                <a:ea typeface="Lato"/>
                <a:cs typeface="Lato"/>
                <a:sym typeface="Lato"/>
              </a:defRPr>
            </a:lvl2pPr>
            <a:lvl3pPr lvl="2" algn="r">
              <a:buNone/>
              <a:defRPr sz="1000">
                <a:solidFill>
                  <a:srgbClr val="999999"/>
                </a:solidFill>
                <a:latin typeface="Lato"/>
                <a:ea typeface="Lato"/>
                <a:cs typeface="Lato"/>
                <a:sym typeface="Lato"/>
              </a:defRPr>
            </a:lvl3pPr>
            <a:lvl4pPr lvl="3" algn="r">
              <a:buNone/>
              <a:defRPr sz="1000">
                <a:solidFill>
                  <a:srgbClr val="999999"/>
                </a:solidFill>
                <a:latin typeface="Lato"/>
                <a:ea typeface="Lato"/>
                <a:cs typeface="Lato"/>
                <a:sym typeface="Lato"/>
              </a:defRPr>
            </a:lvl4pPr>
            <a:lvl5pPr lvl="4" algn="r">
              <a:buNone/>
              <a:defRPr sz="1000">
                <a:solidFill>
                  <a:srgbClr val="999999"/>
                </a:solidFill>
                <a:latin typeface="Lato"/>
                <a:ea typeface="Lato"/>
                <a:cs typeface="Lato"/>
                <a:sym typeface="Lato"/>
              </a:defRPr>
            </a:lvl5pPr>
            <a:lvl6pPr lvl="5" algn="r">
              <a:buNone/>
              <a:defRPr sz="1000">
                <a:solidFill>
                  <a:srgbClr val="999999"/>
                </a:solidFill>
                <a:latin typeface="Lato"/>
                <a:ea typeface="Lato"/>
                <a:cs typeface="Lato"/>
                <a:sym typeface="Lato"/>
              </a:defRPr>
            </a:lvl6pPr>
            <a:lvl7pPr lvl="6" algn="r">
              <a:buNone/>
              <a:defRPr sz="1000">
                <a:solidFill>
                  <a:srgbClr val="999999"/>
                </a:solidFill>
                <a:latin typeface="Lato"/>
                <a:ea typeface="Lato"/>
                <a:cs typeface="Lato"/>
                <a:sym typeface="Lato"/>
              </a:defRPr>
            </a:lvl7pPr>
            <a:lvl8pPr lvl="7" algn="r">
              <a:buNone/>
              <a:defRPr sz="1000">
                <a:solidFill>
                  <a:srgbClr val="999999"/>
                </a:solidFill>
                <a:latin typeface="Lato"/>
                <a:ea typeface="Lato"/>
                <a:cs typeface="Lato"/>
                <a:sym typeface="Lato"/>
              </a:defRPr>
            </a:lvl8pPr>
            <a:lvl9pPr lvl="8" algn="r">
              <a:buNone/>
              <a:defRPr sz="1000">
                <a:solidFill>
                  <a:srgbClr val="99999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gallery.azure.ai/machineLearningAPI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s://dotnet.microsoft.com/apps/machinelearning-ai/ml-dotnet" TargetMode="External"/><Relationship Id="rId4" Type="http://schemas.openxmlformats.org/officeDocument/2006/relationships/hyperlink" Target="https://azuremlsimpleds.azurewebsites.net/simpled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ctrTitle"/>
          </p:nvPr>
        </p:nvSpPr>
        <p:spPr>
          <a:xfrm>
            <a:off x="890075" y="1578400"/>
            <a:ext cx="4947900" cy="137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with Episerver</a:t>
            </a:r>
            <a:endParaRPr/>
          </a:p>
        </p:txBody>
      </p:sp>
      <p:sp>
        <p:nvSpPr>
          <p:cNvPr id="168" name="Google Shape;168;p22"/>
          <p:cNvSpPr txBox="1">
            <a:spLocks noGrp="1"/>
          </p:cNvSpPr>
          <p:nvPr>
            <p:ph type="subTitle" idx="1"/>
          </p:nvPr>
        </p:nvSpPr>
        <p:spPr>
          <a:xfrm>
            <a:off x="940129" y="2888030"/>
            <a:ext cx="3470700" cy="279418"/>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dirty="0"/>
              <a:t>10.28.19</a:t>
            </a:r>
            <a:endParaRPr b="1" dirty="0"/>
          </a:p>
        </p:txBody>
      </p:sp>
      <p:pic>
        <p:nvPicPr>
          <p:cNvPr id="169" name="Google Shape;169;p22"/>
          <p:cNvPicPr preferRelativeResize="0"/>
          <p:nvPr/>
        </p:nvPicPr>
        <p:blipFill rotWithShape="1">
          <a:blip r:embed="rId3">
            <a:alphaModFix/>
          </a:blip>
          <a:srcRect l="14060" t="-12789" r="14053" b="28705"/>
          <a:stretch/>
        </p:blipFill>
        <p:spPr>
          <a:xfrm rot="-5400000">
            <a:off x="6343076" y="2335723"/>
            <a:ext cx="2925900" cy="2717100"/>
          </a:xfrm>
          <a:prstGeom prst="rtTriangle">
            <a:avLst/>
          </a:prstGeom>
          <a:noFill/>
          <a:ln>
            <a:noFill/>
          </a:ln>
        </p:spPr>
      </p:pic>
      <p:sp>
        <p:nvSpPr>
          <p:cNvPr id="170" name="Google Shape;170;p22"/>
          <p:cNvSpPr txBox="1">
            <a:spLocks noGrp="1"/>
          </p:cNvSpPr>
          <p:nvPr>
            <p:ph type="subTitle" idx="2"/>
          </p:nvPr>
        </p:nvSpPr>
        <p:spPr>
          <a:xfrm>
            <a:off x="940125" y="3167446"/>
            <a:ext cx="3470700" cy="10921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999999"/>
                </a:solidFill>
              </a:rPr>
              <a:t>Prepared by David Boland</a:t>
            </a:r>
          </a:p>
          <a:p>
            <a:pPr marL="0" lvl="0" indent="0" algn="l" rtl="0">
              <a:spcBef>
                <a:spcPts val="0"/>
              </a:spcBef>
              <a:spcAft>
                <a:spcPts val="0"/>
              </a:spcAft>
              <a:buNone/>
            </a:pPr>
            <a:r>
              <a:rPr lang="en-GB" dirty="0">
                <a:solidFill>
                  <a:srgbClr val="999999"/>
                </a:solidFill>
              </a:rPr>
              <a:t>Senior Developer, EMVP at Nansen</a:t>
            </a:r>
          </a:p>
          <a:p>
            <a:pPr marL="0" lvl="0" indent="0" algn="l" rtl="0">
              <a:spcBef>
                <a:spcPts val="0"/>
              </a:spcBef>
              <a:spcAft>
                <a:spcPts val="0"/>
              </a:spcAft>
              <a:buNone/>
            </a:pPr>
            <a:endParaRPr dirty="0">
              <a:solidFill>
                <a:srgbClr val="999999"/>
              </a:solidFill>
            </a:endParaRPr>
          </a:p>
          <a:p>
            <a:pPr marL="0" lvl="0" indent="0" algn="l" rtl="0">
              <a:spcBef>
                <a:spcPts val="0"/>
              </a:spcBef>
              <a:spcAft>
                <a:spcPts val="0"/>
              </a:spcAft>
              <a:buNone/>
            </a:pPr>
            <a:r>
              <a:rPr lang="en-GB" dirty="0">
                <a:solidFill>
                  <a:srgbClr val="999999"/>
                </a:solidFill>
              </a:rPr>
              <a:t>Twitter: @debpu06</a:t>
            </a:r>
            <a:endParaRPr dirty="0">
              <a:solidFill>
                <a:srgbClr val="999999"/>
              </a:solidFill>
            </a:endParaRPr>
          </a:p>
          <a:p>
            <a:pPr marL="0" lvl="0" indent="0" algn="l" rtl="0">
              <a:spcBef>
                <a:spcPts val="0"/>
              </a:spcBef>
              <a:spcAft>
                <a:spcPts val="0"/>
              </a:spcAft>
              <a:buNone/>
            </a:pPr>
            <a:r>
              <a:rPr lang="en-GB" dirty="0">
                <a:solidFill>
                  <a:srgbClr val="999999"/>
                </a:solidFill>
              </a:rPr>
              <a:t>Website: </a:t>
            </a:r>
            <a:r>
              <a:rPr lang="en-GB" dirty="0" err="1">
                <a:solidFill>
                  <a:srgbClr val="999999"/>
                </a:solidFill>
              </a:rPr>
              <a:t>davidboland.site</a:t>
            </a:r>
            <a:endParaRPr dirty="0">
              <a:solidFill>
                <a:srgbClr val="9999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857125" y="325375"/>
            <a:ext cx="5709900" cy="6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Examples</a:t>
            </a:r>
            <a:endParaRPr/>
          </a:p>
        </p:txBody>
      </p:sp>
      <p:pic>
        <p:nvPicPr>
          <p:cNvPr id="259" name="Google Shape;259;p31"/>
          <p:cNvPicPr preferRelativeResize="0"/>
          <p:nvPr/>
        </p:nvPicPr>
        <p:blipFill>
          <a:blip r:embed="rId3">
            <a:alphaModFix/>
          </a:blip>
          <a:stretch>
            <a:fillRect/>
          </a:stretch>
        </p:blipFill>
        <p:spPr>
          <a:xfrm>
            <a:off x="1007975" y="1604269"/>
            <a:ext cx="7128049" cy="3063875"/>
          </a:xfrm>
          <a:prstGeom prst="rect">
            <a:avLst/>
          </a:prstGeom>
          <a:noFill/>
          <a:ln>
            <a:noFill/>
          </a:ln>
        </p:spPr>
      </p:pic>
      <p:pic>
        <p:nvPicPr>
          <p:cNvPr id="260" name="Google Shape;260;p31"/>
          <p:cNvPicPr preferRelativeResize="0"/>
          <p:nvPr/>
        </p:nvPicPr>
        <p:blipFill>
          <a:blip r:embed="rId4">
            <a:alphaModFix/>
          </a:blip>
          <a:stretch>
            <a:fillRect/>
          </a:stretch>
        </p:blipFill>
        <p:spPr>
          <a:xfrm>
            <a:off x="857125" y="928975"/>
            <a:ext cx="2739350" cy="109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body" idx="1"/>
          </p:nvPr>
        </p:nvSpPr>
        <p:spPr>
          <a:xfrm>
            <a:off x="893875" y="1743200"/>
            <a:ext cx="2883600" cy="14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Curated feeds</a:t>
            </a:r>
            <a:endParaRPr sz="1800"/>
          </a:p>
          <a:p>
            <a:pPr marL="0" lvl="0" indent="0" algn="l" rtl="0">
              <a:spcBef>
                <a:spcPts val="1600"/>
              </a:spcBef>
              <a:spcAft>
                <a:spcPts val="0"/>
              </a:spcAft>
              <a:buNone/>
            </a:pPr>
            <a:r>
              <a:rPr lang="en-GB" sz="1800"/>
              <a:t>Image tagging</a:t>
            </a:r>
            <a:endParaRPr sz="1800"/>
          </a:p>
          <a:p>
            <a:pPr marL="0" lvl="0" indent="0" algn="l" rtl="0">
              <a:spcBef>
                <a:spcPts val="1600"/>
              </a:spcBef>
              <a:spcAft>
                <a:spcPts val="1600"/>
              </a:spcAft>
              <a:buNone/>
            </a:pPr>
            <a:r>
              <a:rPr lang="en-GB" sz="1800"/>
              <a:t>User tracking</a:t>
            </a:r>
            <a:endParaRPr sz="1800"/>
          </a:p>
        </p:txBody>
      </p:sp>
      <p:pic>
        <p:nvPicPr>
          <p:cNvPr id="266" name="Google Shape;266;p32"/>
          <p:cNvPicPr preferRelativeResize="0"/>
          <p:nvPr/>
        </p:nvPicPr>
        <p:blipFill>
          <a:blip r:embed="rId3">
            <a:alphaModFix/>
          </a:blip>
          <a:stretch>
            <a:fillRect/>
          </a:stretch>
        </p:blipFill>
        <p:spPr>
          <a:xfrm>
            <a:off x="4813013" y="654779"/>
            <a:ext cx="807301" cy="806977"/>
          </a:xfrm>
          <a:prstGeom prst="rect">
            <a:avLst/>
          </a:prstGeom>
          <a:noFill/>
          <a:ln>
            <a:noFill/>
          </a:ln>
        </p:spPr>
      </p:pic>
      <p:pic>
        <p:nvPicPr>
          <p:cNvPr id="267" name="Google Shape;267;p32"/>
          <p:cNvPicPr preferRelativeResize="0"/>
          <p:nvPr/>
        </p:nvPicPr>
        <p:blipFill>
          <a:blip r:embed="rId4">
            <a:alphaModFix/>
          </a:blip>
          <a:stretch>
            <a:fillRect/>
          </a:stretch>
        </p:blipFill>
        <p:spPr>
          <a:xfrm>
            <a:off x="6019734" y="887193"/>
            <a:ext cx="1248404" cy="470044"/>
          </a:xfrm>
          <a:prstGeom prst="rect">
            <a:avLst/>
          </a:prstGeom>
          <a:noFill/>
          <a:ln>
            <a:noFill/>
          </a:ln>
        </p:spPr>
      </p:pic>
      <p:pic>
        <p:nvPicPr>
          <p:cNvPr id="268" name="Google Shape;268;p32"/>
          <p:cNvPicPr preferRelativeResize="0"/>
          <p:nvPr/>
        </p:nvPicPr>
        <p:blipFill>
          <a:blip r:embed="rId5">
            <a:alphaModFix/>
          </a:blip>
          <a:stretch>
            <a:fillRect/>
          </a:stretch>
        </p:blipFill>
        <p:spPr>
          <a:xfrm>
            <a:off x="7667570" y="654779"/>
            <a:ext cx="819785" cy="806977"/>
          </a:xfrm>
          <a:prstGeom prst="rect">
            <a:avLst/>
          </a:prstGeom>
          <a:noFill/>
          <a:ln>
            <a:noFill/>
          </a:ln>
        </p:spPr>
      </p:pic>
      <p:pic>
        <p:nvPicPr>
          <p:cNvPr id="269" name="Google Shape;269;p32"/>
          <p:cNvPicPr preferRelativeResize="0"/>
          <p:nvPr/>
        </p:nvPicPr>
        <p:blipFill>
          <a:blip r:embed="rId6">
            <a:alphaModFix/>
          </a:blip>
          <a:stretch>
            <a:fillRect/>
          </a:stretch>
        </p:blipFill>
        <p:spPr>
          <a:xfrm>
            <a:off x="7542719" y="1882453"/>
            <a:ext cx="944625" cy="590674"/>
          </a:xfrm>
          <a:prstGeom prst="rect">
            <a:avLst/>
          </a:prstGeom>
          <a:noFill/>
          <a:ln>
            <a:noFill/>
          </a:ln>
        </p:spPr>
      </p:pic>
      <p:pic>
        <p:nvPicPr>
          <p:cNvPr id="270" name="Google Shape;270;p32"/>
          <p:cNvPicPr preferRelativeResize="0"/>
          <p:nvPr/>
        </p:nvPicPr>
        <p:blipFill>
          <a:blip r:embed="rId7">
            <a:alphaModFix/>
          </a:blip>
          <a:stretch>
            <a:fillRect/>
          </a:stretch>
        </p:blipFill>
        <p:spPr>
          <a:xfrm>
            <a:off x="6316105" y="2084733"/>
            <a:ext cx="705466" cy="186126"/>
          </a:xfrm>
          <a:prstGeom prst="rect">
            <a:avLst/>
          </a:prstGeom>
          <a:noFill/>
          <a:ln>
            <a:noFill/>
          </a:ln>
        </p:spPr>
      </p:pic>
      <p:pic>
        <p:nvPicPr>
          <p:cNvPr id="271" name="Google Shape;271;p32"/>
          <p:cNvPicPr preferRelativeResize="0"/>
          <p:nvPr/>
        </p:nvPicPr>
        <p:blipFill>
          <a:blip r:embed="rId8">
            <a:alphaModFix/>
          </a:blip>
          <a:stretch>
            <a:fillRect/>
          </a:stretch>
        </p:blipFill>
        <p:spPr>
          <a:xfrm>
            <a:off x="6180653" y="2998354"/>
            <a:ext cx="840909" cy="186126"/>
          </a:xfrm>
          <a:prstGeom prst="rect">
            <a:avLst/>
          </a:prstGeom>
          <a:noFill/>
          <a:ln>
            <a:noFill/>
          </a:ln>
        </p:spPr>
      </p:pic>
      <p:pic>
        <p:nvPicPr>
          <p:cNvPr id="272" name="Google Shape;272;p32"/>
          <p:cNvPicPr preferRelativeResize="0"/>
          <p:nvPr/>
        </p:nvPicPr>
        <p:blipFill>
          <a:blip r:embed="rId9">
            <a:alphaModFix/>
          </a:blip>
          <a:stretch>
            <a:fillRect/>
          </a:stretch>
        </p:blipFill>
        <p:spPr>
          <a:xfrm>
            <a:off x="7499007" y="3993814"/>
            <a:ext cx="1032014" cy="341094"/>
          </a:xfrm>
          <a:prstGeom prst="rect">
            <a:avLst/>
          </a:prstGeom>
          <a:noFill/>
          <a:ln>
            <a:noFill/>
          </a:ln>
        </p:spPr>
      </p:pic>
      <p:pic>
        <p:nvPicPr>
          <p:cNvPr id="273" name="Google Shape;273;p32"/>
          <p:cNvPicPr preferRelativeResize="0"/>
          <p:nvPr/>
        </p:nvPicPr>
        <p:blipFill>
          <a:blip r:embed="rId10">
            <a:alphaModFix/>
          </a:blip>
          <a:stretch>
            <a:fillRect/>
          </a:stretch>
        </p:blipFill>
        <p:spPr>
          <a:xfrm>
            <a:off x="6268367" y="3823258"/>
            <a:ext cx="944625" cy="682187"/>
          </a:xfrm>
          <a:prstGeom prst="rect">
            <a:avLst/>
          </a:prstGeom>
          <a:noFill/>
          <a:ln>
            <a:noFill/>
          </a:ln>
        </p:spPr>
      </p:pic>
      <p:pic>
        <p:nvPicPr>
          <p:cNvPr id="274" name="Google Shape;274;p32"/>
          <p:cNvPicPr preferRelativeResize="0"/>
          <p:nvPr/>
        </p:nvPicPr>
        <p:blipFill>
          <a:blip r:embed="rId11">
            <a:alphaModFix/>
          </a:blip>
          <a:stretch>
            <a:fillRect/>
          </a:stretch>
        </p:blipFill>
        <p:spPr>
          <a:xfrm>
            <a:off x="4634084" y="3952221"/>
            <a:ext cx="1165177" cy="424287"/>
          </a:xfrm>
          <a:prstGeom prst="rect">
            <a:avLst/>
          </a:prstGeom>
          <a:noFill/>
          <a:ln>
            <a:noFill/>
          </a:ln>
        </p:spPr>
      </p:pic>
      <p:pic>
        <p:nvPicPr>
          <p:cNvPr id="275" name="Google Shape;275;p32"/>
          <p:cNvPicPr preferRelativeResize="0"/>
          <p:nvPr/>
        </p:nvPicPr>
        <p:blipFill>
          <a:blip r:embed="rId12">
            <a:alphaModFix/>
          </a:blip>
          <a:stretch>
            <a:fillRect/>
          </a:stretch>
        </p:blipFill>
        <p:spPr>
          <a:xfrm>
            <a:off x="4634091" y="2558052"/>
            <a:ext cx="1165177" cy="1164710"/>
          </a:xfrm>
          <a:prstGeom prst="rect">
            <a:avLst/>
          </a:prstGeom>
          <a:noFill/>
          <a:ln>
            <a:noFill/>
          </a:ln>
        </p:spPr>
      </p:pic>
      <p:pic>
        <p:nvPicPr>
          <p:cNvPr id="276" name="Google Shape;276;p32"/>
          <p:cNvPicPr preferRelativeResize="0"/>
          <p:nvPr/>
        </p:nvPicPr>
        <p:blipFill>
          <a:blip r:embed="rId13">
            <a:alphaModFix/>
          </a:blip>
          <a:stretch>
            <a:fillRect/>
          </a:stretch>
        </p:blipFill>
        <p:spPr>
          <a:xfrm>
            <a:off x="7499022" y="2893828"/>
            <a:ext cx="1032014" cy="395169"/>
          </a:xfrm>
          <a:prstGeom prst="rect">
            <a:avLst/>
          </a:prstGeom>
          <a:noFill/>
          <a:ln>
            <a:noFill/>
          </a:ln>
        </p:spPr>
      </p:pic>
      <p:pic>
        <p:nvPicPr>
          <p:cNvPr id="277" name="Google Shape;277;p32"/>
          <p:cNvPicPr preferRelativeResize="0"/>
          <p:nvPr/>
        </p:nvPicPr>
        <p:blipFill>
          <a:blip r:embed="rId14">
            <a:alphaModFix/>
          </a:blip>
          <a:stretch>
            <a:fillRect/>
          </a:stretch>
        </p:blipFill>
        <p:spPr>
          <a:xfrm>
            <a:off x="4381500" y="190500"/>
            <a:ext cx="4762500" cy="4762500"/>
          </a:xfrm>
          <a:prstGeom prst="rect">
            <a:avLst/>
          </a:prstGeom>
          <a:noFill/>
          <a:ln>
            <a:noFill/>
          </a:ln>
        </p:spPr>
      </p:pic>
      <p:sp>
        <p:nvSpPr>
          <p:cNvPr id="278" name="Google Shape;278;p32"/>
          <p:cNvSpPr txBox="1">
            <a:spLocks noGrp="1"/>
          </p:cNvSpPr>
          <p:nvPr>
            <p:ph type="title"/>
          </p:nvPr>
        </p:nvSpPr>
        <p:spPr>
          <a:xfrm>
            <a:off x="857125" y="325375"/>
            <a:ext cx="5709900" cy="6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Examples</a:t>
            </a:r>
            <a:endParaRPr/>
          </a:p>
        </p:txBody>
      </p:sp>
      <p:pic>
        <p:nvPicPr>
          <p:cNvPr id="279" name="Google Shape;279;p32"/>
          <p:cNvPicPr preferRelativeResize="0"/>
          <p:nvPr/>
        </p:nvPicPr>
        <p:blipFill>
          <a:blip r:embed="rId15">
            <a:alphaModFix/>
          </a:blip>
          <a:stretch>
            <a:fillRect/>
          </a:stretch>
        </p:blipFill>
        <p:spPr>
          <a:xfrm>
            <a:off x="857125" y="928975"/>
            <a:ext cx="2739350" cy="109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83"/>
        <p:cNvGrpSpPr/>
        <p:nvPr/>
      </p:nvGrpSpPr>
      <p:grpSpPr>
        <a:xfrm>
          <a:off x="0" y="0"/>
          <a:ext cx="0" cy="0"/>
          <a:chOff x="0" y="0"/>
          <a:chExt cx="0" cy="0"/>
        </a:xfrm>
      </p:grpSpPr>
      <p:sp>
        <p:nvSpPr>
          <p:cNvPr id="284" name="Google Shape;284;p33"/>
          <p:cNvSpPr txBox="1">
            <a:spLocks noGrp="1"/>
          </p:cNvSpPr>
          <p:nvPr>
            <p:ph type="title"/>
          </p:nvPr>
        </p:nvSpPr>
        <p:spPr>
          <a:xfrm>
            <a:off x="857125" y="325375"/>
            <a:ext cx="5709900" cy="6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Machine Learning?</a:t>
            </a:r>
            <a:endParaRPr/>
          </a:p>
        </p:txBody>
      </p:sp>
      <p:pic>
        <p:nvPicPr>
          <p:cNvPr id="285" name="Google Shape;285;p33"/>
          <p:cNvPicPr preferRelativeResize="0"/>
          <p:nvPr/>
        </p:nvPicPr>
        <p:blipFill>
          <a:blip r:embed="rId3">
            <a:alphaModFix/>
          </a:blip>
          <a:stretch>
            <a:fillRect/>
          </a:stretch>
        </p:blipFill>
        <p:spPr>
          <a:xfrm>
            <a:off x="4116025" y="1231969"/>
            <a:ext cx="4401876" cy="1507632"/>
          </a:xfrm>
          <a:prstGeom prst="rect">
            <a:avLst/>
          </a:prstGeom>
          <a:noFill/>
          <a:ln>
            <a:noFill/>
          </a:ln>
        </p:spPr>
      </p:pic>
      <p:pic>
        <p:nvPicPr>
          <p:cNvPr id="286" name="Google Shape;286;p33"/>
          <p:cNvPicPr preferRelativeResize="0"/>
          <p:nvPr/>
        </p:nvPicPr>
        <p:blipFill>
          <a:blip r:embed="rId4">
            <a:alphaModFix/>
          </a:blip>
          <a:stretch>
            <a:fillRect/>
          </a:stretch>
        </p:blipFill>
        <p:spPr>
          <a:xfrm>
            <a:off x="399700" y="3042509"/>
            <a:ext cx="4401875" cy="1892066"/>
          </a:xfrm>
          <a:prstGeom prst="rect">
            <a:avLst/>
          </a:prstGeom>
          <a:noFill/>
          <a:ln>
            <a:noFill/>
          </a:ln>
        </p:spPr>
      </p:pic>
      <p:sp>
        <p:nvSpPr>
          <p:cNvPr id="287" name="Google Shape;287;p33"/>
          <p:cNvSpPr txBox="1"/>
          <p:nvPr/>
        </p:nvSpPr>
        <p:spPr>
          <a:xfrm>
            <a:off x="975000" y="1231975"/>
            <a:ext cx="2727300" cy="1721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Lato Light"/>
              <a:buChar char="●"/>
            </a:pPr>
            <a:r>
              <a:rPr lang="en-GB" sz="2400">
                <a:latin typeface="Lato Light"/>
                <a:ea typeface="Lato Light"/>
                <a:cs typeface="Lato Light"/>
                <a:sym typeface="Lato Light"/>
              </a:rPr>
              <a:t>Netflix</a:t>
            </a:r>
            <a:endParaRPr sz="2400">
              <a:latin typeface="Lato Light"/>
              <a:ea typeface="Lato Light"/>
              <a:cs typeface="Lato Light"/>
              <a:sym typeface="Lato Light"/>
            </a:endParaRPr>
          </a:p>
          <a:p>
            <a:pPr marL="457200" lvl="0" indent="-381000" algn="l" rtl="0">
              <a:spcBef>
                <a:spcPts val="0"/>
              </a:spcBef>
              <a:spcAft>
                <a:spcPts val="0"/>
              </a:spcAft>
              <a:buSzPts val="2400"/>
              <a:buFont typeface="Lato Light"/>
              <a:buChar char="●"/>
            </a:pPr>
            <a:r>
              <a:rPr lang="en-GB" sz="2400">
                <a:latin typeface="Lato Light"/>
                <a:ea typeface="Lato Light"/>
                <a:cs typeface="Lato Light"/>
                <a:sym typeface="Lato Light"/>
              </a:rPr>
              <a:t>AirBnB</a:t>
            </a:r>
            <a:endParaRPr sz="2400">
              <a:latin typeface="Lato Light"/>
              <a:ea typeface="Lato Light"/>
              <a:cs typeface="Lato Light"/>
              <a:sym typeface="Lato Light"/>
            </a:endParaRPr>
          </a:p>
          <a:p>
            <a:pPr marL="457200" lvl="0" indent="-381000" algn="l" rtl="0">
              <a:spcBef>
                <a:spcPts val="0"/>
              </a:spcBef>
              <a:spcAft>
                <a:spcPts val="0"/>
              </a:spcAft>
              <a:buSzPts val="2400"/>
              <a:buFont typeface="Lato Light"/>
              <a:buChar char="●"/>
            </a:pPr>
            <a:r>
              <a:rPr lang="en-GB" sz="2400">
                <a:latin typeface="Lato Light"/>
                <a:ea typeface="Lato Light"/>
                <a:cs typeface="Lato Light"/>
                <a:sym typeface="Lato Light"/>
              </a:rPr>
              <a:t>Twitter, Facebook, etc</a:t>
            </a:r>
            <a:endParaRPr sz="2400">
              <a:latin typeface="Lato Light"/>
              <a:ea typeface="Lato Light"/>
              <a:cs typeface="Lato Light"/>
              <a:sym typeface="Lato Light"/>
            </a:endParaRPr>
          </a:p>
        </p:txBody>
      </p:sp>
      <p:pic>
        <p:nvPicPr>
          <p:cNvPr id="288" name="Google Shape;288;p33"/>
          <p:cNvPicPr preferRelativeResize="0"/>
          <p:nvPr/>
        </p:nvPicPr>
        <p:blipFill>
          <a:blip r:embed="rId5">
            <a:alphaModFix/>
          </a:blip>
          <a:stretch>
            <a:fillRect/>
          </a:stretch>
        </p:blipFill>
        <p:spPr>
          <a:xfrm>
            <a:off x="857125" y="928975"/>
            <a:ext cx="2739350" cy="109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4"/>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294" name="Google Shape;294;p34"/>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txBox="1">
            <a:spLocks noGrp="1"/>
          </p:cNvSpPr>
          <p:nvPr>
            <p:ph type="title"/>
          </p:nvPr>
        </p:nvSpPr>
        <p:spPr>
          <a:xfrm>
            <a:off x="1716550" y="1801075"/>
            <a:ext cx="64011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Why Should I Care?</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893875" y="578600"/>
            <a:ext cx="2883600" cy="11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What?</a:t>
            </a:r>
            <a:endParaRPr/>
          </a:p>
        </p:txBody>
      </p:sp>
      <p:pic>
        <p:nvPicPr>
          <p:cNvPr id="301" name="Google Shape;301;p35"/>
          <p:cNvPicPr preferRelativeResize="0"/>
          <p:nvPr/>
        </p:nvPicPr>
        <p:blipFill>
          <a:blip r:embed="rId3">
            <a:alphaModFix/>
          </a:blip>
          <a:stretch>
            <a:fillRect/>
          </a:stretch>
        </p:blipFill>
        <p:spPr>
          <a:xfrm>
            <a:off x="715900" y="1247825"/>
            <a:ext cx="2739350" cy="109400"/>
          </a:xfrm>
          <a:prstGeom prst="rect">
            <a:avLst/>
          </a:prstGeom>
          <a:noFill/>
          <a:ln>
            <a:noFill/>
          </a:ln>
        </p:spPr>
      </p:pic>
      <p:sp>
        <p:nvSpPr>
          <p:cNvPr id="302" name="Google Shape;302;p35"/>
          <p:cNvSpPr txBox="1">
            <a:spLocks noGrp="1"/>
          </p:cNvSpPr>
          <p:nvPr>
            <p:ph type="body" idx="1"/>
          </p:nvPr>
        </p:nvSpPr>
        <p:spPr>
          <a:xfrm>
            <a:off x="893875" y="1743200"/>
            <a:ext cx="2883600" cy="144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a:t>So machine learning is getting more and more popular. How does this affect me?</a:t>
            </a:r>
            <a:endParaRPr sz="1100" b="1">
              <a:latin typeface="Lato"/>
              <a:ea typeface="Lato"/>
              <a:cs typeface="Lato"/>
              <a:sym typeface="Lato"/>
            </a:endParaRPr>
          </a:p>
        </p:txBody>
      </p:sp>
      <p:pic>
        <p:nvPicPr>
          <p:cNvPr id="303" name="Google Shape;303;p35"/>
          <p:cNvPicPr preferRelativeResize="0"/>
          <p:nvPr/>
        </p:nvPicPr>
        <p:blipFill>
          <a:blip r:embed="rId4">
            <a:alphaModFix/>
          </a:blip>
          <a:stretch>
            <a:fillRect/>
          </a:stretch>
        </p:blipFill>
        <p:spPr>
          <a:xfrm>
            <a:off x="4813013" y="654779"/>
            <a:ext cx="807301" cy="806977"/>
          </a:xfrm>
          <a:prstGeom prst="rect">
            <a:avLst/>
          </a:prstGeom>
          <a:noFill/>
          <a:ln>
            <a:noFill/>
          </a:ln>
        </p:spPr>
      </p:pic>
      <p:pic>
        <p:nvPicPr>
          <p:cNvPr id="304" name="Google Shape;304;p35"/>
          <p:cNvPicPr preferRelativeResize="0"/>
          <p:nvPr/>
        </p:nvPicPr>
        <p:blipFill>
          <a:blip r:embed="rId5">
            <a:alphaModFix/>
          </a:blip>
          <a:stretch>
            <a:fillRect/>
          </a:stretch>
        </p:blipFill>
        <p:spPr>
          <a:xfrm>
            <a:off x="6019734" y="887193"/>
            <a:ext cx="1248404" cy="470044"/>
          </a:xfrm>
          <a:prstGeom prst="rect">
            <a:avLst/>
          </a:prstGeom>
          <a:noFill/>
          <a:ln>
            <a:noFill/>
          </a:ln>
        </p:spPr>
      </p:pic>
      <p:pic>
        <p:nvPicPr>
          <p:cNvPr id="305" name="Google Shape;305;p35"/>
          <p:cNvPicPr preferRelativeResize="0"/>
          <p:nvPr/>
        </p:nvPicPr>
        <p:blipFill>
          <a:blip r:embed="rId6">
            <a:alphaModFix/>
          </a:blip>
          <a:stretch>
            <a:fillRect/>
          </a:stretch>
        </p:blipFill>
        <p:spPr>
          <a:xfrm>
            <a:off x="7667570" y="654779"/>
            <a:ext cx="819785" cy="806977"/>
          </a:xfrm>
          <a:prstGeom prst="rect">
            <a:avLst/>
          </a:prstGeom>
          <a:noFill/>
          <a:ln>
            <a:noFill/>
          </a:ln>
        </p:spPr>
      </p:pic>
      <p:pic>
        <p:nvPicPr>
          <p:cNvPr id="306" name="Google Shape;306;p35"/>
          <p:cNvPicPr preferRelativeResize="0"/>
          <p:nvPr/>
        </p:nvPicPr>
        <p:blipFill>
          <a:blip r:embed="rId7">
            <a:alphaModFix/>
          </a:blip>
          <a:stretch>
            <a:fillRect/>
          </a:stretch>
        </p:blipFill>
        <p:spPr>
          <a:xfrm>
            <a:off x="7542719" y="1882453"/>
            <a:ext cx="944626" cy="590674"/>
          </a:xfrm>
          <a:prstGeom prst="rect">
            <a:avLst/>
          </a:prstGeom>
          <a:noFill/>
          <a:ln>
            <a:noFill/>
          </a:ln>
        </p:spPr>
      </p:pic>
      <p:pic>
        <p:nvPicPr>
          <p:cNvPr id="307" name="Google Shape;307;p35"/>
          <p:cNvPicPr preferRelativeResize="0"/>
          <p:nvPr/>
        </p:nvPicPr>
        <p:blipFill>
          <a:blip r:embed="rId8">
            <a:alphaModFix/>
          </a:blip>
          <a:stretch>
            <a:fillRect/>
          </a:stretch>
        </p:blipFill>
        <p:spPr>
          <a:xfrm>
            <a:off x="6316105" y="2084733"/>
            <a:ext cx="705466" cy="186126"/>
          </a:xfrm>
          <a:prstGeom prst="rect">
            <a:avLst/>
          </a:prstGeom>
          <a:noFill/>
          <a:ln>
            <a:noFill/>
          </a:ln>
        </p:spPr>
      </p:pic>
      <p:pic>
        <p:nvPicPr>
          <p:cNvPr id="308" name="Google Shape;308;p35"/>
          <p:cNvPicPr preferRelativeResize="0"/>
          <p:nvPr/>
        </p:nvPicPr>
        <p:blipFill>
          <a:blip r:embed="rId9">
            <a:alphaModFix/>
          </a:blip>
          <a:stretch>
            <a:fillRect/>
          </a:stretch>
        </p:blipFill>
        <p:spPr>
          <a:xfrm>
            <a:off x="6180653" y="2998354"/>
            <a:ext cx="840909" cy="186126"/>
          </a:xfrm>
          <a:prstGeom prst="rect">
            <a:avLst/>
          </a:prstGeom>
          <a:noFill/>
          <a:ln>
            <a:noFill/>
          </a:ln>
        </p:spPr>
      </p:pic>
      <p:pic>
        <p:nvPicPr>
          <p:cNvPr id="309" name="Google Shape;309;p35"/>
          <p:cNvPicPr preferRelativeResize="0"/>
          <p:nvPr/>
        </p:nvPicPr>
        <p:blipFill>
          <a:blip r:embed="rId10">
            <a:alphaModFix/>
          </a:blip>
          <a:stretch>
            <a:fillRect/>
          </a:stretch>
        </p:blipFill>
        <p:spPr>
          <a:xfrm>
            <a:off x="7499007" y="3993814"/>
            <a:ext cx="1032014" cy="341094"/>
          </a:xfrm>
          <a:prstGeom prst="rect">
            <a:avLst/>
          </a:prstGeom>
          <a:noFill/>
          <a:ln>
            <a:noFill/>
          </a:ln>
        </p:spPr>
      </p:pic>
      <p:pic>
        <p:nvPicPr>
          <p:cNvPr id="310" name="Google Shape;310;p35"/>
          <p:cNvPicPr preferRelativeResize="0"/>
          <p:nvPr/>
        </p:nvPicPr>
        <p:blipFill>
          <a:blip r:embed="rId11">
            <a:alphaModFix/>
          </a:blip>
          <a:stretch>
            <a:fillRect/>
          </a:stretch>
        </p:blipFill>
        <p:spPr>
          <a:xfrm>
            <a:off x="6268367" y="3823258"/>
            <a:ext cx="944625" cy="682187"/>
          </a:xfrm>
          <a:prstGeom prst="rect">
            <a:avLst/>
          </a:prstGeom>
          <a:noFill/>
          <a:ln>
            <a:noFill/>
          </a:ln>
        </p:spPr>
      </p:pic>
      <p:pic>
        <p:nvPicPr>
          <p:cNvPr id="311" name="Google Shape;311;p35"/>
          <p:cNvPicPr preferRelativeResize="0"/>
          <p:nvPr/>
        </p:nvPicPr>
        <p:blipFill>
          <a:blip r:embed="rId12">
            <a:alphaModFix/>
          </a:blip>
          <a:stretch>
            <a:fillRect/>
          </a:stretch>
        </p:blipFill>
        <p:spPr>
          <a:xfrm>
            <a:off x="4634084" y="3952221"/>
            <a:ext cx="1165177" cy="424287"/>
          </a:xfrm>
          <a:prstGeom prst="rect">
            <a:avLst/>
          </a:prstGeom>
          <a:noFill/>
          <a:ln>
            <a:noFill/>
          </a:ln>
        </p:spPr>
      </p:pic>
      <p:pic>
        <p:nvPicPr>
          <p:cNvPr id="312" name="Google Shape;312;p35"/>
          <p:cNvPicPr preferRelativeResize="0"/>
          <p:nvPr/>
        </p:nvPicPr>
        <p:blipFill>
          <a:blip r:embed="rId13">
            <a:alphaModFix/>
          </a:blip>
          <a:stretch>
            <a:fillRect/>
          </a:stretch>
        </p:blipFill>
        <p:spPr>
          <a:xfrm>
            <a:off x="4634091" y="2558052"/>
            <a:ext cx="1165177" cy="1164710"/>
          </a:xfrm>
          <a:prstGeom prst="rect">
            <a:avLst/>
          </a:prstGeom>
          <a:noFill/>
          <a:ln>
            <a:noFill/>
          </a:ln>
        </p:spPr>
      </p:pic>
      <p:pic>
        <p:nvPicPr>
          <p:cNvPr id="313" name="Google Shape;313;p35"/>
          <p:cNvPicPr preferRelativeResize="0"/>
          <p:nvPr/>
        </p:nvPicPr>
        <p:blipFill>
          <a:blip r:embed="rId14">
            <a:alphaModFix/>
          </a:blip>
          <a:stretch>
            <a:fillRect/>
          </a:stretch>
        </p:blipFill>
        <p:spPr>
          <a:xfrm>
            <a:off x="7499022" y="2893828"/>
            <a:ext cx="1032014" cy="395169"/>
          </a:xfrm>
          <a:prstGeom prst="rect">
            <a:avLst/>
          </a:prstGeom>
          <a:noFill/>
          <a:ln>
            <a:noFill/>
          </a:ln>
        </p:spPr>
      </p:pic>
      <p:sp>
        <p:nvSpPr>
          <p:cNvPr id="314" name="Google Shape;314;p35"/>
          <p:cNvSpPr txBox="1">
            <a:spLocks noGrp="1"/>
          </p:cNvSpPr>
          <p:nvPr>
            <p:ph type="body" idx="1"/>
          </p:nvPr>
        </p:nvSpPr>
        <p:spPr>
          <a:xfrm>
            <a:off x="893875" y="3293775"/>
            <a:ext cx="2883600" cy="116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a:t>Well, I already use personalization on my site...</a:t>
            </a:r>
            <a:endParaRPr sz="1100" b="1">
              <a:latin typeface="Lato"/>
              <a:ea typeface="Lato"/>
              <a:cs typeface="Lato"/>
              <a:sym typeface="Lato"/>
            </a:endParaRPr>
          </a:p>
        </p:txBody>
      </p:sp>
      <p:pic>
        <p:nvPicPr>
          <p:cNvPr id="315" name="Google Shape;315;p35"/>
          <p:cNvPicPr preferRelativeResize="0"/>
          <p:nvPr/>
        </p:nvPicPr>
        <p:blipFill rotWithShape="1">
          <a:blip r:embed="rId15">
            <a:alphaModFix/>
          </a:blip>
          <a:srcRect l="41029" r="1303"/>
          <a:stretch/>
        </p:blipFill>
        <p:spPr>
          <a:xfrm>
            <a:off x="4678675" y="0"/>
            <a:ext cx="4465323"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title"/>
          </p:nvPr>
        </p:nvSpPr>
        <p:spPr>
          <a:xfrm>
            <a:off x="857125" y="325375"/>
            <a:ext cx="59055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Why Machine Learning?</a:t>
            </a:r>
            <a:endParaRPr/>
          </a:p>
        </p:txBody>
      </p:sp>
      <p:sp>
        <p:nvSpPr>
          <p:cNvPr id="321" name="Google Shape;321;p36"/>
          <p:cNvSpPr txBox="1">
            <a:spLocks noGrp="1"/>
          </p:cNvSpPr>
          <p:nvPr>
            <p:ph type="body" idx="1"/>
          </p:nvPr>
        </p:nvSpPr>
        <p:spPr>
          <a:xfrm>
            <a:off x="820375" y="1550200"/>
            <a:ext cx="6950400" cy="297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It allows for personalization at scale</a:t>
            </a:r>
            <a:endParaRPr sz="1800"/>
          </a:p>
          <a:p>
            <a:pPr marL="457200" lvl="0" indent="-342900" algn="l" rtl="0">
              <a:spcBef>
                <a:spcPts val="1600"/>
              </a:spcBef>
              <a:spcAft>
                <a:spcPts val="0"/>
              </a:spcAft>
              <a:buSzPts val="1800"/>
              <a:buFont typeface="Lato Light"/>
              <a:buChar char="●"/>
            </a:pPr>
            <a:r>
              <a:rPr lang="en-GB" sz="1800"/>
              <a:t>Can create many more refined customer segments than can be done manually</a:t>
            </a:r>
            <a:endParaRPr sz="1800"/>
          </a:p>
          <a:p>
            <a:pPr marL="457200" lvl="0" indent="-342900" algn="l" rtl="0">
              <a:spcBef>
                <a:spcPts val="0"/>
              </a:spcBef>
              <a:spcAft>
                <a:spcPts val="0"/>
              </a:spcAft>
              <a:buSzPts val="1800"/>
              <a:buFont typeface="Lato Light"/>
              <a:buChar char="●"/>
            </a:pPr>
            <a:r>
              <a:rPr lang="en-GB" sz="1800"/>
              <a:t>Can continually update those segments, and where users fall in them, as new data comes in </a:t>
            </a:r>
            <a:endParaRPr sz="1800"/>
          </a:p>
        </p:txBody>
      </p:sp>
      <p:pic>
        <p:nvPicPr>
          <p:cNvPr id="322" name="Google Shape;322;p36"/>
          <p:cNvPicPr preferRelativeResize="0"/>
          <p:nvPr/>
        </p:nvPicPr>
        <p:blipFill>
          <a:blip r:embed="rId3">
            <a:alphaModFix/>
          </a:blip>
          <a:stretch>
            <a:fillRect/>
          </a:stretch>
        </p:blipFill>
        <p:spPr>
          <a:xfrm>
            <a:off x="857125" y="929875"/>
            <a:ext cx="2739350" cy="109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7"/>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328" name="Google Shape;328;p37"/>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txBox="1">
            <a:spLocks noGrp="1"/>
          </p:cNvSpPr>
          <p:nvPr>
            <p:ph type="title"/>
          </p:nvPr>
        </p:nvSpPr>
        <p:spPr>
          <a:xfrm>
            <a:off x="1716550" y="1801075"/>
            <a:ext cx="64011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Episerver + Machine Learning</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a:spLocks noGrp="1"/>
          </p:cNvSpPr>
          <p:nvPr>
            <p:ph type="title"/>
          </p:nvPr>
        </p:nvSpPr>
        <p:spPr>
          <a:xfrm>
            <a:off x="857125" y="325375"/>
            <a:ext cx="36396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Episerver and Machine Learning</a:t>
            </a:r>
            <a:endParaRPr/>
          </a:p>
        </p:txBody>
      </p:sp>
      <p:sp>
        <p:nvSpPr>
          <p:cNvPr id="335" name="Google Shape;335;p38"/>
          <p:cNvSpPr txBox="1">
            <a:spLocks noGrp="1"/>
          </p:cNvSpPr>
          <p:nvPr>
            <p:ph type="body" idx="1"/>
          </p:nvPr>
        </p:nvSpPr>
        <p:spPr>
          <a:xfrm>
            <a:off x="820375" y="1590620"/>
            <a:ext cx="3524700" cy="166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If you are using these Epi tools, you’re already doing a lot in terms of machine learning... </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336" name="Google Shape;336;p38"/>
          <p:cNvPicPr preferRelativeResize="0"/>
          <p:nvPr/>
        </p:nvPicPr>
        <p:blipFill>
          <a:blip r:embed="rId3">
            <a:alphaModFix/>
          </a:blip>
          <a:stretch>
            <a:fillRect/>
          </a:stretch>
        </p:blipFill>
        <p:spPr>
          <a:xfrm>
            <a:off x="820375" y="1178685"/>
            <a:ext cx="2739350" cy="109400"/>
          </a:xfrm>
          <a:prstGeom prst="rect">
            <a:avLst/>
          </a:prstGeom>
          <a:noFill/>
          <a:ln>
            <a:noFill/>
          </a:ln>
        </p:spPr>
      </p:pic>
      <p:pic>
        <p:nvPicPr>
          <p:cNvPr id="337" name="Google Shape;337;p38"/>
          <p:cNvPicPr preferRelativeResize="0"/>
          <p:nvPr/>
        </p:nvPicPr>
        <p:blipFill rotWithShape="1">
          <a:blip r:embed="rId4">
            <a:alphaModFix/>
          </a:blip>
          <a:srcRect l="13178" r="28944"/>
          <a:stretch/>
        </p:blipFill>
        <p:spPr>
          <a:xfrm>
            <a:off x="4678675" y="0"/>
            <a:ext cx="4465325"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857125" y="325375"/>
            <a:ext cx="31950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Personalized Search Results</a:t>
            </a:r>
            <a:endParaRPr/>
          </a:p>
        </p:txBody>
      </p:sp>
      <p:pic>
        <p:nvPicPr>
          <p:cNvPr id="343" name="Google Shape;343;p39"/>
          <p:cNvPicPr preferRelativeResize="0"/>
          <p:nvPr/>
        </p:nvPicPr>
        <p:blipFill>
          <a:blip r:embed="rId3">
            <a:alphaModFix/>
          </a:blip>
          <a:stretch>
            <a:fillRect/>
          </a:stretch>
        </p:blipFill>
        <p:spPr>
          <a:xfrm>
            <a:off x="4572000" y="502787"/>
            <a:ext cx="4137926" cy="4137926"/>
          </a:xfrm>
          <a:prstGeom prst="rect">
            <a:avLst/>
          </a:prstGeom>
          <a:noFill/>
          <a:ln>
            <a:noFill/>
          </a:ln>
        </p:spPr>
      </p:pic>
      <p:pic>
        <p:nvPicPr>
          <p:cNvPr id="344" name="Google Shape;344;p39"/>
          <p:cNvPicPr preferRelativeResize="0"/>
          <p:nvPr/>
        </p:nvPicPr>
        <p:blipFill>
          <a:blip r:embed="rId4">
            <a:alphaModFix/>
          </a:blip>
          <a:stretch>
            <a:fillRect/>
          </a:stretch>
        </p:blipFill>
        <p:spPr>
          <a:xfrm>
            <a:off x="820375" y="1178685"/>
            <a:ext cx="2739350" cy="109400"/>
          </a:xfrm>
          <a:prstGeom prst="rect">
            <a:avLst/>
          </a:prstGeom>
          <a:noFill/>
          <a:ln>
            <a:noFill/>
          </a:ln>
        </p:spPr>
      </p:pic>
      <p:sp>
        <p:nvSpPr>
          <p:cNvPr id="345" name="Google Shape;345;p39"/>
          <p:cNvSpPr txBox="1">
            <a:spLocks noGrp="1"/>
          </p:cNvSpPr>
          <p:nvPr>
            <p:ph type="body" idx="1"/>
          </p:nvPr>
        </p:nvSpPr>
        <p:spPr>
          <a:xfrm>
            <a:off x="857125" y="1588440"/>
            <a:ext cx="3619500" cy="80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Personalized Find changes the order of search results based on a customer’s purchase history, web browsing and email behavior</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857125" y="325375"/>
            <a:ext cx="38316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Personalized Recommendations</a:t>
            </a:r>
            <a:endParaRPr/>
          </a:p>
        </p:txBody>
      </p:sp>
      <p:sp>
        <p:nvSpPr>
          <p:cNvPr id="351" name="Google Shape;351;p40"/>
          <p:cNvSpPr txBox="1">
            <a:spLocks noGrp="1"/>
          </p:cNvSpPr>
          <p:nvPr>
            <p:ph type="body" idx="1"/>
          </p:nvPr>
        </p:nvSpPr>
        <p:spPr>
          <a:xfrm>
            <a:off x="857125" y="1524605"/>
            <a:ext cx="3714900" cy="277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Every visitor is analyzed based on  their individual customer journeys, and actions of similar customers. </a:t>
            </a:r>
            <a:endParaRPr sz="1800"/>
          </a:p>
          <a:p>
            <a:pPr marL="0" lvl="0" indent="0" algn="l" rtl="0">
              <a:spcBef>
                <a:spcPts val="1600"/>
              </a:spcBef>
              <a:spcAft>
                <a:spcPts val="0"/>
              </a:spcAft>
              <a:buNone/>
            </a:pPr>
            <a:r>
              <a:rPr lang="en-GB" sz="1800"/>
              <a:t>It then personalizes page content and product recommendations.</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352" name="Google Shape;352;p40"/>
          <p:cNvPicPr preferRelativeResize="0"/>
          <p:nvPr/>
        </p:nvPicPr>
        <p:blipFill>
          <a:blip r:embed="rId3">
            <a:alphaModFix/>
          </a:blip>
          <a:stretch>
            <a:fillRect/>
          </a:stretch>
        </p:blipFill>
        <p:spPr>
          <a:xfrm>
            <a:off x="4799925" y="526800"/>
            <a:ext cx="4089900" cy="4089900"/>
          </a:xfrm>
          <a:prstGeom prst="rect">
            <a:avLst/>
          </a:prstGeom>
          <a:noFill/>
          <a:ln>
            <a:noFill/>
          </a:ln>
        </p:spPr>
      </p:pic>
      <p:pic>
        <p:nvPicPr>
          <p:cNvPr id="353" name="Google Shape;353;p40"/>
          <p:cNvPicPr preferRelativeResize="0"/>
          <p:nvPr/>
        </p:nvPicPr>
        <p:blipFill>
          <a:blip r:embed="rId4">
            <a:alphaModFix/>
          </a:blip>
          <a:stretch>
            <a:fillRect/>
          </a:stretch>
        </p:blipFill>
        <p:spPr>
          <a:xfrm>
            <a:off x="820375" y="1178685"/>
            <a:ext cx="2739350" cy="10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1297500" y="435375"/>
            <a:ext cx="7038900" cy="4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We’ll Cover</a:t>
            </a:r>
            <a:endParaRPr/>
          </a:p>
        </p:txBody>
      </p:sp>
      <p:sp>
        <p:nvSpPr>
          <p:cNvPr id="176" name="Google Shape;176;p23"/>
          <p:cNvSpPr txBox="1"/>
          <p:nvPr/>
        </p:nvSpPr>
        <p:spPr>
          <a:xfrm>
            <a:off x="2055401" y="2312854"/>
            <a:ext cx="30183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434343"/>
                </a:solidFill>
                <a:latin typeface="Montserrat"/>
                <a:ea typeface="Montserrat"/>
                <a:cs typeface="Montserrat"/>
                <a:sym typeface="Montserrat"/>
              </a:rPr>
              <a:t>Why should I care?</a:t>
            </a:r>
            <a:endParaRPr>
              <a:solidFill>
                <a:srgbClr val="434343"/>
              </a:solidFill>
              <a:latin typeface="Montserrat"/>
              <a:ea typeface="Montserrat"/>
              <a:cs typeface="Montserrat"/>
              <a:sym typeface="Montserrat"/>
            </a:endParaRPr>
          </a:p>
        </p:txBody>
      </p:sp>
      <p:sp>
        <p:nvSpPr>
          <p:cNvPr id="177" name="Google Shape;177;p23"/>
          <p:cNvSpPr txBox="1"/>
          <p:nvPr/>
        </p:nvSpPr>
        <p:spPr>
          <a:xfrm>
            <a:off x="2055401" y="3685721"/>
            <a:ext cx="30183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434343"/>
                </a:solidFill>
                <a:latin typeface="Montserrat"/>
                <a:ea typeface="Montserrat"/>
                <a:cs typeface="Montserrat"/>
                <a:sym typeface="Montserrat"/>
              </a:rPr>
              <a:t>Next Steps</a:t>
            </a:r>
            <a:endParaRPr sz="1800">
              <a:solidFill>
                <a:srgbClr val="434343"/>
              </a:solidFill>
              <a:latin typeface="Average"/>
              <a:ea typeface="Average"/>
              <a:cs typeface="Average"/>
              <a:sym typeface="Average"/>
            </a:endParaRPr>
          </a:p>
        </p:txBody>
      </p:sp>
      <p:sp>
        <p:nvSpPr>
          <p:cNvPr id="178" name="Google Shape;178;p23"/>
          <p:cNvSpPr txBox="1"/>
          <p:nvPr/>
        </p:nvSpPr>
        <p:spPr>
          <a:xfrm>
            <a:off x="1297500" y="1520508"/>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01</a:t>
            </a:r>
            <a:endParaRPr>
              <a:solidFill>
                <a:srgbClr val="434343"/>
              </a:solidFill>
            </a:endParaRPr>
          </a:p>
          <a:p>
            <a:pPr marL="0" lvl="0" indent="0" algn="l" rtl="0">
              <a:spcBef>
                <a:spcPts val="0"/>
              </a:spcBef>
              <a:spcAft>
                <a:spcPts val="0"/>
              </a:spcAft>
              <a:buNone/>
            </a:pPr>
            <a:endParaRPr sz="1300">
              <a:solidFill>
                <a:srgbClr val="434343"/>
              </a:solidFill>
            </a:endParaRPr>
          </a:p>
        </p:txBody>
      </p:sp>
      <p:sp>
        <p:nvSpPr>
          <p:cNvPr id="179" name="Google Shape;179;p23"/>
          <p:cNvSpPr txBox="1"/>
          <p:nvPr/>
        </p:nvSpPr>
        <p:spPr>
          <a:xfrm>
            <a:off x="1297500" y="2212210"/>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02</a:t>
            </a:r>
            <a:endParaRPr>
              <a:solidFill>
                <a:srgbClr val="434343"/>
              </a:solidFill>
            </a:endParaRPr>
          </a:p>
          <a:p>
            <a:pPr marL="0" lvl="0" indent="0" algn="l" rtl="0">
              <a:spcBef>
                <a:spcPts val="0"/>
              </a:spcBef>
              <a:spcAft>
                <a:spcPts val="0"/>
              </a:spcAft>
              <a:buNone/>
            </a:pPr>
            <a:endParaRPr sz="1300">
              <a:solidFill>
                <a:srgbClr val="434343"/>
              </a:solidFill>
            </a:endParaRPr>
          </a:p>
        </p:txBody>
      </p:sp>
      <p:sp>
        <p:nvSpPr>
          <p:cNvPr id="180" name="Google Shape;180;p23"/>
          <p:cNvSpPr txBox="1"/>
          <p:nvPr/>
        </p:nvSpPr>
        <p:spPr>
          <a:xfrm>
            <a:off x="1297500" y="2903936"/>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03</a:t>
            </a:r>
            <a:endParaRPr sz="1300">
              <a:solidFill>
                <a:srgbClr val="434343"/>
              </a:solidFill>
            </a:endParaRPr>
          </a:p>
        </p:txBody>
      </p:sp>
      <p:sp>
        <p:nvSpPr>
          <p:cNvPr id="181" name="Google Shape;181;p23"/>
          <p:cNvSpPr txBox="1"/>
          <p:nvPr/>
        </p:nvSpPr>
        <p:spPr>
          <a:xfrm>
            <a:off x="1297500" y="3585096"/>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04</a:t>
            </a:r>
            <a:endParaRPr sz="1300">
              <a:solidFill>
                <a:srgbClr val="434343"/>
              </a:solidFill>
            </a:endParaRPr>
          </a:p>
        </p:txBody>
      </p:sp>
      <p:sp>
        <p:nvSpPr>
          <p:cNvPr id="182" name="Google Shape;182;p23"/>
          <p:cNvSpPr txBox="1"/>
          <p:nvPr/>
        </p:nvSpPr>
        <p:spPr>
          <a:xfrm>
            <a:off x="2055394" y="1621599"/>
            <a:ext cx="45561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434343"/>
                </a:solidFill>
                <a:latin typeface="Montserrat"/>
                <a:ea typeface="Montserrat"/>
                <a:cs typeface="Montserrat"/>
                <a:sym typeface="Montserrat"/>
              </a:rPr>
              <a:t>What actually is Machine Learning?</a:t>
            </a:r>
            <a:endParaRPr sz="1800">
              <a:solidFill>
                <a:srgbClr val="434343"/>
              </a:solidFill>
              <a:latin typeface="Average"/>
              <a:ea typeface="Average"/>
              <a:cs typeface="Average"/>
              <a:sym typeface="Average"/>
            </a:endParaRPr>
          </a:p>
        </p:txBody>
      </p:sp>
      <p:sp>
        <p:nvSpPr>
          <p:cNvPr id="183" name="Google Shape;183;p23"/>
          <p:cNvSpPr txBox="1"/>
          <p:nvPr/>
        </p:nvSpPr>
        <p:spPr>
          <a:xfrm>
            <a:off x="2050610" y="2994458"/>
            <a:ext cx="38913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434343"/>
                </a:solidFill>
                <a:latin typeface="Montserrat"/>
                <a:ea typeface="Montserrat"/>
                <a:cs typeface="Montserrat"/>
                <a:sym typeface="Montserrat"/>
              </a:rPr>
              <a:t>How does Episerver come into play?</a:t>
            </a:r>
            <a:endParaRPr>
              <a:solidFill>
                <a:srgbClr val="434343"/>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1"/>
          <p:cNvSpPr txBox="1">
            <a:spLocks noGrp="1"/>
          </p:cNvSpPr>
          <p:nvPr>
            <p:ph type="title"/>
          </p:nvPr>
        </p:nvSpPr>
        <p:spPr>
          <a:xfrm>
            <a:off x="857125" y="325375"/>
            <a:ext cx="37149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Custom Emails</a:t>
            </a:r>
            <a:endParaRPr/>
          </a:p>
        </p:txBody>
      </p:sp>
      <p:sp>
        <p:nvSpPr>
          <p:cNvPr id="359" name="Google Shape;359;p41"/>
          <p:cNvSpPr txBox="1">
            <a:spLocks noGrp="1"/>
          </p:cNvSpPr>
          <p:nvPr>
            <p:ph type="body" idx="1"/>
          </p:nvPr>
        </p:nvSpPr>
        <p:spPr>
          <a:xfrm>
            <a:off x="820375" y="1550200"/>
            <a:ext cx="3433800" cy="166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Personalized product recommendations for email campaigns</a:t>
            </a:r>
            <a:endParaRPr sz="1800" dirty="0"/>
          </a:p>
          <a:p>
            <a:pPr marL="0" lvl="0" indent="0" algn="l" rtl="0">
              <a:spcBef>
                <a:spcPts val="1600"/>
              </a:spcBef>
              <a:spcAft>
                <a:spcPts val="0"/>
              </a:spcAft>
              <a:buNone/>
            </a:pPr>
            <a:r>
              <a:rPr lang="en-GB" sz="1800" dirty="0"/>
              <a:t>Triggered Emails</a:t>
            </a:r>
            <a:endParaRPr sz="1800" dirty="0"/>
          </a:p>
          <a:p>
            <a:pPr marL="0" lvl="0" indent="0" algn="l" rtl="0">
              <a:spcBef>
                <a:spcPts val="1600"/>
              </a:spcBef>
              <a:spcAft>
                <a:spcPts val="0"/>
              </a:spcAft>
              <a:buNone/>
            </a:pPr>
            <a:endParaRPr sz="1800" dirty="0"/>
          </a:p>
          <a:p>
            <a:pPr marL="0" lvl="0" indent="0" algn="l" rtl="0">
              <a:spcBef>
                <a:spcPts val="1600"/>
              </a:spcBef>
              <a:spcAft>
                <a:spcPts val="1600"/>
              </a:spcAft>
              <a:buNone/>
            </a:pPr>
            <a:endParaRPr sz="1800" dirty="0">
              <a:latin typeface="Lato Light"/>
              <a:ea typeface="Lato Light"/>
              <a:cs typeface="Lato Light"/>
              <a:sym typeface="Lato Light"/>
            </a:endParaRPr>
          </a:p>
        </p:txBody>
      </p:sp>
      <p:pic>
        <p:nvPicPr>
          <p:cNvPr id="360" name="Google Shape;360;p41"/>
          <p:cNvPicPr preferRelativeResize="0"/>
          <p:nvPr/>
        </p:nvPicPr>
        <p:blipFill>
          <a:blip r:embed="rId3">
            <a:alphaModFix/>
          </a:blip>
          <a:stretch>
            <a:fillRect/>
          </a:stretch>
        </p:blipFill>
        <p:spPr>
          <a:xfrm>
            <a:off x="820375" y="843570"/>
            <a:ext cx="2739350" cy="109400"/>
          </a:xfrm>
          <a:prstGeom prst="rect">
            <a:avLst/>
          </a:prstGeom>
          <a:noFill/>
          <a:ln>
            <a:noFill/>
          </a:ln>
        </p:spPr>
      </p:pic>
      <p:pic>
        <p:nvPicPr>
          <p:cNvPr id="361" name="Google Shape;361;p41"/>
          <p:cNvPicPr preferRelativeResize="0"/>
          <p:nvPr/>
        </p:nvPicPr>
        <p:blipFill>
          <a:blip r:embed="rId4">
            <a:alphaModFix/>
          </a:blip>
          <a:stretch>
            <a:fillRect/>
          </a:stretch>
        </p:blipFill>
        <p:spPr>
          <a:xfrm>
            <a:off x="4945484" y="115275"/>
            <a:ext cx="3506932"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2"/>
          <p:cNvSpPr txBox="1">
            <a:spLocks noGrp="1"/>
          </p:cNvSpPr>
          <p:nvPr>
            <p:ph type="title"/>
          </p:nvPr>
        </p:nvSpPr>
        <p:spPr>
          <a:xfrm>
            <a:off x="857125" y="325375"/>
            <a:ext cx="59055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User Tracking</a:t>
            </a:r>
            <a:endParaRPr/>
          </a:p>
        </p:txBody>
      </p:sp>
      <p:sp>
        <p:nvSpPr>
          <p:cNvPr id="367" name="Google Shape;367;p42"/>
          <p:cNvSpPr txBox="1">
            <a:spLocks noGrp="1"/>
          </p:cNvSpPr>
          <p:nvPr>
            <p:ph type="body" idx="1"/>
          </p:nvPr>
        </p:nvSpPr>
        <p:spPr>
          <a:xfrm>
            <a:off x="820375" y="1550200"/>
            <a:ext cx="3595500" cy="203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Insights provides a way to view your individual customer’s data and their journey</a:t>
            </a:r>
            <a:endParaRPr sz="1800"/>
          </a:p>
          <a:p>
            <a:pPr marL="0" lvl="0" indent="0" algn="l" rtl="0">
              <a:spcBef>
                <a:spcPts val="1600"/>
              </a:spcBef>
              <a:spcAft>
                <a:spcPts val="0"/>
              </a:spcAft>
              <a:buNone/>
            </a:pPr>
            <a:r>
              <a:rPr lang="en-GB" sz="1800"/>
              <a:t>Allows for the creation of custom user segments</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368" name="Google Shape;368;p42"/>
          <p:cNvPicPr preferRelativeResize="0"/>
          <p:nvPr/>
        </p:nvPicPr>
        <p:blipFill>
          <a:blip r:embed="rId3">
            <a:alphaModFix/>
          </a:blip>
          <a:stretch>
            <a:fillRect/>
          </a:stretch>
        </p:blipFill>
        <p:spPr>
          <a:xfrm>
            <a:off x="820375" y="843570"/>
            <a:ext cx="2739350" cy="109400"/>
          </a:xfrm>
          <a:prstGeom prst="rect">
            <a:avLst/>
          </a:prstGeom>
          <a:noFill/>
          <a:ln>
            <a:noFill/>
          </a:ln>
        </p:spPr>
      </p:pic>
      <p:pic>
        <p:nvPicPr>
          <p:cNvPr id="369" name="Google Shape;369;p42"/>
          <p:cNvPicPr preferRelativeResize="0"/>
          <p:nvPr/>
        </p:nvPicPr>
        <p:blipFill>
          <a:blip r:embed="rId4">
            <a:alphaModFix/>
          </a:blip>
          <a:stretch>
            <a:fillRect/>
          </a:stretch>
        </p:blipFill>
        <p:spPr>
          <a:xfrm>
            <a:off x="4885250" y="617338"/>
            <a:ext cx="3908825" cy="3908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3"/>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375" name="Google Shape;375;p43"/>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3"/>
          <p:cNvSpPr txBox="1">
            <a:spLocks noGrp="1"/>
          </p:cNvSpPr>
          <p:nvPr>
            <p:ph type="title"/>
          </p:nvPr>
        </p:nvSpPr>
        <p:spPr>
          <a:xfrm>
            <a:off x="1716550" y="1801075"/>
            <a:ext cx="64011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Whats Next?</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txBox="1">
            <a:spLocks noGrp="1"/>
          </p:cNvSpPr>
          <p:nvPr>
            <p:ph type="body" idx="1"/>
          </p:nvPr>
        </p:nvSpPr>
        <p:spPr>
          <a:xfrm>
            <a:off x="857125" y="1247825"/>
            <a:ext cx="3599100" cy="166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The biggest issues sited for companies today is lack of:</a:t>
            </a:r>
            <a:endParaRPr sz="1800"/>
          </a:p>
          <a:p>
            <a:pPr marL="457200" lvl="0" indent="-342900" algn="l" rtl="0">
              <a:spcBef>
                <a:spcPts val="1600"/>
              </a:spcBef>
              <a:spcAft>
                <a:spcPts val="0"/>
              </a:spcAft>
              <a:buSzPts val="1800"/>
              <a:buAutoNum type="arabicPeriod"/>
            </a:pPr>
            <a:r>
              <a:rPr lang="en-GB" sz="1800"/>
              <a:t>People who know how to implement machine learning</a:t>
            </a:r>
            <a:endParaRPr sz="1800"/>
          </a:p>
          <a:p>
            <a:pPr marL="457200" lvl="0" indent="-342900" algn="l" rtl="0">
              <a:spcBef>
                <a:spcPts val="0"/>
              </a:spcBef>
              <a:spcAft>
                <a:spcPts val="0"/>
              </a:spcAft>
              <a:buSzPts val="1800"/>
              <a:buAutoNum type="arabicPeriod"/>
            </a:pPr>
            <a:r>
              <a:rPr lang="en-GB" sz="1800"/>
              <a:t>Access to data</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382" name="Google Shape;382;p44"/>
          <p:cNvPicPr preferRelativeResize="0"/>
          <p:nvPr/>
        </p:nvPicPr>
        <p:blipFill rotWithShape="1">
          <a:blip r:embed="rId3">
            <a:alphaModFix/>
          </a:blip>
          <a:srcRect l="20511" r="2262"/>
          <a:stretch/>
        </p:blipFill>
        <p:spPr>
          <a:xfrm rot="5400000">
            <a:off x="4324986" y="353686"/>
            <a:ext cx="5173827" cy="4466451"/>
          </a:xfrm>
          <a:prstGeom prst="rect">
            <a:avLst/>
          </a:prstGeom>
          <a:noFill/>
          <a:ln>
            <a:noFill/>
          </a:ln>
        </p:spPr>
      </p:pic>
      <p:sp>
        <p:nvSpPr>
          <p:cNvPr id="383" name="Google Shape;383;p44"/>
          <p:cNvSpPr txBox="1">
            <a:spLocks noGrp="1"/>
          </p:cNvSpPr>
          <p:nvPr>
            <p:ph type="title"/>
          </p:nvPr>
        </p:nvSpPr>
        <p:spPr>
          <a:xfrm>
            <a:off x="869300" y="288125"/>
            <a:ext cx="3599100" cy="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a:t>
            </a:r>
            <a:endParaRPr/>
          </a:p>
        </p:txBody>
      </p:sp>
      <p:pic>
        <p:nvPicPr>
          <p:cNvPr id="384" name="Google Shape;384;p44"/>
          <p:cNvPicPr preferRelativeResize="0"/>
          <p:nvPr/>
        </p:nvPicPr>
        <p:blipFill>
          <a:blip r:embed="rId4">
            <a:alphaModFix/>
          </a:blip>
          <a:stretch>
            <a:fillRect/>
          </a:stretch>
        </p:blipFill>
        <p:spPr>
          <a:xfrm>
            <a:off x="708575" y="860225"/>
            <a:ext cx="2739350" cy="109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5"/>
          <p:cNvSpPr txBox="1">
            <a:spLocks noGrp="1"/>
          </p:cNvSpPr>
          <p:nvPr>
            <p:ph type="title"/>
          </p:nvPr>
        </p:nvSpPr>
        <p:spPr>
          <a:xfrm>
            <a:off x="869300" y="288125"/>
            <a:ext cx="6730200" cy="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ML.NET for Developers</a:t>
            </a:r>
            <a:endParaRPr/>
          </a:p>
        </p:txBody>
      </p:sp>
      <p:pic>
        <p:nvPicPr>
          <p:cNvPr id="390" name="Google Shape;390;p45"/>
          <p:cNvPicPr preferRelativeResize="0"/>
          <p:nvPr/>
        </p:nvPicPr>
        <p:blipFill>
          <a:blip r:embed="rId3">
            <a:alphaModFix/>
          </a:blip>
          <a:stretch>
            <a:fillRect/>
          </a:stretch>
        </p:blipFill>
        <p:spPr>
          <a:xfrm>
            <a:off x="152400" y="1437475"/>
            <a:ext cx="8839199" cy="3094892"/>
          </a:xfrm>
          <a:prstGeom prst="rect">
            <a:avLst/>
          </a:prstGeom>
          <a:noFill/>
          <a:ln>
            <a:noFill/>
          </a:ln>
        </p:spPr>
      </p:pic>
      <p:pic>
        <p:nvPicPr>
          <p:cNvPr id="391" name="Google Shape;391;p45"/>
          <p:cNvPicPr preferRelativeResize="0"/>
          <p:nvPr/>
        </p:nvPicPr>
        <p:blipFill>
          <a:blip r:embed="rId4">
            <a:alphaModFix/>
          </a:blip>
          <a:stretch>
            <a:fillRect/>
          </a:stretch>
        </p:blipFill>
        <p:spPr>
          <a:xfrm>
            <a:off x="708575" y="860225"/>
            <a:ext cx="2739350" cy="109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6"/>
          <p:cNvPicPr preferRelativeResize="0"/>
          <p:nvPr/>
        </p:nvPicPr>
        <p:blipFill>
          <a:blip r:embed="rId3">
            <a:alphaModFix/>
          </a:blip>
          <a:stretch>
            <a:fillRect/>
          </a:stretch>
        </p:blipFill>
        <p:spPr>
          <a:xfrm>
            <a:off x="1206900" y="1133500"/>
            <a:ext cx="6730200" cy="3786922"/>
          </a:xfrm>
          <a:prstGeom prst="rect">
            <a:avLst/>
          </a:prstGeom>
          <a:noFill/>
          <a:ln>
            <a:noFill/>
          </a:ln>
        </p:spPr>
      </p:pic>
      <p:sp>
        <p:nvSpPr>
          <p:cNvPr id="397" name="Google Shape;397;p46"/>
          <p:cNvSpPr txBox="1">
            <a:spLocks noGrp="1"/>
          </p:cNvSpPr>
          <p:nvPr>
            <p:ph type="title"/>
          </p:nvPr>
        </p:nvSpPr>
        <p:spPr>
          <a:xfrm>
            <a:off x="869300" y="288125"/>
            <a:ext cx="6730200" cy="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ML.NET for Developers</a:t>
            </a:r>
            <a:endParaRPr/>
          </a:p>
        </p:txBody>
      </p:sp>
      <p:pic>
        <p:nvPicPr>
          <p:cNvPr id="398" name="Google Shape;398;p46"/>
          <p:cNvPicPr preferRelativeResize="0"/>
          <p:nvPr/>
        </p:nvPicPr>
        <p:blipFill>
          <a:blip r:embed="rId4">
            <a:alphaModFix/>
          </a:blip>
          <a:stretch>
            <a:fillRect/>
          </a:stretch>
        </p:blipFill>
        <p:spPr>
          <a:xfrm>
            <a:off x="708575" y="860225"/>
            <a:ext cx="2739350" cy="109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7"/>
          <p:cNvSpPr txBox="1">
            <a:spLocks noGrp="1"/>
          </p:cNvSpPr>
          <p:nvPr>
            <p:ph type="title"/>
          </p:nvPr>
        </p:nvSpPr>
        <p:spPr>
          <a:xfrm>
            <a:off x="867230" y="284955"/>
            <a:ext cx="72477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Azure Cognitive Services</a:t>
            </a:r>
            <a:endParaRPr/>
          </a:p>
        </p:txBody>
      </p:sp>
      <p:pic>
        <p:nvPicPr>
          <p:cNvPr id="404" name="Google Shape;404;p47"/>
          <p:cNvPicPr preferRelativeResize="0"/>
          <p:nvPr/>
        </p:nvPicPr>
        <p:blipFill>
          <a:blip r:embed="rId3">
            <a:alphaModFix/>
          </a:blip>
          <a:stretch>
            <a:fillRect/>
          </a:stretch>
        </p:blipFill>
        <p:spPr>
          <a:xfrm>
            <a:off x="708575" y="860225"/>
            <a:ext cx="2739350" cy="109400"/>
          </a:xfrm>
          <a:prstGeom prst="rect">
            <a:avLst/>
          </a:prstGeom>
          <a:noFill/>
          <a:ln>
            <a:noFill/>
          </a:ln>
        </p:spPr>
      </p:pic>
      <p:pic>
        <p:nvPicPr>
          <p:cNvPr id="405" name="Google Shape;405;p47"/>
          <p:cNvPicPr preferRelativeResize="0"/>
          <p:nvPr/>
        </p:nvPicPr>
        <p:blipFill>
          <a:blip r:embed="rId4">
            <a:alphaModFix/>
          </a:blip>
          <a:stretch>
            <a:fillRect/>
          </a:stretch>
        </p:blipFill>
        <p:spPr>
          <a:xfrm>
            <a:off x="623287" y="1173925"/>
            <a:ext cx="7715375" cy="35536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8"/>
          <p:cNvSpPr txBox="1">
            <a:spLocks noGrp="1"/>
          </p:cNvSpPr>
          <p:nvPr>
            <p:ph type="title"/>
          </p:nvPr>
        </p:nvSpPr>
        <p:spPr>
          <a:xfrm>
            <a:off x="857125" y="325375"/>
            <a:ext cx="7247700" cy="48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Azure Machine Learning Studio</a:t>
            </a:r>
            <a:endParaRPr/>
          </a:p>
        </p:txBody>
      </p:sp>
      <p:pic>
        <p:nvPicPr>
          <p:cNvPr id="411" name="Google Shape;411;p48"/>
          <p:cNvPicPr preferRelativeResize="0"/>
          <p:nvPr/>
        </p:nvPicPr>
        <p:blipFill>
          <a:blip r:embed="rId3">
            <a:alphaModFix/>
          </a:blip>
          <a:stretch>
            <a:fillRect/>
          </a:stretch>
        </p:blipFill>
        <p:spPr>
          <a:xfrm>
            <a:off x="889550" y="1216075"/>
            <a:ext cx="7182860" cy="3553625"/>
          </a:xfrm>
          <a:prstGeom prst="rect">
            <a:avLst/>
          </a:prstGeom>
          <a:noFill/>
          <a:ln>
            <a:noFill/>
          </a:ln>
        </p:spPr>
      </p:pic>
      <p:pic>
        <p:nvPicPr>
          <p:cNvPr id="412" name="Google Shape;412;p48"/>
          <p:cNvPicPr preferRelativeResize="0"/>
          <p:nvPr/>
        </p:nvPicPr>
        <p:blipFill>
          <a:blip r:embed="rId4">
            <a:alphaModFix/>
          </a:blip>
          <a:stretch>
            <a:fillRect/>
          </a:stretch>
        </p:blipFill>
        <p:spPr>
          <a:xfrm>
            <a:off x="708575" y="815275"/>
            <a:ext cx="2739350" cy="109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9"/>
          <p:cNvSpPr txBox="1">
            <a:spLocks noGrp="1"/>
          </p:cNvSpPr>
          <p:nvPr>
            <p:ph type="title"/>
          </p:nvPr>
        </p:nvSpPr>
        <p:spPr>
          <a:xfrm>
            <a:off x="857125" y="325375"/>
            <a:ext cx="7247700" cy="48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Azure Machine Learning Studio</a:t>
            </a:r>
            <a:endParaRPr/>
          </a:p>
        </p:txBody>
      </p:sp>
      <p:pic>
        <p:nvPicPr>
          <p:cNvPr id="418" name="Google Shape;418;p49"/>
          <p:cNvPicPr preferRelativeResize="0"/>
          <p:nvPr/>
        </p:nvPicPr>
        <p:blipFill>
          <a:blip r:embed="rId3">
            <a:alphaModFix/>
          </a:blip>
          <a:stretch>
            <a:fillRect/>
          </a:stretch>
        </p:blipFill>
        <p:spPr>
          <a:xfrm>
            <a:off x="889550" y="1216075"/>
            <a:ext cx="7182851" cy="3510003"/>
          </a:xfrm>
          <a:prstGeom prst="rect">
            <a:avLst/>
          </a:prstGeom>
          <a:noFill/>
          <a:ln>
            <a:noFill/>
          </a:ln>
        </p:spPr>
      </p:pic>
      <p:pic>
        <p:nvPicPr>
          <p:cNvPr id="419" name="Google Shape;419;p49"/>
          <p:cNvPicPr preferRelativeResize="0"/>
          <p:nvPr/>
        </p:nvPicPr>
        <p:blipFill>
          <a:blip r:embed="rId4">
            <a:alphaModFix/>
          </a:blip>
          <a:stretch>
            <a:fillRect/>
          </a:stretch>
        </p:blipFill>
        <p:spPr>
          <a:xfrm>
            <a:off x="708575" y="815275"/>
            <a:ext cx="2739350" cy="109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0"/>
          <p:cNvSpPr txBox="1">
            <a:spLocks noGrp="1"/>
          </p:cNvSpPr>
          <p:nvPr>
            <p:ph type="title"/>
          </p:nvPr>
        </p:nvSpPr>
        <p:spPr>
          <a:xfrm>
            <a:off x="857125" y="325375"/>
            <a:ext cx="7247700" cy="48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Steps - Azure Machine Learning Studio</a:t>
            </a:r>
            <a:endParaRPr/>
          </a:p>
        </p:txBody>
      </p:sp>
      <p:pic>
        <p:nvPicPr>
          <p:cNvPr id="425" name="Google Shape;425;p50"/>
          <p:cNvPicPr preferRelativeResize="0"/>
          <p:nvPr/>
        </p:nvPicPr>
        <p:blipFill>
          <a:blip r:embed="rId3">
            <a:alphaModFix/>
          </a:blip>
          <a:stretch>
            <a:fillRect/>
          </a:stretch>
        </p:blipFill>
        <p:spPr>
          <a:xfrm>
            <a:off x="708575" y="815275"/>
            <a:ext cx="2739350" cy="109400"/>
          </a:xfrm>
          <a:prstGeom prst="rect">
            <a:avLst/>
          </a:prstGeom>
          <a:noFill/>
          <a:ln>
            <a:noFill/>
          </a:ln>
        </p:spPr>
      </p:pic>
      <p:pic>
        <p:nvPicPr>
          <p:cNvPr id="426" name="Google Shape;426;p50"/>
          <p:cNvPicPr preferRelativeResize="0"/>
          <p:nvPr/>
        </p:nvPicPr>
        <p:blipFill>
          <a:blip r:embed="rId4">
            <a:alphaModFix/>
          </a:blip>
          <a:stretch>
            <a:fillRect/>
          </a:stretch>
        </p:blipFill>
        <p:spPr>
          <a:xfrm>
            <a:off x="1059875" y="1082000"/>
            <a:ext cx="6842200" cy="3847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4"/>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189" name="Google Shape;189;p24"/>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txBox="1">
            <a:spLocks noGrp="1"/>
          </p:cNvSpPr>
          <p:nvPr>
            <p:ph type="title"/>
          </p:nvPr>
        </p:nvSpPr>
        <p:spPr>
          <a:xfrm>
            <a:off x="1716550" y="1801075"/>
            <a:ext cx="64011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What actually is Machine Learning?</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1"/>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432" name="Google Shape;432;p51"/>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1"/>
          <p:cNvSpPr txBox="1">
            <a:spLocks noGrp="1"/>
          </p:cNvSpPr>
          <p:nvPr>
            <p:ph type="title"/>
          </p:nvPr>
        </p:nvSpPr>
        <p:spPr>
          <a:xfrm>
            <a:off x="1476150" y="1788875"/>
            <a:ext cx="61917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So What’s the Future for Epi and Machine Learning?</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2"/>
          <p:cNvSpPr txBox="1"/>
          <p:nvPr/>
        </p:nvSpPr>
        <p:spPr>
          <a:xfrm>
            <a:off x="809425" y="1512325"/>
            <a:ext cx="37626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Some things we have already seen</a:t>
            </a:r>
            <a:endParaRPr sz="1800">
              <a:latin typeface="Lato Light"/>
              <a:ea typeface="Lato Light"/>
              <a:cs typeface="Lato Light"/>
              <a:sym typeface="Lato Light"/>
            </a:endParaRPr>
          </a:p>
          <a:p>
            <a:pPr marL="0" lvl="0" indent="0" algn="l" rtl="0">
              <a:spcBef>
                <a:spcPts val="0"/>
              </a:spcBef>
              <a:spcAft>
                <a:spcPts val="0"/>
              </a:spcAft>
              <a:buNone/>
            </a:pPr>
            <a:endParaRPr sz="1800">
              <a:latin typeface="Lato Light"/>
              <a:ea typeface="Lato Light"/>
              <a:cs typeface="Lato Light"/>
              <a:sym typeface="Lato Light"/>
            </a:endParaRPr>
          </a:p>
        </p:txBody>
      </p:sp>
      <p:sp>
        <p:nvSpPr>
          <p:cNvPr id="439" name="Google Shape;439;p52"/>
          <p:cNvSpPr txBox="1"/>
          <p:nvPr/>
        </p:nvSpPr>
        <p:spPr>
          <a:xfrm>
            <a:off x="857125" y="2068575"/>
            <a:ext cx="3762600" cy="1974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Previous Microsoft Machine Learning Code Bash at Ascend</a:t>
            </a:r>
            <a:endParaRPr sz="1800">
              <a:latin typeface="Lato Light"/>
              <a:ea typeface="Lato Light"/>
              <a:cs typeface="Lato Light"/>
              <a:sym typeface="Lato Light"/>
            </a:endParaRPr>
          </a:p>
          <a:p>
            <a:pPr marL="457200" lvl="0" indent="0" algn="l" rtl="0">
              <a:spcBef>
                <a:spcPts val="0"/>
              </a:spcBef>
              <a:spcAft>
                <a:spcPts val="0"/>
              </a:spcAft>
              <a:buNone/>
            </a:pPr>
            <a:endParaRPr sz="1800">
              <a:latin typeface="Lato Light"/>
              <a:ea typeface="Lato Light"/>
              <a:cs typeface="Lato Light"/>
              <a:sym typeface="Lato Light"/>
            </a:endParaRPr>
          </a:p>
        </p:txBody>
      </p:sp>
      <p:sp>
        <p:nvSpPr>
          <p:cNvPr id="440" name="Google Shape;440;p52"/>
          <p:cNvSpPr txBox="1">
            <a:spLocks noGrp="1"/>
          </p:cNvSpPr>
          <p:nvPr>
            <p:ph type="title"/>
          </p:nvPr>
        </p:nvSpPr>
        <p:spPr>
          <a:xfrm>
            <a:off x="838174" y="288125"/>
            <a:ext cx="36585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Future with Episerver</a:t>
            </a:r>
            <a:endParaRPr/>
          </a:p>
        </p:txBody>
      </p:sp>
      <p:pic>
        <p:nvPicPr>
          <p:cNvPr id="441" name="Google Shape;441;p52"/>
          <p:cNvPicPr preferRelativeResize="0"/>
          <p:nvPr/>
        </p:nvPicPr>
        <p:blipFill>
          <a:blip r:embed="rId3">
            <a:alphaModFix/>
          </a:blip>
          <a:stretch>
            <a:fillRect/>
          </a:stretch>
        </p:blipFill>
        <p:spPr>
          <a:xfrm>
            <a:off x="809425" y="1138425"/>
            <a:ext cx="2739350" cy="109400"/>
          </a:xfrm>
          <a:prstGeom prst="rect">
            <a:avLst/>
          </a:prstGeom>
          <a:noFill/>
          <a:ln>
            <a:noFill/>
          </a:ln>
        </p:spPr>
      </p:pic>
      <p:pic>
        <p:nvPicPr>
          <p:cNvPr id="443" name="Google Shape;443;p52"/>
          <p:cNvPicPr preferRelativeResize="0"/>
          <p:nvPr/>
        </p:nvPicPr>
        <p:blipFill rotWithShape="1">
          <a:blip r:embed="rId4">
            <a:alphaModFix/>
          </a:blip>
          <a:srcRect l="14120" r="14127"/>
          <a:stretch/>
        </p:blipFill>
        <p:spPr>
          <a:xfrm>
            <a:off x="4677550" y="-41625"/>
            <a:ext cx="4466450" cy="5185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p:nvPr/>
        </p:nvSpPr>
        <p:spPr>
          <a:xfrm>
            <a:off x="809425" y="1512325"/>
            <a:ext cx="37626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Some things we have already seen</a:t>
            </a:r>
            <a:endParaRPr sz="1800">
              <a:latin typeface="Lato Light"/>
              <a:ea typeface="Lato Light"/>
              <a:cs typeface="Lato Light"/>
              <a:sym typeface="Lato Light"/>
            </a:endParaRPr>
          </a:p>
          <a:p>
            <a:pPr marL="0" lvl="0" indent="0" algn="l" rtl="0">
              <a:spcBef>
                <a:spcPts val="0"/>
              </a:spcBef>
              <a:spcAft>
                <a:spcPts val="0"/>
              </a:spcAft>
              <a:buNone/>
            </a:pPr>
            <a:endParaRPr sz="1800">
              <a:latin typeface="Lato Light"/>
              <a:ea typeface="Lato Light"/>
              <a:cs typeface="Lato Light"/>
              <a:sym typeface="Lato Light"/>
            </a:endParaRPr>
          </a:p>
        </p:txBody>
      </p:sp>
      <p:sp>
        <p:nvSpPr>
          <p:cNvPr id="449" name="Google Shape;449;p53"/>
          <p:cNvSpPr txBox="1"/>
          <p:nvPr/>
        </p:nvSpPr>
        <p:spPr>
          <a:xfrm>
            <a:off x="857125" y="2068575"/>
            <a:ext cx="3762600" cy="1974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Previous Microsoft Machine Learning Code Bash at Ascend</a:t>
            </a:r>
            <a:endParaRPr sz="1800">
              <a:latin typeface="Lato Light"/>
              <a:ea typeface="Lato Light"/>
              <a:cs typeface="Lato Light"/>
              <a:sym typeface="Lato Light"/>
            </a:endParaRPr>
          </a:p>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Shoe demo at last year’s Ascend</a:t>
            </a:r>
            <a:endParaRPr sz="1800">
              <a:latin typeface="Lato Light"/>
              <a:ea typeface="Lato Light"/>
              <a:cs typeface="Lato Light"/>
              <a:sym typeface="Lato Light"/>
            </a:endParaRPr>
          </a:p>
          <a:p>
            <a:pPr marL="457200" lvl="0" indent="0" algn="l" rtl="0">
              <a:spcBef>
                <a:spcPts val="0"/>
              </a:spcBef>
              <a:spcAft>
                <a:spcPts val="0"/>
              </a:spcAft>
              <a:buNone/>
            </a:pPr>
            <a:endParaRPr sz="1800">
              <a:latin typeface="Lato Light"/>
              <a:ea typeface="Lato Light"/>
              <a:cs typeface="Lato Light"/>
              <a:sym typeface="Lato Light"/>
            </a:endParaRPr>
          </a:p>
        </p:txBody>
      </p:sp>
      <p:sp>
        <p:nvSpPr>
          <p:cNvPr id="450" name="Google Shape;450;p53"/>
          <p:cNvSpPr txBox="1">
            <a:spLocks noGrp="1"/>
          </p:cNvSpPr>
          <p:nvPr>
            <p:ph type="title"/>
          </p:nvPr>
        </p:nvSpPr>
        <p:spPr>
          <a:xfrm>
            <a:off x="838174" y="288125"/>
            <a:ext cx="36585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Future with Episerver</a:t>
            </a:r>
            <a:endParaRPr/>
          </a:p>
        </p:txBody>
      </p:sp>
      <p:pic>
        <p:nvPicPr>
          <p:cNvPr id="451" name="Google Shape;451;p53"/>
          <p:cNvPicPr preferRelativeResize="0"/>
          <p:nvPr/>
        </p:nvPicPr>
        <p:blipFill>
          <a:blip r:embed="rId3">
            <a:alphaModFix/>
          </a:blip>
          <a:stretch>
            <a:fillRect/>
          </a:stretch>
        </p:blipFill>
        <p:spPr>
          <a:xfrm>
            <a:off x="809425" y="1138425"/>
            <a:ext cx="2739350" cy="109400"/>
          </a:xfrm>
          <a:prstGeom prst="rect">
            <a:avLst/>
          </a:prstGeom>
          <a:noFill/>
          <a:ln>
            <a:noFill/>
          </a:ln>
        </p:spPr>
      </p:pic>
      <p:pic>
        <p:nvPicPr>
          <p:cNvPr id="453" name="Google Shape;453;p53"/>
          <p:cNvPicPr preferRelativeResize="0"/>
          <p:nvPr/>
        </p:nvPicPr>
        <p:blipFill rotWithShape="1">
          <a:blip r:embed="rId4">
            <a:alphaModFix/>
          </a:blip>
          <a:srcRect l="14120" r="14127"/>
          <a:stretch/>
        </p:blipFill>
        <p:spPr>
          <a:xfrm>
            <a:off x="4677550" y="-41625"/>
            <a:ext cx="4466450" cy="5185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4"/>
          <p:cNvSpPr txBox="1"/>
          <p:nvPr/>
        </p:nvSpPr>
        <p:spPr>
          <a:xfrm>
            <a:off x="809425" y="1512325"/>
            <a:ext cx="37626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Some things we have already seen</a:t>
            </a:r>
            <a:endParaRPr sz="1800">
              <a:latin typeface="Lato Light"/>
              <a:ea typeface="Lato Light"/>
              <a:cs typeface="Lato Light"/>
              <a:sym typeface="Lato Light"/>
            </a:endParaRPr>
          </a:p>
          <a:p>
            <a:pPr marL="0" lvl="0" indent="0" algn="l" rtl="0">
              <a:spcBef>
                <a:spcPts val="0"/>
              </a:spcBef>
              <a:spcAft>
                <a:spcPts val="0"/>
              </a:spcAft>
              <a:buNone/>
            </a:pPr>
            <a:endParaRPr sz="1800">
              <a:latin typeface="Lato Light"/>
              <a:ea typeface="Lato Light"/>
              <a:cs typeface="Lato Light"/>
              <a:sym typeface="Lato Light"/>
            </a:endParaRPr>
          </a:p>
        </p:txBody>
      </p:sp>
      <p:sp>
        <p:nvSpPr>
          <p:cNvPr id="459" name="Google Shape;459;p54"/>
          <p:cNvSpPr txBox="1"/>
          <p:nvPr/>
        </p:nvSpPr>
        <p:spPr>
          <a:xfrm>
            <a:off x="857125" y="2068575"/>
            <a:ext cx="3762600" cy="1974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Previous Microsoft Machine Learning Code Bash at Ascend</a:t>
            </a:r>
            <a:endParaRPr sz="1800">
              <a:latin typeface="Lato Light"/>
              <a:ea typeface="Lato Light"/>
              <a:cs typeface="Lato Light"/>
              <a:sym typeface="Lato Light"/>
            </a:endParaRPr>
          </a:p>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Shoe demo at last year’s Ascend</a:t>
            </a:r>
            <a:endParaRPr sz="1800">
              <a:latin typeface="Lato Light"/>
              <a:ea typeface="Lato Light"/>
              <a:cs typeface="Lato Light"/>
              <a:sym typeface="Lato Light"/>
            </a:endParaRPr>
          </a:p>
          <a:p>
            <a:pPr marL="457200" lvl="0" indent="-342900" algn="l" rtl="0">
              <a:spcBef>
                <a:spcPts val="0"/>
              </a:spcBef>
              <a:spcAft>
                <a:spcPts val="0"/>
              </a:spcAft>
              <a:buSzPts val="1800"/>
              <a:buFont typeface="Lato Light"/>
              <a:buChar char="●"/>
            </a:pPr>
            <a:r>
              <a:rPr lang="en-GB" sz="1800">
                <a:latin typeface="Lato Light"/>
                <a:ea typeface="Lato Light"/>
                <a:cs typeface="Lato Light"/>
                <a:sym typeface="Lato Light"/>
              </a:rPr>
              <a:t>New image tagging functionality</a:t>
            </a:r>
            <a:endParaRPr sz="1800">
              <a:latin typeface="Lato Light"/>
              <a:ea typeface="Lato Light"/>
              <a:cs typeface="Lato Light"/>
              <a:sym typeface="Lato Light"/>
            </a:endParaRPr>
          </a:p>
        </p:txBody>
      </p:sp>
      <p:sp>
        <p:nvSpPr>
          <p:cNvPr id="460" name="Google Shape;460;p54"/>
          <p:cNvSpPr txBox="1">
            <a:spLocks noGrp="1"/>
          </p:cNvSpPr>
          <p:nvPr>
            <p:ph type="title"/>
          </p:nvPr>
        </p:nvSpPr>
        <p:spPr>
          <a:xfrm>
            <a:off x="838174" y="288125"/>
            <a:ext cx="36585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Future with Episerver</a:t>
            </a:r>
            <a:endParaRPr/>
          </a:p>
        </p:txBody>
      </p:sp>
      <p:pic>
        <p:nvPicPr>
          <p:cNvPr id="461" name="Google Shape;461;p54"/>
          <p:cNvPicPr preferRelativeResize="0"/>
          <p:nvPr/>
        </p:nvPicPr>
        <p:blipFill>
          <a:blip r:embed="rId3">
            <a:alphaModFix/>
          </a:blip>
          <a:stretch>
            <a:fillRect/>
          </a:stretch>
        </p:blipFill>
        <p:spPr>
          <a:xfrm>
            <a:off x="809425" y="1138425"/>
            <a:ext cx="2739350" cy="109400"/>
          </a:xfrm>
          <a:prstGeom prst="rect">
            <a:avLst/>
          </a:prstGeom>
          <a:noFill/>
          <a:ln>
            <a:noFill/>
          </a:ln>
        </p:spPr>
      </p:pic>
      <p:pic>
        <p:nvPicPr>
          <p:cNvPr id="463" name="Google Shape;463;p54"/>
          <p:cNvPicPr preferRelativeResize="0"/>
          <p:nvPr/>
        </p:nvPicPr>
        <p:blipFill rotWithShape="1">
          <a:blip r:embed="rId4">
            <a:alphaModFix/>
          </a:blip>
          <a:srcRect l="14120" r="14127"/>
          <a:stretch/>
        </p:blipFill>
        <p:spPr>
          <a:xfrm>
            <a:off x="4677550" y="-41625"/>
            <a:ext cx="4466450" cy="5185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5"/>
          <p:cNvSpPr txBox="1">
            <a:spLocks noGrp="1"/>
          </p:cNvSpPr>
          <p:nvPr>
            <p:ph type="title"/>
          </p:nvPr>
        </p:nvSpPr>
        <p:spPr>
          <a:xfrm>
            <a:off x="838174" y="288125"/>
            <a:ext cx="36585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Future with Episerver</a:t>
            </a:r>
            <a:endParaRPr/>
          </a:p>
        </p:txBody>
      </p:sp>
      <p:sp>
        <p:nvSpPr>
          <p:cNvPr id="469" name="Google Shape;469;p55"/>
          <p:cNvSpPr txBox="1"/>
          <p:nvPr/>
        </p:nvSpPr>
        <p:spPr>
          <a:xfrm>
            <a:off x="809425" y="1512325"/>
            <a:ext cx="32022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So what’s the future look like with Machine Learning and Episerver?</a:t>
            </a:r>
            <a:endParaRPr sz="1800">
              <a:latin typeface="Lato Light"/>
              <a:ea typeface="Lato Light"/>
              <a:cs typeface="Lato Light"/>
              <a:sym typeface="Lato Light"/>
            </a:endParaRPr>
          </a:p>
        </p:txBody>
      </p:sp>
      <p:pic>
        <p:nvPicPr>
          <p:cNvPr id="470" name="Google Shape;470;p55"/>
          <p:cNvPicPr preferRelativeResize="0"/>
          <p:nvPr/>
        </p:nvPicPr>
        <p:blipFill>
          <a:blip r:embed="rId3">
            <a:alphaModFix/>
          </a:blip>
          <a:stretch>
            <a:fillRect/>
          </a:stretch>
        </p:blipFill>
        <p:spPr>
          <a:xfrm>
            <a:off x="809425" y="1138425"/>
            <a:ext cx="2739350" cy="109400"/>
          </a:xfrm>
          <a:prstGeom prst="rect">
            <a:avLst/>
          </a:prstGeom>
          <a:noFill/>
          <a:ln>
            <a:noFill/>
          </a:ln>
        </p:spPr>
      </p:pic>
      <p:pic>
        <p:nvPicPr>
          <p:cNvPr id="471" name="Google Shape;471;p55"/>
          <p:cNvPicPr preferRelativeResize="0"/>
          <p:nvPr/>
        </p:nvPicPr>
        <p:blipFill rotWithShape="1">
          <a:blip r:embed="rId4">
            <a:alphaModFix/>
          </a:blip>
          <a:srcRect l="14120" r="14127"/>
          <a:stretch/>
        </p:blipFill>
        <p:spPr>
          <a:xfrm>
            <a:off x="4677550" y="-41625"/>
            <a:ext cx="4466450" cy="5185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title"/>
          </p:nvPr>
        </p:nvSpPr>
        <p:spPr>
          <a:xfrm>
            <a:off x="8939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Key Takeaways</a:t>
            </a:r>
            <a:endParaRPr/>
          </a:p>
        </p:txBody>
      </p:sp>
      <p:sp>
        <p:nvSpPr>
          <p:cNvPr id="477" name="Google Shape;477;p56"/>
          <p:cNvSpPr txBox="1"/>
          <p:nvPr/>
        </p:nvSpPr>
        <p:spPr>
          <a:xfrm>
            <a:off x="1297500" y="15912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01</a:t>
            </a:r>
            <a:endParaRPr>
              <a:solidFill>
                <a:srgbClr val="434343"/>
              </a:solidFill>
            </a:endParaRPr>
          </a:p>
          <a:p>
            <a:pPr marL="0" lvl="0" indent="0" algn="l" rtl="0">
              <a:spcBef>
                <a:spcPts val="0"/>
              </a:spcBef>
              <a:spcAft>
                <a:spcPts val="0"/>
              </a:spcAft>
              <a:buNone/>
            </a:pPr>
            <a:endParaRPr sz="1300">
              <a:solidFill>
                <a:srgbClr val="434343"/>
              </a:solidFill>
            </a:endParaRPr>
          </a:p>
        </p:txBody>
      </p:sp>
      <p:sp>
        <p:nvSpPr>
          <p:cNvPr id="478" name="Google Shape;478;p56"/>
          <p:cNvSpPr txBox="1">
            <a:spLocks noGrp="1"/>
          </p:cNvSpPr>
          <p:nvPr>
            <p:ph type="body" idx="1"/>
          </p:nvPr>
        </p:nvSpPr>
        <p:spPr>
          <a:xfrm>
            <a:off x="2030400" y="1672116"/>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There are lots of resources to help get you going with Machine Learning.</a:t>
            </a:r>
            <a:endParaRPr>
              <a:latin typeface="Lato Light"/>
              <a:ea typeface="Lato Light"/>
              <a:cs typeface="Lato Light"/>
              <a:sym typeface="Lato Light"/>
            </a:endParaRPr>
          </a:p>
        </p:txBody>
      </p:sp>
      <p:sp>
        <p:nvSpPr>
          <p:cNvPr id="479" name="Google Shape;479;p56"/>
          <p:cNvSpPr txBox="1"/>
          <p:nvPr/>
        </p:nvSpPr>
        <p:spPr>
          <a:xfrm>
            <a:off x="1297500" y="2506081"/>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02</a:t>
            </a:r>
            <a:endParaRPr>
              <a:solidFill>
                <a:srgbClr val="434343"/>
              </a:solidFill>
            </a:endParaRPr>
          </a:p>
          <a:p>
            <a:pPr marL="0" lvl="0" indent="0" algn="l" rtl="0">
              <a:spcBef>
                <a:spcPts val="0"/>
              </a:spcBef>
              <a:spcAft>
                <a:spcPts val="0"/>
              </a:spcAft>
              <a:buNone/>
            </a:pPr>
            <a:endParaRPr sz="1300">
              <a:solidFill>
                <a:srgbClr val="434343"/>
              </a:solidFill>
            </a:endParaRPr>
          </a:p>
        </p:txBody>
      </p:sp>
      <p:sp>
        <p:nvSpPr>
          <p:cNvPr id="480" name="Google Shape;480;p56"/>
          <p:cNvSpPr txBox="1">
            <a:spLocks noGrp="1"/>
          </p:cNvSpPr>
          <p:nvPr>
            <p:ph type="body" idx="1"/>
          </p:nvPr>
        </p:nvSpPr>
        <p:spPr>
          <a:xfrm>
            <a:off x="2030400" y="258695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Machine Learning is big right now and Episerver has your back.</a:t>
            </a:r>
            <a:endParaRPr/>
          </a:p>
        </p:txBody>
      </p:sp>
      <p:sp>
        <p:nvSpPr>
          <p:cNvPr id="481" name="Google Shape;481;p56"/>
          <p:cNvSpPr txBox="1"/>
          <p:nvPr/>
        </p:nvSpPr>
        <p:spPr>
          <a:xfrm>
            <a:off x="1297500" y="34209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434343"/>
                </a:solidFill>
                <a:latin typeface="Montserrat"/>
                <a:ea typeface="Montserrat"/>
                <a:cs typeface="Montserrat"/>
                <a:sym typeface="Montserrat"/>
              </a:rPr>
              <a:t>03</a:t>
            </a:r>
            <a:endParaRPr sz="1300">
              <a:solidFill>
                <a:srgbClr val="434343"/>
              </a:solidFill>
            </a:endParaRPr>
          </a:p>
        </p:txBody>
      </p:sp>
      <p:sp>
        <p:nvSpPr>
          <p:cNvPr id="482" name="Google Shape;482;p56"/>
          <p:cNvSpPr txBox="1">
            <a:spLocks noGrp="1"/>
          </p:cNvSpPr>
          <p:nvPr>
            <p:ph type="body" idx="1"/>
          </p:nvPr>
        </p:nvSpPr>
        <p:spPr>
          <a:xfrm>
            <a:off x="2030400" y="350180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Focus first on the question you want to solve.</a:t>
            </a:r>
            <a:endParaRPr>
              <a:latin typeface="Lato Light"/>
              <a:ea typeface="Lato Light"/>
              <a:cs typeface="Lato Light"/>
              <a:sym typeface="Lato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8"/>
          <p:cNvSpPr txBox="1">
            <a:spLocks noGrp="1"/>
          </p:cNvSpPr>
          <p:nvPr>
            <p:ph type="title"/>
          </p:nvPr>
        </p:nvSpPr>
        <p:spPr>
          <a:xfrm>
            <a:off x="857125" y="325375"/>
            <a:ext cx="7247700" cy="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Key Takeaways</a:t>
            </a:r>
            <a:endParaRPr/>
          </a:p>
        </p:txBody>
      </p:sp>
      <p:sp>
        <p:nvSpPr>
          <p:cNvPr id="495" name="Google Shape;495;p58"/>
          <p:cNvSpPr txBox="1"/>
          <p:nvPr/>
        </p:nvSpPr>
        <p:spPr>
          <a:xfrm>
            <a:off x="857125" y="1285075"/>
            <a:ext cx="5910900" cy="26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u="sng">
                <a:solidFill>
                  <a:schemeClr val="hlink"/>
                </a:solidFill>
                <a:hlinkClick r:id="rId3"/>
              </a:rPr>
              <a:t>https://gallery.azure.ai/machineLearningAPIs</a:t>
            </a:r>
            <a:endParaRPr sz="1800">
              <a:latin typeface="Lato Light"/>
              <a:ea typeface="Lato Light"/>
              <a:cs typeface="Lato Light"/>
              <a:sym typeface="Lato Light"/>
            </a:endParaRPr>
          </a:p>
          <a:p>
            <a:pPr marL="0" lvl="0" indent="0" algn="l" rtl="0">
              <a:spcBef>
                <a:spcPts val="0"/>
              </a:spcBef>
              <a:spcAft>
                <a:spcPts val="0"/>
              </a:spcAft>
              <a:buNone/>
            </a:pPr>
            <a:endParaRPr sz="1800">
              <a:latin typeface="Lato Light"/>
              <a:ea typeface="Lato Light"/>
              <a:cs typeface="Lato Light"/>
              <a:sym typeface="Lato Light"/>
            </a:endParaRPr>
          </a:p>
          <a:p>
            <a:pPr marL="0" lvl="0" indent="0" algn="l" rtl="0">
              <a:spcBef>
                <a:spcPts val="0"/>
              </a:spcBef>
              <a:spcAft>
                <a:spcPts val="0"/>
              </a:spcAft>
              <a:buNone/>
            </a:pPr>
            <a:r>
              <a:rPr lang="en-GB" sz="1800" u="sng">
                <a:solidFill>
                  <a:schemeClr val="hlink"/>
                </a:solidFill>
                <a:hlinkClick r:id="rId4"/>
              </a:rPr>
              <a:t>https://azuremlsimpleds.azurewebsites.net/simpleds/</a:t>
            </a:r>
            <a:endParaRPr sz="1800">
              <a:latin typeface="Lato Light"/>
              <a:ea typeface="Lato Light"/>
              <a:cs typeface="Lato Light"/>
              <a:sym typeface="Lato Light"/>
            </a:endParaRPr>
          </a:p>
          <a:p>
            <a:pPr marL="0" lvl="0" indent="0" algn="l" rtl="0">
              <a:spcBef>
                <a:spcPts val="0"/>
              </a:spcBef>
              <a:spcAft>
                <a:spcPts val="0"/>
              </a:spcAft>
              <a:buNone/>
            </a:pPr>
            <a:endParaRPr sz="1800">
              <a:latin typeface="Lato Light"/>
              <a:ea typeface="Lato Light"/>
              <a:cs typeface="Lato Light"/>
              <a:sym typeface="Lato Light"/>
            </a:endParaRPr>
          </a:p>
          <a:p>
            <a:pPr marL="0" lvl="0" indent="0" algn="l" rtl="0">
              <a:spcBef>
                <a:spcPts val="0"/>
              </a:spcBef>
              <a:spcAft>
                <a:spcPts val="0"/>
              </a:spcAft>
              <a:buNone/>
            </a:pPr>
            <a:r>
              <a:rPr lang="en-GB" sz="1800" u="sng">
                <a:solidFill>
                  <a:schemeClr val="hlink"/>
                </a:solidFill>
                <a:hlinkClick r:id="rId5"/>
              </a:rPr>
              <a:t>https://dotnet.microsoft.com/apps/machinelearning-ai/ml-dotnet</a:t>
            </a:r>
            <a:endParaRPr sz="1800">
              <a:latin typeface="Lato Light"/>
              <a:ea typeface="Lato Light"/>
              <a:cs typeface="Lato Light"/>
              <a:sym typeface="Lato Light"/>
            </a:endParaRPr>
          </a:p>
        </p:txBody>
      </p:sp>
      <p:pic>
        <p:nvPicPr>
          <p:cNvPr id="496" name="Google Shape;496;p58"/>
          <p:cNvPicPr preferRelativeResize="0"/>
          <p:nvPr/>
        </p:nvPicPr>
        <p:blipFill>
          <a:blip r:embed="rId6">
            <a:alphaModFix/>
          </a:blip>
          <a:stretch>
            <a:fillRect/>
          </a:stretch>
        </p:blipFill>
        <p:spPr>
          <a:xfrm>
            <a:off x="857125" y="906550"/>
            <a:ext cx="2739350" cy="109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57"/>
          <p:cNvPicPr preferRelativeResize="0"/>
          <p:nvPr/>
        </p:nvPicPr>
        <p:blipFill>
          <a:blip r:embed="rId3">
            <a:alphaModFix/>
          </a:blip>
          <a:stretch>
            <a:fillRect/>
          </a:stretch>
        </p:blipFill>
        <p:spPr>
          <a:xfrm>
            <a:off x="-19501" y="1577625"/>
            <a:ext cx="3630053" cy="5143500"/>
          </a:xfrm>
          <a:prstGeom prst="rect">
            <a:avLst/>
          </a:prstGeom>
          <a:noFill/>
          <a:ln>
            <a:noFill/>
          </a:ln>
        </p:spPr>
      </p:pic>
      <p:sp>
        <p:nvSpPr>
          <p:cNvPr id="488" name="Google Shape;488;p57"/>
          <p:cNvSpPr/>
          <p:nvPr/>
        </p:nvSpPr>
        <p:spPr>
          <a:xfrm rot="10800000" flipH="1">
            <a:off x="-19500" y="-5400"/>
            <a:ext cx="9183000" cy="5148900"/>
          </a:xfrm>
          <a:prstGeom prst="snip1Rect">
            <a:avLst>
              <a:gd name="adj" fmla="val 21686"/>
            </a:avLst>
          </a:prstGeom>
          <a:solidFill>
            <a:srgbClr val="15567F">
              <a:alpha val="8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7"/>
          <p:cNvSpPr txBox="1">
            <a:spLocks noGrp="1"/>
          </p:cNvSpPr>
          <p:nvPr>
            <p:ph type="title"/>
          </p:nvPr>
        </p:nvSpPr>
        <p:spPr>
          <a:xfrm>
            <a:off x="1476150" y="1788875"/>
            <a:ext cx="6191700" cy="1148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GB">
                <a:solidFill>
                  <a:srgbClr val="FFFFFF"/>
                </a:solidFill>
                <a:latin typeface="Montserrat Medium"/>
                <a:ea typeface="Montserrat Medium"/>
                <a:cs typeface="Montserrat Medium"/>
                <a:sym typeface="Montserrat Medium"/>
              </a:rPr>
              <a:t>Machine Learning + Episerver</a:t>
            </a:r>
            <a:endParaRPr>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930425" y="296125"/>
            <a:ext cx="31854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it isn’t</a:t>
            </a:r>
            <a:endParaRPr/>
          </a:p>
        </p:txBody>
      </p:sp>
      <p:pic>
        <p:nvPicPr>
          <p:cNvPr id="196" name="Google Shape;196;p25"/>
          <p:cNvPicPr preferRelativeResize="0"/>
          <p:nvPr/>
        </p:nvPicPr>
        <p:blipFill>
          <a:blip r:embed="rId3">
            <a:alphaModFix/>
          </a:blip>
          <a:stretch>
            <a:fillRect/>
          </a:stretch>
        </p:blipFill>
        <p:spPr>
          <a:xfrm>
            <a:off x="4923875" y="1512382"/>
            <a:ext cx="3442350" cy="2294892"/>
          </a:xfrm>
          <a:prstGeom prst="rect">
            <a:avLst/>
          </a:prstGeom>
          <a:noFill/>
          <a:ln>
            <a:noFill/>
          </a:ln>
        </p:spPr>
      </p:pic>
      <p:sp>
        <p:nvSpPr>
          <p:cNvPr id="197" name="Google Shape;197;p25"/>
          <p:cNvSpPr txBox="1"/>
          <p:nvPr/>
        </p:nvSpPr>
        <p:spPr>
          <a:xfrm>
            <a:off x="5396875" y="3990000"/>
            <a:ext cx="2786100" cy="9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Shouldn’t be confused with General AI</a:t>
            </a:r>
            <a:endParaRPr sz="1800">
              <a:latin typeface="Lato Light"/>
              <a:ea typeface="Lato Light"/>
              <a:cs typeface="Lato Light"/>
              <a:sym typeface="Lato Light"/>
            </a:endParaRPr>
          </a:p>
        </p:txBody>
      </p:sp>
      <p:sp>
        <p:nvSpPr>
          <p:cNvPr id="198" name="Google Shape;198;p25"/>
          <p:cNvSpPr txBox="1"/>
          <p:nvPr/>
        </p:nvSpPr>
        <p:spPr>
          <a:xfrm>
            <a:off x="848825" y="1335488"/>
            <a:ext cx="2786100" cy="9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Lato Light"/>
                <a:ea typeface="Lato Light"/>
                <a:cs typeface="Lato Light"/>
                <a:sym typeface="Lato Light"/>
              </a:rPr>
              <a:t>Contrary to the buzz, it doesn’t solve all our problems.</a:t>
            </a:r>
            <a:endParaRPr sz="1800">
              <a:latin typeface="Lato Light"/>
              <a:ea typeface="Lato Light"/>
              <a:cs typeface="Lato Light"/>
              <a:sym typeface="Lato Light"/>
            </a:endParaRPr>
          </a:p>
        </p:txBody>
      </p:sp>
      <p:pic>
        <p:nvPicPr>
          <p:cNvPr id="199" name="Google Shape;199;p25"/>
          <p:cNvPicPr preferRelativeResize="0"/>
          <p:nvPr/>
        </p:nvPicPr>
        <p:blipFill>
          <a:blip r:embed="rId4">
            <a:alphaModFix/>
          </a:blip>
          <a:stretch>
            <a:fillRect/>
          </a:stretch>
        </p:blipFill>
        <p:spPr>
          <a:xfrm>
            <a:off x="632950" y="2571762"/>
            <a:ext cx="3217856" cy="2415537"/>
          </a:xfrm>
          <a:prstGeom prst="rect">
            <a:avLst/>
          </a:prstGeom>
          <a:noFill/>
          <a:ln>
            <a:noFill/>
          </a:ln>
        </p:spPr>
      </p:pic>
      <p:pic>
        <p:nvPicPr>
          <p:cNvPr id="200" name="Google Shape;200;p25"/>
          <p:cNvPicPr preferRelativeResize="0"/>
          <p:nvPr/>
        </p:nvPicPr>
        <p:blipFill>
          <a:blip r:embed="rId5">
            <a:alphaModFix/>
          </a:blip>
          <a:stretch>
            <a:fillRect/>
          </a:stretch>
        </p:blipFill>
        <p:spPr>
          <a:xfrm>
            <a:off x="872200" y="900625"/>
            <a:ext cx="2739350" cy="109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p:cNvSpPr txBox="1">
            <a:spLocks noGrp="1"/>
          </p:cNvSpPr>
          <p:nvPr>
            <p:ph type="title"/>
          </p:nvPr>
        </p:nvSpPr>
        <p:spPr>
          <a:xfrm>
            <a:off x="857125" y="325375"/>
            <a:ext cx="3185400" cy="8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Machine Learning?</a:t>
            </a:r>
            <a:endParaRPr/>
          </a:p>
        </p:txBody>
      </p:sp>
      <p:sp>
        <p:nvSpPr>
          <p:cNvPr id="206" name="Google Shape;206;p26"/>
          <p:cNvSpPr txBox="1">
            <a:spLocks noGrp="1"/>
          </p:cNvSpPr>
          <p:nvPr>
            <p:ph type="body" idx="1"/>
          </p:nvPr>
        </p:nvSpPr>
        <p:spPr>
          <a:xfrm>
            <a:off x="857125" y="4072250"/>
            <a:ext cx="2883600" cy="107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a:t>Uses the results to re-train models</a:t>
            </a:r>
            <a:endParaRPr sz="1800">
              <a:latin typeface="Lato Light"/>
              <a:ea typeface="Lato Light"/>
              <a:cs typeface="Lato Light"/>
              <a:sym typeface="Lato Light"/>
            </a:endParaRPr>
          </a:p>
        </p:txBody>
      </p:sp>
      <p:sp>
        <p:nvSpPr>
          <p:cNvPr id="207" name="Google Shape;207;p26"/>
          <p:cNvSpPr txBox="1">
            <a:spLocks noGrp="1"/>
          </p:cNvSpPr>
          <p:nvPr>
            <p:ph type="body" idx="1"/>
          </p:nvPr>
        </p:nvSpPr>
        <p:spPr>
          <a:xfrm>
            <a:off x="820375" y="1429742"/>
            <a:ext cx="3258900" cy="107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a:t>Uses statistics to find patterns in large data sets and train models.</a:t>
            </a:r>
            <a:endParaRPr sz="1800">
              <a:latin typeface="Lato Light"/>
              <a:ea typeface="Lato Light"/>
              <a:cs typeface="Lato Light"/>
              <a:sym typeface="Lato Light"/>
            </a:endParaRPr>
          </a:p>
        </p:txBody>
      </p:sp>
      <p:sp>
        <p:nvSpPr>
          <p:cNvPr id="208" name="Google Shape;208;p26"/>
          <p:cNvSpPr txBox="1">
            <a:spLocks noGrp="1"/>
          </p:cNvSpPr>
          <p:nvPr>
            <p:ph type="body" idx="1"/>
          </p:nvPr>
        </p:nvSpPr>
        <p:spPr>
          <a:xfrm>
            <a:off x="820375" y="2751013"/>
            <a:ext cx="3258900" cy="107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a:t>Based on provided data, it tries to generalize and solve for any new data.</a:t>
            </a:r>
            <a:endParaRPr sz="1800">
              <a:latin typeface="Lato Light"/>
              <a:ea typeface="Lato Light"/>
              <a:cs typeface="Lato Light"/>
              <a:sym typeface="Lato Light"/>
            </a:endParaRPr>
          </a:p>
        </p:txBody>
      </p:sp>
      <p:pic>
        <p:nvPicPr>
          <p:cNvPr id="209" name="Google Shape;209;p26"/>
          <p:cNvPicPr preferRelativeResize="0"/>
          <p:nvPr/>
        </p:nvPicPr>
        <p:blipFill>
          <a:blip r:embed="rId3">
            <a:alphaModFix/>
          </a:blip>
          <a:stretch>
            <a:fillRect/>
          </a:stretch>
        </p:blipFill>
        <p:spPr>
          <a:xfrm>
            <a:off x="715900" y="1247825"/>
            <a:ext cx="2739350" cy="109400"/>
          </a:xfrm>
          <a:prstGeom prst="rect">
            <a:avLst/>
          </a:prstGeom>
          <a:noFill/>
          <a:ln>
            <a:noFill/>
          </a:ln>
        </p:spPr>
      </p:pic>
      <p:sp>
        <p:nvSpPr>
          <p:cNvPr id="210" name="Google Shape;210;p26"/>
          <p:cNvSpPr/>
          <p:nvPr/>
        </p:nvSpPr>
        <p:spPr>
          <a:xfrm>
            <a:off x="5489275" y="590700"/>
            <a:ext cx="26079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5460350" y="2212700"/>
            <a:ext cx="26079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5460350" y="3834700"/>
            <a:ext cx="26079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txBox="1"/>
          <p:nvPr/>
        </p:nvSpPr>
        <p:spPr>
          <a:xfrm>
            <a:off x="6036775" y="850050"/>
            <a:ext cx="1512900" cy="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latin typeface="Lato"/>
                <a:ea typeface="Lato"/>
                <a:cs typeface="Lato"/>
                <a:sym typeface="Lato"/>
              </a:rPr>
              <a:t>Collect Data</a:t>
            </a:r>
            <a:endParaRPr sz="1800" b="1">
              <a:latin typeface="Lato"/>
              <a:ea typeface="Lato"/>
              <a:cs typeface="Lato"/>
              <a:sym typeface="Lato"/>
            </a:endParaRPr>
          </a:p>
        </p:txBody>
      </p:sp>
      <p:sp>
        <p:nvSpPr>
          <p:cNvPr id="214" name="Google Shape;214;p26"/>
          <p:cNvSpPr txBox="1"/>
          <p:nvPr/>
        </p:nvSpPr>
        <p:spPr>
          <a:xfrm>
            <a:off x="6036775" y="2463350"/>
            <a:ext cx="1512900" cy="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latin typeface="Lato"/>
                <a:ea typeface="Lato"/>
                <a:cs typeface="Lato"/>
                <a:sym typeface="Lato"/>
              </a:rPr>
              <a:t>Build Model</a:t>
            </a:r>
            <a:endParaRPr sz="1800" b="1">
              <a:latin typeface="Lato"/>
              <a:ea typeface="Lato"/>
              <a:cs typeface="Lato"/>
              <a:sym typeface="Lato"/>
            </a:endParaRPr>
          </a:p>
        </p:txBody>
      </p:sp>
      <p:sp>
        <p:nvSpPr>
          <p:cNvPr id="215" name="Google Shape;215;p26"/>
          <p:cNvSpPr txBox="1"/>
          <p:nvPr/>
        </p:nvSpPr>
        <p:spPr>
          <a:xfrm>
            <a:off x="6036775" y="4085350"/>
            <a:ext cx="1512900" cy="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latin typeface="Lato"/>
                <a:ea typeface="Lato"/>
                <a:cs typeface="Lato"/>
                <a:sym typeface="Lato"/>
              </a:rPr>
              <a:t>Predict</a:t>
            </a:r>
            <a:endParaRPr sz="1800" b="1">
              <a:latin typeface="Lato"/>
              <a:ea typeface="Lato"/>
              <a:cs typeface="Lato"/>
              <a:sym typeface="Lato"/>
            </a:endParaRPr>
          </a:p>
        </p:txBody>
      </p:sp>
      <p:sp>
        <p:nvSpPr>
          <p:cNvPr id="216" name="Google Shape;216;p26"/>
          <p:cNvSpPr/>
          <p:nvPr/>
        </p:nvSpPr>
        <p:spPr>
          <a:xfrm>
            <a:off x="6533875" y="1676950"/>
            <a:ext cx="518700" cy="458100"/>
          </a:xfrm>
          <a:prstGeom prst="down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6533875" y="3298950"/>
            <a:ext cx="518700" cy="458100"/>
          </a:xfrm>
          <a:prstGeom prst="down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p:nvPr/>
        </p:nvSpPr>
        <p:spPr>
          <a:xfrm>
            <a:off x="4284575" y="0"/>
            <a:ext cx="4859400" cy="5163600"/>
          </a:xfrm>
          <a:prstGeom prst="rect">
            <a:avLst/>
          </a:prstGeom>
          <a:solidFill>
            <a:srgbClr val="EBE6E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txBox="1">
            <a:spLocks noGrp="1"/>
          </p:cNvSpPr>
          <p:nvPr>
            <p:ph type="title"/>
          </p:nvPr>
        </p:nvSpPr>
        <p:spPr>
          <a:xfrm>
            <a:off x="857125" y="325375"/>
            <a:ext cx="31854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Machine Learning?</a:t>
            </a:r>
            <a:endParaRPr/>
          </a:p>
        </p:txBody>
      </p:sp>
      <p:sp>
        <p:nvSpPr>
          <p:cNvPr id="224" name="Google Shape;224;p27"/>
          <p:cNvSpPr txBox="1">
            <a:spLocks noGrp="1"/>
          </p:cNvSpPr>
          <p:nvPr>
            <p:ph type="body" idx="1"/>
          </p:nvPr>
        </p:nvSpPr>
        <p:spPr>
          <a:xfrm>
            <a:off x="857125" y="1809425"/>
            <a:ext cx="3258900" cy="27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Algorithms?</a:t>
            </a:r>
            <a:endParaRPr sz="1800"/>
          </a:p>
          <a:p>
            <a:pPr marL="0" lvl="0" indent="0" algn="l" rtl="0">
              <a:spcBef>
                <a:spcPts val="1600"/>
              </a:spcBef>
              <a:spcAft>
                <a:spcPts val="0"/>
              </a:spcAft>
              <a:buNone/>
            </a:pPr>
            <a:endParaRPr sz="1800"/>
          </a:p>
          <a:p>
            <a:pPr marL="0" lvl="0" indent="0" algn="l" rtl="0">
              <a:spcBef>
                <a:spcPts val="1600"/>
              </a:spcBef>
              <a:spcAft>
                <a:spcPts val="0"/>
              </a:spcAft>
              <a:buNone/>
            </a:pPr>
            <a:r>
              <a:rPr lang="en-GB" sz="1800"/>
              <a:t>Training?</a:t>
            </a:r>
            <a:endParaRPr sz="1800"/>
          </a:p>
          <a:p>
            <a:pPr marL="0" lvl="0" indent="0" algn="l" rtl="0">
              <a:spcBef>
                <a:spcPts val="1600"/>
              </a:spcBef>
              <a:spcAft>
                <a:spcPts val="0"/>
              </a:spcAft>
              <a:buNone/>
            </a:pPr>
            <a:endParaRPr sz="1800"/>
          </a:p>
          <a:p>
            <a:pPr marL="0" lvl="0" indent="0" algn="l" rtl="0">
              <a:spcBef>
                <a:spcPts val="1600"/>
              </a:spcBef>
              <a:spcAft>
                <a:spcPts val="0"/>
              </a:spcAft>
              <a:buNone/>
            </a:pPr>
            <a:r>
              <a:rPr lang="en-GB" sz="1800"/>
              <a:t>Models? </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225" name="Google Shape;225;p27"/>
          <p:cNvPicPr preferRelativeResize="0"/>
          <p:nvPr/>
        </p:nvPicPr>
        <p:blipFill>
          <a:blip r:embed="rId3">
            <a:alphaModFix/>
          </a:blip>
          <a:stretch>
            <a:fillRect/>
          </a:stretch>
        </p:blipFill>
        <p:spPr>
          <a:xfrm>
            <a:off x="4714500" y="585900"/>
            <a:ext cx="3999525" cy="4012100"/>
          </a:xfrm>
          <a:prstGeom prst="rect">
            <a:avLst/>
          </a:prstGeom>
          <a:noFill/>
          <a:ln>
            <a:noFill/>
          </a:ln>
        </p:spPr>
      </p:pic>
      <p:pic>
        <p:nvPicPr>
          <p:cNvPr id="226" name="Google Shape;226;p27"/>
          <p:cNvPicPr preferRelativeResize="0"/>
          <p:nvPr/>
        </p:nvPicPr>
        <p:blipFill>
          <a:blip r:embed="rId4">
            <a:alphaModFix/>
          </a:blip>
          <a:stretch>
            <a:fillRect/>
          </a:stretch>
        </p:blipFill>
        <p:spPr>
          <a:xfrm>
            <a:off x="715900" y="1247825"/>
            <a:ext cx="2739350" cy="10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8"/>
          <p:cNvSpPr txBox="1">
            <a:spLocks noGrp="1"/>
          </p:cNvSpPr>
          <p:nvPr>
            <p:ph type="title"/>
          </p:nvPr>
        </p:nvSpPr>
        <p:spPr>
          <a:xfrm>
            <a:off x="857125" y="325375"/>
            <a:ext cx="52356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Machine Learning?</a:t>
            </a:r>
            <a:endParaRPr/>
          </a:p>
        </p:txBody>
      </p:sp>
      <p:sp>
        <p:nvSpPr>
          <p:cNvPr id="232" name="Google Shape;232;p28"/>
          <p:cNvSpPr txBox="1">
            <a:spLocks noGrp="1"/>
          </p:cNvSpPr>
          <p:nvPr>
            <p:ph type="body" idx="1"/>
          </p:nvPr>
        </p:nvSpPr>
        <p:spPr>
          <a:xfrm>
            <a:off x="4505075" y="1112400"/>
            <a:ext cx="37149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Regression vs Classification</a:t>
            </a:r>
            <a:endParaRPr sz="1800" dirty="0"/>
          </a:p>
          <a:p>
            <a:pPr marL="0" lvl="0" indent="0" algn="l" rtl="0">
              <a:spcBef>
                <a:spcPts val="1600"/>
              </a:spcBef>
              <a:spcAft>
                <a:spcPts val="1600"/>
              </a:spcAft>
              <a:buNone/>
            </a:pPr>
            <a:endParaRPr sz="1800" dirty="0">
              <a:latin typeface="Lato Light"/>
              <a:ea typeface="Lato Light"/>
              <a:cs typeface="Lato Light"/>
              <a:sym typeface="Lato Light"/>
            </a:endParaRPr>
          </a:p>
        </p:txBody>
      </p:sp>
      <p:sp>
        <p:nvSpPr>
          <p:cNvPr id="233" name="Google Shape;233;p28"/>
          <p:cNvSpPr txBox="1">
            <a:spLocks noGrp="1"/>
          </p:cNvSpPr>
          <p:nvPr>
            <p:ph type="body" idx="1"/>
          </p:nvPr>
        </p:nvSpPr>
        <p:spPr>
          <a:xfrm>
            <a:off x="857125" y="1112400"/>
            <a:ext cx="79443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Supervised </a:t>
            </a:r>
            <a:endParaRPr sz="1800" dirty="0"/>
          </a:p>
          <a:p>
            <a:pPr marL="0" lvl="0" indent="0" algn="l" rtl="0">
              <a:spcBef>
                <a:spcPts val="1600"/>
              </a:spcBef>
              <a:spcAft>
                <a:spcPts val="1600"/>
              </a:spcAft>
              <a:buNone/>
            </a:pPr>
            <a:endParaRPr sz="1800" dirty="0">
              <a:latin typeface="Lato Light"/>
              <a:ea typeface="Lato Light"/>
              <a:cs typeface="Lato Light"/>
              <a:sym typeface="Lato Light"/>
            </a:endParaRPr>
          </a:p>
        </p:txBody>
      </p:sp>
      <p:sp>
        <p:nvSpPr>
          <p:cNvPr id="234" name="Google Shape;234;p28"/>
          <p:cNvSpPr txBox="1">
            <a:spLocks noGrp="1"/>
          </p:cNvSpPr>
          <p:nvPr>
            <p:ph type="body" idx="1"/>
          </p:nvPr>
        </p:nvSpPr>
        <p:spPr>
          <a:xfrm>
            <a:off x="1987250" y="1112400"/>
            <a:ext cx="37149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vs Unsupervised</a:t>
            </a:r>
            <a:endParaRPr sz="1800"/>
          </a:p>
          <a:p>
            <a:pPr marL="0" lvl="0" indent="0" algn="l" rtl="0">
              <a:spcBef>
                <a:spcPts val="1600"/>
              </a:spcBef>
              <a:spcAft>
                <a:spcPts val="1600"/>
              </a:spcAft>
              <a:buNone/>
            </a:pPr>
            <a:endParaRPr sz="1800">
              <a:latin typeface="Lato Light"/>
              <a:ea typeface="Lato Light"/>
              <a:cs typeface="Lato Light"/>
              <a:sym typeface="Lato Light"/>
            </a:endParaRPr>
          </a:p>
        </p:txBody>
      </p:sp>
      <p:pic>
        <p:nvPicPr>
          <p:cNvPr id="235" name="Google Shape;235;p28"/>
          <p:cNvPicPr preferRelativeResize="0"/>
          <p:nvPr/>
        </p:nvPicPr>
        <p:blipFill>
          <a:blip r:embed="rId3">
            <a:alphaModFix/>
          </a:blip>
          <a:stretch>
            <a:fillRect/>
          </a:stretch>
        </p:blipFill>
        <p:spPr>
          <a:xfrm>
            <a:off x="857125" y="870000"/>
            <a:ext cx="2739350" cy="109400"/>
          </a:xfrm>
          <a:prstGeom prst="rect">
            <a:avLst/>
          </a:prstGeom>
          <a:noFill/>
          <a:ln>
            <a:noFill/>
          </a:ln>
        </p:spPr>
      </p:pic>
      <p:pic>
        <p:nvPicPr>
          <p:cNvPr id="236" name="Google Shape;236;p28"/>
          <p:cNvPicPr preferRelativeResize="0"/>
          <p:nvPr/>
        </p:nvPicPr>
        <p:blipFill>
          <a:blip r:embed="rId4">
            <a:alphaModFix/>
          </a:blip>
          <a:stretch>
            <a:fillRect/>
          </a:stretch>
        </p:blipFill>
        <p:spPr>
          <a:xfrm>
            <a:off x="1553475" y="1904825"/>
            <a:ext cx="5740024" cy="28700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a:spLocks noGrp="1"/>
          </p:cNvSpPr>
          <p:nvPr>
            <p:ph type="title"/>
          </p:nvPr>
        </p:nvSpPr>
        <p:spPr>
          <a:xfrm>
            <a:off x="857125" y="325375"/>
            <a:ext cx="5235600" cy="6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Machine Learning?</a:t>
            </a:r>
            <a:endParaRPr/>
          </a:p>
        </p:txBody>
      </p:sp>
      <p:sp>
        <p:nvSpPr>
          <p:cNvPr id="242" name="Google Shape;242;p29"/>
          <p:cNvSpPr txBox="1">
            <a:spLocks noGrp="1"/>
          </p:cNvSpPr>
          <p:nvPr>
            <p:ph type="body" idx="1"/>
          </p:nvPr>
        </p:nvSpPr>
        <p:spPr>
          <a:xfrm>
            <a:off x="4505075" y="1112400"/>
            <a:ext cx="37149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Regression vs Classification</a:t>
            </a:r>
            <a:endParaRPr sz="1800" dirty="0"/>
          </a:p>
          <a:p>
            <a:pPr marL="0" lvl="0" indent="0" algn="l" rtl="0">
              <a:spcBef>
                <a:spcPts val="1600"/>
              </a:spcBef>
              <a:spcAft>
                <a:spcPts val="1600"/>
              </a:spcAft>
              <a:buNone/>
            </a:pPr>
            <a:endParaRPr sz="1800" dirty="0">
              <a:latin typeface="Lato Light"/>
              <a:ea typeface="Lato Light"/>
              <a:cs typeface="Lato Light"/>
              <a:sym typeface="Lato Light"/>
            </a:endParaRPr>
          </a:p>
        </p:txBody>
      </p:sp>
      <p:sp>
        <p:nvSpPr>
          <p:cNvPr id="243" name="Google Shape;243;p29"/>
          <p:cNvSpPr txBox="1">
            <a:spLocks noGrp="1"/>
          </p:cNvSpPr>
          <p:nvPr>
            <p:ph type="body" idx="1"/>
          </p:nvPr>
        </p:nvSpPr>
        <p:spPr>
          <a:xfrm>
            <a:off x="857125" y="1112400"/>
            <a:ext cx="79443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Supervised </a:t>
            </a:r>
            <a:endParaRPr sz="1800" dirty="0"/>
          </a:p>
          <a:p>
            <a:pPr marL="0" lvl="0" indent="0" algn="l" rtl="0">
              <a:spcBef>
                <a:spcPts val="1600"/>
              </a:spcBef>
              <a:spcAft>
                <a:spcPts val="1600"/>
              </a:spcAft>
              <a:buNone/>
            </a:pPr>
            <a:endParaRPr sz="1800" dirty="0">
              <a:latin typeface="Lato Light"/>
              <a:ea typeface="Lato Light"/>
              <a:cs typeface="Lato Light"/>
              <a:sym typeface="Lato Light"/>
            </a:endParaRPr>
          </a:p>
        </p:txBody>
      </p:sp>
      <p:sp>
        <p:nvSpPr>
          <p:cNvPr id="244" name="Google Shape;244;p29"/>
          <p:cNvSpPr txBox="1">
            <a:spLocks noGrp="1"/>
          </p:cNvSpPr>
          <p:nvPr>
            <p:ph type="body" idx="1"/>
          </p:nvPr>
        </p:nvSpPr>
        <p:spPr>
          <a:xfrm>
            <a:off x="1987250" y="1112400"/>
            <a:ext cx="3714900" cy="5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strike="sngStrike" dirty="0"/>
              <a:t>vs Unsupervised</a:t>
            </a:r>
            <a:endParaRPr sz="1800" strike="sngStrike" dirty="0"/>
          </a:p>
          <a:p>
            <a:pPr marL="0" lvl="0" indent="0" algn="l" rtl="0">
              <a:spcBef>
                <a:spcPts val="1600"/>
              </a:spcBef>
              <a:spcAft>
                <a:spcPts val="1600"/>
              </a:spcAft>
              <a:buNone/>
            </a:pPr>
            <a:endParaRPr sz="1800" dirty="0">
              <a:latin typeface="Lato Light"/>
              <a:ea typeface="Lato Light"/>
              <a:cs typeface="Lato Light"/>
              <a:sym typeface="Lato Light"/>
            </a:endParaRPr>
          </a:p>
        </p:txBody>
      </p:sp>
      <p:pic>
        <p:nvPicPr>
          <p:cNvPr id="245" name="Google Shape;245;p29"/>
          <p:cNvPicPr preferRelativeResize="0"/>
          <p:nvPr/>
        </p:nvPicPr>
        <p:blipFill>
          <a:blip r:embed="rId3">
            <a:alphaModFix/>
          </a:blip>
          <a:stretch>
            <a:fillRect/>
          </a:stretch>
        </p:blipFill>
        <p:spPr>
          <a:xfrm>
            <a:off x="1553475" y="1904825"/>
            <a:ext cx="5740024" cy="2870024"/>
          </a:xfrm>
          <a:prstGeom prst="rect">
            <a:avLst/>
          </a:prstGeom>
          <a:noFill/>
          <a:ln>
            <a:noFill/>
          </a:ln>
        </p:spPr>
      </p:pic>
      <p:pic>
        <p:nvPicPr>
          <p:cNvPr id="246" name="Google Shape;246;p29"/>
          <p:cNvPicPr preferRelativeResize="0"/>
          <p:nvPr/>
        </p:nvPicPr>
        <p:blipFill>
          <a:blip r:embed="rId4">
            <a:alphaModFix/>
          </a:blip>
          <a:stretch>
            <a:fillRect/>
          </a:stretch>
        </p:blipFill>
        <p:spPr>
          <a:xfrm>
            <a:off x="857125" y="870000"/>
            <a:ext cx="2739350" cy="10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857125" y="325375"/>
            <a:ext cx="5709900" cy="6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Learning Examples</a:t>
            </a:r>
            <a:endParaRPr/>
          </a:p>
        </p:txBody>
      </p:sp>
      <p:pic>
        <p:nvPicPr>
          <p:cNvPr id="252" name="Google Shape;252;p30"/>
          <p:cNvPicPr preferRelativeResize="0"/>
          <p:nvPr/>
        </p:nvPicPr>
        <p:blipFill>
          <a:blip r:embed="rId3">
            <a:alphaModFix/>
          </a:blip>
          <a:stretch>
            <a:fillRect/>
          </a:stretch>
        </p:blipFill>
        <p:spPr>
          <a:xfrm>
            <a:off x="471675" y="1475755"/>
            <a:ext cx="8091024" cy="2771150"/>
          </a:xfrm>
          <a:prstGeom prst="rect">
            <a:avLst/>
          </a:prstGeom>
          <a:noFill/>
          <a:ln>
            <a:noFill/>
          </a:ln>
        </p:spPr>
      </p:pic>
      <p:pic>
        <p:nvPicPr>
          <p:cNvPr id="253" name="Google Shape;253;p30"/>
          <p:cNvPicPr preferRelativeResize="0"/>
          <p:nvPr/>
        </p:nvPicPr>
        <p:blipFill>
          <a:blip r:embed="rId4">
            <a:alphaModFix/>
          </a:blip>
          <a:stretch>
            <a:fillRect/>
          </a:stretch>
        </p:blipFill>
        <p:spPr>
          <a:xfrm>
            <a:off x="857125" y="928975"/>
            <a:ext cx="2739350" cy="109400"/>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3463</TotalTime>
  <Words>1956</Words>
  <Application>Microsoft Office PowerPoint</Application>
  <PresentationFormat>On-screen Show (16:9)</PresentationFormat>
  <Paragraphs>227</Paragraphs>
  <Slides>37</Slides>
  <Notes>37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Average</vt:lpstr>
      <vt:lpstr>Montserrat</vt:lpstr>
      <vt:lpstr>Lato Black</vt:lpstr>
      <vt:lpstr>Montserrat Medium</vt:lpstr>
      <vt:lpstr>Lato Light</vt:lpstr>
      <vt:lpstr>Arial</vt:lpstr>
      <vt:lpstr>Lato</vt:lpstr>
      <vt:lpstr>Focus</vt:lpstr>
      <vt:lpstr>Machine Learning with Episerver</vt:lpstr>
      <vt:lpstr>What We’ll Cover</vt:lpstr>
      <vt:lpstr>What actually is Machine Learning?</vt:lpstr>
      <vt:lpstr>What it isn’t</vt:lpstr>
      <vt:lpstr>What is Machine Learning?</vt:lpstr>
      <vt:lpstr>What is Machine Learning?</vt:lpstr>
      <vt:lpstr>What is Machine Learning?</vt:lpstr>
      <vt:lpstr>What is Machine Learning?</vt:lpstr>
      <vt:lpstr>Machine Learning Examples</vt:lpstr>
      <vt:lpstr>Machine Learning Examples</vt:lpstr>
      <vt:lpstr>Machine Learning Examples</vt:lpstr>
      <vt:lpstr>What is Machine Learning?</vt:lpstr>
      <vt:lpstr>Why Should I Care?</vt:lpstr>
      <vt:lpstr>So What?</vt:lpstr>
      <vt:lpstr>So Why Machine Learning?</vt:lpstr>
      <vt:lpstr>Episerver + Machine Learning</vt:lpstr>
      <vt:lpstr>Episerver and Machine Learning</vt:lpstr>
      <vt:lpstr>Personalized Search Results</vt:lpstr>
      <vt:lpstr>Personalized Recommendations</vt:lpstr>
      <vt:lpstr>Custom Emails</vt:lpstr>
      <vt:lpstr>User Tracking</vt:lpstr>
      <vt:lpstr>Whats Next?</vt:lpstr>
      <vt:lpstr>Next Steps</vt:lpstr>
      <vt:lpstr>Next Steps - ML.NET for Developers</vt:lpstr>
      <vt:lpstr>Next Steps - ML.NET for Developers</vt:lpstr>
      <vt:lpstr>Next Steps - Azure Cognitive Services</vt:lpstr>
      <vt:lpstr>Next Steps - Azure Machine Learning Studio</vt:lpstr>
      <vt:lpstr>Next Steps - Azure Machine Learning Studio</vt:lpstr>
      <vt:lpstr>Next Steps - Azure Machine Learning Studio</vt:lpstr>
      <vt:lpstr>So What’s the Future for Epi and Machine Learning?</vt:lpstr>
      <vt:lpstr>Machine Learning Future with Episerver</vt:lpstr>
      <vt:lpstr>Machine Learning Future with Episerver</vt:lpstr>
      <vt:lpstr>Machine Learning Future with Episerver</vt:lpstr>
      <vt:lpstr>Machine Learning Future with Episerver</vt:lpstr>
      <vt:lpstr>Key Takeaways</vt:lpstr>
      <vt:lpstr>Key Takeaways</vt:lpstr>
      <vt:lpstr>Machine Learning + Episerver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with Episerver</dc:title>
  <cp:lastModifiedBy>David Boland</cp:lastModifiedBy>
  <cp:revision>8</cp:revision>
  <dcterms:modified xsi:type="dcterms:W3CDTF">2019-10-28T03:49:39Z</dcterms:modified>
</cp:coreProperties>
</file>