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319" r:id="rId2"/>
    <p:sldId id="313" r:id="rId3"/>
    <p:sldId id="323" r:id="rId4"/>
    <p:sldId id="314" r:id="rId5"/>
    <p:sldId id="316" r:id="rId6"/>
    <p:sldId id="315" r:id="rId7"/>
    <p:sldId id="325" r:id="rId8"/>
    <p:sldId id="303" r:id="rId9"/>
    <p:sldId id="317" r:id="rId10"/>
    <p:sldId id="318" r:id="rId11"/>
    <p:sldId id="324" r:id="rId12"/>
  </p:sldIdLst>
  <p:sldSz cx="9144000" cy="5143500" type="screen16x9"/>
  <p:notesSz cx="6858000" cy="9240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76" userDrawn="1">
          <p15:clr>
            <a:srgbClr val="A4A3A4"/>
          </p15:clr>
        </p15:guide>
        <p15:guide id="2" pos="2856" userDrawn="1">
          <p15:clr>
            <a:srgbClr val="A4A3A4"/>
          </p15:clr>
        </p15:guide>
        <p15:guide id="3" orient="horz" pos="1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a Cowan" initials="AC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6A"/>
    <a:srgbClr val="ACD2FF"/>
    <a:srgbClr val="A7BEE3"/>
    <a:srgbClr val="EA5F22"/>
    <a:srgbClr val="404348"/>
    <a:srgbClr val="565656"/>
    <a:srgbClr val="474747"/>
    <a:srgbClr val="EA6B1F"/>
    <a:srgbClr val="EC8746"/>
    <a:srgbClr val="275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66" autoAdjust="0"/>
    <p:restoredTop sz="86398" autoAdjust="0"/>
  </p:normalViewPr>
  <p:slideViewPr>
    <p:cSldViewPr snapToGrid="0" snapToObjects="1">
      <p:cViewPr>
        <p:scale>
          <a:sx n="164" d="100"/>
          <a:sy n="164" d="100"/>
        </p:scale>
        <p:origin x="1912" y="1256"/>
      </p:cViewPr>
      <p:guideLst>
        <p:guide orient="horz" pos="2676"/>
        <p:guide pos="2856"/>
        <p:guide orient="horz" pos="17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156" y="-96"/>
      </p:cViewPr>
      <p:guideLst>
        <p:guide orient="horz" pos="291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22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622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B70B0-7D06-4F3D-ADEF-09CF1BE038FE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7050"/>
            <a:ext cx="2972421" cy="4622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777050"/>
            <a:ext cx="2972421" cy="4622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DA385-EA76-47E5-A0C8-D281719D4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9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2042"/>
          </a:xfrm>
          <a:prstGeom prst="rect">
            <a:avLst/>
          </a:prstGeom>
        </p:spPr>
        <p:txBody>
          <a:bodyPr vert="horz" lIns="92818" tIns="46409" rIns="92818" bIns="4640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2042"/>
          </a:xfrm>
          <a:prstGeom prst="rect">
            <a:avLst/>
          </a:prstGeom>
        </p:spPr>
        <p:txBody>
          <a:bodyPr vert="horz" lIns="92818" tIns="46409" rIns="92818" bIns="46409" rtlCol="0"/>
          <a:lstStyle>
            <a:lvl1pPr algn="r">
              <a:defRPr sz="1200"/>
            </a:lvl1pPr>
          </a:lstStyle>
          <a:p>
            <a:fld id="{DFD807F4-03A4-9245-9479-0DAEE99F6EB4}" type="datetimeFigureOut">
              <a:rPr lang="en-US" smtClean="0"/>
              <a:t>5/14/19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9250" y="692150"/>
            <a:ext cx="6159500" cy="3465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18" tIns="46409" rIns="92818" bIns="4640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9399"/>
            <a:ext cx="5486400" cy="4158377"/>
          </a:xfrm>
          <a:prstGeom prst="rect">
            <a:avLst/>
          </a:prstGeom>
        </p:spPr>
        <p:txBody>
          <a:bodyPr vert="horz" lIns="92818" tIns="46409" rIns="92818" bIns="464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2"/>
            <a:ext cx="2971800" cy="462042"/>
          </a:xfrm>
          <a:prstGeom prst="rect">
            <a:avLst/>
          </a:prstGeom>
        </p:spPr>
        <p:txBody>
          <a:bodyPr vert="horz" lIns="92818" tIns="46409" rIns="92818" bIns="4640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7192"/>
            <a:ext cx="2971800" cy="462042"/>
          </a:xfrm>
          <a:prstGeom prst="rect">
            <a:avLst/>
          </a:prstGeom>
        </p:spPr>
        <p:txBody>
          <a:bodyPr vert="horz" lIns="92818" tIns="46409" rIns="92818" bIns="46409" rtlCol="0" anchor="b"/>
          <a:lstStyle>
            <a:lvl1pPr algn="r">
              <a:defRPr sz="1200"/>
            </a:lvl1pPr>
          </a:lstStyle>
          <a:p>
            <a:fld id="{F09E9562-2EFD-CB4A-8A83-430077CA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5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62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solidFill>
                <a:schemeClr val="bg1"/>
              </a:solidFill>
              <a:latin typeface="NexusSansPro"/>
              <a:cs typeface="NexusSans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4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7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7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7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69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2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7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>
              <a:solidFill>
                <a:schemeClr val="bg1"/>
              </a:solidFill>
              <a:latin typeface="NexusSansPro"/>
              <a:cs typeface="NexusSans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9E9562-2EFD-CB4A-8A83-430077CAB11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7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NULL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NULL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B5E14B-5D24-1941-9981-5F04FAC8F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718"/>
            <a:ext cx="9144000" cy="3053702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2684"/>
            <a:ext cx="9144000" cy="914400"/>
          </a:xfrm>
          <a:prstGeom prst="rect">
            <a:avLst/>
          </a:prstGeom>
        </p:spPr>
      </p:pic>
      <p:pic>
        <p:nvPicPr>
          <p:cNvPr id="6" name="Picture 5" descr="Elsevier_Tree_Logo_2C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85" y="457737"/>
            <a:ext cx="591990" cy="686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3292" y="454571"/>
            <a:ext cx="7425926" cy="34159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85000"/>
              </a:lnSpc>
              <a:defRPr sz="2100" baseline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3292" y="805602"/>
            <a:ext cx="7425926" cy="2932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rgbClr val="FF82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3291" y="4547445"/>
            <a:ext cx="3913188" cy="226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82299" y="4774231"/>
            <a:ext cx="3913188" cy="2000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58750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Illust_Section_1.png">
            <a:extLst>
              <a:ext uri="{FF2B5EF4-FFF2-40B4-BE49-F238E27FC236}">
                <a16:creationId xmlns:a16="http://schemas.microsoft.com/office/drawing/2014/main" id="{3BF0CA38-C11A-284D-90CC-945C43808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5361"/>
            <a:ext cx="3366923" cy="4876174"/>
          </a:xfrm>
          <a:prstGeom prst="rect">
            <a:avLst/>
          </a:prstGeom>
        </p:spPr>
      </p:pic>
      <p:pic>
        <p:nvPicPr>
          <p:cNvPr id="11" name="Picture 10" descr="Elsevier_Tree_Logo_2C.png">
            <a:extLst>
              <a:ext uri="{FF2B5EF4-FFF2-40B4-BE49-F238E27FC236}">
                <a16:creationId xmlns:a16="http://schemas.microsoft.com/office/drawing/2014/main" id="{7916A50F-79E0-C146-9658-1024B1D147A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85" y="457737"/>
            <a:ext cx="591990" cy="686279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51D9B36-F05D-8A40-9EB6-EB67BD20FE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8560" y="4706007"/>
            <a:ext cx="2367875" cy="226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>
                <a:solidFill>
                  <a:srgbClr val="5356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8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2AC9C19-2AB9-E546-A370-4F95D56390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61" y="1627291"/>
            <a:ext cx="4212060" cy="2192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950"/>
            </a:lvl1pPr>
          </a:lstStyle>
          <a:p>
            <a:r>
              <a:rPr lang="en-US" dirty="0"/>
              <a:t>Section Title And Multiple Lines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236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236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5200" y="547355"/>
            <a:ext cx="8464986" cy="343751"/>
          </a:xfrm>
        </p:spPr>
        <p:txBody>
          <a:bodyPr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pos="74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Only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2" y="528906"/>
            <a:ext cx="8238319" cy="3139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603" y="4883586"/>
            <a:ext cx="6672263" cy="170260"/>
          </a:xfrm>
        </p:spPr>
        <p:txBody>
          <a:bodyPr>
            <a:noAutofit/>
          </a:bodyPr>
          <a:lstStyle>
            <a:lvl1pPr>
              <a:buNone/>
              <a:defRPr sz="675"/>
            </a:lvl1pPr>
            <a:lvl2pPr>
              <a:buNone/>
              <a:defRPr sz="825"/>
            </a:lvl2pPr>
            <a:lvl3pPr>
              <a:buNone/>
              <a:defRPr sz="825"/>
            </a:lvl3pPr>
            <a:lvl4pPr>
              <a:buNone/>
              <a:defRPr sz="825"/>
            </a:lvl4pPr>
            <a:lvl5pPr>
              <a:buNone/>
              <a:defRPr sz="825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mpla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400050"/>
            <a:ext cx="8229632" cy="4457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1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2106" y="-409099"/>
            <a:ext cx="19794071" cy="59464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3565A"/>
                </a:solidFill>
              </a:defRPr>
            </a:lvl1pPr>
            <a:lvl2pPr>
              <a:defRPr>
                <a:solidFill>
                  <a:srgbClr val="53565A"/>
                </a:solidFill>
              </a:defRPr>
            </a:lvl2pPr>
            <a:lvl3pPr>
              <a:defRPr>
                <a:solidFill>
                  <a:srgbClr val="53565A"/>
                </a:solidFill>
              </a:defRPr>
            </a:lvl3pPr>
            <a:lvl4pPr>
              <a:defRPr>
                <a:solidFill>
                  <a:srgbClr val="53565A"/>
                </a:solidFill>
              </a:defRPr>
            </a:lvl4pPr>
            <a:lvl5pPr>
              <a:defRPr>
                <a:solidFill>
                  <a:srgbClr val="53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434128"/>
            <a:ext cx="7886700" cy="4235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58200" y="-1653989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>
            <a:normAutofit/>
          </a:bodyPr>
          <a:lstStyle/>
          <a:p>
            <a:pPr algn="l"/>
            <a:endParaRPr lang="en-US" sz="1350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41A090-BC9E-364F-8A00-2F6E6D274839}" type="datetimeFigureOut">
              <a:rPr lang="en-US" smtClean="0"/>
              <a:t>5/14/19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FDB44A6-87BF-6E47-8B17-9B08540B5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xmlns:p14="http://schemas.microsoft.com/office/powerpoint/2010/main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10"/>
            </p:custDataLst>
            <p:extLst/>
          </p:nvPr>
        </p:nvGraphicFramePr>
        <p:xfrm>
          <a:off x="1" y="0"/>
          <a:ext cx="158750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think-cell Slide" r:id="rId11" imgW="360" imgH="360" progId="TCLayout.ActiveDocument.1">
                  <p:embed/>
                </p:oleObj>
              </mc:Choice>
              <mc:Fallback>
                <p:oleObj name="think-cell Slide" r:id="rId11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58750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441" y="547355"/>
            <a:ext cx="8464986" cy="34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03441" y="1189604"/>
            <a:ext cx="8464986" cy="3572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CA79B0-C9DF-264A-8BE4-AD5B3790B756}"/>
              </a:ext>
            </a:extLst>
          </p:cNvPr>
          <p:cNvSpPr/>
          <p:nvPr/>
        </p:nvSpPr>
        <p:spPr>
          <a:xfrm>
            <a:off x="0" y="0"/>
            <a:ext cx="9144000" cy="28173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 descr="header.jpg">
            <a:extLst>
              <a:ext uri="{FF2B5EF4-FFF2-40B4-BE49-F238E27FC236}">
                <a16:creationId xmlns:a16="http://schemas.microsoft.com/office/drawing/2014/main" id="{D5B74D05-F307-2644-BB25-3B4A0C791B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6858000" cy="281735"/>
          </a:xfrm>
          <a:prstGeom prst="rect">
            <a:avLst/>
          </a:prstGeom>
        </p:spPr>
      </p:pic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E5144523-1027-2144-A714-66611C17154F}"/>
              </a:ext>
            </a:extLst>
          </p:cNvPr>
          <p:cNvSpPr txBox="1">
            <a:spLocks/>
          </p:cNvSpPr>
          <p:nvPr/>
        </p:nvSpPr>
        <p:spPr>
          <a:xfrm>
            <a:off x="8387628" y="10024"/>
            <a:ext cx="587784" cy="26589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prstClr val="white"/>
                </a:solidFill>
              </a:rPr>
              <a:t> | </a:t>
            </a:r>
            <a:fld id="{DA15E891-66B8-4B28-AB8F-05A4B1DE573C}" type="slidenum">
              <a:rPr lang="en-US" sz="600" smtClean="0">
                <a:solidFill>
                  <a:prstClr val="white"/>
                </a:solidFill>
              </a:rPr>
              <a:pPr/>
              <a:t>‹#›</a:t>
            </a:fld>
            <a:endParaRPr lang="en-US" sz="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6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350" b="1" kern="1200">
          <a:solidFill>
            <a:srgbClr val="00739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125" b="1" kern="1200">
          <a:solidFill>
            <a:srgbClr val="7578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75" kern="1200">
          <a:solidFill>
            <a:srgbClr val="7578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825" kern="1200">
          <a:solidFill>
            <a:srgbClr val="7578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emf"/><Relationship Id="rId7" Type="http://schemas.openxmlformats.org/officeDocument/2006/relationships/image" Target="../media/image80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microsoft.com/office/2007/relationships/hdphoto" Target="../media/hdphoto22.wdp"/><Relationship Id="rId5" Type="http://schemas.openxmlformats.org/officeDocument/2006/relationships/image" Target="../media/image33.png"/><Relationship Id="rId10" Type="http://schemas.microsoft.com/office/2007/relationships/hdphoto" Target="../media/hdphoto21.wdp"/><Relationship Id="rId4" Type="http://schemas.openxmlformats.org/officeDocument/2006/relationships/image" Target="../media/image2.jpe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4.emf"/><Relationship Id="rId7" Type="http://schemas.microsoft.com/office/2007/relationships/hdphoto" Target="../media/hdphoto2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3.png"/><Relationship Id="rId10" Type="http://schemas.openxmlformats.org/officeDocument/2006/relationships/image" Target="../media/image2.jpeg"/><Relationship Id="rId4" Type="http://schemas.openxmlformats.org/officeDocument/2006/relationships/image" Target="../media/image33.png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4.emf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2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8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jpeg"/><Relationship Id="rId7" Type="http://schemas.openxmlformats.org/officeDocument/2006/relationships/image" Target="../media/image36.sv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12" Type="http://schemas.openxmlformats.org/officeDocument/2006/relationships/image" Target="../media/image49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5.wdp"/><Relationship Id="rId1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3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4.emf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2.jpe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9.png"/><Relationship Id="rId7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3.png"/><Relationship Id="rId7" Type="http://schemas.openxmlformats.org/officeDocument/2006/relationships/image" Target="../media/image6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43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4.png"/><Relationship Id="rId18" Type="http://schemas.microsoft.com/office/2007/relationships/hdphoto" Target="../media/hdphoto16.wdp"/><Relationship Id="rId3" Type="http://schemas.openxmlformats.org/officeDocument/2006/relationships/image" Target="../media/image4.emf"/><Relationship Id="rId21" Type="http://schemas.microsoft.com/office/2007/relationships/hdphoto" Target="../media/hdphoto18.wdp"/><Relationship Id="rId7" Type="http://schemas.openxmlformats.org/officeDocument/2006/relationships/image" Target="../media/image71.png"/><Relationship Id="rId12" Type="http://schemas.microsoft.com/office/2007/relationships/hdphoto" Target="../media/hdphoto12.wdp"/><Relationship Id="rId17" Type="http://schemas.microsoft.com/office/2007/relationships/hdphoto" Target="../media/hdphoto15.wdp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6" Type="http://schemas.microsoft.com/office/2007/relationships/hdphoto" Target="../media/hdphoto14.wdp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73.png"/><Relationship Id="rId24" Type="http://schemas.microsoft.com/office/2007/relationships/hdphoto" Target="../media/hdphoto7.wdp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23" Type="http://schemas.microsoft.com/office/2007/relationships/hdphoto" Target="../media/hdphoto19.wdp"/><Relationship Id="rId10" Type="http://schemas.microsoft.com/office/2007/relationships/hdphoto" Target="../media/hdphoto11.wdp"/><Relationship Id="rId19" Type="http://schemas.microsoft.com/office/2007/relationships/hdphoto" Target="../media/hdphoto17.wdp"/><Relationship Id="rId4" Type="http://schemas.openxmlformats.org/officeDocument/2006/relationships/image" Target="../media/image33.png"/><Relationship Id="rId9" Type="http://schemas.openxmlformats.org/officeDocument/2006/relationships/image" Target="../media/image72.png"/><Relationship Id="rId14" Type="http://schemas.microsoft.com/office/2007/relationships/hdphoto" Target="../media/hdphoto13.wdp"/><Relationship Id="rId22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" y="0"/>
            <a:ext cx="9144001" cy="515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2FE448-FF86-3945-B40D-D111A8979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85" y="-5684"/>
            <a:ext cx="5177785" cy="51777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47581" y="2952820"/>
            <a:ext cx="3296419" cy="2193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47581" y="0"/>
            <a:ext cx="3296419" cy="2952822"/>
          </a:xfrm>
          <a:prstGeom prst="rect">
            <a:avLst/>
          </a:prstGeom>
          <a:solidFill>
            <a:srgbClr val="003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7582" y="-305335"/>
            <a:ext cx="190500" cy="101600"/>
          </a:xfrm>
          <a:prstGeom prst="rect">
            <a:avLst/>
          </a:prstGeom>
        </p:spPr>
      </p:pic>
      <p:sp>
        <p:nvSpPr>
          <p:cNvPr id="13" name="Snip and Round Single Corner Rectangle 12"/>
          <p:cNvSpPr/>
          <p:nvPr/>
        </p:nvSpPr>
        <p:spPr>
          <a:xfrm>
            <a:off x="0" y="2952822"/>
            <a:ext cx="5847581" cy="2193036"/>
          </a:xfrm>
          <a:prstGeom prst="snipRoundRect">
            <a:avLst>
              <a:gd name="adj1" fmla="val 0"/>
              <a:gd name="adj2" fmla="val 545"/>
            </a:avLst>
          </a:prstGeom>
          <a:solidFill>
            <a:schemeClr val="accent1"/>
          </a:solidFill>
          <a:ln w="31750">
            <a:noFill/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7820" y="3483798"/>
            <a:ext cx="517778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ScienceDirect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lnSpc>
                <a:spcPts val="2660"/>
              </a:lnSpc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 a leading resource of peer-reviewed science, technology &amp; health 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40782" y="1000064"/>
            <a:ext cx="3710018" cy="813171"/>
          </a:xfrm>
          <a:prstGeom prst="rect">
            <a:avLst/>
          </a:prstGeom>
          <a:noFill/>
        </p:spPr>
        <p:txBody>
          <a:bodyPr wrap="square" rIns="914400" rtlCol="0">
            <a:spAutoFit/>
          </a:bodyPr>
          <a:lstStyle/>
          <a:p>
            <a:pPr algn="r">
              <a:lnSpc>
                <a:spcPts val="2900"/>
              </a:lnSpc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Available from </a:t>
            </a:r>
            <a:b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this library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90" y="4699308"/>
            <a:ext cx="1662662" cy="2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14963" y="0"/>
            <a:ext cx="9158963" cy="5151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B80960-0CA2-2D42-B98B-C6C5C8B0D1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73" b="36735"/>
          <a:stretch/>
        </p:blipFill>
        <p:spPr>
          <a:xfrm>
            <a:off x="7244632" y="3558580"/>
            <a:ext cx="1890245" cy="1592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0" y="-220330"/>
            <a:ext cx="190500" cy="101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3697320" cy="2188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prstClr val="white"/>
              </a:solidFill>
              <a:latin typeface="NexusSansPro" charset="0"/>
              <a:ea typeface="NexusSansPro" charset="0"/>
              <a:cs typeface="NexusSansPr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2079" y="342862"/>
            <a:ext cx="40958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ScienceDirect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is the place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to start for you to 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b="21026"/>
          <a:stretch/>
        </p:blipFill>
        <p:spPr>
          <a:xfrm>
            <a:off x="-1" y="2188320"/>
            <a:ext cx="3697319" cy="2962800"/>
          </a:xfrm>
          <a:prstGeom prst="rect">
            <a:avLst/>
          </a:prstGeom>
          <a:solidFill>
            <a:srgbClr val="003C6A"/>
          </a:solidFill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31640" y="1196011"/>
            <a:ext cx="3250448" cy="3250448"/>
          </a:xfrm>
          <a:prstGeom prst="rect">
            <a:avLst/>
          </a:prstGeom>
          <a:effectLst/>
        </p:spPr>
      </p:pic>
      <p:sp>
        <p:nvSpPr>
          <p:cNvPr id="15" name="TextBox 14"/>
          <p:cNvSpPr txBox="1"/>
          <p:nvPr/>
        </p:nvSpPr>
        <p:spPr>
          <a:xfrm>
            <a:off x="224702" y="2362470"/>
            <a:ext cx="3255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2800" dirty="0">
                <a:solidFill>
                  <a:schemeClr val="bg1"/>
                </a:solidFill>
                <a:latin typeface="NexusSansPro" charset="0"/>
                <a:ea typeface="NexusSansPro" charset="0"/>
                <a:cs typeface="NexusSansPro" charset="0"/>
              </a:rPr>
            </a:br>
            <a:endParaRPr lang="en-US" sz="2800" dirty="0">
              <a:solidFill>
                <a:schemeClr val="bg1"/>
              </a:solidFill>
              <a:latin typeface="NexusSansPro" charset="0"/>
              <a:ea typeface="NexusSansPro" charset="0"/>
              <a:cs typeface="NexusSansPr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351711"/>
            <a:ext cx="3174987" cy="1449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6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It’s that simple to get started on ScienceDirect &amp; discover the publications you need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3936" y="1545876"/>
            <a:ext cx="2770941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  <a:t>Stay more informed … </a:t>
            </a:r>
          </a:p>
          <a:p>
            <a:pPr>
              <a:lnSpc>
                <a:spcPts val="1900"/>
              </a:lnSpc>
            </a:pPr>
            <a: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  <a:t>in your areas of interest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3936" y="2288085"/>
            <a:ext cx="292943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  <a:t>Be more effective … </a:t>
            </a:r>
          </a:p>
          <a:p>
            <a:pPr>
              <a:lnSpc>
                <a:spcPts val="1900"/>
              </a:lnSpc>
            </a:pPr>
            <a: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  <a:t>in your research, </a:t>
            </a:r>
          </a:p>
          <a:p>
            <a:pPr>
              <a:lnSpc>
                <a:spcPts val="1900"/>
              </a:lnSpc>
            </a:pPr>
            <a: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  <a:t>teaching or studies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3936" y="3270862"/>
            <a:ext cx="2646261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  <a:t>Be more efficient …</a:t>
            </a:r>
            <a:b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  <a:t>with how and where</a:t>
            </a:r>
            <a:b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rgbClr val="404348"/>
                </a:solidFill>
                <a:latin typeface="Arial" charset="0"/>
                <a:ea typeface="Arial" charset="0"/>
                <a:cs typeface="Arial" charset="0"/>
              </a:rPr>
              <a:t>you work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027243" y="1568450"/>
            <a:ext cx="293526" cy="282808"/>
            <a:chOff x="8312218" y="3151383"/>
            <a:chExt cx="443770" cy="427567"/>
          </a:xfrm>
          <a:effectLst/>
        </p:grpSpPr>
        <p:sp>
          <p:nvSpPr>
            <p:cNvPr id="18" name="Oval 17"/>
            <p:cNvSpPr/>
            <p:nvPr/>
          </p:nvSpPr>
          <p:spPr>
            <a:xfrm>
              <a:off x="8312218" y="3151383"/>
              <a:ext cx="427565" cy="42756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checkmark_white.pn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7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1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027243" y="2314972"/>
            <a:ext cx="293526" cy="282808"/>
            <a:chOff x="8312218" y="3151383"/>
            <a:chExt cx="443770" cy="427567"/>
          </a:xfrm>
          <a:effectLst/>
        </p:grpSpPr>
        <p:sp>
          <p:nvSpPr>
            <p:cNvPr id="27" name="Oval 26"/>
            <p:cNvSpPr/>
            <p:nvPr/>
          </p:nvSpPr>
          <p:spPr>
            <a:xfrm>
              <a:off x="8312218" y="3151383"/>
              <a:ext cx="427565" cy="42756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 descr="checkmark_white.pn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17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1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027243" y="3279103"/>
            <a:ext cx="293526" cy="282808"/>
            <a:chOff x="8312218" y="3151383"/>
            <a:chExt cx="443770" cy="427567"/>
          </a:xfrm>
          <a:effectLst/>
        </p:grpSpPr>
        <p:sp>
          <p:nvSpPr>
            <p:cNvPr id="30" name="Oval 29"/>
            <p:cNvSpPr/>
            <p:nvPr/>
          </p:nvSpPr>
          <p:spPr>
            <a:xfrm>
              <a:off x="8312218" y="3151383"/>
              <a:ext cx="427565" cy="42756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checkmark_white.png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17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1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90" y="4699308"/>
            <a:ext cx="1662662" cy="2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2" grpId="0"/>
      <p:bldP spid="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14963" y="0"/>
            <a:ext cx="9158963" cy="5151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4C91A7-75B4-5141-AAED-1AF1C7AEE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73" b="36735"/>
          <a:stretch/>
        </p:blipFill>
        <p:spPr>
          <a:xfrm>
            <a:off x="7244632" y="3558580"/>
            <a:ext cx="1890245" cy="15929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0"/>
            <a:ext cx="3697320" cy="2188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prstClr val="white"/>
              </a:solidFill>
              <a:latin typeface="NexusSansPro" charset="0"/>
              <a:ea typeface="NexusSansPro" charset="0"/>
              <a:cs typeface="NexusSansPro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b="21026"/>
          <a:stretch/>
        </p:blipFill>
        <p:spPr>
          <a:xfrm>
            <a:off x="-1" y="2188320"/>
            <a:ext cx="3697319" cy="2962800"/>
          </a:xfrm>
          <a:prstGeom prst="rect">
            <a:avLst/>
          </a:prstGeom>
          <a:solidFill>
            <a:srgbClr val="003C6A"/>
          </a:solidFill>
        </p:spPr>
      </p:pic>
      <p:sp>
        <p:nvSpPr>
          <p:cNvPr id="16" name="TextBox 15"/>
          <p:cNvSpPr txBox="1"/>
          <p:nvPr/>
        </p:nvSpPr>
        <p:spPr>
          <a:xfrm>
            <a:off x="5126146" y="2044819"/>
            <a:ext cx="3307976" cy="126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All this is possible,</a:t>
            </a:r>
          </a:p>
          <a:p>
            <a:pPr>
              <a:lnSpc>
                <a:spcPts val="29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thanks to your</a:t>
            </a:r>
          </a:p>
          <a:p>
            <a:pPr>
              <a:lnSpc>
                <a:spcPts val="36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library 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90" y="4699308"/>
            <a:ext cx="1662662" cy="21171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A19F8B9-D58A-1B46-ADD8-A5D446F22D77}"/>
              </a:ext>
            </a:extLst>
          </p:cNvPr>
          <p:cNvSpPr txBox="1"/>
          <p:nvPr/>
        </p:nvSpPr>
        <p:spPr>
          <a:xfrm>
            <a:off x="4152079" y="342862"/>
            <a:ext cx="40958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ScienceDirect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is the place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to start for you to 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949D85F-33AE-6B4E-9F51-8E3C19875D58}"/>
              </a:ext>
            </a:extLst>
          </p:cNvPr>
          <p:cNvGrpSpPr/>
          <p:nvPr/>
        </p:nvGrpSpPr>
        <p:grpSpPr>
          <a:xfrm>
            <a:off x="6027243" y="1545876"/>
            <a:ext cx="3266123" cy="2548288"/>
            <a:chOff x="6027243" y="1545876"/>
            <a:chExt cx="3266123" cy="254828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093E64-EB3C-004A-BBE9-3B4147478EF1}"/>
                </a:ext>
              </a:extLst>
            </p:cNvPr>
            <p:cNvSpPr txBox="1"/>
            <p:nvPr/>
          </p:nvSpPr>
          <p:spPr>
            <a:xfrm>
              <a:off x="6363936" y="1545876"/>
              <a:ext cx="2770941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  <a:t>Stay more informed … </a:t>
              </a:r>
            </a:p>
            <a:p>
              <a:pPr>
                <a:lnSpc>
                  <a:spcPts val="1900"/>
                </a:lnSpc>
              </a:pPr>
              <a: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  <a:t>in your areas of interest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383E4A-A9FD-AF49-B8E7-F532E33F087F}"/>
                </a:ext>
              </a:extLst>
            </p:cNvPr>
            <p:cNvSpPr txBox="1"/>
            <p:nvPr/>
          </p:nvSpPr>
          <p:spPr>
            <a:xfrm>
              <a:off x="6363936" y="2288085"/>
              <a:ext cx="2929430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  <a:t>Be more effective … </a:t>
              </a:r>
            </a:p>
            <a:p>
              <a:pPr>
                <a:lnSpc>
                  <a:spcPts val="1900"/>
                </a:lnSpc>
              </a:pPr>
              <a: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  <a:t>in your research, </a:t>
              </a:r>
            </a:p>
            <a:p>
              <a:pPr>
                <a:lnSpc>
                  <a:spcPts val="1900"/>
                </a:lnSpc>
              </a:pPr>
              <a: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  <a:t>teaching or studies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1D9078-81C9-9044-B4D1-698E385540F7}"/>
                </a:ext>
              </a:extLst>
            </p:cNvPr>
            <p:cNvSpPr txBox="1"/>
            <p:nvPr/>
          </p:nvSpPr>
          <p:spPr>
            <a:xfrm>
              <a:off x="6363936" y="3270862"/>
              <a:ext cx="2646261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  <a:t>Be more efficient …</a:t>
              </a:r>
              <a:b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  <a:t>with how and where</a:t>
              </a:r>
              <a:b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600" dirty="0">
                  <a:solidFill>
                    <a:srgbClr val="404348"/>
                  </a:solidFill>
                  <a:latin typeface="Arial" charset="0"/>
                  <a:ea typeface="Arial" charset="0"/>
                  <a:cs typeface="Arial" charset="0"/>
                </a:rPr>
                <a:t>you work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91060D-1B9B-E446-A078-F32445B97D1B}"/>
                </a:ext>
              </a:extLst>
            </p:cNvPr>
            <p:cNvGrpSpPr/>
            <p:nvPr/>
          </p:nvGrpSpPr>
          <p:grpSpPr>
            <a:xfrm>
              <a:off x="6027243" y="1568450"/>
              <a:ext cx="293526" cy="282808"/>
              <a:chOff x="8312218" y="3151383"/>
              <a:chExt cx="443770" cy="427567"/>
            </a:xfrm>
            <a:effectLst/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FC59D0F-3EE2-3B4B-AB4D-9D294BE36B34}"/>
                  </a:ext>
                </a:extLst>
              </p:cNvPr>
              <p:cNvSpPr/>
              <p:nvPr/>
            </p:nvSpPr>
            <p:spPr>
              <a:xfrm>
                <a:off x="8312218" y="3151383"/>
                <a:ext cx="427565" cy="42756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0" name="Picture 39" descr="checkmark_white.png">
                <a:extLst>
                  <a:ext uri="{FF2B5EF4-FFF2-40B4-BE49-F238E27FC236}">
                    <a16:creationId xmlns:a16="http://schemas.microsoft.com/office/drawing/2014/main" id="{1778C6E2-B780-F343-92E7-69B34D3E0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17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4846" y="3199488"/>
                <a:ext cx="371142" cy="294591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46F6961-9632-FC43-923D-B24C265CD740}"/>
                </a:ext>
              </a:extLst>
            </p:cNvPr>
            <p:cNvGrpSpPr/>
            <p:nvPr/>
          </p:nvGrpSpPr>
          <p:grpSpPr>
            <a:xfrm>
              <a:off x="6027243" y="2314972"/>
              <a:ext cx="293526" cy="282808"/>
              <a:chOff x="8312218" y="3151383"/>
              <a:chExt cx="443770" cy="427567"/>
            </a:xfrm>
            <a:effectLst/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0C25CB6-91D7-704B-94DC-CF83298BAB54}"/>
                  </a:ext>
                </a:extLst>
              </p:cNvPr>
              <p:cNvSpPr/>
              <p:nvPr/>
            </p:nvSpPr>
            <p:spPr>
              <a:xfrm>
                <a:off x="8312218" y="3151383"/>
                <a:ext cx="427565" cy="42756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3" name="Picture 42" descr="checkmark_white.png">
                <a:extLst>
                  <a:ext uri="{FF2B5EF4-FFF2-40B4-BE49-F238E27FC236}">
                    <a16:creationId xmlns:a16="http://schemas.microsoft.com/office/drawing/2014/main" id="{2EA15ADD-F76C-0D49-B753-2FCE34046A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17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4846" y="3199488"/>
                <a:ext cx="371142" cy="294591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E422AA-FFC4-E145-9DD5-29C5140870AE}"/>
                </a:ext>
              </a:extLst>
            </p:cNvPr>
            <p:cNvGrpSpPr/>
            <p:nvPr/>
          </p:nvGrpSpPr>
          <p:grpSpPr>
            <a:xfrm>
              <a:off x="6027243" y="3279103"/>
              <a:ext cx="293526" cy="282808"/>
              <a:chOff x="8312218" y="3151383"/>
              <a:chExt cx="443770" cy="427567"/>
            </a:xfrm>
            <a:effectLst/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CA9F4AF6-B368-0D44-9F56-B3A0E6EDA492}"/>
                  </a:ext>
                </a:extLst>
              </p:cNvPr>
              <p:cNvSpPr/>
              <p:nvPr/>
            </p:nvSpPr>
            <p:spPr>
              <a:xfrm>
                <a:off x="8312218" y="3151383"/>
                <a:ext cx="427565" cy="427567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" name="Picture 45" descr="checkmark_white.png">
                <a:extLst>
                  <a:ext uri="{FF2B5EF4-FFF2-40B4-BE49-F238E27FC236}">
                    <a16:creationId xmlns:a16="http://schemas.microsoft.com/office/drawing/2014/main" id="{9EEE1BEC-9B4D-274B-8BCC-332556450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17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4846" y="3199488"/>
                <a:ext cx="371142" cy="294591"/>
              </a:xfrm>
              <a:prstGeom prst="rect">
                <a:avLst/>
              </a:prstGeom>
            </p:spPr>
          </p:pic>
        </p:grp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3D8B33CD-8519-9D44-9662-9A6BB357A8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3500" y="-220330"/>
            <a:ext cx="1905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3D175334-FA64-124E-B75E-5EC9678A6FF2}"/>
              </a:ext>
            </a:extLst>
          </p:cNvPr>
          <p:cNvSpPr/>
          <p:nvPr/>
        </p:nvSpPr>
        <p:spPr>
          <a:xfrm>
            <a:off x="-5068" y="0"/>
            <a:ext cx="9154138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74F783D-FCA6-F04F-B50E-CFE37DCF8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73" b="36735"/>
          <a:stretch/>
        </p:blipFill>
        <p:spPr>
          <a:xfrm>
            <a:off x="252176" y="2242698"/>
            <a:ext cx="3451703" cy="29088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03879" y="0"/>
            <a:ext cx="5440121" cy="5151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697" y="-332895"/>
            <a:ext cx="190500" cy="101600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-1" y="0"/>
            <a:ext cx="3710019" cy="2188320"/>
          </a:xfrm>
          <a:prstGeom prst="rect">
            <a:avLst/>
          </a:prstGeom>
          <a:solidFill>
            <a:srgbClr val="003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92727" y="461304"/>
            <a:ext cx="482422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Life Sciences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438420" y="1045473"/>
            <a:ext cx="4239034" cy="3197850"/>
            <a:chOff x="4385453" y="611530"/>
            <a:chExt cx="4431637" cy="3343146"/>
          </a:xfrm>
          <a:effectLst/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9674" y="2133189"/>
              <a:ext cx="566902" cy="9457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3284">
              <a:off x="4582986" y="1559223"/>
              <a:ext cx="1219200" cy="94133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5769" y="1065232"/>
              <a:ext cx="797673" cy="201368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63651">
              <a:off x="5986722" y="1034456"/>
              <a:ext cx="920302" cy="71055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1958" y="2843619"/>
              <a:ext cx="1715132" cy="10814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453" y="1885950"/>
              <a:ext cx="3158347" cy="2068726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325">
              <a:off x="7868044" y="611530"/>
              <a:ext cx="764961" cy="59062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2012327"/>
              <a:ext cx="139268" cy="864223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600" y="3150864"/>
              <a:ext cx="789018" cy="789018"/>
            </a:xfrm>
            <a:prstGeom prst="rect">
              <a:avLst/>
            </a:prstGeom>
          </p:spPr>
        </p:pic>
      </p:grpSp>
      <p:sp>
        <p:nvSpPr>
          <p:cNvPr id="60" name="TextBox 59"/>
          <p:cNvSpPr txBox="1"/>
          <p:nvPr/>
        </p:nvSpPr>
        <p:spPr>
          <a:xfrm>
            <a:off x="4078469" y="461304"/>
            <a:ext cx="482422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Social Sciences &amp; Humanities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39211" y="1715606"/>
            <a:ext cx="4569457" cy="2527717"/>
            <a:chOff x="3962400" y="1300785"/>
            <a:chExt cx="4777073" cy="2642565"/>
          </a:xfrm>
          <a:effectLst/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1300785"/>
              <a:ext cx="2262473" cy="1876776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329" y="1352550"/>
              <a:ext cx="2353630" cy="250302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00" y="2747669"/>
              <a:ext cx="1421244" cy="117700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2066" y="2420894"/>
              <a:ext cx="1317934" cy="152245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6444" y="2628635"/>
              <a:ext cx="469095" cy="46522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8590" y="2998629"/>
              <a:ext cx="428089" cy="42893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151" y="2571750"/>
              <a:ext cx="430032" cy="426879"/>
            </a:xfrm>
            <a:prstGeom prst="rect">
              <a:avLst/>
            </a:prstGeom>
          </p:spPr>
        </p:pic>
      </p:grpSp>
      <p:sp>
        <p:nvSpPr>
          <p:cNvPr id="68" name="TextBox 67"/>
          <p:cNvSpPr txBox="1"/>
          <p:nvPr/>
        </p:nvSpPr>
        <p:spPr>
          <a:xfrm>
            <a:off x="3947898" y="461304"/>
            <a:ext cx="482422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Health Sciences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98798" y="1623005"/>
            <a:ext cx="4114597" cy="2620318"/>
            <a:chOff x="4593772" y="1168895"/>
            <a:chExt cx="4221330" cy="2688291"/>
          </a:xfrm>
          <a:effectLst/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720" y="1373096"/>
              <a:ext cx="4131382" cy="2477312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772" y="1396646"/>
              <a:ext cx="1272145" cy="143486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790" y="2834035"/>
              <a:ext cx="1231471" cy="1023151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3000" y="1168895"/>
              <a:ext cx="609000" cy="1467259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2805" y="2214249"/>
              <a:ext cx="1501855" cy="1424301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3181350"/>
              <a:ext cx="968335" cy="675836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92462" y="2604191"/>
              <a:ext cx="1022777" cy="1237559"/>
            </a:xfrm>
            <a:prstGeom prst="rect">
              <a:avLst/>
            </a:prstGeom>
          </p:spPr>
        </p:pic>
      </p:grpSp>
      <p:sp>
        <p:nvSpPr>
          <p:cNvPr id="76" name="TextBox 75"/>
          <p:cNvSpPr txBox="1"/>
          <p:nvPr/>
        </p:nvSpPr>
        <p:spPr>
          <a:xfrm>
            <a:off x="3646044" y="461304"/>
            <a:ext cx="574226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Nexus Sans Pro" charset="0"/>
                <a:ea typeface="Nexus Sans Pro" charset="0"/>
                <a:cs typeface="Nexus Sans Pro" charset="0"/>
              </a:rPr>
              <a:t>Physical Sciences &amp; Engineering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37671" y="1103617"/>
            <a:ext cx="3463378" cy="3139705"/>
            <a:chOff x="5065119" y="971550"/>
            <a:chExt cx="3764897" cy="3413046"/>
          </a:xfrm>
          <a:effectLst/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5119" y="1696735"/>
              <a:ext cx="3104010" cy="268786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867" y="3851196"/>
              <a:ext cx="285038" cy="52788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1084" y="1677685"/>
              <a:ext cx="622455" cy="109602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8817" y="1479264"/>
              <a:ext cx="2970909" cy="285632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971550"/>
              <a:ext cx="385134" cy="67618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105" y="3317796"/>
              <a:ext cx="1191490" cy="10668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5519" y="3546396"/>
              <a:ext cx="564497" cy="836909"/>
            </a:xfrm>
            <a:prstGeom prst="rect">
              <a:avLst/>
            </a:prstGeom>
          </p:spPr>
        </p:pic>
      </p:grpSp>
      <p:sp>
        <p:nvSpPr>
          <p:cNvPr id="14" name="Triangle 13"/>
          <p:cNvSpPr/>
          <p:nvPr/>
        </p:nvSpPr>
        <p:spPr>
          <a:xfrm rot="5400000">
            <a:off x="3470142" y="929701"/>
            <a:ext cx="753761" cy="286032"/>
          </a:xfrm>
          <a:prstGeom prst="triangle">
            <a:avLst>
              <a:gd name="adj" fmla="val 50947"/>
            </a:avLst>
          </a:prstGeom>
          <a:solidFill>
            <a:srgbClr val="003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90" y="4699308"/>
            <a:ext cx="1662662" cy="211712"/>
          </a:xfrm>
          <a:prstGeom prst="rect">
            <a:avLst/>
          </a:prstGeom>
          <a:effectLst/>
        </p:spPr>
      </p:pic>
      <p:sp>
        <p:nvSpPr>
          <p:cNvPr id="9" name="TextBox 8"/>
          <p:cNvSpPr txBox="1"/>
          <p:nvPr/>
        </p:nvSpPr>
        <p:spPr>
          <a:xfrm>
            <a:off x="-26919" y="434408"/>
            <a:ext cx="3710018" cy="1262012"/>
          </a:xfrm>
          <a:prstGeom prst="rect">
            <a:avLst/>
          </a:prstGeom>
          <a:noFill/>
          <a:effectLst/>
        </p:spPr>
        <p:txBody>
          <a:bodyPr wrap="square" lIns="1005840" rtlCol="0">
            <a:spAutoFit/>
          </a:bodyPr>
          <a:lstStyle/>
          <a:p>
            <a:pPr>
              <a:lnSpc>
                <a:spcPts val="294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Explore</a:t>
            </a:r>
          </a:p>
          <a:p>
            <a:pPr>
              <a:lnSpc>
                <a:spcPts val="294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24</a:t>
            </a:r>
            <a:r>
              <a:rPr lang="en-US" sz="28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major</a:t>
            </a:r>
            <a:br>
              <a:rPr lang="en-US" sz="28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disciplines: </a:t>
            </a:r>
          </a:p>
        </p:txBody>
      </p:sp>
    </p:spTree>
    <p:extLst>
      <p:ext uri="{BB962C8B-B14F-4D97-AF65-F5344CB8AC3E}">
        <p14:creationId xmlns:p14="http://schemas.microsoft.com/office/powerpoint/2010/main" val="8737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7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47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47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85" presetID="47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800"/>
                            </p:stCondLst>
                            <p:childTnLst>
                              <p:par>
                                <p:cTn id="96" presetID="47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2800"/>
                            </p:stCondLst>
                            <p:childTnLst>
                              <p:par>
                                <p:cTn id="10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/>
      <p:bldP spid="11" grpId="1"/>
      <p:bldP spid="60" grpId="0"/>
      <p:bldP spid="60" grpId="1"/>
      <p:bldP spid="68" grpId="0"/>
      <p:bldP spid="68" grpId="1"/>
      <p:bldP spid="76" grpId="0"/>
      <p:bldP spid="76" grpId="1"/>
      <p:bldP spid="14" grpId="0" animBg="1"/>
      <p:bldP spid="14" grpId="1" animBg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1" y="0"/>
            <a:ext cx="9144001" cy="51515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-220330"/>
            <a:ext cx="190500" cy="101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233CA36-898B-FE49-9BED-54D4FF0355DA}"/>
              </a:ext>
            </a:extLst>
          </p:cNvPr>
          <p:cNvGrpSpPr/>
          <p:nvPr/>
        </p:nvGrpSpPr>
        <p:grpSpPr>
          <a:xfrm>
            <a:off x="-5313" y="-19739"/>
            <a:ext cx="3724181" cy="5170859"/>
            <a:chOff x="-5313" y="-19739"/>
            <a:chExt cx="3724181" cy="5170859"/>
          </a:xfrm>
        </p:grpSpPr>
        <p:sp>
          <p:nvSpPr>
            <p:cNvPr id="3" name="Rectangle 2"/>
            <p:cNvSpPr/>
            <p:nvPr/>
          </p:nvSpPr>
          <p:spPr>
            <a:xfrm>
              <a:off x="-1" y="-7620"/>
              <a:ext cx="3710019" cy="2204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26"/>
            <a:stretch/>
          </p:blipFill>
          <p:spPr>
            <a:xfrm>
              <a:off x="8847" y="2188320"/>
              <a:ext cx="3701172" cy="29628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348BF2-8ED1-564B-9318-6E9050AB1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</a:blip>
            <a:srcRect r="3850" b="13617"/>
            <a:stretch/>
          </p:blipFill>
          <p:spPr>
            <a:xfrm>
              <a:off x="-5312" y="-19739"/>
              <a:ext cx="3724180" cy="517085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5F8C87-3DF0-5D46-8B36-1EBDBA220C1D}"/>
                </a:ext>
              </a:extLst>
            </p:cNvPr>
            <p:cNvSpPr/>
            <p:nvPr/>
          </p:nvSpPr>
          <p:spPr>
            <a:xfrm>
              <a:off x="-5313" y="-8042"/>
              <a:ext cx="3724180" cy="5151542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6913" y="416822"/>
            <a:ext cx="2893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60"/>
              </a:lnSpc>
              <a:spcAft>
                <a:spcPts val="600"/>
              </a:spcAft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Discover over</a:t>
            </a:r>
          </a:p>
          <a:p>
            <a:pPr>
              <a:lnSpc>
                <a:spcPts val="2660"/>
              </a:lnSpc>
            </a:pPr>
            <a:r>
              <a:rPr lang="en-US" sz="28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39,000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books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31246" y="403420"/>
            <a:ext cx="500744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Researchers, teachers &amp; </a:t>
            </a:r>
            <a:br>
              <a:rPr lang="en-US" sz="2400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students around the globe trust 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over </a:t>
            </a:r>
            <a:r>
              <a:rPr lang="en-US" sz="2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16 million authoritative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24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articles on ScienceDirect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1186" y="1861195"/>
            <a:ext cx="2700524" cy="2700524"/>
          </a:xfrm>
          <a:prstGeom prst="rect">
            <a:avLst/>
          </a:prstGeom>
          <a:effectLst/>
        </p:spPr>
      </p:pic>
      <p:sp>
        <p:nvSpPr>
          <p:cNvPr id="14" name="TextBox 13"/>
          <p:cNvSpPr txBox="1"/>
          <p:nvPr/>
        </p:nvSpPr>
        <p:spPr>
          <a:xfrm>
            <a:off x="1102786" y="2675395"/>
            <a:ext cx="292592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2950"/>
              </a:lnSpc>
              <a:spcAft>
                <a:spcPts val="600"/>
              </a:spcAft>
              <a:defRPr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Access more than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28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2,500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journals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-3743"/>
          <a:stretch/>
        </p:blipFill>
        <p:spPr>
          <a:xfrm>
            <a:off x="1223909" y="1291068"/>
            <a:ext cx="1218513" cy="1298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4362" y="3491192"/>
            <a:ext cx="1393420" cy="1393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90" y="4699308"/>
            <a:ext cx="1662662" cy="2117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53B5F9-98EB-2742-8001-F0FB4B3C0AA3}"/>
              </a:ext>
            </a:extLst>
          </p:cNvPr>
          <p:cNvSpPr/>
          <p:nvPr/>
        </p:nvSpPr>
        <p:spPr>
          <a:xfrm>
            <a:off x="-21910" y="-19739"/>
            <a:ext cx="704157" cy="5163239"/>
          </a:xfrm>
          <a:prstGeom prst="rect">
            <a:avLst/>
          </a:prstGeom>
          <a:solidFill>
            <a:srgbClr val="003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xmlns:p14="http://schemas.microsoft.com/office/powerpoint/2010/main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10" y="1"/>
            <a:ext cx="9173547" cy="51434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BB02B-793A-7248-8E65-786E434AD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10" r="29123"/>
          <a:stretch/>
        </p:blipFill>
        <p:spPr>
          <a:xfrm>
            <a:off x="0" y="0"/>
            <a:ext cx="9184757" cy="22989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377E90-66C5-5C4A-A330-0D35212A43A9}"/>
              </a:ext>
            </a:extLst>
          </p:cNvPr>
          <p:cNvSpPr/>
          <p:nvPr/>
        </p:nvSpPr>
        <p:spPr>
          <a:xfrm>
            <a:off x="0" y="-1228"/>
            <a:ext cx="9184757" cy="232525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90074" y="2324028"/>
            <a:ext cx="5294682" cy="2819471"/>
          </a:xfrm>
          <a:prstGeom prst="rect">
            <a:avLst/>
          </a:prstGeom>
          <a:solidFill>
            <a:srgbClr val="003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" y="2324028"/>
            <a:ext cx="3890073" cy="2819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047" y="-372767"/>
            <a:ext cx="190500" cy="10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4530" y="551309"/>
            <a:ext cx="610539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Ready, set, discover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9496" y="1159620"/>
            <a:ext cx="687552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6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Use ScienceDirect &amp; get</a:t>
            </a:r>
          </a:p>
          <a:p>
            <a:pPr>
              <a:lnSpc>
                <a:spcPts val="266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more relevant search results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67620" y="3183912"/>
            <a:ext cx="3450866" cy="813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PDF at anytime while you read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9390" y="2479330"/>
            <a:ext cx="207853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600"/>
              </a:spcAft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1. Enter</a:t>
            </a:r>
            <a:br>
              <a:rPr lang="en-US" sz="2000" b="1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your search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200"/>
              </a:lnSpc>
              <a:spcAft>
                <a:spcPts val="1600"/>
              </a:spcAft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2. Run</a:t>
            </a:r>
            <a:br>
              <a:rPr lang="en-US" sz="2000" b="1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your search</a:t>
            </a:r>
          </a:p>
          <a:p>
            <a:pPr>
              <a:lnSpc>
                <a:spcPts val="2200"/>
              </a:lnSpc>
              <a:spcAft>
                <a:spcPts val="1600"/>
              </a:spcAft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3. Save</a:t>
            </a:r>
            <a:br>
              <a:rPr lang="en-US" sz="2000" b="1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your search</a:t>
            </a:r>
            <a:br>
              <a:rPr lang="en-US" dirty="0">
                <a:latin typeface="Arial" charset="0"/>
                <a:ea typeface="Arial" charset="0"/>
                <a:cs typeface="Arial" charset="0"/>
              </a:rPr>
            </a:br>
            <a:r>
              <a:rPr lang="en-US" dirty="0">
                <a:latin typeface="Arial" charset="0"/>
                <a:ea typeface="Arial" charset="0"/>
                <a:cs typeface="Arial" charset="0"/>
              </a:rPr>
              <a:t>(to run again later)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0AEADA-CDE9-714D-B3BE-FD84A078A408}"/>
              </a:ext>
            </a:extLst>
          </p:cNvPr>
          <p:cNvGrpSpPr/>
          <p:nvPr/>
        </p:nvGrpSpPr>
        <p:grpSpPr>
          <a:xfrm>
            <a:off x="5892593" y="-1228"/>
            <a:ext cx="2812718" cy="2812718"/>
            <a:chOff x="5892593" y="-1228"/>
            <a:chExt cx="2812718" cy="28127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4A72CB-0183-384B-AE40-4FAB60E4DE35}"/>
                </a:ext>
              </a:extLst>
            </p:cNvPr>
            <p:cNvSpPr/>
            <p:nvPr/>
          </p:nvSpPr>
          <p:spPr>
            <a:xfrm>
              <a:off x="6332483" y="451945"/>
              <a:ext cx="2012731" cy="1424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2593" y="-1228"/>
              <a:ext cx="2812718" cy="2812718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19944" y="2481727"/>
            <a:ext cx="405666" cy="390852"/>
            <a:chOff x="8312218" y="3151377"/>
            <a:chExt cx="443770" cy="427566"/>
          </a:xfrm>
          <a:effectLst/>
        </p:grpSpPr>
        <p:sp>
          <p:nvSpPr>
            <p:cNvPr id="36" name="Oval 35"/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checkmark_wh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19944" y="3222260"/>
            <a:ext cx="405666" cy="390852"/>
            <a:chOff x="8312218" y="3151377"/>
            <a:chExt cx="443770" cy="427566"/>
          </a:xfrm>
          <a:effectLst/>
        </p:grpSpPr>
        <p:sp>
          <p:nvSpPr>
            <p:cNvPr id="39" name="Oval 38"/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39" descr="checkmark_wh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19944" y="4022666"/>
            <a:ext cx="405666" cy="390852"/>
            <a:chOff x="8312218" y="3151377"/>
            <a:chExt cx="443770" cy="427566"/>
          </a:xfrm>
          <a:effectLst/>
        </p:grpSpPr>
        <p:sp>
          <p:nvSpPr>
            <p:cNvPr id="42" name="Oval 41"/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checkmark_wh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265524" y="742970"/>
            <a:ext cx="819277" cy="89151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3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464" r="47033"/>
          <a:stretch/>
        </p:blipFill>
        <p:spPr>
          <a:xfrm>
            <a:off x="6643136" y="1219990"/>
            <a:ext cx="717272" cy="4018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1E0646-500F-B744-9038-80C4EE3141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90" y="4699308"/>
            <a:ext cx="1662662" cy="2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2" grpId="0"/>
      <p:bldP spid="10" grpId="0"/>
      <p:bldP spid="11" grpId="0"/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0263" y="7637"/>
            <a:ext cx="9144001" cy="515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6E9506-1DBD-AC4C-807F-D144AB5AD6BE}"/>
              </a:ext>
            </a:extLst>
          </p:cNvPr>
          <p:cNvGrpSpPr/>
          <p:nvPr/>
        </p:nvGrpSpPr>
        <p:grpSpPr>
          <a:xfrm>
            <a:off x="0" y="0"/>
            <a:ext cx="1114056" cy="5151120"/>
            <a:chOff x="0" y="0"/>
            <a:chExt cx="1114056" cy="51511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04" b="21026"/>
            <a:stretch/>
          </p:blipFill>
          <p:spPr>
            <a:xfrm>
              <a:off x="0" y="2188320"/>
              <a:ext cx="1114056" cy="2962800"/>
            </a:xfrm>
            <a:prstGeom prst="rect">
              <a:avLst/>
            </a:prstGeom>
            <a:solidFill>
              <a:srgbClr val="003C6A"/>
            </a:solidFill>
          </p:spPr>
        </p:pic>
        <p:sp>
          <p:nvSpPr>
            <p:cNvPr id="4" name="Rectangle 3"/>
            <p:cNvSpPr/>
            <p:nvPr/>
          </p:nvSpPr>
          <p:spPr>
            <a:xfrm>
              <a:off x="0" y="0"/>
              <a:ext cx="1114055" cy="2188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68" y="776784"/>
            <a:ext cx="1188238" cy="13710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9" y="776653"/>
            <a:ext cx="1188619" cy="1371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56" y="1884213"/>
            <a:ext cx="1188619" cy="13710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53" y="-334196"/>
            <a:ext cx="1188619" cy="13712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250"/>
            <a:ext cx="1188619" cy="1371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56" y="-334197"/>
            <a:ext cx="1188619" cy="13712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76781" y="351442"/>
            <a:ext cx="401151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6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ScienceDirect</a:t>
            </a:r>
            <a: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  <a:t> can recommend </a:t>
            </a:r>
            <a:b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  <a:t>other publications to you based </a:t>
            </a:r>
            <a:b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  <a:t>on the one you’ve selected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88554" y="4023820"/>
            <a:ext cx="5499740" cy="756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6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All of these options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― </a:t>
            </a:r>
            <a: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&amp; more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―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are available to you from this library &amp; ScienceDirect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83595" y="1860853"/>
            <a:ext cx="678460" cy="6784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24856" y="3016939"/>
            <a:ext cx="2917354" cy="541221"/>
            <a:chOff x="4186624" y="3108945"/>
            <a:chExt cx="2045056" cy="3793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186624" y="3108947"/>
              <a:ext cx="379393" cy="3793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750729" y="3108947"/>
              <a:ext cx="379393" cy="37939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852287" y="3108945"/>
              <a:ext cx="379393" cy="37939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306191" y="3108947"/>
              <a:ext cx="379393" cy="379393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396021" y="2444494"/>
            <a:ext cx="2379765" cy="641667"/>
            <a:chOff x="4412240" y="2569751"/>
            <a:chExt cx="1915670" cy="51653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5399797" y="2569751"/>
              <a:ext cx="0" cy="258358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412240" y="2832623"/>
              <a:ext cx="191567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412240" y="2828109"/>
              <a:ext cx="0" cy="258173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060567" y="2828109"/>
              <a:ext cx="0" cy="258173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700140" y="2828109"/>
              <a:ext cx="0" cy="258173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327910" y="2828109"/>
              <a:ext cx="0" cy="258173"/>
            </a:xfrm>
            <a:prstGeom prst="straightConnector1">
              <a:avLst/>
            </a:prstGeom>
            <a:ln w="12700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6790133" y="-334197"/>
            <a:ext cx="171922" cy="1039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" y="0"/>
            <a:ext cx="9144001" cy="515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4" b="21026"/>
          <a:stretch/>
        </p:blipFill>
        <p:spPr>
          <a:xfrm>
            <a:off x="-2" y="2188320"/>
            <a:ext cx="1114058" cy="2962800"/>
          </a:xfrm>
          <a:prstGeom prst="rect">
            <a:avLst/>
          </a:prstGeom>
          <a:solidFill>
            <a:srgbClr val="003C6A"/>
          </a:solidFill>
        </p:spPr>
      </p:pic>
      <p:sp>
        <p:nvSpPr>
          <p:cNvPr id="20" name="Rectangle 19"/>
          <p:cNvSpPr/>
          <p:nvPr/>
        </p:nvSpPr>
        <p:spPr>
          <a:xfrm>
            <a:off x="0" y="0"/>
            <a:ext cx="1114055" cy="2188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0" y="-206883"/>
            <a:ext cx="190500" cy="101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51025" y="1217300"/>
            <a:ext cx="4848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Receive</a:t>
            </a:r>
            <a:r>
              <a:rPr lang="en-US" sz="2000" dirty="0">
                <a:solidFill>
                  <a:srgbClr val="EA5F2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  <a:t>automatic updates</a:t>
            </a:r>
            <a:br>
              <a:rPr lang="en-US" sz="2000" dirty="0">
                <a:solidFill>
                  <a:srgbClr val="EA5F2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about </a:t>
            </a:r>
            <a: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  <a:t>new publications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51025" y="3647792"/>
            <a:ext cx="4848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Get </a:t>
            </a:r>
            <a: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  <a:t>closer to the</a:t>
            </a:r>
            <a:br>
              <a:rPr lang="en-US" sz="2000" dirty="0">
                <a:solidFill>
                  <a:srgbClr val="EA5F2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research that</a:t>
            </a:r>
            <a:b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matters </a:t>
            </a:r>
            <a: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  <a:t>most to you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1025" y="2506482"/>
            <a:ext cx="2614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Stay</a:t>
            </a:r>
            <a:r>
              <a:rPr lang="en-US" sz="2000" dirty="0">
                <a:solidFill>
                  <a:srgbClr val="EA5F2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474747"/>
                </a:solidFill>
                <a:latin typeface="Arial" charset="0"/>
                <a:ea typeface="Arial" charset="0"/>
                <a:cs typeface="Arial" charset="0"/>
              </a:rPr>
              <a:t>up-to-date in</a:t>
            </a:r>
          </a:p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your field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49171" y="986306"/>
            <a:ext cx="1114054" cy="11140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7693" y="3591830"/>
            <a:ext cx="1127585" cy="112758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02153" y="235184"/>
            <a:ext cx="7169051" cy="570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Stay current with ScienceDirect Alerts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78122" y="2195209"/>
            <a:ext cx="1438012" cy="14380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CD1AAB-AB1F-0C4A-ADB7-8023A1B47F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7873" b="36735"/>
          <a:stretch/>
        </p:blipFill>
        <p:spPr>
          <a:xfrm>
            <a:off x="5942430" y="2461180"/>
            <a:ext cx="3192447" cy="269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/>
      <p:bldP spid="17" grpId="0"/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485A6E-D010-654E-B730-C29565CBEB7D}"/>
              </a:ext>
            </a:extLst>
          </p:cNvPr>
          <p:cNvSpPr/>
          <p:nvPr/>
        </p:nvSpPr>
        <p:spPr>
          <a:xfrm>
            <a:off x="1" y="7637"/>
            <a:ext cx="9184264" cy="5151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4D5852-7F55-A443-963A-1276324D9FFD}"/>
              </a:ext>
            </a:extLst>
          </p:cNvPr>
          <p:cNvSpPr/>
          <p:nvPr/>
        </p:nvSpPr>
        <p:spPr>
          <a:xfrm>
            <a:off x="6392635" y="1"/>
            <a:ext cx="2791630" cy="5159178"/>
          </a:xfrm>
          <a:prstGeom prst="rect">
            <a:avLst/>
          </a:prstGeom>
          <a:solidFill>
            <a:srgbClr val="003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E20C43-9F24-8C4B-809C-32690558B7F2}"/>
              </a:ext>
            </a:extLst>
          </p:cNvPr>
          <p:cNvSpPr/>
          <p:nvPr/>
        </p:nvSpPr>
        <p:spPr>
          <a:xfrm>
            <a:off x="1907649" y="2998700"/>
            <a:ext cx="4376472" cy="129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This new feature follows your activity, keeping track of the 100 most recent articles or book chapters you have viewed, sorted by date and time.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BFC708-4C43-264D-A585-89A50C7D6CC9}"/>
              </a:ext>
            </a:extLst>
          </p:cNvPr>
          <p:cNvSpPr/>
          <p:nvPr/>
        </p:nvSpPr>
        <p:spPr>
          <a:xfrm>
            <a:off x="380668" y="235184"/>
            <a:ext cx="5831749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Never lose track of an article again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929E49-EEEC-2F42-BF78-6B3F742D2A7D}"/>
              </a:ext>
            </a:extLst>
          </p:cNvPr>
          <p:cNvSpPr/>
          <p:nvPr/>
        </p:nvSpPr>
        <p:spPr>
          <a:xfrm>
            <a:off x="1907649" y="1328566"/>
            <a:ext cx="4376472" cy="129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Simply sign in to your registered ScienceDirect account to keep track of your research and ensure you can find useful articles again when needed.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F9713-AD7D-4643-9CAA-FE57C6AE999D}"/>
              </a:ext>
            </a:extLst>
          </p:cNvPr>
          <p:cNvSpPr/>
          <p:nvPr/>
        </p:nvSpPr>
        <p:spPr>
          <a:xfrm>
            <a:off x="6645163" y="393288"/>
            <a:ext cx="2311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 can then: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2CC338-5F96-E74C-B933-B7AB6EA77D4E}"/>
              </a:ext>
            </a:extLst>
          </p:cNvPr>
          <p:cNvSpPr/>
          <p:nvPr/>
        </p:nvSpPr>
        <p:spPr>
          <a:xfrm>
            <a:off x="7230408" y="967510"/>
            <a:ext cx="1284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Review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CDE57-6428-004B-8A01-66C608BAAEE0}"/>
              </a:ext>
            </a:extLst>
          </p:cNvPr>
          <p:cNvSpPr/>
          <p:nvPr/>
        </p:nvSpPr>
        <p:spPr>
          <a:xfrm>
            <a:off x="7230408" y="1678080"/>
            <a:ext cx="1284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1AF072-C83F-1C4C-93EC-D5B0C426F073}"/>
              </a:ext>
            </a:extLst>
          </p:cNvPr>
          <p:cNvSpPr/>
          <p:nvPr/>
        </p:nvSpPr>
        <p:spPr>
          <a:xfrm>
            <a:off x="7230408" y="2388650"/>
            <a:ext cx="17709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Delete items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4EE54-6F8B-4B4F-ADE1-1078AF98B8D2}"/>
              </a:ext>
            </a:extLst>
          </p:cNvPr>
          <p:cNvSpPr/>
          <p:nvPr/>
        </p:nvSpPr>
        <p:spPr>
          <a:xfrm>
            <a:off x="7230408" y="3102344"/>
            <a:ext cx="15329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full list of entries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C7568F-D59D-CB42-9483-CFA0192AF027}"/>
              </a:ext>
            </a:extLst>
          </p:cNvPr>
          <p:cNvGrpSpPr/>
          <p:nvPr/>
        </p:nvGrpSpPr>
        <p:grpSpPr>
          <a:xfrm>
            <a:off x="6720526" y="1016896"/>
            <a:ext cx="319867" cy="308186"/>
            <a:chOff x="8312218" y="3151377"/>
            <a:chExt cx="443770" cy="427566"/>
          </a:xfrm>
          <a:effectLst/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CE3917-8B78-B540-B520-5806FC8442AB}"/>
                </a:ext>
              </a:extLst>
            </p:cNvPr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checkmark_white.png">
              <a:extLst>
                <a:ext uri="{FF2B5EF4-FFF2-40B4-BE49-F238E27FC236}">
                  <a16:creationId xmlns:a16="http://schemas.microsoft.com/office/drawing/2014/main" id="{C7B1CB22-0561-494B-BB58-4317F5C6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0C5666-AA67-3244-AE2B-C53950C3194E}"/>
              </a:ext>
            </a:extLst>
          </p:cNvPr>
          <p:cNvGrpSpPr/>
          <p:nvPr/>
        </p:nvGrpSpPr>
        <p:grpSpPr>
          <a:xfrm>
            <a:off x="6720526" y="1734369"/>
            <a:ext cx="319867" cy="308186"/>
            <a:chOff x="8312218" y="3151377"/>
            <a:chExt cx="443770" cy="427566"/>
          </a:xfrm>
          <a:effectLst/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5258C60-03CD-A843-BF07-D6D90DBFA872}"/>
                </a:ext>
              </a:extLst>
            </p:cNvPr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checkmark_white.png">
              <a:extLst>
                <a:ext uri="{FF2B5EF4-FFF2-40B4-BE49-F238E27FC236}">
                  <a16:creationId xmlns:a16="http://schemas.microsoft.com/office/drawing/2014/main" id="{A7B4A61F-B789-D74A-9DF6-91F028922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E778ED-6588-7745-8072-31C093DD369F}"/>
              </a:ext>
            </a:extLst>
          </p:cNvPr>
          <p:cNvGrpSpPr/>
          <p:nvPr/>
        </p:nvGrpSpPr>
        <p:grpSpPr>
          <a:xfrm>
            <a:off x="6720526" y="2443050"/>
            <a:ext cx="319867" cy="308186"/>
            <a:chOff x="8312218" y="3151377"/>
            <a:chExt cx="443770" cy="427566"/>
          </a:xfrm>
          <a:effectLst/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48A7EE4-0B6D-1F4D-988C-E71A8144FDFD}"/>
                </a:ext>
              </a:extLst>
            </p:cNvPr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checkmark_white.png">
              <a:extLst>
                <a:ext uri="{FF2B5EF4-FFF2-40B4-BE49-F238E27FC236}">
                  <a16:creationId xmlns:a16="http://schemas.microsoft.com/office/drawing/2014/main" id="{01A13131-01D2-9540-B7DE-863581B67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F2EA77-EBCB-3541-A654-A9A675D240FE}"/>
              </a:ext>
            </a:extLst>
          </p:cNvPr>
          <p:cNvGrpSpPr/>
          <p:nvPr/>
        </p:nvGrpSpPr>
        <p:grpSpPr>
          <a:xfrm>
            <a:off x="6720526" y="3151730"/>
            <a:ext cx="319867" cy="308186"/>
            <a:chOff x="8312218" y="3151377"/>
            <a:chExt cx="443770" cy="427566"/>
          </a:xfrm>
          <a:effectLst/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D2B5D48-AE02-AE45-A9ED-EB0DB81836C1}"/>
                </a:ext>
              </a:extLst>
            </p:cNvPr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checkmark_white.png">
              <a:extLst>
                <a:ext uri="{FF2B5EF4-FFF2-40B4-BE49-F238E27FC236}">
                  <a16:creationId xmlns:a16="http://schemas.microsoft.com/office/drawing/2014/main" id="{A1575C84-4C0A-AB43-A5E0-1A4C5F90E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pic>
        <p:nvPicPr>
          <p:cNvPr id="34" name="Picture 12">
            <a:extLst>
              <a:ext uri="{FF2B5EF4-FFF2-40B4-BE49-F238E27FC236}">
                <a16:creationId xmlns:a16="http://schemas.microsoft.com/office/drawing/2014/main" id="{96FA6CD5-D5BF-994D-95A8-D30A775BE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314" y="1369516"/>
            <a:ext cx="1323554" cy="132355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6F3FB334-0437-E742-8A7F-00BA5EAC2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558" y="3007492"/>
            <a:ext cx="1114055" cy="111405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FFFA222-2465-7349-A038-78232F0A7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465" y="-583399"/>
            <a:ext cx="190500" cy="101600"/>
          </a:xfrm>
          <a:prstGeom prst="rect">
            <a:avLst/>
          </a:prstGeom>
        </p:spPr>
      </p:pic>
      <p:pic>
        <p:nvPicPr>
          <p:cNvPr id="38" name="Picture 37" descr="ScienceDirect_Wordmark_1C_151_WHITE.ai">
            <a:extLst>
              <a:ext uri="{FF2B5EF4-FFF2-40B4-BE49-F238E27FC236}">
                <a16:creationId xmlns:a16="http://schemas.microsoft.com/office/drawing/2014/main" id="{5C00116C-0F3E-B94B-95E6-0F4D025189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1" t="45645" r="38701" b="44446"/>
          <a:stretch/>
        </p:blipFill>
        <p:spPr>
          <a:xfrm>
            <a:off x="7128163" y="4549607"/>
            <a:ext cx="1909991" cy="57108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0135687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8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14963" y="0"/>
            <a:ext cx="9158963" cy="5151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-26539" y="1597946"/>
            <a:ext cx="3158734" cy="3553175"/>
            <a:chOff x="-190858" y="-985169"/>
            <a:chExt cx="3060727" cy="2969169"/>
          </a:xfrm>
          <a:solidFill>
            <a:srgbClr val="003C6A"/>
          </a:solidFill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5" b="21026"/>
            <a:stretch/>
          </p:blipFill>
          <p:spPr>
            <a:xfrm>
              <a:off x="-190857" y="-978800"/>
              <a:ext cx="3060725" cy="2962800"/>
            </a:xfrm>
            <a:prstGeom prst="rect">
              <a:avLst/>
            </a:prstGeom>
            <a:grpFill/>
          </p:spPr>
        </p:pic>
        <p:sp>
          <p:nvSpPr>
            <p:cNvPr id="29" name="Rectangle 28"/>
            <p:cNvSpPr/>
            <p:nvPr/>
          </p:nvSpPr>
          <p:spPr>
            <a:xfrm>
              <a:off x="-190858" y="-985169"/>
              <a:ext cx="3060727" cy="296280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3132193" y="4070253"/>
            <a:ext cx="6023382" cy="10808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9697" y="2407659"/>
            <a:ext cx="3499176" cy="21698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lvl="1" defTabSz="274320">
              <a:lnSpc>
                <a:spcPct val="150000"/>
              </a:lnSpc>
              <a:defRPr/>
            </a:pPr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 campus	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 home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At a conference</a:t>
            </a:r>
          </a:p>
          <a:p>
            <a:pPr lvl="1">
              <a:lnSpc>
                <a:spcPct val="150000"/>
              </a:lnSpc>
              <a:defRPr/>
            </a:pPr>
            <a:r>
              <a:rPr lang="en-US" sz="20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 the field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475985" y="331021"/>
            <a:ext cx="5107843" cy="1853439"/>
            <a:chOff x="3793001" y="382844"/>
            <a:chExt cx="5107843" cy="1853439"/>
          </a:xfrm>
        </p:grpSpPr>
        <p:sp>
          <p:nvSpPr>
            <p:cNvPr id="9" name="Rectangle 8"/>
            <p:cNvSpPr/>
            <p:nvPr/>
          </p:nvSpPr>
          <p:spPr>
            <a:xfrm>
              <a:off x="3793001" y="382844"/>
              <a:ext cx="4872487" cy="956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300"/>
                </a:lnSpc>
                <a:defRPr/>
              </a:pP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Access</a:t>
              </a:r>
              <a:br>
                <a:rPr lang="en-US" sz="2800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ScienceDirect remotely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793002" y="1259092"/>
              <a:ext cx="5107842" cy="97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300"/>
                </a:lnSpc>
                <a:defRPr/>
              </a:pP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Register on ScienceDirect for remote</a:t>
              </a:r>
              <a:br>
                <a:rPr lang="en-US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access &amp; keep your research going strong</a:t>
              </a:r>
              <a:br>
                <a:rPr lang="en-US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b="1" i="1" dirty="0">
                  <a:latin typeface="Arial" charset="0"/>
                  <a:ea typeface="Arial" charset="0"/>
                  <a:cs typeface="Arial" charset="0"/>
                </a:rPr>
                <a:t>wherever you are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-14962" y="1"/>
            <a:ext cx="3147156" cy="1597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riangle 45"/>
          <p:cNvSpPr/>
          <p:nvPr/>
        </p:nvSpPr>
        <p:spPr>
          <a:xfrm rot="10800000">
            <a:off x="1175947" y="1590325"/>
            <a:ext cx="753761" cy="286032"/>
          </a:xfrm>
          <a:prstGeom prst="triangle">
            <a:avLst>
              <a:gd name="adj" fmla="val 50947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799" y="400050"/>
            <a:ext cx="2827393" cy="998444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>
              <a:lnSpc>
                <a:spcPts val="266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Access ScienceDirect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from your library: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341" y="2298107"/>
            <a:ext cx="2737238" cy="1773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63" y="3037054"/>
            <a:ext cx="1348493" cy="1050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82" y="3378096"/>
            <a:ext cx="606340" cy="757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11222" y="3765871"/>
            <a:ext cx="264254" cy="4704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500" y="-206883"/>
            <a:ext cx="190500" cy="101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75" y="3168382"/>
            <a:ext cx="1316058" cy="10679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85" y="3507052"/>
            <a:ext cx="1358457" cy="729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9886" y="2139900"/>
            <a:ext cx="3064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Arial" charset="0"/>
                <a:ea typeface="Arial" charset="0"/>
                <a:cs typeface="Arial" charset="0"/>
              </a:rPr>
              <a:t>And read on your:</a:t>
            </a:r>
          </a:p>
          <a:p>
            <a:pPr algn="r"/>
            <a:r>
              <a:rPr lang="en-US" sz="1200" b="1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Desktop – Laptop – Tablet – Mobile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48122" y="2514080"/>
            <a:ext cx="262516" cy="252930"/>
            <a:chOff x="8312218" y="3151377"/>
            <a:chExt cx="443770" cy="427566"/>
          </a:xfrm>
          <a:effectLst/>
        </p:grpSpPr>
        <p:sp>
          <p:nvSpPr>
            <p:cNvPr id="31" name="Oval 30"/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checkmark_white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448122" y="3028350"/>
            <a:ext cx="262516" cy="252930"/>
            <a:chOff x="8312218" y="3151377"/>
            <a:chExt cx="443770" cy="427566"/>
          </a:xfrm>
          <a:effectLst/>
        </p:grpSpPr>
        <p:sp>
          <p:nvSpPr>
            <p:cNvPr id="35" name="Oval 34"/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checkmark_white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48122" y="3542620"/>
            <a:ext cx="262516" cy="252930"/>
            <a:chOff x="8312218" y="3151377"/>
            <a:chExt cx="443770" cy="427566"/>
          </a:xfrm>
          <a:effectLst/>
        </p:grpSpPr>
        <p:sp>
          <p:nvSpPr>
            <p:cNvPr id="38" name="Oval 37"/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checkmark_white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48122" y="4056889"/>
            <a:ext cx="262516" cy="252930"/>
            <a:chOff x="8312218" y="3151377"/>
            <a:chExt cx="443770" cy="427566"/>
          </a:xfrm>
          <a:effectLst/>
        </p:grpSpPr>
        <p:sp>
          <p:nvSpPr>
            <p:cNvPr id="41" name="Oval 40"/>
            <p:cNvSpPr/>
            <p:nvPr/>
          </p:nvSpPr>
          <p:spPr>
            <a:xfrm>
              <a:off x="8312218" y="3151377"/>
              <a:ext cx="427566" cy="42756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checkmark_white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46" y="3199488"/>
              <a:ext cx="371142" cy="294590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0230" y="-206883"/>
            <a:ext cx="190500" cy="10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A7C76DA-5F66-1942-AD70-CB5B00AE5F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90" y="4699308"/>
            <a:ext cx="1662662" cy="2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9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" presetClass="entr" presetSubtype="1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9" presetID="26" presetClass="emph" presetSubtype="0" repeatCount="2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30" grpId="0" animBg="1"/>
      <p:bldP spid="46" grpId="0" animBg="1"/>
      <p:bldP spid="18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-14963" y="0"/>
            <a:ext cx="9158963" cy="5151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9680DEE-77DA-9941-8E82-6F9C879C8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73" b="36735"/>
          <a:stretch/>
        </p:blipFill>
        <p:spPr>
          <a:xfrm>
            <a:off x="5942430" y="2461180"/>
            <a:ext cx="3192447" cy="2690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b="21026"/>
          <a:stretch/>
        </p:blipFill>
        <p:spPr>
          <a:xfrm>
            <a:off x="-60554" y="2188320"/>
            <a:ext cx="3408141" cy="2962800"/>
          </a:xfrm>
          <a:prstGeom prst="rect">
            <a:avLst/>
          </a:prstGeom>
          <a:solidFill>
            <a:srgbClr val="003C6A"/>
          </a:solidFill>
        </p:spPr>
      </p:pic>
      <p:sp>
        <p:nvSpPr>
          <p:cNvPr id="4" name="Rectangle 3"/>
          <p:cNvSpPr/>
          <p:nvPr/>
        </p:nvSpPr>
        <p:spPr>
          <a:xfrm>
            <a:off x="-14963" y="0"/>
            <a:ext cx="3360066" cy="2188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82" y="872765"/>
            <a:ext cx="1188619" cy="13710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3" y="871074"/>
            <a:ext cx="1188619" cy="1371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60" y="1985479"/>
            <a:ext cx="1188619" cy="13710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57" y="-239862"/>
            <a:ext cx="1188619" cy="1371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83" y="3097361"/>
            <a:ext cx="1188618" cy="13712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31" y="3097360"/>
            <a:ext cx="1188619" cy="13712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71" y="4210558"/>
            <a:ext cx="1188619" cy="1371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63" y="4210046"/>
            <a:ext cx="1188619" cy="13714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54" y="3097623"/>
            <a:ext cx="1188619" cy="13710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17" y="3097097"/>
            <a:ext cx="1188619" cy="1371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83" y="1985114"/>
            <a:ext cx="1188618" cy="13712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17" y="872326"/>
            <a:ext cx="1188619" cy="13714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55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72" y="-294309"/>
            <a:ext cx="1188619" cy="1371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55" y="2366451"/>
            <a:ext cx="782944" cy="62123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621622" y="874367"/>
            <a:ext cx="6105396" cy="558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Get organized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1920" y="542399"/>
            <a:ext cx="328033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You’ve found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the publications you need, now what?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51970" y="1394611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65656"/>
                </a:solidFill>
                <a:latin typeface="NexusSansPro" charset="0"/>
                <a:ea typeface="NexusSansPro" charset="0"/>
                <a:cs typeface="NexusSansPro" charset="0"/>
              </a:rPr>
              <a:t>Put all your reading from ScienceDirect</a:t>
            </a:r>
            <a:br>
              <a:rPr lang="en-US" dirty="0">
                <a:solidFill>
                  <a:srgbClr val="565656"/>
                </a:solidFill>
                <a:latin typeface="NexusSansPro" charset="0"/>
                <a:ea typeface="NexusSansPro" charset="0"/>
                <a:cs typeface="NexusSansPro" charset="0"/>
              </a:rPr>
            </a:br>
            <a:r>
              <a:rPr lang="en-US" dirty="0">
                <a:solidFill>
                  <a:srgbClr val="565656"/>
                </a:solidFill>
                <a:latin typeface="NexusSansPro" charset="0"/>
                <a:ea typeface="NexusSansPro" charset="0"/>
                <a:cs typeface="NexusSansPro" charset="0"/>
              </a:rPr>
              <a:t>in one place – export references &amp; save</a:t>
            </a:r>
            <a:br>
              <a:rPr lang="en-US" dirty="0">
                <a:solidFill>
                  <a:srgbClr val="565656"/>
                </a:solidFill>
                <a:latin typeface="NexusSansPro" charset="0"/>
                <a:ea typeface="NexusSansPro" charset="0"/>
                <a:cs typeface="NexusSansPro" charset="0"/>
              </a:rPr>
            </a:br>
            <a:r>
              <a:rPr lang="en-US" dirty="0">
                <a:solidFill>
                  <a:srgbClr val="565656"/>
                </a:solidFill>
                <a:latin typeface="NexusSansPro" charset="0"/>
                <a:ea typeface="NexusSansPro" charset="0"/>
                <a:cs typeface="NexusSansPro" charset="0"/>
              </a:rPr>
              <a:t>PDFs to Mendeley, a </a:t>
            </a:r>
            <a:r>
              <a:rPr lang="en-US" b="1" dirty="0">
                <a:solidFill>
                  <a:schemeClr val="tx2"/>
                </a:solidFill>
                <a:latin typeface="NexusSansPro" charset="0"/>
                <a:ea typeface="NexusSansPro" charset="0"/>
                <a:cs typeface="NexusSansPro" charset="0"/>
              </a:rPr>
              <a:t>free</a:t>
            </a:r>
            <a:r>
              <a:rPr lang="en-US" dirty="0">
                <a:solidFill>
                  <a:srgbClr val="565656"/>
                </a:solidFill>
                <a:latin typeface="NexusSansPro" charset="0"/>
                <a:ea typeface="NexusSansPro" charset="0"/>
                <a:cs typeface="NexusSansPro" charset="0"/>
              </a:rPr>
              <a:t> reference manager</a:t>
            </a:r>
            <a:br>
              <a:rPr lang="en-US" dirty="0">
                <a:solidFill>
                  <a:srgbClr val="474747"/>
                </a:solidFill>
                <a:latin typeface="NexusSansPro" charset="0"/>
                <a:ea typeface="NexusSansPro" charset="0"/>
                <a:cs typeface="NexusSansPro" charset="0"/>
              </a:rPr>
            </a:br>
            <a:endParaRPr lang="en-US" dirty="0">
              <a:solidFill>
                <a:srgbClr val="474747"/>
              </a:solidFill>
              <a:latin typeface="NexusSansPro" charset="0"/>
              <a:ea typeface="NexusSansPro" charset="0"/>
              <a:cs typeface="NexusSansPro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53373" y="1392800"/>
            <a:ext cx="6875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NexusSansPro" charset="0"/>
                <a:ea typeface="NexusSansPro" charset="0"/>
                <a:cs typeface="NexusSansPro" charset="0"/>
              </a:rPr>
              <a:t>With </a:t>
            </a:r>
            <a:r>
              <a:rPr lang="en-US" dirty="0" err="1">
                <a:solidFill>
                  <a:schemeClr val="tx2"/>
                </a:solidFill>
                <a:latin typeface="NexusSansPro" charset="0"/>
                <a:ea typeface="NexusSansPro" charset="0"/>
                <a:cs typeface="NexusSansPro" charset="0"/>
              </a:rPr>
              <a:t>Mendeley</a:t>
            </a:r>
            <a:r>
              <a:rPr lang="en-US" dirty="0">
                <a:solidFill>
                  <a:schemeClr val="tx2"/>
                </a:solidFill>
                <a:latin typeface="NexusSansPro" charset="0"/>
                <a:ea typeface="NexusSansPro" charset="0"/>
                <a:cs typeface="NexusSansPro" charset="0"/>
              </a:rPr>
              <a:t>, you can make</a:t>
            </a:r>
            <a:br>
              <a:rPr lang="en-US" dirty="0">
                <a:solidFill>
                  <a:schemeClr val="tx2"/>
                </a:solidFill>
                <a:latin typeface="NexusSansPro" charset="0"/>
                <a:ea typeface="NexusSansPro" charset="0"/>
                <a:cs typeface="NexusSansPro" charset="0"/>
              </a:rPr>
            </a:br>
            <a:r>
              <a:rPr lang="en-US" dirty="0">
                <a:solidFill>
                  <a:schemeClr val="tx2"/>
                </a:solidFill>
                <a:latin typeface="NexusSansPro" charset="0"/>
                <a:ea typeface="NexusSansPro" charset="0"/>
                <a:cs typeface="NexusSansPro" charset="0"/>
              </a:rPr>
              <a:t>your own fully searchable library</a:t>
            </a:r>
            <a:br>
              <a:rPr lang="en-US" dirty="0">
                <a:solidFill>
                  <a:schemeClr val="tx2"/>
                </a:solidFill>
                <a:latin typeface="NexusSansPro" charset="0"/>
                <a:ea typeface="NexusSansPro" charset="0"/>
                <a:cs typeface="NexusSansPro" charset="0"/>
              </a:rPr>
            </a:br>
            <a:r>
              <a:rPr lang="en-US" dirty="0">
                <a:solidFill>
                  <a:schemeClr val="tx2"/>
                </a:solidFill>
                <a:latin typeface="NexusSansPro" charset="0"/>
                <a:ea typeface="NexusSansPro" charset="0"/>
                <a:cs typeface="NexusSansPro" charset="0"/>
              </a:rPr>
              <a:t>in seconds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60834" y="1379483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Mendeley</a:t>
            </a: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is also an easy way to</a:t>
            </a:r>
            <a:b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network &amp; collaborate with others,</a:t>
            </a:r>
            <a:b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especially if you’re working </a:t>
            </a:r>
            <a:b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on a team</a:t>
            </a:r>
          </a:p>
        </p:txBody>
      </p:sp>
    </p:spTree>
    <p:extLst>
      <p:ext uri="{BB962C8B-B14F-4D97-AF65-F5344CB8AC3E}">
        <p14:creationId xmlns:p14="http://schemas.microsoft.com/office/powerpoint/2010/main" val="36981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8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6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4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2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8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6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6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8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34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8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2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8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8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8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8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8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8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8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66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8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74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4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8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400"/>
                            </p:stCondLst>
                            <p:childTnLst>
                              <p:par>
                                <p:cTn id="1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8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8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12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8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8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8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8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2800"/>
                            </p:stCondLst>
                            <p:childTnLst>
                              <p:par>
                                <p:cTn id="200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8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600"/>
                            </p:stCondLst>
                            <p:childTnLst>
                              <p:par>
                                <p:cTn id="20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8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2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5100"/>
                            </p:stCondLst>
                            <p:childTnLst>
                              <p:par>
                                <p:cTn id="21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8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8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/>
      <p:bldP spid="34" grpId="1"/>
      <p:bldP spid="35" grpId="0"/>
      <p:bldP spid="35" grpId="1"/>
      <p:bldP spid="37" grpId="2"/>
      <p:bldP spid="37" grpId="3"/>
      <p:bldP spid="26" grpId="0"/>
      <p:bldP spid="26" grpId="1"/>
      <p:bldP spid="24" grpId="0"/>
      <p:bldP spid="2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lsevier PPT Theme">
  <a:themeElements>
    <a:clrScheme name="Custom 1">
      <a:dk1>
        <a:srgbClr val="53565A"/>
      </a:dk1>
      <a:lt1>
        <a:srgbClr val="FFFFFF"/>
      </a:lt1>
      <a:dk2>
        <a:srgbClr val="FF8200"/>
      </a:dk2>
      <a:lt2>
        <a:srgbClr val="A7A8AA"/>
      </a:lt2>
      <a:accent1>
        <a:srgbClr val="FF8200"/>
      </a:accent1>
      <a:accent2>
        <a:srgbClr val="53565A"/>
      </a:accent2>
      <a:accent3>
        <a:srgbClr val="A7A8AA"/>
      </a:accent3>
      <a:accent4>
        <a:srgbClr val="007398"/>
      </a:accent4>
      <a:accent5>
        <a:srgbClr val="FFFFFF"/>
      </a:accent5>
      <a:accent6>
        <a:srgbClr val="EAAA00"/>
      </a:accent6>
      <a:hlink>
        <a:srgbClr val="FD8100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sevier PPT Theme" id="{9049C03A-433E-644F-BABA-6C0A70738FF4}" vid="{82056B58-2C65-1A4F-B684-34DF56E5B9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Elsevier PPT Theme</Template>
  <TotalTime>20502</TotalTime>
  <Words>310</Words>
  <Application>Microsoft Macintosh PowerPoint</Application>
  <PresentationFormat>On-screen Show (16:9)</PresentationFormat>
  <Paragraphs>79</Paragraphs>
  <Slides>11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Nexus Sans Pro</vt:lpstr>
      <vt:lpstr>NexusSansPro</vt:lpstr>
      <vt:lpstr>Elsevier PPT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Hilton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james@lughstudio.com</cp:lastModifiedBy>
  <cp:revision>1549</cp:revision>
  <cp:lastPrinted>2019-05-10T18:36:10Z</cp:lastPrinted>
  <dcterms:created xsi:type="dcterms:W3CDTF">2013-12-12T16:57:18Z</dcterms:created>
  <dcterms:modified xsi:type="dcterms:W3CDTF">2019-05-14T13:56:03Z</dcterms:modified>
</cp:coreProperties>
</file>