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handoutMasterIdLst>
    <p:handoutMasterId r:id="rId19"/>
  </p:handoutMasterIdLst>
  <p:sldIdLst>
    <p:sldId id="265" r:id="rId2"/>
    <p:sldId id="272" r:id="rId3"/>
    <p:sldId id="270" r:id="rId4"/>
    <p:sldId id="271" r:id="rId5"/>
    <p:sldId id="266" r:id="rId6"/>
    <p:sldId id="268" r:id="rId7"/>
    <p:sldId id="280" r:id="rId8"/>
    <p:sldId id="281" r:id="rId9"/>
    <p:sldId id="267" r:id="rId10"/>
    <p:sldId id="273" r:id="rId11"/>
    <p:sldId id="274" r:id="rId12"/>
    <p:sldId id="275" r:id="rId13"/>
    <p:sldId id="276" r:id="rId14"/>
    <p:sldId id="277" r:id="rId15"/>
    <p:sldId id="278" r:id="rId16"/>
    <p:sldId id="279"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28">
          <p15:clr>
            <a:srgbClr val="A4A3A4"/>
          </p15:clr>
        </p15:guide>
        <p15:guide id="2" pos="453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E905"/>
    <a:srgbClr val="509E2F"/>
    <a:srgbClr val="328127"/>
    <a:srgbClr val="3E9034"/>
    <a:srgbClr val="285519"/>
    <a:srgbClr val="36AD47"/>
    <a:srgbClr val="FDB002"/>
    <a:srgbClr val="7E785F"/>
    <a:srgbClr val="3A3533"/>
    <a:srgbClr val="6EB33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232" autoAdjust="0"/>
    <p:restoredTop sz="95928" autoAdjust="0"/>
  </p:normalViewPr>
  <p:slideViewPr>
    <p:cSldViewPr snapToObjects="1">
      <p:cViewPr varScale="1">
        <p:scale>
          <a:sx n="37" d="100"/>
          <a:sy n="37" d="100"/>
        </p:scale>
        <p:origin x="1560" y="20"/>
      </p:cViewPr>
      <p:guideLst>
        <p:guide orient="horz" pos="728"/>
        <p:guide pos="4536"/>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A45D357-652C-AB41-8F95-13024464AB70}" type="datetimeFigureOut">
              <a:rPr lang="en-US" smtClean="0"/>
              <a:t>12/12/2017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3F35C4-CC97-7840-A522-E4995AD001E3}" type="slidenum">
              <a:rPr lang="en-US" smtClean="0"/>
              <a:t>‹#›</a:t>
            </a:fld>
            <a:endParaRPr lang="en-US"/>
          </a:p>
        </p:txBody>
      </p:sp>
    </p:spTree>
    <p:extLst>
      <p:ext uri="{BB962C8B-B14F-4D97-AF65-F5344CB8AC3E}">
        <p14:creationId xmlns:p14="http://schemas.microsoft.com/office/powerpoint/2010/main" val="35155964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55B5C11-D0F1-1F46-B28E-9084657905D0}" type="datetimeFigureOut">
              <a:rPr lang="en-US" smtClean="0"/>
              <a:t>12/12/2017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7A0329C-91F7-CD43-B485-EB526DB269DE}" type="slidenum">
              <a:rPr lang="en-US" smtClean="0"/>
              <a:t>‹#›</a:t>
            </a:fld>
            <a:endParaRPr lang="en-US"/>
          </a:p>
        </p:txBody>
      </p:sp>
    </p:spTree>
    <p:extLst>
      <p:ext uri="{BB962C8B-B14F-4D97-AF65-F5344CB8AC3E}">
        <p14:creationId xmlns:p14="http://schemas.microsoft.com/office/powerpoint/2010/main" val="316472460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7A0329C-91F7-CD43-B485-EB526DB269DE}" type="slidenum">
              <a:rPr lang="en-US" smtClean="0"/>
              <a:t>1</a:t>
            </a:fld>
            <a:endParaRPr lang="en-US"/>
          </a:p>
        </p:txBody>
      </p:sp>
    </p:spTree>
    <p:extLst>
      <p:ext uri="{BB962C8B-B14F-4D97-AF65-F5344CB8AC3E}">
        <p14:creationId xmlns:p14="http://schemas.microsoft.com/office/powerpoint/2010/main" val="10989473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7A0329C-91F7-CD43-B485-EB526DB269DE}" type="slidenum">
              <a:rPr lang="en-US" smtClean="0"/>
              <a:t>10</a:t>
            </a:fld>
            <a:endParaRPr lang="en-US"/>
          </a:p>
        </p:txBody>
      </p:sp>
    </p:spTree>
    <p:extLst>
      <p:ext uri="{BB962C8B-B14F-4D97-AF65-F5344CB8AC3E}">
        <p14:creationId xmlns:p14="http://schemas.microsoft.com/office/powerpoint/2010/main" val="36129982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7A0329C-91F7-CD43-B485-EB526DB269DE}" type="slidenum">
              <a:rPr lang="en-US" smtClean="0"/>
              <a:t>11</a:t>
            </a:fld>
            <a:endParaRPr lang="en-US"/>
          </a:p>
        </p:txBody>
      </p:sp>
    </p:spTree>
    <p:extLst>
      <p:ext uri="{BB962C8B-B14F-4D97-AF65-F5344CB8AC3E}">
        <p14:creationId xmlns:p14="http://schemas.microsoft.com/office/powerpoint/2010/main" val="6733017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7A0329C-91F7-CD43-B485-EB526DB269DE}" type="slidenum">
              <a:rPr lang="en-US" smtClean="0"/>
              <a:t>12</a:t>
            </a:fld>
            <a:endParaRPr lang="en-US"/>
          </a:p>
        </p:txBody>
      </p:sp>
    </p:spTree>
    <p:extLst>
      <p:ext uri="{BB962C8B-B14F-4D97-AF65-F5344CB8AC3E}">
        <p14:creationId xmlns:p14="http://schemas.microsoft.com/office/powerpoint/2010/main" val="11366636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7A0329C-91F7-CD43-B485-EB526DB269DE}" type="slidenum">
              <a:rPr lang="en-US" smtClean="0"/>
              <a:t>13</a:t>
            </a:fld>
            <a:endParaRPr lang="en-US"/>
          </a:p>
        </p:txBody>
      </p:sp>
    </p:spTree>
    <p:extLst>
      <p:ext uri="{BB962C8B-B14F-4D97-AF65-F5344CB8AC3E}">
        <p14:creationId xmlns:p14="http://schemas.microsoft.com/office/powerpoint/2010/main" val="32795804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7A0329C-91F7-CD43-B485-EB526DB269DE}" type="slidenum">
              <a:rPr lang="en-US" smtClean="0"/>
              <a:t>14</a:t>
            </a:fld>
            <a:endParaRPr lang="en-US"/>
          </a:p>
        </p:txBody>
      </p:sp>
    </p:spTree>
    <p:extLst>
      <p:ext uri="{BB962C8B-B14F-4D97-AF65-F5344CB8AC3E}">
        <p14:creationId xmlns:p14="http://schemas.microsoft.com/office/powerpoint/2010/main" val="13732721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7A0329C-91F7-CD43-B485-EB526DB269DE}" type="slidenum">
              <a:rPr lang="en-US" smtClean="0"/>
              <a:t>15</a:t>
            </a:fld>
            <a:endParaRPr lang="en-US"/>
          </a:p>
        </p:txBody>
      </p:sp>
    </p:spTree>
    <p:extLst>
      <p:ext uri="{BB962C8B-B14F-4D97-AF65-F5344CB8AC3E}">
        <p14:creationId xmlns:p14="http://schemas.microsoft.com/office/powerpoint/2010/main" val="24075642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7A0329C-91F7-CD43-B485-EB526DB269DE}" type="slidenum">
              <a:rPr lang="en-US" smtClean="0"/>
              <a:t>16</a:t>
            </a:fld>
            <a:endParaRPr lang="en-US"/>
          </a:p>
        </p:txBody>
      </p:sp>
    </p:spTree>
    <p:extLst>
      <p:ext uri="{BB962C8B-B14F-4D97-AF65-F5344CB8AC3E}">
        <p14:creationId xmlns:p14="http://schemas.microsoft.com/office/powerpoint/2010/main" val="568478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GBIF AND</a:t>
            </a:r>
            <a:r>
              <a:rPr lang="en-US" baseline="0" dirty="0" smtClean="0"/>
              <a:t> THE CBD</a:t>
            </a:r>
          </a:p>
          <a:p>
            <a:endParaRPr lang="en-US" baseline="0" dirty="0" smtClean="0"/>
          </a:p>
          <a:p>
            <a:r>
              <a:rPr lang="en-US" baseline="0" dirty="0" smtClean="0"/>
              <a:t>Growth in species occurrence records accessible through GBIF is the only fully-developed indicator for Aichi Target 19, recognized by the Biodiversity Indicators Partnership and formally adopted by the CBD. Target 19 deals with the improvement, sharing, transfer and application of biodiversity knowledge. GBIF produces regular metrics showing trends in the mobilization of data at the global level, and these metrics are also available at national scale to help countries to monitor progress towards this target. In addition, sharing of data through GBIF is recognized as providing important knowledge support for achieving a number of other targets, including: Target 9 on addressing the impact of invasive alien species; Target 10 on reducing threats to climate-vulnerable ecosystems such as coral reefs and mountains; Target 11 on expanding and improving protected areas; Target 12 on reducing the risk of species extinctions; and Target 13 on conserving genetic diversity for example among plant species important for crop development. </a:t>
            </a:r>
            <a:endParaRPr lang="en-US" dirty="0"/>
          </a:p>
        </p:txBody>
      </p:sp>
      <p:sp>
        <p:nvSpPr>
          <p:cNvPr id="4" name="Slide Number Placeholder 3"/>
          <p:cNvSpPr>
            <a:spLocks noGrp="1"/>
          </p:cNvSpPr>
          <p:nvPr>
            <p:ph type="sldNum" sz="quarter" idx="10"/>
          </p:nvPr>
        </p:nvSpPr>
        <p:spPr/>
        <p:txBody>
          <a:bodyPr/>
          <a:lstStyle/>
          <a:p>
            <a:fld id="{37A0329C-91F7-CD43-B485-EB526DB269DE}" type="slidenum">
              <a:rPr lang="en-US" smtClean="0"/>
              <a:t>2</a:t>
            </a:fld>
            <a:endParaRPr lang="en-US"/>
          </a:p>
        </p:txBody>
      </p:sp>
    </p:spTree>
    <p:extLst>
      <p:ext uri="{BB962C8B-B14F-4D97-AF65-F5344CB8AC3E}">
        <p14:creationId xmlns:p14="http://schemas.microsoft.com/office/powerpoint/2010/main" val="506813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7A0329C-91F7-CD43-B485-EB526DB269DE}" type="slidenum">
              <a:rPr lang="en-US" smtClean="0"/>
              <a:t>3</a:t>
            </a:fld>
            <a:endParaRPr lang="en-US"/>
          </a:p>
        </p:txBody>
      </p:sp>
    </p:spTree>
    <p:extLst>
      <p:ext uri="{BB962C8B-B14F-4D97-AF65-F5344CB8AC3E}">
        <p14:creationId xmlns:p14="http://schemas.microsoft.com/office/powerpoint/2010/main" val="2695046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7A0329C-91F7-CD43-B485-EB526DB269DE}" type="slidenum">
              <a:rPr lang="en-US" smtClean="0"/>
              <a:t>4</a:t>
            </a:fld>
            <a:endParaRPr lang="en-US"/>
          </a:p>
        </p:txBody>
      </p:sp>
    </p:spTree>
    <p:extLst>
      <p:ext uri="{BB962C8B-B14F-4D97-AF65-F5344CB8AC3E}">
        <p14:creationId xmlns:p14="http://schemas.microsoft.com/office/powerpoint/2010/main" val="17224802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7A0329C-91F7-CD43-B485-EB526DB269DE}" type="slidenum">
              <a:rPr lang="en-US" smtClean="0"/>
              <a:t>5</a:t>
            </a:fld>
            <a:endParaRPr lang="en-US"/>
          </a:p>
        </p:txBody>
      </p:sp>
    </p:spTree>
    <p:extLst>
      <p:ext uri="{BB962C8B-B14F-4D97-AF65-F5344CB8AC3E}">
        <p14:creationId xmlns:p14="http://schemas.microsoft.com/office/powerpoint/2010/main" val="2815817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7A0329C-91F7-CD43-B485-EB526DB269DE}" type="slidenum">
              <a:rPr lang="en-US" smtClean="0"/>
              <a:t>6</a:t>
            </a:fld>
            <a:endParaRPr lang="en-US"/>
          </a:p>
        </p:txBody>
      </p:sp>
    </p:spTree>
    <p:extLst>
      <p:ext uri="{BB962C8B-B14F-4D97-AF65-F5344CB8AC3E}">
        <p14:creationId xmlns:p14="http://schemas.microsoft.com/office/powerpoint/2010/main" val="806889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7A0329C-91F7-CD43-B485-EB526DB269DE}" type="slidenum">
              <a:rPr lang="en-US" smtClean="0"/>
              <a:t>7</a:t>
            </a:fld>
            <a:endParaRPr lang="en-US"/>
          </a:p>
        </p:txBody>
      </p:sp>
    </p:spTree>
    <p:extLst>
      <p:ext uri="{BB962C8B-B14F-4D97-AF65-F5344CB8AC3E}">
        <p14:creationId xmlns:p14="http://schemas.microsoft.com/office/powerpoint/2010/main" val="29791289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7A0329C-91F7-CD43-B485-EB526DB269DE}" type="slidenum">
              <a:rPr lang="en-US" smtClean="0"/>
              <a:t>8</a:t>
            </a:fld>
            <a:endParaRPr lang="en-US"/>
          </a:p>
        </p:txBody>
      </p:sp>
    </p:spTree>
    <p:extLst>
      <p:ext uri="{BB962C8B-B14F-4D97-AF65-F5344CB8AC3E}">
        <p14:creationId xmlns:p14="http://schemas.microsoft.com/office/powerpoint/2010/main" val="39525681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7A0329C-91F7-CD43-B485-EB526DB269DE}" type="slidenum">
              <a:rPr lang="en-US" smtClean="0"/>
              <a:t>9</a:t>
            </a:fld>
            <a:endParaRPr lang="en-US"/>
          </a:p>
        </p:txBody>
      </p:sp>
    </p:spTree>
    <p:extLst>
      <p:ext uri="{BB962C8B-B14F-4D97-AF65-F5344CB8AC3E}">
        <p14:creationId xmlns:p14="http://schemas.microsoft.com/office/powerpoint/2010/main" val="42872357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440597" y="6324600"/>
            <a:ext cx="8319500"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ext Placeholder 4"/>
          <p:cNvSpPr>
            <a:spLocks noGrp="1"/>
          </p:cNvSpPr>
          <p:nvPr>
            <p:ph type="body" sz="quarter" idx="10" hasCustomPrompt="1"/>
          </p:nvPr>
        </p:nvSpPr>
        <p:spPr>
          <a:xfrm>
            <a:off x="441325" y="6407148"/>
            <a:ext cx="8053388" cy="323851"/>
          </a:xfrm>
        </p:spPr>
        <p:txBody>
          <a:bodyPr lIns="0">
            <a:normAutofit/>
          </a:bodyPr>
          <a:lstStyle>
            <a:lvl1pPr marL="0" indent="0" algn="r">
              <a:buNone/>
              <a:defRPr sz="900" b="0" cap="all"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Location / date / NOTES / CAPTIONS / SOURCES</a:t>
            </a:r>
            <a:endParaRPr lang="en-US" dirty="0"/>
          </a:p>
        </p:txBody>
      </p:sp>
      <p:sp>
        <p:nvSpPr>
          <p:cNvPr id="2" name="Title 1"/>
          <p:cNvSpPr>
            <a:spLocks noGrp="1"/>
          </p:cNvSpPr>
          <p:nvPr>
            <p:ph type="title" hasCustomPrompt="1"/>
          </p:nvPr>
        </p:nvSpPr>
        <p:spPr>
          <a:xfrm>
            <a:off x="440597" y="2184401"/>
            <a:ext cx="8054116" cy="3234267"/>
          </a:xfrm>
        </p:spPr>
        <p:txBody>
          <a:bodyPr anchor="b" anchorCtr="0">
            <a:noAutofit/>
          </a:bodyPr>
          <a:lstStyle>
            <a:lvl1pPr algn="l">
              <a:defRPr sz="4400" b="1" i="0" cap="none">
                <a:solidFill>
                  <a:srgbClr val="509E2F"/>
                </a:solidFill>
                <a:latin typeface="Arial"/>
                <a:cs typeface="Arial"/>
              </a:defRPr>
            </a:lvl1pPr>
          </a:lstStyle>
          <a:p>
            <a:r>
              <a:rPr lang="en-US" dirty="0" smtClean="0"/>
              <a:t>TITLE</a:t>
            </a:r>
            <a:endParaRPr lang="en-US" dirty="0"/>
          </a:p>
        </p:txBody>
      </p:sp>
      <p:sp>
        <p:nvSpPr>
          <p:cNvPr id="3" name="Text Placeholder 2"/>
          <p:cNvSpPr>
            <a:spLocks noGrp="1"/>
          </p:cNvSpPr>
          <p:nvPr>
            <p:ph type="body" idx="1" hasCustomPrompt="1"/>
          </p:nvPr>
        </p:nvSpPr>
        <p:spPr>
          <a:xfrm>
            <a:off x="440597" y="5503334"/>
            <a:ext cx="8054116" cy="718991"/>
          </a:xfrm>
        </p:spPr>
        <p:txBody>
          <a:bodyPr lIns="0" rIns="0" anchor="b">
            <a:noAutofit/>
          </a:bodyPr>
          <a:lstStyle>
            <a:lvl1pPr marL="0" indent="0" algn="r">
              <a:lnSpc>
                <a:spcPct val="100000"/>
              </a:lnSpc>
              <a:spcBef>
                <a:spcPts val="0"/>
              </a:spcBef>
              <a:spcAft>
                <a:spcPts val="0"/>
              </a:spcAft>
              <a:buNone/>
              <a:defRPr sz="2400" b="0" i="1" kern="1000" cap="none" spc="-50">
                <a:solidFill>
                  <a:schemeClr val="tx1"/>
                </a:solidFill>
                <a:latin typeface="Arial Narrow"/>
                <a:cs typeface="Arial Narrow"/>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Presenter</a:t>
            </a:r>
            <a:br>
              <a:rPr lang="en-US" dirty="0" smtClean="0"/>
            </a:br>
            <a:r>
              <a:rPr lang="en-US" dirty="0" smtClean="0"/>
              <a:t>Title</a:t>
            </a:r>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39586" b="23848"/>
          <a:stretch/>
        </p:blipFill>
        <p:spPr>
          <a:xfrm>
            <a:off x="0" y="1706879"/>
            <a:ext cx="9144000" cy="2936241"/>
          </a:xfrm>
          <a:prstGeom prst="rect">
            <a:avLst/>
          </a:prstGeom>
          <a:ln>
            <a:noFill/>
          </a:ln>
          <a:effectLst/>
          <a:scene3d>
            <a:camera prst="orthographicFront"/>
            <a:lightRig rig="threePt" dir="t">
              <a:rot lat="0" lon="0" rev="2700000"/>
            </a:lightRig>
          </a:scene3d>
          <a:sp3d/>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5636" y="80208"/>
            <a:ext cx="3793362" cy="1447800"/>
          </a:xfrm>
          <a:prstGeom prst="rect">
            <a:avLst/>
          </a:prstGeom>
        </p:spPr>
      </p:pic>
    </p:spTree>
    <p:extLst>
      <p:ext uri="{BB962C8B-B14F-4D97-AF65-F5344CB8AC3E}">
        <p14:creationId xmlns:p14="http://schemas.microsoft.com/office/powerpoint/2010/main" val="70431283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Tit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0"/>
            <a:ext cx="8229600" cy="502720"/>
          </a:xfrm>
        </p:spPr>
        <p:txBody>
          <a:bodyPr anchor="t" anchorCtr="0">
            <a:normAutofit/>
          </a:bodyPr>
          <a:lstStyle>
            <a:lvl1pPr algn="l">
              <a:defRPr sz="2800" b="1" cap="all">
                <a:solidFill>
                  <a:srgbClr val="509E2F"/>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874735"/>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20410"/>
            <a:ext cx="4040188" cy="450653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p:txBody>
      </p:sp>
      <p:sp>
        <p:nvSpPr>
          <p:cNvPr id="5" name="Text Placeholder 4"/>
          <p:cNvSpPr>
            <a:spLocks noGrp="1"/>
          </p:cNvSpPr>
          <p:nvPr>
            <p:ph type="body" sz="quarter" idx="3"/>
          </p:nvPr>
        </p:nvSpPr>
        <p:spPr>
          <a:xfrm>
            <a:off x="4645027" y="874735"/>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1620410"/>
            <a:ext cx="4041775" cy="450653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p:txBody>
      </p:sp>
      <p:cxnSp>
        <p:nvCxnSpPr>
          <p:cNvPr id="13" name="Straight Connector 12"/>
          <p:cNvCxnSpPr/>
          <p:nvPr userDrawn="1"/>
        </p:nvCxnSpPr>
        <p:spPr>
          <a:xfrm>
            <a:off x="440598" y="6349719"/>
            <a:ext cx="7157051" cy="0"/>
          </a:xfrm>
          <a:prstGeom prst="line">
            <a:avLst/>
          </a:prstGeom>
          <a:ln w="3175" cmpd="sng">
            <a:solidFill>
              <a:srgbClr val="509E2F"/>
            </a:solidFill>
          </a:ln>
          <a:effectLst/>
        </p:spPr>
        <p:style>
          <a:lnRef idx="2">
            <a:schemeClr val="accent1"/>
          </a:lnRef>
          <a:fillRef idx="0">
            <a:schemeClr val="accent1"/>
          </a:fillRef>
          <a:effectRef idx="1">
            <a:schemeClr val="accent1"/>
          </a:effectRef>
          <a:fontRef idx="minor">
            <a:schemeClr val="tx1"/>
          </a:fontRef>
        </p:style>
      </p:cxnSp>
      <p:sp>
        <p:nvSpPr>
          <p:cNvPr id="10"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NOTES / CAPTIONS / SOURCES</a:t>
            </a:r>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75783759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normAutofit/>
          </a:bodyPr>
          <a:lstStyle>
            <a:lvl1pPr algn="l">
              <a:defRPr sz="2800" b="1" cap="all">
                <a:solidFill>
                  <a:srgbClr val="509E2F"/>
                </a:solidFill>
              </a:defRPr>
            </a:lvl1pPr>
          </a:lstStyle>
          <a:p>
            <a:r>
              <a:rPr lang="en-US" smtClean="0"/>
              <a:t>Click to edit Master title style</a:t>
            </a:r>
            <a:endParaRPr lang="en-US" dirty="0"/>
          </a:p>
        </p:txBody>
      </p:sp>
      <p:cxnSp>
        <p:nvCxnSpPr>
          <p:cNvPr id="6" name="Straight Connector 5"/>
          <p:cNvCxnSpPr/>
          <p:nvPr userDrawn="1"/>
        </p:nvCxnSpPr>
        <p:spPr>
          <a:xfrm>
            <a:off x="440598" y="6349719"/>
            <a:ext cx="7157051" cy="0"/>
          </a:xfrm>
          <a:prstGeom prst="line">
            <a:avLst/>
          </a:prstGeom>
          <a:ln w="3175" cmpd="sng">
            <a:solidFill>
              <a:srgbClr val="509E2F"/>
            </a:solidFill>
          </a:ln>
          <a:effectLst/>
        </p:spPr>
        <p:style>
          <a:lnRef idx="2">
            <a:schemeClr val="accent1"/>
          </a:lnRef>
          <a:fillRef idx="0">
            <a:schemeClr val="accent1"/>
          </a:fillRef>
          <a:effectRef idx="1">
            <a:schemeClr val="accent1"/>
          </a:effectRef>
          <a:fontRef idx="minor">
            <a:schemeClr val="tx1"/>
          </a:fontRef>
        </p:style>
      </p:cxnSp>
      <p:sp>
        <p:nvSpPr>
          <p:cNvPr id="7"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NOTES / CAPTIONS / SOURCES</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45220011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cxnSp>
        <p:nvCxnSpPr>
          <p:cNvPr id="5" name="Straight Connector 4"/>
          <p:cNvCxnSpPr/>
          <p:nvPr userDrawn="1"/>
        </p:nvCxnSpPr>
        <p:spPr>
          <a:xfrm>
            <a:off x="440598" y="6349719"/>
            <a:ext cx="7157051" cy="0"/>
          </a:xfrm>
          <a:prstGeom prst="line">
            <a:avLst/>
          </a:prstGeom>
          <a:ln w="3175" cmpd="sng">
            <a:solidFill>
              <a:srgbClr val="509E2F"/>
            </a:solidFill>
          </a:ln>
          <a:effectLst/>
        </p:spPr>
        <p:style>
          <a:lnRef idx="2">
            <a:schemeClr val="accent1"/>
          </a:lnRef>
          <a:fillRef idx="0">
            <a:schemeClr val="accent1"/>
          </a:fillRef>
          <a:effectRef idx="1">
            <a:schemeClr val="accent1"/>
          </a:effectRef>
          <a:fontRef idx="minor">
            <a:schemeClr val="tx1"/>
          </a:fontRef>
        </p:style>
      </p:cxnSp>
      <p:sp>
        <p:nvSpPr>
          <p:cNvPr id="7"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NOTES / CAPTIONS / SOURCES</a:t>
            </a: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4813753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 Centere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noAutofit/>
          </a:bodyPr>
          <a:lstStyle>
            <a:lvl1pPr>
              <a:defRPr sz="4800">
                <a:solidFill>
                  <a:srgbClr val="509E2F"/>
                </a:solidFill>
                <a:latin typeface="Arial"/>
                <a:cs typeface="Aria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4353858"/>
            <a:ext cx="6400800" cy="1606679"/>
          </a:xfrm>
        </p:spPr>
        <p:txBody>
          <a:bodyPr/>
          <a:lstStyle>
            <a:lvl1pPr marL="0" indent="0" algn="ctr">
              <a:buNone/>
              <a:defRPr>
                <a:solidFill>
                  <a:schemeClr val="tx1">
                    <a:tint val="75000"/>
                  </a:schemeClr>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cxnSp>
        <p:nvCxnSpPr>
          <p:cNvPr id="6" name="Straight Connector 5"/>
          <p:cNvCxnSpPr/>
          <p:nvPr userDrawn="1"/>
        </p:nvCxnSpPr>
        <p:spPr>
          <a:xfrm>
            <a:off x="440598" y="6349719"/>
            <a:ext cx="7157051" cy="0"/>
          </a:xfrm>
          <a:prstGeom prst="line">
            <a:avLst/>
          </a:prstGeom>
          <a:ln w="3175" cmpd="sng">
            <a:solidFill>
              <a:srgbClr val="509E2F"/>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373861177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7"/>
            <a:ext cx="8229600" cy="793915"/>
          </a:xfrm>
        </p:spPr>
        <p:txBody>
          <a:bodyPr anchor="t">
            <a:normAutofit/>
          </a:bodyPr>
          <a:lstStyle>
            <a:lvl1pPr algn="l">
              <a:defRPr sz="2800" b="1">
                <a:solidFill>
                  <a:srgbClr val="509E2F"/>
                </a:solidFill>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309689"/>
            <a:ext cx="8229600" cy="4816476"/>
          </a:xfrm>
        </p:spPr>
        <p:txBody>
          <a:bodyPr/>
          <a:lstStyle>
            <a:lvl1pPr>
              <a:defRPr sz="3200">
                <a:solidFill>
                  <a:schemeClr val="tx1"/>
                </a:solidFill>
                <a:latin typeface="Arial Narrow"/>
                <a:cs typeface="Arial Narrow"/>
              </a:defRPr>
            </a:lvl1pPr>
            <a:lvl2pPr>
              <a:defRPr>
                <a:latin typeface="Arial Narrow"/>
                <a:cs typeface="Arial Narrow"/>
              </a:defRPr>
            </a:lvl2pPr>
            <a:lvl3pPr>
              <a:defRPr>
                <a:latin typeface="Arial Narrow"/>
                <a:cs typeface="Arial Narrow"/>
              </a:defRPr>
            </a:lvl3pPr>
            <a:lvl4pPr>
              <a:defRPr>
                <a:latin typeface="Arial Narrow"/>
                <a:cs typeface="Arial Narrow"/>
              </a:defRPr>
            </a:lvl4pPr>
            <a:lvl5pPr>
              <a:defRPr>
                <a:latin typeface="Arial Narrow"/>
                <a:cs typeface="Arial Narrow"/>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7" name="Straight Connector 6"/>
          <p:cNvCxnSpPr/>
          <p:nvPr userDrawn="1"/>
        </p:nvCxnSpPr>
        <p:spPr>
          <a:xfrm>
            <a:off x="440598" y="6349719"/>
            <a:ext cx="7157051" cy="0"/>
          </a:xfrm>
          <a:prstGeom prst="line">
            <a:avLst/>
          </a:prstGeom>
          <a:ln w="3175" cmpd="sng">
            <a:solidFill>
              <a:srgbClr val="509E2F"/>
            </a:solidFill>
          </a:ln>
          <a:effectLst/>
        </p:spPr>
        <p:style>
          <a:lnRef idx="2">
            <a:schemeClr val="accent1"/>
          </a:lnRef>
          <a:fillRef idx="0">
            <a:schemeClr val="accent1"/>
          </a:fillRef>
          <a:effectRef idx="1">
            <a:schemeClr val="accent1"/>
          </a:effectRef>
          <a:fontRef idx="minor">
            <a:schemeClr val="tx1"/>
          </a:fontRef>
        </p:style>
      </p:cxnSp>
      <p:sp>
        <p:nvSpPr>
          <p:cNvPr id="10"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NOTES / CAPTIONS / SOURCES</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256207262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ork programme updat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893763"/>
          </a:xfrm>
        </p:spPr>
        <p:txBody>
          <a:bodyPr anchor="t" anchorCtr="0">
            <a:noAutofit/>
          </a:bodyPr>
          <a:lstStyle>
            <a:lvl1pPr algn="l">
              <a:defRPr sz="2800" b="1" cap="all">
                <a:solidFill>
                  <a:srgbClr val="509E2F"/>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76401"/>
            <a:ext cx="4038600" cy="44497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6401"/>
            <a:ext cx="4038600" cy="44497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8" name="Straight Connector 7"/>
          <p:cNvCxnSpPr/>
          <p:nvPr userDrawn="1"/>
        </p:nvCxnSpPr>
        <p:spPr>
          <a:xfrm>
            <a:off x="440598" y="6349719"/>
            <a:ext cx="7157051" cy="0"/>
          </a:xfrm>
          <a:prstGeom prst="line">
            <a:avLst/>
          </a:prstGeom>
          <a:ln w="3175" cmpd="sng">
            <a:solidFill>
              <a:srgbClr val="509E2F"/>
            </a:solidFill>
          </a:ln>
          <a:effectLst/>
        </p:spPr>
        <p:style>
          <a:lnRef idx="2">
            <a:schemeClr val="accent1"/>
          </a:lnRef>
          <a:fillRef idx="0">
            <a:schemeClr val="accent1"/>
          </a:fillRef>
          <a:effectRef idx="1">
            <a:schemeClr val="accent1"/>
          </a:effectRef>
          <a:fontRef idx="minor">
            <a:schemeClr val="tx1"/>
          </a:fontRef>
        </p:style>
      </p:cxnSp>
      <p:sp>
        <p:nvSpPr>
          <p:cNvPr id="10"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NOTES / CAPTIONS / SOURCES</a:t>
            </a:r>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
        <p:nvSpPr>
          <p:cNvPr id="9" name="Content Placeholder 20"/>
          <p:cNvSpPr>
            <a:spLocks noGrp="1"/>
          </p:cNvSpPr>
          <p:nvPr>
            <p:ph sz="quarter" idx="18" hasCustomPrompt="1"/>
          </p:nvPr>
        </p:nvSpPr>
        <p:spPr>
          <a:xfrm>
            <a:off x="1130300" y="927100"/>
            <a:ext cx="7556500" cy="749300"/>
          </a:xfrm>
          <a:solidFill>
            <a:srgbClr val="E0FFFF"/>
          </a:solidFill>
        </p:spPr>
        <p:txBody>
          <a:bodyPr/>
          <a:lstStyle>
            <a:lvl1pPr>
              <a:defRPr sz="1800" b="0" i="1">
                <a:solidFill>
                  <a:srgbClr val="1086C1"/>
                </a:solidFill>
                <a:latin typeface="Arial"/>
                <a:cs typeface="Arial"/>
              </a:defRPr>
            </a:lvl1pPr>
          </a:lstStyle>
          <a:p>
            <a:pPr lvl="0"/>
            <a:r>
              <a:rPr lang="en-US" smtClean="0"/>
              <a:t>Subhed</a:t>
            </a:r>
          </a:p>
        </p:txBody>
      </p:sp>
      <p:sp>
        <p:nvSpPr>
          <p:cNvPr id="12" name="Text Placeholder 22"/>
          <p:cNvSpPr>
            <a:spLocks noGrp="1"/>
          </p:cNvSpPr>
          <p:nvPr>
            <p:ph type="body" sz="quarter" idx="16" hasCustomPrompt="1"/>
          </p:nvPr>
        </p:nvSpPr>
        <p:spPr>
          <a:xfrm>
            <a:off x="-104635" y="-10949"/>
            <a:ext cx="550800" cy="7007225"/>
          </a:xfrm>
        </p:spPr>
        <p:txBody>
          <a:bodyPr vert="vert270" lIns="0" tIns="36000" rIns="0" bIns="36000">
            <a:noAutofit/>
          </a:bodyPr>
          <a:lstStyle>
            <a:lvl1pPr marL="0" algn="r" defTabSz="457200" rtl="0" eaLnBrk="1" latinLnBrk="0" hangingPunct="1">
              <a:defRPr lang="en-US" sz="4000" kern="1200" dirty="0" smtClean="0">
                <a:solidFill>
                  <a:srgbClr val="FDB002">
                    <a:alpha val="32000"/>
                  </a:srgbClr>
                </a:solidFill>
                <a:latin typeface="Arial"/>
                <a:ea typeface="+mn-ea"/>
                <a:cs typeface="Arial"/>
              </a:defRPr>
            </a:lvl1pPr>
          </a:lstStyle>
          <a:p>
            <a:pPr lvl="0"/>
            <a:r>
              <a:rPr lang="en-US" dirty="0" smtClean="0"/>
              <a:t>topic</a:t>
            </a:r>
          </a:p>
        </p:txBody>
      </p:sp>
    </p:spTree>
    <p:extLst>
      <p:ext uri="{BB962C8B-B14F-4D97-AF65-F5344CB8AC3E}">
        <p14:creationId xmlns:p14="http://schemas.microsoft.com/office/powerpoint/2010/main" val="118952615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actoid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895050"/>
          </a:xfrm>
        </p:spPr>
        <p:txBody>
          <a:bodyPr/>
          <a:lstStyle>
            <a:lvl1pPr>
              <a:defRPr>
                <a:solidFill>
                  <a:srgbClr val="509E2F"/>
                </a:solidFill>
              </a:defRPr>
            </a:lvl1pPr>
          </a:lstStyle>
          <a:p>
            <a:r>
              <a:rPr lang="en-US" smtClean="0"/>
              <a:t>Click to edit Master title style</a:t>
            </a:r>
            <a:endParaRPr lang="en-US" dirty="0"/>
          </a:p>
        </p:txBody>
      </p:sp>
      <p:sp>
        <p:nvSpPr>
          <p:cNvPr id="7" name="Text Placeholder 6"/>
          <p:cNvSpPr>
            <a:spLocks noGrp="1"/>
          </p:cNvSpPr>
          <p:nvPr>
            <p:ph type="body" sz="quarter" idx="13"/>
          </p:nvPr>
        </p:nvSpPr>
        <p:spPr>
          <a:xfrm>
            <a:off x="457203" y="1309688"/>
            <a:ext cx="3765248" cy="4664629"/>
          </a:xfrm>
        </p:spPr>
        <p:txBody>
          <a:bodyPr/>
          <a:lstStyle>
            <a:lvl1pPr marL="0" indent="0">
              <a:buNone/>
              <a:defRPr>
                <a:solidFill>
                  <a:schemeClr val="tx1"/>
                </a:solidFill>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8" name="Straight Connector 7"/>
          <p:cNvCxnSpPr/>
          <p:nvPr userDrawn="1"/>
        </p:nvCxnSpPr>
        <p:spPr>
          <a:xfrm>
            <a:off x="440598" y="6349719"/>
            <a:ext cx="7157051" cy="0"/>
          </a:xfrm>
          <a:prstGeom prst="line">
            <a:avLst/>
          </a:prstGeom>
          <a:ln w="3175" cmpd="sng">
            <a:solidFill>
              <a:srgbClr val="509E2F"/>
            </a:solidFill>
          </a:ln>
          <a:effectLst/>
        </p:spPr>
        <p:style>
          <a:lnRef idx="2">
            <a:schemeClr val="accent1"/>
          </a:lnRef>
          <a:fillRef idx="0">
            <a:schemeClr val="accent1"/>
          </a:fillRef>
          <a:effectRef idx="1">
            <a:schemeClr val="accent1"/>
          </a:effectRef>
          <a:fontRef idx="minor">
            <a:schemeClr val="tx1"/>
          </a:fontRef>
        </p:style>
      </p:cxnSp>
      <p:sp>
        <p:nvSpPr>
          <p:cNvPr id="9"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NOTES / CAPTIONS / SOURCES</a:t>
            </a:r>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283370738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Free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274637"/>
            <a:ext cx="8686800" cy="563563"/>
          </a:xfrm>
          <a:noFill/>
        </p:spPr>
        <p:txBody>
          <a:bodyPr lIns="457200" anchor="t">
            <a:normAutofit/>
          </a:bodyPr>
          <a:lstStyle>
            <a:lvl1pPr algn="l">
              <a:defRPr sz="2800" b="1">
                <a:solidFill>
                  <a:srgbClr val="509E2F"/>
                </a:solidFill>
                <a:latin typeface="Arial"/>
                <a:cs typeface="Arial"/>
              </a:defRPr>
            </a:lvl1pPr>
          </a:lstStyle>
          <a:p>
            <a:r>
              <a:rPr lang="en-US" dirty="0" smtClean="0"/>
              <a:t>CLICK TO EDIT MASTER TITLE STYLE</a:t>
            </a:r>
            <a:endParaRPr lang="en-US" dirty="0"/>
          </a:p>
        </p:txBody>
      </p:sp>
      <p:cxnSp>
        <p:nvCxnSpPr>
          <p:cNvPr id="7" name="Straight Connector 6"/>
          <p:cNvCxnSpPr/>
          <p:nvPr userDrawn="1"/>
        </p:nvCxnSpPr>
        <p:spPr>
          <a:xfrm>
            <a:off x="440597" y="6324600"/>
            <a:ext cx="6812890"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a:off x="440598" y="6349719"/>
            <a:ext cx="7157051" cy="0"/>
          </a:xfrm>
          <a:prstGeom prst="line">
            <a:avLst/>
          </a:prstGeom>
          <a:ln w="3175" cmpd="sng">
            <a:solidFill>
              <a:srgbClr val="509E2F"/>
            </a:solidFill>
          </a:ln>
          <a:effectLst/>
        </p:spPr>
        <p:style>
          <a:lnRef idx="2">
            <a:schemeClr val="accent1"/>
          </a:lnRef>
          <a:fillRef idx="0">
            <a:schemeClr val="accent1"/>
          </a:fillRef>
          <a:effectRef idx="1">
            <a:schemeClr val="accent1"/>
          </a:effectRef>
          <a:fontRef idx="minor">
            <a:schemeClr val="tx1"/>
          </a:fontRef>
        </p:style>
      </p:cxnSp>
      <p:sp>
        <p:nvSpPr>
          <p:cNvPr id="9"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NOTES / CAPTIONS / SOURCES</a:t>
            </a:r>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152058189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893763"/>
          </a:xfrm>
        </p:spPr>
        <p:txBody>
          <a:bodyPr anchor="t" anchorCtr="0">
            <a:noAutofit/>
          </a:bodyPr>
          <a:lstStyle>
            <a:lvl1pPr algn="l">
              <a:defRPr sz="2800" b="1" cap="all">
                <a:solidFill>
                  <a:srgbClr val="509E2F"/>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309689"/>
            <a:ext cx="4038600" cy="481647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309689"/>
            <a:ext cx="4038600" cy="481647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8" name="Straight Connector 7"/>
          <p:cNvCxnSpPr/>
          <p:nvPr userDrawn="1"/>
        </p:nvCxnSpPr>
        <p:spPr>
          <a:xfrm>
            <a:off x="440598" y="6349719"/>
            <a:ext cx="7157051" cy="0"/>
          </a:xfrm>
          <a:prstGeom prst="line">
            <a:avLst/>
          </a:prstGeom>
          <a:ln w="3175" cmpd="sng">
            <a:solidFill>
              <a:srgbClr val="509E2F"/>
            </a:solidFill>
          </a:ln>
          <a:effectLst/>
        </p:spPr>
        <p:style>
          <a:lnRef idx="2">
            <a:schemeClr val="accent1"/>
          </a:lnRef>
          <a:fillRef idx="0">
            <a:schemeClr val="accent1"/>
          </a:fillRef>
          <a:effectRef idx="1">
            <a:schemeClr val="accent1"/>
          </a:effectRef>
          <a:fontRef idx="minor">
            <a:schemeClr val="tx1"/>
          </a:fontRef>
        </p:style>
      </p:cxnSp>
      <p:sp>
        <p:nvSpPr>
          <p:cNvPr id="10"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NOTES / CAPTIONS / SOURCES</a:t>
            </a:r>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104080001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hree Colum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469875"/>
          </a:xfrm>
        </p:spPr>
        <p:txBody>
          <a:bodyPr anchor="t" anchorCtr="0">
            <a:noAutofit/>
          </a:bodyPr>
          <a:lstStyle>
            <a:lvl1pPr algn="l">
              <a:defRPr sz="2800" b="1" cap="all">
                <a:solidFill>
                  <a:srgbClr val="509E2F"/>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3242999" y="2940050"/>
            <a:ext cx="2628000" cy="318611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4" name="Content Placeholder 3"/>
          <p:cNvSpPr>
            <a:spLocks noGrp="1"/>
          </p:cNvSpPr>
          <p:nvPr>
            <p:ph sz="half" idx="2"/>
          </p:nvPr>
        </p:nvSpPr>
        <p:spPr>
          <a:xfrm>
            <a:off x="6045399" y="2940050"/>
            <a:ext cx="2628000" cy="318611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8" name="Content Placeholder 2"/>
          <p:cNvSpPr>
            <a:spLocks noGrp="1"/>
          </p:cNvSpPr>
          <p:nvPr>
            <p:ph sz="half" idx="11"/>
          </p:nvPr>
        </p:nvSpPr>
        <p:spPr>
          <a:xfrm>
            <a:off x="440598" y="2940050"/>
            <a:ext cx="2628000" cy="318611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10" name="Picture Placeholder 9"/>
          <p:cNvSpPr>
            <a:spLocks noGrp="1"/>
          </p:cNvSpPr>
          <p:nvPr>
            <p:ph type="pic" sz="quarter" idx="12"/>
          </p:nvPr>
        </p:nvSpPr>
        <p:spPr>
          <a:xfrm>
            <a:off x="440598" y="860425"/>
            <a:ext cx="2628040" cy="2079625"/>
          </a:xfrm>
        </p:spPr>
        <p:txBody>
          <a:bodyPr/>
          <a:lstStyle/>
          <a:p>
            <a:r>
              <a:rPr lang="en-US" smtClean="0"/>
              <a:t>Drag picture to placeholder or click icon to add</a:t>
            </a:r>
            <a:endParaRPr lang="en-US"/>
          </a:p>
        </p:txBody>
      </p:sp>
      <p:sp>
        <p:nvSpPr>
          <p:cNvPr id="13" name="Picture Placeholder 9"/>
          <p:cNvSpPr>
            <a:spLocks noGrp="1"/>
          </p:cNvSpPr>
          <p:nvPr>
            <p:ph type="pic" sz="quarter" idx="13"/>
          </p:nvPr>
        </p:nvSpPr>
        <p:spPr>
          <a:xfrm>
            <a:off x="6045359" y="860425"/>
            <a:ext cx="2628040" cy="2079625"/>
          </a:xfrm>
        </p:spPr>
        <p:txBody>
          <a:bodyPr/>
          <a:lstStyle/>
          <a:p>
            <a:r>
              <a:rPr lang="en-US" smtClean="0"/>
              <a:t>Drag picture to placeholder or click icon to add</a:t>
            </a:r>
            <a:endParaRPr lang="en-US"/>
          </a:p>
        </p:txBody>
      </p:sp>
      <p:sp>
        <p:nvSpPr>
          <p:cNvPr id="15" name="Picture Placeholder 9"/>
          <p:cNvSpPr>
            <a:spLocks noGrp="1"/>
          </p:cNvSpPr>
          <p:nvPr>
            <p:ph type="pic" sz="quarter" idx="14"/>
          </p:nvPr>
        </p:nvSpPr>
        <p:spPr>
          <a:xfrm>
            <a:off x="3242959" y="860425"/>
            <a:ext cx="2628040" cy="2079625"/>
          </a:xfrm>
        </p:spPr>
        <p:txBody>
          <a:bodyPr/>
          <a:lstStyle/>
          <a:p>
            <a:r>
              <a:rPr lang="en-US" smtClean="0"/>
              <a:t>Drag picture to placeholder or click icon to add</a:t>
            </a:r>
            <a:endParaRPr lang="en-US"/>
          </a:p>
        </p:txBody>
      </p:sp>
      <p:cxnSp>
        <p:nvCxnSpPr>
          <p:cNvPr id="16" name="Straight Connector 15"/>
          <p:cNvCxnSpPr/>
          <p:nvPr userDrawn="1"/>
        </p:nvCxnSpPr>
        <p:spPr>
          <a:xfrm>
            <a:off x="440598" y="6349719"/>
            <a:ext cx="7157051" cy="0"/>
          </a:xfrm>
          <a:prstGeom prst="line">
            <a:avLst/>
          </a:prstGeom>
          <a:ln w="3175" cmpd="sng">
            <a:solidFill>
              <a:srgbClr val="509E2F"/>
            </a:solidFill>
          </a:ln>
          <a:effectLst/>
        </p:spPr>
        <p:style>
          <a:lnRef idx="2">
            <a:schemeClr val="accent1"/>
          </a:lnRef>
          <a:fillRef idx="0">
            <a:schemeClr val="accent1"/>
          </a:fillRef>
          <a:effectRef idx="1">
            <a:schemeClr val="accent1"/>
          </a:effectRef>
          <a:fontRef idx="minor">
            <a:schemeClr val="tx1"/>
          </a:fontRef>
        </p:style>
      </p:cxnSp>
      <p:sp>
        <p:nvSpPr>
          <p:cNvPr id="17"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NOTES / CAPTIONS / SOURCES</a:t>
            </a: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69535744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ata-in-Use-Case-Study">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
        <p:nvSpPr>
          <p:cNvPr id="15"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DOI or URL</a:t>
            </a:r>
            <a:endParaRPr lang="en-US" dirty="0"/>
          </a:p>
        </p:txBody>
      </p:sp>
      <p:cxnSp>
        <p:nvCxnSpPr>
          <p:cNvPr id="13" name="Straight Connector 12"/>
          <p:cNvCxnSpPr/>
          <p:nvPr userDrawn="1"/>
        </p:nvCxnSpPr>
        <p:spPr>
          <a:xfrm>
            <a:off x="440598" y="6349719"/>
            <a:ext cx="7157051" cy="0"/>
          </a:xfrm>
          <a:prstGeom prst="line">
            <a:avLst/>
          </a:prstGeom>
          <a:ln w="3175" cmpd="sng">
            <a:solidFill>
              <a:srgbClr val="509E2F"/>
            </a:solidFill>
          </a:ln>
          <a:effectLst/>
        </p:spPr>
        <p:style>
          <a:lnRef idx="2">
            <a:schemeClr val="accent1"/>
          </a:lnRef>
          <a:fillRef idx="0">
            <a:schemeClr val="accent1"/>
          </a:fillRef>
          <a:effectRef idx="1">
            <a:schemeClr val="accent1"/>
          </a:effectRef>
          <a:fontRef idx="minor">
            <a:schemeClr val="tx1"/>
          </a:fontRef>
        </p:style>
      </p:cxnSp>
      <p:sp>
        <p:nvSpPr>
          <p:cNvPr id="10" name="Content Placeholder 3"/>
          <p:cNvSpPr>
            <a:spLocks noGrp="1"/>
          </p:cNvSpPr>
          <p:nvPr>
            <p:ph sz="half" idx="11" hasCustomPrompt="1"/>
          </p:nvPr>
        </p:nvSpPr>
        <p:spPr>
          <a:xfrm>
            <a:off x="536432" y="3875845"/>
            <a:ext cx="3960955" cy="2255434"/>
          </a:xfrm>
        </p:spPr>
        <p:txBody>
          <a:bodyPr/>
          <a:lstStyle>
            <a:lvl1pPr marL="180000" indent="-180000">
              <a:lnSpc>
                <a:spcPct val="120000"/>
              </a:lnSpc>
              <a:spcBef>
                <a:spcPts val="0"/>
              </a:spcBef>
              <a:spcAft>
                <a:spcPts val="300"/>
              </a:spcAft>
              <a:buFont typeface="Arial"/>
              <a:buChar char="•"/>
              <a:defRPr sz="2400" baseline="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Key points</a:t>
            </a:r>
          </a:p>
          <a:p>
            <a:pPr lvl="0"/>
            <a:r>
              <a:rPr lang="en-US" dirty="0" smtClean="0"/>
              <a:t>Highlighting</a:t>
            </a:r>
          </a:p>
          <a:p>
            <a:pPr lvl="0"/>
            <a:r>
              <a:rPr lang="en-US" dirty="0" smtClean="0"/>
              <a:t>Use case</a:t>
            </a:r>
          </a:p>
          <a:p>
            <a:pPr lvl="0"/>
            <a:endParaRPr lang="en-US" dirty="0" smtClean="0"/>
          </a:p>
        </p:txBody>
      </p:sp>
      <p:sp>
        <p:nvSpPr>
          <p:cNvPr id="8" name="Picture Placeholder 7"/>
          <p:cNvSpPr>
            <a:spLocks noGrp="1"/>
          </p:cNvSpPr>
          <p:nvPr>
            <p:ph type="pic" sz="quarter" idx="12" hasCustomPrompt="1"/>
          </p:nvPr>
        </p:nvSpPr>
        <p:spPr>
          <a:xfrm>
            <a:off x="7017425" y="274641"/>
            <a:ext cx="1669375" cy="1630359"/>
          </a:xfrm>
        </p:spPr>
        <p:txBody>
          <a:bodyPr/>
          <a:lstStyle>
            <a:lvl1pPr>
              <a:defRPr baseline="0"/>
            </a:lvl1pPr>
          </a:lstStyle>
          <a:p>
            <a:r>
              <a:rPr lang="en-US" dirty="0" smtClean="0"/>
              <a:t>Logo / journal cover</a:t>
            </a:r>
            <a:endParaRPr lang="en-US" dirty="0"/>
          </a:p>
        </p:txBody>
      </p:sp>
      <p:sp>
        <p:nvSpPr>
          <p:cNvPr id="16" name="Picture Placeholder 15"/>
          <p:cNvSpPr>
            <a:spLocks noGrp="1"/>
          </p:cNvSpPr>
          <p:nvPr>
            <p:ph type="pic" sz="quarter" idx="14" hasCustomPrompt="1"/>
          </p:nvPr>
        </p:nvSpPr>
        <p:spPr>
          <a:xfrm>
            <a:off x="4686300" y="1981200"/>
            <a:ext cx="4000500" cy="4149725"/>
          </a:xfrm>
        </p:spPr>
        <p:txBody>
          <a:bodyPr/>
          <a:lstStyle>
            <a:lvl1pPr>
              <a:defRPr baseline="0"/>
            </a:lvl1pPr>
          </a:lstStyle>
          <a:p>
            <a:r>
              <a:rPr lang="en-US" dirty="0" smtClean="0"/>
              <a:t>Representative graphic / map / visual from article</a:t>
            </a:r>
            <a:endParaRPr lang="en-US" dirty="0"/>
          </a:p>
        </p:txBody>
      </p:sp>
      <p:sp>
        <p:nvSpPr>
          <p:cNvPr id="18" name="Picture Placeholder 17"/>
          <p:cNvSpPr>
            <a:spLocks noGrp="1"/>
          </p:cNvSpPr>
          <p:nvPr>
            <p:ph type="pic" sz="quarter" idx="15" hasCustomPrompt="1"/>
          </p:nvPr>
        </p:nvSpPr>
        <p:spPr>
          <a:xfrm>
            <a:off x="536433" y="1981200"/>
            <a:ext cx="3960955" cy="1893888"/>
          </a:xfrm>
        </p:spPr>
        <p:txBody>
          <a:bodyPr/>
          <a:lstStyle/>
          <a:p>
            <a:r>
              <a:rPr lang="en-US" dirty="0" smtClean="0"/>
              <a:t>Species photo</a:t>
            </a:r>
            <a:endParaRPr lang="en-US" dirty="0"/>
          </a:p>
        </p:txBody>
      </p:sp>
      <p:sp>
        <p:nvSpPr>
          <p:cNvPr id="23" name="Text Placeholder 22"/>
          <p:cNvSpPr>
            <a:spLocks noGrp="1"/>
          </p:cNvSpPr>
          <p:nvPr>
            <p:ph type="body" sz="quarter" idx="16" hasCustomPrompt="1"/>
          </p:nvPr>
        </p:nvSpPr>
        <p:spPr>
          <a:xfrm>
            <a:off x="-104635" y="-10949"/>
            <a:ext cx="550800" cy="7007225"/>
          </a:xfrm>
        </p:spPr>
        <p:txBody>
          <a:bodyPr vert="vert270" lIns="0" tIns="36000" rIns="0" bIns="36000">
            <a:noAutofit/>
          </a:bodyPr>
          <a:lstStyle>
            <a:lvl1pPr marL="0" algn="r" defTabSz="457200" rtl="0" eaLnBrk="1" latinLnBrk="0" hangingPunct="1">
              <a:defRPr lang="en-US" sz="4000" kern="1200" dirty="0" smtClean="0">
                <a:solidFill>
                  <a:srgbClr val="FDB002">
                    <a:alpha val="32000"/>
                  </a:srgbClr>
                </a:solidFill>
                <a:latin typeface="Arial"/>
                <a:ea typeface="+mn-ea"/>
                <a:cs typeface="Arial"/>
              </a:defRPr>
            </a:lvl1pPr>
          </a:lstStyle>
          <a:p>
            <a:pPr lvl="0"/>
            <a:r>
              <a:rPr lang="en-US" dirty="0" smtClean="0"/>
              <a:t>topic</a:t>
            </a:r>
          </a:p>
        </p:txBody>
      </p:sp>
      <p:sp>
        <p:nvSpPr>
          <p:cNvPr id="14" name="Content Placeholder 3"/>
          <p:cNvSpPr>
            <a:spLocks noGrp="1"/>
          </p:cNvSpPr>
          <p:nvPr>
            <p:ph sz="half" idx="17" hasCustomPrompt="1"/>
          </p:nvPr>
        </p:nvSpPr>
        <p:spPr>
          <a:xfrm>
            <a:off x="536433" y="274641"/>
            <a:ext cx="6480992" cy="1630359"/>
          </a:xfrm>
        </p:spPr>
        <p:txBody>
          <a:bodyPr>
            <a:normAutofit/>
          </a:bodyPr>
          <a:lstStyle>
            <a:lvl1pPr marL="0" indent="0">
              <a:lnSpc>
                <a:spcPct val="120000"/>
              </a:lnSpc>
              <a:spcBef>
                <a:spcPts val="0"/>
              </a:spcBef>
              <a:spcAft>
                <a:spcPts val="300"/>
              </a:spcAft>
              <a:buFont typeface="Arial"/>
              <a:buNone/>
              <a:defRPr sz="3200" baseline="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Title/Author clipping or citation</a:t>
            </a:r>
          </a:p>
        </p:txBody>
      </p:sp>
    </p:spTree>
    <p:extLst>
      <p:ext uri="{BB962C8B-B14F-4D97-AF65-F5344CB8AC3E}">
        <p14:creationId xmlns:p14="http://schemas.microsoft.com/office/powerpoint/2010/main" val="59196865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in-Sidebar">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469875"/>
          </a:xfrm>
        </p:spPr>
        <p:txBody>
          <a:bodyPr anchor="t" anchorCtr="0">
            <a:noAutofit/>
          </a:bodyPr>
          <a:lstStyle>
            <a:lvl1pPr algn="l">
              <a:defRPr sz="2800" b="1" cap="all">
                <a:solidFill>
                  <a:srgbClr val="509E2F"/>
                </a:solidFill>
              </a:defRPr>
            </a:lvl1pPr>
          </a:lstStyle>
          <a:p>
            <a:r>
              <a:rPr lang="en-US" smtClean="0"/>
              <a:t>Click to edit Master title style</a:t>
            </a:r>
            <a:endParaRPr lang="en-US" dirty="0"/>
          </a:p>
        </p:txBody>
      </p:sp>
      <p:sp>
        <p:nvSpPr>
          <p:cNvPr id="4" name="Content Placeholder 3"/>
          <p:cNvSpPr>
            <a:spLocks noGrp="1"/>
          </p:cNvSpPr>
          <p:nvPr>
            <p:ph sz="half" idx="2"/>
          </p:nvPr>
        </p:nvSpPr>
        <p:spPr>
          <a:xfrm>
            <a:off x="6045399" y="860425"/>
            <a:ext cx="2628000" cy="526573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p:txBody>
      </p:sp>
      <p:sp>
        <p:nvSpPr>
          <p:cNvPr id="8" name="Content Placeholder 2"/>
          <p:cNvSpPr>
            <a:spLocks noGrp="1"/>
          </p:cNvSpPr>
          <p:nvPr>
            <p:ph sz="half" idx="11"/>
          </p:nvPr>
        </p:nvSpPr>
        <p:spPr>
          <a:xfrm>
            <a:off x="440597" y="860425"/>
            <a:ext cx="5430401" cy="526573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cxnSp>
        <p:nvCxnSpPr>
          <p:cNvPr id="10" name="Straight Connector 9"/>
          <p:cNvCxnSpPr/>
          <p:nvPr userDrawn="1"/>
        </p:nvCxnSpPr>
        <p:spPr>
          <a:xfrm>
            <a:off x="440598" y="6349719"/>
            <a:ext cx="7157051" cy="0"/>
          </a:xfrm>
          <a:prstGeom prst="line">
            <a:avLst/>
          </a:prstGeom>
          <a:ln w="3175" cmpd="sng">
            <a:solidFill>
              <a:srgbClr val="509E2F"/>
            </a:solidFill>
          </a:ln>
          <a:effectLst/>
        </p:spPr>
        <p:style>
          <a:lnRef idx="2">
            <a:schemeClr val="accent1"/>
          </a:lnRef>
          <a:fillRef idx="0">
            <a:schemeClr val="accent1"/>
          </a:fillRef>
          <a:effectRef idx="1">
            <a:schemeClr val="accent1"/>
          </a:effectRef>
          <a:fontRef idx="minor">
            <a:schemeClr val="tx1"/>
          </a:fontRef>
        </p:style>
      </p:cxnSp>
      <p:sp>
        <p:nvSpPr>
          <p:cNvPr id="11"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NOTES / CAPTIONS / SOURCES</a:t>
            </a: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146482197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0" tIns="45720" rIns="0" bIns="45720" rtlCol="0" anchor="t"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55988116"/>
      </p:ext>
    </p:extLst>
  </p:cSld>
  <p:clrMap bg1="lt1" tx1="dk1" bg2="lt2" tx2="dk2" accent1="accent1" accent2="accent2" accent3="accent3" accent4="accent4" accent5="accent5" accent6="accent6" hlink="hlink" folHlink="folHlink"/>
  <p:sldLayoutIdLst>
    <p:sldLayoutId id="2147483672" r:id="rId1"/>
    <p:sldLayoutId id="2147483666" r:id="rId2"/>
    <p:sldLayoutId id="2147483680" r:id="rId3"/>
    <p:sldLayoutId id="2147483668" r:id="rId4"/>
    <p:sldLayoutId id="2147483667" r:id="rId5"/>
    <p:sldLayoutId id="2147483652" r:id="rId6"/>
    <p:sldLayoutId id="2147483677" r:id="rId7"/>
    <p:sldLayoutId id="2147483679" r:id="rId8"/>
    <p:sldLayoutId id="2147483678" r:id="rId9"/>
    <p:sldLayoutId id="2147483653" r:id="rId10"/>
    <p:sldLayoutId id="2147483654" r:id="rId11"/>
    <p:sldLayoutId id="2147483655" r:id="rId12"/>
    <p:sldLayoutId id="2147483649" r:id="rId13"/>
  </p:sldLayoutIdLst>
  <p:timing>
    <p:tnLst>
      <p:par>
        <p:cTn id="1" dur="indefinite" restart="never" nodeType="tmRoot"/>
      </p:par>
    </p:tnLst>
  </p:timing>
  <p:txStyles>
    <p:titleStyle>
      <a:lvl1pPr algn="l" defTabSz="457200" rtl="0" eaLnBrk="1" latinLnBrk="0" hangingPunct="1">
        <a:spcBef>
          <a:spcPct val="0"/>
        </a:spcBef>
        <a:buNone/>
        <a:defRPr sz="2800" b="1" kern="1200" cap="all">
          <a:solidFill>
            <a:srgbClr val="328127"/>
          </a:solidFill>
          <a:latin typeface="Arial"/>
          <a:ea typeface="+mj-ea"/>
          <a:cs typeface="Arial"/>
        </a:defRPr>
      </a:lvl1pPr>
    </p:titleStyle>
    <p:bodyStyle>
      <a:lvl1pPr marL="0" indent="0" algn="l" defTabSz="457200" rtl="0" eaLnBrk="1" latinLnBrk="0" hangingPunct="1">
        <a:spcBef>
          <a:spcPct val="20000"/>
        </a:spcBef>
        <a:buFont typeface="Arial"/>
        <a:buNone/>
        <a:defRPr sz="3200" kern="1200">
          <a:solidFill>
            <a:schemeClr val="tx1"/>
          </a:solidFill>
          <a:latin typeface="Arial Narrow"/>
          <a:ea typeface="+mn-ea"/>
          <a:cs typeface="Arial Narrow"/>
        </a:defRPr>
      </a:lvl1pPr>
      <a:lvl2pPr marL="742950" indent="-285750" algn="l" defTabSz="457200" rtl="0" eaLnBrk="1" latinLnBrk="0" hangingPunct="1">
        <a:spcBef>
          <a:spcPct val="20000"/>
        </a:spcBef>
        <a:buFont typeface="Arial"/>
        <a:buChar char="•"/>
        <a:defRPr sz="2800" kern="1200">
          <a:solidFill>
            <a:schemeClr val="tx1"/>
          </a:solidFill>
          <a:latin typeface="Arial Narrow"/>
          <a:ea typeface="+mn-ea"/>
          <a:cs typeface="Arial Narrow"/>
        </a:defRPr>
      </a:lvl2pPr>
      <a:lvl3pPr marL="1143000" indent="-228600" algn="l" defTabSz="457200" rtl="0" eaLnBrk="1" latinLnBrk="0" hangingPunct="1">
        <a:spcBef>
          <a:spcPct val="20000"/>
        </a:spcBef>
        <a:buFont typeface="Wingdings" charset="2"/>
        <a:buChar char="§"/>
        <a:defRPr sz="2400" kern="1200">
          <a:solidFill>
            <a:schemeClr val="tx1"/>
          </a:solidFill>
          <a:latin typeface="Arial Narrow"/>
          <a:ea typeface="+mn-ea"/>
          <a:cs typeface="Arial Narrow"/>
        </a:defRPr>
      </a:lvl3pPr>
      <a:lvl4pPr marL="1600200" indent="-228600" algn="l" defTabSz="457200" rtl="0" eaLnBrk="1" latinLnBrk="0" hangingPunct="1">
        <a:spcBef>
          <a:spcPct val="20000"/>
        </a:spcBef>
        <a:buFont typeface="Arial"/>
        <a:buChar char="–"/>
        <a:defRPr sz="2000" kern="1200">
          <a:solidFill>
            <a:schemeClr val="tx1"/>
          </a:solidFill>
          <a:latin typeface="Arial Narrow"/>
          <a:ea typeface="+mn-ea"/>
          <a:cs typeface="Arial Narrow"/>
        </a:defRPr>
      </a:lvl4pPr>
      <a:lvl5pPr marL="2057400" indent="-228600" algn="l" defTabSz="457200" rtl="0" eaLnBrk="1" latinLnBrk="0" hangingPunct="1">
        <a:spcBef>
          <a:spcPct val="20000"/>
        </a:spcBef>
        <a:buFont typeface="Arial"/>
        <a:buChar char="»"/>
        <a:defRPr sz="2000" kern="1200">
          <a:solidFill>
            <a:schemeClr val="tx1"/>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gbif.org/project/83254/tracking-the-red-lionfish-invasion-in-barbados" TargetMode="External"/><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0.png"/><Relationship Id="rId4" Type="http://schemas.openxmlformats.org/officeDocument/2006/relationships/hyperlink" Target="https://www.gbif.org/publisher/ca795017-46be-41d9-bd84-3c34997ae672"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gbif.org/project/83267/vabida-gathering-sharing-and-mobilizing-biodiversity-data-in-vanuatu"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mailto:thirsch@gbif.org"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www.gbif.org/"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www.bipindicators.net/indicators/growth-in-species-occurrence-records-accessible-through-gbif" TargetMode="External"/><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hyperlink" Target="https://www.cbd.int/decisions/cop/?m=cop-13"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hyperlink" Target="https://www.cbd.int/decisions/cop/?m=cop-13"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hyperlink" Target="https://www.gbif.org/programme/82243/bid-biodiversity-information-for-development"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9.png"/><Relationship Id="rId4" Type="http://schemas.openxmlformats.org/officeDocument/2006/relationships/hyperlink" Target="https://www.gbif.org/programme/82243/bid-biodiversity-information-for-development" TargetMode="External"/><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hyperlink" Target="https://www.gbif.org/project/82750/capacity-building-and-biodiversity-data-mobilization-for-conservation-and-policy-in-africa"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68647" y="6517107"/>
            <a:ext cx="8053388" cy="323851"/>
          </a:xfrm>
        </p:spPr>
        <p:txBody>
          <a:bodyPr/>
          <a:lstStyle/>
          <a:p>
            <a:r>
              <a:rPr lang="en-GB" dirty="0" smtClean="0"/>
              <a:t>Side event at CBD SBSTTA 21, 12</a:t>
            </a:r>
            <a:r>
              <a:rPr lang="en-GB" baseline="30000" dirty="0" smtClean="0"/>
              <a:t>th</a:t>
            </a:r>
            <a:r>
              <a:rPr lang="en-GB" dirty="0" smtClean="0"/>
              <a:t> </a:t>
            </a:r>
            <a:r>
              <a:rPr lang="en-GB" dirty="0" err="1" smtClean="0"/>
              <a:t>december</a:t>
            </a:r>
            <a:r>
              <a:rPr lang="en-GB" dirty="0" smtClean="0"/>
              <a:t> 2017</a:t>
            </a:r>
            <a:endParaRPr lang="en-GB" dirty="0"/>
          </a:p>
        </p:txBody>
      </p:sp>
      <p:sp>
        <p:nvSpPr>
          <p:cNvPr id="3" name="Title 2"/>
          <p:cNvSpPr>
            <a:spLocks noGrp="1"/>
          </p:cNvSpPr>
          <p:nvPr>
            <p:ph type="title"/>
          </p:nvPr>
        </p:nvSpPr>
        <p:spPr>
          <a:xfrm>
            <a:off x="179615" y="2927230"/>
            <a:ext cx="9346350" cy="3234267"/>
          </a:xfrm>
        </p:spPr>
        <p:txBody>
          <a:bodyPr/>
          <a:lstStyle/>
          <a:p>
            <a:r>
              <a:rPr lang="en-GB" sz="3200" dirty="0" smtClean="0"/>
              <a:t>The Biodiversity Information for Development (BID) programme </a:t>
            </a:r>
            <a:br>
              <a:rPr lang="en-GB" sz="3200" dirty="0" smtClean="0"/>
            </a:br>
            <a:r>
              <a:rPr lang="en-GB" sz="2400" dirty="0" smtClean="0"/>
              <a:t>Background and current projects</a:t>
            </a:r>
            <a:endParaRPr lang="en-GB" sz="2400" dirty="0"/>
          </a:p>
        </p:txBody>
      </p:sp>
      <p:sp>
        <p:nvSpPr>
          <p:cNvPr id="4" name="Text Placeholder 3"/>
          <p:cNvSpPr>
            <a:spLocks noGrp="1"/>
          </p:cNvSpPr>
          <p:nvPr>
            <p:ph type="body" idx="1"/>
          </p:nvPr>
        </p:nvSpPr>
        <p:spPr>
          <a:xfrm>
            <a:off x="-3078108" y="6055042"/>
            <a:ext cx="8054116" cy="718991"/>
          </a:xfrm>
        </p:spPr>
        <p:txBody>
          <a:bodyPr/>
          <a:lstStyle/>
          <a:p>
            <a:r>
              <a:rPr lang="en-GB" dirty="0" smtClean="0"/>
              <a:t>Tim Hirsch, Deputy Director, </a:t>
            </a:r>
            <a:r>
              <a:rPr lang="en-GB" smtClean="0"/>
              <a:t>GBIF Secretariat</a:t>
            </a:r>
            <a:endParaRPr lang="en-GB" dirty="0"/>
          </a:p>
        </p:txBody>
      </p:sp>
    </p:spTree>
    <p:extLst>
      <p:ext uri="{BB962C8B-B14F-4D97-AF65-F5344CB8AC3E}">
        <p14:creationId xmlns:p14="http://schemas.microsoft.com/office/powerpoint/2010/main" val="24599454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bid projects </a:t>
            </a:r>
            <a:r>
              <a:rPr lang="mr-IN" dirty="0" smtClean="0"/>
              <a:t>–</a:t>
            </a:r>
            <a:r>
              <a:rPr lang="en-US" dirty="0" smtClean="0"/>
              <a:t> some early results</a:t>
            </a:r>
            <a:endParaRPr lang="en-US" dirty="0"/>
          </a:p>
        </p:txBody>
      </p:sp>
      <p:sp>
        <p:nvSpPr>
          <p:cNvPr id="4" name="Text Placeholder 3"/>
          <p:cNvSpPr>
            <a:spLocks noGrp="1"/>
          </p:cNvSpPr>
          <p:nvPr>
            <p:ph type="body" sz="quarter" idx="10"/>
          </p:nvPr>
        </p:nvSpPr>
        <p:spPr/>
        <p:txBody>
          <a:bodyPr/>
          <a:lstStyle/>
          <a:p>
            <a:r>
              <a:rPr lang="en-US" dirty="0">
                <a:hlinkClick r:id="rId3"/>
              </a:rPr>
              <a:t>https://</a:t>
            </a:r>
            <a:r>
              <a:rPr lang="en-US" dirty="0" smtClean="0">
                <a:hlinkClick r:id="rId3"/>
              </a:rPr>
              <a:t>www.gbif.org/project/83254/tracking-the-red-lionfish-invasion-in-barbados</a:t>
            </a:r>
            <a:r>
              <a:rPr lang="en-US" dirty="0"/>
              <a:t> </a:t>
            </a:r>
            <a:r>
              <a:rPr lang="en-US" dirty="0">
                <a:hlinkClick r:id="rId4"/>
              </a:rPr>
              <a:t>https://</a:t>
            </a:r>
            <a:r>
              <a:rPr lang="en-US" dirty="0" smtClean="0">
                <a:hlinkClick r:id="rId4"/>
              </a:rPr>
              <a:t>www.gbif.org/publisher/ca795017-46be-41d9-bd84-3c34997ae672</a:t>
            </a:r>
            <a:r>
              <a:rPr lang="en-US" dirty="0" smtClean="0"/>
              <a:t> </a:t>
            </a:r>
            <a:endParaRPr lang="en-US" dirty="0"/>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56376" y="5723651"/>
            <a:ext cx="904001" cy="612084"/>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47864" y="1017642"/>
            <a:ext cx="5596372" cy="2734209"/>
          </a:xfrm>
          <a:prstGeom prst="rect">
            <a:avLst/>
          </a:prstGeom>
          <a:ln>
            <a:solidFill>
              <a:schemeClr val="tx1"/>
            </a:solidFill>
          </a:ln>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498" y="2474786"/>
            <a:ext cx="4951258" cy="3780635"/>
          </a:xfrm>
          <a:prstGeom prst="rect">
            <a:avLst/>
          </a:prstGeom>
          <a:ln>
            <a:solidFill>
              <a:schemeClr val="tx1"/>
            </a:solidFill>
          </a:ln>
        </p:spPr>
      </p:pic>
      <p:sp>
        <p:nvSpPr>
          <p:cNvPr id="10" name="TextBox 9"/>
          <p:cNvSpPr txBox="1"/>
          <p:nvPr/>
        </p:nvSpPr>
        <p:spPr>
          <a:xfrm>
            <a:off x="5037042" y="4396397"/>
            <a:ext cx="3823335" cy="1200329"/>
          </a:xfrm>
          <a:prstGeom prst="rect">
            <a:avLst/>
          </a:prstGeom>
          <a:solidFill>
            <a:srgbClr val="3FE905"/>
          </a:solidFill>
          <a:ln>
            <a:solidFill>
              <a:schemeClr val="tx1"/>
            </a:solidFill>
          </a:ln>
        </p:spPr>
        <p:txBody>
          <a:bodyPr wrap="square" rtlCol="0">
            <a:spAutoFit/>
          </a:bodyPr>
          <a:lstStyle/>
          <a:p>
            <a:r>
              <a:rPr lang="en-US" dirty="0" smtClean="0"/>
              <a:t>&gt;1,500 records of invasive lionfish sightings/capture off Barbados coastline, data to inform invasive species management</a:t>
            </a:r>
            <a:endParaRPr lang="en-US" dirty="0"/>
          </a:p>
        </p:txBody>
      </p:sp>
    </p:spTree>
    <p:extLst>
      <p:ext uri="{BB962C8B-B14F-4D97-AF65-F5344CB8AC3E}">
        <p14:creationId xmlns:p14="http://schemas.microsoft.com/office/powerpoint/2010/main" val="17442691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bid projects </a:t>
            </a:r>
            <a:r>
              <a:rPr lang="mr-IN" dirty="0" smtClean="0"/>
              <a:t>–</a:t>
            </a:r>
            <a:r>
              <a:rPr lang="en-US" dirty="0" smtClean="0"/>
              <a:t> some early results</a:t>
            </a:r>
            <a:endParaRPr lang="en-US" dirty="0"/>
          </a:p>
        </p:txBody>
      </p:sp>
      <p:sp>
        <p:nvSpPr>
          <p:cNvPr id="4" name="Text Placeholder 3"/>
          <p:cNvSpPr>
            <a:spLocks noGrp="1"/>
          </p:cNvSpPr>
          <p:nvPr>
            <p:ph type="body" sz="quarter" idx="10"/>
          </p:nvPr>
        </p:nvSpPr>
        <p:spPr/>
        <p:txBody>
          <a:bodyPr/>
          <a:lstStyle/>
          <a:p>
            <a:r>
              <a:rPr lang="en-US" dirty="0">
                <a:hlinkClick r:id="rId3"/>
              </a:rPr>
              <a:t>https://</a:t>
            </a:r>
            <a:r>
              <a:rPr lang="en-US" dirty="0" smtClean="0">
                <a:hlinkClick r:id="rId3"/>
              </a:rPr>
              <a:t>www.gbif.org/project/83267/vabida-gathering-sharing-and-mobilizing-biodiversity-data-in-vanuatu</a:t>
            </a:r>
            <a:r>
              <a:rPr lang="en-US" dirty="0" smtClean="0"/>
              <a:t> </a:t>
            </a:r>
            <a:endParaRPr lang="en-US"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6376" y="5723651"/>
            <a:ext cx="904001" cy="612084"/>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512" y="791476"/>
            <a:ext cx="5652120" cy="3593085"/>
          </a:xfrm>
          <a:prstGeom prst="rect">
            <a:avLst/>
          </a:prstGeom>
          <a:ln>
            <a:solidFill>
              <a:schemeClr val="tx1"/>
            </a:solidFill>
          </a:ln>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71381" y="1446067"/>
            <a:ext cx="5516802" cy="4306491"/>
          </a:xfrm>
          <a:prstGeom prst="rect">
            <a:avLst/>
          </a:prstGeom>
          <a:ln>
            <a:solidFill>
              <a:schemeClr val="tx1"/>
            </a:solidFill>
          </a:ln>
        </p:spPr>
      </p:pic>
      <p:sp>
        <p:nvSpPr>
          <p:cNvPr id="7" name="TextBox 6"/>
          <p:cNvSpPr txBox="1"/>
          <p:nvPr/>
        </p:nvSpPr>
        <p:spPr>
          <a:xfrm>
            <a:off x="473710" y="3747238"/>
            <a:ext cx="2880320" cy="2308324"/>
          </a:xfrm>
          <a:prstGeom prst="rect">
            <a:avLst/>
          </a:prstGeom>
          <a:solidFill>
            <a:srgbClr val="3FE905"/>
          </a:solidFill>
          <a:ln>
            <a:solidFill>
              <a:schemeClr val="tx1"/>
            </a:solidFill>
          </a:ln>
        </p:spPr>
        <p:txBody>
          <a:bodyPr wrap="square" rtlCol="0">
            <a:spAutoFit/>
          </a:bodyPr>
          <a:lstStyle/>
          <a:p>
            <a:pPr marL="285750" indent="-285750">
              <a:buFont typeface="Wingdings" charset="2"/>
              <a:buChar char="Ø"/>
            </a:pPr>
            <a:r>
              <a:rPr lang="en-US" dirty="0" smtClean="0"/>
              <a:t>17,000 georeferenced plant specimen records from Vanuatu National Herbarium</a:t>
            </a:r>
          </a:p>
          <a:p>
            <a:pPr marL="285750" indent="-285750">
              <a:buFont typeface="Wingdings" charset="2"/>
              <a:buChar char="Ø"/>
            </a:pPr>
            <a:r>
              <a:rPr lang="en-US" dirty="0" err="1" smtClean="0"/>
              <a:t>Mobilising</a:t>
            </a:r>
            <a:r>
              <a:rPr lang="en-US" dirty="0" smtClean="0"/>
              <a:t> previously inaccessible data to inform environmental policies</a:t>
            </a:r>
            <a:endParaRPr lang="en-US" dirty="0"/>
          </a:p>
        </p:txBody>
      </p:sp>
    </p:spTree>
    <p:extLst>
      <p:ext uri="{BB962C8B-B14F-4D97-AF65-F5344CB8AC3E}">
        <p14:creationId xmlns:p14="http://schemas.microsoft.com/office/powerpoint/2010/main" val="2253130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Biodiversity data mobilization and the </a:t>
            </a:r>
            <a:r>
              <a:rPr lang="en-US" dirty="0" err="1" smtClean="0"/>
              <a:t>sdgs</a:t>
            </a:r>
            <a:endParaRPr lang="en-US" dirty="0"/>
          </a:p>
        </p:txBody>
      </p:sp>
      <p:sp>
        <p:nvSpPr>
          <p:cNvPr id="4" name="Text Placeholder 3"/>
          <p:cNvSpPr>
            <a:spLocks noGrp="1"/>
          </p:cNvSpPr>
          <p:nvPr>
            <p:ph type="body" sz="quarter" idx="10"/>
          </p:nvPr>
        </p:nvSpPr>
        <p:spPr/>
        <p:txBody>
          <a:bodyPr/>
          <a:lstStyle/>
          <a:p>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1124744"/>
            <a:ext cx="6985000" cy="3441700"/>
          </a:xfrm>
          <a:prstGeom prst="rect">
            <a:avLst/>
          </a:prstGeom>
        </p:spPr>
      </p:pic>
      <p:sp>
        <p:nvSpPr>
          <p:cNvPr id="6" name="Oval 5"/>
          <p:cNvSpPr/>
          <p:nvPr/>
        </p:nvSpPr>
        <p:spPr>
          <a:xfrm>
            <a:off x="1574929" y="3212976"/>
            <a:ext cx="3024336" cy="1728192"/>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892696" y="5157192"/>
            <a:ext cx="7992888" cy="646331"/>
          </a:xfrm>
          <a:prstGeom prst="rect">
            <a:avLst/>
          </a:prstGeom>
          <a:solidFill>
            <a:srgbClr val="3FE905"/>
          </a:solidFill>
          <a:ln>
            <a:solidFill>
              <a:schemeClr val="tx1"/>
            </a:solidFill>
          </a:ln>
        </p:spPr>
        <p:txBody>
          <a:bodyPr wrap="square" rtlCol="0">
            <a:spAutoFit/>
          </a:bodyPr>
          <a:lstStyle/>
          <a:p>
            <a:r>
              <a:rPr lang="en-US" dirty="0" smtClean="0"/>
              <a:t>Informing policies on conservation and sustainable use in terrestrial and </a:t>
            </a:r>
            <a:r>
              <a:rPr lang="en-US" smtClean="0"/>
              <a:t>marine ecosystems</a:t>
            </a:r>
            <a:endParaRPr lang="en-US"/>
          </a:p>
        </p:txBody>
      </p:sp>
    </p:spTree>
    <p:extLst>
      <p:ext uri="{BB962C8B-B14F-4D97-AF65-F5344CB8AC3E}">
        <p14:creationId xmlns:p14="http://schemas.microsoft.com/office/powerpoint/2010/main" val="3094289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Biodiversity data mobilization and the </a:t>
            </a:r>
            <a:r>
              <a:rPr lang="en-US" dirty="0" err="1" smtClean="0"/>
              <a:t>sdgs</a:t>
            </a:r>
            <a:endParaRPr lang="en-US" dirty="0"/>
          </a:p>
        </p:txBody>
      </p:sp>
      <p:sp>
        <p:nvSpPr>
          <p:cNvPr id="4" name="Text Placeholder 3"/>
          <p:cNvSpPr>
            <a:spLocks noGrp="1"/>
          </p:cNvSpPr>
          <p:nvPr>
            <p:ph type="body" sz="quarter" idx="10"/>
          </p:nvPr>
        </p:nvSpPr>
        <p:spPr/>
        <p:txBody>
          <a:bodyPr/>
          <a:lstStyle/>
          <a:p>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1124744"/>
            <a:ext cx="6985000" cy="3441700"/>
          </a:xfrm>
          <a:prstGeom prst="rect">
            <a:avLst/>
          </a:prstGeom>
        </p:spPr>
      </p:pic>
      <p:sp>
        <p:nvSpPr>
          <p:cNvPr id="7" name="TextBox 6"/>
          <p:cNvSpPr txBox="1"/>
          <p:nvPr/>
        </p:nvSpPr>
        <p:spPr>
          <a:xfrm>
            <a:off x="892696" y="5157192"/>
            <a:ext cx="7992888" cy="646331"/>
          </a:xfrm>
          <a:prstGeom prst="rect">
            <a:avLst/>
          </a:prstGeom>
          <a:solidFill>
            <a:srgbClr val="3FE905"/>
          </a:solidFill>
          <a:ln>
            <a:solidFill>
              <a:schemeClr val="tx1"/>
            </a:solidFill>
          </a:ln>
        </p:spPr>
        <p:txBody>
          <a:bodyPr wrap="square" rtlCol="0">
            <a:spAutoFit/>
          </a:bodyPr>
          <a:lstStyle/>
          <a:p>
            <a:r>
              <a:rPr lang="en-US" dirty="0" smtClean="0"/>
              <a:t>Informing policies on food security, for example data on distribution of crop wild relatives to </a:t>
            </a:r>
            <a:r>
              <a:rPr lang="en-US" dirty="0" err="1" smtClean="0"/>
              <a:t>prioritise</a:t>
            </a:r>
            <a:r>
              <a:rPr lang="en-US" dirty="0" smtClean="0"/>
              <a:t> conservation of genetic resources for future crop development</a:t>
            </a:r>
            <a:endParaRPr lang="en-US" dirty="0"/>
          </a:p>
        </p:txBody>
      </p:sp>
      <p:sp>
        <p:nvSpPr>
          <p:cNvPr id="3" name="Oval 2"/>
          <p:cNvSpPr/>
          <p:nvPr/>
        </p:nvSpPr>
        <p:spPr>
          <a:xfrm>
            <a:off x="1835696" y="987150"/>
            <a:ext cx="1584176" cy="1424344"/>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86738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Biodiversity data mobilization and the </a:t>
            </a:r>
            <a:r>
              <a:rPr lang="en-US" dirty="0" err="1" smtClean="0"/>
              <a:t>sdgs</a:t>
            </a:r>
            <a:endParaRPr lang="en-US" dirty="0"/>
          </a:p>
        </p:txBody>
      </p:sp>
      <p:sp>
        <p:nvSpPr>
          <p:cNvPr id="4" name="Text Placeholder 3"/>
          <p:cNvSpPr>
            <a:spLocks noGrp="1"/>
          </p:cNvSpPr>
          <p:nvPr>
            <p:ph type="body" sz="quarter" idx="10"/>
          </p:nvPr>
        </p:nvSpPr>
        <p:spPr/>
        <p:txBody>
          <a:bodyPr/>
          <a:lstStyle/>
          <a:p>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696" y="1111866"/>
            <a:ext cx="6985000" cy="3441700"/>
          </a:xfrm>
          <a:prstGeom prst="rect">
            <a:avLst/>
          </a:prstGeom>
        </p:spPr>
      </p:pic>
      <p:sp>
        <p:nvSpPr>
          <p:cNvPr id="7" name="TextBox 6"/>
          <p:cNvSpPr txBox="1"/>
          <p:nvPr/>
        </p:nvSpPr>
        <p:spPr>
          <a:xfrm>
            <a:off x="892696" y="5157192"/>
            <a:ext cx="7992888" cy="646331"/>
          </a:xfrm>
          <a:prstGeom prst="rect">
            <a:avLst/>
          </a:prstGeom>
          <a:solidFill>
            <a:srgbClr val="3FE905"/>
          </a:solidFill>
          <a:ln>
            <a:solidFill>
              <a:schemeClr val="tx1"/>
            </a:solidFill>
          </a:ln>
        </p:spPr>
        <p:txBody>
          <a:bodyPr wrap="square" rtlCol="0">
            <a:spAutoFit/>
          </a:bodyPr>
          <a:lstStyle/>
          <a:p>
            <a:r>
              <a:rPr lang="en-US" dirty="0" smtClean="0"/>
              <a:t>Informing policies on human health, for example data on distribution of disease hosts and vectors to model areas at risk from zoonotic disease outbreaks</a:t>
            </a:r>
            <a:endParaRPr lang="en-US" dirty="0"/>
          </a:p>
        </p:txBody>
      </p:sp>
      <p:sp>
        <p:nvSpPr>
          <p:cNvPr id="3" name="Oval 2"/>
          <p:cNvSpPr/>
          <p:nvPr/>
        </p:nvSpPr>
        <p:spPr>
          <a:xfrm>
            <a:off x="2959775" y="976356"/>
            <a:ext cx="1584176" cy="1424344"/>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1456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Biodiversity data mobilization and the </a:t>
            </a:r>
            <a:r>
              <a:rPr lang="en-US" dirty="0" err="1" smtClean="0"/>
              <a:t>sdgs</a:t>
            </a:r>
            <a:endParaRPr lang="en-US" dirty="0"/>
          </a:p>
        </p:txBody>
      </p:sp>
      <p:sp>
        <p:nvSpPr>
          <p:cNvPr id="4" name="Text Placeholder 3"/>
          <p:cNvSpPr>
            <a:spLocks noGrp="1"/>
          </p:cNvSpPr>
          <p:nvPr>
            <p:ph type="body" sz="quarter" idx="10"/>
          </p:nvPr>
        </p:nvSpPr>
        <p:spPr/>
        <p:txBody>
          <a:bodyPr/>
          <a:lstStyle/>
          <a:p>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696" y="1111866"/>
            <a:ext cx="6985000" cy="3441700"/>
          </a:xfrm>
          <a:prstGeom prst="rect">
            <a:avLst/>
          </a:prstGeom>
        </p:spPr>
      </p:pic>
      <p:sp>
        <p:nvSpPr>
          <p:cNvPr id="7" name="TextBox 6"/>
          <p:cNvSpPr txBox="1"/>
          <p:nvPr/>
        </p:nvSpPr>
        <p:spPr>
          <a:xfrm>
            <a:off x="892696" y="5157192"/>
            <a:ext cx="7992888" cy="923330"/>
          </a:xfrm>
          <a:prstGeom prst="rect">
            <a:avLst/>
          </a:prstGeom>
          <a:solidFill>
            <a:srgbClr val="3FE905"/>
          </a:solidFill>
          <a:ln>
            <a:solidFill>
              <a:schemeClr val="tx1"/>
            </a:solidFill>
          </a:ln>
        </p:spPr>
        <p:txBody>
          <a:bodyPr wrap="square" rtlCol="0">
            <a:spAutoFit/>
          </a:bodyPr>
          <a:lstStyle/>
          <a:p>
            <a:r>
              <a:rPr lang="en-US" dirty="0" smtClean="0"/>
              <a:t>Informing policies on climate change adaptation, for example data for models to project future areas of suitability for crops, economically-important wild species, invasion risk, protected areas etc.</a:t>
            </a:r>
            <a:endParaRPr lang="en-US" dirty="0"/>
          </a:p>
        </p:txBody>
      </p:sp>
      <p:sp>
        <p:nvSpPr>
          <p:cNvPr id="3" name="Oval 2"/>
          <p:cNvSpPr/>
          <p:nvPr/>
        </p:nvSpPr>
        <p:spPr>
          <a:xfrm>
            <a:off x="611560" y="3194905"/>
            <a:ext cx="1584176" cy="1424344"/>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98639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99792" y="2564904"/>
            <a:ext cx="4032448" cy="2304256"/>
          </a:xfrm>
        </p:spPr>
        <p:txBody>
          <a:bodyPr>
            <a:normAutofit lnSpcReduction="10000"/>
          </a:bodyPr>
          <a:lstStyle/>
          <a:p>
            <a:r>
              <a:rPr lang="en-US" dirty="0" smtClean="0"/>
              <a:t>Thank you!</a:t>
            </a:r>
          </a:p>
          <a:p>
            <a:endParaRPr lang="en-US" dirty="0"/>
          </a:p>
          <a:p>
            <a:r>
              <a:rPr lang="en-US" dirty="0" smtClean="0">
                <a:hlinkClick r:id="rId3"/>
              </a:rPr>
              <a:t>thirsch@gbif.org</a:t>
            </a:r>
            <a:endParaRPr lang="en-US" dirty="0" smtClean="0"/>
          </a:p>
          <a:p>
            <a:r>
              <a:rPr lang="en-US" dirty="0">
                <a:hlinkClick r:id="rId4"/>
              </a:rPr>
              <a:t>https://www.gbif.org</a:t>
            </a:r>
            <a:r>
              <a:rPr lang="en-US" dirty="0" smtClean="0">
                <a:hlinkClick r:id="rId4"/>
              </a:rPr>
              <a:t>/</a:t>
            </a:r>
            <a:r>
              <a:rPr lang="en-US" dirty="0" smtClean="0"/>
              <a:t> </a:t>
            </a:r>
          </a:p>
          <a:p>
            <a:endParaRPr lang="en-US" dirty="0"/>
          </a:p>
          <a:p>
            <a:endParaRPr lang="en-US" dirty="0"/>
          </a:p>
          <a:p>
            <a:endParaRPr lang="en-US" dirty="0"/>
          </a:p>
        </p:txBody>
      </p:sp>
      <p:sp>
        <p:nvSpPr>
          <p:cNvPr id="4" name="Text Placeholder 3"/>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1679916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325" y="236840"/>
            <a:ext cx="8229600" cy="793915"/>
          </a:xfrm>
        </p:spPr>
        <p:txBody>
          <a:bodyPr/>
          <a:lstStyle/>
          <a:p>
            <a:r>
              <a:rPr lang="en-US" dirty="0" smtClean="0"/>
              <a:t>GBIF and </a:t>
            </a:r>
            <a:r>
              <a:rPr lang="en-US" dirty="0" err="1" smtClean="0"/>
              <a:t>cbd</a:t>
            </a:r>
            <a:endParaRPr lang="en-US" dirty="0"/>
          </a:p>
        </p:txBody>
      </p:sp>
      <p:sp>
        <p:nvSpPr>
          <p:cNvPr id="3" name="Content Placeholder 2"/>
          <p:cNvSpPr>
            <a:spLocks noGrp="1"/>
          </p:cNvSpPr>
          <p:nvPr>
            <p:ph idx="1"/>
          </p:nvPr>
        </p:nvSpPr>
        <p:spPr>
          <a:xfrm>
            <a:off x="235570" y="1099221"/>
            <a:ext cx="4572000" cy="2221961"/>
          </a:xfrm>
        </p:spPr>
        <p:txBody>
          <a:bodyPr>
            <a:normAutofit/>
          </a:bodyPr>
          <a:lstStyle/>
          <a:p>
            <a:r>
              <a:rPr lang="en-US" sz="2000" dirty="0" smtClean="0"/>
              <a:t>Primary indicator of progress towards Aichi Target 19 </a:t>
            </a:r>
          </a:p>
          <a:p>
            <a:endParaRPr lang="en-US" dirty="0"/>
          </a:p>
          <a:p>
            <a:endParaRPr lang="en-US" sz="2400" dirty="0"/>
          </a:p>
        </p:txBody>
      </p:sp>
      <p:sp>
        <p:nvSpPr>
          <p:cNvPr id="4" name="Text Placeholder 3"/>
          <p:cNvSpPr>
            <a:spLocks noGrp="1"/>
          </p:cNvSpPr>
          <p:nvPr>
            <p:ph type="body" sz="quarter" idx="10"/>
          </p:nvPr>
        </p:nvSpPr>
        <p:spPr/>
        <p:txBody>
          <a:bodyPr/>
          <a:lstStyle/>
          <a:p>
            <a:r>
              <a:rPr lang="en-US" dirty="0">
                <a:hlinkClick r:id="rId3"/>
              </a:rPr>
              <a:t>https://</a:t>
            </a:r>
            <a:r>
              <a:rPr lang="en-US" dirty="0" smtClean="0">
                <a:hlinkClick r:id="rId3"/>
              </a:rPr>
              <a:t>www.bipindicators.net/indicators/growth-in-species-occurrence-records-accessible-through-gbif</a:t>
            </a:r>
            <a:r>
              <a:rPr lang="en-US" dirty="0" smtClean="0"/>
              <a:t> </a:t>
            </a:r>
            <a:endParaRPr lang="en-US" dirty="0"/>
          </a:p>
        </p:txBody>
      </p:sp>
      <p:pic>
        <p:nvPicPr>
          <p:cNvPr id="5" name="Picture 4" descr="Screen Shot 2017-03-23 at 11.12.0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9324" y="1556792"/>
            <a:ext cx="3383206" cy="4600728"/>
          </a:xfrm>
          <a:prstGeom prst="rect">
            <a:avLst/>
          </a:prstGeom>
          <a:ln>
            <a:solidFill>
              <a:schemeClr val="tx1"/>
            </a:solidFill>
          </a:ln>
        </p:spPr>
      </p:pic>
      <p:pic>
        <p:nvPicPr>
          <p:cNvPr id="6" name="Picture 5" descr="Screen Shot 2017-03-23 at 10.05.44.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0615" y="230950"/>
            <a:ext cx="2087685" cy="765788"/>
          </a:xfrm>
          <a:prstGeom prst="rect">
            <a:avLst/>
          </a:prstGeom>
        </p:spPr>
      </p:pic>
      <p:pic>
        <p:nvPicPr>
          <p:cNvPr id="7" name="Picture 6" descr="Screen Shot 2017-03-23 at 11.30.57.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18300" y="353027"/>
            <a:ext cx="1684230" cy="637135"/>
          </a:xfrm>
          <a:prstGeom prst="rect">
            <a:avLst/>
          </a:prstGeom>
        </p:spPr>
      </p:pic>
      <p:pic>
        <p:nvPicPr>
          <p:cNvPr id="9" name="Picture 8" descr="Screen Shot 2017-03-23 at 11.23.07.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4379" y="1960573"/>
            <a:ext cx="4587875" cy="4196947"/>
          </a:xfrm>
          <a:prstGeom prst="rect">
            <a:avLst/>
          </a:prstGeom>
          <a:ln>
            <a:solidFill>
              <a:srgbClr val="000000"/>
            </a:solidFill>
          </a:ln>
        </p:spPr>
      </p:pic>
    </p:spTree>
    <p:extLst>
      <p:ext uri="{BB962C8B-B14F-4D97-AF65-F5344CB8AC3E}">
        <p14:creationId xmlns:p14="http://schemas.microsoft.com/office/powerpoint/2010/main" val="9110528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GBIF and CBD</a:t>
            </a:r>
            <a:endParaRPr lang="en-US" dirty="0"/>
          </a:p>
        </p:txBody>
      </p:sp>
      <p:sp>
        <p:nvSpPr>
          <p:cNvPr id="4" name="Text Placeholder 3"/>
          <p:cNvSpPr>
            <a:spLocks noGrp="1"/>
          </p:cNvSpPr>
          <p:nvPr>
            <p:ph type="body" sz="quarter" idx="10"/>
          </p:nvPr>
        </p:nvSpPr>
        <p:spPr/>
        <p:txBody>
          <a:bodyPr/>
          <a:lstStyle/>
          <a:p>
            <a:r>
              <a:rPr lang="en-US" dirty="0">
                <a:hlinkClick r:id="rId3"/>
              </a:rPr>
              <a:t>https://www.cbd.int/decisions/cop/?</a:t>
            </a:r>
            <a:r>
              <a:rPr lang="en-US" dirty="0" smtClean="0">
                <a:hlinkClick r:id="rId3"/>
              </a:rPr>
              <a:t>m=cop-13</a:t>
            </a:r>
            <a:r>
              <a:rPr lang="en-US" dirty="0" smtClean="0"/>
              <a:t> </a:t>
            </a:r>
            <a:endParaRPr lang="en-US" dirty="0"/>
          </a:p>
        </p:txBody>
      </p:sp>
      <p:sp>
        <p:nvSpPr>
          <p:cNvPr id="6" name="TextBox 5"/>
          <p:cNvSpPr txBox="1"/>
          <p:nvPr/>
        </p:nvSpPr>
        <p:spPr>
          <a:xfrm>
            <a:off x="347662" y="1024037"/>
            <a:ext cx="8448675" cy="923330"/>
          </a:xfrm>
          <a:prstGeom prst="rect">
            <a:avLst/>
          </a:prstGeom>
          <a:noFill/>
        </p:spPr>
        <p:txBody>
          <a:bodyPr wrap="square" rtlCol="0">
            <a:spAutoFit/>
          </a:bodyPr>
          <a:lstStyle/>
          <a:p>
            <a:r>
              <a:rPr lang="en-US" dirty="0" smtClean="0"/>
              <a:t>CBD guidelines on improving accessibility of biodiversity related data and information - </a:t>
            </a:r>
            <a:r>
              <a:rPr lang="en-GB" sz="1600" dirty="0"/>
              <a:t>CBD/COP/DEC/XIII/31</a:t>
            </a:r>
          </a:p>
          <a:p>
            <a:endParaRPr lang="en-US" dirty="0"/>
          </a:p>
        </p:txBody>
      </p:sp>
      <p:sp>
        <p:nvSpPr>
          <p:cNvPr id="7" name="TextBox 6"/>
          <p:cNvSpPr txBox="1"/>
          <p:nvPr/>
        </p:nvSpPr>
        <p:spPr>
          <a:xfrm>
            <a:off x="441325" y="2199549"/>
            <a:ext cx="5240215" cy="4247317"/>
          </a:xfrm>
          <a:prstGeom prst="rect">
            <a:avLst/>
          </a:prstGeom>
          <a:solidFill>
            <a:srgbClr val="3FE905"/>
          </a:solidFill>
          <a:ln>
            <a:solidFill>
              <a:schemeClr val="tx1"/>
            </a:solidFill>
          </a:ln>
        </p:spPr>
        <p:txBody>
          <a:bodyPr wrap="square" rtlCol="0">
            <a:spAutoFit/>
          </a:bodyPr>
          <a:lstStyle/>
          <a:p>
            <a:r>
              <a:rPr lang="en-US" dirty="0" smtClean="0"/>
              <a:t>THE GUIDELINES</a:t>
            </a:r>
          </a:p>
          <a:p>
            <a:pPr marL="285750" indent="-285750">
              <a:buFont typeface="Arial" charset="0"/>
              <a:buChar char="•"/>
            </a:pPr>
            <a:endParaRPr lang="en-US" dirty="0" smtClean="0"/>
          </a:p>
          <a:p>
            <a:pPr marL="285750" indent="-285750">
              <a:buFont typeface="Arial" charset="0"/>
              <a:buChar char="•"/>
            </a:pPr>
            <a:r>
              <a:rPr lang="en-US" dirty="0" smtClean="0"/>
              <a:t>Promote </a:t>
            </a:r>
            <a:r>
              <a:rPr lang="en-US" dirty="0"/>
              <a:t>open data access through policy </a:t>
            </a:r>
            <a:r>
              <a:rPr lang="en-US" dirty="0" smtClean="0"/>
              <a:t>incentives</a:t>
            </a:r>
          </a:p>
          <a:p>
            <a:pPr marL="285750" indent="-285750">
              <a:buFont typeface="Arial" charset="0"/>
              <a:buChar char="•"/>
            </a:pPr>
            <a:endParaRPr lang="en-US" dirty="0" smtClean="0"/>
          </a:p>
          <a:p>
            <a:pPr marL="285750" indent="-285750">
              <a:buFont typeface="Arial" charset="0"/>
              <a:buChar char="•"/>
            </a:pPr>
            <a:r>
              <a:rPr lang="en-US" dirty="0" smtClean="0"/>
              <a:t>Promote </a:t>
            </a:r>
            <a:r>
              <a:rPr lang="en-US" dirty="0"/>
              <a:t>the use of common data </a:t>
            </a:r>
            <a:r>
              <a:rPr lang="en-US" dirty="0" smtClean="0"/>
              <a:t>standards</a:t>
            </a:r>
          </a:p>
          <a:p>
            <a:pPr marL="285750" indent="-285750">
              <a:buFont typeface="Arial" charset="0"/>
              <a:buChar char="•"/>
            </a:pPr>
            <a:endParaRPr lang="en-US" dirty="0" smtClean="0"/>
          </a:p>
          <a:p>
            <a:pPr marL="285750" indent="-285750">
              <a:buFont typeface="Arial" charset="0"/>
              <a:buChar char="•"/>
            </a:pPr>
            <a:r>
              <a:rPr lang="en-US" dirty="0" smtClean="0"/>
              <a:t>Invest </a:t>
            </a:r>
            <a:r>
              <a:rPr lang="en-US" dirty="0"/>
              <a:t>in digitization of natural history </a:t>
            </a:r>
            <a:r>
              <a:rPr lang="en-US" dirty="0" smtClean="0"/>
              <a:t>collections</a:t>
            </a:r>
          </a:p>
          <a:p>
            <a:pPr marL="285750" indent="-285750">
              <a:buFont typeface="Arial" charset="0"/>
              <a:buChar char="•"/>
            </a:pPr>
            <a:endParaRPr lang="en-US" dirty="0" smtClean="0"/>
          </a:p>
          <a:p>
            <a:pPr marL="285750" indent="-285750">
              <a:buFont typeface="Arial" charset="0"/>
              <a:buChar char="•"/>
            </a:pPr>
            <a:r>
              <a:rPr lang="en-US" dirty="0" smtClean="0"/>
              <a:t>Establish </a:t>
            </a:r>
            <a:r>
              <a:rPr lang="en-US" dirty="0"/>
              <a:t>national biodiversity information </a:t>
            </a:r>
            <a:r>
              <a:rPr lang="en-US" dirty="0" smtClean="0"/>
              <a:t>facilities</a:t>
            </a:r>
          </a:p>
          <a:p>
            <a:pPr marL="285750" indent="-285750">
              <a:buFont typeface="Arial" charset="0"/>
              <a:buChar char="•"/>
            </a:pPr>
            <a:endParaRPr lang="en-US" dirty="0" smtClean="0"/>
          </a:p>
          <a:p>
            <a:pPr marL="285750" indent="-285750">
              <a:buFont typeface="Arial" charset="0"/>
              <a:buChar char="•"/>
            </a:pPr>
            <a:r>
              <a:rPr lang="en-US" dirty="0" smtClean="0"/>
              <a:t>Enhance </a:t>
            </a:r>
            <a:r>
              <a:rPr lang="en-US" dirty="0"/>
              <a:t>national capacity in biodiversity </a:t>
            </a:r>
            <a:r>
              <a:rPr lang="en-US" dirty="0" smtClean="0"/>
              <a:t>informatics</a:t>
            </a:r>
          </a:p>
          <a:p>
            <a:pPr marL="285750" indent="-285750">
              <a:buFont typeface="Arial" charset="0"/>
              <a:buChar char="•"/>
            </a:pPr>
            <a:endParaRPr lang="en-US" dirty="0" smtClean="0"/>
          </a:p>
          <a:p>
            <a:pPr marL="285750" indent="-285750">
              <a:buFont typeface="Arial" charset="0"/>
              <a:buChar char="•"/>
            </a:pPr>
            <a:r>
              <a:rPr lang="en-US" dirty="0" smtClean="0"/>
              <a:t>…</a:t>
            </a:r>
          </a:p>
        </p:txBody>
      </p:sp>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rot="480000">
            <a:off x="5753612" y="2101109"/>
            <a:ext cx="3128018" cy="3989143"/>
          </a:xfrm>
          <a:ln w="12700">
            <a:solidFill>
              <a:schemeClr val="tx1"/>
            </a:solidFill>
          </a:ln>
          <a:effectLst>
            <a:innerShdw blurRad="63500" dist="101600">
              <a:prstClr val="black">
                <a:alpha val="50000"/>
              </a:prstClr>
            </a:innerShdw>
          </a:effectLst>
        </p:spPr>
      </p:pic>
    </p:spTree>
    <p:extLst>
      <p:ext uri="{BB962C8B-B14F-4D97-AF65-F5344CB8AC3E}">
        <p14:creationId xmlns:p14="http://schemas.microsoft.com/office/powerpoint/2010/main" val="21184608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GBIF and CBD</a:t>
            </a:r>
            <a:endParaRPr lang="en-US" dirty="0"/>
          </a:p>
        </p:txBody>
      </p:sp>
      <p:sp>
        <p:nvSpPr>
          <p:cNvPr id="4" name="Text Placeholder 3"/>
          <p:cNvSpPr>
            <a:spLocks noGrp="1"/>
          </p:cNvSpPr>
          <p:nvPr>
            <p:ph type="body" sz="quarter" idx="10"/>
          </p:nvPr>
        </p:nvSpPr>
        <p:spPr/>
        <p:txBody>
          <a:bodyPr/>
          <a:lstStyle/>
          <a:p>
            <a:r>
              <a:rPr lang="en-US" dirty="0">
                <a:hlinkClick r:id="rId3"/>
              </a:rPr>
              <a:t>https://www.cbd.int/decisions/cop/?</a:t>
            </a:r>
            <a:r>
              <a:rPr lang="en-US" dirty="0" smtClean="0">
                <a:hlinkClick r:id="rId3"/>
              </a:rPr>
              <a:t>m=cop-13</a:t>
            </a:r>
            <a:r>
              <a:rPr lang="en-US" dirty="0" smtClean="0"/>
              <a:t> </a:t>
            </a:r>
            <a:endParaRPr lang="en-US" dirty="0"/>
          </a:p>
        </p:txBody>
      </p:sp>
      <p:sp>
        <p:nvSpPr>
          <p:cNvPr id="7" name="TextBox 6"/>
          <p:cNvSpPr txBox="1"/>
          <p:nvPr/>
        </p:nvSpPr>
        <p:spPr>
          <a:xfrm>
            <a:off x="441325" y="1771178"/>
            <a:ext cx="5233508" cy="4300370"/>
          </a:xfrm>
          <a:prstGeom prst="rect">
            <a:avLst/>
          </a:prstGeom>
          <a:solidFill>
            <a:srgbClr val="3FE905"/>
          </a:solidFill>
          <a:ln>
            <a:solidFill>
              <a:schemeClr val="tx1"/>
            </a:solidFill>
          </a:ln>
        </p:spPr>
        <p:txBody>
          <a:bodyPr wrap="square" rtlCol="0">
            <a:spAutoFit/>
          </a:bodyPr>
          <a:lstStyle/>
          <a:p>
            <a:r>
              <a:rPr lang="en-US" dirty="0" smtClean="0"/>
              <a:t>THE GUIDELINES (continued)</a:t>
            </a:r>
          </a:p>
          <a:p>
            <a:r>
              <a:rPr lang="mr-IN" dirty="0" smtClean="0"/>
              <a:t>…</a:t>
            </a:r>
            <a:endParaRPr lang="en-US" dirty="0" smtClean="0"/>
          </a:p>
          <a:p>
            <a:pPr marL="285750" indent="-285750">
              <a:buFont typeface="Arial" charset="0"/>
              <a:buChar char="•"/>
            </a:pPr>
            <a:r>
              <a:rPr lang="en-US" dirty="0" smtClean="0"/>
              <a:t>Engage </a:t>
            </a:r>
            <a:r>
              <a:rPr lang="en-US" dirty="0"/>
              <a:t>the public in biodiversity observation through citizen science </a:t>
            </a:r>
            <a:r>
              <a:rPr lang="en-US" dirty="0" smtClean="0"/>
              <a:t>networks</a:t>
            </a:r>
          </a:p>
          <a:p>
            <a:pPr marL="285750" indent="-285750">
              <a:buFont typeface="Arial" charset="0"/>
              <a:buChar char="•"/>
            </a:pPr>
            <a:endParaRPr lang="en-US" dirty="0" smtClean="0"/>
          </a:p>
          <a:p>
            <a:pPr marL="285750" indent="-285750">
              <a:buFont typeface="Arial" charset="0"/>
              <a:buChar char="•"/>
            </a:pPr>
            <a:r>
              <a:rPr lang="en-US" dirty="0" smtClean="0"/>
              <a:t>Encourage </a:t>
            </a:r>
            <a:r>
              <a:rPr lang="en-US" dirty="0"/>
              <a:t>data sharing from the private </a:t>
            </a:r>
            <a:r>
              <a:rPr lang="en-US" dirty="0" smtClean="0"/>
              <a:t>sector</a:t>
            </a:r>
          </a:p>
          <a:p>
            <a:pPr marL="285750" indent="-285750">
              <a:buFont typeface="Arial" charset="0"/>
              <a:buChar char="•"/>
            </a:pPr>
            <a:endParaRPr lang="en-US" dirty="0" smtClean="0"/>
          </a:p>
          <a:p>
            <a:pPr marL="285750" indent="-285750">
              <a:buFont typeface="Arial" charset="0"/>
              <a:buChar char="•"/>
            </a:pPr>
            <a:r>
              <a:rPr lang="en-US" dirty="0" smtClean="0"/>
              <a:t>Develop </a:t>
            </a:r>
            <a:r>
              <a:rPr lang="en-US" dirty="0"/>
              <a:t>national platforms for data discovery, visualization and use</a:t>
            </a:r>
          </a:p>
          <a:p>
            <a:pPr marL="285750" indent="-285750">
              <a:buFont typeface="Arial" charset="0"/>
              <a:buChar char="•"/>
            </a:pPr>
            <a:endParaRPr lang="en-US" dirty="0" smtClean="0"/>
          </a:p>
          <a:p>
            <a:pPr marL="285750" indent="-285750">
              <a:buFont typeface="Arial" charset="0"/>
              <a:buChar char="•"/>
            </a:pPr>
            <a:r>
              <a:rPr lang="en-US" dirty="0" err="1" smtClean="0"/>
              <a:t>Analyse</a:t>
            </a:r>
            <a:r>
              <a:rPr lang="en-US" dirty="0" smtClean="0"/>
              <a:t> </a:t>
            </a:r>
            <a:r>
              <a:rPr lang="en-US" dirty="0"/>
              <a:t>data and information gaps to prioritize new data mobilization</a:t>
            </a:r>
          </a:p>
          <a:p>
            <a:pPr marL="285750" indent="-285750">
              <a:buFont typeface="Arial" charset="0"/>
              <a:buChar char="•"/>
            </a:pPr>
            <a:endParaRPr lang="en-US" dirty="0" smtClean="0"/>
          </a:p>
          <a:p>
            <a:pPr marL="285750" indent="-285750">
              <a:buFont typeface="Arial" charset="0"/>
              <a:buChar char="•"/>
            </a:pPr>
            <a:r>
              <a:rPr lang="en-US" dirty="0" smtClean="0"/>
              <a:t>Engage </a:t>
            </a:r>
            <a:r>
              <a:rPr lang="en-US" dirty="0"/>
              <a:t>with and support regional and global networks for data mobilization</a:t>
            </a:r>
          </a:p>
        </p:txBody>
      </p:sp>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rot="480000">
            <a:off x="5602929" y="1959275"/>
            <a:ext cx="3128018" cy="3989143"/>
          </a:xfrm>
          <a:ln w="12700">
            <a:solidFill>
              <a:schemeClr val="tx1"/>
            </a:solidFill>
          </a:ln>
          <a:effectLst>
            <a:innerShdw blurRad="63500" dist="101600">
              <a:prstClr val="black">
                <a:alpha val="50000"/>
              </a:prstClr>
            </a:innerShdw>
          </a:effectLst>
        </p:spPr>
      </p:pic>
    </p:spTree>
    <p:extLst>
      <p:ext uri="{BB962C8B-B14F-4D97-AF65-F5344CB8AC3E}">
        <p14:creationId xmlns:p14="http://schemas.microsoft.com/office/powerpoint/2010/main" val="1654971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BID </a:t>
            </a:r>
            <a:r>
              <a:rPr lang="en-US" dirty="0" err="1" smtClean="0"/>
              <a:t>programme</a:t>
            </a:r>
            <a:r>
              <a:rPr lang="en-US" dirty="0" smtClean="0"/>
              <a:t> - overview</a:t>
            </a:r>
            <a:endParaRPr lang="en-US" dirty="0"/>
          </a:p>
        </p:txBody>
      </p:sp>
      <p:sp>
        <p:nvSpPr>
          <p:cNvPr id="4" name="Text Placeholder 3"/>
          <p:cNvSpPr>
            <a:spLocks noGrp="1"/>
          </p:cNvSpPr>
          <p:nvPr>
            <p:ph type="body" sz="quarter" idx="10"/>
          </p:nvPr>
        </p:nvSpPr>
        <p:spPr/>
        <p:txBody>
          <a:bodyPr/>
          <a:lstStyle/>
          <a:p>
            <a:r>
              <a:rPr lang="en-US" dirty="0">
                <a:hlinkClick r:id="rId3"/>
              </a:rPr>
              <a:t>https://</a:t>
            </a:r>
            <a:r>
              <a:rPr lang="en-US" dirty="0" smtClean="0">
                <a:hlinkClick r:id="rId3"/>
              </a:rPr>
              <a:t>www.gbif.org/programme/82243/bid-biodiversity-information-for-development</a:t>
            </a:r>
            <a:r>
              <a:rPr lang="en-US" dirty="0" smtClean="0"/>
              <a:t> </a:t>
            </a:r>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528" y="5654573"/>
            <a:ext cx="3107803" cy="681162"/>
          </a:xfrm>
          <a:prstGeom prst="rect">
            <a:avLst/>
          </a:prstGeom>
          <a:ln>
            <a:noFill/>
          </a:ln>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56376" y="5723651"/>
            <a:ext cx="904001" cy="612084"/>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51920" y="1298368"/>
            <a:ext cx="5199622" cy="2952328"/>
          </a:xfrm>
          <a:prstGeom prst="rect">
            <a:avLst/>
          </a:prstGeom>
          <a:ln>
            <a:solidFill>
              <a:schemeClr val="tx1"/>
            </a:solidFill>
          </a:ln>
        </p:spPr>
      </p:pic>
      <p:sp>
        <p:nvSpPr>
          <p:cNvPr id="9" name="TextBox 8"/>
          <p:cNvSpPr txBox="1"/>
          <p:nvPr/>
        </p:nvSpPr>
        <p:spPr>
          <a:xfrm>
            <a:off x="329089" y="1258590"/>
            <a:ext cx="3384376" cy="4247317"/>
          </a:xfrm>
          <a:prstGeom prst="rect">
            <a:avLst/>
          </a:prstGeom>
          <a:solidFill>
            <a:srgbClr val="3FE905"/>
          </a:solidFill>
          <a:ln>
            <a:solidFill>
              <a:schemeClr val="tx1"/>
            </a:solidFill>
          </a:ln>
        </p:spPr>
        <p:txBody>
          <a:bodyPr wrap="square" rtlCol="0">
            <a:spAutoFit/>
          </a:bodyPr>
          <a:lstStyle/>
          <a:p>
            <a:pPr marL="285750" indent="-285750">
              <a:buFont typeface="Arial" charset="0"/>
              <a:buChar char="•"/>
            </a:pPr>
            <a:r>
              <a:rPr lang="en-US" dirty="0" smtClean="0"/>
              <a:t>4- year </a:t>
            </a:r>
            <a:r>
              <a:rPr lang="en-US" dirty="0" err="1" smtClean="0"/>
              <a:t>programme</a:t>
            </a:r>
            <a:r>
              <a:rPr lang="en-US" dirty="0" smtClean="0"/>
              <a:t> 2015-19</a:t>
            </a:r>
          </a:p>
          <a:p>
            <a:pPr marL="285750" indent="-285750">
              <a:buFont typeface="Arial" charset="0"/>
              <a:buChar char="•"/>
            </a:pPr>
            <a:endParaRPr lang="en-US" dirty="0"/>
          </a:p>
          <a:p>
            <a:pPr marL="285750" indent="-285750">
              <a:buFont typeface="Arial" charset="0"/>
              <a:buChar char="•"/>
            </a:pPr>
            <a:r>
              <a:rPr lang="en-US" dirty="0" smtClean="0"/>
              <a:t>Funded by EU under Biodiversity for Life flagship initiative</a:t>
            </a:r>
          </a:p>
          <a:p>
            <a:pPr marL="285750" indent="-285750">
              <a:buFont typeface="Arial" charset="0"/>
              <a:buChar char="•"/>
            </a:pPr>
            <a:endParaRPr lang="en-US" dirty="0"/>
          </a:p>
          <a:p>
            <a:pPr marL="285750" indent="-285750">
              <a:buFont typeface="Arial" charset="0"/>
              <a:buChar char="•"/>
            </a:pPr>
            <a:r>
              <a:rPr lang="en-US" dirty="0" smtClean="0"/>
              <a:t>Aims to increase availability of biodiversity data for research and policy in Africa, Caribbean and Pacific</a:t>
            </a:r>
          </a:p>
          <a:p>
            <a:pPr marL="285750" indent="-285750">
              <a:buFont typeface="Arial" charset="0"/>
              <a:buChar char="•"/>
            </a:pPr>
            <a:endParaRPr lang="en-US" dirty="0"/>
          </a:p>
          <a:p>
            <a:pPr marL="285750" indent="-285750">
              <a:buFont typeface="Arial" charset="0"/>
              <a:buChar char="•"/>
            </a:pPr>
            <a:r>
              <a:rPr lang="en-US" dirty="0" smtClean="0"/>
              <a:t>Enhance capacity to mobilize data using common standards through GBIF</a:t>
            </a:r>
          </a:p>
          <a:p>
            <a:pPr marL="285750" indent="-285750">
              <a:buFont typeface="Arial" charset="0"/>
              <a:buChar char="•"/>
            </a:pPr>
            <a:endParaRPr lang="en-US" dirty="0" smtClean="0"/>
          </a:p>
        </p:txBody>
      </p:sp>
    </p:spTree>
    <p:extLst>
      <p:ext uri="{BB962C8B-B14F-4D97-AF65-F5344CB8AC3E}">
        <p14:creationId xmlns:p14="http://schemas.microsoft.com/office/powerpoint/2010/main" val="18027723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7027" y="922088"/>
            <a:ext cx="5157311" cy="1672941"/>
          </a:xfrm>
          <a:prstGeom prst="rect">
            <a:avLst/>
          </a:prstGeom>
          <a:ln>
            <a:solidFill>
              <a:schemeClr val="tx1"/>
            </a:solidFill>
          </a:ln>
        </p:spPr>
      </p:pic>
      <p:sp>
        <p:nvSpPr>
          <p:cNvPr id="2" name="Title 1"/>
          <p:cNvSpPr>
            <a:spLocks noGrp="1"/>
          </p:cNvSpPr>
          <p:nvPr>
            <p:ph type="title"/>
          </p:nvPr>
        </p:nvSpPr>
        <p:spPr/>
        <p:txBody>
          <a:bodyPr/>
          <a:lstStyle/>
          <a:p>
            <a:r>
              <a:rPr lang="en-US" dirty="0" smtClean="0"/>
              <a:t>BID </a:t>
            </a:r>
            <a:r>
              <a:rPr lang="en-US" dirty="0" err="1" smtClean="0"/>
              <a:t>programme</a:t>
            </a:r>
            <a:r>
              <a:rPr lang="en-US" dirty="0" smtClean="0"/>
              <a:t> </a:t>
            </a:r>
            <a:r>
              <a:rPr lang="mr-IN" dirty="0" smtClean="0"/>
              <a:t>–</a:t>
            </a:r>
            <a:r>
              <a:rPr lang="en-US" dirty="0" smtClean="0"/>
              <a:t> project calls</a:t>
            </a:r>
            <a:endParaRPr lang="en-US" dirty="0"/>
          </a:p>
        </p:txBody>
      </p:sp>
      <p:sp>
        <p:nvSpPr>
          <p:cNvPr id="4" name="Text Placeholder 3"/>
          <p:cNvSpPr>
            <a:spLocks noGrp="1"/>
          </p:cNvSpPr>
          <p:nvPr>
            <p:ph type="body" sz="quarter" idx="10"/>
          </p:nvPr>
        </p:nvSpPr>
        <p:spPr/>
        <p:txBody>
          <a:bodyPr/>
          <a:lstStyle/>
          <a:p>
            <a:r>
              <a:rPr lang="en-US" dirty="0">
                <a:hlinkClick r:id="rId4"/>
              </a:rPr>
              <a:t>https://</a:t>
            </a:r>
            <a:r>
              <a:rPr lang="en-US" dirty="0" smtClean="0">
                <a:hlinkClick r:id="rId4"/>
              </a:rPr>
              <a:t>www.gbif.org/programme/82243/bid-biodiversity-information-for-development</a:t>
            </a:r>
            <a:r>
              <a:rPr lang="en-US" dirty="0" smtClean="0"/>
              <a:t> </a:t>
            </a:r>
            <a:endParaRPr lang="en-US"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528" y="5654573"/>
            <a:ext cx="3107803" cy="681162"/>
          </a:xfrm>
          <a:prstGeom prst="rect">
            <a:avLst/>
          </a:prstGeom>
          <a:ln>
            <a:noFill/>
          </a:ln>
        </p:spPr>
      </p:pic>
      <p:sp>
        <p:nvSpPr>
          <p:cNvPr id="9" name="TextBox 8"/>
          <p:cNvSpPr txBox="1"/>
          <p:nvPr/>
        </p:nvSpPr>
        <p:spPr>
          <a:xfrm>
            <a:off x="209306" y="898874"/>
            <a:ext cx="3384376" cy="3693319"/>
          </a:xfrm>
          <a:prstGeom prst="rect">
            <a:avLst/>
          </a:prstGeom>
          <a:solidFill>
            <a:srgbClr val="3FE905"/>
          </a:solidFill>
          <a:ln>
            <a:solidFill>
              <a:schemeClr val="tx1"/>
            </a:solidFill>
          </a:ln>
        </p:spPr>
        <p:txBody>
          <a:bodyPr wrap="square" rtlCol="0">
            <a:spAutoFit/>
          </a:bodyPr>
          <a:lstStyle/>
          <a:p>
            <a:pPr marL="285750" indent="-285750">
              <a:buFont typeface="Arial" charset="0"/>
              <a:buChar char="•"/>
            </a:pPr>
            <a:endParaRPr lang="en-US" dirty="0"/>
          </a:p>
          <a:p>
            <a:pPr marL="285750" indent="-285750">
              <a:buFont typeface="Arial" charset="0"/>
              <a:buChar char="•"/>
            </a:pPr>
            <a:r>
              <a:rPr lang="en-US" dirty="0" smtClean="0"/>
              <a:t>4 calls for proposals for regional, national, small projects </a:t>
            </a:r>
          </a:p>
          <a:p>
            <a:pPr marL="285750" indent="-285750">
              <a:buFont typeface="Arial" charset="0"/>
              <a:buChar char="•"/>
            </a:pPr>
            <a:endParaRPr lang="en-US" dirty="0"/>
          </a:p>
          <a:p>
            <a:pPr marL="285750" indent="-285750">
              <a:buFont typeface="Arial" charset="0"/>
              <a:buChar char="•"/>
            </a:pPr>
            <a:r>
              <a:rPr lang="en-US" dirty="0" smtClean="0"/>
              <a:t>50 projects in Africa (2 funding calls), 8 in Caribbean, 5 in Pacific</a:t>
            </a:r>
          </a:p>
          <a:p>
            <a:pPr marL="285750" indent="-285750">
              <a:buFont typeface="Arial" charset="0"/>
              <a:buChar char="•"/>
            </a:pPr>
            <a:endParaRPr lang="en-US" dirty="0"/>
          </a:p>
          <a:p>
            <a:pPr marL="285750" indent="-285750">
              <a:buFont typeface="Arial" charset="0"/>
              <a:buChar char="•"/>
            </a:pPr>
            <a:r>
              <a:rPr lang="en-US" dirty="0" smtClean="0"/>
              <a:t>2</a:t>
            </a:r>
            <a:r>
              <a:rPr lang="en-US" baseline="30000" dirty="0" smtClean="0"/>
              <a:t>nd</a:t>
            </a:r>
            <a:r>
              <a:rPr lang="en-US" dirty="0" smtClean="0"/>
              <a:t> Africa call (2017) drew 386 concept notes</a:t>
            </a:r>
          </a:p>
          <a:p>
            <a:pPr marL="285750" indent="-285750">
              <a:buFont typeface="Arial" charset="0"/>
              <a:buChar char="•"/>
            </a:pPr>
            <a:endParaRPr lang="en-US" dirty="0"/>
          </a:p>
          <a:p>
            <a:pPr marL="285750" indent="-285750">
              <a:buFont typeface="Arial" charset="0"/>
              <a:buChar char="•"/>
            </a:pPr>
            <a:endParaRPr lang="en-US" dirty="0" smtClean="0"/>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74741" y="1477189"/>
            <a:ext cx="4937658" cy="2807170"/>
          </a:xfrm>
          <a:prstGeom prst="rect">
            <a:avLst/>
          </a:prstGeom>
          <a:ln>
            <a:solidFill>
              <a:schemeClr val="tx1"/>
            </a:solidFill>
          </a:ln>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92419" y="2075261"/>
            <a:ext cx="4819980" cy="2864121"/>
          </a:xfrm>
          <a:prstGeom prst="rect">
            <a:avLst/>
          </a:prstGeom>
          <a:ln>
            <a:solidFill>
              <a:schemeClr val="tx1"/>
            </a:solidFill>
          </a:ln>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91108" y="2595029"/>
            <a:ext cx="5191196" cy="2976842"/>
          </a:xfrm>
          <a:prstGeom prst="rect">
            <a:avLst/>
          </a:prstGeom>
          <a:ln>
            <a:solidFill>
              <a:schemeClr val="tx1"/>
            </a:solidFill>
          </a:ln>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56376" y="5723651"/>
            <a:ext cx="904001" cy="612084"/>
          </a:xfrm>
          <a:prstGeom prst="rect">
            <a:avLst/>
          </a:prstGeom>
        </p:spPr>
      </p:pic>
    </p:spTree>
    <p:extLst>
      <p:ext uri="{BB962C8B-B14F-4D97-AF65-F5344CB8AC3E}">
        <p14:creationId xmlns:p14="http://schemas.microsoft.com/office/powerpoint/2010/main" val="5380046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Bid </a:t>
            </a:r>
            <a:r>
              <a:rPr lang="en-US" dirty="0" err="1" smtClean="0"/>
              <a:t>programme</a:t>
            </a:r>
            <a:r>
              <a:rPr lang="en-US" dirty="0" smtClean="0"/>
              <a:t> </a:t>
            </a:r>
            <a:r>
              <a:rPr lang="mr-IN" dirty="0" smtClean="0"/>
              <a:t>–</a:t>
            </a:r>
            <a:r>
              <a:rPr lang="en-US" dirty="0" smtClean="0"/>
              <a:t> project locations</a:t>
            </a:r>
            <a:endParaRPr lang="en-US" dirty="0"/>
          </a:p>
        </p:txBody>
      </p:sp>
      <p:sp>
        <p:nvSpPr>
          <p:cNvPr id="4" name="Text Placeholder 3"/>
          <p:cNvSpPr>
            <a:spLocks noGrp="1"/>
          </p:cNvSpPr>
          <p:nvPr>
            <p:ph type="body" sz="quarter" idx="10"/>
          </p:nvPr>
        </p:nvSpPr>
        <p:spPr/>
        <p:txBody>
          <a:bodyPr/>
          <a:lstStyle/>
          <a:p>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884452"/>
            <a:ext cx="7283152" cy="545128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528" y="5654573"/>
            <a:ext cx="3107803" cy="681162"/>
          </a:xfrm>
          <a:prstGeom prst="rect">
            <a:avLst/>
          </a:prstGeom>
          <a:ln>
            <a:noFill/>
          </a:ln>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56376" y="5723651"/>
            <a:ext cx="904001" cy="612084"/>
          </a:xfrm>
          <a:prstGeom prst="rect">
            <a:avLst/>
          </a:prstGeom>
        </p:spPr>
      </p:pic>
    </p:spTree>
    <p:extLst>
      <p:ext uri="{BB962C8B-B14F-4D97-AF65-F5344CB8AC3E}">
        <p14:creationId xmlns:p14="http://schemas.microsoft.com/office/powerpoint/2010/main" val="6013390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Bid </a:t>
            </a:r>
            <a:r>
              <a:rPr lang="en-US" dirty="0" err="1" smtClean="0"/>
              <a:t>programme</a:t>
            </a:r>
            <a:r>
              <a:rPr lang="en-US" dirty="0" smtClean="0"/>
              <a:t> </a:t>
            </a:r>
            <a:r>
              <a:rPr lang="mr-IN" dirty="0" smtClean="0"/>
              <a:t>–</a:t>
            </a:r>
            <a:r>
              <a:rPr lang="en-US" dirty="0" smtClean="0"/>
              <a:t> project locations</a:t>
            </a:r>
            <a:endParaRPr lang="en-US" dirty="0"/>
          </a:p>
        </p:txBody>
      </p:sp>
      <p:sp>
        <p:nvSpPr>
          <p:cNvPr id="4" name="Text Placeholder 3"/>
          <p:cNvSpPr>
            <a:spLocks noGrp="1"/>
          </p:cNvSpPr>
          <p:nvPr>
            <p:ph type="body" sz="quarter" idx="10"/>
          </p:nvPr>
        </p:nvSpPr>
        <p:spPr/>
        <p:txBody>
          <a:bodyPr/>
          <a:lstStyle/>
          <a:p>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5654573"/>
            <a:ext cx="3107803" cy="681162"/>
          </a:xfrm>
          <a:prstGeom prst="rect">
            <a:avLst/>
          </a:prstGeom>
          <a:ln>
            <a:no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6376" y="5723651"/>
            <a:ext cx="904001" cy="612084"/>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88641" y="867753"/>
            <a:ext cx="5649114" cy="3442072"/>
          </a:xfrm>
          <a:prstGeom prst="rect">
            <a:avLst/>
          </a:prstGeom>
          <a:ln>
            <a:solidFill>
              <a:schemeClr val="tx1"/>
            </a:solidFill>
          </a:ln>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4569" y="2584524"/>
            <a:ext cx="5868144" cy="3070049"/>
          </a:xfrm>
          <a:prstGeom prst="rect">
            <a:avLst/>
          </a:prstGeom>
          <a:ln>
            <a:solidFill>
              <a:schemeClr val="tx1"/>
            </a:solidFill>
          </a:ln>
        </p:spPr>
      </p:pic>
    </p:spTree>
    <p:extLst>
      <p:ext uri="{BB962C8B-B14F-4D97-AF65-F5344CB8AC3E}">
        <p14:creationId xmlns:p14="http://schemas.microsoft.com/office/powerpoint/2010/main" val="17309810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bid projects </a:t>
            </a:r>
            <a:r>
              <a:rPr lang="mr-IN" dirty="0" smtClean="0"/>
              <a:t>–</a:t>
            </a:r>
            <a:r>
              <a:rPr lang="en-US" dirty="0" smtClean="0"/>
              <a:t> some early results</a:t>
            </a:r>
            <a:endParaRPr lang="en-US" dirty="0"/>
          </a:p>
        </p:txBody>
      </p:sp>
      <p:sp>
        <p:nvSpPr>
          <p:cNvPr id="4" name="Text Placeholder 3"/>
          <p:cNvSpPr>
            <a:spLocks noGrp="1"/>
          </p:cNvSpPr>
          <p:nvPr>
            <p:ph type="body" sz="quarter" idx="10"/>
          </p:nvPr>
        </p:nvSpPr>
        <p:spPr/>
        <p:txBody>
          <a:bodyPr/>
          <a:lstStyle/>
          <a:p>
            <a:r>
              <a:rPr lang="en-US" dirty="0">
                <a:hlinkClick r:id="rId3"/>
              </a:rPr>
              <a:t>https://</a:t>
            </a:r>
            <a:r>
              <a:rPr lang="en-US" dirty="0" smtClean="0">
                <a:hlinkClick r:id="rId3"/>
              </a:rPr>
              <a:t>www.gbif.org/project/82750/capacity-building-and-biodiversity-data-mobilization-for-conservation-and-policy-in-africa</a:t>
            </a:r>
            <a:r>
              <a:rPr lang="en-US" dirty="0" smtClean="0"/>
              <a:t> </a:t>
            </a:r>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032" y="764704"/>
            <a:ext cx="5931094" cy="3960440"/>
          </a:xfrm>
          <a:prstGeom prst="rect">
            <a:avLst/>
          </a:prstGeom>
          <a:ln>
            <a:solidFill>
              <a:schemeClr val="tx1"/>
            </a:solidFill>
          </a:ln>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91659" y="1518197"/>
            <a:ext cx="5971598" cy="4342353"/>
          </a:xfrm>
          <a:prstGeom prst="rect">
            <a:avLst/>
          </a:prstGeom>
          <a:ln>
            <a:solidFill>
              <a:schemeClr val="tx1"/>
            </a:solidFill>
          </a:ln>
        </p:spPr>
      </p:pic>
      <p:sp>
        <p:nvSpPr>
          <p:cNvPr id="7" name="TextBox 6"/>
          <p:cNvSpPr txBox="1"/>
          <p:nvPr/>
        </p:nvSpPr>
        <p:spPr>
          <a:xfrm>
            <a:off x="22598" y="5836236"/>
            <a:ext cx="8245475" cy="369332"/>
          </a:xfrm>
          <a:prstGeom prst="rect">
            <a:avLst/>
          </a:prstGeom>
          <a:solidFill>
            <a:srgbClr val="3FE905"/>
          </a:solidFill>
          <a:ln>
            <a:solidFill>
              <a:schemeClr val="tx1"/>
            </a:solidFill>
          </a:ln>
        </p:spPr>
        <p:txBody>
          <a:bodyPr wrap="square" rtlCol="0">
            <a:spAutoFit/>
          </a:bodyPr>
          <a:lstStyle/>
          <a:p>
            <a:r>
              <a:rPr lang="en-US" dirty="0" smtClean="0"/>
              <a:t>13 datasets on threatened and invasive species in 8 francophone </a:t>
            </a:r>
            <a:r>
              <a:rPr lang="en-US" smtClean="0"/>
              <a:t>African countries</a:t>
            </a:r>
            <a:endParaRPr lang="en-US"/>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56376" y="5795065"/>
            <a:ext cx="904001" cy="612084"/>
          </a:xfrm>
          <a:prstGeom prst="rect">
            <a:avLst/>
          </a:prstGeom>
        </p:spPr>
      </p:pic>
    </p:spTree>
    <p:extLst>
      <p:ext uri="{BB962C8B-B14F-4D97-AF65-F5344CB8AC3E}">
        <p14:creationId xmlns:p14="http://schemas.microsoft.com/office/powerpoint/2010/main" val="1963122899"/>
      </p:ext>
    </p:extLst>
  </p:cSld>
  <p:clrMapOvr>
    <a:masterClrMapping/>
  </p:clrMapOvr>
  <p:timing>
    <p:tnLst>
      <p:par>
        <p:cTn id="1" dur="indefinite" restart="never" nodeType="tmRoot"/>
      </p:par>
    </p:tnLst>
  </p:timing>
</p:sld>
</file>

<file path=ppt/theme/theme1.xml><?xml version="1.0" encoding="utf-8"?>
<a:theme xmlns:a="http://schemas.openxmlformats.org/drawingml/2006/main" name="GBIF_v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B8B32DB0-2EB1-2C44-9F68-A427D8B85171}" vid="{011133A2-0BF1-BF44-BD0C-323D6125A30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GBIF template</Template>
  <TotalTime>717</TotalTime>
  <Words>655</Words>
  <Application>Microsoft Office PowerPoint</Application>
  <PresentationFormat>On-screen Show (4:3)</PresentationFormat>
  <Paragraphs>96</Paragraphs>
  <Slides>16</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Arial Narrow</vt:lpstr>
      <vt:lpstr>Calibri</vt:lpstr>
      <vt:lpstr>Mangal</vt:lpstr>
      <vt:lpstr>Wingdings</vt:lpstr>
      <vt:lpstr>GBIF_v2</vt:lpstr>
      <vt:lpstr>The Biodiversity Information for Development (BID) programme  Background and current projects</vt:lpstr>
      <vt:lpstr>GBIF and cbd</vt:lpstr>
      <vt:lpstr>GBIF and CBD</vt:lpstr>
      <vt:lpstr>GBIF and CBD</vt:lpstr>
      <vt:lpstr>BID programme - overview</vt:lpstr>
      <vt:lpstr>BID programme – project calls</vt:lpstr>
      <vt:lpstr>Bid programme – project locations</vt:lpstr>
      <vt:lpstr>Bid programme – project locations</vt:lpstr>
      <vt:lpstr>The bid projects – some early results</vt:lpstr>
      <vt:lpstr>The bid projects – some early results</vt:lpstr>
      <vt:lpstr>The bid projects – some early results</vt:lpstr>
      <vt:lpstr>Biodiversity data mobilization and the sdgs</vt:lpstr>
      <vt:lpstr>Biodiversity data mobilization and the sdgs</vt:lpstr>
      <vt:lpstr>Biodiversity data mobilization and the sdgs</vt:lpstr>
      <vt:lpstr>Biodiversity data mobilization and the sdgs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Biodiversity Information for Development (BID) programme – background and current projects</dc:title>
  <dc:subject/>
  <dc:creator>Tim Hirsch</dc:creator>
  <cp:keywords/>
  <dc:description/>
  <cp:lastModifiedBy>Andrew Rodrigues</cp:lastModifiedBy>
  <cp:revision>18</cp:revision>
  <dcterms:created xsi:type="dcterms:W3CDTF">2017-12-12T01:11:43Z</dcterms:created>
  <dcterms:modified xsi:type="dcterms:W3CDTF">2017-12-12T15:17:54Z</dcterms:modified>
  <cp:category/>
</cp:coreProperties>
</file>