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5" r:id="rId2"/>
    <p:sldId id="278" r:id="rId3"/>
    <p:sldId id="273" r:id="rId4"/>
    <p:sldId id="266" r:id="rId5"/>
    <p:sldId id="267" r:id="rId6"/>
    <p:sldId id="274" r:id="rId7"/>
    <p:sldId id="268" r:id="rId8"/>
    <p:sldId id="269" r:id="rId9"/>
    <p:sldId id="270" r:id="rId10"/>
    <p:sldId id="271" r:id="rId11"/>
    <p:sldId id="272" r:id="rId12"/>
    <p:sldId id="275" r:id="rId13"/>
    <p:sldId id="276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8">
          <p15:clr>
            <a:srgbClr val="A4A3A4"/>
          </p15:clr>
        </p15:guide>
        <p15:guide id="2" pos="34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E905"/>
    <a:srgbClr val="509E2F"/>
    <a:srgbClr val="328127"/>
    <a:srgbClr val="3E9034"/>
    <a:srgbClr val="285519"/>
    <a:srgbClr val="36AD47"/>
    <a:srgbClr val="FDB002"/>
    <a:srgbClr val="7E785F"/>
    <a:srgbClr val="3A3533"/>
    <a:srgbClr val="6EB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5" autoAdjust="0"/>
    <p:restoredTop sz="50000" autoAdjust="0"/>
  </p:normalViewPr>
  <p:slideViewPr>
    <p:cSldViewPr snapToGrid="0" snapToObjects="1">
      <p:cViewPr varScale="1">
        <p:scale>
          <a:sx n="106" d="100"/>
          <a:sy n="106" d="100"/>
        </p:scale>
        <p:origin x="1024" y="184"/>
      </p:cViewPr>
      <p:guideLst>
        <p:guide orient="horz" pos="728"/>
        <p:guide pos="34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5D357-652C-AB41-8F95-13024464AB70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F35C4-CC97-7840-A522-E4995AD00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96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B5C11-D0F1-1F46-B28E-9084657905D0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0329C-91F7-CD43-B485-EB526DB26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24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40597" y="6324600"/>
            <a:ext cx="83195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8"/>
            <a:ext cx="8053388" cy="323851"/>
          </a:xfrm>
        </p:spPr>
        <p:txBody>
          <a:bodyPr lIns="0">
            <a:normAutofit/>
          </a:bodyPr>
          <a:lstStyle>
            <a:lvl1pPr marL="0" indent="0" algn="r">
              <a:buNone/>
              <a:defRPr sz="9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Location / date / NOTES / CAPTIONS / SOURCES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597" y="2184401"/>
            <a:ext cx="8054116" cy="3234267"/>
          </a:xfrm>
        </p:spPr>
        <p:txBody>
          <a:bodyPr anchor="b" anchorCtr="0">
            <a:noAutofit/>
          </a:bodyPr>
          <a:lstStyle>
            <a:lvl1pPr algn="l">
              <a:defRPr sz="4400" b="1" i="0" cap="none">
                <a:solidFill>
                  <a:srgbClr val="509E2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597" y="5503334"/>
            <a:ext cx="8054116" cy="718991"/>
          </a:xfrm>
        </p:spPr>
        <p:txBody>
          <a:bodyPr lIns="0" rIns="0"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 i="1" kern="1000" cap="none" spc="-5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Presenter</a:t>
            </a:r>
            <a:br>
              <a:rPr lang="en-US" dirty="0" smtClean="0"/>
            </a:br>
            <a:r>
              <a:rPr lang="en-US" dirty="0" smtClean="0"/>
              <a:t>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6" b="23848"/>
          <a:stretch/>
        </p:blipFill>
        <p:spPr>
          <a:xfrm>
            <a:off x="0" y="1706879"/>
            <a:ext cx="9144000" cy="29362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/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6" y="80208"/>
            <a:ext cx="3793362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1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502720"/>
          </a:xfrm>
        </p:spPr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473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20410"/>
            <a:ext cx="4040188" cy="45065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87473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20410"/>
            <a:ext cx="4041775" cy="4506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3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509E2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53858"/>
            <a:ext cx="6400800" cy="16066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1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7"/>
            <a:ext cx="8229600" cy="793915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509E2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689"/>
            <a:ext cx="8229600" cy="4816476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>
              <a:defRPr>
                <a:latin typeface="Arial Narrow"/>
                <a:cs typeface="Arial Narrow"/>
              </a:defRPr>
            </a:lvl2pPr>
            <a:lvl3pPr>
              <a:defRPr>
                <a:latin typeface="Arial Narrow"/>
                <a:cs typeface="Arial Narrow"/>
              </a:defRPr>
            </a:lvl3pPr>
            <a:lvl4pPr>
              <a:defRPr>
                <a:latin typeface="Arial Narrow"/>
                <a:cs typeface="Arial Narrow"/>
              </a:defRPr>
            </a:lvl4pPr>
            <a:lvl5pPr>
              <a:defRPr>
                <a:latin typeface="Arial Narrow"/>
                <a:cs typeface="Arial Narrow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 programme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93763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1"/>
            <a:ext cx="40386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1"/>
            <a:ext cx="4038600" cy="44497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  <p:sp>
        <p:nvSpPr>
          <p:cNvPr id="9" name="Content Placeholder 20"/>
          <p:cNvSpPr>
            <a:spLocks noGrp="1"/>
          </p:cNvSpPr>
          <p:nvPr>
            <p:ph sz="quarter" idx="18" hasCustomPrompt="1"/>
          </p:nvPr>
        </p:nvSpPr>
        <p:spPr>
          <a:xfrm>
            <a:off x="1130300" y="927100"/>
            <a:ext cx="7556500" cy="749300"/>
          </a:xfrm>
          <a:solidFill>
            <a:srgbClr val="E0FFFF"/>
          </a:solidFill>
        </p:spPr>
        <p:txBody>
          <a:bodyPr/>
          <a:lstStyle>
            <a:lvl1pPr>
              <a:defRPr sz="1800" b="0" i="1">
                <a:solidFill>
                  <a:srgbClr val="1086C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Subhed</a:t>
            </a:r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-104635" y="-10949"/>
            <a:ext cx="550800" cy="7007225"/>
          </a:xfrm>
        </p:spPr>
        <p:txBody>
          <a:bodyPr vert="vert270" lIns="0" tIns="36000" rIns="0" bIns="36000">
            <a:noAutofit/>
          </a:bodyPr>
          <a:lstStyle>
            <a:lvl1pPr marL="0" algn="r" defTabSz="457200" rtl="0" eaLnBrk="1" latinLnBrk="0" hangingPunct="1">
              <a:defRPr lang="en-US" sz="4000" kern="1200" dirty="0" smtClean="0">
                <a:solidFill>
                  <a:srgbClr val="FDB002">
                    <a:alpha val="32000"/>
                  </a:srgbClr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189526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oi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5050"/>
          </a:xfrm>
        </p:spPr>
        <p:txBody>
          <a:bodyPr/>
          <a:lstStyle>
            <a:lvl1pPr>
              <a:defRPr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3" y="1309688"/>
            <a:ext cx="3765248" cy="466462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0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4637"/>
            <a:ext cx="8686800" cy="563563"/>
          </a:xfrm>
          <a:noFill/>
        </p:spPr>
        <p:txBody>
          <a:bodyPr lIns="457200" anchor="t">
            <a:normAutofit/>
          </a:bodyPr>
          <a:lstStyle>
            <a:lvl1pPr algn="l">
              <a:defRPr sz="2800" b="1">
                <a:solidFill>
                  <a:srgbClr val="509E2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40597" y="6324600"/>
            <a:ext cx="681289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93763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09689"/>
            <a:ext cx="4038600" cy="4816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09689"/>
            <a:ext cx="4038600" cy="48164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9875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2999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399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40598" y="2940050"/>
            <a:ext cx="2628000" cy="3186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40598" y="860425"/>
            <a:ext cx="2628040" cy="207962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45359" y="860425"/>
            <a:ext cx="2628040" cy="207962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242959" y="860425"/>
            <a:ext cx="2628040" cy="207962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57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-in-Use-Case-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DOI or URL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536432" y="3875845"/>
            <a:ext cx="3960955" cy="2255434"/>
          </a:xfrm>
        </p:spPr>
        <p:txBody>
          <a:bodyPr/>
          <a:lstStyle>
            <a:lvl1pPr marL="180000" indent="-1800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Key points</a:t>
            </a:r>
          </a:p>
          <a:p>
            <a:pPr lvl="0"/>
            <a:r>
              <a:rPr lang="en-US" dirty="0" smtClean="0"/>
              <a:t>Highlighting</a:t>
            </a:r>
          </a:p>
          <a:p>
            <a:pPr lvl="0"/>
            <a:r>
              <a:rPr lang="en-US" dirty="0" smtClean="0"/>
              <a:t>Use case</a:t>
            </a:r>
          </a:p>
          <a:p>
            <a:pPr lvl="0"/>
            <a:endParaRPr lang="en-US" dirty="0" smtClean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7017425" y="274641"/>
            <a:ext cx="1669375" cy="163035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Logo / journal cover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686300" y="1981200"/>
            <a:ext cx="4000500" cy="4149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Representative graphic / map / visual from article</a:t>
            </a:r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 hasCustomPrompt="1"/>
          </p:nvPr>
        </p:nvSpPr>
        <p:spPr>
          <a:xfrm>
            <a:off x="536433" y="1981200"/>
            <a:ext cx="3960955" cy="1893888"/>
          </a:xfrm>
        </p:spPr>
        <p:txBody>
          <a:bodyPr/>
          <a:lstStyle/>
          <a:p>
            <a:r>
              <a:rPr lang="en-US" dirty="0" smtClean="0"/>
              <a:t>Species photo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-104635" y="-10949"/>
            <a:ext cx="550800" cy="7007225"/>
          </a:xfrm>
        </p:spPr>
        <p:txBody>
          <a:bodyPr vert="vert270" lIns="0" tIns="36000" rIns="0" bIns="36000">
            <a:noAutofit/>
          </a:bodyPr>
          <a:lstStyle>
            <a:lvl1pPr marL="0" algn="r" defTabSz="457200" rtl="0" eaLnBrk="1" latinLnBrk="0" hangingPunct="1">
              <a:defRPr lang="en-US" sz="4000" kern="1200" dirty="0" smtClean="0">
                <a:solidFill>
                  <a:srgbClr val="FDB002">
                    <a:alpha val="32000"/>
                  </a:srgbClr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536433" y="274641"/>
            <a:ext cx="6480992" cy="163035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/>
              <a:buNone/>
              <a:defRPr sz="32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Title/Author clipping or citation</a:t>
            </a:r>
          </a:p>
        </p:txBody>
      </p:sp>
    </p:spTree>
    <p:extLst>
      <p:ext uri="{BB962C8B-B14F-4D97-AF65-F5344CB8AC3E}">
        <p14:creationId xmlns:p14="http://schemas.microsoft.com/office/powerpoint/2010/main" val="591968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469875"/>
          </a:xfrm>
        </p:spPr>
        <p:txBody>
          <a:bodyPr anchor="t" anchorCtr="0">
            <a:noAutofit/>
          </a:bodyPr>
          <a:lstStyle>
            <a:lvl1pPr algn="l">
              <a:defRPr sz="2800" b="1" cap="all">
                <a:solidFill>
                  <a:srgbClr val="509E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399" y="860425"/>
            <a:ext cx="2628000" cy="5265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40597" y="860425"/>
            <a:ext cx="5430401" cy="52657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0598" y="6349719"/>
            <a:ext cx="7157051" cy="0"/>
          </a:xfrm>
          <a:prstGeom prst="line">
            <a:avLst/>
          </a:prstGeom>
          <a:ln w="3175" cmpd="sng">
            <a:solidFill>
              <a:srgbClr val="509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1325" y="6407149"/>
            <a:ext cx="7156324" cy="383119"/>
          </a:xfrm>
        </p:spPr>
        <p:txBody>
          <a:bodyPr lIns="0" anchor="ctr" anchorCtr="0">
            <a:noAutofit/>
          </a:bodyPr>
          <a:lstStyle>
            <a:lvl1pPr marL="0" indent="0" algn="r">
              <a:buNone/>
              <a:defRPr sz="900" b="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NOTES / CAPTIONS / SOURCES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6214910"/>
            <a:ext cx="962526" cy="6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98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80" r:id="rId3"/>
    <p:sldLayoutId id="2147483668" r:id="rId4"/>
    <p:sldLayoutId id="2147483667" r:id="rId5"/>
    <p:sldLayoutId id="2147483652" r:id="rId6"/>
    <p:sldLayoutId id="2147483677" r:id="rId7"/>
    <p:sldLayoutId id="2147483679" r:id="rId8"/>
    <p:sldLayoutId id="2147483678" r:id="rId9"/>
    <p:sldLayoutId id="2147483653" r:id="rId10"/>
    <p:sldLayoutId id="2147483654" r:id="rId11"/>
    <p:sldLayoutId id="2147483655" r:id="rId12"/>
    <p:sldLayoutId id="2147483649" r:id="rId1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b="1" kern="1200" cap="all">
          <a:solidFill>
            <a:srgbClr val="328127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bif.org/species/2925303" TargetMode="Externa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bif.org/species/292530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project/83306/regional-and-national-alien-and-invasive-species-data-mobilization-and-capacity-building-in-the-pacific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bif.org/project/83306/regional-and-national-alien-and-invasive-species-data-mobilization-and-capacity-building-in-the-pacific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hirsch@gbif.org" TargetMode="External"/><Relationship Id="rId3" Type="http://schemas.openxmlformats.org/officeDocument/2006/relationships/hyperlink" Target="https://www.gbif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gbif.org/" TargetMode="Externa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dataset/search?publishing_org=cdef28b1-db4e-4c58-aa71-3c5238c2d0b5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d.int/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d.int/countries/?country=eg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s://www.gbif.org/country/EG/summary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www.gbif.org/dataset/7a9e2043-9b54-4ab8-9bb2-c95341dbee3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dataset/7a9e2043-9b54-4ab8-9bb2-c95341dbee37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species/134857213" TargetMode="Externa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Side event on invasive alien species, un biodiversity conference, </a:t>
            </a:r>
            <a:r>
              <a:rPr lang="en-GB" dirty="0" err="1" smtClean="0"/>
              <a:t>sharm</a:t>
            </a:r>
            <a:r>
              <a:rPr lang="en-GB" dirty="0" smtClean="0"/>
              <a:t> el sheikh, 19 November 2018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46713" y="2679859"/>
            <a:ext cx="8054116" cy="3234267"/>
          </a:xfrm>
        </p:spPr>
        <p:txBody>
          <a:bodyPr/>
          <a:lstStyle/>
          <a:p>
            <a:r>
              <a:rPr lang="en-GB" sz="3200" dirty="0" smtClean="0"/>
              <a:t>Open data helping to achieve Target 9</a:t>
            </a:r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40597" y="5688157"/>
            <a:ext cx="8054116" cy="718991"/>
          </a:xfrm>
        </p:spPr>
        <p:txBody>
          <a:bodyPr/>
          <a:lstStyle/>
          <a:p>
            <a:r>
              <a:rPr lang="en-GB" dirty="0" smtClean="0"/>
              <a:t>Tim Hirsch, Deputy Director, GBIF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67"/>
          <a:stretch/>
        </p:blipFill>
        <p:spPr>
          <a:xfrm>
            <a:off x="0" y="1243263"/>
            <a:ext cx="9144000" cy="39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www.gbif.org/species/2925303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2" y="322677"/>
            <a:ext cx="7345256" cy="59337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5"/>
          <p:cNvSpPr/>
          <p:nvPr/>
        </p:nvSpPr>
        <p:spPr>
          <a:xfrm>
            <a:off x="908072" y="5979695"/>
            <a:ext cx="2514600" cy="4274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56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www.gbif.org/species/2925303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04" y="286583"/>
            <a:ext cx="7345256" cy="59337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" y="3517232"/>
            <a:ext cx="9144000" cy="16614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" y="2789868"/>
            <a:ext cx="9144000" cy="7273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0681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9" y="0"/>
            <a:ext cx="8370481" cy="4661651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www.gbif.org/project/83306/regional-and-national-alien-and-invasive-species-data-mobilization-and-capacity-building-in-the-pacific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5479901"/>
            <a:ext cx="1293253" cy="878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34" y="5434943"/>
            <a:ext cx="4435692" cy="972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6" y="5434943"/>
            <a:ext cx="2234334" cy="923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325" y="4812632"/>
            <a:ext cx="7089633" cy="369332"/>
          </a:xfrm>
          <a:prstGeom prst="rect">
            <a:avLst/>
          </a:prstGeom>
          <a:solidFill>
            <a:srgbClr val="3FE90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Enhancing capacity to mobilize, publish and curate invasive species data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048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https://www.gbif.org/project/83306/regional-and-national-alien-and-invasive-species-data-mobilization-and-capacity-building-in-the-pacific</a:t>
            </a:r>
            <a:r>
              <a:rPr lang="en-US" dirty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6" y="0"/>
            <a:ext cx="8370481" cy="46616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82" y="1295503"/>
            <a:ext cx="3659106" cy="4780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49705" y="5152618"/>
            <a:ext cx="3934327" cy="923330"/>
          </a:xfrm>
          <a:prstGeom prst="rect">
            <a:avLst/>
          </a:prstGeom>
          <a:solidFill>
            <a:srgbClr val="3FE90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41 datasets covering invasive species information in 17 Pacific Island countries and territories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" y="4730288"/>
            <a:ext cx="409074" cy="277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33" y="4703659"/>
            <a:ext cx="1403069" cy="307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10" y="4741111"/>
            <a:ext cx="706749" cy="2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84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6947" y="2091742"/>
            <a:ext cx="8229600" cy="3310437"/>
          </a:xfrm>
        </p:spPr>
        <p:txBody>
          <a:bodyPr/>
          <a:lstStyle/>
          <a:p>
            <a:r>
              <a:rPr lang="en-US" dirty="0" smtClean="0"/>
              <a:t>Thank you!</a:t>
            </a:r>
          </a:p>
          <a:p>
            <a:endParaRPr lang="en-US" dirty="0" smtClean="0"/>
          </a:p>
          <a:p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 smtClean="0">
                <a:hlinkClick r:id="rId2"/>
              </a:rPr>
              <a:t>thirsch@gbif.org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https://www.gbif.org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9918" y="2743200"/>
            <a:ext cx="1762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dirty="0"/>
              <a:t>شكرا لكم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82208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74637"/>
            <a:ext cx="8831178" cy="7939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platform for sharing evidence on </a:t>
            </a:r>
            <a:r>
              <a:rPr lang="en-US" smtClean="0"/>
              <a:t>all species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https://www.gbif.org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552"/>
            <a:ext cx="9144000" cy="4453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579" y="5666873"/>
            <a:ext cx="8683339" cy="400110"/>
          </a:xfrm>
          <a:prstGeom prst="rect">
            <a:avLst/>
          </a:prstGeom>
          <a:solidFill>
            <a:srgbClr val="3FE90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Over one billion records on where species have lived, and when they lived there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398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29186"/>
            <a:ext cx="4851021" cy="6061395"/>
          </a:xfrm>
          <a:ln>
            <a:solidFill>
              <a:schemeClr val="accent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www.gbif.org/dataset/search?publishing_org=cdef28b1-db4e-4c58-aa71-3c5238c2d0b5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68" y="447630"/>
            <a:ext cx="3695032" cy="8143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648157" y="2336505"/>
            <a:ext cx="3296653" cy="2677656"/>
          </a:xfrm>
          <a:prstGeom prst="rect">
            <a:avLst/>
          </a:prstGeom>
          <a:solidFill>
            <a:srgbClr val="3FE90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Now includes checklists from the Global Register of Introduced and Invasive Species, </a:t>
            </a:r>
            <a:r>
              <a:rPr lang="en-US" sz="2400" b="1" smtClean="0"/>
              <a:t>covering 114 </a:t>
            </a:r>
            <a:r>
              <a:rPr lang="en-US" sz="2400" b="1" dirty="0" smtClean="0"/>
              <a:t>countries, islands </a:t>
            </a:r>
            <a:r>
              <a:rPr lang="en-US" sz="2400" b="1" smtClean="0"/>
              <a:t>and territories (so far)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49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325" y="194049"/>
            <a:ext cx="8229600" cy="7939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Access to invasive species data via the CBD clearing house mechanism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068552"/>
            <a:ext cx="6723853" cy="481647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https://www.cbd.int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02" y="3336837"/>
            <a:ext cx="4606134" cy="290913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001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from CBD country profile pages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068552"/>
            <a:ext cx="6393492" cy="481647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1325" y="6368012"/>
            <a:ext cx="7156324" cy="383119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https://www.cbd.int/countries/?</a:t>
            </a:r>
            <a:r>
              <a:rPr lang="en-US" dirty="0" smtClean="0">
                <a:hlinkClick r:id="rId3"/>
              </a:rPr>
              <a:t>country=eg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21" y="1478548"/>
            <a:ext cx="2870200" cy="3708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5120317" y="4623969"/>
            <a:ext cx="3429000" cy="7820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96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from </a:t>
            </a:r>
            <a:r>
              <a:rPr lang="en-US" dirty="0" err="1" smtClean="0"/>
              <a:t>gbif</a:t>
            </a:r>
            <a:r>
              <a:rPr lang="en-US" dirty="0" smtClean="0"/>
              <a:t> country pages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8" y="1068552"/>
            <a:ext cx="7594919" cy="524455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www.gbif.org/country/EG/summary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956891" y="1766214"/>
            <a:ext cx="926431" cy="4451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02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 list example: </a:t>
            </a:r>
            <a:r>
              <a:rPr lang="en-US" dirty="0" err="1" smtClean="0"/>
              <a:t>egypt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8" y="1433492"/>
            <a:ext cx="8455072" cy="3210698"/>
          </a:xfrm>
          <a:ln>
            <a:solidFill>
              <a:schemeClr val="tx1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www.gbif.org/dataset/7a9e2043-9b54-4ab8-9bb2-c95341dbee37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947737" y="2177716"/>
            <a:ext cx="2995863" cy="4211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3171" y="5034471"/>
            <a:ext cx="5471240" cy="707886"/>
          </a:xfrm>
          <a:prstGeom prst="rect">
            <a:avLst/>
          </a:prstGeom>
          <a:solidFill>
            <a:srgbClr val="3FE90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Country editors credited, available for feedback to help data improvement and curation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0710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 list example: </a:t>
            </a:r>
            <a:r>
              <a:rPr lang="en-US" dirty="0" err="1" smtClean="0"/>
              <a:t>egypt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228955"/>
            <a:ext cx="8229600" cy="3125078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https://www.gbif.org/dataset/7a9e2043-9b54-4ab8-9bb2-c95341dbee37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2443382"/>
            <a:ext cx="5933682" cy="36047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794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 list example: </a:t>
            </a:r>
            <a:r>
              <a:rPr lang="en-US" dirty="0" err="1" smtClean="0"/>
              <a:t>egypt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" y="1228955"/>
            <a:ext cx="8229600" cy="3125078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www.gbif.org/species/134857213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9" y="2118895"/>
            <a:ext cx="7230979" cy="35587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Oval 6"/>
          <p:cNvSpPr/>
          <p:nvPr/>
        </p:nvSpPr>
        <p:spPr>
          <a:xfrm>
            <a:off x="6827628" y="2923674"/>
            <a:ext cx="1540042" cy="5895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76199" y="5839528"/>
            <a:ext cx="7413183" cy="369332"/>
          </a:xfrm>
          <a:prstGeom prst="rect">
            <a:avLst/>
          </a:prstGeom>
          <a:solidFill>
            <a:srgbClr val="3FE90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Each species linked to other shared data through GBIF taxonomic backbone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151707"/>
      </p:ext>
    </p:extLst>
  </p:cSld>
  <p:clrMapOvr>
    <a:masterClrMapping/>
  </p:clrMapOvr>
</p:sld>
</file>

<file path=ppt/theme/theme1.xml><?xml version="1.0" encoding="utf-8"?>
<a:theme xmlns:a="http://schemas.openxmlformats.org/drawingml/2006/main" name="GBIF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GBIF-PPT_2015 (6)</Template>
  <TotalTime>568</TotalTime>
  <Words>216</Words>
  <Application>Microsoft Macintosh PowerPoint</Application>
  <PresentationFormat>On-screen Show (4:3)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 Narrow</vt:lpstr>
      <vt:lpstr>Calibri</vt:lpstr>
      <vt:lpstr>Wingdings</vt:lpstr>
      <vt:lpstr>Arial</vt:lpstr>
      <vt:lpstr>GBIF_v2</vt:lpstr>
      <vt:lpstr>Open data helping to achieve Target 9</vt:lpstr>
      <vt:lpstr>A platform for sharing evidence on all species</vt:lpstr>
      <vt:lpstr>PowerPoint Presentation</vt:lpstr>
      <vt:lpstr>Access to invasive species data via the CBD clearing house mechanism …</vt:lpstr>
      <vt:lpstr>Linked from CBD country profile pages</vt:lpstr>
      <vt:lpstr>And from gbif country pages</vt:lpstr>
      <vt:lpstr>country list example: egypt</vt:lpstr>
      <vt:lpstr>Country list example: egypt</vt:lpstr>
      <vt:lpstr>Country list example: egypt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Tim Hirsch</dc:creator>
  <cp:keywords/>
  <dc:description/>
  <cp:lastModifiedBy>Tim Hirsch</cp:lastModifiedBy>
  <cp:revision>16</cp:revision>
  <dcterms:created xsi:type="dcterms:W3CDTF">2018-11-18T21:03:37Z</dcterms:created>
  <dcterms:modified xsi:type="dcterms:W3CDTF">2018-11-19T06:31:48Z</dcterms:modified>
  <cp:category/>
</cp:coreProperties>
</file>