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5" r:id="rId2"/>
    <p:sldId id="266" r:id="rId3"/>
    <p:sldId id="279" r:id="rId4"/>
    <p:sldId id="286" r:id="rId5"/>
    <p:sldId id="280" r:id="rId6"/>
    <p:sldId id="281" r:id="rId7"/>
    <p:sldId id="268" r:id="rId8"/>
    <p:sldId id="267" r:id="rId9"/>
    <p:sldId id="269" r:id="rId10"/>
    <p:sldId id="270" r:id="rId11"/>
    <p:sldId id="271" r:id="rId12"/>
    <p:sldId id="272" r:id="rId13"/>
    <p:sldId id="274" r:id="rId14"/>
    <p:sldId id="275" r:id="rId15"/>
    <p:sldId id="277" r:id="rId16"/>
    <p:sldId id="278" r:id="rId17"/>
    <p:sldId id="282" r:id="rId18"/>
    <p:sldId id="283" r:id="rId19"/>
    <p:sldId id="284" r:id="rId20"/>
    <p:sldId id="287" r:id="rId21"/>
    <p:sldId id="28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8">
          <p15:clr>
            <a:srgbClr val="A4A3A4"/>
          </p15:clr>
        </p15:guide>
        <p15:guide id="2" pos="34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9E2F"/>
    <a:srgbClr val="328127"/>
    <a:srgbClr val="3E9034"/>
    <a:srgbClr val="285519"/>
    <a:srgbClr val="3FE905"/>
    <a:srgbClr val="36AD47"/>
    <a:srgbClr val="FDB002"/>
    <a:srgbClr val="7E785F"/>
    <a:srgbClr val="3A3533"/>
    <a:srgbClr val="6EB3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5" autoAdjust="0"/>
    <p:restoredTop sz="50000" autoAdjust="0"/>
  </p:normalViewPr>
  <p:slideViewPr>
    <p:cSldViewPr snapToGrid="0" snapToObjects="1">
      <p:cViewPr>
        <p:scale>
          <a:sx n="102" d="100"/>
          <a:sy n="102" d="100"/>
        </p:scale>
        <p:origin x="1144" y="272"/>
      </p:cViewPr>
      <p:guideLst>
        <p:guide orient="horz" pos="728"/>
        <p:guide pos="34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5D357-652C-AB41-8F95-13024464AB70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F35C4-CC97-7840-A522-E4995AD00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96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B5C11-D0F1-1F46-B28E-9084657905D0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0329C-91F7-CD43-B485-EB526DB26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24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4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8904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206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115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52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90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486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7" y="632460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8"/>
            <a:ext cx="8053388" cy="323851"/>
          </a:xfrm>
        </p:spPr>
        <p:txBody>
          <a:bodyPr lIns="0">
            <a:normAutofit/>
          </a:bodyPr>
          <a:lstStyle>
            <a:lvl1pPr marL="0" indent="0" algn="r">
              <a:buNone/>
              <a:defRPr sz="9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Location / date / NOTES / CAPTIONS / SOURCES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597" y="2184401"/>
            <a:ext cx="8054116" cy="3234267"/>
          </a:xfrm>
        </p:spPr>
        <p:txBody>
          <a:bodyPr anchor="b" anchorCtr="0">
            <a:noAutofit/>
          </a:bodyPr>
          <a:lstStyle>
            <a:lvl1pPr algn="l">
              <a:defRPr sz="4400" b="1" i="0" cap="none">
                <a:solidFill>
                  <a:srgbClr val="509E2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597" y="5503334"/>
            <a:ext cx="8054116" cy="718991"/>
          </a:xfrm>
        </p:spPr>
        <p:txBody>
          <a:bodyPr lIns="0" rIns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1" kern="1000" cap="none" spc="-5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Presenter</a:t>
            </a:r>
            <a:br>
              <a:rPr lang="en-US" dirty="0" smtClean="0"/>
            </a:br>
            <a:r>
              <a:rPr lang="en-US" dirty="0" smtClean="0"/>
              <a:t>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6" b="23848"/>
          <a:stretch/>
        </p:blipFill>
        <p:spPr>
          <a:xfrm>
            <a:off x="0" y="1706879"/>
            <a:ext cx="9144000" cy="293624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/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6" y="80208"/>
            <a:ext cx="3793362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12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502720"/>
          </a:xfrm>
        </p:spPr>
        <p:txBody>
          <a:bodyPr anchor="t" anchorCtr="0">
            <a:normAutofit/>
          </a:bodyPr>
          <a:lstStyle>
            <a:lvl1pPr algn="l">
              <a:defRPr sz="2800" b="1" cap="all">
                <a:solidFill>
                  <a:srgbClr val="509E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7473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20410"/>
            <a:ext cx="4040188" cy="45065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87473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20410"/>
            <a:ext cx="4041775" cy="45065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37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>
            <a:lvl1pPr algn="l">
              <a:defRPr sz="2800" b="1" cap="all">
                <a:solidFill>
                  <a:srgbClr val="509E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00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7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>
            <a:noAutofit/>
          </a:bodyPr>
          <a:lstStyle>
            <a:lvl1pPr>
              <a:defRPr sz="4800">
                <a:solidFill>
                  <a:srgbClr val="509E2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53858"/>
            <a:ext cx="6400800" cy="16066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11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457200" y="274636"/>
            <a:ext cx="8229600" cy="8937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309688"/>
            <a:ext cx="4038600" cy="481647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1325" y="6407148"/>
            <a:ext cx="7156323" cy="383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>
              <a:spcBef>
                <a:spcPts val="200"/>
              </a:spcBef>
              <a:defRPr sz="900"/>
            </a:pPr>
            <a:endParaRPr/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486400" y="6012941"/>
            <a:ext cx="2133600" cy="68681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5575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7"/>
            <a:ext cx="8229600" cy="793915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509E2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689"/>
            <a:ext cx="8229600" cy="4816476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>
              <a:defRPr>
                <a:latin typeface="Arial Narrow"/>
                <a:cs typeface="Arial Narrow"/>
              </a:defRPr>
            </a:lvl2pPr>
            <a:lvl3pPr>
              <a:defRPr>
                <a:latin typeface="Arial Narrow"/>
                <a:cs typeface="Arial Narrow"/>
              </a:defRPr>
            </a:lvl3pPr>
            <a:lvl4pPr>
              <a:defRPr>
                <a:latin typeface="Arial Narrow"/>
                <a:cs typeface="Arial Narrow"/>
              </a:defRPr>
            </a:lvl4pPr>
            <a:lvl5pPr>
              <a:defRPr>
                <a:latin typeface="Arial Narrow"/>
                <a:cs typeface="Arial Narrow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72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programme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93763"/>
          </a:xfr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509E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1"/>
            <a:ext cx="40386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1"/>
            <a:ext cx="40386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  <p:sp>
        <p:nvSpPr>
          <p:cNvPr id="9" name="Content Placeholder 20"/>
          <p:cNvSpPr>
            <a:spLocks noGrp="1"/>
          </p:cNvSpPr>
          <p:nvPr>
            <p:ph sz="quarter" idx="18" hasCustomPrompt="1"/>
          </p:nvPr>
        </p:nvSpPr>
        <p:spPr>
          <a:xfrm>
            <a:off x="1130300" y="927100"/>
            <a:ext cx="7556500" cy="749300"/>
          </a:xfrm>
          <a:solidFill>
            <a:srgbClr val="E0FFFF"/>
          </a:solidFill>
        </p:spPr>
        <p:txBody>
          <a:bodyPr/>
          <a:lstStyle>
            <a:lvl1pPr>
              <a:defRPr sz="1800" b="0" i="1">
                <a:solidFill>
                  <a:srgbClr val="1086C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Subhed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-104635" y="-10949"/>
            <a:ext cx="550800" cy="7007225"/>
          </a:xfrm>
        </p:spPr>
        <p:txBody>
          <a:bodyPr vert="vert270" lIns="0" tIns="36000" rIns="0" bIns="36000">
            <a:noAutofit/>
          </a:bodyPr>
          <a:lstStyle>
            <a:lvl1pPr marL="0" algn="r" defTabSz="457200" rtl="0" eaLnBrk="1" latinLnBrk="0" hangingPunct="1">
              <a:defRPr lang="en-US" sz="4000" kern="1200" dirty="0" smtClean="0">
                <a:solidFill>
                  <a:srgbClr val="FDB002">
                    <a:alpha val="32000"/>
                  </a:srgbClr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189526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oi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95050"/>
          </a:xfrm>
        </p:spPr>
        <p:txBody>
          <a:bodyPr/>
          <a:lstStyle>
            <a:lvl1pPr>
              <a:defRPr>
                <a:solidFill>
                  <a:srgbClr val="509E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3" y="1309688"/>
            <a:ext cx="3765248" cy="466462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07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4637"/>
            <a:ext cx="8686800" cy="563563"/>
          </a:xfrm>
          <a:noFill/>
        </p:spPr>
        <p:txBody>
          <a:bodyPr lIns="457200" anchor="t">
            <a:normAutofit/>
          </a:bodyPr>
          <a:lstStyle>
            <a:lvl1pPr algn="l">
              <a:defRPr sz="2800" b="1">
                <a:solidFill>
                  <a:srgbClr val="509E2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0597" y="6324600"/>
            <a:ext cx="681289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1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93763"/>
          </a:xfr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509E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09689"/>
            <a:ext cx="4038600" cy="48164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09689"/>
            <a:ext cx="4038600" cy="48164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00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69875"/>
          </a:xfr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509E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2999" y="2940050"/>
            <a:ext cx="2628000" cy="31861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5399" y="2940050"/>
            <a:ext cx="2628000" cy="31861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1"/>
          </p:nvPr>
        </p:nvSpPr>
        <p:spPr>
          <a:xfrm>
            <a:off x="440598" y="2940050"/>
            <a:ext cx="2628000" cy="31861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40598" y="860425"/>
            <a:ext cx="2628040" cy="207962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45359" y="860425"/>
            <a:ext cx="2628040" cy="207962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242959" y="860425"/>
            <a:ext cx="2628040" cy="207962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57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-in-Use-Case-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DOI or URL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536432" y="3875845"/>
            <a:ext cx="3960955" cy="2255434"/>
          </a:xfrm>
        </p:spPr>
        <p:txBody>
          <a:bodyPr/>
          <a:lstStyle>
            <a:lvl1pPr marL="180000" indent="-180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Key points</a:t>
            </a:r>
          </a:p>
          <a:p>
            <a:pPr lvl="0"/>
            <a:r>
              <a:rPr lang="en-US" dirty="0" smtClean="0"/>
              <a:t>Highlighting</a:t>
            </a:r>
          </a:p>
          <a:p>
            <a:pPr lvl="0"/>
            <a:r>
              <a:rPr lang="en-US" dirty="0" smtClean="0"/>
              <a:t>Use case</a:t>
            </a:r>
          </a:p>
          <a:p>
            <a:pPr lvl="0"/>
            <a:endParaRPr lang="en-US" dirty="0" smtClean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7017425" y="274641"/>
            <a:ext cx="1669375" cy="163035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Logo / journal cover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4686300" y="1981200"/>
            <a:ext cx="4000500" cy="41497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Representative graphic / map / visual from article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536433" y="1981200"/>
            <a:ext cx="3960955" cy="1893888"/>
          </a:xfrm>
        </p:spPr>
        <p:txBody>
          <a:bodyPr/>
          <a:lstStyle/>
          <a:p>
            <a:r>
              <a:rPr lang="en-US" dirty="0" smtClean="0"/>
              <a:t>Species photo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-104635" y="-10949"/>
            <a:ext cx="550800" cy="7007225"/>
          </a:xfrm>
        </p:spPr>
        <p:txBody>
          <a:bodyPr vert="vert270" lIns="0" tIns="36000" rIns="0" bIns="36000">
            <a:noAutofit/>
          </a:bodyPr>
          <a:lstStyle>
            <a:lvl1pPr marL="0" algn="r" defTabSz="457200" rtl="0" eaLnBrk="1" latinLnBrk="0" hangingPunct="1">
              <a:defRPr lang="en-US" sz="4000" kern="1200" dirty="0" smtClean="0">
                <a:solidFill>
                  <a:srgbClr val="FDB002">
                    <a:alpha val="32000"/>
                  </a:srgbClr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536433" y="274641"/>
            <a:ext cx="6480992" cy="163035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/>
              <a:buNone/>
              <a:defRPr sz="32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Title/Author clipping or citation</a:t>
            </a:r>
          </a:p>
        </p:txBody>
      </p:sp>
    </p:spTree>
    <p:extLst>
      <p:ext uri="{BB962C8B-B14F-4D97-AF65-F5344CB8AC3E}">
        <p14:creationId xmlns:p14="http://schemas.microsoft.com/office/powerpoint/2010/main" val="591968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69875"/>
          </a:xfr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509E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5399" y="860425"/>
            <a:ext cx="2628000" cy="52657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1"/>
          </p:nvPr>
        </p:nvSpPr>
        <p:spPr>
          <a:xfrm>
            <a:off x="440597" y="860425"/>
            <a:ext cx="5430401" cy="52657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2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98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6" r:id="rId2"/>
    <p:sldLayoutId id="2147483680" r:id="rId3"/>
    <p:sldLayoutId id="2147483668" r:id="rId4"/>
    <p:sldLayoutId id="2147483667" r:id="rId5"/>
    <p:sldLayoutId id="2147483652" r:id="rId6"/>
    <p:sldLayoutId id="2147483677" r:id="rId7"/>
    <p:sldLayoutId id="2147483679" r:id="rId8"/>
    <p:sldLayoutId id="2147483678" r:id="rId9"/>
    <p:sldLayoutId id="2147483653" r:id="rId10"/>
    <p:sldLayoutId id="2147483654" r:id="rId11"/>
    <p:sldLayoutId id="2147483655" r:id="rId12"/>
    <p:sldLayoutId id="2147483649" r:id="rId13"/>
    <p:sldLayoutId id="2147483681" r:id="rId14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800" b="1" kern="1200" cap="all">
          <a:solidFill>
            <a:srgbClr val="328127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doi.org/10.3897/mycokeys.30.2437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ite.ut.ee/" TargetMode="External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gbif.org/occurrence/1881138280" TargetMode="Externa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gbif.org/species/9814114" TargetMode="External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biodiversityinformatics.org/" TargetMode="Externa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biodiversityinformatics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bif.org/bi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bif.org/occurrence/gallery" TargetMode="Externa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ttachments.cbd.int/Taxonomy_in_the_post-2020_Framework_for_Biodiversity_CETAF-GBIF_joint_statement.pdf" TargetMode="External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bif.org/" TargetMode="Externa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bipindicators.net/indicators/growth-in-species-occurrence-records-accessible-through-gbi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hyperlink" Target="https://www.gbif.org/occurrence/search?q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occurrence/taxonomy" TargetMode="Externa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8-017-09084-6" TargetMode="External"/><Relationship Id="rId4" Type="http://schemas.openxmlformats.org/officeDocument/2006/relationships/image" Target="../media/image13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Global taxonomy  initiative forum, un biodiversity conference, </a:t>
            </a:r>
            <a:r>
              <a:rPr lang="en-GB" dirty="0" err="1"/>
              <a:t>sharm</a:t>
            </a:r>
            <a:r>
              <a:rPr lang="en-GB" dirty="0"/>
              <a:t> el sheikh, 16 </a:t>
            </a:r>
            <a:r>
              <a:rPr lang="en-GB" dirty="0" err="1"/>
              <a:t>november</a:t>
            </a:r>
            <a:r>
              <a:rPr lang="en-GB" dirty="0"/>
              <a:t> 2018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3871" y="2617538"/>
            <a:ext cx="8054116" cy="3234267"/>
          </a:xfrm>
        </p:spPr>
        <p:txBody>
          <a:bodyPr/>
          <a:lstStyle/>
          <a:p>
            <a:r>
              <a:rPr lang="en-GB" sz="3600" dirty="0"/>
              <a:t>Informatics in support of the post-2020 biodiversity agenda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44345" y="5688157"/>
            <a:ext cx="8054116" cy="718991"/>
          </a:xfrm>
        </p:spPr>
        <p:txBody>
          <a:bodyPr/>
          <a:lstStyle/>
          <a:p>
            <a:r>
              <a:rPr lang="en-GB" dirty="0" smtClean="0"/>
              <a:t>Tim Hirsch, Deputy Director, </a:t>
            </a:r>
            <a:r>
              <a:rPr lang="en-GB" smtClean="0"/>
              <a:t>GBIF Secretariat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99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2C7047E-B864-8C4B-9AA6-81E01968A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</a:t>
            </a:r>
            <a:r>
              <a:rPr lang="en-GB" dirty="0" smtClean="0"/>
              <a:t>Underrepresented </a:t>
            </a:r>
            <a:r>
              <a:rPr lang="en-GB" dirty="0"/>
              <a:t>Kingdom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C2A06501-4EE5-0A41-BDF3-3579585A180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68449" y="1839548"/>
            <a:ext cx="8407101" cy="481647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a-DK" dirty="0" smtClean="0"/>
              <a:t>”</a:t>
            </a:r>
            <a:r>
              <a:rPr lang="da-DK" dirty="0" err="1" smtClean="0"/>
              <a:t>Being</a:t>
            </a:r>
            <a:r>
              <a:rPr lang="da-DK" dirty="0" smtClean="0"/>
              <a:t> </a:t>
            </a:r>
            <a:r>
              <a:rPr lang="da-DK" dirty="0" err="1"/>
              <a:t>nameless</a:t>
            </a:r>
            <a:r>
              <a:rPr lang="da-DK" dirty="0"/>
              <a:t>, the dark taxa </a:t>
            </a:r>
            <a:r>
              <a:rPr lang="da-DK" dirty="0" err="1"/>
              <a:t>are</a:t>
            </a:r>
            <a:r>
              <a:rPr lang="da-DK" dirty="0"/>
              <a:t> not </a:t>
            </a:r>
            <a:r>
              <a:rPr lang="da-DK" dirty="0" err="1"/>
              <a:t>easily</a:t>
            </a:r>
            <a:r>
              <a:rPr lang="da-DK" dirty="0"/>
              <a:t> </a:t>
            </a:r>
            <a:r>
              <a:rPr lang="da-DK" dirty="0" err="1"/>
              <a:t>incorporated</a:t>
            </a:r>
            <a:r>
              <a:rPr lang="da-DK" dirty="0"/>
              <a:t> </a:t>
            </a:r>
            <a:r>
              <a:rPr lang="da-DK" dirty="0" err="1"/>
              <a:t>into</a:t>
            </a:r>
            <a:r>
              <a:rPr lang="da-DK" dirty="0"/>
              <a:t> [</a:t>
            </a:r>
            <a:r>
              <a:rPr lang="da-DK" dirty="0" err="1"/>
              <a:t>biodiversity</a:t>
            </a:r>
            <a:r>
              <a:rPr lang="da-DK" dirty="0"/>
              <a:t> data </a:t>
            </a:r>
            <a:r>
              <a:rPr lang="da-DK" dirty="0" err="1"/>
              <a:t>collections</a:t>
            </a:r>
            <a:r>
              <a:rPr lang="da-DK" dirty="0"/>
              <a:t> and </a:t>
            </a:r>
            <a:r>
              <a:rPr lang="da-DK" dirty="0" err="1"/>
              <a:t>legislation</a:t>
            </a:r>
            <a:r>
              <a:rPr lang="da-DK" dirty="0"/>
              <a:t>] and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consequently</a:t>
            </a:r>
            <a:r>
              <a:rPr lang="da-DK" dirty="0"/>
              <a:t> </a:t>
            </a:r>
            <a:r>
              <a:rPr lang="da-DK" dirty="0" err="1"/>
              <a:t>often</a:t>
            </a:r>
            <a:r>
              <a:rPr lang="da-DK" dirty="0"/>
              <a:t> </a:t>
            </a:r>
            <a:r>
              <a:rPr lang="da-DK" dirty="0" err="1"/>
              <a:t>omitted</a:t>
            </a:r>
            <a:r>
              <a:rPr lang="da-DK" dirty="0"/>
              <a:t>. </a:t>
            </a:r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, for </a:t>
            </a:r>
            <a:r>
              <a:rPr lang="da-DK" dirty="0" err="1"/>
              <a:t>example</a:t>
            </a:r>
            <a:r>
              <a:rPr lang="da-DK" dirty="0"/>
              <a:t>, </a:t>
            </a:r>
            <a:r>
              <a:rPr lang="da-DK" b="1" dirty="0" err="1"/>
              <a:t>usually</a:t>
            </a:r>
            <a:r>
              <a:rPr lang="da-DK" b="1" dirty="0"/>
              <a:t> </a:t>
            </a:r>
            <a:r>
              <a:rPr lang="da-DK" b="1" dirty="0" err="1"/>
              <a:t>left</a:t>
            </a:r>
            <a:r>
              <a:rPr lang="da-DK" b="1" dirty="0"/>
              <a:t> out of species </a:t>
            </a:r>
            <a:r>
              <a:rPr lang="da-DK" b="1" dirty="0" err="1"/>
              <a:t>counts</a:t>
            </a:r>
            <a:r>
              <a:rPr lang="da-DK" b="1" dirty="0"/>
              <a:t> of </a:t>
            </a:r>
            <a:r>
              <a:rPr lang="da-DK" b="1" dirty="0" err="1"/>
              <a:t>areas</a:t>
            </a:r>
            <a:r>
              <a:rPr lang="da-DK" b="1" dirty="0"/>
              <a:t> and </a:t>
            </a:r>
            <a:r>
              <a:rPr lang="da-DK" b="1" dirty="0" err="1"/>
              <a:t>therefore</a:t>
            </a:r>
            <a:r>
              <a:rPr lang="da-DK" b="1" dirty="0"/>
              <a:t> from decisions on nature </a:t>
            </a:r>
            <a:r>
              <a:rPr lang="da-DK" b="1" dirty="0" err="1"/>
              <a:t>conservation</a:t>
            </a:r>
            <a:r>
              <a:rPr lang="da-DK" dirty="0"/>
              <a:t>.” </a:t>
            </a:r>
          </a:p>
          <a:p>
            <a:pPr algn="r"/>
            <a:r>
              <a:rPr lang="da-DK" sz="1800" dirty="0"/>
              <a:t>—Ryberg M &amp; Nilsson RH (2018) New light on </a:t>
            </a:r>
            <a:r>
              <a:rPr lang="da-DK" sz="1800" dirty="0" err="1"/>
              <a:t>names</a:t>
            </a:r>
            <a:r>
              <a:rPr lang="da-DK" sz="1800" dirty="0"/>
              <a:t> and </a:t>
            </a:r>
            <a:r>
              <a:rPr lang="da-DK" sz="1800" dirty="0" err="1"/>
              <a:t>naming</a:t>
            </a:r>
            <a:r>
              <a:rPr lang="da-DK" sz="1800" dirty="0"/>
              <a:t> of dark taxa.</a:t>
            </a:r>
            <a:br>
              <a:rPr lang="da-DK" sz="1800" dirty="0"/>
            </a:br>
            <a:r>
              <a:rPr lang="da-DK" sz="1800" i="1" dirty="0" err="1"/>
              <a:t>MycoKeys</a:t>
            </a:r>
            <a:r>
              <a:rPr lang="da-DK" sz="1800" dirty="0"/>
              <a:t> 30: 31-39. </a:t>
            </a:r>
            <a:r>
              <a:rPr lang="da-DK" sz="1800" dirty="0">
                <a:hlinkClick r:id="rId2"/>
              </a:rPr>
              <a:t>https://doi.org/10.3897/mycokeys.30.24376</a:t>
            </a:r>
            <a:r>
              <a:rPr lang="da-DK" sz="1800" dirty="0"/>
              <a:t>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338129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ext Placeholder 3"/>
          <p:cNvSpPr>
            <a:spLocks noGrp="1"/>
          </p:cNvSpPr>
          <p:nvPr>
            <p:ph type="body" idx="4294967295"/>
          </p:nvPr>
        </p:nvSpPr>
        <p:spPr>
          <a:xfrm>
            <a:off x="441325" y="6407148"/>
            <a:ext cx="7156323" cy="383120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ts val="200"/>
              </a:spcBef>
              <a:defRPr sz="900"/>
            </a:pPr>
            <a:r>
              <a:rPr lang="da-DK" dirty="0">
                <a:hlinkClick r:id="rId3"/>
              </a:rPr>
              <a:t>https://unite.ut.ee</a:t>
            </a:r>
            <a:r>
              <a:rPr lang="da-DK" dirty="0"/>
              <a:t> </a:t>
            </a:r>
            <a:endParaRPr dirty="0"/>
          </a:p>
        </p:txBody>
      </p:sp>
      <p:pic>
        <p:nvPicPr>
          <p:cNvPr id="407" name="Unite 1%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103592"/>
            <a:ext cx="7548129" cy="5066252"/>
          </a:xfrm>
          <a:prstGeom prst="rect">
            <a:avLst/>
          </a:prstGeom>
          <a:ln w="12700">
            <a:solidFill>
              <a:schemeClr val="tx2"/>
            </a:solidFill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025"/>
            <a:ext cx="8229600" cy="7939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Species hypotheses as a communication and identification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26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itle 1"/>
          <p:cNvSpPr txBox="1">
            <a:spLocks noGrp="1"/>
          </p:cNvSpPr>
          <p:nvPr>
            <p:ph type="title"/>
          </p:nvPr>
        </p:nvSpPr>
        <p:spPr>
          <a:xfrm>
            <a:off x="457200" y="274636"/>
            <a:ext cx="8229600" cy="793916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Clustering fungal sequences</a:t>
            </a:r>
            <a:endParaRPr dirty="0"/>
          </a:p>
        </p:txBody>
      </p:sp>
      <p:sp>
        <p:nvSpPr>
          <p:cNvPr id="411" name="Text Placeholder 3"/>
          <p:cNvSpPr>
            <a:spLocks noGrp="1"/>
          </p:cNvSpPr>
          <p:nvPr>
            <p:ph type="body" idx="4294967295"/>
          </p:nvPr>
        </p:nvSpPr>
        <p:spPr>
          <a:xfrm>
            <a:off x="441325" y="6407148"/>
            <a:ext cx="7156323" cy="383120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ts val="200"/>
              </a:spcBef>
              <a:defRPr sz="900"/>
            </a:pPr>
            <a:endParaRPr/>
          </a:p>
        </p:txBody>
      </p:sp>
      <p:sp>
        <p:nvSpPr>
          <p:cNvPr id="412" name="Oval"/>
          <p:cNvSpPr/>
          <p:nvPr/>
        </p:nvSpPr>
        <p:spPr>
          <a:xfrm>
            <a:off x="2727903" y="4710824"/>
            <a:ext cx="200554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3" name="Oval"/>
          <p:cNvSpPr/>
          <p:nvPr/>
        </p:nvSpPr>
        <p:spPr>
          <a:xfrm>
            <a:off x="2192775" y="4710824"/>
            <a:ext cx="200554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4" name="Oval"/>
          <p:cNvSpPr/>
          <p:nvPr/>
        </p:nvSpPr>
        <p:spPr>
          <a:xfrm>
            <a:off x="2460339" y="4710824"/>
            <a:ext cx="200554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5" name="Oval"/>
          <p:cNvSpPr/>
          <p:nvPr/>
        </p:nvSpPr>
        <p:spPr>
          <a:xfrm>
            <a:off x="2995467" y="4710824"/>
            <a:ext cx="200553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6" name="Oval"/>
          <p:cNvSpPr/>
          <p:nvPr/>
        </p:nvSpPr>
        <p:spPr>
          <a:xfrm>
            <a:off x="3263031" y="4710824"/>
            <a:ext cx="200553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7" name="Oval"/>
          <p:cNvSpPr/>
          <p:nvPr/>
        </p:nvSpPr>
        <p:spPr>
          <a:xfrm>
            <a:off x="3530594" y="4710824"/>
            <a:ext cx="200554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8" name="Oval"/>
          <p:cNvSpPr/>
          <p:nvPr/>
        </p:nvSpPr>
        <p:spPr>
          <a:xfrm>
            <a:off x="3798158" y="4710824"/>
            <a:ext cx="200554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Oval"/>
          <p:cNvSpPr/>
          <p:nvPr/>
        </p:nvSpPr>
        <p:spPr>
          <a:xfrm>
            <a:off x="4065722" y="4710824"/>
            <a:ext cx="200554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Oval"/>
          <p:cNvSpPr/>
          <p:nvPr/>
        </p:nvSpPr>
        <p:spPr>
          <a:xfrm>
            <a:off x="4333286" y="4710824"/>
            <a:ext cx="200553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1" name="Oval"/>
          <p:cNvSpPr/>
          <p:nvPr/>
        </p:nvSpPr>
        <p:spPr>
          <a:xfrm>
            <a:off x="4600850" y="4710824"/>
            <a:ext cx="200553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2" name="Oval"/>
          <p:cNvSpPr/>
          <p:nvPr/>
        </p:nvSpPr>
        <p:spPr>
          <a:xfrm>
            <a:off x="4868413" y="4710824"/>
            <a:ext cx="200554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3" name="Oval"/>
          <p:cNvSpPr/>
          <p:nvPr/>
        </p:nvSpPr>
        <p:spPr>
          <a:xfrm>
            <a:off x="5135977" y="4710824"/>
            <a:ext cx="200554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4" name="Oval"/>
          <p:cNvSpPr/>
          <p:nvPr/>
        </p:nvSpPr>
        <p:spPr>
          <a:xfrm>
            <a:off x="5403541" y="4710824"/>
            <a:ext cx="200554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5" name="Oval"/>
          <p:cNvSpPr/>
          <p:nvPr/>
        </p:nvSpPr>
        <p:spPr>
          <a:xfrm>
            <a:off x="5671105" y="4710824"/>
            <a:ext cx="200553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6" name="Oval"/>
          <p:cNvSpPr/>
          <p:nvPr/>
        </p:nvSpPr>
        <p:spPr>
          <a:xfrm>
            <a:off x="5938669" y="4710824"/>
            <a:ext cx="200554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7" name="Oval"/>
          <p:cNvSpPr/>
          <p:nvPr/>
        </p:nvSpPr>
        <p:spPr>
          <a:xfrm>
            <a:off x="6206233" y="4710824"/>
            <a:ext cx="200554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8" name="Oval"/>
          <p:cNvSpPr/>
          <p:nvPr/>
        </p:nvSpPr>
        <p:spPr>
          <a:xfrm>
            <a:off x="6473797" y="4710824"/>
            <a:ext cx="200553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9" name="Oval"/>
          <p:cNvSpPr/>
          <p:nvPr/>
        </p:nvSpPr>
        <p:spPr>
          <a:xfrm>
            <a:off x="6741360" y="4710824"/>
            <a:ext cx="200554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0" name="Oval"/>
          <p:cNvSpPr/>
          <p:nvPr/>
        </p:nvSpPr>
        <p:spPr>
          <a:xfrm>
            <a:off x="7008924" y="4710824"/>
            <a:ext cx="200554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1" name="Oval"/>
          <p:cNvSpPr/>
          <p:nvPr/>
        </p:nvSpPr>
        <p:spPr>
          <a:xfrm>
            <a:off x="7276488" y="4710824"/>
            <a:ext cx="200553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2" name="Oval"/>
          <p:cNvSpPr/>
          <p:nvPr/>
        </p:nvSpPr>
        <p:spPr>
          <a:xfrm>
            <a:off x="7544051" y="4710824"/>
            <a:ext cx="200554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3" name="Oval"/>
          <p:cNvSpPr/>
          <p:nvPr/>
        </p:nvSpPr>
        <p:spPr>
          <a:xfrm>
            <a:off x="7811615" y="4710824"/>
            <a:ext cx="200553" cy="214916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4" name="Oval"/>
          <p:cNvSpPr/>
          <p:nvPr/>
        </p:nvSpPr>
        <p:spPr>
          <a:xfrm>
            <a:off x="2868866" y="3458781"/>
            <a:ext cx="453755" cy="464356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5" name="Oval"/>
          <p:cNvSpPr/>
          <p:nvPr/>
        </p:nvSpPr>
        <p:spPr>
          <a:xfrm>
            <a:off x="6420442" y="3458781"/>
            <a:ext cx="453755" cy="464356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6" name="Oval"/>
          <p:cNvSpPr/>
          <p:nvPr/>
        </p:nvSpPr>
        <p:spPr>
          <a:xfrm>
            <a:off x="4447898" y="3458781"/>
            <a:ext cx="453754" cy="464356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7" name="Connection Line"/>
          <p:cNvSpPr/>
          <p:nvPr/>
        </p:nvSpPr>
        <p:spPr>
          <a:xfrm>
            <a:off x="2355523" y="4313554"/>
            <a:ext cx="1531769" cy="344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12" extrusionOk="0">
                <a:moveTo>
                  <a:pt x="0" y="14489"/>
                </a:moveTo>
                <a:cubicBezTo>
                  <a:pt x="7346" y="-5388"/>
                  <a:pt x="14546" y="-4814"/>
                  <a:pt x="21600" y="16212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448" name="Connection Line"/>
          <p:cNvSpPr/>
          <p:nvPr/>
        </p:nvSpPr>
        <p:spPr>
          <a:xfrm>
            <a:off x="4111968" y="4301647"/>
            <a:ext cx="1125503" cy="332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15592"/>
                </a:moveTo>
                <a:cubicBezTo>
                  <a:pt x="7292" y="-5399"/>
                  <a:pt x="14492" y="-5196"/>
                  <a:pt x="21600" y="16201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449" name="Connection Line"/>
          <p:cNvSpPr/>
          <p:nvPr/>
        </p:nvSpPr>
        <p:spPr>
          <a:xfrm>
            <a:off x="5461978" y="4307383"/>
            <a:ext cx="2370546" cy="338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5" extrusionOk="0">
                <a:moveTo>
                  <a:pt x="0" y="15049"/>
                </a:moveTo>
                <a:cubicBezTo>
                  <a:pt x="7240" y="-5395"/>
                  <a:pt x="14440" y="-5010"/>
                  <a:pt x="21600" y="16205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440" name="Oval"/>
          <p:cNvSpPr/>
          <p:nvPr/>
        </p:nvSpPr>
        <p:spPr>
          <a:xfrm>
            <a:off x="3671558" y="2490944"/>
            <a:ext cx="453754" cy="464356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0" name="Connection Line"/>
          <p:cNvSpPr/>
          <p:nvPr/>
        </p:nvSpPr>
        <p:spPr>
          <a:xfrm>
            <a:off x="3132410" y="3069193"/>
            <a:ext cx="1531770" cy="344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12" extrusionOk="0">
                <a:moveTo>
                  <a:pt x="0" y="14489"/>
                </a:moveTo>
                <a:cubicBezTo>
                  <a:pt x="7346" y="-5388"/>
                  <a:pt x="14546" y="-4814"/>
                  <a:pt x="21600" y="16212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442" name="Oval"/>
          <p:cNvSpPr/>
          <p:nvPr/>
        </p:nvSpPr>
        <p:spPr>
          <a:xfrm>
            <a:off x="6420442" y="2490944"/>
            <a:ext cx="453755" cy="464356"/>
          </a:xfrm>
          <a:prstGeom prst="ellipse">
            <a:avLst/>
          </a:prstGeom>
          <a:solidFill>
            <a:srgbClr val="F8BA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3" name="Individuals"/>
          <p:cNvSpPr txBox="1"/>
          <p:nvPr/>
        </p:nvSpPr>
        <p:spPr>
          <a:xfrm>
            <a:off x="663522" y="4639212"/>
            <a:ext cx="125495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t>Individuals</a:t>
            </a:r>
          </a:p>
        </p:txBody>
      </p:sp>
      <p:sp>
        <p:nvSpPr>
          <p:cNvPr id="444" name="SH 1%"/>
          <p:cNvSpPr txBox="1"/>
          <p:nvPr/>
        </p:nvSpPr>
        <p:spPr>
          <a:xfrm>
            <a:off x="916065" y="3511889"/>
            <a:ext cx="73647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t>SH 1%</a:t>
            </a:r>
          </a:p>
        </p:txBody>
      </p:sp>
      <p:sp>
        <p:nvSpPr>
          <p:cNvPr id="445" name="SH 1.5%"/>
          <p:cNvSpPr txBox="1"/>
          <p:nvPr/>
        </p:nvSpPr>
        <p:spPr>
          <a:xfrm>
            <a:off x="814155" y="2544051"/>
            <a:ext cx="95435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t>SH 1.5%</a:t>
            </a:r>
          </a:p>
        </p:txBody>
      </p:sp>
      <p:pic>
        <p:nvPicPr>
          <p:cNvPr id="446" name="unite-logo-ring2.png" descr="unite-logo-ring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891" y="5405888"/>
            <a:ext cx="801322" cy="7939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88242" y="998692"/>
            <a:ext cx="81193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/>
              <a:t>73,000 species hypotheses derived from &gt;800,000 sequences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Each </a:t>
            </a:r>
            <a:r>
              <a:rPr lang="en-US" sz="2000" dirty="0" smtClean="0"/>
              <a:t>species hypothesis </a:t>
            </a:r>
            <a:r>
              <a:rPr lang="en-US" sz="2000" dirty="0"/>
              <a:t>assigned a digital object </a:t>
            </a:r>
            <a:r>
              <a:rPr lang="en-US" sz="2000" dirty="0" smtClean="0"/>
              <a:t>identifier (DOI)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These serve as ‘operational taxonomic units’ to support discovery and description</a:t>
            </a:r>
            <a:endParaRPr lang="en-US" sz="20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65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Text Placeholder 3"/>
          <p:cNvSpPr>
            <a:spLocks noGrp="1"/>
          </p:cNvSpPr>
          <p:nvPr>
            <p:ph type="body" idx="4294967295"/>
          </p:nvPr>
        </p:nvSpPr>
        <p:spPr>
          <a:xfrm>
            <a:off x="441325" y="6407148"/>
            <a:ext cx="7156323" cy="383120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ts val="200"/>
              </a:spcBef>
              <a:defRPr sz="900"/>
            </a:pPr>
            <a:endParaRPr/>
          </a:p>
        </p:txBody>
      </p:sp>
      <p:pic>
        <p:nvPicPr>
          <p:cNvPr id="545" name="Content Placeholder 4" descr="Content Placeholder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6080" y="1309687"/>
            <a:ext cx="7931840" cy="4816476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Title 1"/>
          <p:cNvSpPr txBox="1">
            <a:spLocks noGrp="1"/>
          </p:cNvSpPr>
          <p:nvPr>
            <p:ph type="title"/>
          </p:nvPr>
        </p:nvSpPr>
        <p:spPr>
          <a:xfrm>
            <a:off x="215418" y="375279"/>
            <a:ext cx="8713163" cy="79391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38911">
              <a:defRPr sz="2688"/>
            </a:pPr>
            <a:r>
              <a:rPr lang="da-DK" dirty="0" smtClean="0"/>
              <a:t>DOI  </a:t>
            </a:r>
            <a:r>
              <a:rPr lang="da-DK" dirty="0" err="1"/>
              <a:t>connected</a:t>
            </a:r>
            <a:r>
              <a:rPr lang="da-DK" dirty="0"/>
              <a:t> to GBIF Backbone </a:t>
            </a:r>
            <a:r>
              <a:rPr lang="da-DK" dirty="0" err="1"/>
              <a:t>classification</a:t>
            </a:r>
            <a:endParaRPr dirty="0"/>
          </a:p>
        </p:txBody>
      </p:sp>
      <p:pic>
        <p:nvPicPr>
          <p:cNvPr id="547" name="unite-logo-ring2.png" descr="unite-logo-ring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041" y="5693986"/>
            <a:ext cx="801322" cy="7939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8472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Biowide.png" descr="Biowid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23" y="300625"/>
            <a:ext cx="8872534" cy="5273457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441325" y="6407148"/>
            <a:ext cx="7156324" cy="38312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r">
              <a:spcBef>
                <a:spcPts val="141"/>
              </a:spcBef>
              <a:defRPr sz="1200"/>
            </a:pPr>
            <a:endParaRPr/>
          </a:p>
        </p:txBody>
      </p:sp>
      <p:pic>
        <p:nvPicPr>
          <p:cNvPr id="139" name="unite-logo-ring2.png" descr="unite-logo-ring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786" y="5574082"/>
            <a:ext cx="801323" cy="7939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736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5415DED-9064-8342-B388-3DF7D48E4C9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86607" y="6357044"/>
            <a:ext cx="7156324" cy="383120"/>
          </a:xfrm>
          <a:prstGeom prst="rect">
            <a:avLst/>
          </a:prstGeom>
        </p:spPr>
        <p:txBody>
          <a:bodyPr/>
          <a:lstStyle/>
          <a:p>
            <a:r>
              <a:rPr lang="en-GB" sz="1600" dirty="0">
                <a:hlinkClick r:id="rId2"/>
              </a:rPr>
              <a:t>https://www.gbif.org/occurrence/1881138280</a:t>
            </a:r>
            <a:r>
              <a:rPr lang="en-GB" sz="16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E08F00-44BE-024F-9579-29C2006FA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4" y="363255"/>
            <a:ext cx="8262375" cy="556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6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www.gbif.org/species/9814114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2" y="348120"/>
            <a:ext cx="8455068" cy="4980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325" y="549854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Helps to reveal true diversity of Danish fungi and their distribution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Supports new approaches to conservation taking ‘dark taxa’ into account</a:t>
            </a:r>
          </a:p>
        </p:txBody>
      </p:sp>
    </p:spTree>
    <p:extLst>
      <p:ext uri="{BB962C8B-B14F-4D97-AF65-F5344CB8AC3E}">
        <p14:creationId xmlns:p14="http://schemas.microsoft.com/office/powerpoint/2010/main" val="4130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www.biodiversityinformatics.org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359"/>
            <a:ext cx="9144000" cy="51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3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www.biodiversityinformatics.org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359"/>
            <a:ext cx="9144000" cy="5123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94" y="770437"/>
            <a:ext cx="5407242" cy="552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7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www.gbif.org/bid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52" y="-746"/>
            <a:ext cx="4504748" cy="25577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999" y="5680803"/>
            <a:ext cx="904001" cy="612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1" y="5658585"/>
            <a:ext cx="3107803" cy="681162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41325" y="3283381"/>
            <a:ext cx="5516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Multi-annual </a:t>
            </a:r>
            <a:r>
              <a:rPr lang="en-US" dirty="0" err="1" smtClean="0"/>
              <a:t>programme</a:t>
            </a:r>
            <a:r>
              <a:rPr lang="en-US" dirty="0" smtClean="0"/>
              <a:t> to support mobilization and use of data in ACP regions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63 projects in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2" y="2053011"/>
            <a:ext cx="9232664" cy="2433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56637"/>
            <a:ext cx="46392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INFORMATICS CAPACITY BUILDING ESSENTIAL TO MOBILIZE TALENT AND PEOPLE IN SUPPORT OF THE NEW DEAL FOR NATURE 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32" y="3915807"/>
            <a:ext cx="2800514" cy="18456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5" y="3444082"/>
            <a:ext cx="2721399" cy="18156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5140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84" y="112235"/>
            <a:ext cx="8229600" cy="793915"/>
          </a:xfrm>
        </p:spPr>
        <p:txBody>
          <a:bodyPr/>
          <a:lstStyle/>
          <a:p>
            <a:r>
              <a:rPr lang="en-US" dirty="0" smtClean="0"/>
              <a:t>Or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www.gbif.org/occurrence/gallery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653"/>
            <a:ext cx="9144000" cy="4875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409" y="5694325"/>
            <a:ext cx="7743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‘NERDS AND THE NEW DEAL FOR NATURE’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4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attachments.cbd.int/Taxonomy_in_the_post-2020_Framework_for_Biodiversity_CETAF-GBIF_joint_statement.pdf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73" y="517407"/>
            <a:ext cx="5883579" cy="34588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41325" y="4471791"/>
            <a:ext cx="66306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Taxonomy underpinning biodiversity discovery and understanding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Biodiversity information and the biodiversity knowledge network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Molecular genetics and genomics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Capacity building, training and outreach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9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325" y="971487"/>
            <a:ext cx="8229600" cy="4816476"/>
          </a:xfrm>
        </p:spPr>
        <p:txBody>
          <a:bodyPr/>
          <a:lstStyle/>
          <a:p>
            <a:r>
              <a:rPr lang="en-US" dirty="0" smtClean="0"/>
              <a:t>Thanks to: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 err="1"/>
              <a:t>Urmas</a:t>
            </a:r>
            <a:r>
              <a:rPr lang="en-GB" b="1" dirty="0"/>
              <a:t> </a:t>
            </a:r>
            <a:r>
              <a:rPr lang="en-GB" b="1" dirty="0" err="1"/>
              <a:t>Kõljalg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University of Tartu, Estonia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Henrik Nilsson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Gothenburg University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Dmitry </a:t>
            </a:r>
            <a:r>
              <a:rPr lang="en-GB" b="1" dirty="0" err="1"/>
              <a:t>Schigel</a:t>
            </a:r>
            <a:r>
              <a:rPr lang="en-GB" b="1" dirty="0"/>
              <a:t/>
            </a:r>
            <a:br>
              <a:rPr lang="en-GB" b="1" dirty="0"/>
            </a:br>
            <a:r>
              <a:rPr lang="en-GB" dirty="0"/>
              <a:t>GBIF Secretariat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sharing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https://www.gbif.org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726"/>
            <a:ext cx="9144000" cy="44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0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the strategic plan 2011-2020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www.bipindicators.net/indicators/growth-in-species-occurrence-records-accessible-through-gbif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40" y="2897841"/>
            <a:ext cx="4390373" cy="3295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33" y="2897841"/>
            <a:ext cx="4384108" cy="3295099"/>
          </a:xfrm>
          <a:prstGeom prst="rect">
            <a:avLst/>
          </a:prstGeom>
        </p:spPr>
      </p:pic>
      <p:pic>
        <p:nvPicPr>
          <p:cNvPr id="7" name="Picture 6" descr="Screen Shot 2017-03-23 at 11.30.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6" y="2121466"/>
            <a:ext cx="1926850" cy="728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3" y="984955"/>
            <a:ext cx="1155110" cy="11551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00698" y="1036411"/>
            <a:ext cx="4572000" cy="17543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en-US" dirty="0" smtClean="0">
                <a:latin typeface="Arial" charset="0"/>
              </a:rPr>
              <a:t>‘By </a:t>
            </a:r>
            <a:r>
              <a:rPr lang="en-US" dirty="0">
                <a:latin typeface="Arial" charset="0"/>
              </a:rPr>
              <a:t>2020, knowledge, the science base and technologies relating to biodiversity, its values, functioning, status and trends, and the consequences of its loss, are improved, widely shared and transferred, and applied</a:t>
            </a:r>
            <a:r>
              <a:rPr lang="en-US" dirty="0" smtClean="0">
                <a:latin typeface="Arial" charset="0"/>
              </a:rPr>
              <a:t>.’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1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wrong with this picture?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796"/>
            <a:ext cx="9144000" cy="4531539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https://www.gbif.org/occurrence/search?q</a:t>
            </a:r>
            <a:r>
              <a:rPr lang="en-US" dirty="0" smtClean="0"/>
              <a:t>=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45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49" y="1068552"/>
            <a:ext cx="5698151" cy="516493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www.gbif.org/occurrence/taxonomy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81" y="1820150"/>
            <a:ext cx="2159000" cy="38354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bird’s eye view of the tree of life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8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itle 1"/>
          <p:cNvSpPr txBox="1">
            <a:spLocks noGrp="1"/>
          </p:cNvSpPr>
          <p:nvPr>
            <p:ph type="title"/>
          </p:nvPr>
        </p:nvSpPr>
        <p:spPr>
          <a:xfrm>
            <a:off x="457200" y="274636"/>
            <a:ext cx="8229600" cy="793916"/>
          </a:xfrm>
          <a:prstGeom prst="rect">
            <a:avLst/>
          </a:prstGeom>
        </p:spPr>
        <p:txBody>
          <a:bodyPr/>
          <a:lstStyle/>
          <a:p>
            <a:r>
              <a:rPr dirty="0"/>
              <a:t>Taxonomic bias in </a:t>
            </a:r>
            <a:r>
              <a:rPr dirty="0" err="1"/>
              <a:t>gbif</a:t>
            </a:r>
            <a:r>
              <a:rPr lang="en-US" dirty="0"/>
              <a:t>-</a:t>
            </a:r>
            <a:r>
              <a:rPr dirty="0"/>
              <a:t>mediated data</a:t>
            </a:r>
          </a:p>
        </p:txBody>
      </p:sp>
      <p:sp>
        <p:nvSpPr>
          <p:cNvPr id="358" name="Text Placeholder 3"/>
          <p:cNvSpPr>
            <a:spLocks noGrp="1"/>
          </p:cNvSpPr>
          <p:nvPr>
            <p:ph type="body" idx="4294967295"/>
          </p:nvPr>
        </p:nvSpPr>
        <p:spPr>
          <a:xfrm>
            <a:off x="441325" y="6407148"/>
            <a:ext cx="7156323" cy="38312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spcBef>
                <a:spcPts val="200"/>
              </a:spcBef>
              <a:defRPr sz="900"/>
            </a:pPr>
            <a:r>
              <a:rPr lang="da-DK" sz="1000" dirty="0" err="1"/>
              <a:t>Troudet</a:t>
            </a:r>
            <a:r>
              <a:rPr lang="da-DK" sz="1000" dirty="0"/>
              <a:t> J et al. (2017) </a:t>
            </a:r>
            <a:r>
              <a:rPr lang="da-DK" sz="1000" dirty="0" err="1"/>
              <a:t>Taxonomic</a:t>
            </a:r>
            <a:r>
              <a:rPr lang="da-DK" sz="1000" dirty="0"/>
              <a:t> bias in </a:t>
            </a:r>
            <a:r>
              <a:rPr lang="da-DK" sz="1000" dirty="0" err="1"/>
              <a:t>biodiversity</a:t>
            </a:r>
            <a:r>
              <a:rPr lang="da-DK" sz="1000" dirty="0"/>
              <a:t> data and </a:t>
            </a:r>
            <a:r>
              <a:rPr lang="da-DK" sz="1000" dirty="0" err="1"/>
              <a:t>societal</a:t>
            </a:r>
            <a:r>
              <a:rPr lang="da-DK" sz="1000" dirty="0"/>
              <a:t> </a:t>
            </a:r>
            <a:r>
              <a:rPr lang="da-DK" sz="1000" dirty="0" err="1"/>
              <a:t>preferences</a:t>
            </a:r>
            <a:r>
              <a:rPr lang="da-DK" sz="1000" dirty="0"/>
              <a:t>. </a:t>
            </a:r>
            <a:br>
              <a:rPr lang="da-DK" sz="1000" dirty="0"/>
            </a:br>
            <a:r>
              <a:rPr lang="da-DK" sz="1000" i="1" dirty="0"/>
              <a:t>Scientific Reports</a:t>
            </a:r>
            <a:r>
              <a:rPr lang="da-DK" sz="1000" dirty="0"/>
              <a:t> 7:9132. </a:t>
            </a:r>
            <a:r>
              <a:rPr lang="da-DK" sz="1000" dirty="0">
                <a:hlinkClick r:id="rId3"/>
              </a:rPr>
              <a:t>https://doi.org/10.1038/s41598-017-09084-6</a:t>
            </a:r>
            <a:r>
              <a:rPr lang="da-DK" sz="1000" dirty="0"/>
              <a:t> </a:t>
            </a:r>
          </a:p>
        </p:txBody>
      </p:sp>
      <p:pic>
        <p:nvPicPr>
          <p:cNvPr id="35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6157" y="1063039"/>
            <a:ext cx="4990643" cy="4657932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TextBox 5"/>
          <p:cNvSpPr txBox="1"/>
          <p:nvPr/>
        </p:nvSpPr>
        <p:spPr>
          <a:xfrm>
            <a:off x="457200" y="1068551"/>
            <a:ext cx="2870749" cy="440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Aft>
                <a:spcPts val="600"/>
              </a:spcAft>
              <a:defRPr b="1"/>
            </a:pPr>
            <a:r>
              <a:rPr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vertical line at x = 0</a:t>
            </a:r>
          </a:p>
          <a:p>
            <a:pPr>
              <a:spcAft>
                <a:spcPts val="600"/>
              </a:spcAft>
            </a:pPr>
            <a:r>
              <a:rPr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</a:t>
            </a:r>
            <a:r>
              <a:rPr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deal’ N occurrences per class, where each class is sampled proportionally to its number of known species </a:t>
            </a:r>
          </a:p>
          <a:p>
            <a:pPr>
              <a:spcAft>
                <a:spcPts val="600"/>
              </a:spcAft>
              <a:defRPr b="1"/>
            </a:pPr>
            <a:r>
              <a:rPr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Green and red bars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show c</a:t>
            </a:r>
            <a:r>
              <a:rPr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lasses that are over- and under-represented in GBIF compared to ‘ideal’ sampling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Insects: &lt;200M occurrences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Birds: &gt;200M occurrences </a:t>
            </a:r>
          </a:p>
        </p:txBody>
      </p:sp>
      <p:sp>
        <p:nvSpPr>
          <p:cNvPr id="361" name="TextBox 6"/>
          <p:cNvSpPr txBox="1"/>
          <p:nvPr/>
        </p:nvSpPr>
        <p:spPr>
          <a:xfrm>
            <a:off x="3813630" y="5720971"/>
            <a:ext cx="495383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i="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704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Title 1"/>
          <p:cNvSpPr txBox="1">
            <a:spLocks noGrp="1"/>
          </p:cNvSpPr>
          <p:nvPr>
            <p:ph type="title"/>
          </p:nvPr>
        </p:nvSpPr>
        <p:spPr>
          <a:xfrm>
            <a:off x="441325" y="228070"/>
            <a:ext cx="8686800" cy="5635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Disruptive Technologies</a:t>
            </a:r>
            <a:endParaRPr dirty="0"/>
          </a:p>
        </p:txBody>
      </p:sp>
      <p:sp>
        <p:nvSpPr>
          <p:cNvPr id="604" name="Text Placeholder 2"/>
          <p:cNvSpPr txBox="1">
            <a:spLocks noGrp="1"/>
          </p:cNvSpPr>
          <p:nvPr>
            <p:ph type="body" sz="quarter" idx="4294967295"/>
          </p:nvPr>
        </p:nvSpPr>
        <p:spPr>
          <a:xfrm>
            <a:off x="4399714" y="6474880"/>
            <a:ext cx="7156323" cy="383120"/>
          </a:xfrm>
          <a:prstGeom prst="rect">
            <a:avLst/>
          </a:prstGeom>
        </p:spPr>
        <p:txBody>
          <a:bodyPr/>
          <a:lstStyle>
            <a:lvl1pPr>
              <a:defRPr i="1"/>
            </a:lvl1pPr>
          </a:lstStyle>
          <a:p>
            <a:r>
              <a:rPr sz="1400" dirty="0"/>
              <a:t>Wikipedia;</a:t>
            </a:r>
            <a:r>
              <a:rPr lang="en-US" sz="1400" dirty="0"/>
              <a:t> 2008 Jeroen </a:t>
            </a:r>
            <a:r>
              <a:rPr lang="en-US" sz="1400" dirty="0" err="1"/>
              <a:t>Rouwkema</a:t>
            </a:r>
            <a:r>
              <a:rPr lang="en-US" sz="1400" dirty="0"/>
              <a:t> CC </a:t>
            </a:r>
            <a:r>
              <a:rPr lang="en-US" sz="1400"/>
              <a:t>BY-SA </a:t>
            </a:r>
            <a:r>
              <a:rPr lang="en-US" sz="1400" smtClean="0"/>
              <a:t>3.0</a:t>
            </a:r>
            <a:endParaRPr sz="1400" dirty="0"/>
          </a:p>
        </p:txBody>
      </p:sp>
      <p:pic>
        <p:nvPicPr>
          <p:cNvPr id="605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50" y="838200"/>
            <a:ext cx="4109120" cy="5207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CC0C9E-4F2B-1F44-8947-555531F7E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791" y="1249648"/>
            <a:ext cx="4147334" cy="438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itle 1"/>
          <p:cNvSpPr txBox="1">
            <a:spLocks noGrp="1"/>
          </p:cNvSpPr>
          <p:nvPr>
            <p:ph type="title"/>
          </p:nvPr>
        </p:nvSpPr>
        <p:spPr>
          <a:xfrm>
            <a:off x="457200" y="274636"/>
            <a:ext cx="8229600" cy="793916"/>
          </a:xfrm>
          <a:prstGeom prst="rect">
            <a:avLst/>
          </a:prstGeom>
        </p:spPr>
        <p:txBody>
          <a:bodyPr/>
          <a:lstStyle/>
          <a:p>
            <a:r>
              <a:rPr dirty="0"/>
              <a:t>Fungi in </a:t>
            </a:r>
            <a:r>
              <a:rPr dirty="0" err="1"/>
              <a:t>gbif</a:t>
            </a:r>
            <a:endParaRPr dirty="0"/>
          </a:p>
        </p:txBody>
      </p:sp>
      <p:sp>
        <p:nvSpPr>
          <p:cNvPr id="375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441325" y="6407148"/>
            <a:ext cx="7156323" cy="38312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spcBef>
                <a:spcPts val="200"/>
              </a:spcBef>
              <a:defRPr sz="900"/>
            </a:lvl1pPr>
          </a:lstStyle>
          <a:p>
            <a:r>
              <a:t>As for 9 October 2018</a:t>
            </a:r>
          </a:p>
        </p:txBody>
      </p:sp>
      <p:pic>
        <p:nvPicPr>
          <p:cNvPr id="377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907" y="1262138"/>
            <a:ext cx="5502126" cy="4504994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TextBox 9"/>
          <p:cNvSpPr txBox="1"/>
          <p:nvPr/>
        </p:nvSpPr>
        <p:spPr>
          <a:xfrm>
            <a:off x="441325" y="1262138"/>
            <a:ext cx="2781272" cy="313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50000"/>
              </a:lnSpc>
              <a:defRPr sz="2200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15,261,883</a:t>
            </a:r>
            <a:r>
              <a:rPr dirty="0">
                <a:latin typeface="Arial Narrow" panose="020B0604020202020204" pitchFamily="34" charset="0"/>
                <a:cs typeface="Arial Narrow" panose="020B0604020202020204" pitchFamily="34" charset="0"/>
              </a:rPr>
              <a:t> occurrences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200"/>
            </a:pPr>
            <a:r>
              <a:rPr dirty="0">
                <a:latin typeface="Arial Narrow" panose="020B0604020202020204" pitchFamily="34" charset="0"/>
                <a:cs typeface="Arial Narrow" panose="020B0604020202020204" pitchFamily="34" charset="0"/>
              </a:rPr>
              <a:t>8</a:t>
            </a:r>
            <a:r>
              <a:rPr lang="en-US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.6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m</a:t>
            </a:r>
            <a:r>
              <a:rPr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dirty="0">
                <a:latin typeface="Arial Narrow" panose="020B0604020202020204" pitchFamily="34" charset="0"/>
                <a:cs typeface="Arial Narrow" panose="020B0604020202020204" pitchFamily="34" charset="0"/>
              </a:rPr>
              <a:t>observations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200"/>
            </a:pPr>
            <a:r>
              <a:rPr dirty="0">
                <a:latin typeface="Arial Narrow" panose="020B0604020202020204" pitchFamily="34" charset="0"/>
                <a:cs typeface="Arial Narrow" panose="020B0604020202020204" pitchFamily="34" charset="0"/>
              </a:rPr>
              <a:t>5</a:t>
            </a:r>
            <a:r>
              <a:rPr lang="en-US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.7m</a:t>
            </a:r>
            <a:r>
              <a:rPr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dirty="0">
                <a:latin typeface="Arial Narrow" panose="020B0604020202020204" pitchFamily="34" charset="0"/>
                <a:cs typeface="Arial Narrow" panose="020B0604020202020204" pitchFamily="34" charset="0"/>
              </a:rPr>
              <a:t>specimens</a:t>
            </a:r>
          </a:p>
          <a:p>
            <a:pPr>
              <a:lnSpc>
                <a:spcPct val="150000"/>
              </a:lnSpc>
              <a:defRPr sz="2200"/>
            </a:pPr>
            <a:r>
              <a:rPr dirty="0">
                <a:latin typeface="Arial Narrow" panose="020B0604020202020204" pitchFamily="34" charset="0"/>
                <a:cs typeface="Arial Narrow" panose="020B0604020202020204" pitchFamily="34" charset="0"/>
              </a:rPr>
              <a:t>11,667,185 georeferenced</a:t>
            </a:r>
          </a:p>
          <a:p>
            <a:pPr>
              <a:lnSpc>
                <a:spcPct val="150000"/>
              </a:lnSpc>
              <a:defRPr sz="2200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929,645</a:t>
            </a:r>
            <a:r>
              <a:rPr dirty="0">
                <a:latin typeface="Arial Narrow" panose="020B0604020202020204" pitchFamily="34" charset="0"/>
                <a:cs typeface="Arial Narrow" panose="020B0604020202020204" pitchFamily="34" charset="0"/>
              </a:rPr>
              <a:t> with images</a:t>
            </a:r>
          </a:p>
          <a:p>
            <a:pPr>
              <a:lnSpc>
                <a:spcPct val="150000"/>
              </a:lnSpc>
              <a:defRPr sz="2200"/>
            </a:pPr>
            <a:r>
              <a:rPr dirty="0">
                <a:latin typeface="Arial Narrow" panose="020B0604020202020204" pitchFamily="34" charset="0"/>
                <a:cs typeface="Arial Narrow" panose="020B0604020202020204" pitchFamily="34" charset="0"/>
              </a:rPr>
              <a:t>217,699 species</a:t>
            </a:r>
          </a:p>
        </p:txBody>
      </p:sp>
    </p:spTree>
    <p:extLst>
      <p:ext uri="{BB962C8B-B14F-4D97-AF65-F5344CB8AC3E}">
        <p14:creationId xmlns:p14="http://schemas.microsoft.com/office/powerpoint/2010/main" val="21564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BIF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GBIF-PPT_2015 (5)</Template>
  <TotalTime>530</TotalTime>
  <Words>396</Words>
  <Application>Microsoft Macintosh PowerPoint</Application>
  <PresentationFormat>On-screen Show (4:3)</PresentationFormat>
  <Paragraphs>65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 Narrow</vt:lpstr>
      <vt:lpstr>Calibri</vt:lpstr>
      <vt:lpstr>Helvetica Neue Medium</vt:lpstr>
      <vt:lpstr>Wingdings</vt:lpstr>
      <vt:lpstr>Arial</vt:lpstr>
      <vt:lpstr>GBIF_v2</vt:lpstr>
      <vt:lpstr>Informatics in support of the post-2020 biodiversity agenda</vt:lpstr>
      <vt:lpstr>Or…</vt:lpstr>
      <vt:lpstr>The power of sharing</vt:lpstr>
      <vt:lpstr>Supporting the strategic plan 2011-2020</vt:lpstr>
      <vt:lpstr>What’s wrong with this picture?</vt:lpstr>
      <vt:lpstr>a bird’s eye view of the tree of life…</vt:lpstr>
      <vt:lpstr>Taxonomic bias in gbif-mediated data</vt:lpstr>
      <vt:lpstr>Disruptive Technologies</vt:lpstr>
      <vt:lpstr>Fungi in gbif</vt:lpstr>
      <vt:lpstr>An Underrepresented Kingdom</vt:lpstr>
      <vt:lpstr>Species hypotheses as a communication and identification system</vt:lpstr>
      <vt:lpstr>Clustering fungal sequences</vt:lpstr>
      <vt:lpstr>DOI  connected to GBIF Backbone classification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Informatics in support of the post-2020 biodiversity agenda</dc:title>
  <dc:subject/>
  <dc:creator>Tim Hirsch</dc:creator>
  <cp:keywords/>
  <dc:description/>
  <cp:lastModifiedBy>Tim Hirsch</cp:lastModifiedBy>
  <cp:revision>20</cp:revision>
  <dcterms:created xsi:type="dcterms:W3CDTF">2018-11-15T20:50:15Z</dcterms:created>
  <dcterms:modified xsi:type="dcterms:W3CDTF">2018-11-16T05:41:05Z</dcterms:modified>
  <cp:category/>
</cp:coreProperties>
</file>