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svg" ContentType="image/svg+xml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5" r:id="rId2"/>
    <p:sldId id="458" r:id="rId3"/>
    <p:sldId id="459" r:id="rId4"/>
    <p:sldId id="331" r:id="rId5"/>
    <p:sldId id="456" r:id="rId6"/>
    <p:sldId id="460" r:id="rId7"/>
    <p:sldId id="463" r:id="rId8"/>
    <p:sldId id="464" r:id="rId9"/>
    <p:sldId id="427" r:id="rId10"/>
    <p:sldId id="414" r:id="rId11"/>
    <p:sldId id="442" r:id="rId12"/>
    <p:sldId id="461" r:id="rId13"/>
    <p:sldId id="46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8">
          <p15:clr>
            <a:srgbClr val="A4A3A4"/>
          </p15:clr>
        </p15:guide>
        <p15:guide id="2" pos="349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E905"/>
    <a:srgbClr val="175CA1"/>
    <a:srgbClr val="328127"/>
    <a:srgbClr val="DF8432"/>
    <a:srgbClr val="509E2F"/>
    <a:srgbClr val="3E9034"/>
    <a:srgbClr val="285519"/>
    <a:srgbClr val="36AD47"/>
    <a:srgbClr val="FDB002"/>
    <a:srgbClr val="7E78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8" autoAdjust="0"/>
    <p:restoredTop sz="80864" autoAdjust="0"/>
  </p:normalViewPr>
  <p:slideViewPr>
    <p:cSldViewPr snapToGrid="0" snapToObjects="1">
      <p:cViewPr>
        <p:scale>
          <a:sx n="98" d="100"/>
          <a:sy n="98" d="100"/>
        </p:scale>
        <p:origin x="1400" y="-88"/>
      </p:cViewPr>
      <p:guideLst>
        <p:guide orient="horz" pos="728"/>
        <p:guide pos="34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5D357-652C-AB41-8F95-13024464AB70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F35C4-CC97-7840-A522-E4995AD00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96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B5C11-D0F1-1F46-B28E-9084657905D0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0329C-91F7-CD43-B485-EB526DB26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24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Attendees representing global data infrastructures, national data centres and major research institutions agreed on the</a:t>
            </a:r>
          </a:p>
          <a:p>
            <a:endParaRPr lang="en-GB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/>
              <a:t>Most </a:t>
            </a:r>
            <a:r>
              <a:rPr lang="da-DK" sz="1200" dirty="0" err="1"/>
              <a:t>recently</a:t>
            </a:r>
            <a:r>
              <a:rPr lang="da-DK" sz="1200" dirty="0"/>
              <a:t>, </a:t>
            </a:r>
            <a:r>
              <a:rPr lang="da-DK" sz="1200" dirty="0" err="1"/>
              <a:t>Basque</a:t>
            </a:r>
            <a:r>
              <a:rPr lang="da-DK" sz="1200" dirty="0"/>
              <a:t> </a:t>
            </a:r>
            <a:r>
              <a:rPr lang="da-DK" sz="1200" dirty="0" err="1"/>
              <a:t>Government</a:t>
            </a:r>
            <a:r>
              <a:rPr lang="da-DK" sz="1200" dirty="0"/>
              <a:t> </a:t>
            </a:r>
            <a:r>
              <a:rPr lang="da-DK" sz="1200" dirty="0" err="1"/>
              <a:t>using</a:t>
            </a:r>
            <a:r>
              <a:rPr lang="da-DK" sz="1200" dirty="0"/>
              <a:t> it to </a:t>
            </a:r>
            <a:r>
              <a:rPr lang="da-DK" sz="1200" dirty="0" err="1"/>
              <a:t>establish</a:t>
            </a:r>
            <a:r>
              <a:rPr lang="da-DK" sz="1200" dirty="0"/>
              <a:t> guidelines and </a:t>
            </a:r>
            <a:r>
              <a:rPr lang="da-DK" sz="1200" dirty="0" err="1"/>
              <a:t>criteria</a:t>
            </a:r>
            <a:r>
              <a:rPr lang="da-DK" sz="1200" dirty="0"/>
              <a:t> for </a:t>
            </a:r>
            <a:r>
              <a:rPr lang="da-DK" sz="1200" dirty="0" err="1"/>
              <a:t>selecting</a:t>
            </a:r>
            <a:r>
              <a:rPr lang="da-DK" sz="1200" dirty="0"/>
              <a:t> and </a:t>
            </a:r>
            <a:r>
              <a:rPr lang="da-DK" sz="1200" dirty="0" err="1"/>
              <a:t>monitoring</a:t>
            </a:r>
            <a:r>
              <a:rPr lang="da-DK" sz="1200" dirty="0"/>
              <a:t> </a:t>
            </a:r>
            <a:r>
              <a:rPr lang="da-DK" sz="1200" dirty="0" err="1"/>
              <a:t>projects</a:t>
            </a:r>
            <a:r>
              <a:rPr lang="da-DK" sz="1200" dirty="0"/>
              <a:t> </a:t>
            </a:r>
            <a:r>
              <a:rPr lang="da-DK" sz="1200" dirty="0" err="1"/>
              <a:t>receiving</a:t>
            </a:r>
            <a:r>
              <a:rPr lang="da-DK" sz="1200" dirty="0"/>
              <a:t> or </a:t>
            </a:r>
            <a:r>
              <a:rPr lang="da-DK" sz="1200" dirty="0" err="1"/>
              <a:t>requesting</a:t>
            </a:r>
            <a:r>
              <a:rPr lang="da-DK" sz="1200" dirty="0"/>
              <a:t> public funds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95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72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58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53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0597" y="632460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8"/>
            <a:ext cx="8318772" cy="323851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9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Location / date / NOTES / CAPTIONS / SOURCES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597" y="2184401"/>
            <a:ext cx="8054116" cy="3234267"/>
          </a:xfrm>
        </p:spPr>
        <p:txBody>
          <a:bodyPr anchor="b" anchorCtr="0">
            <a:noAutofit/>
          </a:bodyPr>
          <a:lstStyle>
            <a:lvl1pPr algn="l">
              <a:defRPr sz="3600" b="1" i="0" cap="none">
                <a:solidFill>
                  <a:srgbClr val="32812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0597" y="5549052"/>
            <a:ext cx="8319500" cy="673273"/>
          </a:xfrm>
        </p:spPr>
        <p:txBody>
          <a:bodyPr lIns="0" rIns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 kern="1000" cap="none" spc="-50"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6" b="23848"/>
          <a:stretch/>
        </p:blipFill>
        <p:spPr>
          <a:xfrm>
            <a:off x="0" y="1706879"/>
            <a:ext cx="9144000" cy="293624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/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6" y="80208"/>
            <a:ext cx="3793362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12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502720"/>
          </a:xfrm>
        </p:spPr>
        <p:txBody>
          <a:bodyPr anchor="t" anchorCtr="0">
            <a:normAutofit/>
          </a:bodyPr>
          <a:lstStyle>
            <a:lvl1pPr algn="l">
              <a:defRPr sz="2800" b="1" cap="all">
                <a:solidFill>
                  <a:srgbClr val="32812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7473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20410"/>
            <a:ext cx="4040188" cy="45065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87473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20410"/>
            <a:ext cx="4041775" cy="450653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NOTES / CAPTIONS / SOURCES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3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/>
          </a:bodyPr>
          <a:lstStyle>
            <a:lvl1pPr algn="l">
              <a:defRPr sz="2800" b="1" cap="all">
                <a:solidFill>
                  <a:srgbClr val="32812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NOTES / CAPTIONS / SOURCES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00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NOTES / CAPTIONS / SOURCES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7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>
            <a:noAutofit/>
          </a:bodyPr>
          <a:lstStyle>
            <a:lvl1pPr>
              <a:defRPr sz="4800">
                <a:solidFill>
                  <a:srgbClr val="328127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53858"/>
            <a:ext cx="6400800" cy="160667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11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7"/>
            <a:ext cx="8229600" cy="793915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32812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9689"/>
            <a:ext cx="8229600" cy="4816476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 Narrow"/>
                <a:cs typeface="Arial Narrow"/>
              </a:defRPr>
            </a:lvl1pPr>
            <a:lvl2pPr>
              <a:defRPr>
                <a:latin typeface="Arial Narrow"/>
                <a:cs typeface="Arial Narrow"/>
              </a:defRPr>
            </a:lvl2pPr>
            <a:lvl3pPr>
              <a:defRPr>
                <a:latin typeface="Arial Narrow"/>
                <a:cs typeface="Arial Narrow"/>
              </a:defRPr>
            </a:lvl3pPr>
            <a:lvl4pPr>
              <a:defRPr>
                <a:latin typeface="Arial Narrow"/>
                <a:cs typeface="Arial Narrow"/>
              </a:defRPr>
            </a:lvl4pPr>
            <a:lvl5pPr>
              <a:defRPr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NOTES / CAPTIONS / SOURCES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72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programme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93763"/>
          </a:xfrm>
        </p:spPr>
        <p:txBody>
          <a:bodyPr anchor="t" anchorCtr="0">
            <a:noAutofit/>
          </a:bodyPr>
          <a:lstStyle>
            <a:lvl1pPr algn="l">
              <a:defRPr sz="2800" b="1" cap="all">
                <a:solidFill>
                  <a:srgbClr val="32812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1"/>
            <a:ext cx="4038600" cy="4449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1"/>
            <a:ext cx="4038600" cy="4449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NOTES / CAPTIONS / SOURCES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  <p:sp>
        <p:nvSpPr>
          <p:cNvPr id="9" name="Content Placeholder 20"/>
          <p:cNvSpPr>
            <a:spLocks noGrp="1"/>
          </p:cNvSpPr>
          <p:nvPr>
            <p:ph sz="quarter" idx="18" hasCustomPrompt="1"/>
          </p:nvPr>
        </p:nvSpPr>
        <p:spPr>
          <a:xfrm>
            <a:off x="1130300" y="927100"/>
            <a:ext cx="7556500" cy="749300"/>
          </a:xfrm>
          <a:solidFill>
            <a:srgbClr val="E0FFFF"/>
          </a:solidFill>
        </p:spPr>
        <p:txBody>
          <a:bodyPr/>
          <a:lstStyle>
            <a:lvl1pPr>
              <a:defRPr sz="1800" b="0" i="1">
                <a:solidFill>
                  <a:srgbClr val="1086C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Subhed</a:t>
            </a:r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-104635" y="-10949"/>
            <a:ext cx="550800" cy="7007225"/>
          </a:xfrm>
        </p:spPr>
        <p:txBody>
          <a:bodyPr vert="vert270" lIns="0" tIns="36000" rIns="0" bIns="36000">
            <a:noAutofit/>
          </a:bodyPr>
          <a:lstStyle>
            <a:lvl1pPr marL="0" algn="r" defTabSz="457200" rtl="0" eaLnBrk="1" latinLnBrk="0" hangingPunct="1">
              <a:defRPr lang="en-US" sz="4000" kern="1200" dirty="0" smtClean="0">
                <a:solidFill>
                  <a:srgbClr val="FDB002">
                    <a:alpha val="32000"/>
                  </a:srgbClr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189526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oi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95050"/>
          </a:xfrm>
        </p:spPr>
        <p:txBody>
          <a:bodyPr/>
          <a:lstStyle>
            <a:lvl1pPr>
              <a:defRPr>
                <a:solidFill>
                  <a:srgbClr val="509E2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3" y="1309688"/>
            <a:ext cx="3765248" cy="466462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NOTES / CAPTIONS / SOURCES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07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re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4637"/>
            <a:ext cx="8686800" cy="563563"/>
          </a:xfrm>
          <a:noFill/>
        </p:spPr>
        <p:txBody>
          <a:bodyPr lIns="457200" anchor="t">
            <a:normAutofit/>
          </a:bodyPr>
          <a:lstStyle>
            <a:lvl1pPr algn="l">
              <a:defRPr sz="2800" b="1">
                <a:solidFill>
                  <a:srgbClr val="32812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40597" y="6324600"/>
            <a:ext cx="681289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NOTES / CAPTIONS / SOURCES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93763"/>
          </a:xfrm>
        </p:spPr>
        <p:txBody>
          <a:bodyPr anchor="t" anchorCtr="0">
            <a:noAutofit/>
          </a:bodyPr>
          <a:lstStyle>
            <a:lvl1pPr algn="l">
              <a:defRPr sz="2800" b="1" cap="all">
                <a:solidFill>
                  <a:srgbClr val="32812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09689"/>
            <a:ext cx="4038600" cy="48164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09689"/>
            <a:ext cx="4038600" cy="48164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NOTES / CAPTIONS / SOURCES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0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469875"/>
          </a:xfrm>
        </p:spPr>
        <p:txBody>
          <a:bodyPr anchor="t" anchorCtr="0">
            <a:noAutofit/>
          </a:bodyPr>
          <a:lstStyle>
            <a:lvl1pPr algn="l">
              <a:defRPr sz="2800" b="1" cap="all">
                <a:solidFill>
                  <a:srgbClr val="32812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2999" y="2940050"/>
            <a:ext cx="2628000" cy="31861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5399" y="2940050"/>
            <a:ext cx="2628000" cy="31861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1"/>
          </p:nvPr>
        </p:nvSpPr>
        <p:spPr>
          <a:xfrm>
            <a:off x="440598" y="2940050"/>
            <a:ext cx="2628000" cy="31861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40598" y="860425"/>
            <a:ext cx="2628040" cy="20796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45359" y="860425"/>
            <a:ext cx="2628040" cy="20796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242959" y="860425"/>
            <a:ext cx="2628040" cy="20796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NOTES / CAPTIONS / SOURCES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57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-in-Use-Case-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DOI or URL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536432" y="3875845"/>
            <a:ext cx="3960955" cy="2255434"/>
          </a:xfrm>
        </p:spPr>
        <p:txBody>
          <a:bodyPr/>
          <a:lstStyle>
            <a:lvl1pPr marL="180000" indent="-180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/>
              <a:buChar char="•"/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Key points</a:t>
            </a:r>
          </a:p>
          <a:p>
            <a:pPr lvl="0"/>
            <a:r>
              <a:rPr lang="en-US" dirty="0"/>
              <a:t>Highlighting</a:t>
            </a:r>
          </a:p>
          <a:p>
            <a:pPr lvl="0"/>
            <a:r>
              <a:rPr lang="en-US" dirty="0"/>
              <a:t>Use case</a:t>
            </a:r>
          </a:p>
          <a:p>
            <a:pPr lvl="0"/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7017425" y="274641"/>
            <a:ext cx="1669375" cy="163035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Logo / journal cover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4686300" y="1981200"/>
            <a:ext cx="4000500" cy="41497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Representative graphic / map / visual from article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5" hasCustomPrompt="1"/>
          </p:nvPr>
        </p:nvSpPr>
        <p:spPr>
          <a:xfrm>
            <a:off x="536433" y="1981200"/>
            <a:ext cx="3960955" cy="1893888"/>
          </a:xfrm>
        </p:spPr>
        <p:txBody>
          <a:bodyPr/>
          <a:lstStyle/>
          <a:p>
            <a:r>
              <a:rPr lang="en-US" dirty="0"/>
              <a:t>Species photo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-104635" y="-10949"/>
            <a:ext cx="550800" cy="7007225"/>
          </a:xfrm>
        </p:spPr>
        <p:txBody>
          <a:bodyPr vert="vert270" lIns="0" tIns="36000" rIns="0" bIns="36000">
            <a:noAutofit/>
          </a:bodyPr>
          <a:lstStyle>
            <a:lvl1pPr marL="0" algn="r" defTabSz="457200" rtl="0" eaLnBrk="1" latinLnBrk="0" hangingPunct="1">
              <a:defRPr lang="en-US" sz="4000" kern="1200" dirty="0" smtClean="0">
                <a:solidFill>
                  <a:srgbClr val="FDB002">
                    <a:alpha val="32000"/>
                  </a:srgbClr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 hasCustomPrompt="1"/>
          </p:nvPr>
        </p:nvSpPr>
        <p:spPr>
          <a:xfrm>
            <a:off x="536433" y="274641"/>
            <a:ext cx="6480992" cy="163035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/>
              <a:buNone/>
              <a:defRPr sz="32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Title/Author clipping or citation</a:t>
            </a:r>
          </a:p>
        </p:txBody>
      </p:sp>
    </p:spTree>
    <p:extLst>
      <p:ext uri="{BB962C8B-B14F-4D97-AF65-F5344CB8AC3E}">
        <p14:creationId xmlns:p14="http://schemas.microsoft.com/office/powerpoint/2010/main" val="591968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469875"/>
          </a:xfrm>
        </p:spPr>
        <p:txBody>
          <a:bodyPr anchor="t" anchorCtr="0">
            <a:noAutofit/>
          </a:bodyPr>
          <a:lstStyle>
            <a:lvl1pPr algn="l">
              <a:defRPr sz="2800" b="1" cap="all">
                <a:solidFill>
                  <a:srgbClr val="32812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5399" y="860425"/>
            <a:ext cx="2628000" cy="52657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1"/>
          </p:nvPr>
        </p:nvSpPr>
        <p:spPr>
          <a:xfrm>
            <a:off x="440597" y="860425"/>
            <a:ext cx="5430401" cy="52657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NOTES / CAPTIONS / SOURCES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2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98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6" r:id="rId2"/>
    <p:sldLayoutId id="2147483680" r:id="rId3"/>
    <p:sldLayoutId id="2147483668" r:id="rId4"/>
    <p:sldLayoutId id="2147483667" r:id="rId5"/>
    <p:sldLayoutId id="2147483652" r:id="rId6"/>
    <p:sldLayoutId id="2147483677" r:id="rId7"/>
    <p:sldLayoutId id="2147483679" r:id="rId8"/>
    <p:sldLayoutId id="2147483678" r:id="rId9"/>
    <p:sldLayoutId id="2147483653" r:id="rId10"/>
    <p:sldLayoutId id="2147483654" r:id="rId11"/>
    <p:sldLayoutId id="2147483655" r:id="rId12"/>
    <p:sldLayoutId id="2147483649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 cap="all">
          <a:solidFill>
            <a:srgbClr val="328127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Arial Narrow"/>
          <a:ea typeface="+mn-ea"/>
          <a:cs typeface="Arial Narrow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 Narrow"/>
          <a:ea typeface="+mn-ea"/>
          <a:cs typeface="Arial Narrow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400" kern="1200">
          <a:solidFill>
            <a:schemeClr val="tx1"/>
          </a:solidFill>
          <a:latin typeface="Arial Narrow"/>
          <a:ea typeface="+mn-ea"/>
          <a:cs typeface="Arial Narrow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5.svg"/><Relationship Id="rId13" Type="http://schemas.openxmlformats.org/officeDocument/2006/relationships/image" Target="../media/image20.png"/><Relationship Id="rId14" Type="http://schemas.openxmlformats.org/officeDocument/2006/relationships/image" Target="../media/image27.svg"/><Relationship Id="rId15" Type="http://schemas.openxmlformats.org/officeDocument/2006/relationships/image" Target="../media/image21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8.sv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21.svg"/><Relationship Id="rId9" Type="http://schemas.openxmlformats.org/officeDocument/2006/relationships/image" Target="../media/image18.png"/><Relationship Id="rId10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biodiversityinformatics.org/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://theapacheway.com/about/" TargetMode="External"/><Relationship Id="rId6" Type="http://schemas.openxmlformats.org/officeDocument/2006/relationships/hyperlink" Target="https://www.elixir-europe.org/" TargetMode="External"/><Relationship Id="rId7" Type="http://schemas.openxmlformats.org/officeDocument/2006/relationships/hyperlink" Target="https://www.ga4gh.org/" TargetMode="Externa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biodiversityinformatics.org/" TargetMode="External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biodiversitynext.org/" TargetMode="External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bif.org/" TargetMode="External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bif.org/" TargetMode="Externa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2" Type="http://schemas.openxmlformats.org/officeDocument/2006/relationships/hyperlink" Target="https://www.gbif.org/resource/search?contentType=literature&amp;relevance=GBIF_USED&amp;peerReview=tru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biodiversityinformatics.org/" TargetMode="External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biodiversityinformatics.org/" TargetMode="Externa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gbif.org/news/1XfnaCv0CQs4YmEC2qEGeE/partners-signal-new-alliance-for-biodiversity-knowledge" TargetMode="Externa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biodiversityinformatics.org/" TargetMode="Externa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1324" y="6222326"/>
            <a:ext cx="8264911" cy="508674"/>
          </a:xfrm>
        </p:spPr>
        <p:txBody>
          <a:bodyPr rIns="0">
            <a:normAutofit/>
          </a:bodyPr>
          <a:lstStyle/>
          <a:p>
            <a:r>
              <a:rPr lang="en-GB" b="1" dirty="0" smtClean="0"/>
              <a:t>COP SIDE EVENT ON ALLIANCE FOR BIODIVERSITY KNOWLEDGE, un biodiversity conference, SHARM EL SHEIKH, 21 NOVEMBER2018</a:t>
            </a:r>
            <a:endParaRPr lang="en-GB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6024" y="2099673"/>
            <a:ext cx="8474803" cy="3234267"/>
          </a:xfrm>
        </p:spPr>
        <p:txBody>
          <a:bodyPr/>
          <a:lstStyle/>
          <a:p>
            <a:r>
              <a:rPr lang="en-GB" sz="2800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TOWARDS AN ALLIANCE FOR BIODIVERSITY KNOWLEDGE</a:t>
            </a:r>
            <a:endParaRPr lang="en-GB" sz="28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40597" y="5503335"/>
            <a:ext cx="8265658" cy="549596"/>
          </a:xfrm>
        </p:spPr>
        <p:txBody>
          <a:bodyPr/>
          <a:lstStyle/>
          <a:p>
            <a:r>
              <a:rPr lang="en-GB" b="1" dirty="0" smtClean="0"/>
              <a:t>TIM HIRSCH, DEPUTY DIRECTOR, GBIF SECRETARIAT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5994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CA43A1-39BA-4ECE-9F91-8D2E5A5A4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COORDINATION REQUIREMENTS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E9B51F-C325-451F-BEF6-2909DA0095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50" name="Group 49"/>
          <p:cNvGrpSpPr/>
          <p:nvPr/>
        </p:nvGrpSpPr>
        <p:grpSpPr>
          <a:xfrm>
            <a:off x="150694" y="2687132"/>
            <a:ext cx="4339379" cy="1701432"/>
            <a:chOff x="149786" y="2683689"/>
            <a:chExt cx="4339379" cy="1701432"/>
          </a:xfrm>
          <a:solidFill>
            <a:schemeClr val="bg2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58F1A8D6-8F5D-4498-BF1C-F9BED1725319}"/>
                </a:ext>
              </a:extLst>
            </p:cNvPr>
            <p:cNvSpPr/>
            <p:nvPr/>
          </p:nvSpPr>
          <p:spPr>
            <a:xfrm>
              <a:off x="149786" y="2683689"/>
              <a:ext cx="4339379" cy="1701432"/>
            </a:xfrm>
            <a:prstGeom prst="roundRect">
              <a:avLst/>
            </a:prstGeom>
            <a:grpFill/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lvl="0"/>
              <a:r>
                <a:rPr lang="en-AU" sz="2000" b="1" dirty="0">
                  <a:solidFill>
                    <a:srgbClr val="328127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Communicate and translate roadmaps</a:t>
              </a:r>
            </a:p>
            <a:p>
              <a:pPr marL="828000" indent="-144000">
                <a:buFont typeface="Arial" panose="020B0604020202020204" pitchFamily="34" charset="0"/>
                <a:buChar char="•"/>
              </a:pPr>
              <a:r>
                <a:rPr lang="en-AU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Publish final consensus roadmap</a:t>
              </a:r>
            </a:p>
            <a:p>
              <a:pPr marL="828000" lvl="0" indent="-144000">
                <a:buFont typeface="Arial" panose="020B0604020202020204" pitchFamily="34" charset="0"/>
                <a:buChar char="•"/>
              </a:pPr>
              <a:r>
                <a:rPr lang="en-AU" dirty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Coordinate translations of roadmap</a:t>
              </a:r>
            </a:p>
            <a:p>
              <a:pPr marL="828000" lvl="0" indent="-144000">
                <a:buFont typeface="Arial" panose="020B0604020202020204" pitchFamily="34" charset="0"/>
                <a:buChar char="•"/>
              </a:pPr>
              <a:r>
                <a:rPr lang="en-AU" dirty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Publicise roadmap internationally</a:t>
              </a:r>
            </a:p>
            <a:p>
              <a:pPr marL="180000" lvl="0" indent="-144000">
                <a:buFont typeface="Arial" panose="020B0604020202020204" pitchFamily="34" charset="0"/>
                <a:buChar char="•"/>
              </a:pPr>
              <a:endParaRPr lang="en-AU" dirty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endParaRPr lang="en-AU" sz="24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pic>
          <p:nvPicPr>
            <p:cNvPr id="6" name="Picture 4" descr="Image result for icon language">
              <a:extLst>
                <a:ext uri="{FF2B5EF4-FFF2-40B4-BE49-F238E27FC236}">
                  <a16:creationId xmlns:a16="http://schemas.microsoft.com/office/drawing/2014/main" xmlns="" id="{061A36A4-CA48-4644-99F6-FDFB43F17E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47" y="3316980"/>
              <a:ext cx="522414" cy="539638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  <a:extLst/>
          </p:spPr>
        </p:pic>
      </p:grpSp>
      <p:grpSp>
        <p:nvGrpSpPr>
          <p:cNvPr id="52" name="Group 51"/>
          <p:cNvGrpSpPr/>
          <p:nvPr/>
        </p:nvGrpSpPr>
        <p:grpSpPr>
          <a:xfrm>
            <a:off x="4653927" y="2687132"/>
            <a:ext cx="4339379" cy="1701432"/>
            <a:chOff x="4653019" y="2683689"/>
            <a:chExt cx="4339379" cy="1701432"/>
          </a:xfrm>
          <a:solidFill>
            <a:schemeClr val="bg2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07F23933-776C-4BAD-AC0E-6A2C062A4BA8}"/>
                </a:ext>
              </a:extLst>
            </p:cNvPr>
            <p:cNvSpPr/>
            <p:nvPr/>
          </p:nvSpPr>
          <p:spPr>
            <a:xfrm>
              <a:off x="4653019" y="2683689"/>
              <a:ext cx="4339379" cy="1701432"/>
            </a:xfrm>
            <a:prstGeom prst="roundRect">
              <a:avLst/>
            </a:prstGeom>
            <a:grpFill/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r>
                <a:rPr lang="en-AU" sz="2000" b="1" dirty="0">
                  <a:solidFill>
                    <a:srgbClr val="328127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Coordinate letters of support</a:t>
              </a:r>
            </a:p>
            <a:p>
              <a:pPr marL="828000" lvl="0" indent="-144000">
                <a:buFont typeface="Arial" panose="020B0604020202020204" pitchFamily="34" charset="0"/>
                <a:buChar char="•"/>
              </a:pPr>
              <a:r>
                <a:rPr lang="en-AU" dirty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Coordinate support from other</a:t>
              </a:r>
              <a:br>
                <a:rPr lang="en-AU" dirty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AU" dirty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international stakeholders</a:t>
              </a:r>
            </a:p>
            <a:p>
              <a:pPr marL="828000" lvl="0" indent="-1440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Explain value proposition for roadmap components</a:t>
              </a:r>
            </a:p>
            <a:p>
              <a:pPr marL="180000" lvl="0" indent="-144000">
                <a:buFont typeface="Arial" panose="020B0604020202020204" pitchFamily="34" charset="0"/>
                <a:buChar char="•"/>
              </a:pPr>
              <a:endParaRPr lang="en-AU" dirty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endParaRPr lang="en-GB" sz="24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695568" y="3350391"/>
              <a:ext cx="774509" cy="472816"/>
              <a:chOff x="4847170" y="3332670"/>
              <a:chExt cx="774509" cy="472816"/>
            </a:xfrm>
            <a:grpFill/>
          </p:grpSpPr>
          <p:pic>
            <p:nvPicPr>
              <p:cNvPr id="21" name="Graphic 20" descr="Email">
                <a:extLst>
                  <a:ext uri="{FF2B5EF4-FFF2-40B4-BE49-F238E27FC236}">
                    <a16:creationId xmlns:a16="http://schemas.microsoft.com/office/drawing/2014/main" xmlns="" id="{D817E8DC-30E5-4743-874F-83FA732700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4847170" y="3332670"/>
                <a:ext cx="488569" cy="439843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69C3D835-7427-4403-A081-B001549BE43C}"/>
                  </a:ext>
                </a:extLst>
              </p:cNvPr>
              <p:cNvSpPr/>
              <p:nvPr/>
            </p:nvSpPr>
            <p:spPr>
              <a:xfrm>
                <a:off x="4985149" y="3413740"/>
                <a:ext cx="198331" cy="145254"/>
              </a:xfrm>
              <a:prstGeom prst="rect">
                <a:avLst/>
              </a:prstGeom>
              <a:grpFill/>
              <a:ln w="19050"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AU" sz="1200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Yes!</a:t>
                </a:r>
                <a:endParaRPr lang="en-GB" sz="12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9836FDA4-83ED-4A33-9D94-3ED8CF157639}"/>
                  </a:ext>
                </a:extLst>
              </p:cNvPr>
              <p:cNvGrpSpPr/>
              <p:nvPr/>
            </p:nvGrpSpPr>
            <p:grpSpPr>
              <a:xfrm>
                <a:off x="5133110" y="3365643"/>
                <a:ext cx="488569" cy="439843"/>
                <a:chOff x="6116468" y="1495362"/>
                <a:chExt cx="570676" cy="496838"/>
              </a:xfrm>
              <a:grpFill/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xmlns="" id="{59A7F1BB-7D2E-4AA5-9E62-022050AD60E6}"/>
                    </a:ext>
                  </a:extLst>
                </p:cNvPr>
                <p:cNvSpPr/>
                <p:nvPr/>
              </p:nvSpPr>
              <p:spPr>
                <a:xfrm>
                  <a:off x="6188112" y="1684141"/>
                  <a:ext cx="437196" cy="261429"/>
                </a:xfrm>
                <a:prstGeom prst="rect">
                  <a:avLst/>
                </a:prstGeom>
                <a:grpFill/>
                <a:ln w="19050">
                  <a:solidFill>
                    <a:schemeClr val="bg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endParaRP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8D048BC9-DEF2-499C-BD00-2CEBAE162FA5}"/>
                    </a:ext>
                  </a:extLst>
                </p:cNvPr>
                <p:cNvGrpSpPr/>
                <p:nvPr/>
              </p:nvGrpSpPr>
              <p:grpSpPr>
                <a:xfrm>
                  <a:off x="6116468" y="1495362"/>
                  <a:ext cx="570676" cy="496838"/>
                  <a:chOff x="6024324" y="1495362"/>
                  <a:chExt cx="570676" cy="496838"/>
                </a:xfrm>
                <a:grpFill/>
              </p:grpSpPr>
              <p:pic>
                <p:nvPicPr>
                  <p:cNvPr id="19" name="Graphic 18" descr="Email">
                    <a:extLst>
                      <a:ext uri="{FF2B5EF4-FFF2-40B4-BE49-F238E27FC236}">
                        <a16:creationId xmlns:a16="http://schemas.microsoft.com/office/drawing/2014/main" xmlns="" id="{E434BC07-6BFD-4AE0-9CF3-AB7B1E1225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xmlns="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24324" y="1495362"/>
                    <a:ext cx="570676" cy="496838"/>
                  </a:xfrm>
                  <a:prstGeom prst="rect">
                    <a:avLst/>
                  </a:prstGeom>
                </p:spPr>
              </p:pic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xmlns="" id="{CEB1843E-F5F7-4FF8-A757-7414A1B4898F}"/>
                      </a:ext>
                    </a:extLst>
                  </p:cNvPr>
                  <p:cNvSpPr/>
                  <p:nvPr/>
                </p:nvSpPr>
                <p:spPr>
                  <a:xfrm>
                    <a:off x="6199667" y="1586937"/>
                    <a:ext cx="231662" cy="164076"/>
                  </a:xfrm>
                  <a:prstGeom prst="rect">
                    <a:avLst/>
                  </a:prstGeom>
                  <a:grpFill/>
                  <a:ln w="19050">
                    <a:solidFill>
                      <a:schemeClr val="bg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ja-JP" altLang="en-US" sz="1200" dirty="0">
                        <a:solidFill>
                          <a:schemeClr val="tx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rPr>
                      <a:t>是</a:t>
                    </a:r>
                    <a:r>
                      <a:rPr lang="en-US" altLang="ja-JP" sz="1200" dirty="0">
                        <a:solidFill>
                          <a:schemeClr val="tx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rPr>
                      <a:t>!</a:t>
                    </a:r>
                  </a:p>
                </p:txBody>
              </p:sp>
            </p:grpSp>
          </p:grpSp>
        </p:grpSp>
      </p:grpSp>
      <p:grpSp>
        <p:nvGrpSpPr>
          <p:cNvPr id="53" name="Group 52"/>
          <p:cNvGrpSpPr/>
          <p:nvPr/>
        </p:nvGrpSpPr>
        <p:grpSpPr>
          <a:xfrm>
            <a:off x="4653927" y="822678"/>
            <a:ext cx="4339379" cy="1701432"/>
            <a:chOff x="4653019" y="822678"/>
            <a:chExt cx="4339379" cy="1701432"/>
          </a:xfrm>
          <a:solidFill>
            <a:schemeClr val="bg2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60E2A84C-635B-419B-B033-D64A37A71F0D}"/>
                </a:ext>
              </a:extLst>
            </p:cNvPr>
            <p:cNvSpPr/>
            <p:nvPr/>
          </p:nvSpPr>
          <p:spPr>
            <a:xfrm>
              <a:off x="4653019" y="822678"/>
              <a:ext cx="4339379" cy="1701432"/>
            </a:xfrm>
            <a:prstGeom prst="roundRect">
              <a:avLst/>
            </a:prstGeom>
            <a:grpFill/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lvl="0"/>
              <a:r>
                <a:rPr lang="en-AU" sz="2000" b="1" dirty="0">
                  <a:solidFill>
                    <a:srgbClr val="328127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Support proposal development</a:t>
              </a:r>
            </a:p>
            <a:p>
              <a:pPr marL="828000" lvl="0" indent="-144000">
                <a:buFont typeface="Arial" panose="020B0604020202020204" pitchFamily="34" charset="0"/>
                <a:buChar char="•"/>
              </a:pPr>
              <a:r>
                <a:rPr lang="en-AU" dirty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Guide stakeholders on roadmap </a:t>
              </a:r>
              <a:br>
                <a:rPr lang="en-AU" dirty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AU" dirty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requirements</a:t>
              </a:r>
              <a:endParaRPr lang="en-GB" dirty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marL="828000" lvl="0" indent="-1440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Broker linkages between projects</a:t>
              </a:r>
            </a:p>
            <a:p>
              <a:pPr marL="828000" lvl="0" indent="-1440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Maintain overview of unmet needs</a:t>
              </a:r>
            </a:p>
            <a:p>
              <a:pPr marL="180000" lvl="0" indent="-144000">
                <a:buFont typeface="Arial" panose="020B0604020202020204" pitchFamily="34" charset="0"/>
                <a:buChar char="•"/>
              </a:pPr>
              <a:endParaRPr lang="en-AU" sz="24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672069" y="1496652"/>
              <a:ext cx="789225" cy="458273"/>
              <a:chOff x="280494" y="4186170"/>
              <a:chExt cx="789225" cy="458273"/>
            </a:xfrm>
            <a:grpFill/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BF8FBFD1-0C89-417F-9B7E-61C118A3EC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13468"/>
              <a:stretch/>
            </p:blipFill>
            <p:spPr>
              <a:xfrm>
                <a:off x="280494" y="4186170"/>
                <a:ext cx="512693" cy="458273"/>
              </a:xfrm>
              <a:prstGeom prst="rect">
                <a:avLst/>
              </a:prstGeom>
              <a:grpFill/>
              <a:ln>
                <a:solidFill>
                  <a:schemeClr val="bg2"/>
                </a:solidFill>
              </a:ln>
            </p:spPr>
          </p:pic>
          <p:pic>
            <p:nvPicPr>
              <p:cNvPr id="9" name="Graphic 8" descr="Coins">
                <a:extLst>
                  <a:ext uri="{FF2B5EF4-FFF2-40B4-BE49-F238E27FC236}">
                    <a16:creationId xmlns:a16="http://schemas.microsoft.com/office/drawing/2014/main" xmlns="" id="{7206C07E-8584-47BE-8C0A-726090274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693926" y="4221215"/>
                <a:ext cx="375793" cy="388183"/>
              </a:xfrm>
              <a:prstGeom prst="rect">
                <a:avLst/>
              </a:prstGeom>
            </p:spPr>
          </p:pic>
        </p:grpSp>
      </p:grpSp>
      <p:grpSp>
        <p:nvGrpSpPr>
          <p:cNvPr id="49" name="Group 48"/>
          <p:cNvGrpSpPr/>
          <p:nvPr/>
        </p:nvGrpSpPr>
        <p:grpSpPr>
          <a:xfrm>
            <a:off x="150694" y="822678"/>
            <a:ext cx="4339379" cy="1701432"/>
            <a:chOff x="149786" y="822678"/>
            <a:chExt cx="4339379" cy="1701432"/>
          </a:xfrm>
          <a:solidFill>
            <a:schemeClr val="bg2"/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89646196-0976-4E78-AF84-73A4854A0C99}"/>
                </a:ext>
              </a:extLst>
            </p:cNvPr>
            <p:cNvSpPr/>
            <p:nvPr/>
          </p:nvSpPr>
          <p:spPr>
            <a:xfrm>
              <a:off x="149786" y="822678"/>
              <a:ext cx="4339379" cy="1701432"/>
            </a:xfrm>
            <a:prstGeom prst="roundRect">
              <a:avLst/>
            </a:prstGeom>
            <a:grpFill/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>
              <a:noAutofit/>
            </a:bodyPr>
            <a:lstStyle/>
            <a:p>
              <a:r>
                <a:rPr lang="en-AU" sz="2000" b="1" dirty="0">
                  <a:solidFill>
                    <a:srgbClr val="328127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Coordinate roadmap consultations</a:t>
              </a:r>
            </a:p>
            <a:p>
              <a:pPr marL="828000" indent="-144000">
                <a:buFont typeface="Arial" panose="020B0604020202020204" pitchFamily="34" charset="0"/>
                <a:buChar char="•"/>
              </a:pPr>
              <a:r>
                <a:rPr lang="en-AU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Coordinate selection of experts</a:t>
              </a:r>
            </a:p>
            <a:p>
              <a:pPr marL="828000" indent="-144000">
                <a:buFont typeface="Arial" panose="020B0604020202020204" pitchFamily="34" charset="0"/>
                <a:buChar char="•"/>
              </a:pPr>
              <a:r>
                <a:rPr lang="en-AU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Facilitate expert workshops</a:t>
              </a:r>
            </a:p>
            <a:p>
              <a:pPr marL="828000" indent="-1440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Consult on recommendations</a:t>
              </a:r>
            </a:p>
            <a:p>
              <a:pPr marL="828000" indent="-1440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Coordinate final revisions</a:t>
              </a:r>
            </a:p>
            <a:p>
              <a:pPr marL="180000" indent="-144000">
                <a:buFont typeface="Arial" panose="020B0604020202020204" pitchFamily="34" charset="0"/>
                <a:buChar char="•"/>
              </a:pPr>
              <a:endParaRPr lang="en-AU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pic>
          <p:nvPicPr>
            <p:cNvPr id="25" name="Graphic 24" descr="Meeting">
              <a:extLst>
                <a:ext uri="{FF2B5EF4-FFF2-40B4-BE49-F238E27FC236}">
                  <a16:creationId xmlns:a16="http://schemas.microsoft.com/office/drawing/2014/main" xmlns="" id="{53602757-149A-4CBE-8561-CA806A790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291547" y="1413656"/>
              <a:ext cx="655213" cy="624264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150694" y="4551586"/>
            <a:ext cx="4339379" cy="1701432"/>
            <a:chOff x="149786" y="4459226"/>
            <a:chExt cx="4339379" cy="1701432"/>
          </a:xfrm>
          <a:solidFill>
            <a:schemeClr val="bg2"/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984EAC76-CCB3-4727-BC30-539F1DB9D361}"/>
                </a:ext>
              </a:extLst>
            </p:cNvPr>
            <p:cNvSpPr/>
            <p:nvPr/>
          </p:nvSpPr>
          <p:spPr>
            <a:xfrm>
              <a:off x="149786" y="4459226"/>
              <a:ext cx="4339379" cy="1701432"/>
            </a:xfrm>
            <a:prstGeom prst="roundRect">
              <a:avLst/>
            </a:prstGeom>
            <a:grpFill/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lvl="0"/>
              <a:r>
                <a:rPr lang="en-AU" sz="2000" b="1" dirty="0">
                  <a:solidFill>
                    <a:srgbClr val="328127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Advise on standards and best practices</a:t>
              </a:r>
            </a:p>
            <a:p>
              <a:pPr marL="828000" lvl="0" indent="-144000">
                <a:buFont typeface="Arial" panose="020B0604020202020204" pitchFamily="34" charset="0"/>
                <a:buChar char="•"/>
              </a:pPr>
              <a:r>
                <a:rPr lang="en-AU" dirty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Coordinate with standards bodies</a:t>
              </a:r>
            </a:p>
            <a:p>
              <a:pPr marL="828000" lvl="0" indent="-144000">
                <a:buFont typeface="Arial" panose="020B0604020202020204" pitchFamily="34" charset="0"/>
                <a:buChar char="•"/>
              </a:pPr>
              <a:r>
                <a:rPr lang="en-AU" dirty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Maintain references to standards</a:t>
              </a:r>
            </a:p>
            <a:p>
              <a:pPr marL="828000" lvl="0" indent="-1440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Advise stakeholders how to align activity</a:t>
              </a:r>
            </a:p>
            <a:p>
              <a:pPr marL="180000" lvl="0" indent="-144000">
                <a:buFont typeface="Arial" panose="020B0604020202020204" pitchFamily="34" charset="0"/>
                <a:buChar char="•"/>
              </a:pPr>
              <a:endParaRPr lang="en-AU" dirty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r>
                <a:rPr lang="en-AU" sz="24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11311" y="5146796"/>
              <a:ext cx="776913" cy="431081"/>
              <a:chOff x="303671" y="3104273"/>
              <a:chExt cx="776913" cy="431081"/>
            </a:xfrm>
            <a:grpFill/>
          </p:grpSpPr>
          <p:pic>
            <p:nvPicPr>
              <p:cNvPr id="15" name="Graphic 14" descr="Ribbon">
                <a:extLst>
                  <a:ext uri="{FF2B5EF4-FFF2-40B4-BE49-F238E27FC236}">
                    <a16:creationId xmlns:a16="http://schemas.microsoft.com/office/drawing/2014/main" xmlns="" id="{0BEE78B1-0F6F-4BC2-B66D-AC805BAB1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628131" y="3104273"/>
                <a:ext cx="452453" cy="431081"/>
              </a:xfrm>
              <a:prstGeom prst="rect">
                <a:avLst/>
              </a:prstGeom>
            </p:spPr>
          </p:pic>
          <p:pic>
            <p:nvPicPr>
              <p:cNvPr id="16" name="Graphic 15" descr="Ruler">
                <a:extLst>
                  <a:ext uri="{FF2B5EF4-FFF2-40B4-BE49-F238E27FC236}">
                    <a16:creationId xmlns:a16="http://schemas.microsoft.com/office/drawing/2014/main" xmlns="" id="{78BA1315-A157-4407-9B72-204BD8248B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303671" y="3114331"/>
                <a:ext cx="431341" cy="410967"/>
              </a:xfrm>
              <a:prstGeom prst="rect">
                <a:avLst/>
              </a:prstGeom>
            </p:spPr>
          </p:pic>
        </p:grpSp>
      </p:grpSp>
      <p:sp>
        <p:nvSpPr>
          <p:cNvPr id="32" name="Rectangle: Rounded Corners 10">
            <a:extLst>
              <a:ext uri="{FF2B5EF4-FFF2-40B4-BE49-F238E27FC236}">
                <a16:creationId xmlns:a16="http://schemas.microsoft.com/office/drawing/2014/main" xmlns="" id="{07F23933-776C-4BAD-AC0E-6A2C062A4BA8}"/>
              </a:ext>
            </a:extLst>
          </p:cNvPr>
          <p:cNvSpPr/>
          <p:nvPr/>
        </p:nvSpPr>
        <p:spPr>
          <a:xfrm>
            <a:off x="4653927" y="4551586"/>
            <a:ext cx="4339379" cy="1701432"/>
          </a:xfrm>
          <a:prstGeom prst="roundRect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AU" sz="2000" b="1" dirty="0">
                <a:solidFill>
                  <a:srgbClr val="328127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Monitor and assure sustainability</a:t>
            </a:r>
          </a:p>
          <a:p>
            <a:pPr marL="828000" lvl="0" indent="-1440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Monitor status of developed components</a:t>
            </a:r>
          </a:p>
          <a:p>
            <a:pPr marL="828000" lvl="0" indent="-1440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Facilitate transfer of responsibility where necessary</a:t>
            </a:r>
            <a:endParaRPr lang="en-GB" dirty="0">
              <a:solidFill>
                <a:prstClr val="black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180000" lvl="0" indent="-144000">
              <a:buFont typeface="Arial" panose="020B0604020202020204" pitchFamily="34" charset="0"/>
              <a:buChar char="•"/>
            </a:pPr>
            <a:endParaRPr lang="en-AU" dirty="0">
              <a:solidFill>
                <a:prstClr val="black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GB" sz="240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2" name="Graphic 11" descr="Upward trend">
            <a:extLst>
              <a:ext uri="{FF2B5EF4-FFF2-40B4-BE49-F238E27FC236}">
                <a16:creationId xmlns:a16="http://schemas.microsoft.com/office/drawing/2014/main" xmlns="" id="{DA4F4570-87B6-44BF-8048-D3E8C0D8D2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4750709" y="5119731"/>
            <a:ext cx="667940" cy="66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8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7"/>
          </p:nvPr>
        </p:nvSpPr>
        <p:spPr>
          <a:xfrm>
            <a:off x="307975" y="274642"/>
            <a:ext cx="8836025" cy="1169147"/>
          </a:xfrm>
        </p:spPr>
        <p:txBody>
          <a:bodyPr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2800" b="1" cap="all" dirty="0" err="1">
                <a:solidFill>
                  <a:srgbClr val="328127"/>
                </a:solidFill>
                <a:latin typeface="Arial"/>
                <a:cs typeface="Arial"/>
              </a:rPr>
              <a:t>Examples</a:t>
            </a:r>
            <a:r>
              <a:rPr lang="da-DK" sz="2800" b="1" cap="all" dirty="0">
                <a:solidFill>
                  <a:srgbClr val="328127"/>
                </a:solidFill>
                <a:latin typeface="Arial"/>
                <a:cs typeface="Arial"/>
              </a:rPr>
              <a:t> to </a:t>
            </a:r>
            <a:r>
              <a:rPr lang="da-DK" sz="2800" b="1" cap="all" dirty="0" err="1">
                <a:solidFill>
                  <a:srgbClr val="328127"/>
                </a:solidFill>
                <a:latin typeface="Arial"/>
                <a:cs typeface="Arial"/>
              </a:rPr>
              <a:t>explore</a:t>
            </a:r>
            <a:endParaRPr lang="da-DK" sz="2800" b="1" cap="all" dirty="0">
              <a:solidFill>
                <a:srgbClr val="328127"/>
              </a:solidFill>
              <a:latin typeface="Arial"/>
              <a:cs typeface="Arial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hlinkClick r:id="rId3"/>
              </a:rPr>
              <a:t>http://biodiversityinformatics.org/</a:t>
            </a:r>
            <a:endParaRPr lang="en-US" dirty="0"/>
          </a:p>
        </p:txBody>
      </p:sp>
      <p:pic>
        <p:nvPicPr>
          <p:cNvPr id="158" name="Picture 157"/>
          <p:cNvPicPr>
            <a:picLocks noChangeAspect="1"/>
          </p:cNvPicPr>
          <p:nvPr/>
        </p:nvPicPr>
        <p:blipFill rotWithShape="1">
          <a:blip r:embed="rId4"/>
          <a:srcRect r="5398"/>
          <a:stretch/>
        </p:blipFill>
        <p:spPr>
          <a:xfrm>
            <a:off x="0" y="6328258"/>
            <a:ext cx="536432" cy="529321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half" idx="11"/>
          </p:nvPr>
        </p:nvSpPr>
        <p:spPr>
          <a:xfrm>
            <a:off x="307975" y="783771"/>
            <a:ext cx="8705396" cy="5725885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GB" sz="2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Apache Software Foundation</a:t>
            </a:r>
            <a:r>
              <a:rPr lang="en-GB" sz="2600" dirty="0">
                <a:latin typeface="Arial Narrow Regular" panose="020B0606020202030204" pitchFamily="34" charset="0"/>
              </a:rPr>
              <a:t> (ASF)</a:t>
            </a:r>
          </a:p>
          <a:p>
            <a:pPr marL="737575" lvl="1" indent="-174625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600" dirty="0">
                <a:latin typeface="Arial Narrow Regular" panose="020B0606020202030204" pitchFamily="34" charset="0"/>
              </a:rPr>
              <a:t>The Apache Way: “Community, Merit, and Openness, backed up by Pragmatism and Charity” (</a:t>
            </a:r>
            <a:r>
              <a:rPr lang="en-GB" sz="2600" dirty="0">
                <a:latin typeface="Arial Narrow Regular" panose="020B0606020202030204" pitchFamily="34" charset="0"/>
                <a:hlinkClick r:id="rId5"/>
              </a:rPr>
              <a:t>http://theapacheway.com/about/</a:t>
            </a:r>
            <a:r>
              <a:rPr lang="en-GB" sz="2600" dirty="0">
                <a:latin typeface="Arial Narrow Regular" panose="020B0606020202030204" pitchFamily="34" charset="0"/>
              </a:rPr>
              <a:t>)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ELIXIR</a:t>
            </a:r>
          </a:p>
          <a:p>
            <a:pPr marL="737575" lvl="1" indent="-174625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600" dirty="0">
                <a:latin typeface="Arial Narrow Regular" panose="020B0606020202030204" pitchFamily="34" charset="0"/>
              </a:rPr>
              <a:t>Unites European life science organizations to manage and safeguard the increasing volume of data being generated by publicly funded research (</a:t>
            </a:r>
            <a:r>
              <a:rPr lang="en-GB" sz="2600" dirty="0">
                <a:latin typeface="Arial Narrow Regular" panose="020B0606020202030204" pitchFamily="34" charset="0"/>
                <a:hlinkClick r:id="rId6"/>
              </a:rPr>
              <a:t>https://www.elixir-europe.org</a:t>
            </a:r>
            <a:r>
              <a:rPr lang="en-GB" sz="2600" dirty="0">
                <a:latin typeface="Arial Narrow Regular" panose="020B0606020202030204" pitchFamily="34" charset="0"/>
              </a:rPr>
              <a:t>)</a:t>
            </a:r>
          </a:p>
          <a:p>
            <a:pPr marL="0" lv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600" b="1" dirty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Global Alliance for Genomics and Health</a:t>
            </a:r>
            <a:r>
              <a:rPr lang="en-GB" sz="2600" dirty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(GA4GH)</a:t>
            </a:r>
          </a:p>
          <a:p>
            <a:pPr marL="737575" lvl="1" indent="-174625">
              <a:lnSpc>
                <a:spcPct val="110000"/>
              </a:lnSpc>
              <a:spcAft>
                <a:spcPts val="600"/>
              </a:spcAft>
            </a:pPr>
            <a:r>
              <a:rPr lang="en-GB" sz="2600" dirty="0">
                <a:solidFill>
                  <a:prstClr val="black"/>
                </a:solidFill>
                <a:latin typeface="Arial Narrow Regular" panose="020B0606020202030204" pitchFamily="34" charset="0"/>
              </a:rPr>
              <a:t>Policy-framing and technical standards-setting organization, seeking to enable responsible genomic data sharing within a human rights framework (</a:t>
            </a:r>
            <a:r>
              <a:rPr lang="en-GB" sz="2600" dirty="0">
                <a:solidFill>
                  <a:prstClr val="black"/>
                </a:solidFill>
                <a:latin typeface="Arial Narrow Regular" panose="020B0606020202030204" pitchFamily="34" charset="0"/>
                <a:hlinkClick r:id="rId7"/>
              </a:rPr>
              <a:t>https://www.ga4gh.org</a:t>
            </a:r>
            <a:r>
              <a:rPr lang="en-GB" sz="2600" dirty="0">
                <a:solidFill>
                  <a:prstClr val="black"/>
                </a:solidFill>
                <a:latin typeface="Arial Narrow Regular" panose="020B0606020202030204" pitchFamily="34" charset="0"/>
              </a:rPr>
              <a:t>)</a:t>
            </a:r>
          </a:p>
        </p:txBody>
      </p:sp>
      <p:sp>
        <p:nvSpPr>
          <p:cNvPr id="3" name="AutoShape 2" descr="Image result for cc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 Narrow Regular" panose="020B0606020202030204" pitchFamily="34" charset="0"/>
            </a:endParaRPr>
          </a:p>
        </p:txBody>
      </p:sp>
      <p:sp>
        <p:nvSpPr>
          <p:cNvPr id="4" name="AutoShape 4" descr="Image result for cc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 Narrow Regular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16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www.biodiversityinformatics.org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94"/>
            <a:ext cx="9144000" cy="517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5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422"/>
            <a:ext cx="9123972" cy="4458451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https://biodiversitynext.org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184"/>
            <a:ext cx="9144000" cy="20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https://www.gbif.org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96"/>
            <a:ext cx="9144000" cy="58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7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Stable, mature data infrastructure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https://www.gbif.org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18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4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xmlns="" id="{7979A6D5-ACA6-434C-9C25-53F43E1E0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469875"/>
          </a:xfrm>
        </p:spPr>
        <p:txBody>
          <a:bodyPr/>
          <a:lstStyle/>
          <a:p>
            <a:r>
              <a:rPr lang="da-DK" dirty="0">
                <a:solidFill>
                  <a:srgbClr val="328127"/>
                </a:solidFill>
              </a:rPr>
              <a:t>Stable, </a:t>
            </a:r>
            <a:r>
              <a:rPr lang="da-DK" dirty="0" err="1">
                <a:solidFill>
                  <a:srgbClr val="328127"/>
                </a:solidFill>
              </a:rPr>
              <a:t>mature</a:t>
            </a:r>
            <a:r>
              <a:rPr lang="da-DK" dirty="0">
                <a:solidFill>
                  <a:srgbClr val="328127"/>
                </a:solidFill>
              </a:rPr>
              <a:t> data </a:t>
            </a:r>
            <a:r>
              <a:rPr lang="da-DK" dirty="0" err="1">
                <a:solidFill>
                  <a:srgbClr val="328127"/>
                </a:solidFill>
              </a:rPr>
              <a:t>infrastructure</a:t>
            </a:r>
            <a:r>
              <a:rPr lang="da-DK" dirty="0">
                <a:solidFill>
                  <a:srgbClr val="328127"/>
                </a:solidFill>
              </a:rPr>
              <a:t>…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xmlns="" id="{A7AAB8CD-C589-734A-96C6-CF5D50EC74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hlinkClick r:id="rId2"/>
              </a:rPr>
              <a:t>https://www.gbif.org/resource/search?contentType=literature&amp;relevance=GBIF_USED&amp;peerReview=true</a:t>
            </a:r>
            <a:r>
              <a:rPr lang="da-DK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22D38B5-0658-2C44-A58B-001901D1A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76" y="1848141"/>
            <a:ext cx="5470165" cy="3792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122" y="1104889"/>
            <a:ext cx="2913377" cy="442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8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0157"/>
            <a:ext cx="9144000" cy="563563"/>
          </a:xfrm>
        </p:spPr>
        <p:txBody>
          <a:bodyPr>
            <a:normAutofit/>
          </a:bodyPr>
          <a:lstStyle/>
          <a:p>
            <a:r>
              <a:rPr lang="en-GB" dirty="0" smtClean="0"/>
              <a:t>But</a:t>
            </a:r>
            <a:r>
              <a:rPr lang="mr-IN" dirty="0" smtClean="0"/>
              <a:t>…</a:t>
            </a:r>
            <a:r>
              <a:rPr lang="en-GB" dirty="0" smtClean="0"/>
              <a:t> just part of wider data landscape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hlinkClick r:id="rId3"/>
              </a:rPr>
              <a:t>http://biodiversityinformatics.org/</a:t>
            </a:r>
            <a:endParaRPr lang="en-US" dirty="0"/>
          </a:p>
        </p:txBody>
      </p:sp>
      <p:pic>
        <p:nvPicPr>
          <p:cNvPr id="116" name="Picture 2" descr="C:\Users\dhobern\AppData\Local\Microsoft\Windows\Temporary Internet Files\Content.Outlook\E7G54LFQ\GBIO FRAMEWOR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" t="1970" r="2397" b="8596"/>
          <a:stretch/>
        </p:blipFill>
        <p:spPr bwMode="auto">
          <a:xfrm>
            <a:off x="1557037" y="753720"/>
            <a:ext cx="5652146" cy="57477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889" y="2080782"/>
            <a:ext cx="2227589" cy="315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33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23" y="246736"/>
            <a:ext cx="4268581" cy="60630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70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6763" y="415381"/>
            <a:ext cx="10196967" cy="563563"/>
          </a:xfrm>
        </p:spPr>
        <p:txBody>
          <a:bodyPr>
            <a:noAutofit/>
          </a:bodyPr>
          <a:lstStyle/>
          <a:p>
            <a:r>
              <a:rPr lang="en-US" sz="2200" dirty="0" smtClean="0"/>
              <a:t>2</a:t>
            </a:r>
            <a:r>
              <a:rPr lang="en-US" sz="2200" baseline="30000" dirty="0" smtClean="0"/>
              <a:t>nd</a:t>
            </a:r>
            <a:r>
              <a:rPr lang="en-US" sz="2200" dirty="0" smtClean="0"/>
              <a:t> global biodiversity informatics conference (GBiC2)</a:t>
            </a:r>
            <a:endParaRPr lang="en-US" sz="2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https://www.biodiversityinformatics.org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42" y="978944"/>
            <a:ext cx="6847749" cy="43381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5743" y="5538952"/>
            <a:ext cx="7123228" cy="646331"/>
          </a:xfrm>
          <a:prstGeom prst="rect">
            <a:avLst/>
          </a:prstGeom>
          <a:solidFill>
            <a:srgbClr val="3FE90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100+ experts addressing need to ‘establish a shared mechanism for planning and delivering a linked and open biodiversity data infrastructure’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8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www.gbif.org/news/1XfnaCv0CQs4YmEC2qEGeE/partners-signal-new-alliance-for-biodiversity-knowledge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2" y="381608"/>
            <a:ext cx="8667313" cy="54574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736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7"/>
          </p:nvPr>
        </p:nvSpPr>
        <p:spPr>
          <a:xfrm>
            <a:off x="536432" y="274643"/>
            <a:ext cx="8607568" cy="901014"/>
          </a:xfrm>
        </p:spPr>
        <p:txBody>
          <a:bodyPr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2400" i="1" dirty="0" err="1">
                <a:solidFill>
                  <a:srgbClr val="328127"/>
                </a:solidFill>
                <a:latin typeface="Arial"/>
                <a:cs typeface="Arial"/>
              </a:rPr>
              <a:t>toward</a:t>
            </a:r>
            <a:r>
              <a:rPr lang="da-DK" sz="2400" i="1" dirty="0">
                <a:solidFill>
                  <a:srgbClr val="328127"/>
                </a:solidFill>
                <a:latin typeface="Arial"/>
                <a:cs typeface="Arial"/>
              </a:rPr>
              <a:t> a post-2018</a:t>
            </a:r>
            <a:r>
              <a:rPr lang="da-DK" sz="2800" dirty="0">
                <a:solidFill>
                  <a:srgbClr val="328127"/>
                </a:solidFill>
                <a:latin typeface="Arial"/>
                <a:cs typeface="Arial"/>
              </a:rPr>
              <a:t/>
            </a:r>
            <a:br>
              <a:rPr lang="da-DK" sz="2800" dirty="0">
                <a:solidFill>
                  <a:srgbClr val="328127"/>
                </a:solidFill>
                <a:latin typeface="Arial"/>
                <a:cs typeface="Arial"/>
              </a:rPr>
            </a:br>
            <a:r>
              <a:rPr lang="da-DK" sz="2800" b="1" dirty="0">
                <a:solidFill>
                  <a:srgbClr val="328127"/>
                </a:solidFill>
                <a:latin typeface="Arial"/>
                <a:cs typeface="Arial"/>
              </a:rPr>
              <a:t>alliance for </a:t>
            </a:r>
            <a:r>
              <a:rPr lang="da-DK" sz="2800" b="1" dirty="0" err="1">
                <a:solidFill>
                  <a:srgbClr val="328127"/>
                </a:solidFill>
                <a:latin typeface="Arial"/>
                <a:cs typeface="Arial"/>
              </a:rPr>
              <a:t>biodiversity</a:t>
            </a:r>
            <a:r>
              <a:rPr lang="da-DK" sz="2800" b="1" dirty="0">
                <a:solidFill>
                  <a:srgbClr val="328127"/>
                </a:solidFill>
                <a:latin typeface="Arial"/>
                <a:cs typeface="Arial"/>
              </a:rPr>
              <a:t> </a:t>
            </a:r>
            <a:r>
              <a:rPr lang="da-DK" sz="2800" b="1" dirty="0" err="1">
                <a:solidFill>
                  <a:srgbClr val="328127"/>
                </a:solidFill>
                <a:latin typeface="Arial"/>
                <a:cs typeface="Arial"/>
              </a:rPr>
              <a:t>knowledge</a:t>
            </a:r>
            <a:endParaRPr lang="da-DK" sz="2800" b="1" dirty="0">
              <a:solidFill>
                <a:srgbClr val="328127"/>
              </a:solidFill>
              <a:latin typeface="Arial"/>
              <a:cs typeface="Arial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hlinkClick r:id="rId3"/>
              </a:rPr>
              <a:t>http://biodiversityinformatics.org/</a:t>
            </a:r>
            <a:endParaRPr lang="en-US" dirty="0"/>
          </a:p>
        </p:txBody>
      </p:sp>
      <p:pic>
        <p:nvPicPr>
          <p:cNvPr id="158" name="Picture 157"/>
          <p:cNvPicPr>
            <a:picLocks noChangeAspect="1"/>
          </p:cNvPicPr>
          <p:nvPr/>
        </p:nvPicPr>
        <p:blipFill rotWithShape="1">
          <a:blip r:embed="rId4"/>
          <a:srcRect r="5398"/>
          <a:stretch/>
        </p:blipFill>
        <p:spPr>
          <a:xfrm>
            <a:off x="0" y="6328258"/>
            <a:ext cx="536432" cy="529321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half" idx="11"/>
          </p:nvPr>
        </p:nvSpPr>
        <p:spPr>
          <a:xfrm>
            <a:off x="612775" y="1891791"/>
            <a:ext cx="8583777" cy="513750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GB" sz="800" dirty="0">
              <a:solidFill>
                <a:prstClr val="black"/>
              </a:solidFill>
              <a:latin typeface="Arial Narrow Regular" panose="020B0606020202030204" pitchFamily="34" charset="0"/>
            </a:endParaRPr>
          </a:p>
          <a:p>
            <a:pPr marL="0" lvl="0" indent="0">
              <a:buNone/>
            </a:pPr>
            <a:r>
              <a:rPr lang="en-GB" sz="2600" i="1" dirty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Stakeholders in collaborative planning and implementation</a:t>
            </a:r>
            <a:endParaRPr lang="en-US" sz="3000" i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449263" lvl="0" indent="-269875">
              <a:lnSpc>
                <a:spcPct val="100000"/>
              </a:lnSpc>
            </a:pPr>
            <a:r>
              <a:rPr lang="en-US" dirty="0">
                <a:latin typeface="Arial Narrow Regular" panose="020B0606020202030204" pitchFamily="34" charset="0"/>
              </a:rPr>
              <a:t>Global-scale data infrastructures</a:t>
            </a:r>
            <a:endParaRPr lang="en-GB" dirty="0">
              <a:latin typeface="Arial Narrow Regular" panose="020B0606020202030204" pitchFamily="34" charset="0"/>
            </a:endParaRPr>
          </a:p>
          <a:p>
            <a:pPr marL="449263" lvl="0" indent="-269875">
              <a:lnSpc>
                <a:spcPct val="100000"/>
              </a:lnSpc>
            </a:pPr>
            <a:r>
              <a:rPr lang="en-US" dirty="0">
                <a:latin typeface="Arial Narrow Regular" panose="020B0606020202030204" pitchFamily="34" charset="0"/>
              </a:rPr>
              <a:t>National or regional projects and infrastructures</a:t>
            </a:r>
            <a:endParaRPr lang="en-GB" dirty="0">
              <a:latin typeface="Arial Narrow Regular" panose="020B0606020202030204" pitchFamily="34" charset="0"/>
            </a:endParaRPr>
          </a:p>
          <a:p>
            <a:pPr marL="449263" lvl="0" indent="-269875">
              <a:lnSpc>
                <a:spcPct val="100000"/>
              </a:lnSpc>
            </a:pPr>
            <a:r>
              <a:rPr lang="en-US" dirty="0">
                <a:latin typeface="Arial Narrow Regular" panose="020B0606020202030204" pitchFamily="34" charset="0"/>
              </a:rPr>
              <a:t>Major institutions that host significant data and services</a:t>
            </a:r>
            <a:endParaRPr lang="en-GB" dirty="0">
              <a:latin typeface="Arial Narrow Regular" panose="020B0606020202030204" pitchFamily="34" charset="0"/>
            </a:endParaRPr>
          </a:p>
          <a:p>
            <a:pPr marL="449263" lvl="0" indent="-269875">
              <a:lnSpc>
                <a:spcPct val="100000"/>
              </a:lnSpc>
            </a:pPr>
            <a:r>
              <a:rPr lang="en-US" dirty="0">
                <a:latin typeface="Arial Narrow Regular" panose="020B0606020202030204" pitchFamily="34" charset="0"/>
              </a:rPr>
              <a:t>Organizations that depend on these infrastructures</a:t>
            </a:r>
          </a:p>
          <a:p>
            <a:pPr marL="906463" lvl="3" indent="-269875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Arial Narrow Regular" panose="020B0606020202030204" pitchFamily="34" charset="0"/>
              </a:rPr>
              <a:t>E.g. CBD, FAO, CMS, IPBES, GEO BON, IUCN, WWF, CETAF, ICZN …</a:t>
            </a:r>
            <a:endParaRPr lang="en-GB" dirty="0">
              <a:latin typeface="Arial Narrow Regular" panose="020B0606020202030204" pitchFamily="34" charset="0"/>
            </a:endParaRPr>
          </a:p>
          <a:p>
            <a:pPr marL="449263" lvl="0" indent="-269875">
              <a:lnSpc>
                <a:spcPct val="100000"/>
              </a:lnSpc>
            </a:pPr>
            <a:r>
              <a:rPr lang="en-US" dirty="0">
                <a:latin typeface="Arial Narrow Regular" panose="020B0606020202030204" pitchFamily="34" charset="0"/>
              </a:rPr>
              <a:t>Communities and individuals with an interest in biodiversity</a:t>
            </a:r>
          </a:p>
          <a:p>
            <a:pPr marL="357188" lvl="0" indent="-177800">
              <a:lnSpc>
                <a:spcPct val="100000"/>
              </a:lnSpc>
              <a:spcAft>
                <a:spcPts val="0"/>
              </a:spcAft>
            </a:pPr>
            <a:endParaRPr lang="en-US" dirty="0">
              <a:latin typeface="Arial Narrow Regular" panose="020B0606020202030204" pitchFamily="34" charset="0"/>
            </a:endParaRPr>
          </a:p>
        </p:txBody>
      </p:sp>
      <p:sp>
        <p:nvSpPr>
          <p:cNvPr id="3" name="AutoShape 2" descr="Image result for cc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 Narrow Regular" panose="020B0606020202030204" pitchFamily="34" charset="0"/>
            </a:endParaRPr>
          </a:p>
        </p:txBody>
      </p:sp>
      <p:sp>
        <p:nvSpPr>
          <p:cNvPr id="4" name="AutoShape 4" descr="Image result for cc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 Narrow Regular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44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BIF_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GBIF_v2</Template>
  <TotalTime>1299</TotalTime>
  <Words>400</Words>
  <Application>Microsoft Macintosh PowerPoint</Application>
  <PresentationFormat>On-screen Show (4:3)</PresentationFormat>
  <Paragraphs>70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 Narrow</vt:lpstr>
      <vt:lpstr>Arial Narrow Regular</vt:lpstr>
      <vt:lpstr>Calibri</vt:lpstr>
      <vt:lpstr>ＭＳ Ｐゴシック</vt:lpstr>
      <vt:lpstr>Wingdings</vt:lpstr>
      <vt:lpstr>Arial</vt:lpstr>
      <vt:lpstr>GBIF_v2</vt:lpstr>
      <vt:lpstr>TOWARDS AN ALLIANCE FOR BIODIVERSITY KNOWLEDGE</vt:lpstr>
      <vt:lpstr>PowerPoint Presentation</vt:lpstr>
      <vt:lpstr>Stable, mature data infrastructure</vt:lpstr>
      <vt:lpstr>Stable, mature data infrastructure…</vt:lpstr>
      <vt:lpstr>But… just part of wider data landscape</vt:lpstr>
      <vt:lpstr>PowerPoint Presentation</vt:lpstr>
      <vt:lpstr>2nd global biodiversity informatics conference (GBiC2)</vt:lpstr>
      <vt:lpstr>PowerPoint Presentation</vt:lpstr>
      <vt:lpstr>PowerPoint Presentation</vt:lpstr>
      <vt:lpstr>COORDINATION REQUIREMENTS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a (post-2018)  alliance for biodiversity knowledge</dc:title>
  <dc:subject/>
  <dc:creator>Kyle Copas</dc:creator>
  <cp:keywords/>
  <dc:description/>
  <cp:lastModifiedBy>Tim Hirsch</cp:lastModifiedBy>
  <cp:revision>35</cp:revision>
  <dcterms:created xsi:type="dcterms:W3CDTF">2018-11-19T05:07:39Z</dcterms:created>
  <dcterms:modified xsi:type="dcterms:W3CDTF">2018-11-21T07:08:27Z</dcterms:modified>
  <cp:category/>
</cp:coreProperties>
</file>