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Lst>
  <p:notesMasterIdLst>
    <p:notesMasterId r:id="rId18"/>
  </p:notesMasterIdLst>
  <p:handoutMasterIdLst>
    <p:handoutMasterId r:id="rId19"/>
  </p:handoutMasterIdLst>
  <p:sldIdLst>
    <p:sldId id="265" r:id="rId3"/>
    <p:sldId id="295" r:id="rId4"/>
    <p:sldId id="297" r:id="rId5"/>
    <p:sldId id="299" r:id="rId6"/>
    <p:sldId id="305" r:id="rId7"/>
    <p:sldId id="306" r:id="rId8"/>
    <p:sldId id="308" r:id="rId9"/>
    <p:sldId id="277" r:id="rId10"/>
    <p:sldId id="275" r:id="rId11"/>
    <p:sldId id="309" r:id="rId12"/>
    <p:sldId id="310" r:id="rId13"/>
    <p:sldId id="296" r:id="rId14"/>
    <p:sldId id="292" r:id="rId15"/>
    <p:sldId id="283" r:id="rId16"/>
    <p:sldId id="274" r:id="rId1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8">
          <p15:clr>
            <a:srgbClr val="A4A3A4"/>
          </p15:clr>
        </p15:guide>
        <p15:guide id="2" pos="349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Rodrigues" initials="AR" lastIdx="2" clrIdx="0">
    <p:extLst>
      <p:ext uri="{19B8F6BF-5375-455C-9EA6-DF929625EA0E}">
        <p15:presenceInfo xmlns:p15="http://schemas.microsoft.com/office/powerpoint/2012/main" userId="S-1-5-21-1584078763-2279971399-3664282244-2240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E2F"/>
    <a:srgbClr val="328127"/>
    <a:srgbClr val="3E9034"/>
    <a:srgbClr val="285519"/>
    <a:srgbClr val="3FE905"/>
    <a:srgbClr val="36AD47"/>
    <a:srgbClr val="FDB002"/>
    <a:srgbClr val="7E785F"/>
    <a:srgbClr val="3A3533"/>
    <a:srgbClr val="6EB3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11" autoAdjust="0"/>
    <p:restoredTop sz="70997" autoAdjust="0"/>
  </p:normalViewPr>
  <p:slideViewPr>
    <p:cSldViewPr snapToGrid="0" snapToObjects="1">
      <p:cViewPr varScale="1">
        <p:scale>
          <a:sx n="29" d="100"/>
          <a:sy n="29" d="100"/>
        </p:scale>
        <p:origin x="1336" y="40"/>
      </p:cViewPr>
      <p:guideLst>
        <p:guide orient="horz" pos="728"/>
        <p:guide pos="349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29" d="100"/>
          <a:sy n="29" d="100"/>
        </p:scale>
        <p:origin x="2700"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A45D357-652C-AB41-8F95-13024464AB70}" type="datetimeFigureOut">
              <a:rPr lang="en-US" smtClean="0"/>
              <a:t>12/11/2017</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23F35C4-CC97-7840-A522-E4995AD001E3}" type="slidenum">
              <a:rPr lang="en-US" smtClean="0"/>
              <a:t>‹#›</a:t>
            </a:fld>
            <a:endParaRPr lang="en-US"/>
          </a:p>
        </p:txBody>
      </p:sp>
    </p:spTree>
    <p:extLst>
      <p:ext uri="{BB962C8B-B14F-4D97-AF65-F5344CB8AC3E}">
        <p14:creationId xmlns:p14="http://schemas.microsoft.com/office/powerpoint/2010/main" val="3515596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55B5C11-D0F1-1F46-B28E-9084657905D0}" type="datetimeFigureOut">
              <a:rPr lang="en-US" smtClean="0"/>
              <a:t>12/11/2017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7A0329C-91F7-CD43-B485-EB526DB269DE}" type="slidenum">
              <a:rPr lang="en-US" smtClean="0"/>
              <a:t>‹#›</a:t>
            </a:fld>
            <a:endParaRPr lang="en-US"/>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myself.</a:t>
            </a:r>
            <a:r>
              <a:rPr lang="en-GB" baseline="0" dirty="0" smtClean="0"/>
              <a:t> </a:t>
            </a:r>
          </a:p>
          <a:p>
            <a:r>
              <a:rPr lang="en-GB" baseline="0" dirty="0" smtClean="0"/>
              <a:t/>
            </a:r>
            <a:br>
              <a:rPr lang="en-GB" baseline="0" dirty="0" smtClean="0"/>
            </a:br>
            <a:r>
              <a:rPr lang="en-GB" baseline="0" dirty="0" smtClean="0"/>
              <a:t>Who am I </a:t>
            </a:r>
          </a:p>
          <a:p>
            <a:endParaRPr lang="en-GB" baseline="0" dirty="0" smtClean="0"/>
          </a:p>
          <a:p>
            <a:r>
              <a:rPr lang="en-GB" baseline="0" dirty="0" smtClean="0"/>
              <a:t>What I’m working on – data use and the many aspects of that. How are we applying that aspect to the BID programme.  </a:t>
            </a: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1</a:t>
            </a:fld>
            <a:endParaRPr lang="en-US"/>
          </a:p>
        </p:txBody>
      </p:sp>
    </p:spTree>
    <p:extLst>
      <p:ext uri="{BB962C8B-B14F-4D97-AF65-F5344CB8AC3E}">
        <p14:creationId xmlns:p14="http://schemas.microsoft.com/office/powerpoint/2010/main" val="859566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769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2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dirty="0" smtClean="0">
                <a:solidFill>
                  <a:schemeClr val="tx1"/>
                </a:solidFill>
                <a:effectLst/>
                <a:latin typeface="+mn-lt"/>
                <a:ea typeface="+mn-ea"/>
                <a:cs typeface="+mn-cs"/>
              </a:rPr>
              <a:t>11 </a:t>
            </a:r>
            <a:r>
              <a:rPr lang="da-DK" sz="1200" b="0" i="0" u="none" strike="noStrike" kern="1200" dirty="0" err="1" smtClean="0">
                <a:solidFill>
                  <a:schemeClr val="tx1"/>
                </a:solidFill>
                <a:effectLst/>
                <a:latin typeface="+mn-lt"/>
                <a:ea typeface="+mn-ea"/>
                <a:cs typeface="+mn-cs"/>
              </a:rPr>
              <a:t>modules</a:t>
            </a:r>
            <a:r>
              <a:rPr lang="da-DK" sz="1200" b="0" i="0" u="none" strike="noStrike" kern="1200" dirty="0" smtClean="0">
                <a:solidFill>
                  <a:schemeClr val="tx1"/>
                </a:solidFill>
                <a:effectLst/>
                <a:latin typeface="+mn-lt"/>
                <a:ea typeface="+mn-ea"/>
                <a:cs typeface="+mn-cs"/>
              </a:rPr>
              <a:t> 3 </a:t>
            </a:r>
            <a:r>
              <a:rPr lang="da-DK" sz="1200" b="0" i="0" u="none" strike="noStrike" kern="1200" dirty="0" err="1" smtClean="0">
                <a:solidFill>
                  <a:schemeClr val="tx1"/>
                </a:solidFill>
                <a:effectLst/>
                <a:latin typeface="+mn-lt"/>
                <a:ea typeface="+mn-ea"/>
                <a:cs typeface="+mn-cs"/>
              </a:rPr>
              <a:t>preparatory</a:t>
            </a:r>
            <a:r>
              <a:rPr lang="da-DK" sz="1200" b="0" i="0" u="none" strike="noStrike" kern="1200" baseline="0" dirty="0" smtClean="0">
                <a:solidFill>
                  <a:schemeClr val="tx1"/>
                </a:solidFill>
                <a:effectLst/>
                <a:latin typeface="+mn-lt"/>
                <a:ea typeface="+mn-ea"/>
                <a:cs typeface="+mn-cs"/>
              </a:rPr>
              <a:t> </a:t>
            </a:r>
          </a:p>
          <a:p>
            <a:pPr rtl="0"/>
            <a:r>
              <a:rPr lang="en-US" sz="1200" b="1" i="0" u="none" strike="noStrike" kern="1200" dirty="0" smtClean="0">
                <a:solidFill>
                  <a:schemeClr val="tx1"/>
                </a:solidFill>
                <a:effectLst/>
                <a:latin typeface="+mn-lt"/>
                <a:ea typeface="+mn-ea"/>
                <a:cs typeface="+mn-cs"/>
              </a:rPr>
              <a:t>GBIF and other BDI initiatives, </a:t>
            </a:r>
            <a:r>
              <a:rPr lang="da-DK" sz="1200" b="1" i="0" u="none" strike="noStrike" kern="1200" dirty="0" smtClean="0">
                <a:solidFill>
                  <a:schemeClr val="tx1"/>
                </a:solidFill>
                <a:effectLst/>
                <a:latin typeface="+mn-lt"/>
                <a:ea typeface="+mn-ea"/>
                <a:cs typeface="+mn-cs"/>
              </a:rPr>
              <a:t>Basics of </a:t>
            </a:r>
            <a:r>
              <a:rPr lang="da-DK" sz="1200" b="1" i="0" u="none" strike="noStrike" kern="1200" dirty="0" err="1" smtClean="0">
                <a:solidFill>
                  <a:schemeClr val="tx1"/>
                </a:solidFill>
                <a:effectLst/>
                <a:latin typeface="+mn-lt"/>
                <a:ea typeface="+mn-ea"/>
                <a:cs typeface="+mn-cs"/>
              </a:rPr>
              <a:t>Biodiversity</a:t>
            </a:r>
            <a:r>
              <a:rPr lang="da-DK" sz="1200" b="1" i="0" u="none" strike="noStrike" kern="1200" dirty="0" smtClean="0">
                <a:solidFill>
                  <a:schemeClr val="tx1"/>
                </a:solidFill>
                <a:effectLst/>
                <a:latin typeface="+mn-lt"/>
                <a:ea typeface="+mn-ea"/>
                <a:cs typeface="+mn-cs"/>
              </a:rPr>
              <a:t> </a:t>
            </a:r>
            <a:r>
              <a:rPr lang="da-DK" sz="1200" b="1" i="0" u="none" strike="noStrike" kern="1200" dirty="0" err="1" smtClean="0">
                <a:solidFill>
                  <a:schemeClr val="tx1"/>
                </a:solidFill>
                <a:effectLst/>
                <a:latin typeface="+mn-lt"/>
                <a:ea typeface="+mn-ea"/>
                <a:cs typeface="+mn-cs"/>
              </a:rPr>
              <a:t>Informatics</a:t>
            </a:r>
            <a:r>
              <a:rPr lang="da-DK" sz="1200" b="1" i="0" u="none" strike="noStrike" kern="1200" dirty="0" smtClean="0">
                <a:solidFill>
                  <a:schemeClr val="tx1"/>
                </a:solidFill>
                <a:effectLst/>
                <a:latin typeface="+mn-lt"/>
                <a:ea typeface="+mn-ea"/>
                <a:cs typeface="+mn-cs"/>
              </a:rPr>
              <a:t>, Workshop sessions </a:t>
            </a:r>
            <a:r>
              <a:rPr lang="da-DK" sz="1200" b="1" i="0" u="none" strike="noStrike" kern="1200" dirty="0" err="1" smtClean="0">
                <a:solidFill>
                  <a:schemeClr val="tx1"/>
                </a:solidFill>
                <a:effectLst/>
                <a:latin typeface="+mn-lt"/>
                <a:ea typeface="+mn-ea"/>
                <a:cs typeface="+mn-cs"/>
              </a:rPr>
              <a:t>preliminary</a:t>
            </a:r>
            <a:r>
              <a:rPr lang="da-DK" sz="1200" b="1" i="0" u="none" strike="noStrike" kern="1200" dirty="0" smtClean="0">
                <a:solidFill>
                  <a:schemeClr val="tx1"/>
                </a:solidFill>
                <a:effectLst/>
                <a:latin typeface="+mn-lt"/>
                <a:ea typeface="+mn-ea"/>
                <a:cs typeface="+mn-cs"/>
              </a:rPr>
              <a:t> </a:t>
            </a:r>
            <a:r>
              <a:rPr lang="da-DK" sz="1200" b="1" i="0" u="none" strike="noStrike" kern="1200" dirty="0" err="1" smtClean="0">
                <a:solidFill>
                  <a:schemeClr val="tx1"/>
                </a:solidFill>
                <a:effectLst/>
                <a:latin typeface="+mn-lt"/>
                <a:ea typeface="+mn-ea"/>
                <a:cs typeface="+mn-cs"/>
              </a:rPr>
              <a:t>work</a:t>
            </a:r>
            <a:endParaRPr lang="en-US" b="0" dirty="0" smtClean="0">
              <a:effectLst/>
            </a:endParaRPr>
          </a:p>
          <a:p>
            <a:r>
              <a:rPr lang="en-US" dirty="0" smtClean="0"/>
              <a:t> </a:t>
            </a:r>
            <a:br>
              <a:rPr lang="en-US" dirty="0" smtClean="0"/>
            </a:br>
            <a:r>
              <a:rPr lang="en-US" dirty="0" smtClean="0"/>
              <a:t>7</a:t>
            </a:r>
            <a:r>
              <a:rPr lang="en-US" baseline="0" dirty="0" smtClean="0"/>
              <a:t> onsite</a:t>
            </a:r>
            <a:endParaRPr lang="da-DK" sz="1200" b="0" i="0" u="none" strike="noStrike" kern="1200" dirty="0" smtClean="0">
              <a:solidFill>
                <a:schemeClr val="tx1"/>
              </a:solidFill>
              <a:effectLst/>
              <a:latin typeface="+mn-lt"/>
              <a:ea typeface="+mn-ea"/>
              <a:cs typeface="+mn-cs"/>
            </a:endParaRPr>
          </a:p>
          <a:p>
            <a:endParaRPr lang="da-DK" sz="1200" b="0" i="0" u="none" strike="noStrike" kern="1200" dirty="0" smtClean="0">
              <a:solidFill>
                <a:schemeClr val="tx1"/>
              </a:solidFill>
              <a:effectLst/>
              <a:latin typeface="+mn-lt"/>
              <a:ea typeface="+mn-ea"/>
              <a:cs typeface="+mn-cs"/>
            </a:endParaRPr>
          </a:p>
          <a:p>
            <a:r>
              <a:rPr lang="da-DK" sz="1200" b="0" i="0" u="none" strike="noStrike" kern="1200" dirty="0" smtClean="0">
                <a:solidFill>
                  <a:schemeClr val="tx1"/>
                </a:solidFill>
                <a:effectLst/>
                <a:latin typeface="+mn-lt"/>
                <a:ea typeface="+mn-ea"/>
                <a:cs typeface="+mn-cs"/>
              </a:rPr>
              <a:t>Foundations: </a:t>
            </a:r>
            <a:r>
              <a:rPr lang="da-DK" sz="1200" b="0" i="0" u="none" strike="noStrike" kern="1200" dirty="0" err="1" smtClean="0">
                <a:solidFill>
                  <a:schemeClr val="tx1"/>
                </a:solidFill>
                <a:effectLst/>
                <a:latin typeface="+mn-lt"/>
                <a:ea typeface="+mn-ea"/>
                <a:cs typeface="+mn-cs"/>
              </a:rPr>
              <a:t>Key</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Concepts</a:t>
            </a:r>
            <a:r>
              <a:rPr lang="da-DK" sz="1200" b="0" i="0" u="none" strike="noStrike" kern="1200" dirty="0" smtClean="0">
                <a:solidFill>
                  <a:schemeClr val="tx1"/>
                </a:solidFill>
                <a:effectLst/>
                <a:latin typeface="+mn-lt"/>
                <a:ea typeface="+mn-ea"/>
                <a:cs typeface="+mn-cs"/>
              </a:rPr>
              <a:t> and Darwin Core</a:t>
            </a:r>
          </a:p>
          <a:p>
            <a:r>
              <a:rPr lang="en-US" sz="1200" b="0" i="0" u="none" strike="noStrike" kern="1200" dirty="0" smtClean="0">
                <a:solidFill>
                  <a:schemeClr val="tx1"/>
                </a:solidFill>
                <a:effectLst/>
                <a:latin typeface="+mn-lt"/>
                <a:ea typeface="+mn-ea"/>
                <a:cs typeface="+mn-cs"/>
              </a:rPr>
              <a:t>Digitization project planning: how to decide what to do and when to do it?</a:t>
            </a:r>
            <a:r>
              <a:rPr lang="en-US" sz="1200" b="0" i="1" u="none" strike="noStrike" kern="1200" dirty="0" smtClean="0">
                <a:solidFill>
                  <a:schemeClr val="tx1"/>
                </a:solidFill>
                <a:effectLst/>
                <a:latin typeface="+mn-lt"/>
                <a:ea typeface="+mn-ea"/>
                <a:cs typeface="+mn-cs"/>
              </a:rPr>
              <a:t/>
            </a:r>
            <a:br>
              <a:rPr lang="en-US" sz="1200" b="0" i="1"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Digitization planning practical exercise: Will it 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Basic concepts of data cleaning, </a:t>
            </a:r>
            <a:r>
              <a:rPr lang="da-DK" sz="1200" b="0" i="0" u="none" strike="noStrike" kern="1200" dirty="0" err="1" smtClean="0">
                <a:solidFill>
                  <a:schemeClr val="tx1"/>
                </a:solidFill>
                <a:effectLst/>
                <a:latin typeface="+mn-lt"/>
                <a:ea typeface="+mn-ea"/>
                <a:cs typeface="+mn-cs"/>
              </a:rPr>
              <a:t>OpenRefine</a:t>
            </a:r>
            <a:endParaRPr lang="da-DK" sz="1200" b="0" i="0" u="none" strike="noStrike"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Biodiversity data digitization</a:t>
            </a:r>
            <a:r>
              <a:rPr lang="en-GB"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Biodiversity Data Types: With which kind of data are we working?,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Principles of data management in digitization</a:t>
            </a:r>
          </a:p>
          <a:p>
            <a:pPr rtl="0"/>
            <a:r>
              <a:rPr lang="en-US" sz="1200" b="0" i="0" u="none" strike="noStrike" kern="1200" dirty="0" smtClean="0">
                <a:solidFill>
                  <a:schemeClr val="tx1"/>
                </a:solidFill>
                <a:effectLst/>
                <a:latin typeface="+mn-lt"/>
                <a:ea typeface="+mn-ea"/>
                <a:cs typeface="+mn-cs"/>
              </a:rPr>
              <a:t>Data publishing concepts and introduction to the IPT</a:t>
            </a:r>
          </a:p>
          <a:p>
            <a:pPr rtl="0"/>
            <a:endParaRPr lang="en-US" sz="1200" b="0" i="0" u="none" strike="noStrike" kern="1200" dirty="0" smtClean="0">
              <a:solidFill>
                <a:schemeClr val="tx1"/>
              </a:solidFill>
              <a:effectLst/>
              <a:latin typeface="+mn-lt"/>
              <a:ea typeface="+mn-ea"/>
              <a:cs typeface="+mn-cs"/>
            </a:endParaRPr>
          </a:p>
          <a:p>
            <a:pPr rtl="0"/>
            <a:r>
              <a:rPr lang="en-US" b="0" dirty="0" smtClean="0">
                <a:effectLst/>
              </a:rPr>
              <a:t>1 post workshop</a:t>
            </a:r>
            <a:r>
              <a:rPr lang="en-US" b="0" baseline="0" dirty="0" smtClean="0">
                <a:effectLst/>
              </a:rPr>
              <a:t> – Data Access via GBIF</a:t>
            </a:r>
            <a:endParaRPr lang="en-US" b="0" dirty="0" smtClean="0">
              <a:effectLst/>
            </a:endParaRPr>
          </a:p>
          <a:p>
            <a:r>
              <a:rPr lang="en-US" dirty="0" smtClean="0"/>
              <a:t/>
            </a:r>
            <a:br>
              <a:rPr lang="en-US" dirty="0" smtClean="0"/>
            </a:br>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12</a:t>
            </a:fld>
            <a:endParaRPr lang="en-US"/>
          </a:p>
        </p:txBody>
      </p:sp>
    </p:spTree>
    <p:extLst>
      <p:ext uri="{BB962C8B-B14F-4D97-AF65-F5344CB8AC3E}">
        <p14:creationId xmlns:p14="http://schemas.microsoft.com/office/powerpoint/2010/main" val="39348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Clearly understand the in-country demands for, and the barriers to using, biodiversity information within government decision making including clarifying the format, timing and packaging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Strengthen the connection between government decision makers and biodiversity and ecosystem services data providers in order to sustainably provide policy-relevant, spatially explicit information to meet ongoing national needs</a:t>
            </a:r>
            <a:endParaRPr lang="en-GB" dirty="0" smtClean="0"/>
          </a:p>
          <a:p>
            <a:endParaRPr lang="en-GB" dirty="0" smtClean="0"/>
          </a:p>
          <a:p>
            <a:pPr marL="457200" indent="-457200">
              <a:buFont typeface="Arial" panose="020B0604020202020204" pitchFamily="34" charset="0"/>
              <a:buChar char="•"/>
            </a:pPr>
            <a:r>
              <a:rPr lang="en-GB" dirty="0" smtClean="0"/>
              <a:t>Responds to the needs of the BID, SANBI ABC and UNEP-WCMC</a:t>
            </a:r>
          </a:p>
          <a:p>
            <a:pPr marL="1200150" lvl="1" indent="-457200">
              <a:buFont typeface="Arial" panose="020B0604020202020204" pitchFamily="34" charset="0"/>
              <a:buChar char="•"/>
            </a:pPr>
            <a:r>
              <a:rPr lang="en-GB" dirty="0" smtClean="0"/>
              <a:t>Information Products</a:t>
            </a:r>
          </a:p>
          <a:p>
            <a:pPr marL="1200150" lvl="1" indent="-457200">
              <a:buFont typeface="Arial" panose="020B0604020202020204" pitchFamily="34" charset="0"/>
              <a:buChar char="•"/>
            </a:pPr>
            <a:r>
              <a:rPr lang="en-GB" dirty="0" smtClean="0"/>
              <a:t>Themes</a:t>
            </a:r>
          </a:p>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13</a:t>
            </a:fld>
            <a:endParaRPr lang="en-US"/>
          </a:p>
        </p:txBody>
      </p:sp>
    </p:spTree>
    <p:extLst>
      <p:ext uri="{BB962C8B-B14F-4D97-AF65-F5344CB8AC3E}">
        <p14:creationId xmlns:p14="http://schemas.microsoft.com/office/powerpoint/2010/main" val="33553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baseline="0" dirty="0" smtClean="0"/>
          </a:p>
          <a:p>
            <a:r>
              <a:rPr lang="en-US" dirty="0" smtClean="0"/>
              <a:t>Built up </a:t>
            </a:r>
            <a:r>
              <a:rPr lang="en-US" dirty="0" err="1" smtClean="0"/>
              <a:t>diuring</a:t>
            </a:r>
            <a:r>
              <a:rPr lang="en-US" dirty="0" smtClean="0"/>
              <a:t> BID with specific regional calls </a:t>
            </a:r>
          </a:p>
          <a:p>
            <a:r>
              <a:rPr lang="en-US" dirty="0" smtClean="0"/>
              <a:t>on 4</a:t>
            </a:r>
            <a:r>
              <a:rPr lang="en-US" baseline="30000" dirty="0" smtClean="0"/>
              <a:t>th</a:t>
            </a:r>
            <a:r>
              <a:rPr lang="en-US" dirty="0" smtClean="0"/>
              <a:t> workshop with development</a:t>
            </a:r>
            <a:r>
              <a:rPr lang="en-US" baseline="0" dirty="0" smtClean="0"/>
              <a:t> of </a:t>
            </a:r>
          </a:p>
          <a:p>
            <a:r>
              <a:rPr lang="en-US" baseline="0" dirty="0" smtClean="0"/>
              <a:t>IF they are interested in the </a:t>
            </a:r>
            <a:r>
              <a:rPr lang="en-US" baseline="0" dirty="0" err="1" smtClean="0"/>
              <a:t>programme</a:t>
            </a:r>
            <a:r>
              <a:rPr lang="en-US" baseline="0" dirty="0" smtClean="0"/>
              <a:t> they can be used </a:t>
            </a:r>
            <a:r>
              <a:rPr lang="en-US" baseline="0" dirty="0" err="1" smtClean="0"/>
              <a:t>fot</a:t>
            </a:r>
            <a:r>
              <a:rPr lang="en-US" baseline="0" dirty="0" smtClean="0"/>
              <a:t> </a:t>
            </a:r>
          </a:p>
          <a:p>
            <a:endParaRPr lang="en-US" baseline="0" dirty="0" smtClean="0"/>
          </a:p>
          <a:p>
            <a:r>
              <a:rPr lang="en-US" baseline="0" dirty="0" smtClean="0"/>
              <a:t>This is a </a:t>
            </a:r>
            <a:r>
              <a:rPr lang="en-US" baseline="0" dirty="0" err="1" smtClean="0"/>
              <a:t>programme</a:t>
            </a:r>
            <a:r>
              <a:rPr lang="en-US" baseline="0" dirty="0" smtClean="0"/>
              <a:t> that we will have refined over the duration of the </a:t>
            </a:r>
            <a:r>
              <a:rPr lang="en-US" baseline="0" dirty="0" err="1" smtClean="0"/>
              <a:t>programme</a:t>
            </a:r>
            <a:r>
              <a:rPr lang="en-US" baseline="0" dirty="0" smtClean="0"/>
              <a:t> and are willing to work with </a:t>
            </a:r>
            <a:endParaRPr lang="en-US" dirty="0"/>
          </a:p>
        </p:txBody>
      </p:sp>
      <p:sp>
        <p:nvSpPr>
          <p:cNvPr id="4" name="Slide Number Placeholder 3"/>
          <p:cNvSpPr>
            <a:spLocks noGrp="1"/>
          </p:cNvSpPr>
          <p:nvPr>
            <p:ph type="sldNum" sz="quarter" idx="10"/>
          </p:nvPr>
        </p:nvSpPr>
        <p:spPr/>
        <p:txBody>
          <a:bodyPr/>
          <a:lstStyle/>
          <a:p>
            <a:fld id="{37A0329C-91F7-CD43-B485-EB526DB269DE}" type="slidenum">
              <a:rPr lang="en-US" smtClean="0"/>
              <a:t>14</a:t>
            </a:fld>
            <a:endParaRPr lang="en-US"/>
          </a:p>
        </p:txBody>
      </p:sp>
    </p:spTree>
    <p:extLst>
      <p:ext uri="{BB962C8B-B14F-4D97-AF65-F5344CB8AC3E}">
        <p14:creationId xmlns:p14="http://schemas.microsoft.com/office/powerpoint/2010/main" val="109937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15</a:t>
            </a:fld>
            <a:endParaRPr lang="en-US"/>
          </a:p>
        </p:txBody>
      </p:sp>
    </p:spTree>
    <p:extLst>
      <p:ext uri="{BB962C8B-B14F-4D97-AF65-F5344CB8AC3E}">
        <p14:creationId xmlns:p14="http://schemas.microsoft.com/office/powerpoint/2010/main" val="304820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we get from observation and collection</a:t>
            </a:r>
            <a:r>
              <a:rPr lang="en-GB" baseline="0" dirty="0" smtClean="0"/>
              <a:t> to meaningful policy?</a:t>
            </a:r>
          </a:p>
          <a:p>
            <a:r>
              <a:rPr lang="en-GB" baseline="0" dirty="0" smtClean="0"/>
              <a:t>Data can predict range potentials of invasive alien species, identify high-risk areas for zoonotic disease transmission, </a:t>
            </a:r>
            <a:r>
              <a:rPr lang="en-GB" baseline="0" dirty="0" err="1" smtClean="0"/>
              <a:t>infroma</a:t>
            </a:r>
            <a:r>
              <a:rPr lang="en-GB" baseline="0" dirty="0" smtClean="0"/>
              <a:t> protected area expansion strategies and identify areas of high natural capital. </a:t>
            </a:r>
          </a:p>
          <a:p>
            <a:endParaRPr lang="en-GB" baseline="0" dirty="0" smtClean="0"/>
          </a:p>
          <a:p>
            <a:r>
              <a:rPr lang="en-GB" baseline="0" dirty="0" smtClean="0"/>
              <a:t>Progress made in the mobilisation of data with increasing number of resources developed over the years to support the movement of open data from observation to standardised data that can be shared with users from around the world.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r>
              <a:rPr lang="en-US" sz="1200" b="0" i="0" kern="1200" dirty="0" smtClean="0">
                <a:solidFill>
                  <a:schemeClr val="tx1"/>
                </a:solidFill>
                <a:effectLst/>
                <a:latin typeface="+mn-lt"/>
                <a:ea typeface="+mn-ea"/>
                <a:cs typeface="+mn-cs"/>
              </a:rPr>
              <a:t>The overall objective of the BID</a:t>
            </a: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is improved management of natural capital for human well-being, through increased application of biodiversity information as evidence for </a:t>
            </a:r>
          </a:p>
          <a:p>
            <a:r>
              <a:rPr lang="en-US" sz="1200" b="0" i="0" kern="1200" dirty="0" smtClean="0">
                <a:solidFill>
                  <a:schemeClr val="tx1"/>
                </a:solidFill>
                <a:effectLst/>
                <a:latin typeface="+mn-lt"/>
                <a:ea typeface="+mn-ea"/>
                <a:cs typeface="+mn-cs"/>
              </a:rPr>
              <a:t>decision making.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a:t>
            </a:r>
            <a:r>
              <a:rPr lang="en-US" sz="1200" b="0" i="0" kern="1200" baseline="0" dirty="0" smtClean="0">
                <a:solidFill>
                  <a:schemeClr val="tx1"/>
                </a:solidFill>
                <a:effectLst/>
                <a:latin typeface="+mn-lt"/>
                <a:ea typeface="+mn-ea"/>
                <a:cs typeface="+mn-cs"/>
              </a:rPr>
              <a:t> an objective of other </a:t>
            </a:r>
            <a:r>
              <a:rPr lang="en-US" sz="1200" b="0" i="0" kern="1200" baseline="0" dirty="0" err="1" smtClean="0">
                <a:solidFill>
                  <a:schemeClr val="tx1"/>
                </a:solidFill>
                <a:effectLst/>
                <a:latin typeface="+mn-lt"/>
                <a:ea typeface="+mn-ea"/>
                <a:cs typeface="+mn-cs"/>
              </a:rPr>
              <a:t>programmes</a:t>
            </a:r>
            <a:r>
              <a:rPr lang="en-US" sz="1200" b="0" i="0" kern="1200" baseline="0" dirty="0" smtClean="0">
                <a:solidFill>
                  <a:schemeClr val="tx1"/>
                </a:solidFill>
                <a:effectLst/>
                <a:latin typeface="+mn-lt"/>
                <a:ea typeface="+mn-ea"/>
                <a:cs typeface="+mn-cs"/>
              </a:rPr>
              <a:t> too….</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2</a:t>
            </a:fld>
            <a:endParaRPr lang="en-US"/>
          </a:p>
        </p:txBody>
      </p:sp>
    </p:spTree>
    <p:extLst>
      <p:ext uri="{BB962C8B-B14F-4D97-AF65-F5344CB8AC3E}">
        <p14:creationId xmlns:p14="http://schemas.microsoft.com/office/powerpoint/2010/main" val="2553266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smtClean="0"/>
              <a:t>The </a:t>
            </a:r>
            <a:r>
              <a:rPr lang="en-ZA" baseline="0" dirty="0" smtClean="0"/>
              <a:t>overall aim of the project is incentivise the mobilisation of as many policy-relevant data as possible through a competition format.</a:t>
            </a:r>
          </a:p>
          <a:p>
            <a:endParaRPr lang="en-ZA" baseline="0" dirty="0" smtClean="0"/>
          </a:p>
          <a:p>
            <a:r>
              <a:rPr lang="en-ZA" baseline="0" dirty="0" smtClean="0"/>
              <a:t>We have collaboration agreements in place with the University of Rwanda, Ministry of Environment and Tourism in Namibia, Conservation Alliance of Ghana and Museums of Malawi. </a:t>
            </a:r>
          </a:p>
          <a:p>
            <a:endParaRPr lang="en-ZA"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ZA" dirty="0" smtClean="0"/>
              <a:t>The ABC project directly builds on the previous</a:t>
            </a:r>
            <a:r>
              <a:rPr lang="en-ZA" baseline="0" dirty="0" smtClean="0"/>
              <a:t> JRS Funded project which culminated in the Africa Rising conference, that brought together &gt;100 delegates from across the continent to sign a declaration on biodiversity informatics.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ZA" baseline="0" dirty="0" smtClean="0"/>
          </a:p>
          <a:p>
            <a:pPr marL="285750" indent="-285750">
              <a:buFont typeface="Arial" panose="020B0604020202020204" pitchFamily="34" charset="0"/>
              <a:buChar char="•"/>
            </a:pPr>
            <a:r>
              <a:rPr lang="en-ZA" b="1" dirty="0" smtClean="0"/>
              <a:t>A scoping project that set out to connect biodiversity informatics networks across the continent and develop a strategy for data mobilisation</a:t>
            </a:r>
          </a:p>
          <a:p>
            <a:pPr marL="285750" indent="-285750">
              <a:buFont typeface="Arial" panose="020B0604020202020204" pitchFamily="34" charset="0"/>
              <a:buChar char="•"/>
            </a:pPr>
            <a:r>
              <a:rPr lang="en-ZA" b="1" dirty="0" smtClean="0"/>
              <a:t>Series of workshops to establish data priorities  = toolkit</a:t>
            </a:r>
          </a:p>
          <a:p>
            <a:pPr marL="285750" indent="-285750">
              <a:buFont typeface="Arial" panose="020B0604020202020204" pitchFamily="34" charset="0"/>
              <a:buChar char="•"/>
            </a:pPr>
            <a:r>
              <a:rPr lang="en-ZA" b="1" dirty="0" smtClean="0"/>
              <a:t>Culminated in the </a:t>
            </a:r>
            <a:r>
              <a:rPr lang="en-ZA" b="1" i="1" dirty="0" smtClean="0"/>
              <a:t>Africa Rising </a:t>
            </a:r>
            <a:r>
              <a:rPr lang="en-ZA" b="1" dirty="0" smtClean="0"/>
              <a:t>conference</a:t>
            </a:r>
          </a:p>
          <a:p>
            <a:pPr marL="285750" indent="-285750">
              <a:buFont typeface="Arial" panose="020B0604020202020204" pitchFamily="34" charset="0"/>
              <a:buChar char="•"/>
            </a:pPr>
            <a:r>
              <a:rPr lang="en-ZA" b="1" dirty="0" smtClean="0"/>
              <a:t>Laid foundation for </a:t>
            </a:r>
            <a:r>
              <a:rPr lang="en-ZA" b="1" i="1" dirty="0" smtClean="0"/>
              <a:t>African Biodiversity Challenge</a:t>
            </a:r>
            <a:endParaRPr lang="en-GB" b="1" i="1"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379FF5E-208D-43F3-8051-3A729D780A55}" type="slidenum">
              <a:rPr lang="en-ZA" smtClean="0"/>
              <a:t>3</a:t>
            </a:fld>
            <a:endParaRPr lang="en-ZA"/>
          </a:p>
        </p:txBody>
      </p:sp>
    </p:spTree>
    <p:extLst>
      <p:ext uri="{BB962C8B-B14F-4D97-AF65-F5344CB8AC3E}">
        <p14:creationId xmlns:p14="http://schemas.microsoft.com/office/powerpoint/2010/main" val="324240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policy-makers will only incorporate such data if they are 1) accessible, 2) fit for use, and 3) relevant to national development agendas. </a:t>
            </a:r>
          </a:p>
          <a:p>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Currently, only 3.7% of the records freely accessible on the Global Biodiversity Information Facility (GBIF) were from Africa, of which 49% have been published through African organisations and South Africa contributes 97% of the total. There is thus a critical need to capacitate African countries to mobilise biodiversity data. </a:t>
            </a:r>
            <a:endParaRPr lang="en-GB" dirty="0"/>
          </a:p>
        </p:txBody>
      </p:sp>
      <p:sp>
        <p:nvSpPr>
          <p:cNvPr id="4" name="Slide Number Placeholder 3"/>
          <p:cNvSpPr>
            <a:spLocks noGrp="1"/>
          </p:cNvSpPr>
          <p:nvPr>
            <p:ph type="sldNum" sz="quarter" idx="10"/>
          </p:nvPr>
        </p:nvSpPr>
        <p:spPr/>
        <p:txBody>
          <a:bodyPr/>
          <a:lstStyle/>
          <a:p>
            <a:fld id="{8379FF5E-208D-43F3-8051-3A729D780A55}" type="slidenum">
              <a:rPr lang="en-ZA" smtClean="0"/>
              <a:t>4</a:t>
            </a:fld>
            <a:endParaRPr lang="en-ZA"/>
          </a:p>
        </p:txBody>
      </p:sp>
    </p:spTree>
    <p:extLst>
      <p:ext uri="{BB962C8B-B14F-4D97-AF65-F5344CB8AC3E}">
        <p14:creationId xmlns:p14="http://schemas.microsoft.com/office/powerpoint/2010/main" val="378069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5</a:t>
            </a:fld>
            <a:endParaRPr lang="en-US"/>
          </a:p>
        </p:txBody>
      </p:sp>
    </p:spTree>
    <p:extLst>
      <p:ext uri="{BB962C8B-B14F-4D97-AF65-F5344CB8AC3E}">
        <p14:creationId xmlns:p14="http://schemas.microsoft.com/office/powerpoint/2010/main" val="344254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We have selected project teams that can support project activities themselves and award cash prizes</a:t>
            </a:r>
            <a:r>
              <a:rPr lang="en-ZA" baseline="0" dirty="0" smtClean="0"/>
              <a:t> at the end of 2018 depending on the quality and quantity of deliverable submission.</a:t>
            </a:r>
          </a:p>
          <a:p>
            <a:endParaRPr lang="en-ZA" baseline="0" dirty="0" smtClean="0"/>
          </a:p>
          <a:p>
            <a:r>
              <a:rPr lang="en-ZA" baseline="0" dirty="0" smtClean="0"/>
              <a:t>A judging Panel (comprised of biodiversity informatics experts) will evaluate the deliverables based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Number</a:t>
            </a:r>
            <a:r>
              <a:rPr lang="en-US" sz="1200" baseline="0" dirty="0" smtClean="0">
                <a:effectLst/>
              </a:rPr>
              <a:t> of p</a:t>
            </a:r>
            <a:r>
              <a:rPr lang="en-US" sz="1200" dirty="0" smtClean="0">
                <a:effectLst/>
              </a:rPr>
              <a:t>rimary biodiversity records digitized, geo-referenced and </a:t>
            </a:r>
            <a:r>
              <a:rPr lang="en-US" sz="1200" dirty="0" err="1" smtClean="0">
                <a:effectLst/>
              </a:rPr>
              <a:t>DarwinCore</a:t>
            </a:r>
            <a:r>
              <a:rPr lang="en-US" sz="1200" dirty="0" smtClean="0">
                <a:effectLst/>
              </a:rPr>
              <a:t> formatted.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dirty="0" smtClean="0">
                <a:solidFill>
                  <a:schemeClr val="bg1"/>
                </a:solidFill>
              </a:rPr>
              <a:t>Any derived product that incorporates the mobilised data (data papers, Red List assessments, spatial layers, niche models, State of Environment Reports, etc.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b="0" dirty="0" smtClean="0">
                <a:solidFill>
                  <a:schemeClr val="bg1"/>
                </a:solidFill>
              </a:rPr>
              <a:t>Any evidence</a:t>
            </a:r>
            <a:r>
              <a:rPr lang="en-ZA" b="0" baseline="0" dirty="0" smtClean="0">
                <a:solidFill>
                  <a:schemeClr val="bg1"/>
                </a:solidFill>
              </a:rPr>
              <a:t> to demonstrate sustainability of the network, such as </a:t>
            </a:r>
            <a:r>
              <a:rPr lang="en-ZA" b="0" baseline="0" dirty="0" err="1" smtClean="0">
                <a:solidFill>
                  <a:schemeClr val="bg1"/>
                </a:solidFill>
              </a:rPr>
              <a:t>MoUs</a:t>
            </a:r>
            <a:r>
              <a:rPr lang="en-ZA" b="0" baseline="0" dirty="0" smtClean="0">
                <a:solidFill>
                  <a:schemeClr val="bg1"/>
                </a:solidFill>
              </a:rPr>
              <a:t> between data holders and end users, citations of datasets in national policies etc.</a:t>
            </a:r>
            <a:endParaRPr lang="en-ZA" b="0" dirty="0" smtClean="0">
              <a:solidFill>
                <a:schemeClr val="bg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baseline="0" dirty="0" smtClean="0"/>
          </a:p>
          <a:p>
            <a:endParaRPr lang="en-ZA" baseline="0" dirty="0" smtClean="0"/>
          </a:p>
          <a:p>
            <a:pPr marL="342900" indent="-342900">
              <a:buFont typeface="Arial" panose="020B0604020202020204" pitchFamily="34" charset="0"/>
              <a:buChar char="•"/>
            </a:pPr>
            <a:r>
              <a:rPr lang="en-ZA" sz="1200" b="1" dirty="0" smtClean="0">
                <a:solidFill>
                  <a:schemeClr val="bg1"/>
                </a:solidFill>
              </a:rPr>
              <a:t>What project has had the greatest relative impact across the value chain?</a:t>
            </a:r>
          </a:p>
          <a:p>
            <a:pPr marL="342900" indent="-342900">
              <a:buFont typeface="Arial" panose="020B0604020202020204" pitchFamily="34" charset="0"/>
              <a:buChar char="•"/>
            </a:pPr>
            <a:r>
              <a:rPr lang="en-ZA" sz="1200" b="1" dirty="0" smtClean="0">
                <a:solidFill>
                  <a:schemeClr val="bg1"/>
                </a:solidFill>
              </a:rPr>
              <a:t>What Project Team has designed systems to become self-sustaining? </a:t>
            </a:r>
          </a:p>
          <a:p>
            <a:pPr marL="342900" indent="-342900">
              <a:buFont typeface="Arial" panose="020B0604020202020204" pitchFamily="34" charset="0"/>
              <a:buChar char="•"/>
            </a:pPr>
            <a:r>
              <a:rPr lang="en-ZA" sz="1200" b="1" dirty="0" smtClean="0">
                <a:solidFill>
                  <a:schemeClr val="bg1"/>
                </a:solidFill>
              </a:rPr>
              <a:t>Both final report and roadmap taken into account for context.</a:t>
            </a:r>
            <a:endParaRPr lang="en-GB" sz="1200" b="1" dirty="0" smtClean="0">
              <a:solidFill>
                <a:schemeClr val="bg1"/>
              </a:solidFill>
            </a:endParaRPr>
          </a:p>
          <a:p>
            <a:endParaRPr lang="en-GB" dirty="0"/>
          </a:p>
        </p:txBody>
      </p:sp>
      <p:sp>
        <p:nvSpPr>
          <p:cNvPr id="4" name="Slide Number Placeholder 3"/>
          <p:cNvSpPr>
            <a:spLocks noGrp="1"/>
          </p:cNvSpPr>
          <p:nvPr>
            <p:ph type="sldNum" sz="quarter" idx="10"/>
          </p:nvPr>
        </p:nvSpPr>
        <p:spPr/>
        <p:txBody>
          <a:bodyPr/>
          <a:lstStyle/>
          <a:p>
            <a:fld id="{8379FF5E-208D-43F3-8051-3A729D780A55}" type="slidenum">
              <a:rPr lang="en-ZA" smtClean="0"/>
              <a:t>6</a:t>
            </a:fld>
            <a:endParaRPr lang="en-ZA"/>
          </a:p>
        </p:txBody>
      </p:sp>
    </p:spTree>
    <p:extLst>
      <p:ext uri="{BB962C8B-B14F-4D97-AF65-F5344CB8AC3E}">
        <p14:creationId xmlns:p14="http://schemas.microsoft.com/office/powerpoint/2010/main" val="330882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smtClean="0">
                <a:solidFill>
                  <a:schemeClr val="bg1"/>
                </a:solidFill>
              </a:rPr>
              <a:t>HOW BEST TO SUPPORT THESE TEAMS IN THEIR PROJECTS?</a:t>
            </a:r>
          </a:p>
          <a:p>
            <a:endParaRPr lang="en-ZA" baseline="0" dirty="0" smtClean="0">
              <a:solidFill>
                <a:schemeClr val="bg1"/>
              </a:solidFill>
            </a:endParaRPr>
          </a:p>
          <a:p>
            <a:endParaRPr lang="en-ZA" baseline="0" dirty="0" smtClean="0">
              <a:solidFill>
                <a:schemeClr val="bg1"/>
              </a:solidFill>
            </a:endParaRPr>
          </a:p>
          <a:p>
            <a:r>
              <a:rPr lang="en-ZA" b="1" dirty="0" smtClean="0">
                <a:solidFill>
                  <a:schemeClr val="bg1"/>
                </a:solidFill>
              </a:rPr>
              <a:t>Rwanda</a:t>
            </a:r>
          </a:p>
          <a:p>
            <a:r>
              <a:rPr lang="en-ZA" b="1" dirty="0" smtClean="0">
                <a:solidFill>
                  <a:schemeClr val="bg1"/>
                </a:solidFill>
              </a:rPr>
              <a:t>Institutions</a:t>
            </a:r>
            <a:r>
              <a:rPr lang="en-ZA" dirty="0" smtClean="0">
                <a:solidFill>
                  <a:schemeClr val="bg1"/>
                </a:solidFill>
              </a:rPr>
              <a:t>: University of Rwanda, ARCOS, REMA - </a:t>
            </a:r>
            <a:r>
              <a:rPr lang="en-ZA" dirty="0" smtClean="0"/>
              <a:t>ARCOS = Albertine Rift Conservation Society</a:t>
            </a:r>
          </a:p>
          <a:p>
            <a:r>
              <a:rPr lang="en-ZA" dirty="0" smtClean="0"/>
              <a:t>REMA</a:t>
            </a:r>
            <a:r>
              <a:rPr lang="en-ZA" baseline="0" dirty="0" smtClean="0"/>
              <a:t> = Rwanda Environment Management </a:t>
            </a:r>
            <a:r>
              <a:rPr lang="en-ZA" baseline="0" dirty="0" err="1" smtClean="0"/>
              <a:t>Auhtority</a:t>
            </a:r>
            <a:r>
              <a:rPr lang="en-ZA" baseline="0" dirty="0" smtClean="0"/>
              <a:t> </a:t>
            </a:r>
            <a:endParaRPr lang="en-GB" dirty="0" smtClean="0"/>
          </a:p>
          <a:p>
            <a:endParaRPr lang="en-ZA" dirty="0" smtClean="0">
              <a:solidFill>
                <a:schemeClr val="bg1"/>
              </a:solidFill>
            </a:endParaRPr>
          </a:p>
          <a:p>
            <a:r>
              <a:rPr lang="en-ZA" b="1" dirty="0" smtClean="0">
                <a:solidFill>
                  <a:schemeClr val="bg1"/>
                </a:solidFill>
              </a:rPr>
              <a:t>Datasets</a:t>
            </a:r>
            <a:r>
              <a:rPr lang="en-ZA" dirty="0" smtClean="0">
                <a:solidFill>
                  <a:schemeClr val="bg1"/>
                </a:solidFill>
              </a:rPr>
              <a:t>: Freshwater macro-invertebrates </a:t>
            </a:r>
          </a:p>
          <a:p>
            <a:r>
              <a:rPr lang="en-ZA" b="1" dirty="0" smtClean="0">
                <a:solidFill>
                  <a:schemeClr val="bg1"/>
                </a:solidFill>
              </a:rPr>
              <a:t>Publishing platform</a:t>
            </a:r>
            <a:r>
              <a:rPr lang="en-ZA" dirty="0" smtClean="0">
                <a:solidFill>
                  <a:schemeClr val="bg1"/>
                </a:solidFill>
              </a:rPr>
              <a:t>: ARBIMS (ARCOS)</a:t>
            </a:r>
          </a:p>
          <a:p>
            <a:r>
              <a:rPr lang="en-ZA" b="1" dirty="0" smtClean="0">
                <a:solidFill>
                  <a:schemeClr val="bg1"/>
                </a:solidFill>
              </a:rPr>
              <a:t>End user targets</a:t>
            </a:r>
            <a:r>
              <a:rPr lang="en-ZA" dirty="0" smtClean="0">
                <a:solidFill>
                  <a:schemeClr val="bg1"/>
                </a:solidFill>
              </a:rPr>
              <a:t>: State of Freshwater Biodiversity Report</a:t>
            </a:r>
            <a:endParaRPr lang="en-GB" dirty="0" smtClean="0">
              <a:solidFill>
                <a:schemeClr val="bg1"/>
              </a:solidFill>
            </a:endParaRPr>
          </a:p>
          <a:p>
            <a:endParaRPr lang="en-GB" dirty="0" smtClean="0"/>
          </a:p>
          <a:p>
            <a:r>
              <a:rPr lang="en-GB" dirty="0" smtClean="0"/>
              <a:t>Malawi</a:t>
            </a:r>
          </a:p>
          <a:p>
            <a:pPr marL="0" marR="0" lvl="0" indent="0" algn="l" defTabSz="457200" rtl="0" eaLnBrk="1" fontAlgn="auto" latinLnBrk="0" hangingPunct="1">
              <a:lnSpc>
                <a:spcPct val="100000"/>
              </a:lnSpc>
              <a:spcBef>
                <a:spcPts val="0"/>
              </a:spcBef>
              <a:spcAft>
                <a:spcPts val="0"/>
              </a:spcAft>
              <a:buClrTx/>
              <a:buSzTx/>
              <a:buFontTx/>
              <a:buNone/>
              <a:tabLst/>
              <a:defRPr/>
            </a:pPr>
            <a:r>
              <a:rPr lang="en-ZA" b="1" dirty="0" smtClean="0">
                <a:solidFill>
                  <a:schemeClr val="bg1"/>
                </a:solidFill>
              </a:rPr>
              <a:t>Institutions</a:t>
            </a:r>
            <a:r>
              <a:rPr lang="en-ZA" dirty="0" smtClean="0">
                <a:solidFill>
                  <a:schemeClr val="bg1"/>
                </a:solidFill>
              </a:rPr>
              <a:t>: </a:t>
            </a:r>
            <a:r>
              <a:rPr lang="en-ZA" dirty="0" err="1" smtClean="0">
                <a:solidFill>
                  <a:schemeClr val="bg1"/>
                </a:solidFill>
              </a:rPr>
              <a:t>MoM</a:t>
            </a:r>
            <a:r>
              <a:rPr lang="en-ZA" dirty="0" smtClean="0">
                <a:solidFill>
                  <a:schemeClr val="bg1"/>
                </a:solidFill>
              </a:rPr>
              <a:t>, NHBG, WESM, NCST - </a:t>
            </a:r>
            <a:r>
              <a:rPr lang="en-ZA" dirty="0" err="1" smtClean="0">
                <a:solidFill>
                  <a:schemeClr val="bg1"/>
                </a:solidFill>
              </a:rPr>
              <a:t>Musuems</a:t>
            </a:r>
            <a:r>
              <a:rPr lang="en-ZA" dirty="0" smtClean="0">
                <a:solidFill>
                  <a:schemeClr val="bg1"/>
                </a:solidFill>
              </a:rPr>
              <a:t> of Malawi (</a:t>
            </a:r>
            <a:r>
              <a:rPr lang="en-ZA" dirty="0" err="1" smtClean="0">
                <a:solidFill>
                  <a:schemeClr val="bg1"/>
                </a:solidFill>
              </a:rPr>
              <a:t>MoM</a:t>
            </a:r>
            <a:r>
              <a:rPr lang="en-ZA" dirty="0" smtClean="0">
                <a:solidFill>
                  <a:schemeClr val="bg1"/>
                </a:solidFill>
              </a:rPr>
              <a:t>), National Herbarium and Botanical Gardens (NHBG), Wildlife</a:t>
            </a:r>
            <a:r>
              <a:rPr lang="en-ZA" baseline="0" dirty="0" smtClean="0">
                <a:solidFill>
                  <a:schemeClr val="bg1"/>
                </a:solidFill>
              </a:rPr>
              <a:t> Society of Malawi (WESM), National Commission for Science and Technology </a:t>
            </a:r>
          </a:p>
          <a:p>
            <a:endParaRPr lang="en-ZA" dirty="0" smtClean="0">
              <a:solidFill>
                <a:schemeClr val="bg1"/>
              </a:solidFill>
            </a:endParaRPr>
          </a:p>
          <a:p>
            <a:r>
              <a:rPr lang="en-ZA" b="1" dirty="0" smtClean="0">
                <a:solidFill>
                  <a:schemeClr val="bg1"/>
                </a:solidFill>
              </a:rPr>
              <a:t>Datasets</a:t>
            </a:r>
            <a:r>
              <a:rPr lang="en-ZA" dirty="0" smtClean="0">
                <a:solidFill>
                  <a:schemeClr val="bg1"/>
                </a:solidFill>
              </a:rPr>
              <a:t>: Specimens of threatened species, </a:t>
            </a:r>
            <a:r>
              <a:rPr lang="en-ZA" dirty="0" err="1" smtClean="0">
                <a:solidFill>
                  <a:schemeClr val="bg1"/>
                </a:solidFill>
              </a:rPr>
              <a:t>Nyala</a:t>
            </a:r>
            <a:r>
              <a:rPr lang="en-ZA" dirty="0" smtClean="0">
                <a:solidFill>
                  <a:schemeClr val="bg1"/>
                </a:solidFill>
              </a:rPr>
              <a:t> journal survey data</a:t>
            </a:r>
          </a:p>
          <a:p>
            <a:r>
              <a:rPr lang="en-ZA" b="1" dirty="0" smtClean="0">
                <a:solidFill>
                  <a:schemeClr val="bg1"/>
                </a:solidFill>
              </a:rPr>
              <a:t>Publishing platform</a:t>
            </a:r>
            <a:r>
              <a:rPr lang="en-ZA" dirty="0" smtClean="0">
                <a:solidFill>
                  <a:schemeClr val="bg1"/>
                </a:solidFill>
              </a:rPr>
              <a:t>: NCST – Malawi GBIF node</a:t>
            </a:r>
          </a:p>
          <a:p>
            <a:r>
              <a:rPr lang="en-ZA" b="1" dirty="0" smtClean="0">
                <a:solidFill>
                  <a:schemeClr val="bg1"/>
                </a:solidFill>
              </a:rPr>
              <a:t>End user targets</a:t>
            </a:r>
            <a:r>
              <a:rPr lang="en-ZA" dirty="0" smtClean="0">
                <a:solidFill>
                  <a:schemeClr val="bg1"/>
                </a:solidFill>
              </a:rPr>
              <a:t>: State of Environment Report / Red List assessments</a:t>
            </a:r>
            <a:endParaRPr lang="en-GB" dirty="0" smtClean="0">
              <a:solidFill>
                <a:schemeClr val="bg1"/>
              </a:solidFill>
            </a:endParaRPr>
          </a:p>
          <a:p>
            <a:r>
              <a:rPr lang="en-GB" dirty="0" smtClean="0"/>
              <a:t>Wi</a:t>
            </a:r>
          </a:p>
          <a:p>
            <a:endParaRPr lang="en-GB" dirty="0" smtClean="0"/>
          </a:p>
          <a:p>
            <a:r>
              <a:rPr lang="en-GB" dirty="0" smtClean="0"/>
              <a:t>Ghana</a:t>
            </a:r>
          </a:p>
          <a:p>
            <a:r>
              <a:rPr lang="en-ZA" dirty="0" smtClean="0">
                <a:solidFill>
                  <a:schemeClr val="bg1"/>
                </a:solidFill>
              </a:rPr>
              <a:t>CA, A Rocha, CSIR, University of Ghana - </a:t>
            </a:r>
            <a:r>
              <a:rPr lang="en-ZA" dirty="0" smtClean="0"/>
              <a:t>Conservation Alliance (CA), Council for Scientific</a:t>
            </a:r>
            <a:r>
              <a:rPr lang="en-ZA" baseline="0" dirty="0" smtClean="0"/>
              <a:t> and Industrial Research</a:t>
            </a:r>
          </a:p>
          <a:p>
            <a:endParaRPr lang="en-Z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baseline="0" dirty="0" smtClean="0">
                <a:solidFill>
                  <a:schemeClr val="tx1"/>
                </a:solidFill>
                <a:latin typeface="+mn-lt"/>
                <a:ea typeface="+mn-ea"/>
                <a:cs typeface="+mn-cs"/>
              </a:rPr>
              <a:t>Community Resource Management Areas (CREMAs) </a:t>
            </a:r>
            <a:endParaRPr lang="en-ZA" dirty="0" smtClean="0">
              <a:solidFill>
                <a:schemeClr val="bg1"/>
              </a:solidFill>
            </a:endParaRPr>
          </a:p>
          <a:p>
            <a:r>
              <a:rPr lang="en-ZA" b="1" dirty="0" smtClean="0">
                <a:solidFill>
                  <a:schemeClr val="bg1"/>
                </a:solidFill>
              </a:rPr>
              <a:t>Datasets</a:t>
            </a:r>
            <a:r>
              <a:rPr lang="en-ZA" dirty="0" smtClean="0">
                <a:solidFill>
                  <a:schemeClr val="bg1"/>
                </a:solidFill>
              </a:rPr>
              <a:t>: CREMA surveys, under-utilised plant species specimens</a:t>
            </a:r>
          </a:p>
          <a:p>
            <a:r>
              <a:rPr lang="en-ZA" b="1" dirty="0" smtClean="0">
                <a:solidFill>
                  <a:schemeClr val="bg1"/>
                </a:solidFill>
              </a:rPr>
              <a:t>Publishing platform</a:t>
            </a:r>
            <a:r>
              <a:rPr lang="en-ZA" dirty="0" smtClean="0">
                <a:solidFill>
                  <a:schemeClr val="bg1"/>
                </a:solidFill>
              </a:rPr>
              <a:t>: University of Ghana, </a:t>
            </a:r>
            <a:r>
              <a:rPr lang="en-ZA" dirty="0" err="1" smtClean="0">
                <a:solidFill>
                  <a:schemeClr val="bg1"/>
                </a:solidFill>
              </a:rPr>
              <a:t>GhaBIF</a:t>
            </a:r>
            <a:endParaRPr lang="en-ZA" dirty="0" smtClean="0">
              <a:solidFill>
                <a:schemeClr val="bg1"/>
              </a:solidFill>
            </a:endParaRPr>
          </a:p>
          <a:p>
            <a:r>
              <a:rPr lang="en-ZA" b="1" dirty="0" smtClean="0">
                <a:solidFill>
                  <a:schemeClr val="bg1"/>
                </a:solidFill>
              </a:rPr>
              <a:t>End user targets</a:t>
            </a:r>
            <a:r>
              <a:rPr lang="en-ZA" dirty="0" smtClean="0">
                <a:solidFill>
                  <a:schemeClr val="bg1"/>
                </a:solidFill>
              </a:rPr>
              <a:t>: Biodiversity Policy, UN Forest Forum, REDD+ policy </a:t>
            </a:r>
            <a:endParaRPr lang="en-GB" dirty="0" smtClean="0">
              <a:solidFill>
                <a:schemeClr val="bg1"/>
              </a:solidFill>
            </a:endParaRPr>
          </a:p>
          <a:p>
            <a:endParaRPr lang="en-ZA" dirty="0" smtClean="0">
              <a:solidFill>
                <a:schemeClr val="bg1"/>
              </a:solidFill>
            </a:endParaRPr>
          </a:p>
          <a:p>
            <a:r>
              <a:rPr lang="en-ZA" b="1" dirty="0" smtClean="0">
                <a:solidFill>
                  <a:schemeClr val="bg1"/>
                </a:solidFill>
              </a:rPr>
              <a:t>Namibia</a:t>
            </a:r>
          </a:p>
          <a:p>
            <a:pPr marL="0" marR="0" indent="0" algn="l" defTabSz="914400" rtl="0" eaLnBrk="1" fontAlgn="auto" latinLnBrk="0" hangingPunct="1">
              <a:lnSpc>
                <a:spcPct val="100000"/>
              </a:lnSpc>
              <a:spcBef>
                <a:spcPts val="0"/>
              </a:spcBef>
              <a:spcAft>
                <a:spcPts val="0"/>
              </a:spcAft>
              <a:buClrTx/>
              <a:buSzTx/>
              <a:buFontTx/>
              <a:buNone/>
              <a:tabLst/>
              <a:defRPr/>
            </a:pPr>
            <a:r>
              <a:rPr lang="en-ZA" b="1" dirty="0" smtClean="0">
                <a:solidFill>
                  <a:schemeClr val="bg1"/>
                </a:solidFill>
              </a:rPr>
              <a:t>Institutions</a:t>
            </a:r>
            <a:r>
              <a:rPr lang="en-ZA" dirty="0" smtClean="0">
                <a:solidFill>
                  <a:schemeClr val="bg1"/>
                </a:solidFill>
              </a:rPr>
              <a:t>: MET, GSNL, National Museum  </a:t>
            </a:r>
            <a:r>
              <a:rPr lang="en-ZA" dirty="0" smtClean="0"/>
              <a:t>MET = </a:t>
            </a:r>
            <a:r>
              <a:rPr lang="en-ZA" sz="1200" b="0" i="0" u="none" strike="noStrike" kern="1200" baseline="0" dirty="0" smtClean="0">
                <a:solidFill>
                  <a:schemeClr val="tx1"/>
                </a:solidFill>
                <a:latin typeface="+mn-lt"/>
                <a:ea typeface="+mn-ea"/>
                <a:cs typeface="+mn-cs"/>
              </a:rPr>
              <a:t>Ministry of Environment and Tourism 	</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GSNL = </a:t>
            </a:r>
            <a:r>
              <a:rPr lang="en-GB" sz="1200" b="0" i="0" u="none" strike="noStrike" kern="1200" baseline="0" dirty="0" smtClean="0">
                <a:solidFill>
                  <a:schemeClr val="tx1"/>
                </a:solidFill>
                <a:latin typeface="+mn-lt"/>
                <a:ea typeface="+mn-ea"/>
                <a:cs typeface="+mn-cs"/>
              </a:rPr>
              <a:t>Greater </a:t>
            </a:r>
            <a:r>
              <a:rPr lang="en-GB" sz="1200" b="0" i="0" u="none" strike="noStrike" kern="1200" baseline="0" dirty="0" err="1" smtClean="0">
                <a:solidFill>
                  <a:schemeClr val="tx1"/>
                </a:solidFill>
                <a:latin typeface="+mn-lt"/>
                <a:ea typeface="+mn-ea"/>
                <a:cs typeface="+mn-cs"/>
              </a:rPr>
              <a:t>Sossusvlei</a:t>
            </a:r>
            <a:r>
              <a:rPr lang="en-GB" sz="1200" b="0" i="0" u="none" strike="noStrike" kern="1200" baseline="0" dirty="0" smtClean="0">
                <a:solidFill>
                  <a:schemeClr val="tx1"/>
                </a:solidFill>
                <a:latin typeface="+mn-lt"/>
                <a:ea typeface="+mn-ea"/>
                <a:cs typeface="+mn-cs"/>
              </a:rPr>
              <a:t>-Namib Landscape 	</a:t>
            </a:r>
          </a:p>
          <a:p>
            <a:endParaRPr lang="en-ZA" dirty="0" smtClean="0">
              <a:solidFill>
                <a:schemeClr val="bg1"/>
              </a:solidFill>
            </a:endParaRPr>
          </a:p>
          <a:p>
            <a:r>
              <a:rPr lang="en-ZA" b="1" dirty="0" smtClean="0">
                <a:solidFill>
                  <a:schemeClr val="bg1"/>
                </a:solidFill>
              </a:rPr>
              <a:t>Datasets</a:t>
            </a:r>
            <a:r>
              <a:rPr lang="en-ZA" dirty="0" smtClean="0">
                <a:solidFill>
                  <a:schemeClr val="bg1"/>
                </a:solidFill>
              </a:rPr>
              <a:t>: Wildlife survey and permit data, tracking data	</a:t>
            </a:r>
          </a:p>
          <a:p>
            <a:r>
              <a:rPr lang="en-ZA" b="1" dirty="0" smtClean="0">
                <a:solidFill>
                  <a:schemeClr val="bg1"/>
                </a:solidFill>
              </a:rPr>
              <a:t>Publishing platform</a:t>
            </a:r>
            <a:r>
              <a:rPr lang="en-ZA" dirty="0" smtClean="0">
                <a:solidFill>
                  <a:schemeClr val="bg1"/>
                </a:solidFill>
              </a:rPr>
              <a:t>: SANBI </a:t>
            </a:r>
          </a:p>
          <a:p>
            <a:r>
              <a:rPr lang="en-ZA" b="1" dirty="0" smtClean="0">
                <a:solidFill>
                  <a:schemeClr val="bg1"/>
                </a:solidFill>
              </a:rPr>
              <a:t>End user targets</a:t>
            </a:r>
            <a:r>
              <a:rPr lang="en-ZA" dirty="0" smtClean="0">
                <a:solidFill>
                  <a:schemeClr val="bg1"/>
                </a:solidFill>
              </a:rPr>
              <a:t>: Policy briefs on wildlife utilisation policies, non-detriment findings for CITES</a:t>
            </a:r>
            <a:endParaRPr lang="en-GB" dirty="0" smtClean="0">
              <a:solidFill>
                <a:schemeClr val="bg1"/>
              </a:solidFill>
            </a:endParaRPr>
          </a:p>
          <a:p>
            <a:endParaRPr lang="en-GB" dirty="0" smtClean="0">
              <a:solidFill>
                <a:schemeClr val="bg1"/>
              </a:solidFill>
            </a:endParaRP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379FF5E-208D-43F3-8051-3A729D780A55}" type="slidenum">
              <a:rPr lang="en-ZA" smtClean="0"/>
              <a:t>7</a:t>
            </a:fld>
            <a:endParaRPr lang="en-ZA"/>
          </a:p>
        </p:txBody>
      </p:sp>
    </p:spTree>
    <p:extLst>
      <p:ext uri="{BB962C8B-B14F-4D97-AF65-F5344CB8AC3E}">
        <p14:creationId xmlns:p14="http://schemas.microsoft.com/office/powerpoint/2010/main" val="328510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Given</a:t>
            </a:r>
            <a:r>
              <a:rPr lang="en-US" baseline="0" dirty="0" smtClean="0"/>
              <a:t> that a number of regional </a:t>
            </a:r>
            <a:r>
              <a:rPr lang="en-US" baseline="0" dirty="0" err="1" smtClean="0"/>
              <a:t>inititatives</a:t>
            </a:r>
            <a:r>
              <a:rPr lang="en-US" baseline="0" dirty="0" smtClean="0"/>
              <a:t> have similar objectives, the focus of the training approach of the BID </a:t>
            </a:r>
            <a:r>
              <a:rPr lang="en-US" baseline="0" dirty="0" err="1" smtClean="0"/>
              <a:t>programme</a:t>
            </a:r>
            <a:r>
              <a:rPr lang="en-US" baseline="0" dirty="0" smtClean="0"/>
              <a:t> has been to strengthen a community of practice around the effective mobilization and use of data. </a:t>
            </a:r>
            <a:endParaRPr lang="en-US" dirty="0" smtClean="0"/>
          </a:p>
          <a:p>
            <a:endParaRPr lang="en-US" b="1" dirty="0" smtClean="0"/>
          </a:p>
          <a:p>
            <a:r>
              <a:rPr lang="en-US" b="1" dirty="0" smtClean="0"/>
              <a:t>Goals</a:t>
            </a:r>
          </a:p>
          <a:p>
            <a:pPr marL="457189" indent="-457189">
              <a:buFont typeface="Arial" charset="0"/>
              <a:buChar char="•"/>
            </a:pPr>
            <a:r>
              <a:rPr lang="en-US" dirty="0" smtClean="0">
                <a:latin typeface="+mn-lt"/>
              </a:rPr>
              <a:t>Collaborate across regional </a:t>
            </a:r>
            <a:r>
              <a:rPr lang="en-US" dirty="0" err="1" smtClean="0">
                <a:latin typeface="+mn-lt"/>
              </a:rPr>
              <a:t>programmes</a:t>
            </a:r>
            <a:endParaRPr lang="en-US" dirty="0" smtClean="0">
              <a:latin typeface="+mn-lt"/>
            </a:endParaRPr>
          </a:p>
          <a:p>
            <a:pPr marL="457189" indent="-457189">
              <a:buFont typeface="Arial" charset="0"/>
              <a:buChar char="•"/>
            </a:pPr>
            <a:r>
              <a:rPr lang="en-US" dirty="0" smtClean="0">
                <a:latin typeface="+mn-lt"/>
              </a:rPr>
              <a:t>Provide centrally coordinated training workshops responding</a:t>
            </a:r>
            <a:r>
              <a:rPr lang="en-US" baseline="0" dirty="0" smtClean="0">
                <a:latin typeface="+mn-lt"/>
              </a:rPr>
              <a:t> to identified needs within the </a:t>
            </a:r>
            <a:r>
              <a:rPr lang="en-US" baseline="0" dirty="0" err="1" smtClean="0">
                <a:latin typeface="+mn-lt"/>
              </a:rPr>
              <a:t>programme</a:t>
            </a:r>
            <a:r>
              <a:rPr lang="en-US" baseline="0" dirty="0" smtClean="0">
                <a:latin typeface="+mn-lt"/>
              </a:rPr>
              <a:t> projects</a:t>
            </a:r>
            <a:endParaRPr lang="en-US" dirty="0" smtClean="0">
              <a:latin typeface="+mn-lt"/>
            </a:endParaRPr>
          </a:p>
          <a:p>
            <a:pPr marL="457189" indent="-457189">
              <a:buFont typeface="Arial" charset="0"/>
              <a:buChar char="•"/>
            </a:pPr>
            <a:r>
              <a:rPr lang="en-US" dirty="0" smtClean="0">
                <a:latin typeface="+mn-lt"/>
              </a:rPr>
              <a:t>Identifying skilled professionals within project teams</a:t>
            </a:r>
            <a:endParaRPr lang="en-US" b="1" dirty="0" smtClean="0"/>
          </a:p>
          <a:p>
            <a:pPr marL="457200" indent="-457200">
              <a:buFont typeface="Arial" charset="0"/>
              <a:buChar char="•"/>
            </a:pPr>
            <a:r>
              <a:rPr lang="en-US" dirty="0" smtClean="0"/>
              <a:t>Develop a mentor support network</a:t>
            </a:r>
          </a:p>
          <a:p>
            <a:pPr marL="457200" indent="-457200">
              <a:buFont typeface="Arial" charset="0"/>
              <a:buChar char="•"/>
            </a:pPr>
            <a:r>
              <a:rPr lang="en-US" dirty="0" smtClean="0"/>
              <a:t>Develop reusable curriculum</a:t>
            </a:r>
          </a:p>
          <a:p>
            <a:pPr marL="457200" indent="-457200">
              <a:buFont typeface="Arial" charset="0"/>
              <a:buChar char="•"/>
            </a:pPr>
            <a:r>
              <a:rPr lang="en-US" dirty="0" smtClean="0"/>
              <a:t>Certify the knowledge of participants</a:t>
            </a:r>
          </a:p>
          <a:p>
            <a:pPr marL="457200" indent="-457200">
              <a:buFont typeface="Arial" charset="0"/>
              <a:buChar char="•"/>
            </a:pPr>
            <a:r>
              <a:rPr lang="en-US" dirty="0" smtClean="0"/>
              <a:t>Provide language support</a:t>
            </a:r>
          </a:p>
        </p:txBody>
      </p:sp>
      <p:sp>
        <p:nvSpPr>
          <p:cNvPr id="4" name="Slide Number Placeholder 3"/>
          <p:cNvSpPr>
            <a:spLocks noGrp="1"/>
          </p:cNvSpPr>
          <p:nvPr>
            <p:ph type="sldNum" sz="quarter" idx="10"/>
          </p:nvPr>
        </p:nvSpPr>
        <p:spPr/>
        <p:txBody>
          <a:bodyPr/>
          <a:lstStyle/>
          <a:p>
            <a:fld id="{37A0329C-91F7-CD43-B485-EB526DB269DE}" type="slidenum">
              <a:rPr lang="en-US" smtClean="0"/>
              <a:t>8</a:t>
            </a:fld>
            <a:endParaRPr lang="en-US"/>
          </a:p>
        </p:txBody>
      </p:sp>
    </p:spTree>
    <p:extLst>
      <p:ext uri="{BB962C8B-B14F-4D97-AF65-F5344CB8AC3E}">
        <p14:creationId xmlns:p14="http://schemas.microsoft.com/office/powerpoint/2010/main" val="187646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CE</a:t>
            </a: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Data mobilization workshops</a:t>
            </a: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Knowledge dissemination</a:t>
            </a:r>
          </a:p>
          <a:p>
            <a:pPr lvl="0" rtl="0">
              <a:spcBef>
                <a:spcPts val="0"/>
              </a:spcBef>
              <a:buClr>
                <a:schemeClr val="dk1"/>
              </a:buClr>
              <a:buSzPct val="25000"/>
              <a:buFont typeface="Calibri"/>
              <a:buNone/>
            </a:pPr>
            <a:endParaRPr lang="en-GB" dirty="0" smtClean="0">
              <a:solidFill>
                <a:srgbClr val="555555"/>
              </a:solidFill>
              <a:latin typeface="Arial"/>
              <a:ea typeface="Arial"/>
              <a:cs typeface="Arial"/>
              <a:sym typeface="Arial"/>
            </a:endParaRP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Mobilize data</a:t>
            </a: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57 new resources registered with GBIF</a:t>
            </a:r>
          </a:p>
          <a:p>
            <a:pPr lvl="0" rtl="0">
              <a:spcBef>
                <a:spcPts val="0"/>
              </a:spcBef>
              <a:buClr>
                <a:schemeClr val="dk1"/>
              </a:buClr>
              <a:buSzPct val="25000"/>
              <a:buFont typeface="Calibri"/>
              <a:buNone/>
            </a:pPr>
            <a:endParaRPr lang="en-GB" dirty="0" smtClean="0">
              <a:solidFill>
                <a:srgbClr val="555555"/>
              </a:solidFill>
              <a:latin typeface="Arial"/>
              <a:ea typeface="Arial"/>
              <a:cs typeface="Arial"/>
              <a:sym typeface="Arial"/>
            </a:endParaRP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Integrate information into policy and decision</a:t>
            </a:r>
          </a:p>
          <a:p>
            <a:pPr lvl="0" rtl="0">
              <a:spcBef>
                <a:spcPts val="0"/>
              </a:spcBef>
              <a:buClr>
                <a:schemeClr val="dk1"/>
              </a:buClr>
              <a:buSzPct val="25000"/>
              <a:buFont typeface="Calibri"/>
              <a:buNone/>
            </a:pPr>
            <a:r>
              <a:rPr lang="en-GB" dirty="0" smtClean="0">
                <a:solidFill>
                  <a:srgbClr val="555555"/>
                </a:solidFill>
                <a:latin typeface="Arial"/>
                <a:ea typeface="Arial"/>
                <a:cs typeface="Arial"/>
                <a:sym typeface="Arial"/>
              </a:rPr>
              <a:t>Data</a:t>
            </a:r>
            <a:r>
              <a:rPr lang="en-GB" baseline="0" dirty="0" smtClean="0">
                <a:solidFill>
                  <a:srgbClr val="555555"/>
                </a:solidFill>
                <a:latin typeface="Arial"/>
                <a:ea typeface="Arial"/>
                <a:cs typeface="Arial"/>
                <a:sym typeface="Arial"/>
              </a:rPr>
              <a:t> mobilization has been running since 20126 built on training that has already been going on </a:t>
            </a:r>
          </a:p>
          <a:p>
            <a:pPr lvl="0" rtl="0">
              <a:spcBef>
                <a:spcPts val="0"/>
              </a:spcBef>
              <a:buClr>
                <a:schemeClr val="dk1"/>
              </a:buClr>
              <a:buSzPct val="25000"/>
              <a:buFont typeface="Calibri"/>
              <a:buNone/>
            </a:pPr>
            <a:r>
              <a:rPr lang="en-GB" baseline="0" dirty="0" smtClean="0">
                <a:solidFill>
                  <a:srgbClr val="555555"/>
                </a:solidFill>
                <a:latin typeface="Arial"/>
                <a:ea typeface="Arial"/>
                <a:cs typeface="Arial"/>
                <a:sym typeface="Arial"/>
              </a:rPr>
              <a:t>Data use is </a:t>
            </a:r>
            <a:endParaRPr lang="en-GB" dirty="0" smtClean="0">
              <a:solidFill>
                <a:srgbClr val="555555"/>
              </a:solidFill>
              <a:latin typeface="Arial"/>
              <a:ea typeface="Arial"/>
              <a:cs typeface="Arial"/>
              <a:sym typeface="Arial"/>
            </a:endParaRPr>
          </a:p>
          <a:p>
            <a:endParaRPr lang="en-US" dirty="0" smtClean="0"/>
          </a:p>
          <a:p>
            <a:pPr marL="457200" indent="-457200">
              <a:buFont typeface="Arial" panose="020B0604020202020204" pitchFamily="34" charset="0"/>
              <a:buChar char="•"/>
            </a:pPr>
            <a:r>
              <a:rPr lang="en-GB" dirty="0" smtClean="0"/>
              <a:t>Developed by all three organisations </a:t>
            </a:r>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r>
              <a:rPr lang="en-GB" dirty="0" smtClean="0"/>
              <a:t>On-site and online content</a:t>
            </a:r>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r>
              <a:rPr lang="en-GB" dirty="0" smtClean="0"/>
              <a:t>Language support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80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704312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87473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7" y="87473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7578375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US" dirty="0" smtClean="0"/>
              <a:t>Click to edit Master title style</a:t>
            </a:r>
            <a:endParaRPr lang="en-US"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522001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481375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noAutofit/>
          </a:bodyPr>
          <a:lstStyle>
            <a:lvl1pPr>
              <a:defRPr sz="4800">
                <a:solidFill>
                  <a:srgbClr val="509E2F"/>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53858"/>
            <a:ext cx="64008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386117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8053388" cy="323851"/>
          </a:xfrm>
        </p:spPr>
        <p:txBody>
          <a:bodyPr lIns="0">
            <a:normAutofit/>
          </a:bodyPr>
          <a:lstStyle>
            <a:lvl1pPr marL="0" indent="0" algn="r">
              <a:buNone/>
              <a:defRPr sz="900" b="0" cap="all" baseline="0">
                <a:solidFill>
                  <a:schemeClr val="tx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Location / date / NOTES / CAPTIONS / SOURCES</a:t>
            </a:r>
            <a:endParaRPr lang="en-US"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US" dirty="0" smtClean="0"/>
              <a:t>TITLE</a:t>
            </a:r>
            <a:endParaRPr lang="en-US" dirty="0"/>
          </a:p>
        </p:txBody>
      </p:sp>
      <p:sp>
        <p:nvSpPr>
          <p:cNvPr id="3" name="Text Placeholder 2"/>
          <p:cNvSpPr>
            <a:spLocks noGrp="1"/>
          </p:cNvSpPr>
          <p:nvPr>
            <p:ph type="body" idx="1" hasCustomPrompt="1"/>
          </p:nvPr>
        </p:nvSpPr>
        <p:spPr>
          <a:xfrm>
            <a:off x="440597" y="5503337"/>
            <a:ext cx="8054116" cy="718991"/>
          </a:xfrm>
        </p:spPr>
        <p:txBody>
          <a:bodyPr lIns="0" rIns="0" anchor="b">
            <a:noAutofit/>
          </a:bodyPr>
          <a:lstStyle>
            <a:lvl1pPr marL="0" indent="0" algn="r">
              <a:lnSpc>
                <a:spcPct val="100000"/>
              </a:lnSpc>
              <a:spcBef>
                <a:spcPts val="0"/>
              </a:spcBef>
              <a:spcAft>
                <a:spcPts val="0"/>
              </a:spcAft>
              <a:buNone/>
              <a:defRPr sz="2400" b="0" i="1" kern="1000" cap="none" spc="-51">
                <a:solidFill>
                  <a:schemeClr val="tx1"/>
                </a:solidFill>
                <a:latin typeface="Arial Narrow"/>
                <a:cs typeface="Arial Narrow"/>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Presenter</a:t>
            </a:r>
            <a:br>
              <a:rPr lang="en-US" dirty="0" smtClean="0"/>
            </a:br>
            <a:r>
              <a:rPr lang="en-US" dirty="0" smtClean="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82"/>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23629213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91"/>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5109695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3"/>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3"/>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
        <p:nvSpPr>
          <p:cNvPr id="9" name="Content Placeholder 20"/>
          <p:cNvSpPr>
            <a:spLocks noGrp="1"/>
          </p:cNvSpPr>
          <p:nvPr>
            <p:ph sz="quarter" idx="18" hasCustomPrompt="1"/>
          </p:nvPr>
        </p:nvSpPr>
        <p:spPr>
          <a:xfrm>
            <a:off x="1130300" y="927102"/>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189"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Tree>
    <p:extLst>
      <p:ext uri="{BB962C8B-B14F-4D97-AF65-F5344CB8AC3E}">
        <p14:creationId xmlns:p14="http://schemas.microsoft.com/office/powerpoint/2010/main" val="30603962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95051"/>
          </a:xfrm>
        </p:spPr>
        <p:txBody>
          <a:bodyPr/>
          <a:lstStyle>
            <a:lvl1pPr>
              <a:defRPr>
                <a:solidFill>
                  <a:srgbClr val="509E2F"/>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189" indent="0">
              <a:buNone/>
              <a:defRPr>
                <a:solidFill>
                  <a:schemeClr val="tx1"/>
                </a:solidFill>
              </a:defRPr>
            </a:lvl2pPr>
            <a:lvl3pPr marL="914377" indent="0">
              <a:buNone/>
              <a:defRPr>
                <a:solidFill>
                  <a:schemeClr val="tx1"/>
                </a:solidFill>
              </a:defRPr>
            </a:lvl3pPr>
            <a:lvl4pPr marL="1371566" indent="0">
              <a:buNone/>
              <a:defRPr>
                <a:solidFill>
                  <a:schemeClr val="tx1"/>
                </a:solidFill>
              </a:defRPr>
            </a:lvl4pPr>
            <a:lvl5pPr marL="1828754"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37121513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15610699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09691"/>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09691"/>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38814375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5620726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42999" y="2940049"/>
            <a:ext cx="2628000" cy="31861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045399" y="2940049"/>
            <a:ext cx="2628000" cy="31861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2"/>
          <p:cNvSpPr>
            <a:spLocks noGrp="1"/>
          </p:cNvSpPr>
          <p:nvPr>
            <p:ph sz="half" idx="11"/>
          </p:nvPr>
        </p:nvSpPr>
        <p:spPr>
          <a:xfrm>
            <a:off x="440598" y="2940049"/>
            <a:ext cx="2628000" cy="31861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Picture Placeholder 9"/>
          <p:cNvSpPr>
            <a:spLocks noGrp="1"/>
          </p:cNvSpPr>
          <p:nvPr>
            <p:ph type="pic" sz="quarter" idx="12"/>
          </p:nvPr>
        </p:nvSpPr>
        <p:spPr>
          <a:xfrm>
            <a:off x="440598" y="860428"/>
            <a:ext cx="2628040" cy="2079625"/>
          </a:xfrm>
        </p:spPr>
        <p:txBody>
          <a:bodyPr/>
          <a:lstStyle/>
          <a:p>
            <a:endParaRPr lang="en-US"/>
          </a:p>
        </p:txBody>
      </p:sp>
      <p:sp>
        <p:nvSpPr>
          <p:cNvPr id="13" name="Picture Placeholder 9"/>
          <p:cNvSpPr>
            <a:spLocks noGrp="1"/>
          </p:cNvSpPr>
          <p:nvPr>
            <p:ph type="pic" sz="quarter" idx="13"/>
          </p:nvPr>
        </p:nvSpPr>
        <p:spPr>
          <a:xfrm>
            <a:off x="6045359" y="860428"/>
            <a:ext cx="2628040" cy="2079625"/>
          </a:xfrm>
        </p:spPr>
        <p:txBody>
          <a:bodyPr/>
          <a:lstStyle/>
          <a:p>
            <a:endParaRPr lang="en-US"/>
          </a:p>
        </p:txBody>
      </p:sp>
      <p:sp>
        <p:nvSpPr>
          <p:cNvPr id="15" name="Picture Placeholder 9"/>
          <p:cNvSpPr>
            <a:spLocks noGrp="1"/>
          </p:cNvSpPr>
          <p:nvPr>
            <p:ph type="pic" sz="quarter" idx="14"/>
          </p:nvPr>
        </p:nvSpPr>
        <p:spPr>
          <a:xfrm>
            <a:off x="3242959" y="860428"/>
            <a:ext cx="2628040" cy="2079625"/>
          </a:xfrm>
        </p:spPr>
        <p:txBody>
          <a:bodyPr/>
          <a:lstStyle/>
          <a:p>
            <a:endParaRPr lang="en-US"/>
          </a:p>
        </p:txBody>
      </p:sp>
      <p:cxnSp>
        <p:nvCxnSpPr>
          <p:cNvPr id="16" name="Straight Connector 15"/>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4608222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
        <p:nvSpPr>
          <p:cNvPr id="15"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DOI or URL</a:t>
            </a:r>
            <a:endParaRPr lang="en-US" dirty="0"/>
          </a:p>
        </p:txBody>
      </p:sp>
      <p:cxnSp>
        <p:nvCxnSpPr>
          <p:cNvPr id="13" name="Straight Connector 12"/>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6" y="3875845"/>
            <a:ext cx="3960955" cy="2255435"/>
          </a:xfrm>
        </p:spPr>
        <p:txBody>
          <a:bodyPr/>
          <a:lstStyle>
            <a:lvl1pPr marL="179996" indent="-179996">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8" y="274643"/>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7"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189"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3"/>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spTree>
    <p:extLst>
      <p:ext uri="{BB962C8B-B14F-4D97-AF65-F5344CB8AC3E}">
        <p14:creationId xmlns:p14="http://schemas.microsoft.com/office/powerpoint/2010/main" val="25378544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8" name="Content Placeholder 2"/>
          <p:cNvSpPr>
            <a:spLocks noGrp="1"/>
          </p:cNvSpPr>
          <p:nvPr>
            <p:ph sz="half" idx="11"/>
          </p:nvPr>
        </p:nvSpPr>
        <p:spPr>
          <a:xfrm>
            <a:off x="440601"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0" name="Straight Connector 9"/>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37492732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874736"/>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20411"/>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31" y="874736"/>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20411"/>
            <a:ext cx="4041775" cy="45065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3" name="Straight Connector 12"/>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19412004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US" dirty="0" smtClean="0"/>
              <a:t>Click to edit Master title style</a:t>
            </a:r>
            <a:endParaRPr lang="en-US" dirty="0"/>
          </a:p>
        </p:txBody>
      </p:sp>
      <p:cxnSp>
        <p:nvCxnSpPr>
          <p:cNvPr id="6" name="Straight Connector 5"/>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40941676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51"/>
            <a:ext cx="7156324" cy="383119"/>
          </a:xfrm>
        </p:spPr>
        <p:txBody>
          <a:bodyPr lIns="0" anchor="ctr" anchorCtr="0">
            <a:noAutofit/>
          </a:bodyPr>
          <a:lstStyle>
            <a:lvl1pPr marL="0" indent="0" algn="r">
              <a:buNone/>
              <a:defRPr sz="900" b="0" cap="none"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smtClean="0"/>
              <a:t>NOTES / CAPTIONS / SOURCES</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24949055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Autofit/>
          </a:bodyPr>
          <a:lstStyle>
            <a:lvl1pPr>
              <a:defRPr sz="4800">
                <a:solidFill>
                  <a:srgbClr val="509E2F"/>
                </a:solidFill>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53861"/>
            <a:ext cx="6400800" cy="1606679"/>
          </a:xfrm>
        </p:spPr>
        <p:txBody>
          <a:bodyPr/>
          <a:lstStyle>
            <a:lvl1pPr marL="0" indent="0" algn="ctr">
              <a:buNone/>
              <a:defRPr>
                <a:solidFill>
                  <a:schemeClr val="tx1">
                    <a:tint val="75000"/>
                  </a:schemeClr>
                </a:solidFill>
                <a:latin typeface="Arial Narrow"/>
                <a:cs typeface="Arial Narrow"/>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cxnSp>
        <p:nvCxnSpPr>
          <p:cNvPr id="6" name="Straight Connector 5"/>
          <p:cNvCxnSpPr/>
          <p:nvPr userDrawn="1"/>
        </p:nvCxnSpPr>
        <p:spPr>
          <a:xfrm>
            <a:off x="440600"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2"/>
            <a:ext cx="962526" cy="638475"/>
          </a:xfrm>
          <a:prstGeom prst="rect">
            <a:avLst/>
          </a:prstGeom>
        </p:spPr>
      </p:pic>
    </p:spTree>
    <p:extLst>
      <p:ext uri="{BB962C8B-B14F-4D97-AF65-F5344CB8AC3E}">
        <p14:creationId xmlns:p14="http://schemas.microsoft.com/office/powerpoint/2010/main" val="10760148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D9325500-4D1F-47AA-A31E-BDABE0B399BD}" type="slidenum">
              <a:rPr lang="en-ZA" smtClean="0"/>
              <a:t>‹#›</a:t>
            </a:fld>
            <a:endParaRPr lang="en-ZA"/>
          </a:p>
        </p:txBody>
      </p:sp>
      <p:cxnSp>
        <p:nvCxnSpPr>
          <p:cNvPr id="5" name="Straight Connector 4"/>
          <p:cNvCxnSpPr/>
          <p:nvPr userDrawn="1"/>
        </p:nvCxnSpPr>
        <p:spPr>
          <a:xfrm>
            <a:off x="0" y="6104969"/>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5608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325500-4D1F-47AA-A31E-BDABE0B399BD}" type="slidenum">
              <a:rPr lang="en-ZA" smtClean="0"/>
              <a:t>‹#›</a:t>
            </a:fld>
            <a:endParaRPr lang="en-ZA"/>
          </a:p>
        </p:txBody>
      </p:sp>
      <p:cxnSp>
        <p:nvCxnSpPr>
          <p:cNvPr id="7" name="Straight Connector 6"/>
          <p:cNvCxnSpPr/>
          <p:nvPr userDrawn="1"/>
        </p:nvCxnSpPr>
        <p:spPr>
          <a:xfrm>
            <a:off x="0" y="6104969"/>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0754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US" smtClean="0"/>
              <a:t>Subhed</a:t>
            </a:r>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Tree>
    <p:extLst>
      <p:ext uri="{BB962C8B-B14F-4D97-AF65-F5344CB8AC3E}">
        <p14:creationId xmlns:p14="http://schemas.microsoft.com/office/powerpoint/2010/main" val="1189526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509E2F"/>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28337073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205818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0408000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Picture Placeholder 9"/>
          <p:cNvSpPr>
            <a:spLocks noGrp="1"/>
          </p:cNvSpPr>
          <p:nvPr>
            <p:ph type="pic" sz="quarter" idx="12"/>
          </p:nvPr>
        </p:nvSpPr>
        <p:spPr>
          <a:xfrm>
            <a:off x="440598" y="860425"/>
            <a:ext cx="2628040" cy="2079625"/>
          </a:xfrm>
        </p:spPr>
        <p:txBody>
          <a:bodyPr/>
          <a:lstStyle/>
          <a:p>
            <a:endParaRPr lang="en-US"/>
          </a:p>
        </p:txBody>
      </p:sp>
      <p:sp>
        <p:nvSpPr>
          <p:cNvPr id="13" name="Picture Placeholder 9"/>
          <p:cNvSpPr>
            <a:spLocks noGrp="1"/>
          </p:cNvSpPr>
          <p:nvPr>
            <p:ph type="pic" sz="quarter" idx="13"/>
          </p:nvPr>
        </p:nvSpPr>
        <p:spPr>
          <a:xfrm>
            <a:off x="6045359" y="860425"/>
            <a:ext cx="2628040" cy="2079625"/>
          </a:xfrm>
        </p:spPr>
        <p:txBody>
          <a:bodyPr/>
          <a:lstStyle/>
          <a:p>
            <a:endParaRPr lang="en-US"/>
          </a:p>
        </p:txBody>
      </p:sp>
      <p:sp>
        <p:nvSpPr>
          <p:cNvPr id="15" name="Picture Placeholder 9"/>
          <p:cNvSpPr>
            <a:spLocks noGrp="1"/>
          </p:cNvSpPr>
          <p:nvPr>
            <p:ph type="pic" sz="quarter" idx="14"/>
          </p:nvPr>
        </p:nvSpPr>
        <p:spPr>
          <a:xfrm>
            <a:off x="3242959" y="860425"/>
            <a:ext cx="2628040" cy="2079625"/>
          </a:xfrm>
        </p:spPr>
        <p:txBody>
          <a:bodyPr/>
          <a:lstStyle/>
          <a:p>
            <a:endParaRPr lang="en-US"/>
          </a:p>
        </p:txBody>
      </p:sp>
      <p:cxnSp>
        <p:nvCxnSpPr>
          <p:cNvPr id="16" name="Straight Connector 1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6953574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DOI or URL</a:t>
            </a:r>
            <a:endParaRPr lang="en-US" dirty="0"/>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Key points</a:t>
            </a:r>
          </a:p>
          <a:p>
            <a:pPr lvl="0"/>
            <a:r>
              <a:rPr lang="en-US" dirty="0" smtClean="0"/>
              <a:t>Highlighting</a:t>
            </a:r>
          </a:p>
          <a:p>
            <a:pPr lvl="0"/>
            <a:r>
              <a:rPr lang="en-US" dirty="0" smtClean="0"/>
              <a:t>Use case</a:t>
            </a:r>
          </a:p>
          <a:p>
            <a:pPr lvl="0"/>
            <a:endParaRPr lang="en-US"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US" dirty="0" smtClean="0"/>
              <a:t>Logo / journal cover</a:t>
            </a:r>
            <a:endParaRPr lang="en-US"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US" dirty="0" smtClean="0"/>
              <a:t>Representative graphic / map / visual from article</a:t>
            </a:r>
            <a:endParaRPr lang="en-US"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US" dirty="0" smtClean="0"/>
              <a:t>Species photo</a:t>
            </a:r>
            <a:endParaRPr lang="en-US"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Title/Author clipping or citation</a:t>
            </a:r>
          </a:p>
        </p:txBody>
      </p:sp>
    </p:spTree>
    <p:extLst>
      <p:ext uri="{BB962C8B-B14F-4D97-AF65-F5344CB8AC3E}">
        <p14:creationId xmlns:p14="http://schemas.microsoft.com/office/powerpoint/2010/main" val="5919686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8" name="Content Placeholder 2"/>
          <p:cNvSpPr>
            <a:spLocks noGrp="1"/>
          </p:cNvSpPr>
          <p:nvPr>
            <p:ph sz="half" idx="11"/>
          </p:nvPr>
        </p:nvSpPr>
        <p:spPr>
          <a:xfrm>
            <a:off x="440597"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0" name="Straight Connector 9"/>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4648219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80" r:id="rId3"/>
    <p:sldLayoutId id="2147483668" r:id="rId4"/>
    <p:sldLayoutId id="2147483667" r:id="rId5"/>
    <p:sldLayoutId id="2147483652" r:id="rId6"/>
    <p:sldLayoutId id="2147483677" r:id="rId7"/>
    <p:sldLayoutId id="2147483679" r:id="rId8"/>
    <p:sldLayoutId id="2147483678" r:id="rId9"/>
    <p:sldLayoutId id="2147483653" r:id="rId10"/>
    <p:sldLayoutId id="2147483654" r:id="rId11"/>
    <p:sldLayoutId id="2147483655" r:id="rId12"/>
    <p:sldLayoutId id="2147483649" r:id="rId13"/>
  </p:sldLayoutIdLst>
  <p:timing>
    <p:tnLst>
      <p:par>
        <p:cTn id="1" dur="indefinite" restart="never" nodeType="tmRoot"/>
      </p:par>
    </p:tnLst>
  </p:timing>
  <p:hf sldNum="0" hdr="0" dt="0"/>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55812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7" r:id="rId15"/>
  </p:sldLayoutIdLst>
  <p:timing>
    <p:tnLst>
      <p:par>
        <p:cTn id="1" dur="indefinite" restart="never" nodeType="tmRoot"/>
      </p:par>
    </p:tnLst>
  </p:timing>
  <p:hf sldNum="0" hdr="0" dt="0"/>
  <p:txStyles>
    <p:titleStyle>
      <a:lvl1pPr algn="l" defTabSz="457189"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189" rtl="0" eaLnBrk="1" latinLnBrk="0" hangingPunct="1">
        <a:spcBef>
          <a:spcPct val="20000"/>
        </a:spcBef>
        <a:buFont typeface="Arial"/>
        <a:buNone/>
        <a:defRPr sz="3200" kern="1200">
          <a:solidFill>
            <a:schemeClr val="tx1"/>
          </a:solidFill>
          <a:latin typeface="Arial Narrow"/>
          <a:ea typeface="+mn-ea"/>
          <a:cs typeface="Arial Narrow"/>
        </a:defRPr>
      </a:lvl1pPr>
      <a:lvl2pPr marL="742932" indent="-285744" algn="l" defTabSz="457189" rtl="0" eaLnBrk="1" latinLnBrk="0" hangingPunct="1">
        <a:spcBef>
          <a:spcPct val="20000"/>
        </a:spcBef>
        <a:buFont typeface="Arial"/>
        <a:buChar char="•"/>
        <a:defRPr sz="2800" kern="1200">
          <a:solidFill>
            <a:schemeClr val="tx1"/>
          </a:solidFill>
          <a:latin typeface="Arial Narrow"/>
          <a:ea typeface="+mn-ea"/>
          <a:cs typeface="Arial Narrow"/>
        </a:defRPr>
      </a:lvl2pPr>
      <a:lvl3pPr marL="1142971" indent="-228594" algn="l" defTabSz="457189"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160" indent="-228594" algn="l" defTabSz="457189" rtl="0" eaLnBrk="1" latinLnBrk="0" hangingPunct="1">
        <a:spcBef>
          <a:spcPct val="20000"/>
        </a:spcBef>
        <a:buFont typeface="Arial"/>
        <a:buChar char="–"/>
        <a:defRPr sz="2000" kern="1200">
          <a:solidFill>
            <a:schemeClr val="tx1"/>
          </a:solidFill>
          <a:latin typeface="Arial Narrow"/>
          <a:ea typeface="+mn-ea"/>
          <a:cs typeface="Arial Narrow"/>
        </a:defRPr>
      </a:lvl4pPr>
      <a:lvl5pPr marL="2057349" indent="-228594" algn="l" defTabSz="457189" rtl="0" eaLnBrk="1" latinLnBrk="0" hangingPunct="1">
        <a:spcBef>
          <a:spcPct val="20000"/>
        </a:spcBef>
        <a:buFont typeface="Arial"/>
        <a:buChar char="»"/>
        <a:defRPr sz="2000" kern="1200">
          <a:solidFill>
            <a:schemeClr val="tx1"/>
          </a:solidFill>
          <a:latin typeface="Arial Narrow"/>
          <a:ea typeface="+mn-ea"/>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e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6.emf"/><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0.jp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emf"/><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hyperlink" Target="mailto:M.Child@sanbi.org.za" TargetMode="External"/><Relationship Id="rId4" Type="http://schemas.openxmlformats.org/officeDocument/2006/relationships/image" Target="../media/image1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6.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GB" dirty="0"/>
              <a:t>12 Dec 2017</a:t>
            </a:r>
          </a:p>
          <a:p>
            <a:r>
              <a:rPr lang="en-GB" dirty="0" err="1"/>
              <a:t>montreal</a:t>
            </a:r>
            <a:r>
              <a:rPr lang="en-GB" dirty="0"/>
              <a:t>, </a:t>
            </a:r>
            <a:r>
              <a:rPr lang="en-GB" dirty="0" err="1"/>
              <a:t>canada</a:t>
            </a:r>
            <a:endParaRPr lang="en-GB" dirty="0"/>
          </a:p>
        </p:txBody>
      </p:sp>
      <p:sp>
        <p:nvSpPr>
          <p:cNvPr id="3" name="Title 2"/>
          <p:cNvSpPr>
            <a:spLocks noGrp="1"/>
          </p:cNvSpPr>
          <p:nvPr>
            <p:ph type="title"/>
          </p:nvPr>
        </p:nvSpPr>
        <p:spPr>
          <a:xfrm>
            <a:off x="440597" y="5507111"/>
            <a:ext cx="8054116" cy="400050"/>
          </a:xfrm>
        </p:spPr>
        <p:txBody>
          <a:bodyPr/>
          <a:lstStyle/>
          <a:p>
            <a:r>
              <a:rPr lang="en-GB" sz="2800" dirty="0" smtClean="0">
                <a:latin typeface="+mn-lt"/>
              </a:rPr>
              <a:t>Building Capacity for Biodiversity Data Mobilization and Use</a:t>
            </a:r>
            <a:endParaRPr lang="en-GB" sz="2800" dirty="0">
              <a:latin typeface="+mn-lt"/>
            </a:endParaRPr>
          </a:p>
        </p:txBody>
      </p:sp>
      <p:sp>
        <p:nvSpPr>
          <p:cNvPr id="4" name="Text Placeholder 3"/>
          <p:cNvSpPr>
            <a:spLocks noGrp="1"/>
          </p:cNvSpPr>
          <p:nvPr>
            <p:ph type="body" idx="1"/>
          </p:nvPr>
        </p:nvSpPr>
        <p:spPr/>
        <p:txBody>
          <a:bodyPr/>
          <a:lstStyle/>
          <a:p>
            <a:r>
              <a:rPr lang="en-GB" dirty="0" smtClean="0"/>
              <a:t>Andrew Rodrigues</a:t>
            </a:r>
          </a:p>
          <a:p>
            <a:r>
              <a:rPr lang="en-GB" sz="1800" dirty="0" smtClean="0"/>
              <a:t>21</a:t>
            </a:r>
            <a:r>
              <a:rPr lang="en-GB" sz="1800" baseline="30000" dirty="0" smtClean="0"/>
              <a:t>st</a:t>
            </a:r>
            <a:r>
              <a:rPr lang="en-GB" sz="1800" dirty="0" smtClean="0"/>
              <a:t> SBSTTA Meeting, Montréal</a:t>
            </a:r>
            <a:endParaRPr lang="en-GB" sz="1800" dirty="0"/>
          </a:p>
        </p:txBody>
      </p:sp>
      <p:pic>
        <p:nvPicPr>
          <p:cNvPr id="5" name="Shape 112" descr="35417004225_003a75a51b_c.jpg"/>
          <p:cNvPicPr preferRelativeResize="0"/>
          <p:nvPr/>
        </p:nvPicPr>
        <p:blipFill rotWithShape="1">
          <a:blip r:embed="rId3">
            <a:alphaModFix/>
          </a:blip>
          <a:srcRect t="11449" b="38856"/>
          <a:stretch/>
        </p:blipFill>
        <p:spPr>
          <a:xfrm>
            <a:off x="0" y="1708875"/>
            <a:ext cx="9144000" cy="303330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0259"/>
            <a:ext cx="4171950" cy="914400"/>
          </a:xfrm>
          <a:prstGeom prst="rect">
            <a:avLst/>
          </a:prstGeom>
        </p:spPr>
      </p:pic>
      <p:pic>
        <p:nvPicPr>
          <p:cNvPr id="8" name="Picture 7"/>
          <p:cNvPicPr>
            <a:picLocks noChangeAspect="1"/>
          </p:cNvPicPr>
          <p:nvPr/>
        </p:nvPicPr>
        <p:blipFill>
          <a:blip r:embed="rId5"/>
          <a:stretch>
            <a:fillRect/>
          </a:stretch>
        </p:blipFill>
        <p:spPr>
          <a:xfrm>
            <a:off x="4171950" y="6155120"/>
            <a:ext cx="1036536" cy="702880"/>
          </a:xfrm>
          <a:prstGeom prst="rect">
            <a:avLst/>
          </a:prstGeom>
        </p:spPr>
      </p:pic>
    </p:spTree>
    <p:extLst>
      <p:ext uri="{BB962C8B-B14F-4D97-AF65-F5344CB8AC3E}">
        <p14:creationId xmlns:p14="http://schemas.microsoft.com/office/powerpoint/2010/main" val="2459945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en-US" dirty="0" err="1" smtClean="0"/>
              <a:t>TimELINE</a:t>
            </a:r>
            <a:endParaRPr lang="en-US" dirty="0"/>
          </a:p>
        </p:txBody>
      </p:sp>
      <p:sp>
        <p:nvSpPr>
          <p:cNvPr id="4" name="Text Placeholder 3"/>
          <p:cNvSpPr>
            <a:spLocks noGrp="1"/>
          </p:cNvSpPr>
          <p:nvPr>
            <p:ph type="body" sz="quarter" idx="10"/>
          </p:nvPr>
        </p:nvSpPr>
        <p:spPr/>
        <p:txBody>
          <a:bodyPr/>
          <a:lstStyle/>
          <a:p>
            <a:endParaRPr lang="en-US" dirty="0"/>
          </a:p>
        </p:txBody>
      </p:sp>
      <p:grpSp>
        <p:nvGrpSpPr>
          <p:cNvPr id="37" name="Group 36"/>
          <p:cNvGrpSpPr/>
          <p:nvPr/>
        </p:nvGrpSpPr>
        <p:grpSpPr>
          <a:xfrm>
            <a:off x="98508" y="1461837"/>
            <a:ext cx="8967679" cy="3538183"/>
            <a:chOff x="98504" y="1413194"/>
            <a:chExt cx="8967679" cy="3538183"/>
          </a:xfrm>
        </p:grpSpPr>
        <p:sp>
          <p:nvSpPr>
            <p:cNvPr id="23" name="Rectangle 22"/>
            <p:cNvSpPr/>
            <p:nvPr/>
          </p:nvSpPr>
          <p:spPr>
            <a:xfrm>
              <a:off x="101272" y="2130445"/>
              <a:ext cx="7194472" cy="66231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regional and national</a:t>
              </a:r>
            </a:p>
          </p:txBody>
        </p:sp>
        <p:sp>
          <p:nvSpPr>
            <p:cNvPr id="24" name="Rectangle 23"/>
            <p:cNvSpPr/>
            <p:nvPr/>
          </p:nvSpPr>
          <p:spPr>
            <a:xfrm>
              <a:off x="4714058" y="4289059"/>
              <a:ext cx="4352125" cy="66231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October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March 2019</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II national and small</a:t>
              </a:r>
            </a:p>
          </p:txBody>
        </p:sp>
        <p:sp>
          <p:nvSpPr>
            <p:cNvPr id="25" name="Rectangle 24"/>
            <p:cNvSpPr/>
            <p:nvPr/>
          </p:nvSpPr>
          <p:spPr>
            <a:xfrm>
              <a:off x="3247503" y="3573880"/>
              <a:ext cx="4933459" cy="66231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December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regional and national</a:t>
              </a:r>
            </a:p>
          </p:txBody>
        </p:sp>
        <p:sp>
          <p:nvSpPr>
            <p:cNvPr id="26" name="Rectangle 25"/>
            <p:cNvSpPr/>
            <p:nvPr/>
          </p:nvSpPr>
          <p:spPr>
            <a:xfrm>
              <a:off x="3253638" y="2846681"/>
              <a:ext cx="3760005" cy="6623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October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small</a:t>
              </a:r>
            </a:p>
          </p:txBody>
        </p:sp>
        <p:sp>
          <p:nvSpPr>
            <p:cNvPr id="27" name="Rectangle 26"/>
            <p:cNvSpPr/>
            <p:nvPr/>
          </p:nvSpPr>
          <p:spPr>
            <a:xfrm>
              <a:off x="98504" y="1413194"/>
              <a:ext cx="3734194" cy="66231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small</a:t>
              </a:r>
            </a:p>
          </p:txBody>
        </p:sp>
        <p:sp>
          <p:nvSpPr>
            <p:cNvPr id="28" name="Oval 27"/>
            <p:cNvSpPr/>
            <p:nvPr/>
          </p:nvSpPr>
          <p:spPr>
            <a:xfrm>
              <a:off x="696184" y="2007929"/>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29" name="Oval 28"/>
            <p:cNvSpPr/>
            <p:nvPr/>
          </p:nvSpPr>
          <p:spPr>
            <a:xfrm>
              <a:off x="3770047" y="3442189"/>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0" name="Oval 29"/>
            <p:cNvSpPr/>
            <p:nvPr/>
          </p:nvSpPr>
          <p:spPr>
            <a:xfrm>
              <a:off x="4120159" y="3442189"/>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1" name="Oval 30"/>
            <p:cNvSpPr/>
            <p:nvPr/>
          </p:nvSpPr>
          <p:spPr>
            <a:xfrm>
              <a:off x="5352429" y="4165496"/>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pSp>
      <p:sp>
        <p:nvSpPr>
          <p:cNvPr id="36" name="TextBox 35"/>
          <p:cNvSpPr txBox="1"/>
          <p:nvPr/>
        </p:nvSpPr>
        <p:spPr>
          <a:xfrm>
            <a:off x="5526733" y="1068552"/>
            <a:ext cx="3131685"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Data </a:t>
            </a:r>
            <a:r>
              <a:rPr kumimoji="0" lang="en-US" sz="2400" b="0" i="0" u="none" strike="noStrike" kern="1200" cap="none" spc="0" normalizeH="0" baseline="0" noProof="0" dirty="0">
                <a:ln>
                  <a:noFill/>
                </a:ln>
                <a:solidFill>
                  <a:prstClr val="black"/>
                </a:solidFill>
                <a:effectLst/>
                <a:uLnTx/>
                <a:uFillTx/>
                <a:latin typeface="Calibri"/>
                <a:ea typeface="+mn-ea"/>
                <a:cs typeface="+mn-cs"/>
              </a:rPr>
              <a:t>mobilization and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publishing</a:t>
            </a:r>
            <a:r>
              <a:rPr kumimoji="0" lang="en-US" sz="2400" b="0" i="0" u="none" strike="noStrike" kern="1200" cap="none" spc="0" normalizeH="0" noProof="0" dirty="0" smtClean="0">
                <a:ln>
                  <a:noFill/>
                </a:ln>
                <a:solidFill>
                  <a:prstClr val="black"/>
                </a:solidFill>
                <a:effectLst/>
                <a:uLnTx/>
                <a:uFillTx/>
                <a:latin typeface="Calibri"/>
                <a:ea typeface="+mn-ea"/>
                <a:cs typeface="+mn-cs"/>
              </a:rPr>
              <a:t> workshops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Connector 9"/>
          <p:cNvCxnSpPr>
            <a:stCxn id="28" idx="0"/>
          </p:cNvCxnSpPr>
          <p:nvPr/>
        </p:nvCxnSpPr>
        <p:spPr>
          <a:xfrm>
            <a:off x="783338" y="2056572"/>
            <a:ext cx="1970" cy="379422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4532" y="5689900"/>
            <a:ext cx="1336865" cy="584775"/>
          </a:xfrm>
          <a:prstGeom prst="rect">
            <a:avLst/>
          </a:prstGeom>
          <a:noFill/>
        </p:spPr>
        <p:txBody>
          <a:bodyPr wrap="square" rtlCol="0">
            <a:spAutoFit/>
          </a:bodyPr>
          <a:lstStyle/>
          <a:p>
            <a:r>
              <a:rPr lang="en-GB" sz="1600" dirty="0" smtClean="0"/>
              <a:t>August 2016 Kigali</a:t>
            </a:r>
            <a:endParaRPr lang="en-GB" sz="1600" dirty="0"/>
          </a:p>
        </p:txBody>
      </p:sp>
      <p:cxnSp>
        <p:nvCxnSpPr>
          <p:cNvPr id="15" name="Straight Connector 14"/>
          <p:cNvCxnSpPr>
            <a:stCxn id="31" idx="0"/>
          </p:cNvCxnSpPr>
          <p:nvPr/>
        </p:nvCxnSpPr>
        <p:spPr>
          <a:xfrm>
            <a:off x="5439583" y="4214139"/>
            <a:ext cx="0" cy="1636662"/>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439583" y="5691972"/>
            <a:ext cx="1524187" cy="584775"/>
          </a:xfrm>
          <a:prstGeom prst="rect">
            <a:avLst/>
          </a:prstGeom>
          <a:noFill/>
        </p:spPr>
        <p:txBody>
          <a:bodyPr wrap="square" rtlCol="0">
            <a:spAutoFit/>
          </a:bodyPr>
          <a:lstStyle/>
          <a:p>
            <a:r>
              <a:rPr lang="en-GB" sz="1600" dirty="0" smtClean="0"/>
              <a:t>December 2017 Cape Town</a:t>
            </a:r>
            <a:endParaRPr lang="en-GB" sz="1600" dirty="0"/>
          </a:p>
        </p:txBody>
      </p:sp>
      <p:cxnSp>
        <p:nvCxnSpPr>
          <p:cNvPr id="43" name="Straight Connector 42"/>
          <p:cNvCxnSpPr/>
          <p:nvPr/>
        </p:nvCxnSpPr>
        <p:spPr>
          <a:xfrm>
            <a:off x="3866844" y="3586878"/>
            <a:ext cx="15390" cy="226392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0" idx="4"/>
          </p:cNvCxnSpPr>
          <p:nvPr/>
        </p:nvCxnSpPr>
        <p:spPr>
          <a:xfrm>
            <a:off x="4207313" y="3665132"/>
            <a:ext cx="0" cy="2185669"/>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825197" y="5691972"/>
            <a:ext cx="1052420" cy="584775"/>
          </a:xfrm>
          <a:prstGeom prst="rect">
            <a:avLst/>
          </a:prstGeom>
          <a:noFill/>
        </p:spPr>
        <p:txBody>
          <a:bodyPr wrap="square" rtlCol="0">
            <a:spAutoFit/>
          </a:bodyPr>
          <a:lstStyle/>
          <a:p>
            <a:r>
              <a:rPr lang="en-GB" sz="1600" dirty="0" smtClean="0"/>
              <a:t>June 2017 Apia</a:t>
            </a:r>
            <a:endParaRPr lang="en-GB" sz="1600" dirty="0"/>
          </a:p>
        </p:txBody>
      </p:sp>
      <p:sp>
        <p:nvSpPr>
          <p:cNvPr id="50" name="TextBox 49"/>
          <p:cNvSpPr txBox="1"/>
          <p:nvPr/>
        </p:nvSpPr>
        <p:spPr>
          <a:xfrm>
            <a:off x="4207312" y="5691972"/>
            <a:ext cx="1251460" cy="584775"/>
          </a:xfrm>
          <a:prstGeom prst="rect">
            <a:avLst/>
          </a:prstGeom>
          <a:noFill/>
        </p:spPr>
        <p:txBody>
          <a:bodyPr wrap="square" rtlCol="0">
            <a:spAutoFit/>
          </a:bodyPr>
          <a:lstStyle/>
          <a:p>
            <a:r>
              <a:rPr lang="en-GB" sz="1600" dirty="0" smtClean="0"/>
              <a:t>July 2017 Port of Spain </a:t>
            </a:r>
            <a:endParaRPr lang="en-GB" sz="1600"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5437"/>
            <a:ext cx="2825197" cy="619221"/>
          </a:xfrm>
          <a:prstGeom prst="rect">
            <a:avLst/>
          </a:prstGeom>
        </p:spPr>
      </p:pic>
      <p:pic>
        <p:nvPicPr>
          <p:cNvPr id="33" name="Picture 32"/>
          <p:cNvPicPr>
            <a:picLocks noChangeAspect="1"/>
          </p:cNvPicPr>
          <p:nvPr/>
        </p:nvPicPr>
        <p:blipFill>
          <a:blip r:embed="rId4"/>
          <a:stretch>
            <a:fillRect/>
          </a:stretch>
        </p:blipFill>
        <p:spPr>
          <a:xfrm>
            <a:off x="2825197" y="6407151"/>
            <a:ext cx="664864" cy="450848"/>
          </a:xfrm>
          <a:prstGeom prst="rect">
            <a:avLst/>
          </a:prstGeom>
        </p:spPr>
      </p:pic>
    </p:spTree>
    <p:extLst>
      <p:ext uri="{BB962C8B-B14F-4D97-AF65-F5344CB8AC3E}">
        <p14:creationId xmlns:p14="http://schemas.microsoft.com/office/powerpoint/2010/main" val="2948885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en-US" dirty="0" err="1" smtClean="0"/>
              <a:t>TimELINE</a:t>
            </a:r>
            <a:endParaRPr lang="en-US" dirty="0"/>
          </a:p>
        </p:txBody>
      </p:sp>
      <p:sp>
        <p:nvSpPr>
          <p:cNvPr id="4" name="Text Placeholder 3"/>
          <p:cNvSpPr>
            <a:spLocks noGrp="1"/>
          </p:cNvSpPr>
          <p:nvPr>
            <p:ph type="body" sz="quarter" idx="10"/>
          </p:nvPr>
        </p:nvSpPr>
        <p:spPr/>
        <p:txBody>
          <a:bodyPr/>
          <a:lstStyle/>
          <a:p>
            <a:endParaRPr lang="en-US" dirty="0"/>
          </a:p>
        </p:txBody>
      </p:sp>
      <p:grpSp>
        <p:nvGrpSpPr>
          <p:cNvPr id="37" name="Group 36"/>
          <p:cNvGrpSpPr/>
          <p:nvPr/>
        </p:nvGrpSpPr>
        <p:grpSpPr>
          <a:xfrm>
            <a:off x="98508" y="1461837"/>
            <a:ext cx="8967679" cy="3538183"/>
            <a:chOff x="98504" y="1413194"/>
            <a:chExt cx="8967679" cy="3538183"/>
          </a:xfrm>
        </p:grpSpPr>
        <p:sp>
          <p:nvSpPr>
            <p:cNvPr id="23" name="Rectangle 22"/>
            <p:cNvSpPr/>
            <p:nvPr/>
          </p:nvSpPr>
          <p:spPr>
            <a:xfrm>
              <a:off x="101272" y="2130445"/>
              <a:ext cx="7194472" cy="66231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regional and national</a:t>
              </a:r>
            </a:p>
          </p:txBody>
        </p:sp>
        <p:sp>
          <p:nvSpPr>
            <p:cNvPr id="24" name="Rectangle 23"/>
            <p:cNvSpPr/>
            <p:nvPr/>
          </p:nvSpPr>
          <p:spPr>
            <a:xfrm>
              <a:off x="4714058" y="4289059"/>
              <a:ext cx="4352125" cy="66231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October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March 2019</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II national and small</a:t>
              </a:r>
            </a:p>
          </p:txBody>
        </p:sp>
        <p:sp>
          <p:nvSpPr>
            <p:cNvPr id="25" name="Rectangle 24"/>
            <p:cNvSpPr/>
            <p:nvPr/>
          </p:nvSpPr>
          <p:spPr>
            <a:xfrm>
              <a:off x="3247503" y="3573880"/>
              <a:ext cx="4933459" cy="66231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December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regional and national</a:t>
              </a:r>
            </a:p>
          </p:txBody>
        </p:sp>
        <p:sp>
          <p:nvSpPr>
            <p:cNvPr id="26" name="Rectangle 25"/>
            <p:cNvSpPr/>
            <p:nvPr/>
          </p:nvSpPr>
          <p:spPr>
            <a:xfrm>
              <a:off x="3253638" y="2846681"/>
              <a:ext cx="3760005" cy="6623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October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small</a:t>
              </a:r>
            </a:p>
          </p:txBody>
        </p:sp>
        <p:sp>
          <p:nvSpPr>
            <p:cNvPr id="27" name="Rectangle 26"/>
            <p:cNvSpPr/>
            <p:nvPr/>
          </p:nvSpPr>
          <p:spPr>
            <a:xfrm>
              <a:off x="98504" y="1413194"/>
              <a:ext cx="3734194" cy="66231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small</a:t>
              </a:r>
            </a:p>
          </p:txBody>
        </p:sp>
        <p:sp>
          <p:nvSpPr>
            <p:cNvPr id="32" name="Oval 31"/>
            <p:cNvSpPr/>
            <p:nvPr/>
          </p:nvSpPr>
          <p:spPr>
            <a:xfrm>
              <a:off x="6194544" y="4149048"/>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3" name="Oval 32"/>
            <p:cNvSpPr/>
            <p:nvPr/>
          </p:nvSpPr>
          <p:spPr>
            <a:xfrm>
              <a:off x="6194544" y="2007929"/>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4" name="Oval 33"/>
            <p:cNvSpPr/>
            <p:nvPr/>
          </p:nvSpPr>
          <p:spPr>
            <a:xfrm>
              <a:off x="6882763" y="3464723"/>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35" name="Oval 34"/>
            <p:cNvSpPr/>
            <p:nvPr/>
          </p:nvSpPr>
          <p:spPr>
            <a:xfrm>
              <a:off x="7768733" y="3442189"/>
              <a:ext cx="174300" cy="17430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pSp>
      <p:sp>
        <p:nvSpPr>
          <p:cNvPr id="36" name="TextBox 35"/>
          <p:cNvSpPr txBox="1"/>
          <p:nvPr/>
        </p:nvSpPr>
        <p:spPr>
          <a:xfrm>
            <a:off x="504007" y="4724804"/>
            <a:ext cx="2923196"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Data</a:t>
            </a:r>
            <a:r>
              <a:rPr kumimoji="0" lang="en-US" sz="2400" b="0" i="0" u="none" strike="noStrike" kern="1200" cap="none" spc="0" normalizeH="0" noProof="0" dirty="0" smtClean="0">
                <a:ln>
                  <a:noFill/>
                </a:ln>
                <a:solidFill>
                  <a:prstClr val="black"/>
                </a:solidFill>
                <a:effectLst/>
                <a:uLnTx/>
                <a:uFillTx/>
                <a:latin typeface="Calibri"/>
                <a:ea typeface="+mn-ea"/>
                <a:cs typeface="+mn-cs"/>
              </a:rPr>
              <a:t> use for decision-making workshops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717401" y="5505915"/>
            <a:ext cx="1623870" cy="584775"/>
          </a:xfrm>
          <a:prstGeom prst="rect">
            <a:avLst/>
          </a:prstGeom>
          <a:noFill/>
        </p:spPr>
        <p:txBody>
          <a:bodyPr wrap="square" rtlCol="0">
            <a:spAutoFit/>
          </a:bodyPr>
          <a:lstStyle/>
          <a:p>
            <a:pPr algn="ctr"/>
            <a:r>
              <a:rPr lang="en-GB" sz="1600" dirty="0" smtClean="0"/>
              <a:t>April 2018</a:t>
            </a:r>
          </a:p>
          <a:p>
            <a:pPr algn="ctr"/>
            <a:r>
              <a:rPr lang="en-GB" sz="1600" dirty="0" smtClean="0"/>
              <a:t> Cape Town</a:t>
            </a:r>
            <a:endParaRPr lang="en-GB" sz="1600" dirty="0"/>
          </a:p>
        </p:txBody>
      </p:sp>
      <p:cxnSp>
        <p:nvCxnSpPr>
          <p:cNvPr id="18" name="Straight Connector 17"/>
          <p:cNvCxnSpPr>
            <a:stCxn id="35" idx="0"/>
          </p:cNvCxnSpPr>
          <p:nvPr/>
        </p:nvCxnSpPr>
        <p:spPr>
          <a:xfrm>
            <a:off x="7855887" y="3490832"/>
            <a:ext cx="0" cy="1985454"/>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713276" y="5453264"/>
            <a:ext cx="1525388" cy="584775"/>
          </a:xfrm>
          <a:prstGeom prst="rect">
            <a:avLst/>
          </a:prstGeom>
          <a:noFill/>
        </p:spPr>
        <p:txBody>
          <a:bodyPr wrap="square" rtlCol="0">
            <a:spAutoFit/>
          </a:bodyPr>
          <a:lstStyle/>
          <a:p>
            <a:pPr algn="ctr"/>
            <a:r>
              <a:rPr lang="en-GB" sz="1600" dirty="0" smtClean="0"/>
              <a:t>December 2018 Bogota?</a:t>
            </a:r>
            <a:endParaRPr lang="en-GB" sz="1600" dirty="0"/>
          </a:p>
        </p:txBody>
      </p:sp>
      <p:cxnSp>
        <p:nvCxnSpPr>
          <p:cNvPr id="40" name="Straight Connector 39"/>
          <p:cNvCxnSpPr>
            <a:stCxn id="34" idx="0"/>
          </p:cNvCxnSpPr>
          <p:nvPr/>
        </p:nvCxnSpPr>
        <p:spPr>
          <a:xfrm flipH="1">
            <a:off x="6965475" y="3513366"/>
            <a:ext cx="4442" cy="2177549"/>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251420" y="5690915"/>
            <a:ext cx="1632259" cy="584775"/>
          </a:xfrm>
          <a:prstGeom prst="rect">
            <a:avLst/>
          </a:prstGeom>
          <a:noFill/>
        </p:spPr>
        <p:txBody>
          <a:bodyPr wrap="square" rtlCol="0">
            <a:spAutoFit/>
          </a:bodyPr>
          <a:lstStyle/>
          <a:p>
            <a:pPr algn="ctr"/>
            <a:r>
              <a:rPr lang="en-GB" sz="1600" dirty="0" smtClean="0"/>
              <a:t>September 2018 Auckland?</a:t>
            </a:r>
            <a:endParaRPr lang="en-GB" sz="1600" dirty="0"/>
          </a:p>
        </p:txBody>
      </p:sp>
      <p:cxnSp>
        <p:nvCxnSpPr>
          <p:cNvPr id="8" name="Straight Connector 7"/>
          <p:cNvCxnSpPr>
            <a:stCxn id="33" idx="0"/>
          </p:cNvCxnSpPr>
          <p:nvPr/>
        </p:nvCxnSpPr>
        <p:spPr>
          <a:xfrm flipH="1">
            <a:off x="6270190" y="2056572"/>
            <a:ext cx="11508" cy="3419714"/>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1531"/>
            <a:ext cx="3253642" cy="713127"/>
          </a:xfrm>
          <a:prstGeom prst="rect">
            <a:avLst/>
          </a:prstGeom>
        </p:spPr>
      </p:pic>
      <p:pic>
        <p:nvPicPr>
          <p:cNvPr id="28" name="Picture 27"/>
          <p:cNvPicPr>
            <a:picLocks noChangeAspect="1"/>
          </p:cNvPicPr>
          <p:nvPr/>
        </p:nvPicPr>
        <p:blipFill>
          <a:blip r:embed="rId4"/>
          <a:stretch>
            <a:fillRect/>
          </a:stretch>
        </p:blipFill>
        <p:spPr>
          <a:xfrm>
            <a:off x="3253642" y="6384572"/>
            <a:ext cx="713949" cy="484132"/>
          </a:xfrm>
          <a:prstGeom prst="rect">
            <a:avLst/>
          </a:prstGeom>
        </p:spPr>
      </p:pic>
    </p:spTree>
    <p:extLst>
      <p:ext uri="{BB962C8B-B14F-4D97-AF65-F5344CB8AC3E}">
        <p14:creationId xmlns:p14="http://schemas.microsoft.com/office/powerpoint/2010/main" val="968587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a:r>
            <a:r>
              <a:rPr lang="en-GB" dirty="0" err="1" smtClean="0"/>
              <a:t>MObiliZAtion</a:t>
            </a:r>
            <a:r>
              <a:rPr lang="en-GB" dirty="0" smtClean="0"/>
              <a:t> Workshop</a:t>
            </a:r>
            <a:endParaRPr lang="en-GB" dirty="0"/>
          </a:p>
        </p:txBody>
      </p:sp>
      <p:sp>
        <p:nvSpPr>
          <p:cNvPr id="3" name="Content Placeholder 2"/>
          <p:cNvSpPr>
            <a:spLocks noGrp="1"/>
          </p:cNvSpPr>
          <p:nvPr>
            <p:ph idx="1"/>
          </p:nvPr>
        </p:nvSpPr>
        <p:spPr>
          <a:xfrm>
            <a:off x="457200" y="1309691"/>
            <a:ext cx="4792242" cy="4816476"/>
          </a:xfrm>
        </p:spPr>
        <p:txBody>
          <a:bodyPr>
            <a:noAutofit/>
          </a:bodyPr>
          <a:lstStyle/>
          <a:p>
            <a:r>
              <a:rPr lang="da-DK" sz="2800" dirty="0" smtClean="0"/>
              <a:t>DATA MOBILIZATION </a:t>
            </a:r>
          </a:p>
          <a:p>
            <a:pPr marL="342900" indent="-342900">
              <a:buFont typeface="Arial" panose="020B0604020202020204" pitchFamily="34" charset="0"/>
              <a:buChar char="•"/>
            </a:pPr>
            <a:r>
              <a:rPr lang="da-DK" sz="2800" dirty="0" err="1" smtClean="0"/>
              <a:t>Biodiversity</a:t>
            </a:r>
            <a:r>
              <a:rPr lang="da-DK" sz="2800" dirty="0" smtClean="0"/>
              <a:t> </a:t>
            </a:r>
            <a:r>
              <a:rPr lang="da-DK" sz="2800" dirty="0" err="1" smtClean="0"/>
              <a:t>informatics</a:t>
            </a:r>
            <a:r>
              <a:rPr lang="da-DK" sz="2800" dirty="0" smtClean="0"/>
              <a:t> </a:t>
            </a:r>
            <a:r>
              <a:rPr lang="da-DK" sz="2800" dirty="0" err="1" smtClean="0"/>
              <a:t>foundations</a:t>
            </a:r>
            <a:endParaRPr lang="da-DK" sz="2800" dirty="0" smtClean="0"/>
          </a:p>
          <a:p>
            <a:pPr marL="342900" indent="-342900">
              <a:buFont typeface="Arial" panose="020B0604020202020204" pitchFamily="34" charset="0"/>
              <a:buChar char="•"/>
            </a:pPr>
            <a:r>
              <a:rPr lang="da-DK" sz="2800" dirty="0" smtClean="0"/>
              <a:t>Planning a </a:t>
            </a:r>
            <a:r>
              <a:rPr lang="da-DK" sz="2800" dirty="0" err="1" smtClean="0"/>
              <a:t>digitization</a:t>
            </a:r>
            <a:r>
              <a:rPr lang="da-DK" sz="2800" dirty="0" smtClean="0"/>
              <a:t> </a:t>
            </a:r>
            <a:r>
              <a:rPr lang="da-DK" sz="2800" dirty="0" err="1" smtClean="0"/>
              <a:t>project</a:t>
            </a:r>
            <a:endParaRPr lang="da-DK" sz="2800" dirty="0" smtClean="0"/>
          </a:p>
          <a:p>
            <a:pPr marL="342900" indent="-342900">
              <a:buFont typeface="Arial" panose="020B0604020202020204" pitchFamily="34" charset="0"/>
              <a:buChar char="•"/>
            </a:pPr>
            <a:r>
              <a:rPr lang="da-DK" sz="2800" dirty="0" err="1" smtClean="0"/>
              <a:t>Biodiversity</a:t>
            </a:r>
            <a:r>
              <a:rPr lang="da-DK" sz="2800" dirty="0" smtClean="0"/>
              <a:t> data </a:t>
            </a:r>
            <a:r>
              <a:rPr lang="da-DK" sz="2800" dirty="0" err="1" smtClean="0"/>
              <a:t>digitization</a:t>
            </a:r>
            <a:endParaRPr lang="da-DK" sz="2800" dirty="0" smtClean="0"/>
          </a:p>
          <a:p>
            <a:pPr marL="342900" indent="-342900">
              <a:buFont typeface="Arial" panose="020B0604020202020204" pitchFamily="34" charset="0"/>
              <a:buChar char="•"/>
            </a:pPr>
            <a:r>
              <a:rPr lang="da-DK" sz="2800" dirty="0" smtClean="0"/>
              <a:t>Data </a:t>
            </a:r>
            <a:r>
              <a:rPr lang="da-DK" sz="2800" dirty="0" err="1" smtClean="0"/>
              <a:t>curation</a:t>
            </a:r>
            <a:r>
              <a:rPr lang="da-DK" sz="2800" dirty="0" smtClean="0"/>
              <a:t>, formatting &amp; transformation</a:t>
            </a:r>
          </a:p>
          <a:p>
            <a:pPr marL="342900" indent="-342900">
              <a:buFont typeface="Arial" panose="020B0604020202020204" pitchFamily="34" charset="0"/>
              <a:buChar char="•"/>
            </a:pPr>
            <a:r>
              <a:rPr lang="da-DK" sz="2800" dirty="0" smtClean="0"/>
              <a:t>Data </a:t>
            </a:r>
            <a:r>
              <a:rPr lang="da-DK" sz="2800" dirty="0" err="1" smtClean="0"/>
              <a:t>publishing</a:t>
            </a:r>
            <a:r>
              <a:rPr lang="da-DK" sz="2800" dirty="0" smtClean="0"/>
              <a:t> </a:t>
            </a:r>
            <a:r>
              <a:rPr lang="da-DK" sz="2800" dirty="0" err="1" smtClean="0"/>
              <a:t>using</a:t>
            </a:r>
            <a:r>
              <a:rPr lang="da-DK" sz="2800" dirty="0" smtClean="0"/>
              <a:t> IPT</a:t>
            </a:r>
          </a:p>
          <a:p>
            <a:pPr marL="342900" indent="-342900">
              <a:buFont typeface="Arial" panose="020B0604020202020204" pitchFamily="34" charset="0"/>
              <a:buChar char="•"/>
            </a:pPr>
            <a:r>
              <a:rPr lang="da-DK" sz="2800" dirty="0" smtClean="0"/>
              <a:t>Evaluation</a:t>
            </a:r>
            <a:endParaRPr lang="en-GB" sz="2800" dirty="0"/>
          </a:p>
        </p:txBody>
      </p:sp>
      <p:sp>
        <p:nvSpPr>
          <p:cNvPr id="4" name="Text Placeholder 3"/>
          <p:cNvSpPr>
            <a:spLocks noGrp="1"/>
          </p:cNvSpPr>
          <p:nvPr>
            <p:ph type="body" sz="quarter" idx="10"/>
          </p:nvPr>
        </p:nvSpPr>
        <p:spPr/>
        <p:txBody>
          <a:bodyPr/>
          <a:lstStyle/>
          <a:p>
            <a:endParaRPr lang="en-GB"/>
          </a:p>
        </p:txBody>
      </p:sp>
      <p:pic>
        <p:nvPicPr>
          <p:cNvPr id="6" name="Picture 5"/>
          <p:cNvPicPr>
            <a:picLocks noChangeAspect="1"/>
          </p:cNvPicPr>
          <p:nvPr/>
        </p:nvPicPr>
        <p:blipFill rotWithShape="1">
          <a:blip r:embed="rId3"/>
          <a:srcRect l="627" t="314" r="227" b="113"/>
          <a:stretch/>
        </p:blipFill>
        <p:spPr>
          <a:xfrm>
            <a:off x="5249442" y="1349535"/>
            <a:ext cx="3377887" cy="47766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5549"/>
            <a:ext cx="2961564" cy="649110"/>
          </a:xfrm>
          <a:prstGeom prst="rect">
            <a:avLst/>
          </a:prstGeom>
        </p:spPr>
      </p:pic>
      <p:pic>
        <p:nvPicPr>
          <p:cNvPr id="8" name="Picture 7"/>
          <p:cNvPicPr>
            <a:picLocks noChangeAspect="1"/>
          </p:cNvPicPr>
          <p:nvPr/>
        </p:nvPicPr>
        <p:blipFill>
          <a:blip r:embed="rId5"/>
          <a:stretch>
            <a:fillRect/>
          </a:stretch>
        </p:blipFill>
        <p:spPr>
          <a:xfrm>
            <a:off x="2961564" y="6418327"/>
            <a:ext cx="624613" cy="423553"/>
          </a:xfrm>
          <a:prstGeom prst="rect">
            <a:avLst/>
          </a:prstGeom>
        </p:spPr>
      </p:pic>
    </p:spTree>
    <p:extLst>
      <p:ext uri="{BB962C8B-B14F-4D97-AF65-F5344CB8AC3E}">
        <p14:creationId xmlns:p14="http://schemas.microsoft.com/office/powerpoint/2010/main" val="357937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USE FOR DECISION-MAKING Workshop</a:t>
            </a:r>
          </a:p>
        </p:txBody>
      </p:sp>
      <p:sp>
        <p:nvSpPr>
          <p:cNvPr id="3" name="Content Placeholder 2"/>
          <p:cNvSpPr>
            <a:spLocks noGrp="1"/>
          </p:cNvSpPr>
          <p:nvPr>
            <p:ph idx="1"/>
          </p:nvPr>
        </p:nvSpPr>
        <p:spPr>
          <a:xfrm>
            <a:off x="457200" y="1309689"/>
            <a:ext cx="3654000" cy="4816476"/>
          </a:xfrm>
        </p:spPr>
        <p:txBody>
          <a:bodyPr>
            <a:noAutofit/>
          </a:bodyPr>
          <a:lstStyle/>
          <a:p>
            <a:r>
              <a:rPr lang="en-GB" sz="2600" dirty="0">
                <a:latin typeface="Arial Narrow" panose="020B0606020202030204" pitchFamily="34" charset="0"/>
              </a:rPr>
              <a:t>Biodiversity </a:t>
            </a:r>
            <a:r>
              <a:rPr lang="en-GB" sz="2600" dirty="0" smtClean="0">
                <a:latin typeface="Arial Narrow" panose="020B0606020202030204" pitchFamily="34" charset="0"/>
              </a:rPr>
              <a:t>Information Products</a:t>
            </a:r>
          </a:p>
          <a:p>
            <a:pPr marL="457200" indent="-457200">
              <a:buFont typeface="Arial" panose="020B0604020202020204" pitchFamily="34" charset="0"/>
              <a:buChar char="•"/>
            </a:pPr>
            <a:r>
              <a:rPr lang="en-GB" sz="2600" dirty="0" smtClean="0">
                <a:latin typeface="Arial Narrow" panose="020B0606020202030204" pitchFamily="34" charset="0"/>
              </a:rPr>
              <a:t>Understanding in-country demands </a:t>
            </a:r>
          </a:p>
          <a:p>
            <a:pPr marL="457200" indent="-457200">
              <a:buFont typeface="Arial" panose="020B0604020202020204" pitchFamily="34" charset="0"/>
              <a:buChar char="•"/>
            </a:pPr>
            <a:r>
              <a:rPr lang="en-GB" sz="2600" dirty="0">
                <a:latin typeface="Arial Narrow" panose="020B0606020202030204" pitchFamily="34" charset="0"/>
              </a:rPr>
              <a:t>F</a:t>
            </a:r>
            <a:r>
              <a:rPr lang="en-GB" sz="2600" dirty="0" smtClean="0">
                <a:latin typeface="Arial Narrow" panose="020B0606020202030204" pitchFamily="34" charset="0"/>
              </a:rPr>
              <a:t>itness for use</a:t>
            </a:r>
            <a:endParaRPr lang="en-GB" sz="2600" dirty="0">
              <a:latin typeface="Arial Narrow" panose="020B0606020202030204" pitchFamily="34" charset="0"/>
            </a:endParaRPr>
          </a:p>
          <a:p>
            <a:pPr marL="457200" indent="-457200">
              <a:buFont typeface="Arial" panose="020B0604020202020204" pitchFamily="34" charset="0"/>
              <a:buChar char="•"/>
            </a:pPr>
            <a:r>
              <a:rPr lang="en-GB" sz="2600" dirty="0" smtClean="0">
                <a:latin typeface="Arial Narrow" panose="020B0606020202030204" pitchFamily="34" charset="0"/>
              </a:rPr>
              <a:t>Ecological Niche Modelling</a:t>
            </a:r>
          </a:p>
          <a:p>
            <a:pPr marL="457200" indent="-457200">
              <a:buFont typeface="Arial" panose="020B0604020202020204" pitchFamily="34" charset="0"/>
              <a:buChar char="•"/>
            </a:pPr>
            <a:r>
              <a:rPr lang="en-GB" sz="2600" dirty="0" smtClean="0">
                <a:latin typeface="Arial Narrow" panose="020B0606020202030204" pitchFamily="34" charset="0"/>
              </a:rPr>
              <a:t>Global and National Red Lists </a:t>
            </a:r>
          </a:p>
          <a:p>
            <a:pPr marL="457200" indent="-457200">
              <a:buFont typeface="Arial" panose="020B0604020202020204" pitchFamily="34" charset="0"/>
              <a:buChar char="•"/>
            </a:pPr>
            <a:r>
              <a:rPr lang="en-US" sz="2600" dirty="0" smtClean="0">
                <a:latin typeface="Arial Narrow" panose="020B0606020202030204" pitchFamily="34" charset="0"/>
              </a:rPr>
              <a:t>Sustaining </a:t>
            </a:r>
            <a:r>
              <a:rPr lang="en-US" sz="2600" dirty="0">
                <a:latin typeface="Arial Narrow" panose="020B0606020202030204" pitchFamily="34" charset="0"/>
              </a:rPr>
              <a:t>the flow of information</a:t>
            </a:r>
          </a:p>
          <a:p>
            <a:endParaRPr lang="en-GB" sz="2600" dirty="0">
              <a:latin typeface="Arial Narrow" panose="020B0606020202030204" pitchFamily="34" charset="0"/>
            </a:endParaRPr>
          </a:p>
        </p:txBody>
      </p:sp>
      <p:pic>
        <p:nvPicPr>
          <p:cNvPr id="5" name="Picture 4"/>
          <p:cNvPicPr>
            <a:picLocks noChangeAspect="1"/>
          </p:cNvPicPr>
          <p:nvPr/>
        </p:nvPicPr>
        <p:blipFill>
          <a:blip r:embed="rId3"/>
          <a:stretch>
            <a:fillRect/>
          </a:stretch>
        </p:blipFill>
        <p:spPr>
          <a:xfrm>
            <a:off x="4111200" y="1436905"/>
            <a:ext cx="1751334" cy="2489363"/>
          </a:xfrm>
          <a:prstGeom prst="rect">
            <a:avLst/>
          </a:prstGeom>
        </p:spPr>
      </p:pic>
      <p:pic>
        <p:nvPicPr>
          <p:cNvPr id="7" name="Picture 4" descr="http://www.mdpi.com/jof/jof-01-00332/article_deploy/html/images/jof-01-00332-g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5284" y="869009"/>
            <a:ext cx="2617880" cy="16819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625284" y="3411468"/>
            <a:ext cx="2617880" cy="1944296"/>
          </a:xfrm>
          <a:prstGeom prst="rect">
            <a:avLst/>
          </a:prstGeom>
        </p:spPr>
      </p:pic>
      <p:pic>
        <p:nvPicPr>
          <p:cNvPr id="6" name="Picture 5"/>
          <p:cNvPicPr>
            <a:picLocks noChangeAspect="1"/>
          </p:cNvPicPr>
          <p:nvPr/>
        </p:nvPicPr>
        <p:blipFill>
          <a:blip r:embed="rId6"/>
          <a:stretch>
            <a:fillRect/>
          </a:stretch>
        </p:blipFill>
        <p:spPr>
          <a:xfrm>
            <a:off x="4111200" y="4161329"/>
            <a:ext cx="1719053" cy="238887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424" y="6249721"/>
            <a:ext cx="3216277" cy="704937"/>
          </a:xfrm>
          <a:prstGeom prst="rect">
            <a:avLst/>
          </a:prstGeom>
        </p:spPr>
      </p:pic>
      <p:pic>
        <p:nvPicPr>
          <p:cNvPr id="10" name="Picture 9"/>
          <p:cNvPicPr>
            <a:picLocks noChangeAspect="1"/>
          </p:cNvPicPr>
          <p:nvPr/>
        </p:nvPicPr>
        <p:blipFill>
          <a:blip r:embed="rId8"/>
          <a:stretch>
            <a:fillRect/>
          </a:stretch>
        </p:blipFill>
        <p:spPr>
          <a:xfrm>
            <a:off x="3343701" y="6361226"/>
            <a:ext cx="732592" cy="496774"/>
          </a:xfrm>
          <a:prstGeom prst="rect">
            <a:avLst/>
          </a:prstGeom>
        </p:spPr>
      </p:pic>
    </p:spTree>
    <p:extLst>
      <p:ext uri="{BB962C8B-B14F-4D97-AF65-F5344CB8AC3E}">
        <p14:creationId xmlns:p14="http://schemas.microsoft.com/office/powerpoint/2010/main" val="4041463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next?</a:t>
            </a:r>
            <a:endParaRPr lang="en-US" dirty="0"/>
          </a:p>
        </p:txBody>
      </p:sp>
      <p:sp>
        <p:nvSpPr>
          <p:cNvPr id="3" name="Content Placeholder 2"/>
          <p:cNvSpPr>
            <a:spLocks noGrp="1"/>
          </p:cNvSpPr>
          <p:nvPr>
            <p:ph idx="1"/>
          </p:nvPr>
        </p:nvSpPr>
        <p:spPr>
          <a:xfrm>
            <a:off x="483649" y="1068552"/>
            <a:ext cx="8229600" cy="4816476"/>
          </a:xfrm>
        </p:spPr>
        <p:txBody>
          <a:bodyPr>
            <a:normAutofit/>
          </a:bodyPr>
          <a:lstStyle/>
          <a:p>
            <a:pPr marL="457200" indent="-457200">
              <a:buFont typeface="Arial" charset="0"/>
              <a:buChar char="•"/>
            </a:pPr>
            <a:r>
              <a:rPr lang="en-US" sz="2400" dirty="0" smtClean="0">
                <a:latin typeface="+mn-lt"/>
              </a:rPr>
              <a:t>Develop activities to strengthen the base of mentors, trainers and support materials</a:t>
            </a:r>
          </a:p>
          <a:p>
            <a:pPr marL="457200" indent="-457200">
              <a:buFont typeface="Arial" charset="0"/>
              <a:buChar char="•"/>
            </a:pPr>
            <a:r>
              <a:rPr lang="en-US" sz="2400" dirty="0" smtClean="0">
                <a:latin typeface="+mn-lt"/>
              </a:rPr>
              <a:t>Expand </a:t>
            </a:r>
            <a:r>
              <a:rPr lang="en-US" sz="2400" dirty="0">
                <a:latin typeface="+mn-lt"/>
              </a:rPr>
              <a:t>the mentor network beyond </a:t>
            </a:r>
            <a:r>
              <a:rPr lang="en-US" sz="2400" dirty="0" smtClean="0">
                <a:latin typeface="+mn-lt"/>
              </a:rPr>
              <a:t>BID</a:t>
            </a:r>
          </a:p>
          <a:p>
            <a:pPr marL="457200" indent="-457200">
              <a:buFont typeface="Arial" charset="0"/>
              <a:buChar char="•"/>
            </a:pPr>
            <a:r>
              <a:rPr lang="en-US" sz="2400" dirty="0">
                <a:latin typeface="+mn-lt"/>
              </a:rPr>
              <a:t>Enable ad-hoc use of </a:t>
            </a:r>
            <a:r>
              <a:rPr lang="en-US" sz="2400" dirty="0" smtClean="0">
                <a:latin typeface="+mn-lt"/>
              </a:rPr>
              <a:t>training materials</a:t>
            </a:r>
            <a:endParaRPr lang="en-US" sz="2400" dirty="0">
              <a:latin typeface="+mn-lt"/>
            </a:endParaRPr>
          </a:p>
          <a:p>
            <a:pPr marL="457200" indent="-457200">
              <a:buFont typeface="Arial" charset="0"/>
              <a:buChar char="•"/>
            </a:pPr>
            <a:endParaRPr lang="en-US" sz="2400" dirty="0">
              <a:latin typeface="+mn-lt"/>
            </a:endParaRPr>
          </a:p>
          <a:p>
            <a:pPr marL="457200" indent="-457200">
              <a:buFont typeface="Arial" charset="0"/>
              <a:buChar char="•"/>
            </a:pPr>
            <a:endParaRPr lang="en-US" sz="2400" dirty="0">
              <a:latin typeface="+mn-lt"/>
            </a:endParaRPr>
          </a:p>
        </p:txBody>
      </p:sp>
      <p:sp>
        <p:nvSpPr>
          <p:cNvPr id="4" name="Text Placeholder 3"/>
          <p:cNvSpPr>
            <a:spLocks noGrp="1"/>
          </p:cNvSpPr>
          <p:nvPr>
            <p:ph type="body" sz="quarter" idx="10"/>
          </p:nvPr>
        </p:nvSpPr>
        <p:spPr/>
        <p:txBody>
          <a:bodyPr/>
          <a:lstStyle/>
          <a:p>
            <a:endParaRPr lang="en-US"/>
          </a:p>
        </p:txBody>
      </p:sp>
      <p:sp>
        <p:nvSpPr>
          <p:cNvPr id="5" name="Rectangle 4"/>
          <p:cNvSpPr/>
          <p:nvPr/>
        </p:nvSpPr>
        <p:spPr>
          <a:xfrm>
            <a:off x="4453217" y="3244334"/>
            <a:ext cx="290464" cy="369332"/>
          </a:xfrm>
          <a:prstGeom prst="rect">
            <a:avLst/>
          </a:prstGeom>
        </p:spPr>
        <p:txBody>
          <a:bodyPr wrap="none">
            <a:spAutoFit/>
          </a:bodyPr>
          <a:lstStyle/>
          <a:p>
            <a:r>
              <a:rPr lang="sk-SK" dirty="0"/>
              <a:t>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88" y="6141510"/>
            <a:ext cx="4171950" cy="914400"/>
          </a:xfrm>
          <a:prstGeom prst="rect">
            <a:avLst/>
          </a:prstGeom>
        </p:spPr>
      </p:pic>
      <p:pic>
        <p:nvPicPr>
          <p:cNvPr id="9" name="Picture 8"/>
          <p:cNvPicPr>
            <a:picLocks noChangeAspect="1"/>
          </p:cNvPicPr>
          <p:nvPr/>
        </p:nvPicPr>
        <p:blipFill>
          <a:blip r:embed="rId4"/>
          <a:stretch>
            <a:fillRect/>
          </a:stretch>
        </p:blipFill>
        <p:spPr>
          <a:xfrm>
            <a:off x="3808680" y="6311614"/>
            <a:ext cx="805753" cy="54638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4671" b="27052"/>
          <a:stretch/>
        </p:blipFill>
        <p:spPr>
          <a:xfrm>
            <a:off x="0" y="2756847"/>
            <a:ext cx="9144000" cy="3552513"/>
          </a:xfrm>
          <a:prstGeom prst="rect">
            <a:avLst/>
          </a:prstGeom>
        </p:spPr>
      </p:pic>
    </p:spTree>
    <p:extLst>
      <p:ext uri="{BB962C8B-B14F-4D97-AF65-F5344CB8AC3E}">
        <p14:creationId xmlns:p14="http://schemas.microsoft.com/office/powerpoint/2010/main" val="3379261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GB" dirty="0"/>
              <a:t>12 Dec 2017</a:t>
            </a:r>
          </a:p>
          <a:p>
            <a:r>
              <a:rPr lang="en-GB" dirty="0" err="1"/>
              <a:t>montreal</a:t>
            </a:r>
            <a:r>
              <a:rPr lang="en-GB" dirty="0"/>
              <a:t>, </a:t>
            </a:r>
            <a:r>
              <a:rPr lang="en-GB" dirty="0" err="1"/>
              <a:t>canada</a:t>
            </a:r>
            <a:endParaRPr lang="en-GB" dirty="0"/>
          </a:p>
        </p:txBody>
      </p:sp>
      <p:sp>
        <p:nvSpPr>
          <p:cNvPr id="3" name="Title 2"/>
          <p:cNvSpPr>
            <a:spLocks noGrp="1"/>
          </p:cNvSpPr>
          <p:nvPr>
            <p:ph type="title"/>
          </p:nvPr>
        </p:nvSpPr>
        <p:spPr/>
        <p:txBody>
          <a:bodyPr/>
          <a:lstStyle/>
          <a:p>
            <a:r>
              <a:rPr lang="en-GB" sz="4400" b="1" dirty="0" smtClean="0"/>
              <a:t>Thank you</a:t>
            </a:r>
            <a:endParaRPr lang="en-GB" sz="3200" dirty="0"/>
          </a:p>
        </p:txBody>
      </p:sp>
      <p:sp>
        <p:nvSpPr>
          <p:cNvPr id="4" name="Text Placeholder 3"/>
          <p:cNvSpPr>
            <a:spLocks noGrp="1"/>
          </p:cNvSpPr>
          <p:nvPr>
            <p:ph type="body" idx="1"/>
          </p:nvPr>
        </p:nvSpPr>
        <p:spPr/>
        <p:txBody>
          <a:bodyPr/>
          <a:lstStyle/>
          <a:p>
            <a:r>
              <a:rPr lang="en-GB" dirty="0" smtClean="0"/>
              <a:t>Andrew Rodrigues</a:t>
            </a:r>
          </a:p>
          <a:p>
            <a:r>
              <a:rPr lang="en-GB" sz="1800" dirty="0"/>
              <a:t>21</a:t>
            </a:r>
            <a:r>
              <a:rPr lang="en-GB" sz="1800" baseline="30000" dirty="0"/>
              <a:t>st</a:t>
            </a:r>
            <a:r>
              <a:rPr lang="en-GB" sz="1800" dirty="0"/>
              <a:t> SBSTTA </a:t>
            </a:r>
            <a:r>
              <a:rPr lang="en-GB" sz="1800" dirty="0" smtClean="0"/>
              <a:t>Meeting</a:t>
            </a:r>
            <a:endParaRPr lang="en-GB"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0259"/>
            <a:ext cx="4171950" cy="914400"/>
          </a:xfrm>
          <a:prstGeom prst="rect">
            <a:avLst/>
          </a:prstGeom>
        </p:spPr>
      </p:pic>
      <p:pic>
        <p:nvPicPr>
          <p:cNvPr id="7" name="Picture 6"/>
          <p:cNvPicPr>
            <a:picLocks noChangeAspect="1"/>
          </p:cNvPicPr>
          <p:nvPr/>
        </p:nvPicPr>
        <p:blipFill>
          <a:blip r:embed="rId4"/>
          <a:stretch>
            <a:fillRect/>
          </a:stretch>
        </p:blipFill>
        <p:spPr>
          <a:xfrm>
            <a:off x="4171950" y="6155120"/>
            <a:ext cx="1036536" cy="7028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1555" b="30152"/>
          <a:stretch/>
        </p:blipFill>
        <p:spPr>
          <a:xfrm>
            <a:off x="0" y="1694984"/>
            <a:ext cx="9144000" cy="2943923"/>
          </a:xfrm>
          <a:prstGeom prst="rect">
            <a:avLst/>
          </a:prstGeom>
        </p:spPr>
      </p:pic>
    </p:spTree>
    <p:extLst>
      <p:ext uri="{BB962C8B-B14F-4D97-AF65-F5344CB8AC3E}">
        <p14:creationId xmlns:p14="http://schemas.microsoft.com/office/powerpoint/2010/main" val="87787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a:t>
            </a:r>
            <a:endParaRPr lang="en-GB" dirty="0"/>
          </a:p>
        </p:txBody>
      </p:sp>
      <p:sp>
        <p:nvSpPr>
          <p:cNvPr id="4" name="Text Placeholder 3"/>
          <p:cNvSpPr>
            <a:spLocks noGrp="1"/>
          </p:cNvSpPr>
          <p:nvPr>
            <p:ph type="body" sz="quarter" idx="10"/>
          </p:nvPr>
        </p:nvSpPr>
        <p:spPr/>
        <p:txBody>
          <a:bodyPr/>
          <a:lstStyle/>
          <a:p>
            <a:endParaRPr lang="en-GB"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585" t="5996" r="19219" b="15266"/>
          <a:stretch/>
        </p:blipFill>
        <p:spPr>
          <a:xfrm>
            <a:off x="2769860" y="2354185"/>
            <a:ext cx="3672467" cy="2163778"/>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7822" t="14521" r="9504" b="22772"/>
          <a:stretch/>
        </p:blipFill>
        <p:spPr>
          <a:xfrm>
            <a:off x="735310" y="1362097"/>
            <a:ext cx="2546179" cy="1647732"/>
          </a:xfrm>
          <a:prstGeom prst="rect">
            <a:avLst/>
          </a:prstGeom>
          <a:effectLst>
            <a:outerShdw blurRad="50800" dist="38100" dir="5400000" algn="t" rotWithShape="0">
              <a:prstClr val="black">
                <a:alpha val="40000"/>
              </a:prstClr>
            </a:outerShdw>
            <a:softEdge rad="0"/>
          </a:effectLst>
        </p:spPr>
      </p:pic>
      <p:sp>
        <p:nvSpPr>
          <p:cNvPr id="10" name="TextBox 9"/>
          <p:cNvSpPr txBox="1"/>
          <p:nvPr/>
        </p:nvSpPr>
        <p:spPr>
          <a:xfrm>
            <a:off x="1440352" y="2694924"/>
            <a:ext cx="1975582" cy="338554"/>
          </a:xfrm>
          <a:prstGeom prst="rect">
            <a:avLst/>
          </a:prstGeom>
          <a:noFill/>
        </p:spPr>
        <p:txBody>
          <a:bodyPr wrap="square" rtlCol="0">
            <a:spAutoFit/>
          </a:bodyPr>
          <a:lstStyle/>
          <a:p>
            <a:r>
              <a:rPr lang="da-DK" sz="800" dirty="0" smtClean="0">
                <a:solidFill>
                  <a:schemeClr val="bg1"/>
                </a:solidFill>
              </a:rPr>
              <a:t>Marc </a:t>
            </a:r>
            <a:r>
              <a:rPr lang="da-DK" sz="800" dirty="0" err="1" smtClean="0">
                <a:solidFill>
                  <a:schemeClr val="bg1"/>
                </a:solidFill>
              </a:rPr>
              <a:t>Casarotto</a:t>
            </a:r>
            <a:r>
              <a:rPr lang="da-DK" sz="800" dirty="0" smtClean="0">
                <a:solidFill>
                  <a:schemeClr val="bg1"/>
                </a:solidFill>
              </a:rPr>
              <a:t> via Flickr.</a:t>
            </a:r>
          </a:p>
          <a:p>
            <a:r>
              <a:rPr lang="da-DK" sz="800" dirty="0" smtClean="0">
                <a:solidFill>
                  <a:schemeClr val="bg1"/>
                </a:solidFill>
              </a:rPr>
              <a:t> </a:t>
            </a:r>
            <a:r>
              <a:rPr lang="da-DK" sz="800" dirty="0">
                <a:solidFill>
                  <a:schemeClr val="bg1"/>
                </a:solidFill>
              </a:rPr>
              <a:t>Photo </a:t>
            </a:r>
            <a:r>
              <a:rPr lang="da-DK" sz="800" dirty="0" err="1">
                <a:solidFill>
                  <a:schemeClr val="bg1"/>
                </a:solidFill>
              </a:rPr>
              <a:t>licensed</a:t>
            </a:r>
            <a:r>
              <a:rPr lang="da-DK" sz="800" dirty="0">
                <a:solidFill>
                  <a:schemeClr val="bg1"/>
                </a:solidFill>
              </a:rPr>
              <a:t> under </a:t>
            </a:r>
            <a:r>
              <a:rPr lang="da-DK" sz="800" b="1" dirty="0">
                <a:solidFill>
                  <a:schemeClr val="bg1"/>
                </a:solidFill>
              </a:rPr>
              <a:t>CC BY-NC-ND </a:t>
            </a:r>
            <a:r>
              <a:rPr lang="da-DK" sz="800" b="1" dirty="0" smtClean="0">
                <a:solidFill>
                  <a:schemeClr val="bg1"/>
                </a:solidFill>
              </a:rPr>
              <a:t>2.0</a:t>
            </a:r>
            <a:r>
              <a:rPr lang="da-DK" sz="800" dirty="0" smtClean="0">
                <a:solidFill>
                  <a:schemeClr val="bg1"/>
                </a:solidFill>
              </a:rPr>
              <a:t>.</a:t>
            </a:r>
            <a:endParaRPr lang="en-GB" sz="800" dirty="0">
              <a:solidFill>
                <a:schemeClr val="bg1"/>
              </a:solidFill>
            </a:endParaRPr>
          </a:p>
        </p:txBody>
      </p:sp>
      <p:pic>
        <p:nvPicPr>
          <p:cNvPr id="12" name="Picture 11"/>
          <p:cNvPicPr>
            <a:picLocks noChangeAspect="1"/>
          </p:cNvPicPr>
          <p:nvPr/>
        </p:nvPicPr>
        <p:blipFill>
          <a:blip r:embed="rId5"/>
          <a:stretch>
            <a:fillRect/>
          </a:stretch>
        </p:blipFill>
        <p:spPr>
          <a:xfrm>
            <a:off x="6347072" y="3653784"/>
            <a:ext cx="1937294" cy="2612873"/>
          </a:xfrm>
          <a:prstGeom prst="rect">
            <a:avLst/>
          </a:prstGeom>
          <a:effectLst>
            <a:outerShdw blurRad="50800" dist="38100" dir="5400000" algn="t" rotWithShape="0">
              <a:prstClr val="black">
                <a:alpha val="40000"/>
              </a:prstClr>
            </a:outerShdw>
          </a:effectLst>
        </p:spPr>
      </p:pic>
      <p:sp>
        <p:nvSpPr>
          <p:cNvPr id="13" name="TextBox 12"/>
          <p:cNvSpPr txBox="1"/>
          <p:nvPr/>
        </p:nvSpPr>
        <p:spPr>
          <a:xfrm>
            <a:off x="600865" y="3033478"/>
            <a:ext cx="2018923" cy="707886"/>
          </a:xfrm>
          <a:prstGeom prst="rect">
            <a:avLst/>
          </a:prstGeom>
          <a:noFill/>
        </p:spPr>
        <p:txBody>
          <a:bodyPr wrap="square" rtlCol="0">
            <a:spAutoFit/>
          </a:bodyPr>
          <a:lstStyle/>
          <a:p>
            <a:r>
              <a:rPr lang="en-GB" sz="2000" dirty="0" smtClean="0">
                <a:cs typeface="Arial" panose="020B0604020202020204" pitchFamily="34" charset="0"/>
              </a:rPr>
              <a:t>Observation &amp; collection</a:t>
            </a:r>
            <a:endParaRPr lang="en-GB" sz="2000" dirty="0">
              <a:cs typeface="Arial" panose="020B0604020202020204" pitchFamily="34" charset="0"/>
            </a:endParaRPr>
          </a:p>
        </p:txBody>
      </p:sp>
      <p:sp>
        <p:nvSpPr>
          <p:cNvPr id="14" name="TextBox 13"/>
          <p:cNvSpPr txBox="1"/>
          <p:nvPr/>
        </p:nvSpPr>
        <p:spPr>
          <a:xfrm>
            <a:off x="2769860" y="4558761"/>
            <a:ext cx="2018923" cy="707886"/>
          </a:xfrm>
          <a:prstGeom prst="rect">
            <a:avLst/>
          </a:prstGeom>
          <a:noFill/>
        </p:spPr>
        <p:txBody>
          <a:bodyPr wrap="square" rtlCol="0">
            <a:spAutoFit/>
          </a:bodyPr>
          <a:lstStyle/>
          <a:p>
            <a:r>
              <a:rPr lang="en-GB" sz="2000" dirty="0" smtClean="0">
                <a:cs typeface="Arial" panose="020B0604020202020204" pitchFamily="34" charset="0"/>
              </a:rPr>
              <a:t>Open Access  Data</a:t>
            </a:r>
            <a:endParaRPr lang="en-GB" sz="2000" dirty="0">
              <a:cs typeface="Arial" panose="020B0604020202020204" pitchFamily="34" charset="0"/>
            </a:endParaRPr>
          </a:p>
        </p:txBody>
      </p:sp>
      <p:sp>
        <p:nvSpPr>
          <p:cNvPr id="15" name="TextBox 14"/>
          <p:cNvSpPr txBox="1"/>
          <p:nvPr/>
        </p:nvSpPr>
        <p:spPr>
          <a:xfrm>
            <a:off x="4490113" y="5622505"/>
            <a:ext cx="2052053" cy="707886"/>
          </a:xfrm>
          <a:prstGeom prst="rect">
            <a:avLst/>
          </a:prstGeom>
          <a:noFill/>
        </p:spPr>
        <p:txBody>
          <a:bodyPr wrap="square" rtlCol="0">
            <a:spAutoFit/>
          </a:bodyPr>
          <a:lstStyle/>
          <a:p>
            <a:r>
              <a:rPr lang="en-GB" sz="2000" dirty="0" smtClean="0">
                <a:cs typeface="Arial" panose="020B0604020202020204" pitchFamily="34" charset="0"/>
              </a:rPr>
              <a:t>Evidence-based Policy</a:t>
            </a:r>
            <a:endParaRPr lang="en-GB" sz="2000" dirty="0">
              <a:cs typeface="Arial" panose="020B0604020202020204" pitchFamily="34" charset="0"/>
            </a:endParaRPr>
          </a:p>
        </p:txBody>
      </p:sp>
      <p:cxnSp>
        <p:nvCxnSpPr>
          <p:cNvPr id="17" name="Straight Arrow Connector 16"/>
          <p:cNvCxnSpPr/>
          <p:nvPr/>
        </p:nvCxnSpPr>
        <p:spPr>
          <a:xfrm>
            <a:off x="1745537" y="3683794"/>
            <a:ext cx="789433" cy="560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677351" y="4966943"/>
            <a:ext cx="789433" cy="5601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54626" y="1362097"/>
            <a:ext cx="1661513" cy="646331"/>
          </a:xfrm>
          <a:prstGeom prst="rect">
            <a:avLst/>
          </a:prstGeom>
          <a:noFill/>
        </p:spPr>
        <p:txBody>
          <a:bodyPr wrap="square" rtlCol="0">
            <a:spAutoFit/>
          </a:bodyPr>
          <a:lstStyle/>
          <a:p>
            <a:r>
              <a:rPr lang="en-GB" b="1" dirty="0" smtClean="0"/>
              <a:t>1. DATA MOBILISATION</a:t>
            </a:r>
            <a:endParaRPr lang="en-GB" b="1" dirty="0"/>
          </a:p>
        </p:txBody>
      </p:sp>
      <p:sp>
        <p:nvSpPr>
          <p:cNvPr id="16" name="TextBox 15"/>
          <p:cNvSpPr txBox="1"/>
          <p:nvPr/>
        </p:nvSpPr>
        <p:spPr>
          <a:xfrm>
            <a:off x="6924314" y="2848812"/>
            <a:ext cx="1360052" cy="369332"/>
          </a:xfrm>
          <a:prstGeom prst="rect">
            <a:avLst/>
          </a:prstGeom>
          <a:noFill/>
        </p:spPr>
        <p:txBody>
          <a:bodyPr wrap="square" rtlCol="0">
            <a:spAutoFit/>
          </a:bodyPr>
          <a:lstStyle/>
          <a:p>
            <a:r>
              <a:rPr lang="en-GB" b="1" dirty="0" smtClean="0"/>
              <a:t>2. DATA USE</a:t>
            </a:r>
            <a:endParaRPr lang="en-GB" b="1" dirty="0"/>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78665"/>
            <a:ext cx="3415934" cy="748698"/>
          </a:xfrm>
          <a:prstGeom prst="rect">
            <a:avLst/>
          </a:prstGeom>
        </p:spPr>
      </p:pic>
      <p:pic>
        <p:nvPicPr>
          <p:cNvPr id="19" name="Picture 18"/>
          <p:cNvPicPr>
            <a:picLocks noChangeAspect="1"/>
          </p:cNvPicPr>
          <p:nvPr/>
        </p:nvPicPr>
        <p:blipFill>
          <a:blip r:embed="rId7"/>
          <a:stretch>
            <a:fillRect/>
          </a:stretch>
        </p:blipFill>
        <p:spPr>
          <a:xfrm>
            <a:off x="3454053" y="6316597"/>
            <a:ext cx="717898" cy="486810"/>
          </a:xfrm>
          <a:prstGeom prst="rect">
            <a:avLst/>
          </a:prstGeom>
        </p:spPr>
      </p:pic>
    </p:spTree>
    <p:extLst>
      <p:ext uri="{BB962C8B-B14F-4D97-AF65-F5344CB8AC3E}">
        <p14:creationId xmlns:p14="http://schemas.microsoft.com/office/powerpoint/2010/main" val="3597104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ldm\Dropbox (EWT)\My Documents\Red List files_23.7.15\PHOTOS\Rodentia\Nesomyidae\Mystromys albicaudatus\Mystromys albicaudatus_Patrick O'Farrell 2015.6.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4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11560" y="0"/>
            <a:ext cx="8132440" cy="101191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b="1" dirty="0" smtClean="0">
                <a:solidFill>
                  <a:schemeClr val="bg1"/>
                </a:solidFill>
              </a:rPr>
              <a:t>The African Biodiversity Challenge</a:t>
            </a:r>
            <a:endParaRPr lang="en-ZA" b="1" dirty="0">
              <a:solidFill>
                <a:schemeClr val="bg1"/>
              </a:solidFill>
            </a:endParaRPr>
          </a:p>
        </p:txBody>
      </p:sp>
      <p:sp>
        <p:nvSpPr>
          <p:cNvPr id="4" name="Rectangle 3"/>
          <p:cNvSpPr/>
          <p:nvPr/>
        </p:nvSpPr>
        <p:spPr>
          <a:xfrm>
            <a:off x="1282966" y="620688"/>
            <a:ext cx="6554808" cy="523220"/>
          </a:xfrm>
          <a:prstGeom prst="rect">
            <a:avLst/>
          </a:prstGeom>
        </p:spPr>
        <p:txBody>
          <a:bodyPr wrap="none">
            <a:spAutoFit/>
          </a:bodyPr>
          <a:lstStyle/>
          <a:p>
            <a:r>
              <a:rPr lang="en-ZA" sz="2800" dirty="0" smtClean="0">
                <a:solidFill>
                  <a:schemeClr val="bg1"/>
                </a:solidFill>
              </a:rPr>
              <a:t>Unlocking </a:t>
            </a:r>
            <a:r>
              <a:rPr lang="en-ZA" sz="2800" dirty="0">
                <a:solidFill>
                  <a:schemeClr val="bg1"/>
                </a:solidFill>
              </a:rPr>
              <a:t>data for sustainable development</a:t>
            </a:r>
            <a:endParaRPr lang="en-GB" sz="2800" dirty="0">
              <a:solidFill>
                <a:schemeClr val="bg1"/>
              </a:solidFill>
            </a:endParaRPr>
          </a:p>
        </p:txBody>
      </p:sp>
      <p:pic>
        <p:nvPicPr>
          <p:cNvPr id="2051" name="Picture 3" descr="C:\Users\childm\Dropbox (Personal)\SANBI\Presentations\Graphics_Images\SANBI logo - 300 dpi CMY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412776"/>
            <a:ext cx="2952056" cy="9661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hildm\Dropbox (Personal)\SANBI\Presentations\Graphics_Images\JRS-Logo-Large-2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709696"/>
            <a:ext cx="2988568" cy="693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0065291\Documents\CoE Biodiversity\Logo\New Logo\CoEB green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4748950"/>
            <a:ext cx="1080120" cy="1152128"/>
          </a:xfrm>
          <a:prstGeom prst="rect">
            <a:avLst/>
          </a:prstGeom>
          <a:noFill/>
          <a:ln>
            <a:noFill/>
          </a:ln>
        </p:spPr>
      </p:pic>
      <p:pic>
        <p:nvPicPr>
          <p:cNvPr id="2053" name="Picture 5" descr="C:\Users\childm\Dropbox (Personal)\SANBI\2016 - 2019 JRS 2 - African Biodiversity Challenge\Inception meeting\Inception workpack\Logos\CA 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7666" y="4739614"/>
            <a:ext cx="1184920" cy="11849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hildm\Dropbox (Personal)\SANBI\2016 - 2019 JRS 2 - African Biodiversity Challenge\Inception meeting\Inception workpack\Logos\Wildlife and Environmental Society of Malaw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2320" y="4718136"/>
            <a:ext cx="1082431" cy="11829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inistry of environment and tourism namib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7178" y="4527602"/>
            <a:ext cx="1250760" cy="13041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1520" y="6119336"/>
            <a:ext cx="7200800" cy="738664"/>
          </a:xfrm>
          <a:prstGeom prst="rect">
            <a:avLst/>
          </a:prstGeom>
          <a:noFill/>
        </p:spPr>
        <p:txBody>
          <a:bodyPr wrap="square" rtlCol="0">
            <a:spAutoFit/>
          </a:bodyPr>
          <a:lstStyle/>
          <a:p>
            <a:r>
              <a:rPr lang="en-ZA" sz="1400" dirty="0" smtClean="0"/>
              <a:t>Matthew Child</a:t>
            </a:r>
          </a:p>
          <a:p>
            <a:r>
              <a:rPr lang="en-ZA" sz="1400" dirty="0"/>
              <a:t>Project Coordinator: Biodiversity </a:t>
            </a:r>
            <a:r>
              <a:rPr lang="en-ZA" sz="1400" dirty="0" smtClean="0"/>
              <a:t>Informatics</a:t>
            </a:r>
            <a:r>
              <a:rPr lang="en-GB" sz="1400" dirty="0" smtClean="0"/>
              <a:t>, </a:t>
            </a:r>
            <a:r>
              <a:rPr lang="en-ZA" sz="1400" dirty="0" smtClean="0"/>
              <a:t>Biodiversity </a:t>
            </a:r>
            <a:r>
              <a:rPr lang="en-ZA" sz="1400" dirty="0"/>
              <a:t>Information and Planning Division</a:t>
            </a:r>
            <a:endParaRPr lang="en-GB" sz="1400" dirty="0"/>
          </a:p>
          <a:p>
            <a:r>
              <a:rPr lang="en-ZA" sz="1400" u="sng" dirty="0">
                <a:hlinkClick r:id="rId10"/>
              </a:rPr>
              <a:t>M.Child@sanbi.org.za</a:t>
            </a:r>
            <a:r>
              <a:rPr lang="en-ZA" sz="1400" dirty="0"/>
              <a:t> | +27 (0) 72 199 </a:t>
            </a:r>
            <a:r>
              <a:rPr lang="en-ZA" sz="1400" dirty="0" smtClean="0"/>
              <a:t>2454</a:t>
            </a:r>
            <a:endParaRPr lang="en-GB" sz="1400" dirty="0"/>
          </a:p>
        </p:txBody>
      </p:sp>
      <p:sp>
        <p:nvSpPr>
          <p:cNvPr id="3" name="Footer Placeholder 2"/>
          <p:cNvSpPr>
            <a:spLocks noGrp="1"/>
          </p:cNvSpPr>
          <p:nvPr>
            <p:ph type="ftr" sz="quarter" idx="11"/>
          </p:nvPr>
        </p:nvSpPr>
        <p:spPr/>
        <p:txBody>
          <a:bodyPr/>
          <a:lstStyle/>
          <a:p>
            <a:endParaRPr lang="en-ZA"/>
          </a:p>
        </p:txBody>
      </p:sp>
    </p:spTree>
    <p:extLst>
      <p:ext uri="{BB962C8B-B14F-4D97-AF65-F5344CB8AC3E}">
        <p14:creationId xmlns:p14="http://schemas.microsoft.com/office/powerpoint/2010/main" val="2506688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 y="0"/>
            <a:ext cx="9139238" cy="608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70851" y="116632"/>
            <a:ext cx="8537703" cy="523220"/>
          </a:xfrm>
          <a:prstGeom prst="rect">
            <a:avLst/>
          </a:prstGeom>
        </p:spPr>
        <p:txBody>
          <a:bodyPr wrap="square">
            <a:spAutoFit/>
          </a:bodyPr>
          <a:lstStyle/>
          <a:p>
            <a:r>
              <a:rPr lang="en-ZA" sz="2800" b="1" dirty="0" smtClean="0">
                <a:solidFill>
                  <a:schemeClr val="bg1"/>
                </a:solidFill>
              </a:rPr>
              <a:t>How many policy-relevant </a:t>
            </a:r>
            <a:r>
              <a:rPr lang="en-ZA" sz="2800" b="1" dirty="0">
                <a:solidFill>
                  <a:schemeClr val="bg1"/>
                </a:solidFill>
              </a:rPr>
              <a:t>data </a:t>
            </a:r>
            <a:r>
              <a:rPr lang="en-ZA" sz="2800" b="1" dirty="0" smtClean="0">
                <a:solidFill>
                  <a:schemeClr val="bg1"/>
                </a:solidFill>
              </a:rPr>
              <a:t>are really mobilized</a:t>
            </a:r>
            <a:r>
              <a:rPr lang="en-ZA" sz="2800" b="1" dirty="0">
                <a:solidFill>
                  <a:schemeClr val="bg1"/>
                </a:solidFill>
              </a:rPr>
              <a:t>? </a:t>
            </a:r>
            <a:endParaRPr lang="en-GB" sz="2800" dirty="0">
              <a:solidFill>
                <a:schemeClr val="bg1"/>
              </a:solidFill>
            </a:endParaRPr>
          </a:p>
        </p:txBody>
      </p:sp>
      <p:sp>
        <p:nvSpPr>
          <p:cNvPr id="4" name="Oval 3"/>
          <p:cNvSpPr/>
          <p:nvPr/>
        </p:nvSpPr>
        <p:spPr>
          <a:xfrm>
            <a:off x="1115616" y="1124744"/>
            <a:ext cx="4824536" cy="4248472"/>
          </a:xfrm>
          <a:prstGeom prst="ellipse">
            <a:avLst/>
          </a:prstGeom>
          <a:gradFill flip="none" rotWithShape="1">
            <a:gsLst>
              <a:gs pos="98000">
                <a:srgbClr val="92D050">
                  <a:alpha val="60000"/>
                </a:srgbClr>
              </a:gs>
              <a:gs pos="99000">
                <a:schemeClr val="accent1">
                  <a:tint val="44500"/>
                  <a:satMod val="160000"/>
                </a:schemeClr>
              </a:gs>
              <a:gs pos="100000">
                <a:schemeClr val="accent1">
                  <a:tint val="23500"/>
                  <a:satMod val="160000"/>
                </a:schemeClr>
              </a:gs>
            </a:gsLst>
            <a:path path="shape">
              <a:fillToRect l="50000" t="50000" r="50000" b="50000"/>
            </a:path>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p:cNvSpPr/>
          <p:nvPr/>
        </p:nvSpPr>
        <p:spPr>
          <a:xfrm>
            <a:off x="3275856" y="1844824"/>
            <a:ext cx="1570902" cy="1494656"/>
          </a:xfrm>
          <a:prstGeom prst="ellips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411760" y="4581128"/>
            <a:ext cx="2139560" cy="369332"/>
          </a:xfrm>
          <a:prstGeom prst="rect">
            <a:avLst/>
          </a:prstGeom>
          <a:noFill/>
        </p:spPr>
        <p:txBody>
          <a:bodyPr wrap="none" rtlCol="0">
            <a:spAutoFit/>
          </a:bodyPr>
          <a:lstStyle/>
          <a:p>
            <a:r>
              <a:rPr lang="en-ZA" dirty="0" smtClean="0">
                <a:solidFill>
                  <a:schemeClr val="bg1"/>
                </a:solidFill>
              </a:rPr>
              <a:t>ALL POTENTIAL DATA</a:t>
            </a:r>
            <a:endParaRPr lang="en-GB" dirty="0">
              <a:solidFill>
                <a:schemeClr val="bg1"/>
              </a:solidFill>
            </a:endParaRPr>
          </a:p>
        </p:txBody>
      </p:sp>
      <p:grpSp>
        <p:nvGrpSpPr>
          <p:cNvPr id="8" name="Group 7"/>
          <p:cNvGrpSpPr/>
          <p:nvPr/>
        </p:nvGrpSpPr>
        <p:grpSpPr>
          <a:xfrm>
            <a:off x="2411760" y="2708920"/>
            <a:ext cx="1846544" cy="1656184"/>
            <a:chOff x="2411760" y="2708920"/>
            <a:chExt cx="1846544" cy="1656184"/>
          </a:xfrm>
        </p:grpSpPr>
        <p:sp>
          <p:nvSpPr>
            <p:cNvPr id="6" name="Oval 5"/>
            <p:cNvSpPr/>
            <p:nvPr/>
          </p:nvSpPr>
          <p:spPr>
            <a:xfrm>
              <a:off x="2411760" y="2708920"/>
              <a:ext cx="1846544" cy="1656184"/>
            </a:xfrm>
            <a:prstGeom prst="ellipse">
              <a:avLst/>
            </a:prstGeom>
            <a:solidFill>
              <a:schemeClr val="accent2">
                <a:lumMod val="75000"/>
                <a:alpha val="69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18517" y="3501008"/>
              <a:ext cx="1233030" cy="369332"/>
            </a:xfrm>
            <a:prstGeom prst="rect">
              <a:avLst/>
            </a:prstGeom>
            <a:noFill/>
          </p:spPr>
          <p:txBody>
            <a:bodyPr wrap="none" rtlCol="0">
              <a:spAutoFit/>
            </a:bodyPr>
            <a:lstStyle/>
            <a:p>
              <a:r>
                <a:rPr lang="en-ZA" dirty="0" smtClean="0">
                  <a:solidFill>
                    <a:schemeClr val="bg1"/>
                  </a:solidFill>
                </a:rPr>
                <a:t>MOBILISED</a:t>
              </a:r>
              <a:endParaRPr lang="en-GB" dirty="0">
                <a:solidFill>
                  <a:schemeClr val="bg1"/>
                </a:solidFill>
              </a:endParaRPr>
            </a:p>
          </p:txBody>
        </p:sp>
      </p:grpSp>
      <p:sp>
        <p:nvSpPr>
          <p:cNvPr id="10" name="TextBox 9"/>
          <p:cNvSpPr txBox="1"/>
          <p:nvPr/>
        </p:nvSpPr>
        <p:spPr>
          <a:xfrm>
            <a:off x="3526556" y="2264844"/>
            <a:ext cx="1146852" cy="369332"/>
          </a:xfrm>
          <a:prstGeom prst="rect">
            <a:avLst/>
          </a:prstGeom>
          <a:noFill/>
        </p:spPr>
        <p:txBody>
          <a:bodyPr wrap="none" rtlCol="0">
            <a:spAutoFit/>
          </a:bodyPr>
          <a:lstStyle/>
          <a:p>
            <a:r>
              <a:rPr lang="en-ZA" dirty="0" smtClean="0">
                <a:solidFill>
                  <a:schemeClr val="bg1"/>
                </a:solidFill>
              </a:rPr>
              <a:t>RELEVANT</a:t>
            </a:r>
            <a:endParaRPr lang="en-GB" dirty="0">
              <a:solidFill>
                <a:schemeClr val="bg1"/>
              </a:solidFill>
            </a:endParaRPr>
          </a:p>
        </p:txBody>
      </p:sp>
      <p:sp>
        <p:nvSpPr>
          <p:cNvPr id="11" name="TextBox 10"/>
          <p:cNvSpPr txBox="1"/>
          <p:nvPr/>
        </p:nvSpPr>
        <p:spPr>
          <a:xfrm>
            <a:off x="6084168" y="4581128"/>
            <a:ext cx="2555776" cy="1200329"/>
          </a:xfrm>
          <a:prstGeom prst="rect">
            <a:avLst/>
          </a:prstGeom>
          <a:noFill/>
        </p:spPr>
        <p:txBody>
          <a:bodyPr wrap="square" rtlCol="0">
            <a:spAutoFit/>
          </a:bodyPr>
          <a:lstStyle/>
          <a:p>
            <a:r>
              <a:rPr lang="en-ZA" b="1" dirty="0" smtClean="0">
                <a:solidFill>
                  <a:schemeClr val="bg1"/>
                </a:solidFill>
              </a:rPr>
              <a:t>Goal: to increase the overlap between mobilised and policy-relevant data.</a:t>
            </a:r>
            <a:endParaRPr lang="en-GB" b="1" dirty="0">
              <a:solidFill>
                <a:schemeClr val="bg1"/>
              </a:solidFill>
            </a:endParaRPr>
          </a:p>
        </p:txBody>
      </p:sp>
      <p:sp>
        <p:nvSpPr>
          <p:cNvPr id="3" name="Footer Placeholder 2"/>
          <p:cNvSpPr>
            <a:spLocks noGrp="1"/>
          </p:cNvSpPr>
          <p:nvPr>
            <p:ph type="ftr" sz="quarter" idx="11"/>
          </p:nvPr>
        </p:nvSpPr>
        <p:spPr/>
        <p:txBody>
          <a:bodyPr/>
          <a:lstStyle/>
          <a:p>
            <a:endParaRPr lang="en-ZA"/>
          </a:p>
        </p:txBody>
      </p:sp>
    </p:spTree>
    <p:extLst>
      <p:ext uri="{BB962C8B-B14F-4D97-AF65-F5344CB8AC3E}">
        <p14:creationId xmlns:p14="http://schemas.microsoft.com/office/powerpoint/2010/main" val="27586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7.40741E-7 L 0.08021 -0.13125 " pathEditMode="relative" rAng="0" ptsTypes="AA">
                                      <p:cBhvr>
                                        <p:cTn id="6" dur="2000" fill="hold"/>
                                        <p:tgtEl>
                                          <p:spTgt spid="8"/>
                                        </p:tgtEl>
                                        <p:attrNameLst>
                                          <p:attrName>ppt_x</p:attrName>
                                          <p:attrName>ppt_y</p:attrName>
                                        </p:attrNameLst>
                                      </p:cBhvr>
                                      <p:rCtr x="4010" y="-657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hotos\Presentation photos\Flickr\River 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0"/>
            <a:ext cx="9249544" cy="6137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85" y="119299"/>
            <a:ext cx="5601076" cy="584775"/>
          </a:xfrm>
          <a:prstGeom prst="rect">
            <a:avLst/>
          </a:prstGeom>
          <a:solidFill>
            <a:schemeClr val="tx1">
              <a:alpha val="46000"/>
            </a:schemeClr>
          </a:solidFill>
        </p:spPr>
        <p:txBody>
          <a:bodyPr wrap="square">
            <a:spAutoFit/>
          </a:bodyPr>
          <a:lstStyle/>
          <a:p>
            <a:r>
              <a:rPr lang="en-ZA" i="1" dirty="0">
                <a:solidFill>
                  <a:schemeClr val="bg1"/>
                </a:solidFill>
              </a:rPr>
              <a:t> </a:t>
            </a:r>
            <a:r>
              <a:rPr lang="en-ZA" sz="1600" b="1" i="1" dirty="0">
                <a:solidFill>
                  <a:schemeClr val="bg1"/>
                </a:solidFill>
              </a:rPr>
              <a:t>“Data exist, but information is scarce.”</a:t>
            </a:r>
            <a:endParaRPr lang="en-GB" sz="1600" b="1" i="1" dirty="0">
              <a:solidFill>
                <a:schemeClr val="bg1"/>
              </a:solidFill>
            </a:endParaRPr>
          </a:p>
          <a:p>
            <a:r>
              <a:rPr lang="en-ZA" sz="1400" i="1" dirty="0" smtClean="0">
                <a:solidFill>
                  <a:schemeClr val="bg1"/>
                </a:solidFill>
              </a:rPr>
              <a:t>   </a:t>
            </a:r>
            <a:r>
              <a:rPr lang="en-ZA" sz="1400" i="1" dirty="0" err="1" smtClean="0">
                <a:solidFill>
                  <a:schemeClr val="bg1"/>
                </a:solidFill>
              </a:rPr>
              <a:t>Dr</a:t>
            </a:r>
            <a:r>
              <a:rPr lang="en-ZA" sz="1400" i="1" dirty="0" err="1">
                <a:solidFill>
                  <a:schemeClr val="bg1"/>
                </a:solidFill>
              </a:rPr>
              <a:t>.</a:t>
            </a:r>
            <a:r>
              <a:rPr lang="en-ZA" sz="1400" i="1" dirty="0">
                <a:solidFill>
                  <a:schemeClr val="bg1"/>
                </a:solidFill>
              </a:rPr>
              <a:t> </a:t>
            </a:r>
            <a:r>
              <a:rPr lang="en-ZA" sz="1400" i="1" dirty="0" err="1">
                <a:solidFill>
                  <a:schemeClr val="bg1"/>
                </a:solidFill>
              </a:rPr>
              <a:t>Admassu</a:t>
            </a:r>
            <a:r>
              <a:rPr lang="en-ZA" sz="1400" i="1" dirty="0">
                <a:solidFill>
                  <a:schemeClr val="bg1"/>
                </a:solidFill>
              </a:rPr>
              <a:t> </a:t>
            </a:r>
            <a:r>
              <a:rPr lang="en-ZA" sz="1400" i="1" dirty="0" err="1">
                <a:solidFill>
                  <a:schemeClr val="bg1"/>
                </a:solidFill>
              </a:rPr>
              <a:t>Tsegaye</a:t>
            </a:r>
            <a:r>
              <a:rPr lang="en-ZA" sz="1400" i="1" dirty="0">
                <a:solidFill>
                  <a:schemeClr val="bg1"/>
                </a:solidFill>
              </a:rPr>
              <a:t> and </a:t>
            </a:r>
            <a:r>
              <a:rPr lang="en-ZA" sz="1400" i="1" dirty="0" err="1">
                <a:solidFill>
                  <a:schemeClr val="bg1"/>
                </a:solidFill>
              </a:rPr>
              <a:t>Dr.</a:t>
            </a:r>
            <a:r>
              <a:rPr lang="en-ZA" sz="1400" i="1" dirty="0">
                <a:solidFill>
                  <a:schemeClr val="bg1"/>
                </a:solidFill>
              </a:rPr>
              <a:t> </a:t>
            </a:r>
            <a:r>
              <a:rPr lang="en-ZA" sz="1400" i="1" dirty="0" err="1">
                <a:solidFill>
                  <a:schemeClr val="bg1"/>
                </a:solidFill>
              </a:rPr>
              <a:t>Abebe</a:t>
            </a:r>
            <a:r>
              <a:rPr lang="en-ZA" sz="1400" i="1" dirty="0">
                <a:solidFill>
                  <a:schemeClr val="bg1"/>
                </a:solidFill>
              </a:rPr>
              <a:t> </a:t>
            </a:r>
            <a:r>
              <a:rPr lang="en-ZA" sz="1400" i="1" dirty="0" err="1">
                <a:solidFill>
                  <a:schemeClr val="bg1"/>
                </a:solidFill>
              </a:rPr>
              <a:t>Getahun</a:t>
            </a:r>
            <a:r>
              <a:rPr lang="en-ZA" sz="1400" i="1" dirty="0">
                <a:solidFill>
                  <a:schemeClr val="bg1"/>
                </a:solidFill>
              </a:rPr>
              <a:t>, University of Addis Ababa</a:t>
            </a:r>
            <a:endParaRPr lang="en-GB" sz="1400" dirty="0">
              <a:solidFill>
                <a:schemeClr val="bg1"/>
              </a:solidFill>
            </a:endParaRPr>
          </a:p>
        </p:txBody>
      </p:sp>
      <p:sp>
        <p:nvSpPr>
          <p:cNvPr id="3" name="TextBox 2"/>
          <p:cNvSpPr txBox="1"/>
          <p:nvPr/>
        </p:nvSpPr>
        <p:spPr>
          <a:xfrm>
            <a:off x="1423892" y="1124744"/>
            <a:ext cx="6298071" cy="584775"/>
          </a:xfrm>
          <a:prstGeom prst="rect">
            <a:avLst/>
          </a:prstGeom>
          <a:solidFill>
            <a:schemeClr val="tx1">
              <a:alpha val="24000"/>
            </a:schemeClr>
          </a:solidFill>
          <a:ln>
            <a:solidFill>
              <a:srgbClr val="002060"/>
            </a:solidFill>
          </a:ln>
        </p:spPr>
        <p:txBody>
          <a:bodyPr wrap="none" rtlCol="0">
            <a:spAutoFit/>
          </a:bodyPr>
          <a:lstStyle/>
          <a:p>
            <a:r>
              <a:rPr lang="en-ZA" sz="3200" b="1" dirty="0" smtClean="0">
                <a:solidFill>
                  <a:schemeClr val="bg1"/>
                </a:solidFill>
              </a:rPr>
              <a:t>African Biodiversity Challenge: goals</a:t>
            </a:r>
            <a:endParaRPr lang="en-GB" sz="3200" b="1" dirty="0">
              <a:solidFill>
                <a:schemeClr val="bg1"/>
              </a:solidFill>
            </a:endParaRPr>
          </a:p>
        </p:txBody>
      </p:sp>
      <p:sp>
        <p:nvSpPr>
          <p:cNvPr id="4" name="Rectangle 3"/>
          <p:cNvSpPr/>
          <p:nvPr/>
        </p:nvSpPr>
        <p:spPr>
          <a:xfrm>
            <a:off x="971600" y="4365104"/>
            <a:ext cx="7776864" cy="1569660"/>
          </a:xfrm>
          <a:prstGeom prst="rect">
            <a:avLst/>
          </a:prstGeom>
        </p:spPr>
        <p:txBody>
          <a:bodyPr wrap="square">
            <a:spAutoFit/>
          </a:bodyPr>
          <a:lstStyle/>
          <a:p>
            <a:r>
              <a:rPr lang="en-GB" i="1" dirty="0">
                <a:solidFill>
                  <a:schemeClr val="bg1"/>
                </a:solidFill>
              </a:rPr>
              <a:t>To </a:t>
            </a:r>
            <a:r>
              <a:rPr lang="en-GB" sz="2000" b="1" i="1" dirty="0">
                <a:solidFill>
                  <a:schemeClr val="bg1"/>
                </a:solidFill>
              </a:rPr>
              <a:t>capacitate and incentivise </a:t>
            </a:r>
            <a:r>
              <a:rPr lang="en-GB" sz="2000" b="1" i="1" dirty="0" smtClean="0">
                <a:solidFill>
                  <a:schemeClr val="bg1"/>
                </a:solidFill>
              </a:rPr>
              <a:t>African </a:t>
            </a:r>
            <a:r>
              <a:rPr lang="en-GB" sz="2000" b="1" i="1" dirty="0">
                <a:solidFill>
                  <a:schemeClr val="bg1"/>
                </a:solidFill>
              </a:rPr>
              <a:t>countries to mobilise </a:t>
            </a:r>
            <a:r>
              <a:rPr lang="en-GB" i="1" dirty="0">
                <a:solidFill>
                  <a:schemeClr val="bg1"/>
                </a:solidFill>
              </a:rPr>
              <a:t>as </a:t>
            </a:r>
            <a:r>
              <a:rPr lang="en-GB" i="1" dirty="0" smtClean="0">
                <a:solidFill>
                  <a:schemeClr val="bg1"/>
                </a:solidFill>
              </a:rPr>
              <a:t>many national </a:t>
            </a:r>
            <a:r>
              <a:rPr lang="en-GB" i="1" dirty="0">
                <a:solidFill>
                  <a:schemeClr val="bg1"/>
                </a:solidFill>
              </a:rPr>
              <a:t>biodiversity data of strategic importance as possible (through an adjudicated competition that evaluates quantity, quality and fitness for use) </a:t>
            </a:r>
            <a:r>
              <a:rPr lang="en-GB" sz="2000" b="1" i="1" dirty="0">
                <a:solidFill>
                  <a:schemeClr val="bg1"/>
                </a:solidFill>
              </a:rPr>
              <a:t>by developing a cohesive national biodiversity </a:t>
            </a:r>
            <a:r>
              <a:rPr lang="en-GB" sz="2000" b="1" i="1" dirty="0" smtClean="0">
                <a:solidFill>
                  <a:schemeClr val="bg1"/>
                </a:solidFill>
              </a:rPr>
              <a:t>informatics network </a:t>
            </a:r>
            <a:r>
              <a:rPr lang="en-GB" i="1" dirty="0">
                <a:solidFill>
                  <a:schemeClr val="bg1"/>
                </a:solidFill>
              </a:rPr>
              <a:t>in support of the country’s sustainable development </a:t>
            </a:r>
            <a:r>
              <a:rPr lang="en-GB" i="1" dirty="0" smtClean="0">
                <a:solidFill>
                  <a:schemeClr val="bg1"/>
                </a:solidFill>
              </a:rPr>
              <a:t>agenda</a:t>
            </a:r>
            <a:r>
              <a:rPr lang="en-GB" dirty="0">
                <a:solidFill>
                  <a:schemeClr val="bg1"/>
                </a:solidFill>
              </a:rPr>
              <a:t>.</a:t>
            </a:r>
          </a:p>
        </p:txBody>
      </p:sp>
      <p:sp>
        <p:nvSpPr>
          <p:cNvPr id="5" name="Footer Placeholder 4"/>
          <p:cNvSpPr>
            <a:spLocks noGrp="1"/>
          </p:cNvSpPr>
          <p:nvPr>
            <p:ph type="ftr" sz="quarter" idx="11"/>
          </p:nvPr>
        </p:nvSpPr>
        <p:spPr/>
        <p:txBody>
          <a:bodyPr/>
          <a:lstStyle/>
          <a:p>
            <a:endParaRPr lang="en-ZA"/>
          </a:p>
        </p:txBody>
      </p:sp>
    </p:spTree>
    <p:extLst>
      <p:ext uri="{BB962C8B-B14F-4D97-AF65-F5344CB8AC3E}">
        <p14:creationId xmlns:p14="http://schemas.microsoft.com/office/powerpoint/2010/main" val="182935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ldm\Dropbox (Personal)\BACKUP GOOD DOCS\Presentations\Presentation images\Information evolutio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1" y="620688"/>
            <a:ext cx="4892156"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07504" y="24805"/>
            <a:ext cx="8856984" cy="523875"/>
          </a:xfrm>
        </p:spPr>
        <p:txBody>
          <a:bodyPr>
            <a:normAutofit fontScale="90000"/>
          </a:bodyPr>
          <a:lstStyle/>
          <a:p>
            <a:r>
              <a:rPr lang="en-ZA" sz="2400" b="1" dirty="0" smtClean="0"/>
              <a:t>How will the African Biodiversity Challenge develop effective networks?</a:t>
            </a:r>
            <a:endParaRPr lang="en-GB" sz="2400" b="1" dirty="0"/>
          </a:p>
        </p:txBody>
      </p:sp>
      <p:sp>
        <p:nvSpPr>
          <p:cNvPr id="8" name="TextBox 7"/>
          <p:cNvSpPr txBox="1"/>
          <p:nvPr/>
        </p:nvSpPr>
        <p:spPr>
          <a:xfrm>
            <a:off x="5821119" y="3304088"/>
            <a:ext cx="1308948" cy="2492990"/>
          </a:xfrm>
          <a:prstGeom prst="rect">
            <a:avLst/>
          </a:prstGeom>
          <a:noFill/>
        </p:spPr>
        <p:txBody>
          <a:bodyPr wrap="none" rtlCol="0">
            <a:spAutoFit/>
          </a:bodyPr>
          <a:lstStyle/>
          <a:p>
            <a:pPr algn="ctr"/>
            <a:r>
              <a:rPr lang="en-ZA" b="1" dirty="0" smtClean="0"/>
              <a:t>$30,000</a:t>
            </a:r>
          </a:p>
          <a:p>
            <a:pPr algn="ctr"/>
            <a:r>
              <a:rPr lang="en-ZA" sz="1600" dirty="0" smtClean="0"/>
              <a:t>(country 1)</a:t>
            </a:r>
          </a:p>
          <a:p>
            <a:pPr algn="ctr"/>
            <a:endParaRPr lang="en-ZA" b="1" dirty="0"/>
          </a:p>
          <a:p>
            <a:pPr algn="ctr"/>
            <a:r>
              <a:rPr lang="en-ZA" b="1" dirty="0" smtClean="0"/>
              <a:t>$20,000</a:t>
            </a:r>
          </a:p>
          <a:p>
            <a:pPr algn="ctr"/>
            <a:r>
              <a:rPr lang="en-ZA" sz="1600" dirty="0"/>
              <a:t>(country </a:t>
            </a:r>
            <a:r>
              <a:rPr lang="en-ZA" sz="1600" dirty="0" smtClean="0"/>
              <a:t>2)</a:t>
            </a:r>
            <a:endParaRPr lang="en-ZA" sz="1600" dirty="0"/>
          </a:p>
          <a:p>
            <a:pPr algn="ctr"/>
            <a:endParaRPr lang="en-ZA" b="1" dirty="0"/>
          </a:p>
          <a:p>
            <a:pPr algn="ctr"/>
            <a:r>
              <a:rPr lang="en-ZA" b="1" dirty="0" smtClean="0"/>
              <a:t>$10,000</a:t>
            </a:r>
          </a:p>
          <a:p>
            <a:pPr algn="ctr"/>
            <a:r>
              <a:rPr lang="en-ZA" sz="1600" dirty="0"/>
              <a:t>(</a:t>
            </a:r>
            <a:r>
              <a:rPr lang="en-ZA" sz="1600" dirty="0" smtClean="0"/>
              <a:t>country 3+4)</a:t>
            </a:r>
            <a:endParaRPr lang="en-ZA" sz="1600" dirty="0"/>
          </a:p>
          <a:p>
            <a:pPr algn="ctr"/>
            <a:endParaRPr lang="en-GB" b="1" dirty="0"/>
          </a:p>
        </p:txBody>
      </p:sp>
      <p:grpSp>
        <p:nvGrpSpPr>
          <p:cNvPr id="30" name="Group 29"/>
          <p:cNvGrpSpPr/>
          <p:nvPr/>
        </p:nvGrpSpPr>
        <p:grpSpPr>
          <a:xfrm>
            <a:off x="366649" y="3406357"/>
            <a:ext cx="3223575" cy="2222506"/>
            <a:chOff x="337727" y="3835195"/>
            <a:chExt cx="3223575" cy="2222506"/>
          </a:xfrm>
        </p:grpSpPr>
        <p:sp>
          <p:nvSpPr>
            <p:cNvPr id="5" name="TextBox 4"/>
            <p:cNvSpPr txBox="1"/>
            <p:nvPr/>
          </p:nvSpPr>
          <p:spPr>
            <a:xfrm>
              <a:off x="381985" y="4293096"/>
              <a:ext cx="2732095" cy="307777"/>
            </a:xfrm>
            <a:prstGeom prst="rect">
              <a:avLst/>
            </a:prstGeom>
            <a:noFill/>
          </p:spPr>
          <p:txBody>
            <a:bodyPr wrap="none" rtlCol="0">
              <a:spAutoFit/>
            </a:bodyPr>
            <a:lstStyle/>
            <a:p>
              <a:r>
                <a:rPr lang="en-ZA" sz="1400" dirty="0" smtClean="0"/>
                <a:t>(volume and quality, info products)</a:t>
              </a:r>
              <a:endParaRPr lang="en-GB" sz="1400" dirty="0"/>
            </a:p>
          </p:txBody>
        </p:sp>
        <p:sp>
          <p:nvSpPr>
            <p:cNvPr id="17" name="TextBox 16"/>
            <p:cNvSpPr txBox="1"/>
            <p:nvPr/>
          </p:nvSpPr>
          <p:spPr>
            <a:xfrm>
              <a:off x="337727" y="5020890"/>
              <a:ext cx="3223575" cy="307777"/>
            </a:xfrm>
            <a:prstGeom prst="rect">
              <a:avLst/>
            </a:prstGeom>
            <a:noFill/>
          </p:spPr>
          <p:txBody>
            <a:bodyPr wrap="none" rtlCol="0">
              <a:spAutoFit/>
            </a:bodyPr>
            <a:lstStyle/>
            <a:p>
              <a:r>
                <a:rPr lang="en-ZA" sz="1400" dirty="0" smtClean="0"/>
                <a:t>(end user involvement and incorporation)</a:t>
              </a:r>
              <a:endParaRPr lang="en-GB" sz="1400" dirty="0"/>
            </a:p>
          </p:txBody>
        </p:sp>
        <p:sp>
          <p:nvSpPr>
            <p:cNvPr id="19" name="TextBox 18"/>
            <p:cNvSpPr txBox="1"/>
            <p:nvPr/>
          </p:nvSpPr>
          <p:spPr>
            <a:xfrm>
              <a:off x="345101" y="5749924"/>
              <a:ext cx="3216201" cy="307777"/>
            </a:xfrm>
            <a:prstGeom prst="rect">
              <a:avLst/>
            </a:prstGeom>
            <a:noFill/>
          </p:spPr>
          <p:txBody>
            <a:bodyPr wrap="square" rtlCol="0">
              <a:spAutoFit/>
            </a:bodyPr>
            <a:lstStyle/>
            <a:p>
              <a:r>
                <a:rPr lang="en-ZA" sz="1400" dirty="0" smtClean="0"/>
                <a:t>(</a:t>
              </a:r>
              <a:r>
                <a:rPr lang="en-ZA" sz="1400" dirty="0" err="1" smtClean="0"/>
                <a:t>MoUs</a:t>
              </a:r>
              <a:r>
                <a:rPr lang="en-ZA" sz="1400" dirty="0" smtClean="0"/>
                <a:t> in place / BIF development)</a:t>
              </a:r>
              <a:endParaRPr lang="en-GB" sz="1400" dirty="0"/>
            </a:p>
          </p:txBody>
        </p:sp>
        <p:sp>
          <p:nvSpPr>
            <p:cNvPr id="7" name="Rectangle 6"/>
            <p:cNvSpPr/>
            <p:nvPr/>
          </p:nvSpPr>
          <p:spPr>
            <a:xfrm>
              <a:off x="1050598" y="3835195"/>
              <a:ext cx="1016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Supply</a:t>
              </a:r>
              <a:endParaRPr lang="en-GB" dirty="0"/>
            </a:p>
          </p:txBody>
        </p:sp>
        <p:sp>
          <p:nvSpPr>
            <p:cNvPr id="21" name="Rectangle 20"/>
            <p:cNvSpPr/>
            <p:nvPr/>
          </p:nvSpPr>
          <p:spPr>
            <a:xfrm>
              <a:off x="1050598" y="4588843"/>
              <a:ext cx="1016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Demand</a:t>
              </a:r>
              <a:endParaRPr lang="en-GB" dirty="0"/>
            </a:p>
          </p:txBody>
        </p:sp>
        <p:sp>
          <p:nvSpPr>
            <p:cNvPr id="22" name="Rectangle 21"/>
            <p:cNvSpPr/>
            <p:nvPr/>
          </p:nvSpPr>
          <p:spPr>
            <a:xfrm>
              <a:off x="813763" y="5301208"/>
              <a:ext cx="152132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Sustainability</a:t>
              </a:r>
              <a:endParaRPr lang="en-GB" dirty="0"/>
            </a:p>
          </p:txBody>
        </p:sp>
      </p:grpSp>
      <p:grpSp>
        <p:nvGrpSpPr>
          <p:cNvPr id="2048" name="Group 2047"/>
          <p:cNvGrpSpPr/>
          <p:nvPr/>
        </p:nvGrpSpPr>
        <p:grpSpPr>
          <a:xfrm>
            <a:off x="28004" y="3622381"/>
            <a:ext cx="4760020" cy="1619679"/>
            <a:chOff x="26927" y="3662033"/>
            <a:chExt cx="5137673" cy="1619679"/>
          </a:xfrm>
        </p:grpSpPr>
        <p:cxnSp>
          <p:nvCxnSpPr>
            <p:cNvPr id="9" name="Straight Arrow Connector 8"/>
            <p:cNvCxnSpPr>
              <a:stCxn id="7" idx="3"/>
            </p:cNvCxnSpPr>
            <p:nvPr/>
          </p:nvCxnSpPr>
          <p:spPr>
            <a:xfrm>
              <a:off x="2259012" y="3662033"/>
              <a:ext cx="1596520" cy="4267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1" idx="3"/>
              <a:endCxn id="12" idx="1"/>
            </p:cNvCxnSpPr>
            <p:nvPr/>
          </p:nvCxnSpPr>
          <p:spPr>
            <a:xfrm>
              <a:off x="2259012" y="4415681"/>
              <a:ext cx="1582915" cy="1171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2" idx="3"/>
            </p:cNvCxnSpPr>
            <p:nvPr/>
          </p:nvCxnSpPr>
          <p:spPr>
            <a:xfrm flipV="1">
              <a:off x="2548263" y="4872370"/>
              <a:ext cx="1307269" cy="2556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482508" y="4288913"/>
              <a:ext cx="1417504" cy="398634"/>
            </a:xfrm>
            <a:prstGeom prst="rect">
              <a:avLst/>
            </a:prstGeom>
            <a:noFill/>
          </p:spPr>
          <p:txBody>
            <a:bodyPr wrap="none" rtlCol="0">
              <a:spAutoFit/>
            </a:bodyPr>
            <a:lstStyle/>
            <a:p>
              <a:r>
                <a:rPr lang="en-ZA" b="1" dirty="0" smtClean="0"/>
                <a:t>Evaluated on</a:t>
              </a:r>
              <a:endParaRPr lang="en-GB" b="1" dirty="0"/>
            </a:p>
          </p:txBody>
        </p:sp>
        <p:sp>
          <p:nvSpPr>
            <p:cNvPr id="12" name="Rectangle 11"/>
            <p:cNvSpPr/>
            <p:nvPr/>
          </p:nvSpPr>
          <p:spPr>
            <a:xfrm>
              <a:off x="3841927" y="3783854"/>
              <a:ext cx="1322673" cy="149785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Project Teams COMPETE!</a:t>
              </a:r>
              <a:endParaRPr lang="en-GB" dirty="0"/>
            </a:p>
          </p:txBody>
        </p:sp>
      </p:grpSp>
      <p:grpSp>
        <p:nvGrpSpPr>
          <p:cNvPr id="2051" name="Group 2050"/>
          <p:cNvGrpSpPr/>
          <p:nvPr/>
        </p:nvGrpSpPr>
        <p:grpSpPr>
          <a:xfrm>
            <a:off x="4788022" y="3357522"/>
            <a:ext cx="2292020" cy="2271218"/>
            <a:chOff x="5174116" y="3672073"/>
            <a:chExt cx="2089650" cy="2271218"/>
          </a:xfrm>
        </p:grpSpPr>
        <p:cxnSp>
          <p:nvCxnSpPr>
            <p:cNvPr id="16" name="Straight Arrow Connector 15"/>
            <p:cNvCxnSpPr/>
            <p:nvPr/>
          </p:nvCxnSpPr>
          <p:spPr>
            <a:xfrm flipV="1">
              <a:off x="5174116" y="4152956"/>
              <a:ext cx="1008112" cy="179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174116" y="4690580"/>
              <a:ext cx="100811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74116" y="5060491"/>
              <a:ext cx="1008112" cy="2146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61605" y="3672073"/>
              <a:ext cx="1102161" cy="2271218"/>
            </a:xfrm>
            <a:prstGeom prst="rect">
              <a:avLst/>
            </a:prstGeom>
            <a:solidFill>
              <a:srgbClr val="FF0000">
                <a:alpha val="4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p:cNvSpPr txBox="1"/>
          <p:nvPr/>
        </p:nvSpPr>
        <p:spPr>
          <a:xfrm>
            <a:off x="41473" y="1052736"/>
            <a:ext cx="4098377" cy="1200329"/>
          </a:xfrm>
          <a:prstGeom prst="rect">
            <a:avLst/>
          </a:prstGeom>
          <a:noFill/>
        </p:spPr>
        <p:txBody>
          <a:bodyPr wrap="square" rtlCol="0">
            <a:spAutoFit/>
          </a:bodyPr>
          <a:lstStyle/>
          <a:p>
            <a:pPr algn="ctr"/>
            <a:r>
              <a:rPr lang="en-ZA" b="1" dirty="0" smtClean="0"/>
              <a:t>The evolution of biodiversity informatics:</a:t>
            </a:r>
          </a:p>
          <a:p>
            <a:pPr algn="ctr"/>
            <a:r>
              <a:rPr lang="en-ZA" b="1" dirty="0" smtClean="0"/>
              <a:t>from silo to </a:t>
            </a:r>
          </a:p>
          <a:p>
            <a:pPr algn="ctr"/>
            <a:r>
              <a:rPr lang="en-ZA" b="1" dirty="0" smtClean="0"/>
              <a:t>self-organisation to </a:t>
            </a:r>
          </a:p>
          <a:p>
            <a:pPr algn="ctr"/>
            <a:r>
              <a:rPr lang="en-ZA" b="1" dirty="0" smtClean="0"/>
              <a:t>self-sustaining</a:t>
            </a:r>
            <a:endParaRPr lang="en-GB" b="1" dirty="0"/>
          </a:p>
        </p:txBody>
      </p:sp>
      <p:grpSp>
        <p:nvGrpSpPr>
          <p:cNvPr id="2063" name="Group 2062"/>
          <p:cNvGrpSpPr/>
          <p:nvPr/>
        </p:nvGrpSpPr>
        <p:grpSpPr>
          <a:xfrm>
            <a:off x="1475656" y="3622381"/>
            <a:ext cx="7500234" cy="1852593"/>
            <a:chOff x="1475656" y="3622381"/>
            <a:chExt cx="7500234" cy="1852593"/>
          </a:xfrm>
        </p:grpSpPr>
        <p:sp>
          <p:nvSpPr>
            <p:cNvPr id="2059" name="Rectangle 2058"/>
            <p:cNvSpPr/>
            <p:nvPr/>
          </p:nvSpPr>
          <p:spPr>
            <a:xfrm>
              <a:off x="7740352" y="3622381"/>
              <a:ext cx="1235538" cy="185259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052" name="TextBox 2051"/>
            <p:cNvSpPr txBox="1"/>
            <p:nvPr/>
          </p:nvSpPr>
          <p:spPr>
            <a:xfrm>
              <a:off x="7690767" y="3795458"/>
              <a:ext cx="1285123" cy="1477328"/>
            </a:xfrm>
            <a:prstGeom prst="rect">
              <a:avLst/>
            </a:prstGeom>
            <a:noFill/>
          </p:spPr>
          <p:txBody>
            <a:bodyPr wrap="square" rtlCol="0">
              <a:spAutoFit/>
            </a:bodyPr>
            <a:lstStyle/>
            <a:p>
              <a:pPr algn="ctr"/>
              <a:r>
                <a:rPr lang="en-ZA" dirty="0" smtClean="0"/>
                <a:t>Linking spin-off projects to community of funders</a:t>
              </a:r>
              <a:endParaRPr lang="en-GB" dirty="0"/>
            </a:p>
          </p:txBody>
        </p:sp>
        <p:sp>
          <p:nvSpPr>
            <p:cNvPr id="2058" name="Right Arrow 2057"/>
            <p:cNvSpPr/>
            <p:nvPr/>
          </p:nvSpPr>
          <p:spPr>
            <a:xfrm>
              <a:off x="7085369" y="4192264"/>
              <a:ext cx="76748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61" name="Elbow Connector 2060"/>
            <p:cNvCxnSpPr>
              <a:endCxn id="2059" idx="2"/>
            </p:cNvCxnSpPr>
            <p:nvPr/>
          </p:nvCxnSpPr>
          <p:spPr>
            <a:xfrm>
              <a:off x="1475656" y="5321086"/>
              <a:ext cx="6882465" cy="153888"/>
            </a:xfrm>
            <a:prstGeom prst="bentConnector4">
              <a:avLst>
                <a:gd name="adj1" fmla="val 2333"/>
                <a:gd name="adj2" fmla="val 248550"/>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 name="Footer Placeholder 3"/>
          <p:cNvSpPr>
            <a:spLocks noGrp="1"/>
          </p:cNvSpPr>
          <p:nvPr>
            <p:ph type="ftr" sz="quarter" idx="11"/>
          </p:nvPr>
        </p:nvSpPr>
        <p:spPr/>
        <p:txBody>
          <a:bodyPr/>
          <a:lstStyle/>
          <a:p>
            <a:endParaRPr lang="en-ZA"/>
          </a:p>
        </p:txBody>
      </p:sp>
    </p:spTree>
    <p:extLst>
      <p:ext uri="{BB962C8B-B14F-4D97-AF65-F5344CB8AC3E}">
        <p14:creationId xmlns:p14="http://schemas.microsoft.com/office/powerpoint/2010/main" val="952640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ldm\Dropbox (Personal)\ABC Project Team resources\Photos\Inception meeting\Matt\IMG_83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50" t="27256" r="7189"/>
          <a:stretch/>
        </p:blipFill>
        <p:spPr bwMode="auto">
          <a:xfrm>
            <a:off x="4613719" y="0"/>
            <a:ext cx="4518851" cy="2768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95396" y="16158"/>
            <a:ext cx="1892837" cy="369332"/>
          </a:xfrm>
          <a:prstGeom prst="rect">
            <a:avLst/>
          </a:prstGeom>
          <a:noFill/>
        </p:spPr>
        <p:txBody>
          <a:bodyPr wrap="square" rtlCol="0">
            <a:spAutoFit/>
          </a:bodyPr>
          <a:lstStyle/>
          <a:p>
            <a:r>
              <a:rPr lang="en-ZA" b="1" dirty="0" smtClean="0">
                <a:solidFill>
                  <a:schemeClr val="bg1"/>
                </a:solidFill>
              </a:rPr>
              <a:t>TEAM MALAWI</a:t>
            </a:r>
            <a:endParaRPr lang="en-GB" b="1" dirty="0">
              <a:solidFill>
                <a:schemeClr val="bg1"/>
              </a:solidFill>
            </a:endParaRPr>
          </a:p>
        </p:txBody>
      </p:sp>
      <p:pic>
        <p:nvPicPr>
          <p:cNvPr id="5" name="Picture 2" descr="C:\Users\childm\Dropbox (Personal)\ABC Project Team resources\Photos\Inception meeting\Matt\IMG_834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80" t="29348" r="15166"/>
          <a:stretch/>
        </p:blipFill>
        <p:spPr bwMode="auto">
          <a:xfrm>
            <a:off x="4594670" y="3215030"/>
            <a:ext cx="4549330" cy="29132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97380" y="3215030"/>
            <a:ext cx="1959619" cy="369332"/>
          </a:xfrm>
          <a:prstGeom prst="rect">
            <a:avLst/>
          </a:prstGeom>
          <a:noFill/>
        </p:spPr>
        <p:txBody>
          <a:bodyPr wrap="square" rtlCol="0">
            <a:spAutoFit/>
          </a:bodyPr>
          <a:lstStyle/>
          <a:p>
            <a:r>
              <a:rPr lang="en-ZA" b="1" dirty="0" smtClean="0">
                <a:solidFill>
                  <a:schemeClr val="bg1"/>
                </a:solidFill>
              </a:rPr>
              <a:t>TEAM GHANA</a:t>
            </a:r>
            <a:endParaRPr lang="en-GB" b="1" dirty="0">
              <a:solidFill>
                <a:schemeClr val="bg1"/>
              </a:solidFill>
            </a:endParaRPr>
          </a:p>
        </p:txBody>
      </p:sp>
      <p:pic>
        <p:nvPicPr>
          <p:cNvPr id="8" name="Picture 2" descr="C:\Users\childm\Dropbox (Personal)\ABC Project Team resources\Photos\Inception meeting\Matt\IMG_834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57" b="10208"/>
          <a:stretch/>
        </p:blipFill>
        <p:spPr bwMode="auto">
          <a:xfrm>
            <a:off x="-17057" y="-15161"/>
            <a:ext cx="4577627" cy="2783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291" y="7186"/>
            <a:ext cx="1701235" cy="369332"/>
          </a:xfrm>
          <a:prstGeom prst="rect">
            <a:avLst/>
          </a:prstGeom>
          <a:noFill/>
        </p:spPr>
        <p:txBody>
          <a:bodyPr wrap="none" rtlCol="0">
            <a:spAutoFit/>
          </a:bodyPr>
          <a:lstStyle/>
          <a:p>
            <a:r>
              <a:rPr lang="en-ZA" b="1" dirty="0" smtClean="0">
                <a:solidFill>
                  <a:schemeClr val="bg1"/>
                </a:solidFill>
              </a:rPr>
              <a:t>TEAM RWANDA</a:t>
            </a:r>
            <a:endParaRPr lang="en-GB" b="1" dirty="0">
              <a:solidFill>
                <a:schemeClr val="bg1"/>
              </a:solidFill>
            </a:endParaRPr>
          </a:p>
        </p:txBody>
      </p:sp>
      <p:pic>
        <p:nvPicPr>
          <p:cNvPr id="11" name="Picture 2" descr="C:\Users\childm\Dropbox (Personal)\ABC Project Team resources\Photos\Inception meeting\Matt\IMG_853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66"/>
          <a:stretch/>
        </p:blipFill>
        <p:spPr bwMode="auto">
          <a:xfrm>
            <a:off x="0" y="3215029"/>
            <a:ext cx="4560570" cy="29114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291" y="3215030"/>
            <a:ext cx="2202279" cy="369332"/>
          </a:xfrm>
          <a:prstGeom prst="rect">
            <a:avLst/>
          </a:prstGeom>
          <a:noFill/>
        </p:spPr>
        <p:txBody>
          <a:bodyPr wrap="square" rtlCol="0">
            <a:spAutoFit/>
          </a:bodyPr>
          <a:lstStyle/>
          <a:p>
            <a:r>
              <a:rPr lang="en-ZA" b="1" dirty="0" smtClean="0">
                <a:solidFill>
                  <a:schemeClr val="bg1"/>
                </a:solidFill>
              </a:rPr>
              <a:t>TEAM NAMIBIA</a:t>
            </a:r>
            <a:endParaRPr lang="en-GB" b="1" dirty="0">
              <a:solidFill>
                <a:schemeClr val="bg1"/>
              </a:solidFill>
            </a:endParaRPr>
          </a:p>
        </p:txBody>
      </p:sp>
      <p:sp>
        <p:nvSpPr>
          <p:cNvPr id="2" name="Footer Placeholder 1"/>
          <p:cNvSpPr>
            <a:spLocks noGrp="1"/>
          </p:cNvSpPr>
          <p:nvPr>
            <p:ph type="ftr" sz="quarter" idx="11"/>
          </p:nvPr>
        </p:nvSpPr>
        <p:spPr/>
        <p:txBody>
          <a:bodyPr/>
          <a:lstStyle/>
          <a:p>
            <a:endParaRPr lang="en-ZA"/>
          </a:p>
        </p:txBody>
      </p:sp>
    </p:spTree>
    <p:extLst>
      <p:ext uri="{BB962C8B-B14F-4D97-AF65-F5344CB8AC3E}">
        <p14:creationId xmlns:p14="http://schemas.microsoft.com/office/powerpoint/2010/main" val="176715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TRAining</a:t>
            </a:r>
            <a:r>
              <a:rPr lang="en-US" dirty="0" smtClean="0"/>
              <a:t> approach</a:t>
            </a:r>
            <a:endParaRPr lang="en-US" dirty="0"/>
          </a:p>
        </p:txBody>
      </p:sp>
      <p:sp>
        <p:nvSpPr>
          <p:cNvPr id="4" name="Text Placeholder 3"/>
          <p:cNvSpPr>
            <a:spLocks noGrp="1"/>
          </p:cNvSpPr>
          <p:nvPr>
            <p:ph type="body" sz="quarter" idx="10"/>
          </p:nvPr>
        </p:nvSpPr>
        <p:spPr/>
        <p:txBody>
          <a:bodyPr/>
          <a:lstStyle/>
          <a:p>
            <a:endParaRPr lang="en-US" dirty="0"/>
          </a:p>
        </p:txBody>
      </p:sp>
      <p:sp>
        <p:nvSpPr>
          <p:cNvPr id="6" name="TextBox 5"/>
          <p:cNvSpPr txBox="1"/>
          <p:nvPr/>
        </p:nvSpPr>
        <p:spPr>
          <a:xfrm>
            <a:off x="323029" y="876046"/>
            <a:ext cx="8497941" cy="1815882"/>
          </a:xfrm>
          <a:prstGeom prst="rect">
            <a:avLst/>
          </a:prstGeom>
          <a:noFill/>
        </p:spPr>
        <p:txBody>
          <a:bodyPr wrap="square" rtlCol="0">
            <a:spAutoFit/>
          </a:bodyPr>
          <a:lstStyle/>
          <a:p>
            <a:r>
              <a:rPr lang="en-US" sz="2800" dirty="0"/>
              <a:t>Provide enhanced capacity for effective mobilization and use of biodiversity information through a </a:t>
            </a:r>
            <a:r>
              <a:rPr lang="en-US" sz="2800" b="1" dirty="0"/>
              <a:t>strengthened community of practice</a:t>
            </a:r>
            <a:r>
              <a:rPr lang="en-US" sz="2800" dirty="0"/>
              <a:t> supporting the implementation of funded projects</a:t>
            </a:r>
          </a:p>
        </p:txBody>
      </p:sp>
      <p:pic>
        <p:nvPicPr>
          <p:cNvPr id="7" name="Shape 445" descr="0725171236.jpg"/>
          <p:cNvPicPr preferRelativeResize="0"/>
          <p:nvPr/>
        </p:nvPicPr>
        <p:blipFill rotWithShape="1">
          <a:blip r:embed="rId3">
            <a:alphaModFix/>
          </a:blip>
          <a:srcRect t="20510" b="20516"/>
          <a:stretch/>
        </p:blipFill>
        <p:spPr>
          <a:xfrm>
            <a:off x="0" y="3268235"/>
            <a:ext cx="9144000" cy="3033300"/>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4609"/>
            <a:ext cx="3057099" cy="670049"/>
          </a:xfrm>
          <a:prstGeom prst="rect">
            <a:avLst/>
          </a:prstGeom>
        </p:spPr>
      </p:pic>
      <p:pic>
        <p:nvPicPr>
          <p:cNvPr id="9" name="Picture 8"/>
          <p:cNvPicPr>
            <a:picLocks noChangeAspect="1"/>
          </p:cNvPicPr>
          <p:nvPr/>
        </p:nvPicPr>
        <p:blipFill>
          <a:blip r:embed="rId5"/>
          <a:stretch>
            <a:fillRect/>
          </a:stretch>
        </p:blipFill>
        <p:spPr>
          <a:xfrm>
            <a:off x="3165991" y="6426993"/>
            <a:ext cx="664866" cy="450849"/>
          </a:xfrm>
          <a:prstGeom prst="rect">
            <a:avLst/>
          </a:prstGeom>
        </p:spPr>
      </p:pic>
    </p:spTree>
    <p:extLst>
      <p:ext uri="{BB962C8B-B14F-4D97-AF65-F5344CB8AC3E}">
        <p14:creationId xmlns:p14="http://schemas.microsoft.com/office/powerpoint/2010/main" val="2624296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Bid </a:t>
            </a:r>
            <a:r>
              <a:rPr lang="en-US" dirty="0" err="1" smtClean="0"/>
              <a:t>Programme</a:t>
            </a:r>
            <a:r>
              <a:rPr lang="en-US" dirty="0" smtClean="0"/>
              <a:t> </a:t>
            </a:r>
            <a:r>
              <a:rPr lang="en-US" dirty="0" err="1" smtClean="0"/>
              <a:t>TimELINE</a:t>
            </a:r>
            <a:endParaRPr lang="en-US" dirty="0"/>
          </a:p>
        </p:txBody>
      </p:sp>
      <p:sp>
        <p:nvSpPr>
          <p:cNvPr id="4" name="Text Placeholder 3"/>
          <p:cNvSpPr>
            <a:spLocks noGrp="1"/>
          </p:cNvSpPr>
          <p:nvPr>
            <p:ph type="body" sz="quarter" idx="10"/>
          </p:nvPr>
        </p:nvSpPr>
        <p:spPr/>
        <p:txBody>
          <a:bodyPr/>
          <a:lstStyle/>
          <a:p>
            <a:endParaRPr lang="en-US" dirty="0"/>
          </a:p>
        </p:txBody>
      </p:sp>
      <p:grpSp>
        <p:nvGrpSpPr>
          <p:cNvPr id="37" name="Group 36"/>
          <p:cNvGrpSpPr/>
          <p:nvPr/>
        </p:nvGrpSpPr>
        <p:grpSpPr>
          <a:xfrm>
            <a:off x="98508" y="1461837"/>
            <a:ext cx="8967679" cy="3538183"/>
            <a:chOff x="98504" y="1413194"/>
            <a:chExt cx="8967679" cy="3538183"/>
          </a:xfrm>
        </p:grpSpPr>
        <p:sp>
          <p:nvSpPr>
            <p:cNvPr id="23" name="Rectangle 22"/>
            <p:cNvSpPr/>
            <p:nvPr/>
          </p:nvSpPr>
          <p:spPr>
            <a:xfrm>
              <a:off x="101272" y="2130445"/>
              <a:ext cx="7194472" cy="66231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regional and national</a:t>
              </a:r>
            </a:p>
          </p:txBody>
        </p:sp>
        <p:sp>
          <p:nvSpPr>
            <p:cNvPr id="24" name="Rectangle 23"/>
            <p:cNvSpPr/>
            <p:nvPr/>
          </p:nvSpPr>
          <p:spPr>
            <a:xfrm>
              <a:off x="4714058" y="4289059"/>
              <a:ext cx="4352125" cy="66231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October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March 2019</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II national and small</a:t>
              </a:r>
            </a:p>
          </p:txBody>
        </p:sp>
        <p:sp>
          <p:nvSpPr>
            <p:cNvPr id="25" name="Rectangle 24"/>
            <p:cNvSpPr/>
            <p:nvPr/>
          </p:nvSpPr>
          <p:spPr>
            <a:xfrm>
              <a:off x="3247503" y="3573880"/>
              <a:ext cx="4933459" cy="66231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December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regional and national</a:t>
              </a:r>
            </a:p>
          </p:txBody>
        </p:sp>
        <p:sp>
          <p:nvSpPr>
            <p:cNvPr id="26" name="Rectangle 25"/>
            <p:cNvSpPr/>
            <p:nvPr/>
          </p:nvSpPr>
          <p:spPr>
            <a:xfrm>
              <a:off x="3253638" y="2846681"/>
              <a:ext cx="3760005" cy="6623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May 2017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October </a:t>
              </a:r>
              <a:r>
                <a:rPr kumimoji="0" lang="en-US" sz="1800" b="0" i="0" u="none" strike="noStrike" kern="1200" cap="none" spc="0" normalizeH="0" baseline="0" noProof="0" dirty="0">
                  <a:ln>
                    <a:noFill/>
                  </a:ln>
                  <a:solidFill>
                    <a:prstClr val="white"/>
                  </a:solidFill>
                  <a:effectLst/>
                  <a:uLnTx/>
                  <a:uFillTx/>
                  <a:latin typeface="Calibri"/>
                  <a:ea typeface="+mn-ea"/>
                  <a:cs typeface="+mn-cs"/>
                </a:rPr>
                <a:t>2018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Caribbean and Pacific small</a:t>
              </a:r>
            </a:p>
          </p:txBody>
        </p:sp>
        <p:sp>
          <p:nvSpPr>
            <p:cNvPr id="27" name="Rectangle 26"/>
            <p:cNvSpPr/>
            <p:nvPr/>
          </p:nvSpPr>
          <p:spPr>
            <a:xfrm>
              <a:off x="98504" y="1413194"/>
              <a:ext cx="3734194" cy="66231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June 2016 </a:t>
              </a:r>
              <a:r>
                <a:rPr kumimoji="0" lang="mr-IN" sz="1800" b="0" i="0" u="none" strike="noStrike" kern="1200" cap="none" spc="0" normalizeH="0" baseline="0" noProof="0" dirty="0">
                  <a:ln>
                    <a:noFill/>
                  </a:ln>
                  <a:solidFill>
                    <a:prstClr val="white"/>
                  </a:solidFill>
                  <a:effectLst/>
                  <a:uLnTx/>
                  <a:uFillTx/>
                  <a:latin typeface="Calibri"/>
                  <a:ea typeface="+mn-ea"/>
                </a:rPr>
                <a:t>–</a:t>
              </a:r>
              <a:r>
                <a:rPr kumimoji="0" lang="en-US" sz="1800" b="0" i="0" u="none" strike="noStrike" kern="1200" cap="none" spc="0" normalizeH="0" baseline="0" noProof="0" dirty="0">
                  <a:ln>
                    <a:noFill/>
                  </a:ln>
                  <a:solidFill>
                    <a:prstClr val="white"/>
                  </a:solidFill>
                  <a:effectLst/>
                  <a:uLnTx/>
                  <a:uFillTx/>
                  <a:latin typeface="Calibri"/>
                  <a:ea typeface="+mn-ea"/>
                  <a:cs typeface="+mn-cs"/>
                </a:rPr>
                <a:t> June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Africa I small</a:t>
              </a:r>
            </a:p>
          </p:txBody>
        </p:sp>
      </p:grpSp>
      <p:cxnSp>
        <p:nvCxnSpPr>
          <p:cNvPr id="5" name="Straight Connector 4"/>
          <p:cNvCxnSpPr/>
          <p:nvPr/>
        </p:nvCxnSpPr>
        <p:spPr>
          <a:xfrm flipH="1">
            <a:off x="98508" y="880407"/>
            <a:ext cx="2768" cy="5321101"/>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7813" y="886579"/>
            <a:ext cx="1301675" cy="369332"/>
          </a:xfrm>
          <a:prstGeom prst="rect">
            <a:avLst/>
          </a:prstGeom>
          <a:noFill/>
        </p:spPr>
        <p:txBody>
          <a:bodyPr wrap="square" rtlCol="0">
            <a:spAutoFit/>
          </a:bodyPr>
          <a:lstStyle/>
          <a:p>
            <a:r>
              <a:rPr lang="en-GB" dirty="0" smtClean="0"/>
              <a:t>June 2016</a:t>
            </a:r>
            <a:endParaRPr lang="en-GB" dirty="0"/>
          </a:p>
        </p:txBody>
      </p:sp>
      <p:sp>
        <p:nvSpPr>
          <p:cNvPr id="22" name="TextBox 21"/>
          <p:cNvSpPr txBox="1"/>
          <p:nvPr/>
        </p:nvSpPr>
        <p:spPr>
          <a:xfrm>
            <a:off x="7686231" y="880407"/>
            <a:ext cx="1379956" cy="369332"/>
          </a:xfrm>
          <a:prstGeom prst="rect">
            <a:avLst/>
          </a:prstGeom>
          <a:noFill/>
        </p:spPr>
        <p:txBody>
          <a:bodyPr wrap="square" rtlCol="0">
            <a:spAutoFit/>
          </a:bodyPr>
          <a:lstStyle/>
          <a:p>
            <a:r>
              <a:rPr lang="en-GB" dirty="0" smtClean="0"/>
              <a:t>March 2019</a:t>
            </a:r>
            <a:endParaRPr lang="en-GB" dirty="0"/>
          </a:p>
        </p:txBody>
      </p:sp>
      <p:cxnSp>
        <p:nvCxnSpPr>
          <p:cNvPr id="52" name="Straight Connector 51"/>
          <p:cNvCxnSpPr/>
          <p:nvPr/>
        </p:nvCxnSpPr>
        <p:spPr>
          <a:xfrm>
            <a:off x="9066187" y="948767"/>
            <a:ext cx="0" cy="5252741"/>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2645"/>
            <a:ext cx="3111690" cy="682014"/>
          </a:xfrm>
          <a:prstGeom prst="rect">
            <a:avLst/>
          </a:prstGeom>
        </p:spPr>
      </p:pic>
      <p:pic>
        <p:nvPicPr>
          <p:cNvPr id="15" name="Picture 14"/>
          <p:cNvPicPr>
            <a:picLocks noChangeAspect="1"/>
          </p:cNvPicPr>
          <p:nvPr/>
        </p:nvPicPr>
        <p:blipFill>
          <a:blip r:embed="rId4"/>
          <a:stretch>
            <a:fillRect/>
          </a:stretch>
        </p:blipFill>
        <p:spPr>
          <a:xfrm>
            <a:off x="3098042" y="6394319"/>
            <a:ext cx="664867" cy="450849"/>
          </a:xfrm>
          <a:prstGeom prst="rect">
            <a:avLst/>
          </a:prstGeom>
        </p:spPr>
      </p:pic>
    </p:spTree>
    <p:extLst>
      <p:ext uri="{BB962C8B-B14F-4D97-AF65-F5344CB8AC3E}">
        <p14:creationId xmlns:p14="http://schemas.microsoft.com/office/powerpoint/2010/main" val="3973836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10623</TotalTime>
  <Words>1529</Words>
  <Application>Microsoft Office PowerPoint</Application>
  <PresentationFormat>On-screen Show (4:3)</PresentationFormat>
  <Paragraphs>267</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Narrow</vt:lpstr>
      <vt:lpstr>Calibri</vt:lpstr>
      <vt:lpstr>Mangal</vt:lpstr>
      <vt:lpstr>Wingdings</vt:lpstr>
      <vt:lpstr>GBIF_v2</vt:lpstr>
      <vt:lpstr>1_GBIF_v2</vt:lpstr>
      <vt:lpstr>Building Capacity for Biodiversity Data Mobilization and Use</vt:lpstr>
      <vt:lpstr>Challenge</vt:lpstr>
      <vt:lpstr>PowerPoint Presentation</vt:lpstr>
      <vt:lpstr>PowerPoint Presentation</vt:lpstr>
      <vt:lpstr>PowerPoint Presentation</vt:lpstr>
      <vt:lpstr>How will the African Biodiversity Challenge develop effective networks?</vt:lpstr>
      <vt:lpstr>PowerPoint Presentation</vt:lpstr>
      <vt:lpstr>TRAining approach</vt:lpstr>
      <vt:lpstr>Bid Programme TimELINE</vt:lpstr>
      <vt:lpstr>Bid Programme TimELINE</vt:lpstr>
      <vt:lpstr>Bid Programme TimELINE</vt:lpstr>
      <vt:lpstr>Data MObiliZAtion Workshop</vt:lpstr>
      <vt:lpstr>DATA USE FOR DECISION-MAKING Workshop</vt:lpstr>
      <vt:lpstr>What is next?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Andrew Rodrigues</dc:creator>
  <cp:keywords/>
  <dc:description/>
  <cp:lastModifiedBy>Andrew Rodrigues</cp:lastModifiedBy>
  <cp:revision>202</cp:revision>
  <cp:lastPrinted>2017-12-07T15:03:58Z</cp:lastPrinted>
  <dcterms:created xsi:type="dcterms:W3CDTF">2013-11-11T19:58:28Z</dcterms:created>
  <dcterms:modified xsi:type="dcterms:W3CDTF">2017-12-12T02:48:56Z</dcterms:modified>
  <cp:category/>
</cp:coreProperties>
</file>