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19"/>
  </p:notesMasterIdLst>
  <p:handoutMasterIdLst>
    <p:handoutMasterId r:id="rId20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88" r:id="rId13"/>
    <p:sldId id="464" r:id="rId14"/>
    <p:sldId id="261" r:id="rId15"/>
    <p:sldId id="262" r:id="rId16"/>
    <p:sldId id="263" r:id="rId17"/>
    <p:sldId id="264" r:id="rId18"/>
  </p:sldIdLst>
  <p:sldSz cx="24382413" cy="13716000"/>
  <p:notesSz cx="6858000" cy="9144000"/>
  <p:embeddedFontLst>
    <p:embeddedFont>
      <p:font typeface="Bitter" pitchFamily="2" charset="77"/>
      <p:regular r:id="rId21"/>
      <p:bold r:id="rId22"/>
      <p:italic r:id="rId23"/>
      <p:boldItalic r:id="rId24"/>
    </p:embeddedFont>
    <p:embeddedFont>
      <p:font typeface="Bitter SemiBold" pitchFamily="2" charset="77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Rubik" pitchFamily="2" charset="-79"/>
      <p:regular r:id="rId35"/>
      <p:bold r:id="rId36"/>
      <p:italic r:id="rId37"/>
      <p:boldItalic r:id="rId38"/>
    </p:embeddedFont>
    <p:embeddedFont>
      <p:font typeface="Rubik Medium" pitchFamily="2" charset="-79"/>
      <p:regular r:id="rId39"/>
      <p:italic r:id="rId40"/>
    </p:embeddedFont>
    <p:embeddedFont>
      <p:font typeface="Rubik SemiBold" pitchFamily="2" charset="-79"/>
      <p:regular r:id="rId41"/>
      <p:bold r:id="rId42"/>
      <p:italic r:id="rId43"/>
      <p:boldItalic r:id="rId44"/>
    </p:embeddedFont>
    <p:embeddedFont>
      <p:font typeface="Source Code Pro" panose="020B0509030403020204" pitchFamily="49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88"/>
            <p14:sldId id="464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31" autoAdjust="0"/>
    <p:restoredTop sz="96327" autoAdjust="0"/>
  </p:normalViewPr>
  <p:slideViewPr>
    <p:cSldViewPr snapToGrid="0">
      <p:cViewPr>
        <p:scale>
          <a:sx n="107" d="100"/>
          <a:sy n="107" d="100"/>
        </p:scale>
        <p:origin x="2056" y="129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Spain</c:v>
                </c:pt>
                <c:pt idx="4">
                  <c:v>Brazil</c:v>
                </c:pt>
                <c:pt idx="5">
                  <c:v>Australia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Canada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318</c:v>
                </c:pt>
                <c:pt idx="1">
                  <c:v>199</c:v>
                </c:pt>
                <c:pt idx="2">
                  <c:v>165</c:v>
                </c:pt>
                <c:pt idx="3">
                  <c:v>115</c:v>
                </c:pt>
                <c:pt idx="4">
                  <c:v>107</c:v>
                </c:pt>
                <c:pt idx="5">
                  <c:v>105</c:v>
                </c:pt>
                <c:pt idx="6">
                  <c:v>97</c:v>
                </c:pt>
                <c:pt idx="7">
                  <c:v>57</c:v>
                </c:pt>
                <c:pt idx="8">
                  <c:v>46</c:v>
                </c:pt>
                <c:pt idx="9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2023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1CFAA52-A5DF-A649-A71F-921149FA7F4F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B5950B1-3735-324A-A046-121A04AB1C3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1.0535260697346479E-2"/>
                  <c:y val="1.7942990537444033E-2"/>
                </c:manualLayout>
              </c:layout>
              <c:tx>
                <c:rich>
                  <a:bodyPr/>
                  <a:lstStyle/>
                  <a:p>
                    <a:fld id="{0F6150AE-77BE-9041-A725-3F87DB359C2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A83BC4C1-C26D-E34B-B3C6-85010C3B6AD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1.2360638600839784E-2"/>
                  <c:y val="-5.1265687249840101E-3"/>
                </c:manualLayout>
              </c:layout>
              <c:tx>
                <c:rich>
                  <a:bodyPr/>
                  <a:lstStyle/>
                  <a:p>
                    <a:fld id="{A1648638-7E03-2043-AE87-B190187DB8C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7.7946273745799115E-3"/>
                  <c:y val="-1.025313744996802E-2"/>
                </c:manualLayout>
              </c:layout>
              <c:tx>
                <c:rich>
                  <a:bodyPr/>
                  <a:lstStyle/>
                  <a:p>
                    <a:fld id="{E275FFC1-72AB-5A49-9656-ED732A43B5B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9.9720538236030519E-3"/>
                  <c:y val="-7.6898530874760142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90364543644E-3"/>
                  <c:y val="-7.6898530874761088E-3"/>
                </c:manualLayout>
              </c:layout>
              <c:tx>
                <c:rich>
                  <a:bodyPr/>
                  <a:lstStyle/>
                  <a:p>
                    <a:fld id="{9FCBCB11-3559-4E4F-BA11-C7AACB86670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1.1265907452472179E-3"/>
                  <c:y val="7.6898530874760142E-3"/>
                </c:manualLayout>
              </c:layout>
              <c:tx>
                <c:rich>
                  <a:bodyPr/>
                  <a:lstStyle/>
                  <a:p>
                    <a:fld id="{202C0350-232A-C041-827D-FC4D133E601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7.4477117641030492E-3"/>
                  <c:y val="3.3322696712395967E-2"/>
                </c:manualLayout>
              </c:layout>
              <c:tx>
                <c:rich>
                  <a:bodyPr/>
                  <a:lstStyle/>
                  <a:p>
                    <a:fld id="{4F07FB9B-F86A-2C41-95E9-176706F6C56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54D9F94-DE00-5647-ABDC-1104A4A7A01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SE</c:v>
                </c:pt>
                <c:pt idx="3">
                  <c:v>GB</c:v>
                </c:pt>
                <c:pt idx="4">
                  <c:v>CL</c:v>
                </c:pt>
                <c:pt idx="5">
                  <c:v>CN</c:v>
                </c:pt>
                <c:pt idx="6">
                  <c:v>NL</c:v>
                </c:pt>
                <c:pt idx="7">
                  <c:v>DK</c:v>
                </c:pt>
                <c:pt idx="8">
                  <c:v>PL</c:v>
                </c:pt>
                <c:pt idx="9">
                  <c:v>CH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18622564</c:v>
                </c:pt>
                <c:pt idx="1">
                  <c:v>10088060</c:v>
                </c:pt>
                <c:pt idx="2">
                  <c:v>5154663</c:v>
                </c:pt>
                <c:pt idx="3">
                  <c:v>3448624</c:v>
                </c:pt>
                <c:pt idx="4">
                  <c:v>3030177</c:v>
                </c:pt>
                <c:pt idx="5">
                  <c:v>3011304</c:v>
                </c:pt>
                <c:pt idx="6">
                  <c:v>2589082</c:v>
                </c:pt>
                <c:pt idx="7">
                  <c:v>2045807</c:v>
                </c:pt>
                <c:pt idx="8">
                  <c:v>1981771</c:v>
                </c:pt>
                <c:pt idx="9">
                  <c:v>1959715</c:v>
                </c:pt>
                <c:pt idx="10" formatCode="#,##0">
                  <c:v>12529399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SE</c:v>
                  </c:pt>
                  <c:pt idx="3">
                    <c:v>GB</c:v>
                  </c:pt>
                  <c:pt idx="4">
                    <c:v>CL</c:v>
                  </c:pt>
                  <c:pt idx="5">
                    <c:v>CN</c:v>
                  </c:pt>
                  <c:pt idx="6">
                    <c:v>NL</c:v>
                  </c:pt>
                  <c:pt idx="7">
                    <c:v>DK</c:v>
                  </c:pt>
                  <c:pt idx="8">
                    <c:v>PL</c:v>
                  </c:pt>
                  <c:pt idx="9">
                    <c:v>CH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B271163-584E-DD45-B772-A28C20F484DD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C8CD10EC-2544-884A-AC6E-91468C27BE24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C46165-2845-4340-A492-0C693475281D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2445E56-F072-044E-86E2-995961E6E8B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E625F1FE-120A-1F40-80D1-79F75084E99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1B5A2744-0019-A449-BB2D-7570647A0B7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4F1670C1-8420-D341-8277-2CBD9BEAD06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BCA3A1CF-945A-CA40-BCD8-26D35FB8D81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5C478BAB-1CA7-7044-8306-797428CD57C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8EFC474-D525-CC45-A220-084C44F38D1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FR</c:v>
                </c:pt>
                <c:pt idx="8">
                  <c:v>DE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21150</c:v>
                </c:pt>
                <c:pt idx="1">
                  <c:v>19270</c:v>
                </c:pt>
                <c:pt idx="2">
                  <c:v>12542</c:v>
                </c:pt>
                <c:pt idx="3">
                  <c:v>10415</c:v>
                </c:pt>
                <c:pt idx="4">
                  <c:v>9504</c:v>
                </c:pt>
                <c:pt idx="5">
                  <c:v>7532</c:v>
                </c:pt>
                <c:pt idx="6">
                  <c:v>5533</c:v>
                </c:pt>
                <c:pt idx="7">
                  <c:v>4700</c:v>
                </c:pt>
                <c:pt idx="8">
                  <c:v>3672</c:v>
                </c:pt>
                <c:pt idx="9">
                  <c:v>3279</c:v>
                </c:pt>
                <c:pt idx="10">
                  <c:v>53695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FR</c:v>
                  </c:pt>
                  <c:pt idx="8">
                    <c:v>DE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15" formatCode="0">
                  <c:v>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1">
                  <a:alpha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E7C-8140-984E-96F3969A2D24}"/>
              </c:ext>
            </c:extLst>
          </c:dPt>
          <c:dLbls>
            <c:dLbl>
              <c:idx val="15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Sheet1!$D$2:$D$17</c:f>
              <c:numCache>
                <c:formatCode>General</c:formatCode>
                <c:ptCount val="16"/>
                <c:pt idx="15" formatCode="0">
                  <c:v>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69</c:v>
                </c:pt>
                <c:pt idx="1">
                  <c:v>102</c:v>
                </c:pt>
                <c:pt idx="2">
                  <c:v>228</c:v>
                </c:pt>
                <c:pt idx="3">
                  <c:v>262</c:v>
                </c:pt>
                <c:pt idx="4">
                  <c:v>379</c:v>
                </c:pt>
                <c:pt idx="5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104</c:v>
                </c:pt>
                <c:pt idx="1">
                  <c:v>175</c:v>
                </c:pt>
                <c:pt idx="2">
                  <c:v>371</c:v>
                </c:pt>
                <c:pt idx="3">
                  <c:v>525</c:v>
                </c:pt>
                <c:pt idx="4">
                  <c:v>577</c:v>
                </c:pt>
                <c:pt idx="5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24/07/2023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24/07/2023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4 variations of the title page created in the Master Slides. To choose another option right click on the slide &gt; Layout &gt; and choose your desired design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To change the background image: </a:t>
            </a:r>
            <a:r>
              <a:rPr lang="en-GB" b="0" dirty="0"/>
              <a:t>Right click on the background image &gt; Format Background &gt; Fill &gt; Picture or texture fill &gt; Picture source &gt; Insert &gt; From a file (or online) &gt; select you image and press Open.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2022 totals account for multiple recurrent downloads by scripts and bots that are discarded, accounting for (in Jan 2022):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Argentina: 1,592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Austria: 1,032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Belgium: 1,377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Canada: 1,648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49,358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China: 13,498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India: 3,579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124,927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Netherlands: 28,857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Norway: 3,615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51,186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24/07/2023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6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24/07/2023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>
              <a:buNone/>
              <a:defRPr sz="2000">
                <a:latin typeface="+mn-lt"/>
              </a:defRPr>
            </a:lvl2pPr>
            <a:lvl3pPr marL="0" indent="0">
              <a:buNone/>
              <a:defRPr sz="2000">
                <a:latin typeface="+mn-lt"/>
              </a:defRPr>
            </a:lvl3pPr>
            <a:lvl4pPr marL="0" indent="0">
              <a:buNone/>
              <a:defRPr sz="2000">
                <a:latin typeface="+mn-lt"/>
              </a:defRPr>
            </a:lvl4pPr>
            <a:lvl5pPr marL="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 algn="r">
              <a:buNone/>
              <a:defRPr sz="2000">
                <a:latin typeface="+mn-lt"/>
              </a:defRPr>
            </a:lvl2pPr>
            <a:lvl3pPr marL="0" indent="0" algn="r">
              <a:buNone/>
              <a:defRPr sz="2000">
                <a:latin typeface="+mn-lt"/>
              </a:defRPr>
            </a:lvl3pPr>
            <a:lvl4pPr marL="0" indent="0" algn="r">
              <a:buNone/>
              <a:defRPr sz="2000">
                <a:latin typeface="+mn-lt"/>
              </a:defRPr>
            </a:lvl4pPr>
            <a:lvl5pPr marL="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7/24/23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24/07/2023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734" r:id="rId7"/>
    <p:sldLayoutId id="2147483717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670" r:id="rId18"/>
    <p:sldLayoutId id="2147483817" r:id="rId19"/>
    <p:sldLayoutId id="2147483818" r:id="rId20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July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2023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7506423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179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88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75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53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48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63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801321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B4EC2221-E7A9-F677-CAA6-628951F2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9251" y="646768"/>
            <a:ext cx="25266473" cy="142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64A5BAD-8CC5-5822-8FAD-00DAC69D1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785" y="935722"/>
            <a:ext cx="22840632" cy="12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2,335,503,515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8,981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162.6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86,749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2,103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 Medium" pitchFamily="2" charset="-79"/>
              </a:rPr>
              <a:t>By the numbers | 1 July 2023</a:t>
            </a:r>
            <a:endParaRPr lang="en-DK" sz="2000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146.1 million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records with 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87.6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54.1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1,161,713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3,749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evidence: 2023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6448"/>
          <a:stretch>
            <a:fillRect/>
          </a:stretch>
        </p:blipFill>
        <p:spPr/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2023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B6CC4-3FD4-BA0B-9410-95695769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80" y="3724866"/>
            <a:ext cx="15062345" cy="73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A8CE52-B566-A7F5-B4DB-60B7CB2DE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9" b="10591"/>
          <a:stretch/>
        </p:blipFill>
        <p:spPr>
          <a:xfrm>
            <a:off x="7098269" y="3730153"/>
            <a:ext cx="16577705" cy="78133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136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 July 2023</a:t>
            </a:r>
            <a:endParaRPr lang="en-DK" sz="2000" dirty="0">
              <a:latin typeface="Rubik Medium" pitchFamily="2" charset="-79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34462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9BF21914-1005-456E-2C7F-27F7C9C18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188" y="11164649"/>
            <a:ext cx="6532786" cy="390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9F648D-8E58-BFC5-F651-53F3B34D6133}"/>
              </a:ext>
            </a:extLst>
          </p:cNvPr>
          <p:cNvSpPr txBox="1"/>
          <p:nvPr/>
        </p:nvSpPr>
        <p:spPr>
          <a:xfrm>
            <a:off x="17334059" y="10687792"/>
            <a:ext cx="6151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Rubik Medium" pitchFamily="2" charset="-79"/>
                <a:cs typeface="Rubik Medium" pitchFamily="2" charset="-79"/>
              </a:rPr>
              <a:t>Number of active publishers by country or area - 1 July 2023</a:t>
            </a:r>
            <a:endParaRPr lang="en-DK" sz="1600" dirty="0">
              <a:latin typeface="Rubik Medium" pitchFamily="2" charset="-79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2023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466753"/>
              </p:ext>
            </p:extLst>
          </p:nvPr>
        </p:nvGraphicFramePr>
        <p:xfrm>
          <a:off x="2109788" y="3257554"/>
          <a:ext cx="20162837" cy="829786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51301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2022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366,450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440,989</a:t>
                      </a:r>
                      <a:endParaRPr lang="en-GB" sz="1800" b="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189,625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11.54%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4.91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167,479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215,799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97,110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5.91%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164,806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196,381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80,516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4.90%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4.11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141,032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169,067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76,080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4.63%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4.49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117,209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150,301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75,151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4.58%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6.39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90,745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127,266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72,542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4.42%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11.27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136,368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164,432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70,706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4.30%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4.99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122,811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151,275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68,074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4.14%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6.14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Indonesia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79,478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99,458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56,691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3.45%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5.99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Kingdom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92,078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114,560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51,552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3.14%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5.01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2,916,104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3,645,750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1,640,588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5.40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2023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1503505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948302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18,622,564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123,152,046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10,088,060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40,243,552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5,154,663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13,698,583</a:t>
                      </a:r>
                      <a:endParaRPr lang="en-GB" sz="1800" b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3,448,624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14,602,384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Chile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3,030,177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907,724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3,011,304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426,236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41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2,589,082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30,330,743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Denmark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2,045,807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3,337,598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Poland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1,981,771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2,542,166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20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Switzerland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1,959,715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2,162,360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12,529,399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66,653,115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2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64,461,166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369,598,387</a:t>
                      </a:r>
                      <a:endParaRPr lang="da-DK" sz="1800" b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2023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19384576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21,150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36,844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19,270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24,812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12,542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27,172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10,415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18,392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9,504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14,777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7,532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9,280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5,533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10,256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4,700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5,231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3,672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4,590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3,279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4,782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OTHER COUNTRIES + AREAS</a:t>
                      </a:r>
                      <a:endParaRPr lang="en-GB" sz="20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53,695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75,107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noProof="0" dirty="0">
                          <a:solidFill>
                            <a:schemeClr val="accent2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TOTAL</a:t>
                      </a:r>
                      <a:endParaRPr lang="en-GB" sz="2000" b="0" i="0" noProof="0" dirty="0">
                        <a:solidFill>
                          <a:schemeClr val="accent2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143,857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232,591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88549755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146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30 June 2023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991340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0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</TotalTime>
  <Words>1191</Words>
  <Application>Microsoft Macintosh PowerPoint</Application>
  <PresentationFormat>Custom</PresentationFormat>
  <Paragraphs>439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Rubik</vt:lpstr>
      <vt:lpstr>Source Code Pro</vt:lpstr>
      <vt:lpstr>Arial</vt:lpstr>
      <vt:lpstr>Rubik Medium</vt:lpstr>
      <vt:lpstr>Bitter SemiBold</vt:lpstr>
      <vt:lpstr>Roboto Condensed Light</vt:lpstr>
      <vt:lpstr>Roboto</vt:lpstr>
      <vt:lpstr>Bitter</vt:lpstr>
      <vt:lpstr>Rubik SemiBold</vt:lpstr>
      <vt:lpstr>Office Theme</vt:lpstr>
      <vt:lpstr>Overview slides</vt:lpstr>
      <vt:lpstr>PowerPoint Presentation</vt:lpstr>
      <vt:lpstr>Species occurrence records with multimedia evidence: 2023</vt:lpstr>
      <vt:lpstr>GBIF Participant countries</vt:lpstr>
      <vt:lpstr>GBIF network of data publishing institutions</vt:lpstr>
      <vt:lpstr>GBIF.org traffic by country: 2023</vt:lpstr>
      <vt:lpstr>Occurrences published by country: 2023</vt:lpstr>
      <vt:lpstr>Data download requests by country: 2023</vt:lpstr>
      <vt:lpstr>Peer-reviewed publications using GBIF-mediated data</vt:lpstr>
      <vt:lpstr>Data use in peer-reviewed journals: 2023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Javier Gamboa Martinez</dc:creator>
  <cp:lastModifiedBy>Javier Gamboa Martinez</cp:lastModifiedBy>
  <cp:revision>46</cp:revision>
  <dcterms:created xsi:type="dcterms:W3CDTF">2023-04-27T10:02:36Z</dcterms:created>
  <dcterms:modified xsi:type="dcterms:W3CDTF">2023-07-24T10:11:26Z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