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0"/>
  </p:notesMasterIdLst>
  <p:handoutMasterIdLst>
    <p:handoutMasterId r:id="rId21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88" r:id="rId13"/>
    <p:sldId id="464" r:id="rId14"/>
    <p:sldId id="492" r:id="rId15"/>
    <p:sldId id="261" r:id="rId16"/>
    <p:sldId id="262" r:id="rId17"/>
    <p:sldId id="263" r:id="rId18"/>
    <p:sldId id="264" r:id="rId19"/>
  </p:sldIdLst>
  <p:sldSz cx="24382413" cy="13716000"/>
  <p:notesSz cx="6858000" cy="9144000"/>
  <p:embeddedFontLst>
    <p:embeddedFont>
      <p:font typeface="Bitter" pitchFamily="2" charset="77"/>
      <p:regular r:id="rId22"/>
      <p:bold r:id="rId23"/>
      <p:italic r:id="rId24"/>
      <p:boldItalic r:id="rId25"/>
    </p:embeddedFont>
    <p:embeddedFont>
      <p:font typeface="Bitter SemiBold" pitchFamily="2" charset="77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Rubik" pitchFamily="2" charset="-79"/>
      <p:regular r:id="rId36"/>
      <p:bold r:id="rId37"/>
      <p:italic r:id="rId38"/>
      <p:boldItalic r:id="rId39"/>
    </p:embeddedFont>
    <p:embeddedFont>
      <p:font typeface="Rubik Medium" pitchFamily="2" charset="-79"/>
      <p:regular r:id="rId40"/>
      <p:italic r:id="rId41"/>
    </p:embeddedFont>
    <p:embeddedFont>
      <p:font typeface="Rubik SemiBold" pitchFamily="2" charset="-79"/>
      <p:regular r:id="rId42"/>
      <p:bold r:id="rId43"/>
      <p:italic r:id="rId44"/>
      <p:boldItalic r:id="rId45"/>
    </p:embeddedFont>
    <p:embeddedFont>
      <p:font typeface="Source Code Pro" panose="020B0509030403020204" pitchFamily="49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88"/>
            <p14:sldId id="464"/>
            <p14:sldId id="492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2" autoAdjust="0"/>
    <p:restoredTop sz="81973" autoAdjust="0"/>
  </p:normalViewPr>
  <p:slideViewPr>
    <p:cSldViewPr snapToGrid="0">
      <p:cViewPr varScale="1">
        <p:scale>
          <a:sx n="49" d="100"/>
          <a:sy n="49" d="100"/>
        </p:scale>
        <p:origin x="2032" y="21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Canada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336</c:v>
                </c:pt>
                <c:pt idx="1">
                  <c:v>213</c:v>
                </c:pt>
                <c:pt idx="2">
                  <c:v>170</c:v>
                </c:pt>
                <c:pt idx="3">
                  <c:v>120</c:v>
                </c:pt>
                <c:pt idx="4">
                  <c:v>116</c:v>
                </c:pt>
                <c:pt idx="5">
                  <c:v>107</c:v>
                </c:pt>
                <c:pt idx="6">
                  <c:v>98</c:v>
                </c:pt>
                <c:pt idx="7">
                  <c:v>59</c:v>
                </c:pt>
                <c:pt idx="8">
                  <c:v>51</c:v>
                </c:pt>
                <c:pt idx="9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2023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3D65D6B-8A40-7C40-BB5F-983B95B82F1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A42A52-6FDA-384E-BBE1-97E2DC93E59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9.0655188667945179E-3"/>
                  <c:y val="1.1820874844523222E-2"/>
                </c:manualLayout>
              </c:layout>
              <c:tx>
                <c:rich>
                  <a:bodyPr/>
                  <a:lstStyle/>
                  <a:p>
                    <a:fld id="{0950801F-0FE5-8E4C-98AD-61041AAE47F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BAB7CD6E-2C05-CB4C-B909-38E9A8C9826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3FFF333A-1C5F-564E-B178-95E978EB40F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ADB5FB8F-BEF1-574C-9ECB-E6BF688BEDF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0F8B88A1-F02E-5D42-8A3C-81E08BEF940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174C73FE-BDC2-7847-9F4C-92BC0B01556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1.1659387024039429E-2"/>
                  <c:y val="7.3039287344223445E-3"/>
                </c:manualLayout>
              </c:layout>
              <c:tx>
                <c:rich>
                  <a:bodyPr/>
                  <a:lstStyle/>
                  <a:p>
                    <a:fld id="{B57E8BBC-F3CC-7549-AB7C-50F03F5396B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D8FEAD0-0828-244F-939F-BA4D929A996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GB</c:v>
                </c:pt>
                <c:pt idx="2">
                  <c:v>CA</c:v>
                </c:pt>
                <c:pt idx="3">
                  <c:v>NL</c:v>
                </c:pt>
                <c:pt idx="4">
                  <c:v>FR</c:v>
                </c:pt>
                <c:pt idx="5">
                  <c:v>SE</c:v>
                </c:pt>
                <c:pt idx="6">
                  <c:v>IN</c:v>
                </c:pt>
                <c:pt idx="7">
                  <c:v>ES</c:v>
                </c:pt>
                <c:pt idx="8">
                  <c:v>CO</c:v>
                </c:pt>
                <c:pt idx="9">
                  <c:v>BR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146409048</c:v>
                </c:pt>
                <c:pt idx="1">
                  <c:v>36220446</c:v>
                </c:pt>
                <c:pt idx="2">
                  <c:v>22744659</c:v>
                </c:pt>
                <c:pt idx="3">
                  <c:v>14293849</c:v>
                </c:pt>
                <c:pt idx="4">
                  <c:v>13208845</c:v>
                </c:pt>
                <c:pt idx="5">
                  <c:v>9339841</c:v>
                </c:pt>
                <c:pt idx="6">
                  <c:v>8543437</c:v>
                </c:pt>
                <c:pt idx="7">
                  <c:v>7633366</c:v>
                </c:pt>
                <c:pt idx="8">
                  <c:v>7145173</c:v>
                </c:pt>
                <c:pt idx="9">
                  <c:v>4593508</c:v>
                </c:pt>
                <c:pt idx="10" formatCode="#,##0">
                  <c:v>81266325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GB</c:v>
                  </c:pt>
                  <c:pt idx="2">
                    <c:v>CA</c:v>
                  </c:pt>
                  <c:pt idx="3">
                    <c:v>NL</c:v>
                  </c:pt>
                  <c:pt idx="4">
                    <c:v>FR</c:v>
                  </c:pt>
                  <c:pt idx="5">
                    <c:v>SE</c:v>
                  </c:pt>
                  <c:pt idx="6">
                    <c:v>IN</c:v>
                  </c:pt>
                  <c:pt idx="7">
                    <c:v>ES</c:v>
                  </c:pt>
                  <c:pt idx="8">
                    <c:v>CO</c:v>
                  </c:pt>
                  <c:pt idx="9">
                    <c:v>BR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538D943-5C01-A943-AC27-6917FA1E303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36E3FDED-90AF-164D-BC3E-01B3ACF37FF2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CEFF1DC-C68A-5741-93A3-4017DD6542D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AECFA4C-D9F0-1946-BCB1-A1A98DA01E4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4BBF189D-1C96-F44D-A098-ADDBB0FC893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0A7D7CB2-508F-2A41-9E77-5B7C1A5FA09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80161385-95DE-0F4A-A833-B08658E3484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9955848C-D492-0345-AB54-61E4E846E42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450D73A8-41B1-AC42-B59B-DF208A11AE4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FBE4166-3CF6-2A4D-810B-B4AE708FEED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FR</c:v>
                </c:pt>
                <c:pt idx="8">
                  <c:v>CA</c:v>
                </c:pt>
                <c:pt idx="9">
                  <c:v>DE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39253</c:v>
                </c:pt>
                <c:pt idx="1">
                  <c:v>34275</c:v>
                </c:pt>
                <c:pt idx="2">
                  <c:v>26051</c:v>
                </c:pt>
                <c:pt idx="3">
                  <c:v>19341</c:v>
                </c:pt>
                <c:pt idx="4">
                  <c:v>18370</c:v>
                </c:pt>
                <c:pt idx="5">
                  <c:v>13492</c:v>
                </c:pt>
                <c:pt idx="6">
                  <c:v>10044</c:v>
                </c:pt>
                <c:pt idx="7">
                  <c:v>7248</c:v>
                </c:pt>
                <c:pt idx="8">
                  <c:v>6649</c:v>
                </c:pt>
                <c:pt idx="9">
                  <c:v>5788</c:v>
                </c:pt>
                <c:pt idx="10">
                  <c:v>87262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FR</c:v>
                  </c:pt>
                  <c:pt idx="8">
                    <c:v>CA</c:v>
                  </c:pt>
                  <c:pt idx="9">
                    <c:v>DE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4.377706253229290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E2-6B4B-B98F-B73EC8DAC65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104</c:v>
                </c:pt>
                <c:pt idx="1">
                  <c:v>175</c:v>
                </c:pt>
                <c:pt idx="2">
                  <c:v>371</c:v>
                </c:pt>
                <c:pt idx="3">
                  <c:v>525</c:v>
                </c:pt>
                <c:pt idx="4">
                  <c:v>577</c:v>
                </c:pt>
                <c:pt idx="5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31/01/2024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31/01/2024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4 variations of the title page created in the Master Slides. To choose another option right click on the slide &gt; Layout &gt; and choose your desired design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To change the background image: </a:t>
            </a:r>
            <a:r>
              <a:rPr lang="en-GB" b="0" dirty="0"/>
              <a:t>Right click on the background image &gt; Format Background &gt; Fill &gt; Picture or texture fill &gt; Picture source &gt; Insert &gt; From a file (or online) &gt; select you image and press Open.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2023 totals account for multiple recurrent downloads by scripts and bots that are discarded, removing the following number from national totals: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Argentina: 2,624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Bangladesh: 1,208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Belgium: 6,423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Brazil: 503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Canada: 509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Chile: 732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China: 63,497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Colombia: 7,301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Denmark: </a:t>
            </a:r>
            <a:r>
              <a:rPr lang="en-DK" sz="1050" dirty="0">
                <a:solidFill>
                  <a:srgbClr val="000000"/>
                </a:solidFill>
                <a:effectLst/>
              </a:rPr>
              <a:t>13,981</a:t>
            </a:r>
            <a:endParaRPr lang="en-GB" sz="12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Finland: 1,837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France: 14,694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Germany: 653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Greece: 1,380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Guatemala: 1,690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Hong Kong: 3,248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Hungary: 512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India: 2,200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Italy: 5,131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179,002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Mexico: 6,416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Netherlands: 1,884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Norway: 14,114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Serbia: 554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Spain: 1,392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3,666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Ukraine: 1,948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Kingdom: 3,122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10,949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31/01/2024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6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31/01/2024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>
              <a:buNone/>
              <a:defRPr sz="2000">
                <a:latin typeface="+mn-lt"/>
              </a:defRPr>
            </a:lvl2pPr>
            <a:lvl3pPr marL="0" indent="0">
              <a:buNone/>
              <a:defRPr sz="2000">
                <a:latin typeface="+mn-lt"/>
              </a:defRPr>
            </a:lvl3pPr>
            <a:lvl4pPr marL="0" indent="0">
              <a:buNone/>
              <a:defRPr sz="2000">
                <a:latin typeface="+mn-lt"/>
              </a:defRPr>
            </a:lvl4pPr>
            <a:lvl5pPr marL="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 algn="r">
              <a:buNone/>
              <a:defRPr sz="2000">
                <a:latin typeface="+mn-lt"/>
              </a:defRPr>
            </a:lvl2pPr>
            <a:lvl3pPr marL="0" indent="0" algn="r">
              <a:buNone/>
              <a:defRPr sz="2000">
                <a:latin typeface="+mn-lt"/>
              </a:defRPr>
            </a:lvl3pPr>
            <a:lvl4pPr marL="0" indent="0" algn="r">
              <a:buNone/>
              <a:defRPr sz="2000">
                <a:latin typeface="+mn-lt"/>
              </a:defRPr>
            </a:lvl4pPr>
            <a:lvl5pPr marL="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31/01/2024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734" r:id="rId7"/>
    <p:sldLayoutId id="2147483717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670" r:id="rId18"/>
    <p:sldLayoutId id="2147483817" r:id="rId19"/>
    <p:sldLayoutId id="2147483818" r:id="rId20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January 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2023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0287628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140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835005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52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7,403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210,856,531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1,378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92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7,864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latin typeface="Rubik" pitchFamily="2" charset="-79"/>
                <a:cs typeface="Rubik" pitchFamily="2" charset="-79"/>
              </a:rPr>
              <a:t>g</a:t>
            </a:r>
            <a:r>
              <a:rPr lang="en-DK" dirty="0">
                <a:latin typeface="Rubik" pitchFamily="2" charset="-79"/>
                <a:cs typeface="Rubik" pitchFamily="2" charset="-79"/>
              </a:rPr>
              <a:t>bif.org/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scientific-collections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25 Jan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B4EC2221-E7A9-F677-CAA6-628951F2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9251" y="646768"/>
            <a:ext cx="25266473" cy="142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64A5BAD-8CC5-5822-8FAD-00DAC69D1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85" y="935722"/>
            <a:ext cx="22840632" cy="12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2,627,518,860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9,923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173.8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91,826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2,170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 Medium" pitchFamily="2" charset="-79"/>
              </a:rPr>
              <a:t>By the numbers | 1 January 2024</a:t>
            </a:r>
            <a:endParaRPr lang="en-DK" sz="2000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166.4 million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records with 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104.8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56.7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2.8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1,281,667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8,195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evidence: 2023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January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6E984-75E7-12EE-99CD-82C539AAD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354" r="4232" b="10297"/>
          <a:stretch/>
        </p:blipFill>
        <p:spPr>
          <a:xfrm>
            <a:off x="7138997" y="3257550"/>
            <a:ext cx="16536977" cy="82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826251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361F3A-D2D9-2CA1-51BE-A344E5881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821" r="4102" b="10495"/>
          <a:stretch/>
        </p:blipFill>
        <p:spPr>
          <a:xfrm>
            <a:off x="7163011" y="3236768"/>
            <a:ext cx="16512964" cy="82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2023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44298"/>
              </p:ext>
            </p:extLst>
          </p:nvPr>
        </p:nvGraphicFramePr>
        <p:xfrm>
          <a:off x="2109788" y="3257554"/>
          <a:ext cx="20162837" cy="829786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51301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2022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773,254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916,812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375,893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10.71%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4.50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350,149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451,611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221,289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6.30%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334,182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393,515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177,082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5.04%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344,338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408,154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167,343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4.77%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4.27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Indonesia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225,758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280,575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162,774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4.64%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5.90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324,514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387,006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158,672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4.52%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4.42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189,141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267,239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154,999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4.42%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10.02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248,731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315,051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154,375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4.40%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5.97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265,968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325,439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143,193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4.08%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5.54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273,665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308,495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114,143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3.25%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3.55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6,355,4029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7,797,044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3,508,670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5.09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2023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3905398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639491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123,152,046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14,602,384</a:t>
                      </a:r>
                      <a:endParaRPr lang="en-GB" sz="1800" b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22,328,115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30,330,743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40,243,552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13,698,583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8,543,437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7,300,428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5,058,667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7,145,173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6,052,455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4,593,508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2,721,541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66,653,115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2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369,598,387</a:t>
                      </a:r>
                      <a:endParaRPr lang="da-DK" sz="1800" b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2023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38774711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39,253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36,844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34,275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24,812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26,051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27,172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19,341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18,392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18,370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14,777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13,492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9,280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10,044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10,256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7,248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5,231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6,649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4,782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5,788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4,590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OTHER COUNTRIES + AREAS</a:t>
                      </a:r>
                      <a:endParaRPr lang="en-GB" sz="20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87,262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75,107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noProof="0" dirty="0">
                          <a:solidFill>
                            <a:schemeClr val="accent2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TOTAL</a:t>
                      </a:r>
                      <a:endParaRPr lang="en-GB" sz="2000" b="0" i="0" noProof="0" dirty="0">
                        <a:solidFill>
                          <a:schemeClr val="accent2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232,591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54881772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168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January 2024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3845410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January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0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4977</TotalTime>
  <Words>1153</Words>
  <Application>Microsoft Macintosh PowerPoint</Application>
  <PresentationFormat>Custom</PresentationFormat>
  <Paragraphs>441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Rubik SemiBold</vt:lpstr>
      <vt:lpstr>Rubik</vt:lpstr>
      <vt:lpstr>Source Code Pro</vt:lpstr>
      <vt:lpstr>Rubik Medium</vt:lpstr>
      <vt:lpstr>Bitter SemiBold</vt:lpstr>
      <vt:lpstr>Roboto Condensed Light</vt:lpstr>
      <vt:lpstr>Arial</vt:lpstr>
      <vt:lpstr>Roboto</vt:lpstr>
      <vt:lpstr>Bitter</vt:lpstr>
      <vt:lpstr>Office Theme</vt:lpstr>
      <vt:lpstr>Overview slides</vt:lpstr>
      <vt:lpstr>PowerPoint Presentation</vt:lpstr>
      <vt:lpstr>Species occurrence records with multimedia evidence: 2023</vt:lpstr>
      <vt:lpstr>GBIF Participant countries</vt:lpstr>
      <vt:lpstr>GBIF network of data publishing institutions</vt:lpstr>
      <vt:lpstr>GBIF.org traffic by country: 2023</vt:lpstr>
      <vt:lpstr>Occurrences published by country: 2023</vt:lpstr>
      <vt:lpstr>Data download requests by country: 2023</vt:lpstr>
      <vt:lpstr>Peer-reviewed publications using GBIF-mediated data</vt:lpstr>
      <vt:lpstr>Data use in peer-reviewed journals: 2023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Javier Gamboa Martinez</dc:creator>
  <cp:lastModifiedBy>Kyle Copas</cp:lastModifiedBy>
  <cp:revision>75</cp:revision>
  <dcterms:created xsi:type="dcterms:W3CDTF">2023-04-27T10:02:36Z</dcterms:created>
  <dcterms:modified xsi:type="dcterms:W3CDTF">2024-01-31T16:29:20Z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