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8" r:id="rId1"/>
    <p:sldMasterId id="2147483690" r:id="rId2"/>
  </p:sldMasterIdLst>
  <p:notesMasterIdLst>
    <p:notesMasterId r:id="rId16"/>
  </p:notesMasterIdLst>
  <p:handoutMasterIdLst>
    <p:handoutMasterId r:id="rId17"/>
  </p:handoutMasterIdLst>
  <p:sldIdLst>
    <p:sldId id="286" r:id="rId3"/>
    <p:sldId id="288" r:id="rId4"/>
    <p:sldId id="272" r:id="rId5"/>
    <p:sldId id="274" r:id="rId6"/>
    <p:sldId id="290" r:id="rId7"/>
    <p:sldId id="289" r:id="rId8"/>
    <p:sldId id="283" r:id="rId9"/>
    <p:sldId id="284" r:id="rId10"/>
    <p:sldId id="285" r:id="rId11"/>
    <p:sldId id="279" r:id="rId12"/>
    <p:sldId id="293" r:id="rId13"/>
    <p:sldId id="294" r:id="rId14"/>
    <p:sldId id="295"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orient="horz" pos="3975">
          <p15:clr>
            <a:srgbClr val="A4A3A4"/>
          </p15:clr>
        </p15:guide>
        <p15:guide id="3" orient="horz" pos="935">
          <p15:clr>
            <a:srgbClr val="A4A3A4"/>
          </p15:clr>
        </p15:guide>
        <p15:guide id="4" orient="horz" pos="390">
          <p15:clr>
            <a:srgbClr val="A4A3A4"/>
          </p15:clr>
        </p15:guide>
        <p15:guide id="5" pos="368">
          <p15:clr>
            <a:srgbClr val="A4A3A4"/>
          </p15:clr>
        </p15:guide>
        <p15:guide id="6" pos="539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30" autoAdjust="0"/>
  </p:normalViewPr>
  <p:slideViewPr>
    <p:cSldViewPr snapToGrid="0" snapToObjects="1" showGuides="1">
      <p:cViewPr varScale="1">
        <p:scale>
          <a:sx n="112" d="100"/>
          <a:sy n="112" d="100"/>
        </p:scale>
        <p:origin x="1136" y="192"/>
      </p:cViewPr>
      <p:guideLst>
        <p:guide orient="horz" pos="1030"/>
        <p:guide orient="horz" pos="3975"/>
        <p:guide orient="horz" pos="935"/>
        <p:guide orient="horz" pos="390"/>
        <p:guide pos="368"/>
        <p:guide pos="5391"/>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22" d="100"/>
          <a:sy n="122" d="100"/>
        </p:scale>
        <p:origin x="4914"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8F9E11-F642-4BF2-B4DC-AF7D35EA7551}" type="datetimeFigureOut">
              <a:rPr lang="en-GB" smtClean="0"/>
              <a:t>21/11/2018</a:t>
            </a:fld>
            <a:endParaRPr lang="en-GB" dirty="0"/>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371A3-64EC-4735-8565-D99D78279674}" type="slidenum">
              <a:rPr lang="en-GB" smtClean="0"/>
              <a:t>‹#›</a:t>
            </a:fld>
            <a:endParaRPr lang="en-GB" dirty="0"/>
          </a:p>
        </p:txBody>
      </p:sp>
    </p:spTree>
    <p:extLst>
      <p:ext uri="{BB962C8B-B14F-4D97-AF65-F5344CB8AC3E}">
        <p14:creationId xmlns:p14="http://schemas.microsoft.com/office/powerpoint/2010/main" val="346927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21/11/2018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BID programme started in 2015 and is now approaching its final year of implementation.  The main objective of the programme is to support biodiversity data mobilization in the Sub-Saharan, Caribbean and Pacific regions (ACP) for evidence-based decision-making.</a:t>
            </a:r>
            <a:endParaRPr lang="en-GB" dirty="0" smtClean="0"/>
          </a:p>
          <a:p>
            <a:r>
              <a:rPr lang="en-GB" dirty="0" smtClean="0"/>
              <a:t>This is underpinned by activities designed to develop capacity in these regions.</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69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In</a:t>
            </a:r>
            <a:r>
              <a:rPr lang="en-GB" baseline="0" dirty="0" smtClean="0"/>
              <a:t> the course of the BID programme we issued 4 calls for proposals. As you can see, we received a very strong response to these and the number of concept notes received illustrate the strong demand and interested in data mobilization projects and capacity development  in these regions.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majority of project proposals came from Africa where GBIF had already an established network. However, we’ve noted a growing interest from the Pacific and the Caribbean since the beginning of the BID programme.</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4302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7</a:t>
            </a:fld>
            <a:endParaRPr lang="en-US"/>
          </a:p>
        </p:txBody>
      </p:sp>
    </p:spTree>
    <p:extLst>
      <p:ext uri="{BB962C8B-B14F-4D97-AF65-F5344CB8AC3E}">
        <p14:creationId xmlns:p14="http://schemas.microsoft.com/office/powerpoint/2010/main" val="36477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8</a:t>
            </a:fld>
            <a:endParaRPr lang="en-US"/>
          </a:p>
        </p:txBody>
      </p:sp>
    </p:spTree>
    <p:extLst>
      <p:ext uri="{BB962C8B-B14F-4D97-AF65-F5344CB8AC3E}">
        <p14:creationId xmlns:p14="http://schemas.microsoft.com/office/powerpoint/2010/main" val="209338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9</a:t>
            </a:fld>
            <a:endParaRPr lang="en-US"/>
          </a:p>
        </p:txBody>
      </p:sp>
    </p:spTree>
    <p:extLst>
      <p:ext uri="{BB962C8B-B14F-4D97-AF65-F5344CB8AC3E}">
        <p14:creationId xmlns:p14="http://schemas.microsoft.com/office/powerpoint/2010/main" val="353029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The BID programme gave</a:t>
            </a:r>
            <a:r>
              <a:rPr lang="en-GB" baseline="0" dirty="0" smtClean="0"/>
              <a:t> GBIF the opportunities to engage numerous data holding institutions. As a result, since 2015, the GBIF Secretariat received an increasing number of requests from data holding institutions located in the BID target regions to become GBIF data publishers. This is especially noticeable in the Pacific and the Caribbean regions where there were no GBIF data publishing institutions in BID eligible countries.</a:t>
            </a:r>
            <a:endParaRPr lang="en-GB" dirty="0" smtClean="0"/>
          </a:p>
          <a:p>
            <a:r>
              <a:rPr lang="en-GB" dirty="0" smtClean="0"/>
              <a:t>This represents</a:t>
            </a:r>
            <a:r>
              <a:rPr lang="en-GB" baseline="0" dirty="0" smtClean="0"/>
              <a:t> an important growth in institutional capacity to publish biodiversity data.</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110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image.ku.dk/lightbox/211/13407586855728741badb20/" TargetMode="Externa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hyperlink" Target="http://www.designguide.ku.dk/ku/skabeloner/powerpoint/praesentatione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9144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2" name="Titel 2"/>
          <p:cNvSpPr>
            <a:spLocks noGrp="1"/>
          </p:cNvSpPr>
          <p:nvPr>
            <p:ph type="ctrTitle"/>
          </p:nvPr>
        </p:nvSpPr>
        <p:spPr>
          <a:xfrm>
            <a:off x="0" y="691816"/>
            <a:ext cx="4469607"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05F63992-81DD-4E59-90FA-74361159722F}"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11" name="Pladsholder til tekst 14"/>
          <p:cNvSpPr>
            <a:spLocks noGrp="1"/>
          </p:cNvSpPr>
          <p:nvPr>
            <p:ph type="body" sz="quarter" idx="13" hasCustomPrompt="1"/>
          </p:nvPr>
        </p:nvSpPr>
        <p:spPr>
          <a:xfrm>
            <a:off x="587375" y="4053600"/>
            <a:ext cx="3564334"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87375" y="3007286"/>
            <a:ext cx="3564334"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12" name="Titel 1"/>
          <p:cNvSpPr>
            <a:spLocks noGrp="1"/>
          </p:cNvSpPr>
          <p:nvPr>
            <p:ph type="body" sz="quarter" idx="15" hasCustomPrompt="1"/>
          </p:nvPr>
        </p:nvSpPr>
        <p:spPr>
          <a:xfrm>
            <a:off x="587375" y="1020200"/>
            <a:ext cx="3564334"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82908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7376" y="1635125"/>
            <a:ext cx="7967662"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7376" y="619125"/>
            <a:ext cx="7967663" cy="865188"/>
          </a:xfrm>
        </p:spPr>
        <p:txBody>
          <a:bodyPr/>
          <a:lstStyle/>
          <a:p>
            <a:r>
              <a:rPr lang="en-GB" dirty="0"/>
              <a:t>Click to add title</a:t>
            </a:r>
          </a:p>
        </p:txBody>
      </p:sp>
      <p:sp>
        <p:nvSpPr>
          <p:cNvPr id="5" name="Pladsholder til dato 4"/>
          <p:cNvSpPr>
            <a:spLocks noGrp="1"/>
          </p:cNvSpPr>
          <p:nvPr>
            <p:ph type="dt" sz="half" idx="10"/>
          </p:nvPr>
        </p:nvSpPr>
        <p:spPr/>
        <p:txBody>
          <a:bodyPr/>
          <a:lstStyle/>
          <a:p>
            <a:fld id="{A472F889-A811-4C65-BC10-FC6818A20D47}" type="datetime1">
              <a:rPr lang="en-GB" smtClean="0"/>
              <a:t>21/11/2018</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6191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4682728" y="4903567"/>
            <a:ext cx="4461272" cy="1398808"/>
          </a:xfrm>
          <a:solidFill>
            <a:srgbClr val="A31D20">
              <a:alpha val="95000"/>
            </a:srgbClr>
          </a:solidFill>
        </p:spPr>
        <p:txBody>
          <a:bodyPr lIns="252000" tIns="144000" rIns="540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a:t>
            </a:r>
          </a:p>
        </p:txBody>
      </p:sp>
      <p:sp>
        <p:nvSpPr>
          <p:cNvPr id="4" name="Pladsholder til dato 3"/>
          <p:cNvSpPr>
            <a:spLocks noGrp="1"/>
          </p:cNvSpPr>
          <p:nvPr>
            <p:ph type="dt" sz="half" idx="10"/>
          </p:nvPr>
        </p:nvSpPr>
        <p:spPr/>
        <p:txBody>
          <a:bodyPr/>
          <a:lstStyle/>
          <a:p>
            <a:fld id="{1F8AFF43-DB95-4864-B236-B0B6E8F4F2A0}"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56055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0" y="4903567"/>
            <a:ext cx="4461272" cy="1398808"/>
          </a:xfrm>
          <a:solidFill>
            <a:srgbClr val="A31D20">
              <a:alpha val="95000"/>
            </a:srgbClr>
          </a:solidFill>
        </p:spPr>
        <p:txBody>
          <a:bodyPr lIns="576000" tIns="144000" rIns="252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 </a:t>
            </a:r>
          </a:p>
        </p:txBody>
      </p:sp>
      <p:sp>
        <p:nvSpPr>
          <p:cNvPr id="4" name="Pladsholder til dato 3"/>
          <p:cNvSpPr>
            <a:spLocks noGrp="1"/>
          </p:cNvSpPr>
          <p:nvPr>
            <p:ph type="dt" sz="half" idx="10"/>
          </p:nvPr>
        </p:nvSpPr>
        <p:spPr/>
        <p:txBody>
          <a:bodyPr/>
          <a:lstStyle/>
          <a:p>
            <a:fld id="{5FD9B226-DDC5-405C-8EA3-5453C1E8EB5D}"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09456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p:txBody>
          <a:bodyPr/>
          <a:lstStyle/>
          <a:p>
            <a:fld id="{C8D3E65C-360B-4039-AB89-06F19BC315AD}"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10" name="Pladsholder til tekst 9"/>
          <p:cNvSpPr>
            <a:spLocks noGrp="1"/>
          </p:cNvSpPr>
          <p:nvPr>
            <p:ph type="body" sz="quarter" idx="15" hasCustomPrompt="1"/>
          </p:nvPr>
        </p:nvSpPr>
        <p:spPr>
          <a:xfrm>
            <a:off x="4682728" y="2036763"/>
            <a:ext cx="4461272" cy="4265612"/>
          </a:xfrm>
          <a:solidFill>
            <a:schemeClr val="accent1">
              <a:alpha val="95000"/>
            </a:schemeClr>
          </a:solidFill>
        </p:spPr>
        <p:txBody>
          <a:bodyPr lIns="252000" tIns="144000" rIns="540000" bIns="144000"/>
          <a:lstStyle>
            <a:lvl1pPr marL="0" indent="0">
              <a:buNone/>
              <a:defRPr>
                <a:solidFill>
                  <a:schemeClr val="bg1"/>
                </a:solidFill>
              </a:defRPr>
            </a:lvl1pPr>
            <a:lvl2pPr marL="536575" indent="-271463">
              <a:tabLst/>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75801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p:txBody>
          <a:bodyPr/>
          <a:lstStyle/>
          <a:p>
            <a:fld id="{D47A19FB-3072-4077-AA42-D28791A679DA}"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8" name="Pladsholder til tekst 9"/>
          <p:cNvSpPr>
            <a:spLocks noGrp="1"/>
          </p:cNvSpPr>
          <p:nvPr>
            <p:ph type="body" sz="quarter" idx="15" hasCustomPrompt="1"/>
          </p:nvPr>
        </p:nvSpPr>
        <p:spPr>
          <a:xfrm>
            <a:off x="0" y="2036763"/>
            <a:ext cx="4461272" cy="4265612"/>
          </a:xfrm>
          <a:solidFill>
            <a:schemeClr val="accent1">
              <a:alpha val="95000"/>
            </a:schemeClr>
          </a:solidFill>
        </p:spPr>
        <p:txBody>
          <a:bodyPr lIns="576000" tIns="144000" rIns="252000" bIns="144000"/>
          <a:lstStyle>
            <a:lvl1pPr marL="0" indent="0">
              <a:buNone/>
              <a:defRPr>
                <a:solidFill>
                  <a:schemeClr val="bg1"/>
                </a:solidFill>
              </a:defRPr>
            </a:lvl1pPr>
            <a:lvl2pPr marL="536575" indent="-271463">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14727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1EABC56-A7A8-4003-BEB7-E47F01DF87DF}"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587374" y="622301"/>
            <a:ext cx="7967663" cy="5681002"/>
          </a:xfrm>
          <a:noFill/>
        </p:spPr>
        <p:txBody>
          <a:bodyPr lIns="0" tIns="0" rIns="0" bIns="0"/>
          <a:lstStyle>
            <a:lvl1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47" indent="-336947" algn="l" defTabSz="68580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987839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456070" y="612884"/>
            <a:ext cx="875714" cy="1823576"/>
          </a:xfrm>
          <a:prstGeom prst="rect">
            <a:avLst/>
          </a:prstGeom>
          <a:noFill/>
        </p:spPr>
        <p:txBody>
          <a:bodyPr wrap="square" rtlCol="0">
            <a:spAutoFit/>
          </a:bodyPr>
          <a:lstStyle/>
          <a:p>
            <a:r>
              <a:rPr lang="en-GB" sz="11250" b="1" dirty="0">
                <a:solidFill>
                  <a:schemeClr val="bg1"/>
                </a:solidFill>
              </a:rPr>
              <a:t>”</a:t>
            </a:r>
          </a:p>
        </p:txBody>
      </p:sp>
      <p:sp>
        <p:nvSpPr>
          <p:cNvPr id="4" name="Pladsholder til dato 3"/>
          <p:cNvSpPr>
            <a:spLocks noGrp="1"/>
          </p:cNvSpPr>
          <p:nvPr>
            <p:ph type="dt" sz="half" idx="10"/>
          </p:nvPr>
        </p:nvSpPr>
        <p:spPr/>
        <p:txBody>
          <a:bodyPr/>
          <a:lstStyle/>
          <a:p>
            <a:fld id="{CDA6F94A-E0B8-4DFD-A908-EFEAB82AF80D}"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587375" y="1633538"/>
            <a:ext cx="7967663" cy="4110037"/>
          </a:xfrm>
          <a:noFill/>
        </p:spPr>
        <p:txBody>
          <a:bodyPr lIns="0" tIns="0" rIns="0" bIns="0" anchor="t" anchorCtr="0"/>
          <a:lstStyle>
            <a:lvl1pPr marL="0" indent="0" algn="l" defTabSz="6858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80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587375" y="5934971"/>
            <a:ext cx="7967663" cy="367404"/>
          </a:xfrm>
        </p:spPr>
        <p:txBody>
          <a:bodyPr>
            <a:normAutofit/>
          </a:bodyPr>
          <a:lstStyle>
            <a:lvl1pPr marL="0" indent="0">
              <a:buNone/>
              <a:defRPr sz="2400" b="0" baseline="0">
                <a:solidFill>
                  <a:schemeClr val="bg1"/>
                </a:solidFill>
              </a:defRPr>
            </a:lvl1pPr>
          </a:lstStyle>
          <a:p>
            <a:pPr lvl="0"/>
            <a:r>
              <a:rPr lang="en-GB" dirty="0"/>
              <a:t>Name, source</a:t>
            </a:r>
          </a:p>
        </p:txBody>
      </p:sp>
    </p:spTree>
    <p:extLst>
      <p:ext uri="{BB962C8B-B14F-4D97-AF65-F5344CB8AC3E}">
        <p14:creationId xmlns:p14="http://schemas.microsoft.com/office/powerpoint/2010/main" val="41429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2063E39-AF6B-40E3-8BF3-7E834A04E609}"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9" name="Pladsholder til tekst 9"/>
          <p:cNvSpPr>
            <a:spLocks noGrp="1"/>
          </p:cNvSpPr>
          <p:nvPr>
            <p:ph type="body" sz="quarter" idx="15" hasCustomPrompt="1"/>
          </p:nvPr>
        </p:nvSpPr>
        <p:spPr>
          <a:xfrm>
            <a:off x="587375" y="1633538"/>
            <a:ext cx="3868583" cy="4669764"/>
          </a:xfrm>
          <a:noFill/>
        </p:spPr>
        <p:txBody>
          <a:bodyPr lIns="0" tIns="0" rIns="0" bIns="0"/>
          <a:lstStyle>
            <a:lvl1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4678760" y="1633538"/>
            <a:ext cx="3876278" cy="4669764"/>
          </a:xfrm>
          <a:noFill/>
        </p:spPr>
        <p:txBody>
          <a:bodyPr lIns="0" tIns="0" rIns="0" bIns="0"/>
          <a:lstStyle>
            <a:lvl1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p:nvPr>
        </p:nvSpPr>
        <p:spPr>
          <a:xfrm>
            <a:off x="587377" y="622300"/>
            <a:ext cx="7967662" cy="849313"/>
          </a:xfrm>
        </p:spPr>
        <p:txBody>
          <a:bodyPr/>
          <a:lstStyle>
            <a:lvl1pPr>
              <a:defRPr>
                <a:solidFill>
                  <a:schemeClr val="bg1"/>
                </a:solidFill>
              </a:defRPr>
            </a:lvl1pPr>
          </a:lstStyle>
          <a:p>
            <a:r>
              <a:rPr lang="en-GB" dirty="0" smtClean="0"/>
              <a:t>Click to edit Master title style</a:t>
            </a:r>
            <a:endParaRPr lang="en-GB" dirty="0"/>
          </a:p>
        </p:txBody>
      </p:sp>
    </p:spTree>
    <p:extLst>
      <p:ext uri="{BB962C8B-B14F-4D97-AF65-F5344CB8AC3E}">
        <p14:creationId xmlns:p14="http://schemas.microsoft.com/office/powerpoint/2010/main" val="2627308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59EC2F4-462D-4BD4-9025-86FD7D8AF145}"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Titel 1"/>
          <p:cNvSpPr>
            <a:spLocks noGrp="1"/>
          </p:cNvSpPr>
          <p:nvPr>
            <p:ph type="title" hasCustomPrompt="1"/>
          </p:nvPr>
        </p:nvSpPr>
        <p:spPr>
          <a:xfrm>
            <a:off x="587375" y="1633537"/>
            <a:ext cx="7967663" cy="4668837"/>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354388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3" cy="865188"/>
          </a:xfrm>
        </p:spPr>
        <p:txBody>
          <a:bodyPr/>
          <a:lstStyle/>
          <a:p>
            <a:r>
              <a:rPr lang="en-GB" dirty="0"/>
              <a:t>Click to add title</a:t>
            </a:r>
          </a:p>
        </p:txBody>
      </p:sp>
      <p:sp>
        <p:nvSpPr>
          <p:cNvPr id="3" name="Pladsholder til dato 2"/>
          <p:cNvSpPr>
            <a:spLocks noGrp="1"/>
          </p:cNvSpPr>
          <p:nvPr>
            <p:ph type="dt" sz="half" idx="10"/>
          </p:nvPr>
        </p:nvSpPr>
        <p:spPr/>
        <p:txBody>
          <a:bodyPr/>
          <a:lstStyle/>
          <a:p>
            <a:fld id="{76BEC015-C244-4BA1-A831-6C8E63A96CC2}" type="datetime1">
              <a:rPr lang="en-GB" smtClean="0"/>
              <a:t>21/11/2018</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76093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4932000" tIns="360000" anchor="ctr" anchorCtr="0"/>
          <a:lstStyle>
            <a:lvl1pPr marL="0" indent="0" algn="l" defTabSz="685800" rtl="0" eaLnBrk="1" latinLnBrk="0" hangingPunct="1">
              <a:lnSpc>
                <a:spcPct val="90000"/>
              </a:lnSpc>
              <a:spcBef>
                <a:spcPts val="75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94BAEE1E-B5FD-4740-ACDA-6CAFC8D24650}"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0" y="2271092"/>
            <a:ext cx="4469607"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26" name="Pladsholder til tekst 14"/>
          <p:cNvSpPr>
            <a:spLocks noGrp="1"/>
          </p:cNvSpPr>
          <p:nvPr>
            <p:ph type="body" sz="quarter" idx="13" hasCustomPrompt="1"/>
          </p:nvPr>
        </p:nvSpPr>
        <p:spPr>
          <a:xfrm>
            <a:off x="587374" y="4042705"/>
            <a:ext cx="3563425"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587373" y="2610941"/>
            <a:ext cx="356342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96780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EBD4858-3149-45CE-A7BF-0594A400CFEA}" type="datetime1">
              <a:rPr lang="en-GB" smtClean="0"/>
              <a:t>21/11/2018</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63154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18027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Title 1"/>
          <p:cNvSpPr txBox="1">
            <a:spLocks/>
          </p:cNvSpPr>
          <p:nvPr userDrawn="1"/>
        </p:nvSpPr>
        <p:spPr>
          <a:xfrm>
            <a:off x="587376" y="619126"/>
            <a:ext cx="7967662"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en-GB" sz="3000" dirty="0">
                <a:solidFill>
                  <a:schemeClr val="tx1"/>
                </a:solidFill>
              </a:rPr>
              <a:t>User guide </a:t>
            </a:r>
            <a:r>
              <a:rPr lang="en-GB" sz="1800" dirty="0">
                <a:solidFill>
                  <a:schemeClr val="tx1"/>
                </a:solidFill>
              </a:rPr>
              <a:t>– delete before use</a:t>
            </a:r>
          </a:p>
        </p:txBody>
      </p:sp>
      <p:sp>
        <p:nvSpPr>
          <p:cNvPr id="46" name="Text Box 48"/>
          <p:cNvSpPr txBox="1">
            <a:spLocks noChangeArrowheads="1"/>
          </p:cNvSpPr>
          <p:nvPr userDrawn="1"/>
        </p:nvSpPr>
        <p:spPr bwMode="auto">
          <a:xfrm>
            <a:off x="587376" y="1640495"/>
            <a:ext cx="1750290" cy="38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UCPH PowerPoint templates</a:t>
            </a:r>
            <a:br>
              <a:rPr lang="en-GB" sz="1000" b="1" noProof="1">
                <a:solidFill>
                  <a:schemeClr val="tx1"/>
                </a:solidFill>
                <a:latin typeface="+mn-lt"/>
                <a:cs typeface="Arial" panose="020B0604020202020204" pitchFamily="34" charset="0"/>
              </a:rPr>
            </a:br>
            <a:r>
              <a:rPr lang="en-GB" sz="800" dirty="0">
                <a:effectLst/>
                <a:latin typeface="+mj-lt"/>
                <a:ea typeface="Calibri" panose="020F0502020204030204" pitchFamily="34" charset="0"/>
                <a:cs typeface="Times New Roman" panose="02020603050405020304" pitchFamily="18" charset="0"/>
              </a:rPr>
              <a:t>When you open PowerPoint on your UCPH computer, </a:t>
            </a:r>
            <a:r>
              <a:rPr lang="en-GB" sz="800" kern="1200" dirty="0">
                <a:solidFill>
                  <a:schemeClr val="tx1"/>
                </a:solidFill>
                <a:effectLst/>
                <a:latin typeface="Arial" charset="0"/>
                <a:ea typeface="Calibri" panose="020F0502020204030204" pitchFamily="34" charset="0"/>
                <a:cs typeface="Times New Roman" panose="02020603050405020304" pitchFamily="18" charset="0"/>
              </a:rPr>
              <a:t>PowerPoint opens</a:t>
            </a:r>
            <a:r>
              <a:rPr lang="en-GB" sz="800" dirty="0">
                <a:effectLst/>
                <a:latin typeface="+mj-lt"/>
                <a:ea typeface="Calibri" panose="020F0502020204030204" pitchFamily="34" charset="0"/>
                <a:cs typeface="Times New Roman" panose="02020603050405020304" pitchFamily="18" charset="0"/>
              </a:rPr>
              <a:t> a template in 4:3 format with an English UCPH logo.</a:t>
            </a:r>
          </a:p>
          <a:p>
            <a:pPr eaLnBrk="1" hangingPunct="1">
              <a:spcAft>
                <a:spcPts val="600"/>
              </a:spcAft>
              <a:defRPr/>
            </a:pPr>
            <a:r>
              <a:rPr lang="en-GB" sz="800" dirty="0">
                <a:effectLst/>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effectLst/>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en-GB"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2570384" y="3966227"/>
            <a:ext cx="1755548" cy="189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your unit name (e.g. your department), page numbers and the date</a:t>
            </a:r>
            <a:endParaRPr lang="en-GB" sz="800" dirty="0">
              <a:effectLst/>
              <a:latin typeface="+mj-lt"/>
              <a:ea typeface="Calibri" panose="020F0502020204030204" pitchFamily="34" charset="0"/>
              <a:cs typeface="Times New Roman" panose="02020603050405020304" pitchFamily="18" charset="0"/>
            </a:endParaRP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1. </a:t>
            </a:r>
            <a:r>
              <a:rPr lang="en-GB" sz="800" dirty="0">
                <a:effectLst/>
                <a:latin typeface="+mj-lt"/>
                <a:ea typeface="Calibri" panose="020F0502020204030204" pitchFamily="34" charset="0"/>
                <a:cs typeface="Times New Roman" panose="02020603050405020304" pitchFamily="18" charset="0"/>
              </a:rPr>
              <a:t>Click on </a:t>
            </a:r>
            <a:r>
              <a:rPr lang="en-GB" sz="800" b="1" dirty="0">
                <a:effectLst/>
                <a:latin typeface="+mj-lt"/>
                <a:ea typeface="Calibri" panose="020F0502020204030204" pitchFamily="34" charset="0"/>
                <a:cs typeface="Times New Roman" panose="02020603050405020304" pitchFamily="18" charset="0"/>
              </a:rPr>
              <a:t>Insert</a:t>
            </a:r>
            <a:r>
              <a:rPr lang="en-GB" sz="800" dirty="0">
                <a:effectLst/>
                <a:latin typeface="+mj-lt"/>
                <a:ea typeface="Calibri" panose="020F0502020204030204" pitchFamily="34" charset="0"/>
                <a:cs typeface="Times New Roman" panose="02020603050405020304" pitchFamily="18" charset="0"/>
              </a:rPr>
              <a:t> in the top menu</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2.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Header and Footer</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3. </a:t>
            </a:r>
            <a:r>
              <a:rPr lang="en-GB" sz="800" dirty="0">
                <a:effectLst/>
                <a:latin typeface="+mj-lt"/>
                <a:ea typeface="Calibri" panose="020F0502020204030204" pitchFamily="34" charset="0"/>
                <a:cs typeface="Times New Roman" panose="02020603050405020304" pitchFamily="18" charset="0"/>
              </a:rPr>
              <a:t>Fill in the fields</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4.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a:t>
            </a:r>
            <a:r>
              <a:rPr lang="en-GB" sz="800" b="1" dirty="0">
                <a:effectLst/>
                <a:latin typeface="+mj-lt"/>
                <a:ea typeface="Calibri" panose="020F0502020204030204" pitchFamily="34" charset="0"/>
                <a:cs typeface="Times New Roman" panose="02020603050405020304" pitchFamily="18" charset="0"/>
              </a:rPr>
              <a:t>to all </a:t>
            </a:r>
            <a:r>
              <a:rPr lang="en-GB" sz="800" dirty="0">
                <a:effectLst/>
                <a:latin typeface="+mj-lt"/>
                <a:ea typeface="Calibri" panose="020F0502020204030204" pitchFamily="34" charset="0"/>
                <a:cs typeface="Times New Roman" panose="02020603050405020304" pitchFamily="18" charset="0"/>
              </a:rPr>
              <a:t>or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effectLst/>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587375" y="5688880"/>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Create a new slide (2010 + 2013 and 2016 version) </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b="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4157637" y="2896656"/>
            <a:ext cx="395416" cy="126627"/>
          </a:xfrm>
          <a:prstGeom prst="rect">
            <a:avLst/>
          </a:prstGeom>
        </p:spPr>
      </p:pic>
      <p:sp>
        <p:nvSpPr>
          <p:cNvPr id="50" name="Text Box 48"/>
          <p:cNvSpPr txBox="1">
            <a:spLocks noChangeArrowheads="1"/>
          </p:cNvSpPr>
          <p:nvPr userDrawn="1"/>
        </p:nvSpPr>
        <p:spPr bwMode="auto">
          <a:xfrm>
            <a:off x="2570384" y="2582327"/>
            <a:ext cx="162424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Replace slide type</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Select </a:t>
            </a:r>
            <a:r>
              <a:rPr lang="en-GB" altLang="da-DK" sz="800" b="1" baseline="0" noProof="1">
                <a:solidFill>
                  <a:schemeClr val="tx1"/>
                </a:solidFill>
                <a:latin typeface="+mn-lt"/>
                <a:cs typeface="Arial" panose="020B0604020202020204" pitchFamily="34" charset="0"/>
              </a:rPr>
              <a:t>Layout</a:t>
            </a:r>
            <a:r>
              <a:rPr lang="en-GB" altLang="da-DK" sz="800" baseline="0" noProof="1">
                <a:solidFill>
                  <a:schemeClr val="tx1"/>
                </a:solidFill>
                <a:latin typeface="+mn-lt"/>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2570384" y="3315092"/>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Font</a:t>
            </a:r>
            <a:br>
              <a:rPr lang="en-GB" sz="1000" b="1" noProof="1">
                <a:solidFill>
                  <a:schemeClr val="tx1"/>
                </a:solidFill>
                <a:latin typeface="+mn-lt"/>
                <a:cs typeface="Arial" panose="020B0604020202020204" pitchFamily="34" charset="0"/>
              </a:rPr>
            </a:br>
            <a:r>
              <a:rPr lang="en-GB" altLang="da-DK" sz="800" b="0" noProof="1">
                <a:solidFill>
                  <a:schemeClr val="tx1"/>
                </a:solidFill>
                <a:latin typeface="+mn-lt"/>
                <a:cs typeface="Arial" panose="020B0604020202020204" pitchFamily="34" charset="0"/>
              </a:rPr>
              <a:t>UCPH uses the font Microsoft New Tai Lue in PowerPoint.</a:t>
            </a:r>
            <a:endParaRPr lang="en-GB" altLang="da-DK" sz="800" b="0" baseline="0" noProof="1">
              <a:solidFill>
                <a:schemeClr val="tx1"/>
              </a:solidFill>
              <a:latin typeface="+mn-lt"/>
              <a:cs typeface="Arial" panose="020B0604020202020204" pitchFamily="34" charset="0"/>
            </a:endParaRPr>
          </a:p>
        </p:txBody>
      </p:sp>
      <p:sp>
        <p:nvSpPr>
          <p:cNvPr id="52" name="Text Box 48"/>
          <p:cNvSpPr txBox="1">
            <a:spLocks noChangeArrowheads="1"/>
          </p:cNvSpPr>
          <p:nvPr userDrawn="1"/>
        </p:nvSpPr>
        <p:spPr bwMode="auto">
          <a:xfrm>
            <a:off x="4739114" y="1627125"/>
            <a:ext cx="163462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Gridliness and Guides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To see gridlines and guides</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Click on </a:t>
            </a:r>
            <a:r>
              <a:rPr lang="en-GB" sz="800" b="1" noProof="1">
                <a:solidFill>
                  <a:schemeClr val="tx1"/>
                </a:solidFill>
                <a:latin typeface="+mj-lt"/>
                <a:cs typeface="Arial" panose="020B0604020202020204" pitchFamily="34" charset="0"/>
              </a:rPr>
              <a:t>View</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Select </a:t>
            </a:r>
            <a:r>
              <a:rPr lang="en-GB" sz="800" b="1" noProof="1">
                <a:solidFill>
                  <a:schemeClr val="tx1"/>
                </a:solidFill>
                <a:latin typeface="+mj-lt"/>
                <a:cs typeface="Arial" panose="020B0604020202020204" pitchFamily="34" charset="0"/>
              </a:rPr>
              <a:t>Gridlines</a:t>
            </a:r>
            <a:r>
              <a:rPr lang="en-GB" sz="800" b="0" noProof="1">
                <a:solidFill>
                  <a:schemeClr val="tx1"/>
                </a:solidFill>
                <a:latin typeface="+mj-lt"/>
                <a:cs typeface="Arial" panose="020B0604020202020204" pitchFamily="34" charset="0"/>
              </a:rPr>
              <a:t> and/or </a:t>
            </a:r>
            <a:r>
              <a:rPr lang="en-GB" sz="800" b="1" noProof="1">
                <a:solidFill>
                  <a:schemeClr val="tx1"/>
                </a:solidFill>
                <a:latin typeface="+mj-lt"/>
                <a:cs typeface="Arial" panose="020B0604020202020204" pitchFamily="34" charset="0"/>
              </a:rPr>
              <a:t>Guides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Hold down the </a:t>
            </a:r>
            <a:r>
              <a:rPr lang="en-GB" sz="800" b="1" noProof="1">
                <a:solidFill>
                  <a:schemeClr val="tx1"/>
                </a:solidFill>
                <a:latin typeface="+mj-lt"/>
                <a:cs typeface="Arial" panose="020B0604020202020204" pitchFamily="34" charset="0"/>
              </a:rPr>
              <a:t>CTRL key </a:t>
            </a:r>
            <a:r>
              <a:rPr lang="en-GB" sz="800" b="0" noProof="1">
                <a:solidFill>
                  <a:schemeClr val="tx1"/>
                </a:solidFill>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4728822" y="4141417"/>
            <a:ext cx="1634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picture</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On layouts with picture placeholders: Click the icon and select </a:t>
            </a:r>
            <a:r>
              <a:rPr lang="en-GB" sz="800" b="1" noProof="1">
                <a:solidFill>
                  <a:schemeClr val="tx1"/>
                </a:solidFill>
                <a:latin typeface="+mj-lt"/>
                <a:cs typeface="Arial" panose="020B0604020202020204" pitchFamily="34" charset="0"/>
              </a:rPr>
              <a:t>Insert</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You can find UCPH-images, which are adapted to and minimised to the 4:3 and 16:9 format via this link: </a:t>
            </a:r>
            <a:br>
              <a:rPr lang="en-GB" sz="800" b="0"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 </a:t>
            </a:r>
            <a:r>
              <a:rPr lang="en-GB" sz="800" b="0" noProof="1">
                <a:solidFill>
                  <a:schemeClr val="accent4"/>
                </a:solidFill>
                <a:latin typeface="+mj-lt"/>
                <a:cs typeface="Arial" panose="020B0604020202020204" pitchFamily="34" charset="0"/>
                <a:hlinkClick r:id="rId4"/>
              </a:rPr>
              <a:t>http://image.ku.dk/lightbox/211/13407586855728741badb20/</a:t>
            </a:r>
            <a:r>
              <a:rPr lang="en-GB" sz="800" b="0" baseline="0" noProof="1">
                <a:solidFill>
                  <a:schemeClr val="accent4"/>
                </a:solidFill>
                <a:latin typeface="+mj-lt"/>
                <a:cs typeface="Arial" panose="020B0604020202020204" pitchFamily="34" charset="0"/>
                <a:hlinkClick r:id="rId4"/>
              </a:rPr>
              <a:t> </a:t>
            </a:r>
            <a:endParaRPr lang="en-GB"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6691561" y="1640495"/>
            <a:ext cx="163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Image sizes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The optimal picture sizes are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4:3-format: 1.500 x 1.073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6691561" y="2720006"/>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Trimming pictures</a:t>
            </a:r>
            <a:br>
              <a:rPr lang="en-GB" sz="1000" b="1" noProof="1">
                <a:solidFill>
                  <a:schemeClr val="tx1"/>
                </a:solidFill>
                <a:latin typeface="+mj-lt"/>
                <a:cs typeface="Arial" panose="020B0604020202020204" pitchFamily="34" charset="0"/>
              </a:rPr>
            </a:br>
            <a:r>
              <a:rPr lang="en-GB" sz="800" b="1" noProof="1">
                <a:solidFill>
                  <a:schemeClr val="tx1"/>
                </a:solidFill>
                <a:latin typeface="+mj-lt"/>
                <a:cs typeface="Arial" panose="020B0604020202020204" pitchFamily="34" charset="0"/>
              </a:rPr>
              <a:t>1</a:t>
            </a:r>
            <a:r>
              <a:rPr lang="en-GB" sz="800" b="0" noProof="1">
                <a:solidFill>
                  <a:schemeClr val="tx1"/>
                </a:solidFill>
                <a:latin typeface="+mj-lt"/>
                <a:cs typeface="Arial" panose="020B0604020202020204" pitchFamily="34" charset="0"/>
              </a:rPr>
              <a:t>. Click</a:t>
            </a:r>
            <a:r>
              <a:rPr lang="en-GB" sz="800" b="1" noProof="1">
                <a:solidFill>
                  <a:schemeClr val="tx1"/>
                </a:solidFill>
                <a:latin typeface="+mj-lt"/>
                <a:cs typeface="Arial" panose="020B0604020202020204" pitchFamily="34" charset="0"/>
              </a:rPr>
              <a:t> Crop </a:t>
            </a:r>
            <a:r>
              <a:rPr lang="en-GB" sz="800" b="0" noProof="1">
                <a:solidFill>
                  <a:schemeClr val="tx1"/>
                </a:solidFill>
                <a:latin typeface="+mj-lt"/>
                <a:cs typeface="Arial" panose="020B0604020202020204" pitchFamily="34" charset="0"/>
              </a:rPr>
              <a:t>to change the image focus/size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If you want to scale the picture, hold the </a:t>
            </a:r>
            <a:r>
              <a:rPr lang="en-GB" sz="800" b="1" noProof="1">
                <a:solidFill>
                  <a:schemeClr val="tx1"/>
                </a:solidFill>
                <a:latin typeface="+mj-lt"/>
                <a:cs typeface="Arial" panose="020B0604020202020204" pitchFamily="34" charset="0"/>
              </a:rPr>
              <a:t>SHIFT</a:t>
            </a:r>
            <a:r>
              <a:rPr lang="en-GB" sz="800" b="0" noProof="1">
                <a:solidFill>
                  <a:schemeClr val="tx1"/>
                </a:solidFill>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3. </a:t>
            </a:r>
            <a:r>
              <a:rPr lang="en-GB" sz="800" b="0" noProof="1">
                <a:solidFill>
                  <a:schemeClr val="tx1"/>
                </a:solidFill>
                <a:latin typeface="+mj-lt"/>
                <a:cs typeface="Arial" panose="020B0604020202020204" pitchFamily="34" charset="0"/>
              </a:rPr>
              <a:t>Right-click on the picture and select </a:t>
            </a:r>
            <a:r>
              <a:rPr lang="en-GB" sz="800" b="1" noProof="1">
                <a:solidFill>
                  <a:schemeClr val="tx1"/>
                </a:solidFill>
                <a:latin typeface="+mj-lt"/>
                <a:cs typeface="Arial" panose="020B0604020202020204" pitchFamily="34" charset="0"/>
              </a:rPr>
              <a:t>Send to back</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schemeClr val="tx1"/>
                </a:solidFill>
                <a:latin typeface="+mj-lt"/>
                <a:cs typeface="Arial" panose="020B0604020202020204" pitchFamily="34" charset="0"/>
              </a:rPr>
              <a:t>Send to back</a:t>
            </a:r>
          </a:p>
        </p:txBody>
      </p:sp>
      <p:sp>
        <p:nvSpPr>
          <p:cNvPr id="56" name="Text Box 48"/>
          <p:cNvSpPr txBox="1">
            <a:spLocks noChangeArrowheads="1"/>
          </p:cNvSpPr>
          <p:nvPr userDrawn="1"/>
        </p:nvSpPr>
        <p:spPr bwMode="auto">
          <a:xfrm>
            <a:off x="6691561" y="4765322"/>
            <a:ext cx="1634624" cy="9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Template colors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6691561" y="5815137"/>
            <a:ext cx="163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Further information</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See</a:t>
            </a:r>
            <a:r>
              <a:rPr lang="en-GB" sz="800" b="0" baseline="0" noProof="1">
                <a:solidFill>
                  <a:schemeClr val="tx1"/>
                </a:solidFill>
                <a:latin typeface="+mj-lt"/>
                <a:cs typeface="Arial" panose="020B0604020202020204" pitchFamily="34" charset="0"/>
              </a:rPr>
              <a:t> </a:t>
            </a:r>
            <a:br>
              <a:rPr lang="en-GB" sz="800" b="0" baseline="0" noProof="1">
                <a:solidFill>
                  <a:schemeClr val="tx1"/>
                </a:solidFill>
                <a:latin typeface="+mj-lt"/>
                <a:cs typeface="Arial" panose="020B0604020202020204" pitchFamily="34" charset="0"/>
              </a:rPr>
            </a:br>
            <a:r>
              <a:rPr lang="en-GB" sz="800" b="0" noProof="1">
                <a:solidFill>
                  <a:schemeClr val="accent4"/>
                </a:solidFill>
                <a:latin typeface="+mj-lt"/>
                <a:cs typeface="Arial" panose="020B0604020202020204" pitchFamily="34" charset="0"/>
                <a:hlinkClick r:id="rId2"/>
              </a:rPr>
              <a:t>www.designguide.ku.dk/ku/</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skabeloner/powerpoint/</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praesentationer/</a:t>
            </a:r>
            <a:endParaRPr lang="en-GB" sz="800" b="0" noProof="1">
              <a:solidFill>
                <a:schemeClr val="accent4"/>
              </a:solidFill>
              <a:latin typeface="+mj-lt"/>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6268044" y="4201412"/>
            <a:ext cx="257327" cy="275280"/>
          </a:xfrm>
          <a:prstGeom prst="rect">
            <a:avLst/>
          </a:prstGeom>
        </p:spPr>
      </p:pic>
      <p:pic>
        <p:nvPicPr>
          <p:cNvPr id="59" name="Billede 36"/>
          <p:cNvPicPr>
            <a:picLocks noChangeAspect="1"/>
          </p:cNvPicPr>
          <p:nvPr userDrawn="1"/>
        </p:nvPicPr>
        <p:blipFill>
          <a:blip r:embed="rId6"/>
          <a:stretch>
            <a:fillRect/>
          </a:stretch>
        </p:blipFill>
        <p:spPr>
          <a:xfrm>
            <a:off x="8223538" y="2795378"/>
            <a:ext cx="288708" cy="275280"/>
          </a:xfrm>
          <a:prstGeom prst="rect">
            <a:avLst/>
          </a:prstGeom>
        </p:spPr>
      </p:pic>
      <p:pic>
        <p:nvPicPr>
          <p:cNvPr id="60" name="Billede 37"/>
          <p:cNvPicPr>
            <a:picLocks noChangeAspect="1"/>
          </p:cNvPicPr>
          <p:nvPr userDrawn="1"/>
        </p:nvPicPr>
        <p:blipFill>
          <a:blip r:embed="rId7"/>
          <a:stretch>
            <a:fillRect/>
          </a:stretch>
        </p:blipFill>
        <p:spPr>
          <a:xfrm>
            <a:off x="8241826" y="3187789"/>
            <a:ext cx="223122" cy="228843"/>
          </a:xfrm>
          <a:prstGeom prst="rect">
            <a:avLst/>
          </a:prstGeom>
        </p:spPr>
      </p:pic>
      <p:sp>
        <p:nvSpPr>
          <p:cNvPr id="61" name="Text Box 48"/>
          <p:cNvSpPr txBox="1">
            <a:spLocks noChangeArrowheads="1"/>
          </p:cNvSpPr>
          <p:nvPr userDrawn="1"/>
        </p:nvSpPr>
        <p:spPr bwMode="auto">
          <a:xfrm>
            <a:off x="2570384" y="1666128"/>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Under the </a:t>
            </a:r>
            <a:r>
              <a:rPr lang="en-GB" altLang="da-DK" sz="800" b="1" baseline="0" noProof="1">
                <a:solidFill>
                  <a:schemeClr val="tx1"/>
                </a:solidFill>
                <a:latin typeface="+mn-lt"/>
                <a:cs typeface="Arial" panose="020B0604020202020204" pitchFamily="34" charset="0"/>
              </a:rPr>
              <a:t>New slide </a:t>
            </a:r>
            <a:r>
              <a:rPr lang="en-GB" altLang="da-DK" sz="800" baseline="0" noProof="1">
                <a:solidFill>
                  <a:schemeClr val="tx1"/>
                </a:solidFill>
                <a:latin typeface="+mn-lt"/>
                <a:cs typeface="Arial" panose="020B0604020202020204" pitchFamily="34" charset="0"/>
              </a:rPr>
              <a:t>button Click on the top part of the button to create a slide identical to the one selected. Click on the bottom part of the button to see a selection of possible layout choices</a:t>
            </a:r>
            <a:endParaRPr lang="en-GB" altLang="da-DK" sz="800" noProof="1">
              <a:solidFill>
                <a:schemeClr val="tx1"/>
              </a:solidFill>
              <a:latin typeface="+mn-lt"/>
              <a:cs typeface="Arial" panose="020B0604020202020204" pitchFamily="34" charset="0"/>
            </a:endParaRPr>
          </a:p>
        </p:txBody>
      </p:sp>
      <p:pic>
        <p:nvPicPr>
          <p:cNvPr id="62" name="Picture 21"/>
          <p:cNvPicPr>
            <a:picLocks noChangeAspect="1"/>
          </p:cNvPicPr>
          <p:nvPr userDrawn="1"/>
        </p:nvPicPr>
        <p:blipFill>
          <a:blip r:embed="rId8"/>
          <a:stretch>
            <a:fillRect/>
          </a:stretch>
        </p:blipFill>
        <p:spPr>
          <a:xfrm>
            <a:off x="4271879" y="1743737"/>
            <a:ext cx="243186" cy="432989"/>
          </a:xfrm>
          <a:prstGeom prst="rect">
            <a:avLst/>
          </a:prstGeom>
        </p:spPr>
      </p:pic>
    </p:spTree>
    <p:extLst>
      <p:ext uri="{BB962C8B-B14F-4D97-AF65-F5344CB8AC3E}">
        <p14:creationId xmlns:p14="http://schemas.microsoft.com/office/powerpoint/2010/main" val="274027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Location / date / NOTES / CAPTIONS / SOURCES</a:t>
            </a:r>
            <a:endParaRPr lang="en-GB"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4400" b="1" i="0" cap="none">
                <a:solidFill>
                  <a:srgbClr val="509E2F"/>
                </a:solidFill>
                <a:latin typeface="Arial"/>
                <a:cs typeface="Arial"/>
              </a:defRPr>
            </a:lvl1pPr>
          </a:lstStyle>
          <a:p>
            <a:r>
              <a:rPr lang="en-GB" dirty="0" smtClean="0"/>
              <a:t>TITLE</a:t>
            </a:r>
            <a:endParaRPr lang="en-GB" dirty="0"/>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Presenter</a:t>
            </a:r>
            <a:br>
              <a:rPr lang="en-GB" dirty="0" smtClean="0"/>
            </a:br>
            <a:r>
              <a:rPr lang="en-GB" dirty="0" smtClean="0"/>
              <a:t>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9586" b="23848"/>
          <a:stretch/>
        </p:blipFill>
        <p:spPr>
          <a:xfrm>
            <a:off x="0" y="1706879"/>
            <a:ext cx="9144000" cy="2936241"/>
          </a:xfrm>
          <a:prstGeom prst="rect">
            <a:avLst/>
          </a:prstGeom>
          <a:ln>
            <a:noFill/>
          </a:ln>
          <a:effectLst/>
          <a:scene3d>
            <a:camera prst="orthographicFront"/>
            <a:lightRig rig="threePt" dir="t">
              <a:rot lat="0" lon="0" rev="2700000"/>
            </a:lightRig>
          </a:scene3d>
          <a:sp3d/>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636" y="80208"/>
            <a:ext cx="3793362" cy="1447800"/>
          </a:xfrm>
          <a:prstGeom prst="rect">
            <a:avLst/>
          </a:prstGeom>
        </p:spPr>
      </p:pic>
    </p:spTree>
    <p:extLst>
      <p:ext uri="{BB962C8B-B14F-4D97-AF65-F5344CB8AC3E}">
        <p14:creationId xmlns:p14="http://schemas.microsoft.com/office/powerpoint/2010/main" val="42391516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509E2F"/>
                </a:solidFill>
                <a:latin typeface="Arial"/>
                <a:cs typeface="Arial"/>
              </a:defRPr>
            </a:lvl1pPr>
          </a:lstStyle>
          <a:p>
            <a:r>
              <a:rPr lang="en-GB" dirty="0" smtClean="0"/>
              <a:t>CLICK TO EDIT MASTER TITLE STYLE</a:t>
            </a:r>
            <a:endParaRPr lang="en-GB"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7" name="Straight Connector 6"/>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15866655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ork programme upda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GB" dirty="0" smtClean="0"/>
              <a:t>Click to edit Master title style</a:t>
            </a:r>
            <a:endParaRPr lang="en-GB" dirty="0"/>
          </a:p>
        </p:txBody>
      </p:sp>
      <p:sp>
        <p:nvSpPr>
          <p:cNvPr id="3" name="Content Placeholder 2"/>
          <p:cNvSpPr>
            <a:spLocks noGrp="1"/>
          </p:cNvSpPr>
          <p:nvPr>
            <p:ph sz="half" idx="1"/>
          </p:nvPr>
        </p:nvSpPr>
        <p:spPr>
          <a:xfrm>
            <a:off x="457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4648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9" name="Content Placeholder 20"/>
          <p:cNvSpPr>
            <a:spLocks noGrp="1"/>
          </p:cNvSpPr>
          <p:nvPr>
            <p:ph sz="quarter" idx="18" hasCustomPrompt="1"/>
          </p:nvPr>
        </p:nvSpPr>
        <p:spPr>
          <a:xfrm>
            <a:off x="1130300" y="927100"/>
            <a:ext cx="7556500" cy="749300"/>
          </a:xfrm>
          <a:solidFill>
            <a:srgbClr val="E0FFFF"/>
          </a:solidFill>
        </p:spPr>
        <p:txBody>
          <a:bodyPr/>
          <a:lstStyle>
            <a:lvl1pPr>
              <a:defRPr sz="1800" b="0" i="1">
                <a:solidFill>
                  <a:srgbClr val="1086C1"/>
                </a:solidFill>
                <a:latin typeface="Arial"/>
                <a:cs typeface="Arial"/>
              </a:defRPr>
            </a:lvl1pPr>
          </a:lstStyle>
          <a:p>
            <a:pPr lvl="0"/>
            <a:r>
              <a:rPr lang="en-GB" dirty="0" err="1" smtClean="0"/>
              <a:t>Subhed</a:t>
            </a:r>
            <a:endParaRPr lang="en-GB" dirty="0" smtClean="0"/>
          </a:p>
        </p:txBody>
      </p:sp>
      <p:sp>
        <p:nvSpPr>
          <p:cNvPr id="12"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GB" dirty="0" smtClean="0"/>
              <a:t>topic</a:t>
            </a:r>
          </a:p>
        </p:txBody>
      </p:sp>
    </p:spTree>
    <p:extLst>
      <p:ext uri="{BB962C8B-B14F-4D97-AF65-F5344CB8AC3E}">
        <p14:creationId xmlns:p14="http://schemas.microsoft.com/office/powerpoint/2010/main" val="38920603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509E2F"/>
                </a:solidFill>
              </a:defRPr>
            </a:lvl1pPr>
          </a:lstStyle>
          <a:p>
            <a:r>
              <a:rPr lang="en-GB" dirty="0" smtClean="0"/>
              <a:t>Click to edit Master title style</a:t>
            </a:r>
            <a:endParaRPr lang="en-GB" dirty="0"/>
          </a:p>
        </p:txBody>
      </p:sp>
      <p:sp>
        <p:nvSpPr>
          <p:cNvPr id="7" name="Text Placeholder 6"/>
          <p:cNvSpPr>
            <a:spLocks noGrp="1"/>
          </p:cNvSpPr>
          <p:nvPr>
            <p:ph type="body" sz="quarter" idx="13"/>
          </p:nvPr>
        </p:nvSpPr>
        <p:spPr>
          <a:xfrm>
            <a:off x="457203" y="1309688"/>
            <a:ext cx="3765248" cy="4664629"/>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147873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509E2F"/>
                </a:solidFill>
                <a:latin typeface="Arial"/>
                <a:cs typeface="Arial"/>
              </a:defRPr>
            </a:lvl1pPr>
          </a:lstStyle>
          <a:p>
            <a:r>
              <a:rPr lang="en-GB" dirty="0" smtClean="0"/>
              <a:t>CLICK TO EDIT MASTER TITLE STYLE</a:t>
            </a:r>
            <a:endParaRPr lang="en-GB"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5796264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GB" dirty="0" smtClean="0"/>
              <a:t>Click to edit Master title style</a:t>
            </a:r>
            <a:endParaRPr lang="en-GB" dirty="0"/>
          </a:p>
        </p:txBody>
      </p:sp>
      <p:sp>
        <p:nvSpPr>
          <p:cNvPr id="3" name="Content Placeholder 2"/>
          <p:cNvSpPr>
            <a:spLocks noGrp="1"/>
          </p:cNvSpPr>
          <p:nvPr>
            <p:ph sz="half" idx="1"/>
          </p:nvPr>
        </p:nvSpPr>
        <p:spPr>
          <a:xfrm>
            <a:off x="457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4648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07283470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GB" dirty="0" smtClean="0"/>
              <a:t>Click to edit Master title style</a:t>
            </a:r>
            <a:endParaRPr lang="en-GB" dirty="0"/>
          </a:p>
        </p:txBody>
      </p:sp>
      <p:sp>
        <p:nvSpPr>
          <p:cNvPr id="3" name="Content Placeholder 2"/>
          <p:cNvSpPr>
            <a:spLocks noGrp="1"/>
          </p:cNvSpPr>
          <p:nvPr>
            <p:ph sz="half" idx="1"/>
          </p:nvPr>
        </p:nvSpPr>
        <p:spPr>
          <a:xfrm>
            <a:off x="32429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p:txBody>
      </p:sp>
      <p:sp>
        <p:nvSpPr>
          <p:cNvPr id="4" name="Content Placeholder 3"/>
          <p:cNvSpPr>
            <a:spLocks noGrp="1"/>
          </p:cNvSpPr>
          <p:nvPr>
            <p:ph sz="half" idx="2"/>
          </p:nvPr>
        </p:nvSpPr>
        <p:spPr>
          <a:xfrm>
            <a:off x="60453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p:txBody>
      </p:sp>
      <p:sp>
        <p:nvSpPr>
          <p:cNvPr id="8" name="Content Placeholder 2"/>
          <p:cNvSpPr>
            <a:spLocks noGrp="1"/>
          </p:cNvSpPr>
          <p:nvPr>
            <p:ph sz="half" idx="11"/>
          </p:nvPr>
        </p:nvSpPr>
        <p:spPr>
          <a:xfrm>
            <a:off x="440598"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p:txBody>
      </p:sp>
      <p:sp>
        <p:nvSpPr>
          <p:cNvPr id="10" name="Picture Placeholder 9"/>
          <p:cNvSpPr>
            <a:spLocks noGrp="1"/>
          </p:cNvSpPr>
          <p:nvPr>
            <p:ph type="pic" sz="quarter" idx="12"/>
          </p:nvPr>
        </p:nvSpPr>
        <p:spPr>
          <a:xfrm>
            <a:off x="440598" y="860425"/>
            <a:ext cx="2628040" cy="2079625"/>
          </a:xfrm>
        </p:spPr>
        <p:txBody>
          <a:bodyPr/>
          <a:lstStyle/>
          <a:p>
            <a:r>
              <a:rPr lang="en-GB" dirty="0" smtClean="0"/>
              <a:t>Click icon to add picture</a:t>
            </a:r>
            <a:endParaRPr lang="en-GB" dirty="0"/>
          </a:p>
        </p:txBody>
      </p:sp>
      <p:sp>
        <p:nvSpPr>
          <p:cNvPr id="13" name="Picture Placeholder 9"/>
          <p:cNvSpPr>
            <a:spLocks noGrp="1"/>
          </p:cNvSpPr>
          <p:nvPr>
            <p:ph type="pic" sz="quarter" idx="13"/>
          </p:nvPr>
        </p:nvSpPr>
        <p:spPr>
          <a:xfrm>
            <a:off x="6045359" y="860425"/>
            <a:ext cx="2628040" cy="2079625"/>
          </a:xfrm>
        </p:spPr>
        <p:txBody>
          <a:bodyPr/>
          <a:lstStyle/>
          <a:p>
            <a:r>
              <a:rPr lang="en-GB" dirty="0" smtClean="0"/>
              <a:t>Click icon to add picture</a:t>
            </a:r>
            <a:endParaRPr lang="en-GB" dirty="0"/>
          </a:p>
        </p:txBody>
      </p:sp>
      <p:sp>
        <p:nvSpPr>
          <p:cNvPr id="15" name="Picture Placeholder 9"/>
          <p:cNvSpPr>
            <a:spLocks noGrp="1"/>
          </p:cNvSpPr>
          <p:nvPr>
            <p:ph type="pic" sz="quarter" idx="14"/>
          </p:nvPr>
        </p:nvSpPr>
        <p:spPr>
          <a:xfrm>
            <a:off x="3242959" y="860425"/>
            <a:ext cx="2628040" cy="2079625"/>
          </a:xfrm>
        </p:spPr>
        <p:txBody>
          <a:bodyPr/>
          <a:lstStyle/>
          <a:p>
            <a:r>
              <a:rPr lang="en-GB" dirty="0" smtClean="0"/>
              <a:t>Click icon to add picture</a:t>
            </a:r>
            <a:endParaRPr lang="en-GB" dirty="0"/>
          </a:p>
        </p:txBody>
      </p:sp>
      <p:cxnSp>
        <p:nvCxnSpPr>
          <p:cNvPr id="16" name="Straight Connector 1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691531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6603" y="0"/>
            <a:ext cx="9144000"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
            </a:r>
            <a:br>
              <a:rPr lang="en-GB" dirty="0"/>
            </a:br>
            <a:r>
              <a:rPr lang="en-GB" dirty="0"/>
              <a:t>Click icon to </a:t>
            </a:r>
            <a:br>
              <a:rPr lang="en-GB" dirty="0"/>
            </a:br>
            <a:r>
              <a:rPr lang="en-GB" dirty="0"/>
              <a:t>insert image   </a:t>
            </a:r>
            <a:br>
              <a:rPr lang="en-GB" dirty="0"/>
            </a:br>
            <a:endParaRPr lang="en-GB" dirty="0"/>
          </a:p>
          <a:p>
            <a:r>
              <a:rPr lang="en-GB" dirty="0"/>
              <a:t> </a:t>
            </a:r>
          </a:p>
        </p:txBody>
      </p:sp>
      <p:sp>
        <p:nvSpPr>
          <p:cNvPr id="2" name="Titel 2"/>
          <p:cNvSpPr>
            <a:spLocks noGrp="1"/>
          </p:cNvSpPr>
          <p:nvPr>
            <p:ph type="ctrTitle"/>
          </p:nvPr>
        </p:nvSpPr>
        <p:spPr>
          <a:xfrm>
            <a:off x="4682728" y="691816"/>
            <a:ext cx="4461272"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4" name="Pladsholder til dato 3"/>
          <p:cNvSpPr>
            <a:spLocks noGrp="1"/>
          </p:cNvSpPr>
          <p:nvPr>
            <p:ph type="dt" sz="half" idx="10"/>
          </p:nvPr>
        </p:nvSpPr>
        <p:spPr>
          <a:xfrm>
            <a:off x="7746833" y="-385164"/>
            <a:ext cx="611232" cy="176797"/>
          </a:xfrm>
        </p:spPr>
        <p:txBody>
          <a:bodyPr/>
          <a:lstStyle>
            <a:lvl1pPr>
              <a:defRPr sz="100">
                <a:solidFill>
                  <a:schemeClr val="bg1"/>
                </a:solidFill>
              </a:defRPr>
            </a:lvl1pPr>
          </a:lstStyle>
          <a:p>
            <a:fld id="{5EC0A1D8-3ABB-4543-BDE4-494CA30745CE}" type="datetime1">
              <a:rPr lang="en-GB" smtClean="0"/>
              <a:t>21/11/2018</a:t>
            </a:fld>
            <a:endParaRPr lang="en-GB" dirty="0"/>
          </a:p>
        </p:txBody>
      </p:sp>
      <p:sp>
        <p:nvSpPr>
          <p:cNvPr id="5" name="Pladsholder til sidefod 4"/>
          <p:cNvSpPr>
            <a:spLocks noGrp="1"/>
          </p:cNvSpPr>
          <p:nvPr>
            <p:ph type="ftr" sz="quarter" idx="11"/>
          </p:nvPr>
        </p:nvSpPr>
        <p:spPr>
          <a:xfrm>
            <a:off x="2427371" y="-385164"/>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164"/>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15" name="Pladsholder til tekst 14"/>
          <p:cNvSpPr>
            <a:spLocks noGrp="1"/>
          </p:cNvSpPr>
          <p:nvPr>
            <p:ph type="body" sz="quarter" idx="13" hasCustomPrompt="1"/>
          </p:nvPr>
        </p:nvSpPr>
        <p:spPr>
          <a:xfrm>
            <a:off x="5055748" y="4053600"/>
            <a:ext cx="3499292"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055747" y="3007286"/>
            <a:ext cx="3499291" cy="726435"/>
          </a:xfrm>
        </p:spPr>
        <p:txBody>
          <a:bodyPr rIns="0">
            <a:noAutofit/>
          </a:bodyPr>
          <a:lstStyle>
            <a:lvl1pPr marL="0" indent="0" algn="l">
              <a:lnSpc>
                <a:spcPct val="100000"/>
              </a:lnSpc>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10" name="Titel 1"/>
          <p:cNvSpPr>
            <a:spLocks noGrp="1"/>
          </p:cNvSpPr>
          <p:nvPr>
            <p:ph type="body" sz="quarter" idx="15" hasCustomPrompt="1"/>
          </p:nvPr>
        </p:nvSpPr>
        <p:spPr>
          <a:xfrm>
            <a:off x="5055747" y="1020200"/>
            <a:ext cx="3511991"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903454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DOI or URL</a:t>
            </a:r>
            <a:endParaRPr lang="en-GB" dirty="0"/>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Key points</a:t>
            </a:r>
          </a:p>
          <a:p>
            <a:pPr lvl="0"/>
            <a:r>
              <a:rPr lang="en-GB" dirty="0" smtClean="0"/>
              <a:t>Highlighting</a:t>
            </a:r>
          </a:p>
          <a:p>
            <a:pPr lvl="0"/>
            <a:r>
              <a:rPr lang="en-GB" dirty="0" smtClean="0"/>
              <a:t>Use case</a:t>
            </a:r>
          </a:p>
          <a:p>
            <a:pPr lvl="0"/>
            <a:endParaRPr lang="en-GB" dirty="0" smtClean="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GB" dirty="0" smtClean="0"/>
              <a:t>Logo / journal cover</a:t>
            </a:r>
            <a:endParaRPr lang="en-GB"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GB" dirty="0" smtClean="0"/>
              <a:t>Representative graphic / map / visual from article</a:t>
            </a:r>
            <a:endParaRPr lang="en-GB" dirty="0"/>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GB" dirty="0" smtClean="0"/>
              <a:t>Species photo</a:t>
            </a:r>
            <a:endParaRPr lang="en-GB" dirty="0"/>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GB" dirty="0" smtClean="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Title/Author clipping or citation</a:t>
            </a:r>
          </a:p>
        </p:txBody>
      </p:sp>
    </p:spTree>
    <p:extLst>
      <p:ext uri="{BB962C8B-B14F-4D97-AF65-F5344CB8AC3E}">
        <p14:creationId xmlns:p14="http://schemas.microsoft.com/office/powerpoint/2010/main" val="26394480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in-Side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GB" dirty="0" smtClean="0"/>
              <a:t>Click to edit Master title style</a:t>
            </a:r>
            <a:endParaRPr lang="en-GB" dirty="0"/>
          </a:p>
        </p:txBody>
      </p:sp>
      <p:sp>
        <p:nvSpPr>
          <p:cNvPr id="4" name="Content Placeholder 3"/>
          <p:cNvSpPr>
            <a:spLocks noGrp="1"/>
          </p:cNvSpPr>
          <p:nvPr>
            <p:ph sz="half" idx="2"/>
          </p:nvPr>
        </p:nvSpPr>
        <p:spPr>
          <a:xfrm>
            <a:off x="6045399" y="860425"/>
            <a:ext cx="2628000"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p:txBody>
      </p:sp>
      <p:sp>
        <p:nvSpPr>
          <p:cNvPr id="8" name="Content Placeholder 2"/>
          <p:cNvSpPr>
            <a:spLocks noGrp="1"/>
          </p:cNvSpPr>
          <p:nvPr>
            <p:ph sz="half" idx="11"/>
          </p:nvPr>
        </p:nvSpPr>
        <p:spPr>
          <a:xfrm>
            <a:off x="440597" y="860425"/>
            <a:ext cx="5430401"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p:txBody>
      </p:sp>
      <p:cxnSp>
        <p:nvCxnSpPr>
          <p:cNvPr id="10" name="Straight Connector 9"/>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99071274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2720"/>
          </a:xfrm>
        </p:spPr>
        <p:txBody>
          <a:bodyPr anchor="t" anchorCtr="0">
            <a:normAutofit/>
          </a:bodyPr>
          <a:lstStyle>
            <a:lvl1pPr algn="l">
              <a:defRPr sz="2800" b="1" cap="all">
                <a:solidFill>
                  <a:srgbClr val="509E2F"/>
                </a:solidFill>
              </a:defRPr>
            </a:lvl1pPr>
          </a:lstStyle>
          <a:p>
            <a:r>
              <a:rPr lang="en-GB" dirty="0" smtClean="0"/>
              <a:t>Click to edit Master title style</a:t>
            </a:r>
            <a:endParaRPr lang="en-GB" dirty="0"/>
          </a:p>
        </p:txBody>
      </p:sp>
      <p:sp>
        <p:nvSpPr>
          <p:cNvPr id="3" name="Text Placeholder 2"/>
          <p:cNvSpPr>
            <a:spLocks noGrp="1"/>
          </p:cNvSpPr>
          <p:nvPr>
            <p:ph type="body" idx="1"/>
          </p:nvPr>
        </p:nvSpPr>
        <p:spPr>
          <a:xfrm>
            <a:off x="457200" y="87473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Edit Master text styles</a:t>
            </a:r>
          </a:p>
        </p:txBody>
      </p:sp>
      <p:sp>
        <p:nvSpPr>
          <p:cNvPr id="4" name="Content Placeholder 3"/>
          <p:cNvSpPr>
            <a:spLocks noGrp="1"/>
          </p:cNvSpPr>
          <p:nvPr>
            <p:ph sz="half" idx="2"/>
          </p:nvPr>
        </p:nvSpPr>
        <p:spPr>
          <a:xfrm>
            <a:off x="457200" y="1620410"/>
            <a:ext cx="4040188" cy="4506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Edit Master text styles</a:t>
            </a:r>
          </a:p>
          <a:p>
            <a:pPr lvl="1"/>
            <a:r>
              <a:rPr lang="en-GB" dirty="0" smtClean="0"/>
              <a:t>Second level</a:t>
            </a:r>
          </a:p>
          <a:p>
            <a:pPr lvl="2"/>
            <a:r>
              <a:rPr lang="en-GB" dirty="0" smtClean="0"/>
              <a:t>Third level</a:t>
            </a:r>
          </a:p>
        </p:txBody>
      </p:sp>
      <p:sp>
        <p:nvSpPr>
          <p:cNvPr id="5" name="Text Placeholder 4"/>
          <p:cNvSpPr>
            <a:spLocks noGrp="1"/>
          </p:cNvSpPr>
          <p:nvPr>
            <p:ph type="body" sz="quarter" idx="3"/>
          </p:nvPr>
        </p:nvSpPr>
        <p:spPr>
          <a:xfrm>
            <a:off x="4645027" y="87473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Edit Master text styles</a:t>
            </a:r>
          </a:p>
        </p:txBody>
      </p:sp>
      <p:sp>
        <p:nvSpPr>
          <p:cNvPr id="6" name="Content Placeholder 5"/>
          <p:cNvSpPr>
            <a:spLocks noGrp="1"/>
          </p:cNvSpPr>
          <p:nvPr>
            <p:ph sz="quarter" idx="4"/>
          </p:nvPr>
        </p:nvSpPr>
        <p:spPr>
          <a:xfrm>
            <a:off x="4645027" y="1620410"/>
            <a:ext cx="4041775" cy="45065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Edit Master text styles</a:t>
            </a:r>
          </a:p>
          <a:p>
            <a:pPr lvl="1"/>
            <a:r>
              <a:rPr lang="en-GB" dirty="0" smtClean="0"/>
              <a:t>Second level</a:t>
            </a:r>
          </a:p>
          <a:p>
            <a:pPr lvl="2"/>
            <a:r>
              <a:rPr lang="en-GB" dirty="0" smtClean="0"/>
              <a:t>Third level</a:t>
            </a:r>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8534451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509E2F"/>
                </a:solidFill>
              </a:defRPr>
            </a:lvl1pPr>
          </a:lstStyle>
          <a:p>
            <a:r>
              <a:rPr lang="en-GB" dirty="0" smtClean="0"/>
              <a:t>Click to edit Master title style</a:t>
            </a:r>
            <a:endParaRPr lang="en-GB"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50189176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8522537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noAutofit/>
          </a:bodyPr>
          <a:lstStyle>
            <a:lvl1pPr>
              <a:defRPr sz="4800">
                <a:solidFill>
                  <a:srgbClr val="509E2F"/>
                </a:solidFill>
                <a:latin typeface="Arial"/>
                <a:cs typeface="Arial"/>
              </a:defRPr>
            </a:lvl1pPr>
          </a:lstStyle>
          <a:p>
            <a:r>
              <a:rPr lang="en-GB" dirty="0" smtClean="0"/>
              <a:t>Click to edit Master title style</a:t>
            </a:r>
            <a:endParaRPr lang="en-GB" dirty="0"/>
          </a:p>
        </p:txBody>
      </p:sp>
      <p:sp>
        <p:nvSpPr>
          <p:cNvPr id="3" name="Subtitle 2"/>
          <p:cNvSpPr>
            <a:spLocks noGrp="1"/>
          </p:cNvSpPr>
          <p:nvPr>
            <p:ph type="subTitle" idx="1"/>
          </p:nvPr>
        </p:nvSpPr>
        <p:spPr>
          <a:xfrm>
            <a:off x="1371600" y="4353858"/>
            <a:ext cx="6400800" cy="1606679"/>
          </a:xfrm>
        </p:spPr>
        <p:txBody>
          <a:bodyPr/>
          <a:lstStyle>
            <a:lvl1pPr marL="0" indent="0" algn="ctr">
              <a:buNone/>
              <a:defRPr>
                <a:solidFill>
                  <a:schemeClr val="tx1">
                    <a:tint val="75000"/>
                  </a:schemeClr>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GB"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52919555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74637"/>
            <a:ext cx="8229600" cy="793915"/>
          </a:xfrm>
          <a:prstGeom prst="rect">
            <a:avLst/>
          </a:prstGeom>
          <a:noFill/>
          <a:ln>
            <a:noFill/>
          </a:ln>
        </p:spPr>
        <p:txBody>
          <a:bodyPr spcFirstLastPara="1" wrap="square" lIns="0" tIns="45700" rIns="0" bIns="45700" anchor="t" anchorCtr="0"/>
          <a:lstStyle>
            <a:lvl1pPr marR="0" lvl="0" algn="l" rtl="0">
              <a:spcBef>
                <a:spcPts val="0"/>
              </a:spcBef>
              <a:spcAft>
                <a:spcPts val="0"/>
              </a:spcAft>
              <a:buClr>
                <a:srgbClr val="509E2F"/>
              </a:buClr>
              <a:buSzPts val="2800"/>
              <a:buFont typeface="Arial"/>
              <a:buNone/>
              <a:defRPr sz="2800" b="1" i="0" u="none" strike="noStrike" cap="none">
                <a:solidFill>
                  <a:srgbClr val="509E2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457200" y="1309689"/>
            <a:ext cx="8229600" cy="4816476"/>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Narrow"/>
                <a:ea typeface="Arial Narrow"/>
                <a:cs typeface="Arial Narrow"/>
                <a:sym typeface="Arial Narrow"/>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Narrow"/>
                <a:ea typeface="Arial Narrow"/>
                <a:cs typeface="Arial Narrow"/>
                <a:sym typeface="Arial Narrow"/>
              </a:defRPr>
            </a:lvl2pPr>
            <a:lvl3pPr marL="1371600" marR="0" lvl="2"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Narrow"/>
                <a:ea typeface="Arial Narrow"/>
                <a:cs typeface="Arial Narrow"/>
                <a:sym typeface="Arial Narrow"/>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2" name="Google Shape;22;p3"/>
          <p:cNvCxnSpPr/>
          <p:nvPr/>
        </p:nvCxnSpPr>
        <p:spPr>
          <a:xfrm>
            <a:off x="440598" y="6349719"/>
            <a:ext cx="7157051" cy="0"/>
          </a:xfrm>
          <a:prstGeom prst="straightConnector1">
            <a:avLst/>
          </a:prstGeom>
          <a:noFill/>
          <a:ln w="9525" cap="flat" cmpd="sng">
            <a:solidFill>
              <a:srgbClr val="509E2F"/>
            </a:solidFill>
            <a:prstDash val="solid"/>
            <a:round/>
            <a:headEnd type="none" w="sm" len="sm"/>
            <a:tailEnd type="none" w="sm" len="sm"/>
          </a:ln>
        </p:spPr>
      </p:cxnSp>
      <p:sp>
        <p:nvSpPr>
          <p:cNvPr id="23" name="Google Shape;23;p3"/>
          <p:cNvSpPr txBox="1">
            <a:spLocks noGrp="1"/>
          </p:cNvSpPr>
          <p:nvPr>
            <p:ph type="body" idx="2"/>
          </p:nvPr>
        </p:nvSpPr>
        <p:spPr>
          <a:xfrm>
            <a:off x="441325" y="6407149"/>
            <a:ext cx="7156324" cy="383119"/>
          </a:xfrm>
          <a:prstGeom prst="rect">
            <a:avLst/>
          </a:prstGeom>
          <a:noFill/>
          <a:ln>
            <a:noFill/>
          </a:ln>
        </p:spPr>
        <p:txBody>
          <a:bodyPr spcFirstLastPara="1" wrap="square" lIns="0" tIns="45700" rIns="91425" bIns="45700" anchor="ctr" anchorCtr="0"/>
          <a:lstStyle>
            <a:lvl1pPr marL="457200" marR="0" lvl="0" indent="-228600" algn="r" rtl="0">
              <a:spcBef>
                <a:spcPts val="180"/>
              </a:spcBef>
              <a:spcAft>
                <a:spcPts val="0"/>
              </a:spcAft>
              <a:buClr>
                <a:schemeClr val="dk1"/>
              </a:buClr>
              <a:buSzPts val="900"/>
              <a:buFont typeface="Arial"/>
              <a:buNone/>
              <a:defRPr sz="900" b="0" i="0" u="none" strike="noStrike" cap="none">
                <a:solidFill>
                  <a:schemeClr val="dk1"/>
                </a:solidFill>
                <a:latin typeface="Arial Narrow"/>
                <a:ea typeface="Arial Narrow"/>
                <a:cs typeface="Arial Narrow"/>
                <a:sym typeface="Arial Narrow"/>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Narrow"/>
                <a:ea typeface="Arial Narrow"/>
                <a:cs typeface="Arial Narrow"/>
                <a:sym typeface="Arial Narrow"/>
              </a:defRPr>
            </a:lvl2pPr>
            <a:lvl3pPr marL="1371600" marR="0" lvl="2" indent="-228600" algn="l" rtl="0">
              <a:spcBef>
                <a:spcPts val="480"/>
              </a:spcBef>
              <a:spcAft>
                <a:spcPts val="0"/>
              </a:spcAft>
              <a:buClr>
                <a:schemeClr val="dk1"/>
              </a:buClr>
              <a:buSzPts val="2400"/>
              <a:buFont typeface="Noto Sans Symbols"/>
              <a:buNone/>
              <a:defRPr sz="2400" b="0" i="0" u="none" strike="noStrike" cap="none">
                <a:solidFill>
                  <a:schemeClr val="dk1"/>
                </a:solidFill>
                <a:latin typeface="Arial Narrow"/>
                <a:ea typeface="Arial Narrow"/>
                <a:cs typeface="Arial Narrow"/>
                <a:sym typeface="Arial Narrow"/>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4" name="Google Shape;24;p3"/>
          <p:cNvPicPr preferRelativeResize="0"/>
          <p:nvPr/>
        </p:nvPicPr>
        <p:blipFill rotWithShape="1">
          <a:blip r:embed="rId2">
            <a:alphaModFix/>
          </a:blip>
          <a:srcRect/>
          <a:stretch/>
        </p:blipFill>
        <p:spPr>
          <a:xfrm>
            <a:off x="7833895" y="6214910"/>
            <a:ext cx="962526" cy="638475"/>
          </a:xfrm>
          <a:prstGeom prst="rect">
            <a:avLst/>
          </a:prstGeom>
          <a:noFill/>
          <a:ln>
            <a:noFill/>
          </a:ln>
        </p:spPr>
      </p:pic>
    </p:spTree>
    <p:extLst>
      <p:ext uri="{BB962C8B-B14F-4D97-AF65-F5344CB8AC3E}">
        <p14:creationId xmlns:p14="http://schemas.microsoft.com/office/powerpoint/2010/main" val="1073298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228DFFFC-8FEB-49C6-9D0D-E0BD92A86F5F}"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4682728" y="2271092"/>
            <a:ext cx="4461272"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9" name="Pladsholder til tekst 14"/>
          <p:cNvSpPr>
            <a:spLocks noGrp="1"/>
          </p:cNvSpPr>
          <p:nvPr>
            <p:ph type="body" sz="quarter" idx="13" hasCustomPrompt="1"/>
          </p:nvPr>
        </p:nvSpPr>
        <p:spPr>
          <a:xfrm>
            <a:off x="5054401" y="4053600"/>
            <a:ext cx="3500638"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5054401" y="2610941"/>
            <a:ext cx="3513337"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629679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763323" y="0"/>
            <a:ext cx="9907323" cy="6858000"/>
          </a:xfrm>
          <a:prstGeom prst="rect">
            <a:avLst/>
          </a:prstGeom>
        </p:spPr>
      </p:pic>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FA633E42-BD66-4E16-AB4B-D4F73B67BBBB}"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0" y="691816"/>
            <a:ext cx="4469607"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37" name="Undertitel 2"/>
          <p:cNvSpPr>
            <a:spLocks noGrp="1"/>
          </p:cNvSpPr>
          <p:nvPr>
            <p:ph type="subTitle" idx="1" hasCustomPrompt="1"/>
          </p:nvPr>
        </p:nvSpPr>
        <p:spPr>
          <a:xfrm>
            <a:off x="587375" y="3007286"/>
            <a:ext cx="3564334"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38" name="Pladsholder til tekst 14"/>
          <p:cNvSpPr>
            <a:spLocks noGrp="1"/>
          </p:cNvSpPr>
          <p:nvPr>
            <p:ph type="body" sz="quarter" idx="13" hasCustomPrompt="1"/>
          </p:nvPr>
        </p:nvSpPr>
        <p:spPr>
          <a:xfrm>
            <a:off x="587375" y="4053600"/>
            <a:ext cx="3564334"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587375" y="1020200"/>
            <a:ext cx="3564334"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28179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1" y="0"/>
            <a:ext cx="9144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763323" y="0"/>
            <a:ext cx="9907323" cy="6858000"/>
          </a:xfrm>
          <a:prstGeom prst="rect">
            <a:avLst/>
          </a:prstGeom>
        </p:spPr>
      </p:pic>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D0A47663-4FC2-4F88-9BD5-092FD898EE9B}"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0" y="2271092"/>
            <a:ext cx="4469607"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15" name="Pladsholder til tekst 14"/>
          <p:cNvSpPr>
            <a:spLocks noGrp="1"/>
          </p:cNvSpPr>
          <p:nvPr>
            <p:ph type="body" sz="quarter" idx="13" hasCustomPrompt="1"/>
          </p:nvPr>
        </p:nvSpPr>
        <p:spPr>
          <a:xfrm>
            <a:off x="587374" y="4053600"/>
            <a:ext cx="3563425"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Titel 1"/>
          <p:cNvSpPr>
            <a:spLocks noGrp="1"/>
          </p:cNvSpPr>
          <p:nvPr>
            <p:ph type="body" sz="quarter" idx="15" hasCustomPrompt="1"/>
          </p:nvPr>
        </p:nvSpPr>
        <p:spPr>
          <a:xfrm>
            <a:off x="587373" y="2610941"/>
            <a:ext cx="356342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69068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4"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587375" y="1635125"/>
            <a:ext cx="7967663"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79685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6" y="619125"/>
            <a:ext cx="7967662" cy="865188"/>
          </a:xfrm>
        </p:spPr>
        <p:txBody>
          <a:bodyPr/>
          <a:lstStyle/>
          <a:p>
            <a:r>
              <a:rPr lang="en-GB" dirty="0"/>
              <a:t>Click to add title</a:t>
            </a:r>
          </a:p>
        </p:txBody>
      </p:sp>
      <p:sp>
        <p:nvSpPr>
          <p:cNvPr id="3" name="Pladsholder til indhold 2"/>
          <p:cNvSpPr>
            <a:spLocks noGrp="1"/>
          </p:cNvSpPr>
          <p:nvPr>
            <p:ph sz="half" idx="1" hasCustomPrompt="1"/>
          </p:nvPr>
        </p:nvSpPr>
        <p:spPr>
          <a:xfrm>
            <a:off x="587376" y="1633539"/>
            <a:ext cx="3873247" cy="4668836"/>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indhold 3"/>
          <p:cNvSpPr>
            <a:spLocks noGrp="1"/>
          </p:cNvSpPr>
          <p:nvPr>
            <p:ph sz="half" idx="2" hasCustomPrompt="1"/>
          </p:nvPr>
        </p:nvSpPr>
        <p:spPr>
          <a:xfrm>
            <a:off x="4678759" y="1635125"/>
            <a:ext cx="3876280"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BA84B769-5527-4DD4-9DA1-DF6DC20FE7C2}" type="datetime1">
              <a:rPr lang="en-GB" smtClean="0"/>
              <a:t>21/11/2018</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754967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4682729" y="1635125"/>
            <a:ext cx="3872309" cy="4667251"/>
          </a:xfrm>
          <a:blipFill>
            <a:blip r:embed="rId2"/>
            <a:srcRect/>
            <a:stretch>
              <a:fillRect l="-11" r="-9936"/>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7377" y="619125"/>
            <a:ext cx="7967662" cy="865188"/>
          </a:xfrm>
        </p:spPr>
        <p:txBody>
          <a:bodyPr/>
          <a:lstStyle>
            <a:lvl1pPr>
              <a:defRPr/>
            </a:lvl1pPr>
          </a:lstStyle>
          <a:p>
            <a:r>
              <a:rPr lang="en-GB" dirty="0"/>
              <a:t>Click to add title</a:t>
            </a:r>
          </a:p>
        </p:txBody>
      </p:sp>
      <p:sp>
        <p:nvSpPr>
          <p:cNvPr id="3" name="Pladsholder til indhold 2"/>
          <p:cNvSpPr>
            <a:spLocks noGrp="1"/>
          </p:cNvSpPr>
          <p:nvPr>
            <p:ph sz="half" idx="1" hasCustomPrompt="1"/>
          </p:nvPr>
        </p:nvSpPr>
        <p:spPr>
          <a:xfrm>
            <a:off x="587376" y="1635125"/>
            <a:ext cx="3882486"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AB71E670-9FB7-4315-84DE-52FB48770D82}" type="datetime1">
              <a:rPr lang="en-GB" smtClean="0"/>
              <a:t>21/11/2018</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01778324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emf"/><Relationship Id="rId25"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7375" y="619125"/>
            <a:ext cx="7967663" cy="865188"/>
          </a:xfrm>
          <a:prstGeom prst="rect">
            <a:avLst/>
          </a:prstGeom>
        </p:spPr>
        <p:txBody>
          <a:bodyPr vert="horz" lIns="0" tIns="0" rIns="0" bIns="0" rtlCol="0" anchor="t" anchorCtr="0">
            <a:noAutofit/>
          </a:bodyPr>
          <a:lstStyle/>
          <a:p>
            <a:r>
              <a:rPr lang="en-GB" dirty="0"/>
              <a:t>Click to add text</a:t>
            </a:r>
          </a:p>
        </p:txBody>
      </p:sp>
      <p:sp>
        <p:nvSpPr>
          <p:cNvPr id="3" name="Pladsholder til tekst 2"/>
          <p:cNvSpPr>
            <a:spLocks noGrp="1"/>
          </p:cNvSpPr>
          <p:nvPr>
            <p:ph type="body" idx="1"/>
          </p:nvPr>
        </p:nvSpPr>
        <p:spPr>
          <a:xfrm>
            <a:off x="587375" y="1635125"/>
            <a:ext cx="7967663" cy="466817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402431" marR="0" lvl="1" indent="-198835" algn="l" defTabSz="685800" rtl="0" eaLnBrk="1" fontAlgn="auto" latinLnBrk="0" hangingPunct="1">
              <a:lnSpc>
                <a:spcPct val="90000"/>
              </a:lnSpc>
              <a:spcBef>
                <a:spcPts val="375"/>
              </a:spcBef>
              <a:spcAft>
                <a:spcPts val="0"/>
              </a:spcAft>
              <a:buClrTx/>
              <a:buSzTx/>
              <a:buFont typeface="Arial" panose="020B0604020202020204" pitchFamily="34" charset="0"/>
              <a:buChar char="•"/>
              <a:tabLst/>
            </a:pPr>
            <a:endParaRPr lang="en-GB" dirty="0"/>
          </a:p>
        </p:txBody>
      </p:sp>
      <p:sp>
        <p:nvSpPr>
          <p:cNvPr id="7" name="Rectangle 19"/>
          <p:cNvSpPr/>
          <p:nvPr userDrawn="1"/>
        </p:nvSpPr>
        <p:spPr>
          <a:xfrm>
            <a:off x="0" y="3"/>
            <a:ext cx="9144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5" name="Pladsholder til sidefod 4"/>
          <p:cNvSpPr>
            <a:spLocks noGrp="1"/>
          </p:cNvSpPr>
          <p:nvPr>
            <p:ph type="ftr" sz="quarter" idx="3"/>
          </p:nvPr>
        </p:nvSpPr>
        <p:spPr>
          <a:xfrm>
            <a:off x="2984558" y="85746"/>
            <a:ext cx="4168170"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8177914" y="85746"/>
            <a:ext cx="377124"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7272722" y="85746"/>
            <a:ext cx="814976" cy="176797"/>
          </a:xfrm>
          <a:prstGeom prst="rect">
            <a:avLst/>
          </a:prstGeom>
        </p:spPr>
        <p:txBody>
          <a:bodyPr vert="horz" lIns="0" tIns="0" rIns="0" bIns="0" rtlCol="0" anchor="b" anchorCtr="0"/>
          <a:lstStyle>
            <a:lvl1pPr algn="r">
              <a:defRPr sz="1000">
                <a:solidFill>
                  <a:srgbClr val="333333"/>
                </a:solidFill>
              </a:defRPr>
            </a:lvl1pPr>
          </a:lstStyle>
          <a:p>
            <a:fld id="{78B939E7-E8BE-4EDC-A4C7-4CF4D90B066E}" type="datetime1">
              <a:rPr lang="en-GB" smtClean="0"/>
              <a:t>21/11/2018</a:t>
            </a:fld>
            <a:endParaRPr lang="en-GB" dirty="0"/>
          </a:p>
        </p:txBody>
      </p:sp>
      <p:pic>
        <p:nvPicPr>
          <p:cNvPr id="14" name="Picture 13"/>
          <p:cNvPicPr>
            <a:picLocks noChangeAspect="1"/>
          </p:cNvPicPr>
          <p:nvPr userDrawn="1"/>
        </p:nvPicPr>
        <p:blipFill rotWithShape="1">
          <a:blip r:embed="rId24"/>
          <a:srcRect l="12043" t="11448" r="17199" b="13844"/>
          <a:stretch/>
        </p:blipFill>
        <p:spPr>
          <a:xfrm>
            <a:off x="335534" y="63578"/>
            <a:ext cx="166516" cy="211296"/>
          </a:xfrm>
          <a:prstGeom prst="rect">
            <a:avLst/>
          </a:prstGeom>
        </p:spPr>
      </p:pic>
      <p:pic>
        <p:nvPicPr>
          <p:cNvPr id="15" name="Picture 2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61694" y="96467"/>
            <a:ext cx="2332648" cy="159521"/>
          </a:xfrm>
          <a:prstGeom prst="rect">
            <a:avLst/>
          </a:prstGeom>
        </p:spPr>
      </p:pic>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70" r:id="rId1"/>
    <p:sldLayoutId id="2147483674" r:id="rId2"/>
    <p:sldLayoutId id="2147483673" r:id="rId3"/>
    <p:sldLayoutId id="2147483671" r:id="rId4"/>
    <p:sldLayoutId id="2147483659" r:id="rId5"/>
    <p:sldLayoutId id="2147483672" r:id="rId6"/>
    <p:sldLayoutId id="2147483660" r:id="rId7"/>
    <p:sldLayoutId id="2147483662" r:id="rId8"/>
    <p:sldLayoutId id="2147483684" r:id="rId9"/>
    <p:sldLayoutId id="2147483685" r:id="rId10"/>
    <p:sldLayoutId id="2147483677" r:id="rId11"/>
    <p:sldLayoutId id="2147483675" r:id="rId12"/>
    <p:sldLayoutId id="2147483676" r:id="rId13"/>
    <p:sldLayoutId id="2147483678" r:id="rId14"/>
    <p:sldLayoutId id="2147483681" r:id="rId15"/>
    <p:sldLayoutId id="2147483682" r:id="rId16"/>
    <p:sldLayoutId id="2147483683" r:id="rId17"/>
    <p:sldLayoutId id="2147483687" r:id="rId18"/>
    <p:sldLayoutId id="2147483664" r:id="rId19"/>
    <p:sldLayoutId id="2147483665" r:id="rId20"/>
    <p:sldLayoutId id="2147483689" r:id="rId21"/>
    <p:sldLayoutId id="2147483688" r:id="rId22"/>
  </p:sldLayoutIdLst>
  <p:hf hdr="0" ftr="0"/>
  <p:txStyles>
    <p:titleStyle>
      <a:lvl1pPr algn="l" defTabSz="685800"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63" indent="-271463" algn="l" defTabSz="685800" rtl="0" eaLnBrk="1" latinLnBrk="0" hangingPunct="1">
        <a:lnSpc>
          <a:spcPct val="100000"/>
        </a:lnSpc>
        <a:spcBef>
          <a:spcPts val="750"/>
        </a:spcBef>
        <a:buFont typeface="Arial" panose="020B0604020202020204" pitchFamily="34" charset="0"/>
        <a:buChar char="•"/>
        <a:defRPr sz="2400" kern="1200" spc="45" baseline="0">
          <a:solidFill>
            <a:schemeClr val="tx1"/>
          </a:solidFill>
          <a:latin typeface="+mn-lt"/>
          <a:ea typeface="+mn-ea"/>
          <a:cs typeface="+mn-cs"/>
        </a:defRPr>
      </a:lvl1pPr>
      <a:lvl2pPr marL="535781" marR="0" indent="-264319"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8038" indent="-271463" algn="l" defTabSz="685800"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0" userDrawn="1">
          <p15:clr>
            <a:srgbClr val="F26B43"/>
          </p15:clr>
        </p15:guide>
        <p15:guide id="2" pos="5389" userDrawn="1">
          <p15:clr>
            <a:srgbClr val="F26B43"/>
          </p15:clr>
        </p15:guide>
        <p15:guide id="3" orient="horz" pos="1029" userDrawn="1">
          <p15:clr>
            <a:srgbClr val="F26B43"/>
          </p15:clr>
        </p15:guide>
        <p15:guide id="4" orient="horz" pos="3970" userDrawn="1">
          <p15:clr>
            <a:srgbClr val="F26B43"/>
          </p15:clr>
        </p15:guide>
        <p15:guide id="5" pos="5397" userDrawn="1">
          <p15:clr>
            <a:srgbClr val="F26B43"/>
          </p15:clr>
        </p15:guide>
        <p15:guide id="6" orient="horz" pos="392" userDrawn="1">
          <p15:clr>
            <a:srgbClr val="F26B43"/>
          </p15:clr>
        </p15:guide>
        <p15:guide id="7" orient="horz" pos="9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0" tIns="45720" rIns="0" bIns="45720" rtlCol="0" anchor="t" anchorCtr="0">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val="405334084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iming>
    <p:tnLst>
      <p:par>
        <p:cTn id="1" dur="indefinite" restart="never" nodeType="tmRoot"/>
      </p:par>
    </p:tnLst>
  </p:timing>
  <p:txStyles>
    <p:titleStyle>
      <a:lvl1pPr algn="l" defTabSz="457200" rtl="0" eaLnBrk="1" latinLnBrk="0" hangingPunct="1">
        <a:spcBef>
          <a:spcPct val="0"/>
        </a:spcBef>
        <a:buNone/>
        <a:defRPr sz="2800" b="1" kern="1200" cap="all">
          <a:solidFill>
            <a:srgbClr val="328127"/>
          </a:solidFill>
          <a:latin typeface="Arial"/>
          <a:ea typeface="+mj-ea"/>
          <a:cs typeface="Arial"/>
        </a:defRPr>
      </a:lvl1pPr>
    </p:titleStyle>
    <p:body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4.xml"/><Relationship Id="rId2"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gbif.org/news/4366hBP6hi6gaie0qKkgOi/cameroon-and-liberia-boost-gbif-africa-membership-to-20-countries" TargetMode="External"/><Relationship Id="rId3"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gbif.org/news/5iNrGgDbdKkiQqKeOuEGAG/new-call-to-promote-the-mobilization-and-use-of-biodiversity-data-in-asia" TargetMode="External"/><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hyperlink" Target="https://www.gbif.org/strategic-plan" TargetMode="External"/><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hyperlink" Target="https://www.gbif.org/bid" TargetMode="Externa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hyperlink" Target="https://www.gbif.org/programme/82243/bid-biodiversity-information-for-development#projec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42.jpg"/><Relationship Id="rId6" Type="http://schemas.openxmlformats.org/officeDocument/2006/relationships/image" Target="../media/image43.tiff"/><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hyperlink" Target="https://bid.gbif.org/en/calls/africa-2017/eligible-countries/" TargetMode="External"/><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hyperlink" Target="https://bid.gbif.org/en/calls/pacific-2016/eligible-countries/#pacific" TargetMode="External"/><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hyperlink" Target="https://bid.gbif.org/en/calls/caribbean-2016/eligible-countries/#caribbean" TargetMode="External"/><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smtClean="0"/>
              <a:t>Side event on improving decisions with biodiversity information, un biodiversity conference, </a:t>
            </a:r>
            <a:r>
              <a:rPr lang="en-US" dirty="0" err="1" smtClean="0"/>
              <a:t>sharm</a:t>
            </a:r>
            <a:r>
              <a:rPr lang="en-US" dirty="0" smtClean="0"/>
              <a:t> el sheikh, 21 </a:t>
            </a:r>
            <a:r>
              <a:rPr lang="en-US" dirty="0" err="1" smtClean="0"/>
              <a:t>november</a:t>
            </a:r>
            <a:r>
              <a:rPr lang="en-US" dirty="0" smtClean="0"/>
              <a:t> 2018</a:t>
            </a:r>
            <a:endParaRPr lang="en-US" dirty="0"/>
          </a:p>
        </p:txBody>
      </p:sp>
      <p:sp>
        <p:nvSpPr>
          <p:cNvPr id="5" name="Title 4"/>
          <p:cNvSpPr>
            <a:spLocks noGrp="1"/>
          </p:cNvSpPr>
          <p:nvPr>
            <p:ph type="title"/>
          </p:nvPr>
        </p:nvSpPr>
        <p:spPr/>
        <p:txBody>
          <a:bodyPr/>
          <a:lstStyle/>
          <a:p>
            <a:r>
              <a:rPr lang="en-US" dirty="0" smtClean="0"/>
              <a:t>Mobilizing data for decisions</a:t>
            </a:r>
            <a:endParaRPr lang="en-US" dirty="0"/>
          </a:p>
        </p:txBody>
      </p:sp>
      <p:sp>
        <p:nvSpPr>
          <p:cNvPr id="6" name="Text Placeholder 5"/>
          <p:cNvSpPr>
            <a:spLocks noGrp="1"/>
          </p:cNvSpPr>
          <p:nvPr>
            <p:ph type="body" idx="1"/>
          </p:nvPr>
        </p:nvSpPr>
        <p:spPr/>
        <p:txBody>
          <a:bodyPr/>
          <a:lstStyle/>
          <a:p>
            <a:r>
              <a:rPr lang="en-US" dirty="0" smtClean="0"/>
              <a:t>Tim Hirsch, Deputy Director, GBIF</a:t>
            </a:r>
            <a:endParaRPr lang="en-US" dirty="0"/>
          </a:p>
        </p:txBody>
      </p:sp>
    </p:spTree>
    <p:extLst>
      <p:ext uri="{BB962C8B-B14F-4D97-AF65-F5344CB8AC3E}">
        <p14:creationId xmlns:p14="http://schemas.microsoft.com/office/powerpoint/2010/main" val="1749618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GB"/>
          </a:p>
        </p:txBody>
      </p:sp>
      <p:sp>
        <p:nvSpPr>
          <p:cNvPr id="5" name="Title 1"/>
          <p:cNvSpPr>
            <a:spLocks noGrp="1"/>
          </p:cNvSpPr>
          <p:nvPr>
            <p:ph type="title"/>
          </p:nvPr>
        </p:nvSpPr>
        <p:spPr>
          <a:xfrm>
            <a:off x="457200" y="274637"/>
            <a:ext cx="8229600" cy="793915"/>
          </a:xfrm>
        </p:spPr>
        <p:txBody>
          <a:bodyPr/>
          <a:lstStyle/>
          <a:p>
            <a:r>
              <a:rPr lang="en-GB" dirty="0" smtClean="0"/>
              <a:t>GBIF publishers registered since 2015</a:t>
            </a:r>
            <a:endParaRPr lang="en-GB" dirty="0"/>
          </a:p>
        </p:txBody>
      </p:sp>
      <p:pic>
        <p:nvPicPr>
          <p:cNvPr id="7" name="Picture 6"/>
          <p:cNvPicPr/>
          <p:nvPr/>
        </p:nvPicPr>
        <p:blipFill rotWithShape="1">
          <a:blip r:embed="rId3"/>
          <a:srcRect l="16182" t="5880" r="17514" b="8412"/>
          <a:stretch/>
        </p:blipFill>
        <p:spPr>
          <a:xfrm>
            <a:off x="4777495" y="961776"/>
            <a:ext cx="3392835" cy="2343315"/>
          </a:xfrm>
          <a:prstGeom prst="rect">
            <a:avLst/>
          </a:prstGeom>
        </p:spPr>
      </p:pic>
      <p:pic>
        <p:nvPicPr>
          <p:cNvPr id="8" name="Picture 7"/>
          <p:cNvPicPr/>
          <p:nvPr/>
        </p:nvPicPr>
        <p:blipFill rotWithShape="1">
          <a:blip r:embed="rId4"/>
          <a:srcRect l="21013" t="12375" r="19641" b="9459"/>
          <a:stretch/>
        </p:blipFill>
        <p:spPr>
          <a:xfrm>
            <a:off x="4777495" y="3771774"/>
            <a:ext cx="3533502" cy="2014157"/>
          </a:xfrm>
          <a:prstGeom prst="rect">
            <a:avLst/>
          </a:prstGeom>
        </p:spPr>
      </p:pic>
      <p:pic>
        <p:nvPicPr>
          <p:cNvPr id="9" name="Picture 8"/>
          <p:cNvPicPr/>
          <p:nvPr/>
        </p:nvPicPr>
        <p:blipFill rotWithShape="1">
          <a:blip r:embed="rId5"/>
          <a:srcRect l="7199" r="8512" b="4358"/>
          <a:stretch/>
        </p:blipFill>
        <p:spPr>
          <a:xfrm>
            <a:off x="677823" y="3771774"/>
            <a:ext cx="3260628" cy="2009080"/>
          </a:xfrm>
          <a:prstGeom prst="rect">
            <a:avLst/>
          </a:prstGeom>
        </p:spPr>
      </p:pic>
      <p:sp>
        <p:nvSpPr>
          <p:cNvPr id="11" name="TextBox 10"/>
          <p:cNvSpPr txBox="1"/>
          <p:nvPr/>
        </p:nvSpPr>
        <p:spPr>
          <a:xfrm>
            <a:off x="4672889" y="3355237"/>
            <a:ext cx="389273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Geographic scope of new GBIF data publishers in Africa</a:t>
            </a: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2" name="TextBox 11"/>
          <p:cNvSpPr txBox="1"/>
          <p:nvPr/>
        </p:nvSpPr>
        <p:spPr>
          <a:xfrm>
            <a:off x="361771" y="5785931"/>
            <a:ext cx="38927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Geographic scope of new GBIF data publishers in </a:t>
            </a:r>
            <a:r>
              <a:rPr kumimoji="0" lang="en-US"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Caribbean</a:t>
            </a: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 name="TextBox 12"/>
          <p:cNvSpPr txBox="1"/>
          <p:nvPr/>
        </p:nvSpPr>
        <p:spPr>
          <a:xfrm>
            <a:off x="4597880" y="5785931"/>
            <a:ext cx="38927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Geographic scope of new GBIF data publishers in </a:t>
            </a:r>
            <a:r>
              <a:rPr kumimoji="0" lang="en-US"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Pacific</a:t>
            </a: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14" name="Content Placeholder 13"/>
          <p:cNvPicPr>
            <a:picLocks noGrp="1" noChangeAspect="1"/>
          </p:cNvPicPr>
          <p:nvPr>
            <p:ph idx="1"/>
          </p:nvPr>
        </p:nvPicPr>
        <p:blipFill>
          <a:blip r:embed="rId6"/>
          <a:stretch>
            <a:fillRect/>
          </a:stretch>
        </p:blipFill>
        <p:spPr>
          <a:xfrm>
            <a:off x="175238" y="910872"/>
            <a:ext cx="4397259" cy="2609567"/>
          </a:xfrm>
          <a:prstGeom prst="rect">
            <a:avLst/>
          </a:prstGeom>
          <a:ln>
            <a:solidFill>
              <a:schemeClr val="accent1"/>
            </a:solidFill>
          </a:ln>
        </p:spPr>
      </p:pic>
    </p:spTree>
    <p:extLst>
      <p:ext uri="{BB962C8B-B14F-4D97-AF65-F5344CB8AC3E}">
        <p14:creationId xmlns:p14="http://schemas.microsoft.com/office/powerpoint/2010/main" val="1907769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data applications</a:t>
            </a:r>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25" y="1068552"/>
            <a:ext cx="990961" cy="921594"/>
          </a:xfrm>
          <a:prstGeom prst="rect">
            <a:avLst/>
          </a:prstGeom>
          <a:ln>
            <a:solidFill>
              <a:schemeClr val="accent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60" y="3713054"/>
            <a:ext cx="1632304" cy="1396637"/>
          </a:xfrm>
          <a:prstGeom prst="rect">
            <a:avLst/>
          </a:prstGeom>
          <a:ln>
            <a:solidFill>
              <a:schemeClr val="accent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351" y="5190730"/>
            <a:ext cx="2627088" cy="11353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96298"/>
            <a:ext cx="3713447" cy="1903729"/>
          </a:xfrm>
          <a:prstGeom prst="rect">
            <a:avLst/>
          </a:prstGeom>
        </p:spPr>
      </p:pic>
      <p:sp>
        <p:nvSpPr>
          <p:cNvPr id="10" name="TextBox 9"/>
          <p:cNvSpPr txBox="1"/>
          <p:nvPr/>
        </p:nvSpPr>
        <p:spPr>
          <a:xfrm>
            <a:off x="1432286" y="1067729"/>
            <a:ext cx="5163914" cy="369332"/>
          </a:xfrm>
          <a:prstGeom prst="rect">
            <a:avLst/>
          </a:prstGeom>
          <a:solidFill>
            <a:srgbClr val="92D050"/>
          </a:solidFill>
          <a:ln>
            <a:solidFill>
              <a:schemeClr val="accent1"/>
            </a:solidFill>
          </a:ln>
        </p:spPr>
        <p:txBody>
          <a:bodyPr wrap="none" rtlCol="0">
            <a:spAutoFit/>
          </a:bodyPr>
          <a:lstStyle/>
          <a:p>
            <a:r>
              <a:rPr lang="en-US" dirty="0" smtClean="0"/>
              <a:t>Species assessment and protected area management</a:t>
            </a:r>
            <a:endParaRPr lang="en-US" dirty="0"/>
          </a:p>
        </p:txBody>
      </p:sp>
      <p:sp>
        <p:nvSpPr>
          <p:cNvPr id="11" name="TextBox 10"/>
          <p:cNvSpPr txBox="1"/>
          <p:nvPr/>
        </p:nvSpPr>
        <p:spPr>
          <a:xfrm>
            <a:off x="1805940" y="2230930"/>
            <a:ext cx="2906950" cy="369332"/>
          </a:xfrm>
          <a:prstGeom prst="rect">
            <a:avLst/>
          </a:prstGeom>
          <a:solidFill>
            <a:srgbClr val="92D050"/>
          </a:solidFill>
          <a:ln>
            <a:solidFill>
              <a:schemeClr val="accent1"/>
            </a:solidFill>
          </a:ln>
        </p:spPr>
        <p:txBody>
          <a:bodyPr wrap="none" rtlCol="0">
            <a:spAutoFit/>
          </a:bodyPr>
          <a:lstStyle/>
          <a:p>
            <a:r>
              <a:rPr lang="en-US" dirty="0" smtClean="0"/>
              <a:t>Agriculture and food security</a:t>
            </a:r>
            <a:endParaRPr lang="en-US" dirty="0"/>
          </a:p>
        </p:txBody>
      </p:sp>
      <p:sp>
        <p:nvSpPr>
          <p:cNvPr id="12" name="TextBox 11"/>
          <p:cNvSpPr txBox="1"/>
          <p:nvPr/>
        </p:nvSpPr>
        <p:spPr>
          <a:xfrm>
            <a:off x="2213964" y="3713054"/>
            <a:ext cx="3629712" cy="369332"/>
          </a:xfrm>
          <a:prstGeom prst="rect">
            <a:avLst/>
          </a:prstGeom>
          <a:solidFill>
            <a:srgbClr val="92D050"/>
          </a:solidFill>
          <a:ln>
            <a:solidFill>
              <a:schemeClr val="accent1"/>
            </a:solidFill>
          </a:ln>
        </p:spPr>
        <p:txBody>
          <a:bodyPr wrap="none" rtlCol="0">
            <a:spAutoFit/>
          </a:bodyPr>
          <a:lstStyle/>
          <a:p>
            <a:r>
              <a:rPr lang="en-US" dirty="0" smtClean="0"/>
              <a:t>Modelling impacts of climate change</a:t>
            </a:r>
            <a:endParaRPr lang="en-US" dirty="0"/>
          </a:p>
        </p:txBody>
      </p:sp>
      <p:sp>
        <p:nvSpPr>
          <p:cNvPr id="13" name="TextBox 12"/>
          <p:cNvSpPr txBox="1"/>
          <p:nvPr/>
        </p:nvSpPr>
        <p:spPr>
          <a:xfrm>
            <a:off x="1008478" y="5195178"/>
            <a:ext cx="4501873" cy="369332"/>
          </a:xfrm>
          <a:prstGeom prst="rect">
            <a:avLst/>
          </a:prstGeom>
          <a:solidFill>
            <a:srgbClr val="92D050"/>
          </a:solidFill>
          <a:ln>
            <a:solidFill>
              <a:schemeClr val="accent1"/>
            </a:solidFill>
          </a:ln>
        </p:spPr>
        <p:txBody>
          <a:bodyPr wrap="none" rtlCol="0">
            <a:spAutoFit/>
          </a:bodyPr>
          <a:lstStyle/>
          <a:p>
            <a:r>
              <a:rPr lang="en-US" dirty="0" smtClean="0"/>
              <a:t>Information for invasive species management </a:t>
            </a:r>
            <a:endParaRPr lang="en-US" dirty="0"/>
          </a:p>
        </p:txBody>
      </p:sp>
    </p:spTree>
    <p:extLst>
      <p:ext uri="{BB962C8B-B14F-4D97-AF65-F5344CB8AC3E}">
        <p14:creationId xmlns:p14="http://schemas.microsoft.com/office/powerpoint/2010/main" val="1275761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Expanded </a:t>
            </a:r>
            <a:r>
              <a:rPr lang="en-US" dirty="0" err="1" smtClean="0"/>
              <a:t>gbif</a:t>
            </a:r>
            <a:r>
              <a:rPr lang="en-US" dirty="0" smtClean="0"/>
              <a:t> membership </a:t>
            </a:r>
            <a:endParaRPr lang="en-US" dirty="0"/>
          </a:p>
        </p:txBody>
      </p:sp>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www.gbif.org/news/4366hBP6hi6gaie0qKkgOi/cameroon-and-liberia-boost-gbif-africa-membership-to-20-countries</a:t>
            </a:r>
            <a:r>
              <a:rPr lang="en-US"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07488"/>
            <a:ext cx="6366510" cy="3435251"/>
          </a:xfrm>
          <a:prstGeom prst="rect">
            <a:avLst/>
          </a:prstGeom>
          <a:ln>
            <a:solidFill>
              <a:schemeClr val="accent1"/>
            </a:solidFill>
          </a:ln>
        </p:spPr>
      </p:pic>
      <p:sp>
        <p:nvSpPr>
          <p:cNvPr id="6" name="TextBox 5"/>
          <p:cNvSpPr txBox="1"/>
          <p:nvPr/>
        </p:nvSpPr>
        <p:spPr>
          <a:xfrm>
            <a:off x="563754" y="4555748"/>
            <a:ext cx="3455733" cy="1754326"/>
          </a:xfrm>
          <a:prstGeom prst="rect">
            <a:avLst/>
          </a:prstGeom>
          <a:noFill/>
        </p:spPr>
        <p:txBody>
          <a:bodyPr wrap="square" rtlCol="0">
            <a:spAutoFit/>
          </a:bodyPr>
          <a:lstStyle/>
          <a:p>
            <a:endParaRPr lang="en-US" dirty="0" smtClean="0"/>
          </a:p>
          <a:p>
            <a:pPr marL="285750" indent="-285750">
              <a:buFontTx/>
              <a:buChar char="-"/>
            </a:pPr>
            <a:r>
              <a:rPr lang="en-US" dirty="0" smtClean="0"/>
              <a:t>Cameroon</a:t>
            </a:r>
          </a:p>
          <a:p>
            <a:pPr marL="285750" indent="-285750">
              <a:buFontTx/>
              <a:buChar char="-"/>
            </a:pPr>
            <a:r>
              <a:rPr lang="en-US" dirty="0" smtClean="0"/>
              <a:t>Democratic Republic of Congo</a:t>
            </a:r>
          </a:p>
          <a:p>
            <a:pPr marL="285750" indent="-285750">
              <a:buFontTx/>
              <a:buChar char="-"/>
            </a:pPr>
            <a:r>
              <a:rPr lang="en-US" dirty="0" smtClean="0"/>
              <a:t>Liberia</a:t>
            </a:r>
          </a:p>
          <a:p>
            <a:pPr marL="285750" indent="-285750">
              <a:buFontTx/>
              <a:buChar char="-"/>
            </a:pPr>
            <a:r>
              <a:rPr lang="en-US" dirty="0" smtClean="0"/>
              <a:t>Mali</a:t>
            </a:r>
          </a:p>
          <a:p>
            <a:pPr marL="285750" indent="-285750">
              <a:buFontTx/>
              <a:buChar char="-"/>
            </a:pPr>
            <a:r>
              <a:rPr lang="en-US" dirty="0" smtClean="0"/>
              <a:t>Niger</a:t>
            </a:r>
          </a:p>
        </p:txBody>
      </p:sp>
      <p:sp>
        <p:nvSpPr>
          <p:cNvPr id="7" name="TextBox 6"/>
          <p:cNvSpPr txBox="1"/>
          <p:nvPr/>
        </p:nvSpPr>
        <p:spPr>
          <a:xfrm>
            <a:off x="4400550" y="4879180"/>
            <a:ext cx="1656223" cy="1477328"/>
          </a:xfrm>
          <a:prstGeom prst="rect">
            <a:avLst/>
          </a:prstGeom>
          <a:noFill/>
        </p:spPr>
        <p:txBody>
          <a:bodyPr wrap="none" rtlCol="0">
            <a:spAutoFit/>
          </a:bodyPr>
          <a:lstStyle/>
          <a:p>
            <a:pPr marL="285750" indent="-285750">
              <a:buFontTx/>
              <a:buChar char="-"/>
            </a:pPr>
            <a:r>
              <a:rPr lang="en-US" dirty="0"/>
              <a:t>Nigeria</a:t>
            </a:r>
          </a:p>
          <a:p>
            <a:pPr marL="285750" indent="-285750">
              <a:buFontTx/>
              <a:buChar char="-"/>
            </a:pPr>
            <a:r>
              <a:rPr lang="en-US" dirty="0"/>
              <a:t>South Sudan</a:t>
            </a:r>
          </a:p>
          <a:p>
            <a:pPr marL="285750" indent="-285750">
              <a:buFontTx/>
              <a:buChar char="-"/>
            </a:pPr>
            <a:r>
              <a:rPr lang="en-US" dirty="0"/>
              <a:t>Zimbabwe</a:t>
            </a:r>
          </a:p>
          <a:p>
            <a:pPr marL="285750" indent="-285750">
              <a:buFontTx/>
              <a:buChar char="-"/>
            </a:pPr>
            <a:r>
              <a:rPr lang="en-US" dirty="0"/>
              <a:t>SPREP</a:t>
            </a:r>
          </a:p>
          <a:p>
            <a:endParaRPr lang="en-US" dirty="0"/>
          </a:p>
        </p:txBody>
      </p:sp>
      <p:sp>
        <p:nvSpPr>
          <p:cNvPr id="8" name="TextBox 7"/>
          <p:cNvSpPr txBox="1"/>
          <p:nvPr/>
        </p:nvSpPr>
        <p:spPr>
          <a:xfrm>
            <a:off x="441325" y="4449100"/>
            <a:ext cx="6615465" cy="369332"/>
          </a:xfrm>
          <a:prstGeom prst="rect">
            <a:avLst/>
          </a:prstGeom>
          <a:solidFill>
            <a:srgbClr val="92D050"/>
          </a:solidFill>
          <a:ln>
            <a:solidFill>
              <a:schemeClr val="accent1"/>
            </a:solidFill>
          </a:ln>
        </p:spPr>
        <p:txBody>
          <a:bodyPr wrap="none" rtlCol="0">
            <a:spAutoFit/>
          </a:bodyPr>
          <a:lstStyle/>
          <a:p>
            <a:r>
              <a:rPr lang="en-US" dirty="0" smtClean="0"/>
              <a:t>New countries and organizations joining GBIF during BID </a:t>
            </a:r>
            <a:r>
              <a:rPr lang="en-US" dirty="0" err="1" smtClean="0"/>
              <a:t>programme</a:t>
            </a:r>
            <a:endParaRPr lang="en-US" dirty="0"/>
          </a:p>
        </p:txBody>
      </p:sp>
    </p:spTree>
    <p:extLst>
      <p:ext uri="{BB962C8B-B14F-4D97-AF65-F5344CB8AC3E}">
        <p14:creationId xmlns:p14="http://schemas.microsoft.com/office/powerpoint/2010/main" val="1093811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www.gbif.org/news/5iNrGgDbdKkiQqKeOuEGAG/new-call-to-promote-the-mobilization-and-use-of-biodiversity-data-in-asia</a:t>
            </a:r>
            <a:r>
              <a:rPr lang="en-US" dirty="0" smtClean="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2970"/>
            <a:ext cx="9144000" cy="4782497"/>
          </a:xfrm>
          <a:prstGeom prst="rect">
            <a:avLst/>
          </a:prstGeom>
        </p:spPr>
      </p:pic>
    </p:spTree>
    <p:extLst>
      <p:ext uri="{BB962C8B-B14F-4D97-AF65-F5344CB8AC3E}">
        <p14:creationId xmlns:p14="http://schemas.microsoft.com/office/powerpoint/2010/main" val="1810413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629" y="898063"/>
            <a:ext cx="6135676" cy="3928191"/>
          </a:xfrm>
          <a:prstGeom prst="rect">
            <a:avLst/>
          </a:prstGeom>
        </p:spPr>
      </p:pic>
      <p:sp>
        <p:nvSpPr>
          <p:cNvPr id="2" name="Title 1"/>
          <p:cNvSpPr>
            <a:spLocks noGrp="1"/>
          </p:cNvSpPr>
          <p:nvPr>
            <p:ph type="title"/>
          </p:nvPr>
        </p:nvSpPr>
        <p:spPr/>
        <p:txBody>
          <a:bodyPr/>
          <a:lstStyle/>
          <a:p>
            <a:r>
              <a:rPr lang="en-US" dirty="0" smtClean="0"/>
              <a:t>Capacity enhancement in </a:t>
            </a:r>
            <a:r>
              <a:rPr lang="en-US" dirty="0" err="1" smtClean="0"/>
              <a:t>gbif</a:t>
            </a:r>
            <a:endParaRPr lang="en-US" dirty="0"/>
          </a:p>
        </p:txBody>
      </p:sp>
      <p:sp>
        <p:nvSpPr>
          <p:cNvPr id="4" name="Text Placeholder 3"/>
          <p:cNvSpPr>
            <a:spLocks noGrp="1"/>
          </p:cNvSpPr>
          <p:nvPr>
            <p:ph type="body" sz="quarter" idx="10"/>
          </p:nvPr>
        </p:nvSpPr>
        <p:spPr/>
        <p:txBody>
          <a:bodyPr/>
          <a:lstStyle/>
          <a:p>
            <a:r>
              <a:rPr lang="da-DK" dirty="0">
                <a:hlinkClick r:id="rId3"/>
              </a:rPr>
              <a:t>https://www.gbif.org/strategic-plan</a:t>
            </a:r>
            <a:r>
              <a:rPr lang="da-DK" dirty="0"/>
              <a:t> </a:t>
            </a:r>
          </a:p>
          <a:p>
            <a:endParaRPr lang="en-US" dirty="0"/>
          </a:p>
        </p:txBody>
      </p:sp>
      <p:pic>
        <p:nvPicPr>
          <p:cNvPr id="11" name="Picture 10">
            <a:extLst>
              <a:ext uri="{FF2B5EF4-FFF2-40B4-BE49-F238E27FC236}">
                <a16:creationId xmlns="" xmlns:a16="http://schemas.microsoft.com/office/drawing/2014/main" id="{68355238-9724-7547-AF92-53D009F3606C}"/>
              </a:ext>
            </a:extLst>
          </p:cNvPr>
          <p:cNvPicPr>
            <a:picLocks noChangeAspect="1"/>
          </p:cNvPicPr>
          <p:nvPr/>
        </p:nvPicPr>
        <p:blipFill>
          <a:blip r:embed="rId4"/>
          <a:stretch>
            <a:fillRect/>
          </a:stretch>
        </p:blipFill>
        <p:spPr>
          <a:xfrm>
            <a:off x="769158" y="4045556"/>
            <a:ext cx="6726151" cy="2120200"/>
          </a:xfrm>
          <a:prstGeom prst="rect">
            <a:avLst/>
          </a:prstGeom>
          <a:ln>
            <a:solidFill>
              <a:schemeClr val="tx1"/>
            </a:solidFill>
          </a:ln>
        </p:spPr>
      </p:pic>
      <p:pic>
        <p:nvPicPr>
          <p:cNvPr id="12" name="Content Placeholder 7">
            <a:extLst>
              <a:ext uri="{FF2B5EF4-FFF2-40B4-BE49-F238E27FC236}">
                <a16:creationId xmlns:a16="http://schemas.microsoft.com/office/drawing/2014/main" xmlns="" id="{34FE47C0-E7F2-254E-9337-D01A5F413182}"/>
              </a:ext>
            </a:extLst>
          </p:cNvPr>
          <p:cNvPicPr>
            <a:picLocks noChangeAspect="1"/>
          </p:cNvPicPr>
          <p:nvPr/>
        </p:nvPicPr>
        <p:blipFill>
          <a:blip r:embed="rId5"/>
          <a:stretch>
            <a:fillRect/>
          </a:stretch>
        </p:blipFill>
        <p:spPr>
          <a:xfrm>
            <a:off x="6839673" y="898063"/>
            <a:ext cx="2131656" cy="3105958"/>
          </a:xfrm>
          <a:prstGeom prst="rect">
            <a:avLst/>
          </a:prstGeom>
        </p:spPr>
      </p:pic>
    </p:spTree>
    <p:extLst>
      <p:ext uri="{BB962C8B-B14F-4D97-AF65-F5344CB8AC3E}">
        <p14:creationId xmlns:p14="http://schemas.microsoft.com/office/powerpoint/2010/main" val="622266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a:hlinkClick r:id="rId3"/>
              </a:rPr>
              <a:t>https://</a:t>
            </a:r>
            <a:r>
              <a:rPr lang="en-GB" dirty="0" smtClean="0">
                <a:hlinkClick r:id="rId3"/>
              </a:rPr>
              <a:t>www.gbif.org/bid</a:t>
            </a:r>
            <a:r>
              <a:rPr lang="en-GB" dirty="0" smtClean="0"/>
              <a:t> </a:t>
            </a:r>
            <a:endParaRPr lang="en-GB" dirty="0"/>
          </a:p>
        </p:txBody>
      </p:sp>
      <p:sp>
        <p:nvSpPr>
          <p:cNvPr id="5" name="Title 1"/>
          <p:cNvSpPr>
            <a:spLocks noGrp="1"/>
          </p:cNvSpPr>
          <p:nvPr>
            <p:ph type="title"/>
          </p:nvPr>
        </p:nvSpPr>
        <p:spPr>
          <a:xfrm>
            <a:off x="160020" y="297497"/>
            <a:ext cx="8686800" cy="793915"/>
          </a:xfrm>
        </p:spPr>
        <p:txBody>
          <a:bodyPr>
            <a:normAutofit fontScale="90000"/>
          </a:bodyPr>
          <a:lstStyle/>
          <a:p>
            <a:r>
              <a:rPr lang="en-GB" dirty="0" smtClean="0"/>
              <a:t>Biodiversity Information for Development </a:t>
            </a:r>
            <a:r>
              <a:rPr lang="en-GB" dirty="0"/>
              <a:t>(</a:t>
            </a:r>
            <a:r>
              <a:rPr lang="en-GB" dirty="0" smtClean="0"/>
              <a:t>BID)</a:t>
            </a:r>
            <a:endParaRPr lang="en-GB" dirty="0"/>
          </a:p>
        </p:txBody>
      </p:sp>
      <p:sp>
        <p:nvSpPr>
          <p:cNvPr id="6" name="Content Placeholder 2"/>
          <p:cNvSpPr>
            <a:spLocks noGrp="1"/>
          </p:cNvSpPr>
          <p:nvPr>
            <p:ph idx="1"/>
          </p:nvPr>
        </p:nvSpPr>
        <p:spPr>
          <a:xfrm>
            <a:off x="317552" y="3827887"/>
            <a:ext cx="8823960" cy="2770821"/>
          </a:xfrm>
          <a:noFill/>
        </p:spPr>
        <p:txBody>
          <a:bodyPr anchor="t">
            <a:normAutofit/>
          </a:bodyPr>
          <a:lstStyle/>
          <a:p>
            <a:endParaRPr lang="en-GB" dirty="0" smtClean="0"/>
          </a:p>
          <a:p>
            <a:pPr marL="457200" indent="-457200">
              <a:buFontTx/>
              <a:buChar char="-"/>
            </a:pPr>
            <a:r>
              <a:rPr lang="en-GB" sz="1600" dirty="0" smtClean="0">
                <a:latin typeface="Arial" charset="0"/>
                <a:ea typeface="Arial" charset="0"/>
                <a:cs typeface="Arial" charset="0"/>
              </a:rPr>
              <a:t>€</a:t>
            </a:r>
            <a:r>
              <a:rPr lang="en-GB" sz="1600" dirty="0">
                <a:latin typeface="Arial" charset="0"/>
                <a:ea typeface="Arial" charset="0"/>
                <a:cs typeface="Arial" charset="0"/>
              </a:rPr>
              <a:t>3,9 million grant under the </a:t>
            </a:r>
            <a:r>
              <a:rPr lang="en-GB" sz="1600" dirty="0" err="1">
                <a:latin typeface="Arial" charset="0"/>
                <a:ea typeface="Arial" charset="0"/>
                <a:cs typeface="Arial" charset="0"/>
              </a:rPr>
              <a:t>EuropeAid</a:t>
            </a:r>
            <a:r>
              <a:rPr lang="en-GB" sz="1600" dirty="0">
                <a:latin typeface="Arial" charset="0"/>
                <a:ea typeface="Arial" charset="0"/>
                <a:cs typeface="Arial" charset="0"/>
              </a:rPr>
              <a:t> Biodiversity for Life (B4Life) flagship umbrella programme</a:t>
            </a:r>
            <a:r>
              <a:rPr lang="en-GB" sz="1600" dirty="0" smtClean="0">
                <a:latin typeface="Arial" charset="0"/>
                <a:ea typeface="Arial" charset="0"/>
                <a:cs typeface="Arial" charset="0"/>
              </a:rPr>
              <a:t>.</a:t>
            </a:r>
          </a:p>
          <a:p>
            <a:pPr marL="457200" indent="-457200">
              <a:buFontTx/>
              <a:buChar char="-"/>
            </a:pPr>
            <a:r>
              <a:rPr lang="en-GB" sz="1600" dirty="0" smtClean="0">
                <a:latin typeface="Arial" charset="0"/>
                <a:ea typeface="Arial" charset="0"/>
                <a:cs typeface="Arial" charset="0"/>
              </a:rPr>
              <a:t>Further €1m in-kind contribution from GBIF</a:t>
            </a:r>
          </a:p>
          <a:p>
            <a:pPr marL="457200" indent="-457200">
              <a:buFontTx/>
              <a:buChar char="-"/>
            </a:pPr>
            <a:r>
              <a:rPr lang="en-GB" sz="1600" dirty="0" smtClean="0">
                <a:latin typeface="Arial" charset="0"/>
                <a:ea typeface="Arial" charset="0"/>
                <a:cs typeface="Arial" charset="0"/>
              </a:rPr>
              <a:t>5-year programme 2015-2019 focussed on sub-Saharan Africa, Caribbean, Pacific (ACP) regions</a:t>
            </a:r>
            <a:endParaRPr lang="en-GB" sz="1600" dirty="0">
              <a:latin typeface="Arial" charset="0"/>
              <a:ea typeface="Arial" charset="0"/>
              <a:cs typeface="Arial" charset="0"/>
            </a:endParaRPr>
          </a:p>
          <a:p>
            <a:r>
              <a:rPr lang="en-GB" sz="2400" dirty="0" smtClean="0"/>
              <a:t> </a:t>
            </a:r>
            <a:endParaRPr lang="en-GB"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52" y="5676843"/>
            <a:ext cx="3086952" cy="6765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04504" y="5740711"/>
            <a:ext cx="822960" cy="59654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7654" y="5569517"/>
            <a:ext cx="824345" cy="76773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98020"/>
            <a:ext cx="9144000" cy="2410586"/>
          </a:xfrm>
          <a:prstGeom prst="rect">
            <a:avLst/>
          </a:prstGeom>
          <a:ln>
            <a:solidFill>
              <a:schemeClr val="accent1"/>
            </a:solidFill>
          </a:ln>
        </p:spPr>
      </p:pic>
      <p:sp>
        <p:nvSpPr>
          <p:cNvPr id="11" name="TextBox 10"/>
          <p:cNvSpPr txBox="1"/>
          <p:nvPr/>
        </p:nvSpPr>
        <p:spPr>
          <a:xfrm>
            <a:off x="0" y="1249212"/>
            <a:ext cx="9144000" cy="646331"/>
          </a:xfrm>
          <a:prstGeom prst="rect">
            <a:avLst/>
          </a:prstGeom>
          <a:solidFill>
            <a:srgbClr val="92D050"/>
          </a:solidFill>
        </p:spPr>
        <p:txBody>
          <a:bodyPr wrap="square" rtlCol="0">
            <a:spAutoFit/>
          </a:bodyPr>
          <a:lstStyle/>
          <a:p>
            <a:r>
              <a:rPr lang="en-GB" b="1" dirty="0" smtClean="0">
                <a:latin typeface="Arial" charset="0"/>
                <a:ea typeface="Arial" charset="0"/>
                <a:cs typeface="Arial" charset="0"/>
              </a:rPr>
              <a:t>Overall objective</a:t>
            </a:r>
            <a:r>
              <a:rPr lang="en-GB" dirty="0" smtClean="0">
                <a:latin typeface="Arial" charset="0"/>
                <a:ea typeface="Arial" charset="0"/>
                <a:cs typeface="Arial" charset="0"/>
              </a:rPr>
              <a:t>: Improved </a:t>
            </a:r>
            <a:r>
              <a:rPr lang="en-GB" dirty="0">
                <a:latin typeface="Arial" charset="0"/>
                <a:ea typeface="Arial" charset="0"/>
                <a:cs typeface="Arial" charset="0"/>
              </a:rPr>
              <a:t>management of natural capital for human well-being; through increased application of biodiversity information as evidence for decision </a:t>
            </a:r>
            <a:r>
              <a:rPr lang="en-GB" dirty="0" smtClean="0">
                <a:latin typeface="Arial" charset="0"/>
                <a:ea typeface="Arial" charset="0"/>
                <a:cs typeface="Arial" charset="0"/>
              </a:rPr>
              <a:t>making</a:t>
            </a:r>
            <a:endParaRPr lang="en-GB" dirty="0">
              <a:latin typeface="Arial" charset="0"/>
              <a:ea typeface="Arial" charset="0"/>
              <a:cs typeface="Arial" charset="0"/>
            </a:endParaRPr>
          </a:p>
        </p:txBody>
      </p:sp>
    </p:spTree>
    <p:extLst>
      <p:ext uri="{BB962C8B-B14F-4D97-AF65-F5344CB8AC3E}">
        <p14:creationId xmlns:p14="http://schemas.microsoft.com/office/powerpoint/2010/main" val="3246549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99" t="8784" r="1584"/>
          <a:stretch/>
        </p:blipFill>
        <p:spPr>
          <a:xfrm>
            <a:off x="3823600" y="4114432"/>
            <a:ext cx="3881570" cy="1945823"/>
          </a:xfrm>
          <a:prstGeom prst="rect">
            <a:avLst/>
          </a:prstGeom>
          <a:ln>
            <a:solidFill>
              <a:schemeClr val="accent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1" t="23894" r="1446" b="-369"/>
          <a:stretch/>
        </p:blipFill>
        <p:spPr>
          <a:xfrm>
            <a:off x="4442669" y="3081333"/>
            <a:ext cx="3783277" cy="1708613"/>
          </a:xfrm>
          <a:prstGeom prst="rect">
            <a:avLst/>
          </a:prstGeom>
          <a:ln>
            <a:solidFill>
              <a:schemeClr val="accent1"/>
            </a:solidFill>
          </a:ln>
        </p:spPr>
      </p:pic>
      <p:sp>
        <p:nvSpPr>
          <p:cNvPr id="7" name="Title 1"/>
          <p:cNvSpPr>
            <a:spLocks noGrp="1"/>
          </p:cNvSpPr>
          <p:nvPr>
            <p:ph type="title"/>
          </p:nvPr>
        </p:nvSpPr>
        <p:spPr>
          <a:xfrm>
            <a:off x="457200" y="226056"/>
            <a:ext cx="8229600" cy="793915"/>
          </a:xfrm>
        </p:spPr>
        <p:txBody>
          <a:bodyPr/>
          <a:lstStyle/>
          <a:p>
            <a:r>
              <a:rPr lang="en-GB" dirty="0" smtClean="0"/>
              <a:t>Four calls for proposals 2015 - 2017</a:t>
            </a:r>
            <a:endParaRPr lang="en-GB"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95" y="1190338"/>
            <a:ext cx="3484695" cy="351126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28" t="34561" r="1346"/>
          <a:stretch/>
        </p:blipFill>
        <p:spPr>
          <a:xfrm>
            <a:off x="4817532" y="1980899"/>
            <a:ext cx="3869268" cy="1489242"/>
          </a:xfrm>
          <a:prstGeom prst="rect">
            <a:avLst/>
          </a:prstGeom>
          <a:ln>
            <a:solidFill>
              <a:schemeClr val="accent1"/>
            </a:solidFill>
          </a:ln>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011" t="36589" r="1261"/>
          <a:stretch/>
        </p:blipFill>
        <p:spPr>
          <a:xfrm>
            <a:off x="5218376" y="875308"/>
            <a:ext cx="3891095" cy="1434444"/>
          </a:xfrm>
          <a:prstGeom prst="rect">
            <a:avLst/>
          </a:prstGeom>
          <a:ln>
            <a:solidFill>
              <a:schemeClr val="accent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25" y="5836615"/>
            <a:ext cx="1653551" cy="36242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09749" y="5879493"/>
            <a:ext cx="440826" cy="319544"/>
          </a:xfrm>
          <a:prstGeom prst="rect">
            <a:avLst/>
          </a:prstGeom>
        </p:spPr>
      </p:pic>
    </p:spTree>
    <p:extLst>
      <p:ext uri="{BB962C8B-B14F-4D97-AF65-F5344CB8AC3E}">
        <p14:creationId xmlns:p14="http://schemas.microsoft.com/office/powerpoint/2010/main" val="1483571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991" y="274636"/>
            <a:ext cx="8229600" cy="793915"/>
          </a:xfrm>
        </p:spPr>
        <p:txBody>
          <a:bodyPr/>
          <a:lstStyle/>
          <a:p>
            <a:r>
              <a:rPr lang="en-US" dirty="0" smtClean="0"/>
              <a:t>Bid projects</a:t>
            </a:r>
            <a:endParaRPr lang="en-US" dirty="0"/>
          </a:p>
        </p:txBody>
      </p:sp>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www.gbif.org/programme/82243/bid-biodiversity-information-for-development#projects</a:t>
            </a:r>
            <a:r>
              <a:rPr lang="en-US" dirty="0" smtClean="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63" y="1258784"/>
            <a:ext cx="3379496" cy="4926330"/>
          </a:xfrm>
          <a:prstGeom prst="rect">
            <a:avLst/>
          </a:prstGeom>
          <a:ln>
            <a:solidFill>
              <a:schemeClr val="accent1"/>
            </a:solidFill>
          </a:ln>
        </p:spPr>
      </p:pic>
      <p:sp>
        <p:nvSpPr>
          <p:cNvPr id="7" name="TextBox 6"/>
          <p:cNvSpPr txBox="1"/>
          <p:nvPr/>
        </p:nvSpPr>
        <p:spPr>
          <a:xfrm>
            <a:off x="308610" y="1068551"/>
            <a:ext cx="4446181" cy="1477328"/>
          </a:xfrm>
          <a:prstGeom prst="rect">
            <a:avLst/>
          </a:prstGeom>
          <a:solidFill>
            <a:srgbClr val="92D050"/>
          </a:solidFill>
          <a:ln>
            <a:solidFill>
              <a:schemeClr val="accent1"/>
            </a:solidFill>
          </a:ln>
        </p:spPr>
        <p:txBody>
          <a:bodyPr wrap="square" rtlCol="0">
            <a:spAutoFit/>
          </a:bodyPr>
          <a:lstStyle/>
          <a:p>
            <a:pPr marL="285750" indent="-285750">
              <a:buFontTx/>
              <a:buChar char="-"/>
            </a:pPr>
            <a:r>
              <a:rPr lang="en-US" dirty="0" smtClean="0"/>
              <a:t>Mobilize data from collections, surveys, research </a:t>
            </a:r>
            <a:r>
              <a:rPr lang="en-US" dirty="0" err="1" smtClean="0"/>
              <a:t>etc</a:t>
            </a:r>
            <a:endParaRPr lang="en-US" dirty="0" smtClean="0"/>
          </a:p>
          <a:p>
            <a:pPr marL="285750" indent="-285750">
              <a:buFontTx/>
              <a:buChar char="-"/>
            </a:pPr>
            <a:r>
              <a:rPr lang="en-US" dirty="0" smtClean="0"/>
              <a:t>Build biodiversity information networks</a:t>
            </a:r>
          </a:p>
          <a:p>
            <a:pPr marL="285750" indent="-285750">
              <a:buFontTx/>
              <a:buChar char="-"/>
            </a:pPr>
            <a:r>
              <a:rPr lang="en-US" dirty="0" smtClean="0"/>
              <a:t>Identify applications of data in research and policy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25" y="5836615"/>
            <a:ext cx="1653551" cy="3624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09749" y="5879493"/>
            <a:ext cx="440826" cy="31954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610" y="2793590"/>
            <a:ext cx="4337446" cy="807995"/>
          </a:xfrm>
          <a:prstGeom prst="rect">
            <a:avLst/>
          </a:prstGeom>
          <a:ln>
            <a:solidFill>
              <a:schemeClr val="accent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610" y="3657350"/>
            <a:ext cx="4114091" cy="2197033"/>
          </a:xfrm>
          <a:prstGeom prst="rect">
            <a:avLst/>
          </a:prstGeom>
        </p:spPr>
      </p:pic>
    </p:spTree>
    <p:extLst>
      <p:ext uri="{BB962C8B-B14F-4D97-AF65-F5344CB8AC3E}">
        <p14:creationId xmlns:p14="http://schemas.microsoft.com/office/powerpoint/2010/main" val="1453902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community of practice</a:t>
            </a:r>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330" y="5695689"/>
            <a:ext cx="879823" cy="6120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5626611"/>
            <a:ext cx="3107803" cy="681162"/>
          </a:xfrm>
          <a:prstGeom prst="rect">
            <a:avLst/>
          </a:prstGeom>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25" y="1066059"/>
            <a:ext cx="2800514" cy="1845611"/>
          </a:xfrm>
          <a:prstGeom prst="rect">
            <a:avLst/>
          </a:prstGeom>
          <a:ln>
            <a:solidFill>
              <a:schemeClr val="accent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145" y="3144624"/>
            <a:ext cx="3366655" cy="2246190"/>
          </a:xfrm>
          <a:prstGeom prst="rect">
            <a:avLst/>
          </a:prstGeom>
          <a:ln>
            <a:solidFill>
              <a:schemeClr val="accent1"/>
            </a:solidFill>
          </a:ln>
        </p:spPr>
      </p:pic>
      <p:sp>
        <p:nvSpPr>
          <p:cNvPr id="9" name="TextBox 8"/>
          <p:cNvSpPr txBox="1"/>
          <p:nvPr/>
        </p:nvSpPr>
        <p:spPr>
          <a:xfrm>
            <a:off x="3646170" y="905170"/>
            <a:ext cx="5040630" cy="2031325"/>
          </a:xfrm>
          <a:prstGeom prst="rect">
            <a:avLst/>
          </a:prstGeom>
          <a:solidFill>
            <a:srgbClr val="3FE905"/>
          </a:solidFill>
          <a:ln>
            <a:solidFill>
              <a:schemeClr val="accent1"/>
            </a:solidFill>
          </a:ln>
        </p:spPr>
        <p:txBody>
          <a:bodyPr wrap="square" rtlCol="0">
            <a:spAutoFit/>
          </a:bodyPr>
          <a:lstStyle/>
          <a:p>
            <a:pPr marL="285750" indent="-285750">
              <a:buFont typeface="Arial" charset="0"/>
              <a:buChar char="•"/>
            </a:pPr>
            <a:r>
              <a:rPr lang="en-US" dirty="0" smtClean="0"/>
              <a:t>Capacity enhancement workshops for all funded projects</a:t>
            </a:r>
          </a:p>
          <a:p>
            <a:pPr marL="285750" indent="-285750">
              <a:buFont typeface="Arial" charset="0"/>
              <a:buChar char="•"/>
            </a:pPr>
            <a:r>
              <a:rPr lang="en-US" dirty="0" smtClean="0"/>
              <a:t>Volunteer mentors from global  community assist in face to face training, continue one-on-one remote support</a:t>
            </a:r>
          </a:p>
          <a:p>
            <a:pPr marL="285750" indent="-285750">
              <a:buFont typeface="Arial" charset="0"/>
              <a:buChar char="•"/>
            </a:pPr>
            <a:r>
              <a:rPr lang="en-US" dirty="0" smtClean="0"/>
              <a:t>Today’s trainees are tomorrow’s mentors!</a:t>
            </a:r>
          </a:p>
          <a:p>
            <a:pPr marL="285750" indent="-285750">
              <a:buFont typeface="Arial" charset="0"/>
              <a:buChar char="•"/>
            </a:pPr>
            <a:r>
              <a:rPr lang="en-US" dirty="0" smtClean="0"/>
              <a:t>Already re-used in Asia, Balkans, </a:t>
            </a:r>
            <a:r>
              <a:rPr lang="en-US" dirty="0" smtClean="0"/>
              <a:t>Russia/C Asia</a:t>
            </a:r>
            <a:endParaRPr lang="en-US" dirty="0" smtClean="0"/>
          </a:p>
        </p:txBody>
      </p:sp>
      <p:sp>
        <p:nvSpPr>
          <p:cNvPr id="10" name="TextBox 9"/>
          <p:cNvSpPr txBox="1"/>
          <p:nvPr/>
        </p:nvSpPr>
        <p:spPr>
          <a:xfrm>
            <a:off x="375742" y="3103875"/>
            <a:ext cx="4296930" cy="2308324"/>
          </a:xfrm>
          <a:prstGeom prst="rect">
            <a:avLst/>
          </a:prstGeom>
          <a:solidFill>
            <a:srgbClr val="3FE905"/>
          </a:solidFill>
          <a:ln>
            <a:solidFill>
              <a:schemeClr val="accent1"/>
            </a:solidFill>
          </a:ln>
        </p:spPr>
        <p:txBody>
          <a:bodyPr wrap="square" rtlCol="0">
            <a:spAutoFit/>
          </a:bodyPr>
          <a:lstStyle/>
          <a:p>
            <a:r>
              <a:rPr lang="en-US" dirty="0" smtClean="0"/>
              <a:t>Curricula developed in:</a:t>
            </a:r>
          </a:p>
          <a:p>
            <a:endParaRPr lang="en-US" dirty="0"/>
          </a:p>
          <a:p>
            <a:pPr marL="285750" indent="-285750">
              <a:buFontTx/>
              <a:buChar char="-"/>
            </a:pPr>
            <a:r>
              <a:rPr lang="en-US" dirty="0" smtClean="0"/>
              <a:t>Biodiversity data mobilization (plan digitization, understand standards, tools for sharing</a:t>
            </a:r>
            <a:r>
              <a:rPr lang="en-US" dirty="0" smtClean="0"/>
              <a:t>)</a:t>
            </a:r>
            <a:endParaRPr lang="en-US" dirty="0" smtClean="0"/>
          </a:p>
          <a:p>
            <a:pPr marL="285750" indent="-285750">
              <a:buFontTx/>
              <a:buChar char="-"/>
            </a:pPr>
            <a:r>
              <a:rPr lang="en-US" dirty="0" smtClean="0"/>
              <a:t>Data use for decision making (data cleaning, modelling, mapping, </a:t>
            </a:r>
            <a:r>
              <a:rPr lang="en-US" dirty="0" err="1"/>
              <a:t>R</a:t>
            </a:r>
            <a:r>
              <a:rPr lang="en-US" dirty="0" err="1" smtClean="0"/>
              <a:t>edlisting</a:t>
            </a:r>
            <a:r>
              <a:rPr lang="en-US" dirty="0" smtClean="0"/>
              <a:t>, mainstreaming to priority policy needs) </a:t>
            </a:r>
            <a:endParaRPr lang="en-US" dirty="0"/>
          </a:p>
        </p:txBody>
      </p:sp>
      <p:pic>
        <p:nvPicPr>
          <p:cNvPr id="11" name="Picture 10"/>
          <p:cNvPicPr>
            <a:picLocks noChangeAspect="1"/>
          </p:cNvPicPr>
          <p:nvPr/>
        </p:nvPicPr>
        <p:blipFill>
          <a:blip r:embed="rId6"/>
          <a:stretch>
            <a:fillRect/>
          </a:stretch>
        </p:blipFill>
        <p:spPr>
          <a:xfrm>
            <a:off x="7365422" y="5649582"/>
            <a:ext cx="1700645" cy="55608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599" y="5592297"/>
            <a:ext cx="838200" cy="74978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7501" y="5579579"/>
            <a:ext cx="1898073" cy="745317"/>
          </a:xfrm>
          <a:prstGeom prst="rect">
            <a:avLst/>
          </a:prstGeom>
        </p:spPr>
      </p:pic>
    </p:spTree>
    <p:extLst>
      <p:ext uri="{BB962C8B-B14F-4D97-AF65-F5344CB8AC3E}">
        <p14:creationId xmlns:p14="http://schemas.microsoft.com/office/powerpoint/2010/main" val="1993026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smtClean="0"/>
              <a:t>BID target countries in </a:t>
            </a:r>
            <a:r>
              <a:rPr lang="en-GB" dirty="0"/>
              <a:t>sub-Saharan Africa: </a:t>
            </a:r>
            <a:r>
              <a:rPr lang="en-GB" dirty="0">
                <a:hlinkClick r:id="rId3"/>
              </a:rPr>
              <a:t>https://bid.gbif.org/en/calls/africa-2017/eligible-countries</a:t>
            </a:r>
            <a:r>
              <a:rPr lang="en-GB" dirty="0" smtClean="0">
                <a:hlinkClick r:id="rId3"/>
              </a:rPr>
              <a:t>/</a:t>
            </a:r>
            <a:endParaRPr lang="en-GB" dirty="0" smtClean="0"/>
          </a:p>
          <a:p>
            <a:r>
              <a:rPr lang="en-GB" dirty="0" smtClean="0"/>
              <a:t>Data cut-off date: 05 November 2018</a:t>
            </a:r>
            <a:endParaRPr lang="en-GB" dirty="0"/>
          </a:p>
        </p:txBody>
      </p:sp>
      <p:sp>
        <p:nvSpPr>
          <p:cNvPr id="6" name="Title 5"/>
          <p:cNvSpPr>
            <a:spLocks noGrp="1"/>
          </p:cNvSpPr>
          <p:nvPr>
            <p:ph type="title"/>
          </p:nvPr>
        </p:nvSpPr>
        <p:spPr/>
        <p:txBody>
          <a:bodyPr/>
          <a:lstStyle/>
          <a:p>
            <a:r>
              <a:rPr lang="en-GB" dirty="0" smtClean="0"/>
              <a:t>BID impact in sub-Saharan </a:t>
            </a:r>
            <a:r>
              <a:rPr lang="en-GB" dirty="0" err="1" smtClean="0"/>
              <a:t>africa</a:t>
            </a:r>
            <a:endParaRPr lang="en-GB" dirty="0"/>
          </a:p>
        </p:txBody>
      </p:sp>
      <p:sp>
        <p:nvSpPr>
          <p:cNvPr id="8" name="Rectangle 7"/>
          <p:cNvSpPr/>
          <p:nvPr/>
        </p:nvSpPr>
        <p:spPr>
          <a:xfrm>
            <a:off x="545901" y="3143207"/>
            <a:ext cx="4759569" cy="338554"/>
          </a:xfrm>
          <a:prstGeom prst="rect">
            <a:avLst/>
          </a:prstGeom>
        </p:spPr>
        <p:txBody>
          <a:bodyPr wrap="square">
            <a:spAutoFit/>
          </a:bodyPr>
          <a:lstStyle/>
          <a:p>
            <a:r>
              <a:rPr lang="en-GB" sz="1600" spc="-60" dirty="0">
                <a:latin typeface="Arial" panose="020B0604020202020204" pitchFamily="34" charset="0"/>
              </a:rPr>
              <a:t>Datasets published by BID target countries </a:t>
            </a:r>
            <a:r>
              <a:rPr lang="en-GB" sz="1600" b="1" spc="-60" dirty="0">
                <a:latin typeface="Arial" panose="020B0604020202020204" pitchFamily="34" charset="0"/>
              </a:rPr>
              <a:t>before</a:t>
            </a:r>
            <a:r>
              <a:rPr lang="en-GB" sz="1600" spc="-60" dirty="0">
                <a:latin typeface="Arial" panose="020B0604020202020204" pitchFamily="34" charset="0"/>
              </a:rPr>
              <a:t> BID</a:t>
            </a:r>
            <a:endParaRPr lang="en-GB" sz="1600" spc="-60" dirty="0"/>
          </a:p>
        </p:txBody>
      </p:sp>
      <p:sp>
        <p:nvSpPr>
          <p:cNvPr id="10" name="Rectangle 9"/>
          <p:cNvSpPr/>
          <p:nvPr/>
        </p:nvSpPr>
        <p:spPr>
          <a:xfrm>
            <a:off x="545901" y="5898361"/>
            <a:ext cx="4605459" cy="338554"/>
          </a:xfrm>
          <a:prstGeom prst="rect">
            <a:avLst/>
          </a:prstGeom>
        </p:spPr>
        <p:txBody>
          <a:bodyPr wrap="square">
            <a:spAutoFit/>
          </a:bodyPr>
          <a:lstStyle/>
          <a:p>
            <a:r>
              <a:rPr lang="en-GB" sz="1600" spc="-60" dirty="0">
                <a:latin typeface="Arial" panose="020B0604020202020204" pitchFamily="34" charset="0"/>
              </a:rPr>
              <a:t>Datasets published </a:t>
            </a:r>
            <a:r>
              <a:rPr lang="en-GB" sz="1600" spc="-60" dirty="0" smtClean="0">
                <a:latin typeface="Arial" panose="020B0604020202020204" pitchFamily="34" charset="0"/>
              </a:rPr>
              <a:t>under a </a:t>
            </a:r>
            <a:r>
              <a:rPr lang="en-GB" sz="1600" b="1" spc="-60" dirty="0">
                <a:latin typeface="Arial" panose="020B0604020202020204" pitchFamily="34" charset="0"/>
              </a:rPr>
              <a:t>BID </a:t>
            </a:r>
            <a:r>
              <a:rPr lang="en-GB" sz="1600" spc="-60" dirty="0" smtClean="0">
                <a:latin typeface="Arial" panose="020B0604020202020204" pitchFamily="34" charset="0"/>
              </a:rPr>
              <a:t>project ID so far</a:t>
            </a:r>
            <a:endParaRPr lang="en-GB" sz="1600" spc="-60" dirty="0"/>
          </a:p>
        </p:txBody>
      </p:sp>
      <p:sp>
        <p:nvSpPr>
          <p:cNvPr id="11" name="Flowchart: Connector 10"/>
          <p:cNvSpPr/>
          <p:nvPr/>
        </p:nvSpPr>
        <p:spPr>
          <a:xfrm>
            <a:off x="5857232" y="848390"/>
            <a:ext cx="1620540" cy="162054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65</a:t>
            </a:r>
            <a:r>
              <a:rPr lang="en-GB" dirty="0" smtClean="0"/>
              <a:t> datasets </a:t>
            </a:r>
            <a:r>
              <a:rPr lang="en-GB" b="1" dirty="0" smtClean="0">
                <a:effectLst>
                  <a:outerShdw blurRad="38100" dist="38100" dir="2700000" algn="tl">
                    <a:srgbClr val="000000">
                      <a:alpha val="43137"/>
                    </a:srgbClr>
                  </a:outerShdw>
                </a:effectLst>
              </a:rPr>
              <a:t>BEFORE</a:t>
            </a:r>
            <a:r>
              <a:rPr lang="en-GB" dirty="0" smtClean="0"/>
              <a:t> BID</a:t>
            </a:r>
            <a:endParaRPr lang="en-GB" dirty="0"/>
          </a:p>
        </p:txBody>
      </p:sp>
      <p:sp>
        <p:nvSpPr>
          <p:cNvPr id="13" name="Flowchart: Connector 12"/>
          <p:cNvSpPr/>
          <p:nvPr/>
        </p:nvSpPr>
        <p:spPr>
          <a:xfrm>
            <a:off x="5855679" y="4499061"/>
            <a:ext cx="1622093" cy="1622093"/>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228</a:t>
            </a:r>
            <a:r>
              <a:rPr lang="en-GB" dirty="0" smtClean="0"/>
              <a:t> </a:t>
            </a:r>
            <a:r>
              <a:rPr lang="en-GB" b="1" dirty="0" smtClean="0">
                <a:effectLst>
                  <a:outerShdw blurRad="38100" dist="38100" dir="2700000" algn="tl">
                    <a:srgbClr val="000000">
                      <a:alpha val="43137"/>
                    </a:srgbClr>
                  </a:outerShdw>
                </a:effectLst>
              </a:rPr>
              <a:t>BID</a:t>
            </a:r>
            <a:r>
              <a:rPr lang="en-GB" dirty="0" smtClean="0">
                <a:effectLst>
                  <a:outerShdw blurRad="38100" dist="38100" dir="2700000" algn="tl">
                    <a:srgbClr val="000000">
                      <a:alpha val="43137"/>
                    </a:srgbClr>
                  </a:outerShdw>
                </a:effectLst>
              </a:rPr>
              <a:t> </a:t>
            </a:r>
            <a:r>
              <a:rPr lang="en-GB" b="1" dirty="0" smtClean="0">
                <a:effectLst>
                  <a:outerShdw blurRad="38100" dist="38100" dir="2700000" algn="tl">
                    <a:srgbClr val="000000">
                      <a:alpha val="43137"/>
                    </a:srgbClr>
                  </a:outerShdw>
                </a:effectLst>
              </a:rPr>
              <a:t>datasets</a:t>
            </a:r>
            <a:r>
              <a:rPr lang="en-GB" dirty="0" smtClean="0">
                <a:effectLst>
                  <a:outerShdw blurRad="38100" dist="38100" dir="2700000" algn="tl">
                    <a:srgbClr val="000000">
                      <a:alpha val="43137"/>
                    </a:srgbClr>
                  </a:outerShdw>
                </a:effectLst>
              </a:rPr>
              <a:t> </a:t>
            </a:r>
            <a:r>
              <a:rPr lang="en-GB" sz="1400" dirty="0" smtClean="0"/>
              <a:t>(so far)</a:t>
            </a:r>
            <a:endParaRPr lang="en-GB" sz="1400" dirty="0"/>
          </a:p>
        </p:txBody>
      </p:sp>
      <p:sp>
        <p:nvSpPr>
          <p:cNvPr id="14" name="Flowchart: Connector 13"/>
          <p:cNvSpPr/>
          <p:nvPr/>
        </p:nvSpPr>
        <p:spPr>
          <a:xfrm>
            <a:off x="5857232" y="2654468"/>
            <a:ext cx="1620540" cy="1659055"/>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67</a:t>
            </a:r>
            <a:r>
              <a:rPr lang="en-GB" dirty="0" smtClean="0"/>
              <a:t> </a:t>
            </a:r>
            <a:r>
              <a:rPr lang="en-GB" dirty="0" smtClean="0">
                <a:effectLst>
                  <a:outerShdw blurRad="38100" dist="38100" dir="2700000" algn="tl">
                    <a:srgbClr val="000000">
                      <a:alpha val="43137"/>
                    </a:srgbClr>
                  </a:outerShdw>
                </a:effectLst>
              </a:rPr>
              <a:t>New</a:t>
            </a:r>
            <a:r>
              <a:rPr lang="en-GB" dirty="0" smtClean="0"/>
              <a:t> </a:t>
            </a:r>
            <a:r>
              <a:rPr lang="en-GB" dirty="0" smtClean="0">
                <a:effectLst>
                  <a:outerShdw blurRad="38100" dist="38100" dir="2700000" algn="tl">
                    <a:srgbClr val="000000">
                      <a:alpha val="43137"/>
                    </a:srgbClr>
                  </a:outerShdw>
                </a:effectLst>
              </a:rPr>
              <a:t>GBIF</a:t>
            </a:r>
            <a:r>
              <a:rPr lang="en-GB" dirty="0" smtClean="0"/>
              <a:t> </a:t>
            </a:r>
            <a:r>
              <a:rPr lang="en-GB" b="1" spc="-20" dirty="0" smtClean="0">
                <a:effectLst>
                  <a:outerShdw blurRad="38100" dist="38100" dir="2700000" algn="tl">
                    <a:srgbClr val="000000">
                      <a:alpha val="43137"/>
                    </a:srgbClr>
                  </a:outerShdw>
                </a:effectLst>
              </a:rPr>
              <a:t>publishers</a:t>
            </a:r>
            <a:endParaRPr lang="en-GB" b="1" spc="-20" dirty="0">
              <a:effectLst>
                <a:outerShdw blurRad="38100" dist="38100" dir="2700000" algn="tl">
                  <a:srgbClr val="000000">
                    <a:alpha val="43137"/>
                  </a:srgbClr>
                </a:outerShdw>
              </a:effectLst>
            </a:endParaRPr>
          </a:p>
        </p:txBody>
      </p:sp>
      <p:pic>
        <p:nvPicPr>
          <p:cNvPr id="18" name="Picture 17"/>
          <p:cNvPicPr>
            <a:picLocks noChangeAspect="1"/>
          </p:cNvPicPr>
          <p:nvPr/>
        </p:nvPicPr>
        <p:blipFill rotWithShape="1">
          <a:blip r:embed="rId4"/>
          <a:srcRect l="14586" t="10918" r="3622" b="13349"/>
          <a:stretch/>
        </p:blipFill>
        <p:spPr>
          <a:xfrm>
            <a:off x="645625" y="824154"/>
            <a:ext cx="4108084" cy="2338024"/>
          </a:xfrm>
          <a:prstGeom prst="rect">
            <a:avLst/>
          </a:prstGeom>
        </p:spPr>
      </p:pic>
      <p:pic>
        <p:nvPicPr>
          <p:cNvPr id="20" name="Picture 19"/>
          <p:cNvPicPr>
            <a:picLocks noChangeAspect="1"/>
          </p:cNvPicPr>
          <p:nvPr/>
        </p:nvPicPr>
        <p:blipFill rotWithShape="1">
          <a:blip r:embed="rId5"/>
          <a:srcRect l="14278" t="18939" r="5500" b="19923"/>
          <a:stretch/>
        </p:blipFill>
        <p:spPr>
          <a:xfrm>
            <a:off x="650632" y="3521049"/>
            <a:ext cx="4103077" cy="2338024"/>
          </a:xfrm>
          <a:prstGeom prst="rect">
            <a:avLst/>
          </a:prstGeom>
        </p:spPr>
      </p:pic>
    </p:spTree>
    <p:extLst>
      <p:ext uri="{BB962C8B-B14F-4D97-AF65-F5344CB8AC3E}">
        <p14:creationId xmlns:p14="http://schemas.microsoft.com/office/powerpoint/2010/main" val="3329841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BID Impact in the Pacific</a:t>
            </a:r>
            <a:endParaRPr lang="en-GB" dirty="0"/>
          </a:p>
        </p:txBody>
      </p:sp>
      <p:sp>
        <p:nvSpPr>
          <p:cNvPr id="4" name="Text Placeholder 3"/>
          <p:cNvSpPr>
            <a:spLocks noGrp="1"/>
          </p:cNvSpPr>
          <p:nvPr>
            <p:ph type="body" sz="quarter" idx="10"/>
          </p:nvPr>
        </p:nvSpPr>
        <p:spPr/>
        <p:txBody>
          <a:bodyPr/>
          <a:lstStyle/>
          <a:p>
            <a:r>
              <a:rPr lang="en-GB" dirty="0"/>
              <a:t>BID target countries in </a:t>
            </a:r>
            <a:r>
              <a:rPr lang="en-GB" dirty="0" smtClean="0"/>
              <a:t>the Pacific: </a:t>
            </a:r>
            <a:r>
              <a:rPr lang="en-GB" dirty="0">
                <a:hlinkClick r:id="rId3"/>
              </a:rPr>
              <a:t>https://bid.gbif.org/en/calls/pacific-2016/eligible-countries/#</a:t>
            </a:r>
            <a:r>
              <a:rPr lang="en-GB" dirty="0" smtClean="0">
                <a:hlinkClick r:id="rId3"/>
              </a:rPr>
              <a:t>pacific</a:t>
            </a:r>
            <a:r>
              <a:rPr lang="en-GB" dirty="0" smtClean="0"/>
              <a:t> </a:t>
            </a:r>
          </a:p>
          <a:p>
            <a:r>
              <a:rPr lang="en-GB" dirty="0" smtClean="0"/>
              <a:t>Data cut-off date: 05 November 2018</a:t>
            </a:r>
            <a:endParaRPr lang="en-GB" dirty="0"/>
          </a:p>
        </p:txBody>
      </p:sp>
      <p:sp>
        <p:nvSpPr>
          <p:cNvPr id="8" name="Rectangle 7"/>
          <p:cNvSpPr/>
          <p:nvPr/>
        </p:nvSpPr>
        <p:spPr>
          <a:xfrm>
            <a:off x="441325" y="3235025"/>
            <a:ext cx="4759569" cy="338554"/>
          </a:xfrm>
          <a:prstGeom prst="rect">
            <a:avLst/>
          </a:prstGeom>
        </p:spPr>
        <p:txBody>
          <a:bodyPr wrap="square">
            <a:spAutoFit/>
          </a:bodyPr>
          <a:lstStyle/>
          <a:p>
            <a:r>
              <a:rPr lang="en-GB" sz="1600" spc="-60" dirty="0">
                <a:latin typeface="Arial" panose="020B0604020202020204" pitchFamily="34" charset="0"/>
              </a:rPr>
              <a:t>Datasets published by BID target countries </a:t>
            </a:r>
            <a:r>
              <a:rPr lang="en-GB" sz="1600" b="1" spc="-60" dirty="0">
                <a:latin typeface="Arial" panose="020B0604020202020204" pitchFamily="34" charset="0"/>
              </a:rPr>
              <a:t>before</a:t>
            </a:r>
            <a:r>
              <a:rPr lang="en-GB" sz="1600" spc="-60" dirty="0">
                <a:latin typeface="Arial" panose="020B0604020202020204" pitchFamily="34" charset="0"/>
              </a:rPr>
              <a:t> BID</a:t>
            </a:r>
            <a:endParaRPr lang="en-GB" sz="1600" spc="-60" dirty="0"/>
          </a:p>
        </p:txBody>
      </p:sp>
      <p:sp>
        <p:nvSpPr>
          <p:cNvPr id="10" name="Rectangle 9"/>
          <p:cNvSpPr/>
          <p:nvPr/>
        </p:nvSpPr>
        <p:spPr>
          <a:xfrm>
            <a:off x="457200" y="5969616"/>
            <a:ext cx="4605459" cy="338554"/>
          </a:xfrm>
          <a:prstGeom prst="rect">
            <a:avLst/>
          </a:prstGeom>
        </p:spPr>
        <p:txBody>
          <a:bodyPr wrap="square">
            <a:spAutoFit/>
          </a:bodyPr>
          <a:lstStyle/>
          <a:p>
            <a:r>
              <a:rPr lang="en-GB" sz="1600" spc="-60" dirty="0">
                <a:latin typeface="Arial" panose="020B0604020202020204" pitchFamily="34" charset="0"/>
              </a:rPr>
              <a:t>Datasets published </a:t>
            </a:r>
            <a:r>
              <a:rPr lang="en-GB" sz="1600" spc="-60" dirty="0" smtClean="0">
                <a:latin typeface="Arial" panose="020B0604020202020204" pitchFamily="34" charset="0"/>
              </a:rPr>
              <a:t>under a </a:t>
            </a:r>
            <a:r>
              <a:rPr lang="en-GB" sz="1600" b="1" spc="-60" dirty="0">
                <a:latin typeface="Arial" panose="020B0604020202020204" pitchFamily="34" charset="0"/>
              </a:rPr>
              <a:t>BID </a:t>
            </a:r>
            <a:r>
              <a:rPr lang="en-GB" sz="1600" spc="-60" dirty="0" smtClean="0">
                <a:latin typeface="Arial" panose="020B0604020202020204" pitchFamily="34" charset="0"/>
              </a:rPr>
              <a:t>project ID so far</a:t>
            </a:r>
            <a:endParaRPr lang="en-GB" sz="1600" spc="-60" dirty="0"/>
          </a:p>
        </p:txBody>
      </p:sp>
      <p:sp>
        <p:nvSpPr>
          <p:cNvPr id="11" name="Flowchart: Connector 10"/>
          <p:cNvSpPr/>
          <p:nvPr/>
        </p:nvSpPr>
        <p:spPr>
          <a:xfrm>
            <a:off x="5857232" y="848390"/>
            <a:ext cx="1620540" cy="162054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r>
              <a:rPr lang="en-GB" dirty="0" smtClean="0"/>
              <a:t> datasets </a:t>
            </a:r>
            <a:r>
              <a:rPr lang="en-GB" b="1" dirty="0" smtClean="0">
                <a:effectLst>
                  <a:outerShdw blurRad="38100" dist="38100" dir="2700000" algn="tl">
                    <a:srgbClr val="000000">
                      <a:alpha val="43137"/>
                    </a:srgbClr>
                  </a:outerShdw>
                </a:effectLst>
              </a:rPr>
              <a:t>BEFORE</a:t>
            </a:r>
            <a:r>
              <a:rPr lang="en-GB" dirty="0" smtClean="0"/>
              <a:t> BID</a:t>
            </a:r>
            <a:endParaRPr lang="en-GB" dirty="0"/>
          </a:p>
        </p:txBody>
      </p:sp>
      <p:sp>
        <p:nvSpPr>
          <p:cNvPr id="12" name="Flowchart: Connector 11"/>
          <p:cNvSpPr/>
          <p:nvPr/>
        </p:nvSpPr>
        <p:spPr>
          <a:xfrm>
            <a:off x="5855679" y="4499061"/>
            <a:ext cx="1622093" cy="1622093"/>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63</a:t>
            </a:r>
            <a:r>
              <a:rPr lang="en-GB" dirty="0" smtClean="0"/>
              <a:t> </a:t>
            </a:r>
            <a:r>
              <a:rPr lang="en-GB" b="1" dirty="0" smtClean="0">
                <a:effectLst>
                  <a:outerShdw blurRad="38100" dist="38100" dir="2700000" algn="tl">
                    <a:srgbClr val="000000">
                      <a:alpha val="43137"/>
                    </a:srgbClr>
                  </a:outerShdw>
                </a:effectLst>
              </a:rPr>
              <a:t>BID</a:t>
            </a:r>
            <a:r>
              <a:rPr lang="en-GB" dirty="0" smtClean="0">
                <a:effectLst>
                  <a:outerShdw blurRad="38100" dist="38100" dir="2700000" algn="tl">
                    <a:srgbClr val="000000">
                      <a:alpha val="43137"/>
                    </a:srgbClr>
                  </a:outerShdw>
                </a:effectLst>
              </a:rPr>
              <a:t> </a:t>
            </a:r>
            <a:r>
              <a:rPr lang="en-GB" b="1" dirty="0" smtClean="0">
                <a:effectLst>
                  <a:outerShdw blurRad="38100" dist="38100" dir="2700000" algn="tl">
                    <a:srgbClr val="000000">
                      <a:alpha val="43137"/>
                    </a:srgbClr>
                  </a:outerShdw>
                </a:effectLst>
              </a:rPr>
              <a:t>datasets</a:t>
            </a:r>
            <a:r>
              <a:rPr lang="en-GB" dirty="0" smtClean="0">
                <a:effectLst>
                  <a:outerShdw blurRad="38100" dist="38100" dir="2700000" algn="tl">
                    <a:srgbClr val="000000">
                      <a:alpha val="43137"/>
                    </a:srgbClr>
                  </a:outerShdw>
                </a:effectLst>
              </a:rPr>
              <a:t> </a:t>
            </a:r>
            <a:r>
              <a:rPr lang="en-GB" sz="1400" dirty="0" smtClean="0"/>
              <a:t>(so far)</a:t>
            </a:r>
            <a:endParaRPr lang="en-GB" sz="1400" dirty="0"/>
          </a:p>
        </p:txBody>
      </p:sp>
      <p:sp>
        <p:nvSpPr>
          <p:cNvPr id="13" name="Flowchart: Connector 12"/>
          <p:cNvSpPr/>
          <p:nvPr/>
        </p:nvSpPr>
        <p:spPr>
          <a:xfrm>
            <a:off x="5857232" y="2654468"/>
            <a:ext cx="1620540" cy="1659055"/>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21</a:t>
            </a:r>
            <a:r>
              <a:rPr lang="en-GB" dirty="0" smtClean="0"/>
              <a:t> </a:t>
            </a:r>
            <a:r>
              <a:rPr lang="en-GB" dirty="0" smtClean="0">
                <a:effectLst>
                  <a:outerShdw blurRad="38100" dist="38100" dir="2700000" algn="tl">
                    <a:srgbClr val="000000">
                      <a:alpha val="43137"/>
                    </a:srgbClr>
                  </a:outerShdw>
                </a:effectLst>
              </a:rPr>
              <a:t>New</a:t>
            </a:r>
            <a:r>
              <a:rPr lang="en-GB" dirty="0" smtClean="0"/>
              <a:t> </a:t>
            </a:r>
            <a:r>
              <a:rPr lang="en-GB" dirty="0" smtClean="0">
                <a:effectLst>
                  <a:outerShdw blurRad="38100" dist="38100" dir="2700000" algn="tl">
                    <a:srgbClr val="000000">
                      <a:alpha val="43137"/>
                    </a:srgbClr>
                  </a:outerShdw>
                </a:effectLst>
              </a:rPr>
              <a:t>GBIF</a:t>
            </a:r>
            <a:r>
              <a:rPr lang="en-GB" dirty="0" smtClean="0"/>
              <a:t> </a:t>
            </a:r>
            <a:r>
              <a:rPr lang="en-GB" b="1" spc="-20" dirty="0" smtClean="0">
                <a:effectLst>
                  <a:outerShdw blurRad="38100" dist="38100" dir="2700000" algn="tl">
                    <a:srgbClr val="000000">
                      <a:alpha val="43137"/>
                    </a:srgbClr>
                  </a:outerShdw>
                </a:effectLst>
              </a:rPr>
              <a:t>publishers</a:t>
            </a:r>
            <a:endParaRPr lang="en-GB" b="1" spc="-20" dirty="0">
              <a:effectLst>
                <a:outerShdw blurRad="38100" dist="38100" dir="2700000" algn="tl">
                  <a:srgbClr val="000000">
                    <a:alpha val="43137"/>
                  </a:srgbClr>
                </a:outerShdw>
              </a:effectLst>
            </a:endParaRPr>
          </a:p>
        </p:txBody>
      </p:sp>
      <p:pic>
        <p:nvPicPr>
          <p:cNvPr id="18" name="Picture 17"/>
          <p:cNvPicPr>
            <a:picLocks noChangeAspect="1"/>
          </p:cNvPicPr>
          <p:nvPr/>
        </p:nvPicPr>
        <p:blipFill rotWithShape="1">
          <a:blip r:embed="rId4"/>
          <a:srcRect l="14158" t="17864" r="14479" b="14721"/>
          <a:stretch/>
        </p:blipFill>
        <p:spPr>
          <a:xfrm>
            <a:off x="600459" y="756220"/>
            <a:ext cx="4759817" cy="2457940"/>
          </a:xfrm>
          <a:prstGeom prst="rect">
            <a:avLst/>
          </a:prstGeom>
        </p:spPr>
      </p:pic>
      <p:pic>
        <p:nvPicPr>
          <p:cNvPr id="20" name="Picture 19"/>
          <p:cNvPicPr>
            <a:picLocks noChangeAspect="1"/>
          </p:cNvPicPr>
          <p:nvPr/>
        </p:nvPicPr>
        <p:blipFill rotWithShape="1">
          <a:blip r:embed="rId5"/>
          <a:srcRect l="12590" t="17388" r="12294" b="2692"/>
          <a:stretch/>
        </p:blipFill>
        <p:spPr>
          <a:xfrm>
            <a:off x="600459" y="3612570"/>
            <a:ext cx="4759817" cy="2357046"/>
          </a:xfrm>
          <a:prstGeom prst="rect">
            <a:avLst/>
          </a:prstGeom>
        </p:spPr>
      </p:pic>
    </p:spTree>
    <p:extLst>
      <p:ext uri="{BB962C8B-B14F-4D97-AF65-F5344CB8AC3E}">
        <p14:creationId xmlns:p14="http://schemas.microsoft.com/office/powerpoint/2010/main" val="2906844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BID Impact in the Caribbean</a:t>
            </a:r>
            <a:endParaRPr lang="en-GB" dirty="0"/>
          </a:p>
        </p:txBody>
      </p:sp>
      <p:sp>
        <p:nvSpPr>
          <p:cNvPr id="4" name="Text Placeholder 3"/>
          <p:cNvSpPr>
            <a:spLocks noGrp="1"/>
          </p:cNvSpPr>
          <p:nvPr>
            <p:ph type="body" sz="quarter" idx="10"/>
          </p:nvPr>
        </p:nvSpPr>
        <p:spPr/>
        <p:txBody>
          <a:bodyPr/>
          <a:lstStyle/>
          <a:p>
            <a:r>
              <a:rPr lang="en-GB" dirty="0"/>
              <a:t>BID target countries in </a:t>
            </a:r>
            <a:r>
              <a:rPr lang="en-GB" dirty="0" smtClean="0"/>
              <a:t>the Caribbean: </a:t>
            </a:r>
            <a:r>
              <a:rPr lang="en-GB" dirty="0">
                <a:hlinkClick r:id="rId3"/>
              </a:rPr>
              <a:t>https://bid.gbif.org/en/calls/caribbean-2016/eligible-countries/#</a:t>
            </a:r>
            <a:r>
              <a:rPr lang="en-GB" dirty="0" smtClean="0">
                <a:hlinkClick r:id="rId3"/>
              </a:rPr>
              <a:t>caribbean</a:t>
            </a:r>
            <a:r>
              <a:rPr lang="en-GB" dirty="0" smtClean="0"/>
              <a:t>  </a:t>
            </a:r>
          </a:p>
          <a:p>
            <a:r>
              <a:rPr lang="en-GB" dirty="0" smtClean="0"/>
              <a:t>Data cut-off date: 05 November 2018</a:t>
            </a:r>
            <a:endParaRPr lang="en-GB" dirty="0"/>
          </a:p>
        </p:txBody>
      </p:sp>
      <p:sp>
        <p:nvSpPr>
          <p:cNvPr id="8" name="Rectangle 7"/>
          <p:cNvSpPr/>
          <p:nvPr/>
        </p:nvSpPr>
        <p:spPr>
          <a:xfrm>
            <a:off x="441325" y="3171965"/>
            <a:ext cx="4759569" cy="338554"/>
          </a:xfrm>
          <a:prstGeom prst="rect">
            <a:avLst/>
          </a:prstGeom>
        </p:spPr>
        <p:txBody>
          <a:bodyPr wrap="square">
            <a:spAutoFit/>
          </a:bodyPr>
          <a:lstStyle/>
          <a:p>
            <a:r>
              <a:rPr lang="en-GB" sz="1600" spc="-60" dirty="0">
                <a:latin typeface="Arial" panose="020B0604020202020204" pitchFamily="34" charset="0"/>
              </a:rPr>
              <a:t>Datasets published by BID target countries </a:t>
            </a:r>
            <a:r>
              <a:rPr lang="en-GB" sz="1600" b="1" spc="-60" dirty="0">
                <a:latin typeface="Arial" panose="020B0604020202020204" pitchFamily="34" charset="0"/>
              </a:rPr>
              <a:t>before</a:t>
            </a:r>
            <a:r>
              <a:rPr lang="en-GB" sz="1600" spc="-60" dirty="0">
                <a:latin typeface="Arial" panose="020B0604020202020204" pitchFamily="34" charset="0"/>
              </a:rPr>
              <a:t> BID</a:t>
            </a:r>
            <a:endParaRPr lang="en-GB" sz="1600" spc="-60" dirty="0"/>
          </a:p>
        </p:txBody>
      </p:sp>
      <p:sp>
        <p:nvSpPr>
          <p:cNvPr id="10" name="Rectangle 9"/>
          <p:cNvSpPr/>
          <p:nvPr/>
        </p:nvSpPr>
        <p:spPr>
          <a:xfrm>
            <a:off x="457200" y="5969616"/>
            <a:ext cx="4605459" cy="338554"/>
          </a:xfrm>
          <a:prstGeom prst="rect">
            <a:avLst/>
          </a:prstGeom>
        </p:spPr>
        <p:txBody>
          <a:bodyPr wrap="square">
            <a:spAutoFit/>
          </a:bodyPr>
          <a:lstStyle/>
          <a:p>
            <a:r>
              <a:rPr lang="en-GB" sz="1600" spc="-60" dirty="0">
                <a:latin typeface="Arial" panose="020B0604020202020204" pitchFamily="34" charset="0"/>
              </a:rPr>
              <a:t>Datasets published </a:t>
            </a:r>
            <a:r>
              <a:rPr lang="en-GB" sz="1600" spc="-60" dirty="0" smtClean="0">
                <a:latin typeface="Arial" panose="020B0604020202020204" pitchFamily="34" charset="0"/>
              </a:rPr>
              <a:t>under a </a:t>
            </a:r>
            <a:r>
              <a:rPr lang="en-GB" sz="1600" b="1" spc="-60" dirty="0">
                <a:latin typeface="Arial" panose="020B0604020202020204" pitchFamily="34" charset="0"/>
              </a:rPr>
              <a:t>BID </a:t>
            </a:r>
            <a:r>
              <a:rPr lang="en-GB" sz="1600" spc="-60" dirty="0" smtClean="0">
                <a:latin typeface="Arial" panose="020B0604020202020204" pitchFamily="34" charset="0"/>
              </a:rPr>
              <a:t>project ID so far</a:t>
            </a:r>
            <a:endParaRPr lang="en-GB" sz="1600" spc="-60" dirty="0"/>
          </a:p>
        </p:txBody>
      </p:sp>
      <p:sp>
        <p:nvSpPr>
          <p:cNvPr id="11" name="Flowchart: Connector 10"/>
          <p:cNvSpPr/>
          <p:nvPr/>
        </p:nvSpPr>
        <p:spPr>
          <a:xfrm>
            <a:off x="5857232" y="848390"/>
            <a:ext cx="1620540" cy="162054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r>
              <a:rPr lang="en-GB" dirty="0" smtClean="0"/>
              <a:t> datasets </a:t>
            </a:r>
            <a:r>
              <a:rPr lang="en-GB" b="1" dirty="0" smtClean="0">
                <a:effectLst>
                  <a:outerShdw blurRad="38100" dist="38100" dir="2700000" algn="tl">
                    <a:srgbClr val="000000">
                      <a:alpha val="43137"/>
                    </a:srgbClr>
                  </a:outerShdw>
                </a:effectLst>
              </a:rPr>
              <a:t>BEFORE</a:t>
            </a:r>
            <a:r>
              <a:rPr lang="en-GB" dirty="0" smtClean="0"/>
              <a:t> BID</a:t>
            </a:r>
            <a:endParaRPr lang="en-GB" dirty="0"/>
          </a:p>
        </p:txBody>
      </p:sp>
      <p:sp>
        <p:nvSpPr>
          <p:cNvPr id="12" name="Flowchart: Connector 11"/>
          <p:cNvSpPr/>
          <p:nvPr/>
        </p:nvSpPr>
        <p:spPr>
          <a:xfrm>
            <a:off x="5855679" y="4499061"/>
            <a:ext cx="1622093" cy="1622093"/>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50</a:t>
            </a:r>
            <a:r>
              <a:rPr lang="en-GB" dirty="0" smtClean="0"/>
              <a:t> </a:t>
            </a:r>
            <a:r>
              <a:rPr lang="en-GB" b="1" dirty="0" smtClean="0">
                <a:effectLst>
                  <a:outerShdw blurRad="38100" dist="38100" dir="2700000" algn="tl">
                    <a:srgbClr val="000000">
                      <a:alpha val="43137"/>
                    </a:srgbClr>
                  </a:outerShdw>
                </a:effectLst>
              </a:rPr>
              <a:t>BID</a:t>
            </a:r>
            <a:r>
              <a:rPr lang="en-GB" dirty="0" smtClean="0">
                <a:effectLst>
                  <a:outerShdw blurRad="38100" dist="38100" dir="2700000" algn="tl">
                    <a:srgbClr val="000000">
                      <a:alpha val="43137"/>
                    </a:srgbClr>
                  </a:outerShdw>
                </a:effectLst>
              </a:rPr>
              <a:t> </a:t>
            </a:r>
            <a:r>
              <a:rPr lang="en-GB" b="1" dirty="0" smtClean="0">
                <a:effectLst>
                  <a:outerShdw blurRad="38100" dist="38100" dir="2700000" algn="tl">
                    <a:srgbClr val="000000">
                      <a:alpha val="43137"/>
                    </a:srgbClr>
                  </a:outerShdw>
                </a:effectLst>
              </a:rPr>
              <a:t>datasets</a:t>
            </a:r>
            <a:r>
              <a:rPr lang="en-GB" dirty="0" smtClean="0">
                <a:effectLst>
                  <a:outerShdw blurRad="38100" dist="38100" dir="2700000" algn="tl">
                    <a:srgbClr val="000000">
                      <a:alpha val="43137"/>
                    </a:srgbClr>
                  </a:outerShdw>
                </a:effectLst>
              </a:rPr>
              <a:t> </a:t>
            </a:r>
            <a:r>
              <a:rPr lang="en-GB" sz="1400" dirty="0" smtClean="0"/>
              <a:t>(so far)</a:t>
            </a:r>
            <a:endParaRPr lang="en-GB" sz="1400" dirty="0"/>
          </a:p>
        </p:txBody>
      </p:sp>
      <p:sp>
        <p:nvSpPr>
          <p:cNvPr id="13" name="Flowchart: Connector 12"/>
          <p:cNvSpPr/>
          <p:nvPr/>
        </p:nvSpPr>
        <p:spPr>
          <a:xfrm>
            <a:off x="5857232" y="2654468"/>
            <a:ext cx="1620540" cy="1659055"/>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a:p>
            <a:pPr algn="ctr"/>
            <a:r>
              <a:rPr lang="en-GB" dirty="0" smtClean="0"/>
              <a:t> </a:t>
            </a:r>
            <a:r>
              <a:rPr lang="en-GB" dirty="0" smtClean="0">
                <a:effectLst>
                  <a:outerShdw blurRad="38100" dist="38100" dir="2700000" algn="tl">
                    <a:srgbClr val="000000">
                      <a:alpha val="43137"/>
                    </a:srgbClr>
                  </a:outerShdw>
                </a:effectLst>
              </a:rPr>
              <a:t>New</a:t>
            </a:r>
            <a:r>
              <a:rPr lang="en-GB" dirty="0" smtClean="0"/>
              <a:t> </a:t>
            </a:r>
            <a:r>
              <a:rPr lang="en-GB" dirty="0" smtClean="0">
                <a:effectLst>
                  <a:outerShdw blurRad="38100" dist="38100" dir="2700000" algn="tl">
                    <a:srgbClr val="000000">
                      <a:alpha val="43137"/>
                    </a:srgbClr>
                  </a:outerShdw>
                </a:effectLst>
              </a:rPr>
              <a:t>GBIF</a:t>
            </a:r>
            <a:r>
              <a:rPr lang="en-GB" dirty="0" smtClean="0"/>
              <a:t> </a:t>
            </a:r>
            <a:r>
              <a:rPr lang="en-GB" b="1" spc="-20" dirty="0" smtClean="0">
                <a:effectLst>
                  <a:outerShdw blurRad="38100" dist="38100" dir="2700000" algn="tl">
                    <a:srgbClr val="000000">
                      <a:alpha val="43137"/>
                    </a:srgbClr>
                  </a:outerShdw>
                </a:effectLst>
              </a:rPr>
              <a:t>publishers</a:t>
            </a:r>
            <a:endParaRPr lang="en-GB" b="1" spc="-20" dirty="0">
              <a:effectLst>
                <a:outerShdw blurRad="38100" dist="38100" dir="2700000" algn="tl">
                  <a:srgbClr val="000000">
                    <a:alpha val="43137"/>
                  </a:srgbClr>
                </a:outerShdw>
              </a:effectLst>
            </a:endParaRPr>
          </a:p>
        </p:txBody>
      </p:sp>
      <p:pic>
        <p:nvPicPr>
          <p:cNvPr id="16" name="Picture 15"/>
          <p:cNvPicPr>
            <a:picLocks noChangeAspect="1"/>
          </p:cNvPicPr>
          <p:nvPr/>
        </p:nvPicPr>
        <p:blipFill rotWithShape="1">
          <a:blip r:embed="rId4"/>
          <a:srcRect l="12293" t="12940" r="13142" b="13691"/>
          <a:stretch/>
        </p:blipFill>
        <p:spPr>
          <a:xfrm>
            <a:off x="463394" y="709901"/>
            <a:ext cx="4028262" cy="2479255"/>
          </a:xfrm>
          <a:prstGeom prst="rect">
            <a:avLst/>
          </a:prstGeom>
        </p:spPr>
      </p:pic>
      <p:pic>
        <p:nvPicPr>
          <p:cNvPr id="3" name="Picture 2"/>
          <p:cNvPicPr>
            <a:picLocks noChangeAspect="1"/>
          </p:cNvPicPr>
          <p:nvPr/>
        </p:nvPicPr>
        <p:blipFill rotWithShape="1">
          <a:blip r:embed="rId5"/>
          <a:srcRect l="10615" t="12211" r="2600" b="16304"/>
          <a:stretch/>
        </p:blipFill>
        <p:spPr>
          <a:xfrm>
            <a:off x="441324" y="3520732"/>
            <a:ext cx="4050331" cy="2470146"/>
          </a:xfrm>
          <a:prstGeom prst="rect">
            <a:avLst/>
          </a:prstGeom>
        </p:spPr>
      </p:pic>
    </p:spTree>
    <p:extLst>
      <p:ext uri="{BB962C8B-B14F-4D97-AF65-F5344CB8AC3E}">
        <p14:creationId xmlns:p14="http://schemas.microsoft.com/office/powerpoint/2010/main" val="2066893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B7B131B-F412-4BAE-AE1D-3A4103C1EEF1}" vid="{8B4C960F-A1A8-49D8-98E4-5B9C62CAD7D9}"/>
    </a:ext>
  </a:extLst>
</a:theme>
</file>

<file path=ppt/theme/theme2.xml><?xml version="1.0" encoding="utf-8"?>
<a:theme xmlns:a="http://schemas.openxmlformats.org/drawingml/2006/main" name="GBIF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716</Words>
  <Application>Microsoft Macintosh PowerPoint</Application>
  <PresentationFormat>On-screen Show (4:3)</PresentationFormat>
  <Paragraphs>88</Paragraphs>
  <Slides>13</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 Narrow</vt:lpstr>
      <vt:lpstr>Calibri</vt:lpstr>
      <vt:lpstr>Microsoft New Tai Lue</vt:lpstr>
      <vt:lpstr>Noto Sans Symbols</vt:lpstr>
      <vt:lpstr>Times New Roman</vt:lpstr>
      <vt:lpstr>Wingdings</vt:lpstr>
      <vt:lpstr>Arial</vt:lpstr>
      <vt:lpstr>Brugerdefineret design</vt:lpstr>
      <vt:lpstr>GBIF_v2</vt:lpstr>
      <vt:lpstr>Mobilizing data for decisions</vt:lpstr>
      <vt:lpstr>Capacity enhancement in gbif</vt:lpstr>
      <vt:lpstr>Biodiversity Information for Development (BID)</vt:lpstr>
      <vt:lpstr>Four calls for proposals 2015 - 2017</vt:lpstr>
      <vt:lpstr>Bid projects</vt:lpstr>
      <vt:lpstr>Building a community of practice</vt:lpstr>
      <vt:lpstr>BID impact in sub-Saharan africa</vt:lpstr>
      <vt:lpstr>BID Impact in the Pacific</vt:lpstr>
      <vt:lpstr>BID Impact in the Caribbean</vt:lpstr>
      <vt:lpstr>GBIF publishers registered since 2015</vt:lpstr>
      <vt:lpstr>Types of data applications</vt:lpstr>
      <vt:lpstr>Expanded gbif membership </vt:lpstr>
      <vt:lpstr>PowerPoint Presentation</vt:lpstr>
    </vt:vector>
  </TitlesOfParts>
  <Manager/>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2018-11-18T04:47:44Z</dcterms:created>
  <dcterms:modified xsi:type="dcterms:W3CDTF">2018-11-21T15:13:33Z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SD_DocumentLanguage">
    <vt:lpwstr>en-GB</vt:lpwstr>
  </property>
</Properties>
</file>