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358" r:id="rId5"/>
    <p:sldId id="458" r:id="rId6"/>
    <p:sldId id="472" r:id="rId7"/>
    <p:sldId id="398" r:id="rId8"/>
    <p:sldId id="473" r:id="rId9"/>
    <p:sldId id="457" r:id="rId10"/>
    <p:sldId id="476" r:id="rId11"/>
    <p:sldId id="475" r:id="rId12"/>
    <p:sldId id="474" r:id="rId13"/>
    <p:sldId id="464" r:id="rId14"/>
    <p:sldId id="261" r:id="rId15"/>
    <p:sldId id="262" r:id="rId16"/>
    <p:sldId id="263" r:id="rId17"/>
    <p:sldId id="264" r:id="rId18"/>
  </p:sldIdLst>
  <p:sldSz cx="12192000" cy="6858000"/>
  <p:notesSz cx="6858000" cy="9144000"/>
  <p:embeddedFontLs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Bold" panose="02000000000000000000" pitchFamily="2" charset="0"/>
      <p:bold r:id="rId25"/>
      <p:italic r:id="rId26"/>
      <p:boldItalic r:id="rId27"/>
    </p:embeddedFont>
    <p:embeddedFont>
      <p:font typeface="Roboto Condensed" panose="02000000000000000000" pitchFamily="2" charset="0"/>
      <p:regular r:id="rId28"/>
      <p:bold r:id="rId29"/>
      <p:italic r:id="rId30"/>
      <p:boldItalic r:id="rId31"/>
    </p:embeddedFont>
    <p:embeddedFont>
      <p:font typeface="Roboto Condensed Light" panose="02000000000000000000" pitchFamily="2" charset="0"/>
      <p:regular r:id="rId32"/>
      <p:italic r:id="rId33"/>
    </p:embeddedFont>
    <p:embeddedFont>
      <p:font typeface="Roboto Regular" panose="02000000000000000000" pitchFamily="2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8" autoAdjust="0"/>
    <p:restoredTop sz="88820" autoAdjust="0"/>
  </p:normalViewPr>
  <p:slideViewPr>
    <p:cSldViewPr snapToGrid="0">
      <p:cViewPr varScale="1">
        <p:scale>
          <a:sx n="134" d="100"/>
          <a:sy n="134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7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commentAuthors" Target="commentAuthor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u="none" strike="noStrike" kern="1200" spc="0" baseline="0" dirty="0">
                <a:solidFill>
                  <a:schemeClr val="accent1"/>
                </a:solidFill>
                <a:latin typeface="Roboto Regular" panose="02000000000000000000" pitchFamily="2" charset="0"/>
                <a:ea typeface="+mn-ea"/>
                <a:cs typeface="+mn-cs"/>
              </a:rPr>
              <a:t>Occurrences published in 2023</a:t>
            </a:r>
          </a:p>
        </c:rich>
      </c:tx>
      <c:layout>
        <c:manualLayout>
          <c:xMode val="edge"/>
          <c:yMode val="edge"/>
          <c:x val="0.21581283832015669"/>
          <c:y val="4.10125497998720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6709489504833"/>
          <c:y val="0.17433805199672789"/>
          <c:w val="0.67461085714882441"/>
          <c:h val="0.76926969202844797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7D57344-BFF1-8C4C-B695-D3B2A7532520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7CE0F1A-AF3C-6442-8B50-66A57F5D7A5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1.0535260697346479E-2"/>
                  <c:y val="1.7942990537444033E-2"/>
                </c:manualLayout>
              </c:layout>
              <c:tx>
                <c:rich>
                  <a:bodyPr/>
                  <a:lstStyle/>
                  <a:p>
                    <a:fld id="{BAF142BE-5139-1849-8D09-EB5938157D3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973EB7D3-B1EB-CC47-8B4B-A057B100B01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1.2360638600839784E-2"/>
                  <c:y val="-5.1265687249840101E-3"/>
                </c:manualLayout>
              </c:layout>
              <c:tx>
                <c:rich>
                  <a:bodyPr/>
                  <a:lstStyle/>
                  <a:p>
                    <a:fld id="{BED8CB77-C3AC-2740-B459-EA33610032E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7.7946273745799115E-3"/>
                  <c:y val="-1.025313744996802E-2"/>
                </c:manualLayout>
              </c:layout>
              <c:tx>
                <c:rich>
                  <a:bodyPr/>
                  <a:lstStyle/>
                  <a:p>
                    <a:fld id="{F3A63E63-0503-0A47-BD09-066351FC22A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9.9720538236030519E-3"/>
                  <c:y val="-7.6898530874760142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90364543644E-3"/>
                  <c:y val="-7.6898530874761088E-3"/>
                </c:manualLayout>
              </c:layout>
              <c:tx>
                <c:rich>
                  <a:bodyPr/>
                  <a:lstStyle/>
                  <a:p>
                    <a:fld id="{B206A575-A5E8-4449-8B1A-5425E04F5E1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1.1265907452472179E-3"/>
                  <c:y val="7.6898530874760142E-3"/>
                </c:manualLayout>
              </c:layout>
              <c:tx>
                <c:rich>
                  <a:bodyPr/>
                  <a:lstStyle/>
                  <a:p>
                    <a:fld id="{E67F69C1-7DD3-3546-8726-C0378DBB6AC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7.4477117641030492E-3"/>
                  <c:y val="3.3322696712395967E-2"/>
                </c:manualLayout>
              </c:layout>
              <c:tx>
                <c:rich>
                  <a:bodyPr/>
                  <a:lstStyle/>
                  <a:p>
                    <a:fld id="{77311E9B-70C9-144B-915C-2A12937826D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5C288FB-0EC0-994C-8F79-6D80963C68BF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</c:spPr>
            <c:txPr>
              <a:bodyPr rot="0" vert="horz" lIns="0" tIns="0" rIns="0" bIns="0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CA</c:v>
                </c:pt>
                <c:pt idx="3">
                  <c:v>SE</c:v>
                </c:pt>
                <c:pt idx="4">
                  <c:v>NL</c:v>
                </c:pt>
                <c:pt idx="5">
                  <c:v>PL</c:v>
                </c:pt>
                <c:pt idx="6">
                  <c:v>AU</c:v>
                </c:pt>
                <c:pt idx="7">
                  <c:v>NO</c:v>
                </c:pt>
                <c:pt idx="8">
                  <c:v>DK</c:v>
                </c:pt>
                <c:pt idx="9">
                  <c:v>EE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6841141</c:v>
                </c:pt>
                <c:pt idx="1">
                  <c:v>4144385</c:v>
                </c:pt>
                <c:pt idx="2">
                  <c:v>3003702</c:v>
                </c:pt>
                <c:pt idx="3">
                  <c:v>2553019</c:v>
                </c:pt>
                <c:pt idx="4">
                  <c:v>2428511</c:v>
                </c:pt>
                <c:pt idx="5">
                  <c:v>1638425</c:v>
                </c:pt>
                <c:pt idx="6">
                  <c:v>1629675</c:v>
                </c:pt>
                <c:pt idx="7">
                  <c:v>1089243</c:v>
                </c:pt>
                <c:pt idx="8">
                  <c:v>1087369</c:v>
                </c:pt>
                <c:pt idx="9">
                  <c:v>770685</c:v>
                </c:pt>
                <c:pt idx="10" formatCode="#,##0">
                  <c:v>31249554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CA</c:v>
                  </c:pt>
                  <c:pt idx="3">
                    <c:v>SE</c:v>
                  </c:pt>
                  <c:pt idx="4">
                    <c:v>NL</c:v>
                  </c:pt>
                  <c:pt idx="5">
                    <c:v>PL</c:v>
                  </c:pt>
                  <c:pt idx="6">
                    <c:v>AU</c:v>
                  </c:pt>
                  <c:pt idx="7">
                    <c:v>NO</c:v>
                  </c:pt>
                  <c:pt idx="8">
                    <c:v>DK</c:v>
                  </c:pt>
                  <c:pt idx="9">
                    <c:v>EE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Download requests </a:t>
            </a:r>
            <a:b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</a:b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by country,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island or territory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23246321135711376"/>
          <c:y val="1.6428734786145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7510248146624699"/>
          <c:y val="0.19229831239915821"/>
          <c:w val="0.65000929008001618"/>
          <c:h val="0.75642278366116844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D96D6F1-1271-C24C-90E9-1BFDE8976797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24CD9DC-3AEC-884B-8AE5-E3249A8A4747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9142931-D63E-9547-946B-2A75029CACEC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59E20E7-E80A-D14A-A924-96264F42C77E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3D2D4405-146B-004A-A4C0-04BA9579FC7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-1.7626002934313125E-2"/>
                  <c:y val="2.176818377929951E-2"/>
                </c:manualLayout>
              </c:layout>
              <c:tx>
                <c:rich>
                  <a:bodyPr/>
                  <a:lstStyle/>
                  <a:p>
                    <a:fld id="{B8E3157A-7A73-DC49-8D67-DB6D8F03D72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8.8130014671566042E-3"/>
                  <c:y val="2.487792431919944E-2"/>
                </c:manualLayout>
              </c:layout>
              <c:tx>
                <c:rich>
                  <a:bodyPr/>
                  <a:lstStyle/>
                  <a:p>
                    <a:fld id="{644793B7-A883-994C-B9CB-6BFAA056D84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2.423575403468059E-2"/>
                  <c:y val="2.7987664859099256E-2"/>
                </c:manualLayout>
              </c:layout>
              <c:tx>
                <c:rich>
                  <a:bodyPr/>
                  <a:lstStyle/>
                  <a:p>
                    <a:fld id="{9279E34E-8EFA-2A4B-A8E1-8FE49B35F51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2.6439004401469731E-2"/>
                  <c:y val="3.4207145938899119E-2"/>
                </c:manualLayout>
              </c:layout>
              <c:tx>
                <c:rich>
                  <a:bodyPr/>
                  <a:lstStyle/>
                  <a:p>
                    <a:fld id="{210CDFFD-54E5-C54B-B1F9-1088429803C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1.5422752567523986E-2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41CA314D-0F86-ED46-BA88-9593B5A228C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B92E1E68-B39D-E840-8287-60736BFF5A75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CN</c:v>
                </c:pt>
                <c:pt idx="2">
                  <c:v>MX</c:v>
                </c:pt>
                <c:pt idx="3">
                  <c:v>BR</c:v>
                </c:pt>
                <c:pt idx="4">
                  <c:v>CO</c:v>
                </c:pt>
                <c:pt idx="5">
                  <c:v>ES</c:v>
                </c:pt>
                <c:pt idx="6">
                  <c:v>GB</c:v>
                </c:pt>
                <c:pt idx="7">
                  <c:v>FR</c:v>
                </c:pt>
                <c:pt idx="8">
                  <c:v>CA</c:v>
                </c:pt>
                <c:pt idx="9">
                  <c:v>BE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9840</c:v>
                </c:pt>
                <c:pt idx="1">
                  <c:v>9269</c:v>
                </c:pt>
                <c:pt idx="2">
                  <c:v>6021</c:v>
                </c:pt>
                <c:pt idx="3">
                  <c:v>5352</c:v>
                </c:pt>
                <c:pt idx="4">
                  <c:v>4406</c:v>
                </c:pt>
                <c:pt idx="5">
                  <c:v>3924</c:v>
                </c:pt>
                <c:pt idx="6">
                  <c:v>3333</c:v>
                </c:pt>
                <c:pt idx="7">
                  <c:v>2980</c:v>
                </c:pt>
                <c:pt idx="8">
                  <c:v>1964</c:v>
                </c:pt>
                <c:pt idx="9">
                  <c:v>1739</c:v>
                </c:pt>
                <c:pt idx="10">
                  <c:v>23519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CN</c:v>
                  </c:pt>
                  <c:pt idx="2">
                    <c:v>MX</c:v>
                  </c:pt>
                  <c:pt idx="3">
                    <c:v>BR</c:v>
                  </c:pt>
                  <c:pt idx="4">
                    <c:v>CO</c:v>
                  </c:pt>
                  <c:pt idx="5">
                    <c:v>ES</c:v>
                  </c:pt>
                  <c:pt idx="6">
                    <c:v>GB</c:v>
                  </c:pt>
                  <c:pt idx="7">
                    <c:v>FR</c:v>
                  </c:pt>
                  <c:pt idx="8">
                    <c:v>CA</c:v>
                  </c:pt>
                  <c:pt idx="9">
                    <c:v>BE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188142959283496E-2"/>
          <c:y val="5.3701255648460823E-2"/>
          <c:w val="0.92423237738636044"/>
          <c:h val="0.76080414673072261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YTD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548-4645-B6D2-BB3DCA033EB8}"/>
              </c:ext>
            </c:extLst>
          </c:dPt>
          <c:dLbls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1,080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5A9-A648-A5F2-900CDA681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15" formatCode="0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D-B541-ADA3-43985089C9F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DF-6D4B-853F-048C681210C9}"/>
              </c:ext>
            </c:extLst>
          </c:dPt>
          <c:dPt>
            <c:idx val="191925128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48-4645-B6D2-BB3DCA033EB8}"/>
              </c:ext>
            </c:extLst>
          </c:dPt>
          <c:dLbls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5A9-A648-A5F2-900CDA68145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1,440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BDF-6D4B-853F-048C681210C9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1,720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0F8-B142-AD60-7B199716EC41}"/>
                </c:ext>
              </c:extLst>
            </c:dLbl>
            <c:dLbl>
              <c:idx val="1919251285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48-4645-B6D2-BB3DCA033E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6-47AF-AE4D-FD68784C3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00"/>
        <c:axId val="1214557215"/>
        <c:axId val="1910228511"/>
      </c:barChart>
      <c:catAx>
        <c:axId val="121455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910228511"/>
        <c:crosses val="autoZero"/>
        <c:auto val="1"/>
        <c:lblAlgn val="ctr"/>
        <c:lblOffset val="100"/>
        <c:noMultiLvlLbl val="0"/>
      </c:catAx>
      <c:valAx>
        <c:axId val="1910228511"/>
        <c:scaling>
          <c:orientation val="minMax"/>
          <c:max val="17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>
                <a:lumMod val="25000"/>
                <a:lumOff val="75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214557215"/>
        <c:crosses val="autoZero"/>
        <c:crossBetween val="between"/>
        <c:majorUnit val="250"/>
        <c:min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uses by region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31186848406418216"/>
          <c:y val="2.1220159151193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24417427024731264"/>
          <c:y val="0.12563566490528205"/>
          <c:w val="0.72129792724300701"/>
          <c:h val="0.74265774138975338"/>
        </c:manualLayout>
      </c:layout>
      <c:barChart>
        <c:barDir val="bar"/>
        <c:grouping val="clustered"/>
        <c:varyColors val="0"/>
        <c:ser>
          <c:idx val="1"/>
          <c:order val="0"/>
          <c:tx>
            <c:v>2022</c:v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FA-9B44-ADA0-EC76581D59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Sheet1!$C$2:$C$7</c:f>
              <c:numCache>
                <c:formatCode>General</c:formatCode>
                <c:ptCount val="6"/>
                <c:pt idx="0">
                  <c:v>104</c:v>
                </c:pt>
                <c:pt idx="1">
                  <c:v>175</c:v>
                </c:pt>
                <c:pt idx="2">
                  <c:v>371</c:v>
                </c:pt>
                <c:pt idx="3">
                  <c:v>525</c:v>
                </c:pt>
                <c:pt idx="4">
                  <c:v>577</c:v>
                </c:pt>
                <c:pt idx="5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91-E746-AFD5-62465138245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FA-9B44-ADA0-EC76581D59DB}"/>
              </c:ext>
            </c:extLst>
          </c:dPt>
          <c:dLbls>
            <c:spPr>
              <a:solidFill>
                <a:srgbClr val="FFFFFF">
                  <a:alpha val="0"/>
                </a:srgbClr>
              </a:solidFill>
              <a:ln w="0"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38</c:v>
                </c:pt>
                <c:pt idx="1">
                  <c:v>45</c:v>
                </c:pt>
                <c:pt idx="2">
                  <c:v>98</c:v>
                </c:pt>
                <c:pt idx="3">
                  <c:v>138</c:v>
                </c:pt>
                <c:pt idx="4">
                  <c:v>188</c:v>
                </c:pt>
                <c:pt idx="5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2-4761-9FD3-825DF19BF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5567007"/>
        <c:axId val="385326399"/>
      </c:barChart>
      <c:valAx>
        <c:axId val="385326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385567007"/>
        <c:crosses val="autoZero"/>
        <c:crossBetween val="between"/>
      </c:valAx>
      <c:catAx>
        <c:axId val="3855670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DK"/>
          </a:p>
        </c:txPr>
        <c:crossAx val="385326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74751468331085"/>
          <c:y val="0.93043401073539544"/>
          <c:w val="0.20517274552974382"/>
          <c:h val="5.3650869901209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oboto" panose="02000000000000000000" pitchFamily="2" charset="0"/>
              </a:rPr>
              <a:t>02/05/2023</a:t>
            </a:fld>
            <a:endParaRPr lang="en-GB">
              <a:latin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D08ECCEA-2969-42E4-A1A0-9C247F9CF1CC}" type="datetimeFigureOut">
              <a:rPr lang="en-GB" smtClean="0"/>
              <a:pPr/>
              <a:t>02/05/2023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60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39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NB: 2022 totals account for multiple recurrent downloads by scripts and bots that are discarded, accounting for (in Jan 2022):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Argentina: 1,592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Austria: 1,032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Belgium: 1,377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Canada: 1,648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Switzerland: 49,358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China: 13,498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India: 3,579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Japan: 124,927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Netherlands: 28,857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Norway: 3,615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United States: 51,186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4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5" y="3509444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62" r:id="rId4"/>
    <p:sldLayoutId id="2147483666" r:id="rId5"/>
    <p:sldLayoutId id="2147483719" r:id="rId6"/>
    <p:sldLayoutId id="2147483724" r:id="rId7"/>
    <p:sldLayoutId id="2147483721" r:id="rId8"/>
    <p:sldLayoutId id="2147483703" r:id="rId9"/>
    <p:sldLayoutId id="2147483664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5CFA-CC1E-4631-AA41-251C5CC9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0" dirty="0">
                <a:solidFill>
                  <a:srgbClr val="221F20"/>
                </a:solidFill>
              </a:rPr>
              <a:t>BY THE NUMBERS</a:t>
            </a:r>
            <a:r>
              <a:rPr lang="en-US" kern="100" dirty="0">
                <a:solidFill>
                  <a:srgbClr val="221F20"/>
                </a:solidFill>
              </a:rPr>
              <a:t> | 31 March 2023</a:t>
            </a:r>
            <a:endParaRPr lang="en-US" b="1" kern="100" dirty="0">
              <a:solidFill>
                <a:srgbClr val="221F2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094E6-A99B-4F43-B099-FB60E4048DE1}"/>
              </a:ext>
            </a:extLst>
          </p:cNvPr>
          <p:cNvGrpSpPr>
            <a:grpSpLocks noChangeAspect="1"/>
          </p:cNvGrpSpPr>
          <p:nvPr/>
        </p:nvGrpSpPr>
        <p:grpSpPr>
          <a:xfrm>
            <a:off x="255588" y="3249042"/>
            <a:ext cx="2828925" cy="1068292"/>
            <a:chOff x="255588" y="3249042"/>
            <a:chExt cx="2828925" cy="10682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5434A2-062A-489B-8727-D215FB2AB2FE}"/>
                </a:ext>
              </a:extLst>
            </p:cNvPr>
            <p:cNvSpPr/>
            <p:nvPr/>
          </p:nvSpPr>
          <p:spPr>
            <a:xfrm>
              <a:off x="255588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64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9614C0E-8562-41B3-924C-ABAEF9B4D881}"/>
                </a:ext>
              </a:extLst>
            </p:cNvPr>
            <p:cNvSpPr/>
            <p:nvPr/>
          </p:nvSpPr>
          <p:spPr>
            <a:xfrm>
              <a:off x="512783" y="3504499"/>
              <a:ext cx="16457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Country Participants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A96ECE-3FF1-4E5F-9B72-C0B1C0E8A807}"/>
              </a:ext>
            </a:extLst>
          </p:cNvPr>
          <p:cNvGrpSpPr>
            <a:grpSpLocks noChangeAspect="1"/>
          </p:cNvGrpSpPr>
          <p:nvPr/>
        </p:nvGrpSpPr>
        <p:grpSpPr>
          <a:xfrm>
            <a:off x="3211513" y="3249042"/>
            <a:ext cx="2828925" cy="1068292"/>
            <a:chOff x="3211513" y="3249042"/>
            <a:chExt cx="2828925" cy="10682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C38E25-5E86-456A-B035-3CF1A658A388}"/>
                </a:ext>
              </a:extLst>
            </p:cNvPr>
            <p:cNvSpPr/>
            <p:nvPr/>
          </p:nvSpPr>
          <p:spPr>
            <a:xfrm>
              <a:off x="3211513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43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56EB9CB-0B1D-47E7-9875-FBE3D2BA9143}"/>
                </a:ext>
              </a:extLst>
            </p:cNvPr>
            <p:cNvSpPr/>
            <p:nvPr/>
          </p:nvSpPr>
          <p:spPr>
            <a:xfrm>
              <a:off x="3456354" y="3504499"/>
              <a:ext cx="15013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Organizational Participants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D8DC59-B723-46FE-8F5E-1F9544EA7A86}"/>
              </a:ext>
            </a:extLst>
          </p:cNvPr>
          <p:cNvGrpSpPr>
            <a:grpSpLocks noChangeAspect="1"/>
          </p:cNvGrpSpPr>
          <p:nvPr/>
        </p:nvGrpSpPr>
        <p:grpSpPr>
          <a:xfrm>
            <a:off x="9105900" y="2818923"/>
            <a:ext cx="2834803" cy="3174623"/>
            <a:chOff x="9105900" y="2818923"/>
            <a:chExt cx="2834803" cy="3174623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71BD6D3-6469-4ABA-B34E-5224031A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 rot="10800000">
              <a:off x="9113373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F5FB710-99E3-42AD-9321-D2958D9D4974}"/>
                </a:ext>
              </a:extLst>
            </p:cNvPr>
            <p:cNvSpPr/>
            <p:nvPr/>
          </p:nvSpPr>
          <p:spPr>
            <a:xfrm>
              <a:off x="9105900" y="2818923"/>
              <a:ext cx="2833688" cy="3165952"/>
            </a:xfrm>
            <a:prstGeom prst="rect">
              <a:avLst/>
            </a:prstGeom>
            <a:solidFill>
              <a:srgbClr val="125CA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720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sz="4800" b="1">
                  <a:solidFill>
                    <a:schemeClr val="bg2"/>
                  </a:solidFill>
                  <a:latin typeface="Roboto Bold"/>
                </a:rPr>
                <a:t>8,565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ED33040-A8C6-4B34-84F1-83D32C183C27}"/>
                </a:ext>
              </a:extLst>
            </p:cNvPr>
            <p:cNvSpPr/>
            <p:nvPr/>
          </p:nvSpPr>
          <p:spPr>
            <a:xfrm rot="10800000">
              <a:off x="9105900" y="4578128"/>
              <a:ext cx="1955800" cy="1415418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accent3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101461-AC56-4AAF-9DC5-73C4B8B89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088" y="3037560"/>
              <a:ext cx="24711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Peer-review papers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using data</a:t>
              </a:r>
              <a:endPara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Regular" panose="02000000000000000000" pitchFamily="2" charset="0"/>
              </a:endParaRPr>
            </a:p>
          </p:txBody>
        </p:sp>
        <p:grpSp>
          <p:nvGrpSpPr>
            <p:cNvPr id="39" name="Graphic 33">
              <a:extLst>
                <a:ext uri="{FF2B5EF4-FFF2-40B4-BE49-F238E27FC236}">
                  <a16:creationId xmlns:a16="http://schemas.microsoft.com/office/drawing/2014/main" id="{72416DE0-000A-471A-BAF0-0ECFFF3ACF8F}"/>
                </a:ext>
              </a:extLst>
            </p:cNvPr>
            <p:cNvGrpSpPr/>
            <p:nvPr/>
          </p:nvGrpSpPr>
          <p:grpSpPr>
            <a:xfrm>
              <a:off x="9586878" y="4905376"/>
              <a:ext cx="627672" cy="849630"/>
              <a:chOff x="4600575" y="1404937"/>
              <a:chExt cx="2991992" cy="4050030"/>
            </a:xfrm>
            <a:solidFill>
              <a:schemeClr val="bg1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1B01DCE-458D-47EB-84DC-CA4FD75E274E}"/>
                  </a:ext>
                </a:extLst>
              </p:cNvPr>
              <p:cNvSpPr/>
              <p:nvPr/>
            </p:nvSpPr>
            <p:spPr>
              <a:xfrm>
                <a:off x="5071586" y="1404937"/>
                <a:ext cx="2520981" cy="3558635"/>
              </a:xfrm>
              <a:custGeom>
                <a:avLst/>
                <a:gdLst>
                  <a:gd name="connsiteX0" fmla="*/ 2520982 w 2520981"/>
                  <a:gd name="connsiteY0" fmla="*/ 152876 h 3558635"/>
                  <a:gd name="connsiteX1" fmla="*/ 2520982 w 2520981"/>
                  <a:gd name="connsiteY1" fmla="*/ 3405759 h 3558635"/>
                  <a:gd name="connsiteX2" fmla="*/ 2368201 w 2520981"/>
                  <a:gd name="connsiteY2" fmla="*/ 3558635 h 3558635"/>
                  <a:gd name="connsiteX3" fmla="*/ 2171510 w 2520981"/>
                  <a:gd name="connsiteY3" fmla="*/ 3558635 h 3558635"/>
                  <a:gd name="connsiteX4" fmla="*/ 2171510 w 2520981"/>
                  <a:gd name="connsiteY4" fmla="*/ 909066 h 3558635"/>
                  <a:gd name="connsiteX5" fmla="*/ 2171414 w 2520981"/>
                  <a:gd name="connsiteY5" fmla="*/ 907161 h 3558635"/>
                  <a:gd name="connsiteX6" fmla="*/ 2171129 w 2520981"/>
                  <a:gd name="connsiteY6" fmla="*/ 903065 h 3558635"/>
                  <a:gd name="connsiteX7" fmla="*/ 2171129 w 2520981"/>
                  <a:gd name="connsiteY7" fmla="*/ 902875 h 3558635"/>
                  <a:gd name="connsiteX8" fmla="*/ 2171033 w 2520981"/>
                  <a:gd name="connsiteY8" fmla="*/ 902399 h 3558635"/>
                  <a:gd name="connsiteX9" fmla="*/ 2170271 w 2520981"/>
                  <a:gd name="connsiteY9" fmla="*/ 896684 h 3558635"/>
                  <a:gd name="connsiteX10" fmla="*/ 2168461 w 2520981"/>
                  <a:gd name="connsiteY10" fmla="*/ 889826 h 3558635"/>
                  <a:gd name="connsiteX11" fmla="*/ 2166938 w 2520981"/>
                  <a:gd name="connsiteY11" fmla="*/ 885825 h 3558635"/>
                  <a:gd name="connsiteX12" fmla="*/ 2166652 w 2520981"/>
                  <a:gd name="connsiteY12" fmla="*/ 885158 h 3558635"/>
                  <a:gd name="connsiteX13" fmla="*/ 2165509 w 2520981"/>
                  <a:gd name="connsiteY13" fmla="*/ 882872 h 3558635"/>
                  <a:gd name="connsiteX14" fmla="*/ 2163604 w 2520981"/>
                  <a:gd name="connsiteY14" fmla="*/ 878967 h 3558635"/>
                  <a:gd name="connsiteX15" fmla="*/ 2161318 w 2520981"/>
                  <a:gd name="connsiteY15" fmla="*/ 875443 h 3558635"/>
                  <a:gd name="connsiteX16" fmla="*/ 2160937 w 2520981"/>
                  <a:gd name="connsiteY16" fmla="*/ 874871 h 3558635"/>
                  <a:gd name="connsiteX17" fmla="*/ 2159318 w 2520981"/>
                  <a:gd name="connsiteY17" fmla="*/ 872681 h 3558635"/>
                  <a:gd name="connsiteX18" fmla="*/ 2157413 w 2520981"/>
                  <a:gd name="connsiteY18" fmla="*/ 870299 h 3558635"/>
                  <a:gd name="connsiteX19" fmla="*/ 2155698 w 2520981"/>
                  <a:gd name="connsiteY19" fmla="*/ 868299 h 3558635"/>
                  <a:gd name="connsiteX20" fmla="*/ 2153793 w 2520981"/>
                  <a:gd name="connsiteY20" fmla="*/ 866299 h 3558635"/>
                  <a:gd name="connsiteX21" fmla="*/ 2153698 w 2520981"/>
                  <a:gd name="connsiteY21" fmla="*/ 866204 h 3558635"/>
                  <a:gd name="connsiteX22" fmla="*/ 2153126 w 2520981"/>
                  <a:gd name="connsiteY22" fmla="*/ 865537 h 3558635"/>
                  <a:gd name="connsiteX23" fmla="*/ 2152936 w 2520981"/>
                  <a:gd name="connsiteY23" fmla="*/ 865346 h 3558635"/>
                  <a:gd name="connsiteX24" fmla="*/ 2151698 w 2520981"/>
                  <a:gd name="connsiteY24" fmla="*/ 864108 h 3558635"/>
                  <a:gd name="connsiteX25" fmla="*/ 1632204 w 2520981"/>
                  <a:gd name="connsiteY25" fmla="*/ 385667 h 3558635"/>
                  <a:gd name="connsiteX26" fmla="*/ 1629632 w 2520981"/>
                  <a:gd name="connsiteY26" fmla="*/ 383667 h 3558635"/>
                  <a:gd name="connsiteX27" fmla="*/ 1625346 w 2520981"/>
                  <a:gd name="connsiteY27" fmla="*/ 380333 h 3558635"/>
                  <a:gd name="connsiteX28" fmla="*/ 1624394 w 2520981"/>
                  <a:gd name="connsiteY28" fmla="*/ 379667 h 3558635"/>
                  <a:gd name="connsiteX29" fmla="*/ 1620679 w 2520981"/>
                  <a:gd name="connsiteY29" fmla="*/ 377381 h 3558635"/>
                  <a:gd name="connsiteX30" fmla="*/ 1619536 w 2520981"/>
                  <a:gd name="connsiteY30" fmla="*/ 376714 h 3558635"/>
                  <a:gd name="connsiteX31" fmla="*/ 1614678 w 2520981"/>
                  <a:gd name="connsiteY31" fmla="*/ 374523 h 3558635"/>
                  <a:gd name="connsiteX32" fmla="*/ 1610106 w 2520981"/>
                  <a:gd name="connsiteY32" fmla="*/ 372809 h 3558635"/>
                  <a:gd name="connsiteX33" fmla="*/ 1603153 w 2520981"/>
                  <a:gd name="connsiteY33" fmla="*/ 370904 h 3558635"/>
                  <a:gd name="connsiteX34" fmla="*/ 1592866 w 2520981"/>
                  <a:gd name="connsiteY34" fmla="*/ 369761 h 3558635"/>
                  <a:gd name="connsiteX35" fmla="*/ 1589437 w 2520981"/>
                  <a:gd name="connsiteY35" fmla="*/ 369665 h 3558635"/>
                  <a:gd name="connsiteX36" fmla="*/ 0 w 2520981"/>
                  <a:gd name="connsiteY36" fmla="*/ 369665 h 3558635"/>
                  <a:gd name="connsiteX37" fmla="*/ 0 w 2520981"/>
                  <a:gd name="connsiteY37" fmla="*/ 152495 h 3558635"/>
                  <a:gd name="connsiteX38" fmla="*/ 152781 w 2520981"/>
                  <a:gd name="connsiteY38" fmla="*/ 0 h 3558635"/>
                  <a:gd name="connsiteX39" fmla="*/ 2368201 w 2520981"/>
                  <a:gd name="connsiteY39" fmla="*/ 0 h 3558635"/>
                  <a:gd name="connsiteX40" fmla="*/ 2520982 w 2520981"/>
                  <a:gd name="connsiteY40" fmla="*/ 152876 h 355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520981" h="3558635">
                    <a:moveTo>
                      <a:pt x="2520982" y="152876"/>
                    </a:moveTo>
                    <a:lnTo>
                      <a:pt x="2520982" y="3405759"/>
                    </a:lnTo>
                    <a:cubicBezTo>
                      <a:pt x="2520982" y="3490151"/>
                      <a:pt x="2452402" y="3558635"/>
                      <a:pt x="2368201" y="3558635"/>
                    </a:cubicBezTo>
                    <a:lnTo>
                      <a:pt x="2171510" y="3558635"/>
                    </a:lnTo>
                    <a:lnTo>
                      <a:pt x="2171510" y="909066"/>
                    </a:lnTo>
                    <a:cubicBezTo>
                      <a:pt x="2171510" y="908399"/>
                      <a:pt x="2171414" y="907828"/>
                      <a:pt x="2171414" y="907161"/>
                    </a:cubicBezTo>
                    <a:cubicBezTo>
                      <a:pt x="2171414" y="905732"/>
                      <a:pt x="2171319" y="904399"/>
                      <a:pt x="2171129" y="903065"/>
                    </a:cubicBezTo>
                    <a:cubicBezTo>
                      <a:pt x="2171129" y="902970"/>
                      <a:pt x="2171129" y="902970"/>
                      <a:pt x="2171129" y="902875"/>
                    </a:cubicBezTo>
                    <a:cubicBezTo>
                      <a:pt x="2171129" y="902684"/>
                      <a:pt x="2171129" y="902589"/>
                      <a:pt x="2171033" y="902399"/>
                    </a:cubicBezTo>
                    <a:cubicBezTo>
                      <a:pt x="2170938" y="900494"/>
                      <a:pt x="2170557" y="898588"/>
                      <a:pt x="2170271" y="896684"/>
                    </a:cubicBezTo>
                    <a:cubicBezTo>
                      <a:pt x="2169795" y="894398"/>
                      <a:pt x="2169224" y="892112"/>
                      <a:pt x="2168461" y="889826"/>
                    </a:cubicBezTo>
                    <a:cubicBezTo>
                      <a:pt x="2167985" y="888587"/>
                      <a:pt x="2167604" y="887159"/>
                      <a:pt x="2166938" y="885825"/>
                    </a:cubicBezTo>
                    <a:cubicBezTo>
                      <a:pt x="2166938" y="885635"/>
                      <a:pt x="2166842" y="885349"/>
                      <a:pt x="2166652" y="885158"/>
                    </a:cubicBezTo>
                    <a:cubicBezTo>
                      <a:pt x="2166271" y="884492"/>
                      <a:pt x="2165985" y="883634"/>
                      <a:pt x="2165509" y="882872"/>
                    </a:cubicBezTo>
                    <a:cubicBezTo>
                      <a:pt x="2164937" y="881444"/>
                      <a:pt x="2164366" y="880205"/>
                      <a:pt x="2163604" y="878967"/>
                    </a:cubicBezTo>
                    <a:cubicBezTo>
                      <a:pt x="2162937" y="877729"/>
                      <a:pt x="2162175" y="876586"/>
                      <a:pt x="2161318" y="875443"/>
                    </a:cubicBezTo>
                    <a:cubicBezTo>
                      <a:pt x="2161318" y="875252"/>
                      <a:pt x="2161127" y="875062"/>
                      <a:pt x="2160937" y="874871"/>
                    </a:cubicBezTo>
                    <a:cubicBezTo>
                      <a:pt x="2160461" y="874109"/>
                      <a:pt x="2159984" y="873252"/>
                      <a:pt x="2159318" y="872681"/>
                    </a:cubicBezTo>
                    <a:cubicBezTo>
                      <a:pt x="2158841" y="871919"/>
                      <a:pt x="2158175" y="871061"/>
                      <a:pt x="2157413" y="870299"/>
                    </a:cubicBezTo>
                    <a:cubicBezTo>
                      <a:pt x="2156841" y="869633"/>
                      <a:pt x="2156365" y="868966"/>
                      <a:pt x="2155698" y="868299"/>
                    </a:cubicBezTo>
                    <a:cubicBezTo>
                      <a:pt x="2155127" y="867632"/>
                      <a:pt x="2154555" y="866965"/>
                      <a:pt x="2153793" y="866299"/>
                    </a:cubicBezTo>
                    <a:lnTo>
                      <a:pt x="2153698" y="866204"/>
                    </a:lnTo>
                    <a:cubicBezTo>
                      <a:pt x="2153698" y="866013"/>
                      <a:pt x="2153412" y="865727"/>
                      <a:pt x="2153126" y="865537"/>
                    </a:cubicBezTo>
                    <a:cubicBezTo>
                      <a:pt x="2153126" y="865442"/>
                      <a:pt x="2153031" y="865346"/>
                      <a:pt x="2152936" y="865346"/>
                    </a:cubicBezTo>
                    <a:cubicBezTo>
                      <a:pt x="2152555" y="864870"/>
                      <a:pt x="2152174" y="864489"/>
                      <a:pt x="2151698" y="864108"/>
                    </a:cubicBezTo>
                    <a:lnTo>
                      <a:pt x="1632204" y="385667"/>
                    </a:lnTo>
                    <a:cubicBezTo>
                      <a:pt x="1631442" y="384905"/>
                      <a:pt x="1630490" y="384143"/>
                      <a:pt x="1629632" y="383667"/>
                    </a:cubicBezTo>
                    <a:cubicBezTo>
                      <a:pt x="1628299" y="382524"/>
                      <a:pt x="1626870" y="381381"/>
                      <a:pt x="1625346" y="380333"/>
                    </a:cubicBezTo>
                    <a:cubicBezTo>
                      <a:pt x="1624965" y="379952"/>
                      <a:pt x="1624679" y="379857"/>
                      <a:pt x="1624394" y="379667"/>
                    </a:cubicBezTo>
                    <a:cubicBezTo>
                      <a:pt x="1623155" y="378905"/>
                      <a:pt x="1621917" y="378047"/>
                      <a:pt x="1620679" y="377381"/>
                    </a:cubicBezTo>
                    <a:cubicBezTo>
                      <a:pt x="1620298" y="377095"/>
                      <a:pt x="1619917" y="376809"/>
                      <a:pt x="1619536" y="376714"/>
                    </a:cubicBezTo>
                    <a:cubicBezTo>
                      <a:pt x="1617917" y="376047"/>
                      <a:pt x="1616392" y="375190"/>
                      <a:pt x="1614678" y="374523"/>
                    </a:cubicBezTo>
                    <a:cubicBezTo>
                      <a:pt x="1613154" y="373856"/>
                      <a:pt x="1611725" y="373285"/>
                      <a:pt x="1610106" y="372809"/>
                    </a:cubicBezTo>
                    <a:cubicBezTo>
                      <a:pt x="1607915" y="372047"/>
                      <a:pt x="1605534" y="371380"/>
                      <a:pt x="1603153" y="370904"/>
                    </a:cubicBezTo>
                    <a:cubicBezTo>
                      <a:pt x="1599819" y="370237"/>
                      <a:pt x="1596295" y="369856"/>
                      <a:pt x="1592866" y="369761"/>
                    </a:cubicBezTo>
                    <a:cubicBezTo>
                      <a:pt x="1591628" y="369761"/>
                      <a:pt x="1590484" y="369665"/>
                      <a:pt x="1589437" y="369665"/>
                    </a:cubicBezTo>
                    <a:lnTo>
                      <a:pt x="0" y="369665"/>
                    </a:lnTo>
                    <a:lnTo>
                      <a:pt x="0" y="152495"/>
                    </a:lnTo>
                    <a:cubicBezTo>
                      <a:pt x="0" y="68580"/>
                      <a:pt x="68485" y="0"/>
                      <a:pt x="152781" y="0"/>
                    </a:cubicBezTo>
                    <a:lnTo>
                      <a:pt x="2368201" y="0"/>
                    </a:lnTo>
                    <a:cubicBezTo>
                      <a:pt x="2452402" y="0"/>
                      <a:pt x="2520982" y="68580"/>
                      <a:pt x="2520982" y="1528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9E50E5-E02E-46EC-A07B-02DCDB436F3A}"/>
                  </a:ext>
                </a:extLst>
              </p:cNvPr>
              <p:cNvSpPr/>
              <p:nvPr/>
            </p:nvSpPr>
            <p:spPr>
              <a:xfrm>
                <a:off x="6723697" y="1974150"/>
                <a:ext cx="302990" cy="279177"/>
              </a:xfrm>
              <a:custGeom>
                <a:avLst/>
                <a:gdLst>
                  <a:gd name="connsiteX0" fmla="*/ 302990 w 302990"/>
                  <a:gd name="connsiteY0" fmla="*/ 279178 h 279177"/>
                  <a:gd name="connsiteX1" fmla="*/ 0 w 302990"/>
                  <a:gd name="connsiteY1" fmla="*/ 279178 h 279177"/>
                  <a:gd name="connsiteX2" fmla="*/ 0 w 302990"/>
                  <a:gd name="connsiteY2" fmla="*/ 0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90" h="279177">
                    <a:moveTo>
                      <a:pt x="302990" y="279178"/>
                    </a:moveTo>
                    <a:lnTo>
                      <a:pt x="0" y="2791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977BE76-20F8-4328-9262-F70C645CC9B8}"/>
                  </a:ext>
                </a:extLst>
              </p:cNvPr>
              <p:cNvSpPr/>
              <p:nvPr/>
            </p:nvSpPr>
            <p:spPr>
              <a:xfrm>
                <a:off x="4600575" y="1896522"/>
                <a:ext cx="2520981" cy="3558444"/>
              </a:xfrm>
              <a:custGeom>
                <a:avLst/>
                <a:gdLst>
                  <a:gd name="connsiteX0" fmla="*/ 2062258 w 2520981"/>
                  <a:gd name="connsiteY0" fmla="*/ 478346 h 3558444"/>
                  <a:gd name="connsiteX1" fmla="*/ 2001488 w 2520981"/>
                  <a:gd name="connsiteY1" fmla="*/ 417481 h 3558444"/>
                  <a:gd name="connsiteX2" fmla="*/ 2001488 w 2520981"/>
                  <a:gd name="connsiteY2" fmla="*/ 0 h 3558444"/>
                  <a:gd name="connsiteX3" fmla="*/ 152781 w 2520981"/>
                  <a:gd name="connsiteY3" fmla="*/ 0 h 3558444"/>
                  <a:gd name="connsiteX4" fmla="*/ 0 w 2520981"/>
                  <a:gd name="connsiteY4" fmla="*/ 152686 h 3558444"/>
                  <a:gd name="connsiteX5" fmla="*/ 0 w 2520981"/>
                  <a:gd name="connsiteY5" fmla="*/ 3405664 h 3558444"/>
                  <a:gd name="connsiteX6" fmla="*/ 152781 w 2520981"/>
                  <a:gd name="connsiteY6" fmla="*/ 3558445 h 3558444"/>
                  <a:gd name="connsiteX7" fmla="*/ 2368201 w 2520981"/>
                  <a:gd name="connsiteY7" fmla="*/ 3558445 h 3558444"/>
                  <a:gd name="connsiteX8" fmla="*/ 2520982 w 2520981"/>
                  <a:gd name="connsiteY8" fmla="*/ 3405664 h 3558444"/>
                  <a:gd name="connsiteX9" fmla="*/ 2520982 w 2520981"/>
                  <a:gd name="connsiteY9" fmla="*/ 478346 h 3558444"/>
                  <a:gd name="connsiteX10" fmla="*/ 2062258 w 2520981"/>
                  <a:gd name="connsiteY10" fmla="*/ 478346 h 3558444"/>
                  <a:gd name="connsiteX11" fmla="*/ 329851 w 2520981"/>
                  <a:gd name="connsiteY11" fmla="*/ 798290 h 3558444"/>
                  <a:gd name="connsiteX12" fmla="*/ 1518476 w 2520981"/>
                  <a:gd name="connsiteY12" fmla="*/ 798290 h 3558444"/>
                  <a:gd name="connsiteX13" fmla="*/ 1579340 w 2520981"/>
                  <a:gd name="connsiteY13" fmla="*/ 859155 h 3558444"/>
                  <a:gd name="connsiteX14" fmla="*/ 1518476 w 2520981"/>
                  <a:gd name="connsiteY14" fmla="*/ 919925 h 3558444"/>
                  <a:gd name="connsiteX15" fmla="*/ 329851 w 2520981"/>
                  <a:gd name="connsiteY15" fmla="*/ 919925 h 3558444"/>
                  <a:gd name="connsiteX16" fmla="*/ 269081 w 2520981"/>
                  <a:gd name="connsiteY16" fmla="*/ 859155 h 3558444"/>
                  <a:gd name="connsiteX17" fmla="*/ 329851 w 2520981"/>
                  <a:gd name="connsiteY17" fmla="*/ 798290 h 3558444"/>
                  <a:gd name="connsiteX18" fmla="*/ 2183987 w 2520981"/>
                  <a:gd name="connsiteY18" fmla="*/ 2691194 h 3558444"/>
                  <a:gd name="connsiteX19" fmla="*/ 329851 w 2520981"/>
                  <a:gd name="connsiteY19" fmla="*/ 2691194 h 3558444"/>
                  <a:gd name="connsiteX20" fmla="*/ 269081 w 2520981"/>
                  <a:gd name="connsiteY20" fmla="*/ 2630424 h 3558444"/>
                  <a:gd name="connsiteX21" fmla="*/ 329851 w 2520981"/>
                  <a:gd name="connsiteY21" fmla="*/ 2569559 h 3558444"/>
                  <a:gd name="connsiteX22" fmla="*/ 2183987 w 2520981"/>
                  <a:gd name="connsiteY22" fmla="*/ 2569559 h 3558444"/>
                  <a:gd name="connsiteX23" fmla="*/ 2244852 w 2520981"/>
                  <a:gd name="connsiteY23" fmla="*/ 2630424 h 3558444"/>
                  <a:gd name="connsiteX24" fmla="*/ 2183987 w 2520981"/>
                  <a:gd name="connsiteY24" fmla="*/ 2691194 h 3558444"/>
                  <a:gd name="connsiteX25" fmla="*/ 2183987 w 2520981"/>
                  <a:gd name="connsiteY25" fmla="*/ 2107597 h 3558444"/>
                  <a:gd name="connsiteX26" fmla="*/ 329851 w 2520981"/>
                  <a:gd name="connsiteY26" fmla="*/ 2107597 h 3558444"/>
                  <a:gd name="connsiteX27" fmla="*/ 269081 w 2520981"/>
                  <a:gd name="connsiteY27" fmla="*/ 2046827 h 3558444"/>
                  <a:gd name="connsiteX28" fmla="*/ 329851 w 2520981"/>
                  <a:gd name="connsiteY28" fmla="*/ 1985962 h 3558444"/>
                  <a:gd name="connsiteX29" fmla="*/ 2183987 w 2520981"/>
                  <a:gd name="connsiteY29" fmla="*/ 1985962 h 3558444"/>
                  <a:gd name="connsiteX30" fmla="*/ 2244852 w 2520981"/>
                  <a:gd name="connsiteY30" fmla="*/ 2046827 h 3558444"/>
                  <a:gd name="connsiteX31" fmla="*/ 2183987 w 2520981"/>
                  <a:gd name="connsiteY31" fmla="*/ 2107597 h 3558444"/>
                  <a:gd name="connsiteX32" fmla="*/ 2183987 w 2520981"/>
                  <a:gd name="connsiteY32" fmla="*/ 1483043 h 3558444"/>
                  <a:gd name="connsiteX33" fmla="*/ 329851 w 2520981"/>
                  <a:gd name="connsiteY33" fmla="*/ 1483043 h 3558444"/>
                  <a:gd name="connsiteX34" fmla="*/ 269081 w 2520981"/>
                  <a:gd name="connsiteY34" fmla="*/ 1422273 h 3558444"/>
                  <a:gd name="connsiteX35" fmla="*/ 329851 w 2520981"/>
                  <a:gd name="connsiteY35" fmla="*/ 1361408 h 3558444"/>
                  <a:gd name="connsiteX36" fmla="*/ 2183987 w 2520981"/>
                  <a:gd name="connsiteY36" fmla="*/ 1361408 h 3558444"/>
                  <a:gd name="connsiteX37" fmla="*/ 2244852 w 2520981"/>
                  <a:gd name="connsiteY37" fmla="*/ 1422273 h 3558444"/>
                  <a:gd name="connsiteX38" fmla="*/ 2183987 w 2520981"/>
                  <a:gd name="connsiteY38" fmla="*/ 1483043 h 35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20981" h="3558444">
                    <a:moveTo>
                      <a:pt x="2062258" y="478346"/>
                    </a:moveTo>
                    <a:cubicBezTo>
                      <a:pt x="2028730" y="478346"/>
                      <a:pt x="2001488" y="451104"/>
                      <a:pt x="2001488" y="417481"/>
                    </a:cubicBezTo>
                    <a:lnTo>
                      <a:pt x="2001488" y="0"/>
                    </a:lnTo>
                    <a:lnTo>
                      <a:pt x="152781" y="0"/>
                    </a:lnTo>
                    <a:cubicBezTo>
                      <a:pt x="68580" y="0"/>
                      <a:pt x="0" y="68390"/>
                      <a:pt x="0" y="152686"/>
                    </a:cubicBezTo>
                    <a:lnTo>
                      <a:pt x="0" y="3405664"/>
                    </a:lnTo>
                    <a:cubicBezTo>
                      <a:pt x="0" y="3489865"/>
                      <a:pt x="68580" y="3558445"/>
                      <a:pt x="152781" y="3558445"/>
                    </a:cubicBezTo>
                    <a:lnTo>
                      <a:pt x="2368201" y="3558445"/>
                    </a:lnTo>
                    <a:cubicBezTo>
                      <a:pt x="2452497" y="3558445"/>
                      <a:pt x="2520982" y="3489865"/>
                      <a:pt x="2520982" y="3405664"/>
                    </a:cubicBezTo>
                    <a:lnTo>
                      <a:pt x="2520982" y="478346"/>
                    </a:lnTo>
                    <a:lnTo>
                      <a:pt x="2062258" y="478346"/>
                    </a:lnTo>
                    <a:close/>
                    <a:moveTo>
                      <a:pt x="329851" y="798290"/>
                    </a:moveTo>
                    <a:lnTo>
                      <a:pt x="1518476" y="798290"/>
                    </a:lnTo>
                    <a:cubicBezTo>
                      <a:pt x="1552004" y="798290"/>
                      <a:pt x="1579340" y="825532"/>
                      <a:pt x="1579340" y="859155"/>
                    </a:cubicBezTo>
                    <a:cubicBezTo>
                      <a:pt x="1579340" y="892683"/>
                      <a:pt x="1552099" y="919925"/>
                      <a:pt x="1518476" y="919925"/>
                    </a:cubicBezTo>
                    <a:lnTo>
                      <a:pt x="329851" y="919925"/>
                    </a:lnTo>
                    <a:cubicBezTo>
                      <a:pt x="296323" y="919925"/>
                      <a:pt x="269081" y="892778"/>
                      <a:pt x="269081" y="859155"/>
                    </a:cubicBezTo>
                    <a:cubicBezTo>
                      <a:pt x="269081" y="825627"/>
                      <a:pt x="296228" y="798290"/>
                      <a:pt x="329851" y="798290"/>
                    </a:cubicBezTo>
                    <a:close/>
                    <a:moveTo>
                      <a:pt x="2183987" y="2691194"/>
                    </a:moveTo>
                    <a:lnTo>
                      <a:pt x="329851" y="2691194"/>
                    </a:lnTo>
                    <a:cubicBezTo>
                      <a:pt x="296323" y="2691194"/>
                      <a:pt x="269081" y="2664047"/>
                      <a:pt x="269081" y="2630424"/>
                    </a:cubicBezTo>
                    <a:cubicBezTo>
                      <a:pt x="269081" y="2596896"/>
                      <a:pt x="296228" y="2569559"/>
                      <a:pt x="329851" y="2569559"/>
                    </a:cubicBezTo>
                    <a:lnTo>
                      <a:pt x="2183987" y="2569559"/>
                    </a:lnTo>
                    <a:cubicBezTo>
                      <a:pt x="2217515" y="2569559"/>
                      <a:pt x="2244852" y="2596801"/>
                      <a:pt x="2244852" y="2630424"/>
                    </a:cubicBezTo>
                    <a:cubicBezTo>
                      <a:pt x="2244852" y="2664047"/>
                      <a:pt x="2217611" y="2691194"/>
                      <a:pt x="2183987" y="2691194"/>
                    </a:cubicBezTo>
                    <a:close/>
                    <a:moveTo>
                      <a:pt x="2183987" y="2107597"/>
                    </a:moveTo>
                    <a:lnTo>
                      <a:pt x="329851" y="2107597"/>
                    </a:lnTo>
                    <a:cubicBezTo>
                      <a:pt x="296323" y="2107597"/>
                      <a:pt x="269081" y="2080451"/>
                      <a:pt x="269081" y="2046827"/>
                    </a:cubicBezTo>
                    <a:cubicBezTo>
                      <a:pt x="269081" y="2013204"/>
                      <a:pt x="296228" y="1985962"/>
                      <a:pt x="329851" y="1985962"/>
                    </a:cubicBezTo>
                    <a:lnTo>
                      <a:pt x="2183987" y="1985962"/>
                    </a:lnTo>
                    <a:cubicBezTo>
                      <a:pt x="2217515" y="1985962"/>
                      <a:pt x="2244852" y="2013204"/>
                      <a:pt x="2244852" y="2046827"/>
                    </a:cubicBezTo>
                    <a:cubicBezTo>
                      <a:pt x="2244852" y="2080451"/>
                      <a:pt x="2217611" y="2107597"/>
                      <a:pt x="2183987" y="2107597"/>
                    </a:cubicBezTo>
                    <a:close/>
                    <a:moveTo>
                      <a:pt x="2183987" y="1483043"/>
                    </a:moveTo>
                    <a:lnTo>
                      <a:pt x="329851" y="1483043"/>
                    </a:lnTo>
                    <a:cubicBezTo>
                      <a:pt x="296323" y="1483043"/>
                      <a:pt x="269081" y="1455896"/>
                      <a:pt x="269081" y="1422273"/>
                    </a:cubicBezTo>
                    <a:cubicBezTo>
                      <a:pt x="269081" y="1388745"/>
                      <a:pt x="296228" y="1361408"/>
                      <a:pt x="329851" y="1361408"/>
                    </a:cubicBezTo>
                    <a:lnTo>
                      <a:pt x="2183987" y="1361408"/>
                    </a:lnTo>
                    <a:cubicBezTo>
                      <a:pt x="2217515" y="1361408"/>
                      <a:pt x="2244852" y="1388650"/>
                      <a:pt x="2244852" y="1422273"/>
                    </a:cubicBezTo>
                    <a:cubicBezTo>
                      <a:pt x="2244852" y="1455801"/>
                      <a:pt x="2217611" y="1483043"/>
                      <a:pt x="2183987" y="1483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1D1C6E6-AB96-4C40-B67C-83CE99261C6D}"/>
              </a:ext>
            </a:extLst>
          </p:cNvPr>
          <p:cNvGrpSpPr>
            <a:grpSpLocks noChangeAspect="1"/>
          </p:cNvGrpSpPr>
          <p:nvPr/>
        </p:nvGrpSpPr>
        <p:grpSpPr>
          <a:xfrm>
            <a:off x="255262" y="1206373"/>
            <a:ext cx="5791199" cy="1928369"/>
            <a:chOff x="255262" y="1206373"/>
            <a:chExt cx="5791199" cy="19283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3B2CD3-8692-4BC3-A272-20372DAD34D8}"/>
                </a:ext>
              </a:extLst>
            </p:cNvPr>
            <p:cNvGrpSpPr/>
            <p:nvPr/>
          </p:nvGrpSpPr>
          <p:grpSpPr>
            <a:xfrm>
              <a:off x="255262" y="1206373"/>
              <a:ext cx="5791199" cy="1928369"/>
              <a:chOff x="255262" y="1206373"/>
              <a:chExt cx="5791199" cy="1928369"/>
            </a:xfrm>
          </p:grpSpPr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8DB6DE76-B4B0-4C6D-BA2F-022395E57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5832" t="23515" r="67863" b="26791"/>
              <a:stretch>
                <a:fillRect/>
              </a:stretch>
            </p:blipFill>
            <p:spPr>
              <a:xfrm rot="5400000">
                <a:off x="2186677" y="-725042"/>
                <a:ext cx="1928369" cy="5791199"/>
              </a:xfrm>
              <a:custGeom>
                <a:avLst/>
                <a:gdLst>
                  <a:gd name="connsiteX0" fmla="*/ 0 w 1893988"/>
                  <a:gd name="connsiteY0" fmla="*/ 5791199 h 5791199"/>
                  <a:gd name="connsiteX1" fmla="*/ 0 w 1893988"/>
                  <a:gd name="connsiteY1" fmla="*/ 0 h 5791199"/>
                  <a:gd name="connsiteX2" fmla="*/ 1893988 w 1893988"/>
                  <a:gd name="connsiteY2" fmla="*/ 0 h 5791199"/>
                  <a:gd name="connsiteX3" fmla="*/ 1893988 w 1893988"/>
                  <a:gd name="connsiteY3" fmla="*/ 5791199 h 579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988" h="5791199">
                    <a:moveTo>
                      <a:pt x="0" y="5791199"/>
                    </a:moveTo>
                    <a:lnTo>
                      <a:pt x="0" y="0"/>
                    </a:lnTo>
                    <a:lnTo>
                      <a:pt x="1893988" y="0"/>
                    </a:lnTo>
                    <a:lnTo>
                      <a:pt x="1893988" y="5791199"/>
                    </a:lnTo>
                    <a:close/>
                  </a:path>
                </a:pathLst>
              </a:cu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80D8BC-1ACE-4A98-8DD0-D9FCFA66BBBA}"/>
                  </a:ext>
                </a:extLst>
              </p:cNvPr>
              <p:cNvSpPr/>
              <p:nvPr/>
            </p:nvSpPr>
            <p:spPr>
              <a:xfrm>
                <a:off x="255588" y="1210691"/>
                <a:ext cx="5783262" cy="1924050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72000" rIns="72000" bIns="180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4800" b="1">
                    <a:solidFill>
                      <a:srgbClr val="221F20"/>
                    </a:solidFill>
                    <a:latin typeface="+mj-lt"/>
                  </a:rPr>
                  <a:t>2,295,393,034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1F2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E86B9A-5AD3-4BF2-B96C-4F8E7B7FDB61}"/>
                  </a:ext>
                </a:extLst>
              </p:cNvPr>
              <p:cNvSpPr/>
              <p:nvPr/>
            </p:nvSpPr>
            <p:spPr>
              <a:xfrm>
                <a:off x="448983" y="1775230"/>
                <a:ext cx="27270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Regular" panose="02000000000000000000" pitchFamily="2" charset="0"/>
                    <a:ea typeface="+mn-ea"/>
                    <a:cs typeface="+mn-cs"/>
                  </a:rPr>
                  <a:t>Species occurrence records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B0D10B-3548-4CA3-AEDA-9D682BA5C36C}"/>
                  </a:ext>
                </a:extLst>
              </p:cNvPr>
              <p:cNvSpPr/>
              <p:nvPr/>
            </p:nvSpPr>
            <p:spPr>
              <a:xfrm>
                <a:off x="4166224" y="1210692"/>
                <a:ext cx="1767990" cy="1149641"/>
              </a:xfrm>
              <a:custGeom>
                <a:avLst/>
                <a:gdLst>
                  <a:gd name="connsiteX0" fmla="*/ 45118 w 1767990"/>
                  <a:gd name="connsiteY0" fmla="*/ 0 h 1149641"/>
                  <a:gd name="connsiteX1" fmla="*/ 1722872 w 1767990"/>
                  <a:gd name="connsiteY1" fmla="*/ 0 h 1149641"/>
                  <a:gd name="connsiteX2" fmla="*/ 1750031 w 1767990"/>
                  <a:gd name="connsiteY2" fmla="*/ 87490 h 1149641"/>
                  <a:gd name="connsiteX3" fmla="*/ 1767990 w 1767990"/>
                  <a:gd name="connsiteY3" fmla="*/ 265646 h 1149641"/>
                  <a:gd name="connsiteX4" fmla="*/ 883995 w 1767990"/>
                  <a:gd name="connsiteY4" fmla="*/ 1149641 h 1149641"/>
                  <a:gd name="connsiteX5" fmla="*/ 0 w 1767990"/>
                  <a:gd name="connsiteY5" fmla="*/ 265646 h 1149641"/>
                  <a:gd name="connsiteX6" fmla="*/ 17960 w 1767990"/>
                  <a:gd name="connsiteY6" fmla="*/ 87490 h 1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7990" h="1149641">
                    <a:moveTo>
                      <a:pt x="45118" y="0"/>
                    </a:moveTo>
                    <a:lnTo>
                      <a:pt x="1722872" y="0"/>
                    </a:lnTo>
                    <a:lnTo>
                      <a:pt x="1750031" y="87490"/>
                    </a:lnTo>
                    <a:cubicBezTo>
                      <a:pt x="1761806" y="145036"/>
                      <a:pt x="1767990" y="204619"/>
                      <a:pt x="1767990" y="265646"/>
                    </a:cubicBezTo>
                    <a:cubicBezTo>
                      <a:pt x="1767990" y="753863"/>
                      <a:pt x="1372212" y="1149641"/>
                      <a:pt x="883995" y="1149641"/>
                    </a:cubicBezTo>
                    <a:cubicBezTo>
                      <a:pt x="395778" y="1149641"/>
                      <a:pt x="0" y="753863"/>
                      <a:pt x="0" y="265646"/>
                    </a:cubicBezTo>
                    <a:cubicBezTo>
                      <a:pt x="0" y="204619"/>
                      <a:pt x="6184" y="145036"/>
                      <a:pt x="17960" y="87490"/>
                    </a:cubicBezTo>
                    <a:close/>
                  </a:path>
                </a:pathLst>
              </a:custGeom>
              <a:solidFill>
                <a:schemeClr val="bg1">
                  <a:alpha val="43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53">
              <a:extLst>
                <a:ext uri="{FF2B5EF4-FFF2-40B4-BE49-F238E27FC236}">
                  <a16:creationId xmlns:a16="http://schemas.microsoft.com/office/drawing/2014/main" id="{E9E1C0D5-CD0F-4FF4-BBB4-E7A91DC18911}"/>
                </a:ext>
              </a:extLst>
            </p:cNvPr>
            <p:cNvGrpSpPr/>
            <p:nvPr/>
          </p:nvGrpSpPr>
          <p:grpSpPr>
            <a:xfrm>
              <a:off x="4785400" y="1319962"/>
              <a:ext cx="529637" cy="883932"/>
              <a:chOff x="4764739" y="1247773"/>
              <a:chExt cx="572547" cy="955547"/>
            </a:xfrm>
            <a:solidFill>
              <a:srgbClr val="FFFFFF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9552AE-F76A-4DD4-B3E3-BA481F53B4FE}"/>
                  </a:ext>
                </a:extLst>
              </p:cNvPr>
              <p:cNvSpPr/>
              <p:nvPr/>
            </p:nvSpPr>
            <p:spPr>
              <a:xfrm>
                <a:off x="4764739" y="1962148"/>
                <a:ext cx="571690" cy="241172"/>
              </a:xfrm>
              <a:custGeom>
                <a:avLst/>
                <a:gdLst>
                  <a:gd name="connsiteX0" fmla="*/ 407194 w 571690"/>
                  <a:gd name="connsiteY0" fmla="*/ 286 h 241172"/>
                  <a:gd name="connsiteX1" fmla="*/ 361855 w 571690"/>
                  <a:gd name="connsiteY1" fmla="*/ 51530 h 241172"/>
                  <a:gd name="connsiteX2" fmla="*/ 514636 w 571690"/>
                  <a:gd name="connsiteY2" fmla="*/ 115824 h 241172"/>
                  <a:gd name="connsiteX3" fmla="*/ 285941 w 571690"/>
                  <a:gd name="connsiteY3" fmla="*/ 184023 h 241172"/>
                  <a:gd name="connsiteX4" fmla="*/ 57150 w 571690"/>
                  <a:gd name="connsiteY4" fmla="*/ 115824 h 241172"/>
                  <a:gd name="connsiteX5" fmla="*/ 211455 w 571690"/>
                  <a:gd name="connsiteY5" fmla="*/ 51340 h 241172"/>
                  <a:gd name="connsiteX6" fmla="*/ 166116 w 571690"/>
                  <a:gd name="connsiteY6" fmla="*/ 0 h 241172"/>
                  <a:gd name="connsiteX7" fmla="*/ 0 w 571690"/>
                  <a:gd name="connsiteY7" fmla="*/ 115824 h 241172"/>
                  <a:gd name="connsiteX8" fmla="*/ 285845 w 571690"/>
                  <a:gd name="connsiteY8" fmla="*/ 241173 h 241172"/>
                  <a:gd name="connsiteX9" fmla="*/ 571691 w 571690"/>
                  <a:gd name="connsiteY9" fmla="*/ 115824 h 241172"/>
                  <a:gd name="connsiteX10" fmla="*/ 407194 w 571690"/>
                  <a:gd name="connsiteY10" fmla="*/ 286 h 24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690" h="241172">
                    <a:moveTo>
                      <a:pt x="407194" y="286"/>
                    </a:moveTo>
                    <a:cubicBezTo>
                      <a:pt x="390049" y="20383"/>
                      <a:pt x="374618" y="37624"/>
                      <a:pt x="361855" y="51530"/>
                    </a:cubicBezTo>
                    <a:cubicBezTo>
                      <a:pt x="450818" y="60865"/>
                      <a:pt x="514636" y="86106"/>
                      <a:pt x="514636" y="115824"/>
                    </a:cubicBezTo>
                    <a:cubicBezTo>
                      <a:pt x="514636" y="153448"/>
                      <a:pt x="412242" y="184023"/>
                      <a:pt x="285941" y="184023"/>
                    </a:cubicBezTo>
                    <a:cubicBezTo>
                      <a:pt x="159639" y="184023"/>
                      <a:pt x="57150" y="153448"/>
                      <a:pt x="57150" y="115824"/>
                    </a:cubicBezTo>
                    <a:cubicBezTo>
                      <a:pt x="57150" y="85915"/>
                      <a:pt x="121730" y="60579"/>
                      <a:pt x="211455" y="51340"/>
                    </a:cubicBezTo>
                    <a:cubicBezTo>
                      <a:pt x="198692" y="37433"/>
                      <a:pt x="183261" y="20098"/>
                      <a:pt x="166116" y="0"/>
                    </a:cubicBezTo>
                    <a:cubicBezTo>
                      <a:pt x="86868" y="13049"/>
                      <a:pt x="0" y="43720"/>
                      <a:pt x="0" y="115824"/>
                    </a:cubicBezTo>
                    <a:cubicBezTo>
                      <a:pt x="0" y="235077"/>
                      <a:pt x="238125" y="241173"/>
                      <a:pt x="285845" y="241173"/>
                    </a:cubicBezTo>
                    <a:cubicBezTo>
                      <a:pt x="333566" y="241173"/>
                      <a:pt x="571691" y="235172"/>
                      <a:pt x="571691" y="115824"/>
                    </a:cubicBezTo>
                    <a:cubicBezTo>
                      <a:pt x="571786" y="44196"/>
                      <a:pt x="486061" y="13430"/>
                      <a:pt x="407194" y="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2018D70-47A4-4591-8496-FE7285D75C0F}"/>
                  </a:ext>
                </a:extLst>
              </p:cNvPr>
              <p:cNvSpPr/>
              <p:nvPr/>
            </p:nvSpPr>
            <p:spPr>
              <a:xfrm>
                <a:off x="4765786" y="1247773"/>
                <a:ext cx="571500" cy="762000"/>
              </a:xfrm>
              <a:custGeom>
                <a:avLst/>
                <a:gdLst>
                  <a:gd name="connsiteX0" fmla="*/ 95 w 571500"/>
                  <a:gd name="connsiteY0" fmla="*/ 285750 h 762000"/>
                  <a:gd name="connsiteX1" fmla="*/ 29623 w 571500"/>
                  <a:gd name="connsiteY1" fmla="*/ 406908 h 762000"/>
                  <a:gd name="connsiteX2" fmla="*/ 285655 w 571500"/>
                  <a:gd name="connsiteY2" fmla="*/ 762000 h 762000"/>
                  <a:gd name="connsiteX3" fmla="*/ 541401 w 571500"/>
                  <a:gd name="connsiteY3" fmla="*/ 407861 h 762000"/>
                  <a:gd name="connsiteX4" fmla="*/ 571500 w 571500"/>
                  <a:gd name="connsiteY4" fmla="*/ 281845 h 762000"/>
                  <a:gd name="connsiteX5" fmla="*/ 571310 w 571500"/>
                  <a:gd name="connsiteY5" fmla="*/ 275463 h 762000"/>
                  <a:gd name="connsiteX6" fmla="*/ 571214 w 571500"/>
                  <a:gd name="connsiteY6" fmla="*/ 270510 h 762000"/>
                  <a:gd name="connsiteX7" fmla="*/ 285750 w 571500"/>
                  <a:gd name="connsiteY7" fmla="*/ 0 h 762000"/>
                  <a:gd name="connsiteX8" fmla="*/ 0 w 571500"/>
                  <a:gd name="connsiteY8" fmla="*/ 281845 h 762000"/>
                  <a:gd name="connsiteX9" fmla="*/ 0 w 571500"/>
                  <a:gd name="connsiteY9" fmla="*/ 283369 h 762000"/>
                  <a:gd name="connsiteX10" fmla="*/ 0 w 571500"/>
                  <a:gd name="connsiteY10" fmla="*/ 283464 h 762000"/>
                  <a:gd name="connsiteX11" fmla="*/ 95 w 571500"/>
                  <a:gd name="connsiteY11" fmla="*/ 285750 h 762000"/>
                  <a:gd name="connsiteX12" fmla="*/ 285750 w 571500"/>
                  <a:gd name="connsiteY12" fmla="*/ 199168 h 762000"/>
                  <a:gd name="connsiteX13" fmla="*/ 369761 w 571500"/>
                  <a:gd name="connsiteY13" fmla="*/ 281845 h 762000"/>
                  <a:gd name="connsiteX14" fmla="*/ 285750 w 571500"/>
                  <a:gd name="connsiteY14" fmla="*/ 364522 h 762000"/>
                  <a:gd name="connsiteX15" fmla="*/ 201740 w 571500"/>
                  <a:gd name="connsiteY15" fmla="*/ 281845 h 762000"/>
                  <a:gd name="connsiteX16" fmla="*/ 285750 w 571500"/>
                  <a:gd name="connsiteY16" fmla="*/ 199168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0" h="762000">
                    <a:moveTo>
                      <a:pt x="95" y="285750"/>
                    </a:moveTo>
                    <a:cubicBezTo>
                      <a:pt x="667" y="329279"/>
                      <a:pt x="11240" y="370332"/>
                      <a:pt x="29623" y="406908"/>
                    </a:cubicBezTo>
                    <a:cubicBezTo>
                      <a:pt x="102680" y="578834"/>
                      <a:pt x="285655" y="762000"/>
                      <a:pt x="285655" y="762000"/>
                    </a:cubicBezTo>
                    <a:cubicBezTo>
                      <a:pt x="285655" y="762000"/>
                      <a:pt x="468154" y="579787"/>
                      <a:pt x="541401" y="407861"/>
                    </a:cubicBezTo>
                    <a:cubicBezTo>
                      <a:pt x="560642" y="369951"/>
                      <a:pt x="571500" y="327184"/>
                      <a:pt x="571500" y="281845"/>
                    </a:cubicBezTo>
                    <a:cubicBezTo>
                      <a:pt x="571500" y="279749"/>
                      <a:pt x="571405" y="277654"/>
                      <a:pt x="571310" y="275463"/>
                    </a:cubicBezTo>
                    <a:cubicBezTo>
                      <a:pt x="571405" y="266319"/>
                      <a:pt x="571691" y="265367"/>
                      <a:pt x="571214" y="270510"/>
                    </a:cubicBezTo>
                    <a:cubicBezTo>
                      <a:pt x="565214" y="120110"/>
                      <a:pt x="439769" y="0"/>
                      <a:pt x="285750" y="0"/>
                    </a:cubicBezTo>
                    <a:cubicBezTo>
                      <a:pt x="127921" y="0"/>
                      <a:pt x="0" y="126206"/>
                      <a:pt x="0" y="281845"/>
                    </a:cubicBezTo>
                    <a:cubicBezTo>
                      <a:pt x="0" y="282321"/>
                      <a:pt x="0" y="282893"/>
                      <a:pt x="0" y="283369"/>
                    </a:cubicBezTo>
                    <a:cubicBezTo>
                      <a:pt x="0" y="283369"/>
                      <a:pt x="0" y="283464"/>
                      <a:pt x="0" y="283464"/>
                    </a:cubicBezTo>
                    <a:cubicBezTo>
                      <a:pt x="0" y="284226"/>
                      <a:pt x="95" y="284988"/>
                      <a:pt x="95" y="285750"/>
                    </a:cubicBezTo>
                    <a:close/>
                    <a:moveTo>
                      <a:pt x="285750" y="199168"/>
                    </a:moveTo>
                    <a:cubicBezTo>
                      <a:pt x="332137" y="199168"/>
                      <a:pt x="369761" y="236220"/>
                      <a:pt x="369761" y="281845"/>
                    </a:cubicBezTo>
                    <a:cubicBezTo>
                      <a:pt x="369761" y="327565"/>
                      <a:pt x="332137" y="364522"/>
                      <a:pt x="285750" y="364522"/>
                    </a:cubicBezTo>
                    <a:cubicBezTo>
                      <a:pt x="239363" y="364522"/>
                      <a:pt x="201740" y="327470"/>
                      <a:pt x="201740" y="281845"/>
                    </a:cubicBezTo>
                    <a:cubicBezTo>
                      <a:pt x="201740" y="236220"/>
                      <a:pt x="239363" y="199168"/>
                      <a:pt x="285750" y="199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698E78-3980-443C-8C24-7C9BF4498D6C}"/>
              </a:ext>
            </a:extLst>
          </p:cNvPr>
          <p:cNvGrpSpPr>
            <a:grpSpLocks noChangeAspect="1"/>
          </p:cNvGrpSpPr>
          <p:nvPr/>
        </p:nvGrpSpPr>
        <p:grpSpPr>
          <a:xfrm>
            <a:off x="6153149" y="1206373"/>
            <a:ext cx="5817155" cy="1509464"/>
            <a:chOff x="6153150" y="1206373"/>
            <a:chExt cx="5791200" cy="1502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D13FD6-8D44-43CE-857A-6C2AA04B9077}"/>
                </a:ext>
              </a:extLst>
            </p:cNvPr>
            <p:cNvSpPr/>
            <p:nvPr/>
          </p:nvSpPr>
          <p:spPr>
            <a:xfrm>
              <a:off x="6153150" y="1210691"/>
              <a:ext cx="5791200" cy="14984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72000" rIns="72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83,724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288246-D42E-411C-A82C-681B16776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344" y="1515348"/>
              <a:ext cx="9941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Datasets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5D655C-C5D9-4A05-AA54-27782EA25E8D}"/>
                </a:ext>
              </a:extLst>
            </p:cNvPr>
            <p:cNvSpPr/>
            <p:nvPr/>
          </p:nvSpPr>
          <p:spPr>
            <a:xfrm rot="10800000">
              <a:off x="9844850" y="1206373"/>
              <a:ext cx="1557718" cy="1272356"/>
            </a:xfrm>
            <a:custGeom>
              <a:avLst/>
              <a:gdLst>
                <a:gd name="connsiteX0" fmla="*/ 749206 w 1498412"/>
                <a:gd name="connsiteY0" fmla="*/ 0 h 1223915"/>
                <a:gd name="connsiteX1" fmla="*/ 1498412 w 1498412"/>
                <a:gd name="connsiteY1" fmla="*/ 749206 h 1223915"/>
                <a:gd name="connsiteX2" fmla="*/ 1370459 w 1498412"/>
                <a:gd name="connsiteY2" fmla="*/ 1168094 h 1223915"/>
                <a:gd name="connsiteX3" fmla="*/ 1324403 w 1498412"/>
                <a:gd name="connsiteY3" fmla="*/ 1223915 h 1223915"/>
                <a:gd name="connsiteX4" fmla="*/ 174009 w 1498412"/>
                <a:gd name="connsiteY4" fmla="*/ 1223915 h 1223915"/>
                <a:gd name="connsiteX5" fmla="*/ 127953 w 1498412"/>
                <a:gd name="connsiteY5" fmla="*/ 1168094 h 1223915"/>
                <a:gd name="connsiteX6" fmla="*/ 0 w 1498412"/>
                <a:gd name="connsiteY6" fmla="*/ 749206 h 1223915"/>
                <a:gd name="connsiteX7" fmla="*/ 749206 w 1498412"/>
                <a:gd name="connsiteY7" fmla="*/ 0 h 122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8412" h="1223915">
                  <a:moveTo>
                    <a:pt x="749206" y="0"/>
                  </a:moveTo>
                  <a:cubicBezTo>
                    <a:pt x="1162981" y="0"/>
                    <a:pt x="1498412" y="335431"/>
                    <a:pt x="1498412" y="749206"/>
                  </a:cubicBezTo>
                  <a:cubicBezTo>
                    <a:pt x="1498412" y="904372"/>
                    <a:pt x="1451242" y="1048520"/>
                    <a:pt x="1370459" y="1168094"/>
                  </a:cubicBezTo>
                  <a:lnTo>
                    <a:pt x="1324403" y="1223915"/>
                  </a:lnTo>
                  <a:lnTo>
                    <a:pt x="174009" y="1223915"/>
                  </a:lnTo>
                  <a:lnTo>
                    <a:pt x="127953" y="1168094"/>
                  </a:lnTo>
                  <a:cubicBezTo>
                    <a:pt x="47170" y="1048520"/>
                    <a:pt x="0" y="904372"/>
                    <a:pt x="0" y="749206"/>
                  </a:cubicBezTo>
                  <a:cubicBezTo>
                    <a:pt x="0" y="335431"/>
                    <a:pt x="335431" y="0"/>
                    <a:pt x="749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2" name="Graphic 60">
              <a:extLst>
                <a:ext uri="{FF2B5EF4-FFF2-40B4-BE49-F238E27FC236}">
                  <a16:creationId xmlns:a16="http://schemas.microsoft.com/office/drawing/2014/main" id="{8DFA97B9-DAEF-45A3-B9BA-2EEAE5EF3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8421" y="1403244"/>
              <a:ext cx="793718" cy="793718"/>
            </a:xfrm>
            <a:custGeom>
              <a:avLst/>
              <a:gdLst>
                <a:gd name="connsiteX0" fmla="*/ 595313 w 793718"/>
                <a:gd name="connsiteY0" fmla="*/ 297656 h 793718"/>
                <a:gd name="connsiteX1" fmla="*/ 793718 w 793718"/>
                <a:gd name="connsiteY1" fmla="*/ 198406 h 793718"/>
                <a:gd name="connsiteX2" fmla="*/ 396907 w 793718"/>
                <a:gd name="connsiteY2" fmla="*/ 0 h 793718"/>
                <a:gd name="connsiteX3" fmla="*/ 0 w 793718"/>
                <a:gd name="connsiteY3" fmla="*/ 198406 h 793718"/>
                <a:gd name="connsiteX4" fmla="*/ 198406 w 793718"/>
                <a:gd name="connsiteY4" fmla="*/ 297656 h 793718"/>
                <a:gd name="connsiteX5" fmla="*/ 0 w 793718"/>
                <a:gd name="connsiteY5" fmla="*/ 396907 h 793718"/>
                <a:gd name="connsiteX6" fmla="*/ 198406 w 793718"/>
                <a:gd name="connsiteY6" fmla="*/ 496157 h 793718"/>
                <a:gd name="connsiteX7" fmla="*/ 0 w 793718"/>
                <a:gd name="connsiteY7" fmla="*/ 595313 h 793718"/>
                <a:gd name="connsiteX8" fmla="*/ 396907 w 793718"/>
                <a:gd name="connsiteY8" fmla="*/ 793718 h 793718"/>
                <a:gd name="connsiteX9" fmla="*/ 793718 w 793718"/>
                <a:gd name="connsiteY9" fmla="*/ 595313 h 793718"/>
                <a:gd name="connsiteX10" fmla="*/ 595313 w 793718"/>
                <a:gd name="connsiteY10" fmla="*/ 496062 h 793718"/>
                <a:gd name="connsiteX11" fmla="*/ 793718 w 793718"/>
                <a:gd name="connsiteY11" fmla="*/ 396812 h 793718"/>
                <a:gd name="connsiteX12" fmla="*/ 595313 w 793718"/>
                <a:gd name="connsiteY12" fmla="*/ 297656 h 793718"/>
                <a:gd name="connsiteX13" fmla="*/ 142018 w 793718"/>
                <a:gd name="connsiteY13" fmla="*/ 396907 h 793718"/>
                <a:gd name="connsiteX14" fmla="*/ 269462 w 793718"/>
                <a:gd name="connsiteY14" fmla="*/ 333185 h 793718"/>
                <a:gd name="connsiteX15" fmla="*/ 396907 w 793718"/>
                <a:gd name="connsiteY15" fmla="*/ 396907 h 793718"/>
                <a:gd name="connsiteX16" fmla="*/ 524351 w 793718"/>
                <a:gd name="connsiteY16" fmla="*/ 333185 h 793718"/>
                <a:gd name="connsiteX17" fmla="*/ 651796 w 793718"/>
                <a:gd name="connsiteY17" fmla="*/ 396907 h 793718"/>
                <a:gd name="connsiteX18" fmla="*/ 396907 w 793718"/>
                <a:gd name="connsiteY18" fmla="*/ 524161 h 793718"/>
                <a:gd name="connsiteX19" fmla="*/ 142018 w 793718"/>
                <a:gd name="connsiteY19" fmla="*/ 396907 h 793718"/>
                <a:gd name="connsiteX20" fmla="*/ 525018 w 793718"/>
                <a:gd name="connsiteY20" fmla="*/ 531971 h 793718"/>
                <a:gd name="connsiteX21" fmla="*/ 651796 w 793718"/>
                <a:gd name="connsiteY21" fmla="*/ 595313 h 793718"/>
                <a:gd name="connsiteX22" fmla="*/ 396907 w 793718"/>
                <a:gd name="connsiteY22" fmla="*/ 722757 h 793718"/>
                <a:gd name="connsiteX23" fmla="*/ 142018 w 793718"/>
                <a:gd name="connsiteY23" fmla="*/ 595313 h 793718"/>
                <a:gd name="connsiteX24" fmla="*/ 269462 w 793718"/>
                <a:gd name="connsiteY24" fmla="*/ 531590 h 793718"/>
                <a:gd name="connsiteX25" fmla="*/ 396907 w 793718"/>
                <a:gd name="connsiteY25" fmla="*/ 595313 h 793718"/>
                <a:gd name="connsiteX26" fmla="*/ 525018 w 793718"/>
                <a:gd name="connsiteY26" fmla="*/ 531971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718" h="793718">
                  <a:moveTo>
                    <a:pt x="595313" y="297656"/>
                  </a:moveTo>
                  <a:lnTo>
                    <a:pt x="793718" y="198406"/>
                  </a:lnTo>
                  <a:lnTo>
                    <a:pt x="396907" y="0"/>
                  </a:lnTo>
                  <a:lnTo>
                    <a:pt x="0" y="198406"/>
                  </a:lnTo>
                  <a:lnTo>
                    <a:pt x="198406" y="297656"/>
                  </a:lnTo>
                  <a:lnTo>
                    <a:pt x="0" y="396907"/>
                  </a:lnTo>
                  <a:lnTo>
                    <a:pt x="198406" y="496157"/>
                  </a:lnTo>
                  <a:lnTo>
                    <a:pt x="0" y="595313"/>
                  </a:lnTo>
                  <a:lnTo>
                    <a:pt x="396907" y="793718"/>
                  </a:lnTo>
                  <a:lnTo>
                    <a:pt x="793718" y="595313"/>
                  </a:lnTo>
                  <a:lnTo>
                    <a:pt x="595313" y="496062"/>
                  </a:lnTo>
                  <a:lnTo>
                    <a:pt x="793718" y="396812"/>
                  </a:lnTo>
                  <a:lnTo>
                    <a:pt x="595313" y="297656"/>
                  </a:lnTo>
                  <a:close/>
                  <a:moveTo>
                    <a:pt x="142018" y="396907"/>
                  </a:moveTo>
                  <a:lnTo>
                    <a:pt x="269462" y="333185"/>
                  </a:lnTo>
                  <a:lnTo>
                    <a:pt x="396907" y="396907"/>
                  </a:lnTo>
                  <a:lnTo>
                    <a:pt x="524351" y="333185"/>
                  </a:lnTo>
                  <a:lnTo>
                    <a:pt x="651796" y="396907"/>
                  </a:lnTo>
                  <a:lnTo>
                    <a:pt x="396907" y="524161"/>
                  </a:lnTo>
                  <a:lnTo>
                    <a:pt x="142018" y="396907"/>
                  </a:lnTo>
                  <a:close/>
                  <a:moveTo>
                    <a:pt x="525018" y="531971"/>
                  </a:moveTo>
                  <a:lnTo>
                    <a:pt x="651796" y="595313"/>
                  </a:lnTo>
                  <a:lnTo>
                    <a:pt x="396907" y="722757"/>
                  </a:lnTo>
                  <a:lnTo>
                    <a:pt x="142018" y="595313"/>
                  </a:lnTo>
                  <a:lnTo>
                    <a:pt x="269462" y="531590"/>
                  </a:lnTo>
                  <a:lnTo>
                    <a:pt x="396907" y="595313"/>
                  </a:lnTo>
                  <a:lnTo>
                    <a:pt x="525018" y="53197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47B43FF-CF89-4541-A111-E80A9E11F97F}"/>
              </a:ext>
            </a:extLst>
          </p:cNvPr>
          <p:cNvGrpSpPr>
            <a:grpSpLocks noChangeAspect="1"/>
          </p:cNvGrpSpPr>
          <p:nvPr/>
        </p:nvGrpSpPr>
        <p:grpSpPr>
          <a:xfrm>
            <a:off x="6164264" y="2818923"/>
            <a:ext cx="2827335" cy="3165952"/>
            <a:chOff x="6164264" y="2818923"/>
            <a:chExt cx="2827335" cy="316595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86F2852-A0B7-4888-929E-B8F14A85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>
              <a:off x="6164264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D559A5-923E-4AF7-AD95-53612588A0DB}"/>
                </a:ext>
              </a:extLst>
            </p:cNvPr>
            <p:cNvSpPr/>
            <p:nvPr/>
          </p:nvSpPr>
          <p:spPr>
            <a:xfrm>
              <a:off x="6164264" y="2818923"/>
              <a:ext cx="2827330" cy="3165952"/>
            </a:xfrm>
            <a:prstGeom prst="rect">
              <a:avLst/>
            </a:prstGeom>
            <a:solidFill>
              <a:schemeClr val="accent6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1,995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F4AA1-16BB-4371-8EFB-E30E0B7E7144}"/>
                </a:ext>
              </a:extLst>
            </p:cNvPr>
            <p:cNvSpPr/>
            <p:nvPr/>
          </p:nvSpPr>
          <p:spPr>
            <a:xfrm>
              <a:off x="6796560" y="4573450"/>
              <a:ext cx="19588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Data-publishing</a:t>
              </a:r>
              <a:b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</a:b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institutions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DB8BCB-66E8-46FA-AF40-3F196FDBEFF5}"/>
                </a:ext>
              </a:extLst>
            </p:cNvPr>
            <p:cNvSpPr/>
            <p:nvPr/>
          </p:nvSpPr>
          <p:spPr>
            <a:xfrm>
              <a:off x="7032512" y="2818923"/>
              <a:ext cx="1959087" cy="1417797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65" name="Graphic 63">
              <a:extLst>
                <a:ext uri="{FF2B5EF4-FFF2-40B4-BE49-F238E27FC236}">
                  <a16:creationId xmlns:a16="http://schemas.microsoft.com/office/drawing/2014/main" id="{598E292C-4972-43E9-9425-FEE695F3964F}"/>
                </a:ext>
              </a:extLst>
            </p:cNvPr>
            <p:cNvGrpSpPr/>
            <p:nvPr/>
          </p:nvGrpSpPr>
          <p:grpSpPr>
            <a:xfrm>
              <a:off x="7819974" y="3024187"/>
              <a:ext cx="785526" cy="805148"/>
              <a:chOff x="7763468" y="3024187"/>
              <a:chExt cx="785526" cy="805148"/>
            </a:xfrm>
            <a:solidFill>
              <a:schemeClr val="bg1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151AC01-D086-4880-8C36-297389A6B4DB}"/>
                  </a:ext>
                </a:extLst>
              </p:cNvPr>
              <p:cNvSpPr/>
              <p:nvPr/>
            </p:nvSpPr>
            <p:spPr>
              <a:xfrm>
                <a:off x="8193236" y="3309175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3 w 92392"/>
                  <a:gd name="connsiteY1" fmla="*/ 0 h 342328"/>
                  <a:gd name="connsiteX2" fmla="*/ 92393 w 92392"/>
                  <a:gd name="connsiteY2" fmla="*/ 342329 h 342328"/>
                  <a:gd name="connsiteX3" fmla="*/ 0 w 92392"/>
                  <a:gd name="connsiteY3" fmla="*/ 342329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3" y="0"/>
                    </a:lnTo>
                    <a:lnTo>
                      <a:pt x="92393" y="342329"/>
                    </a:lnTo>
                    <a:lnTo>
                      <a:pt x="0" y="3423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C307345-8597-4404-B67C-4CB1A7D217CA}"/>
                  </a:ext>
                </a:extLst>
              </p:cNvPr>
              <p:cNvSpPr/>
              <p:nvPr/>
            </p:nvSpPr>
            <p:spPr>
              <a:xfrm>
                <a:off x="7860527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2DAE3A-E858-44AA-AA21-E7CAB9417662}"/>
                  </a:ext>
                </a:extLst>
              </p:cNvPr>
              <p:cNvSpPr/>
              <p:nvPr/>
            </p:nvSpPr>
            <p:spPr>
              <a:xfrm>
                <a:off x="8026834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AC5CDE3-1C4D-41B4-B14B-D4272339010D}"/>
                  </a:ext>
                </a:extLst>
              </p:cNvPr>
              <p:cNvSpPr/>
              <p:nvPr/>
            </p:nvSpPr>
            <p:spPr>
              <a:xfrm>
                <a:off x="8359542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9D42329-3484-43A3-AF25-19A35D7AF253}"/>
                  </a:ext>
                </a:extLst>
              </p:cNvPr>
              <p:cNvSpPr/>
              <p:nvPr/>
            </p:nvSpPr>
            <p:spPr>
              <a:xfrm>
                <a:off x="7763468" y="3024187"/>
                <a:ext cx="785526" cy="159829"/>
              </a:xfrm>
              <a:custGeom>
                <a:avLst/>
                <a:gdLst>
                  <a:gd name="connsiteX0" fmla="*/ 392716 w 785526"/>
                  <a:gd name="connsiteY0" fmla="*/ 0 h 159829"/>
                  <a:gd name="connsiteX1" fmla="*/ 0 w 785526"/>
                  <a:gd name="connsiteY1" fmla="*/ 159830 h 159829"/>
                  <a:gd name="connsiteX2" fmla="*/ 785527 w 785526"/>
                  <a:gd name="connsiteY2" fmla="*/ 159830 h 15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526" h="159829">
                    <a:moveTo>
                      <a:pt x="392716" y="0"/>
                    </a:moveTo>
                    <a:lnTo>
                      <a:pt x="0" y="159830"/>
                    </a:lnTo>
                    <a:lnTo>
                      <a:pt x="785527" y="1598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ABE0CF6-5535-46D8-859B-E17C08A60B76}"/>
                  </a:ext>
                </a:extLst>
              </p:cNvPr>
              <p:cNvSpPr/>
              <p:nvPr/>
            </p:nvSpPr>
            <p:spPr>
              <a:xfrm>
                <a:off x="7816522" y="3696175"/>
                <a:ext cx="679418" cy="49720"/>
              </a:xfrm>
              <a:custGeom>
                <a:avLst/>
                <a:gdLst>
                  <a:gd name="connsiteX0" fmla="*/ 0 w 679418"/>
                  <a:gd name="connsiteY0" fmla="*/ 0 h 49720"/>
                  <a:gd name="connsiteX1" fmla="*/ 679418 w 679418"/>
                  <a:gd name="connsiteY1" fmla="*/ 0 h 49720"/>
                  <a:gd name="connsiteX2" fmla="*/ 679418 w 679418"/>
                  <a:gd name="connsiteY2" fmla="*/ 49721 h 49720"/>
                  <a:gd name="connsiteX3" fmla="*/ 0 w 679418"/>
                  <a:gd name="connsiteY3" fmla="*/ 49721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418" h="49720">
                    <a:moveTo>
                      <a:pt x="0" y="0"/>
                    </a:moveTo>
                    <a:lnTo>
                      <a:pt x="679418" y="0"/>
                    </a:lnTo>
                    <a:lnTo>
                      <a:pt x="679418" y="49721"/>
                    </a:lnTo>
                    <a:lnTo>
                      <a:pt x="0" y="49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EBB80C-C8CE-4EBB-86D1-DB1E562CEF67}"/>
                  </a:ext>
                </a:extLst>
              </p:cNvPr>
              <p:cNvSpPr/>
              <p:nvPr/>
            </p:nvSpPr>
            <p:spPr>
              <a:xfrm>
                <a:off x="7763468" y="3220402"/>
                <a:ext cx="785526" cy="40481"/>
              </a:xfrm>
              <a:custGeom>
                <a:avLst/>
                <a:gdLst>
                  <a:gd name="connsiteX0" fmla="*/ 0 w 785526"/>
                  <a:gd name="connsiteY0" fmla="*/ 0 h 40481"/>
                  <a:gd name="connsiteX1" fmla="*/ 785527 w 785526"/>
                  <a:gd name="connsiteY1" fmla="*/ 0 h 40481"/>
                  <a:gd name="connsiteX2" fmla="*/ 785527 w 785526"/>
                  <a:gd name="connsiteY2" fmla="*/ 40481 h 40481"/>
                  <a:gd name="connsiteX3" fmla="*/ 0 w 785526"/>
                  <a:gd name="connsiteY3" fmla="*/ 40481 h 4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26" h="40481">
                    <a:moveTo>
                      <a:pt x="0" y="0"/>
                    </a:moveTo>
                    <a:lnTo>
                      <a:pt x="785527" y="0"/>
                    </a:lnTo>
                    <a:lnTo>
                      <a:pt x="785527" y="40481"/>
                    </a:lnTo>
                    <a:lnTo>
                      <a:pt x="0" y="40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7B5532C-2932-4109-BF26-3E70EE22A708}"/>
                  </a:ext>
                </a:extLst>
              </p:cNvPr>
              <p:cNvSpPr/>
              <p:nvPr/>
            </p:nvSpPr>
            <p:spPr>
              <a:xfrm>
                <a:off x="7771373" y="3779614"/>
                <a:ext cx="769620" cy="49720"/>
              </a:xfrm>
              <a:custGeom>
                <a:avLst/>
                <a:gdLst>
                  <a:gd name="connsiteX0" fmla="*/ 0 w 769620"/>
                  <a:gd name="connsiteY0" fmla="*/ 0 h 49720"/>
                  <a:gd name="connsiteX1" fmla="*/ 769620 w 769620"/>
                  <a:gd name="connsiteY1" fmla="*/ 0 h 49720"/>
                  <a:gd name="connsiteX2" fmla="*/ 769620 w 769620"/>
                  <a:gd name="connsiteY2" fmla="*/ 49720 h 49720"/>
                  <a:gd name="connsiteX3" fmla="*/ 0 w 769620"/>
                  <a:gd name="connsiteY3" fmla="*/ 49720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620" h="49720">
                    <a:moveTo>
                      <a:pt x="0" y="0"/>
                    </a:moveTo>
                    <a:lnTo>
                      <a:pt x="769620" y="0"/>
                    </a:lnTo>
                    <a:lnTo>
                      <a:pt x="769620" y="49720"/>
                    </a:lnTo>
                    <a:lnTo>
                      <a:pt x="0" y="497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0108C3-EC4F-478E-8E7E-6B202B4858E7}"/>
              </a:ext>
            </a:extLst>
          </p:cNvPr>
          <p:cNvGrpSpPr>
            <a:grpSpLocks noChangeAspect="1"/>
          </p:cNvGrpSpPr>
          <p:nvPr/>
        </p:nvGrpSpPr>
        <p:grpSpPr>
          <a:xfrm>
            <a:off x="251619" y="4486464"/>
            <a:ext cx="5858600" cy="1498411"/>
            <a:chOff x="251619" y="4486464"/>
            <a:chExt cx="5858600" cy="14984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CA7A4E-E900-4AFD-8FA5-FD32A707FCFF}"/>
                </a:ext>
              </a:extLst>
            </p:cNvPr>
            <p:cNvGrpSpPr/>
            <p:nvPr/>
          </p:nvGrpSpPr>
          <p:grpSpPr>
            <a:xfrm>
              <a:off x="251619" y="4486464"/>
              <a:ext cx="5858600" cy="1498411"/>
              <a:chOff x="251619" y="4486464"/>
              <a:chExt cx="5858600" cy="149841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4678BC-0DC3-442F-8512-B7B807AF8FAC}"/>
                  </a:ext>
                </a:extLst>
              </p:cNvPr>
              <p:cNvSpPr/>
              <p:nvPr/>
            </p:nvSpPr>
            <p:spPr>
              <a:xfrm>
                <a:off x="251619" y="4486464"/>
                <a:ext cx="5791200" cy="149841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72000" tIns="72000" rIns="72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schemeClr val="tx2"/>
                    </a:solidFill>
                    <a:latin typeface="Roboto Bold"/>
                  </a:rPr>
                  <a:t>    </a:t>
                </a:r>
                <a:r>
                  <a:rPr lang="en-US" sz="4800" b="1" dirty="0">
                    <a:solidFill>
                      <a:srgbClr val="221F20"/>
                    </a:solidFill>
                    <a:latin typeface="+mj-lt"/>
                  </a:rPr>
                  <a:t>163.1 billion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32CEE52-413F-4FBD-8F76-CFDFF369CBD9}"/>
                  </a:ext>
                </a:extLst>
              </p:cNvPr>
              <p:cNvSpPr/>
              <p:nvPr/>
            </p:nvSpPr>
            <p:spPr>
              <a:xfrm>
                <a:off x="1856528" y="4700362"/>
                <a:ext cx="4253691" cy="338554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Avg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records downloaded/month</a:t>
                </a:r>
                <a:r>
                  <a:rPr lang="en-US" sz="1600">
                    <a:solidFill>
                      <a:schemeClr val="bg1"/>
                    </a:solidFill>
                    <a:latin typeface="Roboto Regular"/>
                  </a:rPr>
                  <a:t> (</a:t>
                </a:r>
                <a:r>
                  <a:rPr kumimoji="0" lang="en-US" sz="160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2023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)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84AC696-DA2C-4BE4-A1B5-E346042D10EC}"/>
                  </a:ext>
                </a:extLst>
              </p:cNvPr>
              <p:cNvSpPr/>
              <p:nvPr/>
            </p:nvSpPr>
            <p:spPr>
              <a:xfrm>
                <a:off x="346269" y="4760960"/>
                <a:ext cx="1498412" cy="1223915"/>
              </a:xfrm>
              <a:custGeom>
                <a:avLst/>
                <a:gdLst>
                  <a:gd name="connsiteX0" fmla="*/ 749206 w 1498412"/>
                  <a:gd name="connsiteY0" fmla="*/ 0 h 1223915"/>
                  <a:gd name="connsiteX1" fmla="*/ 1498412 w 1498412"/>
                  <a:gd name="connsiteY1" fmla="*/ 749206 h 1223915"/>
                  <a:gd name="connsiteX2" fmla="*/ 1370459 w 1498412"/>
                  <a:gd name="connsiteY2" fmla="*/ 1168094 h 1223915"/>
                  <a:gd name="connsiteX3" fmla="*/ 1324403 w 1498412"/>
                  <a:gd name="connsiteY3" fmla="*/ 1223915 h 1223915"/>
                  <a:gd name="connsiteX4" fmla="*/ 174009 w 1498412"/>
                  <a:gd name="connsiteY4" fmla="*/ 1223915 h 1223915"/>
                  <a:gd name="connsiteX5" fmla="*/ 127953 w 1498412"/>
                  <a:gd name="connsiteY5" fmla="*/ 1168094 h 1223915"/>
                  <a:gd name="connsiteX6" fmla="*/ 0 w 1498412"/>
                  <a:gd name="connsiteY6" fmla="*/ 749206 h 1223915"/>
                  <a:gd name="connsiteX7" fmla="*/ 749206 w 1498412"/>
                  <a:gd name="connsiteY7" fmla="*/ 0 h 122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412" h="1223915">
                    <a:moveTo>
                      <a:pt x="749206" y="0"/>
                    </a:moveTo>
                    <a:cubicBezTo>
                      <a:pt x="1162981" y="0"/>
                      <a:pt x="1498412" y="335431"/>
                      <a:pt x="1498412" y="749206"/>
                    </a:cubicBezTo>
                    <a:cubicBezTo>
                      <a:pt x="1498412" y="904372"/>
                      <a:pt x="1451242" y="1048520"/>
                      <a:pt x="1370459" y="1168094"/>
                    </a:cubicBezTo>
                    <a:lnTo>
                      <a:pt x="1324403" y="1223915"/>
                    </a:lnTo>
                    <a:lnTo>
                      <a:pt x="174009" y="1223915"/>
                    </a:lnTo>
                    <a:lnTo>
                      <a:pt x="127953" y="1168094"/>
                    </a:lnTo>
                    <a:cubicBezTo>
                      <a:pt x="47170" y="1048520"/>
                      <a:pt x="0" y="904372"/>
                      <a:pt x="0" y="749206"/>
                    </a:cubicBezTo>
                    <a:cubicBezTo>
                      <a:pt x="0" y="335431"/>
                      <a:pt x="335431" y="0"/>
                      <a:pt x="7492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A9B2C4-829A-405E-97DB-3E029529EC34}"/>
                </a:ext>
              </a:extLst>
            </p:cNvPr>
            <p:cNvGrpSpPr/>
            <p:nvPr/>
          </p:nvGrpSpPr>
          <p:grpSpPr>
            <a:xfrm>
              <a:off x="771736" y="5110797"/>
              <a:ext cx="647480" cy="660396"/>
              <a:chOff x="704760" y="5042485"/>
              <a:chExt cx="781431" cy="797020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8DD351E-A324-4A31-87D9-CC2E0C42680B}"/>
                  </a:ext>
                </a:extLst>
              </p:cNvPr>
              <p:cNvSpPr/>
              <p:nvPr/>
            </p:nvSpPr>
            <p:spPr>
              <a:xfrm>
                <a:off x="881481" y="5042485"/>
                <a:ext cx="427975" cy="582009"/>
              </a:xfrm>
              <a:custGeom>
                <a:avLst/>
                <a:gdLst>
                  <a:gd name="connsiteX0" fmla="*/ 19248 w 31352"/>
                  <a:gd name="connsiteY0" fmla="*/ 40481 h 42636"/>
                  <a:gd name="connsiteX1" fmla="*/ 30392 w 31352"/>
                  <a:gd name="connsiteY1" fmla="*/ 24575 h 42636"/>
                  <a:gd name="connsiteX2" fmla="*/ 27725 w 31352"/>
                  <a:gd name="connsiteY2" fmla="*/ 19431 h 42636"/>
                  <a:gd name="connsiteX3" fmla="*/ 23153 w 31352"/>
                  <a:gd name="connsiteY3" fmla="*/ 19431 h 42636"/>
                  <a:gd name="connsiteX4" fmla="*/ 23153 w 31352"/>
                  <a:gd name="connsiteY4" fmla="*/ 4858 h 42636"/>
                  <a:gd name="connsiteX5" fmla="*/ 18296 w 31352"/>
                  <a:gd name="connsiteY5" fmla="*/ 0 h 42636"/>
                  <a:gd name="connsiteX6" fmla="*/ 13152 w 31352"/>
                  <a:gd name="connsiteY6" fmla="*/ 0 h 42636"/>
                  <a:gd name="connsiteX7" fmla="*/ 8294 w 31352"/>
                  <a:gd name="connsiteY7" fmla="*/ 4858 h 42636"/>
                  <a:gd name="connsiteX8" fmla="*/ 8294 w 31352"/>
                  <a:gd name="connsiteY8" fmla="*/ 19526 h 42636"/>
                  <a:gd name="connsiteX9" fmla="*/ 3627 w 31352"/>
                  <a:gd name="connsiteY9" fmla="*/ 19526 h 42636"/>
                  <a:gd name="connsiteX10" fmla="*/ 960 w 31352"/>
                  <a:gd name="connsiteY10" fmla="*/ 24670 h 42636"/>
                  <a:gd name="connsiteX11" fmla="*/ 12104 w 31352"/>
                  <a:gd name="connsiteY11" fmla="*/ 40577 h 42636"/>
                  <a:gd name="connsiteX12" fmla="*/ 19248 w 31352"/>
                  <a:gd name="connsiteY12" fmla="*/ 40481 h 4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52" h="42636">
                    <a:moveTo>
                      <a:pt x="19248" y="40481"/>
                    </a:moveTo>
                    <a:lnTo>
                      <a:pt x="30392" y="24575"/>
                    </a:lnTo>
                    <a:cubicBezTo>
                      <a:pt x="32393" y="21812"/>
                      <a:pt x="31154" y="19431"/>
                      <a:pt x="27725" y="19431"/>
                    </a:cubicBezTo>
                    <a:lnTo>
                      <a:pt x="23153" y="19431"/>
                    </a:lnTo>
                    <a:lnTo>
                      <a:pt x="23153" y="4858"/>
                    </a:lnTo>
                    <a:cubicBezTo>
                      <a:pt x="23153" y="2191"/>
                      <a:pt x="20963" y="0"/>
                      <a:pt x="18296" y="0"/>
                    </a:cubicBezTo>
                    <a:lnTo>
                      <a:pt x="13152" y="0"/>
                    </a:lnTo>
                    <a:cubicBezTo>
                      <a:pt x="10485" y="0"/>
                      <a:pt x="8294" y="2191"/>
                      <a:pt x="8294" y="4858"/>
                    </a:cubicBezTo>
                    <a:lnTo>
                      <a:pt x="8294" y="19526"/>
                    </a:lnTo>
                    <a:lnTo>
                      <a:pt x="3627" y="19526"/>
                    </a:lnTo>
                    <a:cubicBezTo>
                      <a:pt x="198" y="19526"/>
                      <a:pt x="-1040" y="21812"/>
                      <a:pt x="960" y="24670"/>
                    </a:cubicBezTo>
                    <a:lnTo>
                      <a:pt x="12104" y="40577"/>
                    </a:lnTo>
                    <a:cubicBezTo>
                      <a:pt x="14105" y="43339"/>
                      <a:pt x="17343" y="43339"/>
                      <a:pt x="19248" y="404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0C5B336-7B2E-4AC6-AE27-7D232C3A033F}"/>
                  </a:ext>
                </a:extLst>
              </p:cNvPr>
              <p:cNvSpPr/>
              <p:nvPr/>
            </p:nvSpPr>
            <p:spPr>
              <a:xfrm>
                <a:off x="704760" y="5585972"/>
                <a:ext cx="781431" cy="253533"/>
              </a:xfrm>
              <a:custGeom>
                <a:avLst/>
                <a:gdLst>
                  <a:gd name="connsiteX0" fmla="*/ 54293 w 57245"/>
                  <a:gd name="connsiteY0" fmla="*/ 18574 h 18573"/>
                  <a:gd name="connsiteX1" fmla="*/ 57245 w 57245"/>
                  <a:gd name="connsiteY1" fmla="*/ 15621 h 18573"/>
                  <a:gd name="connsiteX2" fmla="*/ 57245 w 57245"/>
                  <a:gd name="connsiteY2" fmla="*/ 2953 h 18573"/>
                  <a:gd name="connsiteX3" fmla="*/ 54293 w 57245"/>
                  <a:gd name="connsiteY3" fmla="*/ 0 h 18573"/>
                  <a:gd name="connsiteX4" fmla="*/ 51911 w 57245"/>
                  <a:gd name="connsiteY4" fmla="*/ 0 h 18573"/>
                  <a:gd name="connsiteX5" fmla="*/ 48959 w 57245"/>
                  <a:gd name="connsiteY5" fmla="*/ 2953 h 18573"/>
                  <a:gd name="connsiteX6" fmla="*/ 48959 w 57245"/>
                  <a:gd name="connsiteY6" fmla="*/ 6953 h 18573"/>
                  <a:gd name="connsiteX7" fmla="*/ 46006 w 57245"/>
                  <a:gd name="connsiteY7" fmla="*/ 9906 h 18573"/>
                  <a:gd name="connsiteX8" fmla="*/ 11335 w 57245"/>
                  <a:gd name="connsiteY8" fmla="*/ 9906 h 18573"/>
                  <a:gd name="connsiteX9" fmla="*/ 8382 w 57245"/>
                  <a:gd name="connsiteY9" fmla="*/ 6953 h 18573"/>
                  <a:gd name="connsiteX10" fmla="*/ 8382 w 57245"/>
                  <a:gd name="connsiteY10" fmla="*/ 2953 h 18573"/>
                  <a:gd name="connsiteX11" fmla="*/ 5429 w 57245"/>
                  <a:gd name="connsiteY11" fmla="*/ 0 h 18573"/>
                  <a:gd name="connsiteX12" fmla="*/ 2953 w 57245"/>
                  <a:gd name="connsiteY12" fmla="*/ 0 h 18573"/>
                  <a:gd name="connsiteX13" fmla="*/ 0 w 57245"/>
                  <a:gd name="connsiteY13" fmla="*/ 2953 h 18573"/>
                  <a:gd name="connsiteX14" fmla="*/ 0 w 57245"/>
                  <a:gd name="connsiteY14" fmla="*/ 15526 h 18573"/>
                  <a:gd name="connsiteX15" fmla="*/ 2953 w 57245"/>
                  <a:gd name="connsiteY15" fmla="*/ 18479 h 18573"/>
                  <a:gd name="connsiteX16" fmla="*/ 54293 w 57245"/>
                  <a:gd name="connsiteY16" fmla="*/ 18479 h 18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245" h="18573">
                    <a:moveTo>
                      <a:pt x="54293" y="18574"/>
                    </a:moveTo>
                    <a:cubicBezTo>
                      <a:pt x="55912" y="18574"/>
                      <a:pt x="57245" y="17240"/>
                      <a:pt x="57245" y="15621"/>
                    </a:cubicBezTo>
                    <a:lnTo>
                      <a:pt x="57245" y="2953"/>
                    </a:lnTo>
                    <a:cubicBezTo>
                      <a:pt x="57245" y="1334"/>
                      <a:pt x="55912" y="0"/>
                      <a:pt x="54293" y="0"/>
                    </a:cubicBezTo>
                    <a:lnTo>
                      <a:pt x="51911" y="0"/>
                    </a:lnTo>
                    <a:cubicBezTo>
                      <a:pt x="50292" y="0"/>
                      <a:pt x="48959" y="1334"/>
                      <a:pt x="48959" y="2953"/>
                    </a:cubicBezTo>
                    <a:lnTo>
                      <a:pt x="48959" y="6953"/>
                    </a:lnTo>
                    <a:cubicBezTo>
                      <a:pt x="48959" y="8573"/>
                      <a:pt x="47625" y="9906"/>
                      <a:pt x="46006" y="9906"/>
                    </a:cubicBezTo>
                    <a:lnTo>
                      <a:pt x="11335" y="9906"/>
                    </a:lnTo>
                    <a:cubicBezTo>
                      <a:pt x="9716" y="9906"/>
                      <a:pt x="8382" y="8573"/>
                      <a:pt x="8382" y="6953"/>
                    </a:cubicBezTo>
                    <a:lnTo>
                      <a:pt x="8382" y="2953"/>
                    </a:lnTo>
                    <a:cubicBezTo>
                      <a:pt x="8382" y="1334"/>
                      <a:pt x="7049" y="0"/>
                      <a:pt x="5429" y="0"/>
                    </a:cubicBezTo>
                    <a:lnTo>
                      <a:pt x="2953" y="0"/>
                    </a:lnTo>
                    <a:cubicBezTo>
                      <a:pt x="1334" y="0"/>
                      <a:pt x="0" y="1334"/>
                      <a:pt x="0" y="2953"/>
                    </a:cubicBezTo>
                    <a:lnTo>
                      <a:pt x="0" y="15526"/>
                    </a:lnTo>
                    <a:cubicBezTo>
                      <a:pt x="0" y="17145"/>
                      <a:pt x="1334" y="18479"/>
                      <a:pt x="2953" y="18479"/>
                    </a:cubicBezTo>
                    <a:lnTo>
                      <a:pt x="54293" y="18479"/>
                    </a:ln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771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Use in peer-reviewed journals</a:t>
            </a:r>
            <a:r>
              <a:rPr lang="en-US" sz="1800" cap="none" dirty="0">
                <a:latin typeface="+mn-lt"/>
              </a:rPr>
              <a:t> 31 March 2023</a:t>
            </a:r>
            <a:endParaRPr lang="en-GB" sz="1800" cap="none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/resource/</a:t>
            </a:r>
            <a:r>
              <a:rPr lang="en-GB" dirty="0" err="1">
                <a:solidFill>
                  <a:schemeClr val="accent2"/>
                </a:solidFill>
              </a:rPr>
              <a:t>search?contentType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literature&amp;literatureType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journal&amp;relevance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GBIF_USED&amp;peerReview</a:t>
            </a:r>
            <a:r>
              <a:rPr lang="en-GB" dirty="0">
                <a:solidFill>
                  <a:schemeClr val="accent2"/>
                </a:solidFill>
              </a:rPr>
              <a:t>=true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50E0432-B131-4964-AD37-0A9FEAC1D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902931"/>
              </p:ext>
            </p:extLst>
          </p:nvPr>
        </p:nvGraphicFramePr>
        <p:xfrm>
          <a:off x="6096000" y="1243581"/>
          <a:ext cx="5914538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499441"/>
              </p:ext>
            </p:extLst>
          </p:nvPr>
        </p:nvGraphicFramePr>
        <p:xfrm>
          <a:off x="385949" y="1861110"/>
          <a:ext cx="5459622" cy="39928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75105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0834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83446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083447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07542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06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End of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2023 </a:t>
                      </a:r>
                      <a:r>
                        <a:rPr lang="en-US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92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78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  <a:endParaRPr lang="da-DK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46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  <a:endParaRPr lang="da-DK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46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40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35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27</a:t>
                      </a:r>
                      <a:endParaRPr lang="en-DK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1064559" y="1243581"/>
            <a:ext cx="4102401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 uses by country</a:t>
            </a:r>
          </a:p>
        </p:txBody>
      </p:sp>
    </p:spTree>
    <p:extLst>
      <p:ext uri="{BB962C8B-B14F-4D97-AF65-F5344CB8AC3E}">
        <p14:creationId xmlns:p14="http://schemas.microsoft.com/office/powerpoint/2010/main" val="356170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F5826F-0BE2-D34C-980B-BC9C308F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346376"/>
            <a:ext cx="12182112" cy="68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D7810D7-77FC-2D49-BB2B-E81886AC8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018115" y="-584520"/>
            <a:ext cx="15199186" cy="8549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DA81C2-6C6A-DE42-AEB1-0D837B8E498D}"/>
              </a:ext>
            </a:extLst>
          </p:cNvPr>
          <p:cNvSpPr txBox="1"/>
          <p:nvPr/>
        </p:nvSpPr>
        <p:spPr>
          <a:xfrm>
            <a:off x="938087" y="1882106"/>
            <a:ext cx="1203388" cy="4685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  <a:t>Combine sources </a:t>
            </a:r>
            <a:b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</a:br>
            <a: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  <a:t>of evidence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4605B-1A0B-9344-B325-1A0AA2B1899E}"/>
              </a:ext>
            </a:extLst>
          </p:cNvPr>
          <p:cNvSpPr txBox="1"/>
          <p:nvPr/>
        </p:nvSpPr>
        <p:spPr>
          <a:xfrm>
            <a:off x="752358" y="1336197"/>
            <a:ext cx="1517577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accent2"/>
                </a:solidFill>
                <a:latin typeface="+mj-lt"/>
              </a:rPr>
              <a:t>Create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368392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237460" y="-206084"/>
            <a:ext cx="12666920" cy="7125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6A98C-1690-5049-AAE1-30C805DB7B65}"/>
              </a:ext>
            </a:extLst>
          </p:cNvPr>
          <p:cNvSpPr txBox="1"/>
          <p:nvPr/>
        </p:nvSpPr>
        <p:spPr>
          <a:xfrm>
            <a:off x="938087" y="1882106"/>
            <a:ext cx="1448648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  <a:t>FAIR and open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01B99-F556-694D-AA8F-EAB0D3B33217}"/>
              </a:ext>
            </a:extLst>
          </p:cNvPr>
          <p:cNvSpPr txBox="1"/>
          <p:nvPr/>
        </p:nvSpPr>
        <p:spPr>
          <a:xfrm>
            <a:off x="752358" y="1336197"/>
            <a:ext cx="135246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accent2"/>
                </a:solidFill>
                <a:latin typeface="+mj-lt"/>
              </a:rPr>
              <a:t>Share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774782" y="-38214"/>
            <a:ext cx="12730418" cy="7160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2A4D5-3ECF-D14F-99A1-D503FBEACDB4}"/>
              </a:ext>
            </a:extLst>
          </p:cNvPr>
          <p:cNvSpPr txBox="1"/>
          <p:nvPr/>
        </p:nvSpPr>
        <p:spPr>
          <a:xfrm>
            <a:off x="938087" y="1882106"/>
            <a:ext cx="1301172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03F1A-9B03-6C4D-9CD4-6DE2CDD0D78F}"/>
              </a:ext>
            </a:extLst>
          </p:cNvPr>
          <p:cNvSpPr txBox="1"/>
          <p:nvPr/>
        </p:nvSpPr>
        <p:spPr>
          <a:xfrm>
            <a:off x="752358" y="1336197"/>
            <a:ext cx="233510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accent2"/>
                </a:solidFill>
                <a:latin typeface="+mj-lt"/>
              </a:rPr>
              <a:t>Transform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83B4E23-68EF-EF4B-B6A2-B276E22C76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150" y="-23"/>
            <a:ext cx="5791699" cy="6157911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Species occurrence records</a:t>
            </a:r>
            <a:br>
              <a:rPr lang="en-GB" b="1" dirty="0"/>
            </a:br>
            <a:r>
              <a:rPr lang="en-GB" b="1" dirty="0"/>
              <a:t>with MultiMedia evidence</a:t>
            </a:r>
            <a:br>
              <a:rPr lang="en-GB" dirty="0"/>
            </a:br>
            <a:r>
              <a:rPr lang="en-GB" sz="1800" i="1" cap="none" dirty="0">
                <a:latin typeface="Roboto Condensed Light"/>
              </a:rPr>
              <a:t>31 March 2023</a:t>
            </a:r>
            <a:endParaRPr lang="en-GB" i="1" dirty="0">
              <a:latin typeface="Roboto Condensed Light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latin typeface="Roboto Regular"/>
              </a:rPr>
              <a:t>134.7 million records with taxonomically identified images</a:t>
            </a:r>
            <a:endParaRPr lang="en-GB" sz="2000" i="1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80.7 million human observations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50.9 million specimens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1.4 million fossil specimens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1.1 million material samples</a:t>
            </a:r>
            <a:endParaRPr lang="en-US" sz="1800" dirty="0">
              <a:latin typeface="Roboto Regular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1,096,309</a:t>
            </a:r>
            <a:r>
              <a:rPr lang="en-GB" sz="2000" b="1" dirty="0">
                <a:latin typeface="Roboto Regular"/>
              </a:rPr>
              <a:t> audio files</a:t>
            </a:r>
            <a:endParaRPr lang="en-GB" sz="2000" i="1" dirty="0">
              <a:latin typeface="Roboto Regular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4,558</a:t>
            </a:r>
            <a:r>
              <a:rPr lang="en-GB" sz="2000" b="1" dirty="0">
                <a:latin typeface="Roboto Regular"/>
              </a:rPr>
              <a:t> videos</a:t>
            </a:r>
            <a:endParaRPr lang="en-GB" sz="2000" i="1" dirty="0">
              <a:latin typeface="Roboto Regular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6DFB1C3-A23A-E14C-B40D-6753BB7A8B1D}"/>
              </a:ext>
            </a:extLst>
          </p:cNvPr>
          <p:cNvSpPr txBox="1">
            <a:spLocks/>
          </p:cNvSpPr>
          <p:nvPr/>
        </p:nvSpPr>
        <p:spPr>
          <a:xfrm>
            <a:off x="255116" y="6330935"/>
            <a:ext cx="5792788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https://</a:t>
            </a:r>
            <a:r>
              <a:rPr lang="en-US" sz="1200" dirty="0" err="1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/occurrence/gallery</a:t>
            </a: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C2989A-D674-7148-A65C-0959C174136F}"/>
              </a:ext>
            </a:extLst>
          </p:cNvPr>
          <p:cNvSpPr/>
          <p:nvPr/>
        </p:nvSpPr>
        <p:spPr>
          <a:xfrm>
            <a:off x="10706100" y="6153457"/>
            <a:ext cx="1485900" cy="70454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B047F7-C4B6-1741-9E53-99AE9BBD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Data From the GBIF Network</a:t>
            </a:r>
            <a:r>
              <a:rPr lang="en-GB" sz="1600" b="1" cap="none" dirty="0">
                <a:latin typeface="+mn-lt"/>
              </a:rPr>
              <a:t>  </a:t>
            </a:r>
            <a:r>
              <a:rPr lang="en-GB" sz="1800" cap="none" dirty="0">
                <a:latin typeface="+mn-lt"/>
              </a:rPr>
              <a:t>31 March 2023</a:t>
            </a:r>
            <a:endParaRPr lang="en-GB" sz="1600" dirty="0">
              <a:latin typeface="+mn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F4156A-5628-A54D-9547-F0A791765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977"/>
            <a:ext cx="12192000" cy="59098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CC68A3-BA10-D24D-A0D6-FC9E936F860A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4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Participant countries</a:t>
            </a:r>
            <a:r>
              <a:rPr lang="en-GB" sz="1800" cap="none" dirty="0">
                <a:latin typeface="Roboto Regular"/>
              </a:rPr>
              <a:t> 31 March </a:t>
            </a:r>
            <a:r>
              <a:rPr lang="en-US" sz="1800" cap="none" dirty="0">
                <a:latin typeface="Roboto Regular"/>
              </a:rPr>
              <a:t>2023</a:t>
            </a:r>
            <a:endParaRPr lang="en-GB" sz="1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/the-</a:t>
            </a:r>
            <a:r>
              <a:rPr lang="en-GB" dirty="0" err="1">
                <a:solidFill>
                  <a:schemeClr val="accent2"/>
                </a:solidFill>
              </a:rPr>
              <a:t>gbif</a:t>
            </a:r>
            <a:r>
              <a:rPr lang="en-GB" dirty="0">
                <a:solidFill>
                  <a:schemeClr val="accent2"/>
                </a:solidFill>
              </a:rPr>
              <a:t>-network</a:t>
            </a:r>
            <a:r>
              <a:rPr lang="en-GB" dirty="0"/>
              <a:t> 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9775312-F906-4B9D-B415-8431D90A7B06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51" y="1347906"/>
            <a:ext cx="9532597" cy="4651123"/>
            <a:chOff x="1051184" y="1201524"/>
            <a:chExt cx="9845416" cy="4803753"/>
          </a:xfrm>
          <a:solidFill>
            <a:schemeClr val="bg1"/>
          </a:solidFill>
        </p:grpSpPr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496" y="4577795"/>
              <a:ext cx="246660" cy="2466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4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5320A18-F730-4DFF-BF5B-F2088C372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4782" y="4308394"/>
              <a:ext cx="372615" cy="35687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5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C184CA31-DAFF-493B-B2F3-7E70A7ED12C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3796" y="3328750"/>
              <a:ext cx="327131" cy="223919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6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517C5E8-E38B-4A4E-9DA3-9998935A4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17363"/>
              <a:ext cx="267653" cy="22916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7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D6E85BC-4C7B-41AA-9852-17AF4E20D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44176"/>
              <a:ext cx="19244" cy="4198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8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B1AF841-E640-4CB5-842E-B35D649FD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0692" y="2377096"/>
              <a:ext cx="530058" cy="2973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1124" y="3171307"/>
              <a:ext cx="271151" cy="533557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51883" y="3575411"/>
              <a:ext cx="426844" cy="416348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1184" y="1523407"/>
              <a:ext cx="1374999" cy="594783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0356" y="2238897"/>
              <a:ext cx="1752862" cy="869434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426" y="5100856"/>
              <a:ext cx="164440" cy="171438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12347" y="1852287"/>
              <a:ext cx="258905" cy="369117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7949" y="3057599"/>
              <a:ext cx="150445" cy="14344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296" y="2137434"/>
              <a:ext cx="500318" cy="2798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1442" y="3864055"/>
              <a:ext cx="174936" cy="206425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8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C8ED13-625D-4420-B9E8-BAB4F491C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0220" y="2473312"/>
              <a:ext cx="451336" cy="271152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9509" y="2494304"/>
              <a:ext cx="594783" cy="22741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1697" y="2669241"/>
              <a:ext cx="122455" cy="255407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3288" y="3615645"/>
              <a:ext cx="62977" cy="1801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921" y="3278019"/>
              <a:ext cx="276399" cy="531807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19692" y="4051238"/>
              <a:ext cx="342875" cy="38835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4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4612A9-5DFE-4668-A930-BAF7D07F2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6804" y="2538037"/>
              <a:ext cx="246660" cy="15569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315175" y="3101333"/>
              <a:ext cx="54231" cy="120706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6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FA203F7-09B4-4295-B3B4-17BE60E53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665742"/>
              <a:ext cx="201178" cy="1854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293127"/>
              <a:ext cx="129453" cy="71725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30158" y="1589882"/>
              <a:ext cx="309638" cy="442589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685" y="4941663"/>
              <a:ext cx="45484" cy="5947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0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415EE27-6E4E-4289-B0A2-844827EAC7E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460" y="3799329"/>
              <a:ext cx="131203" cy="15044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443" y="3178734"/>
              <a:ext cx="534523" cy="524395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2" name="South Sudan">
              <a:extLst>
                <a:ext uri="{FF2B5EF4-FFF2-40B4-BE49-F238E27FC236}">
                  <a16:creationId xmlns:a16="http://schemas.microsoft.com/office/drawing/2014/main" id="{2067394F-7A89-40B2-879F-1989B582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13" y="3569216"/>
              <a:ext cx="384857" cy="321840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8114" y="3668126"/>
              <a:ext cx="76971" cy="136450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37123" y="2438324"/>
              <a:ext cx="391857" cy="276399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0826BBB-75D0-47CA-ADCF-F96D20CB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3560" y="3580659"/>
              <a:ext cx="320134" cy="49507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8095B73-B7BD-4571-A694-E58D0F16EA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55474" y="4255912"/>
              <a:ext cx="166190" cy="15569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9636" y="2324616"/>
              <a:ext cx="94465" cy="54231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5850" y="2233648"/>
              <a:ext cx="159193" cy="6472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7FA159-B3F1-40B4-8803-7CD78FCA3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688" y="3650633"/>
              <a:ext cx="92716" cy="120706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7079" y="2352606"/>
              <a:ext cx="122455" cy="13425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1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507DF72-DF56-4AE9-8491-9DAFC8D22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5973" y="3407472"/>
              <a:ext cx="185433" cy="16444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54673"/>
              <a:ext cx="664758" cy="570292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3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FE58853-B438-444F-8410-DF17B7F28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5201" y="4051238"/>
              <a:ext cx="66476" cy="6647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91001" y="1903020"/>
              <a:ext cx="134701" cy="53530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59324" y="1240010"/>
              <a:ext cx="4048026" cy="128928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2279132"/>
              <a:ext cx="274650" cy="16444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7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0A3F7737-6D2F-498C-AC44-38C246DD3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65208" y="3068095"/>
              <a:ext cx="29740" cy="6472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5801" y="3351492"/>
              <a:ext cx="61229" cy="2624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1379" y="2497803"/>
              <a:ext cx="101463" cy="183684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8879" y="2051714"/>
              <a:ext cx="279898" cy="201178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9431" y="3339246"/>
              <a:ext cx="320134" cy="53705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9478" y="4012752"/>
              <a:ext cx="421597" cy="66650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633244" y="4708998"/>
              <a:ext cx="267653" cy="302640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4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7EE1643-DE39-4AF6-BD13-83DBCAD2BF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8158" y="4080976"/>
              <a:ext cx="486323" cy="325382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3995" y="3668126"/>
              <a:ext cx="181934" cy="8746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55602" y="2679736"/>
              <a:ext cx="470579" cy="472328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7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596AB44-6922-4ACD-B7E2-284140E13C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82510" y="3391727"/>
              <a:ext cx="41985" cy="27990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8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0B3AEDAE-2A07-480D-A035-90EB1C0B193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4190" y="3111829"/>
              <a:ext cx="241412" cy="300890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2715" y="1273249"/>
              <a:ext cx="608778" cy="670007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66004" y="3514182"/>
              <a:ext cx="374364" cy="344625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7282" y="3167808"/>
              <a:ext cx="496819" cy="421597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9295" y="3479195"/>
              <a:ext cx="145198" cy="14869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28057" y="5251301"/>
              <a:ext cx="568543" cy="439091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9879" y="2167173"/>
              <a:ext cx="190681" cy="171438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2741" y="2098948"/>
              <a:ext cx="120706" cy="94465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6888" y="2915900"/>
              <a:ext cx="262404" cy="14694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7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8B034336-FE9C-4900-8A8E-4B6F26509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47651" y="4625029"/>
              <a:ext cx="426844" cy="435592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9737" y="2985874"/>
              <a:ext cx="285146" cy="670007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0189" y="4392363"/>
              <a:ext cx="341126" cy="59828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430" y="2721721"/>
              <a:ext cx="379613" cy="295643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1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9A4F0F0B-A290-425E-99DE-EA6154379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332" y="2443572"/>
              <a:ext cx="50732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631" y="2142682"/>
              <a:ext cx="939409" cy="37261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3999" y="2272134"/>
              <a:ext cx="96215" cy="106711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324" y="2837179"/>
              <a:ext cx="832697" cy="652513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9375" y="2709475"/>
              <a:ext cx="13995" cy="12246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33108"/>
              <a:ext cx="383111" cy="44958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7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CFB680C2-8DDC-4366-A402-64312D470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3676" y="3111829"/>
              <a:ext cx="519562" cy="53705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129" y="3771339"/>
              <a:ext cx="136450" cy="19592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77262" y="3748598"/>
              <a:ext cx="307888" cy="236165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2410" y="4353876"/>
              <a:ext cx="104961" cy="2798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18548" y="4457090"/>
              <a:ext cx="265903" cy="48807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2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6CA455-C11E-4DA1-9548-D993ED22A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308" y="2485557"/>
              <a:ext cx="73474" cy="57730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6214" y="2214405"/>
              <a:ext cx="22742" cy="19244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4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496B4-D56D-412C-A70C-F82E1F068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9064" y="1995735"/>
              <a:ext cx="152195" cy="8746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5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7BD2DBD-B19C-40D4-953C-A7A907368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7677" y="2312370"/>
              <a:ext cx="6997" cy="10496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6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739BC1C-221E-443E-AEBD-B052A388C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2816187"/>
              <a:ext cx="491572" cy="496819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7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8D5B438-7BEC-48CC-BC6D-330F5749A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4172" y="3704864"/>
              <a:ext cx="138200" cy="153944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8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DB45B7F-40A5-4D8F-A1E9-479508477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6481" y="5046625"/>
              <a:ext cx="75224" cy="7347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7397" y="2765455"/>
              <a:ext cx="48982" cy="6997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1941505"/>
              <a:ext cx="190681" cy="8047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1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7C04E24F-3745-48E7-842E-EE945781BE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1645" y="3202796"/>
              <a:ext cx="269402" cy="3113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2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F2EB3FA-0EF8-42CA-85C9-59694A30F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7536" y="2459317"/>
              <a:ext cx="300890" cy="13994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3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D7439674-B1C7-476F-8BDF-1041D6666223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8262" y="2931645"/>
              <a:ext cx="61229" cy="54231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4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DE2CE07E-5BB5-4DDF-940E-BD79C23891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87103" y="2444967"/>
              <a:ext cx="57654" cy="5808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53661" y="2625506"/>
              <a:ext cx="122455" cy="19068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2198" y="2468063"/>
              <a:ext cx="146946" cy="18718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3844813"/>
              <a:ext cx="251908" cy="34112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8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BD2913-0CBD-4F0E-A13F-BAD30629F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032472"/>
              <a:ext cx="1124841" cy="521311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9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29EBCB97-D860-43AC-B823-E02A0E839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814438"/>
              <a:ext cx="125954" cy="15044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0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D36BE8-340B-463B-8B5F-0939D8A1C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17183" y="3351492"/>
              <a:ext cx="69975" cy="2274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635" y="2377096"/>
              <a:ext cx="391857" cy="764472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97206" y="2319368"/>
              <a:ext cx="348124" cy="37086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5151" y="2809190"/>
              <a:ext cx="45484" cy="14344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0622" y="2035971"/>
              <a:ext cx="125954" cy="13295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6354" y="2669241"/>
              <a:ext cx="306139" cy="295643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7555" y="2580022"/>
              <a:ext cx="643766" cy="5283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06683" y="3809825"/>
              <a:ext cx="1460719" cy="582538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11010" y="2716473"/>
              <a:ext cx="874681" cy="10548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1220" y="1666855"/>
              <a:ext cx="255407" cy="997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107" y="2268636"/>
              <a:ext cx="190681" cy="997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312" y="3437211"/>
              <a:ext cx="199428" cy="11021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2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24D4C633-9A29-4939-AF4A-1A8B436F3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0134" y="3297261"/>
              <a:ext cx="87468" cy="6997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3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9BDB98E-0FFC-4610-8EA5-6CDDBB577CD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7920" y="3806326"/>
              <a:ext cx="90966" cy="132951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4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5BB4F5FA-926A-4EBB-BE34-C5734FE90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4497" y="3710111"/>
              <a:ext cx="145198" cy="260655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5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6959783-F226-4388-93A6-1E2C0E925C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4223" y="3554419"/>
              <a:ext cx="82221" cy="6997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6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E982F74-35BF-4862-AE70-2FBAC507A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4459" y="3557917"/>
              <a:ext cx="232666" cy="19767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595" y="3368985"/>
              <a:ext cx="132951" cy="152444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8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F7919B0-5C93-4580-B806-F774E68DB4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10533" y="1201524"/>
              <a:ext cx="1254294" cy="68225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99559" y="2510047"/>
              <a:ext cx="237913" cy="2466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1825" y="3613896"/>
              <a:ext cx="145198" cy="23091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048215"/>
              <a:ext cx="251908" cy="264154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1105" y="2443572"/>
              <a:ext cx="206425" cy="94465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3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61003D2-8BF1-4726-846D-3C7585B21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479" y="3517681"/>
              <a:ext cx="96215" cy="2274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4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69CBF52-03D2-45F4-AE24-40BC74122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3186" y="3927032"/>
              <a:ext cx="187183" cy="22916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7072" y="2175920"/>
              <a:ext cx="407602" cy="351623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5329" y="1560144"/>
              <a:ext cx="281648" cy="320134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8154" y="3477446"/>
              <a:ext cx="472328" cy="412849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1308" y="1890774"/>
              <a:ext cx="155694" cy="6997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9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C9EB0AE-B9D7-40F6-ACE8-C97E43E3C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7867" y="3363737"/>
              <a:ext cx="215173" cy="20467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0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C2533D5-67CD-4FF4-8F35-4F183837E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3930531"/>
              <a:ext cx="64727" cy="4898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1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2569A6B-78D8-478E-BBB5-D4689CF783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8824" y="3493190"/>
              <a:ext cx="76971" cy="5073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4757" y="2872166"/>
              <a:ext cx="353372" cy="36036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4726" y="3956772"/>
              <a:ext cx="185433" cy="236165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4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2729D35-6D12-4E37-8DE9-EA57C4B38F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14602" y="4311892"/>
              <a:ext cx="111959" cy="5248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5356" y="3297261"/>
              <a:ext cx="111959" cy="752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6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741F660B-4ED8-4E0B-A3FC-5B9E10C37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305" y="3557917"/>
              <a:ext cx="52481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4439" y="1957249"/>
              <a:ext cx="124205" cy="104961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4649" y="2182918"/>
              <a:ext cx="188931" cy="8572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9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C4501C23-B5D3-4A21-86F9-F722DF697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1677" y="2730468"/>
              <a:ext cx="66476" cy="38486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5249" y="3176556"/>
              <a:ext cx="330630" cy="120706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0133" y="2342109"/>
              <a:ext cx="164440" cy="12245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2136" y="3627891"/>
              <a:ext cx="195929" cy="23091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028" y="3610397"/>
              <a:ext cx="106711" cy="10321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4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4D664E53-6BBF-4629-9871-B57CBE6FA7C7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644" y="3820321"/>
              <a:ext cx="603531" cy="678753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5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BC8777E6-63E1-407A-8E07-322A9A0B5A5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0158" y="3879800"/>
              <a:ext cx="239664" cy="31313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9453" y="3564915"/>
              <a:ext cx="388358" cy="60178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72589" y="4649520"/>
              <a:ext cx="517812" cy="135575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72236" y="2091950"/>
              <a:ext cx="1637403" cy="1264790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F8B0852-6CA1-46E5-86B5-194EFC1BC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3631" y="3167808"/>
              <a:ext cx="332379" cy="577290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0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B198CBF-77D1-4AC1-9C9F-751EF170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120" y="3619144"/>
              <a:ext cx="409351" cy="31313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4823" y="1212020"/>
              <a:ext cx="2492843" cy="1291031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9687" y="3540424"/>
              <a:ext cx="244910" cy="414599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3C3579B-EA7C-4346-8C8E-C3A85C82459D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6606" y="3489691"/>
              <a:ext cx="169689" cy="15044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0697B618-B987-44C6-9AC2-396666E75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451" y="4101968"/>
              <a:ext cx="59479" cy="752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1851" y="3472197"/>
              <a:ext cx="255407" cy="201178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3789" y="2424329"/>
              <a:ext cx="176686" cy="101463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7392" y="3823820"/>
              <a:ext cx="1245547" cy="1408238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992AEDD7-E430-43A1-9F10-4FD92AEDCAB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4807" y="4654768"/>
              <a:ext cx="290394" cy="3271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A695A35C-C086-4931-BFD6-D1726B3B7C0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4362" y="2384093"/>
              <a:ext cx="118956" cy="104961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6088" y="4364374"/>
              <a:ext cx="398854" cy="47407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B7BB5B-CD08-428F-9637-23D40F9E78DF}"/>
                </a:ext>
              </a:extLst>
            </p:cNvPr>
            <p:cNvSpPr>
              <a:spLocks/>
            </p:cNvSpPr>
            <p:nvPr/>
          </p:nvSpPr>
          <p:spPr bwMode="gray">
            <a:xfrm>
              <a:off x="8325036" y="2992872"/>
              <a:ext cx="104961" cy="5947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3026" y="3568414"/>
              <a:ext cx="99714" cy="22217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059" y="3347993"/>
              <a:ext cx="48982" cy="9446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7492" y="2168923"/>
              <a:ext cx="99714" cy="6822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311041" y="3057599"/>
              <a:ext cx="167939" cy="19068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74ADA9A-8558-4BDC-830B-B4C853053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2962" y="3064597"/>
              <a:ext cx="12246" cy="24491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5539" y="2006231"/>
              <a:ext cx="255407" cy="16619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3EE7356-269B-438A-8299-812F043E84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504801"/>
              <a:ext cx="160941" cy="12945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4675" y="2252892"/>
              <a:ext cx="204676" cy="90966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42274" y="4397611"/>
              <a:ext cx="1270038" cy="1191317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3064" y="2524042"/>
              <a:ext cx="99714" cy="94465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0813" y="4803464"/>
              <a:ext cx="488073" cy="109160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47651" y="4168445"/>
              <a:ext cx="397105" cy="49507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7BB97E-8157-4E50-9772-58FAE4797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46761" y="2478560"/>
              <a:ext cx="13995" cy="6997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888" y="2674489"/>
              <a:ext cx="661260" cy="654262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155825" y="2478560"/>
              <a:ext cx="64727" cy="11021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598" y="4813960"/>
              <a:ext cx="507316" cy="456584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4E89B92-48DB-4EE2-A869-133462B67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415367" y="2625506"/>
              <a:ext cx="405852" cy="33063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419550" y="5186898"/>
            <a:ext cx="1914861" cy="599013"/>
            <a:chOff x="376518" y="5057802"/>
            <a:chExt cx="1914861" cy="5990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131398"/>
              <a:ext cx="182880" cy="18288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00339"/>
              <a:ext cx="182880" cy="18288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5057802"/>
              <a:ext cx="1527586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326743"/>
              <a:ext cx="1731981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Associate Participants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3680CCE-0A24-6E44-A879-7A9B1019AF56}"/>
              </a:ext>
            </a:extLst>
          </p:cNvPr>
          <p:cNvSpPr/>
          <p:nvPr/>
        </p:nvSpPr>
        <p:spPr>
          <a:xfrm>
            <a:off x="10929769" y="4652623"/>
            <a:ext cx="111150" cy="11115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 fontScale="25000" lnSpcReduction="20000"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Network of Data publishing institutions</a:t>
            </a:r>
            <a:r>
              <a:rPr lang="en-GB" b="1" cap="none" dirty="0">
                <a:latin typeface="Roboto Regular"/>
              </a:rPr>
              <a:t> </a:t>
            </a:r>
            <a:r>
              <a:rPr lang="en-US" sz="1800" cap="none" dirty="0">
                <a:latin typeface="Roboto Regular"/>
              </a:rPr>
              <a:t>31 March 2023</a:t>
            </a:r>
            <a:endParaRPr lang="en-GB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/publisher/search</a:t>
            </a:r>
            <a:endParaRPr lang="en-GB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20466C-B4D0-B04D-A247-5AD323DD3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923916"/>
              </p:ext>
            </p:extLst>
          </p:nvPr>
        </p:nvGraphicFramePr>
        <p:xfrm>
          <a:off x="8640872" y="2165691"/>
          <a:ext cx="2928124" cy="361259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8063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814310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633181">
                  <a:extLst>
                    <a:ext uri="{9D8B030D-6E8A-4147-A177-3AD203B41FA5}">
                      <a16:colId xmlns:a16="http://schemas.microsoft.com/office/drawing/2014/main" val="2107453002"/>
                    </a:ext>
                  </a:extLst>
                </a:gridCol>
              </a:tblGrid>
              <a:tr h="298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Top 10 countries: number of data publishers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kern="1200" dirty="0">
                        <a:solidFill>
                          <a:schemeClr val="bg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Russian Federation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8528138" y="1152708"/>
            <a:ext cx="3237978" cy="1007181"/>
            <a:chOff x="8878866" y="1101013"/>
            <a:chExt cx="3237978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8878866" y="1162537"/>
              <a:ext cx="1342372" cy="945625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52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135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0279681" y="1101013"/>
              <a:ext cx="1837163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countries/areas</a:t>
              </a:r>
              <a:b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with institutions sharing data </a:t>
              </a:r>
              <a:b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through GBIF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E60D77-FDFA-C64E-AEED-F5B3A80E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49" y="1274272"/>
            <a:ext cx="7781174" cy="4798391"/>
          </a:xfrm>
          <a:prstGeom prst="rect">
            <a:avLst/>
          </a:prstGeom>
          <a:solidFill>
            <a:srgbClr val="E3F2FA"/>
          </a:solidFill>
        </p:spPr>
      </p:pic>
    </p:spTree>
    <p:extLst>
      <p:ext uri="{BB962C8B-B14F-4D97-AF65-F5344CB8AC3E}">
        <p14:creationId xmlns:p14="http://schemas.microsoft.com/office/powerpoint/2010/main" val="30198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GBIF.</a:t>
            </a:r>
            <a:r>
              <a:rPr lang="en-GB" b="1" cap="none" dirty="0" err="1"/>
              <a:t>org</a:t>
            </a:r>
            <a:r>
              <a:rPr lang="en-GB" b="1" dirty="0"/>
              <a:t> traffic by country</a:t>
            </a:r>
            <a:r>
              <a:rPr lang="en-GB" sz="1800" b="1" dirty="0"/>
              <a:t> </a:t>
            </a:r>
            <a:r>
              <a:rPr lang="en-GB" sz="1800" dirty="0">
                <a:latin typeface="+mn-lt"/>
              </a:rPr>
              <a:t>31 </a:t>
            </a:r>
            <a:r>
              <a:rPr lang="en-GB" sz="1800" cap="none" dirty="0">
                <a:latin typeface="+mn-lt"/>
              </a:rPr>
              <a:t>March </a:t>
            </a:r>
            <a:r>
              <a:rPr lang="en-GB" sz="1800" dirty="0">
                <a:latin typeface="+mn-lt"/>
              </a:rPr>
              <a:t>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SOURCE: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Plausible.io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.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*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Effective visits = total sessions - (total sessions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x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bounce rate)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03828"/>
              </p:ext>
            </p:extLst>
          </p:nvPr>
        </p:nvGraphicFramePr>
        <p:xfrm>
          <a:off x="255115" y="1196975"/>
          <a:ext cx="11673361" cy="4787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84537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2346777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1666298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1643312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1035973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1449324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465801"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Country/Territory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Visitors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Effective visits</a:t>
                      </a:r>
                      <a:r>
                        <a:rPr lang="en-GB" sz="1400" b="1" i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% Effective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Pages / session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152,204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184,639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84,934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11.47%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73,812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87,562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35,900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4.85%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69,537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89,613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40,325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5.44%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4.46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59,556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72,156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32,470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4.38%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4.61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76,449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181,399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97,339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5.19%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41,158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167,951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116,709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6.22%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12.91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53,966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119,079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58,920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3.14%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50,267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115,731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61,222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3.26%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6.37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49,357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114,235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57,323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3.06%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1105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43,633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109,329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55,299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2.95%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6.05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1,225,897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1,543,368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802,551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100.00%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6.01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128209-BCFD-6B4D-BAEE-F9FFB5EF8804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Annually by Country</a:t>
            </a:r>
            <a:r>
              <a:rPr lang="en-US" sz="1800" cap="none" dirty="0">
                <a:latin typeface="+mn-lt"/>
              </a:rPr>
              <a:t> 31 March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/occurrence/search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226395"/>
              </p:ext>
            </p:extLst>
          </p:nvPr>
        </p:nvGraphicFramePr>
        <p:xfrm>
          <a:off x="6278682" y="1196974"/>
          <a:ext cx="5649789" cy="495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834542"/>
              </p:ext>
            </p:extLst>
          </p:nvPr>
        </p:nvGraphicFramePr>
        <p:xfrm>
          <a:off x="255590" y="1219555"/>
          <a:ext cx="5914080" cy="478789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0639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870487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45903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204510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113610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280266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89291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457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6,841,141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123,152,046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4,144,385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40,243,552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3,003,702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22,328,115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Sweden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2,553,019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13,698,583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2,428,511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30,330,743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Poland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1,638,425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2,542,166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1,629,675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18,787,368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Roboto Condensed Light"/>
                        <a:ea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Norway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1,089,243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4,219,495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Denmark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+mn-cs"/>
                        </a:rPr>
                        <a:t>1,087,369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3,337,598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Estonia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770,685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8,054,503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109">
                <a:tc gridSpan="3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31,249,554</a:t>
                      </a:r>
                      <a:endParaRPr lang="en-GB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66,653,115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966">
                <a:tc gridSpan="3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56,435,709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369,598,387</a:t>
                      </a:r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download requests</a:t>
            </a:r>
            <a:r>
              <a:rPr lang="en-US" sz="1800" cap="none" dirty="0">
                <a:latin typeface="+mn-lt"/>
              </a:rPr>
              <a:t> 31 March 2023</a:t>
            </a:r>
            <a:endParaRPr lang="en-GB" sz="1800" dirty="0">
              <a:latin typeface="+mn-lt"/>
            </a:endParaRPr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7127349"/>
              </p:ext>
            </p:extLst>
          </p:nvPr>
        </p:nvGraphicFramePr>
        <p:xfrm>
          <a:off x="6172200" y="1196975"/>
          <a:ext cx="5764211" cy="408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38098960"/>
              </p:ext>
            </p:extLst>
          </p:nvPr>
        </p:nvGraphicFramePr>
        <p:xfrm>
          <a:off x="255589" y="1194409"/>
          <a:ext cx="5764212" cy="4865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1752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8506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202584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139595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013458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41557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1" noProof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1" noProof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noProof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noProof="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noProof="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9,840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24,812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  <a:endParaRPr lang="en-GB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9,269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36,844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6,021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27,172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5,352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14,777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4,406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18,392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3,924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9,280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  <a:endParaRPr lang="en-GB" sz="14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3,333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10,256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2,980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5,231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  <a:endParaRPr lang="en-GB" sz="1400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1,964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4,782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Belgium</a:t>
                      </a:r>
                      <a:endParaRPr lang="en-GB" sz="1400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1,739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1,725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GB" sz="1400" b="1" kern="12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GB" b="1" noProof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33,679,456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23,519</a:t>
                      </a:r>
                      <a:endParaRPr lang="en-GB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75,107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GB" sz="1400" b="1" noProof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236,212,264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kern="1200" noProof="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72,347</a:t>
                      </a:r>
                      <a:endParaRPr lang="en-GB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noProof="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232,591</a:t>
                      </a:r>
                      <a:endParaRPr lang="en-GB" sz="1400" b="0" noProof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7503236" y="5157434"/>
            <a:ext cx="3102137" cy="1007181"/>
            <a:chOff x="9105900" y="1088487"/>
            <a:chExt cx="3102137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248937" cy="88407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48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354837" y="1088487"/>
              <a:ext cx="1853200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countries, islands &amp; territories where users have requested downloads (+5)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1F3232-43CD-3148-AC83-479F524B6B4C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 Regular" panose="02000000000000000000" pitchFamily="2" charset="0"/>
              </a:rPr>
              <a:t>Peer-reviewed publications using GBIF-mediated data</a:t>
            </a:r>
            <a:r>
              <a:rPr lang="en-US" sz="1800" cap="none" dirty="0">
                <a:latin typeface="+mn-lt"/>
              </a:rPr>
              <a:t> 31 March 2023</a:t>
            </a:r>
            <a:endParaRPr lang="en-US" sz="1800" dirty="0">
              <a:latin typeface="+mn-lt"/>
              <a:cs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4" y="6330935"/>
            <a:ext cx="8149849" cy="365125"/>
          </a:xfrm>
        </p:spPr>
        <p:txBody>
          <a:bodyPr/>
          <a:lstStyle/>
          <a:p>
            <a:r>
              <a:rPr lang="en-GB" sz="1050" dirty="0">
                <a:solidFill>
                  <a:schemeClr val="accent2"/>
                </a:solidFill>
              </a:rPr>
              <a:t>https://</a:t>
            </a:r>
            <a:r>
              <a:rPr lang="en-GB" sz="1050" dirty="0" err="1">
                <a:solidFill>
                  <a:schemeClr val="accent2"/>
                </a:solidFill>
              </a:rPr>
              <a:t>www.gbif.org</a:t>
            </a:r>
            <a:r>
              <a:rPr lang="en-GB" sz="1050" dirty="0">
                <a:solidFill>
                  <a:schemeClr val="accent2"/>
                </a:solidFill>
              </a:rPr>
              <a:t>/resource/</a:t>
            </a:r>
            <a:r>
              <a:rPr lang="en-GB" sz="1050" dirty="0" err="1">
                <a:solidFill>
                  <a:schemeClr val="accent2"/>
                </a:solidFill>
              </a:rPr>
              <a:t>search?contentType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literature&amp;literatureType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journal&amp;relevance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GBIF_USED&amp;peerReview</a:t>
            </a:r>
            <a:r>
              <a:rPr lang="en-GB" sz="1050" dirty="0">
                <a:solidFill>
                  <a:schemeClr val="accent2"/>
                </a:solidFill>
              </a:rPr>
              <a:t>=true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2FA196-7408-4B96-9633-7BC4C1858B3C}"/>
              </a:ext>
            </a:extLst>
          </p:cNvPr>
          <p:cNvCxnSpPr/>
          <p:nvPr/>
        </p:nvCxnSpPr>
        <p:spPr>
          <a:xfrm>
            <a:off x="334962" y="5118652"/>
            <a:ext cx="11485563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00887A-6451-4CC0-9DF5-EB9E5AF63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051385"/>
              </p:ext>
            </p:extLst>
          </p:nvPr>
        </p:nvGraphicFramePr>
        <p:xfrm>
          <a:off x="334962" y="1127934"/>
          <a:ext cx="11485564" cy="490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F46AB5-9BA7-824A-8728-09C1C87D4720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0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" id="{310A677F-7341-8248-8513-1A76BAAAB295}" vid="{6526F3BE-6839-EF45-BD9C-13DFE87BB6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4084</TotalTime>
  <Words>1204</Words>
  <Application>Microsoft Macintosh PowerPoint</Application>
  <PresentationFormat>Widescreen</PresentationFormat>
  <Paragraphs>426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Roboto Bold</vt:lpstr>
      <vt:lpstr>Roboto Condensed</vt:lpstr>
      <vt:lpstr>Roboto Regular</vt:lpstr>
      <vt:lpstr>Roboto</vt:lpstr>
      <vt:lpstr>Roboto Condensed Light</vt:lpstr>
      <vt:lpstr>Arial</vt:lpstr>
      <vt:lpstr>1_Office Theme</vt:lpstr>
      <vt:lpstr>BY THE NUMBERS | 31 March 2023</vt:lpstr>
      <vt:lpstr>Species occurrence records with MultiMedia evidence 31 March 2023</vt:lpstr>
      <vt:lpstr>Data From the GBIF Network  31 March 2023</vt:lpstr>
      <vt:lpstr>GBIF Participant countries 31 March 2023</vt:lpstr>
      <vt:lpstr>GBIF Network of Data publishing institutions 31 March 2023</vt:lpstr>
      <vt:lpstr>GBIF.org traffic by country 31 March 2023</vt:lpstr>
      <vt:lpstr>Occurrences published Annually by Country 31 March 2023</vt:lpstr>
      <vt:lpstr>Data download requests 31 March 2023</vt:lpstr>
      <vt:lpstr>Peer-reviewed publications using GBIF-mediated data 31 March 2023</vt:lpstr>
      <vt:lpstr>Data Use in peer-reviewed journals 31 March 2023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NUMBERS | 30 Sept 2022 </dc:title>
  <dc:subject/>
  <dc:creator>Kyle Copas</dc:creator>
  <cp:keywords/>
  <dc:description/>
  <cp:lastModifiedBy>Kyle Copas</cp:lastModifiedBy>
  <cp:revision>39</cp:revision>
  <dcterms:created xsi:type="dcterms:W3CDTF">2022-10-01T08:44:30Z</dcterms:created>
  <dcterms:modified xsi:type="dcterms:W3CDTF">2023-05-02T13:43:55Z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