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358" r:id="rId5"/>
    <p:sldId id="458" r:id="rId6"/>
    <p:sldId id="472" r:id="rId7"/>
    <p:sldId id="398" r:id="rId8"/>
    <p:sldId id="473" r:id="rId9"/>
    <p:sldId id="457" r:id="rId10"/>
    <p:sldId id="456" r:id="rId11"/>
    <p:sldId id="467" r:id="rId12"/>
    <p:sldId id="429" r:id="rId13"/>
    <p:sldId id="464" r:id="rId14"/>
    <p:sldId id="261" r:id="rId15"/>
    <p:sldId id="262" r:id="rId16"/>
    <p:sldId id="263" r:id="rId17"/>
    <p:sldId id="264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2FA"/>
    <a:srgbClr val="D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72037" autoAdjust="0"/>
  </p:normalViewPr>
  <p:slideViewPr>
    <p:cSldViewPr snapToGrid="0">
      <p:cViewPr varScale="1">
        <p:scale>
          <a:sx n="111" d="100"/>
          <a:sy n="111" d="100"/>
        </p:scale>
        <p:origin x="1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u="none" strike="noStrike" kern="1200" spc="0" baseline="0" dirty="0">
                <a:solidFill>
                  <a:schemeClr val="accent1"/>
                </a:solidFill>
                <a:latin typeface="Roboto Regular" panose="02000000000000000000" pitchFamily="2" charset="0"/>
                <a:ea typeface="+mn-ea"/>
                <a:cs typeface="+mn-cs"/>
              </a:rPr>
              <a:t>Occurrences published in 2022</a:t>
            </a:r>
          </a:p>
        </c:rich>
      </c:tx>
      <c:layout>
        <c:manualLayout>
          <c:xMode val="edge"/>
          <c:yMode val="edge"/>
          <c:x val="0.21581283832015669"/>
          <c:y val="4.10125497998720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6709489504833"/>
          <c:y val="0.17433805199672789"/>
          <c:w val="0.67461085714882441"/>
          <c:h val="0.76926969202844797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F14923-0B95-BE45-9D29-1AA24E2ADB6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96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A393D78-44AF-014F-B3DA-CDCBFB89F615}" type="CELLRANGE">
                      <a:rPr lang="en-US"/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2.1774647486459815E-2"/>
                  <c:y val="2.563284362492005E-3"/>
                </c:manualLayout>
              </c:layout>
              <c:tx>
                <c:rich>
                  <a:bodyPr/>
                  <a:lstStyle/>
                  <a:p>
                    <a:fld id="{19E3EC96-4526-C94B-A219-958A17FAA28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3.048450127960535E-2"/>
                  <c:y val="1.5379706174952028E-2"/>
                </c:manualLayout>
              </c:layout>
              <c:tx>
                <c:rich>
                  <a:bodyPr/>
                  <a:lstStyle/>
                  <a:p>
                    <a:fld id="{C42A903D-30BB-A046-81F9-1D00B56F4B3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3.4839354177651591E-2"/>
                  <c:y val="1.025313744996802E-2"/>
                </c:manualLayout>
              </c:layout>
              <c:tx>
                <c:rich>
                  <a:bodyPr/>
                  <a:lstStyle/>
                  <a:p>
                    <a:fld id="{8D04DCBD-3C3D-124E-B656-F20C5911A2B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3.9264829182116358E-2"/>
                  <c:y val="5.1265687249840101E-3"/>
                </c:manualLayout>
              </c:layout>
              <c:tx>
                <c:rich>
                  <a:bodyPr/>
                  <a:lstStyle/>
                  <a:p>
                    <a:fld id="{25A58DB3-511B-1B46-A214-0C70A4785DE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4.3690127188820697E-2"/>
                  <c:y val="-2.563284362492005E-3"/>
                </c:manualLayout>
              </c:layout>
              <c:tx>
                <c:rich>
                  <a:bodyPr/>
                  <a:lstStyle/>
                  <a:p>
                    <a:fld id="{3EFAAF7E-C31C-F140-BC5B-18A953A0D1D4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4.8397028632396734E-2"/>
                  <c:y val="-5.1265687249840101E-3"/>
                </c:manualLayout>
              </c:layout>
              <c:tx>
                <c:rich>
                  <a:bodyPr/>
                  <a:lstStyle/>
                  <a:p>
                    <a:fld id="{E1CB5034-FEED-CC46-B7DC-13123DFA85F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4.3830840408376315E-2"/>
                  <c:y val="-1.025313744996802E-2"/>
                </c:manualLayout>
              </c:layout>
              <c:tx>
                <c:rich>
                  <a:bodyPr/>
                  <a:lstStyle/>
                  <a:p>
                    <a:fld id="{B96CB538-296F-7549-AEC8-5F2714D446BC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4.2005462504882948E-2"/>
                  <c:y val="-1.7942990537443988E-2"/>
                </c:manualLayout>
              </c:layout>
              <c:tx>
                <c:rich>
                  <a:bodyPr/>
                  <a:lstStyle/>
                  <a:p>
                    <a:fld id="{2CAF94D1-5C08-6147-8807-F07CD3618F1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8637FDA2-0436-FC4D-94EC-F6DEB102113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96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CA</c:v>
                </c:pt>
                <c:pt idx="2">
                  <c:v>GB</c:v>
                </c:pt>
                <c:pt idx="3">
                  <c:v>AU</c:v>
                </c:pt>
                <c:pt idx="4">
                  <c:v>IN</c:v>
                </c:pt>
                <c:pt idx="5">
                  <c:v>PT</c:v>
                </c:pt>
                <c:pt idx="6">
                  <c:v>SE</c:v>
                </c:pt>
                <c:pt idx="7">
                  <c:v>DE</c:v>
                </c:pt>
                <c:pt idx="8">
                  <c:v>CH</c:v>
                </c:pt>
                <c:pt idx="9">
                  <c:v>ES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110750756</c:v>
                </c:pt>
                <c:pt idx="1">
                  <c:v>21422776</c:v>
                </c:pt>
                <c:pt idx="2">
                  <c:v>18651425</c:v>
                </c:pt>
                <c:pt idx="3">
                  <c:v>12210325</c:v>
                </c:pt>
                <c:pt idx="4">
                  <c:v>8311312</c:v>
                </c:pt>
                <c:pt idx="5">
                  <c:v>8057786</c:v>
                </c:pt>
                <c:pt idx="6">
                  <c:v>7227678</c:v>
                </c:pt>
                <c:pt idx="7">
                  <c:v>5730574</c:v>
                </c:pt>
                <c:pt idx="8">
                  <c:v>4693503</c:v>
                </c:pt>
                <c:pt idx="9">
                  <c:v>3526256</c:v>
                </c:pt>
                <c:pt idx="10" formatCode="#,##0">
                  <c:v>54052339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CA</c:v>
                  </c:pt>
                  <c:pt idx="2">
                    <c:v>GB</c:v>
                  </c:pt>
                  <c:pt idx="3">
                    <c:v>AU</c:v>
                  </c:pt>
                  <c:pt idx="4">
                    <c:v>IN</c:v>
                  </c:pt>
                  <c:pt idx="5">
                    <c:v>PT</c:v>
                  </c:pt>
                  <c:pt idx="6">
                    <c:v>SE</c:v>
                  </c:pt>
                  <c:pt idx="7">
                    <c:v>DE</c:v>
                  </c:pt>
                  <c:pt idx="8">
                    <c:v>CH</c:v>
                  </c:pt>
                  <c:pt idx="9">
                    <c:v>ES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Download requests </a:t>
            </a:r>
            <a:b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</a:b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by country,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island or territory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23246321135711376"/>
          <c:y val="1.6428734786145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7510248146624699"/>
          <c:y val="0.19229831239915821"/>
          <c:w val="0.65000929008001618"/>
          <c:h val="0.75642278366116844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CC411B7-90C8-1E42-8F3E-62AD6C7E5E8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C198135-50EB-6745-8FF5-346D2E25770D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C72EAC8-C887-8A40-9BCB-26F98C9D118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8281C64-D9A3-BF45-B030-9A5B593F73F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B9CC7AF-0484-934D-BE87-CD8D6D8FEB9E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D34A3AF-E669-7242-9BFE-BDE345DFE0F1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6.6097511003674224E-3"/>
                  <c:y val="2.4877924319199326E-2"/>
                </c:manualLayout>
              </c:layout>
              <c:tx>
                <c:rich>
                  <a:bodyPr/>
                  <a:lstStyle/>
                  <a:p>
                    <a:fld id="{ECEE57F5-5863-5647-99D3-A534E9A2747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1.7626002934313125E-2"/>
                  <c:y val="2.4877924319199326E-2"/>
                </c:manualLayout>
              </c:layout>
              <c:tx>
                <c:rich>
                  <a:bodyPr/>
                  <a:lstStyle/>
                  <a:p>
                    <a:fld id="{2FFB7E90-4590-D24F-8314-0F415E04F41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2.864225476825883E-2"/>
                  <c:y val="2.176818377929951E-2"/>
                </c:manualLayout>
              </c:layout>
              <c:tx>
                <c:rich>
                  <a:bodyPr/>
                  <a:lstStyle/>
                  <a:p>
                    <a:fld id="{C26D84EF-E29A-2948-96A2-74DABAEF37B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2.2032503667891407E-2"/>
                  <c:y val="1.243896215959972E-2"/>
                </c:manualLayout>
              </c:layout>
              <c:tx>
                <c:rich>
                  <a:bodyPr/>
                  <a:lstStyle/>
                  <a:p>
                    <a:fld id="{8DAA27AB-8E2E-5E46-B192-79FC98D7E34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8DF72849-AFD0-5440-B57D-E4C86774F4D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CH</c:v>
                </c:pt>
                <c:pt idx="2">
                  <c:v>CN</c:v>
                </c:pt>
                <c:pt idx="3">
                  <c:v>MX</c:v>
                </c:pt>
                <c:pt idx="4">
                  <c:v>CO</c:v>
                </c:pt>
                <c:pt idx="5">
                  <c:v>BR</c:v>
                </c:pt>
                <c:pt idx="6">
                  <c:v>CA</c:v>
                </c:pt>
                <c:pt idx="7">
                  <c:v>IN</c:v>
                </c:pt>
                <c:pt idx="8">
                  <c:v>ES</c:v>
                </c:pt>
                <c:pt idx="9">
                  <c:v>GB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29135</c:v>
                </c:pt>
                <c:pt idx="1">
                  <c:v>10006</c:v>
                </c:pt>
                <c:pt idx="2">
                  <c:v>8506</c:v>
                </c:pt>
                <c:pt idx="3">
                  <c:v>5620</c:v>
                </c:pt>
                <c:pt idx="4">
                  <c:v>4016</c:v>
                </c:pt>
                <c:pt idx="5">
                  <c:v>3372</c:v>
                </c:pt>
                <c:pt idx="6">
                  <c:v>3215</c:v>
                </c:pt>
                <c:pt idx="7">
                  <c:v>2863</c:v>
                </c:pt>
                <c:pt idx="8">
                  <c:v>2803</c:v>
                </c:pt>
                <c:pt idx="9">
                  <c:v>2683</c:v>
                </c:pt>
                <c:pt idx="10">
                  <c:v>22065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CH</c:v>
                  </c:pt>
                  <c:pt idx="2">
                    <c:v>CN</c:v>
                  </c:pt>
                  <c:pt idx="3">
                    <c:v>MX</c:v>
                  </c:pt>
                  <c:pt idx="4">
                    <c:v>CO</c:v>
                  </c:pt>
                  <c:pt idx="5">
                    <c:v>BR</c:v>
                  </c:pt>
                  <c:pt idx="6">
                    <c:v>CA</c:v>
                  </c:pt>
                  <c:pt idx="7">
                    <c:v>IN</c:v>
                  </c:pt>
                  <c:pt idx="8">
                    <c:v>ES</c:v>
                  </c:pt>
                  <c:pt idx="9">
                    <c:v>GB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88142959283496E-2"/>
          <c:y val="5.3701255648460823E-2"/>
          <c:w val="0.92423237738636044"/>
          <c:h val="0.7608041467307226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48-4645-B6D2-BB3DCA033EB8}"/>
              </c:ext>
            </c:extLst>
          </c:dPt>
          <c:dLbls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358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A9-A648-A5F2-900CDA681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14" formatCode="0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D-B541-ADA3-43985089C9F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DF-6D4B-853F-048C681210C9}"/>
              </c:ext>
            </c:extLst>
          </c:dPt>
          <c:dPt>
            <c:idx val="191925128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48-4645-B6D2-BB3DCA033EB8}"/>
              </c:ext>
            </c:extLst>
          </c:dPt>
          <c:dLbls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5A9-A648-A5F2-900CDA6814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1,468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DF-6D4B-853F-048C681210C9}"/>
                </c:ext>
              </c:extLst>
            </c:dLbl>
            <c:dLbl>
              <c:idx val="1919251285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48-4645-B6D2-BB3DCA033E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6-47AF-AE4D-FD68784C3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1214557215"/>
        <c:axId val="1910228511"/>
      </c:barChart>
      <c:catAx>
        <c:axId val="121455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910228511"/>
        <c:crosses val="autoZero"/>
        <c:auto val="1"/>
        <c:lblAlgn val="ctr"/>
        <c:lblOffset val="100"/>
        <c:noMultiLvlLbl val="0"/>
      </c:catAx>
      <c:valAx>
        <c:axId val="1910228511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>
                <a:lumMod val="25000"/>
                <a:lumOff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214557215"/>
        <c:crosses val="autoZero"/>
        <c:crossBetween val="between"/>
        <c:majorUnit val="250"/>
        <c:minorUnit val="4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uses by region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33548824946259542"/>
          <c:y val="3.7135278514588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24417427024731264"/>
          <c:y val="0.12563566490528205"/>
          <c:w val="0.72129792724300701"/>
          <c:h val="0.74265774138975338"/>
        </c:manualLayout>
      </c:layout>
      <c:barChart>
        <c:barDir val="bar"/>
        <c:grouping val="clustered"/>
        <c:varyColors val="0"/>
        <c:ser>
          <c:idx val="1"/>
          <c:order val="0"/>
          <c:tx>
            <c:v>2020</c:v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FA-9B44-ADA0-EC76581D59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Sheet1!$C$2:$C$7</c:f>
              <c:numCache>
                <c:formatCode>General</c:formatCode>
                <c:ptCount val="6"/>
                <c:pt idx="0">
                  <c:v>100</c:v>
                </c:pt>
                <c:pt idx="1">
                  <c:v>130</c:v>
                </c:pt>
                <c:pt idx="2">
                  <c:v>398</c:v>
                </c:pt>
                <c:pt idx="3">
                  <c:v>445</c:v>
                </c:pt>
                <c:pt idx="4">
                  <c:v>437</c:v>
                </c:pt>
                <c:pt idx="5">
                  <c:v>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91-E746-AFD5-62465138245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FA-9B44-ADA0-EC76581D59DB}"/>
              </c:ext>
            </c:extLst>
          </c:dPt>
          <c:dLbls>
            <c:spPr>
              <a:solidFill>
                <a:srgbClr val="FFFFFF">
                  <a:alpha val="0"/>
                </a:srgbClr>
              </a:solidFill>
              <a:ln w="0"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</c:v>
                </c:pt>
                <c:pt idx="1">
                  <c:v>43</c:v>
                </c:pt>
                <c:pt idx="2">
                  <c:v>91</c:v>
                </c:pt>
                <c:pt idx="3">
                  <c:v>123</c:v>
                </c:pt>
                <c:pt idx="4">
                  <c:v>141</c:v>
                </c:pt>
                <c:pt idx="5">
                  <c:v>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2-4761-9FD3-825DF19BF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5567007"/>
        <c:axId val="385326399"/>
      </c:barChart>
      <c:valAx>
        <c:axId val="385326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385567007"/>
        <c:crosses val="autoZero"/>
        <c:crossBetween val="between"/>
      </c:valAx>
      <c:catAx>
        <c:axId val="385567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DK"/>
          </a:p>
        </c:txPr>
        <c:crossAx val="385326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 Regular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Arial Regular"/>
              </a:rPr>
              <a:t>12/04/2022</a:t>
            </a:fld>
            <a:endParaRPr lang="en-GB" dirty="0">
              <a:latin typeface="Arial Regular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 Regular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Arial Regular"/>
              </a:rPr>
              <a:t>‹#›</a:t>
            </a:fld>
            <a:endParaRPr lang="en-GB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D08ECCEA-2969-42E4-A1A0-9C247F9CF1CC}" type="datetimeFigureOut">
              <a:rPr lang="en-GB" smtClean="0"/>
              <a:pPr/>
              <a:t>12/04/2022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098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34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4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3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01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8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6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059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534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0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s://www.gbif.org/strategic-plan" TargetMode="Externa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5" y="3509444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b="0" i="0" kern="1200">
                <a:solidFill>
                  <a:schemeClr val="accent5"/>
                </a:solidFill>
                <a:latin typeface="Roboto Regular" panose="02000000000000000000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solidFill>
                  <a:schemeClr val="tx1"/>
                </a:solidFill>
                <a:latin typeface="Roboto Regular" panose="02000000000000000000" pitchFamily="2" charset="0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b="0" i="0" dirty="0">
                <a:solidFill>
                  <a:schemeClr val="lt1"/>
                </a:solidFill>
                <a:latin typeface="Roboto Regular" panose="02000000000000000000" pitchFamily="2" charset="0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Regular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accent6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2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b="0" i="0" dirty="0">
                <a:solidFill>
                  <a:schemeClr val="lt1"/>
                </a:solidFill>
                <a:latin typeface="Roboto Regular" panose="02000000000000000000" pitchFamily="2" charset="0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3858B3-5795-774F-8A9E-68374A3AA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163056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D4E8CD13-C3B2-B344-85E1-C196960413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900" y="13496"/>
            <a:ext cx="4229100" cy="6162067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09A7CE-9B32-584A-9CB9-C034ECA6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16" y="514350"/>
            <a:ext cx="2829397" cy="1600200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279470-FA44-1F40-96EF-D62F3A665E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5792788" cy="365125"/>
          </a:xfrm>
        </p:spPr>
        <p:txBody>
          <a:bodyPr/>
          <a:lstStyle/>
          <a:p>
            <a:r>
              <a:rPr lang="da-DK">
                <a:hlinkClick r:id="rId4"/>
              </a:rPr>
              <a:t>https://www.gbif.org/strategic-plan</a:t>
            </a:r>
            <a:r>
              <a:rPr lang="da-DK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47CAE8-A0ED-A544-B0C2-D95B567822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13496"/>
            <a:ext cx="5196662" cy="1232413"/>
            <a:chOff x="2766238" y="13496"/>
            <a:chExt cx="5196662" cy="12324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CAB54-C4DC-734E-B94E-6178EE407E83}"/>
                </a:ext>
              </a:extLst>
            </p:cNvPr>
            <p:cNvSpPr/>
            <p:nvPr/>
          </p:nvSpPr>
          <p:spPr>
            <a:xfrm>
              <a:off x="3198813" y="13496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>
              <a:normAutofit/>
            </a:bodyPr>
            <a:lstStyle/>
            <a:p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Empower global network</a:t>
              </a:r>
            </a:p>
            <a:p>
              <a:r>
                <a:rPr lang="en-GB" sz="1200" b="0" i="0" dirty="0">
                  <a:latin typeface="Roboto Regular" panose="02000000000000000000" pitchFamily="2" charset="0"/>
                  <a:cs typeface="Arial Narrow" panose="020B0604020202020204" pitchFamily="34" charset="0"/>
                </a:rPr>
                <a:t>Ensure that governments, researchers and users are equipped and supported to share, improve and use data through the GBIF network, regardless of geography, language or institutional affiliation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B9A868-3FDD-1744-A54E-18254D60F390}"/>
                </a:ext>
              </a:extLst>
            </p:cNvPr>
            <p:cNvSpPr/>
            <p:nvPr/>
          </p:nvSpPr>
          <p:spPr>
            <a:xfrm>
              <a:off x="2766238" y="195455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268297-EA9D-B54E-A39F-B146737C52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1245909"/>
            <a:ext cx="5196662" cy="1232413"/>
            <a:chOff x="2766238" y="1245909"/>
            <a:chExt cx="5196662" cy="12324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0BBCFC-F5EE-D54F-A4B0-10E6967409A9}"/>
                </a:ext>
              </a:extLst>
            </p:cNvPr>
            <p:cNvSpPr/>
            <p:nvPr/>
          </p:nvSpPr>
          <p:spPr>
            <a:xfrm>
              <a:off x="3198813" y="1245909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Enhance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Biodiversity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Information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Infrastructure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  <a:cs typeface="Arial Narrow" panose="020B0604020202020204" pitchFamily="34" charset="0"/>
                </a:rPr>
                <a:t>Provide leadership, expertise and tools to support the integration of all biodiversity information as an interconnected digital knowledgebase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82612B-849C-AA42-8941-389FC77320B9}"/>
                </a:ext>
              </a:extLst>
            </p:cNvPr>
            <p:cNvSpPr/>
            <p:nvPr/>
          </p:nvSpPr>
          <p:spPr>
            <a:xfrm>
              <a:off x="2766238" y="1427868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6E699A-6AAF-9C46-902F-0474D316BE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2478323"/>
            <a:ext cx="5196662" cy="1232413"/>
            <a:chOff x="2766238" y="2478323"/>
            <a:chExt cx="5196662" cy="12324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E29B54-9574-A64E-9576-4BAA33FA4CBC}"/>
                </a:ext>
              </a:extLst>
            </p:cNvPr>
            <p:cNvSpPr/>
            <p:nvPr/>
          </p:nvSpPr>
          <p:spPr>
            <a:xfrm>
              <a:off x="3198813" y="2478323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Fill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data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gaps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Prioritize and promote mobilization of new data resources that combine with existing resources to maximize the coverage, completeness and resolution of GBIF-mediated data, particularly with respect to taxonomy, geography</a:t>
              </a:r>
              <a:br>
                <a:rPr lang="en-GB" sz="1200" b="0" i="0" dirty="0">
                  <a:latin typeface="Roboto Regular" panose="02000000000000000000" pitchFamily="2" charset="0"/>
                </a:rPr>
              </a:br>
              <a:r>
                <a:rPr lang="en-GB" sz="1200" b="0" i="0" dirty="0">
                  <a:latin typeface="Roboto Regular" panose="02000000000000000000" pitchFamily="2" charset="0"/>
                </a:rPr>
                <a:t>and time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602862-CC9A-BF4E-91D1-94657877B43F}"/>
                </a:ext>
              </a:extLst>
            </p:cNvPr>
            <p:cNvSpPr/>
            <p:nvPr/>
          </p:nvSpPr>
          <p:spPr>
            <a:xfrm>
              <a:off x="2766238" y="2660281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3509CC-C847-1542-8FC9-7C51D5BFA0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3710736"/>
            <a:ext cx="5196662" cy="1232413"/>
            <a:chOff x="2766238" y="3710736"/>
            <a:chExt cx="5196662" cy="123241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578E5E6-40FE-0B42-8434-4DB26F69F70D}"/>
                </a:ext>
              </a:extLst>
            </p:cNvPr>
            <p:cNvSpPr/>
            <p:nvPr/>
          </p:nvSpPr>
          <p:spPr>
            <a:xfrm>
              <a:off x="3198813" y="3710736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Improve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data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Quality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Ensure that all data within the GBIF network are of the highest-possible quality and associated with clear indicators enabling users to assess their origin, relevance and usefulness for any application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B09C37B-4763-C044-94ED-2ED2D298BE42}"/>
                </a:ext>
              </a:extLst>
            </p:cNvPr>
            <p:cNvSpPr/>
            <p:nvPr/>
          </p:nvSpPr>
          <p:spPr>
            <a:xfrm>
              <a:off x="2766238" y="3892694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0F414-CF96-DC42-B330-34C5362E9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4943150"/>
            <a:ext cx="5196662" cy="1232413"/>
            <a:chOff x="2766238" y="4943150"/>
            <a:chExt cx="5196662" cy="12324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C4A902-B4E9-F54F-B439-1147BB2A6A73}"/>
                </a:ext>
              </a:extLst>
            </p:cNvPr>
            <p:cNvSpPr/>
            <p:nvPr/>
          </p:nvSpPr>
          <p:spPr>
            <a:xfrm>
              <a:off x="3198813" y="4943150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Deliver relevant data</a:t>
              </a: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Ensure that GBIF delivers data in the form and completeness required to meet the highest-priority needs of science and, through science, society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120668-7B2E-6B44-95F2-0600E9423A24}"/>
                </a:ext>
              </a:extLst>
            </p:cNvPr>
            <p:cNvSpPr/>
            <p:nvPr/>
          </p:nvSpPr>
          <p:spPr>
            <a:xfrm>
              <a:off x="2766238" y="5125107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40B0D3D-0106-D14A-BBCA-03378AB70E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9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D44D23-D5DF-3543-AB15-C4935E629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365" y="457201"/>
            <a:ext cx="11701463" cy="558799"/>
          </a:xfrm>
        </p:spPr>
        <p:txBody>
          <a:bodyPr/>
          <a:lstStyle/>
          <a:p>
            <a:r>
              <a:rPr lang="en-US" dirty="0" err="1"/>
              <a:t>TimELINE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722C74-0806-9041-957C-0A2A7C3486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9" y="6332538"/>
            <a:ext cx="578326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7D3207-A5EC-CA4B-9A14-19919E7E49F8}"/>
              </a:ext>
            </a:extLst>
          </p:cNvPr>
          <p:cNvSpPr/>
          <p:nvPr userDrawn="1"/>
        </p:nvSpPr>
        <p:spPr>
          <a:xfrm>
            <a:off x="255959" y="2380094"/>
            <a:ext cx="9380105" cy="662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June 2020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June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52A41-6616-614E-92EC-921CBE057C9D}"/>
              </a:ext>
            </a:extLst>
          </p:cNvPr>
          <p:cNvSpPr/>
          <p:nvPr userDrawn="1"/>
        </p:nvSpPr>
        <p:spPr>
          <a:xfrm>
            <a:off x="6270078" y="4536993"/>
            <a:ext cx="5674272" cy="6623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October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March 2023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15C42-BB6D-8547-A658-3C018748A9D7}"/>
              </a:ext>
            </a:extLst>
          </p:cNvPr>
          <p:cNvSpPr/>
          <p:nvPr userDrawn="1"/>
        </p:nvSpPr>
        <p:spPr>
          <a:xfrm>
            <a:off x="4365993" y="3818026"/>
            <a:ext cx="6432211" cy="6623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May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December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CAB7B7-F3D4-F04B-99C0-165301F4A32A}"/>
              </a:ext>
            </a:extLst>
          </p:cNvPr>
          <p:cNvSpPr/>
          <p:nvPr userDrawn="1"/>
        </p:nvSpPr>
        <p:spPr>
          <a:xfrm>
            <a:off x="4365993" y="3099060"/>
            <a:ext cx="4902269" cy="6623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May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October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43EC0-066D-2948-859A-EEE513684501}"/>
              </a:ext>
            </a:extLst>
          </p:cNvPr>
          <p:cNvSpPr/>
          <p:nvPr userDrawn="1"/>
        </p:nvSpPr>
        <p:spPr>
          <a:xfrm>
            <a:off x="252350" y="1661128"/>
            <a:ext cx="4868617" cy="6623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June 2020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June 2021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12628C-1066-FB4D-BF54-585CDA60C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47650" y="1197996"/>
            <a:ext cx="7535" cy="4786879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A49FED-EB95-1C4C-A50D-2C0D3CF23EB1}"/>
              </a:ext>
            </a:extLst>
          </p:cNvPr>
          <p:cNvSpPr txBox="1"/>
          <p:nvPr userDrawn="1"/>
        </p:nvSpPr>
        <p:spPr>
          <a:xfrm>
            <a:off x="255185" y="1085869"/>
            <a:ext cx="1697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JUNE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CCB9E-9C03-0843-9EF7-A9DEB4BB0E9A}"/>
              </a:ext>
            </a:extLst>
          </p:cNvPr>
          <p:cNvSpPr txBox="1"/>
          <p:nvPr userDrawn="1"/>
        </p:nvSpPr>
        <p:spPr>
          <a:xfrm>
            <a:off x="10145171" y="1079698"/>
            <a:ext cx="1799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MARCH 2023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245437-8643-2949-B27C-A626DA7A9200}"/>
              </a:ext>
            </a:extLst>
          </p:cNvPr>
          <p:cNvCxnSpPr>
            <a:cxnSpLocks/>
          </p:cNvCxnSpPr>
          <p:nvPr userDrawn="1"/>
        </p:nvCxnSpPr>
        <p:spPr>
          <a:xfrm>
            <a:off x="11944349" y="1195683"/>
            <a:ext cx="9054" cy="4789192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67B223-F763-9A40-B440-BA5D01D4C74F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8D0237A-72DC-5A44-99F4-B4E1B60E7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85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6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62" r:id="rId4"/>
    <p:sldLayoutId id="2147483666" r:id="rId5"/>
    <p:sldLayoutId id="2147483717" r:id="rId6"/>
    <p:sldLayoutId id="2147483719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4" r:id="rId13"/>
    <p:sldLayoutId id="2147483721" r:id="rId14"/>
    <p:sldLayoutId id="2147483715" r:id="rId15"/>
    <p:sldLayoutId id="2147483716" r:id="rId16"/>
    <p:sldLayoutId id="2147483704" r:id="rId17"/>
    <p:sldLayoutId id="2147483703" r:id="rId18"/>
    <p:sldLayoutId id="2147483707" r:id="rId19"/>
    <p:sldLayoutId id="2147483678" r:id="rId20"/>
    <p:sldLayoutId id="2147483705" r:id="rId21"/>
    <p:sldLayoutId id="2147483684" r:id="rId22"/>
    <p:sldLayoutId id="2147483699" r:id="rId23"/>
    <p:sldLayoutId id="2147483700" r:id="rId24"/>
    <p:sldLayoutId id="2147483701" r:id="rId25"/>
    <p:sldLayoutId id="2147483702" r:id="rId26"/>
    <p:sldLayoutId id="2147483688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68" r:id="rId33"/>
    <p:sldLayoutId id="2147483714" r:id="rId34"/>
    <p:sldLayoutId id="2147483713" r:id="rId35"/>
    <p:sldLayoutId id="2147483722" r:id="rId36"/>
    <p:sldLayoutId id="2147483723" r:id="rId37"/>
    <p:sldLayoutId id="2147483665" r:id="rId38"/>
    <p:sldLayoutId id="2147483664" r:id="rId39"/>
    <p:sldLayoutId id="2147483663" r:id="rId40"/>
    <p:sldLayoutId id="2147483669" r:id="rId41"/>
    <p:sldLayoutId id="2147483670" r:id="rId42"/>
    <p:sldLayoutId id="2147483671" r:id="rId43"/>
    <p:sldLayoutId id="2147483672" r:id="rId4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CFA-CC1E-4631-AA41-251C5CC9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0" dirty="0">
                <a:solidFill>
                  <a:srgbClr val="221F20"/>
                </a:solidFill>
              </a:rPr>
              <a:t>BY THE NUMBERS</a:t>
            </a:r>
            <a:r>
              <a:rPr lang="en-US" kern="100" dirty="0">
                <a:solidFill>
                  <a:srgbClr val="221F20"/>
                </a:solidFill>
              </a:rPr>
              <a:t> | 31 March 2022 </a:t>
            </a:r>
            <a:endParaRPr lang="en-US" b="1" kern="100" dirty="0">
              <a:solidFill>
                <a:srgbClr val="221F2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094E6-A99B-4F43-B099-FB60E4048DE1}"/>
              </a:ext>
            </a:extLst>
          </p:cNvPr>
          <p:cNvGrpSpPr>
            <a:grpSpLocks noChangeAspect="1"/>
          </p:cNvGrpSpPr>
          <p:nvPr/>
        </p:nvGrpSpPr>
        <p:grpSpPr>
          <a:xfrm>
            <a:off x="255588" y="3249042"/>
            <a:ext cx="2828925" cy="1068292"/>
            <a:chOff x="255588" y="3249042"/>
            <a:chExt cx="2828925" cy="10682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5434A2-062A-489B-8727-D215FB2AB2FE}"/>
                </a:ext>
              </a:extLst>
            </p:cNvPr>
            <p:cNvSpPr/>
            <p:nvPr/>
          </p:nvSpPr>
          <p:spPr>
            <a:xfrm>
              <a:off x="255588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64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9614C0E-8562-41B3-924C-ABAEF9B4D881}"/>
                </a:ext>
              </a:extLst>
            </p:cNvPr>
            <p:cNvSpPr/>
            <p:nvPr/>
          </p:nvSpPr>
          <p:spPr>
            <a:xfrm>
              <a:off x="512783" y="3504499"/>
              <a:ext cx="16457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Country Participants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96ECE-3FF1-4E5F-9B72-C0B1C0E8A807}"/>
              </a:ext>
            </a:extLst>
          </p:cNvPr>
          <p:cNvGrpSpPr>
            <a:grpSpLocks noChangeAspect="1"/>
          </p:cNvGrpSpPr>
          <p:nvPr/>
        </p:nvGrpSpPr>
        <p:grpSpPr>
          <a:xfrm>
            <a:off x="3211513" y="3249042"/>
            <a:ext cx="2828925" cy="1068292"/>
            <a:chOff x="3211513" y="3249042"/>
            <a:chExt cx="2828925" cy="10682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C38E25-5E86-456A-B035-3CF1A658A388}"/>
                </a:ext>
              </a:extLst>
            </p:cNvPr>
            <p:cNvSpPr/>
            <p:nvPr/>
          </p:nvSpPr>
          <p:spPr>
            <a:xfrm>
              <a:off x="3211513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42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6EB9CB-0B1D-47E7-9875-FBE3D2BA9143}"/>
                </a:ext>
              </a:extLst>
            </p:cNvPr>
            <p:cNvSpPr/>
            <p:nvPr/>
          </p:nvSpPr>
          <p:spPr>
            <a:xfrm>
              <a:off x="3456354" y="3504499"/>
              <a:ext cx="15013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Organizational Participants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D8DC59-B723-46FE-8F5E-1F9544EA7A86}"/>
              </a:ext>
            </a:extLst>
          </p:cNvPr>
          <p:cNvGrpSpPr>
            <a:grpSpLocks noChangeAspect="1"/>
          </p:cNvGrpSpPr>
          <p:nvPr/>
        </p:nvGrpSpPr>
        <p:grpSpPr>
          <a:xfrm>
            <a:off x="9105900" y="2818923"/>
            <a:ext cx="2834803" cy="3174623"/>
            <a:chOff x="9105900" y="2818923"/>
            <a:chExt cx="2834803" cy="3174623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71BD6D3-6469-4ABA-B34E-5224031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 rot="10800000">
              <a:off x="9113373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F5FB710-99E3-42AD-9321-D2958D9D4974}"/>
                </a:ext>
              </a:extLst>
            </p:cNvPr>
            <p:cNvSpPr/>
            <p:nvPr/>
          </p:nvSpPr>
          <p:spPr>
            <a:xfrm>
              <a:off x="9105900" y="2818923"/>
              <a:ext cx="2833688" cy="3165952"/>
            </a:xfrm>
            <a:prstGeom prst="rect">
              <a:avLst/>
            </a:prstGeom>
            <a:solidFill>
              <a:srgbClr val="125CA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720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sz="4800" b="1" dirty="0">
                  <a:solidFill>
                    <a:schemeClr val="bg2"/>
                  </a:solidFill>
                  <a:latin typeface="Roboto Bold"/>
                </a:rPr>
                <a:t>7,011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D33040-A8C6-4B34-84F1-83D32C183C27}"/>
                </a:ext>
              </a:extLst>
            </p:cNvPr>
            <p:cNvSpPr/>
            <p:nvPr/>
          </p:nvSpPr>
          <p:spPr>
            <a:xfrm rot="10800000">
              <a:off x="9105900" y="4578128"/>
              <a:ext cx="1955800" cy="1415418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accent3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101461-AC56-4AAF-9DC5-73C4B8B89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088" y="3037560"/>
              <a:ext cx="24711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Peer-review papers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using data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Regular" panose="02000000000000000000" pitchFamily="2" charset="0"/>
              </a:endParaRPr>
            </a:p>
          </p:txBody>
        </p:sp>
        <p:grpSp>
          <p:nvGrpSpPr>
            <p:cNvPr id="39" name="Graphic 33">
              <a:extLst>
                <a:ext uri="{FF2B5EF4-FFF2-40B4-BE49-F238E27FC236}">
                  <a16:creationId xmlns:a16="http://schemas.microsoft.com/office/drawing/2014/main" id="{72416DE0-000A-471A-BAF0-0ECFFF3ACF8F}"/>
                </a:ext>
              </a:extLst>
            </p:cNvPr>
            <p:cNvGrpSpPr/>
            <p:nvPr/>
          </p:nvGrpSpPr>
          <p:grpSpPr>
            <a:xfrm>
              <a:off x="9586878" y="4905376"/>
              <a:ext cx="627672" cy="849630"/>
              <a:chOff x="4600575" y="1404937"/>
              <a:chExt cx="2991992" cy="4050030"/>
            </a:xfrm>
            <a:solidFill>
              <a:schemeClr val="bg1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1B01DCE-458D-47EB-84DC-CA4FD75E274E}"/>
                  </a:ext>
                </a:extLst>
              </p:cNvPr>
              <p:cNvSpPr/>
              <p:nvPr/>
            </p:nvSpPr>
            <p:spPr>
              <a:xfrm>
                <a:off x="5071586" y="1404937"/>
                <a:ext cx="2520981" cy="3558635"/>
              </a:xfrm>
              <a:custGeom>
                <a:avLst/>
                <a:gdLst>
                  <a:gd name="connsiteX0" fmla="*/ 2520982 w 2520981"/>
                  <a:gd name="connsiteY0" fmla="*/ 152876 h 3558635"/>
                  <a:gd name="connsiteX1" fmla="*/ 2520982 w 2520981"/>
                  <a:gd name="connsiteY1" fmla="*/ 3405759 h 3558635"/>
                  <a:gd name="connsiteX2" fmla="*/ 2368201 w 2520981"/>
                  <a:gd name="connsiteY2" fmla="*/ 3558635 h 3558635"/>
                  <a:gd name="connsiteX3" fmla="*/ 2171510 w 2520981"/>
                  <a:gd name="connsiteY3" fmla="*/ 3558635 h 3558635"/>
                  <a:gd name="connsiteX4" fmla="*/ 2171510 w 2520981"/>
                  <a:gd name="connsiteY4" fmla="*/ 909066 h 3558635"/>
                  <a:gd name="connsiteX5" fmla="*/ 2171414 w 2520981"/>
                  <a:gd name="connsiteY5" fmla="*/ 907161 h 3558635"/>
                  <a:gd name="connsiteX6" fmla="*/ 2171129 w 2520981"/>
                  <a:gd name="connsiteY6" fmla="*/ 903065 h 3558635"/>
                  <a:gd name="connsiteX7" fmla="*/ 2171129 w 2520981"/>
                  <a:gd name="connsiteY7" fmla="*/ 902875 h 3558635"/>
                  <a:gd name="connsiteX8" fmla="*/ 2171033 w 2520981"/>
                  <a:gd name="connsiteY8" fmla="*/ 902399 h 3558635"/>
                  <a:gd name="connsiteX9" fmla="*/ 2170271 w 2520981"/>
                  <a:gd name="connsiteY9" fmla="*/ 896684 h 3558635"/>
                  <a:gd name="connsiteX10" fmla="*/ 2168461 w 2520981"/>
                  <a:gd name="connsiteY10" fmla="*/ 889826 h 3558635"/>
                  <a:gd name="connsiteX11" fmla="*/ 2166938 w 2520981"/>
                  <a:gd name="connsiteY11" fmla="*/ 885825 h 3558635"/>
                  <a:gd name="connsiteX12" fmla="*/ 2166652 w 2520981"/>
                  <a:gd name="connsiteY12" fmla="*/ 885158 h 3558635"/>
                  <a:gd name="connsiteX13" fmla="*/ 2165509 w 2520981"/>
                  <a:gd name="connsiteY13" fmla="*/ 882872 h 3558635"/>
                  <a:gd name="connsiteX14" fmla="*/ 2163604 w 2520981"/>
                  <a:gd name="connsiteY14" fmla="*/ 878967 h 3558635"/>
                  <a:gd name="connsiteX15" fmla="*/ 2161318 w 2520981"/>
                  <a:gd name="connsiteY15" fmla="*/ 875443 h 3558635"/>
                  <a:gd name="connsiteX16" fmla="*/ 2160937 w 2520981"/>
                  <a:gd name="connsiteY16" fmla="*/ 874871 h 3558635"/>
                  <a:gd name="connsiteX17" fmla="*/ 2159318 w 2520981"/>
                  <a:gd name="connsiteY17" fmla="*/ 872681 h 3558635"/>
                  <a:gd name="connsiteX18" fmla="*/ 2157413 w 2520981"/>
                  <a:gd name="connsiteY18" fmla="*/ 870299 h 3558635"/>
                  <a:gd name="connsiteX19" fmla="*/ 2155698 w 2520981"/>
                  <a:gd name="connsiteY19" fmla="*/ 868299 h 3558635"/>
                  <a:gd name="connsiteX20" fmla="*/ 2153793 w 2520981"/>
                  <a:gd name="connsiteY20" fmla="*/ 866299 h 3558635"/>
                  <a:gd name="connsiteX21" fmla="*/ 2153698 w 2520981"/>
                  <a:gd name="connsiteY21" fmla="*/ 866204 h 3558635"/>
                  <a:gd name="connsiteX22" fmla="*/ 2153126 w 2520981"/>
                  <a:gd name="connsiteY22" fmla="*/ 865537 h 3558635"/>
                  <a:gd name="connsiteX23" fmla="*/ 2152936 w 2520981"/>
                  <a:gd name="connsiteY23" fmla="*/ 865346 h 3558635"/>
                  <a:gd name="connsiteX24" fmla="*/ 2151698 w 2520981"/>
                  <a:gd name="connsiteY24" fmla="*/ 864108 h 3558635"/>
                  <a:gd name="connsiteX25" fmla="*/ 1632204 w 2520981"/>
                  <a:gd name="connsiteY25" fmla="*/ 385667 h 3558635"/>
                  <a:gd name="connsiteX26" fmla="*/ 1629632 w 2520981"/>
                  <a:gd name="connsiteY26" fmla="*/ 383667 h 3558635"/>
                  <a:gd name="connsiteX27" fmla="*/ 1625346 w 2520981"/>
                  <a:gd name="connsiteY27" fmla="*/ 380333 h 3558635"/>
                  <a:gd name="connsiteX28" fmla="*/ 1624394 w 2520981"/>
                  <a:gd name="connsiteY28" fmla="*/ 379667 h 3558635"/>
                  <a:gd name="connsiteX29" fmla="*/ 1620679 w 2520981"/>
                  <a:gd name="connsiteY29" fmla="*/ 377381 h 3558635"/>
                  <a:gd name="connsiteX30" fmla="*/ 1619536 w 2520981"/>
                  <a:gd name="connsiteY30" fmla="*/ 376714 h 3558635"/>
                  <a:gd name="connsiteX31" fmla="*/ 1614678 w 2520981"/>
                  <a:gd name="connsiteY31" fmla="*/ 374523 h 3558635"/>
                  <a:gd name="connsiteX32" fmla="*/ 1610106 w 2520981"/>
                  <a:gd name="connsiteY32" fmla="*/ 372809 h 3558635"/>
                  <a:gd name="connsiteX33" fmla="*/ 1603153 w 2520981"/>
                  <a:gd name="connsiteY33" fmla="*/ 370904 h 3558635"/>
                  <a:gd name="connsiteX34" fmla="*/ 1592866 w 2520981"/>
                  <a:gd name="connsiteY34" fmla="*/ 369761 h 3558635"/>
                  <a:gd name="connsiteX35" fmla="*/ 1589437 w 2520981"/>
                  <a:gd name="connsiteY35" fmla="*/ 369665 h 3558635"/>
                  <a:gd name="connsiteX36" fmla="*/ 0 w 2520981"/>
                  <a:gd name="connsiteY36" fmla="*/ 369665 h 3558635"/>
                  <a:gd name="connsiteX37" fmla="*/ 0 w 2520981"/>
                  <a:gd name="connsiteY37" fmla="*/ 152495 h 3558635"/>
                  <a:gd name="connsiteX38" fmla="*/ 152781 w 2520981"/>
                  <a:gd name="connsiteY38" fmla="*/ 0 h 3558635"/>
                  <a:gd name="connsiteX39" fmla="*/ 2368201 w 2520981"/>
                  <a:gd name="connsiteY39" fmla="*/ 0 h 3558635"/>
                  <a:gd name="connsiteX40" fmla="*/ 2520982 w 2520981"/>
                  <a:gd name="connsiteY40" fmla="*/ 152876 h 355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0981" h="3558635">
                    <a:moveTo>
                      <a:pt x="2520982" y="152876"/>
                    </a:moveTo>
                    <a:lnTo>
                      <a:pt x="2520982" y="3405759"/>
                    </a:lnTo>
                    <a:cubicBezTo>
                      <a:pt x="2520982" y="3490151"/>
                      <a:pt x="2452402" y="3558635"/>
                      <a:pt x="2368201" y="3558635"/>
                    </a:cubicBezTo>
                    <a:lnTo>
                      <a:pt x="2171510" y="3558635"/>
                    </a:lnTo>
                    <a:lnTo>
                      <a:pt x="2171510" y="909066"/>
                    </a:lnTo>
                    <a:cubicBezTo>
                      <a:pt x="2171510" y="908399"/>
                      <a:pt x="2171414" y="907828"/>
                      <a:pt x="2171414" y="907161"/>
                    </a:cubicBezTo>
                    <a:cubicBezTo>
                      <a:pt x="2171414" y="905732"/>
                      <a:pt x="2171319" y="904399"/>
                      <a:pt x="2171129" y="903065"/>
                    </a:cubicBezTo>
                    <a:cubicBezTo>
                      <a:pt x="2171129" y="902970"/>
                      <a:pt x="2171129" y="902970"/>
                      <a:pt x="2171129" y="902875"/>
                    </a:cubicBezTo>
                    <a:cubicBezTo>
                      <a:pt x="2171129" y="902684"/>
                      <a:pt x="2171129" y="902589"/>
                      <a:pt x="2171033" y="902399"/>
                    </a:cubicBezTo>
                    <a:cubicBezTo>
                      <a:pt x="2170938" y="900494"/>
                      <a:pt x="2170557" y="898588"/>
                      <a:pt x="2170271" y="896684"/>
                    </a:cubicBezTo>
                    <a:cubicBezTo>
                      <a:pt x="2169795" y="894398"/>
                      <a:pt x="2169224" y="892112"/>
                      <a:pt x="2168461" y="889826"/>
                    </a:cubicBezTo>
                    <a:cubicBezTo>
                      <a:pt x="2167985" y="888587"/>
                      <a:pt x="2167604" y="887159"/>
                      <a:pt x="2166938" y="885825"/>
                    </a:cubicBezTo>
                    <a:cubicBezTo>
                      <a:pt x="2166938" y="885635"/>
                      <a:pt x="2166842" y="885349"/>
                      <a:pt x="2166652" y="885158"/>
                    </a:cubicBezTo>
                    <a:cubicBezTo>
                      <a:pt x="2166271" y="884492"/>
                      <a:pt x="2165985" y="883634"/>
                      <a:pt x="2165509" y="882872"/>
                    </a:cubicBezTo>
                    <a:cubicBezTo>
                      <a:pt x="2164937" y="881444"/>
                      <a:pt x="2164366" y="880205"/>
                      <a:pt x="2163604" y="878967"/>
                    </a:cubicBezTo>
                    <a:cubicBezTo>
                      <a:pt x="2162937" y="877729"/>
                      <a:pt x="2162175" y="876586"/>
                      <a:pt x="2161318" y="875443"/>
                    </a:cubicBezTo>
                    <a:cubicBezTo>
                      <a:pt x="2161318" y="875252"/>
                      <a:pt x="2161127" y="875062"/>
                      <a:pt x="2160937" y="874871"/>
                    </a:cubicBezTo>
                    <a:cubicBezTo>
                      <a:pt x="2160461" y="874109"/>
                      <a:pt x="2159984" y="873252"/>
                      <a:pt x="2159318" y="872681"/>
                    </a:cubicBezTo>
                    <a:cubicBezTo>
                      <a:pt x="2158841" y="871919"/>
                      <a:pt x="2158175" y="871061"/>
                      <a:pt x="2157413" y="870299"/>
                    </a:cubicBezTo>
                    <a:cubicBezTo>
                      <a:pt x="2156841" y="869633"/>
                      <a:pt x="2156365" y="868966"/>
                      <a:pt x="2155698" y="868299"/>
                    </a:cubicBezTo>
                    <a:cubicBezTo>
                      <a:pt x="2155127" y="867632"/>
                      <a:pt x="2154555" y="866965"/>
                      <a:pt x="2153793" y="866299"/>
                    </a:cubicBezTo>
                    <a:lnTo>
                      <a:pt x="2153698" y="866204"/>
                    </a:lnTo>
                    <a:cubicBezTo>
                      <a:pt x="2153698" y="866013"/>
                      <a:pt x="2153412" y="865727"/>
                      <a:pt x="2153126" y="865537"/>
                    </a:cubicBezTo>
                    <a:cubicBezTo>
                      <a:pt x="2153126" y="865442"/>
                      <a:pt x="2153031" y="865346"/>
                      <a:pt x="2152936" y="865346"/>
                    </a:cubicBezTo>
                    <a:cubicBezTo>
                      <a:pt x="2152555" y="864870"/>
                      <a:pt x="2152174" y="864489"/>
                      <a:pt x="2151698" y="864108"/>
                    </a:cubicBezTo>
                    <a:lnTo>
                      <a:pt x="1632204" y="385667"/>
                    </a:lnTo>
                    <a:cubicBezTo>
                      <a:pt x="1631442" y="384905"/>
                      <a:pt x="1630490" y="384143"/>
                      <a:pt x="1629632" y="383667"/>
                    </a:cubicBezTo>
                    <a:cubicBezTo>
                      <a:pt x="1628299" y="382524"/>
                      <a:pt x="1626870" y="381381"/>
                      <a:pt x="1625346" y="380333"/>
                    </a:cubicBezTo>
                    <a:cubicBezTo>
                      <a:pt x="1624965" y="379952"/>
                      <a:pt x="1624679" y="379857"/>
                      <a:pt x="1624394" y="379667"/>
                    </a:cubicBezTo>
                    <a:cubicBezTo>
                      <a:pt x="1623155" y="378905"/>
                      <a:pt x="1621917" y="378047"/>
                      <a:pt x="1620679" y="377381"/>
                    </a:cubicBezTo>
                    <a:cubicBezTo>
                      <a:pt x="1620298" y="377095"/>
                      <a:pt x="1619917" y="376809"/>
                      <a:pt x="1619536" y="376714"/>
                    </a:cubicBezTo>
                    <a:cubicBezTo>
                      <a:pt x="1617917" y="376047"/>
                      <a:pt x="1616392" y="375190"/>
                      <a:pt x="1614678" y="374523"/>
                    </a:cubicBezTo>
                    <a:cubicBezTo>
                      <a:pt x="1613154" y="373856"/>
                      <a:pt x="1611725" y="373285"/>
                      <a:pt x="1610106" y="372809"/>
                    </a:cubicBezTo>
                    <a:cubicBezTo>
                      <a:pt x="1607915" y="372047"/>
                      <a:pt x="1605534" y="371380"/>
                      <a:pt x="1603153" y="370904"/>
                    </a:cubicBezTo>
                    <a:cubicBezTo>
                      <a:pt x="1599819" y="370237"/>
                      <a:pt x="1596295" y="369856"/>
                      <a:pt x="1592866" y="369761"/>
                    </a:cubicBezTo>
                    <a:cubicBezTo>
                      <a:pt x="1591628" y="369761"/>
                      <a:pt x="1590484" y="369665"/>
                      <a:pt x="1589437" y="369665"/>
                    </a:cubicBezTo>
                    <a:lnTo>
                      <a:pt x="0" y="369665"/>
                    </a:lnTo>
                    <a:lnTo>
                      <a:pt x="0" y="152495"/>
                    </a:lnTo>
                    <a:cubicBezTo>
                      <a:pt x="0" y="68580"/>
                      <a:pt x="68485" y="0"/>
                      <a:pt x="152781" y="0"/>
                    </a:cubicBezTo>
                    <a:lnTo>
                      <a:pt x="2368201" y="0"/>
                    </a:lnTo>
                    <a:cubicBezTo>
                      <a:pt x="2452402" y="0"/>
                      <a:pt x="2520982" y="68580"/>
                      <a:pt x="2520982" y="1528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9E50E5-E02E-46EC-A07B-02DCDB436F3A}"/>
                  </a:ext>
                </a:extLst>
              </p:cNvPr>
              <p:cNvSpPr/>
              <p:nvPr/>
            </p:nvSpPr>
            <p:spPr>
              <a:xfrm>
                <a:off x="6723697" y="1974150"/>
                <a:ext cx="302990" cy="279177"/>
              </a:xfrm>
              <a:custGeom>
                <a:avLst/>
                <a:gdLst>
                  <a:gd name="connsiteX0" fmla="*/ 302990 w 302990"/>
                  <a:gd name="connsiteY0" fmla="*/ 279178 h 279177"/>
                  <a:gd name="connsiteX1" fmla="*/ 0 w 302990"/>
                  <a:gd name="connsiteY1" fmla="*/ 279178 h 279177"/>
                  <a:gd name="connsiteX2" fmla="*/ 0 w 302990"/>
                  <a:gd name="connsiteY2" fmla="*/ 0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90" h="279177">
                    <a:moveTo>
                      <a:pt x="302990" y="279178"/>
                    </a:moveTo>
                    <a:lnTo>
                      <a:pt x="0" y="2791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977BE76-20F8-4328-9262-F70C645CC9B8}"/>
                  </a:ext>
                </a:extLst>
              </p:cNvPr>
              <p:cNvSpPr/>
              <p:nvPr/>
            </p:nvSpPr>
            <p:spPr>
              <a:xfrm>
                <a:off x="4600575" y="1896522"/>
                <a:ext cx="2520981" cy="3558444"/>
              </a:xfrm>
              <a:custGeom>
                <a:avLst/>
                <a:gdLst>
                  <a:gd name="connsiteX0" fmla="*/ 2062258 w 2520981"/>
                  <a:gd name="connsiteY0" fmla="*/ 478346 h 3558444"/>
                  <a:gd name="connsiteX1" fmla="*/ 2001488 w 2520981"/>
                  <a:gd name="connsiteY1" fmla="*/ 417481 h 3558444"/>
                  <a:gd name="connsiteX2" fmla="*/ 2001488 w 2520981"/>
                  <a:gd name="connsiteY2" fmla="*/ 0 h 3558444"/>
                  <a:gd name="connsiteX3" fmla="*/ 152781 w 2520981"/>
                  <a:gd name="connsiteY3" fmla="*/ 0 h 3558444"/>
                  <a:gd name="connsiteX4" fmla="*/ 0 w 2520981"/>
                  <a:gd name="connsiteY4" fmla="*/ 152686 h 3558444"/>
                  <a:gd name="connsiteX5" fmla="*/ 0 w 2520981"/>
                  <a:gd name="connsiteY5" fmla="*/ 3405664 h 3558444"/>
                  <a:gd name="connsiteX6" fmla="*/ 152781 w 2520981"/>
                  <a:gd name="connsiteY6" fmla="*/ 3558445 h 3558444"/>
                  <a:gd name="connsiteX7" fmla="*/ 2368201 w 2520981"/>
                  <a:gd name="connsiteY7" fmla="*/ 3558445 h 3558444"/>
                  <a:gd name="connsiteX8" fmla="*/ 2520982 w 2520981"/>
                  <a:gd name="connsiteY8" fmla="*/ 3405664 h 3558444"/>
                  <a:gd name="connsiteX9" fmla="*/ 2520982 w 2520981"/>
                  <a:gd name="connsiteY9" fmla="*/ 478346 h 3558444"/>
                  <a:gd name="connsiteX10" fmla="*/ 2062258 w 2520981"/>
                  <a:gd name="connsiteY10" fmla="*/ 478346 h 3558444"/>
                  <a:gd name="connsiteX11" fmla="*/ 329851 w 2520981"/>
                  <a:gd name="connsiteY11" fmla="*/ 798290 h 3558444"/>
                  <a:gd name="connsiteX12" fmla="*/ 1518476 w 2520981"/>
                  <a:gd name="connsiteY12" fmla="*/ 798290 h 3558444"/>
                  <a:gd name="connsiteX13" fmla="*/ 1579340 w 2520981"/>
                  <a:gd name="connsiteY13" fmla="*/ 859155 h 3558444"/>
                  <a:gd name="connsiteX14" fmla="*/ 1518476 w 2520981"/>
                  <a:gd name="connsiteY14" fmla="*/ 919925 h 3558444"/>
                  <a:gd name="connsiteX15" fmla="*/ 329851 w 2520981"/>
                  <a:gd name="connsiteY15" fmla="*/ 919925 h 3558444"/>
                  <a:gd name="connsiteX16" fmla="*/ 269081 w 2520981"/>
                  <a:gd name="connsiteY16" fmla="*/ 859155 h 3558444"/>
                  <a:gd name="connsiteX17" fmla="*/ 329851 w 2520981"/>
                  <a:gd name="connsiteY17" fmla="*/ 798290 h 3558444"/>
                  <a:gd name="connsiteX18" fmla="*/ 2183987 w 2520981"/>
                  <a:gd name="connsiteY18" fmla="*/ 2691194 h 3558444"/>
                  <a:gd name="connsiteX19" fmla="*/ 329851 w 2520981"/>
                  <a:gd name="connsiteY19" fmla="*/ 2691194 h 3558444"/>
                  <a:gd name="connsiteX20" fmla="*/ 269081 w 2520981"/>
                  <a:gd name="connsiteY20" fmla="*/ 2630424 h 3558444"/>
                  <a:gd name="connsiteX21" fmla="*/ 329851 w 2520981"/>
                  <a:gd name="connsiteY21" fmla="*/ 2569559 h 3558444"/>
                  <a:gd name="connsiteX22" fmla="*/ 2183987 w 2520981"/>
                  <a:gd name="connsiteY22" fmla="*/ 2569559 h 3558444"/>
                  <a:gd name="connsiteX23" fmla="*/ 2244852 w 2520981"/>
                  <a:gd name="connsiteY23" fmla="*/ 2630424 h 3558444"/>
                  <a:gd name="connsiteX24" fmla="*/ 2183987 w 2520981"/>
                  <a:gd name="connsiteY24" fmla="*/ 2691194 h 3558444"/>
                  <a:gd name="connsiteX25" fmla="*/ 2183987 w 2520981"/>
                  <a:gd name="connsiteY25" fmla="*/ 2107597 h 3558444"/>
                  <a:gd name="connsiteX26" fmla="*/ 329851 w 2520981"/>
                  <a:gd name="connsiteY26" fmla="*/ 2107597 h 3558444"/>
                  <a:gd name="connsiteX27" fmla="*/ 269081 w 2520981"/>
                  <a:gd name="connsiteY27" fmla="*/ 2046827 h 3558444"/>
                  <a:gd name="connsiteX28" fmla="*/ 329851 w 2520981"/>
                  <a:gd name="connsiteY28" fmla="*/ 1985962 h 3558444"/>
                  <a:gd name="connsiteX29" fmla="*/ 2183987 w 2520981"/>
                  <a:gd name="connsiteY29" fmla="*/ 1985962 h 3558444"/>
                  <a:gd name="connsiteX30" fmla="*/ 2244852 w 2520981"/>
                  <a:gd name="connsiteY30" fmla="*/ 2046827 h 3558444"/>
                  <a:gd name="connsiteX31" fmla="*/ 2183987 w 2520981"/>
                  <a:gd name="connsiteY31" fmla="*/ 2107597 h 3558444"/>
                  <a:gd name="connsiteX32" fmla="*/ 2183987 w 2520981"/>
                  <a:gd name="connsiteY32" fmla="*/ 1483043 h 3558444"/>
                  <a:gd name="connsiteX33" fmla="*/ 329851 w 2520981"/>
                  <a:gd name="connsiteY33" fmla="*/ 1483043 h 3558444"/>
                  <a:gd name="connsiteX34" fmla="*/ 269081 w 2520981"/>
                  <a:gd name="connsiteY34" fmla="*/ 1422273 h 3558444"/>
                  <a:gd name="connsiteX35" fmla="*/ 329851 w 2520981"/>
                  <a:gd name="connsiteY35" fmla="*/ 1361408 h 3558444"/>
                  <a:gd name="connsiteX36" fmla="*/ 2183987 w 2520981"/>
                  <a:gd name="connsiteY36" fmla="*/ 1361408 h 3558444"/>
                  <a:gd name="connsiteX37" fmla="*/ 2244852 w 2520981"/>
                  <a:gd name="connsiteY37" fmla="*/ 1422273 h 3558444"/>
                  <a:gd name="connsiteX38" fmla="*/ 2183987 w 2520981"/>
                  <a:gd name="connsiteY38" fmla="*/ 1483043 h 35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20981" h="3558444">
                    <a:moveTo>
                      <a:pt x="2062258" y="478346"/>
                    </a:moveTo>
                    <a:cubicBezTo>
                      <a:pt x="2028730" y="478346"/>
                      <a:pt x="2001488" y="451104"/>
                      <a:pt x="2001488" y="417481"/>
                    </a:cubicBezTo>
                    <a:lnTo>
                      <a:pt x="2001488" y="0"/>
                    </a:lnTo>
                    <a:lnTo>
                      <a:pt x="152781" y="0"/>
                    </a:lnTo>
                    <a:cubicBezTo>
                      <a:pt x="68580" y="0"/>
                      <a:pt x="0" y="68390"/>
                      <a:pt x="0" y="152686"/>
                    </a:cubicBezTo>
                    <a:lnTo>
                      <a:pt x="0" y="3405664"/>
                    </a:lnTo>
                    <a:cubicBezTo>
                      <a:pt x="0" y="3489865"/>
                      <a:pt x="68580" y="3558445"/>
                      <a:pt x="152781" y="3558445"/>
                    </a:cubicBezTo>
                    <a:lnTo>
                      <a:pt x="2368201" y="3558445"/>
                    </a:lnTo>
                    <a:cubicBezTo>
                      <a:pt x="2452497" y="3558445"/>
                      <a:pt x="2520982" y="3489865"/>
                      <a:pt x="2520982" y="3405664"/>
                    </a:cubicBezTo>
                    <a:lnTo>
                      <a:pt x="2520982" y="478346"/>
                    </a:lnTo>
                    <a:lnTo>
                      <a:pt x="2062258" y="478346"/>
                    </a:lnTo>
                    <a:close/>
                    <a:moveTo>
                      <a:pt x="329851" y="798290"/>
                    </a:moveTo>
                    <a:lnTo>
                      <a:pt x="1518476" y="798290"/>
                    </a:lnTo>
                    <a:cubicBezTo>
                      <a:pt x="1552004" y="798290"/>
                      <a:pt x="1579340" y="825532"/>
                      <a:pt x="1579340" y="859155"/>
                    </a:cubicBezTo>
                    <a:cubicBezTo>
                      <a:pt x="1579340" y="892683"/>
                      <a:pt x="1552099" y="919925"/>
                      <a:pt x="1518476" y="919925"/>
                    </a:cubicBezTo>
                    <a:lnTo>
                      <a:pt x="329851" y="919925"/>
                    </a:lnTo>
                    <a:cubicBezTo>
                      <a:pt x="296323" y="919925"/>
                      <a:pt x="269081" y="892778"/>
                      <a:pt x="269081" y="859155"/>
                    </a:cubicBezTo>
                    <a:cubicBezTo>
                      <a:pt x="269081" y="825627"/>
                      <a:pt x="296228" y="798290"/>
                      <a:pt x="329851" y="798290"/>
                    </a:cubicBezTo>
                    <a:close/>
                    <a:moveTo>
                      <a:pt x="2183987" y="2691194"/>
                    </a:moveTo>
                    <a:lnTo>
                      <a:pt x="329851" y="2691194"/>
                    </a:lnTo>
                    <a:cubicBezTo>
                      <a:pt x="296323" y="2691194"/>
                      <a:pt x="269081" y="2664047"/>
                      <a:pt x="269081" y="2630424"/>
                    </a:cubicBezTo>
                    <a:cubicBezTo>
                      <a:pt x="269081" y="2596896"/>
                      <a:pt x="296228" y="2569559"/>
                      <a:pt x="329851" y="2569559"/>
                    </a:cubicBezTo>
                    <a:lnTo>
                      <a:pt x="2183987" y="2569559"/>
                    </a:lnTo>
                    <a:cubicBezTo>
                      <a:pt x="2217515" y="2569559"/>
                      <a:pt x="2244852" y="2596801"/>
                      <a:pt x="2244852" y="2630424"/>
                    </a:cubicBezTo>
                    <a:cubicBezTo>
                      <a:pt x="2244852" y="2664047"/>
                      <a:pt x="2217611" y="2691194"/>
                      <a:pt x="2183987" y="2691194"/>
                    </a:cubicBezTo>
                    <a:close/>
                    <a:moveTo>
                      <a:pt x="2183987" y="2107597"/>
                    </a:moveTo>
                    <a:lnTo>
                      <a:pt x="329851" y="2107597"/>
                    </a:lnTo>
                    <a:cubicBezTo>
                      <a:pt x="296323" y="2107597"/>
                      <a:pt x="269081" y="2080451"/>
                      <a:pt x="269081" y="2046827"/>
                    </a:cubicBezTo>
                    <a:cubicBezTo>
                      <a:pt x="269081" y="2013204"/>
                      <a:pt x="296228" y="1985962"/>
                      <a:pt x="329851" y="1985962"/>
                    </a:cubicBezTo>
                    <a:lnTo>
                      <a:pt x="2183987" y="1985962"/>
                    </a:lnTo>
                    <a:cubicBezTo>
                      <a:pt x="2217515" y="1985962"/>
                      <a:pt x="2244852" y="2013204"/>
                      <a:pt x="2244852" y="2046827"/>
                    </a:cubicBezTo>
                    <a:cubicBezTo>
                      <a:pt x="2244852" y="2080451"/>
                      <a:pt x="2217611" y="2107597"/>
                      <a:pt x="2183987" y="2107597"/>
                    </a:cubicBezTo>
                    <a:close/>
                    <a:moveTo>
                      <a:pt x="2183987" y="1483043"/>
                    </a:moveTo>
                    <a:lnTo>
                      <a:pt x="329851" y="1483043"/>
                    </a:lnTo>
                    <a:cubicBezTo>
                      <a:pt x="296323" y="1483043"/>
                      <a:pt x="269081" y="1455896"/>
                      <a:pt x="269081" y="1422273"/>
                    </a:cubicBezTo>
                    <a:cubicBezTo>
                      <a:pt x="269081" y="1388745"/>
                      <a:pt x="296228" y="1361408"/>
                      <a:pt x="329851" y="1361408"/>
                    </a:cubicBezTo>
                    <a:lnTo>
                      <a:pt x="2183987" y="1361408"/>
                    </a:lnTo>
                    <a:cubicBezTo>
                      <a:pt x="2217515" y="1361408"/>
                      <a:pt x="2244852" y="1388650"/>
                      <a:pt x="2244852" y="1422273"/>
                    </a:cubicBezTo>
                    <a:cubicBezTo>
                      <a:pt x="2244852" y="1455801"/>
                      <a:pt x="2217611" y="1483043"/>
                      <a:pt x="2183987" y="1483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D1C6E6-AB96-4C40-B67C-83CE99261C6D}"/>
              </a:ext>
            </a:extLst>
          </p:cNvPr>
          <p:cNvGrpSpPr>
            <a:grpSpLocks noChangeAspect="1"/>
          </p:cNvGrpSpPr>
          <p:nvPr/>
        </p:nvGrpSpPr>
        <p:grpSpPr>
          <a:xfrm>
            <a:off x="255262" y="1206373"/>
            <a:ext cx="5791199" cy="1928369"/>
            <a:chOff x="255262" y="1206373"/>
            <a:chExt cx="5791199" cy="1928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3B2CD3-8692-4BC3-A272-20372DAD34D8}"/>
                </a:ext>
              </a:extLst>
            </p:cNvPr>
            <p:cNvGrpSpPr/>
            <p:nvPr/>
          </p:nvGrpSpPr>
          <p:grpSpPr>
            <a:xfrm>
              <a:off x="255262" y="1206373"/>
              <a:ext cx="5791199" cy="1928369"/>
              <a:chOff x="255262" y="1206373"/>
              <a:chExt cx="5791199" cy="1928369"/>
            </a:xfrm>
          </p:grpSpPr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8DB6DE76-B4B0-4C6D-BA2F-022395E5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5832" t="23515" r="67863" b="26791"/>
              <a:stretch>
                <a:fillRect/>
              </a:stretch>
            </p:blipFill>
            <p:spPr>
              <a:xfrm rot="5400000">
                <a:off x="2186677" y="-725042"/>
                <a:ext cx="1928369" cy="5791199"/>
              </a:xfrm>
              <a:custGeom>
                <a:avLst/>
                <a:gdLst>
                  <a:gd name="connsiteX0" fmla="*/ 0 w 1893988"/>
                  <a:gd name="connsiteY0" fmla="*/ 5791199 h 5791199"/>
                  <a:gd name="connsiteX1" fmla="*/ 0 w 1893988"/>
                  <a:gd name="connsiteY1" fmla="*/ 0 h 5791199"/>
                  <a:gd name="connsiteX2" fmla="*/ 1893988 w 1893988"/>
                  <a:gd name="connsiteY2" fmla="*/ 0 h 5791199"/>
                  <a:gd name="connsiteX3" fmla="*/ 1893988 w 1893988"/>
                  <a:gd name="connsiteY3" fmla="*/ 5791199 h 579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988" h="5791199">
                    <a:moveTo>
                      <a:pt x="0" y="5791199"/>
                    </a:moveTo>
                    <a:lnTo>
                      <a:pt x="0" y="0"/>
                    </a:lnTo>
                    <a:lnTo>
                      <a:pt x="1893988" y="0"/>
                    </a:lnTo>
                    <a:lnTo>
                      <a:pt x="1893988" y="5791199"/>
                    </a:lnTo>
                    <a:close/>
                  </a:path>
                </a:pathLst>
              </a:cu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80D8BC-1ACE-4A98-8DD0-D9FCFA66BBBA}"/>
                  </a:ext>
                </a:extLst>
              </p:cNvPr>
              <p:cNvSpPr/>
              <p:nvPr/>
            </p:nvSpPr>
            <p:spPr>
              <a:xfrm>
                <a:off x="255588" y="1210691"/>
                <a:ext cx="5783262" cy="1924050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72000" rIns="72000" bIns="180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4800" b="1" dirty="0">
                    <a:solidFill>
                      <a:srgbClr val="221F20"/>
                    </a:solidFill>
                    <a:latin typeface="+mj-lt"/>
                  </a:rPr>
                  <a:t>2,159,129,152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1F2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E86B9A-5AD3-4BF2-B96C-4F8E7B7FDB61}"/>
                  </a:ext>
                </a:extLst>
              </p:cNvPr>
              <p:cNvSpPr/>
              <p:nvPr/>
            </p:nvSpPr>
            <p:spPr>
              <a:xfrm>
                <a:off x="448983" y="1775230"/>
                <a:ext cx="27270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Regular" panose="02000000000000000000" pitchFamily="2" charset="0"/>
                    <a:ea typeface="+mn-ea"/>
                    <a:cs typeface="+mn-cs"/>
                  </a:rPr>
                  <a:t>Species occurrence records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B0D10B-3548-4CA3-AEDA-9D682BA5C36C}"/>
                  </a:ext>
                </a:extLst>
              </p:cNvPr>
              <p:cNvSpPr/>
              <p:nvPr/>
            </p:nvSpPr>
            <p:spPr>
              <a:xfrm>
                <a:off x="4166224" y="1210692"/>
                <a:ext cx="1767990" cy="1149641"/>
              </a:xfrm>
              <a:custGeom>
                <a:avLst/>
                <a:gdLst>
                  <a:gd name="connsiteX0" fmla="*/ 45118 w 1767990"/>
                  <a:gd name="connsiteY0" fmla="*/ 0 h 1149641"/>
                  <a:gd name="connsiteX1" fmla="*/ 1722872 w 1767990"/>
                  <a:gd name="connsiteY1" fmla="*/ 0 h 1149641"/>
                  <a:gd name="connsiteX2" fmla="*/ 1750031 w 1767990"/>
                  <a:gd name="connsiteY2" fmla="*/ 87490 h 1149641"/>
                  <a:gd name="connsiteX3" fmla="*/ 1767990 w 1767990"/>
                  <a:gd name="connsiteY3" fmla="*/ 265646 h 1149641"/>
                  <a:gd name="connsiteX4" fmla="*/ 883995 w 1767990"/>
                  <a:gd name="connsiteY4" fmla="*/ 1149641 h 1149641"/>
                  <a:gd name="connsiteX5" fmla="*/ 0 w 1767990"/>
                  <a:gd name="connsiteY5" fmla="*/ 265646 h 1149641"/>
                  <a:gd name="connsiteX6" fmla="*/ 17960 w 1767990"/>
                  <a:gd name="connsiteY6" fmla="*/ 87490 h 1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990" h="1149641">
                    <a:moveTo>
                      <a:pt x="45118" y="0"/>
                    </a:moveTo>
                    <a:lnTo>
                      <a:pt x="1722872" y="0"/>
                    </a:lnTo>
                    <a:lnTo>
                      <a:pt x="1750031" y="87490"/>
                    </a:lnTo>
                    <a:cubicBezTo>
                      <a:pt x="1761806" y="145036"/>
                      <a:pt x="1767990" y="204619"/>
                      <a:pt x="1767990" y="265646"/>
                    </a:cubicBezTo>
                    <a:cubicBezTo>
                      <a:pt x="1767990" y="753863"/>
                      <a:pt x="1372212" y="1149641"/>
                      <a:pt x="883995" y="1149641"/>
                    </a:cubicBezTo>
                    <a:cubicBezTo>
                      <a:pt x="395778" y="1149641"/>
                      <a:pt x="0" y="753863"/>
                      <a:pt x="0" y="265646"/>
                    </a:cubicBezTo>
                    <a:cubicBezTo>
                      <a:pt x="0" y="204619"/>
                      <a:pt x="6184" y="145036"/>
                      <a:pt x="17960" y="87490"/>
                    </a:cubicBezTo>
                    <a:close/>
                  </a:path>
                </a:pathLst>
              </a:custGeom>
              <a:solidFill>
                <a:schemeClr val="bg1">
                  <a:alpha val="43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53">
              <a:extLst>
                <a:ext uri="{FF2B5EF4-FFF2-40B4-BE49-F238E27FC236}">
                  <a16:creationId xmlns:a16="http://schemas.microsoft.com/office/drawing/2014/main" id="{E9E1C0D5-CD0F-4FF4-BBB4-E7A91DC18911}"/>
                </a:ext>
              </a:extLst>
            </p:cNvPr>
            <p:cNvGrpSpPr/>
            <p:nvPr/>
          </p:nvGrpSpPr>
          <p:grpSpPr>
            <a:xfrm>
              <a:off x="4785400" y="1319962"/>
              <a:ext cx="529637" cy="883932"/>
              <a:chOff x="4764739" y="1247773"/>
              <a:chExt cx="572547" cy="955547"/>
            </a:xfrm>
            <a:solidFill>
              <a:srgbClr val="FFFFFF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9552AE-F76A-4DD4-B3E3-BA481F53B4FE}"/>
                  </a:ext>
                </a:extLst>
              </p:cNvPr>
              <p:cNvSpPr/>
              <p:nvPr/>
            </p:nvSpPr>
            <p:spPr>
              <a:xfrm>
                <a:off x="4764739" y="1962148"/>
                <a:ext cx="571690" cy="241172"/>
              </a:xfrm>
              <a:custGeom>
                <a:avLst/>
                <a:gdLst>
                  <a:gd name="connsiteX0" fmla="*/ 407194 w 571690"/>
                  <a:gd name="connsiteY0" fmla="*/ 286 h 241172"/>
                  <a:gd name="connsiteX1" fmla="*/ 361855 w 571690"/>
                  <a:gd name="connsiteY1" fmla="*/ 51530 h 241172"/>
                  <a:gd name="connsiteX2" fmla="*/ 514636 w 571690"/>
                  <a:gd name="connsiteY2" fmla="*/ 115824 h 241172"/>
                  <a:gd name="connsiteX3" fmla="*/ 285941 w 571690"/>
                  <a:gd name="connsiteY3" fmla="*/ 184023 h 241172"/>
                  <a:gd name="connsiteX4" fmla="*/ 57150 w 571690"/>
                  <a:gd name="connsiteY4" fmla="*/ 115824 h 241172"/>
                  <a:gd name="connsiteX5" fmla="*/ 211455 w 571690"/>
                  <a:gd name="connsiteY5" fmla="*/ 51340 h 241172"/>
                  <a:gd name="connsiteX6" fmla="*/ 166116 w 571690"/>
                  <a:gd name="connsiteY6" fmla="*/ 0 h 241172"/>
                  <a:gd name="connsiteX7" fmla="*/ 0 w 571690"/>
                  <a:gd name="connsiteY7" fmla="*/ 115824 h 241172"/>
                  <a:gd name="connsiteX8" fmla="*/ 285845 w 571690"/>
                  <a:gd name="connsiteY8" fmla="*/ 241173 h 241172"/>
                  <a:gd name="connsiteX9" fmla="*/ 571691 w 571690"/>
                  <a:gd name="connsiteY9" fmla="*/ 115824 h 241172"/>
                  <a:gd name="connsiteX10" fmla="*/ 407194 w 571690"/>
                  <a:gd name="connsiteY10" fmla="*/ 286 h 24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690" h="241172">
                    <a:moveTo>
                      <a:pt x="407194" y="286"/>
                    </a:moveTo>
                    <a:cubicBezTo>
                      <a:pt x="390049" y="20383"/>
                      <a:pt x="374618" y="37624"/>
                      <a:pt x="361855" y="51530"/>
                    </a:cubicBezTo>
                    <a:cubicBezTo>
                      <a:pt x="450818" y="60865"/>
                      <a:pt x="514636" y="86106"/>
                      <a:pt x="514636" y="115824"/>
                    </a:cubicBezTo>
                    <a:cubicBezTo>
                      <a:pt x="514636" y="153448"/>
                      <a:pt x="412242" y="184023"/>
                      <a:pt x="285941" y="184023"/>
                    </a:cubicBezTo>
                    <a:cubicBezTo>
                      <a:pt x="159639" y="184023"/>
                      <a:pt x="57150" y="153448"/>
                      <a:pt x="57150" y="115824"/>
                    </a:cubicBezTo>
                    <a:cubicBezTo>
                      <a:pt x="57150" y="85915"/>
                      <a:pt x="121730" y="60579"/>
                      <a:pt x="211455" y="51340"/>
                    </a:cubicBezTo>
                    <a:cubicBezTo>
                      <a:pt x="198692" y="37433"/>
                      <a:pt x="183261" y="20098"/>
                      <a:pt x="166116" y="0"/>
                    </a:cubicBezTo>
                    <a:cubicBezTo>
                      <a:pt x="86868" y="13049"/>
                      <a:pt x="0" y="43720"/>
                      <a:pt x="0" y="115824"/>
                    </a:cubicBezTo>
                    <a:cubicBezTo>
                      <a:pt x="0" y="235077"/>
                      <a:pt x="238125" y="241173"/>
                      <a:pt x="285845" y="241173"/>
                    </a:cubicBezTo>
                    <a:cubicBezTo>
                      <a:pt x="333566" y="241173"/>
                      <a:pt x="571691" y="235172"/>
                      <a:pt x="571691" y="115824"/>
                    </a:cubicBezTo>
                    <a:cubicBezTo>
                      <a:pt x="571786" y="44196"/>
                      <a:pt x="486061" y="13430"/>
                      <a:pt x="407194" y="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2018D70-47A4-4591-8496-FE7285D75C0F}"/>
                  </a:ext>
                </a:extLst>
              </p:cNvPr>
              <p:cNvSpPr/>
              <p:nvPr/>
            </p:nvSpPr>
            <p:spPr>
              <a:xfrm>
                <a:off x="4765786" y="1247773"/>
                <a:ext cx="571500" cy="762000"/>
              </a:xfrm>
              <a:custGeom>
                <a:avLst/>
                <a:gdLst>
                  <a:gd name="connsiteX0" fmla="*/ 95 w 571500"/>
                  <a:gd name="connsiteY0" fmla="*/ 285750 h 762000"/>
                  <a:gd name="connsiteX1" fmla="*/ 29623 w 571500"/>
                  <a:gd name="connsiteY1" fmla="*/ 406908 h 762000"/>
                  <a:gd name="connsiteX2" fmla="*/ 285655 w 571500"/>
                  <a:gd name="connsiteY2" fmla="*/ 762000 h 762000"/>
                  <a:gd name="connsiteX3" fmla="*/ 541401 w 571500"/>
                  <a:gd name="connsiteY3" fmla="*/ 407861 h 762000"/>
                  <a:gd name="connsiteX4" fmla="*/ 571500 w 571500"/>
                  <a:gd name="connsiteY4" fmla="*/ 281845 h 762000"/>
                  <a:gd name="connsiteX5" fmla="*/ 571310 w 571500"/>
                  <a:gd name="connsiteY5" fmla="*/ 275463 h 762000"/>
                  <a:gd name="connsiteX6" fmla="*/ 571214 w 571500"/>
                  <a:gd name="connsiteY6" fmla="*/ 270510 h 762000"/>
                  <a:gd name="connsiteX7" fmla="*/ 285750 w 571500"/>
                  <a:gd name="connsiteY7" fmla="*/ 0 h 762000"/>
                  <a:gd name="connsiteX8" fmla="*/ 0 w 571500"/>
                  <a:gd name="connsiteY8" fmla="*/ 281845 h 762000"/>
                  <a:gd name="connsiteX9" fmla="*/ 0 w 571500"/>
                  <a:gd name="connsiteY9" fmla="*/ 283369 h 762000"/>
                  <a:gd name="connsiteX10" fmla="*/ 0 w 571500"/>
                  <a:gd name="connsiteY10" fmla="*/ 283464 h 762000"/>
                  <a:gd name="connsiteX11" fmla="*/ 95 w 571500"/>
                  <a:gd name="connsiteY11" fmla="*/ 285750 h 762000"/>
                  <a:gd name="connsiteX12" fmla="*/ 285750 w 571500"/>
                  <a:gd name="connsiteY12" fmla="*/ 199168 h 762000"/>
                  <a:gd name="connsiteX13" fmla="*/ 369761 w 571500"/>
                  <a:gd name="connsiteY13" fmla="*/ 281845 h 762000"/>
                  <a:gd name="connsiteX14" fmla="*/ 285750 w 571500"/>
                  <a:gd name="connsiteY14" fmla="*/ 364522 h 762000"/>
                  <a:gd name="connsiteX15" fmla="*/ 201740 w 571500"/>
                  <a:gd name="connsiteY15" fmla="*/ 281845 h 762000"/>
                  <a:gd name="connsiteX16" fmla="*/ 285750 w 571500"/>
                  <a:gd name="connsiteY16" fmla="*/ 19916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0" h="762000">
                    <a:moveTo>
                      <a:pt x="95" y="285750"/>
                    </a:moveTo>
                    <a:cubicBezTo>
                      <a:pt x="667" y="329279"/>
                      <a:pt x="11240" y="370332"/>
                      <a:pt x="29623" y="406908"/>
                    </a:cubicBezTo>
                    <a:cubicBezTo>
                      <a:pt x="102680" y="578834"/>
                      <a:pt x="285655" y="762000"/>
                      <a:pt x="285655" y="762000"/>
                    </a:cubicBezTo>
                    <a:cubicBezTo>
                      <a:pt x="285655" y="762000"/>
                      <a:pt x="468154" y="579787"/>
                      <a:pt x="541401" y="407861"/>
                    </a:cubicBezTo>
                    <a:cubicBezTo>
                      <a:pt x="560642" y="369951"/>
                      <a:pt x="571500" y="327184"/>
                      <a:pt x="571500" y="281845"/>
                    </a:cubicBezTo>
                    <a:cubicBezTo>
                      <a:pt x="571500" y="279749"/>
                      <a:pt x="571405" y="277654"/>
                      <a:pt x="571310" y="275463"/>
                    </a:cubicBezTo>
                    <a:cubicBezTo>
                      <a:pt x="571405" y="266319"/>
                      <a:pt x="571691" y="265367"/>
                      <a:pt x="571214" y="270510"/>
                    </a:cubicBezTo>
                    <a:cubicBezTo>
                      <a:pt x="565214" y="120110"/>
                      <a:pt x="439769" y="0"/>
                      <a:pt x="285750" y="0"/>
                    </a:cubicBezTo>
                    <a:cubicBezTo>
                      <a:pt x="127921" y="0"/>
                      <a:pt x="0" y="126206"/>
                      <a:pt x="0" y="281845"/>
                    </a:cubicBezTo>
                    <a:cubicBezTo>
                      <a:pt x="0" y="282321"/>
                      <a:pt x="0" y="282893"/>
                      <a:pt x="0" y="283369"/>
                    </a:cubicBezTo>
                    <a:cubicBezTo>
                      <a:pt x="0" y="283369"/>
                      <a:pt x="0" y="283464"/>
                      <a:pt x="0" y="283464"/>
                    </a:cubicBezTo>
                    <a:cubicBezTo>
                      <a:pt x="0" y="284226"/>
                      <a:pt x="95" y="284988"/>
                      <a:pt x="95" y="285750"/>
                    </a:cubicBezTo>
                    <a:close/>
                    <a:moveTo>
                      <a:pt x="285750" y="199168"/>
                    </a:moveTo>
                    <a:cubicBezTo>
                      <a:pt x="332137" y="199168"/>
                      <a:pt x="369761" y="236220"/>
                      <a:pt x="369761" y="281845"/>
                    </a:cubicBezTo>
                    <a:cubicBezTo>
                      <a:pt x="369761" y="327565"/>
                      <a:pt x="332137" y="364522"/>
                      <a:pt x="285750" y="364522"/>
                    </a:cubicBezTo>
                    <a:cubicBezTo>
                      <a:pt x="239363" y="364522"/>
                      <a:pt x="201740" y="327470"/>
                      <a:pt x="201740" y="281845"/>
                    </a:cubicBezTo>
                    <a:cubicBezTo>
                      <a:pt x="201740" y="236220"/>
                      <a:pt x="239363" y="199168"/>
                      <a:pt x="285750" y="199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698E78-3980-443C-8C24-7C9BF4498D6C}"/>
              </a:ext>
            </a:extLst>
          </p:cNvPr>
          <p:cNvGrpSpPr>
            <a:grpSpLocks noChangeAspect="1"/>
          </p:cNvGrpSpPr>
          <p:nvPr/>
        </p:nvGrpSpPr>
        <p:grpSpPr>
          <a:xfrm>
            <a:off x="6153149" y="1206373"/>
            <a:ext cx="5817155" cy="1509464"/>
            <a:chOff x="6153150" y="1206373"/>
            <a:chExt cx="5791200" cy="1502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D13FD6-8D44-43CE-857A-6C2AA04B9077}"/>
                </a:ext>
              </a:extLst>
            </p:cNvPr>
            <p:cNvSpPr/>
            <p:nvPr/>
          </p:nvSpPr>
          <p:spPr>
            <a:xfrm>
              <a:off x="6153150" y="1210691"/>
              <a:ext cx="5791200" cy="1498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72000" rIns="72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68,346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288246-D42E-411C-A82C-681B16776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344" y="1515348"/>
              <a:ext cx="9941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Datasets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5D655C-C5D9-4A05-AA54-27782EA25E8D}"/>
                </a:ext>
              </a:extLst>
            </p:cNvPr>
            <p:cNvSpPr/>
            <p:nvPr/>
          </p:nvSpPr>
          <p:spPr>
            <a:xfrm rot="10800000">
              <a:off x="9844850" y="1206373"/>
              <a:ext cx="1557718" cy="1272356"/>
            </a:xfrm>
            <a:custGeom>
              <a:avLst/>
              <a:gdLst>
                <a:gd name="connsiteX0" fmla="*/ 749206 w 1498412"/>
                <a:gd name="connsiteY0" fmla="*/ 0 h 1223915"/>
                <a:gd name="connsiteX1" fmla="*/ 1498412 w 1498412"/>
                <a:gd name="connsiteY1" fmla="*/ 749206 h 1223915"/>
                <a:gd name="connsiteX2" fmla="*/ 1370459 w 1498412"/>
                <a:gd name="connsiteY2" fmla="*/ 1168094 h 1223915"/>
                <a:gd name="connsiteX3" fmla="*/ 1324403 w 1498412"/>
                <a:gd name="connsiteY3" fmla="*/ 1223915 h 1223915"/>
                <a:gd name="connsiteX4" fmla="*/ 174009 w 1498412"/>
                <a:gd name="connsiteY4" fmla="*/ 1223915 h 1223915"/>
                <a:gd name="connsiteX5" fmla="*/ 127953 w 1498412"/>
                <a:gd name="connsiteY5" fmla="*/ 1168094 h 1223915"/>
                <a:gd name="connsiteX6" fmla="*/ 0 w 1498412"/>
                <a:gd name="connsiteY6" fmla="*/ 749206 h 1223915"/>
                <a:gd name="connsiteX7" fmla="*/ 749206 w 1498412"/>
                <a:gd name="connsiteY7" fmla="*/ 0 h 122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412" h="1223915">
                  <a:moveTo>
                    <a:pt x="749206" y="0"/>
                  </a:moveTo>
                  <a:cubicBezTo>
                    <a:pt x="1162981" y="0"/>
                    <a:pt x="1498412" y="335431"/>
                    <a:pt x="1498412" y="749206"/>
                  </a:cubicBezTo>
                  <a:cubicBezTo>
                    <a:pt x="1498412" y="904372"/>
                    <a:pt x="1451242" y="1048520"/>
                    <a:pt x="1370459" y="1168094"/>
                  </a:cubicBezTo>
                  <a:lnTo>
                    <a:pt x="1324403" y="1223915"/>
                  </a:lnTo>
                  <a:lnTo>
                    <a:pt x="174009" y="1223915"/>
                  </a:lnTo>
                  <a:lnTo>
                    <a:pt x="127953" y="1168094"/>
                  </a:lnTo>
                  <a:cubicBezTo>
                    <a:pt x="47170" y="1048520"/>
                    <a:pt x="0" y="904372"/>
                    <a:pt x="0" y="749206"/>
                  </a:cubicBezTo>
                  <a:cubicBezTo>
                    <a:pt x="0" y="335431"/>
                    <a:pt x="335431" y="0"/>
                    <a:pt x="749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Graphic 60">
              <a:extLst>
                <a:ext uri="{FF2B5EF4-FFF2-40B4-BE49-F238E27FC236}">
                  <a16:creationId xmlns:a16="http://schemas.microsoft.com/office/drawing/2014/main" id="{8DFA97B9-DAEF-45A3-B9BA-2EEAE5EF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8421" y="1403244"/>
              <a:ext cx="793718" cy="793718"/>
            </a:xfrm>
            <a:custGeom>
              <a:avLst/>
              <a:gdLst>
                <a:gd name="connsiteX0" fmla="*/ 595313 w 793718"/>
                <a:gd name="connsiteY0" fmla="*/ 297656 h 793718"/>
                <a:gd name="connsiteX1" fmla="*/ 793718 w 793718"/>
                <a:gd name="connsiteY1" fmla="*/ 198406 h 793718"/>
                <a:gd name="connsiteX2" fmla="*/ 396907 w 793718"/>
                <a:gd name="connsiteY2" fmla="*/ 0 h 793718"/>
                <a:gd name="connsiteX3" fmla="*/ 0 w 793718"/>
                <a:gd name="connsiteY3" fmla="*/ 198406 h 793718"/>
                <a:gd name="connsiteX4" fmla="*/ 198406 w 793718"/>
                <a:gd name="connsiteY4" fmla="*/ 297656 h 793718"/>
                <a:gd name="connsiteX5" fmla="*/ 0 w 793718"/>
                <a:gd name="connsiteY5" fmla="*/ 396907 h 793718"/>
                <a:gd name="connsiteX6" fmla="*/ 198406 w 793718"/>
                <a:gd name="connsiteY6" fmla="*/ 496157 h 793718"/>
                <a:gd name="connsiteX7" fmla="*/ 0 w 793718"/>
                <a:gd name="connsiteY7" fmla="*/ 595313 h 793718"/>
                <a:gd name="connsiteX8" fmla="*/ 396907 w 793718"/>
                <a:gd name="connsiteY8" fmla="*/ 793718 h 793718"/>
                <a:gd name="connsiteX9" fmla="*/ 793718 w 793718"/>
                <a:gd name="connsiteY9" fmla="*/ 595313 h 793718"/>
                <a:gd name="connsiteX10" fmla="*/ 595313 w 793718"/>
                <a:gd name="connsiteY10" fmla="*/ 496062 h 793718"/>
                <a:gd name="connsiteX11" fmla="*/ 793718 w 793718"/>
                <a:gd name="connsiteY11" fmla="*/ 396812 h 793718"/>
                <a:gd name="connsiteX12" fmla="*/ 595313 w 793718"/>
                <a:gd name="connsiteY12" fmla="*/ 297656 h 793718"/>
                <a:gd name="connsiteX13" fmla="*/ 142018 w 793718"/>
                <a:gd name="connsiteY13" fmla="*/ 396907 h 793718"/>
                <a:gd name="connsiteX14" fmla="*/ 269462 w 793718"/>
                <a:gd name="connsiteY14" fmla="*/ 333185 h 793718"/>
                <a:gd name="connsiteX15" fmla="*/ 396907 w 793718"/>
                <a:gd name="connsiteY15" fmla="*/ 396907 h 793718"/>
                <a:gd name="connsiteX16" fmla="*/ 524351 w 793718"/>
                <a:gd name="connsiteY16" fmla="*/ 333185 h 793718"/>
                <a:gd name="connsiteX17" fmla="*/ 651796 w 793718"/>
                <a:gd name="connsiteY17" fmla="*/ 396907 h 793718"/>
                <a:gd name="connsiteX18" fmla="*/ 396907 w 793718"/>
                <a:gd name="connsiteY18" fmla="*/ 524161 h 793718"/>
                <a:gd name="connsiteX19" fmla="*/ 142018 w 793718"/>
                <a:gd name="connsiteY19" fmla="*/ 396907 h 793718"/>
                <a:gd name="connsiteX20" fmla="*/ 525018 w 793718"/>
                <a:gd name="connsiteY20" fmla="*/ 531971 h 793718"/>
                <a:gd name="connsiteX21" fmla="*/ 651796 w 793718"/>
                <a:gd name="connsiteY21" fmla="*/ 595313 h 793718"/>
                <a:gd name="connsiteX22" fmla="*/ 396907 w 793718"/>
                <a:gd name="connsiteY22" fmla="*/ 722757 h 793718"/>
                <a:gd name="connsiteX23" fmla="*/ 142018 w 793718"/>
                <a:gd name="connsiteY23" fmla="*/ 595313 h 793718"/>
                <a:gd name="connsiteX24" fmla="*/ 269462 w 793718"/>
                <a:gd name="connsiteY24" fmla="*/ 531590 h 793718"/>
                <a:gd name="connsiteX25" fmla="*/ 396907 w 793718"/>
                <a:gd name="connsiteY25" fmla="*/ 595313 h 793718"/>
                <a:gd name="connsiteX26" fmla="*/ 525018 w 793718"/>
                <a:gd name="connsiteY26" fmla="*/ 531971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718" h="793718">
                  <a:moveTo>
                    <a:pt x="595313" y="297656"/>
                  </a:moveTo>
                  <a:lnTo>
                    <a:pt x="793718" y="198406"/>
                  </a:lnTo>
                  <a:lnTo>
                    <a:pt x="396907" y="0"/>
                  </a:lnTo>
                  <a:lnTo>
                    <a:pt x="0" y="198406"/>
                  </a:lnTo>
                  <a:lnTo>
                    <a:pt x="198406" y="297656"/>
                  </a:lnTo>
                  <a:lnTo>
                    <a:pt x="0" y="396907"/>
                  </a:lnTo>
                  <a:lnTo>
                    <a:pt x="198406" y="496157"/>
                  </a:lnTo>
                  <a:lnTo>
                    <a:pt x="0" y="595313"/>
                  </a:lnTo>
                  <a:lnTo>
                    <a:pt x="396907" y="793718"/>
                  </a:lnTo>
                  <a:lnTo>
                    <a:pt x="793718" y="595313"/>
                  </a:lnTo>
                  <a:lnTo>
                    <a:pt x="595313" y="496062"/>
                  </a:lnTo>
                  <a:lnTo>
                    <a:pt x="793718" y="396812"/>
                  </a:lnTo>
                  <a:lnTo>
                    <a:pt x="595313" y="297656"/>
                  </a:lnTo>
                  <a:close/>
                  <a:moveTo>
                    <a:pt x="142018" y="396907"/>
                  </a:moveTo>
                  <a:lnTo>
                    <a:pt x="269462" y="333185"/>
                  </a:lnTo>
                  <a:lnTo>
                    <a:pt x="396907" y="396907"/>
                  </a:lnTo>
                  <a:lnTo>
                    <a:pt x="524351" y="333185"/>
                  </a:lnTo>
                  <a:lnTo>
                    <a:pt x="651796" y="396907"/>
                  </a:lnTo>
                  <a:lnTo>
                    <a:pt x="396907" y="524161"/>
                  </a:lnTo>
                  <a:lnTo>
                    <a:pt x="142018" y="396907"/>
                  </a:lnTo>
                  <a:close/>
                  <a:moveTo>
                    <a:pt x="525018" y="531971"/>
                  </a:moveTo>
                  <a:lnTo>
                    <a:pt x="651796" y="595313"/>
                  </a:lnTo>
                  <a:lnTo>
                    <a:pt x="396907" y="722757"/>
                  </a:lnTo>
                  <a:lnTo>
                    <a:pt x="142018" y="595313"/>
                  </a:lnTo>
                  <a:lnTo>
                    <a:pt x="269462" y="531590"/>
                  </a:lnTo>
                  <a:lnTo>
                    <a:pt x="396907" y="595313"/>
                  </a:lnTo>
                  <a:lnTo>
                    <a:pt x="525018" y="53197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7B43FF-CF89-4541-A111-E80A9E11F97F}"/>
              </a:ext>
            </a:extLst>
          </p:cNvPr>
          <p:cNvGrpSpPr>
            <a:grpSpLocks noChangeAspect="1"/>
          </p:cNvGrpSpPr>
          <p:nvPr/>
        </p:nvGrpSpPr>
        <p:grpSpPr>
          <a:xfrm>
            <a:off x="6164264" y="2818923"/>
            <a:ext cx="2827335" cy="3165952"/>
            <a:chOff x="6164264" y="2818923"/>
            <a:chExt cx="2827335" cy="316595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86F2852-A0B7-4888-929E-B8F14A85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>
              <a:off x="6164264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D559A5-923E-4AF7-AD95-53612588A0DB}"/>
                </a:ext>
              </a:extLst>
            </p:cNvPr>
            <p:cNvSpPr/>
            <p:nvPr/>
          </p:nvSpPr>
          <p:spPr>
            <a:xfrm>
              <a:off x="6164264" y="2818923"/>
              <a:ext cx="2827330" cy="3165952"/>
            </a:xfrm>
            <a:prstGeom prst="rect">
              <a:avLst/>
            </a:prstGeom>
            <a:solidFill>
              <a:schemeClr val="accent6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1,813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F4AA1-16BB-4371-8EFB-E30E0B7E7144}"/>
                </a:ext>
              </a:extLst>
            </p:cNvPr>
            <p:cNvSpPr/>
            <p:nvPr/>
          </p:nvSpPr>
          <p:spPr>
            <a:xfrm>
              <a:off x="6796560" y="4573450"/>
              <a:ext cx="19588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Data-publishing</a:t>
              </a:r>
              <a:b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</a:b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institutions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DB8BCB-66E8-46FA-AF40-3F196FDBEFF5}"/>
                </a:ext>
              </a:extLst>
            </p:cNvPr>
            <p:cNvSpPr/>
            <p:nvPr/>
          </p:nvSpPr>
          <p:spPr>
            <a:xfrm>
              <a:off x="7032512" y="2818923"/>
              <a:ext cx="1959087" cy="1417797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65" name="Graphic 63">
              <a:extLst>
                <a:ext uri="{FF2B5EF4-FFF2-40B4-BE49-F238E27FC236}">
                  <a16:creationId xmlns:a16="http://schemas.microsoft.com/office/drawing/2014/main" id="{598E292C-4972-43E9-9425-FEE695F3964F}"/>
                </a:ext>
              </a:extLst>
            </p:cNvPr>
            <p:cNvGrpSpPr/>
            <p:nvPr/>
          </p:nvGrpSpPr>
          <p:grpSpPr>
            <a:xfrm>
              <a:off x="7819974" y="3024187"/>
              <a:ext cx="785526" cy="805148"/>
              <a:chOff x="7763468" y="3024187"/>
              <a:chExt cx="785526" cy="805148"/>
            </a:xfrm>
            <a:solidFill>
              <a:schemeClr val="bg1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151AC01-D086-4880-8C36-297389A6B4DB}"/>
                  </a:ext>
                </a:extLst>
              </p:cNvPr>
              <p:cNvSpPr/>
              <p:nvPr/>
            </p:nvSpPr>
            <p:spPr>
              <a:xfrm>
                <a:off x="8193236" y="3309175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3 w 92392"/>
                  <a:gd name="connsiteY1" fmla="*/ 0 h 342328"/>
                  <a:gd name="connsiteX2" fmla="*/ 92393 w 92392"/>
                  <a:gd name="connsiteY2" fmla="*/ 342329 h 342328"/>
                  <a:gd name="connsiteX3" fmla="*/ 0 w 92392"/>
                  <a:gd name="connsiteY3" fmla="*/ 342329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3" y="0"/>
                    </a:lnTo>
                    <a:lnTo>
                      <a:pt x="92393" y="342329"/>
                    </a:lnTo>
                    <a:lnTo>
                      <a:pt x="0" y="3423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C307345-8597-4404-B67C-4CB1A7D217CA}"/>
                  </a:ext>
                </a:extLst>
              </p:cNvPr>
              <p:cNvSpPr/>
              <p:nvPr/>
            </p:nvSpPr>
            <p:spPr>
              <a:xfrm>
                <a:off x="7860527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2DAE3A-E858-44AA-AA21-E7CAB9417662}"/>
                  </a:ext>
                </a:extLst>
              </p:cNvPr>
              <p:cNvSpPr/>
              <p:nvPr/>
            </p:nvSpPr>
            <p:spPr>
              <a:xfrm>
                <a:off x="8026834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AC5CDE3-1C4D-41B4-B14B-D4272339010D}"/>
                  </a:ext>
                </a:extLst>
              </p:cNvPr>
              <p:cNvSpPr/>
              <p:nvPr/>
            </p:nvSpPr>
            <p:spPr>
              <a:xfrm>
                <a:off x="8359542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9D42329-3484-43A3-AF25-19A35D7AF253}"/>
                  </a:ext>
                </a:extLst>
              </p:cNvPr>
              <p:cNvSpPr/>
              <p:nvPr/>
            </p:nvSpPr>
            <p:spPr>
              <a:xfrm>
                <a:off x="7763468" y="3024187"/>
                <a:ext cx="785526" cy="159829"/>
              </a:xfrm>
              <a:custGeom>
                <a:avLst/>
                <a:gdLst>
                  <a:gd name="connsiteX0" fmla="*/ 392716 w 785526"/>
                  <a:gd name="connsiteY0" fmla="*/ 0 h 159829"/>
                  <a:gd name="connsiteX1" fmla="*/ 0 w 785526"/>
                  <a:gd name="connsiteY1" fmla="*/ 159830 h 159829"/>
                  <a:gd name="connsiteX2" fmla="*/ 785527 w 785526"/>
                  <a:gd name="connsiteY2" fmla="*/ 159830 h 1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526" h="159829">
                    <a:moveTo>
                      <a:pt x="392716" y="0"/>
                    </a:moveTo>
                    <a:lnTo>
                      <a:pt x="0" y="159830"/>
                    </a:lnTo>
                    <a:lnTo>
                      <a:pt x="785527" y="1598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ABE0CF6-5535-46D8-859B-E17C08A60B76}"/>
                  </a:ext>
                </a:extLst>
              </p:cNvPr>
              <p:cNvSpPr/>
              <p:nvPr/>
            </p:nvSpPr>
            <p:spPr>
              <a:xfrm>
                <a:off x="7816522" y="3696175"/>
                <a:ext cx="679418" cy="49720"/>
              </a:xfrm>
              <a:custGeom>
                <a:avLst/>
                <a:gdLst>
                  <a:gd name="connsiteX0" fmla="*/ 0 w 679418"/>
                  <a:gd name="connsiteY0" fmla="*/ 0 h 49720"/>
                  <a:gd name="connsiteX1" fmla="*/ 679418 w 679418"/>
                  <a:gd name="connsiteY1" fmla="*/ 0 h 49720"/>
                  <a:gd name="connsiteX2" fmla="*/ 679418 w 679418"/>
                  <a:gd name="connsiteY2" fmla="*/ 49721 h 49720"/>
                  <a:gd name="connsiteX3" fmla="*/ 0 w 679418"/>
                  <a:gd name="connsiteY3" fmla="*/ 49721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418" h="49720">
                    <a:moveTo>
                      <a:pt x="0" y="0"/>
                    </a:moveTo>
                    <a:lnTo>
                      <a:pt x="679418" y="0"/>
                    </a:lnTo>
                    <a:lnTo>
                      <a:pt x="679418" y="49721"/>
                    </a:lnTo>
                    <a:lnTo>
                      <a:pt x="0" y="49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EBB80C-C8CE-4EBB-86D1-DB1E562CEF67}"/>
                  </a:ext>
                </a:extLst>
              </p:cNvPr>
              <p:cNvSpPr/>
              <p:nvPr/>
            </p:nvSpPr>
            <p:spPr>
              <a:xfrm>
                <a:off x="7763468" y="3220402"/>
                <a:ext cx="785526" cy="40481"/>
              </a:xfrm>
              <a:custGeom>
                <a:avLst/>
                <a:gdLst>
                  <a:gd name="connsiteX0" fmla="*/ 0 w 785526"/>
                  <a:gd name="connsiteY0" fmla="*/ 0 h 40481"/>
                  <a:gd name="connsiteX1" fmla="*/ 785527 w 785526"/>
                  <a:gd name="connsiteY1" fmla="*/ 0 h 40481"/>
                  <a:gd name="connsiteX2" fmla="*/ 785527 w 785526"/>
                  <a:gd name="connsiteY2" fmla="*/ 40481 h 40481"/>
                  <a:gd name="connsiteX3" fmla="*/ 0 w 785526"/>
                  <a:gd name="connsiteY3" fmla="*/ 40481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26" h="40481">
                    <a:moveTo>
                      <a:pt x="0" y="0"/>
                    </a:moveTo>
                    <a:lnTo>
                      <a:pt x="785527" y="0"/>
                    </a:lnTo>
                    <a:lnTo>
                      <a:pt x="785527" y="40481"/>
                    </a:lnTo>
                    <a:lnTo>
                      <a:pt x="0" y="40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7B5532C-2932-4109-BF26-3E70EE22A708}"/>
                  </a:ext>
                </a:extLst>
              </p:cNvPr>
              <p:cNvSpPr/>
              <p:nvPr/>
            </p:nvSpPr>
            <p:spPr>
              <a:xfrm>
                <a:off x="7771373" y="3779614"/>
                <a:ext cx="769620" cy="49720"/>
              </a:xfrm>
              <a:custGeom>
                <a:avLst/>
                <a:gdLst>
                  <a:gd name="connsiteX0" fmla="*/ 0 w 769620"/>
                  <a:gd name="connsiteY0" fmla="*/ 0 h 49720"/>
                  <a:gd name="connsiteX1" fmla="*/ 769620 w 769620"/>
                  <a:gd name="connsiteY1" fmla="*/ 0 h 49720"/>
                  <a:gd name="connsiteX2" fmla="*/ 769620 w 769620"/>
                  <a:gd name="connsiteY2" fmla="*/ 49720 h 49720"/>
                  <a:gd name="connsiteX3" fmla="*/ 0 w 769620"/>
                  <a:gd name="connsiteY3" fmla="*/ 4972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620" h="49720">
                    <a:moveTo>
                      <a:pt x="0" y="0"/>
                    </a:moveTo>
                    <a:lnTo>
                      <a:pt x="769620" y="0"/>
                    </a:lnTo>
                    <a:lnTo>
                      <a:pt x="769620" y="49720"/>
                    </a:lnTo>
                    <a:lnTo>
                      <a:pt x="0" y="497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0108C3-EC4F-478E-8E7E-6B202B4858E7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9" y="4486464"/>
            <a:ext cx="5858600" cy="1498411"/>
            <a:chOff x="251619" y="4486464"/>
            <a:chExt cx="5858600" cy="14984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CA7A4E-E900-4AFD-8FA5-FD32A707FCFF}"/>
                </a:ext>
              </a:extLst>
            </p:cNvPr>
            <p:cNvGrpSpPr/>
            <p:nvPr/>
          </p:nvGrpSpPr>
          <p:grpSpPr>
            <a:xfrm>
              <a:off x="251619" y="4486464"/>
              <a:ext cx="5858600" cy="1498411"/>
              <a:chOff x="251619" y="4486464"/>
              <a:chExt cx="5858600" cy="149841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4678BC-0DC3-442F-8512-B7B807AF8FAC}"/>
                  </a:ext>
                </a:extLst>
              </p:cNvPr>
              <p:cNvSpPr/>
              <p:nvPr/>
            </p:nvSpPr>
            <p:spPr>
              <a:xfrm>
                <a:off x="251619" y="4486464"/>
                <a:ext cx="5791200" cy="149841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2000" tIns="72000" rIns="72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schemeClr val="tx2"/>
                    </a:solidFill>
                    <a:latin typeface="Roboto Bold"/>
                  </a:rPr>
                  <a:t>    115.0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Roboto Bold"/>
                    <a:ea typeface="+mn-ea"/>
                    <a:cs typeface="+mn-cs"/>
                  </a:rPr>
                  <a:t> billion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32CEE52-413F-4FBD-8F76-CFDFF369CBD9}"/>
                  </a:ext>
                </a:extLst>
              </p:cNvPr>
              <p:cNvSpPr/>
              <p:nvPr/>
            </p:nvSpPr>
            <p:spPr>
              <a:xfrm>
                <a:off x="1856528" y="4700362"/>
                <a:ext cx="4253691" cy="33855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Avg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records downloaded/month</a:t>
                </a: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(</a:t>
                </a:r>
                <a:r>
                  <a:rPr kumimoji="0" lang="en-U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ytd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2022)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4AC696-DA2C-4BE4-A1B5-E346042D10EC}"/>
                  </a:ext>
                </a:extLst>
              </p:cNvPr>
              <p:cNvSpPr/>
              <p:nvPr/>
            </p:nvSpPr>
            <p:spPr>
              <a:xfrm>
                <a:off x="346269" y="4760960"/>
                <a:ext cx="1498412" cy="1223915"/>
              </a:xfrm>
              <a:custGeom>
                <a:avLst/>
                <a:gdLst>
                  <a:gd name="connsiteX0" fmla="*/ 749206 w 1498412"/>
                  <a:gd name="connsiteY0" fmla="*/ 0 h 1223915"/>
                  <a:gd name="connsiteX1" fmla="*/ 1498412 w 1498412"/>
                  <a:gd name="connsiteY1" fmla="*/ 749206 h 1223915"/>
                  <a:gd name="connsiteX2" fmla="*/ 1370459 w 1498412"/>
                  <a:gd name="connsiteY2" fmla="*/ 1168094 h 1223915"/>
                  <a:gd name="connsiteX3" fmla="*/ 1324403 w 1498412"/>
                  <a:gd name="connsiteY3" fmla="*/ 1223915 h 1223915"/>
                  <a:gd name="connsiteX4" fmla="*/ 174009 w 1498412"/>
                  <a:gd name="connsiteY4" fmla="*/ 1223915 h 1223915"/>
                  <a:gd name="connsiteX5" fmla="*/ 127953 w 1498412"/>
                  <a:gd name="connsiteY5" fmla="*/ 1168094 h 1223915"/>
                  <a:gd name="connsiteX6" fmla="*/ 0 w 1498412"/>
                  <a:gd name="connsiteY6" fmla="*/ 749206 h 1223915"/>
                  <a:gd name="connsiteX7" fmla="*/ 749206 w 1498412"/>
                  <a:gd name="connsiteY7" fmla="*/ 0 h 122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412" h="1223915">
                    <a:moveTo>
                      <a:pt x="749206" y="0"/>
                    </a:moveTo>
                    <a:cubicBezTo>
                      <a:pt x="1162981" y="0"/>
                      <a:pt x="1498412" y="335431"/>
                      <a:pt x="1498412" y="749206"/>
                    </a:cubicBezTo>
                    <a:cubicBezTo>
                      <a:pt x="1498412" y="904372"/>
                      <a:pt x="1451242" y="1048520"/>
                      <a:pt x="1370459" y="1168094"/>
                    </a:cubicBezTo>
                    <a:lnTo>
                      <a:pt x="1324403" y="1223915"/>
                    </a:lnTo>
                    <a:lnTo>
                      <a:pt x="174009" y="1223915"/>
                    </a:lnTo>
                    <a:lnTo>
                      <a:pt x="127953" y="1168094"/>
                    </a:lnTo>
                    <a:cubicBezTo>
                      <a:pt x="47170" y="1048520"/>
                      <a:pt x="0" y="904372"/>
                      <a:pt x="0" y="749206"/>
                    </a:cubicBezTo>
                    <a:cubicBezTo>
                      <a:pt x="0" y="335431"/>
                      <a:pt x="335431" y="0"/>
                      <a:pt x="7492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A9B2C4-829A-405E-97DB-3E029529EC34}"/>
                </a:ext>
              </a:extLst>
            </p:cNvPr>
            <p:cNvGrpSpPr/>
            <p:nvPr/>
          </p:nvGrpSpPr>
          <p:grpSpPr>
            <a:xfrm>
              <a:off x="771736" y="5110797"/>
              <a:ext cx="647480" cy="660396"/>
              <a:chOff x="704760" y="5042485"/>
              <a:chExt cx="781431" cy="797020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8DD351E-A324-4A31-87D9-CC2E0C42680B}"/>
                  </a:ext>
                </a:extLst>
              </p:cNvPr>
              <p:cNvSpPr/>
              <p:nvPr/>
            </p:nvSpPr>
            <p:spPr>
              <a:xfrm>
                <a:off x="881481" y="5042485"/>
                <a:ext cx="427975" cy="582009"/>
              </a:xfrm>
              <a:custGeom>
                <a:avLst/>
                <a:gdLst>
                  <a:gd name="connsiteX0" fmla="*/ 19248 w 31352"/>
                  <a:gd name="connsiteY0" fmla="*/ 40481 h 42636"/>
                  <a:gd name="connsiteX1" fmla="*/ 30392 w 31352"/>
                  <a:gd name="connsiteY1" fmla="*/ 24575 h 42636"/>
                  <a:gd name="connsiteX2" fmla="*/ 27725 w 31352"/>
                  <a:gd name="connsiteY2" fmla="*/ 19431 h 42636"/>
                  <a:gd name="connsiteX3" fmla="*/ 23153 w 31352"/>
                  <a:gd name="connsiteY3" fmla="*/ 19431 h 42636"/>
                  <a:gd name="connsiteX4" fmla="*/ 23153 w 31352"/>
                  <a:gd name="connsiteY4" fmla="*/ 4858 h 42636"/>
                  <a:gd name="connsiteX5" fmla="*/ 18296 w 31352"/>
                  <a:gd name="connsiteY5" fmla="*/ 0 h 42636"/>
                  <a:gd name="connsiteX6" fmla="*/ 13152 w 31352"/>
                  <a:gd name="connsiteY6" fmla="*/ 0 h 42636"/>
                  <a:gd name="connsiteX7" fmla="*/ 8294 w 31352"/>
                  <a:gd name="connsiteY7" fmla="*/ 4858 h 42636"/>
                  <a:gd name="connsiteX8" fmla="*/ 8294 w 31352"/>
                  <a:gd name="connsiteY8" fmla="*/ 19526 h 42636"/>
                  <a:gd name="connsiteX9" fmla="*/ 3627 w 31352"/>
                  <a:gd name="connsiteY9" fmla="*/ 19526 h 42636"/>
                  <a:gd name="connsiteX10" fmla="*/ 960 w 31352"/>
                  <a:gd name="connsiteY10" fmla="*/ 24670 h 42636"/>
                  <a:gd name="connsiteX11" fmla="*/ 12104 w 31352"/>
                  <a:gd name="connsiteY11" fmla="*/ 40577 h 42636"/>
                  <a:gd name="connsiteX12" fmla="*/ 19248 w 31352"/>
                  <a:gd name="connsiteY12" fmla="*/ 40481 h 4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2" h="42636">
                    <a:moveTo>
                      <a:pt x="19248" y="40481"/>
                    </a:moveTo>
                    <a:lnTo>
                      <a:pt x="30392" y="24575"/>
                    </a:lnTo>
                    <a:cubicBezTo>
                      <a:pt x="32393" y="21812"/>
                      <a:pt x="31154" y="19431"/>
                      <a:pt x="27725" y="19431"/>
                    </a:cubicBezTo>
                    <a:lnTo>
                      <a:pt x="23153" y="19431"/>
                    </a:lnTo>
                    <a:lnTo>
                      <a:pt x="23153" y="4858"/>
                    </a:lnTo>
                    <a:cubicBezTo>
                      <a:pt x="23153" y="2191"/>
                      <a:pt x="20963" y="0"/>
                      <a:pt x="18296" y="0"/>
                    </a:cubicBezTo>
                    <a:lnTo>
                      <a:pt x="13152" y="0"/>
                    </a:lnTo>
                    <a:cubicBezTo>
                      <a:pt x="10485" y="0"/>
                      <a:pt x="8294" y="2191"/>
                      <a:pt x="8294" y="4858"/>
                    </a:cubicBezTo>
                    <a:lnTo>
                      <a:pt x="8294" y="19526"/>
                    </a:lnTo>
                    <a:lnTo>
                      <a:pt x="3627" y="19526"/>
                    </a:lnTo>
                    <a:cubicBezTo>
                      <a:pt x="198" y="19526"/>
                      <a:pt x="-1040" y="21812"/>
                      <a:pt x="960" y="24670"/>
                    </a:cubicBezTo>
                    <a:lnTo>
                      <a:pt x="12104" y="40577"/>
                    </a:lnTo>
                    <a:cubicBezTo>
                      <a:pt x="14105" y="43339"/>
                      <a:pt x="17343" y="43339"/>
                      <a:pt x="19248" y="404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0C5B336-7B2E-4AC6-AE27-7D232C3A033F}"/>
                  </a:ext>
                </a:extLst>
              </p:cNvPr>
              <p:cNvSpPr/>
              <p:nvPr/>
            </p:nvSpPr>
            <p:spPr>
              <a:xfrm>
                <a:off x="704760" y="5585972"/>
                <a:ext cx="781431" cy="253533"/>
              </a:xfrm>
              <a:custGeom>
                <a:avLst/>
                <a:gdLst>
                  <a:gd name="connsiteX0" fmla="*/ 54293 w 57245"/>
                  <a:gd name="connsiteY0" fmla="*/ 18574 h 18573"/>
                  <a:gd name="connsiteX1" fmla="*/ 57245 w 57245"/>
                  <a:gd name="connsiteY1" fmla="*/ 15621 h 18573"/>
                  <a:gd name="connsiteX2" fmla="*/ 57245 w 57245"/>
                  <a:gd name="connsiteY2" fmla="*/ 2953 h 18573"/>
                  <a:gd name="connsiteX3" fmla="*/ 54293 w 57245"/>
                  <a:gd name="connsiteY3" fmla="*/ 0 h 18573"/>
                  <a:gd name="connsiteX4" fmla="*/ 51911 w 57245"/>
                  <a:gd name="connsiteY4" fmla="*/ 0 h 18573"/>
                  <a:gd name="connsiteX5" fmla="*/ 48959 w 57245"/>
                  <a:gd name="connsiteY5" fmla="*/ 2953 h 18573"/>
                  <a:gd name="connsiteX6" fmla="*/ 48959 w 57245"/>
                  <a:gd name="connsiteY6" fmla="*/ 6953 h 18573"/>
                  <a:gd name="connsiteX7" fmla="*/ 46006 w 57245"/>
                  <a:gd name="connsiteY7" fmla="*/ 9906 h 18573"/>
                  <a:gd name="connsiteX8" fmla="*/ 11335 w 57245"/>
                  <a:gd name="connsiteY8" fmla="*/ 9906 h 18573"/>
                  <a:gd name="connsiteX9" fmla="*/ 8382 w 57245"/>
                  <a:gd name="connsiteY9" fmla="*/ 6953 h 18573"/>
                  <a:gd name="connsiteX10" fmla="*/ 8382 w 57245"/>
                  <a:gd name="connsiteY10" fmla="*/ 2953 h 18573"/>
                  <a:gd name="connsiteX11" fmla="*/ 5429 w 57245"/>
                  <a:gd name="connsiteY11" fmla="*/ 0 h 18573"/>
                  <a:gd name="connsiteX12" fmla="*/ 2953 w 57245"/>
                  <a:gd name="connsiteY12" fmla="*/ 0 h 18573"/>
                  <a:gd name="connsiteX13" fmla="*/ 0 w 57245"/>
                  <a:gd name="connsiteY13" fmla="*/ 2953 h 18573"/>
                  <a:gd name="connsiteX14" fmla="*/ 0 w 57245"/>
                  <a:gd name="connsiteY14" fmla="*/ 15526 h 18573"/>
                  <a:gd name="connsiteX15" fmla="*/ 2953 w 57245"/>
                  <a:gd name="connsiteY15" fmla="*/ 18479 h 18573"/>
                  <a:gd name="connsiteX16" fmla="*/ 54293 w 57245"/>
                  <a:gd name="connsiteY16" fmla="*/ 18479 h 18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45" h="18573">
                    <a:moveTo>
                      <a:pt x="54293" y="18574"/>
                    </a:moveTo>
                    <a:cubicBezTo>
                      <a:pt x="55912" y="18574"/>
                      <a:pt x="57245" y="17240"/>
                      <a:pt x="57245" y="15621"/>
                    </a:cubicBezTo>
                    <a:lnTo>
                      <a:pt x="57245" y="2953"/>
                    </a:lnTo>
                    <a:cubicBezTo>
                      <a:pt x="57245" y="1334"/>
                      <a:pt x="55912" y="0"/>
                      <a:pt x="54293" y="0"/>
                    </a:cubicBezTo>
                    <a:lnTo>
                      <a:pt x="51911" y="0"/>
                    </a:lnTo>
                    <a:cubicBezTo>
                      <a:pt x="50292" y="0"/>
                      <a:pt x="48959" y="1334"/>
                      <a:pt x="48959" y="2953"/>
                    </a:cubicBezTo>
                    <a:lnTo>
                      <a:pt x="48959" y="6953"/>
                    </a:lnTo>
                    <a:cubicBezTo>
                      <a:pt x="48959" y="8573"/>
                      <a:pt x="47625" y="9906"/>
                      <a:pt x="46006" y="9906"/>
                    </a:cubicBezTo>
                    <a:lnTo>
                      <a:pt x="11335" y="9906"/>
                    </a:lnTo>
                    <a:cubicBezTo>
                      <a:pt x="9716" y="9906"/>
                      <a:pt x="8382" y="8573"/>
                      <a:pt x="8382" y="6953"/>
                    </a:cubicBezTo>
                    <a:lnTo>
                      <a:pt x="8382" y="2953"/>
                    </a:lnTo>
                    <a:cubicBezTo>
                      <a:pt x="8382" y="1334"/>
                      <a:pt x="7049" y="0"/>
                      <a:pt x="5429" y="0"/>
                    </a:cubicBezTo>
                    <a:lnTo>
                      <a:pt x="2953" y="0"/>
                    </a:lnTo>
                    <a:cubicBezTo>
                      <a:pt x="1334" y="0"/>
                      <a:pt x="0" y="1334"/>
                      <a:pt x="0" y="2953"/>
                    </a:cubicBezTo>
                    <a:lnTo>
                      <a:pt x="0" y="15526"/>
                    </a:lnTo>
                    <a:cubicBezTo>
                      <a:pt x="0" y="17145"/>
                      <a:pt x="1334" y="18479"/>
                      <a:pt x="2953" y="18479"/>
                    </a:cubicBezTo>
                    <a:lnTo>
                      <a:pt x="54293" y="18479"/>
                    </a:ln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54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Use in peer-reviewed journals</a:t>
            </a:r>
            <a:r>
              <a:rPr lang="en-US" sz="1800" cap="none" dirty="0">
                <a:latin typeface="+mn-lt"/>
              </a:rPr>
              <a:t> 31 March 2022</a:t>
            </a:r>
            <a:endParaRPr lang="en-GB" sz="1800" cap="none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/resource/</a:t>
            </a:r>
            <a:r>
              <a:rPr lang="en-GB" dirty="0" err="1">
                <a:solidFill>
                  <a:schemeClr val="accent2"/>
                </a:solidFill>
              </a:rPr>
              <a:t>search?contentType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literature&amp;literatureType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journal&amp;relevance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GBIF_USED&amp;peerReview</a:t>
            </a:r>
            <a:r>
              <a:rPr lang="en-GB" dirty="0">
                <a:solidFill>
                  <a:schemeClr val="accent2"/>
                </a:solidFill>
              </a:rPr>
              <a:t>=true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50E0432-B131-4964-AD37-0A9FEAC1D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220410"/>
              </p:ext>
            </p:extLst>
          </p:nvPr>
        </p:nvGraphicFramePr>
        <p:xfrm>
          <a:off x="6038852" y="1196975"/>
          <a:ext cx="5914538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76656"/>
              </p:ext>
            </p:extLst>
          </p:nvPr>
        </p:nvGraphicFramePr>
        <p:xfrm>
          <a:off x="385949" y="1853897"/>
          <a:ext cx="5459622" cy="420738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75105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0834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23309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60137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83447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07542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414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Year-to-date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331</a:t>
                      </a:r>
                      <a:endParaRPr lang="da-DK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82942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1064559" y="1305781"/>
            <a:ext cx="4102401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 uses by country</a:t>
            </a:r>
          </a:p>
        </p:txBody>
      </p:sp>
    </p:spTree>
    <p:extLst>
      <p:ext uri="{BB962C8B-B14F-4D97-AF65-F5344CB8AC3E}">
        <p14:creationId xmlns:p14="http://schemas.microsoft.com/office/powerpoint/2010/main" val="12226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214587747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B4605B-1A0B-9344-B325-1A0AA2B1899E}"/>
              </a:ext>
            </a:extLst>
          </p:cNvPr>
          <p:cNvSpPr txBox="1"/>
          <p:nvPr/>
        </p:nvSpPr>
        <p:spPr>
          <a:xfrm>
            <a:off x="752358" y="1336197"/>
            <a:ext cx="1517577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Create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CE55100-0AF8-F24B-A223-10DA38243F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791" y="1993025"/>
            <a:ext cx="85152" cy="851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7810D7-77FC-2D49-BB2B-E81886AC8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919260" y="-540783"/>
            <a:ext cx="15001476" cy="8438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A81C2-6C6A-DE42-AEB1-0D837B8E498D}"/>
              </a:ext>
            </a:extLst>
          </p:cNvPr>
          <p:cNvSpPr txBox="1"/>
          <p:nvPr/>
        </p:nvSpPr>
        <p:spPr>
          <a:xfrm>
            <a:off x="938087" y="1882106"/>
            <a:ext cx="1203388" cy="4685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Combine sources </a:t>
            </a:r>
            <a:b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</a:b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of evidence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8060A-70C9-304D-B0BC-69F7288035A3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Sources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6312001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564496" y="-1261297"/>
            <a:ext cx="15320992" cy="861806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E59BDA-698C-B243-B6B0-71153B7CF3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791" y="1993025"/>
            <a:ext cx="85152" cy="851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6A98C-1690-5049-AAE1-30C805DB7B65}"/>
              </a:ext>
            </a:extLst>
          </p:cNvPr>
          <p:cNvSpPr txBox="1"/>
          <p:nvPr/>
        </p:nvSpPr>
        <p:spPr>
          <a:xfrm>
            <a:off x="938087" y="1882106"/>
            <a:ext cx="1448648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FAIR and open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01B99-F556-694D-AA8F-EAB0D3B33217}"/>
              </a:ext>
            </a:extLst>
          </p:cNvPr>
          <p:cNvSpPr txBox="1"/>
          <p:nvPr/>
        </p:nvSpPr>
        <p:spPr>
          <a:xfrm>
            <a:off x="752358" y="1336197"/>
            <a:ext cx="135246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Share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70E49-BE9D-204D-8F1C-CA6999CF2CC5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Access to biodiversity </a:t>
            </a:r>
            <a:r>
              <a:rPr lang="en-GB" dirty="0" err="1"/>
              <a:t>EvidencE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39769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190979" y="-607295"/>
            <a:ext cx="13862758" cy="779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A4D5-3ECF-D14F-99A1-D503FBEACDB4}"/>
              </a:ext>
            </a:extLst>
          </p:cNvPr>
          <p:cNvSpPr txBox="1"/>
          <p:nvPr/>
        </p:nvSpPr>
        <p:spPr>
          <a:xfrm>
            <a:off x="938087" y="1882106"/>
            <a:ext cx="1301172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03F1A-9B03-6C4D-9CD4-6DE2CDD0D78F}"/>
              </a:ext>
            </a:extLst>
          </p:cNvPr>
          <p:cNvSpPr txBox="1"/>
          <p:nvPr/>
        </p:nvSpPr>
        <p:spPr>
          <a:xfrm>
            <a:off x="752358" y="1336197"/>
            <a:ext cx="233510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Transform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B79AEC-9E55-7F4F-9A1C-36D25037D2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791" y="1993025"/>
            <a:ext cx="85152" cy="8515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1DD46F0-F349-314D-856E-F0EF48E52407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Uses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80976924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83B4E23-68EF-EF4B-B6A2-B276E22C76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Species occurrence records</a:t>
            </a:r>
            <a:br>
              <a:rPr lang="en-GB" b="1" dirty="0"/>
            </a:br>
            <a:r>
              <a:rPr lang="en-GB" b="1" dirty="0"/>
              <a:t>with MultiMedia evidence</a:t>
            </a:r>
            <a:br>
              <a:rPr lang="en-GB" dirty="0"/>
            </a:br>
            <a:r>
              <a:rPr lang="en-GB" sz="1800" i="1" cap="none" dirty="0">
                <a:latin typeface="Roboto Condensed Light"/>
              </a:rPr>
              <a:t>31 March 2022</a:t>
            </a:r>
            <a:endParaRPr lang="en-GB" i="1" dirty="0">
              <a:latin typeface="Roboto Condensed Light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latin typeface="Roboto Regular"/>
              </a:rPr>
              <a:t>106 million records with taxonomically identified images</a:t>
            </a:r>
            <a:endParaRPr lang="en-GB" sz="2000" i="1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56.1 million human observations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44.9 million specimens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2.3 million material samples</a:t>
            </a:r>
            <a:endParaRPr lang="en-US" sz="1800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1.3 million fossil specimens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851,292</a:t>
            </a:r>
            <a:r>
              <a:rPr lang="en-GB" sz="2000" b="1" dirty="0">
                <a:latin typeface="Roboto Regular"/>
              </a:rPr>
              <a:t> audio files</a:t>
            </a:r>
            <a:endParaRPr lang="en-GB" sz="2000" i="1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2,785</a:t>
            </a:r>
            <a:r>
              <a:rPr lang="en-GB" sz="2000" b="1" dirty="0">
                <a:latin typeface="Roboto Regular"/>
              </a:rPr>
              <a:t> videos</a:t>
            </a:r>
            <a:endParaRPr lang="en-GB" sz="2000" i="1" dirty="0">
              <a:latin typeface="Roboto Regular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6DFB1C3-A23A-E14C-B40D-6753BB7A8B1D}"/>
              </a:ext>
            </a:extLst>
          </p:cNvPr>
          <p:cNvSpPr txBox="1">
            <a:spLocks/>
          </p:cNvSpPr>
          <p:nvPr/>
        </p:nvSpPr>
        <p:spPr>
          <a:xfrm>
            <a:off x="255116" y="6330935"/>
            <a:ext cx="5792788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https://</a:t>
            </a:r>
            <a:r>
              <a:rPr lang="en-US" sz="1200" dirty="0" err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/occurrence/gallery</a:t>
            </a:r>
          </a:p>
        </p:txBody>
      </p:sp>
    </p:spTree>
    <p:extLst>
      <p:ext uri="{BB962C8B-B14F-4D97-AF65-F5344CB8AC3E}">
        <p14:creationId xmlns:p14="http://schemas.microsoft.com/office/powerpoint/2010/main" val="25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C2989A-D674-7148-A65C-0959C174136F}"/>
              </a:ext>
            </a:extLst>
          </p:cNvPr>
          <p:cNvSpPr/>
          <p:nvPr/>
        </p:nvSpPr>
        <p:spPr>
          <a:xfrm>
            <a:off x="10706100" y="6153457"/>
            <a:ext cx="1485900" cy="7045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047F7-C4B6-1741-9E53-99AE9BB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From the GBIF Network</a:t>
            </a:r>
            <a:r>
              <a:rPr lang="en-GB" sz="1600" b="1" cap="none" dirty="0">
                <a:latin typeface="+mn-lt"/>
              </a:rPr>
              <a:t>  </a:t>
            </a:r>
            <a:r>
              <a:rPr lang="en-GB" sz="1800" cap="none" dirty="0">
                <a:latin typeface="+mn-lt"/>
              </a:rPr>
              <a:t>31 March 2022</a:t>
            </a:r>
            <a:endParaRPr lang="en-GB" sz="1600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F4156A-5628-A54D-9547-F0A791765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977"/>
            <a:ext cx="12192000" cy="575799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CC68A3-BA10-D24D-A0D6-FC9E936F860A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5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Participant countries</a:t>
            </a:r>
            <a:r>
              <a:rPr lang="en-GB" sz="1800" cap="none" dirty="0">
                <a:latin typeface="Roboto Regular"/>
              </a:rPr>
              <a:t> 31 March </a:t>
            </a:r>
            <a:r>
              <a:rPr lang="en-US" sz="1800" cap="none" dirty="0">
                <a:latin typeface="Roboto Regular"/>
              </a:rPr>
              <a:t>2022</a:t>
            </a:r>
            <a:endParaRPr lang="en-GB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/the-</a:t>
            </a:r>
            <a:r>
              <a:rPr lang="en-GB" dirty="0" err="1">
                <a:solidFill>
                  <a:schemeClr val="accent2"/>
                </a:solidFill>
              </a:rPr>
              <a:t>gbif</a:t>
            </a:r>
            <a:r>
              <a:rPr lang="en-GB" dirty="0">
                <a:solidFill>
                  <a:schemeClr val="accent2"/>
                </a:solidFill>
              </a:rPr>
              <a:t>-network</a:t>
            </a:r>
            <a:r>
              <a:rPr lang="en-GB" dirty="0"/>
              <a:t>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5"/>
              <a:ext cx="132951" cy="15244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419550" y="5186898"/>
            <a:ext cx="1914861" cy="599013"/>
            <a:chOff x="376518" y="5057802"/>
            <a:chExt cx="1914861" cy="599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131398"/>
              <a:ext cx="182880" cy="18288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00339"/>
              <a:ext cx="182880" cy="18288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5057802"/>
              <a:ext cx="1527586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326743"/>
              <a:ext cx="1731981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Associate Participants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3680CCE-0A24-6E44-A879-7A9B1019AF56}"/>
              </a:ext>
            </a:extLst>
          </p:cNvPr>
          <p:cNvSpPr/>
          <p:nvPr/>
        </p:nvSpPr>
        <p:spPr>
          <a:xfrm>
            <a:off x="10929769" y="4652623"/>
            <a:ext cx="111150" cy="11115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 fontScale="25000" lnSpcReduction="20000"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Network of Data publishing institutions</a:t>
            </a:r>
            <a:r>
              <a:rPr lang="en-GB" b="1" cap="none" dirty="0">
                <a:latin typeface="Roboto Regular"/>
              </a:rPr>
              <a:t> </a:t>
            </a:r>
            <a:r>
              <a:rPr lang="en-US" sz="1800" cap="none" dirty="0">
                <a:latin typeface="Roboto Regular"/>
              </a:rPr>
              <a:t>March 2022</a:t>
            </a:r>
            <a:endParaRPr lang="en-GB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/publisher/search</a:t>
            </a:r>
            <a:endParaRPr lang="en-GB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20466C-B4D0-B04D-A247-5AD323DD3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583858"/>
              </p:ext>
            </p:extLst>
          </p:nvPr>
        </p:nvGraphicFramePr>
        <p:xfrm>
          <a:off x="9105900" y="2387371"/>
          <a:ext cx="2813824" cy="335990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75105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759508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579211">
                  <a:extLst>
                    <a:ext uri="{9D8B030D-6E8A-4147-A177-3AD203B41FA5}">
                      <a16:colId xmlns:a16="http://schemas.microsoft.com/office/drawing/2014/main" val="2107453002"/>
                    </a:ext>
                  </a:extLst>
                </a:gridCol>
              </a:tblGrid>
              <a:tr h="27742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Top 10 countries: number of data publishers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>
                        <a:solidFill>
                          <a:schemeClr val="bg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Federation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08248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9105900" y="1237167"/>
            <a:ext cx="2831928" cy="1007181"/>
            <a:chOff x="9105900" y="1088487"/>
            <a:chExt cx="2831928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9105900" y="1150042"/>
              <a:ext cx="1248937" cy="88407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48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130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0354837" y="1088487"/>
              <a:ext cx="1582991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 with institutions sharing data through GBIF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E60D77-FDFA-C64E-AEED-F5B3A80E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528" y="1268893"/>
            <a:ext cx="6881257" cy="4803134"/>
          </a:xfrm>
          <a:prstGeom prst="rect">
            <a:avLst/>
          </a:prstGeom>
          <a:solidFill>
            <a:srgbClr val="E3F2FA"/>
          </a:solidFill>
        </p:spPr>
      </p:pic>
    </p:spTree>
    <p:extLst>
      <p:ext uri="{BB962C8B-B14F-4D97-AF65-F5344CB8AC3E}">
        <p14:creationId xmlns:p14="http://schemas.microsoft.com/office/powerpoint/2010/main" val="28529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GBIF.</a:t>
            </a:r>
            <a:r>
              <a:rPr lang="en-GB" b="1" cap="none" dirty="0" err="1"/>
              <a:t>org</a:t>
            </a:r>
            <a:r>
              <a:rPr lang="en-GB" b="1" dirty="0"/>
              <a:t> traffic by country</a:t>
            </a:r>
            <a:r>
              <a:rPr lang="en-GB" sz="1800" b="1" dirty="0"/>
              <a:t> </a:t>
            </a:r>
            <a:r>
              <a:rPr lang="en-GB" sz="1800" dirty="0"/>
              <a:t>31 M</a:t>
            </a:r>
            <a:r>
              <a:rPr lang="en-GB" sz="1800" cap="none" dirty="0"/>
              <a:t>arch</a:t>
            </a:r>
            <a:r>
              <a:rPr lang="en-GB" sz="1800" dirty="0"/>
              <a:t> 2022</a:t>
            </a:r>
            <a:endParaRPr lang="en-GB" sz="1800" dirty="0">
              <a:latin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SOURCE: Google Analytics.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*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Effective visits = total sessions - (total sessions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x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bounce rate)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41369"/>
              </p:ext>
            </p:extLst>
          </p:nvPr>
        </p:nvGraphicFramePr>
        <p:xfrm>
          <a:off x="255115" y="1196975"/>
          <a:ext cx="11673361" cy="4787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84537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2346777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1666298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1643312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1035973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1449324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465801"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Country/Territory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Visitors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Effective visits</a:t>
                      </a:r>
                      <a:r>
                        <a:rPr lang="en-GB" sz="1400" b="1" i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% Effective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Pages / session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46,836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91,989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50,796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10.72%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27,113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56,989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26,990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5.26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29,293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52,823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24,183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22,770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48,274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26,116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5.51%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6.79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22,924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44,971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23,929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5.05%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11,207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35,725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25,443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5.37%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13.73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14,540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30,952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15,909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13,684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30,375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16,992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3.57%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7.08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12,251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28,517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15,533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7.26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11,539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25,740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16,922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2.74%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6.22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402,724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881,181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473,899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100.00%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6.80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128209-BCFD-6B4D-BAEE-F9FFB5EF8804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4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Country</a:t>
            </a:r>
            <a:r>
              <a:rPr lang="en-US" sz="1800" cap="none" dirty="0">
                <a:latin typeface="+mn-lt"/>
              </a:rPr>
              <a:t> 31 March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/occurrence/search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183287"/>
              </p:ext>
            </p:extLst>
          </p:nvPr>
        </p:nvGraphicFramePr>
        <p:xfrm>
          <a:off x="6278682" y="1196974"/>
          <a:ext cx="5649789" cy="495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027781"/>
              </p:ext>
            </p:extLst>
          </p:nvPr>
        </p:nvGraphicFramePr>
        <p:xfrm>
          <a:off x="255590" y="1196977"/>
          <a:ext cx="5914080" cy="478789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0639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870487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45903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20451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113610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280266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89291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457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110,750,756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145,520,357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21,422,776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24,595,830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18,651,425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2,609,622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12,210,325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1,229,583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8,311,312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24,285,291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Finland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8,057,786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499,507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7,227,678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5,857,419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5,730,574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4,523,322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4,693,503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4,265,119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Sweden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3,526,256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5,466,063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109">
                <a:tc gridSpan="3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54,052,339</a:t>
                      </a:r>
                      <a:endParaRPr lang="en-GB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54,341,744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966">
                <a:tc gridSpan="3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254, 634,720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252,569,971</a:t>
                      </a:r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download requests</a:t>
            </a:r>
            <a:r>
              <a:rPr lang="en-US" sz="1800" cap="none" dirty="0">
                <a:latin typeface="+mn-lt"/>
              </a:rPr>
              <a:t> 31 March 2022</a:t>
            </a:r>
            <a:endParaRPr lang="en-GB" sz="1800" dirty="0">
              <a:latin typeface="+mn-lt"/>
            </a:endParaRP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947916"/>
              </p:ext>
            </p:extLst>
          </p:nvPr>
        </p:nvGraphicFramePr>
        <p:xfrm>
          <a:off x="6172200" y="1196975"/>
          <a:ext cx="5764211" cy="408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99477516"/>
              </p:ext>
            </p:extLst>
          </p:nvPr>
        </p:nvGraphicFramePr>
        <p:xfrm>
          <a:off x="255589" y="1183120"/>
          <a:ext cx="5764212" cy="4865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1752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8506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202584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139595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013458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41557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29,135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36,467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Switzerland</a:t>
                      </a:r>
                      <a:endParaRPr lang="da-DK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4,372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8,506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42,639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5,620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21,725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16,414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3,372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16,344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5,187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5,808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3,254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2,803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9,777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2,683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11,605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33,679,456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22,065</a:t>
                      </a:r>
                      <a:endParaRPr lang="en-GB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81,673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236,212,264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94,284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253,140</a:t>
                      </a:r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7503236" y="5157434"/>
            <a:ext cx="3102137" cy="1007181"/>
            <a:chOff x="9105900" y="1088487"/>
            <a:chExt cx="3102137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248937" cy="88407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48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354837" y="1088487"/>
              <a:ext cx="1853200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countries, islands &amp; territories where users have requested downloads (+5)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F3232-43CD-3148-AC83-479F524B6B4C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 Regular" panose="02000000000000000000" pitchFamily="2" charset="0"/>
              </a:rPr>
              <a:t>Peer-reviewed publications using GBIF-mediated data</a:t>
            </a:r>
            <a:r>
              <a:rPr lang="en-US" sz="1800" cap="none" dirty="0">
                <a:latin typeface="+mn-lt"/>
              </a:rPr>
              <a:t> 31 March 2022</a:t>
            </a:r>
            <a:endParaRPr lang="en-US" sz="1800" dirty="0">
              <a:latin typeface="+mn-lt"/>
              <a:cs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4" y="6330935"/>
            <a:ext cx="8149849" cy="365125"/>
          </a:xfrm>
        </p:spPr>
        <p:txBody>
          <a:bodyPr/>
          <a:lstStyle/>
          <a:p>
            <a:r>
              <a:rPr lang="en-GB" sz="1050" dirty="0">
                <a:solidFill>
                  <a:schemeClr val="accent2"/>
                </a:solidFill>
              </a:rPr>
              <a:t>https://</a:t>
            </a:r>
            <a:r>
              <a:rPr lang="en-GB" sz="1050" dirty="0" err="1">
                <a:solidFill>
                  <a:schemeClr val="accent2"/>
                </a:solidFill>
              </a:rPr>
              <a:t>www.gbif.org</a:t>
            </a:r>
            <a:r>
              <a:rPr lang="en-GB" sz="1050" dirty="0">
                <a:solidFill>
                  <a:schemeClr val="accent2"/>
                </a:solidFill>
              </a:rPr>
              <a:t>/resource/</a:t>
            </a:r>
            <a:r>
              <a:rPr lang="en-GB" sz="1050" dirty="0" err="1">
                <a:solidFill>
                  <a:schemeClr val="accent2"/>
                </a:solidFill>
              </a:rPr>
              <a:t>search?contentType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literature&amp;literatureType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journal&amp;relevance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GBIF_USED&amp;peerReview</a:t>
            </a:r>
            <a:r>
              <a:rPr lang="en-GB" sz="1050" dirty="0">
                <a:solidFill>
                  <a:schemeClr val="accent2"/>
                </a:solidFill>
              </a:rPr>
              <a:t>=true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2FA196-7408-4B96-9633-7BC4C1858B3C}"/>
              </a:ext>
            </a:extLst>
          </p:cNvPr>
          <p:cNvCxnSpPr/>
          <p:nvPr/>
        </p:nvCxnSpPr>
        <p:spPr>
          <a:xfrm>
            <a:off x="334962" y="5118652"/>
            <a:ext cx="11485563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00887A-6451-4CC0-9DF5-EB9E5AF63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597729"/>
              </p:ext>
            </p:extLst>
          </p:nvPr>
        </p:nvGraphicFramePr>
        <p:xfrm>
          <a:off x="334962" y="1127934"/>
          <a:ext cx="11485564" cy="49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565AB6-85F8-7E4D-82E0-CF2F3E71BF4C}"/>
              </a:ext>
            </a:extLst>
          </p:cNvPr>
          <p:cNvSpPr txBox="1"/>
          <p:nvPr/>
        </p:nvSpPr>
        <p:spPr>
          <a:xfrm>
            <a:off x="10972801" y="1575687"/>
            <a:ext cx="531223" cy="3296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197" dirty="0">
                <a:solidFill>
                  <a:srgbClr val="FFFFFF"/>
                </a:solidFill>
                <a:latin typeface="Roboto Regular" panose="02000000000000000000" pitchFamily="2" charset="0"/>
              </a:rPr>
              <a:t>1,432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46AB5-9BA7-824A-8728-09C1C87D4720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" id="{D7D1A614-04C3-7448-AB89-F7A669F6E8FB}" vid="{26D03B5A-86C3-AD4B-8EFF-C654DD5FFC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7717</TotalTime>
  <Words>1144</Words>
  <Application>Microsoft Macintosh PowerPoint</Application>
  <PresentationFormat>Widescreen</PresentationFormat>
  <Paragraphs>417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Regular</vt:lpstr>
      <vt:lpstr>Roboto</vt:lpstr>
      <vt:lpstr>Roboto Bold</vt:lpstr>
      <vt:lpstr>Roboto Condensed</vt:lpstr>
      <vt:lpstr>Roboto Condensed Light</vt:lpstr>
      <vt:lpstr>Roboto Regular</vt:lpstr>
      <vt:lpstr>1_Office Theme</vt:lpstr>
      <vt:lpstr>BY THE NUMBERS | 31 March 2022 </vt:lpstr>
      <vt:lpstr>Species occurrence records with MultiMedia evidence 31 March 2022</vt:lpstr>
      <vt:lpstr>Data From the GBIF Network  31 March 2022</vt:lpstr>
      <vt:lpstr>GBIF Participant countries 31 March 2022</vt:lpstr>
      <vt:lpstr>GBIF Network of Data publishing institutions March 2022</vt:lpstr>
      <vt:lpstr>GBIF.org traffic by country 31 March 2022</vt:lpstr>
      <vt:lpstr>Occurrences published by Country 31 March 2022</vt:lpstr>
      <vt:lpstr>Data download requests 31 March 2022</vt:lpstr>
      <vt:lpstr>Peer-reviewed publications using GBIF-mediated data 31 March 2022</vt:lpstr>
      <vt:lpstr>Data Use in peer-reviewed journals 31 March 2022</vt:lpstr>
      <vt:lpstr>Providing biodiversity Evidence for research and policy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NUMBERS | 19 April 2020 </dc:title>
  <dc:subject/>
  <dc:creator>Kyle Copas</dc:creator>
  <cp:keywords/>
  <dc:description/>
  <cp:lastModifiedBy>Kyle Copas</cp:lastModifiedBy>
  <cp:revision>366</cp:revision>
  <dcterms:created xsi:type="dcterms:W3CDTF">2020-04-21T12:51:20Z</dcterms:created>
  <dcterms:modified xsi:type="dcterms:W3CDTF">2022-04-12T09:58:26Z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