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256" r:id="rId5"/>
    <p:sldId id="5031" r:id="rId6"/>
    <p:sldId id="5064" r:id="rId7"/>
    <p:sldId id="4865" r:id="rId8"/>
    <p:sldId id="5062" r:id="rId9"/>
    <p:sldId id="5009" r:id="rId10"/>
    <p:sldId id="5065" r:id="rId11"/>
    <p:sldId id="4906" r:id="rId12"/>
    <p:sldId id="4917" r:id="rId13"/>
    <p:sldId id="5071" r:id="rId14"/>
    <p:sldId id="5072" r:id="rId15"/>
    <p:sldId id="503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6B38427-0056-B568-AE4F-F97965EFFBDF}" name="Tara Yarahmadi-Smith" initials="TY" userId="S::Tara.Yarahmadi-Smith@annafreud.org::3d14fb67-43e1-4c27-b2f8-5b812152ead4" providerId="AD"/>
  <p188:author id="{270035B3-BF00-C859-7453-7ACF89DE7946}" name="Arlene McCloskey" initials="AM" userId="S::Arlene.McCloskey@annafreud.org::2c8debe3-b45b-4291-b3ee-c205a83fe68f" providerId="AD"/>
  <p188:author id="{3014E7C1-1AD8-6B2F-6378-F2ED19D50D71}" name="Emma De'Ath" initials="ED" userId="S::emma.death@annafreud.org::bfd4f52e-431c-4529-8d97-2005369a03ae" providerId="AD"/>
  <p188:author id="{3C9992D3-E73D-6F11-18DD-591755D2F744}" name="Jaime Smith" initials="JS" userId="S::Jaime.Smith@annafreud.org::9efd9a24-d4b7-4a73-83e4-bc6ceae857fc" providerId="AD"/>
  <p188:author id="{61983BF5-A94E-BFBC-EE22-F11E4E0478FC}" name="Natalie Merrett" initials="NM" userId="S::Natalie.Merrett@annafreud.org::d4729c02-d983-4fa1-8fdb-7a6fc0b7cd07" providerId="AD"/>
  <p188:author id="{397EE3F6-EA45-DA32-5D23-1FF991B7E69F}" name="Felicia Lloyd" initials="FL" userId="S::Felicia.Lloyd@annafreud.org::a9a75c9c-4293-4b21-8f32-4213b1cf5bd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F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7"/>
    <p:restoredTop sz="64993"/>
  </p:normalViewPr>
  <p:slideViewPr>
    <p:cSldViewPr snapToGrid="0">
      <p:cViewPr>
        <p:scale>
          <a:sx n="54" d="100"/>
          <a:sy n="54" d="100"/>
        </p:scale>
        <p:origin x="1760" y="6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a Yarahmadi-Smith" userId="3d14fb67-43e1-4c27-b2f8-5b812152ead4" providerId="ADAL" clId="{7AD7A32A-0408-5F62-92D4-6D927D7CFB13}"/>
    <pc:docChg chg="modSld">
      <pc:chgData name="Tara Yarahmadi-Smith" userId="3d14fb67-43e1-4c27-b2f8-5b812152ead4" providerId="ADAL" clId="{7AD7A32A-0408-5F62-92D4-6D927D7CFB13}" dt="2026-08-13T18:51:29.114" v="2" actId="20577"/>
      <pc:docMkLst>
        <pc:docMk/>
      </pc:docMkLst>
      <pc:sldChg chg="modNotesTx">
        <pc:chgData name="Tara Yarahmadi-Smith" userId="3d14fb67-43e1-4c27-b2f8-5b812152ead4" providerId="ADAL" clId="{7AD7A32A-0408-5F62-92D4-6D927D7CFB13}" dt="2026-08-13T18:51:29.114" v="2" actId="20577"/>
        <pc:sldMkLst>
          <pc:docMk/>
          <pc:sldMk cId="3428531788" sldId="256"/>
        </pc:sldMkLst>
      </pc:sldChg>
    </pc:docChg>
  </pc:docChgLst>
  <pc:docChgLst>
    <pc:chgData name="Emma De'Ath" userId="S::emma.death@annafreud.org::bfd4f52e-431c-4529-8d97-2005369a03ae" providerId="AD" clId="Web-{00000000-0000-0000-0000-000000000000}"/>
    <pc:docChg chg="modSld">
      <pc:chgData name="Emma De'Ath" userId="S::emma.death@annafreud.org::bfd4f52e-431c-4529-8d97-2005369a03ae" providerId="AD" clId="Web-{00000000-0000-0000-0000-000000000000}" dt="2026-09-04T13:39:05.959" v="4"/>
      <pc:docMkLst>
        <pc:docMk/>
      </pc:docMkLst>
      <pc:sldChg chg="modNotes">
        <pc:chgData name="Emma De'Ath" userId="S::emma.death@annafreud.org::bfd4f52e-431c-4529-8d97-2005369a03ae" providerId="AD" clId="Web-{00000000-0000-0000-0000-000000000000}" dt="2026-09-04T13:39:05.959" v="4"/>
        <pc:sldMkLst>
          <pc:docMk/>
          <pc:sldMk cId="485437596" sldId="503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B2F762-3D14-4636-9DDA-CE5D0662CDC1}" type="doc">
      <dgm:prSet loTypeId="urn:microsoft.com/office/officeart/2005/8/layout/process1" loCatId="process" qsTypeId="urn:microsoft.com/office/officeart/2005/8/quickstyle/simple1" qsCatId="simple" csTypeId="urn:microsoft.com/office/officeart/2005/8/colors/accent1_3" csCatId="accent1" phldr="1"/>
      <dgm:spPr/>
      <dgm:t>
        <a:bodyPr/>
        <a:lstStyle/>
        <a:p>
          <a:endParaRPr lang="en-GB"/>
        </a:p>
      </dgm:t>
    </dgm:pt>
    <dgm:pt modelId="{F877F125-347D-495B-9611-CAD90BD3D07F}">
      <dgm:prSet phldrT="[Text]" phldr="0"/>
      <dgm:spPr/>
      <dgm:t>
        <a:bodyPr/>
        <a:lstStyle/>
        <a:p>
          <a:r>
            <a:rPr lang="en-GB"/>
            <a:t>Watch closely	</a:t>
          </a:r>
        </a:p>
      </dgm:t>
    </dgm:pt>
    <dgm:pt modelId="{5C5A8A81-4A65-4700-AFD4-3CE0F9D0F583}" type="parTrans" cxnId="{FDF9BF02-917E-4C65-B323-56F720C312BE}">
      <dgm:prSet/>
      <dgm:spPr/>
      <dgm:t>
        <a:bodyPr/>
        <a:lstStyle/>
        <a:p>
          <a:endParaRPr lang="en-GB"/>
        </a:p>
      </dgm:t>
    </dgm:pt>
    <dgm:pt modelId="{D64FE163-9683-402B-BEE0-AEE582D208C0}" type="sibTrans" cxnId="{FDF9BF02-917E-4C65-B323-56F720C312BE}">
      <dgm:prSet/>
      <dgm:spPr/>
      <dgm:t>
        <a:bodyPr/>
        <a:lstStyle/>
        <a:p>
          <a:endParaRPr lang="en-GB"/>
        </a:p>
      </dgm:t>
    </dgm:pt>
    <dgm:pt modelId="{6686E97D-A1DD-4963-99B5-DAD307C44ECD}">
      <dgm:prSet phldrT="[Text]" phldr="0"/>
      <dgm:spPr/>
      <dgm:t>
        <a:bodyPr/>
        <a:lstStyle/>
        <a:p>
          <a:r>
            <a:rPr lang="en-GB"/>
            <a:t>Follow the pattern</a:t>
          </a:r>
        </a:p>
      </dgm:t>
    </dgm:pt>
    <dgm:pt modelId="{0426247F-354C-4DA2-BEFC-77E480F70077}" type="parTrans" cxnId="{23ABABA8-4AF6-4849-B17A-4A96D47D86FE}">
      <dgm:prSet/>
      <dgm:spPr/>
      <dgm:t>
        <a:bodyPr/>
        <a:lstStyle/>
        <a:p>
          <a:endParaRPr lang="en-GB"/>
        </a:p>
      </dgm:t>
    </dgm:pt>
    <dgm:pt modelId="{D42148FD-DB35-4CDF-9916-F3FBEA351942}" type="sibTrans" cxnId="{23ABABA8-4AF6-4849-B17A-4A96D47D86FE}">
      <dgm:prSet/>
      <dgm:spPr/>
      <dgm:t>
        <a:bodyPr/>
        <a:lstStyle/>
        <a:p>
          <a:endParaRPr lang="en-GB"/>
        </a:p>
      </dgm:t>
    </dgm:pt>
    <dgm:pt modelId="{D4A2A502-6988-4F50-8F49-EC62EF25D46D}">
      <dgm:prSet phldrT="[Text]" phldr="0"/>
      <dgm:spPr/>
      <dgm:t>
        <a:bodyPr/>
        <a:lstStyle/>
        <a:p>
          <a:r>
            <a:rPr lang="en-GB"/>
            <a:t>Notice what changes</a:t>
          </a:r>
        </a:p>
      </dgm:t>
    </dgm:pt>
    <dgm:pt modelId="{51F2B3E8-EA56-4581-B9FB-D6F17A877F54}" type="parTrans" cxnId="{3A473A8E-AE3D-47EA-BF55-AF124DC43A92}">
      <dgm:prSet/>
      <dgm:spPr/>
      <dgm:t>
        <a:bodyPr/>
        <a:lstStyle/>
        <a:p>
          <a:endParaRPr lang="en-GB"/>
        </a:p>
      </dgm:t>
    </dgm:pt>
    <dgm:pt modelId="{16A7D729-AFA3-4C0D-BB8D-2E6FF56F47B3}" type="sibTrans" cxnId="{3A473A8E-AE3D-47EA-BF55-AF124DC43A92}">
      <dgm:prSet/>
      <dgm:spPr/>
      <dgm:t>
        <a:bodyPr/>
        <a:lstStyle/>
        <a:p>
          <a:endParaRPr lang="en-GB"/>
        </a:p>
      </dgm:t>
    </dgm:pt>
    <dgm:pt modelId="{112DA2BD-06AA-4561-A1DD-A6CBBE6119A5}" type="pres">
      <dgm:prSet presAssocID="{15B2F762-3D14-4636-9DDA-CE5D0662CDC1}" presName="Name0" presStyleCnt="0">
        <dgm:presLayoutVars>
          <dgm:dir/>
          <dgm:resizeHandles val="exact"/>
        </dgm:presLayoutVars>
      </dgm:prSet>
      <dgm:spPr/>
    </dgm:pt>
    <dgm:pt modelId="{B519EBF1-BAD7-4386-BC92-534E1C8E75BF}" type="pres">
      <dgm:prSet presAssocID="{F877F125-347D-495B-9611-CAD90BD3D07F}" presName="node" presStyleLbl="node1" presStyleIdx="0" presStyleCnt="3">
        <dgm:presLayoutVars>
          <dgm:bulletEnabled val="1"/>
        </dgm:presLayoutVars>
      </dgm:prSet>
      <dgm:spPr/>
    </dgm:pt>
    <dgm:pt modelId="{96D51D75-6242-4A14-A4CC-1662CD7A79F6}" type="pres">
      <dgm:prSet presAssocID="{D64FE163-9683-402B-BEE0-AEE582D208C0}" presName="sibTrans" presStyleLbl="sibTrans2D1" presStyleIdx="0" presStyleCnt="2"/>
      <dgm:spPr/>
    </dgm:pt>
    <dgm:pt modelId="{DACA77A6-1335-4172-93BF-362EA4360119}" type="pres">
      <dgm:prSet presAssocID="{D64FE163-9683-402B-BEE0-AEE582D208C0}" presName="connectorText" presStyleLbl="sibTrans2D1" presStyleIdx="0" presStyleCnt="2"/>
      <dgm:spPr/>
    </dgm:pt>
    <dgm:pt modelId="{680A7E61-071B-4C7F-916D-AB121690C1D7}" type="pres">
      <dgm:prSet presAssocID="{6686E97D-A1DD-4963-99B5-DAD307C44ECD}" presName="node" presStyleLbl="node1" presStyleIdx="1" presStyleCnt="3">
        <dgm:presLayoutVars>
          <dgm:bulletEnabled val="1"/>
        </dgm:presLayoutVars>
      </dgm:prSet>
      <dgm:spPr/>
    </dgm:pt>
    <dgm:pt modelId="{09085303-0A3B-4B66-89BC-89659ED227D4}" type="pres">
      <dgm:prSet presAssocID="{D42148FD-DB35-4CDF-9916-F3FBEA351942}" presName="sibTrans" presStyleLbl="sibTrans2D1" presStyleIdx="1" presStyleCnt="2"/>
      <dgm:spPr/>
    </dgm:pt>
    <dgm:pt modelId="{4C1F7621-2FA5-4A14-BF8A-73E68B3C2E66}" type="pres">
      <dgm:prSet presAssocID="{D42148FD-DB35-4CDF-9916-F3FBEA351942}" presName="connectorText" presStyleLbl="sibTrans2D1" presStyleIdx="1" presStyleCnt="2"/>
      <dgm:spPr/>
    </dgm:pt>
    <dgm:pt modelId="{4FCEE76B-3965-4668-A6A8-AFD9C994857B}" type="pres">
      <dgm:prSet presAssocID="{D4A2A502-6988-4F50-8F49-EC62EF25D46D}" presName="node" presStyleLbl="node1" presStyleIdx="2" presStyleCnt="3">
        <dgm:presLayoutVars>
          <dgm:bulletEnabled val="1"/>
        </dgm:presLayoutVars>
      </dgm:prSet>
      <dgm:spPr/>
    </dgm:pt>
  </dgm:ptLst>
  <dgm:cxnLst>
    <dgm:cxn modelId="{94B24100-446A-4409-8EC5-6A843C4BDD03}" type="presOf" srcId="{15B2F762-3D14-4636-9DDA-CE5D0662CDC1}" destId="{112DA2BD-06AA-4561-A1DD-A6CBBE6119A5}" srcOrd="0" destOrd="0" presId="urn:microsoft.com/office/officeart/2005/8/layout/process1"/>
    <dgm:cxn modelId="{FDF9BF02-917E-4C65-B323-56F720C312BE}" srcId="{15B2F762-3D14-4636-9DDA-CE5D0662CDC1}" destId="{F877F125-347D-495B-9611-CAD90BD3D07F}" srcOrd="0" destOrd="0" parTransId="{5C5A8A81-4A65-4700-AFD4-3CE0F9D0F583}" sibTransId="{D64FE163-9683-402B-BEE0-AEE582D208C0}"/>
    <dgm:cxn modelId="{48B0D120-F3AA-40F3-B060-A3D382295E5A}" type="presOf" srcId="{6686E97D-A1DD-4963-99B5-DAD307C44ECD}" destId="{680A7E61-071B-4C7F-916D-AB121690C1D7}" srcOrd="0" destOrd="0" presId="urn:microsoft.com/office/officeart/2005/8/layout/process1"/>
    <dgm:cxn modelId="{B7CBAB43-7E57-4118-B118-18213B5D7DA7}" type="presOf" srcId="{D64FE163-9683-402B-BEE0-AEE582D208C0}" destId="{DACA77A6-1335-4172-93BF-362EA4360119}" srcOrd="1" destOrd="0" presId="urn:microsoft.com/office/officeart/2005/8/layout/process1"/>
    <dgm:cxn modelId="{F007FE88-3784-4C16-8BA6-7087FAE047EA}" type="presOf" srcId="{D64FE163-9683-402B-BEE0-AEE582D208C0}" destId="{96D51D75-6242-4A14-A4CC-1662CD7A79F6}" srcOrd="0" destOrd="0" presId="urn:microsoft.com/office/officeart/2005/8/layout/process1"/>
    <dgm:cxn modelId="{3A473A8E-AE3D-47EA-BF55-AF124DC43A92}" srcId="{15B2F762-3D14-4636-9DDA-CE5D0662CDC1}" destId="{D4A2A502-6988-4F50-8F49-EC62EF25D46D}" srcOrd="2" destOrd="0" parTransId="{51F2B3E8-EA56-4581-B9FB-D6F17A877F54}" sibTransId="{16A7D729-AFA3-4C0D-BB8D-2E6FF56F47B3}"/>
    <dgm:cxn modelId="{23ABABA8-4AF6-4849-B17A-4A96D47D86FE}" srcId="{15B2F762-3D14-4636-9DDA-CE5D0662CDC1}" destId="{6686E97D-A1DD-4963-99B5-DAD307C44ECD}" srcOrd="1" destOrd="0" parTransId="{0426247F-354C-4DA2-BEFC-77E480F70077}" sibTransId="{D42148FD-DB35-4CDF-9916-F3FBEA351942}"/>
    <dgm:cxn modelId="{9F84B6AB-1E73-43D0-A965-0FC0736A14CF}" type="presOf" srcId="{F877F125-347D-495B-9611-CAD90BD3D07F}" destId="{B519EBF1-BAD7-4386-BC92-534E1C8E75BF}" srcOrd="0" destOrd="0" presId="urn:microsoft.com/office/officeart/2005/8/layout/process1"/>
    <dgm:cxn modelId="{C0D09AD4-9EDA-471C-A36F-EA92EA7B80BD}" type="presOf" srcId="{D42148FD-DB35-4CDF-9916-F3FBEA351942}" destId="{4C1F7621-2FA5-4A14-BF8A-73E68B3C2E66}" srcOrd="1" destOrd="0" presId="urn:microsoft.com/office/officeart/2005/8/layout/process1"/>
    <dgm:cxn modelId="{BE64CFE6-3841-4D9C-B0D4-87FA616125D2}" type="presOf" srcId="{D4A2A502-6988-4F50-8F49-EC62EF25D46D}" destId="{4FCEE76B-3965-4668-A6A8-AFD9C994857B}" srcOrd="0" destOrd="0" presId="urn:microsoft.com/office/officeart/2005/8/layout/process1"/>
    <dgm:cxn modelId="{24841FFC-E08C-40B0-BF8E-4E2FC1260EE6}" type="presOf" srcId="{D42148FD-DB35-4CDF-9916-F3FBEA351942}" destId="{09085303-0A3B-4B66-89BC-89659ED227D4}" srcOrd="0" destOrd="0" presId="urn:microsoft.com/office/officeart/2005/8/layout/process1"/>
    <dgm:cxn modelId="{63F3D876-A904-4A35-B101-D65F5CAEE7BE}" type="presParOf" srcId="{112DA2BD-06AA-4561-A1DD-A6CBBE6119A5}" destId="{B519EBF1-BAD7-4386-BC92-534E1C8E75BF}" srcOrd="0" destOrd="0" presId="urn:microsoft.com/office/officeart/2005/8/layout/process1"/>
    <dgm:cxn modelId="{C4A58A2A-DA9D-4482-BEC3-2C4F88027339}" type="presParOf" srcId="{112DA2BD-06AA-4561-A1DD-A6CBBE6119A5}" destId="{96D51D75-6242-4A14-A4CC-1662CD7A79F6}" srcOrd="1" destOrd="0" presId="urn:microsoft.com/office/officeart/2005/8/layout/process1"/>
    <dgm:cxn modelId="{D3132715-02E5-4C6C-9F77-168E131C09B7}" type="presParOf" srcId="{96D51D75-6242-4A14-A4CC-1662CD7A79F6}" destId="{DACA77A6-1335-4172-93BF-362EA4360119}" srcOrd="0" destOrd="0" presId="urn:microsoft.com/office/officeart/2005/8/layout/process1"/>
    <dgm:cxn modelId="{3A7E0021-6A1C-45B2-9A50-4501FB3EF0DD}" type="presParOf" srcId="{112DA2BD-06AA-4561-A1DD-A6CBBE6119A5}" destId="{680A7E61-071B-4C7F-916D-AB121690C1D7}" srcOrd="2" destOrd="0" presId="urn:microsoft.com/office/officeart/2005/8/layout/process1"/>
    <dgm:cxn modelId="{0128B92D-7B21-47E2-BDB6-2239B5FD502B}" type="presParOf" srcId="{112DA2BD-06AA-4561-A1DD-A6CBBE6119A5}" destId="{09085303-0A3B-4B66-89BC-89659ED227D4}" srcOrd="3" destOrd="0" presId="urn:microsoft.com/office/officeart/2005/8/layout/process1"/>
    <dgm:cxn modelId="{6EBE00B6-7981-4A08-9F26-600F04B8C0F8}" type="presParOf" srcId="{09085303-0A3B-4B66-89BC-89659ED227D4}" destId="{4C1F7621-2FA5-4A14-BF8A-73E68B3C2E66}" srcOrd="0" destOrd="0" presId="urn:microsoft.com/office/officeart/2005/8/layout/process1"/>
    <dgm:cxn modelId="{6A8A5EA5-8C75-40FF-B167-B85211A26F17}" type="presParOf" srcId="{112DA2BD-06AA-4561-A1DD-A6CBBE6119A5}" destId="{4FCEE76B-3965-4668-A6A8-AFD9C994857B}"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186B74-241D-4E08-AB1A-65FE08B3D101}"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GB"/>
        </a:p>
      </dgm:t>
    </dgm:pt>
    <dgm:pt modelId="{4EDA3CEB-E3E0-4BDF-AC5B-786B7DA7B52F}">
      <dgm:prSet custT="1"/>
      <dgm:spPr>
        <a:ln>
          <a:noFill/>
        </a:ln>
      </dgm:spPr>
      <dgm:t>
        <a:bodyPr/>
        <a:lstStyle/>
        <a:p>
          <a:r>
            <a:rPr lang="en-US" sz="1800"/>
            <a:t>Disagreements are a normal part of friendships. </a:t>
          </a:r>
          <a:endParaRPr lang="en-GB" sz="1800"/>
        </a:p>
      </dgm:t>
      <dgm:extLst>
        <a:ext uri="{E40237B7-FDA0-4F09-8148-C483321AD2D9}">
          <dgm14:cNvPr xmlns:dgm14="http://schemas.microsoft.com/office/drawing/2010/diagram" id="0" name="" descr="Disagreements are a normal part of friendships&#10;"/>
        </a:ext>
      </dgm:extLst>
    </dgm:pt>
    <dgm:pt modelId="{823529EB-7A3D-4F97-8C66-42023F69C145}" type="parTrans" cxnId="{2B2FF987-B70D-42E1-B250-ADD971BD162D}">
      <dgm:prSet/>
      <dgm:spPr/>
      <dgm:t>
        <a:bodyPr/>
        <a:lstStyle/>
        <a:p>
          <a:endParaRPr lang="en-GB"/>
        </a:p>
      </dgm:t>
    </dgm:pt>
    <dgm:pt modelId="{0B1B4709-60D4-44F2-B7EE-F2D15E6BE6F9}" type="sibTrans" cxnId="{2B2FF987-B70D-42E1-B250-ADD971BD162D}">
      <dgm:prSet/>
      <dgm:spPr/>
      <dgm:t>
        <a:bodyPr/>
        <a:lstStyle/>
        <a:p>
          <a:endParaRPr lang="en-GB"/>
        </a:p>
      </dgm:t>
    </dgm:pt>
    <dgm:pt modelId="{A6377356-E2B7-4E81-905C-FF024B09E509}">
      <dgm:prSet custT="1"/>
      <dgm:spPr>
        <a:ln>
          <a:noFill/>
        </a:ln>
      </dgm:spPr>
      <dgm:t>
        <a:bodyPr/>
        <a:lstStyle/>
        <a:p>
          <a:pPr rtl="0"/>
          <a:r>
            <a:rPr lang="en-US" sz="1800"/>
            <a:t>A conflict is </a:t>
          </a:r>
          <a:br>
            <a:rPr lang="en-US" sz="1800"/>
          </a:br>
          <a:r>
            <a:rPr lang="en-US" sz="1800"/>
            <a:t>a serious disagreement or argument and can be </a:t>
          </a:r>
          <a:r>
            <a:rPr lang="en-US" sz="1800">
              <a:latin typeface="Trebuchet MS"/>
            </a:rPr>
            <a:t>part of</a:t>
          </a:r>
          <a:r>
            <a:rPr lang="en-US" sz="1800"/>
            <a:t> an unhealthy relationship. </a:t>
          </a:r>
          <a:endParaRPr lang="en-GB" sz="1800"/>
        </a:p>
      </dgm:t>
    </dgm:pt>
    <dgm:pt modelId="{26F35709-CDFB-4646-BA23-923E14993951}" type="parTrans" cxnId="{0B55B68C-C86A-4556-940F-A1CB734C25E3}">
      <dgm:prSet/>
      <dgm:spPr/>
      <dgm:t>
        <a:bodyPr/>
        <a:lstStyle/>
        <a:p>
          <a:endParaRPr lang="en-GB"/>
        </a:p>
      </dgm:t>
    </dgm:pt>
    <dgm:pt modelId="{14C12F2C-2DDE-4DDE-AEF3-A79B4EF00FE4}" type="sibTrans" cxnId="{0B55B68C-C86A-4556-940F-A1CB734C25E3}">
      <dgm:prSet/>
      <dgm:spPr/>
      <dgm:t>
        <a:bodyPr/>
        <a:lstStyle/>
        <a:p>
          <a:endParaRPr lang="en-GB"/>
        </a:p>
      </dgm:t>
    </dgm:pt>
    <dgm:pt modelId="{2E29A168-C101-4426-918E-5F1F27CED71B}">
      <dgm:prSet custT="1"/>
      <dgm:spPr>
        <a:ln>
          <a:noFill/>
        </a:ln>
      </dgm:spPr>
      <dgm:t>
        <a:bodyPr/>
        <a:lstStyle/>
        <a:p>
          <a:pPr rtl="0"/>
          <a:r>
            <a:rPr lang="en-US" sz="1800"/>
            <a:t>Conflicts can </a:t>
          </a:r>
          <a:r>
            <a:rPr lang="en-US" sz="1800">
              <a:latin typeface="Trebuchet MS"/>
            </a:rPr>
            <a:t>be</a:t>
          </a:r>
          <a:r>
            <a:rPr lang="en-US" sz="1800"/>
            <a:t> upsetting and affect our wellbeing.</a:t>
          </a:r>
          <a:endParaRPr lang="en-GB" sz="1800"/>
        </a:p>
      </dgm:t>
    </dgm:pt>
    <dgm:pt modelId="{08E56604-6277-4BF9-A89D-74DCF6BBCA18}" type="parTrans" cxnId="{7DDFB971-8963-438D-88DB-649728CCCD5A}">
      <dgm:prSet/>
      <dgm:spPr/>
      <dgm:t>
        <a:bodyPr/>
        <a:lstStyle/>
        <a:p>
          <a:endParaRPr lang="en-GB"/>
        </a:p>
      </dgm:t>
    </dgm:pt>
    <dgm:pt modelId="{97ADDBCB-F7B2-4818-B16F-EBDEE95A47D5}" type="sibTrans" cxnId="{7DDFB971-8963-438D-88DB-649728CCCD5A}">
      <dgm:prSet/>
      <dgm:spPr/>
      <dgm:t>
        <a:bodyPr/>
        <a:lstStyle/>
        <a:p>
          <a:endParaRPr lang="en-GB"/>
        </a:p>
      </dgm:t>
    </dgm:pt>
    <dgm:pt modelId="{B2EC20BB-E969-44A5-A140-63954AF58CFD}">
      <dgm:prSet custT="1"/>
      <dgm:spPr>
        <a:ln>
          <a:noFill/>
        </a:ln>
      </dgm:spPr>
      <dgm:t>
        <a:bodyPr/>
        <a:lstStyle/>
        <a:p>
          <a:r>
            <a:rPr lang="en-US" sz="1800"/>
            <a:t>A disagreement might become a conflict if we can’t resolve the argument and work through our differences. </a:t>
          </a:r>
          <a:endParaRPr lang="en-GB" sz="1800"/>
        </a:p>
      </dgm:t>
      <dgm:extLst>
        <a:ext uri="{E40237B7-FDA0-4F09-8148-C483321AD2D9}">
          <dgm14:cNvPr xmlns:dgm14="http://schemas.microsoft.com/office/drawing/2010/diagram" id="0" name="" descr="Disagreements are a normal part of friendships&#10;"/>
        </a:ext>
      </dgm:extLst>
    </dgm:pt>
    <dgm:pt modelId="{2E72F307-A106-475E-B91F-42B1B1F73B20}" type="parTrans" cxnId="{EC8EDB30-37B7-42F8-A676-D96907FE0144}">
      <dgm:prSet/>
      <dgm:spPr/>
      <dgm:t>
        <a:bodyPr/>
        <a:lstStyle/>
        <a:p>
          <a:endParaRPr lang="en-GB"/>
        </a:p>
      </dgm:t>
    </dgm:pt>
    <dgm:pt modelId="{A50D32EB-E111-4CEC-8BFB-117E7CB45006}" type="sibTrans" cxnId="{EC8EDB30-37B7-42F8-A676-D96907FE0144}">
      <dgm:prSet/>
      <dgm:spPr/>
      <dgm:t>
        <a:bodyPr/>
        <a:lstStyle/>
        <a:p>
          <a:endParaRPr lang="en-GB"/>
        </a:p>
      </dgm:t>
    </dgm:pt>
    <dgm:pt modelId="{870167A1-EC87-45FF-8317-18D1683DD527}">
      <dgm:prSet custT="1"/>
      <dgm:spPr>
        <a:ln>
          <a:noFill/>
        </a:ln>
      </dgm:spPr>
      <dgm:t>
        <a:bodyPr/>
        <a:lstStyle/>
        <a:p>
          <a:pPr rtl="0"/>
          <a:r>
            <a:rPr lang="en-US" sz="1800"/>
            <a:t>Conflict resolution is how you end an argument so that everyone involved is </a:t>
          </a:r>
          <a:r>
            <a:rPr lang="en-US" sz="1800">
              <a:latin typeface="Trebuchet MS"/>
            </a:rPr>
            <a:t>happy with</a:t>
          </a:r>
          <a:r>
            <a:rPr lang="en-US" sz="1800"/>
            <a:t> the outcome.</a:t>
          </a:r>
          <a:endParaRPr lang="en-GB" sz="1800"/>
        </a:p>
      </dgm:t>
      <dgm:extLst>
        <a:ext uri="{E40237B7-FDA0-4F09-8148-C483321AD2D9}">
          <dgm14:cNvPr xmlns:dgm14="http://schemas.microsoft.com/office/drawing/2010/diagram" id="0" name="" descr="Disagreements are a normal part of friendships. A conflict is &#10;a serious disagreement or argument and can be part of an unhealthy relationship. Conflicts can be upsetting and affect our wellbeing. A disagreement might become a conflict if we can’t resolve the argument and work through our differences. Conflict resolution is how you end an argument so that everyone involved is happy with the outcome.&#10;&#10;&#10;">
            <a:extLst>
              <a:ext uri="{C183D7F6-B498-43B3-948B-1728B52AA6E4}">
                <adec:decorative xmlns:adec="http://schemas.microsoft.com/office/drawing/2017/decorative" val="0"/>
              </a:ext>
            </a:extLst>
          </dgm14:cNvPr>
        </a:ext>
      </dgm:extLst>
    </dgm:pt>
    <dgm:pt modelId="{FC8A9C2D-9CF1-4187-8978-C03D5980D178}" type="parTrans" cxnId="{6BA16127-3930-4D9C-B923-A666505E950A}">
      <dgm:prSet/>
      <dgm:spPr/>
      <dgm:t>
        <a:bodyPr/>
        <a:lstStyle/>
        <a:p>
          <a:endParaRPr lang="en-GB"/>
        </a:p>
      </dgm:t>
    </dgm:pt>
    <dgm:pt modelId="{65EB494C-C631-462E-A043-2B351FE1A2CD}" type="sibTrans" cxnId="{6BA16127-3930-4D9C-B923-A666505E950A}">
      <dgm:prSet/>
      <dgm:spPr/>
      <dgm:t>
        <a:bodyPr/>
        <a:lstStyle/>
        <a:p>
          <a:endParaRPr lang="en-GB"/>
        </a:p>
      </dgm:t>
    </dgm:pt>
    <dgm:pt modelId="{F7BC5901-776E-4541-A5BF-DB13E50EA650}" type="pres">
      <dgm:prSet presAssocID="{1C186B74-241D-4E08-AB1A-65FE08B3D101}" presName="Name0" presStyleCnt="0">
        <dgm:presLayoutVars>
          <dgm:dir/>
          <dgm:resizeHandles val="exact"/>
        </dgm:presLayoutVars>
      </dgm:prSet>
      <dgm:spPr/>
    </dgm:pt>
    <dgm:pt modelId="{78587B11-AD23-43CB-BFF3-4CDA5CB8604A}" type="pres">
      <dgm:prSet presAssocID="{4EDA3CEB-E3E0-4BDF-AC5B-786B7DA7B52F}" presName="Name5" presStyleLbl="vennNode1" presStyleIdx="0" presStyleCnt="5">
        <dgm:presLayoutVars>
          <dgm:bulletEnabled val="1"/>
        </dgm:presLayoutVars>
      </dgm:prSet>
      <dgm:spPr/>
    </dgm:pt>
    <dgm:pt modelId="{F9BB8B2E-89C1-465A-8B38-3BA5AF0B7746}" type="pres">
      <dgm:prSet presAssocID="{0B1B4709-60D4-44F2-B7EE-F2D15E6BE6F9}" presName="space" presStyleCnt="0"/>
      <dgm:spPr/>
    </dgm:pt>
    <dgm:pt modelId="{0CB2568F-BE89-4947-A27F-9A1CABABCEF0}" type="pres">
      <dgm:prSet presAssocID="{A6377356-E2B7-4E81-905C-FF024B09E509}" presName="Name5" presStyleLbl="vennNode1" presStyleIdx="1" presStyleCnt="5">
        <dgm:presLayoutVars>
          <dgm:bulletEnabled val="1"/>
        </dgm:presLayoutVars>
      </dgm:prSet>
      <dgm:spPr/>
    </dgm:pt>
    <dgm:pt modelId="{68389303-AABF-4C4D-BFCA-AE63C962C4C2}" type="pres">
      <dgm:prSet presAssocID="{14C12F2C-2DDE-4DDE-AEF3-A79B4EF00FE4}" presName="space" presStyleCnt="0"/>
      <dgm:spPr/>
    </dgm:pt>
    <dgm:pt modelId="{E8DDF6C1-FE55-408B-AD43-FCCCFBCEF345}" type="pres">
      <dgm:prSet presAssocID="{2E29A168-C101-4426-918E-5F1F27CED71B}" presName="Name5" presStyleLbl="vennNode1" presStyleIdx="2" presStyleCnt="5">
        <dgm:presLayoutVars>
          <dgm:bulletEnabled val="1"/>
        </dgm:presLayoutVars>
      </dgm:prSet>
      <dgm:spPr/>
    </dgm:pt>
    <dgm:pt modelId="{720222D5-D653-4945-876B-D089D58EDC5D}" type="pres">
      <dgm:prSet presAssocID="{97ADDBCB-F7B2-4818-B16F-EBDEE95A47D5}" presName="space" presStyleCnt="0"/>
      <dgm:spPr/>
    </dgm:pt>
    <dgm:pt modelId="{F18D3548-F8DB-4DDD-9652-AC594D946FB2}" type="pres">
      <dgm:prSet presAssocID="{B2EC20BB-E969-44A5-A140-63954AF58CFD}" presName="Name5" presStyleLbl="vennNode1" presStyleIdx="3" presStyleCnt="5">
        <dgm:presLayoutVars>
          <dgm:bulletEnabled val="1"/>
        </dgm:presLayoutVars>
      </dgm:prSet>
      <dgm:spPr/>
    </dgm:pt>
    <dgm:pt modelId="{F43DE444-73FF-45C0-B726-81389BBB02A3}" type="pres">
      <dgm:prSet presAssocID="{A50D32EB-E111-4CEC-8BFB-117E7CB45006}" presName="space" presStyleCnt="0"/>
      <dgm:spPr/>
    </dgm:pt>
    <dgm:pt modelId="{08288A3A-3C66-4D83-926E-A5B088FBE2F9}" type="pres">
      <dgm:prSet presAssocID="{870167A1-EC87-45FF-8317-18D1683DD527}" presName="Name5" presStyleLbl="vennNode1" presStyleIdx="4" presStyleCnt="5">
        <dgm:presLayoutVars>
          <dgm:bulletEnabled val="1"/>
        </dgm:presLayoutVars>
      </dgm:prSet>
      <dgm:spPr/>
    </dgm:pt>
  </dgm:ptLst>
  <dgm:cxnLst>
    <dgm:cxn modelId="{6BA16127-3930-4D9C-B923-A666505E950A}" srcId="{1C186B74-241D-4E08-AB1A-65FE08B3D101}" destId="{870167A1-EC87-45FF-8317-18D1683DD527}" srcOrd="4" destOrd="0" parTransId="{FC8A9C2D-9CF1-4187-8978-C03D5980D178}" sibTransId="{65EB494C-C631-462E-A043-2B351FE1A2CD}"/>
    <dgm:cxn modelId="{EC8EDB30-37B7-42F8-A676-D96907FE0144}" srcId="{1C186B74-241D-4E08-AB1A-65FE08B3D101}" destId="{B2EC20BB-E969-44A5-A140-63954AF58CFD}" srcOrd="3" destOrd="0" parTransId="{2E72F307-A106-475E-B91F-42B1B1F73B20}" sibTransId="{A50D32EB-E111-4CEC-8BFB-117E7CB45006}"/>
    <dgm:cxn modelId="{3CD7305C-1E17-4DCE-A986-082645E46C38}" type="presOf" srcId="{2E29A168-C101-4426-918E-5F1F27CED71B}" destId="{E8DDF6C1-FE55-408B-AD43-FCCCFBCEF345}" srcOrd="0" destOrd="0" presId="urn:microsoft.com/office/officeart/2005/8/layout/venn3"/>
    <dgm:cxn modelId="{7DDFB971-8963-438D-88DB-649728CCCD5A}" srcId="{1C186B74-241D-4E08-AB1A-65FE08B3D101}" destId="{2E29A168-C101-4426-918E-5F1F27CED71B}" srcOrd="2" destOrd="0" parTransId="{08E56604-6277-4BF9-A89D-74DCF6BBCA18}" sibTransId="{97ADDBCB-F7B2-4818-B16F-EBDEE95A47D5}"/>
    <dgm:cxn modelId="{82DBAC58-708A-4B19-82DB-B7C4D95DBBED}" type="presOf" srcId="{4EDA3CEB-E3E0-4BDF-AC5B-786B7DA7B52F}" destId="{78587B11-AD23-43CB-BFF3-4CDA5CB8604A}" srcOrd="0" destOrd="0" presId="urn:microsoft.com/office/officeart/2005/8/layout/venn3"/>
    <dgm:cxn modelId="{38E97A7B-744E-4CFA-B867-F5C1E8B7AAF3}" type="presOf" srcId="{1C186B74-241D-4E08-AB1A-65FE08B3D101}" destId="{F7BC5901-776E-4541-A5BF-DB13E50EA650}" srcOrd="0" destOrd="0" presId="urn:microsoft.com/office/officeart/2005/8/layout/venn3"/>
    <dgm:cxn modelId="{2B2FF987-B70D-42E1-B250-ADD971BD162D}" srcId="{1C186B74-241D-4E08-AB1A-65FE08B3D101}" destId="{4EDA3CEB-E3E0-4BDF-AC5B-786B7DA7B52F}" srcOrd="0" destOrd="0" parTransId="{823529EB-7A3D-4F97-8C66-42023F69C145}" sibTransId="{0B1B4709-60D4-44F2-B7EE-F2D15E6BE6F9}"/>
    <dgm:cxn modelId="{0B55B68C-C86A-4556-940F-A1CB734C25E3}" srcId="{1C186B74-241D-4E08-AB1A-65FE08B3D101}" destId="{A6377356-E2B7-4E81-905C-FF024B09E509}" srcOrd="1" destOrd="0" parTransId="{26F35709-CDFB-4646-BA23-923E14993951}" sibTransId="{14C12F2C-2DDE-4DDE-AEF3-A79B4EF00FE4}"/>
    <dgm:cxn modelId="{441DAE92-9B39-4967-A1F2-CE4E58B5ECA0}" type="presOf" srcId="{870167A1-EC87-45FF-8317-18D1683DD527}" destId="{08288A3A-3C66-4D83-926E-A5B088FBE2F9}" srcOrd="0" destOrd="0" presId="urn:microsoft.com/office/officeart/2005/8/layout/venn3"/>
    <dgm:cxn modelId="{15912FB9-430B-4894-9088-64EE4303E7F3}" type="presOf" srcId="{A6377356-E2B7-4E81-905C-FF024B09E509}" destId="{0CB2568F-BE89-4947-A27F-9A1CABABCEF0}" srcOrd="0" destOrd="0" presId="urn:microsoft.com/office/officeart/2005/8/layout/venn3"/>
    <dgm:cxn modelId="{1ABE59D1-5BD2-4A60-A929-89A9B0D22FB5}" type="presOf" srcId="{B2EC20BB-E969-44A5-A140-63954AF58CFD}" destId="{F18D3548-F8DB-4DDD-9652-AC594D946FB2}" srcOrd="0" destOrd="0" presId="urn:microsoft.com/office/officeart/2005/8/layout/venn3"/>
    <dgm:cxn modelId="{634BAA40-C551-4145-8FDF-206486DDA1C1}" type="presParOf" srcId="{F7BC5901-776E-4541-A5BF-DB13E50EA650}" destId="{78587B11-AD23-43CB-BFF3-4CDA5CB8604A}" srcOrd="0" destOrd="0" presId="urn:microsoft.com/office/officeart/2005/8/layout/venn3"/>
    <dgm:cxn modelId="{C3AB669F-6D1D-4F4F-8FBD-88C3CBF231F9}" type="presParOf" srcId="{F7BC5901-776E-4541-A5BF-DB13E50EA650}" destId="{F9BB8B2E-89C1-465A-8B38-3BA5AF0B7746}" srcOrd="1" destOrd="0" presId="urn:microsoft.com/office/officeart/2005/8/layout/venn3"/>
    <dgm:cxn modelId="{D86B6ED1-48F3-4E17-ABB9-61D42F01DEF6}" type="presParOf" srcId="{F7BC5901-776E-4541-A5BF-DB13E50EA650}" destId="{0CB2568F-BE89-4947-A27F-9A1CABABCEF0}" srcOrd="2" destOrd="0" presId="urn:microsoft.com/office/officeart/2005/8/layout/venn3"/>
    <dgm:cxn modelId="{AFF7D820-1E59-49E3-8EBF-AAFFEEA8352D}" type="presParOf" srcId="{F7BC5901-776E-4541-A5BF-DB13E50EA650}" destId="{68389303-AABF-4C4D-BFCA-AE63C962C4C2}" srcOrd="3" destOrd="0" presId="urn:microsoft.com/office/officeart/2005/8/layout/venn3"/>
    <dgm:cxn modelId="{A8D66CD8-94F7-4CD0-ACF8-439140682FFC}" type="presParOf" srcId="{F7BC5901-776E-4541-A5BF-DB13E50EA650}" destId="{E8DDF6C1-FE55-408B-AD43-FCCCFBCEF345}" srcOrd="4" destOrd="0" presId="urn:microsoft.com/office/officeart/2005/8/layout/venn3"/>
    <dgm:cxn modelId="{06D59838-DCE5-4CA2-BB62-C74AC15C4E47}" type="presParOf" srcId="{F7BC5901-776E-4541-A5BF-DB13E50EA650}" destId="{720222D5-D653-4945-876B-D089D58EDC5D}" srcOrd="5" destOrd="0" presId="urn:microsoft.com/office/officeart/2005/8/layout/venn3"/>
    <dgm:cxn modelId="{25E86AB4-2785-4806-A432-9CF2738CAE25}" type="presParOf" srcId="{F7BC5901-776E-4541-A5BF-DB13E50EA650}" destId="{F18D3548-F8DB-4DDD-9652-AC594D946FB2}" srcOrd="6" destOrd="0" presId="urn:microsoft.com/office/officeart/2005/8/layout/venn3"/>
    <dgm:cxn modelId="{ED598680-1FB0-4FD9-9746-0A3E78B28CCC}" type="presParOf" srcId="{F7BC5901-776E-4541-A5BF-DB13E50EA650}" destId="{F43DE444-73FF-45C0-B726-81389BBB02A3}" srcOrd="7" destOrd="0" presId="urn:microsoft.com/office/officeart/2005/8/layout/venn3"/>
    <dgm:cxn modelId="{86C55D9F-21FE-4161-844C-B08EEA2DF4A6}" type="presParOf" srcId="{F7BC5901-776E-4541-A5BF-DB13E50EA650}" destId="{08288A3A-3C66-4D83-926E-A5B088FBE2F9}"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19EBF1-BAD7-4386-BC92-534E1C8E75BF}">
      <dsp:nvSpPr>
        <dsp:cNvPr id="0" name=""/>
        <dsp:cNvSpPr/>
      </dsp:nvSpPr>
      <dsp:spPr>
        <a:xfrm>
          <a:off x="7143" y="2068777"/>
          <a:ext cx="2135187" cy="1281112"/>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Watch closely	</a:t>
          </a:r>
        </a:p>
      </dsp:txBody>
      <dsp:txXfrm>
        <a:off x="44665" y="2106299"/>
        <a:ext cx="2060143" cy="1206068"/>
      </dsp:txXfrm>
    </dsp:sp>
    <dsp:sp modelId="{96D51D75-6242-4A14-A4CC-1662CD7A79F6}">
      <dsp:nvSpPr>
        <dsp:cNvPr id="0" name=""/>
        <dsp:cNvSpPr/>
      </dsp:nvSpPr>
      <dsp:spPr>
        <a:xfrm>
          <a:off x="2355850" y="2444570"/>
          <a:ext cx="452659" cy="529526"/>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GB" sz="2100" kern="1200"/>
        </a:p>
      </dsp:txBody>
      <dsp:txXfrm>
        <a:off x="2355850" y="2550475"/>
        <a:ext cx="316861" cy="317716"/>
      </dsp:txXfrm>
    </dsp:sp>
    <dsp:sp modelId="{680A7E61-071B-4C7F-916D-AB121690C1D7}">
      <dsp:nvSpPr>
        <dsp:cNvPr id="0" name=""/>
        <dsp:cNvSpPr/>
      </dsp:nvSpPr>
      <dsp:spPr>
        <a:xfrm>
          <a:off x="2996406" y="2068777"/>
          <a:ext cx="2135187" cy="1281112"/>
        </a:xfrm>
        <a:prstGeom prst="roundRect">
          <a:avLst>
            <a:gd name="adj" fmla="val 10000"/>
          </a:avLst>
        </a:prstGeom>
        <a:solidFill>
          <a:schemeClr val="accent1">
            <a:shade val="80000"/>
            <a:hueOff val="63311"/>
            <a:satOff val="3160"/>
            <a:lumOff val="108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Follow the pattern</a:t>
          </a:r>
        </a:p>
      </dsp:txBody>
      <dsp:txXfrm>
        <a:off x="3033928" y="2106299"/>
        <a:ext cx="2060143" cy="1206068"/>
      </dsp:txXfrm>
    </dsp:sp>
    <dsp:sp modelId="{09085303-0A3B-4B66-89BC-89659ED227D4}">
      <dsp:nvSpPr>
        <dsp:cNvPr id="0" name=""/>
        <dsp:cNvSpPr/>
      </dsp:nvSpPr>
      <dsp:spPr>
        <a:xfrm>
          <a:off x="5345112" y="2444570"/>
          <a:ext cx="452659" cy="529526"/>
        </a:xfrm>
        <a:prstGeom prst="rightArrow">
          <a:avLst>
            <a:gd name="adj1" fmla="val 60000"/>
            <a:gd name="adj2" fmla="val 50000"/>
          </a:avLst>
        </a:prstGeom>
        <a:solidFill>
          <a:schemeClr val="accent1">
            <a:shade val="90000"/>
            <a:hueOff val="126569"/>
            <a:satOff val="321"/>
            <a:lumOff val="1867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GB" sz="2100" kern="1200"/>
        </a:p>
      </dsp:txBody>
      <dsp:txXfrm>
        <a:off x="5345112" y="2550475"/>
        <a:ext cx="316861" cy="317716"/>
      </dsp:txXfrm>
    </dsp:sp>
    <dsp:sp modelId="{4FCEE76B-3965-4668-A6A8-AFD9C994857B}">
      <dsp:nvSpPr>
        <dsp:cNvPr id="0" name=""/>
        <dsp:cNvSpPr/>
      </dsp:nvSpPr>
      <dsp:spPr>
        <a:xfrm>
          <a:off x="5985668" y="2068777"/>
          <a:ext cx="2135187" cy="1281112"/>
        </a:xfrm>
        <a:prstGeom prst="roundRect">
          <a:avLst>
            <a:gd name="adj" fmla="val 10000"/>
          </a:avLst>
        </a:prstGeom>
        <a:solidFill>
          <a:schemeClr val="accent1">
            <a:shade val="80000"/>
            <a:hueOff val="126622"/>
            <a:satOff val="6319"/>
            <a:lumOff val="2176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t>Notice what changes</a:t>
          </a:r>
        </a:p>
      </dsp:txBody>
      <dsp:txXfrm>
        <a:off x="6023190" y="2106299"/>
        <a:ext cx="2060143" cy="12060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87B11-AD23-43CB-BFF3-4CDA5CB8604A}">
      <dsp:nvSpPr>
        <dsp:cNvPr id="0" name=""/>
        <dsp:cNvSpPr/>
      </dsp:nvSpPr>
      <dsp:spPr>
        <a:xfrm>
          <a:off x="1385"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a:lnSpc>
              <a:spcPct val="90000"/>
            </a:lnSpc>
            <a:spcBef>
              <a:spcPct val="0"/>
            </a:spcBef>
            <a:spcAft>
              <a:spcPct val="35000"/>
            </a:spcAft>
            <a:buNone/>
          </a:pPr>
          <a:r>
            <a:rPr lang="en-US" sz="1800" kern="1200"/>
            <a:t>Disagreements are a normal part of friendships. </a:t>
          </a:r>
          <a:endParaRPr lang="en-GB" sz="1800" kern="1200"/>
        </a:p>
      </dsp:txBody>
      <dsp:txXfrm>
        <a:off x="397175" y="1666074"/>
        <a:ext cx="1911045" cy="1911045"/>
      </dsp:txXfrm>
    </dsp:sp>
    <dsp:sp modelId="{0CB2568F-BE89-4947-A27F-9A1CABABCEF0}">
      <dsp:nvSpPr>
        <dsp:cNvPr id="0" name=""/>
        <dsp:cNvSpPr/>
      </dsp:nvSpPr>
      <dsp:spPr>
        <a:xfrm>
          <a:off x="2163486"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a:t>A conflict is </a:t>
          </a:r>
          <a:br>
            <a:rPr lang="en-US" sz="1800" kern="1200"/>
          </a:br>
          <a:r>
            <a:rPr lang="en-US" sz="1800" kern="1200"/>
            <a:t>a serious disagreement or argument and can be </a:t>
          </a:r>
          <a:r>
            <a:rPr lang="en-US" sz="1800" kern="1200">
              <a:latin typeface="Trebuchet MS"/>
            </a:rPr>
            <a:t>part of</a:t>
          </a:r>
          <a:r>
            <a:rPr lang="en-US" sz="1800" kern="1200"/>
            <a:t> an unhealthy relationship. </a:t>
          </a:r>
          <a:endParaRPr lang="en-GB" sz="1800" kern="1200"/>
        </a:p>
      </dsp:txBody>
      <dsp:txXfrm>
        <a:off x="2559276" y="1666074"/>
        <a:ext cx="1911045" cy="1911045"/>
      </dsp:txXfrm>
    </dsp:sp>
    <dsp:sp modelId="{E8DDF6C1-FE55-408B-AD43-FCCCFBCEF345}">
      <dsp:nvSpPr>
        <dsp:cNvPr id="0" name=""/>
        <dsp:cNvSpPr/>
      </dsp:nvSpPr>
      <dsp:spPr>
        <a:xfrm>
          <a:off x="4325587"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a:t>Conflicts can </a:t>
          </a:r>
          <a:r>
            <a:rPr lang="en-US" sz="1800" kern="1200">
              <a:latin typeface="Trebuchet MS"/>
            </a:rPr>
            <a:t>be</a:t>
          </a:r>
          <a:r>
            <a:rPr lang="en-US" sz="1800" kern="1200"/>
            <a:t> upsetting and affect our wellbeing.</a:t>
          </a:r>
          <a:endParaRPr lang="en-GB" sz="1800" kern="1200"/>
        </a:p>
      </dsp:txBody>
      <dsp:txXfrm>
        <a:off x="4721377" y="1666074"/>
        <a:ext cx="1911045" cy="1911045"/>
      </dsp:txXfrm>
    </dsp:sp>
    <dsp:sp modelId="{F18D3548-F8DB-4DDD-9652-AC594D946FB2}">
      <dsp:nvSpPr>
        <dsp:cNvPr id="0" name=""/>
        <dsp:cNvSpPr/>
      </dsp:nvSpPr>
      <dsp:spPr>
        <a:xfrm>
          <a:off x="6487687"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a:lnSpc>
              <a:spcPct val="90000"/>
            </a:lnSpc>
            <a:spcBef>
              <a:spcPct val="0"/>
            </a:spcBef>
            <a:spcAft>
              <a:spcPct val="35000"/>
            </a:spcAft>
            <a:buNone/>
          </a:pPr>
          <a:r>
            <a:rPr lang="en-US" sz="1800" kern="1200"/>
            <a:t>A disagreement might become a conflict if we can’t resolve the argument and work through our differences. </a:t>
          </a:r>
          <a:endParaRPr lang="en-GB" sz="1800" kern="1200"/>
        </a:p>
      </dsp:txBody>
      <dsp:txXfrm>
        <a:off x="6883477" y="1666074"/>
        <a:ext cx="1911045" cy="1911045"/>
      </dsp:txXfrm>
    </dsp:sp>
    <dsp:sp modelId="{08288A3A-3C66-4D83-926E-A5B088FBE2F9}">
      <dsp:nvSpPr>
        <dsp:cNvPr id="0" name=""/>
        <dsp:cNvSpPr/>
      </dsp:nvSpPr>
      <dsp:spPr>
        <a:xfrm>
          <a:off x="8649788" y="1270284"/>
          <a:ext cx="2702625" cy="2702625"/>
        </a:xfrm>
        <a:prstGeom prst="ellipse">
          <a:avLst/>
        </a:prstGeom>
        <a:solidFill>
          <a:schemeClr val="accent1">
            <a:alpha val="5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48735" tIns="22860" rIns="148735" bIns="22860" numCol="1" spcCol="1270" anchor="ctr" anchorCtr="0">
          <a:noAutofit/>
        </a:bodyPr>
        <a:lstStyle/>
        <a:p>
          <a:pPr marL="0" lvl="0" indent="0" algn="ctr" defTabSz="800100" rtl="0">
            <a:lnSpc>
              <a:spcPct val="90000"/>
            </a:lnSpc>
            <a:spcBef>
              <a:spcPct val="0"/>
            </a:spcBef>
            <a:spcAft>
              <a:spcPct val="35000"/>
            </a:spcAft>
            <a:buNone/>
          </a:pPr>
          <a:r>
            <a:rPr lang="en-US" sz="1800" kern="1200"/>
            <a:t>Conflict resolution is how you end an argument so that everyone involved is </a:t>
          </a:r>
          <a:r>
            <a:rPr lang="en-US" sz="1800" kern="1200">
              <a:latin typeface="Trebuchet MS"/>
            </a:rPr>
            <a:t>happy with</a:t>
          </a:r>
          <a:r>
            <a:rPr lang="en-US" sz="1800" kern="1200"/>
            <a:t> the outcome.</a:t>
          </a:r>
          <a:endParaRPr lang="en-GB" sz="1800" kern="1200"/>
        </a:p>
      </dsp:txBody>
      <dsp:txXfrm>
        <a:off x="9045578" y="1666074"/>
        <a:ext cx="1911045" cy="191104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38B230-B651-402E-9D42-EDE89C882AB5}" type="datetimeFigureOut">
              <a:rPr lang="en-GB" smtClean="0"/>
              <a:t>04/09/2026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C5A4F-46C8-46D2-A3FA-8B9522660663}" type="slidenum">
              <a:rPr lang="en-GB" smtClean="0"/>
              <a:t>‹#›</a:t>
            </a:fld>
            <a:endParaRPr lang="en-GB"/>
          </a:p>
        </p:txBody>
      </p:sp>
    </p:spTree>
    <p:extLst>
      <p:ext uri="{BB962C8B-B14F-4D97-AF65-F5344CB8AC3E}">
        <p14:creationId xmlns:p14="http://schemas.microsoft.com/office/powerpoint/2010/main" val="237014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forms.cloud.microsoft/Pages/ResponsePage.aspx?id=lyB7OzDxNkCiCd9_O8wIcLlaGqz6jKVNl9pDzWd2qFVUOTVQUTRCOFhaRFVOSzVLM1o1MFBEWkdMWS4u"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Please note:</a:t>
            </a:r>
            <a:r>
              <a:rPr lang="en-GB" sz="1200" kern="1200" dirty="0">
                <a:solidFill>
                  <a:schemeClr val="tx1"/>
                </a:solidFill>
                <a:effectLst/>
                <a:latin typeface="+mn-lt"/>
                <a:ea typeface="+mn-ea"/>
                <a:cs typeface="+mn-cs"/>
              </a:rPr>
              <a:t> The suggested timings are </a:t>
            </a:r>
            <a:r>
              <a:rPr lang="en-GB" sz="1200" kern="1200">
                <a:solidFill>
                  <a:schemeClr val="tx1"/>
                </a:solidFill>
                <a:effectLst/>
                <a:latin typeface="+mn-lt"/>
                <a:ea typeface="+mn-ea"/>
                <a:cs typeface="+mn-cs"/>
              </a:rPr>
              <a:t>a guide. This </a:t>
            </a:r>
            <a:r>
              <a:rPr lang="en-GB" sz="1200" kern="1200" dirty="0">
                <a:solidFill>
                  <a:schemeClr val="tx1"/>
                </a:solidFill>
                <a:effectLst/>
                <a:latin typeface="+mn-lt"/>
                <a:ea typeface="+mn-ea"/>
                <a:cs typeface="+mn-cs"/>
              </a:rPr>
              <a:t>assembly is designed to be flexible and can be adapted to suit the needs of your setting and the time available. It includes opportunities for student participation, with discussion and activities built in throughout. If more appropriate, the content can be delivered to smaller groups, during form time or across shorter sessions.</a:t>
            </a:r>
          </a:p>
          <a:p>
            <a:endParaRPr lang="en-GB" dirty="0"/>
          </a:p>
        </p:txBody>
      </p:sp>
      <p:sp>
        <p:nvSpPr>
          <p:cNvPr id="4" name="Slide Number Placeholder 3"/>
          <p:cNvSpPr>
            <a:spLocks noGrp="1"/>
          </p:cNvSpPr>
          <p:nvPr>
            <p:ph type="sldNum" sz="quarter" idx="5"/>
          </p:nvPr>
        </p:nvSpPr>
        <p:spPr/>
        <p:txBody>
          <a:bodyPr/>
          <a:lstStyle/>
          <a:p>
            <a:fld id="{19D9CBDF-6730-48DC-99FD-91A92230456E}" type="slidenum">
              <a:rPr lang="en-GB" smtClean="0"/>
              <a:t>1</a:t>
            </a:fld>
            <a:endParaRPr lang="en-GB"/>
          </a:p>
        </p:txBody>
      </p:sp>
    </p:spTree>
    <p:extLst>
      <p:ext uri="{BB962C8B-B14F-4D97-AF65-F5344CB8AC3E}">
        <p14:creationId xmlns:p14="http://schemas.microsoft.com/office/powerpoint/2010/main" val="1199647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87CF1-19EF-3DA5-19BD-EE4C8AB220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6B3A54-860C-6EFF-652F-F2B9F8F953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7DC50E-436D-3B8B-7181-8A55A858B4A1}"/>
              </a:ext>
            </a:extLst>
          </p:cNvPr>
          <p:cNvSpPr>
            <a:spLocks noGrp="1"/>
          </p:cNvSpPr>
          <p:nvPr>
            <p:ph type="body" idx="1"/>
          </p:nvPr>
        </p:nvSpPr>
        <p:spPr/>
        <p:txBody>
          <a:bodyPr/>
          <a:lstStyle/>
          <a:p>
            <a:r>
              <a:rPr lang="en-GB">
                <a:latin typeface="Trebuchet MS" panose="020B0603020202020204" pitchFamily="34" charset="0"/>
              </a:rPr>
              <a:t>Explain that students will look at the situation and decide which response they think is more helpful.</a:t>
            </a:r>
            <a:br>
              <a:rPr lang="en-GB">
                <a:latin typeface="Trebuchet MS" panose="020B0603020202020204" pitchFamily="34" charset="0"/>
              </a:rPr>
            </a:br>
            <a:r>
              <a:rPr lang="en-GB">
                <a:latin typeface="Trebuchet MS" panose="020B0603020202020204" pitchFamily="34" charset="0"/>
              </a:rPr>
              <a:t>Explain that there is not always one right or wrong answer, as different responses may be more helpful in different situations. Highlight that it is not about using as many strategies as possible, but about choosing the most appropriate ones for the situation. Encourage students to think about which response is more likely to lead to a positive outcome, and why.</a:t>
            </a:r>
            <a:br>
              <a:rPr lang="en-GB">
                <a:latin typeface="Trebuchet MS" panose="020B0603020202020204" pitchFamily="34" charset="0"/>
              </a:rPr>
            </a:br>
            <a:endParaRPr lang="en-GB">
              <a:latin typeface="Trebuchet MS" panose="020B0603020202020204" pitchFamily="34" charset="0"/>
            </a:endParaRPr>
          </a:p>
          <a:p>
            <a:pPr marL="171450" indent="-171450">
              <a:buFont typeface="Arial" panose="020B0604020202020204" pitchFamily="34" charset="0"/>
              <a:buChar char="•"/>
            </a:pPr>
            <a:r>
              <a:rPr lang="en-GB">
                <a:latin typeface="Trebuchet MS" panose="020B0603020202020204" pitchFamily="34" charset="0"/>
              </a:rPr>
              <a:t>Which response is more helpful? </a:t>
            </a:r>
          </a:p>
          <a:p>
            <a:pPr marL="171450" indent="-171450">
              <a:buFont typeface="Arial" panose="020B0604020202020204" pitchFamily="34" charset="0"/>
              <a:buChar char="•"/>
            </a:pPr>
            <a:r>
              <a:rPr lang="en-GB">
                <a:latin typeface="Trebuchet MS" panose="020B0603020202020204" pitchFamily="34" charset="0"/>
              </a:rPr>
              <a:t>Which strategies can they identify in each option? </a:t>
            </a:r>
          </a:p>
          <a:p>
            <a:pPr marL="171450" indent="-171450">
              <a:buFont typeface="Arial" panose="020B0604020202020204" pitchFamily="34" charset="0"/>
              <a:buChar char="•"/>
            </a:pPr>
            <a:r>
              <a:rPr lang="en-GB">
                <a:latin typeface="Trebuchet MS" panose="020B0603020202020204" pitchFamily="34" charset="0"/>
              </a:rPr>
              <a:t>What might happen next because of that response? </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Ask students to vote for the option they think is more helpful.</a:t>
            </a:r>
          </a:p>
          <a:p>
            <a:pPr marL="0" indent="0">
              <a:buFont typeface="Arial" panose="020B0604020202020204" pitchFamily="34" charset="0"/>
              <a:buNone/>
            </a:pPr>
            <a:endParaRPr lang="en-GB">
              <a:latin typeface="Trebuchet MS" panose="020B0603020202020204" pitchFamily="34" charset="0"/>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6BCB0B30-9CD2-B168-51AD-756E8FF0ADD8}"/>
              </a:ext>
            </a:extLst>
          </p:cNvPr>
          <p:cNvSpPr>
            <a:spLocks noGrp="1"/>
          </p:cNvSpPr>
          <p:nvPr>
            <p:ph type="sldNum" sz="quarter" idx="5"/>
          </p:nvPr>
        </p:nvSpPr>
        <p:spPr/>
        <p:txBody>
          <a:bodyPr/>
          <a:lstStyle/>
          <a:p>
            <a:fld id="{19D9CBDF-6730-48DC-99FD-91A92230456E}" type="slidenum">
              <a:rPr lang="en-GB" smtClean="0"/>
              <a:t>10</a:t>
            </a:fld>
            <a:endParaRPr lang="en-GB"/>
          </a:p>
        </p:txBody>
      </p:sp>
    </p:spTree>
    <p:extLst>
      <p:ext uri="{BB962C8B-B14F-4D97-AF65-F5344CB8AC3E}">
        <p14:creationId xmlns:p14="http://schemas.microsoft.com/office/powerpoint/2010/main" val="4224032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06678-175A-EFDC-B64A-C7382F023B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2EDE03-DA9D-541B-E9CA-B87F8CD283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084C13-F869-A01C-32A4-F3140C6E9919}"/>
              </a:ext>
            </a:extLst>
          </p:cNvPr>
          <p:cNvSpPr>
            <a:spLocks noGrp="1"/>
          </p:cNvSpPr>
          <p:nvPr>
            <p:ph type="body" idx="1"/>
          </p:nvPr>
        </p:nvSpPr>
        <p:spPr/>
        <p:txBody>
          <a:bodyPr/>
          <a:lstStyle/>
          <a:p>
            <a:r>
              <a:rPr lang="en-GB">
                <a:latin typeface="Trebuchet MS" panose="020B0603020202020204" pitchFamily="34" charset="0"/>
              </a:rPr>
              <a:t>Explain that even if something was not meant to cause harm, it can still have an impact on others. Explain that while we cannot always control what happens, we can think about how we respond next.</a:t>
            </a:r>
          </a:p>
          <a:p>
            <a:r>
              <a:rPr lang="en-GB">
                <a:latin typeface="Trebuchet MS" panose="020B0603020202020204" pitchFamily="34" charset="0"/>
              </a:rPr>
              <a:t>Link back to earlier learning: Emphasise that choosing a thoughtful and respectful response can help prevent situations from escalating and support more positive relationships. If a situation feels difficult or does not improve, it is important to talk to someone. This could be a member of staff in school or another trusted adult.</a:t>
            </a:r>
          </a:p>
          <a:p>
            <a:endParaRPr lang="en-GB">
              <a:latin typeface="Trebuchet MS" panose="020B0603020202020204" pitchFamily="34" charset="0"/>
            </a:endParaRPr>
          </a:p>
          <a:p>
            <a:r>
              <a:rPr lang="en-GB">
                <a:latin typeface="Trebuchet MS" panose="020B0603020202020204" pitchFamily="34" charset="0"/>
              </a:rPr>
              <a:t>Reinforce:</a:t>
            </a:r>
          </a:p>
          <a:p>
            <a:r>
              <a:rPr lang="en-GB">
                <a:latin typeface="Trebuchet MS" panose="020B0603020202020204" pitchFamily="34" charset="0"/>
              </a:rPr>
              <a:t>Using conflict resolution strategies can help people manage situations in a way that supports relationships and wellbeing.</a:t>
            </a:r>
          </a:p>
          <a:p>
            <a:endParaRPr lang="en-GB">
              <a:latin typeface="Trebuchet MS" panose="020B0603020202020204" pitchFamily="34" charset="0"/>
            </a:endParaRPr>
          </a:p>
          <a:p>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1C200315-3182-C584-5082-C5F9EC08200A}"/>
              </a:ext>
            </a:extLst>
          </p:cNvPr>
          <p:cNvSpPr>
            <a:spLocks noGrp="1"/>
          </p:cNvSpPr>
          <p:nvPr>
            <p:ph type="sldNum" sz="quarter" idx="5"/>
          </p:nvPr>
        </p:nvSpPr>
        <p:spPr/>
        <p:txBody>
          <a:bodyPr/>
          <a:lstStyle/>
          <a:p>
            <a:fld id="{19D9CBDF-6730-48DC-99FD-91A92230456E}" type="slidenum">
              <a:rPr lang="en-GB" smtClean="0"/>
              <a:t>11</a:t>
            </a:fld>
            <a:endParaRPr lang="en-GB"/>
          </a:p>
        </p:txBody>
      </p:sp>
    </p:spTree>
    <p:extLst>
      <p:ext uri="{BB962C8B-B14F-4D97-AF65-F5344CB8AC3E}">
        <p14:creationId xmlns:p14="http://schemas.microsoft.com/office/powerpoint/2010/main" val="2658693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Trebuchet MS"/>
              </a:rPr>
              <a:t>Explain that students will build on this learning in their next lesson and practise these skills.</a:t>
            </a:r>
          </a:p>
          <a:p>
            <a:pPr>
              <a:defRPr/>
            </a:pPr>
            <a:endParaRPr lang="en-GB" dirty="0">
              <a:solidFill>
                <a:srgbClr val="000000"/>
              </a:solidFill>
              <a:latin typeface="Trebuchet MS"/>
            </a:endParaRPr>
          </a:p>
          <a:p>
            <a:pPr>
              <a:defRPr/>
            </a:pPr>
            <a:r>
              <a:rPr lang="en-GB" dirty="0">
                <a:solidFill>
                  <a:srgbClr val="FF0000"/>
                </a:solidFill>
              </a:rPr>
              <a:t>Share your feedback with us!</a:t>
            </a:r>
            <a:endParaRPr lang="en-US" dirty="0">
              <a:solidFill>
                <a:srgbClr val="444444"/>
              </a:solidFill>
            </a:endParaRPr>
          </a:p>
          <a:p>
            <a:pPr>
              <a:defRPr/>
            </a:pPr>
            <a:r>
              <a:rPr lang="en-GB" dirty="0">
                <a:solidFill>
                  <a:srgbClr val="FF0000"/>
                </a:solidFill>
              </a:rPr>
              <a:t>Complete this short survey related to the toolkit materials. Please answer the questions in relation to your experience of using the resources, and what you and your students have learnt from using them</a:t>
            </a:r>
            <a:r>
              <a:rPr lang="en-GB" dirty="0"/>
              <a:t>: </a:t>
            </a:r>
            <a:r>
              <a:rPr lang="en-GB" dirty="0">
                <a:solidFill>
                  <a:srgbClr val="444444"/>
                </a:solidFill>
                <a:hlinkClick r:id="rId3"/>
              </a:rPr>
              <a:t>Healthy Relationships Resources Feedback Survey 2026</a:t>
            </a:r>
            <a:endParaRPr lang="en-US">
              <a:solidFill>
                <a:srgbClr val="444444"/>
              </a:solidFill>
            </a:endParaRPr>
          </a:p>
        </p:txBody>
      </p:sp>
      <p:sp>
        <p:nvSpPr>
          <p:cNvPr id="4" name="Slide Number Placeholder 3"/>
          <p:cNvSpPr>
            <a:spLocks noGrp="1"/>
          </p:cNvSpPr>
          <p:nvPr>
            <p:ph type="sldNum" sz="quarter" idx="5"/>
          </p:nvPr>
        </p:nvSpPr>
        <p:spPr/>
        <p:txBody>
          <a:bodyPr/>
          <a:lstStyle/>
          <a:p>
            <a:fld id="{19D9CBDF-6730-48DC-99FD-91A92230456E}" type="slidenum">
              <a:rPr lang="en-GB" smtClean="0"/>
              <a:t>12</a:t>
            </a:fld>
            <a:endParaRPr lang="en-GB"/>
          </a:p>
        </p:txBody>
      </p:sp>
    </p:spTree>
    <p:extLst>
      <p:ext uri="{BB962C8B-B14F-4D97-AF65-F5344CB8AC3E}">
        <p14:creationId xmlns:p14="http://schemas.microsoft.com/office/powerpoint/2010/main" val="3243275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Trebuchet MS" panose="020B0603020202020204" pitchFamily="34" charset="0"/>
              </a:rPr>
              <a:t>Explain that the assembly focuses on friendships, responses in different situations, and how these can affect both the individual and others.</a:t>
            </a:r>
          </a:p>
          <a:p>
            <a:r>
              <a:rPr lang="en-GB">
                <a:latin typeface="Trebuchet MS" panose="020B0603020202020204" pitchFamily="34" charset="0"/>
              </a:rPr>
              <a:t>As students move through Year 7 and Year 8, friendships may become more important, and disagreements or misunderstandings may happen more often. This is a normal part of relationships.</a:t>
            </a:r>
          </a:p>
          <a:p>
            <a:r>
              <a:rPr lang="en-GB">
                <a:latin typeface="Trebuchet MS" panose="020B0603020202020204" pitchFamily="34" charset="0"/>
              </a:rPr>
              <a:t>The focus is on recognising how to manage these situations in a healthy and respectful way. By the end, students should have a clearer understanding of how communication, emotions and responses can influence relationships.</a:t>
            </a:r>
          </a:p>
        </p:txBody>
      </p:sp>
      <p:sp>
        <p:nvSpPr>
          <p:cNvPr id="4" name="Slide Number Placeholder 3"/>
          <p:cNvSpPr>
            <a:spLocks noGrp="1"/>
          </p:cNvSpPr>
          <p:nvPr>
            <p:ph type="sldNum" sz="quarter" idx="5"/>
          </p:nvPr>
        </p:nvSpPr>
        <p:spPr/>
        <p:txBody>
          <a:bodyPr/>
          <a:lstStyle/>
          <a:p>
            <a:fld id="{353C5A4F-46C8-46D2-A3FA-8B9522660663}" type="slidenum">
              <a:rPr lang="en-GB" smtClean="0"/>
              <a:t>2</a:t>
            </a:fld>
            <a:endParaRPr lang="en-GB"/>
          </a:p>
        </p:txBody>
      </p:sp>
    </p:spTree>
    <p:extLst>
      <p:ext uri="{BB962C8B-B14F-4D97-AF65-F5344CB8AC3E}">
        <p14:creationId xmlns:p14="http://schemas.microsoft.com/office/powerpoint/2010/main" val="1251053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Trebuchet MS" panose="020B0603020202020204" pitchFamily="34" charset="0"/>
              </a:rPr>
              <a:t>Students begin by copying a simple, steady rhythm that you demonstrate, such as clapping or tapping a consistent beat. Before beginning, explain that the activity is not really about getting the rhythm perfect. It is about noticing how people respond when something familiar suddenly changes.</a:t>
            </a:r>
          </a:p>
          <a:p>
            <a:endParaRPr lang="en-GB">
              <a:latin typeface="Trebuchet MS" panose="020B0603020202020204" pitchFamily="34" charset="0"/>
            </a:endParaRPr>
          </a:p>
          <a:p>
            <a:r>
              <a:rPr lang="en-GB">
                <a:latin typeface="Trebuchet MS" panose="020B0603020202020204" pitchFamily="34" charset="0"/>
              </a:rPr>
              <a:t>Once students are comfortable, gradually introduce small changes to the pattern. These changes might include:</a:t>
            </a:r>
          </a:p>
          <a:p>
            <a:pPr marL="171450" indent="-171450">
              <a:buFont typeface="Arial" panose="020B0604020202020204" pitchFamily="34" charset="0"/>
              <a:buChar char="•"/>
            </a:pPr>
            <a:r>
              <a:rPr lang="en-GB">
                <a:latin typeface="Trebuchet MS" panose="020B0603020202020204" pitchFamily="34" charset="0"/>
              </a:rPr>
              <a:t>changing the pace by making the rhythm slightly faster or slower </a:t>
            </a:r>
          </a:p>
          <a:p>
            <a:pPr marL="171450" indent="-171450">
              <a:buFont typeface="Arial" panose="020B0604020202020204" pitchFamily="34" charset="0"/>
              <a:buChar char="•"/>
            </a:pPr>
            <a:r>
              <a:rPr lang="en-GB">
                <a:latin typeface="Trebuchet MS" panose="020B0603020202020204" pitchFamily="34" charset="0"/>
              </a:rPr>
              <a:t>adding pauses or gaps in the pattern </a:t>
            </a:r>
          </a:p>
          <a:p>
            <a:pPr marL="171450" indent="-171450">
              <a:buFont typeface="Arial" panose="020B0604020202020204" pitchFamily="34" charset="0"/>
              <a:buChar char="•"/>
            </a:pPr>
            <a:r>
              <a:rPr lang="en-GB">
                <a:latin typeface="Trebuchet MS" panose="020B0603020202020204" pitchFamily="34" charset="0"/>
              </a:rPr>
              <a:t>changing the sequence or order of beats or movements</a:t>
            </a:r>
          </a:p>
          <a:p>
            <a:endParaRPr lang="en-GB">
              <a:latin typeface="Trebuchet MS" panose="020B0603020202020204" pitchFamily="34" charset="0"/>
            </a:endParaRPr>
          </a:p>
          <a:p>
            <a:r>
              <a:rPr lang="en-GB">
                <a:latin typeface="Trebuchet MS" panose="020B0603020202020204" pitchFamily="34" charset="0"/>
              </a:rPr>
              <a:t>After the activity, ask:</a:t>
            </a:r>
          </a:p>
          <a:p>
            <a:pPr marL="171450" indent="-171450">
              <a:buFont typeface="Arial" panose="020B0604020202020204" pitchFamily="34" charset="0"/>
              <a:buChar char="•"/>
            </a:pPr>
            <a:r>
              <a:rPr lang="en-GB">
                <a:latin typeface="Trebuchet MS" panose="020B0603020202020204" pitchFamily="34" charset="0"/>
              </a:rPr>
              <a:t>did it feel easy at the start? </a:t>
            </a:r>
          </a:p>
          <a:p>
            <a:pPr marL="171450" indent="-171450">
              <a:buFont typeface="Arial" panose="020B0604020202020204" pitchFamily="34" charset="0"/>
              <a:buChar char="•"/>
            </a:pPr>
            <a:r>
              <a:rPr lang="en-GB">
                <a:latin typeface="Trebuchet MS" panose="020B0603020202020204" pitchFamily="34" charset="0"/>
              </a:rPr>
              <a:t>did it become harder when the pattern changed? </a:t>
            </a:r>
          </a:p>
          <a:p>
            <a:pPr marL="171450" indent="-171450">
              <a:buFont typeface="Arial" panose="020B0604020202020204" pitchFamily="34" charset="0"/>
              <a:buChar char="•"/>
            </a:pPr>
            <a:r>
              <a:rPr lang="en-GB">
                <a:latin typeface="Trebuchet MS" panose="020B0603020202020204" pitchFamily="34" charset="0"/>
              </a:rPr>
              <a:t>did they make mistakes even when they understood the task? </a:t>
            </a:r>
          </a:p>
          <a:p>
            <a:pPr marL="171450" indent="-171450">
              <a:buFont typeface="Arial" panose="020B0604020202020204" pitchFamily="34" charset="0"/>
              <a:buChar char="•"/>
            </a:pPr>
            <a:r>
              <a:rPr lang="en-GB">
                <a:latin typeface="Trebuchet MS" panose="020B0603020202020204" pitchFamily="34" charset="0"/>
              </a:rPr>
              <a:t>what helped them keep up?</a:t>
            </a:r>
          </a:p>
          <a:p>
            <a:br>
              <a:rPr lang="en-GB">
                <a:latin typeface="Trebuchet MS" panose="020B0603020202020204" pitchFamily="34" charset="0"/>
              </a:rPr>
            </a:br>
            <a:r>
              <a:rPr lang="en-GB">
                <a:latin typeface="Trebuchet MS" panose="020B0603020202020204" pitchFamily="34" charset="0"/>
              </a:rPr>
              <a:t>Explain that it is often easier to respond when things feel consistent and predictable. When patterns change or become more complicated, people can find it harder to respond calmly or confidently.</a:t>
            </a:r>
          </a:p>
          <a:p>
            <a:r>
              <a:rPr lang="en-GB">
                <a:latin typeface="Trebuchet MS" panose="020B0603020202020204" pitchFamily="34" charset="0"/>
              </a:rPr>
              <a:t>Link this to relationships. Explain that people often respond in familiar ways during disagreements or stressful situations. Sometimes these reactions happen automatically because they are used to certain patterns of behaviour. Highlight that, just like the rhythm changed, situations in relationships can also change. However, if people always respond in the same way, it can sometimes make situations worse or negatively affect others without meaning to. </a:t>
            </a:r>
          </a:p>
          <a:p>
            <a:endParaRPr lang="en-GB">
              <a:latin typeface="Trebuchet MS" panose="020B0603020202020204" pitchFamily="34" charset="0"/>
            </a:endParaRPr>
          </a:p>
          <a:p>
            <a:r>
              <a:rPr lang="en-GB">
                <a:latin typeface="Trebuchet MS" panose="020B0603020202020204" pitchFamily="34" charset="0"/>
              </a:rPr>
              <a:t>Explain that the assembly will encourage students to notice patterns in their responses, pause before reacting and think about whether there may be a more helpful or positive response they could choose.</a:t>
            </a:r>
          </a:p>
          <a:p>
            <a:endParaRPr lang="en-GB"/>
          </a:p>
        </p:txBody>
      </p:sp>
      <p:sp>
        <p:nvSpPr>
          <p:cNvPr id="4" name="Slide Number Placeholder 3"/>
          <p:cNvSpPr>
            <a:spLocks noGrp="1"/>
          </p:cNvSpPr>
          <p:nvPr>
            <p:ph type="sldNum" sz="quarter" idx="5"/>
          </p:nvPr>
        </p:nvSpPr>
        <p:spPr/>
        <p:txBody>
          <a:bodyPr/>
          <a:lstStyle/>
          <a:p>
            <a:fld id="{353C5A4F-46C8-46D2-A3FA-8B9522660663}" type="slidenum">
              <a:rPr lang="en-GB" smtClean="0"/>
              <a:t>3</a:t>
            </a:fld>
            <a:endParaRPr lang="en-GB"/>
          </a:p>
        </p:txBody>
      </p:sp>
    </p:spTree>
    <p:extLst>
      <p:ext uri="{BB962C8B-B14F-4D97-AF65-F5344CB8AC3E}">
        <p14:creationId xmlns:p14="http://schemas.microsoft.com/office/powerpoint/2010/main" val="2834358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Trebuchet MS" panose="020B0603020202020204" pitchFamily="34" charset="0"/>
              </a:rPr>
              <a:t>Ask students to quickly discuss the difference with a partner (30–60 seconds).</a:t>
            </a:r>
            <a:br>
              <a:rPr lang="en-GB">
                <a:latin typeface="Trebuchet MS" panose="020B0603020202020204" pitchFamily="34" charset="0"/>
              </a:rPr>
            </a:br>
            <a:r>
              <a:rPr lang="en-GB">
                <a:latin typeface="Trebuchet MS" panose="020B0603020202020204" pitchFamily="34" charset="0"/>
              </a:rPr>
              <a:t>Prompt them to think about what each might look like and how things can escalate.</a:t>
            </a:r>
            <a:br>
              <a:rPr lang="en-GB">
                <a:latin typeface="Trebuchet MS" panose="020B0603020202020204" pitchFamily="34" charset="0"/>
              </a:rPr>
            </a:br>
            <a:r>
              <a:rPr lang="en-GB">
                <a:latin typeface="Trebuchet MS" panose="020B0603020202020204" pitchFamily="34" charset="0"/>
              </a:rPr>
              <a:t>Take a few responses and acknowledge different ideas.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7367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587B8-2896-1ACA-71E3-7BFB210672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B7B9C0-7A7F-28C4-06C2-4C0A98BFB1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080C19-E2F0-60C8-3AB0-D63107037529}"/>
              </a:ext>
            </a:extLst>
          </p:cNvPr>
          <p:cNvSpPr>
            <a:spLocks noGrp="1"/>
          </p:cNvSpPr>
          <p:nvPr>
            <p:ph type="body" idx="1"/>
          </p:nvPr>
        </p:nvSpPr>
        <p:spPr/>
        <p:txBody>
          <a:bodyPr/>
          <a:lstStyle/>
          <a:p>
            <a:pPr>
              <a:defRPr/>
            </a:pPr>
            <a:r>
              <a:rPr lang="en-GB">
                <a:latin typeface="Trebuchet MS" panose="020B0603020202020204" pitchFamily="34" charset="0"/>
              </a:rPr>
              <a:t>Explain that not all disagreements are negative. Part of having a healthy friendship is to have disagreements. This can be about anything! Your interests, opinions and hobbies. We are all different and have different likes, dislikes and opinions. </a:t>
            </a:r>
          </a:p>
          <a:p>
            <a:pPr>
              <a:defRPr/>
            </a:pPr>
            <a:endParaRPr lang="en-GB">
              <a:latin typeface="Trebuchet MS" panose="020B0603020202020204" pitchFamily="34" charset="0"/>
            </a:endParaRPr>
          </a:p>
          <a:p>
            <a:pPr>
              <a:defRPr/>
            </a:pPr>
            <a:r>
              <a:rPr lang="en-GB">
                <a:latin typeface="Trebuchet MS" panose="020B0603020202020204" pitchFamily="34" charset="0"/>
              </a:rPr>
              <a:t>In a friendship, this allows us to hear the opinions of our friends and not get to the stage of falling out with each other. This is called having a healthy disagreement. It’s what makes us and our friendships interesting. </a:t>
            </a:r>
          </a:p>
          <a:p>
            <a:pPr>
              <a:defRPr/>
            </a:pPr>
            <a:endParaRPr lang="en-GB">
              <a:latin typeface="Trebuchet MS" panose="020B0603020202020204" pitchFamily="34" charset="0"/>
            </a:endParaRPr>
          </a:p>
          <a:p>
            <a:pPr>
              <a:defRPr/>
            </a:pPr>
            <a:r>
              <a:rPr lang="en-GB">
                <a:latin typeface="Trebuchet MS" panose="020B0603020202020204" pitchFamily="34" charset="0"/>
              </a:rPr>
              <a:t>A disagreement with our friend might turn into a conflict if we are unable to resolve arguments and work through our differences. A conflict is a serious disagreement and can be part of an unhealthy relationship. Conflicts can be challenging for our wellbeing because they can be upsetting.  </a:t>
            </a:r>
          </a:p>
          <a:p>
            <a:pPr marL="0" marR="0" lvl="0" indent="0" algn="l" defTabSz="914400" rtl="0" eaLnBrk="1" fontAlgn="auto" latinLnBrk="0" hangingPunct="1">
              <a:lnSpc>
                <a:spcPct val="100000"/>
              </a:lnSpc>
              <a:spcBef>
                <a:spcPts val="0"/>
              </a:spcBef>
              <a:spcAft>
                <a:spcPts val="0"/>
              </a:spcAft>
              <a:buClrTx/>
              <a:buSzTx/>
              <a:buFontTx/>
              <a:buNone/>
              <a:tabLst/>
              <a:defRPr/>
            </a:pPr>
            <a:br>
              <a:rPr lang="en-GB">
                <a:latin typeface="Trebuchet MS" panose="020B0603020202020204" pitchFamily="34" charset="0"/>
              </a:rPr>
            </a:br>
            <a:r>
              <a:rPr lang="en-GB">
                <a:latin typeface="Trebuchet MS" panose="020B0603020202020204" pitchFamily="34" charset="0"/>
              </a:rPr>
              <a:t>Conflict resolution is how people work through and end a conflict in a way that feels manageable and fair for everyone. This might sometimes involve compromise, where both people make small changes or meet in the middle.</a:t>
            </a:r>
            <a:endParaRPr lang="en-US">
              <a:latin typeface="Trebuchet MS" panose="020B0603020202020204" pitchFamily="34" charset="0"/>
            </a:endParaRPr>
          </a:p>
        </p:txBody>
      </p:sp>
      <p:sp>
        <p:nvSpPr>
          <p:cNvPr id="4" name="Slide Number Placeholder 3">
            <a:extLst>
              <a:ext uri="{FF2B5EF4-FFF2-40B4-BE49-F238E27FC236}">
                <a16:creationId xmlns:a16="http://schemas.microsoft.com/office/drawing/2014/main" id="{64E782FE-D887-0039-3CC6-36F51B1DA0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8709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F8827-4CB1-A993-8AC9-D4240C9838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970D11-E788-A99A-BF92-512FF49783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9C900A-16C3-D2FF-72C6-A12A1673A50B}"/>
              </a:ext>
            </a:extLst>
          </p:cNvPr>
          <p:cNvSpPr>
            <a:spLocks noGrp="1"/>
          </p:cNvSpPr>
          <p:nvPr>
            <p:ph type="body" idx="1"/>
          </p:nvPr>
        </p:nvSpPr>
        <p:spPr/>
        <p:txBody>
          <a:bodyPr/>
          <a:lstStyle/>
          <a:p>
            <a:r>
              <a:rPr lang="en-GB">
                <a:latin typeface="Trebuchet MS" panose="020B0603020202020204" pitchFamily="34" charset="0"/>
              </a:rPr>
              <a:t>Explain that conflict is a normal part of friendships and relationships, and that it does not always mean something is wrong.</a:t>
            </a:r>
          </a:p>
          <a:p>
            <a:endParaRPr lang="en-GB">
              <a:latin typeface="Trebuchet MS" panose="020B0603020202020204" pitchFamily="34" charset="0"/>
            </a:endParaRPr>
          </a:p>
          <a:p>
            <a:r>
              <a:rPr lang="en-GB">
                <a:latin typeface="Trebuchet MS" panose="020B0603020202020204" pitchFamily="34" charset="0"/>
              </a:rPr>
              <a:t>Explain that people do not always understand situations in the same way. Tone, body language and messages can be interpreted differently, especially online. Some people may also find social cues easier or harder to read, which can lead to misunderstandings even when intentions are positive.</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Go through each point briefly, using simple examples where helpful. </a:t>
            </a:r>
          </a:p>
          <a:p>
            <a:r>
              <a:rPr lang="en-GB">
                <a:latin typeface="Trebuchet MS" panose="020B0603020202020204" pitchFamily="34" charset="0"/>
              </a:rPr>
              <a:t>Questions to probe thinking:</a:t>
            </a:r>
          </a:p>
          <a:p>
            <a:pPr marL="171450" indent="-171450">
              <a:buFont typeface="Arial" panose="020B0604020202020204" pitchFamily="34" charset="0"/>
              <a:buChar char="•"/>
            </a:pPr>
            <a:r>
              <a:rPr lang="en-GB">
                <a:latin typeface="Trebuchet MS" panose="020B0603020202020204" pitchFamily="34" charset="0"/>
              </a:rPr>
              <a:t>Which of these do you think happens most often in friendships?</a:t>
            </a:r>
          </a:p>
          <a:p>
            <a:pPr marL="171450" indent="-171450">
              <a:buFont typeface="Arial" panose="020B0604020202020204" pitchFamily="34" charset="0"/>
              <a:buChar char="•"/>
            </a:pPr>
            <a:r>
              <a:rPr lang="en-GB">
                <a:latin typeface="Trebuchet MS" panose="020B0603020202020204" pitchFamily="34" charset="0"/>
              </a:rPr>
              <a:t>Do you think any of these happen more online or in person?</a:t>
            </a:r>
          </a:p>
          <a:p>
            <a:pPr marL="171450" indent="-171450">
              <a:buFont typeface="Arial" panose="020B0604020202020204" pitchFamily="34" charset="0"/>
              <a:buChar char="•"/>
            </a:pPr>
            <a:r>
              <a:rPr lang="en-GB">
                <a:latin typeface="Trebuchet MS" panose="020B0603020202020204" pitchFamily="34" charset="0"/>
              </a:rPr>
              <a:t>Which of these do you think is hardest to deal with, and why?</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Take a few responses.</a:t>
            </a:r>
          </a:p>
          <a:p>
            <a:endParaRPr lang="en-GB" i="1">
              <a:ea typeface="Calibri"/>
              <a:cs typeface="Calibri"/>
            </a:endParaRPr>
          </a:p>
        </p:txBody>
      </p:sp>
      <p:sp>
        <p:nvSpPr>
          <p:cNvPr id="4" name="Slide Number Placeholder 3">
            <a:extLst>
              <a:ext uri="{FF2B5EF4-FFF2-40B4-BE49-F238E27FC236}">
                <a16:creationId xmlns:a16="http://schemas.microsoft.com/office/drawing/2014/main" id="{279D0327-A7DF-E404-C2D6-6DEFBBBCF742}"/>
              </a:ext>
            </a:extLst>
          </p:cNvPr>
          <p:cNvSpPr>
            <a:spLocks noGrp="1"/>
          </p:cNvSpPr>
          <p:nvPr>
            <p:ph type="sldNum" sz="quarter" idx="5"/>
          </p:nvPr>
        </p:nvSpPr>
        <p:spPr/>
        <p:txBody>
          <a:bodyPr/>
          <a:lstStyle/>
          <a:p>
            <a:fld id="{19D9CBDF-6730-48DC-99FD-91A92230456E}" type="slidenum">
              <a:rPr lang="en-GB" smtClean="0"/>
              <a:t>6</a:t>
            </a:fld>
            <a:endParaRPr lang="en-GB"/>
          </a:p>
        </p:txBody>
      </p:sp>
    </p:spTree>
    <p:extLst>
      <p:ext uri="{BB962C8B-B14F-4D97-AF65-F5344CB8AC3E}">
        <p14:creationId xmlns:p14="http://schemas.microsoft.com/office/powerpoint/2010/main" val="3283011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D9081-ED56-EBB5-BB1C-9130836C28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5D64CD-384A-19AA-57AE-47D9EE1194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967714-A226-EBCA-11D5-3D41086B5317}"/>
              </a:ext>
            </a:extLst>
          </p:cNvPr>
          <p:cNvSpPr>
            <a:spLocks noGrp="1"/>
          </p:cNvSpPr>
          <p:nvPr>
            <p:ph type="body" idx="1"/>
          </p:nvPr>
        </p:nvSpPr>
        <p:spPr/>
        <p:txBody>
          <a:bodyPr/>
          <a:lstStyle/>
          <a:p>
            <a:r>
              <a:rPr lang="en-GB">
                <a:latin typeface="Trebuchet MS" panose="020B0603020202020204" pitchFamily="34" charset="0"/>
              </a:rPr>
              <a:t>Explain that when something happens that creates a strong feeling, such as happiness, sadness, anger or nervousness, that feeling can build and become more intense over time. For example, if a friend ignores a message, you might start by feeling confused. If you don’t get an explanation, that feeling might turn into frustration or worry, and later into anger. As those feelings grow, it can affect how you respond. These feelings can reach a peak and may feel overwhelming in the moment, but they do not last forever and will begin to settle.</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Remind students that people can experience more than one emotion at the same time, even if examples only show one feeling. For example, during a disagreement someone may feel frustrated, but also embarrassed, worried, disappointed or left out.</a:t>
            </a:r>
          </a:p>
          <a:p>
            <a:endParaRPr lang="en-GB">
              <a:latin typeface="Trebuchet MS" panose="020B0603020202020204" pitchFamily="34" charset="0"/>
            </a:endParaRPr>
          </a:p>
          <a:p>
            <a:r>
              <a:rPr lang="en-GB">
                <a:latin typeface="Trebuchet MS" panose="020B0603020202020204" pitchFamily="34" charset="0"/>
              </a:rPr>
              <a:t>Make the link to mental wellbeing: this is about how we think, feel and cope with everyday situations. When emotions feel intense, they can affect wellbeing and how people manage situations, particularly in friendships or during conflict.</a:t>
            </a:r>
          </a:p>
          <a:p>
            <a:endParaRPr lang="en-GB">
              <a:latin typeface="Trebuchet MS" panose="020B0603020202020204" pitchFamily="34" charset="0"/>
            </a:endParaRPr>
          </a:p>
          <a:p>
            <a:r>
              <a:rPr lang="en-GB">
                <a:latin typeface="Trebuchet MS" panose="020B0603020202020204" pitchFamily="34" charset="0"/>
              </a:rPr>
              <a:t>Ask students to briefly reflect on a time they felt a strong emotion:</a:t>
            </a:r>
          </a:p>
          <a:p>
            <a:pPr marL="171450" indent="-171450">
              <a:buFont typeface="Arial" panose="020B0604020202020204" pitchFamily="34" charset="0"/>
              <a:buChar char="•"/>
            </a:pPr>
            <a:r>
              <a:rPr lang="en-GB">
                <a:latin typeface="Trebuchet MS" panose="020B0603020202020204" pitchFamily="34" charset="0"/>
              </a:rPr>
              <a:t>How did it affect what they did? </a:t>
            </a:r>
          </a:p>
          <a:p>
            <a:pPr marL="171450" indent="-171450">
              <a:buFont typeface="Arial" panose="020B0604020202020204" pitchFamily="34" charset="0"/>
              <a:buChar char="•"/>
            </a:pPr>
            <a:r>
              <a:rPr lang="en-GB">
                <a:latin typeface="Trebuchet MS" panose="020B0603020202020204" pitchFamily="34" charset="0"/>
              </a:rPr>
              <a:t>How did they feel afterwards? </a:t>
            </a:r>
          </a:p>
          <a:p>
            <a:endParaRPr lang="en-GB">
              <a:latin typeface="Trebuchet MS" panose="020B0603020202020204" pitchFamily="34" charset="0"/>
            </a:endParaRPr>
          </a:p>
          <a:p>
            <a:r>
              <a:rPr lang="en-GB">
                <a:latin typeface="Trebuchet MS" panose="020B0603020202020204" pitchFamily="34" charset="0"/>
              </a:rPr>
              <a:t>Explain that recognising how we feel is an important first step in managing how we respond. When people are more aware of their feelings, it can help them make more considered choices, which can support their wellbeing and their relationships</a:t>
            </a:r>
          </a:p>
        </p:txBody>
      </p:sp>
      <p:sp>
        <p:nvSpPr>
          <p:cNvPr id="4" name="Slide Number Placeholder 3">
            <a:extLst>
              <a:ext uri="{FF2B5EF4-FFF2-40B4-BE49-F238E27FC236}">
                <a16:creationId xmlns:a16="http://schemas.microsoft.com/office/drawing/2014/main" id="{447B0E8A-1A4B-F2E0-8A4C-E43D74443233}"/>
              </a:ext>
            </a:extLst>
          </p:cNvPr>
          <p:cNvSpPr>
            <a:spLocks noGrp="1"/>
          </p:cNvSpPr>
          <p:nvPr>
            <p:ph type="sldNum" sz="quarter" idx="5"/>
          </p:nvPr>
        </p:nvSpPr>
        <p:spPr/>
        <p:txBody>
          <a:bodyPr/>
          <a:lstStyle/>
          <a:p>
            <a:fld id="{19D9CBDF-6730-48DC-99FD-91A92230456E}" type="slidenum">
              <a:rPr lang="en-GB" smtClean="0"/>
              <a:t>7</a:t>
            </a:fld>
            <a:endParaRPr lang="en-GB"/>
          </a:p>
        </p:txBody>
      </p:sp>
    </p:spTree>
    <p:extLst>
      <p:ext uri="{BB962C8B-B14F-4D97-AF65-F5344CB8AC3E}">
        <p14:creationId xmlns:p14="http://schemas.microsoft.com/office/powerpoint/2010/main" val="677468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Trebuchet MS" panose="020B0603020202020204" pitchFamily="34" charset="0"/>
              </a:rPr>
              <a:t>Explain that in situations with others, especially when emotions are strong, it can be easy to react quickly. Highlight that we may not always control what happens first, but we can control what we do next. </a:t>
            </a:r>
          </a:p>
          <a:p>
            <a:r>
              <a:rPr lang="en-GB">
                <a:latin typeface="Trebuchet MS" panose="020B0603020202020204" pitchFamily="34" charset="0"/>
              </a:rPr>
              <a:t>Explain that by pausing, thinking about what might happen, and choosing a response, we can influence how the situation develops..</a:t>
            </a:r>
          </a:p>
          <a:p>
            <a:endParaRPr lang="en-GB">
              <a:latin typeface="Trebuchet MS" panose="020B0603020202020204" pitchFamily="34" charset="0"/>
            </a:endParaRPr>
          </a:p>
          <a:p>
            <a:r>
              <a:rPr lang="en-GB">
                <a:latin typeface="Trebuchet MS" panose="020B0603020202020204" pitchFamily="34" charset="0"/>
              </a:rPr>
              <a:t>Make the connection: looking after our own mental health includes building positive relationships with others. </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Learning conflict resolution strategies helps us improve our own wellbeing and maintain healthy friendships.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8677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Trebuchet MS" panose="020B0603020202020204" pitchFamily="34" charset="0"/>
              </a:rPr>
              <a:t>Explain that there are simple strategies that can help manage and resolve conflict in a positive way.</a:t>
            </a:r>
            <a:br>
              <a:rPr lang="en-GB">
                <a:latin typeface="Trebuchet MS" panose="020B0603020202020204" pitchFamily="34" charset="0"/>
              </a:rPr>
            </a:br>
            <a:endParaRPr lang="en-GB">
              <a:latin typeface="Trebuchet MS" panose="020B0603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a:latin typeface="Trebuchet MS" panose="020B0603020202020204" pitchFamily="34" charset="0"/>
              </a:rPr>
              <a:t>Listening to understand </a:t>
            </a:r>
            <a:r>
              <a:rPr lang="en-GB">
                <a:latin typeface="Trebuchet MS" panose="020B0603020202020204" pitchFamily="34" charset="0"/>
              </a:rPr>
              <a:t>- </a:t>
            </a:r>
            <a:r>
              <a:rPr lang="en-US">
                <a:latin typeface="Trebuchet MS" panose="020B0603020202020204" pitchFamily="34" charset="0"/>
              </a:rPr>
              <a:t>Listen carefully to what the other person is saying so that you understand how they might be feeling and why they are acting in that way, instead of only talking. </a:t>
            </a:r>
            <a:br>
              <a:rPr lang="en-US">
                <a:latin typeface="Trebuchet MS" panose="020B0603020202020204" pitchFamily="34" charset="0"/>
              </a:rPr>
            </a:br>
            <a:endParaRPr lang="en-GB">
              <a:latin typeface="Trebuchet MS" panose="020B0603020202020204" pitchFamily="34" charset="0"/>
            </a:endParaRPr>
          </a:p>
          <a:p>
            <a:pPr marL="171450" lvl="0" indent="-171450">
              <a:buFont typeface="Arial" panose="020B0604020202020204" pitchFamily="34" charset="0"/>
              <a:buChar char="•"/>
            </a:pPr>
            <a:r>
              <a:rPr lang="en-GB" b="1">
                <a:latin typeface="Trebuchet MS" panose="020B0603020202020204" pitchFamily="34" charset="0"/>
              </a:rPr>
              <a:t>Showing empathy- </a:t>
            </a:r>
            <a:r>
              <a:rPr lang="en-GB">
                <a:latin typeface="Trebuchet MS" panose="020B0603020202020204" pitchFamily="34" charset="0"/>
              </a:rPr>
              <a:t>Empathy is sharing someone else's feelings or experiences by imagining what it would be like to be in their situation.</a:t>
            </a:r>
          </a:p>
          <a:p>
            <a:pPr marL="171450" lvl="0" indent="-171450">
              <a:buFont typeface="Arial" panose="020B0604020202020204" pitchFamily="34" charset="0"/>
              <a:buChar char="•"/>
            </a:pPr>
            <a:endParaRPr lang="en-GB">
              <a:latin typeface="Trebuchet MS" panose="020B0603020202020204" pitchFamily="34" charset="0"/>
            </a:endParaRPr>
          </a:p>
          <a:p>
            <a:pPr marL="171450" lvl="0" indent="-171450">
              <a:buFont typeface="Arial" panose="020B0604020202020204" pitchFamily="34" charset="0"/>
              <a:buChar char="•"/>
            </a:pPr>
            <a:r>
              <a:rPr lang="en-GB" b="1">
                <a:latin typeface="Trebuchet MS" panose="020B0603020202020204" pitchFamily="34" charset="0"/>
              </a:rPr>
              <a:t>Communicating calmly (tone, words, body language</a:t>
            </a:r>
            <a:r>
              <a:rPr lang="en-GB">
                <a:latin typeface="Trebuchet MS" panose="020B0603020202020204" pitchFamily="34" charset="0"/>
              </a:rPr>
              <a:t>)- </a:t>
            </a:r>
            <a:r>
              <a:rPr lang="en-US">
                <a:latin typeface="Trebuchet MS" panose="020B0603020202020204" pitchFamily="34" charset="0"/>
              </a:rPr>
              <a:t>This is about what you say, but also how you say it. When we are upset about something, it is easy to show this through our words, our voice and our body language. </a:t>
            </a:r>
            <a:r>
              <a:rPr lang="en-GB">
                <a:latin typeface="Trebuchet MS" panose="020B0603020202020204" pitchFamily="34" charset="0"/>
              </a:rPr>
              <a:t>It is not always easy to find the right words to explain how we are feeling. Sometimes it can help to take some time first, for example by writing down thoughts or feelings before having a conversation later.</a:t>
            </a:r>
            <a:br>
              <a:rPr lang="en-US">
                <a:latin typeface="Trebuchet MS" panose="020B0603020202020204" pitchFamily="34" charset="0"/>
              </a:rPr>
            </a:br>
            <a:endParaRPr lang="en-GB">
              <a:latin typeface="Trebuchet MS" panose="020B0603020202020204" pitchFamily="34" charset="0"/>
            </a:endParaRPr>
          </a:p>
          <a:p>
            <a:pPr marL="171450" lvl="0" indent="-171450">
              <a:buFont typeface="Arial" panose="020B0604020202020204" pitchFamily="34" charset="0"/>
              <a:buChar char="•"/>
            </a:pPr>
            <a:r>
              <a:rPr lang="en-GB" b="1">
                <a:latin typeface="Trebuchet MS" panose="020B0603020202020204" pitchFamily="34" charset="0"/>
              </a:rPr>
              <a:t>Staying calm (e.g. breathing strategies</a:t>
            </a:r>
            <a:r>
              <a:rPr lang="en-GB">
                <a:latin typeface="Trebuchet MS" panose="020B0603020202020204" pitchFamily="34" charset="0"/>
              </a:rPr>
              <a:t>) - </a:t>
            </a:r>
            <a:r>
              <a:rPr lang="en-US">
                <a:latin typeface="Trebuchet MS" panose="020B0603020202020204" pitchFamily="34" charset="0"/>
              </a:rPr>
              <a:t>Being aware of our own wellbeing and using self-care strategies to regulate our emotions and remain calm. A good way to keep ourselves calm is by doing breathing exercises, such as 5 finger breathing (trace up one side of each finger as you breathe in and down the other side as you breathe out). Prompt class to suggest how they would keep themselves calm based on previous discussions</a:t>
            </a:r>
            <a:br>
              <a:rPr lang="en-US">
                <a:latin typeface="Trebuchet MS" panose="020B0603020202020204" pitchFamily="34" charset="0"/>
              </a:rPr>
            </a:br>
            <a:endParaRPr lang="en-GB">
              <a:latin typeface="Trebuchet MS" panose="020B0603020202020204" pitchFamily="34" charset="0"/>
            </a:endParaRPr>
          </a:p>
          <a:p>
            <a:pPr marL="171450" lvl="0" indent="-171450">
              <a:buFont typeface="Arial" panose="020B0604020202020204" pitchFamily="34" charset="0"/>
              <a:buChar char="•"/>
            </a:pPr>
            <a:r>
              <a:rPr lang="en-GB" b="1">
                <a:latin typeface="Trebuchet MS" panose="020B0603020202020204" pitchFamily="34" charset="0"/>
              </a:rPr>
              <a:t>Asking a trusted adult for support if needed- </a:t>
            </a:r>
            <a:r>
              <a:rPr lang="en-US">
                <a:latin typeface="Trebuchet MS" panose="020B0603020202020204" pitchFamily="34" charset="0"/>
              </a:rPr>
              <a:t>Sometimes we might arrive at a point in the conflict where it is too challenging to resolve by ourselves. Reach out to someone else that everyone in the conflict trusts – this could be a class teacher, a mental health champion, etc.</a:t>
            </a:r>
            <a:br>
              <a:rPr lang="en-GB">
                <a:latin typeface="Trebuchet MS" panose="020B0603020202020204" pitchFamily="34" charset="0"/>
              </a:rPr>
            </a:br>
            <a:endParaRPr lang="en-GB">
              <a:latin typeface="Trebuchet MS" panose="020B0603020202020204" pitchFamily="34" charset="0"/>
            </a:endParaRPr>
          </a:p>
          <a:p>
            <a:r>
              <a:rPr lang="en-GB">
                <a:latin typeface="Trebuchet MS" panose="020B0603020202020204" pitchFamily="34" charset="0"/>
              </a:rPr>
              <a:t>Reinforce that these strategies are skills that can be developed over time and that different strategies may be helpful in different situations.</a:t>
            </a:r>
          </a:p>
          <a:p>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19844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57790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85058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712566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92780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259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080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1484202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4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360765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38927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9216529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15638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3717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036398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23947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70087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44547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44570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67085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53885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599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832263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775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3231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989698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661122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8030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4997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20413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6847176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183697102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24345270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38423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233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926852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167385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25593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8830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39197051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04/09/2026</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35664409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22.emf"/><Relationship Id="rId5" Type="http://schemas.openxmlformats.org/officeDocument/2006/relationships/image" Target="../media/image21.svg"/><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18.emf"/><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2.emf"/><Relationship Id="rId5" Type="http://schemas.openxmlformats.org/officeDocument/2006/relationships/image" Target="../media/image21.svg"/><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F56F3-177A-9AA9-F34B-9088ADE93BF2}"/>
              </a:ext>
            </a:extLst>
          </p:cNvPr>
          <p:cNvSpPr>
            <a:spLocks noGrp="1"/>
          </p:cNvSpPr>
          <p:nvPr>
            <p:ph type="ctrTitle"/>
          </p:nvPr>
        </p:nvSpPr>
        <p:spPr>
          <a:xfrm>
            <a:off x="5904350" y="1209099"/>
            <a:ext cx="5717111" cy="3330244"/>
          </a:xfrm>
        </p:spPr>
        <p:txBody>
          <a:bodyPr>
            <a:normAutofit fontScale="90000"/>
          </a:bodyPr>
          <a:lstStyle/>
          <a:p>
            <a:r>
              <a:rPr lang="en-GB" sz="5400"/>
              <a:t>Let’s talk about healthy relationships: friendships and conflict assembly (11-13)</a:t>
            </a:r>
            <a:endParaRPr lang="en-US"/>
          </a:p>
        </p:txBody>
      </p:sp>
    </p:spTree>
    <p:extLst>
      <p:ext uri="{BB962C8B-B14F-4D97-AF65-F5344CB8AC3E}">
        <p14:creationId xmlns:p14="http://schemas.microsoft.com/office/powerpoint/2010/main" val="3428531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D87A5-07F6-468F-9401-42F2DC385F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C84BF6-DA69-1B95-3F6F-0A82911171B6}"/>
              </a:ext>
            </a:extLst>
          </p:cNvPr>
          <p:cNvSpPr>
            <a:spLocks noGrp="1"/>
          </p:cNvSpPr>
          <p:nvPr>
            <p:ph type="title"/>
          </p:nvPr>
        </p:nvSpPr>
        <p:spPr>
          <a:xfrm>
            <a:off x="538655" y="1308381"/>
            <a:ext cx="10515600" cy="935356"/>
          </a:xfrm>
        </p:spPr>
        <p:txBody>
          <a:bodyPr>
            <a:normAutofit/>
          </a:bodyPr>
          <a:lstStyle/>
          <a:p>
            <a:r>
              <a:rPr lang="en-GB" sz="4800"/>
              <a:t>Which do you think is more helpful?</a:t>
            </a:r>
            <a:endParaRPr lang="en-US" sz="4800"/>
          </a:p>
        </p:txBody>
      </p:sp>
      <p:sp>
        <p:nvSpPr>
          <p:cNvPr id="3" name="TextBox 2">
            <a:extLst>
              <a:ext uri="{FF2B5EF4-FFF2-40B4-BE49-F238E27FC236}">
                <a16:creationId xmlns:a16="http://schemas.microsoft.com/office/drawing/2014/main" id="{CF97005D-C97F-F336-82BC-DDA6A6F2C76D}"/>
              </a:ext>
            </a:extLst>
          </p:cNvPr>
          <p:cNvSpPr txBox="1"/>
          <p:nvPr/>
        </p:nvSpPr>
        <p:spPr>
          <a:xfrm>
            <a:off x="538655" y="447069"/>
            <a:ext cx="4016189" cy="660144"/>
          </a:xfrm>
          <a:prstGeom prst="rect">
            <a:avLst/>
          </a:prstGeom>
          <a:solidFill>
            <a:srgbClr val="E0F3F7"/>
          </a:solidFill>
        </p:spPr>
        <p:txBody>
          <a:bodyPr wrap="square" lIns="180000" tIns="144000" rIns="180000" bIns="144000">
            <a:spAutoFit/>
          </a:bodyPr>
          <a:lstStyle/>
          <a:p>
            <a:r>
              <a:rPr lang="en-US" sz="2400" b="1"/>
              <a:t>Activity</a:t>
            </a:r>
          </a:p>
        </p:txBody>
      </p:sp>
      <p:sp>
        <p:nvSpPr>
          <p:cNvPr id="5" name="TextBox 4">
            <a:extLst>
              <a:ext uri="{FF2B5EF4-FFF2-40B4-BE49-F238E27FC236}">
                <a16:creationId xmlns:a16="http://schemas.microsoft.com/office/drawing/2014/main" id="{265467BD-A5D7-25E2-68ED-09D4370A2D05}"/>
              </a:ext>
            </a:extLst>
          </p:cNvPr>
          <p:cNvSpPr txBox="1"/>
          <p:nvPr/>
        </p:nvSpPr>
        <p:spPr>
          <a:xfrm>
            <a:off x="538655" y="2676565"/>
            <a:ext cx="4782645" cy="3293209"/>
          </a:xfrm>
          <a:prstGeom prst="rect">
            <a:avLst/>
          </a:prstGeom>
          <a:noFill/>
        </p:spPr>
        <p:txBody>
          <a:bodyPr wrap="square">
            <a:spAutoFit/>
          </a:bodyPr>
          <a:lstStyle/>
          <a:p>
            <a:r>
              <a:rPr lang="en-GB" sz="1600"/>
              <a:t>You had an argument with your brother at home, which made you feel stressed. You got to school late and felt uncomfortable walking into class after everyone else. You were hoping to feel better by spending time with your friends at break.</a:t>
            </a:r>
            <a:br>
              <a:rPr lang="en-GB" sz="1600"/>
            </a:br>
            <a:endParaRPr lang="en-GB" sz="1600"/>
          </a:p>
          <a:p>
            <a:r>
              <a:rPr lang="en-GB" sz="1600"/>
              <a:t>At break, one of your friends makes a joke about you in front of others. You feel embarrassed and are not sure if they are joking or being serious. You ask them to stop, but they laugh and say you are being too sensitive. Some other people join in, and no one checks how you feel.</a:t>
            </a:r>
          </a:p>
        </p:txBody>
      </p:sp>
      <p:sp>
        <p:nvSpPr>
          <p:cNvPr id="7" name="Rectangle: Rounded Corners 2">
            <a:extLst>
              <a:ext uri="{FF2B5EF4-FFF2-40B4-BE49-F238E27FC236}">
                <a16:creationId xmlns:a16="http://schemas.microsoft.com/office/drawing/2014/main" id="{CE2DA8A0-19D7-468D-73FE-70909126F95E}"/>
              </a:ext>
            </a:extLst>
          </p:cNvPr>
          <p:cNvSpPr/>
          <p:nvPr/>
        </p:nvSpPr>
        <p:spPr>
          <a:xfrm>
            <a:off x="5562601" y="2498915"/>
            <a:ext cx="6184900" cy="1311085"/>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180000" tIns="180000" rIns="180000" bIns="180000" rtlCol="0" anchor="ctr"/>
          <a:lstStyle/>
          <a:p>
            <a:r>
              <a:rPr lang="en-GB">
                <a:solidFill>
                  <a:srgbClr val="002060"/>
                </a:solidFill>
                <a:ea typeface="Calibri"/>
                <a:cs typeface="Calibri"/>
              </a:rPr>
              <a:t>Option 1:</a:t>
            </a:r>
          </a:p>
          <a:p>
            <a:r>
              <a:rPr lang="en-GB">
                <a:solidFill>
                  <a:schemeClr val="tx1"/>
                </a:solidFill>
              </a:rPr>
              <a:t>Respond in the moment by telling your friend you do not find it funny and want it to stop, even though it might feel awkward.</a:t>
            </a:r>
            <a:endParaRPr lang="en-GB">
              <a:solidFill>
                <a:schemeClr val="tx1"/>
              </a:solidFill>
              <a:ea typeface="Calibri"/>
              <a:cs typeface="Calibri"/>
            </a:endParaRPr>
          </a:p>
        </p:txBody>
      </p:sp>
      <p:sp>
        <p:nvSpPr>
          <p:cNvPr id="8" name="Rectangle: Rounded Corners 2">
            <a:extLst>
              <a:ext uri="{FF2B5EF4-FFF2-40B4-BE49-F238E27FC236}">
                <a16:creationId xmlns:a16="http://schemas.microsoft.com/office/drawing/2014/main" id="{736C3441-A2AC-64F7-1027-9D5B01D8697D}"/>
              </a:ext>
            </a:extLst>
          </p:cNvPr>
          <p:cNvSpPr/>
          <p:nvPr/>
        </p:nvSpPr>
        <p:spPr>
          <a:xfrm>
            <a:off x="5562601" y="4238534"/>
            <a:ext cx="6184900" cy="1412966"/>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180000" tIns="180000" rIns="180000" bIns="180000" rtlCol="0" anchor="ctr"/>
          <a:lstStyle/>
          <a:p>
            <a:r>
              <a:rPr lang="en-GB">
                <a:solidFill>
                  <a:srgbClr val="002060"/>
                </a:solidFill>
                <a:ea typeface="Calibri"/>
                <a:cs typeface="Calibri"/>
              </a:rPr>
              <a:t>Option 2:</a:t>
            </a:r>
          </a:p>
          <a:p>
            <a:r>
              <a:rPr lang="en-GB">
                <a:solidFill>
                  <a:schemeClr val="tx1"/>
                </a:solidFill>
              </a:rPr>
              <a:t>Laugh it off or stay quiet at the time, but later speak to your friend privately or send a message to explain how it made you feel and why it stayed on your mind.</a:t>
            </a:r>
            <a:endParaRPr lang="en-GB">
              <a:solidFill>
                <a:schemeClr val="tx1"/>
              </a:solidFill>
              <a:ea typeface="Calibri"/>
              <a:cs typeface="Calibri"/>
            </a:endParaRPr>
          </a:p>
        </p:txBody>
      </p:sp>
      <p:grpSp>
        <p:nvGrpSpPr>
          <p:cNvPr id="40" name="Group 39">
            <a:extLst>
              <a:ext uri="{FF2B5EF4-FFF2-40B4-BE49-F238E27FC236}">
                <a16:creationId xmlns:a16="http://schemas.microsoft.com/office/drawing/2014/main" id="{5ED5B34F-79C8-97F6-DB69-D780E527DAC3}"/>
              </a:ext>
            </a:extLst>
          </p:cNvPr>
          <p:cNvGrpSpPr/>
          <p:nvPr/>
        </p:nvGrpSpPr>
        <p:grpSpPr>
          <a:xfrm>
            <a:off x="7357061" y="104565"/>
            <a:ext cx="4719007" cy="1327585"/>
            <a:chOff x="628872" y="2462707"/>
            <a:chExt cx="4187239" cy="1120161"/>
          </a:xfrm>
        </p:grpSpPr>
        <p:grpSp>
          <p:nvGrpSpPr>
            <p:cNvPr id="25" name="Group 24">
              <a:extLst>
                <a:ext uri="{FF2B5EF4-FFF2-40B4-BE49-F238E27FC236}">
                  <a16:creationId xmlns:a16="http://schemas.microsoft.com/office/drawing/2014/main" id="{B82E2148-0DAA-B90A-D9BD-8C7B48C0C97B}"/>
                </a:ext>
                <a:ext uri="{C183D7F6-B498-43B3-948B-1728B52AA6E4}">
                  <adec:decorative xmlns:adec="http://schemas.microsoft.com/office/drawing/2017/decorative" val="1"/>
                </a:ext>
              </a:extLst>
            </p:cNvPr>
            <p:cNvGrpSpPr/>
            <p:nvPr/>
          </p:nvGrpSpPr>
          <p:grpSpPr>
            <a:xfrm>
              <a:off x="628872" y="2527377"/>
              <a:ext cx="688307" cy="966583"/>
              <a:chOff x="514572" y="2001202"/>
              <a:chExt cx="2171171" cy="3048957"/>
            </a:xfrm>
          </p:grpSpPr>
          <p:pic>
            <p:nvPicPr>
              <p:cNvPr id="26" name="Picture 25">
                <a:extLst>
                  <a:ext uri="{FF2B5EF4-FFF2-40B4-BE49-F238E27FC236}">
                    <a16:creationId xmlns:a16="http://schemas.microsoft.com/office/drawing/2014/main" id="{BF88BD85-384B-4ACE-81B4-EFFEEC3CA828}"/>
                  </a:ext>
                </a:extLst>
              </p:cNvPr>
              <p:cNvPicPr>
                <a:picLocks noChangeAspect="1"/>
              </p:cNvPicPr>
              <p:nvPr/>
            </p:nvPicPr>
            <p:blipFill>
              <a:blip r:embed="rId3"/>
              <a:stretch>
                <a:fillRect/>
              </a:stretch>
            </p:blipFill>
            <p:spPr>
              <a:xfrm>
                <a:off x="514572" y="2001202"/>
                <a:ext cx="1968500" cy="2051430"/>
              </a:xfrm>
              <a:prstGeom prst="rect">
                <a:avLst/>
              </a:prstGeom>
            </p:spPr>
          </p:pic>
          <p:sp>
            <p:nvSpPr>
              <p:cNvPr id="27" name="TextBox 26">
                <a:extLst>
                  <a:ext uri="{FF2B5EF4-FFF2-40B4-BE49-F238E27FC236}">
                    <a16:creationId xmlns:a16="http://schemas.microsoft.com/office/drawing/2014/main" id="{E505A9C0-07EA-0670-6544-5409933A45DC}"/>
                  </a:ext>
                </a:extLst>
              </p:cNvPr>
              <p:cNvSpPr txBox="1"/>
              <p:nvPr/>
            </p:nvSpPr>
            <p:spPr>
              <a:xfrm>
                <a:off x="633747" y="4322030"/>
                <a:ext cx="2051996" cy="7281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232D5A"/>
                    </a:solidFill>
                    <a:effectLst/>
                    <a:uLnTx/>
                    <a:uFillTx/>
                    <a:latin typeface="Trebuchet MS"/>
                    <a:ea typeface="+mn-ea"/>
                    <a:cs typeface="+mn-cs"/>
                  </a:rPr>
                  <a:t>Listening</a:t>
                </a:r>
                <a:endParaRPr kumimoji="0" lang="en-US" sz="9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8" name="Group 27">
              <a:extLst>
                <a:ext uri="{FF2B5EF4-FFF2-40B4-BE49-F238E27FC236}">
                  <a16:creationId xmlns:a16="http://schemas.microsoft.com/office/drawing/2014/main" id="{5DC21AEE-759A-6740-A42C-0F111A927784}"/>
                </a:ext>
                <a:ext uri="{C183D7F6-B498-43B3-948B-1728B52AA6E4}">
                  <adec:decorative xmlns:adec="http://schemas.microsoft.com/office/drawing/2017/decorative" val="1"/>
                </a:ext>
              </a:extLst>
            </p:cNvPr>
            <p:cNvGrpSpPr/>
            <p:nvPr/>
          </p:nvGrpSpPr>
          <p:grpSpPr>
            <a:xfrm>
              <a:off x="1467893" y="2462707"/>
              <a:ext cx="689102" cy="1105084"/>
              <a:chOff x="-1426831" y="1797209"/>
              <a:chExt cx="2173681" cy="3485838"/>
            </a:xfrm>
          </p:grpSpPr>
          <p:pic>
            <p:nvPicPr>
              <p:cNvPr id="29" name="Picture 28">
                <a:extLst>
                  <a:ext uri="{FF2B5EF4-FFF2-40B4-BE49-F238E27FC236}">
                    <a16:creationId xmlns:a16="http://schemas.microsoft.com/office/drawing/2014/main" id="{8BF97499-8B31-1593-05EC-13C665326492}"/>
                  </a:ext>
                </a:extLst>
              </p:cNvPr>
              <p:cNvPicPr>
                <a:picLocks noChangeAspect="1"/>
              </p:cNvPicPr>
              <p:nvPr/>
            </p:nvPicPr>
            <p:blipFill>
              <a:blip r:embed="rId4"/>
              <a:stretch>
                <a:fillRect/>
              </a:stretch>
            </p:blipFill>
            <p:spPr>
              <a:xfrm>
                <a:off x="-1426831" y="1797209"/>
                <a:ext cx="2052001" cy="2051999"/>
              </a:xfrm>
              <a:prstGeom prst="rect">
                <a:avLst/>
              </a:prstGeom>
            </p:spPr>
          </p:pic>
          <p:sp>
            <p:nvSpPr>
              <p:cNvPr id="30" name="TextBox 29">
                <a:extLst>
                  <a:ext uri="{FF2B5EF4-FFF2-40B4-BE49-F238E27FC236}">
                    <a16:creationId xmlns:a16="http://schemas.microsoft.com/office/drawing/2014/main" id="{6E254A54-D5BB-A8E8-C7D5-B46D61214F35}"/>
                  </a:ext>
                </a:extLst>
              </p:cNvPr>
              <p:cNvSpPr txBox="1"/>
              <p:nvPr/>
            </p:nvSpPr>
            <p:spPr>
              <a:xfrm>
                <a:off x="-1305151" y="4118039"/>
                <a:ext cx="2052001" cy="116500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232D5A"/>
                    </a:solidFill>
                    <a:effectLst/>
                    <a:uLnTx/>
                    <a:uFillTx/>
                    <a:latin typeface="Trebuchet MS"/>
                    <a:ea typeface="+mn-ea"/>
                    <a:cs typeface="+mn-cs"/>
                  </a:rPr>
                  <a:t>Showing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232D5A"/>
                    </a:solidFill>
                    <a:effectLst/>
                    <a:uLnTx/>
                    <a:uFillTx/>
                    <a:latin typeface="Trebuchet MS"/>
                    <a:ea typeface="+mn-ea"/>
                    <a:cs typeface="+mn-cs"/>
                  </a:rPr>
                  <a:t>empathy</a:t>
                </a:r>
                <a:endParaRPr kumimoji="0" lang="en-US" sz="9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31" name="Group 30">
              <a:extLst>
                <a:ext uri="{FF2B5EF4-FFF2-40B4-BE49-F238E27FC236}">
                  <a16:creationId xmlns:a16="http://schemas.microsoft.com/office/drawing/2014/main" id="{209554AC-F6FC-3ABD-207D-8A5EF6FC492F}"/>
                </a:ext>
                <a:ext uri="{C183D7F6-B498-43B3-948B-1728B52AA6E4}">
                  <adec:decorative xmlns:adec="http://schemas.microsoft.com/office/drawing/2017/decorative" val="1"/>
                </a:ext>
              </a:extLst>
            </p:cNvPr>
            <p:cNvGrpSpPr/>
            <p:nvPr/>
          </p:nvGrpSpPr>
          <p:grpSpPr>
            <a:xfrm>
              <a:off x="2306077" y="2478673"/>
              <a:ext cx="650527" cy="1104195"/>
              <a:chOff x="-3550764" y="1950026"/>
              <a:chExt cx="2052000" cy="3483036"/>
            </a:xfrm>
          </p:grpSpPr>
          <p:pic>
            <p:nvPicPr>
              <p:cNvPr id="32" name="Picture 31">
                <a:extLst>
                  <a:ext uri="{FF2B5EF4-FFF2-40B4-BE49-F238E27FC236}">
                    <a16:creationId xmlns:a16="http://schemas.microsoft.com/office/drawing/2014/main" id="{B90AF12D-169D-A1EE-9B94-C28E4872610E}"/>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3550764" y="1950026"/>
                <a:ext cx="2052000" cy="1951275"/>
              </a:xfrm>
              <a:prstGeom prst="rect">
                <a:avLst/>
              </a:prstGeom>
            </p:spPr>
          </p:pic>
          <p:sp>
            <p:nvSpPr>
              <p:cNvPr id="33" name="TextBox 32">
                <a:extLst>
                  <a:ext uri="{FF2B5EF4-FFF2-40B4-BE49-F238E27FC236}">
                    <a16:creationId xmlns:a16="http://schemas.microsoft.com/office/drawing/2014/main" id="{C74DEAAB-5D03-14BD-6C18-BA42720AEEAB}"/>
                  </a:ext>
                </a:extLst>
              </p:cNvPr>
              <p:cNvSpPr txBox="1"/>
              <p:nvPr/>
            </p:nvSpPr>
            <p:spPr>
              <a:xfrm>
                <a:off x="-3448099" y="4268053"/>
                <a:ext cx="1949332" cy="116500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232D5A"/>
                    </a:solidFill>
                    <a:effectLst/>
                    <a:uLnTx/>
                    <a:uFillTx/>
                    <a:latin typeface="Trebuchet MS"/>
                    <a:ea typeface="+mn-ea"/>
                    <a:cs typeface="+mn-cs"/>
                  </a:rPr>
                  <a:t>Staying calm</a:t>
                </a:r>
                <a:endParaRPr kumimoji="0" lang="en-US" sz="9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34" name="Group 33">
              <a:extLst>
                <a:ext uri="{FF2B5EF4-FFF2-40B4-BE49-F238E27FC236}">
                  <a16:creationId xmlns:a16="http://schemas.microsoft.com/office/drawing/2014/main" id="{E94A2FFE-76AF-1A08-4657-1CB3C7EA35BD}"/>
                </a:ext>
                <a:ext uri="{C183D7F6-B498-43B3-948B-1728B52AA6E4}">
                  <adec:decorative xmlns:adec="http://schemas.microsoft.com/office/drawing/2017/decorative" val="1"/>
                </a:ext>
              </a:extLst>
            </p:cNvPr>
            <p:cNvGrpSpPr/>
            <p:nvPr/>
          </p:nvGrpSpPr>
          <p:grpSpPr>
            <a:xfrm>
              <a:off x="3138232" y="2462707"/>
              <a:ext cx="683074" cy="1077278"/>
              <a:chOff x="-5693715" y="2000400"/>
              <a:chExt cx="2154665" cy="3398129"/>
            </a:xfrm>
          </p:grpSpPr>
          <p:pic>
            <p:nvPicPr>
              <p:cNvPr id="35" name="Picture 34">
                <a:extLst>
                  <a:ext uri="{FF2B5EF4-FFF2-40B4-BE49-F238E27FC236}">
                    <a16:creationId xmlns:a16="http://schemas.microsoft.com/office/drawing/2014/main" id="{BFB17C49-FA53-94F5-EE35-A708F5733BFC}"/>
                  </a:ext>
                </a:extLst>
              </p:cNvPr>
              <p:cNvPicPr>
                <a:picLocks noChangeAspect="1"/>
              </p:cNvPicPr>
              <p:nvPr/>
            </p:nvPicPr>
            <p:blipFill>
              <a:blip r:embed="rId6"/>
              <a:stretch>
                <a:fillRect/>
              </a:stretch>
            </p:blipFill>
            <p:spPr>
              <a:xfrm>
                <a:off x="-5693715" y="2000400"/>
                <a:ext cx="2052000" cy="2052001"/>
              </a:xfrm>
              <a:prstGeom prst="rect">
                <a:avLst/>
              </a:prstGeom>
            </p:spPr>
          </p:pic>
          <p:sp>
            <p:nvSpPr>
              <p:cNvPr id="36" name="TextBox 35">
                <a:extLst>
                  <a:ext uri="{FF2B5EF4-FFF2-40B4-BE49-F238E27FC236}">
                    <a16:creationId xmlns:a16="http://schemas.microsoft.com/office/drawing/2014/main" id="{8100DF55-5C31-D561-6819-E8EFA72389B8}"/>
                  </a:ext>
                </a:extLst>
              </p:cNvPr>
              <p:cNvSpPr txBox="1"/>
              <p:nvPr/>
            </p:nvSpPr>
            <p:spPr>
              <a:xfrm>
                <a:off x="-5591051" y="4415543"/>
                <a:ext cx="2052001" cy="9829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232D5A"/>
                    </a:solidFill>
                    <a:effectLst/>
                    <a:uLnTx/>
                    <a:uFillTx/>
                    <a:latin typeface="Trebuchet MS"/>
                    <a:ea typeface="+mn-ea"/>
                    <a:cs typeface="+mn-cs"/>
                  </a:rPr>
                  <a:t>Asking for support</a:t>
                </a:r>
                <a:endParaRPr kumimoji="0" lang="en-US" sz="9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37" name="Group 36">
              <a:extLst>
                <a:ext uri="{FF2B5EF4-FFF2-40B4-BE49-F238E27FC236}">
                  <a16:creationId xmlns:a16="http://schemas.microsoft.com/office/drawing/2014/main" id="{1D98D878-0880-497B-6DB8-851F14B4F135}"/>
                </a:ext>
                <a:ext uri="{C183D7F6-B498-43B3-948B-1728B52AA6E4}">
                  <adec:decorative xmlns:adec="http://schemas.microsoft.com/office/drawing/2017/decorative" val="1"/>
                </a:ext>
              </a:extLst>
            </p:cNvPr>
            <p:cNvGrpSpPr/>
            <p:nvPr/>
          </p:nvGrpSpPr>
          <p:grpSpPr>
            <a:xfrm>
              <a:off x="3788759" y="2466095"/>
              <a:ext cx="1027352" cy="1000317"/>
              <a:chOff x="-7936726" y="2037142"/>
              <a:chExt cx="3240643" cy="3155367"/>
            </a:xfrm>
          </p:grpSpPr>
          <p:pic>
            <p:nvPicPr>
              <p:cNvPr id="38" name="Picture 37">
                <a:extLst>
                  <a:ext uri="{FF2B5EF4-FFF2-40B4-BE49-F238E27FC236}">
                    <a16:creationId xmlns:a16="http://schemas.microsoft.com/office/drawing/2014/main" id="{95428C1E-5637-4E28-1652-237CA573927A}"/>
                  </a:ext>
                </a:extLst>
              </p:cNvPr>
              <p:cNvPicPr>
                <a:picLocks noChangeAspect="1"/>
              </p:cNvPicPr>
              <p:nvPr/>
            </p:nvPicPr>
            <p:blipFill>
              <a:blip r:embed="rId7"/>
              <a:stretch>
                <a:fillRect/>
              </a:stretch>
            </p:blipFill>
            <p:spPr>
              <a:xfrm>
                <a:off x="-7717236" y="2037142"/>
                <a:ext cx="2381707" cy="2052001"/>
              </a:xfrm>
              <a:prstGeom prst="rect">
                <a:avLst/>
              </a:prstGeom>
            </p:spPr>
          </p:pic>
          <p:sp>
            <p:nvSpPr>
              <p:cNvPr id="39" name="TextBox 38">
                <a:extLst>
                  <a:ext uri="{FF2B5EF4-FFF2-40B4-BE49-F238E27FC236}">
                    <a16:creationId xmlns:a16="http://schemas.microsoft.com/office/drawing/2014/main" id="{3FE7C2A7-DDDE-1706-EBCE-B44EA3F18694}"/>
                  </a:ext>
                </a:extLst>
              </p:cNvPr>
              <p:cNvSpPr txBox="1"/>
              <p:nvPr/>
            </p:nvSpPr>
            <p:spPr>
              <a:xfrm>
                <a:off x="-7936726" y="4464380"/>
                <a:ext cx="3240643" cy="7281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232D5A"/>
                    </a:solidFill>
                    <a:effectLst/>
                    <a:uLnTx/>
                    <a:uFillTx/>
                    <a:latin typeface="Trebuchet MS"/>
                    <a:ea typeface="+mn-ea"/>
                    <a:cs typeface="+mn-cs"/>
                  </a:rPr>
                  <a:t>Communication</a:t>
                </a:r>
                <a:endParaRPr kumimoji="0" lang="en-US" sz="900" b="0" i="0" u="none" strike="noStrike" kern="1200" cap="none" spc="0" normalizeH="0" baseline="0" noProof="0">
                  <a:ln>
                    <a:noFill/>
                  </a:ln>
                  <a:solidFill>
                    <a:srgbClr val="232D5A"/>
                  </a:solidFill>
                  <a:effectLst/>
                  <a:uLnTx/>
                  <a:uFillTx/>
                  <a:latin typeface="Trebuchet MS"/>
                  <a:ea typeface="+mn-ea"/>
                  <a:cs typeface="+mn-cs"/>
                </a:endParaRPr>
              </a:p>
            </p:txBody>
          </p:sp>
        </p:grpSp>
      </p:grpSp>
    </p:spTree>
    <p:extLst>
      <p:ext uri="{BB962C8B-B14F-4D97-AF65-F5344CB8AC3E}">
        <p14:creationId xmlns:p14="http://schemas.microsoft.com/office/powerpoint/2010/main" val="94371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0BD0D-1B19-8A04-5856-B7070CD420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DFB51A-A686-1B37-9C90-CFF38EA3FA14}"/>
              </a:ext>
            </a:extLst>
          </p:cNvPr>
          <p:cNvSpPr>
            <a:spLocks noGrp="1"/>
          </p:cNvSpPr>
          <p:nvPr>
            <p:ph type="title"/>
          </p:nvPr>
        </p:nvSpPr>
        <p:spPr>
          <a:xfrm>
            <a:off x="449755" y="355881"/>
            <a:ext cx="10515600" cy="935356"/>
          </a:xfrm>
        </p:spPr>
        <p:txBody>
          <a:bodyPr>
            <a:normAutofit/>
          </a:bodyPr>
          <a:lstStyle/>
          <a:p>
            <a:r>
              <a:rPr lang="en-GB" sz="4800"/>
              <a:t>Why does this matter?</a:t>
            </a:r>
            <a:endParaRPr lang="en-US" sz="4800"/>
          </a:p>
        </p:txBody>
      </p:sp>
      <p:sp>
        <p:nvSpPr>
          <p:cNvPr id="7" name="Rectangle: Rounded Corners 2">
            <a:extLst>
              <a:ext uri="{FF2B5EF4-FFF2-40B4-BE49-F238E27FC236}">
                <a16:creationId xmlns:a16="http://schemas.microsoft.com/office/drawing/2014/main" id="{22F8C934-C7C1-A333-1AEE-6C32BD0A0E96}"/>
              </a:ext>
            </a:extLst>
          </p:cNvPr>
          <p:cNvSpPr/>
          <p:nvPr/>
        </p:nvSpPr>
        <p:spPr>
          <a:xfrm>
            <a:off x="551355" y="1752600"/>
            <a:ext cx="6192345" cy="4353041"/>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180000" tIns="180000" rIns="180000" bIns="180000" rtlCol="0" anchor="ctr"/>
          <a:lstStyle/>
          <a:p>
            <a:r>
              <a:rPr lang="en-GB" sz="2400">
                <a:solidFill>
                  <a:schemeClr val="tx1"/>
                </a:solidFill>
              </a:rPr>
              <a:t>In situations like this, there is not always one perfect response.</a:t>
            </a:r>
            <a:br>
              <a:rPr lang="en-GB" sz="2400">
                <a:solidFill>
                  <a:schemeClr val="tx1"/>
                </a:solidFill>
              </a:rPr>
            </a:br>
            <a:endParaRPr lang="en-GB" sz="2400">
              <a:solidFill>
                <a:schemeClr val="tx1"/>
              </a:solidFill>
            </a:endParaRPr>
          </a:p>
          <a:p>
            <a:pPr marL="342900" indent="-342900">
              <a:buFont typeface="Arial" panose="020B0604020202020204" pitchFamily="34" charset="0"/>
              <a:buChar char="•"/>
            </a:pPr>
            <a:r>
              <a:rPr lang="en-GB" sz="2400">
                <a:solidFill>
                  <a:schemeClr val="tx1"/>
                </a:solidFill>
              </a:rPr>
              <a:t>We cannot always control what happens.</a:t>
            </a:r>
          </a:p>
          <a:p>
            <a:pPr marL="342900" indent="-342900">
              <a:buFont typeface="Arial" panose="020B0604020202020204" pitchFamily="34" charset="0"/>
              <a:buChar char="•"/>
            </a:pPr>
            <a:r>
              <a:rPr lang="en-GB" sz="2400">
                <a:solidFill>
                  <a:schemeClr val="tx1"/>
                </a:solidFill>
              </a:rPr>
              <a:t>We can think about how we respond.</a:t>
            </a:r>
          </a:p>
          <a:p>
            <a:pPr marL="342900" indent="-342900">
              <a:buFont typeface="Arial" panose="020B0604020202020204" pitchFamily="34" charset="0"/>
              <a:buChar char="•"/>
            </a:pPr>
            <a:r>
              <a:rPr lang="en-GB" sz="2400">
                <a:solidFill>
                  <a:schemeClr val="tx1"/>
                </a:solidFill>
              </a:rPr>
              <a:t>Our responses can affect others and what happens next.</a:t>
            </a:r>
          </a:p>
          <a:p>
            <a:pPr marL="342900" indent="-342900">
              <a:buFont typeface="Arial" panose="020B0604020202020204" pitchFamily="34" charset="0"/>
              <a:buChar char="•"/>
            </a:pPr>
            <a:r>
              <a:rPr lang="en-GB" sz="2400">
                <a:solidFill>
                  <a:schemeClr val="tx1"/>
                </a:solidFill>
              </a:rPr>
              <a:t>Support is available if situations feel difficult.</a:t>
            </a:r>
          </a:p>
        </p:txBody>
      </p:sp>
      <p:sp>
        <p:nvSpPr>
          <p:cNvPr id="4" name="Title 1">
            <a:extLst>
              <a:ext uri="{FF2B5EF4-FFF2-40B4-BE49-F238E27FC236}">
                <a16:creationId xmlns:a16="http://schemas.microsoft.com/office/drawing/2014/main" id="{7371A5FF-FD9A-EE73-7C21-3FE21F5B0AC3}"/>
              </a:ext>
            </a:extLst>
          </p:cNvPr>
          <p:cNvSpPr txBox="1">
            <a:spLocks/>
          </p:cNvSpPr>
          <p:nvPr/>
        </p:nvSpPr>
        <p:spPr>
          <a:xfrm>
            <a:off x="7476066" y="2090389"/>
            <a:ext cx="3982546" cy="2677222"/>
          </a:xfrm>
          <a:prstGeom prst="rect">
            <a:avLst/>
          </a:prstGeom>
        </p:spPr>
        <p:txBody>
          <a:bodyPr vert="horz" lIns="91440" tIns="45720" rIns="91440" bIns="45720" rtlCol="0" anchor="b">
            <a:normAutofit fontScale="90000" lnSpcReduction="100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r>
              <a:rPr lang="en-GB" sz="2500" b="1"/>
              <a:t>Pause</a:t>
            </a:r>
            <a:br>
              <a:rPr lang="en-GB" sz="2500"/>
            </a:br>
            <a:r>
              <a:rPr lang="en-GB" sz="2500"/>
              <a:t>Notice how you feel</a:t>
            </a:r>
            <a:br>
              <a:rPr lang="en-GB" sz="2500"/>
            </a:br>
            <a:br>
              <a:rPr lang="en-GB" sz="2500"/>
            </a:br>
            <a:r>
              <a:rPr lang="en-GB" sz="2500" b="1"/>
              <a:t>Think</a:t>
            </a:r>
            <a:br>
              <a:rPr lang="en-GB" sz="2500"/>
            </a:br>
            <a:r>
              <a:rPr lang="en-GB" sz="2500"/>
              <a:t>What might happen next?</a:t>
            </a:r>
            <a:br>
              <a:rPr lang="en-GB" sz="2500"/>
            </a:br>
            <a:br>
              <a:rPr lang="en-GB" sz="2500"/>
            </a:br>
            <a:r>
              <a:rPr lang="en-GB" sz="2500" b="1"/>
              <a:t>Choose</a:t>
            </a:r>
            <a:br>
              <a:rPr lang="en-GB" sz="2500"/>
            </a:br>
            <a:r>
              <a:rPr lang="en-GB" sz="2500"/>
              <a:t>A response that is respectful and helpful</a:t>
            </a:r>
            <a:endParaRPr lang="en-GB" sz="3200"/>
          </a:p>
        </p:txBody>
      </p:sp>
    </p:spTree>
    <p:extLst>
      <p:ext uri="{BB962C8B-B14F-4D97-AF65-F5344CB8AC3E}">
        <p14:creationId xmlns:p14="http://schemas.microsoft.com/office/powerpoint/2010/main" val="1605134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55CCE-77CC-940D-4588-59F727B76504}"/>
              </a:ext>
            </a:extLst>
          </p:cNvPr>
          <p:cNvSpPr>
            <a:spLocks noGrp="1"/>
          </p:cNvSpPr>
          <p:nvPr>
            <p:ph type="title"/>
          </p:nvPr>
        </p:nvSpPr>
        <p:spPr>
          <a:xfrm>
            <a:off x="838200" y="648153"/>
            <a:ext cx="10515600" cy="884555"/>
          </a:xfrm>
        </p:spPr>
        <p:txBody>
          <a:bodyPr/>
          <a:lstStyle/>
          <a:p>
            <a:r>
              <a:rPr lang="en-GB"/>
              <a:t>Exploring this further</a:t>
            </a:r>
            <a:endParaRPr lang="en-US"/>
          </a:p>
        </p:txBody>
      </p:sp>
      <p:sp>
        <p:nvSpPr>
          <p:cNvPr id="4" name="Rectangle: Rounded Corners 2">
            <a:extLst>
              <a:ext uri="{FF2B5EF4-FFF2-40B4-BE49-F238E27FC236}">
                <a16:creationId xmlns:a16="http://schemas.microsoft.com/office/drawing/2014/main" id="{CD13F33B-8DC2-3D0D-FFB6-CF32B2717FB9}"/>
              </a:ext>
            </a:extLst>
          </p:cNvPr>
          <p:cNvSpPr/>
          <p:nvPr/>
        </p:nvSpPr>
        <p:spPr>
          <a:xfrm>
            <a:off x="838200" y="2059240"/>
            <a:ext cx="10662744" cy="3317977"/>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288000" tIns="180000" rIns="180000" bIns="180000" rtlCol="0" anchor="ctr"/>
          <a:lstStyle/>
          <a:p>
            <a:pPr marL="342900" indent="-342900">
              <a:buFont typeface="Wingdings" pitchFamily="2" charset="2"/>
              <a:buChar char="ü"/>
            </a:pPr>
            <a:r>
              <a:rPr lang="en-GB" sz="2400" b="1">
                <a:solidFill>
                  <a:srgbClr val="002060"/>
                </a:solidFill>
              </a:rPr>
              <a:t>Look at real-life scenarios (online and in person).</a:t>
            </a:r>
            <a:br>
              <a:rPr lang="en-GB" sz="2400" b="1">
                <a:solidFill>
                  <a:srgbClr val="002060"/>
                </a:solidFill>
              </a:rPr>
            </a:br>
            <a:endParaRPr lang="en-GB" sz="2400" b="1">
              <a:solidFill>
                <a:srgbClr val="002060"/>
              </a:solidFill>
            </a:endParaRPr>
          </a:p>
          <a:p>
            <a:pPr marL="342900" indent="-342900">
              <a:buFont typeface="Wingdings" pitchFamily="2" charset="2"/>
              <a:buChar char="ü"/>
            </a:pPr>
            <a:r>
              <a:rPr lang="en-GB" sz="2400" b="1">
                <a:solidFill>
                  <a:srgbClr val="002060"/>
                </a:solidFill>
              </a:rPr>
              <a:t>Think about how situations might be interpreted in different ways.</a:t>
            </a:r>
            <a:br>
              <a:rPr lang="en-GB" sz="2400" b="1">
                <a:solidFill>
                  <a:srgbClr val="002060"/>
                </a:solidFill>
              </a:rPr>
            </a:br>
            <a:endParaRPr lang="en-GB" sz="2400" b="1">
              <a:solidFill>
                <a:srgbClr val="002060"/>
              </a:solidFill>
            </a:endParaRPr>
          </a:p>
          <a:p>
            <a:pPr marL="342900" indent="-342900">
              <a:buFont typeface="Wingdings" pitchFamily="2" charset="2"/>
              <a:buChar char="ü"/>
            </a:pPr>
            <a:r>
              <a:rPr lang="en-GB" sz="2400" b="1">
                <a:solidFill>
                  <a:srgbClr val="002060"/>
                </a:solidFill>
              </a:rPr>
              <a:t>Practise choosing responses that can help manage conflict and maintain positive relationships</a:t>
            </a:r>
            <a:r>
              <a:rPr lang="en-US" sz="2400">
                <a:solidFill>
                  <a:srgbClr val="002060"/>
                </a:solidFill>
              </a:rPr>
              <a:t>.</a:t>
            </a:r>
          </a:p>
        </p:txBody>
      </p:sp>
    </p:spTree>
    <p:extLst>
      <p:ext uri="{BB962C8B-B14F-4D97-AF65-F5344CB8AC3E}">
        <p14:creationId xmlns:p14="http://schemas.microsoft.com/office/powerpoint/2010/main" val="48543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13DE0-5F90-550D-505B-57604519CAE2}"/>
              </a:ext>
            </a:extLst>
          </p:cNvPr>
          <p:cNvSpPr>
            <a:spLocks noGrp="1"/>
          </p:cNvSpPr>
          <p:nvPr>
            <p:ph type="title"/>
          </p:nvPr>
        </p:nvSpPr>
        <p:spPr/>
        <p:txBody>
          <a:bodyPr/>
          <a:lstStyle/>
          <a:p>
            <a:r>
              <a:rPr lang="en-GB"/>
              <a:t>Learning outcomes</a:t>
            </a:r>
          </a:p>
        </p:txBody>
      </p:sp>
      <p:sp>
        <p:nvSpPr>
          <p:cNvPr id="4" name="TextBox 3">
            <a:extLst>
              <a:ext uri="{FF2B5EF4-FFF2-40B4-BE49-F238E27FC236}">
                <a16:creationId xmlns:a16="http://schemas.microsoft.com/office/drawing/2014/main" id="{E08C086C-692F-93CF-49FC-2E12EEF9DD98}"/>
              </a:ext>
            </a:extLst>
          </p:cNvPr>
          <p:cNvSpPr txBox="1"/>
          <p:nvPr/>
        </p:nvSpPr>
        <p:spPr>
          <a:xfrm>
            <a:off x="838200" y="1832153"/>
            <a:ext cx="9520647" cy="3558421"/>
          </a:xfrm>
          <a:prstGeom prst="round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nchor="t">
            <a:spAutoFit/>
          </a:bodyPr>
          <a:lstStyle/>
          <a:p>
            <a:r>
              <a:rPr lang="en-GB" sz="2400" b="1"/>
              <a:t>By the end of today’s assembly, you will:</a:t>
            </a:r>
          </a:p>
          <a:p>
            <a:pPr>
              <a:buFont typeface="Symbol" panose="020B0604020202020204" pitchFamily="34" charset="0"/>
              <a:buChar char="•"/>
            </a:pPr>
            <a:endParaRPr lang="en-US" sz="1100"/>
          </a:p>
          <a:p>
            <a:pPr marL="285750" indent="-285750">
              <a:buFont typeface="Wingdings" panose="05000000000000000000" pitchFamily="2" charset="2"/>
              <a:buChar char="ü"/>
            </a:pPr>
            <a:r>
              <a:rPr lang="en-GB" sz="2400"/>
              <a:t>understand how small actions and responses can affect what happens next</a:t>
            </a:r>
          </a:p>
          <a:p>
            <a:pPr marL="285750" indent="-285750">
              <a:buFont typeface="Wingdings" panose="05000000000000000000" pitchFamily="2" charset="2"/>
              <a:buChar char="ü"/>
            </a:pPr>
            <a:r>
              <a:rPr lang="en-GB" sz="2400"/>
              <a:t>recognise how emotions can influence how we respond</a:t>
            </a:r>
          </a:p>
          <a:p>
            <a:pPr marL="285750" indent="-285750">
              <a:buFont typeface="Wingdings" panose="05000000000000000000" pitchFamily="2" charset="2"/>
              <a:buChar char="ü"/>
            </a:pPr>
            <a:r>
              <a:rPr lang="en-GB" sz="2400"/>
              <a:t>understand how communication and choices can impact friendships and wellbeing</a:t>
            </a:r>
          </a:p>
          <a:p>
            <a:pPr marL="285750" indent="-285750">
              <a:buFont typeface="Wingdings" panose="05000000000000000000" pitchFamily="2" charset="2"/>
              <a:buChar char="ü"/>
            </a:pPr>
            <a:r>
              <a:rPr lang="en-GB" sz="2400"/>
              <a:t>begin to think about how to manage situations in a more positive and respectful way</a:t>
            </a:r>
          </a:p>
        </p:txBody>
      </p:sp>
    </p:spTree>
    <p:extLst>
      <p:ext uri="{BB962C8B-B14F-4D97-AF65-F5344CB8AC3E}">
        <p14:creationId xmlns:p14="http://schemas.microsoft.com/office/powerpoint/2010/main" val="366182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1D768-3A59-2684-D446-1AC9F17C3EE8}"/>
              </a:ext>
            </a:extLst>
          </p:cNvPr>
          <p:cNvSpPr>
            <a:spLocks noGrp="1"/>
          </p:cNvSpPr>
          <p:nvPr>
            <p:ph type="title"/>
          </p:nvPr>
        </p:nvSpPr>
        <p:spPr/>
        <p:txBody>
          <a:bodyPr/>
          <a:lstStyle/>
          <a:p>
            <a:r>
              <a:rPr lang="en-GB"/>
              <a:t>Follow me</a:t>
            </a:r>
          </a:p>
        </p:txBody>
      </p:sp>
      <p:graphicFrame>
        <p:nvGraphicFramePr>
          <p:cNvPr id="3" name="Diagram 2">
            <a:extLst>
              <a:ext uri="{FF2B5EF4-FFF2-40B4-BE49-F238E27FC236}">
                <a16:creationId xmlns:a16="http://schemas.microsoft.com/office/drawing/2014/main" id="{6EA313F7-169B-F0C3-BC7F-D65800D5963F}"/>
              </a:ext>
            </a:extLst>
          </p:cNvPr>
          <p:cNvGraphicFramePr/>
          <p:nvPr>
            <p:extLst>
              <p:ext uri="{D42A27DB-BD31-4B8C-83A1-F6EECF244321}">
                <p14:modId xmlns:p14="http://schemas.microsoft.com/office/powerpoint/2010/main" val="3788415451"/>
              </p:ext>
            </p:extLst>
          </p:nvPr>
        </p:nvGraphicFramePr>
        <p:xfrm>
          <a:off x="15621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4379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AEA0355-36F6-4203-F00E-5794D7C02A78}"/>
              </a:ext>
              <a:ext uri="{C183D7F6-B498-43B3-948B-1728B52AA6E4}">
                <adec:decorative xmlns:adec="http://schemas.microsoft.com/office/drawing/2017/decorative" val="1"/>
              </a:ext>
            </a:extLst>
          </p:cNvPr>
          <p:cNvSpPr/>
          <p:nvPr/>
        </p:nvSpPr>
        <p:spPr>
          <a:xfrm>
            <a:off x="0" y="0"/>
            <a:ext cx="12192000" cy="6858000"/>
          </a:xfrm>
          <a:prstGeom prst="rect">
            <a:avLst/>
          </a:prstGeom>
          <a:solidFill>
            <a:srgbClr val="FFEC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Trebuchet MS" panose="020B0603020202020204" pitchFamily="34" charset="0"/>
            </a:endParaRPr>
          </a:p>
        </p:txBody>
      </p:sp>
      <p:sp>
        <p:nvSpPr>
          <p:cNvPr id="17" name="Oval 16">
            <a:extLst>
              <a:ext uri="{FF2B5EF4-FFF2-40B4-BE49-F238E27FC236}">
                <a16:creationId xmlns:a16="http://schemas.microsoft.com/office/drawing/2014/main" id="{C422A4E3-A68F-9DE7-DC42-6D45A7D9A4D1}"/>
              </a:ext>
              <a:ext uri="{C183D7F6-B498-43B3-948B-1728B52AA6E4}">
                <adec:decorative xmlns:adec="http://schemas.microsoft.com/office/drawing/2017/decorative" val="1"/>
              </a:ext>
            </a:extLst>
          </p:cNvPr>
          <p:cNvSpPr/>
          <p:nvPr/>
        </p:nvSpPr>
        <p:spPr>
          <a:xfrm>
            <a:off x="3227717" y="650703"/>
            <a:ext cx="5365631" cy="536563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Trebuchet MS"/>
              <a:ea typeface="+mn-ea"/>
              <a:cs typeface="+mn-cs"/>
            </a:endParaRPr>
          </a:p>
        </p:txBody>
      </p:sp>
      <p:sp>
        <p:nvSpPr>
          <p:cNvPr id="16" name="Content Placeholder 2">
            <a:extLst>
              <a:ext uri="{FF2B5EF4-FFF2-40B4-BE49-F238E27FC236}">
                <a16:creationId xmlns:a16="http://schemas.microsoft.com/office/drawing/2014/main" id="{A2C79323-2F4E-8721-64F9-2068A0571113}"/>
              </a:ext>
            </a:extLst>
          </p:cNvPr>
          <p:cNvSpPr>
            <a:spLocks noGrp="1"/>
          </p:cNvSpPr>
          <p:nvPr>
            <p:ph type="title"/>
          </p:nvPr>
        </p:nvSpPr>
        <p:spPr>
          <a:xfrm>
            <a:off x="3454050" y="1080134"/>
            <a:ext cx="4783299" cy="4041372"/>
          </a:xfrm>
        </p:spPr>
        <p:txBody>
          <a:bodyPr anchor="b">
            <a:noAutofit/>
          </a:bodyPr>
          <a:lstStyle/>
          <a:p>
            <a:pPr lvl="0" algn="ctr">
              <a:lnSpc>
                <a:spcPct val="107000"/>
              </a:lnSpc>
              <a:spcBef>
                <a:spcPts val="0"/>
              </a:spcBef>
              <a:spcAft>
                <a:spcPts val="800"/>
              </a:spcAft>
              <a:defRPr/>
            </a:pPr>
            <a:r>
              <a:rPr lang="en-GB" sz="4400" i="1">
                <a:ea typeface="Calibri"/>
              </a:rPr>
              <a:t>What is the difference between a disagreement and a conflict?</a:t>
            </a:r>
          </a:p>
        </p:txBody>
      </p:sp>
      <p:pic>
        <p:nvPicPr>
          <p:cNvPr id="20" name="Picture 19">
            <a:extLst>
              <a:ext uri="{FF2B5EF4-FFF2-40B4-BE49-F238E27FC236}">
                <a16:creationId xmlns:a16="http://schemas.microsoft.com/office/drawing/2014/main" id="{6667576F-E726-FD2F-3D25-D7022A23045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87708" y="5841765"/>
            <a:ext cx="3026556" cy="693735"/>
          </a:xfrm>
          <a:prstGeom prst="rect">
            <a:avLst/>
          </a:prstGeom>
        </p:spPr>
      </p:pic>
    </p:spTree>
    <p:extLst>
      <p:ext uri="{BB962C8B-B14F-4D97-AF65-F5344CB8AC3E}">
        <p14:creationId xmlns:p14="http://schemas.microsoft.com/office/powerpoint/2010/main" val="401064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CC6ED-F25B-0C70-A24B-F409698FFC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0DCCD6-903C-159C-6F6D-2F5D6FC34F2D}"/>
              </a:ext>
            </a:extLst>
          </p:cNvPr>
          <p:cNvSpPr>
            <a:spLocks noGrp="1"/>
          </p:cNvSpPr>
          <p:nvPr>
            <p:ph type="title"/>
          </p:nvPr>
        </p:nvSpPr>
        <p:spPr>
          <a:xfrm>
            <a:off x="838200" y="807402"/>
            <a:ext cx="10515600" cy="884555"/>
          </a:xfrm>
        </p:spPr>
        <p:txBody>
          <a:bodyPr/>
          <a:lstStyle/>
          <a:p>
            <a:r>
              <a:rPr lang="en-US"/>
              <a:t>What is conflict?</a:t>
            </a:r>
          </a:p>
        </p:txBody>
      </p:sp>
      <p:graphicFrame>
        <p:nvGraphicFramePr>
          <p:cNvPr id="13" name="Content Placeholder 12">
            <a:extLst>
              <a:ext uri="{FF2B5EF4-FFF2-40B4-BE49-F238E27FC236}">
                <a16:creationId xmlns:a16="http://schemas.microsoft.com/office/drawing/2014/main" id="{4514F8C2-48E4-080F-B7B8-75B749DB717D}"/>
              </a:ext>
              <a:ext uri="{C183D7F6-B498-43B3-948B-1728B52AA6E4}">
                <adec:decorative xmlns:adec="http://schemas.microsoft.com/office/drawing/2017/decorative" val="1"/>
              </a:ext>
            </a:extLst>
          </p:cNvPr>
          <p:cNvGraphicFramePr>
            <a:graphicFrameLocks noGrp="1"/>
          </p:cNvGraphicFramePr>
          <p:nvPr>
            <p:ph idx="1"/>
          </p:nvPr>
        </p:nvGraphicFramePr>
        <p:xfrm>
          <a:off x="215630" y="1249680"/>
          <a:ext cx="11353800" cy="5243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87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graphicEl>
                                              <a:dgm id="{78587B11-AD23-43CB-BFF3-4CDA5CB8604A}"/>
                                            </p:graphicEl>
                                          </p:spTgt>
                                        </p:tgtEl>
                                        <p:attrNameLst>
                                          <p:attrName>style.visibility</p:attrName>
                                        </p:attrNameLst>
                                      </p:cBhvr>
                                      <p:to>
                                        <p:strVal val="visible"/>
                                      </p:to>
                                    </p:set>
                                    <p:animEffect transition="in" filter="fade">
                                      <p:cBhvr>
                                        <p:cTn id="7" dur="1000"/>
                                        <p:tgtEl>
                                          <p:spTgt spid="13">
                                            <p:graphicEl>
                                              <a:dgm id="{78587B11-AD23-43CB-BFF3-4CDA5CB8604A}"/>
                                            </p:graphicEl>
                                          </p:spTgt>
                                        </p:tgtEl>
                                      </p:cBhvr>
                                    </p:animEffect>
                                    <p:anim calcmode="lin" valueType="num">
                                      <p:cBhvr>
                                        <p:cTn id="8" dur="1000" fill="hold"/>
                                        <p:tgtEl>
                                          <p:spTgt spid="13">
                                            <p:graphicEl>
                                              <a:dgm id="{78587B11-AD23-43CB-BFF3-4CDA5CB8604A}"/>
                                            </p:graphicEl>
                                          </p:spTgt>
                                        </p:tgtEl>
                                        <p:attrNameLst>
                                          <p:attrName>ppt_x</p:attrName>
                                        </p:attrNameLst>
                                      </p:cBhvr>
                                      <p:tavLst>
                                        <p:tav tm="0">
                                          <p:val>
                                            <p:strVal val="#ppt_x"/>
                                          </p:val>
                                        </p:tav>
                                        <p:tav tm="100000">
                                          <p:val>
                                            <p:strVal val="#ppt_x"/>
                                          </p:val>
                                        </p:tav>
                                      </p:tavLst>
                                    </p:anim>
                                    <p:anim calcmode="lin" valueType="num">
                                      <p:cBhvr>
                                        <p:cTn id="9" dur="1000" fill="hold"/>
                                        <p:tgtEl>
                                          <p:spTgt spid="13">
                                            <p:graphicEl>
                                              <a:dgm id="{78587B11-AD23-43CB-BFF3-4CDA5CB8604A}"/>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graphicEl>
                                              <a:dgm id="{0CB2568F-BE89-4947-A27F-9A1CABABCEF0}"/>
                                            </p:graphicEl>
                                          </p:spTgt>
                                        </p:tgtEl>
                                        <p:attrNameLst>
                                          <p:attrName>style.visibility</p:attrName>
                                        </p:attrNameLst>
                                      </p:cBhvr>
                                      <p:to>
                                        <p:strVal val="visible"/>
                                      </p:to>
                                    </p:set>
                                    <p:animEffect transition="in" filter="fade">
                                      <p:cBhvr>
                                        <p:cTn id="14" dur="1000"/>
                                        <p:tgtEl>
                                          <p:spTgt spid="13">
                                            <p:graphicEl>
                                              <a:dgm id="{0CB2568F-BE89-4947-A27F-9A1CABABCEF0}"/>
                                            </p:graphicEl>
                                          </p:spTgt>
                                        </p:tgtEl>
                                      </p:cBhvr>
                                    </p:animEffect>
                                    <p:anim calcmode="lin" valueType="num">
                                      <p:cBhvr>
                                        <p:cTn id="15" dur="1000" fill="hold"/>
                                        <p:tgtEl>
                                          <p:spTgt spid="13">
                                            <p:graphicEl>
                                              <a:dgm id="{0CB2568F-BE89-4947-A27F-9A1CABABCEF0}"/>
                                            </p:graphicEl>
                                          </p:spTgt>
                                        </p:tgtEl>
                                        <p:attrNameLst>
                                          <p:attrName>ppt_x</p:attrName>
                                        </p:attrNameLst>
                                      </p:cBhvr>
                                      <p:tavLst>
                                        <p:tav tm="0">
                                          <p:val>
                                            <p:strVal val="#ppt_x"/>
                                          </p:val>
                                        </p:tav>
                                        <p:tav tm="100000">
                                          <p:val>
                                            <p:strVal val="#ppt_x"/>
                                          </p:val>
                                        </p:tav>
                                      </p:tavLst>
                                    </p:anim>
                                    <p:anim calcmode="lin" valueType="num">
                                      <p:cBhvr>
                                        <p:cTn id="16" dur="1000" fill="hold"/>
                                        <p:tgtEl>
                                          <p:spTgt spid="13">
                                            <p:graphicEl>
                                              <a:dgm id="{0CB2568F-BE89-4947-A27F-9A1CABABCEF0}"/>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graphicEl>
                                              <a:dgm id="{E8DDF6C1-FE55-408B-AD43-FCCCFBCEF345}"/>
                                            </p:graphicEl>
                                          </p:spTgt>
                                        </p:tgtEl>
                                        <p:attrNameLst>
                                          <p:attrName>style.visibility</p:attrName>
                                        </p:attrNameLst>
                                      </p:cBhvr>
                                      <p:to>
                                        <p:strVal val="visible"/>
                                      </p:to>
                                    </p:set>
                                    <p:animEffect transition="in" filter="fade">
                                      <p:cBhvr>
                                        <p:cTn id="21" dur="1000"/>
                                        <p:tgtEl>
                                          <p:spTgt spid="13">
                                            <p:graphicEl>
                                              <a:dgm id="{E8DDF6C1-FE55-408B-AD43-FCCCFBCEF345}"/>
                                            </p:graphicEl>
                                          </p:spTgt>
                                        </p:tgtEl>
                                      </p:cBhvr>
                                    </p:animEffect>
                                    <p:anim calcmode="lin" valueType="num">
                                      <p:cBhvr>
                                        <p:cTn id="22" dur="1000" fill="hold"/>
                                        <p:tgtEl>
                                          <p:spTgt spid="13">
                                            <p:graphicEl>
                                              <a:dgm id="{E8DDF6C1-FE55-408B-AD43-FCCCFBCEF345}"/>
                                            </p:graphicEl>
                                          </p:spTgt>
                                        </p:tgtEl>
                                        <p:attrNameLst>
                                          <p:attrName>ppt_x</p:attrName>
                                        </p:attrNameLst>
                                      </p:cBhvr>
                                      <p:tavLst>
                                        <p:tav tm="0">
                                          <p:val>
                                            <p:strVal val="#ppt_x"/>
                                          </p:val>
                                        </p:tav>
                                        <p:tav tm="100000">
                                          <p:val>
                                            <p:strVal val="#ppt_x"/>
                                          </p:val>
                                        </p:tav>
                                      </p:tavLst>
                                    </p:anim>
                                    <p:anim calcmode="lin" valueType="num">
                                      <p:cBhvr>
                                        <p:cTn id="23" dur="1000" fill="hold"/>
                                        <p:tgtEl>
                                          <p:spTgt spid="13">
                                            <p:graphicEl>
                                              <a:dgm id="{E8DDF6C1-FE55-408B-AD43-FCCCFBCEF345}"/>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graphicEl>
                                              <a:dgm id="{F18D3548-F8DB-4DDD-9652-AC594D946FB2}"/>
                                            </p:graphicEl>
                                          </p:spTgt>
                                        </p:tgtEl>
                                        <p:attrNameLst>
                                          <p:attrName>style.visibility</p:attrName>
                                        </p:attrNameLst>
                                      </p:cBhvr>
                                      <p:to>
                                        <p:strVal val="visible"/>
                                      </p:to>
                                    </p:set>
                                    <p:animEffect transition="in" filter="fade">
                                      <p:cBhvr>
                                        <p:cTn id="28" dur="1000"/>
                                        <p:tgtEl>
                                          <p:spTgt spid="13">
                                            <p:graphicEl>
                                              <a:dgm id="{F18D3548-F8DB-4DDD-9652-AC594D946FB2}"/>
                                            </p:graphicEl>
                                          </p:spTgt>
                                        </p:tgtEl>
                                      </p:cBhvr>
                                    </p:animEffect>
                                    <p:anim calcmode="lin" valueType="num">
                                      <p:cBhvr>
                                        <p:cTn id="29" dur="1000" fill="hold"/>
                                        <p:tgtEl>
                                          <p:spTgt spid="13">
                                            <p:graphicEl>
                                              <a:dgm id="{F18D3548-F8DB-4DDD-9652-AC594D946FB2}"/>
                                            </p:graphicEl>
                                          </p:spTgt>
                                        </p:tgtEl>
                                        <p:attrNameLst>
                                          <p:attrName>ppt_x</p:attrName>
                                        </p:attrNameLst>
                                      </p:cBhvr>
                                      <p:tavLst>
                                        <p:tav tm="0">
                                          <p:val>
                                            <p:strVal val="#ppt_x"/>
                                          </p:val>
                                        </p:tav>
                                        <p:tav tm="100000">
                                          <p:val>
                                            <p:strVal val="#ppt_x"/>
                                          </p:val>
                                        </p:tav>
                                      </p:tavLst>
                                    </p:anim>
                                    <p:anim calcmode="lin" valueType="num">
                                      <p:cBhvr>
                                        <p:cTn id="30" dur="1000" fill="hold"/>
                                        <p:tgtEl>
                                          <p:spTgt spid="13">
                                            <p:graphicEl>
                                              <a:dgm id="{F18D3548-F8DB-4DDD-9652-AC594D946FB2}"/>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graphicEl>
                                              <a:dgm id="{08288A3A-3C66-4D83-926E-A5B088FBE2F9}"/>
                                            </p:graphicEl>
                                          </p:spTgt>
                                        </p:tgtEl>
                                        <p:attrNameLst>
                                          <p:attrName>style.visibility</p:attrName>
                                        </p:attrNameLst>
                                      </p:cBhvr>
                                      <p:to>
                                        <p:strVal val="visible"/>
                                      </p:to>
                                    </p:set>
                                    <p:animEffect transition="in" filter="fade">
                                      <p:cBhvr>
                                        <p:cTn id="35" dur="1000"/>
                                        <p:tgtEl>
                                          <p:spTgt spid="13">
                                            <p:graphicEl>
                                              <a:dgm id="{08288A3A-3C66-4D83-926E-A5B088FBE2F9}"/>
                                            </p:graphicEl>
                                          </p:spTgt>
                                        </p:tgtEl>
                                      </p:cBhvr>
                                    </p:animEffect>
                                    <p:anim calcmode="lin" valueType="num">
                                      <p:cBhvr>
                                        <p:cTn id="36" dur="1000" fill="hold"/>
                                        <p:tgtEl>
                                          <p:spTgt spid="13">
                                            <p:graphicEl>
                                              <a:dgm id="{08288A3A-3C66-4D83-926E-A5B088FBE2F9}"/>
                                            </p:graphicEl>
                                          </p:spTgt>
                                        </p:tgtEl>
                                        <p:attrNameLst>
                                          <p:attrName>ppt_x</p:attrName>
                                        </p:attrNameLst>
                                      </p:cBhvr>
                                      <p:tavLst>
                                        <p:tav tm="0">
                                          <p:val>
                                            <p:strVal val="#ppt_x"/>
                                          </p:val>
                                        </p:tav>
                                        <p:tav tm="100000">
                                          <p:val>
                                            <p:strVal val="#ppt_x"/>
                                          </p:val>
                                        </p:tav>
                                      </p:tavLst>
                                    </p:anim>
                                    <p:anim calcmode="lin" valueType="num">
                                      <p:cBhvr>
                                        <p:cTn id="37" dur="1000" fill="hold"/>
                                        <p:tgtEl>
                                          <p:spTgt spid="13">
                                            <p:graphicEl>
                                              <a:dgm id="{08288A3A-3C66-4D83-926E-A5B088FBE2F9}"/>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E96F3-C220-8DC4-93A7-353A4FABC7B3}"/>
            </a:ext>
          </a:extLst>
        </p:cNvPr>
        <p:cNvGrpSpPr/>
        <p:nvPr/>
      </p:nvGrpSpPr>
      <p:grpSpPr>
        <a:xfrm>
          <a:off x="0" y="0"/>
          <a:ext cx="0" cy="0"/>
          <a:chOff x="0" y="0"/>
          <a:chExt cx="0" cy="0"/>
        </a:xfrm>
      </p:grpSpPr>
      <p:sp>
        <p:nvSpPr>
          <p:cNvPr id="20" name="Title 1">
            <a:extLst>
              <a:ext uri="{FF2B5EF4-FFF2-40B4-BE49-F238E27FC236}">
                <a16:creationId xmlns:a16="http://schemas.microsoft.com/office/drawing/2014/main" id="{20A73CE2-DCDB-1225-A46C-730D3E6DBF3D}"/>
              </a:ext>
              <a:ext uri="{C183D7F6-B498-43B3-948B-1728B52AA6E4}">
                <adec:decorative xmlns:adec="http://schemas.microsoft.com/office/drawing/2017/decorative" val="0"/>
              </a:ext>
            </a:extLst>
          </p:cNvPr>
          <p:cNvSpPr>
            <a:spLocks noGrp="1"/>
          </p:cNvSpPr>
          <p:nvPr>
            <p:ph type="title"/>
          </p:nvPr>
        </p:nvSpPr>
        <p:spPr>
          <a:xfrm>
            <a:off x="752313" y="503696"/>
            <a:ext cx="10687373" cy="935356"/>
          </a:xfrm>
        </p:spPr>
        <p:txBody>
          <a:bodyPr anchor="b">
            <a:normAutofit/>
          </a:bodyPr>
          <a:lstStyle/>
          <a:p>
            <a:r>
              <a:rPr lang="en-US" sz="6000"/>
              <a:t>Why do conflicts happen?</a:t>
            </a:r>
          </a:p>
        </p:txBody>
      </p:sp>
      <p:sp>
        <p:nvSpPr>
          <p:cNvPr id="3" name="Rectangle: Rounded Corners 2">
            <a:extLst>
              <a:ext uri="{FF2B5EF4-FFF2-40B4-BE49-F238E27FC236}">
                <a16:creationId xmlns:a16="http://schemas.microsoft.com/office/drawing/2014/main" id="{7C0E17FE-EA83-D4DE-F096-6CD2857DB7FC}"/>
              </a:ext>
            </a:extLst>
          </p:cNvPr>
          <p:cNvSpPr/>
          <p:nvPr/>
        </p:nvSpPr>
        <p:spPr>
          <a:xfrm>
            <a:off x="984787" y="2009556"/>
            <a:ext cx="5648487" cy="3713492"/>
          </a:xfrm>
          <a:prstGeom prst="rect">
            <a:avLst/>
          </a:prstGeom>
          <a:solidFill>
            <a:srgbClr val="E0F3F7"/>
          </a:solidFill>
          <a:ln>
            <a:noFill/>
          </a:ln>
        </p:spPr>
        <p:style>
          <a:lnRef idx="2">
            <a:schemeClr val="accent1">
              <a:shade val="15000"/>
            </a:schemeClr>
          </a:lnRef>
          <a:fillRef idx="1">
            <a:schemeClr val="accent1"/>
          </a:fillRef>
          <a:effectRef idx="0">
            <a:schemeClr val="accent1"/>
          </a:effectRef>
          <a:fontRef idx="minor">
            <a:schemeClr val="lt1"/>
          </a:fontRef>
        </p:style>
        <p:txBody>
          <a:bodyPr lIns="180000" tIns="180000" rIns="180000" bIns="180000" rtlCol="0" anchor="ctr"/>
          <a:lstStyle/>
          <a:p>
            <a:r>
              <a:rPr lang="en-GB" sz="2400">
                <a:solidFill>
                  <a:srgbClr val="002060"/>
                </a:solidFill>
                <a:ea typeface="Calibri"/>
                <a:cs typeface="Calibri"/>
              </a:rPr>
              <a:t>Conflicts may happen because of:</a:t>
            </a:r>
            <a:br>
              <a:rPr lang="en-GB" sz="2400">
                <a:solidFill>
                  <a:srgbClr val="002060"/>
                </a:solidFill>
                <a:ea typeface="Calibri"/>
                <a:cs typeface="Calibri"/>
              </a:rPr>
            </a:br>
            <a:endParaRPr lang="en-GB" sz="2400">
              <a:solidFill>
                <a:srgbClr val="002060"/>
              </a:solidFill>
              <a:ea typeface="Calibri"/>
              <a:cs typeface="Calibri"/>
            </a:endParaRPr>
          </a:p>
          <a:p>
            <a:pPr marL="342900" indent="-342900">
              <a:buFont typeface="Arial" panose="020B0604020202020204" pitchFamily="34" charset="0"/>
              <a:buChar char="•"/>
            </a:pPr>
            <a:r>
              <a:rPr lang="en-GB" sz="2400">
                <a:solidFill>
                  <a:srgbClr val="002060"/>
                </a:solidFill>
                <a:ea typeface="Calibri"/>
                <a:cs typeface="Calibri"/>
              </a:rPr>
              <a:t>misunderstandings or poor communication</a:t>
            </a:r>
          </a:p>
          <a:p>
            <a:pPr marL="342900" indent="-342900">
              <a:buFont typeface="Arial" panose="020B0604020202020204" pitchFamily="34" charset="0"/>
              <a:buChar char="•"/>
            </a:pPr>
            <a:r>
              <a:rPr lang="en-GB" sz="2400">
                <a:solidFill>
                  <a:srgbClr val="002060"/>
                </a:solidFill>
                <a:ea typeface="Calibri"/>
                <a:cs typeface="Calibri"/>
              </a:rPr>
              <a:t>different opinions or perspectives</a:t>
            </a:r>
          </a:p>
          <a:p>
            <a:pPr marL="342900" indent="-342900">
              <a:buFont typeface="Arial" panose="020B0604020202020204" pitchFamily="34" charset="0"/>
              <a:buChar char="•"/>
            </a:pPr>
            <a:r>
              <a:rPr lang="en-GB" sz="2400">
                <a:solidFill>
                  <a:srgbClr val="002060"/>
                </a:solidFill>
                <a:ea typeface="Calibri"/>
                <a:cs typeface="Calibri"/>
              </a:rPr>
              <a:t>feeling left out or jealously</a:t>
            </a:r>
          </a:p>
          <a:p>
            <a:pPr marL="342900" indent="-342900">
              <a:buFont typeface="Arial" panose="020B0604020202020204" pitchFamily="34" charset="0"/>
              <a:buChar char="•"/>
            </a:pPr>
            <a:r>
              <a:rPr lang="en-GB" sz="2400">
                <a:solidFill>
                  <a:srgbClr val="002060"/>
                </a:solidFill>
                <a:ea typeface="Calibri"/>
                <a:cs typeface="Calibri"/>
              </a:rPr>
              <a:t>changing friendships or social groups</a:t>
            </a:r>
          </a:p>
          <a:p>
            <a:pPr marL="342900" indent="-342900">
              <a:buFont typeface="Arial" panose="020B0604020202020204" pitchFamily="34" charset="0"/>
              <a:buChar char="•"/>
            </a:pPr>
            <a:r>
              <a:rPr lang="en-GB" sz="2400">
                <a:solidFill>
                  <a:srgbClr val="002060"/>
                </a:solidFill>
                <a:ea typeface="Calibri"/>
                <a:cs typeface="Calibri"/>
              </a:rPr>
              <a:t>strong emotions or reacting quickly</a:t>
            </a:r>
          </a:p>
        </p:txBody>
      </p:sp>
      <p:pic>
        <p:nvPicPr>
          <p:cNvPr id="8" name="Picture 7">
            <a:extLst>
              <a:ext uri="{FF2B5EF4-FFF2-40B4-BE49-F238E27FC236}">
                <a16:creationId xmlns:a16="http://schemas.microsoft.com/office/drawing/2014/main" id="{EEA609BD-B66E-90F4-C3B6-ABF169CEE277}"/>
              </a:ext>
            </a:extLst>
          </p:cNvPr>
          <p:cNvPicPr>
            <a:picLocks noChangeAspect="1"/>
          </p:cNvPicPr>
          <p:nvPr/>
        </p:nvPicPr>
        <p:blipFill>
          <a:blip r:embed="rId3">
            <a:extLst>
              <a:ext uri="{28A0092B-C50C-407E-A947-70E740481C1C}">
                <a14:useLocalDpi xmlns:a14="http://schemas.microsoft.com/office/drawing/2010/main" val="0"/>
              </a:ext>
            </a:extLst>
          </a:blip>
          <a:srcRect l="36358"/>
          <a:stretch>
            <a:fillRect/>
          </a:stretch>
        </p:blipFill>
        <p:spPr>
          <a:xfrm>
            <a:off x="7355633" y="1603443"/>
            <a:ext cx="3909850" cy="3922578"/>
          </a:xfrm>
          <a:prstGeom prst="flowChartConnector">
            <a:avLst/>
          </a:prstGeom>
        </p:spPr>
      </p:pic>
    </p:spTree>
    <p:extLst>
      <p:ext uri="{BB962C8B-B14F-4D97-AF65-F5344CB8AC3E}">
        <p14:creationId xmlns:p14="http://schemas.microsoft.com/office/powerpoint/2010/main" val="1955188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8F022-B397-66FA-480F-2BBB681E1AD1}"/>
            </a:ext>
          </a:extLst>
        </p:cNvPr>
        <p:cNvGrpSpPr/>
        <p:nvPr/>
      </p:nvGrpSpPr>
      <p:grpSpPr>
        <a:xfrm>
          <a:off x="0" y="0"/>
          <a:ext cx="0" cy="0"/>
          <a:chOff x="0" y="0"/>
          <a:chExt cx="0" cy="0"/>
        </a:xfrm>
      </p:grpSpPr>
      <p:sp>
        <p:nvSpPr>
          <p:cNvPr id="20" name="Title 1">
            <a:extLst>
              <a:ext uri="{FF2B5EF4-FFF2-40B4-BE49-F238E27FC236}">
                <a16:creationId xmlns:a16="http://schemas.microsoft.com/office/drawing/2014/main" id="{45C33A3C-CE18-9AA9-0AEB-E394B1F69C37}"/>
              </a:ext>
              <a:ext uri="{C183D7F6-B498-43B3-948B-1728B52AA6E4}">
                <adec:decorative xmlns:adec="http://schemas.microsoft.com/office/drawing/2017/decorative" val="0"/>
              </a:ext>
            </a:extLst>
          </p:cNvPr>
          <p:cNvSpPr>
            <a:spLocks noGrp="1"/>
          </p:cNvSpPr>
          <p:nvPr>
            <p:ph type="title"/>
          </p:nvPr>
        </p:nvSpPr>
        <p:spPr>
          <a:xfrm>
            <a:off x="752313" y="503696"/>
            <a:ext cx="10687373" cy="935356"/>
          </a:xfrm>
        </p:spPr>
        <p:txBody>
          <a:bodyPr anchor="b">
            <a:normAutofit fontScale="90000"/>
          </a:bodyPr>
          <a:lstStyle/>
          <a:p>
            <a:r>
              <a:rPr lang="en-US" sz="6000"/>
              <a:t>How do we respond in situations?</a:t>
            </a:r>
          </a:p>
        </p:txBody>
      </p:sp>
      <p:grpSp>
        <p:nvGrpSpPr>
          <p:cNvPr id="2" name="Group 1">
            <a:extLst>
              <a:ext uri="{FF2B5EF4-FFF2-40B4-BE49-F238E27FC236}">
                <a16:creationId xmlns:a16="http://schemas.microsoft.com/office/drawing/2014/main" id="{CEC426D1-088F-0BF2-EE9F-A8AAA0CFE040}"/>
              </a:ext>
            </a:extLst>
          </p:cNvPr>
          <p:cNvGrpSpPr/>
          <p:nvPr/>
        </p:nvGrpSpPr>
        <p:grpSpPr>
          <a:xfrm>
            <a:off x="1690104" y="3407577"/>
            <a:ext cx="1151993" cy="1421575"/>
            <a:chOff x="1530471" y="3719598"/>
            <a:chExt cx="918938" cy="1291106"/>
          </a:xfrm>
        </p:grpSpPr>
        <p:sp>
          <p:nvSpPr>
            <p:cNvPr id="4" name="Oval 3">
              <a:extLst>
                <a:ext uri="{FF2B5EF4-FFF2-40B4-BE49-F238E27FC236}">
                  <a16:creationId xmlns:a16="http://schemas.microsoft.com/office/drawing/2014/main" id="{35FDD041-BB1E-A0DE-0618-C92F428E3725}"/>
                </a:ext>
              </a:extLst>
            </p:cNvPr>
            <p:cNvSpPr/>
            <p:nvPr/>
          </p:nvSpPr>
          <p:spPr>
            <a:xfrm>
              <a:off x="1730635" y="4013732"/>
              <a:ext cx="509511" cy="581511"/>
            </a:xfrm>
            <a:prstGeom prst="ellipse">
              <a:avLst/>
            </a:prstGeom>
            <a:solidFill>
              <a:srgbClr val="9BBB59">
                <a:lumMod val="75000"/>
              </a:srgbClr>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000" b="1" i="0" u="none" strike="noStrike" kern="0" cap="none" spc="0" normalizeH="0" baseline="0" noProof="0">
                <a:ln>
                  <a:noFill/>
                </a:ln>
                <a:solidFill>
                  <a:srgbClr val="00B050"/>
                </a:solidFill>
                <a:effectLst/>
                <a:uLnTx/>
                <a:uFillTx/>
                <a:latin typeface="+mj-lt"/>
                <a:ea typeface="Open Sans" panose="020B0606030504020204" pitchFamily="34" charset="0"/>
                <a:cs typeface="Open Sans" panose="020B0606030504020204" pitchFamily="34" charset="0"/>
              </a:endParaRPr>
            </a:p>
          </p:txBody>
        </p:sp>
        <p:sp>
          <p:nvSpPr>
            <p:cNvPr id="5" name="Text Box 18">
              <a:extLst>
                <a:ext uri="{FF2B5EF4-FFF2-40B4-BE49-F238E27FC236}">
                  <a16:creationId xmlns:a16="http://schemas.microsoft.com/office/drawing/2014/main" id="{C21B36F5-4CA2-9E7A-8C23-A1C6DB8F63FE}"/>
                </a:ext>
              </a:extLst>
            </p:cNvPr>
            <p:cNvSpPr txBox="1"/>
            <p:nvPr/>
          </p:nvSpPr>
          <p:spPr>
            <a:xfrm>
              <a:off x="1693828" y="4688737"/>
              <a:ext cx="564101" cy="32196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Happy</a:t>
              </a:r>
            </a:p>
          </p:txBody>
        </p:sp>
        <p:sp>
          <p:nvSpPr>
            <p:cNvPr id="6" name="Text Box 9">
              <a:extLst>
                <a:ext uri="{FF2B5EF4-FFF2-40B4-BE49-F238E27FC236}">
                  <a16:creationId xmlns:a16="http://schemas.microsoft.com/office/drawing/2014/main" id="{2E2C1564-CF66-8372-CFCA-0E33FBDB3221}"/>
                </a:ext>
              </a:extLst>
            </p:cNvPr>
            <p:cNvSpPr txBox="1"/>
            <p:nvPr/>
          </p:nvSpPr>
          <p:spPr>
            <a:xfrm>
              <a:off x="1530471" y="3719598"/>
              <a:ext cx="918938" cy="37926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Getting along</a:t>
              </a:r>
            </a:p>
          </p:txBody>
        </p:sp>
      </p:grpSp>
      <p:grpSp>
        <p:nvGrpSpPr>
          <p:cNvPr id="7" name="Group 6">
            <a:extLst>
              <a:ext uri="{FF2B5EF4-FFF2-40B4-BE49-F238E27FC236}">
                <a16:creationId xmlns:a16="http://schemas.microsoft.com/office/drawing/2014/main" id="{7639AE88-8E13-6BC8-01E2-E97B03D8D61A}"/>
              </a:ext>
            </a:extLst>
          </p:cNvPr>
          <p:cNvGrpSpPr/>
          <p:nvPr/>
        </p:nvGrpSpPr>
        <p:grpSpPr>
          <a:xfrm>
            <a:off x="3920420" y="3049756"/>
            <a:ext cx="1209025" cy="1801387"/>
            <a:chOff x="3040805" y="3373498"/>
            <a:chExt cx="964432" cy="1636060"/>
          </a:xfrm>
        </p:grpSpPr>
        <p:sp>
          <p:nvSpPr>
            <p:cNvPr id="9" name="Oval 8">
              <a:extLst>
                <a:ext uri="{FF2B5EF4-FFF2-40B4-BE49-F238E27FC236}">
                  <a16:creationId xmlns:a16="http://schemas.microsoft.com/office/drawing/2014/main" id="{8453E39A-4198-945B-0948-40BE4515F22A}"/>
                </a:ext>
              </a:extLst>
            </p:cNvPr>
            <p:cNvSpPr/>
            <p:nvPr/>
          </p:nvSpPr>
          <p:spPr>
            <a:xfrm>
              <a:off x="3149987" y="3713151"/>
              <a:ext cx="766115" cy="872672"/>
            </a:xfrm>
            <a:prstGeom prst="ellipse">
              <a:avLst/>
            </a:prstGeom>
            <a:solidFill>
              <a:srgbClr val="F79646">
                <a:lumMod val="60000"/>
                <a:lumOff val="40000"/>
              </a:srgbClr>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endParaRPr>
            </a:p>
          </p:txBody>
        </p:sp>
        <p:sp>
          <p:nvSpPr>
            <p:cNvPr id="10" name="Text Box 10">
              <a:extLst>
                <a:ext uri="{FF2B5EF4-FFF2-40B4-BE49-F238E27FC236}">
                  <a16:creationId xmlns:a16="http://schemas.microsoft.com/office/drawing/2014/main" id="{350B6042-1A87-7C7E-358C-15A79333B2C5}"/>
                </a:ext>
              </a:extLst>
            </p:cNvPr>
            <p:cNvSpPr txBox="1"/>
            <p:nvPr/>
          </p:nvSpPr>
          <p:spPr>
            <a:xfrm>
              <a:off x="3156683" y="4676093"/>
              <a:ext cx="746069"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Frustrated</a:t>
              </a:r>
            </a:p>
          </p:txBody>
        </p:sp>
        <p:sp>
          <p:nvSpPr>
            <p:cNvPr id="11" name="Text Box 11">
              <a:extLst>
                <a:ext uri="{FF2B5EF4-FFF2-40B4-BE49-F238E27FC236}">
                  <a16:creationId xmlns:a16="http://schemas.microsoft.com/office/drawing/2014/main" id="{FA4CEBAA-B671-6F86-55ED-5C6B476931FA}"/>
                </a:ext>
              </a:extLst>
            </p:cNvPr>
            <p:cNvSpPr txBox="1"/>
            <p:nvPr/>
          </p:nvSpPr>
          <p:spPr>
            <a:xfrm>
              <a:off x="3040805" y="3373498"/>
              <a:ext cx="964432"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Disagreement</a:t>
              </a:r>
            </a:p>
          </p:txBody>
        </p:sp>
      </p:grpSp>
      <p:grpSp>
        <p:nvGrpSpPr>
          <p:cNvPr id="12" name="Group 11">
            <a:extLst>
              <a:ext uri="{FF2B5EF4-FFF2-40B4-BE49-F238E27FC236}">
                <a16:creationId xmlns:a16="http://schemas.microsoft.com/office/drawing/2014/main" id="{4377B7E2-79DD-EC2D-9D3A-F6130D4AF3CD}"/>
              </a:ext>
            </a:extLst>
          </p:cNvPr>
          <p:cNvGrpSpPr/>
          <p:nvPr/>
        </p:nvGrpSpPr>
        <p:grpSpPr>
          <a:xfrm>
            <a:off x="5287059" y="2784185"/>
            <a:ext cx="1209407" cy="2088732"/>
            <a:chOff x="4032531" y="3157707"/>
            <a:chExt cx="964737" cy="1897034"/>
          </a:xfrm>
        </p:grpSpPr>
        <p:sp>
          <p:nvSpPr>
            <p:cNvPr id="13" name="Oval 12">
              <a:extLst>
                <a:ext uri="{FF2B5EF4-FFF2-40B4-BE49-F238E27FC236}">
                  <a16:creationId xmlns:a16="http://schemas.microsoft.com/office/drawing/2014/main" id="{797C574B-7E3F-114F-616D-BD6FE6214239}"/>
                </a:ext>
              </a:extLst>
            </p:cNvPr>
            <p:cNvSpPr/>
            <p:nvPr/>
          </p:nvSpPr>
          <p:spPr>
            <a:xfrm>
              <a:off x="4032531" y="3502733"/>
              <a:ext cx="964737" cy="1098410"/>
            </a:xfrm>
            <a:prstGeom prst="ellipse">
              <a:avLst/>
            </a:prstGeom>
            <a:solidFill>
              <a:srgbClr val="F79646">
                <a:lumMod val="75000"/>
              </a:srgbClr>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endParaRPr>
            </a:p>
          </p:txBody>
        </p:sp>
        <p:sp>
          <p:nvSpPr>
            <p:cNvPr id="14" name="Text Box 12">
              <a:extLst>
                <a:ext uri="{FF2B5EF4-FFF2-40B4-BE49-F238E27FC236}">
                  <a16:creationId xmlns:a16="http://schemas.microsoft.com/office/drawing/2014/main" id="{1600296F-3CDA-7AB4-885D-AF8FE8E7A0F8}"/>
                </a:ext>
              </a:extLst>
            </p:cNvPr>
            <p:cNvSpPr txBox="1"/>
            <p:nvPr/>
          </p:nvSpPr>
          <p:spPr>
            <a:xfrm>
              <a:off x="4121040" y="4721276"/>
              <a:ext cx="746069"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Defensive</a:t>
              </a:r>
            </a:p>
          </p:txBody>
        </p:sp>
        <p:sp>
          <p:nvSpPr>
            <p:cNvPr id="15" name="Text Box 13">
              <a:extLst>
                <a:ext uri="{FF2B5EF4-FFF2-40B4-BE49-F238E27FC236}">
                  <a16:creationId xmlns:a16="http://schemas.microsoft.com/office/drawing/2014/main" id="{00896001-6B42-1B1B-FBE8-BFEC3FB97002}"/>
                </a:ext>
              </a:extLst>
            </p:cNvPr>
            <p:cNvSpPr txBox="1"/>
            <p:nvPr/>
          </p:nvSpPr>
          <p:spPr>
            <a:xfrm>
              <a:off x="4131588" y="3157707"/>
              <a:ext cx="746069"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Argument</a:t>
              </a:r>
            </a:p>
          </p:txBody>
        </p:sp>
      </p:grpSp>
      <p:grpSp>
        <p:nvGrpSpPr>
          <p:cNvPr id="16" name="Group 15">
            <a:extLst>
              <a:ext uri="{FF2B5EF4-FFF2-40B4-BE49-F238E27FC236}">
                <a16:creationId xmlns:a16="http://schemas.microsoft.com/office/drawing/2014/main" id="{5700D4C8-238A-EDC7-BE09-D96E1EF56A89}"/>
              </a:ext>
            </a:extLst>
          </p:cNvPr>
          <p:cNvGrpSpPr/>
          <p:nvPr/>
        </p:nvGrpSpPr>
        <p:grpSpPr>
          <a:xfrm>
            <a:off x="6693925" y="2560749"/>
            <a:ext cx="1482972" cy="2290395"/>
            <a:chOff x="5101512" y="2906499"/>
            <a:chExt cx="1182957" cy="2080188"/>
          </a:xfrm>
        </p:grpSpPr>
        <p:sp>
          <p:nvSpPr>
            <p:cNvPr id="17" name="Oval 16">
              <a:extLst>
                <a:ext uri="{FF2B5EF4-FFF2-40B4-BE49-F238E27FC236}">
                  <a16:creationId xmlns:a16="http://schemas.microsoft.com/office/drawing/2014/main" id="{07077C4E-809B-257E-3EFC-B5824CBEA285}"/>
                </a:ext>
              </a:extLst>
            </p:cNvPr>
            <p:cNvSpPr/>
            <p:nvPr/>
          </p:nvSpPr>
          <p:spPr>
            <a:xfrm>
              <a:off x="5132610" y="3261259"/>
              <a:ext cx="1119962" cy="1275143"/>
            </a:xfrm>
            <a:prstGeom prst="ellipse">
              <a:avLst/>
            </a:prstGeom>
            <a:solidFill>
              <a:srgbClr val="C0504D">
                <a:lumMod val="75000"/>
              </a:srgbClr>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endParaRPr>
            </a:p>
          </p:txBody>
        </p:sp>
        <p:sp>
          <p:nvSpPr>
            <p:cNvPr id="18" name="Text Box 15">
              <a:extLst>
                <a:ext uri="{FF2B5EF4-FFF2-40B4-BE49-F238E27FC236}">
                  <a16:creationId xmlns:a16="http://schemas.microsoft.com/office/drawing/2014/main" id="{776FAD31-7358-9D96-04C1-34E2F0F6EC7D}"/>
                </a:ext>
              </a:extLst>
            </p:cNvPr>
            <p:cNvSpPr txBox="1"/>
            <p:nvPr/>
          </p:nvSpPr>
          <p:spPr>
            <a:xfrm>
              <a:off x="5319956" y="4653222"/>
              <a:ext cx="746069"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Angry</a:t>
              </a:r>
            </a:p>
          </p:txBody>
        </p:sp>
        <p:sp>
          <p:nvSpPr>
            <p:cNvPr id="19" name="Text Box 14">
              <a:extLst>
                <a:ext uri="{FF2B5EF4-FFF2-40B4-BE49-F238E27FC236}">
                  <a16:creationId xmlns:a16="http://schemas.microsoft.com/office/drawing/2014/main" id="{F4E62D25-E184-A817-E182-42555DF58CCD}"/>
                </a:ext>
              </a:extLst>
            </p:cNvPr>
            <p:cNvSpPr txBox="1"/>
            <p:nvPr/>
          </p:nvSpPr>
          <p:spPr>
            <a:xfrm>
              <a:off x="5101512" y="2906499"/>
              <a:ext cx="1182957"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Discord/Aggression</a:t>
              </a:r>
            </a:p>
          </p:txBody>
        </p:sp>
      </p:grpSp>
      <p:grpSp>
        <p:nvGrpSpPr>
          <p:cNvPr id="21" name="Group 20">
            <a:extLst>
              <a:ext uri="{FF2B5EF4-FFF2-40B4-BE49-F238E27FC236}">
                <a16:creationId xmlns:a16="http://schemas.microsoft.com/office/drawing/2014/main" id="{52E98A68-5215-0D4F-3186-1E76E1F4DBC3}"/>
              </a:ext>
            </a:extLst>
          </p:cNvPr>
          <p:cNvGrpSpPr/>
          <p:nvPr/>
        </p:nvGrpSpPr>
        <p:grpSpPr>
          <a:xfrm>
            <a:off x="8238333" y="2312400"/>
            <a:ext cx="2053059" cy="2549631"/>
            <a:chOff x="6234234" y="2718973"/>
            <a:chExt cx="1637713" cy="2315631"/>
          </a:xfrm>
        </p:grpSpPr>
        <p:sp>
          <p:nvSpPr>
            <p:cNvPr id="22" name="Oval 21">
              <a:extLst>
                <a:ext uri="{FF2B5EF4-FFF2-40B4-BE49-F238E27FC236}">
                  <a16:creationId xmlns:a16="http://schemas.microsoft.com/office/drawing/2014/main" id="{7F042652-3D06-3164-1513-19A26B7B4478}"/>
                </a:ext>
              </a:extLst>
            </p:cNvPr>
            <p:cNvSpPr/>
            <p:nvPr/>
          </p:nvSpPr>
          <p:spPr>
            <a:xfrm>
              <a:off x="6369993" y="3070831"/>
              <a:ext cx="1329596" cy="1515165"/>
            </a:xfrm>
            <a:prstGeom prst="ellipse">
              <a:avLst/>
            </a:prstGeom>
            <a:solidFill>
              <a:srgbClr val="C00000"/>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endParaRPr>
            </a:p>
          </p:txBody>
        </p:sp>
        <p:sp>
          <p:nvSpPr>
            <p:cNvPr id="23" name="Text Box 16">
              <a:extLst>
                <a:ext uri="{FF2B5EF4-FFF2-40B4-BE49-F238E27FC236}">
                  <a16:creationId xmlns:a16="http://schemas.microsoft.com/office/drawing/2014/main" id="{DD8FC6CA-B710-6675-53A6-5610FA9FAB96}"/>
                </a:ext>
              </a:extLst>
            </p:cNvPr>
            <p:cNvSpPr txBox="1"/>
            <p:nvPr/>
          </p:nvSpPr>
          <p:spPr>
            <a:xfrm>
              <a:off x="6680055" y="4701139"/>
              <a:ext cx="746069"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Hostile</a:t>
              </a:r>
            </a:p>
          </p:txBody>
        </p:sp>
        <p:sp>
          <p:nvSpPr>
            <p:cNvPr id="24" name="Text Box 17">
              <a:extLst>
                <a:ext uri="{FF2B5EF4-FFF2-40B4-BE49-F238E27FC236}">
                  <a16:creationId xmlns:a16="http://schemas.microsoft.com/office/drawing/2014/main" id="{29013998-3423-DF0A-74C0-90DDEB52AE50}"/>
                </a:ext>
              </a:extLst>
            </p:cNvPr>
            <p:cNvSpPr txBox="1"/>
            <p:nvPr/>
          </p:nvSpPr>
          <p:spPr>
            <a:xfrm>
              <a:off x="6234234" y="2718973"/>
              <a:ext cx="1637713"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Chronic/Persistent Conflict</a:t>
              </a:r>
            </a:p>
          </p:txBody>
        </p:sp>
      </p:grpSp>
      <p:grpSp>
        <p:nvGrpSpPr>
          <p:cNvPr id="25" name="Group 24">
            <a:extLst>
              <a:ext uri="{FF2B5EF4-FFF2-40B4-BE49-F238E27FC236}">
                <a16:creationId xmlns:a16="http://schemas.microsoft.com/office/drawing/2014/main" id="{88F53E24-78BA-434A-F962-5D09CD5DFDB5}"/>
              </a:ext>
            </a:extLst>
          </p:cNvPr>
          <p:cNvGrpSpPr/>
          <p:nvPr/>
        </p:nvGrpSpPr>
        <p:grpSpPr>
          <a:xfrm>
            <a:off x="2663234" y="3185227"/>
            <a:ext cx="1368706" cy="1665918"/>
            <a:chOff x="2264551" y="3524956"/>
            <a:chExt cx="1091809" cy="1513025"/>
          </a:xfrm>
        </p:grpSpPr>
        <p:sp>
          <p:nvSpPr>
            <p:cNvPr id="26" name="Oval 25">
              <a:extLst>
                <a:ext uri="{FF2B5EF4-FFF2-40B4-BE49-F238E27FC236}">
                  <a16:creationId xmlns:a16="http://schemas.microsoft.com/office/drawing/2014/main" id="{55729A48-5E59-21D8-7E12-DA35A9873881}"/>
                </a:ext>
              </a:extLst>
            </p:cNvPr>
            <p:cNvSpPr/>
            <p:nvPr/>
          </p:nvSpPr>
          <p:spPr>
            <a:xfrm>
              <a:off x="2480379" y="3856750"/>
              <a:ext cx="652616" cy="743042"/>
            </a:xfrm>
            <a:prstGeom prst="ellipse">
              <a:avLst/>
            </a:prstGeom>
            <a:solidFill>
              <a:srgbClr val="F79646">
                <a:lumMod val="40000"/>
                <a:lumOff val="60000"/>
              </a:srgbClr>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endParaRPr>
            </a:p>
          </p:txBody>
        </p:sp>
        <p:sp>
          <p:nvSpPr>
            <p:cNvPr id="27" name="Text Box 19">
              <a:extLst>
                <a:ext uri="{FF2B5EF4-FFF2-40B4-BE49-F238E27FC236}">
                  <a16:creationId xmlns:a16="http://schemas.microsoft.com/office/drawing/2014/main" id="{40D749ED-3220-5B4F-B7D2-FD83A5E93B88}"/>
                </a:ext>
              </a:extLst>
            </p:cNvPr>
            <p:cNvSpPr txBox="1"/>
            <p:nvPr/>
          </p:nvSpPr>
          <p:spPr>
            <a:xfrm>
              <a:off x="2432898" y="4704516"/>
              <a:ext cx="746069"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Annoyed</a:t>
              </a:r>
            </a:p>
          </p:txBody>
        </p:sp>
        <p:sp>
          <p:nvSpPr>
            <p:cNvPr id="28" name="Text Box 21">
              <a:extLst>
                <a:ext uri="{FF2B5EF4-FFF2-40B4-BE49-F238E27FC236}">
                  <a16:creationId xmlns:a16="http://schemas.microsoft.com/office/drawing/2014/main" id="{15F92813-C31A-3B66-A132-B9658EE31D78}"/>
                </a:ext>
              </a:extLst>
            </p:cNvPr>
            <p:cNvSpPr txBox="1"/>
            <p:nvPr/>
          </p:nvSpPr>
          <p:spPr>
            <a:xfrm>
              <a:off x="2264551" y="3524956"/>
              <a:ext cx="1091809" cy="3334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1000" b="1" i="0" u="none" strike="noStrike" kern="0" cap="none" spc="0" normalizeH="0" baseline="0" noProof="0">
                  <a:ln>
                    <a:noFill/>
                  </a:ln>
                  <a:solidFill>
                    <a:prstClr val="black"/>
                  </a:solidFill>
                  <a:effectLst/>
                  <a:uLnTx/>
                  <a:uFillTx/>
                  <a:latin typeface="+mj-lt"/>
                  <a:ea typeface="Open Sans" panose="020B0606030504020204" pitchFamily="34" charset="0"/>
                  <a:cs typeface="Open Sans" panose="020B0606030504020204" pitchFamily="34" charset="0"/>
                </a:rPr>
                <a:t>Misunderstanding</a:t>
              </a:r>
            </a:p>
          </p:txBody>
        </p:sp>
      </p:grpSp>
    </p:spTree>
    <p:extLst>
      <p:ext uri="{BB962C8B-B14F-4D97-AF65-F5344CB8AC3E}">
        <p14:creationId xmlns:p14="http://schemas.microsoft.com/office/powerpoint/2010/main" val="155240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F1BF12-6E22-F13F-D27A-B457B2977C44}"/>
              </a:ext>
              <a:ext uri="{C183D7F6-B498-43B3-948B-1728B52AA6E4}">
                <adec:decorative xmlns:adec="http://schemas.microsoft.com/office/drawing/2017/decorative" val="1"/>
              </a:ext>
            </a:extLst>
          </p:cNvPr>
          <p:cNvPicPr>
            <a:picLocks noChangeAspect="1"/>
          </p:cNvPicPr>
          <p:nvPr/>
        </p:nvPicPr>
        <p:blipFill>
          <a:blip r:embed="rId3"/>
          <a:srcRect t="10885" b="11021"/>
          <a:stretch/>
        </p:blipFill>
        <p:spPr>
          <a:xfrm>
            <a:off x="1705206" y="0"/>
            <a:ext cx="8781584" cy="6858000"/>
          </a:xfrm>
          <a:prstGeom prst="rect">
            <a:avLst/>
          </a:prstGeom>
        </p:spPr>
      </p:pic>
      <p:sp>
        <p:nvSpPr>
          <p:cNvPr id="2" name="Title 1">
            <a:extLst>
              <a:ext uri="{FF2B5EF4-FFF2-40B4-BE49-F238E27FC236}">
                <a16:creationId xmlns:a16="http://schemas.microsoft.com/office/drawing/2014/main" id="{9732595C-36FF-7613-0C22-7F5C7F7CD717}"/>
              </a:ext>
            </a:extLst>
          </p:cNvPr>
          <p:cNvSpPr>
            <a:spLocks noGrp="1"/>
          </p:cNvSpPr>
          <p:nvPr>
            <p:ph type="title"/>
          </p:nvPr>
        </p:nvSpPr>
        <p:spPr>
          <a:xfrm>
            <a:off x="1513805" y="3295299"/>
            <a:ext cx="9164381" cy="965835"/>
          </a:xfrm>
        </p:spPr>
        <p:txBody>
          <a:bodyPr>
            <a:noAutofit/>
          </a:bodyPr>
          <a:lstStyle/>
          <a:p>
            <a:pPr algn="ctr"/>
            <a:r>
              <a:rPr lang="en-US" b="1"/>
              <a:t>How could you </a:t>
            </a:r>
            <a:br>
              <a:rPr lang="en-US" b="1"/>
            </a:br>
            <a:r>
              <a:rPr lang="en-US" b="1"/>
              <a:t>resolve a conflict </a:t>
            </a:r>
            <a:br>
              <a:rPr lang="en-US" b="1"/>
            </a:br>
            <a:r>
              <a:rPr lang="en-US" b="1"/>
              <a:t>with your friends?</a:t>
            </a:r>
            <a:endParaRPr lang="en-GB" b="1"/>
          </a:p>
        </p:txBody>
      </p:sp>
      <p:pic>
        <p:nvPicPr>
          <p:cNvPr id="9" name="Picture 8">
            <a:extLst>
              <a:ext uri="{FF2B5EF4-FFF2-40B4-BE49-F238E27FC236}">
                <a16:creationId xmlns:a16="http://schemas.microsoft.com/office/drawing/2014/main" id="{6C7B108E-408F-BF00-0088-D9F11AFD069A}"/>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2356" y="5811577"/>
            <a:ext cx="3018045" cy="691784"/>
          </a:xfrm>
          <a:prstGeom prst="rect">
            <a:avLst/>
          </a:prstGeom>
        </p:spPr>
      </p:pic>
      <p:pic>
        <p:nvPicPr>
          <p:cNvPr id="11" name="Picture 10">
            <a:extLst>
              <a:ext uri="{FF2B5EF4-FFF2-40B4-BE49-F238E27FC236}">
                <a16:creationId xmlns:a16="http://schemas.microsoft.com/office/drawing/2014/main" id="{7C872EA5-6CA3-F5EB-09FE-A6890972A12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314838" y="632321"/>
            <a:ext cx="1668758" cy="2030657"/>
          </a:xfrm>
          <a:prstGeom prst="rect">
            <a:avLst/>
          </a:prstGeom>
        </p:spPr>
      </p:pic>
      <p:pic>
        <p:nvPicPr>
          <p:cNvPr id="12" name="Picture 11">
            <a:extLst>
              <a:ext uri="{FF2B5EF4-FFF2-40B4-BE49-F238E27FC236}">
                <a16:creationId xmlns:a16="http://schemas.microsoft.com/office/drawing/2014/main" id="{D9DDE543-EAF7-C685-91CD-40C705109FE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flipH="1">
            <a:off x="870824" y="4235451"/>
            <a:ext cx="1668758" cy="2030657"/>
          </a:xfrm>
          <a:prstGeom prst="rect">
            <a:avLst/>
          </a:prstGeom>
        </p:spPr>
      </p:pic>
    </p:spTree>
    <p:extLst>
      <p:ext uri="{BB962C8B-B14F-4D97-AF65-F5344CB8AC3E}">
        <p14:creationId xmlns:p14="http://schemas.microsoft.com/office/powerpoint/2010/main" val="69933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167B68F-524E-5224-3A42-4610FE98CC57}"/>
              </a:ext>
            </a:extLst>
          </p:cNvPr>
          <p:cNvSpPr>
            <a:spLocks noGrp="1"/>
          </p:cNvSpPr>
          <p:nvPr>
            <p:ph type="title"/>
          </p:nvPr>
        </p:nvSpPr>
        <p:spPr>
          <a:xfrm>
            <a:off x="709862" y="378710"/>
            <a:ext cx="11819021" cy="884555"/>
          </a:xfrm>
        </p:spPr>
        <p:txBody>
          <a:bodyPr>
            <a:noAutofit/>
          </a:bodyPr>
          <a:lstStyle/>
          <a:p>
            <a:r>
              <a:rPr lang="en-US" sz="4000"/>
              <a:t>Strategies to support conflict resolution</a:t>
            </a:r>
          </a:p>
        </p:txBody>
      </p:sp>
      <p:grpSp>
        <p:nvGrpSpPr>
          <p:cNvPr id="23" name="Group 22">
            <a:extLst>
              <a:ext uri="{FF2B5EF4-FFF2-40B4-BE49-F238E27FC236}">
                <a16:creationId xmlns:a16="http://schemas.microsoft.com/office/drawing/2014/main" id="{F5DEDEB1-661E-2566-81B6-8C0590EBCA5B}"/>
              </a:ext>
              <a:ext uri="{C183D7F6-B498-43B3-948B-1728B52AA6E4}">
                <adec:decorative xmlns:adec="http://schemas.microsoft.com/office/drawing/2017/decorative" val="1"/>
              </a:ext>
            </a:extLst>
          </p:cNvPr>
          <p:cNvGrpSpPr/>
          <p:nvPr/>
        </p:nvGrpSpPr>
        <p:grpSpPr>
          <a:xfrm>
            <a:off x="514572" y="2001202"/>
            <a:ext cx="1968500" cy="2844049"/>
            <a:chOff x="514572" y="2001202"/>
            <a:chExt cx="1968500" cy="2844049"/>
          </a:xfrm>
        </p:grpSpPr>
        <p:pic>
          <p:nvPicPr>
            <p:cNvPr id="4" name="Picture 3">
              <a:extLst>
                <a:ext uri="{FF2B5EF4-FFF2-40B4-BE49-F238E27FC236}">
                  <a16:creationId xmlns:a16="http://schemas.microsoft.com/office/drawing/2014/main" id="{28276A1B-574A-EC57-7E50-76BBEA68B949}"/>
                </a:ext>
              </a:extLst>
            </p:cNvPr>
            <p:cNvPicPr>
              <a:picLocks noChangeAspect="1"/>
            </p:cNvPicPr>
            <p:nvPr/>
          </p:nvPicPr>
          <p:blipFill>
            <a:blip r:embed="rId3"/>
            <a:stretch>
              <a:fillRect/>
            </a:stretch>
          </p:blipFill>
          <p:spPr>
            <a:xfrm>
              <a:off x="514572" y="2001202"/>
              <a:ext cx="1968500" cy="2051430"/>
            </a:xfrm>
            <a:prstGeom prst="rect">
              <a:avLst/>
            </a:prstGeom>
          </p:spPr>
        </p:pic>
        <p:sp>
          <p:nvSpPr>
            <p:cNvPr id="18" name="TextBox 17">
              <a:extLst>
                <a:ext uri="{FF2B5EF4-FFF2-40B4-BE49-F238E27FC236}">
                  <a16:creationId xmlns:a16="http://schemas.microsoft.com/office/drawing/2014/main" id="{EF0032FE-DA62-87CE-F089-78992EDB853A}"/>
                </a:ext>
              </a:extLst>
            </p:cNvPr>
            <p:cNvSpPr txBox="1"/>
            <p:nvPr/>
          </p:nvSpPr>
          <p:spPr>
            <a:xfrm>
              <a:off x="633748" y="4322031"/>
              <a:ext cx="1729930"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Listening</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4" name="Group 23">
            <a:extLst>
              <a:ext uri="{FF2B5EF4-FFF2-40B4-BE49-F238E27FC236}">
                <a16:creationId xmlns:a16="http://schemas.microsoft.com/office/drawing/2014/main" id="{ACF8F717-D3D1-7720-876D-75B1EA47787C}"/>
              </a:ext>
              <a:ext uri="{C183D7F6-B498-43B3-948B-1728B52AA6E4}">
                <adec:decorative xmlns:adec="http://schemas.microsoft.com/office/drawing/2017/decorative" val="1"/>
              </a:ext>
            </a:extLst>
          </p:cNvPr>
          <p:cNvGrpSpPr/>
          <p:nvPr/>
        </p:nvGrpSpPr>
        <p:grpSpPr>
          <a:xfrm>
            <a:off x="2644193" y="2001202"/>
            <a:ext cx="2052000" cy="3274936"/>
            <a:chOff x="2644193" y="2001202"/>
            <a:chExt cx="2052000" cy="3274936"/>
          </a:xfrm>
        </p:grpSpPr>
        <p:pic>
          <p:nvPicPr>
            <p:cNvPr id="9" name="Picture 8">
              <a:extLst>
                <a:ext uri="{FF2B5EF4-FFF2-40B4-BE49-F238E27FC236}">
                  <a16:creationId xmlns:a16="http://schemas.microsoft.com/office/drawing/2014/main" id="{6EBCD525-1204-EFFD-14A8-D0E12DC0029A}"/>
                </a:ext>
              </a:extLst>
            </p:cNvPr>
            <p:cNvPicPr>
              <a:picLocks noChangeAspect="1"/>
            </p:cNvPicPr>
            <p:nvPr/>
          </p:nvPicPr>
          <p:blipFill>
            <a:blip r:embed="rId4"/>
            <a:stretch>
              <a:fillRect/>
            </a:stretch>
          </p:blipFill>
          <p:spPr>
            <a:xfrm>
              <a:off x="2644193" y="2001202"/>
              <a:ext cx="2052000" cy="2052000"/>
            </a:xfrm>
            <a:prstGeom prst="rect">
              <a:avLst/>
            </a:prstGeom>
          </p:spPr>
        </p:pic>
        <p:sp>
          <p:nvSpPr>
            <p:cNvPr id="19" name="TextBox 18">
              <a:extLst>
                <a:ext uri="{FF2B5EF4-FFF2-40B4-BE49-F238E27FC236}">
                  <a16:creationId xmlns:a16="http://schemas.microsoft.com/office/drawing/2014/main" id="{EA6F74D3-BC8F-AC4E-3937-D9CE25416E2F}"/>
                </a:ext>
              </a:extLst>
            </p:cNvPr>
            <p:cNvSpPr txBox="1"/>
            <p:nvPr/>
          </p:nvSpPr>
          <p:spPr>
            <a:xfrm>
              <a:off x="2765875" y="4322031"/>
              <a:ext cx="172993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Showing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empathy</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5" name="Group 24">
            <a:extLst>
              <a:ext uri="{FF2B5EF4-FFF2-40B4-BE49-F238E27FC236}">
                <a16:creationId xmlns:a16="http://schemas.microsoft.com/office/drawing/2014/main" id="{B5E04326-ADB4-C1EE-D4E2-73618792AC20}"/>
              </a:ext>
              <a:ext uri="{C183D7F6-B498-43B3-948B-1728B52AA6E4}">
                <adec:decorative xmlns:adec="http://schemas.microsoft.com/office/drawing/2017/decorative" val="1"/>
              </a:ext>
            </a:extLst>
          </p:cNvPr>
          <p:cNvGrpSpPr/>
          <p:nvPr/>
        </p:nvGrpSpPr>
        <p:grpSpPr>
          <a:xfrm>
            <a:off x="4857314" y="1953643"/>
            <a:ext cx="2052000" cy="3322495"/>
            <a:chOff x="4857314" y="1953643"/>
            <a:chExt cx="2052000" cy="3322495"/>
          </a:xfrm>
        </p:grpSpPr>
        <p:pic>
          <p:nvPicPr>
            <p:cNvPr id="12" name="Picture 11">
              <a:extLst>
                <a:ext uri="{FF2B5EF4-FFF2-40B4-BE49-F238E27FC236}">
                  <a16:creationId xmlns:a16="http://schemas.microsoft.com/office/drawing/2014/main" id="{84EF8357-C7EB-3C0E-70E5-833018099C1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857314" y="1953643"/>
              <a:ext cx="2052000" cy="2052000"/>
            </a:xfrm>
            <a:prstGeom prst="rect">
              <a:avLst/>
            </a:prstGeom>
          </p:spPr>
        </p:pic>
        <p:sp>
          <p:nvSpPr>
            <p:cNvPr id="20" name="TextBox 19">
              <a:extLst>
                <a:ext uri="{FF2B5EF4-FFF2-40B4-BE49-F238E27FC236}">
                  <a16:creationId xmlns:a16="http://schemas.microsoft.com/office/drawing/2014/main" id="{57420169-10CE-3161-9DBE-FF2C366F8F52}"/>
                </a:ext>
              </a:extLst>
            </p:cNvPr>
            <p:cNvSpPr txBox="1"/>
            <p:nvPr/>
          </p:nvSpPr>
          <p:spPr>
            <a:xfrm>
              <a:off x="4959982" y="4322031"/>
              <a:ext cx="172993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Staying calm</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6" name="Group 25">
            <a:extLst>
              <a:ext uri="{FF2B5EF4-FFF2-40B4-BE49-F238E27FC236}">
                <a16:creationId xmlns:a16="http://schemas.microsoft.com/office/drawing/2014/main" id="{3A450BEB-97EE-03AA-3D0B-052EBE0EA9FA}"/>
              </a:ext>
              <a:ext uri="{C183D7F6-B498-43B3-948B-1728B52AA6E4}">
                <adec:decorative xmlns:adec="http://schemas.microsoft.com/office/drawing/2017/decorative" val="1"/>
              </a:ext>
            </a:extLst>
          </p:cNvPr>
          <p:cNvGrpSpPr/>
          <p:nvPr/>
        </p:nvGrpSpPr>
        <p:grpSpPr>
          <a:xfrm>
            <a:off x="7070435" y="1906886"/>
            <a:ext cx="2052000" cy="3800140"/>
            <a:chOff x="7070435" y="1906886"/>
            <a:chExt cx="2052000" cy="3800140"/>
          </a:xfrm>
        </p:grpSpPr>
        <p:pic>
          <p:nvPicPr>
            <p:cNvPr id="16" name="Picture 15">
              <a:extLst>
                <a:ext uri="{FF2B5EF4-FFF2-40B4-BE49-F238E27FC236}">
                  <a16:creationId xmlns:a16="http://schemas.microsoft.com/office/drawing/2014/main" id="{ECAFBC03-E0C7-F8DD-B796-910FCF3BAC70}"/>
                </a:ext>
              </a:extLst>
            </p:cNvPr>
            <p:cNvPicPr>
              <a:picLocks noChangeAspect="1"/>
            </p:cNvPicPr>
            <p:nvPr/>
          </p:nvPicPr>
          <p:blipFill>
            <a:blip r:embed="rId6"/>
            <a:stretch>
              <a:fillRect/>
            </a:stretch>
          </p:blipFill>
          <p:spPr>
            <a:xfrm>
              <a:off x="7070435" y="1906886"/>
              <a:ext cx="2052000" cy="2052000"/>
            </a:xfrm>
            <a:prstGeom prst="rect">
              <a:avLst/>
            </a:prstGeom>
          </p:spPr>
        </p:pic>
        <p:sp>
          <p:nvSpPr>
            <p:cNvPr id="21" name="TextBox 20">
              <a:extLst>
                <a:ext uri="{FF2B5EF4-FFF2-40B4-BE49-F238E27FC236}">
                  <a16:creationId xmlns:a16="http://schemas.microsoft.com/office/drawing/2014/main" id="{AB787AC4-0864-7FC8-E3FA-DC34E2B99B97}"/>
                </a:ext>
              </a:extLst>
            </p:cNvPr>
            <p:cNvSpPr txBox="1"/>
            <p:nvPr/>
          </p:nvSpPr>
          <p:spPr>
            <a:xfrm>
              <a:off x="7173103" y="4322031"/>
              <a:ext cx="1729930" cy="138499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a:solidFill>
                    <a:srgbClr val="232D5A"/>
                  </a:solidFill>
                  <a:latin typeface="Trebuchet MS"/>
                </a:rPr>
                <a:t>Asking for support</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grpSp>
        <p:nvGrpSpPr>
          <p:cNvPr id="27" name="Group 26">
            <a:extLst>
              <a:ext uri="{FF2B5EF4-FFF2-40B4-BE49-F238E27FC236}">
                <a16:creationId xmlns:a16="http://schemas.microsoft.com/office/drawing/2014/main" id="{CC6995C2-64C4-C6E2-0C20-9C969B18D92F}"/>
              </a:ext>
              <a:ext uri="{C183D7F6-B498-43B3-948B-1728B52AA6E4}">
                <adec:decorative xmlns:adec="http://schemas.microsoft.com/office/drawing/2017/decorative" val="1"/>
              </a:ext>
            </a:extLst>
          </p:cNvPr>
          <p:cNvGrpSpPr/>
          <p:nvPr/>
        </p:nvGrpSpPr>
        <p:grpSpPr>
          <a:xfrm>
            <a:off x="9064068" y="1894792"/>
            <a:ext cx="2802707" cy="2950459"/>
            <a:chOff x="9064068" y="1894792"/>
            <a:chExt cx="2802707" cy="2950459"/>
          </a:xfrm>
        </p:grpSpPr>
        <p:pic>
          <p:nvPicPr>
            <p:cNvPr id="14" name="Picture 13">
              <a:extLst>
                <a:ext uri="{FF2B5EF4-FFF2-40B4-BE49-F238E27FC236}">
                  <a16:creationId xmlns:a16="http://schemas.microsoft.com/office/drawing/2014/main" id="{495AD7CA-D63B-49F9-49F0-03BD3F95AFF5}"/>
                </a:ext>
              </a:extLst>
            </p:cNvPr>
            <p:cNvPicPr>
              <a:picLocks noChangeAspect="1"/>
            </p:cNvPicPr>
            <p:nvPr/>
          </p:nvPicPr>
          <p:blipFill>
            <a:blip r:embed="rId7"/>
            <a:stretch>
              <a:fillRect/>
            </a:stretch>
          </p:blipFill>
          <p:spPr>
            <a:xfrm>
              <a:off x="9283557" y="1894792"/>
              <a:ext cx="2381708" cy="2052000"/>
            </a:xfrm>
            <a:prstGeom prst="rect">
              <a:avLst/>
            </a:prstGeom>
          </p:spPr>
        </p:pic>
        <p:sp>
          <p:nvSpPr>
            <p:cNvPr id="22" name="TextBox 21">
              <a:extLst>
                <a:ext uri="{FF2B5EF4-FFF2-40B4-BE49-F238E27FC236}">
                  <a16:creationId xmlns:a16="http://schemas.microsoft.com/office/drawing/2014/main" id="{1FC1B375-1E03-FDA8-924A-271527AF1544}"/>
                </a:ext>
              </a:extLst>
            </p:cNvPr>
            <p:cNvSpPr txBox="1"/>
            <p:nvPr/>
          </p:nvSpPr>
          <p:spPr>
            <a:xfrm>
              <a:off x="9064068" y="4322031"/>
              <a:ext cx="280270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232D5A"/>
                  </a:solidFill>
                  <a:effectLst/>
                  <a:uLnTx/>
                  <a:uFillTx/>
                  <a:latin typeface="Trebuchet MS"/>
                  <a:ea typeface="+mn-ea"/>
                  <a:cs typeface="+mn-cs"/>
                </a:rPr>
                <a:t>Communication</a:t>
              </a:r>
              <a:endParaRPr kumimoji="0" lang="en-US" sz="2800" b="0" i="0" u="none" strike="noStrike" kern="1200" cap="none" spc="0" normalizeH="0" baseline="0" noProof="0">
                <a:ln>
                  <a:noFill/>
                </a:ln>
                <a:solidFill>
                  <a:srgbClr val="232D5A"/>
                </a:solidFill>
                <a:effectLst/>
                <a:uLnTx/>
                <a:uFillTx/>
                <a:latin typeface="Trebuchet MS"/>
                <a:ea typeface="+mn-ea"/>
                <a:cs typeface="+mn-cs"/>
              </a:endParaRPr>
            </a:p>
          </p:txBody>
        </p:sp>
      </p:grpSp>
    </p:spTree>
    <p:extLst>
      <p:ext uri="{BB962C8B-B14F-4D97-AF65-F5344CB8AC3E}">
        <p14:creationId xmlns:p14="http://schemas.microsoft.com/office/powerpoint/2010/main" val="371237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7" ma:contentTypeDescription="Create a new document." ma:contentTypeScope="" ma:versionID="1c5dac8128e00d88d2efb0adacdb8b0a">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58aa3ba2058fa5279776a4ab665e3ff1"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SharedWithUsers xmlns="ac97980c-282f-4548-9ac3-4b971598cb99">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550293-3564-4089-B12E-B4560B776964}"/>
</file>

<file path=customXml/itemProps2.xml><?xml version="1.0" encoding="utf-8"?>
<ds:datastoreItem xmlns:ds="http://schemas.openxmlformats.org/officeDocument/2006/customXml" ds:itemID="{F17CA866-C184-44D3-B9DB-042075B06F69}">
  <ds:schemaRefs>
    <ds:schemaRef ds:uri="http://purl.org/dc/terms/"/>
    <ds:schemaRef ds:uri="http://schemas.microsoft.com/office/2006/metadata/properties"/>
    <ds:schemaRef ds:uri="http://purl.org/dc/elements/1.1/"/>
    <ds:schemaRef ds:uri="http://schemas.microsoft.com/office/2006/documentManagement/types"/>
    <ds:schemaRef ds:uri="http://www.w3.org/XML/1998/namespace"/>
    <ds:schemaRef ds:uri="http://purl.org/dc/dcmitype/"/>
    <ds:schemaRef ds:uri="http://schemas.microsoft.com/office/infopath/2007/PartnerControls"/>
    <ds:schemaRef ds:uri="http://schemas.openxmlformats.org/package/2006/metadata/core-properties"/>
    <ds:schemaRef ds:uri="ac97980c-282f-4548-9ac3-4b971598cb99"/>
    <ds:schemaRef ds:uri="d1fc37df-41d1-4a6d-a0d3-01029c432254"/>
    <ds:schemaRef ds:uri="3b960555-04f5-445d-b597-c457f2189f48"/>
    <ds:schemaRef ds:uri="324dbc66-3ec9-4568-a0b6-652ba47eb29b"/>
  </ds:schemaRefs>
</ds:datastoreItem>
</file>

<file path=customXml/itemProps3.xml><?xml version="1.0" encoding="utf-8"?>
<ds:datastoreItem xmlns:ds="http://schemas.openxmlformats.org/officeDocument/2006/customXml" ds:itemID="{96A3AE96-459F-408B-9385-82A163DD60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TotalTime>
  <Words>2339</Words>
  <Application>Microsoft Office PowerPoint</Application>
  <PresentationFormat>Widescreen</PresentationFormat>
  <Paragraphs>154</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1_Office Theme</vt:lpstr>
      <vt:lpstr>Let’s talk about healthy relationships: friendships and conflict assembly (11-13)</vt:lpstr>
      <vt:lpstr>Learning outcomes</vt:lpstr>
      <vt:lpstr>Follow me</vt:lpstr>
      <vt:lpstr>What is the difference between a disagreement and a conflict?</vt:lpstr>
      <vt:lpstr>What is conflict?</vt:lpstr>
      <vt:lpstr>Why do conflicts happen?</vt:lpstr>
      <vt:lpstr>How do we respond in situations?</vt:lpstr>
      <vt:lpstr>How could you  resolve a conflict  with your friends?</vt:lpstr>
      <vt:lpstr>Strategies to support conflict resolution</vt:lpstr>
      <vt:lpstr>Which do you think is more helpful?</vt:lpstr>
      <vt:lpstr>Why does this matter?</vt:lpstr>
      <vt:lpstr>Exploring this further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Tara Yarahmadi-Smith</dc:creator>
  <cp:lastModifiedBy>Jody Woodhouse</cp:lastModifiedBy>
  <cp:revision>4</cp:revision>
  <cp:lastPrinted>2026-04-28T10:55:16Z</cp:lastPrinted>
  <dcterms:created xsi:type="dcterms:W3CDTF">2025-04-17T16:43:06Z</dcterms:created>
  <dcterms:modified xsi:type="dcterms:W3CDTF">2026-09-04T13:39:10Z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0x01010026A075367C0765488B71355A965367BE</vt:lpwstr>
  </property>
  <property fmtid="{D5CDD505-2E9C-101B-9397-08002B2CF9AE}" pid="3" name="MediaServiceImageTags">
    <vt:lpwstr/>
  </property>
  <property fmtid="{D5CDD505-2E9C-101B-9397-08002B2CF9AE}" pid="4" name="Order">
    <vt:r8>7147300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