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3"/>
  </p:notesMasterIdLst>
  <p:sldIdLst>
    <p:sldId id="4911" r:id="rId5"/>
    <p:sldId id="4861" r:id="rId6"/>
    <p:sldId id="4975" r:id="rId7"/>
    <p:sldId id="4896" r:id="rId8"/>
    <p:sldId id="4970" r:id="rId9"/>
    <p:sldId id="268" r:id="rId10"/>
    <p:sldId id="4929" r:id="rId11"/>
    <p:sldId id="499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983BF5-A94E-BFBC-EE22-F11E4E0478FC}" name="Natalie Merrett" initials="NM" userId="S::Natalie.Merrett@annafreud.org::d4729c02-d983-4fa1-8fdb-7a6fc0b7cd07"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7341C5-C3D7-02DB-5BDF-EB8DB88CC6C1}" v="1" dt="2025-06-02T13:06:15.4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9" autoAdjust="0"/>
    <p:restoredTop sz="94625"/>
  </p:normalViewPr>
  <p:slideViewPr>
    <p:cSldViewPr snapToGrid="0">
      <p:cViewPr varScale="1">
        <p:scale>
          <a:sx n="59" d="100"/>
          <a:sy n="59" d="100"/>
        </p:scale>
        <p:origin x="88" y="7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Cliff" userId="847da43f-259d-42e6-9a0d-8ced695d1087" providerId="ADAL" clId="{74595278-F781-403F-AEDE-4271C2F43967}"/>
    <pc:docChg chg="modSld">
      <pc:chgData name="Laura Cliff" userId="847da43f-259d-42e6-9a0d-8ced695d1087" providerId="ADAL" clId="{74595278-F781-403F-AEDE-4271C2F43967}" dt="2025-05-29T17:11:11.209" v="5" actId="962"/>
      <pc:docMkLst>
        <pc:docMk/>
      </pc:docMkLst>
      <pc:sldChg chg="modSp mod">
        <pc:chgData name="Laura Cliff" userId="847da43f-259d-42e6-9a0d-8ced695d1087" providerId="ADAL" clId="{74595278-F781-403F-AEDE-4271C2F43967}" dt="2025-05-29T17:10:44.372" v="2" actId="962"/>
        <pc:sldMkLst>
          <pc:docMk/>
          <pc:sldMk cId="732780876" sldId="268"/>
        </pc:sldMkLst>
        <pc:picChg chg="mod">
          <ac:chgData name="Laura Cliff" userId="847da43f-259d-42e6-9a0d-8ced695d1087" providerId="ADAL" clId="{74595278-F781-403F-AEDE-4271C2F43967}" dt="2025-05-29T17:10:44.372" v="2" actId="962"/>
          <ac:picMkLst>
            <pc:docMk/>
            <pc:sldMk cId="732780876" sldId="268"/>
            <ac:picMk id="8" creationId="{D708EA1C-831B-6358-EE90-39E97E5CC10A}"/>
          </ac:picMkLst>
        </pc:picChg>
      </pc:sldChg>
      <pc:sldChg chg="modSp mod">
        <pc:chgData name="Laura Cliff" userId="847da43f-259d-42e6-9a0d-8ced695d1087" providerId="ADAL" clId="{74595278-F781-403F-AEDE-4271C2F43967}" dt="2025-05-29T17:10:39.612" v="0" actId="962"/>
        <pc:sldMkLst>
          <pc:docMk/>
          <pc:sldMk cId="2101797850" sldId="4896"/>
        </pc:sldMkLst>
        <pc:picChg chg="mod">
          <ac:chgData name="Laura Cliff" userId="847da43f-259d-42e6-9a0d-8ced695d1087" providerId="ADAL" clId="{74595278-F781-403F-AEDE-4271C2F43967}" dt="2025-05-29T17:10:39.612" v="0" actId="962"/>
          <ac:picMkLst>
            <pc:docMk/>
            <pc:sldMk cId="2101797850" sldId="4896"/>
            <ac:picMk id="8" creationId="{F516679D-E7E3-187E-2F1C-1E1B33D27442}"/>
          </ac:picMkLst>
        </pc:picChg>
      </pc:sldChg>
      <pc:sldChg chg="modSp mod">
        <pc:chgData name="Laura Cliff" userId="847da43f-259d-42e6-9a0d-8ced695d1087" providerId="ADAL" clId="{74595278-F781-403F-AEDE-4271C2F43967}" dt="2025-05-29T17:11:11.209" v="5" actId="962"/>
        <pc:sldMkLst>
          <pc:docMk/>
          <pc:sldMk cId="3897917364" sldId="4929"/>
        </pc:sldMkLst>
        <pc:grpChg chg="mod">
          <ac:chgData name="Laura Cliff" userId="847da43f-259d-42e6-9a0d-8ced695d1087" providerId="ADAL" clId="{74595278-F781-403F-AEDE-4271C2F43967}" dt="2025-05-29T17:11:11.209" v="5" actId="962"/>
          <ac:grpSpMkLst>
            <pc:docMk/>
            <pc:sldMk cId="3897917364" sldId="4929"/>
            <ac:grpSpMk id="9" creationId="{A273E875-497C-28B2-3E4E-531BD73CC436}"/>
          </ac:grpSpMkLst>
        </pc:grpChg>
        <pc:picChg chg="mod">
          <ac:chgData name="Laura Cliff" userId="847da43f-259d-42e6-9a0d-8ced695d1087" providerId="ADAL" clId="{74595278-F781-403F-AEDE-4271C2F43967}" dt="2025-05-29T17:10:55.513" v="3" actId="962"/>
          <ac:picMkLst>
            <pc:docMk/>
            <pc:sldMk cId="3897917364" sldId="4929"/>
            <ac:picMk id="4" creationId="{D0ABB5BB-CD3F-C445-62C2-780A3A2E76AE}"/>
          </ac:picMkLst>
        </pc:picChg>
      </pc:sldChg>
      <pc:sldChg chg="modSp mod">
        <pc:chgData name="Laura Cliff" userId="847da43f-259d-42e6-9a0d-8ced695d1087" providerId="ADAL" clId="{74595278-F781-403F-AEDE-4271C2F43967}" dt="2025-05-29T17:10:42.315" v="1" actId="962"/>
        <pc:sldMkLst>
          <pc:docMk/>
          <pc:sldMk cId="1303668164" sldId="4970"/>
        </pc:sldMkLst>
        <pc:picChg chg="mod">
          <ac:chgData name="Laura Cliff" userId="847da43f-259d-42e6-9a0d-8ced695d1087" providerId="ADAL" clId="{74595278-F781-403F-AEDE-4271C2F43967}" dt="2025-05-29T17:10:42.315" v="1" actId="962"/>
          <ac:picMkLst>
            <pc:docMk/>
            <pc:sldMk cId="1303668164" sldId="4970"/>
            <ac:picMk id="3" creationId="{85DD96CD-1EE3-2EB5-647D-E555769E2B84}"/>
          </ac:picMkLst>
        </pc:picChg>
      </pc:sldChg>
    </pc:docChg>
  </pc:docChgLst>
  <pc:docChgLst>
    <pc:chgData name="Tara Yarahmadi-Smith" userId="3d14fb67-43e1-4c27-b2f8-5b812152ead4" providerId="ADAL" clId="{D14E2AB7-AB88-4139-85F1-43D6319A3CD0}"/>
    <pc:docChg chg="undo custSel addSld modSld">
      <pc:chgData name="Tara Yarahmadi-Smith" userId="3d14fb67-43e1-4c27-b2f8-5b812152ead4" providerId="ADAL" clId="{D14E2AB7-AB88-4139-85F1-43D6319A3CD0}" dt="2025-04-17T16:48:44.226" v="2"/>
      <pc:docMkLst>
        <pc:docMk/>
      </pc:docMkLst>
      <pc:sldChg chg="addSp delSp mod">
        <pc:chgData name="Tara Yarahmadi-Smith" userId="3d14fb67-43e1-4c27-b2f8-5b812152ead4" providerId="ADAL" clId="{D14E2AB7-AB88-4139-85F1-43D6319A3CD0}" dt="2025-04-17T16:48:32.102" v="1" actId="22"/>
        <pc:sldMkLst>
          <pc:docMk/>
          <pc:sldMk cId="4059329519" sldId="4861"/>
        </pc:sldMkLst>
      </pc:sldChg>
      <pc:sldChg chg="add">
        <pc:chgData name="Tara Yarahmadi-Smith" userId="3d14fb67-43e1-4c27-b2f8-5b812152ead4" providerId="ADAL" clId="{D14E2AB7-AB88-4139-85F1-43D6319A3CD0}" dt="2025-04-17T16:48:44.226" v="2"/>
        <pc:sldMkLst>
          <pc:docMk/>
          <pc:sldMk cId="868508917" sldId="491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3AC31A-7758-4F96-8120-C3196B789F1F}" type="datetimeFigureOut">
              <a:rPr lang="en-GB" smtClean="0"/>
              <a:t>02/06/2025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F9F46C-75B4-4B6F-BCEF-6D6B04302F12}" type="slidenum">
              <a:rPr lang="en-GB" smtClean="0"/>
              <a:t>‹#›</a:t>
            </a:fld>
            <a:endParaRPr lang="en-GB"/>
          </a:p>
        </p:txBody>
      </p:sp>
    </p:spTree>
    <p:extLst>
      <p:ext uri="{BB962C8B-B14F-4D97-AF65-F5344CB8AC3E}">
        <p14:creationId xmlns:p14="http://schemas.microsoft.com/office/powerpoint/2010/main" val="592573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795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b="1" i="1">
                <a:ea typeface="Calibri"/>
                <a:cs typeface="Calibri"/>
              </a:rPr>
              <a:t>Total: 25 mins</a:t>
            </a:r>
            <a:br>
              <a:rPr lang="en-US" i="1">
                <a:ea typeface="Calibri"/>
                <a:cs typeface="Calibri"/>
              </a:rPr>
            </a:br>
            <a:r>
              <a:rPr lang="en-GB" sz="1800" i="1" kern="100">
                <a:effectLst/>
                <a:latin typeface="Aptos" panose="020B0004020202020204" pitchFamily="34" charset="0"/>
                <a:ea typeface="Aptos" panose="020B0004020202020204" pitchFamily="34" charset="0"/>
                <a:cs typeface="Times New Roman" panose="02020603050405020304" pitchFamily="18" charset="0"/>
              </a:rPr>
              <a:t>This section encourages pupils to reflect on their learning, consider how they can apply conflict management strategies, and explore ways to support healthy friendships within their school community. Through discussion, pupils consolidate key lessons on empathy, communication, and wellbeing, identifying ways to create a positive impact. The session concludes with signposting to support services and a recap of the main learning points.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0968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1158E-BE24-B2AD-4F53-4B37E9A42C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C88F26-85B0-46B8-38E9-8417AA99BD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675847-6655-F851-85A0-3DFA48A8948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Read the learning outcome aloud or ask a pupil to, so everyone knows the focus of the activity.</a:t>
            </a:r>
          </a:p>
        </p:txBody>
      </p:sp>
      <p:sp>
        <p:nvSpPr>
          <p:cNvPr id="4" name="Slide Number Placeholder 3">
            <a:extLst>
              <a:ext uri="{FF2B5EF4-FFF2-40B4-BE49-F238E27FC236}">
                <a16:creationId xmlns:a16="http://schemas.microsoft.com/office/drawing/2014/main" id="{9CFD2CCE-ACFB-61C3-97D5-1735F3C24B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3085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a:ea typeface="Calibri"/>
                <a:cs typeface="Calibri"/>
              </a:rPr>
              <a:t>5 mins</a:t>
            </a:r>
            <a:br>
              <a:rPr lang="en-US" i="1">
                <a:ea typeface="Calibri"/>
                <a:cs typeface="Calibri"/>
              </a:rPr>
            </a:br>
            <a:r>
              <a:rPr lang="en-GB"/>
              <a:t>Teachers can decide on the most suitable way to facilitate this activity, whether through written or verbal responses. For example, pupils could complete Exit Tickets, play 'Just a Minute' in pairs, or participate in group or whole-class discussions.</a:t>
            </a:r>
          </a:p>
          <a:p>
            <a:endParaRPr lang="en-GB" i="0"/>
          </a:p>
          <a:p>
            <a:r>
              <a:rPr lang="en-GB" i="0"/>
              <a:t>*’Just a Minute</a:t>
            </a:r>
            <a:r>
              <a:rPr lang="en-GB" i="1"/>
              <a:t>’ </a:t>
            </a:r>
            <a:r>
              <a:rPr lang="en-GB"/>
              <a:t>is a speaking activity where pupils take turns talking about a given topic for </a:t>
            </a:r>
            <a:r>
              <a:rPr lang="en-GB" b="0"/>
              <a:t>one minute.</a:t>
            </a:r>
            <a:endParaRPr lang="en-US" b="0" i="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395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2CB24-9D81-A847-9BFB-7D8E1C7FB2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1C7B78-312D-E516-D3D5-2BAC0FE916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ACF31A-4981-335C-E66D-A68C9DF9B228}"/>
              </a:ext>
            </a:extLst>
          </p:cNvPr>
          <p:cNvSpPr>
            <a:spLocks noGrp="1"/>
          </p:cNvSpPr>
          <p:nvPr>
            <p:ph type="body" idx="1"/>
          </p:nvPr>
        </p:nvSpPr>
        <p:spPr/>
        <p:txBody>
          <a:bodyPr/>
          <a:lstStyle/>
          <a:p>
            <a:r>
              <a:rPr lang="en-US" b="1"/>
              <a:t>15 mins </a:t>
            </a:r>
          </a:p>
          <a:p>
            <a:r>
              <a:rPr lang="en-US"/>
              <a:t>Explain to pupils : ‘</a:t>
            </a:r>
            <a:r>
              <a:rPr lang="en-GB" i="1"/>
              <a:t>Now that we've explored healthy friendships, wellbeing, and conflict management, let's think about how we can use what we've learned to make a positive impact in our school community. As Year 5/6 pupils, what could you do to support healthy friendships and wellbeing for others?</a:t>
            </a:r>
          </a:p>
          <a:p>
            <a:endParaRPr lang="en-GB" i="1"/>
          </a:p>
          <a:p>
            <a:r>
              <a:rPr lang="en-GB" b="1" i="0"/>
              <a:t>Task:</a:t>
            </a:r>
          </a:p>
          <a:p>
            <a:pPr marL="171450" indent="-171450">
              <a:buFont typeface="Arial" panose="020B0604020202020204" pitchFamily="34" charset="0"/>
              <a:buChar char="•"/>
            </a:pPr>
            <a:r>
              <a:rPr lang="en-GB" i="0"/>
              <a:t>pupils can choose to work independently, in pairs or in small groups to develop ideas and choose one they’d like to implement.</a:t>
            </a:r>
          </a:p>
          <a:p>
            <a:pPr marL="171450" indent="-171450">
              <a:buFont typeface="Arial" panose="020B0604020202020204" pitchFamily="34" charset="0"/>
              <a:buChar char="•"/>
            </a:pPr>
            <a:r>
              <a:rPr lang="en-GB" i="0"/>
              <a:t>encourage practical thinking – how will it work? Who will be involved? How can they make it happen?</a:t>
            </a:r>
          </a:p>
          <a:p>
            <a:pPr marL="171450" indent="-171450">
              <a:buFont typeface="Arial" panose="020B0604020202020204" pitchFamily="34" charset="0"/>
              <a:buChar char="•"/>
            </a:pPr>
            <a:r>
              <a:rPr lang="en-GB" i="0"/>
              <a:t>pupils write their responses down on the ‘action plan template’</a:t>
            </a:r>
          </a:p>
          <a:p>
            <a:pPr marL="171450" indent="-171450">
              <a:buFont typeface="Arial" panose="020B0604020202020204" pitchFamily="34" charset="0"/>
              <a:buChar char="•"/>
            </a:pPr>
            <a:r>
              <a:rPr lang="en-GB" i="0"/>
              <a:t>if time allows, pupils can present their ideas to the class or another group.</a:t>
            </a:r>
            <a:endParaRPr lang="en-GB" i="1"/>
          </a:p>
          <a:p>
            <a:endParaRPr lang="en-GB" i="1"/>
          </a:p>
          <a:p>
            <a:r>
              <a:rPr lang="en-GB" b="1"/>
              <a:t>Ideas to guide their thinking if needed:</a:t>
            </a:r>
          </a:p>
          <a:p>
            <a:pPr marL="171450" indent="-171450">
              <a:buFontTx/>
              <a:buChar char="-"/>
            </a:pPr>
            <a:r>
              <a:rPr lang="en-GB" i="1"/>
              <a:t>could you set up Playground Buddies to support younger pupils at break times?</a:t>
            </a:r>
          </a:p>
          <a:p>
            <a:pPr marL="171450" indent="-171450">
              <a:buFontTx/>
              <a:buChar char="-"/>
            </a:pPr>
            <a:r>
              <a:rPr lang="en-GB" i="1"/>
              <a:t>could you run an assembly to teach younger pupils about friendships and conflict strategies? </a:t>
            </a:r>
          </a:p>
          <a:p>
            <a:pPr marL="171450" indent="-171450">
              <a:buFontTx/>
              <a:buChar char="-"/>
            </a:pPr>
            <a:r>
              <a:rPr lang="en-GB" i="1"/>
              <a:t>could we design posters to show who to go to for support?</a:t>
            </a:r>
          </a:p>
          <a:p>
            <a:pPr marL="171450" indent="-171450">
              <a:buFontTx/>
              <a:buChar char="-"/>
            </a:pPr>
            <a:r>
              <a:rPr lang="en-GB" i="1"/>
              <a:t>could we introduce a peer mediation group to help pupils solve disagreements?</a:t>
            </a:r>
          </a:p>
          <a:p>
            <a:pPr marL="171450" indent="-171450">
              <a:buFontTx/>
              <a:buChar char="-"/>
            </a:pPr>
            <a:r>
              <a:rPr lang="en-GB" i="1"/>
              <a:t>could we create a kindness wall where pupils can leave kind messages for each other?</a:t>
            </a:r>
          </a:p>
          <a:p>
            <a:pPr marL="171450" indent="-171450">
              <a:buFontTx/>
              <a:buChar char="-"/>
            </a:pPr>
            <a:endParaRPr lang="en-GB" i="1"/>
          </a:p>
          <a:p>
            <a:pPr marL="171450" indent="-171450">
              <a:buFontTx/>
              <a:buChar char="-"/>
            </a:pPr>
            <a:endParaRPr lang="en-GB" i="1"/>
          </a:p>
          <a:p>
            <a:pPr marL="171450" indent="-171450">
              <a:buFontTx/>
              <a:buChar char="-"/>
            </a:pPr>
            <a:endParaRPr lang="en-US" i="1"/>
          </a:p>
        </p:txBody>
      </p:sp>
      <p:sp>
        <p:nvSpPr>
          <p:cNvPr id="4" name="Slide Number Placeholder 3">
            <a:extLst>
              <a:ext uri="{FF2B5EF4-FFF2-40B4-BE49-F238E27FC236}">
                <a16:creationId xmlns:a16="http://schemas.microsoft.com/office/drawing/2014/main" id="{2FA44E58-128C-6614-23F8-AF0D1FA6F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0639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i="1">
                <a:ea typeface="Calibri"/>
                <a:cs typeface="Calibri"/>
              </a:rPr>
              <a:t>3 mins</a:t>
            </a:r>
            <a:br>
              <a:rPr lang="en-GB" i="1">
                <a:ea typeface="Calibri"/>
                <a:cs typeface="Calibri"/>
              </a:rPr>
            </a:br>
            <a:r>
              <a:rPr lang="en-GB" i="0">
                <a:ea typeface="Calibri"/>
                <a:cs typeface="Calibri"/>
              </a:rPr>
              <a:t>Teachers to edit this slide with relevant signposting information. </a:t>
            </a:r>
            <a:r>
              <a:rPr lang="en-GB" i="0"/>
              <a:t>Invite pupils to think about where they would turn to for support. </a:t>
            </a:r>
          </a:p>
          <a:p>
            <a:pPr>
              <a:defRPr/>
            </a:pPr>
            <a:endParaRPr lang="en-GB" i="0"/>
          </a:p>
          <a:p>
            <a:pPr marL="0" marR="0" lvl="0" indent="0" algn="l" defTabSz="914400" rtl="0" eaLnBrk="1" fontAlgn="auto" latinLnBrk="0" hangingPunct="1">
              <a:lnSpc>
                <a:spcPct val="100000"/>
              </a:lnSpc>
              <a:spcBef>
                <a:spcPts val="0"/>
              </a:spcBef>
              <a:spcAft>
                <a:spcPts val="0"/>
              </a:spcAft>
              <a:buClrTx/>
              <a:buSzTx/>
              <a:buFontTx/>
              <a:buNone/>
              <a:tabLst/>
              <a:defRPr/>
            </a:pPr>
            <a:r>
              <a:rPr lang="en-GB"/>
              <a:t>Explain: </a:t>
            </a:r>
            <a:r>
              <a:rPr lang="en-GB" i="1"/>
              <a:t>Sometimes friendships are hard but mostly they’re wonderful and even when things go wrong they will get better. But if you are really worried right now you can get help here.</a:t>
            </a:r>
            <a:endParaRPr lang="en-GB" i="1">
              <a:ea typeface="Calibri"/>
              <a:cs typeface="Calibri"/>
            </a:endParaRPr>
          </a:p>
          <a:p>
            <a:pPr>
              <a:defRPr/>
            </a:pPr>
            <a:endParaRPr lang="en-GB" i="1"/>
          </a:p>
          <a:p>
            <a:pPr>
              <a:defRPr/>
            </a:pPr>
            <a:endParaRPr lang="en-GB">
              <a:ea typeface="Calibri"/>
              <a:cs typeface="Calibri"/>
            </a:endParaRPr>
          </a:p>
          <a:p>
            <a:endParaRPr lang="en-GB" i="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F82AF7-1A5D-4036-A7FC-8C75324C0CB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6231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a:ea typeface="Calibri"/>
                <a:cs typeface="Calibri"/>
              </a:rPr>
              <a:t>2 mins</a:t>
            </a:r>
            <a:br>
              <a:rPr lang="en-US" i="1">
                <a:ea typeface="Calibri"/>
                <a:cs typeface="Calibri"/>
              </a:rPr>
            </a:br>
            <a:r>
              <a:rPr lang="en-US" i="0">
                <a:ea typeface="Calibri"/>
                <a:cs typeface="Calibri"/>
              </a:rPr>
              <a:t>Recap on main learning points and congratulate pupils on their hard work and attention over the series of learning. </a:t>
            </a:r>
          </a:p>
          <a:p>
            <a:endParaRPr lang="en-US" i="0">
              <a:ea typeface="Calibri"/>
              <a:cs typeface="Calibri"/>
            </a:endParaRPr>
          </a:p>
          <a:p>
            <a:r>
              <a:rPr lang="en-US" i="0">
                <a:ea typeface="Calibri"/>
                <a:cs typeface="Calibri"/>
              </a:rPr>
              <a:t>Key points include:</a:t>
            </a:r>
          </a:p>
          <a:p>
            <a:pPr marL="342900" indent="-342900">
              <a:lnSpc>
                <a:spcPct val="90000"/>
              </a:lnSpc>
              <a:spcBef>
                <a:spcPts val="1000"/>
              </a:spcBef>
              <a:buFont typeface="Arial,Sans-Serif"/>
              <a:buChar char="•"/>
            </a:pPr>
            <a:r>
              <a:rPr lang="en-US" i="0"/>
              <a:t>qualities of a good friend </a:t>
            </a:r>
            <a:endParaRPr lang="en-US" i="0">
              <a:ea typeface="Calibri"/>
              <a:cs typeface="Calibri"/>
            </a:endParaRPr>
          </a:p>
          <a:p>
            <a:pPr marL="342900" indent="-342900">
              <a:lnSpc>
                <a:spcPct val="90000"/>
              </a:lnSpc>
              <a:spcBef>
                <a:spcPts val="1000"/>
              </a:spcBef>
              <a:buFont typeface="Arial,Sans-Serif"/>
              <a:buChar char="•"/>
            </a:pPr>
            <a:r>
              <a:rPr lang="en-US" i="0"/>
              <a:t>the nature of our friendships impact on our wellbeing and the way we feel </a:t>
            </a:r>
            <a:endParaRPr lang="en-US" i="0">
              <a:ea typeface="Calibri"/>
              <a:cs typeface="Calibri"/>
            </a:endParaRPr>
          </a:p>
          <a:p>
            <a:pPr marL="342900" indent="-342900">
              <a:lnSpc>
                <a:spcPct val="90000"/>
              </a:lnSpc>
              <a:spcBef>
                <a:spcPts val="1000"/>
              </a:spcBef>
              <a:buFont typeface="Arial,Sans-Serif"/>
              <a:buChar char="•"/>
            </a:pPr>
            <a:r>
              <a:rPr lang="en-US" i="0"/>
              <a:t>showing empathy towards others can help us to imagine how someone might be feeling and understand their </a:t>
            </a:r>
            <a:r>
              <a:rPr lang="en-US" i="0" err="1"/>
              <a:t>behaviour</a:t>
            </a:r>
            <a:r>
              <a:rPr lang="en-US" i="0"/>
              <a:t> better (and respond accordingly) </a:t>
            </a:r>
            <a:endParaRPr lang="en-US" i="0">
              <a:cs typeface="Calibri"/>
            </a:endParaRPr>
          </a:p>
          <a:p>
            <a:pPr marL="342900" indent="-342900">
              <a:lnSpc>
                <a:spcPct val="90000"/>
              </a:lnSpc>
              <a:spcBef>
                <a:spcPts val="1000"/>
              </a:spcBef>
              <a:buFont typeface="Arial,Sans-Serif"/>
              <a:buChar char="•"/>
            </a:pPr>
            <a:endParaRPr lang="en-US" i="0">
              <a:cs typeface="Calibri"/>
            </a:endParaRPr>
          </a:p>
          <a:p>
            <a:pPr marL="0" indent="0">
              <a:lnSpc>
                <a:spcPct val="90000"/>
              </a:lnSpc>
              <a:spcBef>
                <a:spcPts val="1000"/>
              </a:spcBef>
              <a:buFont typeface="Arial,Sans-Serif"/>
              <a:buNone/>
            </a:pPr>
            <a:r>
              <a:rPr lang="en-US" i="0"/>
              <a:t>Explain: </a:t>
            </a:r>
            <a:r>
              <a:rPr lang="en-US" i="1"/>
              <a:t>We don’t know how people truly feel or what’s going on for them unless we ask or we observe their non-verbal communication.  </a:t>
            </a:r>
          </a:p>
          <a:p>
            <a:pPr marL="0" indent="0">
              <a:lnSpc>
                <a:spcPct val="90000"/>
              </a:lnSpc>
              <a:spcBef>
                <a:spcPts val="1000"/>
              </a:spcBef>
              <a:buFont typeface="Arial,Sans-Serif"/>
              <a:buNone/>
            </a:pPr>
            <a:r>
              <a:rPr lang="en-US" i="1"/>
              <a:t>Different people have different sensitivities – we might not be aware that other people face challenges. </a:t>
            </a:r>
          </a:p>
          <a:p>
            <a:pPr marL="0" indent="0">
              <a:lnSpc>
                <a:spcPct val="90000"/>
              </a:lnSpc>
              <a:spcBef>
                <a:spcPts val="1000"/>
              </a:spcBef>
              <a:buFont typeface="Arial,Sans-Serif"/>
              <a:buNone/>
            </a:pPr>
            <a:r>
              <a:rPr lang="en-US" i="1"/>
              <a:t>This can be hard face to face and even more difficult when communicating online. </a:t>
            </a:r>
            <a:endParaRPr lang="en-US" i="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5087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8804C4-41B1-EB98-F307-A3F4C040E1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967B71-5333-6899-9A2B-E7C607C32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8897EC-4DC3-3A5B-9478-DB418980BE1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DC86167-ED08-2157-3DEF-894E24B1F05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22368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21FB4-AA69-1BAD-765F-69845390D61A}"/>
              </a:ext>
            </a:extLst>
          </p:cNvPr>
          <p:cNvSpPr>
            <a:spLocks noGrp="1"/>
          </p:cNvSpPr>
          <p:nvPr>
            <p:ph type="ctrTitle" hasCustomPrompt="1"/>
          </p:nvPr>
        </p:nvSpPr>
        <p:spPr>
          <a:xfrm>
            <a:off x="6003741" y="502316"/>
            <a:ext cx="5717111" cy="1006475"/>
          </a:xfrm>
        </p:spPr>
        <p:txBody>
          <a:bodyPr anchor="b">
            <a:normAutofit/>
          </a:bodyPr>
          <a:lstStyle>
            <a:lvl1pPr algn="l">
              <a:defRPr sz="5400"/>
            </a:lvl1pPr>
          </a:lstStyle>
          <a:p>
            <a:r>
              <a:rPr lang="en-US"/>
              <a:t>Title</a:t>
            </a:r>
            <a:endParaRPr lang="en-GB"/>
          </a:p>
        </p:txBody>
      </p:sp>
      <p:sp>
        <p:nvSpPr>
          <p:cNvPr id="3" name="Subtitle 2">
            <a:extLst>
              <a:ext uri="{FF2B5EF4-FFF2-40B4-BE49-F238E27FC236}">
                <a16:creationId xmlns:a16="http://schemas.microsoft.com/office/drawing/2014/main" id="{1FDE53AC-7988-C838-3FEF-03574F224071}"/>
              </a:ext>
            </a:extLst>
          </p:cNvPr>
          <p:cNvSpPr>
            <a:spLocks noGrp="1"/>
          </p:cNvSpPr>
          <p:nvPr>
            <p:ph type="subTitle" idx="1" hasCustomPrompt="1"/>
          </p:nvPr>
        </p:nvSpPr>
        <p:spPr>
          <a:xfrm>
            <a:off x="6003742" y="1996717"/>
            <a:ext cx="5717110" cy="541337"/>
          </a:xfrm>
        </p:spPr>
        <p:txBody>
          <a:bodyPr>
            <a:normAutofit/>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8" name="Picture 7" descr="Anna Freud building the mental wellbeing of the next generation (logo)">
            <a:extLst>
              <a:ext uri="{FF2B5EF4-FFF2-40B4-BE49-F238E27FC236}">
                <a16:creationId xmlns:a16="http://schemas.microsoft.com/office/drawing/2014/main" id="{56B5CFDE-5DB0-0E42-A1F8-0AF3D50317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2853" y="5147178"/>
            <a:ext cx="3708000" cy="1308209"/>
          </a:xfrm>
          <a:prstGeom prst="rect">
            <a:avLst/>
          </a:prstGeom>
        </p:spPr>
      </p:pic>
      <p:sp>
        <p:nvSpPr>
          <p:cNvPr id="11" name="Text Placeholder 10">
            <a:extLst>
              <a:ext uri="{FF2B5EF4-FFF2-40B4-BE49-F238E27FC236}">
                <a16:creationId xmlns:a16="http://schemas.microsoft.com/office/drawing/2014/main" id="{C2F1C98A-AD2C-49F1-3C86-B5BFA0FED679}"/>
              </a:ext>
            </a:extLst>
          </p:cNvPr>
          <p:cNvSpPr>
            <a:spLocks noGrp="1"/>
          </p:cNvSpPr>
          <p:nvPr>
            <p:ph type="body" sz="quarter" idx="10" hasCustomPrompt="1"/>
          </p:nvPr>
        </p:nvSpPr>
        <p:spPr>
          <a:xfrm>
            <a:off x="6003925" y="2820988"/>
            <a:ext cx="5716927" cy="541337"/>
          </a:xfrm>
        </p:spPr>
        <p:txBody>
          <a:bodyPr>
            <a:normAutofit/>
          </a:bodyPr>
          <a:lstStyle>
            <a:lvl1pPr marL="0" indent="0">
              <a:buNone/>
              <a:defRPr sz="2000"/>
            </a:lvl1pPr>
          </a:lstStyle>
          <a:p>
            <a:pPr lvl="0"/>
            <a:r>
              <a:rPr lang="en-US"/>
              <a:t>Description</a:t>
            </a:r>
            <a:endParaRPr lang="en-GB"/>
          </a:p>
        </p:txBody>
      </p:sp>
      <p:pic>
        <p:nvPicPr>
          <p:cNvPr id="5122" name="Picture 2">
            <a:extLst>
              <a:ext uri="{FF2B5EF4-FFF2-40B4-BE49-F238E27FC236}">
                <a16:creationId xmlns:a16="http://schemas.microsoft.com/office/drawing/2014/main" id="{99F10F53-1863-BA34-D57A-9FC228745F3D}"/>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008"/>
            <a:ext cx="5688000" cy="685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514589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9645DF51-77B3-4499-1BC2-D98C9F8228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703886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25195"/>
          </a:xfrm>
        </p:spPr>
        <p:txBody>
          <a:bodyPr anchor="b">
            <a:normAutofit/>
          </a:bodyPr>
          <a:lstStyle>
            <a:lvl1pPr>
              <a:defRPr sz="5400"/>
            </a:lvl1pPr>
          </a:lstStyle>
          <a:p>
            <a:r>
              <a:rPr lang="en-US"/>
              <a:t>Heading</a:t>
            </a:r>
            <a:endParaRPr lang="en-GB"/>
          </a:p>
        </p:txBody>
      </p:sp>
      <p:sp>
        <p:nvSpPr>
          <p:cNvPr id="7" name="Oval 6">
            <a:extLst>
              <a:ext uri="{FF2B5EF4-FFF2-40B4-BE49-F238E27FC236}">
                <a16:creationId xmlns:a16="http://schemas.microsoft.com/office/drawing/2014/main" id="{9DB14662-A44A-81B2-4BC8-5D17FCA14617}"/>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BE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7B7F3064-E975-7685-9B22-3D792F04E2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09513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1001219"/>
          </a:xfrm>
        </p:spPr>
        <p:txBody>
          <a:bodyPr anchor="b">
            <a:normAutofit/>
          </a:bodyPr>
          <a:lstStyle>
            <a:lvl1pPr>
              <a:defRPr sz="5400"/>
            </a:lvl1pPr>
          </a:lstStyle>
          <a:p>
            <a:r>
              <a:rPr lang="en-US"/>
              <a:t>Heading</a:t>
            </a:r>
            <a:endParaRPr lang="en-GB"/>
          </a:p>
        </p:txBody>
      </p:sp>
      <p:sp>
        <p:nvSpPr>
          <p:cNvPr id="3" name="Oval 2">
            <a:extLst>
              <a:ext uri="{FF2B5EF4-FFF2-40B4-BE49-F238E27FC236}">
                <a16:creationId xmlns:a16="http://schemas.microsoft.com/office/drawing/2014/main" id="{117CAE00-2AF0-E841-7D48-5AD42263E8C4}"/>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FFE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Logo&#10;&#10;Description automatically generated">
            <a:extLst>
              <a:ext uri="{FF2B5EF4-FFF2-40B4-BE49-F238E27FC236}">
                <a16:creationId xmlns:a16="http://schemas.microsoft.com/office/drawing/2014/main" id="{1C785A38-52CE-E8D4-3D26-012DD5AF7C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7080274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3162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3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8642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5049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987753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and graphic">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4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3034806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9423400" cy="92519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686560"/>
            <a:ext cx="8295640" cy="3992880"/>
          </a:xfrm>
        </p:spPr>
        <p:txBody>
          <a:bodyPr>
            <a:normAutofit/>
          </a:bodyPr>
          <a:lstStyle>
            <a:lvl1pPr marL="0" indent="0">
              <a:buNone/>
              <a:defRPr sz="2000"/>
            </a:lvl1pPr>
          </a:lstStyle>
          <a:p>
            <a:pPr lvl="0"/>
            <a:r>
              <a:rPr lang="en-US"/>
              <a:t>Click to edit Master text styles</a:t>
            </a:r>
          </a:p>
        </p:txBody>
      </p:sp>
      <p:sp>
        <p:nvSpPr>
          <p:cNvPr id="3" name="Oval 2">
            <a:extLst>
              <a:ext uri="{FF2B5EF4-FFF2-40B4-BE49-F238E27FC236}">
                <a16:creationId xmlns:a16="http://schemas.microsoft.com/office/drawing/2014/main" id="{F7F54681-4E04-9590-0BD1-CCE2C1F148BC}"/>
              </a:ext>
              <a:ext uri="{C183D7F6-B498-43B3-948B-1728B52AA6E4}">
                <adec:decorative xmlns:adec="http://schemas.microsoft.com/office/drawing/2017/decorative" val="1"/>
              </a:ext>
            </a:extLst>
          </p:cNvPr>
          <p:cNvSpPr/>
          <p:nvPr userDrawn="1"/>
        </p:nvSpPr>
        <p:spPr>
          <a:xfrm>
            <a:off x="9402000" y="840886"/>
            <a:ext cx="5580000" cy="5580000"/>
          </a:xfrm>
          <a:prstGeom prst="ellipse">
            <a:avLst/>
          </a:prstGeom>
          <a:solidFill>
            <a:srgbClr val="D7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51573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ntent and graphic">
    <p:bg>
      <p:bgPr>
        <a:solidFill>
          <a:srgbClr val="EFF8F9"/>
        </a:solidFill>
        <a:effectLst/>
      </p:bgPr>
    </p:bg>
    <p:spTree>
      <p:nvGrpSpPr>
        <p:cNvPr id="1" name=""/>
        <p:cNvGrpSpPr/>
        <p:nvPr/>
      </p:nvGrpSpPr>
      <p:grpSpPr>
        <a:xfrm>
          <a:off x="0" y="0"/>
          <a:ext cx="0" cy="0"/>
          <a:chOff x="0" y="0"/>
          <a:chExt cx="0" cy="0"/>
        </a:xfrm>
      </p:grpSpPr>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6146" name="Picture 2">
            <a:extLst>
              <a:ext uri="{FF2B5EF4-FFF2-40B4-BE49-F238E27FC236}">
                <a16:creationId xmlns:a16="http://schemas.microsoft.com/office/drawing/2014/main" id="{B2DE0C2B-37D0-61B6-08C0-5A74E408E1A0}"/>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35620" y="2610"/>
            <a:ext cx="3256380" cy="664757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CDAA3D98-69A9-9D5A-2199-9A21FA9AD128}"/>
              </a:ext>
            </a:extLst>
          </p:cNvPr>
          <p:cNvSpPr>
            <a:spLocks noGrp="1"/>
          </p:cNvSpPr>
          <p:nvPr>
            <p:ph type="title" hasCustomPrompt="1"/>
          </p:nvPr>
        </p:nvSpPr>
        <p:spPr>
          <a:xfrm>
            <a:off x="838200" y="365125"/>
            <a:ext cx="9199880" cy="894715"/>
          </a:xfrm>
        </p:spPr>
        <p:txBody>
          <a:bodyPr anchor="b">
            <a:normAutofit/>
          </a:bodyPr>
          <a:lstStyle>
            <a:lvl1pPr>
              <a:defRPr sz="5400"/>
            </a:lvl1pPr>
          </a:lstStyle>
          <a:p>
            <a:r>
              <a:rPr lang="en-US"/>
              <a:t>Heading</a:t>
            </a:r>
            <a:endParaRPr lang="en-GB"/>
          </a:p>
        </p:txBody>
      </p:sp>
      <p:sp>
        <p:nvSpPr>
          <p:cNvPr id="5" name="Text Placeholder 3">
            <a:extLst>
              <a:ext uri="{FF2B5EF4-FFF2-40B4-BE49-F238E27FC236}">
                <a16:creationId xmlns:a16="http://schemas.microsoft.com/office/drawing/2014/main" id="{ACC131A5-2963-92B5-FD0E-EAEED541C7D2}"/>
              </a:ext>
            </a:extLst>
          </p:cNvPr>
          <p:cNvSpPr>
            <a:spLocks noGrp="1"/>
          </p:cNvSpPr>
          <p:nvPr>
            <p:ph type="body" sz="quarter" idx="10"/>
          </p:nvPr>
        </p:nvSpPr>
        <p:spPr>
          <a:xfrm>
            <a:off x="838200" y="1622355"/>
            <a:ext cx="8295640" cy="405708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1684178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11896"/>
            <a:ext cx="10515600" cy="934291"/>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595120"/>
            <a:ext cx="3344917" cy="4016693"/>
          </a:xfrm>
          <a:solidFill>
            <a:srgbClr val="BEDCAF"/>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595120"/>
            <a:ext cx="3344917" cy="4016693"/>
          </a:xfrm>
          <a:solidFill>
            <a:srgbClr val="F0AFCB"/>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595120"/>
            <a:ext cx="3344917" cy="4016693"/>
          </a:xfrm>
          <a:solidFill>
            <a:srgbClr val="AAA0CD"/>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86D5B82C-610F-4D15-4911-6CC1BB2DE5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127214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E4E1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F17A568B-E67A-47AB-C6B8-42C7B348F33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3688" y="-560666"/>
            <a:ext cx="4881068" cy="8255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17364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896116"/>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605280"/>
            <a:ext cx="3344917" cy="4006533"/>
          </a:xfrm>
          <a:solidFill>
            <a:srgbClr val="FFF6E1"/>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605280"/>
            <a:ext cx="3344917" cy="4006533"/>
          </a:xfrm>
          <a:solidFill>
            <a:srgbClr val="D7EAD9"/>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605280"/>
            <a:ext cx="3344917" cy="4006533"/>
          </a:xfrm>
          <a:solidFill>
            <a:srgbClr val="E4E1F2"/>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A81410E0-1A4E-44E4-0C83-1A3D5FFC87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30613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10818A78-D8F6-0595-F967-F603814997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6138721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slide">
    <p:bg>
      <p:bgPr>
        <a:solidFill>
          <a:srgbClr val="EFF8F9"/>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A814BF6E-D9AB-C1AA-0AF5-241207067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1368593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C07E9414-77EE-92A5-F83D-83EC11DA12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0186944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p:bg>
      <p:bgPr>
        <a:solidFill>
          <a:srgbClr val="EFF8F9"/>
        </a:solid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320281CD-7DB3-6117-C885-C2D44E806A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1390916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C0E7F757-1C43-2E30-246E-3CAFABB28F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8714260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A866DF1D-ECE2-62B4-79BF-6CC9789D64F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3593512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BA0AA473-4700-1EF8-14D8-292C91BA05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579574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3C447A4A-A81C-D2E1-B2DA-0C8F48AB974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442386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98FB88F9-9339-88AE-D59E-BCF2EAFAFB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730161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rgbClr val="D7EAD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4" name="Picture 2">
            <a:extLst>
              <a:ext uri="{FF2B5EF4-FFF2-40B4-BE49-F238E27FC236}">
                <a16:creationId xmlns:a16="http://schemas.microsoft.com/office/drawing/2014/main" id="{0CDD4252-DCE1-B8E0-4F68-71FC6F32CD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569" y="-1848039"/>
            <a:ext cx="5264150" cy="99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45648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C1D839B2-599E-4855-94CE-DD9BFA4E9C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696455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6503485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7835915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4ED4B8A1-A413-52C8-0E4D-54723741C4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581041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0DBA66B6-E447-7D19-3230-B1B5CAC75D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5278070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CD04C2-E6B1-F464-2A55-475AB435C996}"/>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8815" y="-42040"/>
            <a:ext cx="1713186" cy="70848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na Freud building the mental wellbeing of the next generation (logo)">
            <a:extLst>
              <a:ext uri="{FF2B5EF4-FFF2-40B4-BE49-F238E27FC236}">
                <a16:creationId xmlns:a16="http://schemas.microsoft.com/office/drawing/2014/main" id="{11DDF857-6228-80CF-908B-084AA171550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3910" y="4985121"/>
            <a:ext cx="3708000" cy="1308208"/>
          </a:xfrm>
          <a:prstGeom prst="rect">
            <a:avLst/>
          </a:prstGeom>
        </p:spPr>
      </p:pic>
      <p:sp>
        <p:nvSpPr>
          <p:cNvPr id="8" name="TextBox 7">
            <a:extLst>
              <a:ext uri="{FF2B5EF4-FFF2-40B4-BE49-F238E27FC236}">
                <a16:creationId xmlns:a16="http://schemas.microsoft.com/office/drawing/2014/main" id="{A5BF540D-9080-D9BC-48AD-25B84FBAD53B}"/>
              </a:ext>
            </a:extLst>
          </p:cNvPr>
          <p:cNvSpPr txBox="1"/>
          <p:nvPr userDrawn="1"/>
        </p:nvSpPr>
        <p:spPr>
          <a:xfrm>
            <a:off x="543910" y="4204138"/>
            <a:ext cx="3708000" cy="400110"/>
          </a:xfrm>
          <a:prstGeom prst="rect">
            <a:avLst/>
          </a:prstGeom>
          <a:noFill/>
        </p:spPr>
        <p:txBody>
          <a:bodyPr wrap="square" rtlCol="0">
            <a:spAutoFit/>
          </a:bodyPr>
          <a:lstStyle/>
          <a:p>
            <a:r>
              <a:rPr lang="en-US" sz="2000" b="1"/>
              <a:t>annafreud.org</a:t>
            </a:r>
            <a:endParaRPr lang="en-GB" sz="2000" b="1"/>
          </a:p>
        </p:txBody>
      </p:sp>
      <p:sp>
        <p:nvSpPr>
          <p:cNvPr id="10" name="Text Placeholder 9">
            <a:extLst>
              <a:ext uri="{FF2B5EF4-FFF2-40B4-BE49-F238E27FC236}">
                <a16:creationId xmlns:a16="http://schemas.microsoft.com/office/drawing/2014/main" id="{B1D4C1F2-01C8-2034-41B1-16C708113B3C}"/>
              </a:ext>
            </a:extLst>
          </p:cNvPr>
          <p:cNvSpPr>
            <a:spLocks noGrp="1"/>
          </p:cNvSpPr>
          <p:nvPr>
            <p:ph type="body" sz="quarter" idx="10"/>
          </p:nvPr>
        </p:nvSpPr>
        <p:spPr>
          <a:xfrm>
            <a:off x="543910" y="2522976"/>
            <a:ext cx="5454650" cy="12065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7079672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ction Break - Gre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374016" y="1722319"/>
            <a:ext cx="7019384" cy="1145005"/>
          </a:xfrm>
        </p:spPr>
        <p:txBody>
          <a:bodyPr/>
          <a:lstStyle>
            <a:lvl1pPr>
              <a:defRPr sz="3200"/>
            </a:lvl1pPr>
          </a:lstStyle>
          <a:p>
            <a:r>
              <a:rPr lang="en-US"/>
              <a:t>Click to edit Master title style</a:t>
            </a:r>
          </a:p>
        </p:txBody>
      </p:sp>
      <p:sp>
        <p:nvSpPr>
          <p:cNvPr id="8" name="Subtitle 2"/>
          <p:cNvSpPr>
            <a:spLocks noGrp="1"/>
          </p:cNvSpPr>
          <p:nvPr>
            <p:ph type="subTitle" idx="1"/>
          </p:nvPr>
        </p:nvSpPr>
        <p:spPr>
          <a:xfrm>
            <a:off x="374016" y="3136736"/>
            <a:ext cx="7019384" cy="1752600"/>
          </a:xfrm>
        </p:spPr>
        <p:txBody>
          <a:bodyPr/>
          <a:lstStyle>
            <a:lvl1pPr marL="0" indent="0" algn="l">
              <a:buNone/>
              <a:defRPr>
                <a:solidFill>
                  <a:schemeClr val="tx1">
                    <a:tint val="75000"/>
                  </a:schemeClr>
                </a:solidFill>
                <a:latin typeface="+mn-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3" name="Content Placeholder 12"/>
          <p:cNvSpPr>
            <a:spLocks noGrp="1"/>
          </p:cNvSpPr>
          <p:nvPr>
            <p:ph sz="quarter" idx="11" hasCustomPrompt="1"/>
          </p:nvPr>
        </p:nvSpPr>
        <p:spPr>
          <a:xfrm>
            <a:off x="374016" y="1300164"/>
            <a:ext cx="4513368" cy="365125"/>
          </a:xfrm>
        </p:spPr>
        <p:txBody>
          <a:bodyPr anchor="t" anchorCtr="0">
            <a:normAutofit/>
          </a:bodyPr>
          <a:lstStyle>
            <a:lvl1pPr marL="0" indent="0">
              <a:lnSpc>
                <a:spcPct val="100000"/>
              </a:lnSpc>
              <a:spcAft>
                <a:spcPts val="0"/>
              </a:spcAft>
              <a:defRPr sz="1200">
                <a:latin typeface="+mn-lt"/>
                <a:cs typeface="Verdana"/>
              </a:defRPr>
            </a:lvl1pPr>
          </a:lstStyle>
          <a:p>
            <a:pPr lvl="0"/>
            <a:r>
              <a:rPr lang="en-GB"/>
              <a:t>Section #</a:t>
            </a:r>
            <a:endParaRPr lang="en-US"/>
          </a:p>
        </p:txBody>
      </p:sp>
      <p:cxnSp>
        <p:nvCxnSpPr>
          <p:cNvPr id="14" name="Straight Connector 13"/>
          <p:cNvCxnSpPr/>
          <p:nvPr userDrawn="1"/>
        </p:nvCxnSpPr>
        <p:spPr>
          <a:xfrm>
            <a:off x="477085" y="490643"/>
            <a:ext cx="11290545" cy="15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0"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pic>
        <p:nvPicPr>
          <p:cNvPr id="11" name="Picture 10" descr="AF-logo-RGB-Green+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256" y="6110810"/>
            <a:ext cx="2520443" cy="428735"/>
          </a:xfrm>
          <a:prstGeom prst="rect">
            <a:avLst/>
          </a:prstGeom>
        </p:spPr>
      </p:pic>
    </p:spTree>
    <p:extLst>
      <p:ext uri="{BB962C8B-B14F-4D97-AF65-F5344CB8AC3E}">
        <p14:creationId xmlns:p14="http://schemas.microsoft.com/office/powerpoint/2010/main" val="3858728823"/>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pic>
        <p:nvPicPr>
          <p:cNvPr id="15" name="Picture 14" descr="AF-logo-Greyscale.png"/>
          <p:cNvPicPr>
            <a:picLocks noChangeAspect="1"/>
          </p:cNvPicPr>
          <p:nvPr userDrawn="1"/>
        </p:nvPicPr>
        <p:blipFill>
          <a:blip r:embed="rId2"/>
          <a:stretch>
            <a:fillRect/>
          </a:stretch>
        </p:blipFill>
        <p:spPr>
          <a:xfrm>
            <a:off x="459460" y="6248616"/>
            <a:ext cx="2106264" cy="358282"/>
          </a:xfrm>
          <a:prstGeom prst="rect">
            <a:avLst/>
          </a:prstGeom>
        </p:spPr>
      </p:pic>
    </p:spTree>
    <p:extLst>
      <p:ext uri="{BB962C8B-B14F-4D97-AF65-F5344CB8AC3E}">
        <p14:creationId xmlns:p14="http://schemas.microsoft.com/office/powerpoint/2010/main" val="2112920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image + caption">
    <p:spTree>
      <p:nvGrpSpPr>
        <p:cNvPr id="1" name=""/>
        <p:cNvGrpSpPr/>
        <p:nvPr/>
      </p:nvGrpSpPr>
      <p:grpSpPr>
        <a:xfrm>
          <a:off x="0" y="0"/>
          <a:ext cx="0" cy="0"/>
          <a:chOff x="0" y="0"/>
          <a:chExt cx="0" cy="0"/>
        </a:xfrm>
      </p:grpSpPr>
      <p:sp>
        <p:nvSpPr>
          <p:cNvPr id="15" name="Content Placeholder 3"/>
          <p:cNvSpPr>
            <a:spLocks noGrp="1"/>
          </p:cNvSpPr>
          <p:nvPr>
            <p:ph sz="quarter" idx="13" hasCustomPrompt="1"/>
          </p:nvPr>
        </p:nvSpPr>
        <p:spPr>
          <a:xfrm>
            <a:off x="6284384" y="1395685"/>
            <a:ext cx="5484283" cy="4724128"/>
          </a:xfrm>
        </p:spPr>
        <p:txBody>
          <a:bodyPr/>
          <a:lstStyle/>
          <a:p>
            <a:pPr lvl="0"/>
            <a:r>
              <a:rPr lang="en-US"/>
              <a:t>Object or image</a:t>
            </a:r>
          </a:p>
        </p:txBody>
      </p:sp>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4" name="Content Placeholder 13"/>
          <p:cNvSpPr>
            <a:spLocks noGrp="1"/>
          </p:cNvSpPr>
          <p:nvPr>
            <p:ph sz="quarter" idx="10"/>
          </p:nvPr>
        </p:nvSpPr>
        <p:spPr>
          <a:xfrm>
            <a:off x="344569" y="1395686"/>
            <a:ext cx="5486849" cy="47238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1" name="Picture 20" descr="AF-logo-Greyscale.png"/>
          <p:cNvPicPr>
            <a:picLocks noChangeAspect="1"/>
          </p:cNvPicPr>
          <p:nvPr userDrawn="1"/>
        </p:nvPicPr>
        <p:blipFill>
          <a:blip r:embed="rId2"/>
          <a:stretch>
            <a:fillRect/>
          </a:stretch>
        </p:blipFill>
        <p:spPr>
          <a:xfrm>
            <a:off x="459460" y="6248616"/>
            <a:ext cx="2106264" cy="358282"/>
          </a:xfrm>
          <a:prstGeom prst="rect">
            <a:avLst/>
          </a:prstGeom>
        </p:spPr>
      </p:pic>
      <p:sp>
        <p:nvSpPr>
          <p:cNvPr id="16" name="Text Placeholder 22"/>
          <p:cNvSpPr>
            <a:spLocks noGrp="1"/>
          </p:cNvSpPr>
          <p:nvPr>
            <p:ph type="body" sz="quarter" idx="12"/>
          </p:nvPr>
        </p:nvSpPr>
        <p:spPr>
          <a:xfrm>
            <a:off x="6284384" y="5393424"/>
            <a:ext cx="5484283" cy="726096"/>
          </a:xfrm>
          <a:solidFill>
            <a:schemeClr val="tx2"/>
          </a:solidFill>
        </p:spPr>
        <p:txBody>
          <a:bodyPr>
            <a:noAutofit/>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134442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rgbClr val="FBE3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0FC346D8-86F7-FD6D-BAC7-30CD434DF8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6033" y="2327887"/>
            <a:ext cx="5038259" cy="220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589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2CFA0F06-D520-6625-1077-E895EC2AD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706505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EB659E16-0E65-EE82-2BA9-62D384F6EB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727389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950ECA6D-CFEB-C8CB-026E-8F21874D25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976018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80D20C31-6D3B-D4EC-0107-A7D9E3D27AE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921390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27056A8D-3B8B-56C2-E7CF-BCDA449169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51569958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44267A-C416-C6A6-8822-9262735DEA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378778-84DB-7783-7604-AC782BEF2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BA15CA-7E15-6B35-78CE-50B0AB85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5D721-1692-4798-AF37-A3D709008F23}" type="datetimeFigureOut">
              <a:rPr lang="en-GB" smtClean="0"/>
              <a:t>02/06/2025</a:t>
            </a:fld>
            <a:endParaRPr lang="en-GB"/>
          </a:p>
        </p:txBody>
      </p:sp>
      <p:sp>
        <p:nvSpPr>
          <p:cNvPr id="5" name="Footer Placeholder 4">
            <a:extLst>
              <a:ext uri="{FF2B5EF4-FFF2-40B4-BE49-F238E27FC236}">
                <a16:creationId xmlns:a16="http://schemas.microsoft.com/office/drawing/2014/main" id="{92A5BACC-C551-AD93-EF28-ADD816CF9D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7B2831-619D-0273-7E9A-CB78BC0C3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D6DA7-933C-44DE-80C8-EC4B394CC34D}" type="slidenum">
              <a:rPr lang="en-GB" smtClean="0"/>
              <a:t>‹#›</a:t>
            </a:fld>
            <a:endParaRPr lang="en-GB"/>
          </a:p>
        </p:txBody>
      </p:sp>
    </p:spTree>
    <p:extLst>
      <p:ext uri="{BB962C8B-B14F-4D97-AF65-F5344CB8AC3E}">
        <p14:creationId xmlns:p14="http://schemas.microsoft.com/office/powerpoint/2010/main" val="29298267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07611-77D3-754C-F3F4-EC38749667C1}"/>
              </a:ext>
            </a:extLst>
          </p:cNvPr>
          <p:cNvSpPr>
            <a:spLocks noGrp="1"/>
          </p:cNvSpPr>
          <p:nvPr>
            <p:ph type="ctrTitle"/>
          </p:nvPr>
        </p:nvSpPr>
        <p:spPr>
          <a:xfrm>
            <a:off x="5932683" y="4028120"/>
            <a:ext cx="5717111" cy="1006475"/>
          </a:xfrm>
        </p:spPr>
        <p:txBody>
          <a:bodyPr>
            <a:normAutofit fontScale="90000"/>
          </a:bodyPr>
          <a:lstStyle/>
          <a:p>
            <a:r>
              <a:rPr lang="en-GB" sz="4900" dirty="0"/>
              <a:t>Let’s talk about healthy relationships: friendships and conflict</a:t>
            </a:r>
            <a:br>
              <a:rPr lang="en-GB" dirty="0"/>
            </a:br>
            <a:r>
              <a:rPr lang="en-GB" sz="3100" dirty="0"/>
              <a:t>  </a:t>
            </a:r>
            <a:br>
              <a:rPr lang="en-GB" sz="3100" dirty="0"/>
            </a:br>
            <a:r>
              <a:rPr lang="en-GB" sz="3100" dirty="0"/>
              <a:t>Lesson series</a:t>
            </a:r>
          </a:p>
        </p:txBody>
      </p:sp>
    </p:spTree>
    <p:extLst>
      <p:ext uri="{BB962C8B-B14F-4D97-AF65-F5344CB8AC3E}">
        <p14:creationId xmlns:p14="http://schemas.microsoft.com/office/powerpoint/2010/main" val="868508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48E25-BADD-2A36-00E6-EF111A8C8756}"/>
              </a:ext>
            </a:extLst>
          </p:cNvPr>
          <p:cNvSpPr>
            <a:spLocks noGrp="1"/>
          </p:cNvSpPr>
          <p:nvPr>
            <p:ph type="title"/>
          </p:nvPr>
        </p:nvSpPr>
        <p:spPr>
          <a:xfrm>
            <a:off x="6090248" y="1254147"/>
            <a:ext cx="5709965" cy="1923394"/>
          </a:xfrm>
        </p:spPr>
        <p:txBody>
          <a:bodyPr>
            <a:normAutofit/>
          </a:bodyPr>
          <a:lstStyle/>
          <a:p>
            <a:r>
              <a:rPr lang="en-GB" sz="7200" b="1"/>
              <a:t>Part four</a:t>
            </a:r>
          </a:p>
        </p:txBody>
      </p:sp>
      <p:sp>
        <p:nvSpPr>
          <p:cNvPr id="4" name="Title 1">
            <a:extLst>
              <a:ext uri="{FF2B5EF4-FFF2-40B4-BE49-F238E27FC236}">
                <a16:creationId xmlns:a16="http://schemas.microsoft.com/office/drawing/2014/main" id="{C2DE7C20-32B9-A7F9-AB3E-F7EE73B41D2B}"/>
              </a:ext>
            </a:extLst>
          </p:cNvPr>
          <p:cNvSpPr txBox="1">
            <a:spLocks/>
          </p:cNvSpPr>
          <p:nvPr/>
        </p:nvSpPr>
        <p:spPr>
          <a:xfrm>
            <a:off x="6090248" y="1906735"/>
            <a:ext cx="5709965" cy="19233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0" i="0" u="none" strike="noStrike" kern="1200" cap="none" spc="0" normalizeH="0" baseline="0" noProof="0">
                <a:ln>
                  <a:noFill/>
                </a:ln>
                <a:solidFill>
                  <a:srgbClr val="232D5A"/>
                </a:solidFill>
                <a:effectLst/>
                <a:uLnTx/>
                <a:uFillTx/>
                <a:latin typeface="Trebuchet MS"/>
                <a:ea typeface="+mj-ea"/>
                <a:cs typeface="+mj-cs"/>
              </a:rPr>
              <a:t>Over to you</a:t>
            </a:r>
            <a:endParaRPr kumimoji="0" lang="en-US" sz="4400" b="0" i="0" u="none" strike="noStrike" kern="1200" cap="none" spc="0" normalizeH="0" baseline="0" noProof="0">
              <a:ln>
                <a:noFill/>
              </a:ln>
              <a:solidFill>
                <a:srgbClr val="232D5A"/>
              </a:solidFill>
              <a:effectLst/>
              <a:uLnTx/>
              <a:uFillTx/>
              <a:latin typeface="Trebuchet MS"/>
              <a:ea typeface="+mj-ea"/>
              <a:cs typeface="+mj-cs"/>
            </a:endParaRPr>
          </a:p>
        </p:txBody>
      </p:sp>
    </p:spTree>
    <p:extLst>
      <p:ext uri="{BB962C8B-B14F-4D97-AF65-F5344CB8AC3E}">
        <p14:creationId xmlns:p14="http://schemas.microsoft.com/office/powerpoint/2010/main" val="40593295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BC76D-ABF4-31A6-7692-EB67DEC1D3D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D3FCE6F-3AF4-01C6-D978-BBEEF4AE5770}"/>
              </a:ext>
            </a:extLst>
          </p:cNvPr>
          <p:cNvSpPr>
            <a:spLocks noGrp="1"/>
          </p:cNvSpPr>
          <p:nvPr>
            <p:ph type="title"/>
          </p:nvPr>
        </p:nvSpPr>
        <p:spPr/>
        <p:txBody>
          <a:bodyPr/>
          <a:lstStyle/>
          <a:p>
            <a:r>
              <a:rPr lang="en-US"/>
              <a:t>Learning outcome</a:t>
            </a:r>
            <a:endParaRPr lang="en-GB"/>
          </a:p>
        </p:txBody>
      </p:sp>
      <p:sp>
        <p:nvSpPr>
          <p:cNvPr id="6" name="TextBox 5">
            <a:extLst>
              <a:ext uri="{FF2B5EF4-FFF2-40B4-BE49-F238E27FC236}">
                <a16:creationId xmlns:a16="http://schemas.microsoft.com/office/drawing/2014/main" id="{444316BA-0ED2-CE28-19D9-B0B9015475B2}"/>
              </a:ext>
            </a:extLst>
          </p:cNvPr>
          <p:cNvSpPr txBox="1"/>
          <p:nvPr/>
        </p:nvSpPr>
        <p:spPr>
          <a:xfrm>
            <a:off x="838200" y="1498355"/>
            <a:ext cx="9768840" cy="440120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You will reflect on your learning, consolidate your understanding of healthy friendships and conflict management and propose ways to support wellbeing </a:t>
            </a:r>
            <a:br>
              <a:rPr kumimoji="0" lang="en-GB" sz="2000" b="0" i="0" u="none" strike="noStrike" kern="1200" cap="none" spc="0" normalizeH="0" baseline="0" noProof="0">
                <a:ln>
                  <a:noFill/>
                </a:ln>
                <a:solidFill>
                  <a:srgbClr val="232D5A"/>
                </a:solidFill>
                <a:effectLst/>
                <a:uLnTx/>
                <a:uFillTx/>
                <a:latin typeface="Trebuchet MS"/>
                <a:ea typeface="+mn-ea"/>
                <a:cs typeface="+mn-cs"/>
              </a:rPr>
            </a:br>
            <a:r>
              <a:rPr kumimoji="0" lang="en-GB" sz="2000" b="0" i="0" u="none" strike="noStrike" kern="1200" cap="none" spc="0" normalizeH="0" baseline="0" noProof="0">
                <a:ln>
                  <a:noFill/>
                </a:ln>
                <a:solidFill>
                  <a:srgbClr val="232D5A"/>
                </a:solidFill>
                <a:effectLst/>
                <a:uLnTx/>
                <a:uFillTx/>
                <a:latin typeface="Trebuchet MS"/>
                <a:ea typeface="+mn-ea"/>
                <a:cs typeface="+mn-cs"/>
              </a:rPr>
              <a:t>in your school community.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You will have the opportunity to:</a:t>
            </a:r>
            <a:endParaRPr kumimoji="0" lang="en-GB" sz="2400" b="1"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a:ln>
                <a:noFill/>
              </a:ln>
              <a:solidFill>
                <a:srgbClr val="232D5A"/>
              </a:solidFill>
              <a:effectLst/>
              <a:uLnTx/>
              <a:uFillTx/>
              <a:latin typeface="Trebuchet MS"/>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articulate </a:t>
            </a:r>
            <a:r>
              <a:rPr kumimoji="0" lang="en-GB" sz="2000" b="0" i="0" u="none" strike="noStrike" kern="1200" cap="none" spc="0" normalizeH="0" baseline="0" noProof="0">
                <a:ln>
                  <a:noFill/>
                </a:ln>
                <a:solidFill>
                  <a:srgbClr val="232D5A"/>
                </a:solidFill>
                <a:effectLst/>
                <a:uLnTx/>
                <a:uFillTx/>
                <a:latin typeface="Trebuchet MS"/>
                <a:ea typeface="+mn-ea"/>
                <a:cs typeface="+mn-cs"/>
              </a:rPr>
              <a:t>what you have learned about healthy friendships, </a:t>
            </a:r>
            <a:br>
              <a:rPr kumimoji="0" lang="en-GB" sz="2000" b="0" i="0" u="none" strike="noStrike" kern="1200" cap="none" spc="0" normalizeH="0" baseline="0" noProof="0">
                <a:ln>
                  <a:noFill/>
                </a:ln>
                <a:solidFill>
                  <a:srgbClr val="232D5A"/>
                </a:solidFill>
                <a:effectLst/>
                <a:uLnTx/>
                <a:uFillTx/>
                <a:latin typeface="Trebuchet MS"/>
                <a:ea typeface="+mn-ea"/>
                <a:cs typeface="+mn-cs"/>
              </a:rPr>
            </a:br>
            <a:r>
              <a:rPr kumimoji="0" lang="en-GB" sz="2000" b="0" i="0" u="none" strike="noStrike" kern="1200" cap="none" spc="0" normalizeH="0" baseline="0" noProof="0">
                <a:ln>
                  <a:noFill/>
                </a:ln>
                <a:solidFill>
                  <a:srgbClr val="232D5A"/>
                </a:solidFill>
                <a:effectLst/>
                <a:uLnTx/>
                <a:uFillTx/>
                <a:latin typeface="Trebuchet MS"/>
                <a:ea typeface="+mn-ea"/>
                <a:cs typeface="+mn-cs"/>
              </a:rPr>
              <a:t>conflict resolution, and emotional wellbeing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generate</a:t>
            </a:r>
            <a:r>
              <a:rPr kumimoji="0" lang="en-GB" sz="2000" b="0" i="0" u="none" strike="noStrike" kern="1200" cap="none" spc="0" normalizeH="0" baseline="0" noProof="0">
                <a:ln>
                  <a:noFill/>
                </a:ln>
                <a:solidFill>
                  <a:srgbClr val="232D5A"/>
                </a:solidFill>
                <a:effectLst/>
                <a:uLnTx/>
                <a:uFillTx/>
                <a:latin typeface="Trebuchet MS"/>
                <a:ea typeface="+mn-ea"/>
                <a:cs typeface="+mn-cs"/>
              </a:rPr>
              <a:t> practical ideas to enhance friendships and support </a:t>
            </a:r>
            <a:br>
              <a:rPr kumimoji="0" lang="en-GB" sz="2000" b="0" i="0" u="none" strike="noStrike" kern="1200" cap="none" spc="0" normalizeH="0" baseline="0" noProof="0">
                <a:ln>
                  <a:noFill/>
                </a:ln>
                <a:solidFill>
                  <a:srgbClr val="232D5A"/>
                </a:solidFill>
                <a:effectLst/>
                <a:uLnTx/>
                <a:uFillTx/>
                <a:latin typeface="Trebuchet MS"/>
                <a:ea typeface="+mn-ea"/>
                <a:cs typeface="+mn-cs"/>
              </a:rPr>
            </a:br>
            <a:r>
              <a:rPr kumimoji="0" lang="en-GB" sz="2000" b="0" i="0" u="none" strike="noStrike" kern="1200" cap="none" spc="0" normalizeH="0" baseline="0" noProof="0">
                <a:ln>
                  <a:noFill/>
                </a:ln>
                <a:solidFill>
                  <a:srgbClr val="232D5A"/>
                </a:solidFill>
                <a:effectLst/>
                <a:uLnTx/>
                <a:uFillTx/>
                <a:latin typeface="Trebuchet MS"/>
                <a:ea typeface="+mn-ea"/>
                <a:cs typeface="+mn-cs"/>
              </a:rPr>
              <a:t>wellbeing in your school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identify</a:t>
            </a:r>
            <a:r>
              <a:rPr kumimoji="0" lang="en-GB" sz="2000" b="0" i="0" u="none" strike="noStrike" kern="1200" cap="none" spc="0" normalizeH="0" baseline="0" noProof="0">
                <a:ln>
                  <a:noFill/>
                </a:ln>
                <a:solidFill>
                  <a:srgbClr val="232D5A"/>
                </a:solidFill>
                <a:effectLst/>
                <a:uLnTx/>
                <a:uFillTx/>
                <a:latin typeface="Trebuchet MS"/>
                <a:ea typeface="+mn-ea"/>
                <a:cs typeface="+mn-cs"/>
              </a:rPr>
              <a:t> when and how to seek help if friendship challenges arise, </a:t>
            </a:r>
            <a:br>
              <a:rPr kumimoji="0" lang="en-GB" sz="2000" b="0" i="0" u="none" strike="noStrike" kern="1200" cap="none" spc="0" normalizeH="0" baseline="0" noProof="0">
                <a:ln>
                  <a:noFill/>
                </a:ln>
                <a:solidFill>
                  <a:srgbClr val="232D5A"/>
                </a:solidFill>
                <a:effectLst/>
                <a:uLnTx/>
                <a:uFillTx/>
                <a:latin typeface="Trebuchet MS"/>
                <a:ea typeface="+mn-ea"/>
                <a:cs typeface="+mn-cs"/>
              </a:rPr>
            </a:br>
            <a:r>
              <a:rPr kumimoji="0" lang="en-GB" sz="2000" b="0" i="0" u="none" strike="noStrike" kern="1200" cap="none" spc="0" normalizeH="0" baseline="0" noProof="0">
                <a:ln>
                  <a:noFill/>
                </a:ln>
                <a:solidFill>
                  <a:srgbClr val="232D5A"/>
                </a:solidFill>
                <a:effectLst/>
                <a:uLnTx/>
                <a:uFillTx/>
                <a:latin typeface="Trebuchet MS"/>
                <a:ea typeface="+mn-ea"/>
                <a:cs typeface="+mn-cs"/>
              </a:rPr>
              <a:t>for yourself or others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contribute</a:t>
            </a:r>
            <a:r>
              <a:rPr kumimoji="0" lang="en-GB" sz="2000" b="0" i="0" u="none" strike="noStrike" kern="1200" cap="none" spc="0" normalizeH="0" baseline="0" noProof="0">
                <a:ln>
                  <a:noFill/>
                </a:ln>
                <a:solidFill>
                  <a:srgbClr val="232D5A"/>
                </a:solidFill>
                <a:effectLst/>
                <a:uLnTx/>
                <a:uFillTx/>
                <a:latin typeface="Trebuchet MS"/>
                <a:ea typeface="+mn-ea"/>
                <a:cs typeface="+mn-cs"/>
              </a:rPr>
              <a:t> thoughtfully to group discussions and written reflections, demonstrating your understanding of the key concepts.</a:t>
            </a:r>
          </a:p>
        </p:txBody>
      </p:sp>
    </p:spTree>
    <p:extLst>
      <p:ext uri="{BB962C8B-B14F-4D97-AF65-F5344CB8AC3E}">
        <p14:creationId xmlns:p14="http://schemas.microsoft.com/office/powerpoint/2010/main" val="4167466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4E051-1C42-5D41-C042-F584C8175E39}"/>
              </a:ext>
            </a:extLst>
          </p:cNvPr>
          <p:cNvSpPr>
            <a:spLocks noGrp="1"/>
          </p:cNvSpPr>
          <p:nvPr>
            <p:ph type="title"/>
          </p:nvPr>
        </p:nvSpPr>
        <p:spPr>
          <a:xfrm>
            <a:off x="801688" y="631395"/>
            <a:ext cx="10515600" cy="884555"/>
          </a:xfrm>
        </p:spPr>
        <p:txBody>
          <a:bodyPr>
            <a:normAutofit/>
          </a:bodyPr>
          <a:lstStyle/>
          <a:p>
            <a:r>
              <a:rPr lang="en-US"/>
              <a:t>Over to you! </a:t>
            </a:r>
          </a:p>
        </p:txBody>
      </p:sp>
      <p:sp>
        <p:nvSpPr>
          <p:cNvPr id="3" name="Content Placeholder 2">
            <a:extLst>
              <a:ext uri="{FF2B5EF4-FFF2-40B4-BE49-F238E27FC236}">
                <a16:creationId xmlns:a16="http://schemas.microsoft.com/office/drawing/2014/main" id="{2B7DE68A-C947-0A75-BA50-0E6622E7CE69}"/>
              </a:ext>
            </a:extLst>
          </p:cNvPr>
          <p:cNvSpPr>
            <a:spLocks noGrp="1"/>
          </p:cNvSpPr>
          <p:nvPr>
            <p:ph idx="1"/>
          </p:nvPr>
        </p:nvSpPr>
        <p:spPr>
          <a:xfrm>
            <a:off x="801688" y="1697790"/>
            <a:ext cx="10515600" cy="2600930"/>
          </a:xfrm>
          <a:noFill/>
          <a:ln>
            <a:noFill/>
          </a:ln>
        </p:spPr>
        <p:txBody>
          <a:bodyPr vert="horz" lIns="180000" tIns="180000" rIns="180000" bIns="180000" rtlCol="0" anchor="t">
            <a:noAutofit/>
          </a:bodyPr>
          <a:lstStyle/>
          <a:p>
            <a:pPr marL="342900" indent="-342900">
              <a:buFont typeface="Arial" panose="020B0604020202020204" pitchFamily="34" charset="0"/>
              <a:buChar char="•"/>
            </a:pPr>
            <a:r>
              <a:rPr lang="en-US" sz="2400"/>
              <a:t>What have you learned today about friendships and wellbeing?</a:t>
            </a:r>
          </a:p>
          <a:p>
            <a:pPr marL="342900" indent="-342900">
              <a:buFont typeface="Arial" panose="020B0604020202020204" pitchFamily="34" charset="0"/>
              <a:buChar char="•"/>
            </a:pPr>
            <a:r>
              <a:rPr lang="en-US" sz="2400"/>
              <a:t>Which of the conflict management strategies would you feel confident using if you fell out with your friends?</a:t>
            </a:r>
          </a:p>
          <a:p>
            <a:pPr marL="342900" indent="-342900">
              <a:buFont typeface="Arial" panose="020B0604020202020204" pitchFamily="34" charset="0"/>
              <a:buChar char="•"/>
            </a:pPr>
            <a:r>
              <a:rPr lang="en-US" sz="2400"/>
              <a:t>How can you show empathy in friendships?</a:t>
            </a:r>
          </a:p>
          <a:p>
            <a:pPr marL="342900" indent="-342900">
              <a:buFont typeface="Arial" panose="020B0604020202020204" pitchFamily="34" charset="0"/>
              <a:buChar char="•"/>
            </a:pPr>
            <a:r>
              <a:rPr lang="en-US" sz="2400"/>
              <a:t>What would you do if the conflict management strategies didn't work? </a:t>
            </a:r>
          </a:p>
          <a:p>
            <a:pPr marL="342900" indent="-342900">
              <a:buFont typeface="Arial" panose="020B0604020202020204" pitchFamily="34" charset="0"/>
              <a:buChar char="•"/>
            </a:pPr>
            <a:endParaRPr lang="en-US" sz="2400"/>
          </a:p>
        </p:txBody>
      </p:sp>
      <p:pic>
        <p:nvPicPr>
          <p:cNvPr id="8" name="Picture 7">
            <a:extLst>
              <a:ext uri="{FF2B5EF4-FFF2-40B4-BE49-F238E27FC236}">
                <a16:creationId xmlns:a16="http://schemas.microsoft.com/office/drawing/2014/main" id="{F516679D-E7E3-187E-2F1C-1E1B33D2744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27760" y="4480560"/>
            <a:ext cx="5299674" cy="2394151"/>
          </a:xfrm>
          <a:prstGeom prst="rect">
            <a:avLst/>
          </a:prstGeom>
        </p:spPr>
      </p:pic>
    </p:spTree>
    <p:extLst>
      <p:ext uri="{BB962C8B-B14F-4D97-AF65-F5344CB8AC3E}">
        <p14:creationId xmlns:p14="http://schemas.microsoft.com/office/powerpoint/2010/main" val="2101797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EB0A3-B102-92B6-C240-CCFF2282F6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D39848-7B8A-6295-8369-8A67EF1F5AA7}"/>
              </a:ext>
            </a:extLst>
          </p:cNvPr>
          <p:cNvSpPr>
            <a:spLocks noGrp="1"/>
          </p:cNvSpPr>
          <p:nvPr>
            <p:ph type="title"/>
          </p:nvPr>
        </p:nvSpPr>
        <p:spPr/>
        <p:txBody>
          <a:bodyPr>
            <a:normAutofit/>
          </a:bodyPr>
          <a:lstStyle/>
          <a:p>
            <a:r>
              <a:rPr lang="en-US"/>
              <a:t>How can we make a difference?</a:t>
            </a:r>
          </a:p>
        </p:txBody>
      </p:sp>
      <p:sp>
        <p:nvSpPr>
          <p:cNvPr id="10" name="TextBox 9">
            <a:extLst>
              <a:ext uri="{FF2B5EF4-FFF2-40B4-BE49-F238E27FC236}">
                <a16:creationId xmlns:a16="http://schemas.microsoft.com/office/drawing/2014/main" id="{134B4EFD-6106-A5B7-EE8F-9A3C32BB501C}"/>
              </a:ext>
            </a:extLst>
          </p:cNvPr>
          <p:cNvSpPr txBox="1"/>
          <p:nvPr/>
        </p:nvSpPr>
        <p:spPr>
          <a:xfrm>
            <a:off x="977039" y="1526187"/>
            <a:ext cx="9517291" cy="2031325"/>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232D5A"/>
                </a:solidFill>
                <a:effectLst/>
                <a:uLnTx/>
                <a:uFillTx/>
                <a:latin typeface="Trebuchet MS"/>
                <a:ea typeface="+mn-ea"/>
                <a:cs typeface="+mn-cs"/>
              </a:rPr>
              <a:t>Let's think about how we can use what we've learnt to make a positive impact in our school.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232D5A"/>
                </a:solidFill>
                <a:effectLst/>
                <a:uLnTx/>
                <a:uFillTx/>
                <a:latin typeface="Trebuchet MS"/>
                <a:ea typeface="+mn-ea"/>
                <a:cs typeface="+mn-cs"/>
              </a:rPr>
              <a:t>We’ve learnt about: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232D5A"/>
                </a:solidFill>
                <a:effectLst/>
                <a:uLnTx/>
                <a:uFillTx/>
                <a:latin typeface="Trebuchet MS"/>
                <a:ea typeface="+mn-ea"/>
                <a:cs typeface="+mn-cs"/>
              </a:rPr>
              <a:t>the importance of healthy friendships and how they support our wellbeing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232D5A"/>
                </a:solidFill>
                <a:effectLst/>
                <a:uLnTx/>
                <a:uFillTx/>
                <a:latin typeface="Trebuchet MS"/>
                <a:ea typeface="+mn-ea"/>
                <a:cs typeface="+mn-cs"/>
              </a:rPr>
              <a:t>how our feelings can change in everyday situations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232D5A"/>
                </a:solidFill>
                <a:effectLst/>
                <a:uLnTx/>
                <a:uFillTx/>
                <a:latin typeface="Trebuchet MS"/>
                <a:ea typeface="+mn-ea"/>
                <a:cs typeface="+mn-cs"/>
              </a:rPr>
              <a:t>why showing empathy is important, especially when we have different opinions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232D5A"/>
                </a:solidFill>
                <a:effectLst/>
                <a:uLnTx/>
                <a:uFillTx/>
                <a:latin typeface="Trebuchet MS"/>
                <a:ea typeface="+mn-ea"/>
                <a:cs typeface="+mn-cs"/>
              </a:rPr>
              <a:t>the difference between disagreement and conflict and how this affects our wellbeing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232D5A"/>
                </a:solidFill>
                <a:effectLst/>
                <a:uLnTx/>
                <a:uFillTx/>
                <a:latin typeface="Trebuchet MS"/>
                <a:ea typeface="+mn-ea"/>
                <a:cs typeface="+mn-cs"/>
              </a:rPr>
              <a:t>what makes a healthy friendship (both in-person and online)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232D5A"/>
                </a:solidFill>
                <a:effectLst/>
                <a:uLnTx/>
                <a:uFillTx/>
                <a:latin typeface="Trebuchet MS"/>
                <a:ea typeface="+mn-ea"/>
                <a:cs typeface="+mn-cs"/>
              </a:rPr>
              <a:t>how to navigate conflict in a positive way.</a:t>
            </a:r>
          </a:p>
        </p:txBody>
      </p:sp>
      <p:sp>
        <p:nvSpPr>
          <p:cNvPr id="12" name="TextBox 11">
            <a:extLst>
              <a:ext uri="{FF2B5EF4-FFF2-40B4-BE49-F238E27FC236}">
                <a16:creationId xmlns:a16="http://schemas.microsoft.com/office/drawing/2014/main" id="{3AA79D47-577D-8135-FBAF-7A178520BFCA}"/>
              </a:ext>
            </a:extLst>
          </p:cNvPr>
          <p:cNvSpPr txBox="1"/>
          <p:nvPr/>
        </p:nvSpPr>
        <p:spPr>
          <a:xfrm>
            <a:off x="977039" y="3803343"/>
            <a:ext cx="10515600" cy="1871621"/>
          </a:xfrm>
          <a:prstGeom prst="rect">
            <a:avLst/>
          </a:prstGeom>
          <a:solidFill>
            <a:srgbClr val="ABD8E1"/>
          </a:solidFill>
          <a:ln>
            <a:noFill/>
          </a:ln>
        </p:spPr>
        <p:txBody>
          <a:bodyPr wrap="square" lIns="180000" tIns="180000" rIns="180000" bIns="180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232D5A"/>
                </a:solidFill>
                <a:effectLst/>
                <a:uLnTx/>
                <a:uFillTx/>
                <a:latin typeface="Trebuchet MS"/>
                <a:ea typeface="+mn-ea"/>
                <a:cs typeface="+mn-cs"/>
              </a:rPr>
              <a:t>Task: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232D5A"/>
                </a:solidFill>
                <a:effectLst/>
                <a:uLnTx/>
                <a:uFillTx/>
                <a:latin typeface="Trebuchet MS"/>
                <a:ea typeface="+mn-ea"/>
                <a:cs typeface="+mn-cs"/>
              </a:rPr>
              <a:t>Work in small groups to create an idea to make friendships stronger in our school.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232D5A"/>
                </a:solidFill>
                <a:effectLst/>
                <a:uLnTx/>
                <a:uFillTx/>
                <a:latin typeface="Trebuchet MS"/>
                <a:ea typeface="+mn-ea"/>
                <a:cs typeface="+mn-cs"/>
              </a:rPr>
              <a:t>Think about: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a:ln>
                  <a:noFill/>
                </a:ln>
                <a:solidFill>
                  <a:srgbClr val="232D5A"/>
                </a:solidFill>
                <a:effectLst/>
                <a:uLnTx/>
                <a:uFillTx/>
                <a:latin typeface="Trebuchet MS"/>
                <a:ea typeface="+mn-ea"/>
                <a:cs typeface="+mn-cs"/>
              </a:rPr>
              <a:t>What could you do? </a:t>
            </a:r>
            <a:r>
              <a:rPr kumimoji="0" lang="en-GB" sz="1400" b="0" i="0" u="none" strike="noStrike" kern="1200" cap="none" spc="0" normalizeH="0" baseline="0" noProof="0">
                <a:ln>
                  <a:noFill/>
                </a:ln>
                <a:solidFill>
                  <a:srgbClr val="232D5A"/>
                </a:solidFill>
                <a:effectLst/>
                <a:uLnTx/>
                <a:uFillTx/>
                <a:latin typeface="Trebuchet MS"/>
                <a:ea typeface="+mn-ea"/>
                <a:cs typeface="+mn-cs"/>
              </a:rPr>
              <a:t>(a project, an event, an assembly etc.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a:ln>
                  <a:noFill/>
                </a:ln>
                <a:solidFill>
                  <a:srgbClr val="232D5A"/>
                </a:solidFill>
                <a:effectLst/>
                <a:uLnTx/>
                <a:uFillTx/>
                <a:latin typeface="Trebuchet MS"/>
                <a:ea typeface="+mn-ea"/>
                <a:cs typeface="+mn-cs"/>
              </a:rPr>
              <a:t>Who would it help? </a:t>
            </a:r>
            <a:r>
              <a:rPr kumimoji="0" lang="en-GB" sz="1400" b="0" i="0" u="none" strike="noStrike" kern="1200" cap="none" spc="0" normalizeH="0" baseline="0" noProof="0">
                <a:ln>
                  <a:noFill/>
                </a:ln>
                <a:solidFill>
                  <a:srgbClr val="232D5A"/>
                </a:solidFill>
                <a:effectLst/>
                <a:uLnTx/>
                <a:uFillTx/>
                <a:latin typeface="Trebuchet MS"/>
                <a:ea typeface="+mn-ea"/>
                <a:cs typeface="+mn-cs"/>
              </a:rPr>
              <a:t>(our class, younger pupils, the whole school)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a:ln>
                  <a:noFill/>
                </a:ln>
                <a:solidFill>
                  <a:srgbClr val="232D5A"/>
                </a:solidFill>
                <a:effectLst/>
                <a:uLnTx/>
                <a:uFillTx/>
                <a:latin typeface="Trebuchet MS"/>
                <a:ea typeface="+mn-ea"/>
                <a:cs typeface="+mn-cs"/>
              </a:rPr>
              <a:t>How can we make it happen? </a:t>
            </a:r>
            <a:r>
              <a:rPr kumimoji="0" lang="en-GB" sz="1400" b="0" i="0" u="none" strike="noStrike" kern="1200" cap="none" spc="0" normalizeH="0" baseline="0" noProof="0">
                <a:ln>
                  <a:noFill/>
                </a:ln>
                <a:solidFill>
                  <a:srgbClr val="232D5A"/>
                </a:solidFill>
                <a:effectLst/>
                <a:uLnTx/>
                <a:uFillTx/>
                <a:latin typeface="Trebuchet MS"/>
                <a:ea typeface="+mn-ea"/>
                <a:cs typeface="+mn-cs"/>
              </a:rPr>
              <a:t>(what steps do we need to take?)</a:t>
            </a:r>
          </a:p>
        </p:txBody>
      </p:sp>
      <p:pic>
        <p:nvPicPr>
          <p:cNvPr id="3" name="Picture 2">
            <a:extLst>
              <a:ext uri="{FF2B5EF4-FFF2-40B4-BE49-F238E27FC236}">
                <a16:creationId xmlns:a16="http://schemas.microsoft.com/office/drawing/2014/main" id="{85DD96CD-1EE3-2EB5-647D-E555769E2B8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872818" y="4076223"/>
            <a:ext cx="1342143" cy="805286"/>
          </a:xfrm>
          <a:prstGeom prst="rect">
            <a:avLst/>
          </a:prstGeom>
        </p:spPr>
      </p:pic>
    </p:spTree>
    <p:extLst>
      <p:ext uri="{BB962C8B-B14F-4D97-AF65-F5344CB8AC3E}">
        <p14:creationId xmlns:p14="http://schemas.microsoft.com/office/powerpoint/2010/main" val="130366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A797E-F080-07A5-C98F-1A6EA6E1DE89}"/>
              </a:ext>
            </a:extLst>
          </p:cNvPr>
          <p:cNvSpPr>
            <a:spLocks noGrp="1"/>
          </p:cNvSpPr>
          <p:nvPr>
            <p:ph type="title"/>
          </p:nvPr>
        </p:nvSpPr>
        <p:spPr/>
        <p:txBody>
          <a:bodyPr/>
          <a:lstStyle/>
          <a:p>
            <a:r>
              <a:rPr lang="en-GB"/>
              <a:t>People who can help you</a:t>
            </a:r>
            <a:endParaRPr lang="en-US"/>
          </a:p>
        </p:txBody>
      </p:sp>
      <p:sp>
        <p:nvSpPr>
          <p:cNvPr id="4" name="Text Placeholder 4">
            <a:extLst>
              <a:ext uri="{FF2B5EF4-FFF2-40B4-BE49-F238E27FC236}">
                <a16:creationId xmlns:a16="http://schemas.microsoft.com/office/drawing/2014/main" id="{A741AC85-F70D-13F4-DBF9-601DF4B3B498}"/>
              </a:ext>
            </a:extLst>
          </p:cNvPr>
          <p:cNvSpPr txBox="1">
            <a:spLocks/>
          </p:cNvSpPr>
          <p:nvPr/>
        </p:nvSpPr>
        <p:spPr>
          <a:xfrm>
            <a:off x="839787" y="3097767"/>
            <a:ext cx="5256213" cy="1794273"/>
          </a:xfrm>
          <a:prstGeom prst="rect">
            <a:avLst/>
          </a:prstGeom>
          <a:solidFill>
            <a:srgbClr val="FBE4EE"/>
          </a:solidFill>
          <a:ln>
            <a:noFill/>
          </a:ln>
        </p:spPr>
        <p:txBody>
          <a:bodyPr vert="horz" lIns="180000" tIns="180000" rIns="180000" bIns="18000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232D5A"/>
                </a:solidFill>
                <a:effectLst/>
                <a:uLnTx/>
                <a:uFillTx/>
                <a:latin typeface="Trebuchet MS"/>
                <a:ea typeface="+mn-ea"/>
                <a:cs typeface="+mn-cs"/>
              </a:rPr>
              <a:t>your teacher, or another member of staff</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232D5A"/>
                </a:solidFill>
                <a:effectLst/>
                <a:uLnTx/>
                <a:uFillTx/>
                <a:latin typeface="Trebuchet MS"/>
                <a:ea typeface="+mn-ea"/>
                <a:cs typeface="+mn-cs"/>
              </a:rPr>
              <a:t>a Mental Health Champion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232D5A"/>
                </a:solidFill>
                <a:effectLst/>
                <a:uLnTx/>
                <a:uFillTx/>
                <a:latin typeface="Trebuchet MS"/>
                <a:ea typeface="+mn-ea"/>
                <a:cs typeface="+mn-cs"/>
              </a:rPr>
              <a:t>a trusted adult outside of school</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232D5A"/>
                </a:solidFill>
                <a:effectLst/>
                <a:uLnTx/>
                <a:uFillTx/>
                <a:latin typeface="Trebuchet MS"/>
                <a:ea typeface="+mn-ea"/>
                <a:cs typeface="+mn-cs"/>
              </a:rPr>
              <a:t>ChildLine - 0800 1111</a:t>
            </a:r>
          </a:p>
        </p:txBody>
      </p:sp>
      <p:sp>
        <p:nvSpPr>
          <p:cNvPr id="6" name="Text Placeholder 2">
            <a:extLst>
              <a:ext uri="{FF2B5EF4-FFF2-40B4-BE49-F238E27FC236}">
                <a16:creationId xmlns:a16="http://schemas.microsoft.com/office/drawing/2014/main" id="{5C1E8E65-D3C8-A65F-4BE2-82E6D3AFAF58}"/>
              </a:ext>
            </a:extLst>
          </p:cNvPr>
          <p:cNvSpPr txBox="1">
            <a:spLocks/>
          </p:cNvSpPr>
          <p:nvPr/>
        </p:nvSpPr>
        <p:spPr>
          <a:xfrm>
            <a:off x="839787" y="1709743"/>
            <a:ext cx="7420101" cy="1939211"/>
          </a:xfrm>
          <a:prstGeom prst="rect">
            <a:avLst/>
          </a:prstGeom>
          <a:noFill/>
          <a:ln>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Sometimes friendships are hard, but most of the time they are wonderful and even when things go wrong, they will get better. </a:t>
            </a:r>
            <a:endParaRPr kumimoji="0" lang="en-US"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But if you are really worried about your friendships right now, </a:t>
            </a:r>
            <a:br>
              <a:rPr kumimoji="0" lang="en-US" sz="1800" b="0" i="0" u="none" strike="noStrike" kern="1200" cap="none" spc="0" normalizeH="0" baseline="0" noProof="0">
                <a:ln>
                  <a:noFill/>
                </a:ln>
                <a:solidFill>
                  <a:srgbClr val="232D5A"/>
                </a:solidFill>
                <a:effectLst/>
                <a:uLnTx/>
                <a:uFillTx/>
                <a:latin typeface="Trebuchet MS"/>
                <a:ea typeface="+mn-ea"/>
                <a:cs typeface="+mn-cs"/>
              </a:rPr>
            </a:br>
            <a:r>
              <a:rPr kumimoji="0" lang="en-US" sz="1800" b="0" i="0" u="none" strike="noStrike" kern="1200" cap="none" spc="0" normalizeH="0" baseline="0" noProof="0">
                <a:ln>
                  <a:noFill/>
                </a:ln>
                <a:solidFill>
                  <a:srgbClr val="232D5A"/>
                </a:solidFill>
                <a:effectLst/>
                <a:uLnTx/>
                <a:uFillTx/>
                <a:latin typeface="Trebuchet MS"/>
                <a:ea typeface="+mn-ea"/>
                <a:cs typeface="+mn-cs"/>
              </a:rPr>
              <a:t>there are people who can help you. </a:t>
            </a:r>
            <a:endParaRPr kumimoji="0" lang="en-US" sz="2000" b="0" i="0" u="none" strike="noStrike" kern="1200" cap="none" spc="0" normalizeH="0" baseline="0" noProof="0">
              <a:ln>
                <a:noFill/>
              </a:ln>
              <a:solidFill>
                <a:srgbClr val="232D5A"/>
              </a:solidFill>
              <a:effectLst/>
              <a:uLnTx/>
              <a:uFillTx/>
              <a:latin typeface="Trebuchet MS"/>
              <a:ea typeface="+mn-ea"/>
              <a:cs typeface="+mn-cs"/>
            </a:endParaRPr>
          </a:p>
        </p:txBody>
      </p:sp>
      <p:pic>
        <p:nvPicPr>
          <p:cNvPr id="8" name="Picture 7">
            <a:extLst>
              <a:ext uri="{FF2B5EF4-FFF2-40B4-BE49-F238E27FC236}">
                <a16:creationId xmlns:a16="http://schemas.microsoft.com/office/drawing/2014/main" id="{D708EA1C-831B-6358-EE90-39E97E5CC10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178040" y="1644534"/>
            <a:ext cx="4174173" cy="3814518"/>
          </a:xfrm>
          <a:prstGeom prst="rect">
            <a:avLst/>
          </a:prstGeom>
        </p:spPr>
      </p:pic>
    </p:spTree>
    <p:extLst>
      <p:ext uri="{BB962C8B-B14F-4D97-AF65-F5344CB8AC3E}">
        <p14:creationId xmlns:p14="http://schemas.microsoft.com/office/powerpoint/2010/main" val="73278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ABB5BB-CD3F-C445-62C2-780A3A2E76AE}"/>
              </a:ext>
              <a:ext uri="{C183D7F6-B498-43B3-948B-1728B52AA6E4}">
                <adec:decorative xmlns:adec="http://schemas.microsoft.com/office/drawing/2017/decorative" val="1"/>
              </a:ext>
            </a:extLst>
          </p:cNvPr>
          <p:cNvPicPr>
            <a:picLocks noChangeAspect="1"/>
          </p:cNvPicPr>
          <p:nvPr/>
        </p:nvPicPr>
        <p:blipFill>
          <a:blip r:embed="rId3"/>
          <a:srcRect r="2512"/>
          <a:stretch/>
        </p:blipFill>
        <p:spPr>
          <a:xfrm>
            <a:off x="7043175" y="1249680"/>
            <a:ext cx="5148825" cy="4362545"/>
          </a:xfrm>
          <a:prstGeom prst="rect">
            <a:avLst/>
          </a:prstGeom>
        </p:spPr>
      </p:pic>
      <p:sp>
        <p:nvSpPr>
          <p:cNvPr id="2" name="Title 1">
            <a:extLst>
              <a:ext uri="{FF2B5EF4-FFF2-40B4-BE49-F238E27FC236}">
                <a16:creationId xmlns:a16="http://schemas.microsoft.com/office/drawing/2014/main" id="{D4F4E051-1C42-5D41-C042-F584C8175E39}"/>
              </a:ext>
            </a:extLst>
          </p:cNvPr>
          <p:cNvSpPr>
            <a:spLocks noGrp="1"/>
          </p:cNvSpPr>
          <p:nvPr>
            <p:ph type="title"/>
          </p:nvPr>
        </p:nvSpPr>
        <p:spPr/>
        <p:txBody>
          <a:bodyPr/>
          <a:lstStyle/>
          <a:p>
            <a:r>
              <a:rPr lang="en-US"/>
              <a:t>Lesson series recap</a:t>
            </a:r>
            <a:endParaRPr lang="en-GB"/>
          </a:p>
        </p:txBody>
      </p:sp>
      <p:sp>
        <p:nvSpPr>
          <p:cNvPr id="3" name="Content Placeholder 2">
            <a:extLst>
              <a:ext uri="{FF2B5EF4-FFF2-40B4-BE49-F238E27FC236}">
                <a16:creationId xmlns:a16="http://schemas.microsoft.com/office/drawing/2014/main" id="{2B7DE68A-C947-0A75-BA50-0E6622E7CE69}"/>
              </a:ext>
            </a:extLst>
          </p:cNvPr>
          <p:cNvSpPr>
            <a:spLocks noGrp="1"/>
          </p:cNvSpPr>
          <p:nvPr>
            <p:ph idx="1"/>
          </p:nvPr>
        </p:nvSpPr>
        <p:spPr>
          <a:xfrm>
            <a:off x="984568" y="1610181"/>
            <a:ext cx="6193472" cy="1390565"/>
          </a:xfrm>
          <a:noFill/>
          <a:ln>
            <a:noFill/>
          </a:ln>
        </p:spPr>
        <p:txBody>
          <a:bodyPr vert="horz" lIns="91440" tIns="45720" rIns="91440" bIns="45720" rtlCol="0" anchor="t">
            <a:noAutofit/>
          </a:bodyPr>
          <a:lstStyle/>
          <a:p>
            <a:pPr marL="342900" indent="-342900">
              <a:buFont typeface="Arial" panose="020B0604020202020204" pitchFamily="34" charset="0"/>
              <a:buChar char="•"/>
            </a:pPr>
            <a:r>
              <a:rPr lang="en-US" sz="1800"/>
              <a:t>What are the qualities of a good friend? </a:t>
            </a:r>
          </a:p>
          <a:p>
            <a:pPr marL="342900" indent="-342900">
              <a:buFont typeface="Arial" panose="020B0604020202020204" pitchFamily="34" charset="0"/>
              <a:buChar char="•"/>
            </a:pPr>
            <a:r>
              <a:rPr lang="en-US" sz="1800"/>
              <a:t>The nature of our friendships impact on our </a:t>
            </a:r>
            <a:br>
              <a:rPr lang="en-US" sz="1800"/>
            </a:br>
            <a:r>
              <a:rPr lang="en-US" sz="1800"/>
              <a:t>wellbeing and the way we feel.</a:t>
            </a:r>
          </a:p>
          <a:p>
            <a:pPr marL="342900" indent="-342900">
              <a:buFont typeface="Arial" panose="020B0604020202020204" pitchFamily="34" charset="0"/>
              <a:buChar char="•"/>
            </a:pPr>
            <a:r>
              <a:rPr lang="en-US" sz="1800"/>
              <a:t>Showing empathy towards others can help us to imagine how someone might be feeling and understand their </a:t>
            </a:r>
            <a:r>
              <a:rPr lang="en-US" sz="1800" err="1"/>
              <a:t>behaviour</a:t>
            </a:r>
            <a:r>
              <a:rPr lang="en-US" sz="1800"/>
              <a:t> better. </a:t>
            </a:r>
          </a:p>
        </p:txBody>
      </p:sp>
      <p:grpSp>
        <p:nvGrpSpPr>
          <p:cNvPr id="9" name="Group 8" descr="We don’t know how people truly feel or what’s going on for them unless we ask; we might not be aware that other people face challenges. This can be hard face to face and even more difficult when communicating online. &#10;">
            <a:extLst>
              <a:ext uri="{FF2B5EF4-FFF2-40B4-BE49-F238E27FC236}">
                <a16:creationId xmlns:a16="http://schemas.microsoft.com/office/drawing/2014/main" id="{A273E875-497C-28B2-3E4E-531BD73CC436}"/>
              </a:ext>
            </a:extLst>
          </p:cNvPr>
          <p:cNvGrpSpPr/>
          <p:nvPr/>
        </p:nvGrpSpPr>
        <p:grpSpPr>
          <a:xfrm>
            <a:off x="1091248" y="3857255"/>
            <a:ext cx="7558495" cy="2471599"/>
            <a:chOff x="1167448" y="3361247"/>
            <a:chExt cx="7558495" cy="2471599"/>
          </a:xfrm>
        </p:grpSpPr>
        <p:pic>
          <p:nvPicPr>
            <p:cNvPr id="6" name="Picture 5">
              <a:extLst>
                <a:ext uri="{FF2B5EF4-FFF2-40B4-BE49-F238E27FC236}">
                  <a16:creationId xmlns:a16="http://schemas.microsoft.com/office/drawing/2014/main" id="{50CD5D57-760F-8872-3646-195EED9DEFB1}"/>
                </a:ext>
              </a:extLst>
            </p:cNvPr>
            <p:cNvPicPr>
              <a:picLocks noChangeAspect="1"/>
            </p:cNvPicPr>
            <p:nvPr/>
          </p:nvPicPr>
          <p:blipFill>
            <a:blip r:embed="rId4"/>
            <a:stretch>
              <a:fillRect/>
            </a:stretch>
          </p:blipFill>
          <p:spPr>
            <a:xfrm>
              <a:off x="1167448" y="3361247"/>
              <a:ext cx="7558495" cy="2471599"/>
            </a:xfrm>
            <a:prstGeom prst="rect">
              <a:avLst/>
            </a:prstGeom>
          </p:spPr>
        </p:pic>
        <p:sp>
          <p:nvSpPr>
            <p:cNvPr id="8" name="TextBox 7">
              <a:extLst>
                <a:ext uri="{FF2B5EF4-FFF2-40B4-BE49-F238E27FC236}">
                  <a16:creationId xmlns:a16="http://schemas.microsoft.com/office/drawing/2014/main" id="{E48377CB-DCD6-52CF-6F07-5D81FEA1BA29}"/>
                </a:ext>
              </a:extLst>
            </p:cNvPr>
            <p:cNvSpPr txBox="1"/>
            <p:nvPr/>
          </p:nvSpPr>
          <p:spPr>
            <a:xfrm>
              <a:off x="1403395" y="3574356"/>
              <a:ext cx="708660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32D5A"/>
                  </a:solidFill>
                  <a:effectLst/>
                  <a:uLnTx/>
                  <a:uFillTx/>
                  <a:latin typeface="Trebuchet MS"/>
                  <a:ea typeface="+mn-ea"/>
                  <a:cs typeface="+mn-cs"/>
                </a:rPr>
                <a:t>We don’t know how people truly feel or what’s going on for them unless we ask; we might not be aware that other people face challenges. This can be hard face to face and even more difficult when communicating online. </a:t>
              </a:r>
              <a:endParaRPr kumimoji="0" lang="en-GB" sz="1800" b="0" i="0" u="none" strike="noStrike" kern="1200" cap="none" spc="0" normalizeH="0" baseline="0" noProof="0" dirty="0">
                <a:ln>
                  <a:noFill/>
                </a:ln>
                <a:solidFill>
                  <a:srgbClr val="232D5A"/>
                </a:solidFill>
                <a:effectLst/>
                <a:uLnTx/>
                <a:uFillTx/>
                <a:latin typeface="Trebuchet MS"/>
                <a:ea typeface="+mn-ea"/>
                <a:cs typeface="+mn-cs"/>
              </a:endParaRPr>
            </a:p>
          </p:txBody>
        </p:sp>
      </p:grpSp>
    </p:spTree>
    <p:extLst>
      <p:ext uri="{BB962C8B-B14F-4D97-AF65-F5344CB8AC3E}">
        <p14:creationId xmlns:p14="http://schemas.microsoft.com/office/powerpoint/2010/main" val="389791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E1C9C-343F-4A04-4D76-A4E10721FC6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B44D116-C74D-B186-E8C2-CD8C2DDCCFAA}"/>
              </a:ext>
            </a:extLst>
          </p:cNvPr>
          <p:cNvSpPr>
            <a:spLocks noGrp="1"/>
          </p:cNvSpPr>
          <p:nvPr>
            <p:ph type="title"/>
          </p:nvPr>
        </p:nvSpPr>
        <p:spPr/>
        <p:txBody>
          <a:bodyPr/>
          <a:lstStyle/>
          <a:p>
            <a:r>
              <a:rPr lang="en-US"/>
              <a:t>Learning outcomes</a:t>
            </a:r>
            <a:endParaRPr lang="en-GB"/>
          </a:p>
        </p:txBody>
      </p:sp>
      <p:sp>
        <p:nvSpPr>
          <p:cNvPr id="6" name="TextBox 5">
            <a:extLst>
              <a:ext uri="{FF2B5EF4-FFF2-40B4-BE49-F238E27FC236}">
                <a16:creationId xmlns:a16="http://schemas.microsoft.com/office/drawing/2014/main" id="{7C115E4B-B4E1-0ED6-6C7D-82A8CC11B242}"/>
              </a:ext>
            </a:extLst>
          </p:cNvPr>
          <p:cNvSpPr txBox="1"/>
          <p:nvPr/>
        </p:nvSpPr>
        <p:spPr>
          <a:xfrm>
            <a:off x="718279" y="1579705"/>
            <a:ext cx="9964962" cy="323165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You have learnt about: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232D5A"/>
              </a:solidFill>
              <a:effectLst/>
              <a:uLnTx/>
              <a:uFillTx/>
              <a:latin typeface="Trebuchet MS"/>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the importance of healthy friendships and how they support our wellbeing. </a:t>
            </a: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how our feelings can change in everyday situations </a:t>
            </a: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the importance of showing empathy towards others, particularly when you have different opinions</a:t>
            </a: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the difference between disagreement and conflict and how this impacts our wellbeing</a:t>
            </a:r>
            <a:endParaRPr kumimoji="0" lang="en-US" sz="1600" b="0" i="0" u="none" strike="noStrike" kern="1200" cap="none" spc="0" normalizeH="0" baseline="0" noProof="0">
              <a:ln>
                <a:noFill/>
              </a:ln>
              <a:solidFill>
                <a:srgbClr val="232D5A"/>
              </a:solidFill>
              <a:effectLst/>
              <a:uLnTx/>
              <a:uFillTx/>
              <a:latin typeface="Trebuchet MS"/>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the characteristics of a healthy in-person and online friendship. </a:t>
            </a: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how to navigate conflict. </a:t>
            </a:r>
            <a:endParaRPr kumimoji="0" lang="en-US" sz="1600" b="0" i="0" u="none" strike="noStrike" kern="1200" cap="none" spc="0" normalizeH="0" baseline="0" noProof="0">
              <a:ln>
                <a:noFill/>
              </a:ln>
              <a:solidFill>
                <a:srgbClr val="232D5A"/>
              </a:solidFill>
              <a:effectLst/>
              <a:uLnTx/>
              <a:uFillTx/>
              <a:latin typeface="Trebuchet MS"/>
              <a:ea typeface="+mn-ea"/>
              <a:cs typeface="+mn-cs"/>
            </a:endParaRPr>
          </a:p>
        </p:txBody>
      </p:sp>
    </p:spTree>
    <p:extLst>
      <p:ext uri="{BB962C8B-B14F-4D97-AF65-F5344CB8AC3E}">
        <p14:creationId xmlns:p14="http://schemas.microsoft.com/office/powerpoint/2010/main" val="3739614198"/>
      </p:ext>
    </p:extLst>
  </p:cSld>
  <p:clrMapOvr>
    <a:masterClrMapping/>
  </p:clrMapOvr>
</p:sld>
</file>

<file path=ppt/theme/theme1.xml><?xml version="1.0" encoding="utf-8"?>
<a:theme xmlns:a="http://schemas.openxmlformats.org/drawingml/2006/main" name="1_Office Theme">
  <a:themeElements>
    <a:clrScheme name="Custom 2">
      <a:dk1>
        <a:srgbClr val="232D5A"/>
      </a:dk1>
      <a:lt1>
        <a:sysClr val="window" lastClr="FFFFFF"/>
      </a:lt1>
      <a:dk2>
        <a:srgbClr val="3C3C3C"/>
      </a:dk2>
      <a:lt2>
        <a:srgbClr val="FFFFFF"/>
      </a:lt2>
      <a:accent1>
        <a:srgbClr val="64C3D7"/>
      </a:accent1>
      <a:accent2>
        <a:srgbClr val="645FA5"/>
      </a:accent2>
      <a:accent3>
        <a:srgbClr val="ED73AA"/>
      </a:accent3>
      <a:accent4>
        <a:srgbClr val="FFE516"/>
      </a:accent4>
      <a:accent5>
        <a:srgbClr val="73BE6E"/>
      </a:accent5>
      <a:accent6>
        <a:srgbClr val="FFFFFF"/>
      </a:accent6>
      <a:hlink>
        <a:srgbClr val="645FA5"/>
      </a:hlink>
      <a:folHlink>
        <a:srgbClr val="AFDCE6"/>
      </a:folHlink>
    </a:clrScheme>
    <a:fontScheme name="Anna Freud_system defaul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a Freud PowerPoint template_2023" id="{125DF802-A88D-4A55-9E7A-24217954E4A3}" vid="{1AC82E3E-8E4A-4F46-8CE5-5CDDC6C830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A075367C0765488B71355A965367BE" ma:contentTypeVersion="16" ma:contentTypeDescription="Create a new document." ma:contentTypeScope="" ma:versionID="6578099670594286970b007edef26cdb">
  <xsd:schema xmlns:xsd="http://www.w3.org/2001/XMLSchema" xmlns:xs="http://www.w3.org/2001/XMLSchema" xmlns:p="http://schemas.microsoft.com/office/2006/metadata/properties" xmlns:ns2="d1fc37df-41d1-4a6d-a0d3-01029c432254" xmlns:ns3="ac97980c-282f-4548-9ac3-4b971598cb99" targetNamespace="http://schemas.microsoft.com/office/2006/metadata/properties" ma:root="true" ma:fieldsID="00cbbb9c5c9bb508613b5a25f2b03f68" ns2:_="" ns3:_="">
    <xsd:import namespace="d1fc37df-41d1-4a6d-a0d3-01029c432254"/>
    <xsd:import namespace="ac97980c-282f-4548-9ac3-4b971598cb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fc37df-41d1-4a6d-a0d3-01029c432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01d5bd79-c466-43fe-87a5-975665a5f0d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97980c-282f-4548-9ac3-4b971598cb9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1fc37df-41d1-4a6d-a0d3-01029c43225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862916E-22B5-415C-8E44-25C3956C9AA7}">
  <ds:schemaRefs>
    <ds:schemaRef ds:uri="http://schemas.microsoft.com/sharepoint/v3/contenttype/forms"/>
  </ds:schemaRefs>
</ds:datastoreItem>
</file>

<file path=customXml/itemProps2.xml><?xml version="1.0" encoding="utf-8"?>
<ds:datastoreItem xmlns:ds="http://schemas.openxmlformats.org/officeDocument/2006/customXml" ds:itemID="{E2E178FE-EEFA-4369-A7EE-413C93E781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fc37df-41d1-4a6d-a0d3-01029c432254"/>
    <ds:schemaRef ds:uri="ac97980c-282f-4548-9ac3-4b971598cb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224097-0A63-4B52-A3CB-1916406F6224}">
  <ds:schemaRefs>
    <ds:schemaRef ds:uri="http://schemas.microsoft.com/office/2006/metadata/properties"/>
    <ds:schemaRef ds:uri="http://schemas.microsoft.com/office/infopath/2007/PartnerControls"/>
    <ds:schemaRef ds:uri="d1fc37df-41d1-4a6d-a0d3-01029c432254"/>
  </ds:schemaRefs>
</ds:datastoreItem>
</file>

<file path=docProps/app.xml><?xml version="1.0" encoding="utf-8"?>
<Properties xmlns="http://schemas.openxmlformats.org/officeDocument/2006/extended-properties" xmlns:vt="http://schemas.openxmlformats.org/officeDocument/2006/docPropsVTypes">
  <TotalTime>0</TotalTime>
  <Words>1140</Words>
  <Application>Microsoft Office PowerPoint</Application>
  <PresentationFormat>Widescreen</PresentationFormat>
  <Paragraphs>98</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1_Office Theme</vt:lpstr>
      <vt:lpstr>Let’s talk about healthy relationships: friendships and conflict    Lesson series</vt:lpstr>
      <vt:lpstr>Part four</vt:lpstr>
      <vt:lpstr>Learning outcome</vt:lpstr>
      <vt:lpstr>Over to you! </vt:lpstr>
      <vt:lpstr>How can we make a difference?</vt:lpstr>
      <vt:lpstr>People who can help you</vt:lpstr>
      <vt:lpstr>Lesson series recap</vt:lpstr>
      <vt:lpstr>Learning outcomes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Tara Yarahmadi-Smith</dc:creator>
  <cp:lastModifiedBy>Laura Cliff</cp:lastModifiedBy>
  <cp:revision>3</cp:revision>
  <dcterms:created xsi:type="dcterms:W3CDTF">2025-04-17T16:46:15Z</dcterms:created>
  <dcterms:modified xsi:type="dcterms:W3CDTF">2025-06-02T13:06:15Z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0x01010026A075367C0765488B71355A965367BE</vt:lpwstr>
  </property>
  <property fmtid="{D5CDD505-2E9C-101B-9397-08002B2CF9AE}" pid="3" name="MediaServiceImageTags">
    <vt:lpwstr/>
  </property>
</Properties>
</file>