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1"/>
  </p:notesMasterIdLst>
  <p:sldIdLst>
    <p:sldId id="4911" r:id="rId5"/>
    <p:sldId id="274" r:id="rId6"/>
    <p:sldId id="4901" r:id="rId7"/>
    <p:sldId id="5000" r:id="rId8"/>
    <p:sldId id="4940" r:id="rId9"/>
    <p:sldId id="4947" r:id="rId10"/>
    <p:sldId id="4878" r:id="rId11"/>
    <p:sldId id="4941" r:id="rId12"/>
    <p:sldId id="4946" r:id="rId13"/>
    <p:sldId id="4864" r:id="rId14"/>
    <p:sldId id="4899" r:id="rId15"/>
    <p:sldId id="4865" r:id="rId16"/>
    <p:sldId id="4884" r:id="rId17"/>
    <p:sldId id="4944" r:id="rId18"/>
    <p:sldId id="4910" r:id="rId19"/>
    <p:sldId id="4912" r:id="rId20"/>
    <p:sldId id="4891" r:id="rId21"/>
    <p:sldId id="4909" r:id="rId22"/>
    <p:sldId id="4888" r:id="rId23"/>
    <p:sldId id="4915" r:id="rId24"/>
    <p:sldId id="4890" r:id="rId25"/>
    <p:sldId id="4866" r:id="rId26"/>
    <p:sldId id="4892" r:id="rId27"/>
    <p:sldId id="4945" r:id="rId28"/>
    <p:sldId id="4948" r:id="rId29"/>
    <p:sldId id="4893"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6B38427-0056-B568-AE4F-F97965EFFBDF}" name="Tara Yarahmadi-Smith" initials="TY" userId="S::Tara.Yarahmadi-Smith@annafreud.org::3d14fb67-43e1-4c27-b2f8-5b812152ead4" providerId="AD"/>
  <p188:author id="{3C9992D3-E73D-6F11-18DD-591755D2F744}" name="Jaime Smith" initials="JS" userId="S::Jaime.Smith@annafreud.org::9efd9a24-d4b7-4a73-83e4-bc6ceae857f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0F9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780" autoAdjust="0"/>
    <p:restoredTop sz="94591"/>
  </p:normalViewPr>
  <p:slideViewPr>
    <p:cSldViewPr snapToGrid="0">
      <p:cViewPr varScale="1">
        <p:scale>
          <a:sx n="78" d="100"/>
          <a:sy n="78" d="100"/>
        </p:scale>
        <p:origin x="144" y="10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ra Yarahmadi-Smith" userId="3d14fb67-43e1-4c27-b2f8-5b812152ead4" providerId="ADAL" clId="{7AD7A32A-0408-5F62-92D4-6D927D7CFB13}"/>
    <pc:docChg chg="undo custSel modSld">
      <pc:chgData name="Tara Yarahmadi-Smith" userId="3d14fb67-43e1-4c27-b2f8-5b812152ead4" providerId="ADAL" clId="{7AD7A32A-0408-5F62-92D4-6D927D7CFB13}" dt="2026-01-28T19:48:50.008" v="1" actId="1076"/>
      <pc:docMkLst>
        <pc:docMk/>
      </pc:docMkLst>
      <pc:sldChg chg="modSp mod">
        <pc:chgData name="Tara Yarahmadi-Smith" userId="3d14fb67-43e1-4c27-b2f8-5b812152ead4" providerId="ADAL" clId="{7AD7A32A-0408-5F62-92D4-6D927D7CFB13}" dt="2026-01-28T19:48:50.008" v="1" actId="1076"/>
        <pc:sldMkLst>
          <pc:docMk/>
          <pc:sldMk cId="3449939857" sldId="4947"/>
        </pc:sldMkLst>
        <pc:grpChg chg="mod">
          <ac:chgData name="Tara Yarahmadi-Smith" userId="3d14fb67-43e1-4c27-b2f8-5b812152ead4" providerId="ADAL" clId="{7AD7A32A-0408-5F62-92D4-6D927D7CFB13}" dt="2026-01-28T19:48:50.008" v="1" actId="1076"/>
          <ac:grpSpMkLst>
            <pc:docMk/>
            <pc:sldMk cId="3449939857" sldId="4947"/>
            <ac:grpSpMk id="2" creationId="{DBFA100E-AD61-4996-ECC8-27380E5E2ED1}"/>
          </ac:grpSpMkLst>
        </pc:gr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C186B74-241D-4E08-AB1A-65FE08B3D101}"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en-GB"/>
        </a:p>
      </dgm:t>
    </dgm:pt>
    <dgm:pt modelId="{4EDA3CEB-E3E0-4BDF-AC5B-786B7DA7B52F}">
      <dgm:prSet custT="1"/>
      <dgm:spPr>
        <a:ln>
          <a:noFill/>
        </a:ln>
      </dgm:spPr>
      <dgm:t>
        <a:bodyPr/>
        <a:lstStyle/>
        <a:p>
          <a:r>
            <a:rPr lang="en-US" sz="1800" dirty="0"/>
            <a:t>Disagreements are a normal part of friendships. </a:t>
          </a:r>
          <a:endParaRPr lang="en-GB" sz="1800" dirty="0"/>
        </a:p>
      </dgm:t>
      <dgm:extLst>
        <a:ext uri="{E40237B7-FDA0-4F09-8148-C483321AD2D9}">
          <dgm14:cNvPr xmlns:dgm14="http://schemas.microsoft.com/office/drawing/2010/diagram" id="0" name="" descr="Disagreements are a normal part of friendships&#10;"/>
        </a:ext>
      </dgm:extLst>
    </dgm:pt>
    <dgm:pt modelId="{823529EB-7A3D-4F97-8C66-42023F69C145}" type="parTrans" cxnId="{2B2FF987-B70D-42E1-B250-ADD971BD162D}">
      <dgm:prSet/>
      <dgm:spPr/>
      <dgm:t>
        <a:bodyPr/>
        <a:lstStyle/>
        <a:p>
          <a:endParaRPr lang="en-GB"/>
        </a:p>
      </dgm:t>
    </dgm:pt>
    <dgm:pt modelId="{0B1B4709-60D4-44F2-B7EE-F2D15E6BE6F9}" type="sibTrans" cxnId="{2B2FF987-B70D-42E1-B250-ADD971BD162D}">
      <dgm:prSet/>
      <dgm:spPr/>
      <dgm:t>
        <a:bodyPr/>
        <a:lstStyle/>
        <a:p>
          <a:endParaRPr lang="en-GB"/>
        </a:p>
      </dgm:t>
    </dgm:pt>
    <dgm:pt modelId="{A6377356-E2B7-4E81-905C-FF024B09E509}">
      <dgm:prSet custT="1"/>
      <dgm:spPr>
        <a:ln>
          <a:noFill/>
        </a:ln>
      </dgm:spPr>
      <dgm:t>
        <a:bodyPr/>
        <a:lstStyle/>
        <a:p>
          <a:pPr rtl="0"/>
          <a:r>
            <a:rPr lang="en-US" sz="1800" dirty="0"/>
            <a:t>A conflict is </a:t>
          </a:r>
          <a:br>
            <a:rPr lang="en-US" sz="1800" dirty="0"/>
          </a:br>
          <a:r>
            <a:rPr lang="en-US" sz="1800" dirty="0"/>
            <a:t>a serious disagreement or argument and can be </a:t>
          </a:r>
          <a:r>
            <a:rPr lang="en-US" sz="1800" dirty="0">
              <a:latin typeface="Trebuchet MS"/>
            </a:rPr>
            <a:t>part of</a:t>
          </a:r>
          <a:r>
            <a:rPr lang="en-US" sz="1800" dirty="0"/>
            <a:t> an unhealthy relationship. </a:t>
          </a:r>
          <a:endParaRPr lang="en-GB" sz="1800" dirty="0"/>
        </a:p>
      </dgm:t>
    </dgm:pt>
    <dgm:pt modelId="{26F35709-CDFB-4646-BA23-923E14993951}" type="parTrans" cxnId="{0B55B68C-C86A-4556-940F-A1CB734C25E3}">
      <dgm:prSet/>
      <dgm:spPr/>
      <dgm:t>
        <a:bodyPr/>
        <a:lstStyle/>
        <a:p>
          <a:endParaRPr lang="en-GB"/>
        </a:p>
      </dgm:t>
    </dgm:pt>
    <dgm:pt modelId="{14C12F2C-2DDE-4DDE-AEF3-A79B4EF00FE4}" type="sibTrans" cxnId="{0B55B68C-C86A-4556-940F-A1CB734C25E3}">
      <dgm:prSet/>
      <dgm:spPr/>
      <dgm:t>
        <a:bodyPr/>
        <a:lstStyle/>
        <a:p>
          <a:endParaRPr lang="en-GB"/>
        </a:p>
      </dgm:t>
    </dgm:pt>
    <dgm:pt modelId="{2E29A168-C101-4426-918E-5F1F27CED71B}">
      <dgm:prSet custT="1"/>
      <dgm:spPr>
        <a:ln>
          <a:noFill/>
        </a:ln>
      </dgm:spPr>
      <dgm:t>
        <a:bodyPr/>
        <a:lstStyle/>
        <a:p>
          <a:pPr rtl="0"/>
          <a:r>
            <a:rPr lang="en-US" sz="1800" dirty="0"/>
            <a:t>Conflicts can </a:t>
          </a:r>
          <a:r>
            <a:rPr lang="en-US" sz="1800" dirty="0">
              <a:latin typeface="Trebuchet MS"/>
            </a:rPr>
            <a:t>be</a:t>
          </a:r>
          <a:r>
            <a:rPr lang="en-US" sz="1800" dirty="0"/>
            <a:t> upsetting and affect our wellbeing.</a:t>
          </a:r>
          <a:endParaRPr lang="en-GB" sz="1800" dirty="0"/>
        </a:p>
      </dgm:t>
    </dgm:pt>
    <dgm:pt modelId="{08E56604-6277-4BF9-A89D-74DCF6BBCA18}" type="parTrans" cxnId="{7DDFB971-8963-438D-88DB-649728CCCD5A}">
      <dgm:prSet/>
      <dgm:spPr/>
      <dgm:t>
        <a:bodyPr/>
        <a:lstStyle/>
        <a:p>
          <a:endParaRPr lang="en-GB"/>
        </a:p>
      </dgm:t>
    </dgm:pt>
    <dgm:pt modelId="{97ADDBCB-F7B2-4818-B16F-EBDEE95A47D5}" type="sibTrans" cxnId="{7DDFB971-8963-438D-88DB-649728CCCD5A}">
      <dgm:prSet/>
      <dgm:spPr/>
      <dgm:t>
        <a:bodyPr/>
        <a:lstStyle/>
        <a:p>
          <a:endParaRPr lang="en-GB"/>
        </a:p>
      </dgm:t>
    </dgm:pt>
    <dgm:pt modelId="{B2EC20BB-E969-44A5-A140-63954AF58CFD}">
      <dgm:prSet custT="1"/>
      <dgm:spPr>
        <a:ln>
          <a:noFill/>
        </a:ln>
      </dgm:spPr>
      <dgm:t>
        <a:bodyPr/>
        <a:lstStyle/>
        <a:p>
          <a:r>
            <a:rPr lang="en-US" sz="1800" dirty="0"/>
            <a:t>A disagreement might become a conflict if we can’t resolve the argument and work through our differences. </a:t>
          </a:r>
          <a:endParaRPr lang="en-GB" sz="1800" dirty="0"/>
        </a:p>
      </dgm:t>
      <dgm:extLst>
        <a:ext uri="{E40237B7-FDA0-4F09-8148-C483321AD2D9}">
          <dgm14:cNvPr xmlns:dgm14="http://schemas.microsoft.com/office/drawing/2010/diagram" id="0" name="" descr="Disagreements are a normal part of friendships&#10;"/>
        </a:ext>
      </dgm:extLst>
    </dgm:pt>
    <dgm:pt modelId="{2E72F307-A106-475E-B91F-42B1B1F73B20}" type="parTrans" cxnId="{EC8EDB30-37B7-42F8-A676-D96907FE0144}">
      <dgm:prSet/>
      <dgm:spPr/>
      <dgm:t>
        <a:bodyPr/>
        <a:lstStyle/>
        <a:p>
          <a:endParaRPr lang="en-GB"/>
        </a:p>
      </dgm:t>
    </dgm:pt>
    <dgm:pt modelId="{A50D32EB-E111-4CEC-8BFB-117E7CB45006}" type="sibTrans" cxnId="{EC8EDB30-37B7-42F8-A676-D96907FE0144}">
      <dgm:prSet/>
      <dgm:spPr/>
      <dgm:t>
        <a:bodyPr/>
        <a:lstStyle/>
        <a:p>
          <a:endParaRPr lang="en-GB"/>
        </a:p>
      </dgm:t>
    </dgm:pt>
    <dgm:pt modelId="{870167A1-EC87-45FF-8317-18D1683DD527}">
      <dgm:prSet custT="1"/>
      <dgm:spPr>
        <a:ln>
          <a:noFill/>
        </a:ln>
      </dgm:spPr>
      <dgm:t>
        <a:bodyPr/>
        <a:lstStyle/>
        <a:p>
          <a:pPr rtl="0"/>
          <a:r>
            <a:rPr lang="en-US" sz="1800" dirty="0"/>
            <a:t>Conflict resolution is how you end an argument so that everyone involved is </a:t>
          </a:r>
          <a:r>
            <a:rPr lang="en-US" sz="1800" dirty="0">
              <a:latin typeface="Trebuchet MS"/>
            </a:rPr>
            <a:t>happy with</a:t>
          </a:r>
          <a:r>
            <a:rPr lang="en-US" sz="1800" dirty="0"/>
            <a:t> the outcome.</a:t>
          </a:r>
          <a:endParaRPr lang="en-GB" sz="1800" dirty="0"/>
        </a:p>
      </dgm:t>
      <dgm:extLst>
        <a:ext uri="{E40237B7-FDA0-4F09-8148-C483321AD2D9}">
          <dgm14:cNvPr xmlns:dgm14="http://schemas.microsoft.com/office/drawing/2010/diagram" id="0" name="" descr="Disagreements are a normal part of friendships. A conflict is &#10;a serious disagreement or argument and can be part of an unhealthy relationship. Conflicts can be upsetting and affect our wellbeing. A disagreement might become a conflict if we can’t resolve the argument and work through our differences. Conflict resolution is how you end an argument so that everyone involved is happy with the outcome.&#10;&#10;&#10;">
            <a:extLst>
              <a:ext uri="{C183D7F6-B498-43B3-948B-1728B52AA6E4}">
                <adec:decorative xmlns:adec="http://schemas.microsoft.com/office/drawing/2017/decorative" val="0"/>
              </a:ext>
            </a:extLst>
          </dgm14:cNvPr>
        </a:ext>
      </dgm:extLst>
    </dgm:pt>
    <dgm:pt modelId="{FC8A9C2D-9CF1-4187-8978-C03D5980D178}" type="parTrans" cxnId="{6BA16127-3930-4D9C-B923-A666505E950A}">
      <dgm:prSet/>
      <dgm:spPr/>
      <dgm:t>
        <a:bodyPr/>
        <a:lstStyle/>
        <a:p>
          <a:endParaRPr lang="en-GB"/>
        </a:p>
      </dgm:t>
    </dgm:pt>
    <dgm:pt modelId="{65EB494C-C631-462E-A043-2B351FE1A2CD}" type="sibTrans" cxnId="{6BA16127-3930-4D9C-B923-A666505E950A}">
      <dgm:prSet/>
      <dgm:spPr/>
      <dgm:t>
        <a:bodyPr/>
        <a:lstStyle/>
        <a:p>
          <a:endParaRPr lang="en-GB"/>
        </a:p>
      </dgm:t>
    </dgm:pt>
    <dgm:pt modelId="{F7BC5901-776E-4541-A5BF-DB13E50EA650}" type="pres">
      <dgm:prSet presAssocID="{1C186B74-241D-4E08-AB1A-65FE08B3D101}" presName="Name0" presStyleCnt="0">
        <dgm:presLayoutVars>
          <dgm:dir/>
          <dgm:resizeHandles val="exact"/>
        </dgm:presLayoutVars>
      </dgm:prSet>
      <dgm:spPr/>
    </dgm:pt>
    <dgm:pt modelId="{78587B11-AD23-43CB-BFF3-4CDA5CB8604A}" type="pres">
      <dgm:prSet presAssocID="{4EDA3CEB-E3E0-4BDF-AC5B-786B7DA7B52F}" presName="Name5" presStyleLbl="vennNode1" presStyleIdx="0" presStyleCnt="5">
        <dgm:presLayoutVars>
          <dgm:bulletEnabled val="1"/>
        </dgm:presLayoutVars>
      </dgm:prSet>
      <dgm:spPr/>
    </dgm:pt>
    <dgm:pt modelId="{F9BB8B2E-89C1-465A-8B38-3BA5AF0B7746}" type="pres">
      <dgm:prSet presAssocID="{0B1B4709-60D4-44F2-B7EE-F2D15E6BE6F9}" presName="space" presStyleCnt="0"/>
      <dgm:spPr/>
    </dgm:pt>
    <dgm:pt modelId="{0CB2568F-BE89-4947-A27F-9A1CABABCEF0}" type="pres">
      <dgm:prSet presAssocID="{A6377356-E2B7-4E81-905C-FF024B09E509}" presName="Name5" presStyleLbl="vennNode1" presStyleIdx="1" presStyleCnt="5">
        <dgm:presLayoutVars>
          <dgm:bulletEnabled val="1"/>
        </dgm:presLayoutVars>
      </dgm:prSet>
      <dgm:spPr/>
    </dgm:pt>
    <dgm:pt modelId="{68389303-AABF-4C4D-BFCA-AE63C962C4C2}" type="pres">
      <dgm:prSet presAssocID="{14C12F2C-2DDE-4DDE-AEF3-A79B4EF00FE4}" presName="space" presStyleCnt="0"/>
      <dgm:spPr/>
    </dgm:pt>
    <dgm:pt modelId="{E8DDF6C1-FE55-408B-AD43-FCCCFBCEF345}" type="pres">
      <dgm:prSet presAssocID="{2E29A168-C101-4426-918E-5F1F27CED71B}" presName="Name5" presStyleLbl="vennNode1" presStyleIdx="2" presStyleCnt="5">
        <dgm:presLayoutVars>
          <dgm:bulletEnabled val="1"/>
        </dgm:presLayoutVars>
      </dgm:prSet>
      <dgm:spPr/>
    </dgm:pt>
    <dgm:pt modelId="{720222D5-D653-4945-876B-D089D58EDC5D}" type="pres">
      <dgm:prSet presAssocID="{97ADDBCB-F7B2-4818-B16F-EBDEE95A47D5}" presName="space" presStyleCnt="0"/>
      <dgm:spPr/>
    </dgm:pt>
    <dgm:pt modelId="{F18D3548-F8DB-4DDD-9652-AC594D946FB2}" type="pres">
      <dgm:prSet presAssocID="{B2EC20BB-E969-44A5-A140-63954AF58CFD}" presName="Name5" presStyleLbl="vennNode1" presStyleIdx="3" presStyleCnt="5">
        <dgm:presLayoutVars>
          <dgm:bulletEnabled val="1"/>
        </dgm:presLayoutVars>
      </dgm:prSet>
      <dgm:spPr/>
    </dgm:pt>
    <dgm:pt modelId="{F43DE444-73FF-45C0-B726-81389BBB02A3}" type="pres">
      <dgm:prSet presAssocID="{A50D32EB-E111-4CEC-8BFB-117E7CB45006}" presName="space" presStyleCnt="0"/>
      <dgm:spPr/>
    </dgm:pt>
    <dgm:pt modelId="{08288A3A-3C66-4D83-926E-A5B088FBE2F9}" type="pres">
      <dgm:prSet presAssocID="{870167A1-EC87-45FF-8317-18D1683DD527}" presName="Name5" presStyleLbl="vennNode1" presStyleIdx="4" presStyleCnt="5">
        <dgm:presLayoutVars>
          <dgm:bulletEnabled val="1"/>
        </dgm:presLayoutVars>
      </dgm:prSet>
      <dgm:spPr/>
    </dgm:pt>
  </dgm:ptLst>
  <dgm:cxnLst>
    <dgm:cxn modelId="{6BA16127-3930-4D9C-B923-A666505E950A}" srcId="{1C186B74-241D-4E08-AB1A-65FE08B3D101}" destId="{870167A1-EC87-45FF-8317-18D1683DD527}" srcOrd="4" destOrd="0" parTransId="{FC8A9C2D-9CF1-4187-8978-C03D5980D178}" sibTransId="{65EB494C-C631-462E-A043-2B351FE1A2CD}"/>
    <dgm:cxn modelId="{EC8EDB30-37B7-42F8-A676-D96907FE0144}" srcId="{1C186B74-241D-4E08-AB1A-65FE08B3D101}" destId="{B2EC20BB-E969-44A5-A140-63954AF58CFD}" srcOrd="3" destOrd="0" parTransId="{2E72F307-A106-475E-B91F-42B1B1F73B20}" sibTransId="{A50D32EB-E111-4CEC-8BFB-117E7CB45006}"/>
    <dgm:cxn modelId="{82DBAC58-708A-4B19-82DB-B7C4D95DBBED}" type="presOf" srcId="{4EDA3CEB-E3E0-4BDF-AC5B-786B7DA7B52F}" destId="{78587B11-AD23-43CB-BFF3-4CDA5CB8604A}" srcOrd="0" destOrd="0" presId="urn:microsoft.com/office/officeart/2005/8/layout/venn3"/>
    <dgm:cxn modelId="{3CD7305C-1E17-4DCE-A986-082645E46C38}" type="presOf" srcId="{2E29A168-C101-4426-918E-5F1F27CED71B}" destId="{E8DDF6C1-FE55-408B-AD43-FCCCFBCEF345}" srcOrd="0" destOrd="0" presId="urn:microsoft.com/office/officeart/2005/8/layout/venn3"/>
    <dgm:cxn modelId="{7DDFB971-8963-438D-88DB-649728CCCD5A}" srcId="{1C186B74-241D-4E08-AB1A-65FE08B3D101}" destId="{2E29A168-C101-4426-918E-5F1F27CED71B}" srcOrd="2" destOrd="0" parTransId="{08E56604-6277-4BF9-A89D-74DCF6BBCA18}" sibTransId="{97ADDBCB-F7B2-4818-B16F-EBDEE95A47D5}"/>
    <dgm:cxn modelId="{38E97A7B-744E-4CFA-B867-F5C1E8B7AAF3}" type="presOf" srcId="{1C186B74-241D-4E08-AB1A-65FE08B3D101}" destId="{F7BC5901-776E-4541-A5BF-DB13E50EA650}" srcOrd="0" destOrd="0" presId="urn:microsoft.com/office/officeart/2005/8/layout/venn3"/>
    <dgm:cxn modelId="{2B2FF987-B70D-42E1-B250-ADD971BD162D}" srcId="{1C186B74-241D-4E08-AB1A-65FE08B3D101}" destId="{4EDA3CEB-E3E0-4BDF-AC5B-786B7DA7B52F}" srcOrd="0" destOrd="0" parTransId="{823529EB-7A3D-4F97-8C66-42023F69C145}" sibTransId="{0B1B4709-60D4-44F2-B7EE-F2D15E6BE6F9}"/>
    <dgm:cxn modelId="{0B55B68C-C86A-4556-940F-A1CB734C25E3}" srcId="{1C186B74-241D-4E08-AB1A-65FE08B3D101}" destId="{A6377356-E2B7-4E81-905C-FF024B09E509}" srcOrd="1" destOrd="0" parTransId="{26F35709-CDFB-4646-BA23-923E14993951}" sibTransId="{14C12F2C-2DDE-4DDE-AEF3-A79B4EF00FE4}"/>
    <dgm:cxn modelId="{441DAE92-9B39-4967-A1F2-CE4E58B5ECA0}" type="presOf" srcId="{870167A1-EC87-45FF-8317-18D1683DD527}" destId="{08288A3A-3C66-4D83-926E-A5B088FBE2F9}" srcOrd="0" destOrd="0" presId="urn:microsoft.com/office/officeart/2005/8/layout/venn3"/>
    <dgm:cxn modelId="{15912FB9-430B-4894-9088-64EE4303E7F3}" type="presOf" srcId="{A6377356-E2B7-4E81-905C-FF024B09E509}" destId="{0CB2568F-BE89-4947-A27F-9A1CABABCEF0}" srcOrd="0" destOrd="0" presId="urn:microsoft.com/office/officeart/2005/8/layout/venn3"/>
    <dgm:cxn modelId="{1ABE59D1-5BD2-4A60-A929-89A9B0D22FB5}" type="presOf" srcId="{B2EC20BB-E969-44A5-A140-63954AF58CFD}" destId="{F18D3548-F8DB-4DDD-9652-AC594D946FB2}" srcOrd="0" destOrd="0" presId="urn:microsoft.com/office/officeart/2005/8/layout/venn3"/>
    <dgm:cxn modelId="{634BAA40-C551-4145-8FDF-206486DDA1C1}" type="presParOf" srcId="{F7BC5901-776E-4541-A5BF-DB13E50EA650}" destId="{78587B11-AD23-43CB-BFF3-4CDA5CB8604A}" srcOrd="0" destOrd="0" presId="urn:microsoft.com/office/officeart/2005/8/layout/venn3"/>
    <dgm:cxn modelId="{C3AB669F-6D1D-4F4F-8FBD-88C3CBF231F9}" type="presParOf" srcId="{F7BC5901-776E-4541-A5BF-DB13E50EA650}" destId="{F9BB8B2E-89C1-465A-8B38-3BA5AF0B7746}" srcOrd="1" destOrd="0" presId="urn:microsoft.com/office/officeart/2005/8/layout/venn3"/>
    <dgm:cxn modelId="{D86B6ED1-48F3-4E17-ABB9-61D42F01DEF6}" type="presParOf" srcId="{F7BC5901-776E-4541-A5BF-DB13E50EA650}" destId="{0CB2568F-BE89-4947-A27F-9A1CABABCEF0}" srcOrd="2" destOrd="0" presId="urn:microsoft.com/office/officeart/2005/8/layout/venn3"/>
    <dgm:cxn modelId="{AFF7D820-1E59-49E3-8EBF-AAFFEEA8352D}" type="presParOf" srcId="{F7BC5901-776E-4541-A5BF-DB13E50EA650}" destId="{68389303-AABF-4C4D-BFCA-AE63C962C4C2}" srcOrd="3" destOrd="0" presId="urn:microsoft.com/office/officeart/2005/8/layout/venn3"/>
    <dgm:cxn modelId="{A8D66CD8-94F7-4CD0-ACF8-439140682FFC}" type="presParOf" srcId="{F7BC5901-776E-4541-A5BF-DB13E50EA650}" destId="{E8DDF6C1-FE55-408B-AD43-FCCCFBCEF345}" srcOrd="4" destOrd="0" presId="urn:microsoft.com/office/officeart/2005/8/layout/venn3"/>
    <dgm:cxn modelId="{06D59838-DCE5-4CA2-BB62-C74AC15C4E47}" type="presParOf" srcId="{F7BC5901-776E-4541-A5BF-DB13E50EA650}" destId="{720222D5-D653-4945-876B-D089D58EDC5D}" srcOrd="5" destOrd="0" presId="urn:microsoft.com/office/officeart/2005/8/layout/venn3"/>
    <dgm:cxn modelId="{25E86AB4-2785-4806-A432-9CF2738CAE25}" type="presParOf" srcId="{F7BC5901-776E-4541-A5BF-DB13E50EA650}" destId="{F18D3548-F8DB-4DDD-9652-AC594D946FB2}" srcOrd="6" destOrd="0" presId="urn:microsoft.com/office/officeart/2005/8/layout/venn3"/>
    <dgm:cxn modelId="{ED598680-1FB0-4FD9-9746-0A3E78B28CCC}" type="presParOf" srcId="{F7BC5901-776E-4541-A5BF-DB13E50EA650}" destId="{F43DE444-73FF-45C0-B726-81389BBB02A3}" srcOrd="7" destOrd="0" presId="urn:microsoft.com/office/officeart/2005/8/layout/venn3"/>
    <dgm:cxn modelId="{86C55D9F-21FE-4161-844C-B08EEA2DF4A6}" type="presParOf" srcId="{F7BC5901-776E-4541-A5BF-DB13E50EA650}" destId="{08288A3A-3C66-4D83-926E-A5B088FBE2F9}" srcOrd="8"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587B11-AD23-43CB-BFF3-4CDA5CB8604A}">
      <dsp:nvSpPr>
        <dsp:cNvPr id="0" name=""/>
        <dsp:cNvSpPr/>
      </dsp:nvSpPr>
      <dsp:spPr>
        <a:xfrm>
          <a:off x="1385" y="1270284"/>
          <a:ext cx="2702625" cy="2702625"/>
        </a:xfrm>
        <a:prstGeom prst="ellipse">
          <a:avLst/>
        </a:prstGeom>
        <a:solidFill>
          <a:schemeClr val="accent1">
            <a:alpha val="5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8735" tIns="22860" rIns="148735" bIns="22860" numCol="1" spcCol="1270" anchor="ctr" anchorCtr="0">
          <a:noAutofit/>
        </a:bodyPr>
        <a:lstStyle/>
        <a:p>
          <a:pPr marL="0" lvl="0" indent="0" algn="ctr" defTabSz="800100">
            <a:lnSpc>
              <a:spcPct val="90000"/>
            </a:lnSpc>
            <a:spcBef>
              <a:spcPct val="0"/>
            </a:spcBef>
            <a:spcAft>
              <a:spcPct val="35000"/>
            </a:spcAft>
            <a:buNone/>
          </a:pPr>
          <a:r>
            <a:rPr lang="en-US" sz="1800" kern="1200" dirty="0"/>
            <a:t>Disagreements are a normal part of friendships. </a:t>
          </a:r>
          <a:endParaRPr lang="en-GB" sz="1800" kern="1200" dirty="0"/>
        </a:p>
      </dsp:txBody>
      <dsp:txXfrm>
        <a:off x="397175" y="1666074"/>
        <a:ext cx="1911045" cy="1911045"/>
      </dsp:txXfrm>
    </dsp:sp>
    <dsp:sp modelId="{0CB2568F-BE89-4947-A27F-9A1CABABCEF0}">
      <dsp:nvSpPr>
        <dsp:cNvPr id="0" name=""/>
        <dsp:cNvSpPr/>
      </dsp:nvSpPr>
      <dsp:spPr>
        <a:xfrm>
          <a:off x="2163486" y="1270284"/>
          <a:ext cx="2702625" cy="2702625"/>
        </a:xfrm>
        <a:prstGeom prst="ellipse">
          <a:avLst/>
        </a:prstGeom>
        <a:solidFill>
          <a:schemeClr val="accent1">
            <a:alpha val="5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8735" tIns="22860" rIns="148735" bIns="22860" numCol="1" spcCol="1270" anchor="ctr" anchorCtr="0">
          <a:noAutofit/>
        </a:bodyPr>
        <a:lstStyle/>
        <a:p>
          <a:pPr marL="0" lvl="0" indent="0" algn="ctr" defTabSz="800100" rtl="0">
            <a:lnSpc>
              <a:spcPct val="90000"/>
            </a:lnSpc>
            <a:spcBef>
              <a:spcPct val="0"/>
            </a:spcBef>
            <a:spcAft>
              <a:spcPct val="35000"/>
            </a:spcAft>
            <a:buNone/>
          </a:pPr>
          <a:r>
            <a:rPr lang="en-US" sz="1800" kern="1200" dirty="0"/>
            <a:t>A conflict is </a:t>
          </a:r>
          <a:br>
            <a:rPr lang="en-US" sz="1800" kern="1200" dirty="0"/>
          </a:br>
          <a:r>
            <a:rPr lang="en-US" sz="1800" kern="1200" dirty="0"/>
            <a:t>a serious disagreement or argument and can be </a:t>
          </a:r>
          <a:r>
            <a:rPr lang="en-US" sz="1800" kern="1200" dirty="0">
              <a:latin typeface="Trebuchet MS"/>
            </a:rPr>
            <a:t>part of</a:t>
          </a:r>
          <a:r>
            <a:rPr lang="en-US" sz="1800" kern="1200" dirty="0"/>
            <a:t> an unhealthy relationship. </a:t>
          </a:r>
          <a:endParaRPr lang="en-GB" sz="1800" kern="1200" dirty="0"/>
        </a:p>
      </dsp:txBody>
      <dsp:txXfrm>
        <a:off x="2559276" y="1666074"/>
        <a:ext cx="1911045" cy="1911045"/>
      </dsp:txXfrm>
    </dsp:sp>
    <dsp:sp modelId="{E8DDF6C1-FE55-408B-AD43-FCCCFBCEF345}">
      <dsp:nvSpPr>
        <dsp:cNvPr id="0" name=""/>
        <dsp:cNvSpPr/>
      </dsp:nvSpPr>
      <dsp:spPr>
        <a:xfrm>
          <a:off x="4325587" y="1270284"/>
          <a:ext cx="2702625" cy="2702625"/>
        </a:xfrm>
        <a:prstGeom prst="ellipse">
          <a:avLst/>
        </a:prstGeom>
        <a:solidFill>
          <a:schemeClr val="accent1">
            <a:alpha val="5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8735" tIns="22860" rIns="148735" bIns="22860" numCol="1" spcCol="1270" anchor="ctr" anchorCtr="0">
          <a:noAutofit/>
        </a:bodyPr>
        <a:lstStyle/>
        <a:p>
          <a:pPr marL="0" lvl="0" indent="0" algn="ctr" defTabSz="800100" rtl="0">
            <a:lnSpc>
              <a:spcPct val="90000"/>
            </a:lnSpc>
            <a:spcBef>
              <a:spcPct val="0"/>
            </a:spcBef>
            <a:spcAft>
              <a:spcPct val="35000"/>
            </a:spcAft>
            <a:buNone/>
          </a:pPr>
          <a:r>
            <a:rPr lang="en-US" sz="1800" kern="1200" dirty="0"/>
            <a:t>Conflicts can </a:t>
          </a:r>
          <a:r>
            <a:rPr lang="en-US" sz="1800" kern="1200" dirty="0">
              <a:latin typeface="Trebuchet MS"/>
            </a:rPr>
            <a:t>be</a:t>
          </a:r>
          <a:r>
            <a:rPr lang="en-US" sz="1800" kern="1200" dirty="0"/>
            <a:t> upsetting and affect our wellbeing.</a:t>
          </a:r>
          <a:endParaRPr lang="en-GB" sz="1800" kern="1200" dirty="0"/>
        </a:p>
      </dsp:txBody>
      <dsp:txXfrm>
        <a:off x="4721377" y="1666074"/>
        <a:ext cx="1911045" cy="1911045"/>
      </dsp:txXfrm>
    </dsp:sp>
    <dsp:sp modelId="{F18D3548-F8DB-4DDD-9652-AC594D946FB2}">
      <dsp:nvSpPr>
        <dsp:cNvPr id="0" name=""/>
        <dsp:cNvSpPr/>
      </dsp:nvSpPr>
      <dsp:spPr>
        <a:xfrm>
          <a:off x="6487687" y="1270284"/>
          <a:ext cx="2702625" cy="2702625"/>
        </a:xfrm>
        <a:prstGeom prst="ellipse">
          <a:avLst/>
        </a:prstGeom>
        <a:solidFill>
          <a:schemeClr val="accent1">
            <a:alpha val="5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8735" tIns="22860" rIns="148735" bIns="22860" numCol="1" spcCol="1270" anchor="ctr" anchorCtr="0">
          <a:noAutofit/>
        </a:bodyPr>
        <a:lstStyle/>
        <a:p>
          <a:pPr marL="0" lvl="0" indent="0" algn="ctr" defTabSz="800100">
            <a:lnSpc>
              <a:spcPct val="90000"/>
            </a:lnSpc>
            <a:spcBef>
              <a:spcPct val="0"/>
            </a:spcBef>
            <a:spcAft>
              <a:spcPct val="35000"/>
            </a:spcAft>
            <a:buNone/>
          </a:pPr>
          <a:r>
            <a:rPr lang="en-US" sz="1800" kern="1200" dirty="0"/>
            <a:t>A disagreement might become a conflict if we can’t resolve the argument and work through our differences. </a:t>
          </a:r>
          <a:endParaRPr lang="en-GB" sz="1800" kern="1200" dirty="0"/>
        </a:p>
      </dsp:txBody>
      <dsp:txXfrm>
        <a:off x="6883477" y="1666074"/>
        <a:ext cx="1911045" cy="1911045"/>
      </dsp:txXfrm>
    </dsp:sp>
    <dsp:sp modelId="{08288A3A-3C66-4D83-926E-A5B088FBE2F9}">
      <dsp:nvSpPr>
        <dsp:cNvPr id="0" name=""/>
        <dsp:cNvSpPr/>
      </dsp:nvSpPr>
      <dsp:spPr>
        <a:xfrm>
          <a:off x="8649788" y="1270284"/>
          <a:ext cx="2702625" cy="2702625"/>
        </a:xfrm>
        <a:prstGeom prst="ellipse">
          <a:avLst/>
        </a:prstGeom>
        <a:solidFill>
          <a:schemeClr val="accent1">
            <a:alpha val="5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8735" tIns="22860" rIns="148735" bIns="22860" numCol="1" spcCol="1270" anchor="ctr" anchorCtr="0">
          <a:noAutofit/>
        </a:bodyPr>
        <a:lstStyle/>
        <a:p>
          <a:pPr marL="0" lvl="0" indent="0" algn="ctr" defTabSz="800100" rtl="0">
            <a:lnSpc>
              <a:spcPct val="90000"/>
            </a:lnSpc>
            <a:spcBef>
              <a:spcPct val="0"/>
            </a:spcBef>
            <a:spcAft>
              <a:spcPct val="35000"/>
            </a:spcAft>
            <a:buNone/>
          </a:pPr>
          <a:r>
            <a:rPr lang="en-US" sz="1800" kern="1200" dirty="0"/>
            <a:t>Conflict resolution is how you end an argument so that everyone involved is </a:t>
          </a:r>
          <a:r>
            <a:rPr lang="en-US" sz="1800" kern="1200" dirty="0">
              <a:latin typeface="Trebuchet MS"/>
            </a:rPr>
            <a:t>happy with</a:t>
          </a:r>
          <a:r>
            <a:rPr lang="en-US" sz="1800" kern="1200" dirty="0"/>
            <a:t> the outcome.</a:t>
          </a:r>
          <a:endParaRPr lang="en-GB" sz="1800" kern="1200" dirty="0"/>
        </a:p>
      </dsp:txBody>
      <dsp:txXfrm>
        <a:off x="9045578" y="1666074"/>
        <a:ext cx="1911045" cy="1911045"/>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38B230-B651-402E-9D42-EDE89C882AB5}" type="datetimeFigureOut">
              <a:rPr lang="en-GB" smtClean="0"/>
              <a:t>28/01/2026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C5A4F-46C8-46D2-A3FA-8B9522660663}" type="slidenum">
              <a:rPr lang="en-GB" smtClean="0"/>
              <a:t>‹#›</a:t>
            </a:fld>
            <a:endParaRPr lang="en-GB"/>
          </a:p>
        </p:txBody>
      </p:sp>
    </p:spTree>
    <p:extLst>
      <p:ext uri="{BB962C8B-B14F-4D97-AF65-F5344CB8AC3E}">
        <p14:creationId xmlns:p14="http://schemas.microsoft.com/office/powerpoint/2010/main" val="2370142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8795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a:t>This slide is an opportunity to embed the learning from the assembly and may be used to support differentiation.</a:t>
            </a:r>
          </a:p>
          <a:p>
            <a:endParaRPr lang="en-GB" i="0"/>
          </a:p>
          <a:p>
            <a:r>
              <a:rPr lang="en-GB" i="0"/>
              <a:t>Play 'Word </a:t>
            </a:r>
            <a:r>
              <a:rPr lang="en-GB"/>
              <a:t>match </a:t>
            </a:r>
            <a:r>
              <a:rPr lang="en-GB" i="0"/>
              <a:t>' to answer the questions. Animated slide, questions to appear on click. </a:t>
            </a:r>
            <a:endParaRPr lang="en-US" i="0">
              <a:ea typeface="Calibri"/>
              <a:cs typeface="Calibri"/>
            </a:endParaRPr>
          </a:p>
          <a:p>
            <a:endParaRPr lang="en-GB" i="0"/>
          </a:p>
          <a:p>
            <a:r>
              <a:rPr lang="en-GB" b="1" i="0"/>
              <a:t>How to play 'Word </a:t>
            </a:r>
            <a:r>
              <a:rPr lang="en-GB" b="1"/>
              <a:t>match</a:t>
            </a:r>
            <a:r>
              <a:rPr lang="en-GB" b="1" i="0"/>
              <a:t>’: </a:t>
            </a:r>
            <a:endParaRPr lang="en-GB" b="1" i="0">
              <a:ea typeface="Calibri"/>
              <a:cs typeface="Calibri"/>
            </a:endParaRPr>
          </a:p>
          <a:p>
            <a:pPr marL="171450" indent="-171450">
              <a:buFont typeface="Arial" panose="020B0604020202020204" pitchFamily="34" charset="0"/>
              <a:buChar char="•"/>
            </a:pPr>
            <a:r>
              <a:rPr lang="en-GB" b="0" i="0"/>
              <a:t>pupils work in pairs or small groups</a:t>
            </a:r>
            <a:endParaRPr lang="en-GB" b="0" i="0">
              <a:ea typeface="Calibri"/>
              <a:cs typeface="Calibri"/>
            </a:endParaRPr>
          </a:p>
          <a:p>
            <a:pPr marL="171450" indent="-171450">
              <a:buFont typeface="Arial" panose="020B0604020202020204" pitchFamily="34" charset="0"/>
              <a:buChar char="•"/>
            </a:pPr>
            <a:r>
              <a:rPr lang="en-GB" b="0" i="0"/>
              <a:t>one pupil says a word or phrase that describes the sentence shared, and their partner responds with another related word or phrase</a:t>
            </a:r>
            <a:endParaRPr lang="en-GB" b="0" i="0">
              <a:ea typeface="Calibri"/>
              <a:cs typeface="Calibri"/>
            </a:endParaRPr>
          </a:p>
          <a:p>
            <a:pPr marL="171450" indent="-171450">
              <a:buFont typeface="Arial" panose="020B0604020202020204" pitchFamily="34" charset="0"/>
              <a:buChar char="•"/>
            </a:pPr>
            <a:r>
              <a:rPr lang="en-GB" b="0" i="0"/>
              <a:t>they continue back and forth, building on each other’s ideas.</a:t>
            </a:r>
            <a:br>
              <a:rPr lang="en-GB">
                <a:cs typeface="+mn-lt"/>
              </a:rPr>
            </a:br>
            <a:endParaRPr lang="en-GB" i="0"/>
          </a:p>
          <a:p>
            <a:r>
              <a:rPr lang="en-GB" i="0"/>
              <a:t>E.g. What does a healthy relationship look like? </a:t>
            </a:r>
            <a:endParaRPr lang="en-GB" i="0">
              <a:ea typeface="Calibri"/>
              <a:cs typeface="Calibri"/>
            </a:endParaRPr>
          </a:p>
          <a:p>
            <a:endParaRPr lang="en-GB" i="0"/>
          </a:p>
          <a:p>
            <a:r>
              <a:rPr lang="en-GB" i="0"/>
              <a:t>A) happy people</a:t>
            </a:r>
            <a:endParaRPr lang="en-GB" i="0">
              <a:ea typeface="Calibri"/>
              <a:cs typeface="Calibri"/>
            </a:endParaRPr>
          </a:p>
          <a:p>
            <a:r>
              <a:rPr lang="en-GB" i="0"/>
              <a:t>B) comfortable</a:t>
            </a:r>
            <a:endParaRPr lang="en-GB" i="0">
              <a:ea typeface="Calibri"/>
              <a:cs typeface="Calibri"/>
            </a:endParaRPr>
          </a:p>
          <a:p>
            <a:r>
              <a:rPr lang="en-GB" i="0"/>
              <a:t>A) feeling safe</a:t>
            </a:r>
            <a:endParaRPr lang="en-GB" i="0">
              <a:ea typeface="Calibri"/>
              <a:cs typeface="Calibri"/>
            </a:endParaRPr>
          </a:p>
          <a:p>
            <a:r>
              <a:rPr lang="en-GB" i="0">
                <a:ea typeface="Calibri"/>
                <a:cs typeface="Calibri"/>
              </a:rPr>
              <a:t>B) trusting each other</a:t>
            </a:r>
          </a:p>
          <a:p>
            <a:endParaRPr lang="en-GB" i="0">
              <a:ea typeface="Calibri"/>
              <a:cs typeface="Calibri"/>
            </a:endParaRPr>
          </a:p>
          <a:p>
            <a:r>
              <a:rPr lang="en-GB" b="0"/>
              <a:t>Alternative approach: If preferred, the class can discuss the questions together instead.</a:t>
            </a:r>
            <a:endParaRPr lang="en-GB" b="0" i="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0774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Aptos" panose="020B0004020202020204" pitchFamily="34" charset="0"/>
                <a:ea typeface="Aptos" panose="020B0004020202020204" pitchFamily="34" charset="0"/>
                <a:cs typeface="Times New Roman" panose="02020603050405020304" pitchFamily="18" charset="0"/>
              </a:rPr>
              <a:t>Pupils recap key points from the assembly by discussing mental wellbeing, its link to relationships, and how awareness can help manage wellbeing.</a:t>
            </a:r>
          </a:p>
          <a:p>
            <a:endParaRPr lang="en-GB" sz="1800" i="1" dirty="0">
              <a:effectLst/>
              <a:latin typeface="Aptos" panose="020B0004020202020204" pitchFamily="34" charset="0"/>
              <a:ea typeface="Aptos" panose="020B0004020202020204" pitchFamily="34" charset="0"/>
              <a:cs typeface="Times New Roman" panose="02020603050405020304" pitchFamily="18" charset="0"/>
            </a:endParaRPr>
          </a:p>
          <a:p>
            <a:r>
              <a:rPr lang="en-GB" sz="2800" b="1" dirty="0"/>
              <a:t>Discussion questions:</a:t>
            </a:r>
            <a:endParaRPr lang="en-GB" sz="1800" b="1" i="1" dirty="0">
              <a:effectLst/>
              <a:latin typeface="Aptos" panose="020B0004020202020204" pitchFamily="34" charset="0"/>
              <a:ea typeface="Aptos" panose="020B0004020202020204" pitchFamily="34" charset="0"/>
              <a:cs typeface="Times New Roman" panose="02020603050405020304" pitchFamily="18" charset="0"/>
            </a:endParaRPr>
          </a:p>
          <a:p>
            <a:r>
              <a:rPr lang="en-GB" b="0" i="0" dirty="0">
                <a:ea typeface="Calibri"/>
                <a:cs typeface="Calibri"/>
              </a:rPr>
              <a:t>Ask group: What is mental wellbeing? </a:t>
            </a:r>
          </a:p>
          <a:p>
            <a:r>
              <a:rPr lang="en-GB" b="0" i="0" dirty="0">
                <a:ea typeface="+mn-ea"/>
                <a:cs typeface="+mn-cs"/>
              </a:rPr>
              <a:t>I</a:t>
            </a:r>
            <a:r>
              <a:rPr lang="en-GB" b="0" i="0" dirty="0">
                <a:ea typeface="Calibri"/>
                <a:cs typeface="Calibri"/>
              </a:rPr>
              <a:t>f needed, definition is: </a:t>
            </a:r>
            <a:r>
              <a:rPr lang="en-US" b="0" i="0" dirty="0"/>
              <a:t>Mental wellbeing is about how we think, feel and cope with the experiences of everyday life.  </a:t>
            </a:r>
            <a:endParaRPr lang="en-GB" b="0" i="0" dirty="0"/>
          </a:p>
          <a:p>
            <a:endParaRPr lang="en-US" b="0" i="0" dirty="0"/>
          </a:p>
          <a:p>
            <a:r>
              <a:rPr lang="en-US" b="1" i="0" dirty="0">
                <a:ea typeface="Calibri" panose="020F0502020204030204"/>
                <a:cs typeface="Calibri" panose="020F0502020204030204"/>
              </a:rPr>
              <a:t>As a group, explore:</a:t>
            </a:r>
          </a:p>
          <a:p>
            <a:pPr marL="171450" indent="-171450">
              <a:buFont typeface="Arial" panose="020B0604020202020204" pitchFamily="34" charset="0"/>
              <a:buChar char="•"/>
            </a:pPr>
            <a:r>
              <a:rPr lang="en-US" b="0" i="0" dirty="0">
                <a:ea typeface="Calibri" panose="020F0502020204030204"/>
                <a:cs typeface="Calibri" panose="020F0502020204030204"/>
              </a:rPr>
              <a:t>How might relationships affect our wellbeing? </a:t>
            </a:r>
            <a:endParaRPr lang="en-US" b="0" i="0" dirty="0"/>
          </a:p>
          <a:p>
            <a:endParaRPr lang="en-GB" b="0" i="0" dirty="0"/>
          </a:p>
          <a:p>
            <a:r>
              <a:rPr lang="en-GB" b="0" i="0" dirty="0"/>
              <a:t>Ask pupils to think about where they might be on the wellbeing continuum when they are experiencing healthy and unhealthy relationships. Take feedback. </a:t>
            </a:r>
            <a:endParaRPr lang="en-GB" b="0" i="0" dirty="0">
              <a:ea typeface="Calibri"/>
              <a:cs typeface="Calibri"/>
            </a:endParaRPr>
          </a:p>
          <a:p>
            <a:endParaRPr lang="en-GB" b="0" i="0" dirty="0"/>
          </a:p>
          <a:p>
            <a:r>
              <a:rPr lang="en-GB" b="0" i="0" dirty="0"/>
              <a:t>Draw attention to the arrow and the potential to move along the continuum. </a:t>
            </a:r>
          </a:p>
          <a:p>
            <a:endParaRPr lang="en-GB" b="0" i="0" dirty="0"/>
          </a:p>
          <a:p>
            <a:r>
              <a:rPr lang="en-GB" b="0" i="0" dirty="0">
                <a:solidFill>
                  <a:srgbClr val="000000"/>
                </a:solidFill>
              </a:rPr>
              <a:t>Explain that s</a:t>
            </a:r>
            <a:r>
              <a:rPr lang="en-GB" dirty="0">
                <a:solidFill>
                  <a:srgbClr val="000000"/>
                </a:solidFill>
              </a:rPr>
              <a:t>ometimes our mental wellbeing is good: we feel healthy, able to handle problems, and get along with others. Sometimes, we might feel we are doing well, feeling healthy and coping with daily experiences. Other times, we might feel like things are a struggle and we might find our days really hard. These are normal experiences and we usually find ourselves returning to the coping and healthy end of the spectrum in a short while. At these times, it is important that we have ways to look after ourselves to cope with the feelings we might be having and return to the healthy end of the spectrum. </a:t>
            </a:r>
            <a:br>
              <a:rPr lang="en-GB" dirty="0">
                <a:solidFill>
                  <a:srgbClr val="000000"/>
                </a:solidFill>
              </a:rPr>
            </a:br>
            <a:br>
              <a:rPr lang="en-GB" dirty="0">
                <a:solidFill>
                  <a:srgbClr val="000000"/>
                </a:solidFill>
              </a:rPr>
            </a:br>
            <a:r>
              <a:rPr lang="en-GB" dirty="0">
                <a:solidFill>
                  <a:srgbClr val="000000"/>
                </a:solidFill>
              </a:rPr>
              <a:t>Remind pupils</a:t>
            </a:r>
            <a:r>
              <a:rPr lang="en-GB" b="0" i="0" dirty="0"/>
              <a:t> that being aware of our wellbeing is important: if we can recognise when we are feeling good, or when we are struggling, we can then manage ourselves and get help if we need to. It is important to know that if we do feel like we are struggling with our wellbeing, there are things we can do to help us feel better again. </a:t>
            </a:r>
            <a:endParaRPr lang="en-GB" b="0" i="0" dirty="0">
              <a:ea typeface="Calibri"/>
              <a:cs typeface="Calibri"/>
            </a:endParaRPr>
          </a:p>
          <a:p>
            <a:endParaRPr lang="en-GB" i="1"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1628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i="1">
                <a:latin typeface="Trebuchet MS"/>
                <a:ea typeface="Calibri"/>
              </a:rPr>
              <a:t>This activity asks pupils to identify and share friendship qualities by describing their partner(s) and themselves, using verbal, written or visual responses.</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800" i="0">
              <a:latin typeface="Trebuchet MS"/>
              <a:ea typeface="Calibri"/>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b="1" i="0">
                <a:latin typeface="Trebuchet MS"/>
                <a:ea typeface="Calibri"/>
              </a:rPr>
              <a:t>In pairs or small groups (2–3 pupils), ask pupils to:</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GB" sz="1800" i="0">
                <a:latin typeface="Trebuchet MS"/>
                <a:ea typeface="Calibri"/>
              </a:rPr>
              <a:t>Think of 3 qualities to describe their partner(s).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GB" sz="1800" i="0">
                <a:latin typeface="Trebuchet MS"/>
                <a:ea typeface="Calibri"/>
              </a:rPr>
              <a:t>Identify 3 friendship qualities they recognise in themselves.</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800" i="0">
              <a:latin typeface="Trebuchet MS"/>
              <a:ea typeface="Calibri"/>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b="1" i="0">
                <a:latin typeface="Trebuchet MS"/>
                <a:ea typeface="Calibri"/>
              </a:rPr>
              <a:t>Ways to record responses: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GB" sz="1800" i="0">
                <a:latin typeface="Trebuchet MS"/>
                <a:ea typeface="Calibri"/>
              </a:rPr>
              <a:t>Verbal – share aloud with their partner or group.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GB" sz="1800" i="0">
                <a:latin typeface="Trebuchet MS"/>
                <a:ea typeface="Calibri"/>
              </a:rPr>
              <a:t>Written – jot down adjectives on paper or whiteboards.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GB" sz="1800" i="0">
                <a:latin typeface="Trebuchet MS"/>
                <a:ea typeface="Calibri"/>
              </a:rPr>
              <a:t>Image-based – draw a ‘friend’ and add descriptive words or use the spotlight graphic to write adjectives in the centre.</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GB" sz="1800" i="0">
                <a:latin typeface="Trebuchet MS"/>
                <a:ea typeface="Calibri"/>
              </a:rPr>
              <a:t>Digital adaptations – you may choose to use tablets, interactive devices, or whiteboards to suit different learning styles.</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800" i="1">
              <a:latin typeface="Trebuchet MS"/>
              <a:ea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73671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FD994-C46A-7B71-C2E1-1D51962D01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DAA92E-8F2F-9783-EB56-C9CC14D341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D80334-8C11-981D-CEC5-69F5EBED983F}"/>
              </a:ext>
            </a:extLst>
          </p:cNvPr>
          <p:cNvSpPr>
            <a:spLocks noGrp="1"/>
          </p:cNvSpPr>
          <p:nvPr>
            <p:ph type="body" idx="1"/>
          </p:nvPr>
        </p:nvSpPr>
        <p:spPr/>
        <p:txBody>
          <a:bodyPr/>
          <a:lstStyle/>
          <a:p>
            <a:r>
              <a:rPr lang="en-US" i="0" dirty="0">
                <a:solidFill>
                  <a:srgbClr val="000000"/>
                </a:solidFill>
              </a:rPr>
              <a:t>Invite volunteers to share responses with the class. </a:t>
            </a:r>
          </a:p>
          <a:p>
            <a:endParaRPr lang="en-US" sz="1800" i="0" dirty="0">
              <a:solidFill>
                <a:srgbClr val="000000"/>
              </a:solidFill>
              <a:latin typeface="Trebuchet MS"/>
            </a:endParaRPr>
          </a:p>
          <a:p>
            <a:r>
              <a:rPr lang="en-GB" sz="2800" dirty="0"/>
              <a:t>Examples of friendship qualities are displayed on the board.</a:t>
            </a:r>
          </a:p>
          <a:p>
            <a:endParaRPr lang="en-US" i="1" dirty="0">
              <a:ea typeface="Calibri"/>
              <a:cs typeface="Calibri"/>
            </a:endParaRPr>
          </a:p>
          <a:p>
            <a:r>
              <a:rPr lang="en-US" sz="1800" i="0" dirty="0">
                <a:latin typeface="Trebuchet MS"/>
              </a:rPr>
              <a:t>Teacher to focus on some of the key terms, specifically 'having empathy’. </a:t>
            </a:r>
            <a:r>
              <a:rPr lang="en-GB" i="0" dirty="0"/>
              <a:t>Empathy is sharing someone else's feelings or experiences by imagining what it would be like to be in their situation.</a:t>
            </a:r>
            <a:endParaRPr lang="en-US" sz="1800" i="0" dirty="0">
              <a:latin typeface="Trebuchet MS"/>
            </a:endParaRPr>
          </a:p>
          <a:p>
            <a:pPr marL="0" marR="0" lvl="0" indent="0" algn="l" defTabSz="914400" rtl="0" eaLnBrk="1" fontAlgn="auto" latinLnBrk="0" hangingPunct="1">
              <a:spcBef>
                <a:spcPts val="0"/>
              </a:spcBef>
              <a:buClrTx/>
              <a:buSzTx/>
              <a:buFontTx/>
              <a:buNone/>
              <a:tabLst/>
              <a:defRPr/>
            </a:pPr>
            <a:endParaRPr lang="en-US" sz="1800" dirty="0">
              <a:latin typeface="Trebuchet MS"/>
              <a:ea typeface="Calibri"/>
              <a:cs typeface="Calibri" panose="020F0502020204030204"/>
            </a:endParaRPr>
          </a:p>
          <a:p>
            <a:r>
              <a:rPr lang="en-GB" b="0" dirty="0"/>
              <a:t>Encourage pupils to think of examples where they have shown empathy or experienced it from a friend.</a:t>
            </a:r>
            <a:endParaRPr lang="en-GB" b="0" dirty="0">
              <a:latin typeface="Calibri" panose="020F0502020204030204"/>
              <a:ea typeface="Calibri"/>
              <a:cs typeface="Calibri" panose="020F0502020204030204"/>
            </a:endParaRPr>
          </a:p>
          <a:p>
            <a:pPr>
              <a:lnSpc>
                <a:spcPct val="107000"/>
              </a:lnSpc>
              <a:spcAft>
                <a:spcPts val="800"/>
              </a:spcAft>
            </a:pPr>
            <a:endParaRPr lang="en-GB" sz="1800" b="0" dirty="0">
              <a:latin typeface="Trebuchet MS"/>
              <a:ea typeface="Calibri" panose="020F0502020204030204"/>
              <a:cs typeface="Calibri" panose="020F0502020204030204"/>
            </a:endParaRPr>
          </a:p>
          <a:p>
            <a:endParaRPr lang="en-GB" dirty="0">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81881317-C60D-D1D3-8D70-3F6FB665E92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2647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5A92E-F9AD-ABA2-713B-0164D78333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E4A686-7236-F9F3-4762-0BD4BA18A3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3E99ED-2257-296B-63AC-DDA46CF4E1E5}"/>
              </a:ext>
            </a:extLst>
          </p:cNvPr>
          <p:cNvSpPr>
            <a:spLocks noGrp="1"/>
          </p:cNvSpPr>
          <p:nvPr>
            <p:ph type="body" idx="1"/>
          </p:nvPr>
        </p:nvSpPr>
        <p:spPr/>
        <p:txBody>
          <a:bodyPr/>
          <a:lstStyle/>
          <a:p>
            <a:r>
              <a:rPr lang="en-US" b="1">
                <a:ea typeface="Calibri"/>
                <a:cs typeface="Calibri"/>
              </a:rPr>
              <a:t>10 mins</a:t>
            </a:r>
          </a:p>
          <a:p>
            <a:r>
              <a:rPr lang="en-GB" sz="1800" i="1">
                <a:effectLst/>
                <a:latin typeface="Aptos" panose="020B0004020202020204" pitchFamily="34" charset="0"/>
                <a:ea typeface="Aptos" panose="020B0004020202020204" pitchFamily="34" charset="0"/>
                <a:cs typeface="Times New Roman" panose="02020603050405020304" pitchFamily="18" charset="0"/>
              </a:rPr>
              <a:t>This section is an opportunity for pupils to revisit key learning from the assembly, discussing how healthy friendships support wellbeing. They will explore the difference between disagreements and conflicts, defining key terms through a matching activity. Pupils will also be introduced to conflict resolution, considering how it helps maintain positive relationships.</a:t>
            </a:r>
            <a:endParaRPr lang="en-US" b="1" i="1">
              <a:ea typeface="Calibri"/>
              <a:cs typeface="Calibri"/>
            </a:endParaRPr>
          </a:p>
        </p:txBody>
      </p:sp>
      <p:sp>
        <p:nvSpPr>
          <p:cNvPr id="4" name="Slide Number Placeholder 3">
            <a:extLst>
              <a:ext uri="{FF2B5EF4-FFF2-40B4-BE49-F238E27FC236}">
                <a16:creationId xmlns:a16="http://schemas.microsoft.com/office/drawing/2014/main" id="{25EF33FE-8E28-0789-07AA-D7A7104CE07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5326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800" i="1" kern="100">
                <a:latin typeface="Trebuchet MS"/>
                <a:ea typeface="Aptos" panose="020B0004020202020204" pitchFamily="34" charset="0"/>
                <a:cs typeface="Arial" panose="020B0604020202020204" pitchFamily="34" charset="0"/>
              </a:rPr>
              <a:t>Edit PowerPoint to incorporate your school’s values. </a:t>
            </a:r>
          </a:p>
          <a:p>
            <a:pPr>
              <a:defRPr/>
            </a:pPr>
            <a:endParaRPr lang="en-US" sz="1800" i="1" kern="100">
              <a:latin typeface="Trebuchet MS"/>
              <a:ea typeface="Aptos" panose="020B0004020202020204" pitchFamily="34" charset="0"/>
              <a:cs typeface="Arial" panose="020B0604020202020204" pitchFamily="34" charset="0"/>
            </a:endParaRPr>
          </a:p>
          <a:p>
            <a:pPr>
              <a:defRPr/>
            </a:pPr>
            <a:r>
              <a:rPr lang="en-US" sz="1800" i="1" kern="100">
                <a:latin typeface="Trebuchet MS"/>
                <a:ea typeface="Aptos" panose="020B0004020202020204" pitchFamily="34" charset="0"/>
                <a:cs typeface="Arial" panose="020B0604020202020204" pitchFamily="34" charset="0"/>
              </a:rPr>
              <a:t>Recap</a:t>
            </a:r>
            <a:r>
              <a:rPr lang="en-US" sz="1800" i="1" kern="100">
                <a:effectLst/>
                <a:latin typeface="Trebuchet MS"/>
                <a:ea typeface="Aptos" panose="020B0004020202020204" pitchFamily="34" charset="0"/>
                <a:cs typeface="Arial" panose="020B0604020202020204" pitchFamily="34" charset="0"/>
              </a:rPr>
              <a:t> </a:t>
            </a:r>
            <a:r>
              <a:rPr lang="en-US" sz="1800" i="1" kern="100">
                <a:latin typeface="Trebuchet MS"/>
                <a:ea typeface="Aptos" panose="020B0004020202020204" pitchFamily="34" charset="0"/>
                <a:cs typeface="Arial" panose="020B0604020202020204" pitchFamily="34" charset="0"/>
              </a:rPr>
              <a:t>on </a:t>
            </a:r>
            <a:r>
              <a:rPr lang="en-US" sz="1800" i="1" kern="100">
                <a:effectLst/>
                <a:latin typeface="Trebuchet MS"/>
                <a:ea typeface="Aptos" panose="020B0004020202020204" pitchFamily="34" charset="0"/>
                <a:cs typeface="Arial" panose="020B0604020202020204" pitchFamily="34" charset="0"/>
              </a:rPr>
              <a:t>assembly about healthy relationships</a:t>
            </a:r>
            <a:r>
              <a:rPr lang="en-US" sz="1800" i="1" kern="100">
                <a:latin typeface="Trebuchet MS"/>
                <a:ea typeface="Aptos" panose="020B0004020202020204" pitchFamily="34" charset="0"/>
                <a:cs typeface="Arial" panose="020B0604020202020204" pitchFamily="34" charset="0"/>
              </a:rPr>
              <a:t> and</a:t>
            </a:r>
            <a:r>
              <a:rPr lang="en-US" sz="1800" i="1" kern="100">
                <a:effectLst/>
                <a:latin typeface="Trebuchet MS"/>
                <a:ea typeface="Aptos" panose="020B0004020202020204" pitchFamily="34" charset="0"/>
                <a:cs typeface="Arial" panose="020B0604020202020204" pitchFamily="34" charset="0"/>
              </a:rPr>
              <a:t> </a:t>
            </a:r>
            <a:r>
              <a:rPr lang="en-US" sz="1800" i="1" kern="100">
                <a:latin typeface="Trebuchet MS"/>
                <a:ea typeface="Aptos" panose="020B0004020202020204" pitchFamily="34" charset="0"/>
                <a:cs typeface="Arial" panose="020B0604020202020204" pitchFamily="34" charset="0"/>
              </a:rPr>
              <a:t>definition of friendships (as one type of healthy relationship). </a:t>
            </a:r>
          </a:p>
          <a:p>
            <a:pPr>
              <a:defRPr/>
            </a:pPr>
            <a:endParaRPr lang="en-US" sz="1800" i="1" kern="100">
              <a:effectLst/>
              <a:latin typeface="Trebuchet MS"/>
              <a:ea typeface="Aptos" panose="020B00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0773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a:t>This slide is an opportunity to embed the learning from the assembly and may be used to support differentiation.</a:t>
            </a:r>
          </a:p>
          <a:p>
            <a:endParaRPr lang="en-GB" i="1"/>
          </a:p>
          <a:p>
            <a:r>
              <a:rPr lang="en-GB" b="0"/>
              <a:t>Ask pupils to turn to a partner and recall seven friendship qualities from the assembly. They have one minute to discuss.</a:t>
            </a:r>
            <a:endParaRPr lang="en-GB" b="0" i="1"/>
          </a:p>
          <a:p>
            <a:r>
              <a:rPr lang="en-GB" b="0"/>
              <a:t>After the activity, bring the class back together to review key qualities before moving 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54305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a:t>Remind pupils of main learning point: </a:t>
            </a:r>
            <a:r>
              <a:rPr lang="en-GB"/>
              <a:t>Healthy friendships are very important and support our wellbeing. The people we spend time with have a big effect on us: We often look to our peers for guidance, reassurance and a sense of belonging which all impact on our mental wellbeing. </a:t>
            </a:r>
            <a:endParaRPr lang="en-GB">
              <a:ea typeface="Calibri" panose="020F0502020204030204"/>
              <a:cs typeface="Calibri" panose="020F0502020204030204"/>
            </a:endParaRPr>
          </a:p>
          <a:p>
            <a:endParaRPr lang="en-GB"/>
          </a:p>
          <a:p>
            <a:r>
              <a:rPr lang="en-GB"/>
              <a:t>Equally, unhealthy friendships/relationships can have a powerful, negative effect on our wellbeing and this is what we are going to explore together. </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69942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11EFD8-7511-59FC-AB9A-C445575905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2532D5-B6BB-D6C1-9EAD-2CDC3528F3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8DA649-5074-7EE4-3DD3-72AFF6618C10}"/>
              </a:ext>
            </a:extLst>
          </p:cNvPr>
          <p:cNvSpPr>
            <a:spLocks noGrp="1"/>
          </p:cNvSpPr>
          <p:nvPr>
            <p:ph type="body" idx="1"/>
          </p:nvPr>
        </p:nvSpPr>
        <p:spPr/>
        <p:txBody>
          <a:bodyPr/>
          <a:lstStyle/>
          <a:p>
            <a:pPr>
              <a:defRPr/>
            </a:pPr>
            <a:r>
              <a:rPr lang="en-GB"/>
              <a:t>This slide is </a:t>
            </a:r>
            <a:r>
              <a:rPr lang="en-GB" b="1"/>
              <a:t>animated</a:t>
            </a:r>
            <a:r>
              <a:rPr lang="en-GB"/>
              <a:t>—definitions will appear on click.</a:t>
            </a:r>
          </a:p>
          <a:p>
            <a:pPr>
              <a:defRPr/>
            </a:pPr>
            <a:endParaRPr lang="en-GB"/>
          </a:p>
          <a:p>
            <a:pPr>
              <a:defRPr/>
            </a:pPr>
            <a:r>
              <a:rPr lang="en-GB" b="0"/>
              <a:t>Display the list of terms: </a:t>
            </a:r>
            <a:r>
              <a:rPr lang="en-GB" b="0" i="1"/>
              <a:t>disagreement, conflict, conflict resolution.</a:t>
            </a:r>
          </a:p>
          <a:p>
            <a:pPr>
              <a:defRPr/>
            </a:pPr>
            <a:endParaRPr lang="en-GB" b="0" i="1"/>
          </a:p>
          <a:p>
            <a:pPr>
              <a:defRPr/>
            </a:pPr>
            <a:r>
              <a:rPr lang="en-GB" b="0"/>
              <a:t>Invite pupils to match each term to its correct definition. Pupils have one minute to complete the task before reviewing as a class.</a:t>
            </a:r>
            <a:endParaRPr lang="en-GB" b="0">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2B220AB6-7D05-1E6C-79EA-C68DEF546C8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57423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11EFD8-7511-59FC-AB9A-C445575905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2532D5-B6BB-D6C1-9EAD-2CDC3528F3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8DA649-5074-7EE4-3DD3-72AFF6618C10}"/>
              </a:ext>
            </a:extLst>
          </p:cNvPr>
          <p:cNvSpPr>
            <a:spLocks noGrp="1"/>
          </p:cNvSpPr>
          <p:nvPr>
            <p:ph type="body" idx="1"/>
          </p:nvPr>
        </p:nvSpPr>
        <p:spPr/>
        <p:txBody>
          <a:bodyPr/>
          <a:lstStyle/>
          <a:p>
            <a:pPr>
              <a:defRPr/>
            </a:pPr>
            <a:r>
              <a:rPr lang="en-GB" sz="1800">
                <a:solidFill>
                  <a:srgbClr val="000000"/>
                </a:solidFill>
                <a:latin typeface="Trebuchet MS"/>
                <a:ea typeface="Trebuchet MS" panose="020B0603020202020204" pitchFamily="34" charset="0"/>
                <a:cs typeface="Trebuchet MS" panose="020B0603020202020204" pitchFamily="34" charset="0"/>
              </a:rPr>
              <a:t>As</a:t>
            </a:r>
            <a:r>
              <a:rPr lang="en-GB" sz="1800">
                <a:solidFill>
                  <a:srgbClr val="000000"/>
                </a:solidFill>
                <a:effectLst/>
                <a:latin typeface="Trebuchet MS"/>
                <a:ea typeface="Trebuchet MS" panose="020B0603020202020204" pitchFamily="34" charset="0"/>
                <a:cs typeface="Trebuchet MS" panose="020B0603020202020204" pitchFamily="34" charset="0"/>
              </a:rPr>
              <a:t> we said</a:t>
            </a:r>
            <a:r>
              <a:rPr lang="en-GB" sz="1800">
                <a:solidFill>
                  <a:srgbClr val="000000"/>
                </a:solidFill>
                <a:latin typeface="Trebuchet MS"/>
                <a:ea typeface="Trebuchet MS" panose="020B0603020202020204" pitchFamily="34" charset="0"/>
                <a:cs typeface="Trebuchet MS" panose="020B0603020202020204" pitchFamily="34" charset="0"/>
              </a:rPr>
              <a:t> in the assembly</a:t>
            </a:r>
            <a:r>
              <a:rPr lang="en-GB" sz="1800">
                <a:solidFill>
                  <a:srgbClr val="000000"/>
                </a:solidFill>
                <a:effectLst/>
                <a:latin typeface="Trebuchet MS"/>
                <a:ea typeface="Trebuchet MS" panose="020B0603020202020204" pitchFamily="34" charset="0"/>
                <a:cs typeface="Trebuchet MS" panose="020B0603020202020204" pitchFamily="34" charset="0"/>
              </a:rPr>
              <a:t>, part of having a healthy friendship is to have disagreements. This can be about anything! Your </a:t>
            </a:r>
            <a:r>
              <a:rPr lang="en-GB" sz="1800">
                <a:solidFill>
                  <a:srgbClr val="000000"/>
                </a:solidFill>
                <a:latin typeface="Trebuchet MS"/>
                <a:ea typeface="Trebuchet MS" panose="020B0603020202020204" pitchFamily="34" charset="0"/>
                <a:cs typeface="Trebuchet MS" panose="020B0603020202020204" pitchFamily="34" charset="0"/>
              </a:rPr>
              <a:t>interests</a:t>
            </a:r>
            <a:r>
              <a:rPr lang="en-GB" sz="1800">
                <a:solidFill>
                  <a:srgbClr val="000000"/>
                </a:solidFill>
                <a:effectLst/>
                <a:latin typeface="Trebuchet MS"/>
                <a:ea typeface="Trebuchet MS" panose="020B0603020202020204" pitchFamily="34" charset="0"/>
                <a:cs typeface="Trebuchet MS" panose="020B0603020202020204" pitchFamily="34" charset="0"/>
              </a:rPr>
              <a:t>, opinions and hobbies. We are all different and have different likes, dislikes and opinions. </a:t>
            </a:r>
          </a:p>
          <a:p>
            <a:pPr>
              <a:defRPr/>
            </a:pPr>
            <a:endParaRPr lang="en-GB" sz="1800">
              <a:solidFill>
                <a:srgbClr val="000000"/>
              </a:solidFill>
              <a:effectLst/>
              <a:latin typeface="Trebuchet MS"/>
            </a:endParaRPr>
          </a:p>
          <a:p>
            <a:pPr>
              <a:defRPr/>
            </a:pPr>
            <a:r>
              <a:rPr lang="en-GB">
                <a:solidFill>
                  <a:srgbClr val="000000"/>
                </a:solidFill>
              </a:rPr>
              <a:t>In a friendship, this allows us to hear the opinions of our friends and not get to the stage of falling out with each other. This is called having a healthy disagreement.</a:t>
            </a:r>
            <a:r>
              <a:rPr lang="en-GB">
                <a:solidFill>
                  <a:srgbClr val="000000"/>
                </a:solidFill>
                <a:latin typeface="Calibri"/>
                <a:ea typeface="Calibri"/>
                <a:cs typeface="Calibri"/>
              </a:rPr>
              <a:t> </a:t>
            </a:r>
            <a:r>
              <a:rPr lang="en-GB" sz="1800">
                <a:solidFill>
                  <a:srgbClr val="000000"/>
                </a:solidFill>
                <a:latin typeface="Trebuchet MS"/>
                <a:ea typeface="Trebuchet MS" panose="020B0603020202020204" pitchFamily="34" charset="0"/>
                <a:cs typeface="Trebuchet MS" panose="020B0603020202020204" pitchFamily="34" charset="0"/>
              </a:rPr>
              <a:t>It’s</a:t>
            </a:r>
            <a:r>
              <a:rPr lang="en-GB" sz="1800">
                <a:solidFill>
                  <a:srgbClr val="000000"/>
                </a:solidFill>
                <a:effectLst/>
                <a:latin typeface="Trebuchet MS"/>
                <a:ea typeface="Trebuchet MS" panose="020B0603020202020204" pitchFamily="34" charset="0"/>
                <a:cs typeface="Trebuchet MS" panose="020B0603020202020204" pitchFamily="34" charset="0"/>
              </a:rPr>
              <a:t> what makes us and our friendships interesting. </a:t>
            </a:r>
            <a:endParaRPr lang="en-GB">
              <a:ea typeface="Calibri"/>
              <a:cs typeface="Calibri"/>
            </a:endParaRPr>
          </a:p>
          <a:p>
            <a:pPr>
              <a:defRPr/>
            </a:pPr>
            <a:endParaRPr lang="en-GB" sz="1800">
              <a:solidFill>
                <a:srgbClr val="000000"/>
              </a:solidFill>
              <a:latin typeface="Trebuchet MS"/>
              <a:ea typeface="Trebuchet MS" panose="020B0603020202020204" pitchFamily="34" charset="0"/>
              <a:cs typeface="Trebuchet MS" panose="020B0603020202020204" pitchFamily="34" charset="0"/>
            </a:endParaRPr>
          </a:p>
          <a:p>
            <a:pPr>
              <a:defRPr/>
            </a:pPr>
            <a:r>
              <a:rPr lang="en-GB" sz="1800">
                <a:solidFill>
                  <a:srgbClr val="000000"/>
                </a:solidFill>
                <a:latin typeface="Trebuchet MS"/>
                <a:ea typeface="Trebuchet MS" panose="020B0603020202020204" pitchFamily="34" charset="0"/>
                <a:cs typeface="Trebuchet MS" panose="020B0603020202020204" pitchFamily="34" charset="0"/>
              </a:rPr>
              <a:t>A disagreement </a:t>
            </a:r>
            <a:r>
              <a:rPr lang="en-GB" sz="1800">
                <a:solidFill>
                  <a:srgbClr val="000000"/>
                </a:solidFill>
                <a:effectLst/>
                <a:latin typeface="Trebuchet MS"/>
                <a:ea typeface="Trebuchet MS" panose="020B0603020202020204" pitchFamily="34" charset="0"/>
                <a:cs typeface="Trebuchet MS" panose="020B0603020202020204" pitchFamily="34" charset="0"/>
              </a:rPr>
              <a:t>with our friend might turn into a conflict if we are unable to resolve </a:t>
            </a:r>
            <a:r>
              <a:rPr lang="en-GB" sz="1800">
                <a:solidFill>
                  <a:srgbClr val="000000"/>
                </a:solidFill>
                <a:latin typeface="Trebuchet MS"/>
                <a:ea typeface="Trebuchet MS" panose="020B0603020202020204" pitchFamily="34" charset="0"/>
                <a:cs typeface="Trebuchet MS" panose="020B0603020202020204" pitchFamily="34" charset="0"/>
              </a:rPr>
              <a:t>arguments</a:t>
            </a:r>
            <a:r>
              <a:rPr lang="en-GB" sz="1800">
                <a:solidFill>
                  <a:srgbClr val="000000"/>
                </a:solidFill>
                <a:effectLst/>
                <a:latin typeface="Trebuchet MS"/>
                <a:ea typeface="Trebuchet MS" panose="020B0603020202020204" pitchFamily="34" charset="0"/>
                <a:cs typeface="Trebuchet MS" panose="020B0603020202020204" pitchFamily="34" charset="0"/>
              </a:rPr>
              <a:t> and work through our differences. </a:t>
            </a:r>
            <a:r>
              <a:rPr lang="en-GB" sz="1800">
                <a:solidFill>
                  <a:srgbClr val="000000"/>
                </a:solidFill>
                <a:latin typeface="Trebuchet MS"/>
                <a:ea typeface="Trebuchet MS" panose="020B0603020202020204" pitchFamily="34" charset="0"/>
                <a:cs typeface="Trebuchet MS" panose="020B0603020202020204" pitchFamily="34" charset="0"/>
              </a:rPr>
              <a:t>A conflict is a serious disagreement and can be part of an unhealthy relationship. Conflicts</a:t>
            </a:r>
            <a:r>
              <a:rPr lang="en-GB" sz="1800">
                <a:solidFill>
                  <a:srgbClr val="000000"/>
                </a:solidFill>
                <a:effectLst/>
                <a:latin typeface="Trebuchet MS"/>
                <a:ea typeface="Trebuchet MS" panose="020B0603020202020204" pitchFamily="34" charset="0"/>
                <a:cs typeface="Trebuchet MS" panose="020B0603020202020204" pitchFamily="34" charset="0"/>
              </a:rPr>
              <a:t> can be challenging for our wellbeing because </a:t>
            </a:r>
            <a:r>
              <a:rPr lang="en-GB" sz="1800">
                <a:solidFill>
                  <a:srgbClr val="000000"/>
                </a:solidFill>
                <a:latin typeface="Trebuchet MS"/>
                <a:ea typeface="Trebuchet MS" panose="020B0603020202020204" pitchFamily="34" charset="0"/>
                <a:cs typeface="Trebuchet MS" panose="020B0603020202020204" pitchFamily="34" charset="0"/>
              </a:rPr>
              <a:t>they can be upsetting</a:t>
            </a:r>
            <a:r>
              <a:rPr lang="en-GB" sz="1800">
                <a:solidFill>
                  <a:srgbClr val="000000"/>
                </a:solidFill>
                <a:effectLst/>
                <a:latin typeface="Trebuchet MS"/>
                <a:ea typeface="Trebuchet MS" panose="020B0603020202020204" pitchFamily="34" charset="0"/>
                <a:cs typeface="Trebuchet MS" panose="020B0603020202020204" pitchFamily="34" charset="0"/>
              </a:rPr>
              <a:t>.  </a:t>
            </a:r>
            <a:endParaRPr lang="en-GB" sz="1800">
              <a:effectLst/>
              <a:latin typeface="Trebuchet MS"/>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a typeface="Calibri"/>
              <a:cs typeface="Calibri"/>
            </a:endParaRPr>
          </a:p>
          <a:p>
            <a:pPr>
              <a:defRPr/>
            </a:pPr>
            <a:r>
              <a:rPr lang="en-US">
                <a:ea typeface="Calibri"/>
                <a:cs typeface="Calibri"/>
              </a:rPr>
              <a:t>'Conflict resolution' is how we end a conflict so that everyone is happy with the outcome. Sometimes this might be a compromise. </a:t>
            </a:r>
          </a:p>
          <a:p>
            <a:pPr marL="0" marR="0" lvl="0" indent="0" algn="l" defTabSz="914400">
              <a:lnSpc>
                <a:spcPct val="100000"/>
              </a:lnSpc>
              <a:spcBef>
                <a:spcPts val="0"/>
              </a:spcBef>
              <a:spcAft>
                <a:spcPts val="0"/>
              </a:spcAft>
              <a:buClrTx/>
              <a:buSzTx/>
              <a:buFontTx/>
              <a:buNone/>
              <a:tabLst/>
              <a:defRPr/>
            </a:pPr>
            <a:endParaRPr lang="en-GB">
              <a:ea typeface="Calibri"/>
              <a:cs typeface="Calibri"/>
            </a:endParaRPr>
          </a:p>
          <a:p>
            <a:pPr>
              <a:defRPr/>
            </a:pPr>
            <a:endParaRPr lang="en-GB">
              <a:ea typeface="Calibri"/>
              <a:cs typeface="Calibri"/>
            </a:endParaRPr>
          </a:p>
          <a:p>
            <a:pPr>
              <a:defRPr/>
            </a:pPr>
            <a:endParaRPr lang="en-GB">
              <a:ea typeface="Calibri"/>
              <a:cs typeface="Calibri"/>
            </a:endParaRPr>
          </a:p>
        </p:txBody>
      </p:sp>
      <p:sp>
        <p:nvSpPr>
          <p:cNvPr id="4" name="Slide Number Placeholder 3">
            <a:extLst>
              <a:ext uri="{FF2B5EF4-FFF2-40B4-BE49-F238E27FC236}">
                <a16:creationId xmlns:a16="http://schemas.microsoft.com/office/drawing/2014/main" id="{2B220AB6-7D05-1E6C-79EA-C68DEF546C8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7049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00">
                <a:effectLst/>
                <a:latin typeface="Aptos"/>
                <a:ea typeface="Aptos" panose="020B0004020202020204" pitchFamily="34" charset="0"/>
                <a:cs typeface="Times New Roman" panose="02020603050405020304" pitchFamily="18" charset="0"/>
              </a:rPr>
              <a:t>Total: 50 </a:t>
            </a:r>
            <a:r>
              <a:rPr lang="en-GB" sz="1800" b="1" kern="100">
                <a:latin typeface="Aptos"/>
                <a:ea typeface="Aptos" panose="020B0004020202020204" pitchFamily="34" charset="0"/>
                <a:cs typeface="Times New Roman" panose="02020603050405020304" pitchFamily="18" charset="0"/>
              </a:rPr>
              <a:t>minutes</a:t>
            </a:r>
            <a:endParaRPr lang="en-GB" sz="1800" b="1" kern="1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i="1" kern="100">
                <a:effectLst/>
                <a:latin typeface="Aptos" panose="020B0004020202020204" pitchFamily="34" charset="0"/>
                <a:ea typeface="Aptos" panose="020B0004020202020204" pitchFamily="34" charset="0"/>
                <a:cs typeface="Times New Roman" panose="02020603050405020304" pitchFamily="18" charset="0"/>
              </a:rPr>
              <a:t>The aim of this section is to build on the Healthy Friendships assembly. The session introduces the concepts of relationships and healthy friendship, conflict and managing strong emotions.</a:t>
            </a:r>
          </a:p>
          <a:p>
            <a:endParaRPr lang="en-GB"/>
          </a:p>
          <a:p>
            <a:r>
              <a:rPr lang="en-GB" sz="1200" b="1" i="1">
                <a:effectLst/>
                <a:latin typeface="Aptos" panose="020B0004020202020204" pitchFamily="34" charset="0"/>
                <a:ea typeface="Calibri"/>
                <a:cs typeface="Times New Roman" panose="02020603050405020304" pitchFamily="18" charset="0"/>
              </a:rPr>
              <a:t>Resources needed for this lesson:</a:t>
            </a:r>
          </a:p>
          <a:p>
            <a:pPr marL="171450" indent="-171450">
              <a:buFont typeface="Arial" panose="020B0604020202020204" pitchFamily="34" charset="0"/>
              <a:buChar char="•"/>
            </a:pPr>
            <a:r>
              <a:rPr lang="en-GB" sz="1800">
                <a:effectLst/>
                <a:latin typeface="Trebuchet MS" panose="020B0603020202020204" pitchFamily="34" charset="0"/>
                <a:ea typeface="Trebuchet MS" panose="020B0603020202020204" pitchFamily="34" charset="0"/>
                <a:cs typeface="Trebuchet MS" panose="020B0603020202020204" pitchFamily="34" charset="0"/>
              </a:rPr>
              <a:t>friendships in the spotlight print out</a:t>
            </a:r>
          </a:p>
          <a:p>
            <a:pPr marL="171450" indent="-171450">
              <a:buFont typeface="Arial" panose="020B0604020202020204" pitchFamily="34" charset="0"/>
              <a:buChar char="•"/>
            </a:pPr>
            <a:r>
              <a:rPr lang="en-GB" b="0" i="0"/>
              <a:t>‘comic strip conflict’ scenarios</a:t>
            </a:r>
            <a:endParaRPr lang="en-GB" b="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0302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ea typeface="Calibri"/>
                <a:cs typeface="Calibri"/>
              </a:rPr>
              <a:t>15 mins</a:t>
            </a:r>
          </a:p>
          <a:p>
            <a:r>
              <a:rPr lang="en-GB" i="1"/>
              <a:t>In this section, pupils explore the impact of conflict on feelings and wellbeing through a </a:t>
            </a:r>
            <a:r>
              <a:rPr lang="en-GB" b="0" i="1"/>
              <a:t>comic strip resource. </a:t>
            </a:r>
            <a:r>
              <a:rPr lang="en-GB" i="1"/>
              <a:t>They respond to comprehension-style questions, analysing friendship fallouts and considering emotional responses. Pupils reflect on their own experiences of resolving disagreements and discuss strategies for managing emotions. Teachers facilitate discussions on how emotions build and fade over time, helping pupils understand how conflict affects behaviour and decision-making.</a:t>
            </a:r>
            <a:endParaRPr lang="en-US" b="1" i="1">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07782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a:t>This activity focuses on using a scenario that pupils can explore to understand impact of conflict on feelings and wellbeing. </a:t>
            </a:r>
          </a:p>
          <a:p>
            <a:endParaRPr lang="en-GB" i="0">
              <a:ea typeface="Calibri"/>
              <a:cs typeface="Calibri"/>
            </a:endParaRPr>
          </a:p>
          <a:p>
            <a:r>
              <a:rPr lang="en-GB" b="1" i="0">
                <a:ea typeface="Calibri"/>
                <a:cs typeface="Calibri"/>
              </a:rPr>
              <a:t>Explain: </a:t>
            </a:r>
          </a:p>
          <a:p>
            <a:r>
              <a:rPr lang="en-GB" i="0">
                <a:ea typeface="Calibri"/>
                <a:cs typeface="Calibri"/>
              </a:rPr>
              <a:t>Emotions are like waves. When something happens that creates a big feeling in us (e.g., happiness, sadness, anger, nervousness), we might notice that feeling building and getting stronger over time, like it's out of our control. Sometimes that can make it hard for us to think clearly and we might act differently to usual. That feeling will then reach its highest point when the emotion is strongest and you might feel overwhelmed by it, but it will eventually reduce in its power and lessen over time. </a:t>
            </a:r>
          </a:p>
          <a:p>
            <a:endParaRPr lang="en-GB" i="0"/>
          </a:p>
          <a:p>
            <a:r>
              <a:rPr lang="en-GB" i="0"/>
              <a:t>Invite pupils to think of a time when they fell out with someone over something, and later made friends again. What happened? How did they resolve it? </a:t>
            </a:r>
            <a:endParaRPr lang="en-GB" i="0">
              <a:ea typeface="Calibri"/>
              <a:cs typeface="Calibri"/>
            </a:endParaRPr>
          </a:p>
          <a:p>
            <a:r>
              <a:rPr lang="en-GB" i="0"/>
              <a:t>Explain that now we are going to think about how we respond when we fallout with our friends.</a:t>
            </a:r>
          </a:p>
          <a:p>
            <a:endParaRPr lang="en-GB" i="0"/>
          </a:p>
          <a:p>
            <a:r>
              <a:rPr lang="en-GB" b="1" i="0"/>
              <a:t>Distribute the 'Comic strip conflict' activity to pupils.  </a:t>
            </a:r>
            <a:endParaRPr lang="en-US" b="1" i="0"/>
          </a:p>
          <a:p>
            <a:r>
              <a:rPr lang="en-GB" i="0"/>
              <a:t>Teachers to decide how best to run activity (individual, collaborative, written, verbal etc.). </a:t>
            </a:r>
          </a:p>
          <a:p>
            <a:r>
              <a:rPr lang="en-GB" i="0"/>
              <a:t>Invite them to answer a framework of comprehension-style questions. Teachers to decide how to analyse – scenario and responses could be used as discussion prompts. </a:t>
            </a:r>
          </a:p>
          <a:p>
            <a:endParaRPr lang="en-GB" i="0">
              <a:ea typeface="Calibri"/>
              <a:cs typeface="Calibri"/>
            </a:endParaRPr>
          </a:p>
          <a:p>
            <a:r>
              <a:rPr lang="en-GB" i="0">
                <a:ea typeface="Calibri"/>
                <a:cs typeface="Calibri"/>
              </a:rPr>
              <a:t>Teacher to bring this graphic to life with relevant examples. </a:t>
            </a:r>
            <a:br>
              <a:rPr lang="en-GB" i="0">
                <a:ea typeface="Calibri"/>
                <a:cs typeface="Calibri"/>
              </a:rPr>
            </a:br>
            <a:endParaRPr lang="en-GB" i="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85189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ea typeface="Calibri"/>
                <a:cs typeface="Calibri"/>
              </a:rPr>
              <a:t>Comprehension style questions: </a:t>
            </a:r>
          </a:p>
          <a:p>
            <a:endParaRPr lang="en-GB">
              <a:ea typeface="Calibri"/>
              <a:cs typeface="Calibri"/>
            </a:endParaRPr>
          </a:p>
          <a:p>
            <a:r>
              <a:rPr lang="en-GB">
                <a:ea typeface="Calibri"/>
                <a:cs typeface="Calibri"/>
              </a:rPr>
              <a:t>Describe what is happening in the scenario. </a:t>
            </a:r>
          </a:p>
          <a:p>
            <a:pPr marL="285750" indent="-285750" algn="l" rtl="0" fontAlgn="base">
              <a:lnSpc>
                <a:spcPct val="150000"/>
              </a:lnSpc>
              <a:buFont typeface="Arial" panose="020B0604020202020204" pitchFamily="34" charset="0"/>
              <a:buChar char="•"/>
            </a:pPr>
            <a:r>
              <a:rPr lang="en-GB" sz="1200" b="0" i="0">
                <a:solidFill>
                  <a:srgbClr val="000000"/>
                </a:solidFill>
                <a:effectLst/>
                <a:latin typeface="Trebuchet MS" panose="020B0603020202020204" pitchFamily="34" charset="0"/>
              </a:rPr>
              <a:t>Explain what just happened in the scenario. </a:t>
            </a:r>
          </a:p>
          <a:p>
            <a:pPr marL="285750" indent="-285750" algn="l" rtl="0" fontAlgn="base">
              <a:lnSpc>
                <a:spcPct val="150000"/>
              </a:lnSpc>
              <a:buFont typeface="Arial" panose="020B0604020202020204" pitchFamily="34" charset="0"/>
              <a:buChar char="•"/>
            </a:pPr>
            <a:r>
              <a:rPr lang="en-GB" sz="1200" b="0" i="0">
                <a:solidFill>
                  <a:srgbClr val="000000"/>
                </a:solidFill>
                <a:effectLst/>
                <a:latin typeface="Trebuchet MS" panose="020B0603020202020204" pitchFamily="34" charset="0"/>
              </a:rPr>
              <a:t>Describe the main character. </a:t>
            </a:r>
          </a:p>
          <a:p>
            <a:pPr marL="285750" indent="-285750" algn="l" rtl="0" fontAlgn="base">
              <a:lnSpc>
                <a:spcPct val="150000"/>
              </a:lnSpc>
              <a:buFont typeface="Arial" panose="020B0604020202020204" pitchFamily="34" charset="0"/>
              <a:buChar char="•"/>
            </a:pPr>
            <a:r>
              <a:rPr lang="en-GB" sz="1200" b="0" i="0">
                <a:solidFill>
                  <a:srgbClr val="000000"/>
                </a:solidFill>
                <a:effectLst/>
                <a:latin typeface="Trebuchet MS" panose="020B0603020202020204" pitchFamily="34" charset="0"/>
              </a:rPr>
              <a:t>How does the character feel? How do you know? </a:t>
            </a:r>
          </a:p>
          <a:p>
            <a:pPr marL="285750" indent="-285750" algn="l" rtl="0" fontAlgn="base">
              <a:lnSpc>
                <a:spcPct val="150000"/>
              </a:lnSpc>
              <a:buFont typeface="Arial" panose="020B0604020202020204" pitchFamily="34" charset="0"/>
              <a:buChar char="•"/>
            </a:pPr>
            <a:r>
              <a:rPr lang="en-GB" sz="1200" b="0" i="0">
                <a:solidFill>
                  <a:srgbClr val="000000"/>
                </a:solidFill>
                <a:effectLst/>
                <a:latin typeface="Trebuchet MS" panose="020B0603020202020204" pitchFamily="34" charset="0"/>
              </a:rPr>
              <a:t>If you could ask the character a question what would you ask? </a:t>
            </a:r>
          </a:p>
          <a:p>
            <a:pPr marL="285750" indent="-285750" algn="l" rtl="0" fontAlgn="base">
              <a:lnSpc>
                <a:spcPct val="150000"/>
              </a:lnSpc>
              <a:buFont typeface="Arial" panose="020B0604020202020204" pitchFamily="34" charset="0"/>
              <a:buChar char="•"/>
            </a:pPr>
            <a:r>
              <a:rPr lang="en-GB" sz="1200" b="0" i="0">
                <a:solidFill>
                  <a:srgbClr val="000000"/>
                </a:solidFill>
                <a:effectLst/>
                <a:latin typeface="Trebuchet MS" panose="020B0603020202020204" pitchFamily="34" charset="0"/>
              </a:rPr>
              <a:t>What advice might you give the character after this scenario? </a:t>
            </a:r>
          </a:p>
          <a:p>
            <a:pPr marL="285750" indent="-285750" algn="l" rtl="0" fontAlgn="base">
              <a:lnSpc>
                <a:spcPct val="150000"/>
              </a:lnSpc>
              <a:buFont typeface="Arial" panose="020B0604020202020204" pitchFamily="34" charset="0"/>
              <a:buChar char="•"/>
            </a:pPr>
            <a:r>
              <a:rPr lang="en-GB" sz="1200" b="0" i="0">
                <a:solidFill>
                  <a:srgbClr val="000000"/>
                </a:solidFill>
                <a:effectLst/>
                <a:latin typeface="Trebuchet MS" panose="020B0603020202020204" pitchFamily="34" charset="0"/>
              </a:rPr>
              <a:t>What are you still wondering about after looking at the comic strip?  </a:t>
            </a:r>
          </a:p>
          <a:p>
            <a:endParaRPr lang="en-GB">
              <a:ea typeface="Calibri"/>
              <a:cs typeface="Calibri"/>
            </a:endParaRPr>
          </a:p>
          <a:p>
            <a:endParaRPr lang="en-GB">
              <a:ea typeface="Calibri"/>
              <a:cs typeface="Calibri"/>
            </a:endParaRPr>
          </a:p>
          <a:p>
            <a:endParaRPr lang="en-GB">
              <a:ea typeface="Calibri"/>
              <a:cs typeface="Calibri"/>
            </a:endParaRPr>
          </a:p>
          <a:p>
            <a:endParaRPr lang="en-GB">
              <a:ea typeface="Calibri"/>
              <a:cs typeface="Calibri"/>
            </a:endParaRPr>
          </a:p>
          <a:p>
            <a:endParaRPr lang="en-GB">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42781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a:solidFill>
                  <a:srgbClr val="000000"/>
                </a:solidFill>
                <a:effectLst/>
                <a:latin typeface="Aptos" panose="020B0004020202020204" pitchFamily="34" charset="0"/>
                <a:ea typeface="Trebuchet MS" panose="020B0603020202020204" pitchFamily="34" charset="0"/>
                <a:cs typeface="Trebuchet MS" panose="020B0603020202020204" pitchFamily="34" charset="0"/>
              </a:rPr>
              <a:t>This slide explores self-care strategies for managing strong emotions and the importance of a support network. Pupils will reflect on who they can trust and can share their own self-care ideas.</a:t>
            </a:r>
            <a:br>
              <a:rPr lang="en-GB" sz="1800" i="1">
                <a:solidFill>
                  <a:srgbClr val="000000"/>
                </a:solidFill>
                <a:effectLst/>
                <a:latin typeface="Aptos" panose="020B0004020202020204" pitchFamily="34" charset="0"/>
                <a:ea typeface="Trebuchet MS" panose="020B0603020202020204" pitchFamily="34" charset="0"/>
                <a:cs typeface="Trebuchet MS" panose="020B0603020202020204" pitchFamily="34" charset="0"/>
              </a:rPr>
            </a:br>
            <a:br>
              <a:rPr lang="en-GB" sz="1800" i="0">
                <a:solidFill>
                  <a:srgbClr val="000000"/>
                </a:solidFill>
                <a:effectLst/>
                <a:latin typeface="Aptos" panose="020B0004020202020204" pitchFamily="34" charset="0"/>
                <a:ea typeface="Trebuchet MS" panose="020B0603020202020204" pitchFamily="34" charset="0"/>
                <a:cs typeface="Trebuchet MS" panose="020B0603020202020204" pitchFamily="34" charset="0"/>
              </a:rPr>
            </a:br>
            <a:r>
              <a:rPr lang="en-GB" i="0">
                <a:ea typeface="Calibri"/>
                <a:cs typeface="Calibri"/>
              </a:rPr>
              <a:t>Read through slide and explore each point. </a:t>
            </a:r>
          </a:p>
          <a:p>
            <a:endParaRPr lang="en-GB" i="0"/>
          </a:p>
          <a:p>
            <a:r>
              <a:rPr lang="en-GB" i="0"/>
              <a:t>Invite pupils to consider their own self-care strategies when feeling strong emotions. </a:t>
            </a:r>
            <a:endParaRPr lang="en-GB" i="0">
              <a:ea typeface="Calibri"/>
              <a:cs typeface="Calibri"/>
            </a:endParaRPr>
          </a:p>
          <a:p>
            <a:r>
              <a:rPr lang="en-GB" i="0"/>
              <a:t>Optional activity: Students can write their suggested self-care strategies on poster paper or on a whiteboard to be shared in the class.</a:t>
            </a:r>
            <a:endParaRPr lang="en-GB" i="0">
              <a:ea typeface="Calibri"/>
              <a:cs typeface="Calibri"/>
            </a:endParaRPr>
          </a:p>
          <a:p>
            <a:endParaRPr lang="en-GB" i="0"/>
          </a:p>
          <a:p>
            <a:r>
              <a:rPr lang="en-GB" i="0">
                <a:ea typeface="Calibri" panose="020F0502020204030204"/>
                <a:cs typeface="Calibri" panose="020F0502020204030204"/>
              </a:rPr>
              <a:t>Teaching point – explain meaning of 'support network' as the variety of people in pupils' lives that they can trust, e.g. friends, peer mentors, teachers, lunchtime supervisors, family, sports' coach, etc. </a:t>
            </a:r>
            <a:endParaRPr lang="en-GB" i="0"/>
          </a:p>
          <a:p>
            <a:r>
              <a:rPr lang="en-GB" i="0"/>
              <a:t>Invite pupils to consider their own self-care strategies when feeling strong emotions. Teacher to decide on most appropriate format.  </a:t>
            </a:r>
            <a:endParaRPr lang="en-GB" i="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08878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B6C551-BFE6-4D32-943D-80A24CFBC1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CF2D92-4C9E-C97D-13AC-433F64A57D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83E8A7-0D70-913D-6BBB-D70870B03CC6}"/>
              </a:ext>
            </a:extLst>
          </p:cNvPr>
          <p:cNvSpPr>
            <a:spLocks noGrp="1"/>
          </p:cNvSpPr>
          <p:nvPr>
            <p:ph type="body" idx="1"/>
          </p:nvPr>
        </p:nvSpPr>
        <p:spPr/>
        <p:txBody>
          <a:bodyPr/>
          <a:lstStyle/>
          <a:p>
            <a:r>
              <a:rPr lang="en-US" b="1">
                <a:ea typeface="Calibri"/>
                <a:cs typeface="Calibri"/>
              </a:rPr>
              <a:t>5 mins</a:t>
            </a:r>
          </a:p>
          <a:p>
            <a:r>
              <a:rPr lang="en-GB" sz="1800" i="1">
                <a:solidFill>
                  <a:srgbClr val="000000"/>
                </a:solidFill>
                <a:effectLst/>
                <a:latin typeface="Aptos" panose="020B0004020202020204" pitchFamily="34" charset="0"/>
                <a:ea typeface="Trebuchet MS" panose="020B0603020202020204" pitchFamily="34" charset="0"/>
                <a:cs typeface="Trebuchet MS" panose="020B0603020202020204" pitchFamily="34" charset="0"/>
              </a:rPr>
              <a:t>Pupils revisit and build on their visual representation of a healthy friendship, adding new ideas and discussing their learning with a partner or group.</a:t>
            </a:r>
            <a:endParaRPr lang="en-US" b="1" i="1">
              <a:ea typeface="Calibri"/>
              <a:cs typeface="Calibri"/>
            </a:endParaRPr>
          </a:p>
        </p:txBody>
      </p:sp>
      <p:sp>
        <p:nvSpPr>
          <p:cNvPr id="4" name="Slide Number Placeholder 3">
            <a:extLst>
              <a:ext uri="{FF2B5EF4-FFF2-40B4-BE49-F238E27FC236}">
                <a16:creationId xmlns:a16="http://schemas.microsoft.com/office/drawing/2014/main" id="{AB255F36-326C-8643-FBD7-174BD92AC51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60063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AF3612-1E3F-202C-E2E3-E21E726494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E6E75D-1C9B-C13E-C7DC-7E31050B81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9E5F05-DC88-DB0A-9854-B6EB1DF73760}"/>
              </a:ext>
            </a:extLst>
          </p:cNvPr>
          <p:cNvSpPr>
            <a:spLocks noGrp="1"/>
          </p:cNvSpPr>
          <p:nvPr>
            <p:ph type="body" idx="1"/>
          </p:nvPr>
        </p:nvSpPr>
        <p:spPr/>
        <p:txBody>
          <a:bodyPr/>
          <a:lstStyle/>
          <a:p>
            <a:r>
              <a:rPr lang="en-GB">
                <a:ea typeface="Calibri"/>
                <a:cs typeface="Calibri"/>
              </a:rPr>
              <a:t>At the start of the session, pupils created a visual representation of what a healthy friendship looks like. Explain to them that they are going to revisit and build on their drawings to reflect on their learning.</a:t>
            </a:r>
          </a:p>
          <a:p>
            <a:endParaRPr lang="en-GB">
              <a:ea typeface="Calibri"/>
              <a:cs typeface="Calibri"/>
            </a:endParaRPr>
          </a:p>
          <a:p>
            <a:r>
              <a:rPr lang="en-GB">
                <a:ea typeface="Calibri"/>
                <a:cs typeface="Calibri"/>
              </a:rPr>
              <a:t>Pupils look at their original drawing and use a different colour to add any new ideas. Encourage them to circle, highlight, or annotate parts they now understand better.</a:t>
            </a:r>
          </a:p>
          <a:p>
            <a:pPr marL="0" indent="0">
              <a:buFont typeface="Arial" panose="020B0604020202020204" pitchFamily="34" charset="0"/>
              <a:buNone/>
            </a:pPr>
            <a:endParaRPr lang="en-GB">
              <a:ea typeface="Calibri"/>
              <a:cs typeface="Calibri"/>
            </a:endParaRPr>
          </a:p>
          <a:p>
            <a:pPr marL="0" indent="0">
              <a:buFont typeface="Arial" panose="020B0604020202020204" pitchFamily="34" charset="0"/>
              <a:buNone/>
            </a:pPr>
            <a:r>
              <a:rPr lang="en-GB">
                <a:ea typeface="Calibri"/>
                <a:cs typeface="Calibri"/>
              </a:rPr>
              <a:t>After 5 minutes, pupils turn to a partner or small group and discuss:</a:t>
            </a:r>
          </a:p>
          <a:p>
            <a:pPr marL="171450" indent="-171450">
              <a:buFont typeface="Arial" panose="020B0604020202020204" pitchFamily="34" charset="0"/>
              <a:buChar char="•"/>
            </a:pPr>
            <a:r>
              <a:rPr lang="en-GB">
                <a:ea typeface="Calibri"/>
                <a:cs typeface="Calibri"/>
              </a:rPr>
              <a:t>What did you add or change in your drawing? </a:t>
            </a:r>
          </a:p>
          <a:p>
            <a:pPr marL="171450" indent="-171450">
              <a:buFont typeface="Arial" panose="020B0604020202020204" pitchFamily="34" charset="0"/>
              <a:buChar char="•"/>
            </a:pPr>
            <a:r>
              <a:rPr lang="en-GB">
                <a:ea typeface="Calibri"/>
                <a:cs typeface="Calibri"/>
              </a:rPr>
              <a:t>Did you and your partner learn the same things, or do you have different ideas?</a:t>
            </a:r>
          </a:p>
          <a:p>
            <a:pPr marL="0" indent="0">
              <a:buFont typeface="Arial" panose="020B0604020202020204" pitchFamily="34" charset="0"/>
              <a:buNone/>
            </a:pPr>
            <a:endParaRPr lang="en-GB">
              <a:ea typeface="Calibri"/>
              <a:cs typeface="Calibri"/>
            </a:endParaRPr>
          </a:p>
          <a:p>
            <a:pPr marL="0" indent="0">
              <a:buFont typeface="Arial" panose="020B0604020202020204" pitchFamily="34" charset="0"/>
              <a:buNone/>
            </a:pPr>
            <a:r>
              <a:rPr lang="en-GB" b="1">
                <a:ea typeface="Calibri"/>
                <a:cs typeface="Calibri"/>
              </a:rPr>
              <a:t>Optional extension</a:t>
            </a:r>
            <a:r>
              <a:rPr lang="en-GB">
                <a:ea typeface="Calibri"/>
                <a:cs typeface="Calibri"/>
              </a:rPr>
              <a:t>: Pupils can swap drawings and write one positive comment about something their partner has included.</a:t>
            </a:r>
            <a:endParaRPr lang="en-US">
              <a:ea typeface="Calibri"/>
              <a:cs typeface="Calibri"/>
            </a:endParaRPr>
          </a:p>
        </p:txBody>
      </p:sp>
      <p:sp>
        <p:nvSpPr>
          <p:cNvPr id="4" name="Slide Number Placeholder 3">
            <a:extLst>
              <a:ext uri="{FF2B5EF4-FFF2-40B4-BE49-F238E27FC236}">
                <a16:creationId xmlns:a16="http://schemas.microsoft.com/office/drawing/2014/main" id="{BE27C910-FF9D-FE84-9A2E-22A3162F328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39097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i="1">
                <a:effectLst/>
                <a:latin typeface="Trebuchet MS"/>
                <a:ea typeface="Trebuchet MS" panose="020B0603020202020204" pitchFamily="34" charset="0"/>
                <a:cs typeface="Trebuchet MS" panose="020B0603020202020204" pitchFamily="34" charset="0"/>
              </a:rPr>
              <a:t>Brain break – Opportunity for pupils to have time out: breaktime, or alternative physical activity/change of scene.</a:t>
            </a:r>
            <a:endParaRPr lang="en-GB" sz="1800" i="1">
              <a:effectLst/>
              <a:latin typeface="Trebuchet MS"/>
              <a:ea typeface="Calibri" panose="020F0502020204030204" pitchFamily="34" charset="0"/>
              <a:cs typeface="Calibri"/>
            </a:endParaRPr>
          </a:p>
          <a:p>
            <a:endParaRPr lang="en-US" i="1">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116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Share learning outcomes with pupils.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976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FA22B-7DD5-2E18-4B8E-DB51398274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B96ED2-3C5E-667B-A7A7-131C01E6D3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75F0C3-6227-A26C-B142-9BD9AC2C4893}"/>
              </a:ext>
            </a:extLst>
          </p:cNvPr>
          <p:cNvSpPr>
            <a:spLocks noGrp="1"/>
          </p:cNvSpPr>
          <p:nvPr>
            <p:ph type="body" idx="1"/>
          </p:nvPr>
        </p:nvSpPr>
        <p:spPr/>
        <p:txBody>
          <a:bodyPr/>
          <a:lstStyle/>
          <a:p>
            <a:r>
              <a:rPr lang="en-GB" sz="2800" dirty="0"/>
              <a:t>This slide establishes the learning context, helping pupils see that they're working towards something meaningful.</a:t>
            </a:r>
            <a:br>
              <a:rPr lang="en-GB" sz="1800" dirty="0">
                <a:effectLst/>
                <a:latin typeface="Segoe UI" panose="020B0502040204020203" pitchFamily="34" charset="0"/>
              </a:rPr>
            </a:br>
            <a:br>
              <a:rPr lang="en-GB" sz="1800" dirty="0">
                <a:effectLst/>
                <a:latin typeface="Segoe UI" panose="020B0502040204020203" pitchFamily="34" charset="0"/>
              </a:rPr>
            </a:br>
            <a:r>
              <a:rPr lang="en-GB" b="0" dirty="0"/>
              <a:t>Explain to pupils that by the end of this lesson series, they will have not only explored healthy friendships, wellbeing and conflict management, but they’ll also have the opportunity to put their learning into action.</a:t>
            </a:r>
          </a:p>
          <a:p>
            <a:endParaRPr lang="en-GB" b="0" dirty="0"/>
          </a:p>
          <a:p>
            <a:r>
              <a:rPr lang="en-GB" b="0" dirty="0"/>
              <a:t>Together, they will work towards making a real impact in their school community. They’ll develop ideas, plan how to implement them and take forward something meaningful that will benefit others!</a:t>
            </a:r>
          </a:p>
          <a:p>
            <a:endParaRPr lang="en-GB" b="1" dirty="0"/>
          </a:p>
          <a:p>
            <a:pPr marL="0" indent="0">
              <a:buFontTx/>
              <a:buNone/>
            </a:pPr>
            <a:endParaRPr lang="en-US" i="1" dirty="0"/>
          </a:p>
        </p:txBody>
      </p:sp>
      <p:sp>
        <p:nvSpPr>
          <p:cNvPr id="4" name="Slide Number Placeholder 3">
            <a:extLst>
              <a:ext uri="{FF2B5EF4-FFF2-40B4-BE49-F238E27FC236}">
                <a16:creationId xmlns:a16="http://schemas.microsoft.com/office/drawing/2014/main" id="{50484CD6-2DAC-F05F-00BE-7B3993D9B0E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7380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Read the learning outcome aloud or ask a pupil to, so everyone knows the focus of the activity.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31013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BB5C8-92D2-DFAA-DFB8-801B7961BF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C62F09-50F2-C88A-C594-D7928A4FAF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ADA4DB-E0B8-6EB7-9DDC-812AFE7A6774}"/>
              </a:ext>
            </a:extLst>
          </p:cNvPr>
          <p:cNvSpPr>
            <a:spLocks noGrp="1"/>
          </p:cNvSpPr>
          <p:nvPr>
            <p:ph type="body" idx="1"/>
          </p:nvPr>
        </p:nvSpPr>
        <p:spPr/>
        <p:txBody>
          <a:bodyPr/>
          <a:lstStyle/>
          <a:p>
            <a:r>
              <a:rPr lang="en-US" b="1">
                <a:ea typeface="Calibri"/>
                <a:cs typeface="Calibri"/>
              </a:rPr>
              <a:t>10 mins</a:t>
            </a:r>
          </a:p>
        </p:txBody>
      </p:sp>
      <p:sp>
        <p:nvSpPr>
          <p:cNvPr id="4" name="Slide Number Placeholder 3">
            <a:extLst>
              <a:ext uri="{FF2B5EF4-FFF2-40B4-BE49-F238E27FC236}">
                <a16:creationId xmlns:a16="http://schemas.microsoft.com/office/drawing/2014/main" id="{2A0B49DD-C981-372C-8F6D-27918DDECD2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3480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a:t>Take a moment to establish ground rules. Teachers to edit the PowerPoint in advance or refer to a pre-existing group agreement that the class has. </a:t>
            </a:r>
          </a:p>
          <a:p>
            <a:endParaRPr lang="en-US" i="0"/>
          </a:p>
          <a:p>
            <a:r>
              <a:rPr lang="en-US" i="0"/>
              <a:t>Alternatively, create one with the group in the moment. </a:t>
            </a:r>
            <a:br>
              <a:rPr lang="en-US" i="0"/>
            </a:br>
            <a:endParaRPr lang="en-US" i="0"/>
          </a:p>
          <a:p>
            <a:r>
              <a:rPr lang="en-US" b="1" i="0">
                <a:ea typeface="Calibri"/>
                <a:cs typeface="Calibri"/>
              </a:rPr>
              <a:t>Points you could consider:</a:t>
            </a:r>
            <a:endParaRPr lang="en-US" b="1" i="0"/>
          </a:p>
          <a:p>
            <a:pPr marL="171450" indent="-171450">
              <a:lnSpc>
                <a:spcPct val="90000"/>
              </a:lnSpc>
              <a:spcBef>
                <a:spcPts val="1000"/>
              </a:spcBef>
              <a:buFont typeface="Arial" panose="020B0604020202020204" pitchFamily="34" charset="0"/>
              <a:buChar char="•"/>
            </a:pPr>
            <a:r>
              <a:rPr lang="en-US" i="0"/>
              <a:t>how we talk to each other</a:t>
            </a:r>
            <a:endParaRPr lang="en-US" i="0">
              <a:ea typeface="Calibri"/>
              <a:cs typeface="Calibri"/>
            </a:endParaRPr>
          </a:p>
          <a:p>
            <a:pPr marL="171450" indent="-171450">
              <a:lnSpc>
                <a:spcPct val="90000"/>
              </a:lnSpc>
              <a:spcBef>
                <a:spcPts val="1000"/>
              </a:spcBef>
              <a:buFont typeface="Arial" panose="020B0604020202020204" pitchFamily="34" charset="0"/>
              <a:buChar char="•"/>
            </a:pPr>
            <a:r>
              <a:rPr lang="en-US" i="0"/>
              <a:t>how we listen</a:t>
            </a:r>
            <a:endParaRPr lang="en-US" i="0">
              <a:ea typeface="Calibri"/>
              <a:cs typeface="Calibri"/>
            </a:endParaRPr>
          </a:p>
          <a:p>
            <a:pPr marL="171450" indent="-171450">
              <a:lnSpc>
                <a:spcPct val="90000"/>
              </a:lnSpc>
              <a:spcBef>
                <a:spcPts val="1000"/>
              </a:spcBef>
              <a:buFont typeface="Arial" panose="020B0604020202020204" pitchFamily="34" charset="0"/>
              <a:buChar char="•"/>
            </a:pPr>
            <a:r>
              <a:rPr lang="en-US" i="0"/>
              <a:t>how to take turns</a:t>
            </a:r>
            <a:endParaRPr lang="en-US" i="0">
              <a:ea typeface="Calibri"/>
              <a:cs typeface="Calibri"/>
            </a:endParaRPr>
          </a:p>
          <a:p>
            <a:pPr marL="171450" indent="-171450">
              <a:lnSpc>
                <a:spcPct val="90000"/>
              </a:lnSpc>
              <a:spcBef>
                <a:spcPts val="1000"/>
              </a:spcBef>
              <a:buFont typeface="Arial" panose="020B0604020202020204" pitchFamily="34" charset="0"/>
              <a:buChar char="•"/>
            </a:pPr>
            <a:r>
              <a:rPr lang="en-US" i="0"/>
              <a:t>our responsibility to each other</a:t>
            </a:r>
            <a:endParaRPr lang="en-US" i="0">
              <a:ea typeface="Calibri"/>
              <a:cs typeface="Calibri"/>
            </a:endParaRPr>
          </a:p>
          <a:p>
            <a:pPr marL="171450" indent="-171450">
              <a:lnSpc>
                <a:spcPct val="90000"/>
              </a:lnSpc>
              <a:spcBef>
                <a:spcPts val="1000"/>
              </a:spcBef>
              <a:buFont typeface="Arial" panose="020B0604020202020204" pitchFamily="34" charset="0"/>
              <a:buChar char="•"/>
            </a:pPr>
            <a:r>
              <a:rPr lang="en-US" i="0"/>
              <a:t>respect and equality.</a:t>
            </a:r>
            <a:endParaRPr lang="en-US" i="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5843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E4118-29DB-4BC2-EB9E-AC07ABB3E6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EACBBB-44D4-4F4B-F656-73DB793517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7D14B9-3A23-14D1-15BF-2808CA0F5256}"/>
              </a:ext>
            </a:extLst>
          </p:cNvPr>
          <p:cNvSpPr>
            <a:spLocks noGrp="1"/>
          </p:cNvSpPr>
          <p:nvPr>
            <p:ph type="body" idx="1"/>
          </p:nvPr>
        </p:nvSpPr>
        <p:spPr/>
        <p:txBody>
          <a:bodyPr/>
          <a:lstStyle/>
          <a:p>
            <a:r>
              <a:rPr lang="en-US" i="1">
                <a:cs typeface="Calibri"/>
              </a:rPr>
              <a:t>Baseline assessment activity: </a:t>
            </a:r>
            <a:r>
              <a:rPr lang="en-GB" i="1"/>
              <a:t>This activity is an opportunity to assess pupils’ prior knowledge about friendships and relationships. It allows pupils to visualise their understanding before discussing formal concepts.</a:t>
            </a:r>
          </a:p>
          <a:p>
            <a:endParaRPr lang="en-US">
              <a:ea typeface="Calibri"/>
              <a:cs typeface="Calibri"/>
            </a:endParaRPr>
          </a:p>
          <a:p>
            <a:pPr marL="0" indent="0">
              <a:buFont typeface="Arial" panose="020B0604020202020204" pitchFamily="34" charset="0"/>
              <a:buNone/>
            </a:pPr>
            <a:r>
              <a:rPr lang="en-GB">
                <a:ea typeface="Calibri"/>
                <a:cs typeface="Calibri"/>
              </a:rPr>
              <a:t>Explain to pupils that they will have 7 minutes to draw what a healthy friendship looks like to them. Reassure them that the focus is on their ideas, not artistic skill, so there’s no need to worry about making their drawing perfect. They can use symbols, colours, words, or any other way to represent key ideas.</a:t>
            </a:r>
            <a:br>
              <a:rPr lang="en-GB">
                <a:ea typeface="Calibri"/>
                <a:cs typeface="Calibri"/>
              </a:rPr>
            </a:br>
            <a:endParaRPr lang="en-GB">
              <a:ea typeface="Calibri"/>
              <a:cs typeface="Calibri"/>
            </a:endParaRPr>
          </a:p>
          <a:p>
            <a:pPr marL="0" indent="0">
              <a:buFont typeface="Arial" panose="020B0604020202020204" pitchFamily="34" charset="0"/>
              <a:buNone/>
            </a:pPr>
            <a:r>
              <a:rPr lang="en-GB" b="1">
                <a:ea typeface="Calibri"/>
                <a:cs typeface="Calibri"/>
              </a:rPr>
              <a:t>Encourage pupils to think about:</a:t>
            </a:r>
          </a:p>
          <a:p>
            <a:pPr marL="171450" indent="-171450">
              <a:buFont typeface="Arial" panose="020B0604020202020204" pitchFamily="34" charset="0"/>
              <a:buChar char="•"/>
            </a:pPr>
            <a:r>
              <a:rPr lang="en-GB">
                <a:ea typeface="Calibri"/>
                <a:cs typeface="Calibri"/>
              </a:rPr>
              <a:t>how friends show kindness and support each other</a:t>
            </a:r>
          </a:p>
          <a:p>
            <a:pPr marL="171450" indent="-171450">
              <a:buFont typeface="Arial" panose="020B0604020202020204" pitchFamily="34" charset="0"/>
              <a:buChar char="•"/>
            </a:pPr>
            <a:r>
              <a:rPr lang="en-GB">
                <a:ea typeface="Calibri"/>
                <a:cs typeface="Calibri"/>
              </a:rPr>
              <a:t>the emotions involved in a healthy friendship</a:t>
            </a:r>
          </a:p>
          <a:p>
            <a:pPr marL="171450" indent="-171450">
              <a:buFont typeface="Arial" panose="020B0604020202020204" pitchFamily="34" charset="0"/>
              <a:buChar char="•"/>
            </a:pPr>
            <a:r>
              <a:rPr lang="en-GB"/>
              <a:t>how friendships affect how we feel and our overall wellbeing?</a:t>
            </a:r>
            <a:endParaRPr lang="en-GB">
              <a:ea typeface="Calibri"/>
              <a:cs typeface="Calibri"/>
            </a:endParaRPr>
          </a:p>
          <a:p>
            <a:pPr marL="171450" indent="-171450">
              <a:buFont typeface="Arial" panose="020B0604020202020204" pitchFamily="34" charset="0"/>
              <a:buChar char="•"/>
            </a:pPr>
            <a:r>
              <a:rPr lang="en-GB">
                <a:ea typeface="Calibri"/>
                <a:cs typeface="Calibri"/>
              </a:rPr>
              <a:t>how friends communicate and resolve disagreements.</a:t>
            </a:r>
            <a:endParaRPr lang="en-US">
              <a:ea typeface="Calibri"/>
              <a:cs typeface="Calibri"/>
            </a:endParaRPr>
          </a:p>
          <a:p>
            <a:endParaRPr lang="en-US">
              <a:ea typeface="Calibri"/>
              <a:cs typeface="Calibri"/>
            </a:endParaRPr>
          </a:p>
          <a:p>
            <a:r>
              <a:rPr lang="en-GB"/>
              <a:t>At the end of the timer, ask students to turn over their paper. Explain that they will revisit their drawing at the end of the session to add anything new they have learned.</a:t>
            </a:r>
            <a:endParaRPr lang="en-US">
              <a:cs typeface="Calibri"/>
            </a:endParaRPr>
          </a:p>
          <a:p>
            <a:endParaRPr lang="en-US">
              <a:ea typeface="Calibri"/>
              <a:cs typeface="Calibri"/>
            </a:endParaRPr>
          </a:p>
          <a:p>
            <a:r>
              <a:rPr lang="en-GB" b="1"/>
              <a:t>Differentiation: support and challenge ideas</a:t>
            </a:r>
            <a:br>
              <a:rPr lang="en-US">
                <a:ea typeface="Calibri"/>
                <a:cs typeface="Calibri"/>
              </a:rPr>
            </a:br>
            <a:r>
              <a:rPr lang="en-US" b="0">
                <a:ea typeface="Calibri"/>
                <a:cs typeface="Calibri"/>
              </a:rPr>
              <a:t>Support:</a:t>
            </a:r>
          </a:p>
          <a:p>
            <a:pPr marL="171450" indent="-171450">
              <a:buFont typeface="Arial" panose="020B0604020202020204" pitchFamily="34" charset="0"/>
              <a:buChar char="•"/>
            </a:pPr>
            <a:r>
              <a:rPr lang="en-US">
                <a:ea typeface="Calibri"/>
                <a:cs typeface="Calibri"/>
              </a:rPr>
              <a:t>provide sentence starters e.g., a good friend is someone who…</a:t>
            </a:r>
          </a:p>
          <a:p>
            <a:pPr marL="171450" indent="-171450">
              <a:buFont typeface="Arial" panose="020B0604020202020204" pitchFamily="34" charset="0"/>
              <a:buChar char="•"/>
            </a:pPr>
            <a:r>
              <a:rPr lang="en-US">
                <a:ea typeface="Calibri"/>
                <a:cs typeface="Calibri"/>
              </a:rPr>
              <a:t>offer a work bank of friendship qualities they can use (kindness, trust, respect)</a:t>
            </a:r>
          </a:p>
          <a:p>
            <a:r>
              <a:rPr lang="en-US" b="0">
                <a:ea typeface="Calibri"/>
                <a:cs typeface="Calibri"/>
              </a:rPr>
              <a:t>Challenge:</a:t>
            </a:r>
          </a:p>
          <a:p>
            <a:pPr marL="171450" indent="-171450">
              <a:buFont typeface="Arial" panose="020B0604020202020204" pitchFamily="34" charset="0"/>
              <a:buChar char="•"/>
            </a:pPr>
            <a:r>
              <a:rPr lang="en-US">
                <a:ea typeface="Calibri"/>
                <a:cs typeface="Calibri"/>
              </a:rPr>
              <a:t>add speech bubbles to show how friends communicate </a:t>
            </a:r>
          </a:p>
          <a:p>
            <a:endParaRPr lang="en-US">
              <a:ea typeface="Calibri"/>
              <a:cs typeface="Calibri"/>
            </a:endParaRPr>
          </a:p>
        </p:txBody>
      </p:sp>
      <p:sp>
        <p:nvSpPr>
          <p:cNvPr id="4" name="Slide Number Placeholder 3">
            <a:extLst>
              <a:ext uri="{FF2B5EF4-FFF2-40B4-BE49-F238E27FC236}">
                <a16:creationId xmlns:a16="http://schemas.microsoft.com/office/drawing/2014/main" id="{E5B55EEA-2FC8-8AFE-47C8-B7ED1A0CFD3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4575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9F4A46-7AE9-D7FD-9807-FF8FD9C8A0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CAFAE3-9224-A79F-5C9C-C0287712A6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D48B8B-812A-3545-67E9-6BDB5E87B6BE}"/>
              </a:ext>
            </a:extLst>
          </p:cNvPr>
          <p:cNvSpPr>
            <a:spLocks noGrp="1"/>
          </p:cNvSpPr>
          <p:nvPr>
            <p:ph type="body" idx="1"/>
          </p:nvPr>
        </p:nvSpPr>
        <p:spPr/>
        <p:txBody>
          <a:bodyPr/>
          <a:lstStyle/>
          <a:p>
            <a:r>
              <a:rPr lang="en-US" b="1">
                <a:ea typeface="Calibri"/>
                <a:cs typeface="Calibri"/>
              </a:rPr>
              <a:t>10 mins</a:t>
            </a:r>
          </a:p>
          <a:p>
            <a:r>
              <a:rPr lang="en-GB" i="1"/>
              <a:t>In this section, pupils recap key learning from the assembly, discussing the link between mental wellbeing and healthy relationships. They explore friendship qualities through verbal, written, or visual responses, reflecting on how awareness of relationships can support their wellbeing.</a:t>
            </a:r>
            <a:endParaRPr lang="en-US" b="1" i="1">
              <a:ea typeface="Calibri"/>
              <a:cs typeface="Calibri"/>
            </a:endParaRPr>
          </a:p>
        </p:txBody>
      </p:sp>
      <p:sp>
        <p:nvSpPr>
          <p:cNvPr id="4" name="Slide Number Placeholder 3">
            <a:extLst>
              <a:ext uri="{FF2B5EF4-FFF2-40B4-BE49-F238E27FC236}">
                <a16:creationId xmlns:a16="http://schemas.microsoft.com/office/drawing/2014/main" id="{8E038245-BE62-CCD2-49DD-467E47B93B5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24294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21FB4-AA69-1BAD-765F-69845390D61A}"/>
              </a:ext>
            </a:extLst>
          </p:cNvPr>
          <p:cNvSpPr>
            <a:spLocks noGrp="1"/>
          </p:cNvSpPr>
          <p:nvPr>
            <p:ph type="ctrTitle" hasCustomPrompt="1"/>
          </p:nvPr>
        </p:nvSpPr>
        <p:spPr>
          <a:xfrm>
            <a:off x="6003741" y="502316"/>
            <a:ext cx="5717111" cy="1006475"/>
          </a:xfrm>
        </p:spPr>
        <p:txBody>
          <a:bodyPr anchor="b">
            <a:normAutofit/>
          </a:bodyPr>
          <a:lstStyle>
            <a:lvl1pPr algn="l">
              <a:defRPr sz="5400"/>
            </a:lvl1pPr>
          </a:lstStyle>
          <a:p>
            <a:r>
              <a:rPr lang="en-US"/>
              <a:t>Title</a:t>
            </a:r>
            <a:endParaRPr lang="en-GB"/>
          </a:p>
        </p:txBody>
      </p:sp>
      <p:sp>
        <p:nvSpPr>
          <p:cNvPr id="3" name="Subtitle 2">
            <a:extLst>
              <a:ext uri="{FF2B5EF4-FFF2-40B4-BE49-F238E27FC236}">
                <a16:creationId xmlns:a16="http://schemas.microsoft.com/office/drawing/2014/main" id="{1FDE53AC-7988-C838-3FEF-03574F224071}"/>
              </a:ext>
            </a:extLst>
          </p:cNvPr>
          <p:cNvSpPr>
            <a:spLocks noGrp="1"/>
          </p:cNvSpPr>
          <p:nvPr>
            <p:ph type="subTitle" idx="1" hasCustomPrompt="1"/>
          </p:nvPr>
        </p:nvSpPr>
        <p:spPr>
          <a:xfrm>
            <a:off x="6003742" y="1996717"/>
            <a:ext cx="5717110" cy="541337"/>
          </a:xfrm>
        </p:spPr>
        <p:txBody>
          <a:bodyPr>
            <a:normAutofit/>
          </a:bodyPr>
          <a:lstStyle>
            <a:lvl1pPr marL="0" indent="0" algn="l">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endParaRPr lang="en-GB"/>
          </a:p>
        </p:txBody>
      </p:sp>
      <p:pic>
        <p:nvPicPr>
          <p:cNvPr id="8" name="Picture 7" descr="Anna Freud building the mental wellbeing of the next generation (logo)">
            <a:extLst>
              <a:ext uri="{FF2B5EF4-FFF2-40B4-BE49-F238E27FC236}">
                <a16:creationId xmlns:a16="http://schemas.microsoft.com/office/drawing/2014/main" id="{56B5CFDE-5DB0-0E42-A1F8-0AF3D50317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2853" y="5147178"/>
            <a:ext cx="3708000" cy="1308209"/>
          </a:xfrm>
          <a:prstGeom prst="rect">
            <a:avLst/>
          </a:prstGeom>
        </p:spPr>
      </p:pic>
      <p:sp>
        <p:nvSpPr>
          <p:cNvPr id="11" name="Text Placeholder 10">
            <a:extLst>
              <a:ext uri="{FF2B5EF4-FFF2-40B4-BE49-F238E27FC236}">
                <a16:creationId xmlns:a16="http://schemas.microsoft.com/office/drawing/2014/main" id="{C2F1C98A-AD2C-49F1-3C86-B5BFA0FED679}"/>
              </a:ext>
            </a:extLst>
          </p:cNvPr>
          <p:cNvSpPr>
            <a:spLocks noGrp="1"/>
          </p:cNvSpPr>
          <p:nvPr>
            <p:ph type="body" sz="quarter" idx="10" hasCustomPrompt="1"/>
          </p:nvPr>
        </p:nvSpPr>
        <p:spPr>
          <a:xfrm>
            <a:off x="6003925" y="2820988"/>
            <a:ext cx="5716927" cy="541337"/>
          </a:xfrm>
        </p:spPr>
        <p:txBody>
          <a:bodyPr>
            <a:normAutofit/>
          </a:bodyPr>
          <a:lstStyle>
            <a:lvl1pPr marL="0" indent="0">
              <a:buNone/>
              <a:defRPr sz="2000"/>
            </a:lvl1pPr>
          </a:lstStyle>
          <a:p>
            <a:pPr lvl="0"/>
            <a:r>
              <a:rPr lang="en-US"/>
              <a:t>Description</a:t>
            </a:r>
            <a:endParaRPr lang="en-GB"/>
          </a:p>
        </p:txBody>
      </p:sp>
      <p:pic>
        <p:nvPicPr>
          <p:cNvPr id="5122" name="Picture 2">
            <a:extLst>
              <a:ext uri="{FF2B5EF4-FFF2-40B4-BE49-F238E27FC236}">
                <a16:creationId xmlns:a16="http://schemas.microsoft.com/office/drawing/2014/main" id="{99F10F53-1863-BA34-D57A-9FC228745F3D}"/>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flipH="1">
            <a:off x="0" y="4008"/>
            <a:ext cx="5688000" cy="6853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57790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9645DF51-77B3-4499-1BC2-D98C9F8228C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985058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25195"/>
          </a:xfrm>
        </p:spPr>
        <p:txBody>
          <a:bodyPr anchor="b">
            <a:normAutofit/>
          </a:bodyPr>
          <a:lstStyle>
            <a:lvl1pPr>
              <a:defRPr sz="5400"/>
            </a:lvl1pPr>
          </a:lstStyle>
          <a:p>
            <a:r>
              <a:rPr lang="en-US"/>
              <a:t>Heading</a:t>
            </a:r>
            <a:endParaRPr lang="en-GB"/>
          </a:p>
        </p:txBody>
      </p:sp>
      <p:sp>
        <p:nvSpPr>
          <p:cNvPr id="7" name="Oval 6">
            <a:extLst>
              <a:ext uri="{FF2B5EF4-FFF2-40B4-BE49-F238E27FC236}">
                <a16:creationId xmlns:a16="http://schemas.microsoft.com/office/drawing/2014/main" id="{9DB14662-A44A-81B2-4BC8-5D17FCA14617}"/>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BEDC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Logo&#10;&#10;Description automatically generated">
            <a:extLst>
              <a:ext uri="{FF2B5EF4-FFF2-40B4-BE49-F238E27FC236}">
                <a16:creationId xmlns:a16="http://schemas.microsoft.com/office/drawing/2014/main" id="{7B7F3064-E975-7685-9B22-3D792F04E2B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7125661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1001219"/>
          </a:xfrm>
        </p:spPr>
        <p:txBody>
          <a:bodyPr anchor="b">
            <a:normAutofit/>
          </a:bodyPr>
          <a:lstStyle>
            <a:lvl1pPr>
              <a:defRPr sz="5400"/>
            </a:lvl1pPr>
          </a:lstStyle>
          <a:p>
            <a:r>
              <a:rPr lang="en-US"/>
              <a:t>Heading</a:t>
            </a:r>
            <a:endParaRPr lang="en-GB"/>
          </a:p>
        </p:txBody>
      </p:sp>
      <p:sp>
        <p:nvSpPr>
          <p:cNvPr id="3" name="Oval 2">
            <a:extLst>
              <a:ext uri="{FF2B5EF4-FFF2-40B4-BE49-F238E27FC236}">
                <a16:creationId xmlns:a16="http://schemas.microsoft.com/office/drawing/2014/main" id="{117CAE00-2AF0-E841-7D48-5AD42263E8C4}"/>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FFE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Logo&#10;&#10;Description automatically generated">
            <a:extLst>
              <a:ext uri="{FF2B5EF4-FFF2-40B4-BE49-F238E27FC236}">
                <a16:creationId xmlns:a16="http://schemas.microsoft.com/office/drawing/2014/main" id="{1C785A38-52CE-E8D4-3D26-012DD5AF7C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927801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62594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3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8642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90803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1484202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 and graphic">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724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3607656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9423400" cy="92519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686560"/>
            <a:ext cx="8295640" cy="3992880"/>
          </a:xfrm>
        </p:spPr>
        <p:txBody>
          <a:bodyPr>
            <a:normAutofit/>
          </a:bodyPr>
          <a:lstStyle>
            <a:lvl1pPr marL="0" indent="0">
              <a:buNone/>
              <a:defRPr sz="2000"/>
            </a:lvl1pPr>
          </a:lstStyle>
          <a:p>
            <a:pPr lvl="0"/>
            <a:r>
              <a:rPr lang="en-US"/>
              <a:t>Click to edit Master text styles</a:t>
            </a:r>
          </a:p>
        </p:txBody>
      </p:sp>
      <p:sp>
        <p:nvSpPr>
          <p:cNvPr id="3" name="Oval 2">
            <a:extLst>
              <a:ext uri="{FF2B5EF4-FFF2-40B4-BE49-F238E27FC236}">
                <a16:creationId xmlns:a16="http://schemas.microsoft.com/office/drawing/2014/main" id="{F7F54681-4E04-9590-0BD1-CCE2C1F148BC}"/>
              </a:ext>
              <a:ext uri="{C183D7F6-B498-43B3-948B-1728B52AA6E4}">
                <adec:decorative xmlns:adec="http://schemas.microsoft.com/office/drawing/2017/decorative" val="1"/>
              </a:ext>
            </a:extLst>
          </p:cNvPr>
          <p:cNvSpPr/>
          <p:nvPr userDrawn="1"/>
        </p:nvSpPr>
        <p:spPr>
          <a:xfrm>
            <a:off x="9402000" y="840886"/>
            <a:ext cx="5580000" cy="5580000"/>
          </a:xfrm>
          <a:prstGeom prst="ellipse">
            <a:avLst/>
          </a:prstGeom>
          <a:solidFill>
            <a:srgbClr val="D7E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389275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ontent and graphic">
    <p:bg>
      <p:bgPr>
        <a:solidFill>
          <a:srgbClr val="EFF8F9"/>
        </a:solidFill>
        <a:effectLst/>
      </p:bgPr>
    </p:bg>
    <p:spTree>
      <p:nvGrpSpPr>
        <p:cNvPr id="1" name=""/>
        <p:cNvGrpSpPr/>
        <p:nvPr/>
      </p:nvGrpSpPr>
      <p:grpSpPr>
        <a:xfrm>
          <a:off x="0" y="0"/>
          <a:ext cx="0" cy="0"/>
          <a:chOff x="0" y="0"/>
          <a:chExt cx="0" cy="0"/>
        </a:xfrm>
      </p:grpSpPr>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6146" name="Picture 2">
            <a:extLst>
              <a:ext uri="{FF2B5EF4-FFF2-40B4-BE49-F238E27FC236}">
                <a16:creationId xmlns:a16="http://schemas.microsoft.com/office/drawing/2014/main" id="{B2DE0C2B-37D0-61B6-08C0-5A74E408E1A0}"/>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935620" y="2610"/>
            <a:ext cx="3256380" cy="664757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CDAA3D98-69A9-9D5A-2199-9A21FA9AD128}"/>
              </a:ext>
            </a:extLst>
          </p:cNvPr>
          <p:cNvSpPr>
            <a:spLocks noGrp="1"/>
          </p:cNvSpPr>
          <p:nvPr>
            <p:ph type="title" hasCustomPrompt="1"/>
          </p:nvPr>
        </p:nvSpPr>
        <p:spPr>
          <a:xfrm>
            <a:off x="838200" y="365125"/>
            <a:ext cx="9199880" cy="894715"/>
          </a:xfrm>
        </p:spPr>
        <p:txBody>
          <a:bodyPr anchor="b">
            <a:normAutofit/>
          </a:bodyPr>
          <a:lstStyle>
            <a:lvl1pPr>
              <a:defRPr sz="5400"/>
            </a:lvl1pPr>
          </a:lstStyle>
          <a:p>
            <a:r>
              <a:rPr lang="en-US"/>
              <a:t>Heading</a:t>
            </a:r>
            <a:endParaRPr lang="en-GB"/>
          </a:p>
        </p:txBody>
      </p:sp>
      <p:sp>
        <p:nvSpPr>
          <p:cNvPr id="5" name="Text Placeholder 3">
            <a:extLst>
              <a:ext uri="{FF2B5EF4-FFF2-40B4-BE49-F238E27FC236}">
                <a16:creationId xmlns:a16="http://schemas.microsoft.com/office/drawing/2014/main" id="{ACC131A5-2963-92B5-FD0E-EAEED541C7D2}"/>
              </a:ext>
            </a:extLst>
          </p:cNvPr>
          <p:cNvSpPr>
            <a:spLocks noGrp="1"/>
          </p:cNvSpPr>
          <p:nvPr>
            <p:ph type="body" sz="quarter" idx="10"/>
          </p:nvPr>
        </p:nvSpPr>
        <p:spPr>
          <a:xfrm>
            <a:off x="838200" y="1622355"/>
            <a:ext cx="8295640" cy="4057085"/>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9216529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11896"/>
            <a:ext cx="10515600" cy="934291"/>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595120"/>
            <a:ext cx="3344917" cy="4016693"/>
          </a:xfrm>
          <a:solidFill>
            <a:srgbClr val="BEDCAF"/>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595120"/>
            <a:ext cx="3344917" cy="4016693"/>
          </a:xfrm>
          <a:solidFill>
            <a:srgbClr val="F0AFCB"/>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595120"/>
            <a:ext cx="3344917" cy="4016693"/>
          </a:xfrm>
          <a:solidFill>
            <a:srgbClr val="AAA0CD"/>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86D5B82C-610F-4D15-4911-6CC1BB2DE50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615638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rgbClr val="E4E1F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F17A568B-E67A-47AB-C6B8-42C7B348F33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63688" y="-560666"/>
            <a:ext cx="4881068" cy="8255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13717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896116"/>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605280"/>
            <a:ext cx="3344917" cy="4006533"/>
          </a:xfrm>
          <a:solidFill>
            <a:srgbClr val="FFF6E1"/>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605280"/>
            <a:ext cx="3344917" cy="4006533"/>
          </a:xfrm>
          <a:solidFill>
            <a:srgbClr val="D7EAD9"/>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605280"/>
            <a:ext cx="3344917" cy="4006533"/>
          </a:xfrm>
          <a:solidFill>
            <a:srgbClr val="E4E1F2"/>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A81410E0-1A4E-44E4-0C83-1A3D5FFC87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7036398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10818A78-D8F6-0595-F967-F6038149979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623947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Blank slide">
    <p:bg>
      <p:bgPr>
        <a:solidFill>
          <a:srgbClr val="EFF8F9"/>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A814BF6E-D9AB-C1AA-0AF5-241207067B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9700871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C07E9414-77EE-92A5-F83D-83EC11DA12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445473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able">
    <p:bg>
      <p:bgPr>
        <a:solidFill>
          <a:srgbClr val="EFF8F9"/>
        </a:solidFill>
        <a:effectLst/>
      </p:bgPr>
    </p:bg>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320281CD-7DB3-6117-C885-C2D44E806A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2445704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C0E7F757-1C43-2E30-246E-3CAFABB28F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2670850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A866DF1D-ECE2-62B4-79BF-6CC9789D64F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538856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BA0AA473-4700-1EF8-14D8-292C91BA053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885995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3C447A4A-A81C-D2E1-B2DA-0C8F48AB974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8322630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98FB88F9-9339-88AE-D59E-BCF2EAFAFB6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887752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3_Section Header">
    <p:bg>
      <p:bgPr>
        <a:solidFill>
          <a:srgbClr val="D7EAD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4" name="Picture 2">
            <a:extLst>
              <a:ext uri="{FF2B5EF4-FFF2-40B4-BE49-F238E27FC236}">
                <a16:creationId xmlns:a16="http://schemas.microsoft.com/office/drawing/2014/main" id="{0CDD4252-DCE1-B8E0-4F68-71FC6F32CDF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4569" y="-1848039"/>
            <a:ext cx="5264150" cy="9934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33231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9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C1D839B2-599E-4855-94CE-DD9BFA4E9C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8989698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6611227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40480305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4ED4B8A1-A413-52C8-0E4D-54723741C4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40449974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0DBA66B6-E447-7D19-3230-B1B5CAC75DA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620413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6BCD04C2-E6B1-F464-2A55-475AB435C996}"/>
              </a:ext>
              <a:ext uri="{C183D7F6-B498-43B3-948B-1728B52AA6E4}">
                <adec:decorative xmlns:adec="http://schemas.microsoft.com/office/drawing/2017/decorative" val="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78815" y="-42040"/>
            <a:ext cx="1713186" cy="708485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nna Freud building the mental wellbeing of the next generation (logo)">
            <a:extLst>
              <a:ext uri="{FF2B5EF4-FFF2-40B4-BE49-F238E27FC236}">
                <a16:creationId xmlns:a16="http://schemas.microsoft.com/office/drawing/2014/main" id="{11DDF857-6228-80CF-908B-084AA171550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3910" y="4985121"/>
            <a:ext cx="3708000" cy="1308208"/>
          </a:xfrm>
          <a:prstGeom prst="rect">
            <a:avLst/>
          </a:prstGeom>
        </p:spPr>
      </p:pic>
      <p:sp>
        <p:nvSpPr>
          <p:cNvPr id="8" name="TextBox 7">
            <a:extLst>
              <a:ext uri="{FF2B5EF4-FFF2-40B4-BE49-F238E27FC236}">
                <a16:creationId xmlns:a16="http://schemas.microsoft.com/office/drawing/2014/main" id="{A5BF540D-9080-D9BC-48AD-25B84FBAD53B}"/>
              </a:ext>
            </a:extLst>
          </p:cNvPr>
          <p:cNvSpPr txBox="1"/>
          <p:nvPr userDrawn="1"/>
        </p:nvSpPr>
        <p:spPr>
          <a:xfrm>
            <a:off x="543910" y="4204138"/>
            <a:ext cx="3708000" cy="400110"/>
          </a:xfrm>
          <a:prstGeom prst="rect">
            <a:avLst/>
          </a:prstGeom>
          <a:noFill/>
        </p:spPr>
        <p:txBody>
          <a:bodyPr wrap="square" rtlCol="0">
            <a:spAutoFit/>
          </a:bodyPr>
          <a:lstStyle/>
          <a:p>
            <a:r>
              <a:rPr lang="en-US" sz="2000" b="1"/>
              <a:t>annafreud.org</a:t>
            </a:r>
            <a:endParaRPr lang="en-GB" sz="2000" b="1"/>
          </a:p>
        </p:txBody>
      </p:sp>
      <p:sp>
        <p:nvSpPr>
          <p:cNvPr id="10" name="Text Placeholder 9">
            <a:extLst>
              <a:ext uri="{FF2B5EF4-FFF2-40B4-BE49-F238E27FC236}">
                <a16:creationId xmlns:a16="http://schemas.microsoft.com/office/drawing/2014/main" id="{B1D4C1F2-01C8-2034-41B1-16C708113B3C}"/>
              </a:ext>
            </a:extLst>
          </p:cNvPr>
          <p:cNvSpPr>
            <a:spLocks noGrp="1"/>
          </p:cNvSpPr>
          <p:nvPr>
            <p:ph type="body" sz="quarter" idx="10"/>
          </p:nvPr>
        </p:nvSpPr>
        <p:spPr>
          <a:xfrm>
            <a:off x="543910" y="2522976"/>
            <a:ext cx="5454650" cy="12065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6847176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Section Break - Green">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374016" y="1722319"/>
            <a:ext cx="7019384" cy="1145005"/>
          </a:xfrm>
        </p:spPr>
        <p:txBody>
          <a:bodyPr/>
          <a:lstStyle>
            <a:lvl1pPr>
              <a:defRPr sz="3200"/>
            </a:lvl1pPr>
          </a:lstStyle>
          <a:p>
            <a:r>
              <a:rPr lang="en-US"/>
              <a:t>Click to edit Master title style</a:t>
            </a:r>
          </a:p>
        </p:txBody>
      </p:sp>
      <p:sp>
        <p:nvSpPr>
          <p:cNvPr id="8" name="Subtitle 2"/>
          <p:cNvSpPr>
            <a:spLocks noGrp="1"/>
          </p:cNvSpPr>
          <p:nvPr>
            <p:ph type="subTitle" idx="1"/>
          </p:nvPr>
        </p:nvSpPr>
        <p:spPr>
          <a:xfrm>
            <a:off x="374016" y="3136736"/>
            <a:ext cx="7019384" cy="1752600"/>
          </a:xfrm>
        </p:spPr>
        <p:txBody>
          <a:bodyPr/>
          <a:lstStyle>
            <a:lvl1pPr marL="0" indent="0" algn="l">
              <a:buNone/>
              <a:defRPr>
                <a:solidFill>
                  <a:schemeClr val="tx1">
                    <a:tint val="75000"/>
                  </a:schemeClr>
                </a:solidFill>
                <a:latin typeface="+mn-lt"/>
                <a:cs typeface="Verdan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3" name="Content Placeholder 12"/>
          <p:cNvSpPr>
            <a:spLocks noGrp="1"/>
          </p:cNvSpPr>
          <p:nvPr>
            <p:ph sz="quarter" idx="11" hasCustomPrompt="1"/>
          </p:nvPr>
        </p:nvSpPr>
        <p:spPr>
          <a:xfrm>
            <a:off x="374016" y="1300164"/>
            <a:ext cx="4513368" cy="365125"/>
          </a:xfrm>
        </p:spPr>
        <p:txBody>
          <a:bodyPr anchor="t" anchorCtr="0">
            <a:normAutofit/>
          </a:bodyPr>
          <a:lstStyle>
            <a:lvl1pPr marL="0" indent="0">
              <a:lnSpc>
                <a:spcPct val="100000"/>
              </a:lnSpc>
              <a:spcAft>
                <a:spcPts val="0"/>
              </a:spcAft>
              <a:defRPr sz="1200">
                <a:latin typeface="+mn-lt"/>
                <a:cs typeface="Verdana"/>
              </a:defRPr>
            </a:lvl1pPr>
          </a:lstStyle>
          <a:p>
            <a:pPr lvl="0"/>
            <a:r>
              <a:rPr lang="en-GB"/>
              <a:t>Section #</a:t>
            </a:r>
            <a:endParaRPr lang="en-US"/>
          </a:p>
        </p:txBody>
      </p:sp>
      <p:cxnSp>
        <p:nvCxnSpPr>
          <p:cNvPr id="14" name="Straight Connector 13"/>
          <p:cNvCxnSpPr/>
          <p:nvPr userDrawn="1"/>
        </p:nvCxnSpPr>
        <p:spPr>
          <a:xfrm>
            <a:off x="477085" y="490643"/>
            <a:ext cx="11290545" cy="1588"/>
          </a:xfrm>
          <a:prstGeom prst="line">
            <a:avLst/>
          </a:prstGeom>
          <a:ln w="12700" cap="flat" cmpd="sng" algn="ctr">
            <a:solidFill>
              <a:srgbClr val="FFFFF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0"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pic>
        <p:nvPicPr>
          <p:cNvPr id="11" name="Picture 10" descr="AF-logo-RGB-Green+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4256" y="6110810"/>
            <a:ext cx="2520443" cy="428735"/>
          </a:xfrm>
          <a:prstGeom prst="rect">
            <a:avLst/>
          </a:prstGeom>
        </p:spPr>
      </p:pic>
    </p:spTree>
    <p:extLst>
      <p:ext uri="{BB962C8B-B14F-4D97-AF65-F5344CB8AC3E}">
        <p14:creationId xmlns:p14="http://schemas.microsoft.com/office/powerpoint/2010/main" val="1836971023"/>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pic>
        <p:nvPicPr>
          <p:cNvPr id="15" name="Picture 14" descr="AF-logo-Greyscale.png"/>
          <p:cNvPicPr>
            <a:picLocks noChangeAspect="1"/>
          </p:cNvPicPr>
          <p:nvPr userDrawn="1"/>
        </p:nvPicPr>
        <p:blipFill>
          <a:blip r:embed="rId2"/>
          <a:stretch>
            <a:fillRect/>
          </a:stretch>
        </p:blipFill>
        <p:spPr>
          <a:xfrm>
            <a:off x="459460" y="6248616"/>
            <a:ext cx="2106264" cy="358282"/>
          </a:xfrm>
          <a:prstGeom prst="rect">
            <a:avLst/>
          </a:prstGeom>
        </p:spPr>
      </p:pic>
    </p:spTree>
    <p:extLst>
      <p:ext uri="{BB962C8B-B14F-4D97-AF65-F5344CB8AC3E}">
        <p14:creationId xmlns:p14="http://schemas.microsoft.com/office/powerpoint/2010/main" val="24345270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ontent + image + caption">
    <p:spTree>
      <p:nvGrpSpPr>
        <p:cNvPr id="1" name=""/>
        <p:cNvGrpSpPr/>
        <p:nvPr/>
      </p:nvGrpSpPr>
      <p:grpSpPr>
        <a:xfrm>
          <a:off x="0" y="0"/>
          <a:ext cx="0" cy="0"/>
          <a:chOff x="0" y="0"/>
          <a:chExt cx="0" cy="0"/>
        </a:xfrm>
      </p:grpSpPr>
      <p:sp>
        <p:nvSpPr>
          <p:cNvPr id="15" name="Content Placeholder 3"/>
          <p:cNvSpPr>
            <a:spLocks noGrp="1"/>
          </p:cNvSpPr>
          <p:nvPr>
            <p:ph sz="quarter" idx="13" hasCustomPrompt="1"/>
          </p:nvPr>
        </p:nvSpPr>
        <p:spPr>
          <a:xfrm>
            <a:off x="6284384" y="1395685"/>
            <a:ext cx="5484283" cy="4724128"/>
          </a:xfrm>
        </p:spPr>
        <p:txBody>
          <a:bodyPr/>
          <a:lstStyle/>
          <a:p>
            <a:pPr lvl="0"/>
            <a:r>
              <a:rPr lang="en-US"/>
              <a:t>Object or image</a:t>
            </a:r>
          </a:p>
        </p:txBody>
      </p:sp>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4" name="Content Placeholder 13"/>
          <p:cNvSpPr>
            <a:spLocks noGrp="1"/>
          </p:cNvSpPr>
          <p:nvPr>
            <p:ph sz="quarter" idx="10"/>
          </p:nvPr>
        </p:nvSpPr>
        <p:spPr>
          <a:xfrm>
            <a:off x="344569" y="1395686"/>
            <a:ext cx="5486849" cy="47238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1" name="Picture 20" descr="AF-logo-Greyscale.png"/>
          <p:cNvPicPr>
            <a:picLocks noChangeAspect="1"/>
          </p:cNvPicPr>
          <p:nvPr userDrawn="1"/>
        </p:nvPicPr>
        <p:blipFill>
          <a:blip r:embed="rId2"/>
          <a:stretch>
            <a:fillRect/>
          </a:stretch>
        </p:blipFill>
        <p:spPr>
          <a:xfrm>
            <a:off x="459460" y="6248616"/>
            <a:ext cx="2106264" cy="358282"/>
          </a:xfrm>
          <a:prstGeom prst="rect">
            <a:avLst/>
          </a:prstGeom>
        </p:spPr>
      </p:pic>
      <p:sp>
        <p:nvSpPr>
          <p:cNvPr id="16" name="Text Placeholder 22"/>
          <p:cNvSpPr>
            <a:spLocks noGrp="1"/>
          </p:cNvSpPr>
          <p:nvPr>
            <p:ph type="body" sz="quarter" idx="12"/>
          </p:nvPr>
        </p:nvSpPr>
        <p:spPr>
          <a:xfrm>
            <a:off x="6284384" y="5393424"/>
            <a:ext cx="5484283" cy="726096"/>
          </a:xfrm>
          <a:solidFill>
            <a:schemeClr val="tx2"/>
          </a:solidFill>
        </p:spPr>
        <p:txBody>
          <a:bodyPr>
            <a:noAutofit/>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38423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4_Section Header">
    <p:bg>
      <p:bgPr>
        <a:solidFill>
          <a:srgbClr val="FBE3F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0FC346D8-86F7-FD6D-BAC7-30CD434DF87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6033" y="2327887"/>
            <a:ext cx="5038259" cy="2202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233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2CFA0F06-D520-6625-1077-E895EC2AD3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926852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EB659E16-0E65-EE82-2BA9-62D384F6EB2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167385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950ECA6D-CFEB-C8CB-026E-8F21874D25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255937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Two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80D20C31-6D3B-D4EC-0107-A7D9E3D27AE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68830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27056A8D-3B8B-56C2-E7CF-BCDA449169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39197051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44267A-C416-C6A6-8822-9262735DEA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4378778-84DB-7783-7604-AC782BEF2B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9BA15CA-7E15-6B35-78CE-50B0AB8509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35D721-1692-4798-AF37-A3D709008F23}" type="datetimeFigureOut">
              <a:rPr lang="en-GB" smtClean="0"/>
              <a:t>28/01/2026</a:t>
            </a:fld>
            <a:endParaRPr lang="en-GB"/>
          </a:p>
        </p:txBody>
      </p:sp>
      <p:sp>
        <p:nvSpPr>
          <p:cNvPr id="5" name="Footer Placeholder 4">
            <a:extLst>
              <a:ext uri="{FF2B5EF4-FFF2-40B4-BE49-F238E27FC236}">
                <a16:creationId xmlns:a16="http://schemas.microsoft.com/office/drawing/2014/main" id="{92A5BACC-C551-AD93-EF28-ADD816CF9D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E7B2831-619D-0273-7E9A-CB78BC0C3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4D6DA7-933C-44DE-80C8-EC4B394CC34D}" type="slidenum">
              <a:rPr lang="en-GB" smtClean="0"/>
              <a:t>‹#›</a:t>
            </a:fld>
            <a:endParaRPr lang="en-GB"/>
          </a:p>
        </p:txBody>
      </p:sp>
    </p:spTree>
    <p:extLst>
      <p:ext uri="{BB962C8B-B14F-4D97-AF65-F5344CB8AC3E}">
        <p14:creationId xmlns:p14="http://schemas.microsoft.com/office/powerpoint/2010/main" val="35664409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20.svg"/></Relationships>
</file>

<file path=ppt/slides/_rels/slide1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2.emf"/></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5.svg"/></Relationships>
</file>

<file path=ppt/slides/_rels/slide1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27.emf"/></Relationships>
</file>

<file path=ppt/slides/_rels/slide1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30.emf"/><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2.svg"/></Relationships>
</file>

<file path=ppt/slides/_rels/slide2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8.svg"/></Relationships>
</file>

<file path=ppt/slides/_rels/slide25.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26.xml"/><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41.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6.svg"/></Relationships>
</file>

<file path=ppt/slides/_rels/slide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07611-77D3-754C-F3F4-EC38749667C1}"/>
              </a:ext>
            </a:extLst>
          </p:cNvPr>
          <p:cNvSpPr>
            <a:spLocks noGrp="1"/>
          </p:cNvSpPr>
          <p:nvPr>
            <p:ph type="ctrTitle"/>
          </p:nvPr>
        </p:nvSpPr>
        <p:spPr>
          <a:xfrm>
            <a:off x="5932683" y="4028120"/>
            <a:ext cx="5717111" cy="1006475"/>
          </a:xfrm>
        </p:spPr>
        <p:txBody>
          <a:bodyPr>
            <a:normAutofit fontScale="90000"/>
          </a:bodyPr>
          <a:lstStyle/>
          <a:p>
            <a:r>
              <a:rPr lang="en-GB" sz="4900"/>
              <a:t>Let’s talk about healthy relationships: friendships and conflict</a:t>
            </a:r>
            <a:br>
              <a:rPr lang="en-GB"/>
            </a:br>
            <a:r>
              <a:rPr lang="en-GB" sz="3100"/>
              <a:t>  </a:t>
            </a:r>
            <a:br>
              <a:rPr lang="en-GB" sz="3100"/>
            </a:br>
            <a:r>
              <a:rPr lang="en-GB" sz="3100"/>
              <a:t>Lesson series</a:t>
            </a:r>
          </a:p>
        </p:txBody>
      </p:sp>
    </p:spTree>
    <p:extLst>
      <p:ext uri="{BB962C8B-B14F-4D97-AF65-F5344CB8AC3E}">
        <p14:creationId xmlns:p14="http://schemas.microsoft.com/office/powerpoint/2010/main" val="8685089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50ED-04A4-53F0-3DDA-A86A4390DBAA}"/>
              </a:ext>
            </a:extLst>
          </p:cNvPr>
          <p:cNvSpPr>
            <a:spLocks noGrp="1"/>
          </p:cNvSpPr>
          <p:nvPr>
            <p:ph type="title"/>
          </p:nvPr>
        </p:nvSpPr>
        <p:spPr>
          <a:xfrm>
            <a:off x="838200" y="744265"/>
            <a:ext cx="10515600" cy="935356"/>
          </a:xfrm>
        </p:spPr>
        <p:txBody>
          <a:bodyPr/>
          <a:lstStyle/>
          <a:p>
            <a:r>
              <a:rPr lang="en-US"/>
              <a:t>Word match</a:t>
            </a:r>
            <a:endParaRPr lang="en-GB"/>
          </a:p>
        </p:txBody>
      </p:sp>
      <p:sp>
        <p:nvSpPr>
          <p:cNvPr id="3" name="Content Placeholder 2">
            <a:extLst>
              <a:ext uri="{FF2B5EF4-FFF2-40B4-BE49-F238E27FC236}">
                <a16:creationId xmlns:a16="http://schemas.microsoft.com/office/drawing/2014/main" id="{8027A66A-F319-F7E0-466C-F30095AF5C4E}"/>
              </a:ext>
            </a:extLst>
          </p:cNvPr>
          <p:cNvSpPr>
            <a:spLocks noGrp="1"/>
          </p:cNvSpPr>
          <p:nvPr>
            <p:ph sz="half" idx="1"/>
          </p:nvPr>
        </p:nvSpPr>
        <p:spPr>
          <a:xfrm>
            <a:off x="838200" y="1842123"/>
            <a:ext cx="6566210" cy="2507445"/>
          </a:xfrm>
          <a:noFill/>
          <a:ln>
            <a:no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t">
            <a:normAutofit/>
          </a:bodyPr>
          <a:lstStyle/>
          <a:p>
            <a:pPr marL="0" indent="0">
              <a:buNone/>
            </a:pPr>
            <a:endParaRPr lang="en-GB"/>
          </a:p>
          <a:p>
            <a:r>
              <a:rPr lang="en-GB" sz="2400"/>
              <a:t>What does a healthy relationship look like? </a:t>
            </a:r>
          </a:p>
          <a:p>
            <a:r>
              <a:rPr lang="en-GB" sz="2400"/>
              <a:t>What does an unhealthy relationship look like?</a:t>
            </a:r>
          </a:p>
          <a:p>
            <a:r>
              <a:rPr lang="en-GB" sz="2400"/>
              <a:t>What words would you use to describe how it might feel to be in an unhealthy relationship?</a:t>
            </a:r>
          </a:p>
          <a:p>
            <a:endParaRPr lang="en-GB"/>
          </a:p>
        </p:txBody>
      </p:sp>
      <p:pic>
        <p:nvPicPr>
          <p:cNvPr id="4" name="Picture 3">
            <a:extLst>
              <a:ext uri="{FF2B5EF4-FFF2-40B4-BE49-F238E27FC236}">
                <a16:creationId xmlns:a16="http://schemas.microsoft.com/office/drawing/2014/main" id="{ABC76487-682B-A9DA-7382-BF37AF7A924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573780" y="1182029"/>
            <a:ext cx="4179604" cy="4179604"/>
          </a:xfrm>
          <a:prstGeom prst="rect">
            <a:avLst/>
          </a:prstGeom>
        </p:spPr>
      </p:pic>
    </p:spTree>
    <p:extLst>
      <p:ext uri="{BB962C8B-B14F-4D97-AF65-F5344CB8AC3E}">
        <p14:creationId xmlns:p14="http://schemas.microsoft.com/office/powerpoint/2010/main" val="159166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50ED-04A4-53F0-3DDA-A86A4390DBAA}"/>
              </a:ext>
            </a:extLst>
          </p:cNvPr>
          <p:cNvSpPr>
            <a:spLocks noGrp="1"/>
          </p:cNvSpPr>
          <p:nvPr>
            <p:ph type="title"/>
          </p:nvPr>
        </p:nvSpPr>
        <p:spPr>
          <a:xfrm>
            <a:off x="838200" y="587829"/>
            <a:ext cx="10515600" cy="935356"/>
          </a:xfrm>
        </p:spPr>
        <p:txBody>
          <a:bodyPr/>
          <a:lstStyle/>
          <a:p>
            <a:r>
              <a:rPr lang="en-US"/>
              <a:t>Relationships and wellbeing</a:t>
            </a:r>
          </a:p>
        </p:txBody>
      </p:sp>
      <p:sp>
        <p:nvSpPr>
          <p:cNvPr id="3" name="Content Placeholder 2">
            <a:extLst>
              <a:ext uri="{FF2B5EF4-FFF2-40B4-BE49-F238E27FC236}">
                <a16:creationId xmlns:a16="http://schemas.microsoft.com/office/drawing/2014/main" id="{8027A66A-F319-F7E0-466C-F30095AF5C4E}"/>
              </a:ext>
            </a:extLst>
          </p:cNvPr>
          <p:cNvSpPr>
            <a:spLocks noGrp="1"/>
          </p:cNvSpPr>
          <p:nvPr>
            <p:ph sz="half" idx="1"/>
          </p:nvPr>
        </p:nvSpPr>
        <p:spPr>
          <a:xfrm>
            <a:off x="838200" y="1458168"/>
            <a:ext cx="6855383" cy="935356"/>
          </a:xfrm>
          <a:noFill/>
          <a:ln>
            <a:no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t">
            <a:normAutofit/>
          </a:bodyPr>
          <a:lstStyle/>
          <a:p>
            <a:endParaRPr lang="en-GB" sz="2400" b="1"/>
          </a:p>
          <a:p>
            <a:r>
              <a:rPr lang="en-GB" sz="2400" b="1"/>
              <a:t>How might relationships affect our wellbeing?</a:t>
            </a:r>
          </a:p>
          <a:p>
            <a:pPr marL="0" indent="0">
              <a:buNone/>
            </a:pPr>
            <a:endParaRPr lang="en-GB" b="1"/>
          </a:p>
        </p:txBody>
      </p:sp>
      <p:grpSp>
        <p:nvGrpSpPr>
          <p:cNvPr id="7" name="Group 6" descr="Expore">
            <a:extLst>
              <a:ext uri="{FF2B5EF4-FFF2-40B4-BE49-F238E27FC236}">
                <a16:creationId xmlns:a16="http://schemas.microsoft.com/office/drawing/2014/main" id="{E8C34B4F-B009-24D7-8668-87A1441BFC9E}"/>
              </a:ext>
            </a:extLst>
          </p:cNvPr>
          <p:cNvGrpSpPr/>
          <p:nvPr/>
        </p:nvGrpSpPr>
        <p:grpSpPr>
          <a:xfrm>
            <a:off x="10248899" y="63500"/>
            <a:ext cx="1752045" cy="666103"/>
            <a:chOff x="10363199" y="0"/>
            <a:chExt cx="1752045" cy="666103"/>
          </a:xfrm>
        </p:grpSpPr>
        <p:sp>
          <p:nvSpPr>
            <p:cNvPr id="5" name="Title 1">
              <a:extLst>
                <a:ext uri="{FF2B5EF4-FFF2-40B4-BE49-F238E27FC236}">
                  <a16:creationId xmlns:a16="http://schemas.microsoft.com/office/drawing/2014/main" id="{820DAD28-19D5-4C05-A951-B9C563DFA8FA}"/>
                </a:ext>
              </a:extLst>
            </p:cNvPr>
            <p:cNvSpPr txBox="1">
              <a:spLocks/>
            </p:cNvSpPr>
            <p:nvPr/>
          </p:nvSpPr>
          <p:spPr>
            <a:xfrm>
              <a:off x="10363199" y="0"/>
              <a:ext cx="1150086" cy="587829"/>
            </a:xfrm>
            <a:prstGeom prst="rect">
              <a:avLst/>
            </a:prstGeom>
          </p:spPr>
          <p:txBody>
            <a:bodyPr vert="horz" lIns="91440" tIns="45720" rIns="91440" bIns="45720" rtlCol="0" anchor="b">
              <a:normAutofit fontScale="900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Explore</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6" name="Graphic 5" descr="Magnifying glass with solid fill">
              <a:extLst>
                <a:ext uri="{FF2B5EF4-FFF2-40B4-BE49-F238E27FC236}">
                  <a16:creationId xmlns:a16="http://schemas.microsoft.com/office/drawing/2014/main" id="{28A9B960-20B0-861D-5EB8-8B534D7BF1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513285" y="64144"/>
              <a:ext cx="601959" cy="601959"/>
            </a:xfrm>
            <a:prstGeom prst="rect">
              <a:avLst/>
            </a:prstGeom>
          </p:spPr>
        </p:pic>
      </p:grpSp>
      <p:sp>
        <p:nvSpPr>
          <p:cNvPr id="8" name="Rounded Rectangle 7">
            <a:extLst>
              <a:ext uri="{FF2B5EF4-FFF2-40B4-BE49-F238E27FC236}">
                <a16:creationId xmlns:a16="http://schemas.microsoft.com/office/drawing/2014/main" id="{B9186C0F-8966-5A49-08E7-D01E77D89BA5}"/>
              </a:ext>
            </a:extLst>
          </p:cNvPr>
          <p:cNvSpPr/>
          <p:nvPr/>
        </p:nvSpPr>
        <p:spPr>
          <a:xfrm>
            <a:off x="1018548" y="2641600"/>
            <a:ext cx="2160000" cy="2758232"/>
          </a:xfrm>
          <a:prstGeom prst="roundRect">
            <a:avLst>
              <a:gd name="adj" fmla="val 8793"/>
            </a:avLst>
          </a:prstGeom>
          <a:solidFill>
            <a:srgbClr val="C8E5C6"/>
          </a:solidFill>
          <a:ln>
            <a:noFill/>
          </a:ln>
        </p:spPr>
        <p:style>
          <a:lnRef idx="2">
            <a:schemeClr val="accent1">
              <a:shade val="15000"/>
            </a:schemeClr>
          </a:lnRef>
          <a:fillRef idx="1">
            <a:schemeClr val="accent1"/>
          </a:fillRef>
          <a:effectRef idx="0">
            <a:schemeClr val="accent1"/>
          </a:effectRef>
          <a:fontRef idx="minor">
            <a:schemeClr val="lt1"/>
          </a:fontRef>
        </p:style>
        <p:txBody>
          <a:bodyPr bIns="54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002060"/>
                </a:solidFill>
                <a:effectLst/>
                <a:uLnTx/>
                <a:uFillTx/>
                <a:latin typeface="Trebuchet MS"/>
                <a:ea typeface="+mn-ea"/>
                <a:cs typeface="+mn-cs"/>
              </a:rPr>
              <a:t>Healthy</a:t>
            </a:r>
          </a:p>
        </p:txBody>
      </p:sp>
      <p:sp>
        <p:nvSpPr>
          <p:cNvPr id="9" name="Rounded Rectangle 8">
            <a:extLst>
              <a:ext uri="{FF2B5EF4-FFF2-40B4-BE49-F238E27FC236}">
                <a16:creationId xmlns:a16="http://schemas.microsoft.com/office/drawing/2014/main" id="{7A55115A-8BD3-8DAD-FA3C-9639C593A176}"/>
              </a:ext>
            </a:extLst>
          </p:cNvPr>
          <p:cNvSpPr/>
          <p:nvPr/>
        </p:nvSpPr>
        <p:spPr>
          <a:xfrm>
            <a:off x="3608268" y="2641600"/>
            <a:ext cx="2160000" cy="2758232"/>
          </a:xfrm>
          <a:prstGeom prst="roundRect">
            <a:avLst>
              <a:gd name="adj" fmla="val 8793"/>
            </a:avLst>
          </a:prstGeom>
          <a:solidFill>
            <a:srgbClr val="FFECAF"/>
          </a:solidFill>
          <a:ln>
            <a:noFill/>
          </a:ln>
        </p:spPr>
        <p:style>
          <a:lnRef idx="2">
            <a:schemeClr val="accent1">
              <a:shade val="15000"/>
            </a:schemeClr>
          </a:lnRef>
          <a:fillRef idx="1">
            <a:schemeClr val="accent1"/>
          </a:fillRef>
          <a:effectRef idx="0">
            <a:schemeClr val="accent1"/>
          </a:effectRef>
          <a:fontRef idx="minor">
            <a:schemeClr val="lt1"/>
          </a:fontRef>
        </p:style>
        <p:txBody>
          <a:bodyPr bIns="54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002060"/>
                </a:solidFill>
                <a:effectLst/>
                <a:uLnTx/>
                <a:uFillTx/>
                <a:latin typeface="Trebuchet MS"/>
                <a:ea typeface="+mn-ea"/>
                <a:cs typeface="+mn-cs"/>
              </a:rPr>
              <a:t>Coping</a:t>
            </a:r>
          </a:p>
        </p:txBody>
      </p:sp>
      <p:sp>
        <p:nvSpPr>
          <p:cNvPr id="10" name="Rounded Rectangle 9">
            <a:extLst>
              <a:ext uri="{FF2B5EF4-FFF2-40B4-BE49-F238E27FC236}">
                <a16:creationId xmlns:a16="http://schemas.microsoft.com/office/drawing/2014/main" id="{33AD1CEA-D935-2F48-5AB2-D0BF156B0439}"/>
              </a:ext>
            </a:extLst>
          </p:cNvPr>
          <p:cNvSpPr/>
          <p:nvPr/>
        </p:nvSpPr>
        <p:spPr>
          <a:xfrm>
            <a:off x="6197988" y="2641600"/>
            <a:ext cx="2160000" cy="2758232"/>
          </a:xfrm>
          <a:prstGeom prst="roundRect">
            <a:avLst>
              <a:gd name="adj" fmla="val 8793"/>
            </a:avLst>
          </a:prstGeom>
          <a:solidFill>
            <a:srgbClr val="FBE4EE"/>
          </a:solidFill>
          <a:ln>
            <a:noFill/>
          </a:ln>
        </p:spPr>
        <p:style>
          <a:lnRef idx="2">
            <a:schemeClr val="accent1">
              <a:shade val="15000"/>
            </a:schemeClr>
          </a:lnRef>
          <a:fillRef idx="1">
            <a:schemeClr val="accent1"/>
          </a:fillRef>
          <a:effectRef idx="0">
            <a:schemeClr val="accent1"/>
          </a:effectRef>
          <a:fontRef idx="minor">
            <a:schemeClr val="lt1"/>
          </a:fontRef>
        </p:style>
        <p:txBody>
          <a:bodyPr bIns="54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002060"/>
                </a:solidFill>
                <a:effectLst/>
                <a:uLnTx/>
                <a:uFillTx/>
                <a:latin typeface="Trebuchet MS"/>
                <a:ea typeface="+mn-ea"/>
                <a:cs typeface="+mn-cs"/>
              </a:rPr>
              <a:t>Struggling</a:t>
            </a:r>
            <a:endParaRPr kumimoji="0" lang="en-US" sz="2800" b="0" i="0" u="none" strike="noStrike" kern="1200" cap="none" spc="0" normalizeH="0" baseline="0" noProof="0">
              <a:ln>
                <a:noFill/>
              </a:ln>
              <a:solidFill>
                <a:prstClr val="white"/>
              </a:solidFill>
              <a:effectLst/>
              <a:uLnTx/>
              <a:uFillTx/>
              <a:latin typeface="Trebuchet MS"/>
              <a:ea typeface="+mn-ea"/>
              <a:cs typeface="+mn-cs"/>
            </a:endParaRPr>
          </a:p>
        </p:txBody>
      </p:sp>
      <p:sp>
        <p:nvSpPr>
          <p:cNvPr id="11" name="Rounded Rectangle 10">
            <a:extLst>
              <a:ext uri="{FF2B5EF4-FFF2-40B4-BE49-F238E27FC236}">
                <a16:creationId xmlns:a16="http://schemas.microsoft.com/office/drawing/2014/main" id="{314B82C9-403C-A179-1EEF-B26B87C3EFB3}"/>
              </a:ext>
            </a:extLst>
          </p:cNvPr>
          <p:cNvSpPr/>
          <p:nvPr/>
        </p:nvSpPr>
        <p:spPr>
          <a:xfrm>
            <a:off x="8787708" y="2641600"/>
            <a:ext cx="2160000" cy="2758232"/>
          </a:xfrm>
          <a:prstGeom prst="roundRect">
            <a:avLst>
              <a:gd name="adj" fmla="val 8793"/>
            </a:avLst>
          </a:prstGeom>
          <a:solidFill>
            <a:srgbClr val="F4ABCD"/>
          </a:solidFill>
          <a:ln>
            <a:noFill/>
          </a:ln>
        </p:spPr>
        <p:style>
          <a:lnRef idx="2">
            <a:schemeClr val="accent1">
              <a:shade val="15000"/>
            </a:schemeClr>
          </a:lnRef>
          <a:fillRef idx="1">
            <a:schemeClr val="accent1"/>
          </a:fillRef>
          <a:effectRef idx="0">
            <a:schemeClr val="accent1"/>
          </a:effectRef>
          <a:fontRef idx="minor">
            <a:schemeClr val="lt1"/>
          </a:fontRef>
        </p:style>
        <p:txBody>
          <a:bodyPr bIns="54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002060"/>
                </a:solidFill>
                <a:effectLst/>
                <a:uLnTx/>
                <a:uFillTx/>
                <a:latin typeface="Trebuchet MS"/>
                <a:ea typeface="+mn-ea"/>
                <a:cs typeface="+mn-cs"/>
              </a:rPr>
              <a:t>Unwell</a:t>
            </a:r>
          </a:p>
        </p:txBody>
      </p:sp>
      <p:sp>
        <p:nvSpPr>
          <p:cNvPr id="14" name="Left-right Arrow 13" descr="Diagram showing arrow scale from left to right. Healthy, coping, struggling, unwell">
            <a:extLst>
              <a:ext uri="{FF2B5EF4-FFF2-40B4-BE49-F238E27FC236}">
                <a16:creationId xmlns:a16="http://schemas.microsoft.com/office/drawing/2014/main" id="{3EC5E05E-43E3-587F-FFB5-78D801D29538}"/>
              </a:ext>
            </a:extLst>
          </p:cNvPr>
          <p:cNvSpPr/>
          <p:nvPr/>
        </p:nvSpPr>
        <p:spPr>
          <a:xfrm>
            <a:off x="1642534" y="4464477"/>
            <a:ext cx="8906932" cy="607699"/>
          </a:xfrm>
          <a:prstGeom prst="lef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spTree>
    <p:extLst>
      <p:ext uri="{BB962C8B-B14F-4D97-AF65-F5344CB8AC3E}">
        <p14:creationId xmlns:p14="http://schemas.microsoft.com/office/powerpoint/2010/main" val="1417335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22" presetClass="entr" presetSubtype="8"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animEffect transition="in" filter="wipe(left)">
                                      <p:cBhvr>
                                        <p:cTn id="9" dur="3000"/>
                                        <p:tgtEl>
                                          <p:spTgt spid="14"/>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150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20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AEA0355-36F6-4203-F00E-5794D7C02A78}"/>
              </a:ext>
              <a:ext uri="{C183D7F6-B498-43B3-948B-1728B52AA6E4}">
                <adec:decorative xmlns:adec="http://schemas.microsoft.com/office/drawing/2017/decorative" val="1"/>
              </a:ext>
            </a:extLst>
          </p:cNvPr>
          <p:cNvSpPr/>
          <p:nvPr/>
        </p:nvSpPr>
        <p:spPr>
          <a:xfrm>
            <a:off x="0" y="0"/>
            <a:ext cx="12192000" cy="6858000"/>
          </a:xfrm>
          <a:prstGeom prst="rect">
            <a:avLst/>
          </a:prstGeom>
          <a:solidFill>
            <a:srgbClr val="FFEC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Trebuchet MS"/>
              <a:ea typeface="+mn-ea"/>
              <a:cs typeface="+mn-cs"/>
            </a:endParaRPr>
          </a:p>
        </p:txBody>
      </p:sp>
      <p:pic>
        <p:nvPicPr>
          <p:cNvPr id="10" name="Picture 9">
            <a:extLst>
              <a:ext uri="{FF2B5EF4-FFF2-40B4-BE49-F238E27FC236}">
                <a16:creationId xmlns:a16="http://schemas.microsoft.com/office/drawing/2014/main" id="{E9B99A87-4504-52C5-DE71-9054C228B36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451011" y="0"/>
            <a:ext cx="2691442" cy="2996657"/>
          </a:xfrm>
          <a:prstGeom prst="rect">
            <a:avLst/>
          </a:prstGeom>
        </p:spPr>
      </p:pic>
      <p:sp>
        <p:nvSpPr>
          <p:cNvPr id="17" name="Oval 16">
            <a:extLst>
              <a:ext uri="{FF2B5EF4-FFF2-40B4-BE49-F238E27FC236}">
                <a16:creationId xmlns:a16="http://schemas.microsoft.com/office/drawing/2014/main" id="{C422A4E3-A68F-9DE7-DC42-6D45A7D9A4D1}"/>
              </a:ext>
              <a:ext uri="{C183D7F6-B498-43B3-948B-1728B52AA6E4}">
                <adec:decorative xmlns:adec="http://schemas.microsoft.com/office/drawing/2017/decorative" val="1"/>
              </a:ext>
            </a:extLst>
          </p:cNvPr>
          <p:cNvSpPr/>
          <p:nvPr/>
        </p:nvSpPr>
        <p:spPr>
          <a:xfrm>
            <a:off x="1856117" y="798621"/>
            <a:ext cx="5365631" cy="536563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Trebuchet MS"/>
              <a:ea typeface="+mn-ea"/>
              <a:cs typeface="+mn-cs"/>
            </a:endParaRPr>
          </a:p>
        </p:txBody>
      </p:sp>
      <p:sp>
        <p:nvSpPr>
          <p:cNvPr id="16" name="Content Placeholder 2">
            <a:extLst>
              <a:ext uri="{FF2B5EF4-FFF2-40B4-BE49-F238E27FC236}">
                <a16:creationId xmlns:a16="http://schemas.microsoft.com/office/drawing/2014/main" id="{A2C79323-2F4E-8721-64F9-2068A0571113}"/>
              </a:ext>
            </a:extLst>
          </p:cNvPr>
          <p:cNvSpPr>
            <a:spLocks noGrp="1"/>
          </p:cNvSpPr>
          <p:nvPr>
            <p:ph type="title"/>
          </p:nvPr>
        </p:nvSpPr>
        <p:spPr>
          <a:xfrm>
            <a:off x="-718868" y="2339055"/>
            <a:ext cx="10515600" cy="2536513"/>
          </a:xfrm>
        </p:spPr>
        <p:txBody>
          <a:bodyPr anchor="b">
            <a:noAutofit/>
          </a:bodyPr>
          <a:lstStyle/>
          <a:p>
            <a:pPr algn="ctr"/>
            <a:r>
              <a:rPr lang="en-GB" sz="6000"/>
              <a:t>Friendship </a:t>
            </a:r>
            <a:br>
              <a:rPr lang="en-GB" sz="6000"/>
            </a:br>
            <a:r>
              <a:rPr lang="en-GB" sz="6000"/>
              <a:t>in the </a:t>
            </a:r>
            <a:br>
              <a:rPr lang="en-GB" sz="6000"/>
            </a:br>
            <a:r>
              <a:rPr lang="en-GB" sz="6000"/>
              <a:t>spotlight</a:t>
            </a:r>
            <a:endParaRPr lang="en-GB" sz="2400"/>
          </a:p>
        </p:txBody>
      </p:sp>
      <p:pic>
        <p:nvPicPr>
          <p:cNvPr id="20" name="Picture 19">
            <a:extLst>
              <a:ext uri="{FF2B5EF4-FFF2-40B4-BE49-F238E27FC236}">
                <a16:creationId xmlns:a16="http://schemas.microsoft.com/office/drawing/2014/main" id="{6667576F-E726-FD2F-3D25-D7022A230454}"/>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87708" y="5841765"/>
            <a:ext cx="3026556" cy="693735"/>
          </a:xfrm>
          <a:prstGeom prst="rect">
            <a:avLst/>
          </a:prstGeom>
        </p:spPr>
      </p:pic>
    </p:spTree>
    <p:extLst>
      <p:ext uri="{BB962C8B-B14F-4D97-AF65-F5344CB8AC3E}">
        <p14:creationId xmlns:p14="http://schemas.microsoft.com/office/powerpoint/2010/main" val="401064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AE153-6692-E35B-3817-CD556442AB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7606BD-3D76-6032-5A93-7E2E8AD23236}"/>
              </a:ext>
            </a:extLst>
          </p:cNvPr>
          <p:cNvSpPr>
            <a:spLocks noGrp="1"/>
          </p:cNvSpPr>
          <p:nvPr>
            <p:ph type="title"/>
          </p:nvPr>
        </p:nvSpPr>
        <p:spPr>
          <a:xfrm>
            <a:off x="838200" y="-884555"/>
            <a:ext cx="10515600" cy="884555"/>
          </a:xfrm>
        </p:spPr>
        <p:txBody>
          <a:bodyPr vert="horz" lIns="91440" tIns="45720" rIns="91440" bIns="45720" rtlCol="0" anchor="b">
            <a:normAutofit/>
          </a:bodyPr>
          <a:lstStyle/>
          <a:p>
            <a:r>
              <a:rPr lang="en-US" dirty="0"/>
              <a:t>Friendship qualities</a:t>
            </a:r>
            <a:endParaRPr lang="en-GB" dirty="0"/>
          </a:p>
        </p:txBody>
      </p:sp>
      <p:sp>
        <p:nvSpPr>
          <p:cNvPr id="7" name="Rectangle 6" descr="circle showing loyal, kind, respectful, good listener, caring, has empathy, honest and trustworthy, happy to 'agree to disagree'">
            <a:extLst>
              <a:ext uri="{FF2B5EF4-FFF2-40B4-BE49-F238E27FC236}">
                <a16:creationId xmlns:a16="http://schemas.microsoft.com/office/drawing/2014/main" id="{BAA21E7E-B8EB-FEFB-E7D3-C22C690A786C}"/>
              </a:ext>
            </a:extLst>
          </p:cNvPr>
          <p:cNvSpPr/>
          <p:nvPr/>
        </p:nvSpPr>
        <p:spPr>
          <a:xfrm>
            <a:off x="0" y="0"/>
            <a:ext cx="12192000" cy="6858000"/>
          </a:xfrm>
          <a:prstGeom prst="rect">
            <a:avLst/>
          </a:prstGeom>
          <a:solidFill>
            <a:srgbClr val="FFEC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Trebuchet MS"/>
              <a:ea typeface="+mn-ea"/>
              <a:cs typeface="+mn-cs"/>
            </a:endParaRPr>
          </a:p>
        </p:txBody>
      </p:sp>
      <p:sp>
        <p:nvSpPr>
          <p:cNvPr id="8" name="Oval 7">
            <a:extLst>
              <a:ext uri="{FF2B5EF4-FFF2-40B4-BE49-F238E27FC236}">
                <a16:creationId xmlns:a16="http://schemas.microsoft.com/office/drawing/2014/main" id="{D8DAE23B-2F7A-8830-2271-FD2289499646}"/>
              </a:ext>
              <a:ext uri="{C183D7F6-B498-43B3-948B-1728B52AA6E4}">
                <adec:decorative xmlns:adec="http://schemas.microsoft.com/office/drawing/2017/decorative" val="1"/>
              </a:ext>
            </a:extLst>
          </p:cNvPr>
          <p:cNvSpPr/>
          <p:nvPr/>
        </p:nvSpPr>
        <p:spPr>
          <a:xfrm>
            <a:off x="1856117" y="798621"/>
            <a:ext cx="5365631" cy="536563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Trebuchet MS"/>
              <a:ea typeface="+mn-ea"/>
              <a:cs typeface="+mn-cs"/>
            </a:endParaRPr>
          </a:p>
        </p:txBody>
      </p:sp>
      <p:sp>
        <p:nvSpPr>
          <p:cNvPr id="11" name="TextBox 10">
            <a:extLst>
              <a:ext uri="{FF2B5EF4-FFF2-40B4-BE49-F238E27FC236}">
                <a16:creationId xmlns:a16="http://schemas.microsoft.com/office/drawing/2014/main" id="{4B472B6D-7C99-7F46-3E2B-A0CE13A13797}"/>
              </a:ext>
            </a:extLst>
          </p:cNvPr>
          <p:cNvSpPr txBox="1"/>
          <p:nvPr/>
        </p:nvSpPr>
        <p:spPr>
          <a:xfrm>
            <a:off x="3913019" y="1174393"/>
            <a:ext cx="125586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232D5A"/>
                </a:solidFill>
                <a:effectLst/>
                <a:uLnTx/>
                <a:uFillTx/>
                <a:latin typeface="Trebuchet MS"/>
                <a:ea typeface="+mn-ea"/>
                <a:cs typeface="+mn-cs"/>
              </a:rPr>
              <a:t>loyal</a:t>
            </a:r>
          </a:p>
        </p:txBody>
      </p:sp>
      <p:sp>
        <p:nvSpPr>
          <p:cNvPr id="12" name="TextBox 11">
            <a:extLst>
              <a:ext uri="{FF2B5EF4-FFF2-40B4-BE49-F238E27FC236}">
                <a16:creationId xmlns:a16="http://schemas.microsoft.com/office/drawing/2014/main" id="{E741BF1D-0140-1B14-312A-EBFB0B6EB30D}"/>
              </a:ext>
            </a:extLst>
          </p:cNvPr>
          <p:cNvSpPr txBox="1"/>
          <p:nvPr/>
        </p:nvSpPr>
        <p:spPr>
          <a:xfrm>
            <a:off x="2780222" y="1844896"/>
            <a:ext cx="125586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232D5A"/>
                </a:solidFill>
                <a:effectLst/>
                <a:uLnTx/>
                <a:uFillTx/>
                <a:latin typeface="Trebuchet MS"/>
                <a:ea typeface="+mn-ea"/>
                <a:cs typeface="+mn-cs"/>
              </a:rPr>
              <a:t>kind</a:t>
            </a:r>
          </a:p>
        </p:txBody>
      </p:sp>
      <p:sp>
        <p:nvSpPr>
          <p:cNvPr id="16" name="TextBox 15">
            <a:extLst>
              <a:ext uri="{FF2B5EF4-FFF2-40B4-BE49-F238E27FC236}">
                <a16:creationId xmlns:a16="http://schemas.microsoft.com/office/drawing/2014/main" id="{FB249487-D7B0-12FF-6A97-257B6BE5152C}"/>
              </a:ext>
            </a:extLst>
          </p:cNvPr>
          <p:cNvSpPr txBox="1"/>
          <p:nvPr/>
        </p:nvSpPr>
        <p:spPr>
          <a:xfrm>
            <a:off x="4123645" y="1844896"/>
            <a:ext cx="2536706"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232D5A"/>
                </a:solidFill>
                <a:effectLst/>
                <a:uLnTx/>
                <a:uFillTx/>
                <a:latin typeface="Trebuchet MS"/>
                <a:ea typeface="+mn-ea"/>
                <a:cs typeface="+mn-cs"/>
              </a:rPr>
              <a:t>respectful</a:t>
            </a:r>
          </a:p>
        </p:txBody>
      </p:sp>
      <p:sp>
        <p:nvSpPr>
          <p:cNvPr id="14" name="TextBox 13">
            <a:extLst>
              <a:ext uri="{FF2B5EF4-FFF2-40B4-BE49-F238E27FC236}">
                <a16:creationId xmlns:a16="http://schemas.microsoft.com/office/drawing/2014/main" id="{A7562011-6989-0CDA-F050-956BDD30D6EC}"/>
              </a:ext>
            </a:extLst>
          </p:cNvPr>
          <p:cNvSpPr txBox="1"/>
          <p:nvPr/>
        </p:nvSpPr>
        <p:spPr>
          <a:xfrm>
            <a:off x="2027747" y="2568154"/>
            <a:ext cx="3036139"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232D5A"/>
                </a:solidFill>
                <a:effectLst/>
                <a:uLnTx/>
                <a:uFillTx/>
                <a:latin typeface="Trebuchet MS"/>
                <a:ea typeface="+mn-ea"/>
                <a:cs typeface="+mn-cs"/>
              </a:rPr>
              <a:t>good listener</a:t>
            </a:r>
          </a:p>
        </p:txBody>
      </p:sp>
      <p:sp>
        <p:nvSpPr>
          <p:cNvPr id="13" name="TextBox 12">
            <a:extLst>
              <a:ext uri="{FF2B5EF4-FFF2-40B4-BE49-F238E27FC236}">
                <a16:creationId xmlns:a16="http://schemas.microsoft.com/office/drawing/2014/main" id="{656DF641-4DF0-20F3-BE6C-4D90C4AFBEE2}"/>
              </a:ext>
            </a:extLst>
          </p:cNvPr>
          <p:cNvSpPr txBox="1"/>
          <p:nvPr/>
        </p:nvSpPr>
        <p:spPr>
          <a:xfrm>
            <a:off x="4903442" y="2568154"/>
            <a:ext cx="1534422"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232D5A"/>
                </a:solidFill>
                <a:effectLst/>
                <a:uLnTx/>
                <a:uFillTx/>
                <a:latin typeface="Trebuchet MS"/>
                <a:ea typeface="+mn-ea"/>
                <a:cs typeface="+mn-cs"/>
              </a:rPr>
              <a:t>caring</a:t>
            </a:r>
          </a:p>
        </p:txBody>
      </p:sp>
      <p:sp>
        <p:nvSpPr>
          <p:cNvPr id="18" name="TextBox 17">
            <a:extLst>
              <a:ext uri="{FF2B5EF4-FFF2-40B4-BE49-F238E27FC236}">
                <a16:creationId xmlns:a16="http://schemas.microsoft.com/office/drawing/2014/main" id="{EE088FDE-CAE6-8013-431D-EB9310EC8180}"/>
              </a:ext>
            </a:extLst>
          </p:cNvPr>
          <p:cNvSpPr txBox="1"/>
          <p:nvPr/>
        </p:nvSpPr>
        <p:spPr>
          <a:xfrm>
            <a:off x="2574969" y="3291412"/>
            <a:ext cx="3891142"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232D5A"/>
                </a:solidFill>
                <a:effectLst/>
                <a:uLnTx/>
                <a:uFillTx/>
                <a:latin typeface="Trebuchet MS"/>
                <a:ea typeface="+mn-ea"/>
                <a:cs typeface="+mn-cs"/>
              </a:rPr>
              <a:t>has empathy</a:t>
            </a:r>
          </a:p>
        </p:txBody>
      </p:sp>
      <p:sp>
        <p:nvSpPr>
          <p:cNvPr id="15" name="TextBox 14">
            <a:extLst>
              <a:ext uri="{FF2B5EF4-FFF2-40B4-BE49-F238E27FC236}">
                <a16:creationId xmlns:a16="http://schemas.microsoft.com/office/drawing/2014/main" id="{468749CA-8CE7-ACF7-D4D8-8D401D49EAC0}"/>
              </a:ext>
            </a:extLst>
          </p:cNvPr>
          <p:cNvSpPr txBox="1"/>
          <p:nvPr/>
        </p:nvSpPr>
        <p:spPr>
          <a:xfrm>
            <a:off x="1858132" y="4014670"/>
            <a:ext cx="536563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232D5A"/>
                </a:solidFill>
                <a:effectLst/>
                <a:uLnTx/>
                <a:uFillTx/>
                <a:latin typeface="Trebuchet MS"/>
                <a:ea typeface="+mn-ea"/>
                <a:cs typeface="+mn-cs"/>
              </a:rPr>
              <a:t>honest and trustworthy</a:t>
            </a:r>
          </a:p>
        </p:txBody>
      </p:sp>
      <p:sp>
        <p:nvSpPr>
          <p:cNvPr id="17" name="TextBox 16">
            <a:extLst>
              <a:ext uri="{FF2B5EF4-FFF2-40B4-BE49-F238E27FC236}">
                <a16:creationId xmlns:a16="http://schemas.microsoft.com/office/drawing/2014/main" id="{1B2D3D43-EA70-70DD-1328-A36405C1784A}"/>
              </a:ext>
            </a:extLst>
          </p:cNvPr>
          <p:cNvSpPr txBox="1"/>
          <p:nvPr/>
        </p:nvSpPr>
        <p:spPr>
          <a:xfrm>
            <a:off x="2655404" y="4737927"/>
            <a:ext cx="3891142"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232D5A"/>
                </a:solidFill>
                <a:effectLst/>
                <a:uLnTx/>
                <a:uFillTx/>
                <a:latin typeface="Trebuchet MS"/>
                <a:ea typeface="+mn-ea"/>
                <a:cs typeface="+mn-cs"/>
              </a:rPr>
              <a:t>happy to ‘agree </a:t>
            </a:r>
            <a:br>
              <a:rPr kumimoji="0" lang="en-US" sz="2800" b="1" i="0" u="none" strike="noStrike" kern="1200" cap="none" spc="0" normalizeH="0" baseline="0" noProof="0">
                <a:ln>
                  <a:noFill/>
                </a:ln>
                <a:solidFill>
                  <a:srgbClr val="232D5A"/>
                </a:solidFill>
                <a:effectLst/>
                <a:uLnTx/>
                <a:uFillTx/>
                <a:latin typeface="Trebuchet MS"/>
                <a:ea typeface="+mn-ea"/>
                <a:cs typeface="+mn-cs"/>
              </a:rPr>
            </a:br>
            <a:r>
              <a:rPr kumimoji="0" lang="en-US" sz="2800" b="1" i="0" u="none" strike="noStrike" kern="1200" cap="none" spc="0" normalizeH="0" baseline="0" noProof="0">
                <a:ln>
                  <a:noFill/>
                </a:ln>
                <a:solidFill>
                  <a:srgbClr val="232D5A"/>
                </a:solidFill>
                <a:effectLst/>
                <a:uLnTx/>
                <a:uFillTx/>
                <a:latin typeface="Trebuchet MS"/>
                <a:ea typeface="+mn-ea"/>
                <a:cs typeface="+mn-cs"/>
              </a:rPr>
              <a:t>to disagree’</a:t>
            </a:r>
          </a:p>
        </p:txBody>
      </p:sp>
      <p:pic>
        <p:nvPicPr>
          <p:cNvPr id="19" name="Picture 18">
            <a:extLst>
              <a:ext uri="{FF2B5EF4-FFF2-40B4-BE49-F238E27FC236}">
                <a16:creationId xmlns:a16="http://schemas.microsoft.com/office/drawing/2014/main" id="{9457E120-4CA6-F514-079D-7015FC766DC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87708" y="5841765"/>
            <a:ext cx="3026556" cy="693735"/>
          </a:xfrm>
          <a:prstGeom prst="rect">
            <a:avLst/>
          </a:prstGeom>
        </p:spPr>
      </p:pic>
      <p:pic>
        <p:nvPicPr>
          <p:cNvPr id="20" name="Picture 19">
            <a:extLst>
              <a:ext uri="{FF2B5EF4-FFF2-40B4-BE49-F238E27FC236}">
                <a16:creationId xmlns:a16="http://schemas.microsoft.com/office/drawing/2014/main" id="{6C87C8C6-7BD4-0A96-D921-3C264AD3AF5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451011" y="0"/>
            <a:ext cx="2691442" cy="2996657"/>
          </a:xfrm>
          <a:prstGeom prst="rect">
            <a:avLst/>
          </a:prstGeom>
        </p:spPr>
      </p:pic>
    </p:spTree>
    <p:extLst>
      <p:ext uri="{BB962C8B-B14F-4D97-AF65-F5344CB8AC3E}">
        <p14:creationId xmlns:p14="http://schemas.microsoft.com/office/powerpoint/2010/main" val="1111215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P spid="14" grpId="0"/>
      <p:bldP spid="13" grpId="0"/>
      <p:bldP spid="18" grpId="0"/>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ED8B7-639F-1926-5AEA-0F88029C0DE5}"/>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CAB7BC07-4767-D9BD-BF1E-D780C9B586AE}"/>
              </a:ext>
            </a:extLst>
          </p:cNvPr>
          <p:cNvSpPr>
            <a:spLocks noGrp="1"/>
          </p:cNvSpPr>
          <p:nvPr>
            <p:ph type="body" idx="1"/>
          </p:nvPr>
        </p:nvSpPr>
        <p:spPr>
          <a:xfrm>
            <a:off x="5524090" y="3916303"/>
            <a:ext cx="5709967" cy="995357"/>
          </a:xfrm>
        </p:spPr>
        <p:txBody>
          <a:bodyPr>
            <a:normAutofit/>
          </a:bodyPr>
          <a:lstStyle/>
          <a:p>
            <a:r>
              <a:rPr lang="en-GB" sz="2200"/>
              <a:t>How can we recognise the difference between a disagreement and a conflict?</a:t>
            </a:r>
          </a:p>
        </p:txBody>
      </p:sp>
      <p:sp>
        <p:nvSpPr>
          <p:cNvPr id="5" name="Title 4">
            <a:extLst>
              <a:ext uri="{FF2B5EF4-FFF2-40B4-BE49-F238E27FC236}">
                <a16:creationId xmlns:a16="http://schemas.microsoft.com/office/drawing/2014/main" id="{706473F1-F22B-6F4B-A829-6382EFDD2DA9}"/>
              </a:ext>
            </a:extLst>
          </p:cNvPr>
          <p:cNvSpPr>
            <a:spLocks noGrp="1"/>
          </p:cNvSpPr>
          <p:nvPr>
            <p:ph type="title"/>
          </p:nvPr>
        </p:nvSpPr>
        <p:spPr>
          <a:xfrm>
            <a:off x="5524090" y="2103092"/>
            <a:ext cx="5709965" cy="1923394"/>
          </a:xfrm>
        </p:spPr>
        <p:txBody>
          <a:bodyPr>
            <a:noAutofit/>
          </a:bodyPr>
          <a:lstStyle/>
          <a:p>
            <a:r>
              <a:rPr lang="en-GB" sz="6000"/>
              <a:t>Understanding conflict in friendships</a:t>
            </a:r>
          </a:p>
        </p:txBody>
      </p:sp>
      <p:grpSp>
        <p:nvGrpSpPr>
          <p:cNvPr id="2" name="Group 1" descr="Explain">
            <a:extLst>
              <a:ext uri="{FF2B5EF4-FFF2-40B4-BE49-F238E27FC236}">
                <a16:creationId xmlns:a16="http://schemas.microsoft.com/office/drawing/2014/main" id="{B96396E0-84A2-C202-B3EA-141239B49D3E}"/>
              </a:ext>
            </a:extLst>
          </p:cNvPr>
          <p:cNvGrpSpPr/>
          <p:nvPr/>
        </p:nvGrpSpPr>
        <p:grpSpPr>
          <a:xfrm>
            <a:off x="10043348" y="16045"/>
            <a:ext cx="1888866" cy="698157"/>
            <a:chOff x="10043348" y="16045"/>
            <a:chExt cx="1888866" cy="698157"/>
          </a:xfrm>
        </p:grpSpPr>
        <p:sp>
          <p:nvSpPr>
            <p:cNvPr id="4" name="Title 1">
              <a:extLst>
                <a:ext uri="{FF2B5EF4-FFF2-40B4-BE49-F238E27FC236}">
                  <a16:creationId xmlns:a16="http://schemas.microsoft.com/office/drawing/2014/main" id="{BD8519F3-498B-EC6F-9078-C8911B9A3F50}"/>
                </a:ext>
              </a:extLst>
            </p:cNvPr>
            <p:cNvSpPr txBox="1">
              <a:spLocks/>
            </p:cNvSpPr>
            <p:nvPr/>
          </p:nvSpPr>
          <p:spPr>
            <a:xfrm>
              <a:off x="10043348" y="140858"/>
              <a:ext cx="1655805" cy="481914"/>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 explain</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6" name="Graphic 5" descr="Teacher with solid fill">
              <a:extLst>
                <a:ext uri="{FF2B5EF4-FFF2-40B4-BE49-F238E27FC236}">
                  <a16:creationId xmlns:a16="http://schemas.microsoft.com/office/drawing/2014/main" id="{7A0A6116-CFCF-59D1-0FD0-0F11C23FF80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34057" y="16045"/>
              <a:ext cx="698157" cy="698157"/>
            </a:xfrm>
            <a:prstGeom prst="rect">
              <a:avLst/>
            </a:prstGeom>
          </p:spPr>
        </p:pic>
      </p:grpSp>
    </p:spTree>
    <p:extLst>
      <p:ext uri="{BB962C8B-B14F-4D97-AF65-F5344CB8AC3E}">
        <p14:creationId xmlns:p14="http://schemas.microsoft.com/office/powerpoint/2010/main" val="19098804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3EA79-15BF-786A-C998-B55DE86F6FCB}"/>
              </a:ext>
            </a:extLst>
          </p:cNvPr>
          <p:cNvSpPr>
            <a:spLocks noGrp="1"/>
          </p:cNvSpPr>
          <p:nvPr>
            <p:ph type="title"/>
          </p:nvPr>
        </p:nvSpPr>
        <p:spPr>
          <a:xfrm>
            <a:off x="838200" y="365124"/>
            <a:ext cx="10515600" cy="935356"/>
          </a:xfrm>
          <a:ln>
            <a:noFill/>
          </a:ln>
        </p:spPr>
        <p:txBody>
          <a:bodyPr anchor="b">
            <a:normAutofit/>
          </a:bodyPr>
          <a:lstStyle/>
          <a:p>
            <a:r>
              <a:rPr lang="en-US" dirty="0"/>
              <a:t>Healthy relationships</a:t>
            </a:r>
          </a:p>
        </p:txBody>
      </p:sp>
      <p:sp>
        <p:nvSpPr>
          <p:cNvPr id="3" name="Content Placeholder 2">
            <a:extLst>
              <a:ext uri="{FF2B5EF4-FFF2-40B4-BE49-F238E27FC236}">
                <a16:creationId xmlns:a16="http://schemas.microsoft.com/office/drawing/2014/main" id="{6A874EC7-25AA-A6D3-47C6-26D051C76591}"/>
              </a:ext>
            </a:extLst>
          </p:cNvPr>
          <p:cNvSpPr>
            <a:spLocks noGrp="1"/>
          </p:cNvSpPr>
          <p:nvPr>
            <p:ph sz="half" idx="1"/>
          </p:nvPr>
        </p:nvSpPr>
        <p:spPr>
          <a:xfrm>
            <a:off x="838201" y="1686560"/>
            <a:ext cx="5181600" cy="4118086"/>
          </a:xfrm>
        </p:spPr>
        <p:txBody>
          <a:bodyPr vert="horz" lIns="91440" tIns="45720" rIns="91440" bIns="45720" rtlCol="0" anchor="t">
            <a:normAutofit fontScale="77500" lnSpcReduction="20000"/>
          </a:bodyPr>
          <a:lstStyle/>
          <a:p>
            <a:pPr>
              <a:lnSpc>
                <a:spcPct val="120000"/>
              </a:lnSpc>
            </a:pPr>
            <a:r>
              <a:rPr lang="en-US" sz="2400"/>
              <a:t>Friendship is a close relationship between people who care about each other and enjoy spending time together. </a:t>
            </a:r>
          </a:p>
          <a:p>
            <a:endParaRPr lang="en-US" sz="2400"/>
          </a:p>
          <a:p>
            <a:pPr>
              <a:lnSpc>
                <a:spcPct val="110000"/>
              </a:lnSpc>
            </a:pPr>
            <a:r>
              <a:rPr lang="en-US" sz="2400"/>
              <a:t>Friendships involve:</a:t>
            </a:r>
          </a:p>
          <a:p>
            <a:pPr marL="342900" indent="-342900">
              <a:lnSpc>
                <a:spcPct val="110000"/>
              </a:lnSpc>
              <a:buChar char="•"/>
            </a:pPr>
            <a:r>
              <a:rPr lang="en-US" sz="2400"/>
              <a:t>showing trust, loyalty, respect and kindness</a:t>
            </a:r>
          </a:p>
          <a:p>
            <a:pPr marL="342900" indent="-342900">
              <a:lnSpc>
                <a:spcPct val="110000"/>
              </a:lnSpc>
              <a:buChar char="•"/>
            </a:pPr>
            <a:r>
              <a:rPr lang="en-US" sz="2400"/>
              <a:t>sharing interests and experiences</a:t>
            </a:r>
          </a:p>
          <a:p>
            <a:pPr marL="342900" indent="-342900">
              <a:lnSpc>
                <a:spcPct val="110000"/>
              </a:lnSpc>
              <a:buChar char="•"/>
            </a:pPr>
            <a:r>
              <a:rPr lang="en-US" sz="2400"/>
              <a:t>supporting each other with problems. </a:t>
            </a:r>
            <a:endParaRPr lang="en-US"/>
          </a:p>
          <a:p>
            <a:endParaRPr lang="en-US" sz="2400"/>
          </a:p>
          <a:p>
            <a:endParaRPr lang="en-US" sz="2400"/>
          </a:p>
          <a:p>
            <a:r>
              <a:rPr lang="en-US" sz="2400" b="1"/>
              <a:t>&lt;Insert school values&gt;</a:t>
            </a:r>
          </a:p>
        </p:txBody>
      </p:sp>
      <p:pic>
        <p:nvPicPr>
          <p:cNvPr id="9" name="Picture 8">
            <a:extLst>
              <a:ext uri="{FF2B5EF4-FFF2-40B4-BE49-F238E27FC236}">
                <a16:creationId xmlns:a16="http://schemas.microsoft.com/office/drawing/2014/main" id="{3487F112-A35E-F4D4-01C4-28A81A55956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255000" y="1083946"/>
            <a:ext cx="1790700" cy="1790700"/>
          </a:xfrm>
          <a:prstGeom prst="rect">
            <a:avLst/>
          </a:prstGeom>
        </p:spPr>
      </p:pic>
      <p:sp>
        <p:nvSpPr>
          <p:cNvPr id="10" name="Rectangle 9">
            <a:extLst>
              <a:ext uri="{FF2B5EF4-FFF2-40B4-BE49-F238E27FC236}">
                <a16:creationId xmlns:a16="http://schemas.microsoft.com/office/drawing/2014/main" id="{5273E31E-2BBD-4F7F-1E0C-5CB199DB6036}"/>
              </a:ext>
              <a:ext uri="{C183D7F6-B498-43B3-948B-1728B52AA6E4}">
                <adec:decorative xmlns:adec="http://schemas.microsoft.com/office/drawing/2017/decorative" val="1"/>
              </a:ext>
            </a:extLst>
          </p:cNvPr>
          <p:cNvSpPr/>
          <p:nvPr/>
        </p:nvSpPr>
        <p:spPr>
          <a:xfrm>
            <a:off x="7753350" y="4927600"/>
            <a:ext cx="4349750" cy="1930400"/>
          </a:xfrm>
          <a:prstGeom prst="rect">
            <a:avLst/>
          </a:prstGeom>
          <a:solidFill>
            <a:srgbClr val="F0F9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58C767D-6F11-12C6-620C-512BB29B08E1}"/>
              </a:ext>
              <a:ext uri="{C183D7F6-B498-43B3-948B-1728B52AA6E4}">
                <adec:decorative xmlns:adec="http://schemas.microsoft.com/office/drawing/2017/decorative" val="1"/>
              </a:ext>
            </a:extLst>
          </p:cNvPr>
          <p:cNvPicPr>
            <a:picLocks noChangeAspect="1"/>
          </p:cNvPicPr>
          <p:nvPr/>
        </p:nvPicPr>
        <p:blipFill>
          <a:blip r:embed="rId4"/>
          <a:srcRect r="4445" b="3236"/>
          <a:stretch/>
        </p:blipFill>
        <p:spPr>
          <a:xfrm>
            <a:off x="6389159" y="2642871"/>
            <a:ext cx="5803899" cy="4215129"/>
          </a:xfrm>
          <a:prstGeom prst="rect">
            <a:avLst/>
          </a:prstGeom>
        </p:spPr>
      </p:pic>
    </p:spTree>
    <p:extLst>
      <p:ext uri="{BB962C8B-B14F-4D97-AF65-F5344CB8AC3E}">
        <p14:creationId xmlns:p14="http://schemas.microsoft.com/office/powerpoint/2010/main" val="3953736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57979C9A-2D74-A6AD-07FB-3CA64DE4508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181950" y="1956395"/>
            <a:ext cx="3238394" cy="3661121"/>
          </a:xfrm>
          <a:prstGeom prst="rect">
            <a:avLst/>
          </a:prstGeom>
        </p:spPr>
      </p:pic>
      <p:sp>
        <p:nvSpPr>
          <p:cNvPr id="2" name="Title 1">
            <a:extLst>
              <a:ext uri="{FF2B5EF4-FFF2-40B4-BE49-F238E27FC236}">
                <a16:creationId xmlns:a16="http://schemas.microsoft.com/office/drawing/2014/main" id="{C08E0597-B5E3-2122-440D-C3946B9D116C}"/>
              </a:ext>
            </a:extLst>
          </p:cNvPr>
          <p:cNvSpPr>
            <a:spLocks noGrp="1"/>
          </p:cNvSpPr>
          <p:nvPr>
            <p:ph type="title"/>
          </p:nvPr>
        </p:nvSpPr>
        <p:spPr>
          <a:xfrm>
            <a:off x="838200" y="365124"/>
            <a:ext cx="10515600" cy="935356"/>
          </a:xfrm>
        </p:spPr>
        <p:txBody>
          <a:bodyPr anchor="b">
            <a:normAutofit/>
          </a:bodyPr>
          <a:lstStyle/>
          <a:p>
            <a:r>
              <a:rPr lang="en-US"/>
              <a:t>Key qualities of a friend</a:t>
            </a:r>
          </a:p>
        </p:txBody>
      </p:sp>
      <p:sp>
        <p:nvSpPr>
          <p:cNvPr id="15" name="Rounded Rectangular Callout 14">
            <a:extLst>
              <a:ext uri="{FF2B5EF4-FFF2-40B4-BE49-F238E27FC236}">
                <a16:creationId xmlns:a16="http://schemas.microsoft.com/office/drawing/2014/main" id="{314B1F9F-05A0-7CE3-81F6-41B48DE027A3}"/>
              </a:ext>
            </a:extLst>
          </p:cNvPr>
          <p:cNvSpPr/>
          <p:nvPr/>
        </p:nvSpPr>
        <p:spPr>
          <a:xfrm>
            <a:off x="7262445" y="1405247"/>
            <a:ext cx="2708031" cy="1080059"/>
          </a:xfrm>
          <a:prstGeom prst="wedgeRoundRectCallout">
            <a:avLst>
              <a:gd name="adj1" fmla="val -67575"/>
              <a:gd name="adj2" fmla="val 49493"/>
              <a:gd name="adj3" fmla="val 16667"/>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Trebuchet MS"/>
                <a:ea typeface="+mn-ea"/>
                <a:cs typeface="+mn-cs"/>
              </a:rPr>
              <a:t>Loyal and supportive</a:t>
            </a:r>
          </a:p>
        </p:txBody>
      </p:sp>
      <p:sp>
        <p:nvSpPr>
          <p:cNvPr id="16" name="Rounded Rectangular Callout 15">
            <a:extLst>
              <a:ext uri="{FF2B5EF4-FFF2-40B4-BE49-F238E27FC236}">
                <a16:creationId xmlns:a16="http://schemas.microsoft.com/office/drawing/2014/main" id="{1FE8F2F4-C8FB-B45B-B108-C1B6575734DB}"/>
              </a:ext>
            </a:extLst>
          </p:cNvPr>
          <p:cNvSpPr/>
          <p:nvPr/>
        </p:nvSpPr>
        <p:spPr>
          <a:xfrm>
            <a:off x="7491046" y="2888970"/>
            <a:ext cx="2708031" cy="1080059"/>
          </a:xfrm>
          <a:prstGeom prst="wedgeRoundRectCallout">
            <a:avLst>
              <a:gd name="adj1" fmla="val -74718"/>
              <a:gd name="adj2" fmla="val 3906"/>
              <a:gd name="adj3" fmla="val 16667"/>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Trebuchet MS"/>
                <a:ea typeface="+mn-ea"/>
                <a:cs typeface="+mn-cs"/>
              </a:rPr>
              <a:t>Kind and </a:t>
            </a:r>
            <a:br>
              <a:rPr kumimoji="0" lang="en-US" sz="2400" b="0" i="0" u="none" strike="noStrike" kern="1200" cap="none" spc="0" normalizeH="0" baseline="0" noProof="0">
                <a:ln>
                  <a:noFill/>
                </a:ln>
                <a:solidFill>
                  <a:srgbClr val="002060"/>
                </a:solidFill>
                <a:effectLst/>
                <a:uLnTx/>
                <a:uFillTx/>
                <a:latin typeface="Trebuchet MS"/>
                <a:ea typeface="+mn-ea"/>
                <a:cs typeface="+mn-cs"/>
              </a:rPr>
            </a:br>
            <a:r>
              <a:rPr kumimoji="0" lang="en-US" sz="2400" b="0" i="0" u="none" strike="noStrike" kern="1200" cap="none" spc="0" normalizeH="0" baseline="0" noProof="0">
                <a:ln>
                  <a:noFill/>
                </a:ln>
                <a:solidFill>
                  <a:srgbClr val="002060"/>
                </a:solidFill>
                <a:effectLst/>
                <a:uLnTx/>
                <a:uFillTx/>
                <a:latin typeface="Trebuchet MS"/>
                <a:ea typeface="+mn-ea"/>
                <a:cs typeface="+mn-cs"/>
              </a:rPr>
              <a:t>caring</a:t>
            </a:r>
            <a:endParaRPr kumimoji="0" lang="en-GB" sz="2400" b="0" i="0" u="none" strike="noStrike" kern="1200" cap="none" spc="0" normalizeH="0" baseline="0" noProof="0">
              <a:ln>
                <a:noFill/>
              </a:ln>
              <a:solidFill>
                <a:srgbClr val="002060"/>
              </a:solidFill>
              <a:effectLst/>
              <a:uLnTx/>
              <a:uFillTx/>
              <a:latin typeface="Trebuchet MS"/>
              <a:ea typeface="+mn-ea"/>
              <a:cs typeface="+mn-cs"/>
            </a:endParaRPr>
          </a:p>
        </p:txBody>
      </p:sp>
      <p:sp>
        <p:nvSpPr>
          <p:cNvPr id="17" name="Rounded Rectangular Callout 16">
            <a:extLst>
              <a:ext uri="{FF2B5EF4-FFF2-40B4-BE49-F238E27FC236}">
                <a16:creationId xmlns:a16="http://schemas.microsoft.com/office/drawing/2014/main" id="{D27FC886-71A3-EBB6-F5B7-796BAC4F670A}"/>
              </a:ext>
            </a:extLst>
          </p:cNvPr>
          <p:cNvSpPr/>
          <p:nvPr/>
        </p:nvSpPr>
        <p:spPr>
          <a:xfrm>
            <a:off x="7605346" y="4414627"/>
            <a:ext cx="2708031" cy="1080059"/>
          </a:xfrm>
          <a:prstGeom prst="wedgeRoundRectCallout">
            <a:avLst>
              <a:gd name="adj1" fmla="val -74069"/>
              <a:gd name="adj2" fmla="val -54706"/>
              <a:gd name="adj3" fmla="val 16667"/>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Trebuchet MS"/>
                <a:ea typeface="+mn-ea"/>
                <a:cs typeface="+mn-cs"/>
              </a:rPr>
              <a:t>Good listener</a:t>
            </a:r>
            <a:endParaRPr kumimoji="0" lang="en-GB" sz="2400" b="0" i="0" u="none" strike="noStrike" kern="1200" cap="none" spc="0" normalizeH="0" baseline="0" noProof="0">
              <a:ln>
                <a:noFill/>
              </a:ln>
              <a:solidFill>
                <a:srgbClr val="002060"/>
              </a:solidFill>
              <a:effectLst/>
              <a:uLnTx/>
              <a:uFillTx/>
              <a:latin typeface="Trebuchet MS"/>
              <a:ea typeface="+mn-ea"/>
              <a:cs typeface="+mn-cs"/>
            </a:endParaRPr>
          </a:p>
        </p:txBody>
      </p:sp>
      <p:sp>
        <p:nvSpPr>
          <p:cNvPr id="18" name="Rounded Rectangular Callout 17">
            <a:extLst>
              <a:ext uri="{FF2B5EF4-FFF2-40B4-BE49-F238E27FC236}">
                <a16:creationId xmlns:a16="http://schemas.microsoft.com/office/drawing/2014/main" id="{CBA705A2-56D4-29C2-F40F-4BD3FFD287D7}"/>
              </a:ext>
            </a:extLst>
          </p:cNvPr>
          <p:cNvSpPr/>
          <p:nvPr/>
        </p:nvSpPr>
        <p:spPr>
          <a:xfrm>
            <a:off x="1546102" y="1534025"/>
            <a:ext cx="2708031" cy="1080059"/>
          </a:xfrm>
          <a:prstGeom prst="wedgeRoundRectCallout">
            <a:avLst>
              <a:gd name="adj1" fmla="val 71386"/>
              <a:gd name="adj2" fmla="val 46237"/>
              <a:gd name="adj3" fmla="val 16667"/>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Trebuchet MS"/>
                <a:ea typeface="+mn-ea"/>
                <a:cs typeface="+mn-cs"/>
              </a:rPr>
              <a:t>Agree to </a:t>
            </a:r>
            <a:br>
              <a:rPr kumimoji="0" lang="en-US" sz="2400" b="0" i="0" u="none" strike="noStrike" kern="1200" cap="none" spc="0" normalizeH="0" baseline="0" noProof="0">
                <a:ln>
                  <a:noFill/>
                </a:ln>
                <a:solidFill>
                  <a:srgbClr val="002060"/>
                </a:solidFill>
                <a:effectLst/>
                <a:uLnTx/>
                <a:uFillTx/>
                <a:latin typeface="Trebuchet MS"/>
                <a:ea typeface="+mn-ea"/>
                <a:cs typeface="+mn-cs"/>
              </a:rPr>
            </a:br>
            <a:r>
              <a:rPr kumimoji="0" lang="en-US" sz="2400" b="0" i="0" u="none" strike="noStrike" kern="1200" cap="none" spc="0" normalizeH="0" baseline="0" noProof="0">
                <a:ln>
                  <a:noFill/>
                </a:ln>
                <a:solidFill>
                  <a:srgbClr val="002060"/>
                </a:solidFill>
                <a:effectLst/>
                <a:uLnTx/>
                <a:uFillTx/>
                <a:latin typeface="Trebuchet MS"/>
                <a:ea typeface="+mn-ea"/>
                <a:cs typeface="+mn-cs"/>
              </a:rPr>
              <a:t>disagree</a:t>
            </a:r>
            <a:endParaRPr kumimoji="0" lang="en-GB" sz="2400" b="0" i="0" u="none" strike="noStrike" kern="1200" cap="none" spc="0" normalizeH="0" baseline="0" noProof="0">
              <a:ln>
                <a:noFill/>
              </a:ln>
              <a:solidFill>
                <a:srgbClr val="002060"/>
              </a:solidFill>
              <a:effectLst/>
              <a:uLnTx/>
              <a:uFillTx/>
              <a:latin typeface="Trebuchet MS"/>
              <a:ea typeface="+mn-ea"/>
              <a:cs typeface="+mn-cs"/>
            </a:endParaRPr>
          </a:p>
        </p:txBody>
      </p:sp>
      <p:sp>
        <p:nvSpPr>
          <p:cNvPr id="19" name="Rounded Rectangular Callout 18">
            <a:extLst>
              <a:ext uri="{FF2B5EF4-FFF2-40B4-BE49-F238E27FC236}">
                <a16:creationId xmlns:a16="http://schemas.microsoft.com/office/drawing/2014/main" id="{BE41F38A-4E4D-9591-857C-C5F648D8C0BD}"/>
              </a:ext>
            </a:extLst>
          </p:cNvPr>
          <p:cNvSpPr/>
          <p:nvPr/>
        </p:nvSpPr>
        <p:spPr>
          <a:xfrm>
            <a:off x="1432925" y="2888970"/>
            <a:ext cx="2708031" cy="1080059"/>
          </a:xfrm>
          <a:prstGeom prst="wedgeRoundRectCallout">
            <a:avLst>
              <a:gd name="adj1" fmla="val 72035"/>
              <a:gd name="adj2" fmla="val 650"/>
              <a:gd name="adj3" fmla="val 16667"/>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Trebuchet MS"/>
                <a:ea typeface="+mn-ea"/>
                <a:cs typeface="+mn-cs"/>
              </a:rPr>
              <a:t>Empathy</a:t>
            </a:r>
            <a:endParaRPr kumimoji="0" lang="en-GB" sz="2400" b="0" i="0" u="none" strike="noStrike" kern="1200" cap="none" spc="0" normalizeH="0" baseline="0" noProof="0">
              <a:ln>
                <a:noFill/>
              </a:ln>
              <a:solidFill>
                <a:srgbClr val="002060"/>
              </a:solidFill>
              <a:effectLst/>
              <a:uLnTx/>
              <a:uFillTx/>
              <a:latin typeface="Trebuchet MS"/>
              <a:ea typeface="+mn-ea"/>
              <a:cs typeface="+mn-cs"/>
            </a:endParaRPr>
          </a:p>
        </p:txBody>
      </p:sp>
      <p:sp>
        <p:nvSpPr>
          <p:cNvPr id="20" name="Rounded Rectangular Callout 19">
            <a:extLst>
              <a:ext uri="{FF2B5EF4-FFF2-40B4-BE49-F238E27FC236}">
                <a16:creationId xmlns:a16="http://schemas.microsoft.com/office/drawing/2014/main" id="{A4D28EA8-26B6-F3F0-5420-0D9A5F36D7F3}"/>
              </a:ext>
            </a:extLst>
          </p:cNvPr>
          <p:cNvSpPr/>
          <p:nvPr/>
        </p:nvSpPr>
        <p:spPr>
          <a:xfrm>
            <a:off x="1245820" y="4243916"/>
            <a:ext cx="2708031" cy="1080059"/>
          </a:xfrm>
          <a:prstGeom prst="wedgeRoundRectCallout">
            <a:avLst>
              <a:gd name="adj1" fmla="val 79178"/>
              <a:gd name="adj2" fmla="val -41681"/>
              <a:gd name="adj3" fmla="val 16667"/>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Trebuchet MS"/>
                <a:ea typeface="+mn-ea"/>
                <a:cs typeface="+mn-cs"/>
              </a:rPr>
              <a:t>Honest and trustworthy</a:t>
            </a:r>
            <a:endParaRPr kumimoji="0" lang="en-GB" sz="2400" b="0" i="0" u="none" strike="noStrike" kern="1200" cap="none" spc="0" normalizeH="0" baseline="0" noProof="0">
              <a:ln>
                <a:noFill/>
              </a:ln>
              <a:solidFill>
                <a:srgbClr val="002060"/>
              </a:solidFill>
              <a:effectLst/>
              <a:uLnTx/>
              <a:uFillTx/>
              <a:latin typeface="Trebuchet MS"/>
              <a:ea typeface="+mn-ea"/>
              <a:cs typeface="+mn-cs"/>
            </a:endParaRPr>
          </a:p>
        </p:txBody>
      </p:sp>
      <p:sp>
        <p:nvSpPr>
          <p:cNvPr id="21" name="Rounded Rectangular Callout 20">
            <a:extLst>
              <a:ext uri="{FF2B5EF4-FFF2-40B4-BE49-F238E27FC236}">
                <a16:creationId xmlns:a16="http://schemas.microsoft.com/office/drawing/2014/main" id="{B5C7F6E3-D348-3DED-814C-7D46A5166BFC}"/>
              </a:ext>
            </a:extLst>
          </p:cNvPr>
          <p:cNvSpPr/>
          <p:nvPr/>
        </p:nvSpPr>
        <p:spPr>
          <a:xfrm>
            <a:off x="4425582" y="5617516"/>
            <a:ext cx="2708031" cy="613560"/>
          </a:xfrm>
          <a:prstGeom prst="wedgeRoundRectCallout">
            <a:avLst>
              <a:gd name="adj1" fmla="val 1256"/>
              <a:gd name="adj2" fmla="val -116856"/>
              <a:gd name="adj3" fmla="val 16667"/>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Trebuchet MS"/>
                <a:ea typeface="+mn-ea"/>
                <a:cs typeface="+mn-cs"/>
              </a:rPr>
              <a:t>Respectful</a:t>
            </a:r>
            <a:endParaRPr kumimoji="0" lang="en-GB" sz="2400" b="0" i="0" u="none" strike="noStrike" kern="1200" cap="none" spc="0" normalizeH="0" baseline="0" noProof="0">
              <a:ln>
                <a:noFill/>
              </a:ln>
              <a:solidFill>
                <a:srgbClr val="002060"/>
              </a:solidFill>
              <a:effectLst/>
              <a:uLnTx/>
              <a:uFillTx/>
              <a:latin typeface="Trebuchet MS"/>
              <a:ea typeface="+mn-ea"/>
              <a:cs typeface="+mn-cs"/>
            </a:endParaRPr>
          </a:p>
        </p:txBody>
      </p:sp>
    </p:spTree>
    <p:extLst>
      <p:ext uri="{BB962C8B-B14F-4D97-AF65-F5344CB8AC3E}">
        <p14:creationId xmlns:p14="http://schemas.microsoft.com/office/powerpoint/2010/main" val="2079440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15B9AB-EE1B-9450-A5D2-39DF5F8CC283}"/>
              </a:ext>
              <a:ext uri="{C183D7F6-B498-43B3-948B-1728B52AA6E4}">
                <adec:decorative xmlns:adec="http://schemas.microsoft.com/office/drawing/2017/decorative" val="1"/>
              </a:ext>
            </a:extLst>
          </p:cNvPr>
          <p:cNvSpPr/>
          <p:nvPr/>
        </p:nvSpPr>
        <p:spPr>
          <a:xfrm>
            <a:off x="0" y="0"/>
            <a:ext cx="12192000" cy="6858000"/>
          </a:xfrm>
          <a:prstGeom prst="rect">
            <a:avLst/>
          </a:prstGeom>
          <a:solidFill>
            <a:srgbClr val="F4AB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pic>
        <p:nvPicPr>
          <p:cNvPr id="8" name="Picture 7">
            <a:extLst>
              <a:ext uri="{FF2B5EF4-FFF2-40B4-BE49-F238E27FC236}">
                <a16:creationId xmlns:a16="http://schemas.microsoft.com/office/drawing/2014/main" id="{4B3396DF-E5D2-FBD3-7415-10DBEDA0F46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913062" y="410131"/>
            <a:ext cx="6365876" cy="6037738"/>
          </a:xfrm>
          <a:prstGeom prst="rect">
            <a:avLst/>
          </a:prstGeom>
        </p:spPr>
      </p:pic>
      <p:sp>
        <p:nvSpPr>
          <p:cNvPr id="7" name="Title 6">
            <a:extLst>
              <a:ext uri="{FF2B5EF4-FFF2-40B4-BE49-F238E27FC236}">
                <a16:creationId xmlns:a16="http://schemas.microsoft.com/office/drawing/2014/main" id="{20211252-7EC0-454D-BF20-8BC3F00FF07D}"/>
              </a:ext>
              <a:ext uri="{C183D7F6-B498-43B3-948B-1728B52AA6E4}">
                <adec:decorative xmlns:adec="http://schemas.microsoft.com/office/drawing/2017/decorative" val="0"/>
              </a:ext>
            </a:extLst>
          </p:cNvPr>
          <p:cNvSpPr>
            <a:spLocks noGrp="1"/>
          </p:cNvSpPr>
          <p:nvPr>
            <p:ph type="title"/>
          </p:nvPr>
        </p:nvSpPr>
        <p:spPr>
          <a:xfrm>
            <a:off x="1522657" y="3429000"/>
            <a:ext cx="9496198" cy="884555"/>
          </a:xfrm>
        </p:spPr>
        <p:txBody>
          <a:bodyPr>
            <a:noAutofit/>
          </a:bodyPr>
          <a:lstStyle/>
          <a:p>
            <a:pPr algn="ctr"/>
            <a:r>
              <a:rPr lang="en-US" sz="4400"/>
              <a:t>Healthy friendships </a:t>
            </a:r>
            <a:br>
              <a:rPr lang="en-US" sz="4400"/>
            </a:br>
            <a:r>
              <a:rPr lang="en-US" sz="4400"/>
              <a:t>are important </a:t>
            </a:r>
            <a:br>
              <a:rPr lang="en-US" sz="4400"/>
            </a:br>
            <a:r>
              <a:rPr lang="en-US" sz="4400"/>
              <a:t>and support </a:t>
            </a:r>
            <a:br>
              <a:rPr lang="en-US" sz="4400"/>
            </a:br>
            <a:r>
              <a:rPr lang="en-US" sz="4400"/>
              <a:t>our wellbeing</a:t>
            </a:r>
            <a:endParaRPr lang="en-GB" sz="4400"/>
          </a:p>
        </p:txBody>
      </p:sp>
      <p:pic>
        <p:nvPicPr>
          <p:cNvPr id="10" name="Picture 9">
            <a:extLst>
              <a:ext uri="{FF2B5EF4-FFF2-40B4-BE49-F238E27FC236}">
                <a16:creationId xmlns:a16="http://schemas.microsoft.com/office/drawing/2014/main" id="{20DC6BEF-8202-6299-F09E-D5089293B334}"/>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87708" y="5841765"/>
            <a:ext cx="3026556" cy="693735"/>
          </a:xfrm>
          <a:prstGeom prst="rect">
            <a:avLst/>
          </a:prstGeom>
        </p:spPr>
      </p:pic>
      <p:pic>
        <p:nvPicPr>
          <p:cNvPr id="12" name="Picture 11">
            <a:extLst>
              <a:ext uri="{FF2B5EF4-FFF2-40B4-BE49-F238E27FC236}">
                <a16:creationId xmlns:a16="http://schemas.microsoft.com/office/drawing/2014/main" id="{470F17A9-89FD-2657-874F-8CDB1FACC7D1}"/>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477856" y="4004745"/>
            <a:ext cx="5386229" cy="3162065"/>
          </a:xfrm>
          <a:prstGeom prst="rect">
            <a:avLst/>
          </a:prstGeom>
        </p:spPr>
      </p:pic>
    </p:spTree>
    <p:extLst>
      <p:ext uri="{BB962C8B-B14F-4D97-AF65-F5344CB8AC3E}">
        <p14:creationId xmlns:p14="http://schemas.microsoft.com/office/powerpoint/2010/main" val="1658768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19DD5-17E8-08FC-7B04-2D4E59A07B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59451E-FC6A-0513-765A-D723E33C202A}"/>
              </a:ext>
            </a:extLst>
          </p:cNvPr>
          <p:cNvSpPr>
            <a:spLocks noGrp="1"/>
          </p:cNvSpPr>
          <p:nvPr>
            <p:ph type="title"/>
          </p:nvPr>
        </p:nvSpPr>
        <p:spPr/>
        <p:txBody>
          <a:bodyPr/>
          <a:lstStyle/>
          <a:p>
            <a:r>
              <a:rPr lang="en-US"/>
              <a:t>Match it up!</a:t>
            </a:r>
          </a:p>
        </p:txBody>
      </p:sp>
      <p:sp>
        <p:nvSpPr>
          <p:cNvPr id="5" name="Pentagon 4">
            <a:extLst>
              <a:ext uri="{FF2B5EF4-FFF2-40B4-BE49-F238E27FC236}">
                <a16:creationId xmlns:a16="http://schemas.microsoft.com/office/drawing/2014/main" id="{C8385B86-9825-A8E5-D3FE-15234A129ED0}"/>
              </a:ext>
            </a:extLst>
          </p:cNvPr>
          <p:cNvSpPr/>
          <p:nvPr/>
        </p:nvSpPr>
        <p:spPr>
          <a:xfrm>
            <a:off x="860303" y="1868498"/>
            <a:ext cx="4804874" cy="1023906"/>
          </a:xfrm>
          <a:prstGeom prst="homePlat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002060"/>
                </a:solidFill>
                <a:effectLst/>
                <a:uLnTx/>
                <a:uFillTx/>
                <a:latin typeface="Trebuchet MS"/>
                <a:ea typeface="+mn-ea"/>
                <a:cs typeface="+mn-cs"/>
              </a:rPr>
              <a:t>Disagreement</a:t>
            </a:r>
          </a:p>
        </p:txBody>
      </p:sp>
      <p:sp>
        <p:nvSpPr>
          <p:cNvPr id="12" name="Pentagon 11">
            <a:extLst>
              <a:ext uri="{FF2B5EF4-FFF2-40B4-BE49-F238E27FC236}">
                <a16:creationId xmlns:a16="http://schemas.microsoft.com/office/drawing/2014/main" id="{2880E7F2-6EB3-8390-55A5-A11CF1F0B1B2}"/>
              </a:ext>
            </a:extLst>
          </p:cNvPr>
          <p:cNvSpPr/>
          <p:nvPr/>
        </p:nvSpPr>
        <p:spPr>
          <a:xfrm>
            <a:off x="6642830" y="1274617"/>
            <a:ext cx="4804874" cy="1023906"/>
          </a:xfrm>
          <a:prstGeom prst="homePlat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2060"/>
                </a:solidFill>
                <a:effectLst/>
                <a:uLnTx/>
                <a:uFillTx/>
                <a:latin typeface="Trebuchet MS"/>
                <a:ea typeface="+mn-ea"/>
                <a:cs typeface="+mn-cs"/>
              </a:rPr>
              <a:t>Ending an argument in a way that everyone involved is satisfied with the outcome.</a:t>
            </a:r>
          </a:p>
        </p:txBody>
      </p:sp>
      <p:sp>
        <p:nvSpPr>
          <p:cNvPr id="6" name="Pentagon 5">
            <a:extLst>
              <a:ext uri="{FF2B5EF4-FFF2-40B4-BE49-F238E27FC236}">
                <a16:creationId xmlns:a16="http://schemas.microsoft.com/office/drawing/2014/main" id="{E6D24184-22C5-F215-9DC7-7402E92E3274}"/>
              </a:ext>
            </a:extLst>
          </p:cNvPr>
          <p:cNvSpPr/>
          <p:nvPr/>
        </p:nvSpPr>
        <p:spPr>
          <a:xfrm>
            <a:off x="860303" y="3051196"/>
            <a:ext cx="4804874" cy="1023906"/>
          </a:xfrm>
          <a:prstGeom prst="homePlat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002060"/>
                </a:solidFill>
                <a:effectLst/>
                <a:uLnTx/>
                <a:uFillTx/>
                <a:latin typeface="Trebuchet MS"/>
                <a:ea typeface="+mn-ea"/>
                <a:cs typeface="+mn-cs"/>
              </a:rPr>
              <a:t>Conflict</a:t>
            </a:r>
          </a:p>
        </p:txBody>
      </p:sp>
      <p:sp>
        <p:nvSpPr>
          <p:cNvPr id="13" name="Pentagon 12">
            <a:extLst>
              <a:ext uri="{FF2B5EF4-FFF2-40B4-BE49-F238E27FC236}">
                <a16:creationId xmlns:a16="http://schemas.microsoft.com/office/drawing/2014/main" id="{FFC59AA7-1E49-EA3F-E0EF-0533C78737B4}"/>
              </a:ext>
            </a:extLst>
          </p:cNvPr>
          <p:cNvSpPr/>
          <p:nvPr/>
        </p:nvSpPr>
        <p:spPr>
          <a:xfrm>
            <a:off x="5856157" y="2742258"/>
            <a:ext cx="4804874" cy="1023906"/>
          </a:xfrm>
          <a:prstGeom prst="homePlat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2060"/>
                </a:solidFill>
                <a:effectLst/>
                <a:uLnTx/>
                <a:uFillTx/>
                <a:latin typeface="Trebuchet MS"/>
                <a:ea typeface="+mn-ea"/>
                <a:cs typeface="+mn-cs"/>
              </a:rPr>
              <a:t>A serious disagreement or argument </a:t>
            </a:r>
            <a:br>
              <a:rPr kumimoji="0" lang="en-GB" sz="1800" b="0" i="0" u="none" strike="noStrike" kern="1200" cap="none" spc="0" normalizeH="0" baseline="0" noProof="0">
                <a:ln>
                  <a:noFill/>
                </a:ln>
                <a:solidFill>
                  <a:srgbClr val="002060"/>
                </a:solidFill>
                <a:effectLst/>
                <a:uLnTx/>
                <a:uFillTx/>
                <a:latin typeface="Trebuchet MS"/>
                <a:ea typeface="+mn-ea"/>
                <a:cs typeface="+mn-cs"/>
              </a:rPr>
            </a:br>
            <a:r>
              <a:rPr kumimoji="0" lang="en-GB" sz="1800" b="0" i="0" u="none" strike="noStrike" kern="1200" cap="none" spc="0" normalizeH="0" baseline="0" noProof="0">
                <a:ln>
                  <a:noFill/>
                </a:ln>
                <a:solidFill>
                  <a:srgbClr val="002060"/>
                </a:solidFill>
                <a:effectLst/>
                <a:uLnTx/>
                <a:uFillTx/>
                <a:latin typeface="Trebuchet MS"/>
                <a:ea typeface="+mn-ea"/>
                <a:cs typeface="+mn-cs"/>
              </a:rPr>
              <a:t>that is usually upsetting. </a:t>
            </a:r>
          </a:p>
        </p:txBody>
      </p:sp>
      <p:sp>
        <p:nvSpPr>
          <p:cNvPr id="7" name="Pentagon 6">
            <a:extLst>
              <a:ext uri="{FF2B5EF4-FFF2-40B4-BE49-F238E27FC236}">
                <a16:creationId xmlns:a16="http://schemas.microsoft.com/office/drawing/2014/main" id="{09AFFB04-E5F5-480A-0008-E8D91E7581DC}"/>
              </a:ext>
            </a:extLst>
          </p:cNvPr>
          <p:cNvSpPr/>
          <p:nvPr/>
        </p:nvSpPr>
        <p:spPr>
          <a:xfrm>
            <a:off x="860303" y="4233894"/>
            <a:ext cx="4804874" cy="1023906"/>
          </a:xfrm>
          <a:prstGeom prst="homePlat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002060"/>
                </a:solidFill>
                <a:effectLst/>
                <a:uLnTx/>
                <a:uFillTx/>
                <a:latin typeface="Trebuchet MS"/>
                <a:ea typeface="+mn-ea"/>
                <a:cs typeface="+mn-cs"/>
              </a:rPr>
              <a:t>Conflict resolution</a:t>
            </a:r>
          </a:p>
        </p:txBody>
      </p:sp>
      <p:sp>
        <p:nvSpPr>
          <p:cNvPr id="11" name="Pentagon 10">
            <a:extLst>
              <a:ext uri="{FF2B5EF4-FFF2-40B4-BE49-F238E27FC236}">
                <a16:creationId xmlns:a16="http://schemas.microsoft.com/office/drawing/2014/main" id="{3E4F650E-7C21-AEB6-7811-B424F14485A2}"/>
              </a:ext>
            </a:extLst>
          </p:cNvPr>
          <p:cNvSpPr/>
          <p:nvPr/>
        </p:nvSpPr>
        <p:spPr>
          <a:xfrm>
            <a:off x="7192254" y="4209899"/>
            <a:ext cx="4804874" cy="1023906"/>
          </a:xfrm>
          <a:prstGeom prst="homePlat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2060"/>
                </a:solidFill>
                <a:effectLst/>
                <a:uLnTx/>
                <a:uFillTx/>
                <a:latin typeface="Trebuchet MS"/>
                <a:ea typeface="+mn-ea"/>
                <a:cs typeface="+mn-cs"/>
              </a:rPr>
              <a:t>When two people or groups have different opinions, viewpoints or preferences on a topic. A normal part of friendships!</a:t>
            </a:r>
          </a:p>
        </p:txBody>
      </p:sp>
    </p:spTree>
    <p:extLst>
      <p:ext uri="{BB962C8B-B14F-4D97-AF65-F5344CB8AC3E}">
        <p14:creationId xmlns:p14="http://schemas.microsoft.com/office/powerpoint/2010/main" val="2878969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ppt_x</p:attrName>
                                        </p:attrNameLst>
                                      </p:cBhvr>
                                      <p:tavLst>
                                        <p:tav tm="0">
                                          <p:val>
                                            <p:strVal val="#ppt_x-#ppt_w*1.125000"/>
                                          </p:val>
                                        </p:tav>
                                        <p:tav tm="100000">
                                          <p:val>
                                            <p:strVal val="#ppt_x"/>
                                          </p:val>
                                        </p:tav>
                                      </p:tavLst>
                                    </p:anim>
                                    <p:animEffect transition="in" filter="wipe(right)">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ppt_x</p:attrName>
                                        </p:attrNameLst>
                                      </p:cBhvr>
                                      <p:tavLst>
                                        <p:tav tm="0">
                                          <p:val>
                                            <p:strVal val="#ppt_x-#ppt_w*1.125000"/>
                                          </p:val>
                                        </p:tav>
                                        <p:tav tm="100000">
                                          <p:val>
                                            <p:strVal val="#ppt_x"/>
                                          </p:val>
                                        </p:tav>
                                      </p:tavLst>
                                    </p:anim>
                                    <p:animEffect transition="in" filter="wipe(right)">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ppt_x</p:attrName>
                                        </p:attrNameLst>
                                      </p:cBhvr>
                                      <p:tavLst>
                                        <p:tav tm="0">
                                          <p:val>
                                            <p:strVal val="#ppt_x-#ppt_w*1.125000"/>
                                          </p:val>
                                        </p:tav>
                                        <p:tav tm="100000">
                                          <p:val>
                                            <p:strVal val="#ppt_x"/>
                                          </p:val>
                                        </p:tav>
                                      </p:tavLst>
                                    </p:anim>
                                    <p:animEffect transition="in" filter="wipe(right)">
                                      <p:cBhvr>
                                        <p:cTn id="26" dur="500"/>
                                        <p:tgtEl>
                                          <p:spTgt spid="11"/>
                                        </p:tgtEl>
                                      </p:cBhvr>
                                    </p:animEffect>
                                  </p:childTnLst>
                                </p:cTn>
                              </p:par>
                            </p:childTnLst>
                          </p:cTn>
                        </p:par>
                        <p:par>
                          <p:cTn id="27" fill="hold">
                            <p:stCondLst>
                              <p:cond delay="5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childTnLst>
                          </p:cTn>
                        </p:par>
                        <p:par>
                          <p:cTn id="32" fill="hold">
                            <p:stCondLst>
                              <p:cond delay="1000"/>
                            </p:stCondLst>
                            <p:childTnLst>
                              <p:par>
                                <p:cTn id="33" presetID="1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p:tgtEl>
                                          <p:spTgt spid="13"/>
                                        </p:tgtEl>
                                        <p:attrNameLst>
                                          <p:attrName>ppt_x</p:attrName>
                                        </p:attrNameLst>
                                      </p:cBhvr>
                                      <p:tavLst>
                                        <p:tav tm="0">
                                          <p:val>
                                            <p:strVal val="#ppt_x-#ppt_w*1.125000"/>
                                          </p:val>
                                        </p:tav>
                                        <p:tav tm="100000">
                                          <p:val>
                                            <p:strVal val="#ppt_x"/>
                                          </p:val>
                                        </p:tav>
                                      </p:tavLst>
                                    </p:anim>
                                    <p:animEffect transition="in" filter="wipe(right)">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0" presetClass="path" presetSubtype="0" accel="50000" decel="50000" fill="hold" grpId="1" nodeType="clickEffect">
                                  <p:stCondLst>
                                    <p:cond delay="0"/>
                                  </p:stCondLst>
                                  <p:childTnLst>
                                    <p:animMotion origin="layout" path="M 0.05898 -0.02361 L -0.025 0.44375 " pathEditMode="relative" rAng="0" ptsTypes="AA">
                                      <p:cBhvr>
                                        <p:cTn id="40" dur="2000" fill="hold"/>
                                        <p:tgtEl>
                                          <p:spTgt spid="12"/>
                                        </p:tgtEl>
                                        <p:attrNameLst>
                                          <p:attrName>ppt_x</p:attrName>
                                          <p:attrName>ppt_y</p:attrName>
                                        </p:attrNameLst>
                                      </p:cBhvr>
                                      <p:rCtr x="-4206" y="23356"/>
                                    </p:animMotion>
                                  </p:childTnLst>
                                </p:cTn>
                              </p:par>
                              <p:par>
                                <p:cTn id="41" presetID="0" presetClass="path" presetSubtype="0" accel="50000" decel="50000" fill="hold" grpId="1" nodeType="withEffect">
                                  <p:stCondLst>
                                    <p:cond delay="500"/>
                                  </p:stCondLst>
                                  <p:childTnLst>
                                    <p:animMotion origin="layout" path="M -0.00247 0.01088 L -0.06901 -0.35324 " pathEditMode="relative" rAng="0" ptsTypes="AA">
                                      <p:cBhvr>
                                        <p:cTn id="42" dur="2000" fill="hold"/>
                                        <p:tgtEl>
                                          <p:spTgt spid="11"/>
                                        </p:tgtEl>
                                        <p:attrNameLst>
                                          <p:attrName>ppt_x</p:attrName>
                                          <p:attrName>ppt_y</p:attrName>
                                        </p:attrNameLst>
                                      </p:cBhvr>
                                      <p:rCtr x="-3333" y="-18218"/>
                                    </p:animMotion>
                                  </p:childTnLst>
                                </p:cTn>
                              </p:par>
                              <p:par>
                                <p:cTn id="43" presetID="0" presetClass="path" presetSubtype="0" accel="50000" decel="50000" fill="hold" grpId="1" nodeType="withEffect">
                                  <p:stCondLst>
                                    <p:cond delay="500"/>
                                  </p:stCondLst>
                                  <p:childTnLst>
                                    <p:animMotion origin="layout" path="M -0.00742 0.01296 L 0.03946 0.03842 " pathEditMode="relative" rAng="0" ptsTypes="AA">
                                      <p:cBhvr>
                                        <p:cTn id="44" dur="2000" fill="hold"/>
                                        <p:tgtEl>
                                          <p:spTgt spid="13"/>
                                        </p:tgtEl>
                                        <p:attrNameLst>
                                          <p:attrName>ppt_x</p:attrName>
                                          <p:attrName>ppt_y</p:attrName>
                                        </p:attrNameLst>
                                      </p:cBhvr>
                                      <p:rCtr x="2344" y="127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2" grpId="1" animBg="1"/>
      <p:bldP spid="6" grpId="0" animBg="1"/>
      <p:bldP spid="13" grpId="0" animBg="1"/>
      <p:bldP spid="13" grpId="1" animBg="1"/>
      <p:bldP spid="7" grpId="0" animBg="1"/>
      <p:bldP spid="11" grpId="0" animBg="1"/>
      <p:bldP spid="11"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19DD5-17E8-08FC-7B04-2D4E59A07B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59451E-FC6A-0513-765A-D723E33C202A}"/>
              </a:ext>
            </a:extLst>
          </p:cNvPr>
          <p:cNvSpPr>
            <a:spLocks noGrp="1"/>
          </p:cNvSpPr>
          <p:nvPr>
            <p:ph type="title"/>
          </p:nvPr>
        </p:nvSpPr>
        <p:spPr>
          <a:xfrm>
            <a:off x="838200" y="807402"/>
            <a:ext cx="10515600" cy="884555"/>
          </a:xfrm>
        </p:spPr>
        <p:txBody>
          <a:bodyPr/>
          <a:lstStyle/>
          <a:p>
            <a:r>
              <a:rPr lang="en-US"/>
              <a:t>Conflict in friendships</a:t>
            </a:r>
          </a:p>
        </p:txBody>
      </p:sp>
      <p:graphicFrame>
        <p:nvGraphicFramePr>
          <p:cNvPr id="13" name="Content Placeholder 12">
            <a:extLst>
              <a:ext uri="{FF2B5EF4-FFF2-40B4-BE49-F238E27FC236}">
                <a16:creationId xmlns:a16="http://schemas.microsoft.com/office/drawing/2014/main" id="{ACF27AA9-4AD6-49B0-702F-B8F3F0FAB078}"/>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2676389809"/>
              </p:ext>
            </p:extLst>
          </p:nvPr>
        </p:nvGraphicFramePr>
        <p:xfrm>
          <a:off x="215630" y="1249680"/>
          <a:ext cx="11353800" cy="52431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7570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graphicEl>
                                              <a:dgm id="{78587B11-AD23-43CB-BFF3-4CDA5CB8604A}"/>
                                            </p:graphicEl>
                                          </p:spTgt>
                                        </p:tgtEl>
                                        <p:attrNameLst>
                                          <p:attrName>style.visibility</p:attrName>
                                        </p:attrNameLst>
                                      </p:cBhvr>
                                      <p:to>
                                        <p:strVal val="visible"/>
                                      </p:to>
                                    </p:set>
                                    <p:animEffect transition="in" filter="fade">
                                      <p:cBhvr>
                                        <p:cTn id="7" dur="1000"/>
                                        <p:tgtEl>
                                          <p:spTgt spid="13">
                                            <p:graphicEl>
                                              <a:dgm id="{78587B11-AD23-43CB-BFF3-4CDA5CB8604A}"/>
                                            </p:graphicEl>
                                          </p:spTgt>
                                        </p:tgtEl>
                                      </p:cBhvr>
                                    </p:animEffect>
                                    <p:anim calcmode="lin" valueType="num">
                                      <p:cBhvr>
                                        <p:cTn id="8" dur="1000" fill="hold"/>
                                        <p:tgtEl>
                                          <p:spTgt spid="13">
                                            <p:graphicEl>
                                              <a:dgm id="{78587B11-AD23-43CB-BFF3-4CDA5CB8604A}"/>
                                            </p:graphicEl>
                                          </p:spTgt>
                                        </p:tgtEl>
                                        <p:attrNameLst>
                                          <p:attrName>ppt_x</p:attrName>
                                        </p:attrNameLst>
                                      </p:cBhvr>
                                      <p:tavLst>
                                        <p:tav tm="0">
                                          <p:val>
                                            <p:strVal val="#ppt_x"/>
                                          </p:val>
                                        </p:tav>
                                        <p:tav tm="100000">
                                          <p:val>
                                            <p:strVal val="#ppt_x"/>
                                          </p:val>
                                        </p:tav>
                                      </p:tavLst>
                                    </p:anim>
                                    <p:anim calcmode="lin" valueType="num">
                                      <p:cBhvr>
                                        <p:cTn id="9" dur="1000" fill="hold"/>
                                        <p:tgtEl>
                                          <p:spTgt spid="13">
                                            <p:graphicEl>
                                              <a:dgm id="{78587B11-AD23-43CB-BFF3-4CDA5CB8604A}"/>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graphicEl>
                                              <a:dgm id="{0CB2568F-BE89-4947-A27F-9A1CABABCEF0}"/>
                                            </p:graphicEl>
                                          </p:spTgt>
                                        </p:tgtEl>
                                        <p:attrNameLst>
                                          <p:attrName>style.visibility</p:attrName>
                                        </p:attrNameLst>
                                      </p:cBhvr>
                                      <p:to>
                                        <p:strVal val="visible"/>
                                      </p:to>
                                    </p:set>
                                    <p:animEffect transition="in" filter="fade">
                                      <p:cBhvr>
                                        <p:cTn id="14" dur="1000"/>
                                        <p:tgtEl>
                                          <p:spTgt spid="13">
                                            <p:graphicEl>
                                              <a:dgm id="{0CB2568F-BE89-4947-A27F-9A1CABABCEF0}"/>
                                            </p:graphicEl>
                                          </p:spTgt>
                                        </p:tgtEl>
                                      </p:cBhvr>
                                    </p:animEffect>
                                    <p:anim calcmode="lin" valueType="num">
                                      <p:cBhvr>
                                        <p:cTn id="15" dur="1000" fill="hold"/>
                                        <p:tgtEl>
                                          <p:spTgt spid="13">
                                            <p:graphicEl>
                                              <a:dgm id="{0CB2568F-BE89-4947-A27F-9A1CABABCEF0}"/>
                                            </p:graphicEl>
                                          </p:spTgt>
                                        </p:tgtEl>
                                        <p:attrNameLst>
                                          <p:attrName>ppt_x</p:attrName>
                                        </p:attrNameLst>
                                      </p:cBhvr>
                                      <p:tavLst>
                                        <p:tav tm="0">
                                          <p:val>
                                            <p:strVal val="#ppt_x"/>
                                          </p:val>
                                        </p:tav>
                                        <p:tav tm="100000">
                                          <p:val>
                                            <p:strVal val="#ppt_x"/>
                                          </p:val>
                                        </p:tav>
                                      </p:tavLst>
                                    </p:anim>
                                    <p:anim calcmode="lin" valueType="num">
                                      <p:cBhvr>
                                        <p:cTn id="16" dur="1000" fill="hold"/>
                                        <p:tgtEl>
                                          <p:spTgt spid="13">
                                            <p:graphicEl>
                                              <a:dgm id="{0CB2568F-BE89-4947-A27F-9A1CABABCEF0}"/>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graphicEl>
                                              <a:dgm id="{E8DDF6C1-FE55-408B-AD43-FCCCFBCEF345}"/>
                                            </p:graphicEl>
                                          </p:spTgt>
                                        </p:tgtEl>
                                        <p:attrNameLst>
                                          <p:attrName>style.visibility</p:attrName>
                                        </p:attrNameLst>
                                      </p:cBhvr>
                                      <p:to>
                                        <p:strVal val="visible"/>
                                      </p:to>
                                    </p:set>
                                    <p:animEffect transition="in" filter="fade">
                                      <p:cBhvr>
                                        <p:cTn id="21" dur="1000"/>
                                        <p:tgtEl>
                                          <p:spTgt spid="13">
                                            <p:graphicEl>
                                              <a:dgm id="{E8DDF6C1-FE55-408B-AD43-FCCCFBCEF345}"/>
                                            </p:graphicEl>
                                          </p:spTgt>
                                        </p:tgtEl>
                                      </p:cBhvr>
                                    </p:animEffect>
                                    <p:anim calcmode="lin" valueType="num">
                                      <p:cBhvr>
                                        <p:cTn id="22" dur="1000" fill="hold"/>
                                        <p:tgtEl>
                                          <p:spTgt spid="13">
                                            <p:graphicEl>
                                              <a:dgm id="{E8DDF6C1-FE55-408B-AD43-FCCCFBCEF345}"/>
                                            </p:graphicEl>
                                          </p:spTgt>
                                        </p:tgtEl>
                                        <p:attrNameLst>
                                          <p:attrName>ppt_x</p:attrName>
                                        </p:attrNameLst>
                                      </p:cBhvr>
                                      <p:tavLst>
                                        <p:tav tm="0">
                                          <p:val>
                                            <p:strVal val="#ppt_x"/>
                                          </p:val>
                                        </p:tav>
                                        <p:tav tm="100000">
                                          <p:val>
                                            <p:strVal val="#ppt_x"/>
                                          </p:val>
                                        </p:tav>
                                      </p:tavLst>
                                    </p:anim>
                                    <p:anim calcmode="lin" valueType="num">
                                      <p:cBhvr>
                                        <p:cTn id="23" dur="1000" fill="hold"/>
                                        <p:tgtEl>
                                          <p:spTgt spid="13">
                                            <p:graphicEl>
                                              <a:dgm id="{E8DDF6C1-FE55-408B-AD43-FCCCFBCEF345}"/>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graphicEl>
                                              <a:dgm id="{F18D3548-F8DB-4DDD-9652-AC594D946FB2}"/>
                                            </p:graphicEl>
                                          </p:spTgt>
                                        </p:tgtEl>
                                        <p:attrNameLst>
                                          <p:attrName>style.visibility</p:attrName>
                                        </p:attrNameLst>
                                      </p:cBhvr>
                                      <p:to>
                                        <p:strVal val="visible"/>
                                      </p:to>
                                    </p:set>
                                    <p:animEffect transition="in" filter="fade">
                                      <p:cBhvr>
                                        <p:cTn id="28" dur="1000"/>
                                        <p:tgtEl>
                                          <p:spTgt spid="13">
                                            <p:graphicEl>
                                              <a:dgm id="{F18D3548-F8DB-4DDD-9652-AC594D946FB2}"/>
                                            </p:graphicEl>
                                          </p:spTgt>
                                        </p:tgtEl>
                                      </p:cBhvr>
                                    </p:animEffect>
                                    <p:anim calcmode="lin" valueType="num">
                                      <p:cBhvr>
                                        <p:cTn id="29" dur="1000" fill="hold"/>
                                        <p:tgtEl>
                                          <p:spTgt spid="13">
                                            <p:graphicEl>
                                              <a:dgm id="{F18D3548-F8DB-4DDD-9652-AC594D946FB2}"/>
                                            </p:graphicEl>
                                          </p:spTgt>
                                        </p:tgtEl>
                                        <p:attrNameLst>
                                          <p:attrName>ppt_x</p:attrName>
                                        </p:attrNameLst>
                                      </p:cBhvr>
                                      <p:tavLst>
                                        <p:tav tm="0">
                                          <p:val>
                                            <p:strVal val="#ppt_x"/>
                                          </p:val>
                                        </p:tav>
                                        <p:tav tm="100000">
                                          <p:val>
                                            <p:strVal val="#ppt_x"/>
                                          </p:val>
                                        </p:tav>
                                      </p:tavLst>
                                    </p:anim>
                                    <p:anim calcmode="lin" valueType="num">
                                      <p:cBhvr>
                                        <p:cTn id="30" dur="1000" fill="hold"/>
                                        <p:tgtEl>
                                          <p:spTgt spid="13">
                                            <p:graphicEl>
                                              <a:dgm id="{F18D3548-F8DB-4DDD-9652-AC594D946FB2}"/>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graphicEl>
                                              <a:dgm id="{08288A3A-3C66-4D83-926E-A5B088FBE2F9}"/>
                                            </p:graphicEl>
                                          </p:spTgt>
                                        </p:tgtEl>
                                        <p:attrNameLst>
                                          <p:attrName>style.visibility</p:attrName>
                                        </p:attrNameLst>
                                      </p:cBhvr>
                                      <p:to>
                                        <p:strVal val="visible"/>
                                      </p:to>
                                    </p:set>
                                    <p:animEffect transition="in" filter="fade">
                                      <p:cBhvr>
                                        <p:cTn id="35" dur="1000"/>
                                        <p:tgtEl>
                                          <p:spTgt spid="13">
                                            <p:graphicEl>
                                              <a:dgm id="{08288A3A-3C66-4D83-926E-A5B088FBE2F9}"/>
                                            </p:graphicEl>
                                          </p:spTgt>
                                        </p:tgtEl>
                                      </p:cBhvr>
                                    </p:animEffect>
                                    <p:anim calcmode="lin" valueType="num">
                                      <p:cBhvr>
                                        <p:cTn id="36" dur="1000" fill="hold"/>
                                        <p:tgtEl>
                                          <p:spTgt spid="13">
                                            <p:graphicEl>
                                              <a:dgm id="{08288A3A-3C66-4D83-926E-A5B088FBE2F9}"/>
                                            </p:graphicEl>
                                          </p:spTgt>
                                        </p:tgtEl>
                                        <p:attrNameLst>
                                          <p:attrName>ppt_x</p:attrName>
                                        </p:attrNameLst>
                                      </p:cBhvr>
                                      <p:tavLst>
                                        <p:tav tm="0">
                                          <p:val>
                                            <p:strVal val="#ppt_x"/>
                                          </p:val>
                                        </p:tav>
                                        <p:tav tm="100000">
                                          <p:val>
                                            <p:strVal val="#ppt_x"/>
                                          </p:val>
                                        </p:tav>
                                      </p:tavLst>
                                    </p:anim>
                                    <p:anim calcmode="lin" valueType="num">
                                      <p:cBhvr>
                                        <p:cTn id="37" dur="1000" fill="hold"/>
                                        <p:tgtEl>
                                          <p:spTgt spid="13">
                                            <p:graphicEl>
                                              <a:dgm id="{08288A3A-3C66-4D83-926E-A5B088FBE2F9}"/>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48E25-BADD-2A36-00E6-EF111A8C8756}"/>
              </a:ext>
            </a:extLst>
          </p:cNvPr>
          <p:cNvSpPr>
            <a:spLocks noGrp="1"/>
          </p:cNvSpPr>
          <p:nvPr>
            <p:ph type="title"/>
          </p:nvPr>
        </p:nvSpPr>
        <p:spPr>
          <a:xfrm>
            <a:off x="6095998" y="1196049"/>
            <a:ext cx="5709965" cy="1923394"/>
          </a:xfrm>
        </p:spPr>
        <p:txBody>
          <a:bodyPr>
            <a:normAutofit/>
          </a:bodyPr>
          <a:lstStyle/>
          <a:p>
            <a:r>
              <a:rPr lang="en-GB" sz="7000" b="1"/>
              <a:t>Part one</a:t>
            </a:r>
          </a:p>
        </p:txBody>
      </p:sp>
      <p:sp>
        <p:nvSpPr>
          <p:cNvPr id="3" name="Text Placeholder 2">
            <a:extLst>
              <a:ext uri="{FF2B5EF4-FFF2-40B4-BE49-F238E27FC236}">
                <a16:creationId xmlns:a16="http://schemas.microsoft.com/office/drawing/2014/main" id="{68DBC7E9-4285-D07A-E247-570EA97F6726}"/>
              </a:ext>
            </a:extLst>
          </p:cNvPr>
          <p:cNvSpPr>
            <a:spLocks noGrp="1"/>
          </p:cNvSpPr>
          <p:nvPr>
            <p:ph type="body" idx="1"/>
          </p:nvPr>
        </p:nvSpPr>
        <p:spPr>
          <a:xfrm>
            <a:off x="6173489" y="2979959"/>
            <a:ext cx="5709967" cy="619113"/>
          </a:xfrm>
        </p:spPr>
        <p:txBody>
          <a:bodyPr>
            <a:normAutofit fontScale="85000" lnSpcReduction="10000"/>
          </a:bodyPr>
          <a:lstStyle/>
          <a:p>
            <a:r>
              <a:rPr lang="en-US"/>
              <a:t>Healthy friendships and wellbeing</a:t>
            </a:r>
            <a:endParaRPr lang="en-GB"/>
          </a:p>
        </p:txBody>
      </p:sp>
    </p:spTree>
    <p:extLst>
      <p:ext uri="{BB962C8B-B14F-4D97-AF65-F5344CB8AC3E}">
        <p14:creationId xmlns:p14="http://schemas.microsoft.com/office/powerpoint/2010/main" val="20061449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B0B5C-767E-C7CF-CC1D-54052978AE8F}"/>
              </a:ext>
            </a:extLst>
          </p:cNvPr>
          <p:cNvSpPr>
            <a:spLocks noGrp="1"/>
          </p:cNvSpPr>
          <p:nvPr>
            <p:ph type="title"/>
          </p:nvPr>
        </p:nvSpPr>
        <p:spPr>
          <a:xfrm>
            <a:off x="5518483" y="1669697"/>
            <a:ext cx="5709965" cy="1923394"/>
          </a:xfrm>
        </p:spPr>
        <p:txBody>
          <a:bodyPr>
            <a:normAutofit/>
          </a:bodyPr>
          <a:lstStyle/>
          <a:p>
            <a:r>
              <a:rPr lang="en-GB" sz="6600"/>
              <a:t>Conflict and </a:t>
            </a:r>
            <a:br>
              <a:rPr lang="en-GB" sz="6600"/>
            </a:br>
            <a:r>
              <a:rPr lang="en-GB" sz="6600"/>
              <a:t>big feelings</a:t>
            </a:r>
          </a:p>
        </p:txBody>
      </p:sp>
      <p:sp>
        <p:nvSpPr>
          <p:cNvPr id="3" name="Text Placeholder 2">
            <a:extLst>
              <a:ext uri="{FF2B5EF4-FFF2-40B4-BE49-F238E27FC236}">
                <a16:creationId xmlns:a16="http://schemas.microsoft.com/office/drawing/2014/main" id="{998655CF-3980-6B0D-8598-4A267D513C99}"/>
              </a:ext>
            </a:extLst>
          </p:cNvPr>
          <p:cNvSpPr>
            <a:spLocks noGrp="1"/>
          </p:cNvSpPr>
          <p:nvPr>
            <p:ph type="body" idx="1"/>
          </p:nvPr>
        </p:nvSpPr>
        <p:spPr>
          <a:xfrm>
            <a:off x="5518483" y="3729789"/>
            <a:ext cx="5709967" cy="619113"/>
          </a:xfrm>
        </p:spPr>
        <p:txBody>
          <a:bodyPr>
            <a:normAutofit fontScale="70000" lnSpcReduction="20000"/>
          </a:bodyPr>
          <a:lstStyle/>
          <a:p>
            <a:r>
              <a:rPr lang="en-GB"/>
              <a:t>How does conflict affect feelings </a:t>
            </a:r>
            <a:br>
              <a:rPr lang="en-GB"/>
            </a:br>
            <a:r>
              <a:rPr lang="en-GB"/>
              <a:t>and wellbeing?</a:t>
            </a:r>
          </a:p>
        </p:txBody>
      </p:sp>
      <p:grpSp>
        <p:nvGrpSpPr>
          <p:cNvPr id="4" name="Group 3" descr="Elaborate">
            <a:extLst>
              <a:ext uri="{FF2B5EF4-FFF2-40B4-BE49-F238E27FC236}">
                <a16:creationId xmlns:a16="http://schemas.microsoft.com/office/drawing/2014/main" id="{F21E59B8-5C4D-E240-24F4-D3F0B83087C5}"/>
              </a:ext>
            </a:extLst>
          </p:cNvPr>
          <p:cNvGrpSpPr/>
          <p:nvPr/>
        </p:nvGrpSpPr>
        <p:grpSpPr>
          <a:xfrm>
            <a:off x="10072366" y="244484"/>
            <a:ext cx="1884405" cy="481914"/>
            <a:chOff x="10240808" y="124168"/>
            <a:chExt cx="1884405" cy="481914"/>
          </a:xfrm>
        </p:grpSpPr>
        <p:sp>
          <p:nvSpPr>
            <p:cNvPr id="5" name="Title 1">
              <a:extLst>
                <a:ext uri="{FF2B5EF4-FFF2-40B4-BE49-F238E27FC236}">
                  <a16:creationId xmlns:a16="http://schemas.microsoft.com/office/drawing/2014/main" id="{F1BC2839-ED29-7F9F-63DD-FC1B4DEF46DC}"/>
                </a:ext>
              </a:extLst>
            </p:cNvPr>
            <p:cNvSpPr txBox="1">
              <a:spLocks/>
            </p:cNvSpPr>
            <p:nvPr/>
          </p:nvSpPr>
          <p:spPr>
            <a:xfrm>
              <a:off x="10240808" y="124168"/>
              <a:ext cx="1655805" cy="481914"/>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Elaborate</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6" name="Graphic 5" descr="Pen with solid fill">
              <a:extLst>
                <a:ext uri="{FF2B5EF4-FFF2-40B4-BE49-F238E27FC236}">
                  <a16:creationId xmlns:a16="http://schemas.microsoft.com/office/drawing/2014/main" id="{DEBB2FAD-ED3B-27A6-9121-6A9C6ECD4F1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668013" y="124168"/>
              <a:ext cx="457200" cy="457200"/>
            </a:xfrm>
            <a:prstGeom prst="rect">
              <a:avLst/>
            </a:prstGeom>
          </p:spPr>
        </p:pic>
      </p:grpSp>
    </p:spTree>
    <p:extLst>
      <p:ext uri="{BB962C8B-B14F-4D97-AF65-F5344CB8AC3E}">
        <p14:creationId xmlns:p14="http://schemas.microsoft.com/office/powerpoint/2010/main" val="1967463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23AC7-9064-871E-ED78-619E29EAB2BC}"/>
              </a:ext>
            </a:extLst>
          </p:cNvPr>
          <p:cNvSpPr>
            <a:spLocks noGrp="1"/>
          </p:cNvSpPr>
          <p:nvPr>
            <p:ph type="title"/>
          </p:nvPr>
        </p:nvSpPr>
        <p:spPr>
          <a:xfrm>
            <a:off x="846758" y="1157731"/>
            <a:ext cx="4455268" cy="3510493"/>
          </a:xfrm>
        </p:spPr>
        <p:txBody>
          <a:bodyPr>
            <a:normAutofit fontScale="90000"/>
          </a:bodyPr>
          <a:lstStyle/>
          <a:p>
            <a:r>
              <a:rPr lang="en-US"/>
              <a:t>How our bodies </a:t>
            </a:r>
            <a:br>
              <a:rPr lang="en-US"/>
            </a:br>
            <a:r>
              <a:rPr lang="en-US"/>
              <a:t>experience strong emotions</a:t>
            </a:r>
          </a:p>
        </p:txBody>
      </p:sp>
      <p:grpSp>
        <p:nvGrpSpPr>
          <p:cNvPr id="11" name="Group 10" descr="illustrative graph showing a wave with intensity as the y axis and time as the x axis">
            <a:extLst>
              <a:ext uri="{FF2B5EF4-FFF2-40B4-BE49-F238E27FC236}">
                <a16:creationId xmlns:a16="http://schemas.microsoft.com/office/drawing/2014/main" id="{32A8E8BE-C07A-CBFE-3F81-0115357933DF}"/>
              </a:ext>
            </a:extLst>
          </p:cNvPr>
          <p:cNvGrpSpPr/>
          <p:nvPr/>
        </p:nvGrpSpPr>
        <p:grpSpPr>
          <a:xfrm>
            <a:off x="4572000" y="0"/>
            <a:ext cx="7620000" cy="6858000"/>
            <a:chOff x="4572000" y="0"/>
            <a:chExt cx="7620000" cy="6858000"/>
          </a:xfrm>
        </p:grpSpPr>
        <p:sp>
          <p:nvSpPr>
            <p:cNvPr id="9" name="Rectangle 8">
              <a:extLst>
                <a:ext uri="{FF2B5EF4-FFF2-40B4-BE49-F238E27FC236}">
                  <a16:creationId xmlns:a16="http://schemas.microsoft.com/office/drawing/2014/main" id="{26A34622-663E-B739-C67D-1FC8E6C980EA}"/>
                </a:ext>
              </a:extLst>
            </p:cNvPr>
            <p:cNvSpPr/>
            <p:nvPr/>
          </p:nvSpPr>
          <p:spPr>
            <a:xfrm>
              <a:off x="4572000" y="0"/>
              <a:ext cx="7620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pic>
          <p:nvPicPr>
            <p:cNvPr id="8" name="Picture 7">
              <a:extLst>
                <a:ext uri="{FF2B5EF4-FFF2-40B4-BE49-F238E27FC236}">
                  <a16:creationId xmlns:a16="http://schemas.microsoft.com/office/drawing/2014/main" id="{D169A3BE-7C9F-488D-3E15-F53273146633}"/>
                </a:ext>
              </a:extLst>
            </p:cNvPr>
            <p:cNvPicPr>
              <a:picLocks noChangeAspect="1"/>
            </p:cNvPicPr>
            <p:nvPr/>
          </p:nvPicPr>
          <p:blipFill>
            <a:blip r:embed="rId3"/>
            <a:stretch>
              <a:fillRect/>
            </a:stretch>
          </p:blipFill>
          <p:spPr>
            <a:xfrm>
              <a:off x="5057572" y="1157731"/>
              <a:ext cx="6648855" cy="4542538"/>
            </a:xfrm>
            <a:prstGeom prst="rect">
              <a:avLst/>
            </a:prstGeom>
          </p:spPr>
        </p:pic>
      </p:grpSp>
      <p:pic>
        <p:nvPicPr>
          <p:cNvPr id="10" name="Picture 9">
            <a:extLst>
              <a:ext uri="{FF2B5EF4-FFF2-40B4-BE49-F238E27FC236}">
                <a16:creationId xmlns:a16="http://schemas.microsoft.com/office/drawing/2014/main" id="{4B324845-E383-6DB2-03FC-0F4B1094DD06}"/>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87708" y="5841765"/>
            <a:ext cx="3026556" cy="693735"/>
          </a:xfrm>
          <a:prstGeom prst="rect">
            <a:avLst/>
          </a:prstGeom>
        </p:spPr>
      </p:pic>
    </p:spTree>
    <p:extLst>
      <p:ext uri="{BB962C8B-B14F-4D97-AF65-F5344CB8AC3E}">
        <p14:creationId xmlns:p14="http://schemas.microsoft.com/office/powerpoint/2010/main" val="2203347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E89AB-84CC-C6F9-F0ED-D770FBD98C21}"/>
              </a:ext>
            </a:extLst>
          </p:cNvPr>
          <p:cNvSpPr>
            <a:spLocks noGrp="1"/>
          </p:cNvSpPr>
          <p:nvPr>
            <p:ph type="title"/>
          </p:nvPr>
        </p:nvSpPr>
        <p:spPr>
          <a:xfrm>
            <a:off x="838200" y="676674"/>
            <a:ext cx="10515600" cy="884555"/>
          </a:xfrm>
        </p:spPr>
        <p:txBody>
          <a:bodyPr/>
          <a:lstStyle/>
          <a:p>
            <a:r>
              <a:rPr lang="en-US"/>
              <a:t>Comic strip conflict</a:t>
            </a:r>
          </a:p>
        </p:txBody>
      </p:sp>
      <p:sp>
        <p:nvSpPr>
          <p:cNvPr id="18" name="Content Placeholder 17">
            <a:extLst>
              <a:ext uri="{FF2B5EF4-FFF2-40B4-BE49-F238E27FC236}">
                <a16:creationId xmlns:a16="http://schemas.microsoft.com/office/drawing/2014/main" id="{434A6E0C-AEFE-F1D2-A9A8-755F11BB432A}"/>
              </a:ext>
            </a:extLst>
          </p:cNvPr>
          <p:cNvSpPr>
            <a:spLocks noGrp="1"/>
          </p:cNvSpPr>
          <p:nvPr>
            <p:ph idx="1"/>
          </p:nvPr>
        </p:nvSpPr>
        <p:spPr>
          <a:xfrm>
            <a:off x="838200" y="1966000"/>
            <a:ext cx="6170671" cy="2925999"/>
          </a:xfrm>
        </p:spPr>
        <p:txBody>
          <a:bodyPr vert="horz" lIns="91440" tIns="45720" rIns="91440" bIns="45720" rtlCol="0" anchor="t">
            <a:normAutofit fontScale="92500" lnSpcReduction="20000"/>
          </a:bodyPr>
          <a:lstStyle/>
          <a:p>
            <a:pPr marL="285750" indent="-285750" algn="l" rtl="0" fontAlgn="base">
              <a:lnSpc>
                <a:spcPct val="100000"/>
              </a:lnSpc>
              <a:buFont typeface="Arial" panose="020B0604020202020204" pitchFamily="34" charset="0"/>
              <a:buChar char="•"/>
            </a:pPr>
            <a:r>
              <a:rPr lang="en-GB" b="0" i="0">
                <a:solidFill>
                  <a:srgbClr val="002060"/>
                </a:solidFill>
                <a:effectLst/>
                <a:latin typeface="Trebuchet MS" panose="020B0703020202090204" pitchFamily="34" charset="0"/>
              </a:rPr>
              <a:t>Explain what just happened in the scenario. </a:t>
            </a:r>
          </a:p>
          <a:p>
            <a:pPr marL="285750" indent="-285750" algn="l" rtl="0" fontAlgn="base">
              <a:lnSpc>
                <a:spcPct val="100000"/>
              </a:lnSpc>
              <a:buFont typeface="Arial" panose="020B0604020202020204" pitchFamily="34" charset="0"/>
              <a:buChar char="•"/>
            </a:pPr>
            <a:r>
              <a:rPr lang="en-GB" b="0" i="0">
                <a:solidFill>
                  <a:srgbClr val="002060"/>
                </a:solidFill>
                <a:effectLst/>
                <a:latin typeface="Trebuchet MS" panose="020B0703020202090204" pitchFamily="34" charset="0"/>
              </a:rPr>
              <a:t>Describe the main character. </a:t>
            </a:r>
          </a:p>
          <a:p>
            <a:pPr marL="285750" indent="-285750" algn="l" rtl="0" fontAlgn="base">
              <a:lnSpc>
                <a:spcPct val="100000"/>
              </a:lnSpc>
              <a:buFont typeface="Arial" panose="020B0604020202020204" pitchFamily="34" charset="0"/>
              <a:buChar char="•"/>
            </a:pPr>
            <a:r>
              <a:rPr lang="en-GB" b="0" i="0">
                <a:solidFill>
                  <a:srgbClr val="002060"/>
                </a:solidFill>
                <a:effectLst/>
                <a:latin typeface="Trebuchet MS" panose="020B0703020202090204" pitchFamily="34" charset="0"/>
              </a:rPr>
              <a:t>How does the character feel? How do you know? </a:t>
            </a:r>
          </a:p>
          <a:p>
            <a:pPr marL="285750" indent="-285750" algn="l" rtl="0" fontAlgn="base">
              <a:lnSpc>
                <a:spcPct val="100000"/>
              </a:lnSpc>
              <a:buFont typeface="Arial" panose="020B0604020202020204" pitchFamily="34" charset="0"/>
              <a:buChar char="•"/>
            </a:pPr>
            <a:r>
              <a:rPr lang="en-GB" b="0" i="0">
                <a:solidFill>
                  <a:srgbClr val="002060"/>
                </a:solidFill>
                <a:effectLst/>
                <a:latin typeface="Trebuchet MS" panose="020B0703020202090204" pitchFamily="34" charset="0"/>
              </a:rPr>
              <a:t>If you could ask the character a question what would you ask? </a:t>
            </a:r>
          </a:p>
          <a:p>
            <a:pPr marL="285750" indent="-285750" algn="l" rtl="0" fontAlgn="base">
              <a:lnSpc>
                <a:spcPct val="100000"/>
              </a:lnSpc>
              <a:buFont typeface="Arial" panose="020B0604020202020204" pitchFamily="34" charset="0"/>
              <a:buChar char="•"/>
            </a:pPr>
            <a:r>
              <a:rPr lang="en-GB" b="0" i="0">
                <a:solidFill>
                  <a:srgbClr val="002060"/>
                </a:solidFill>
                <a:effectLst/>
                <a:latin typeface="Trebuchet MS" panose="020B0703020202090204" pitchFamily="34" charset="0"/>
              </a:rPr>
              <a:t>What advice might you give the character after this scenario? </a:t>
            </a:r>
          </a:p>
          <a:p>
            <a:pPr marL="285750" indent="-285750" algn="l" rtl="0" fontAlgn="base">
              <a:lnSpc>
                <a:spcPct val="100000"/>
              </a:lnSpc>
              <a:buFont typeface="Arial" panose="020B0604020202020204" pitchFamily="34" charset="0"/>
              <a:buChar char="•"/>
            </a:pPr>
            <a:r>
              <a:rPr lang="en-GB" b="0" i="0">
                <a:solidFill>
                  <a:srgbClr val="002060"/>
                </a:solidFill>
                <a:effectLst/>
                <a:latin typeface="Trebuchet MS" panose="020B0703020202090204" pitchFamily="34" charset="0"/>
              </a:rPr>
              <a:t>What are you still wondering about after looking at the comic strip?  </a:t>
            </a:r>
          </a:p>
        </p:txBody>
      </p:sp>
      <p:pic>
        <p:nvPicPr>
          <p:cNvPr id="10" name="Picture 9" descr="A screenshot of a comic trip">
            <a:extLst>
              <a:ext uri="{FF2B5EF4-FFF2-40B4-BE49-F238E27FC236}">
                <a16:creationId xmlns:a16="http://schemas.microsoft.com/office/drawing/2014/main" id="{7E1C8337-0D98-88A4-8A45-E21C3880061D}"/>
              </a:ext>
            </a:extLst>
          </p:cNvPr>
          <p:cNvPicPr>
            <a:picLocks noChangeAspect="1"/>
          </p:cNvPicPr>
          <p:nvPr/>
        </p:nvPicPr>
        <p:blipFill>
          <a:blip r:embed="rId3" cstate="print">
            <a:extLst>
              <a:ext uri="{28A0092B-C50C-407E-A947-70E740481C1C}">
                <a14:useLocalDpi xmlns:a14="http://schemas.microsoft.com/office/drawing/2010/main" val="0"/>
              </a:ext>
            </a:extLst>
          </a:blip>
          <a:srcRect t="-1" b="643"/>
          <a:stretch/>
        </p:blipFill>
        <p:spPr>
          <a:xfrm rot="21034626">
            <a:off x="7612836" y="1804735"/>
            <a:ext cx="3942438" cy="2783313"/>
          </a:xfrm>
          <a:prstGeom prst="rect">
            <a:avLst/>
          </a:prstGeom>
          <a:effectLst>
            <a:outerShdw blurRad="50800" dist="38100" dir="5400000" algn="t" rotWithShape="0">
              <a:prstClr val="black">
                <a:alpha val="40000"/>
              </a:prstClr>
            </a:outerShdw>
          </a:effectLst>
        </p:spPr>
      </p:pic>
      <p:pic>
        <p:nvPicPr>
          <p:cNvPr id="8" name="Picture 7" descr="A cartoon of a group of people">
            <a:extLst>
              <a:ext uri="{FF2B5EF4-FFF2-40B4-BE49-F238E27FC236}">
                <a16:creationId xmlns:a16="http://schemas.microsoft.com/office/drawing/2014/main" id="{84B84DC6-AD19-A2FE-1C01-52B55BE0C43C}"/>
              </a:ext>
            </a:extLst>
          </p:cNvPr>
          <p:cNvPicPr>
            <a:picLocks noChangeAspect="1"/>
          </p:cNvPicPr>
          <p:nvPr/>
        </p:nvPicPr>
        <p:blipFill>
          <a:blip r:embed="rId4" cstate="print">
            <a:extLst>
              <a:ext uri="{28A0092B-C50C-407E-A947-70E740481C1C}">
                <a14:useLocalDpi xmlns:a14="http://schemas.microsoft.com/office/drawing/2010/main" val="0"/>
              </a:ext>
            </a:extLst>
          </a:blip>
          <a:srcRect b="882"/>
          <a:stretch/>
        </p:blipFill>
        <p:spPr>
          <a:xfrm rot="562182">
            <a:off x="7613996" y="2021107"/>
            <a:ext cx="4018099" cy="281578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808051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C5C05-F1DC-5B09-2C95-47A400E590EC}"/>
              </a:ext>
            </a:extLst>
          </p:cNvPr>
          <p:cNvSpPr>
            <a:spLocks noGrp="1"/>
          </p:cNvSpPr>
          <p:nvPr>
            <p:ph type="title"/>
          </p:nvPr>
        </p:nvSpPr>
        <p:spPr>
          <a:xfrm>
            <a:off x="838200" y="614997"/>
            <a:ext cx="10515600" cy="884555"/>
          </a:xfrm>
        </p:spPr>
        <p:txBody>
          <a:bodyPr>
            <a:normAutofit/>
          </a:bodyPr>
          <a:lstStyle/>
          <a:p>
            <a:r>
              <a:rPr lang="en-US"/>
              <a:t>How can we manage big feelings?</a:t>
            </a:r>
            <a:endParaRPr lang="en-GB"/>
          </a:p>
        </p:txBody>
      </p:sp>
      <p:sp>
        <p:nvSpPr>
          <p:cNvPr id="5" name="Oval 4">
            <a:extLst>
              <a:ext uri="{FF2B5EF4-FFF2-40B4-BE49-F238E27FC236}">
                <a16:creationId xmlns:a16="http://schemas.microsoft.com/office/drawing/2014/main" id="{5608F20F-A136-267E-8097-830D1147AFA9}"/>
              </a:ext>
            </a:extLst>
          </p:cNvPr>
          <p:cNvSpPr/>
          <p:nvPr/>
        </p:nvSpPr>
        <p:spPr>
          <a:xfrm>
            <a:off x="4518649" y="1970357"/>
            <a:ext cx="2099917" cy="2099917"/>
          </a:xfrm>
          <a:prstGeom prst="ellips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2060"/>
                </a:solidFill>
                <a:effectLst/>
                <a:uLnTx/>
                <a:uFillTx/>
                <a:latin typeface="Trebuchet MS"/>
                <a:ea typeface="+mn-ea"/>
                <a:cs typeface="+mn-cs"/>
              </a:rPr>
              <a:t>Notice the feeling – what kind of feeling is it?</a:t>
            </a:r>
          </a:p>
        </p:txBody>
      </p:sp>
      <p:sp>
        <p:nvSpPr>
          <p:cNvPr id="6" name="Oval 5">
            <a:extLst>
              <a:ext uri="{FF2B5EF4-FFF2-40B4-BE49-F238E27FC236}">
                <a16:creationId xmlns:a16="http://schemas.microsoft.com/office/drawing/2014/main" id="{E8064BF5-27F4-6C54-B51F-14FD3562F0D5}"/>
              </a:ext>
            </a:extLst>
          </p:cNvPr>
          <p:cNvSpPr/>
          <p:nvPr/>
        </p:nvSpPr>
        <p:spPr>
          <a:xfrm>
            <a:off x="5669102" y="4008021"/>
            <a:ext cx="1490318" cy="1490318"/>
          </a:xfrm>
          <a:prstGeom prst="ellips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2060"/>
                </a:solidFill>
                <a:effectLst/>
                <a:uLnTx/>
                <a:uFillTx/>
                <a:latin typeface="Trebuchet MS"/>
                <a:ea typeface="+mn-ea"/>
                <a:cs typeface="+mn-cs"/>
              </a:rPr>
              <a:t>Distract yourself</a:t>
            </a:r>
          </a:p>
        </p:txBody>
      </p:sp>
      <p:sp>
        <p:nvSpPr>
          <p:cNvPr id="7" name="Oval 6">
            <a:extLst>
              <a:ext uri="{FF2B5EF4-FFF2-40B4-BE49-F238E27FC236}">
                <a16:creationId xmlns:a16="http://schemas.microsoft.com/office/drawing/2014/main" id="{2E5B77F0-310E-C3DF-7FCC-B64CD168B4ED}"/>
              </a:ext>
            </a:extLst>
          </p:cNvPr>
          <p:cNvSpPr/>
          <p:nvPr/>
        </p:nvSpPr>
        <p:spPr>
          <a:xfrm>
            <a:off x="7184266" y="4697554"/>
            <a:ext cx="1200979" cy="1200979"/>
          </a:xfrm>
          <a:prstGeom prst="ellips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2060"/>
                </a:solidFill>
                <a:effectLst/>
                <a:uLnTx/>
                <a:uFillTx/>
                <a:latin typeface="Trebuchet MS"/>
                <a:ea typeface="+mn-ea"/>
                <a:cs typeface="+mn-cs"/>
              </a:rPr>
              <a:t>Walk away</a:t>
            </a:r>
          </a:p>
        </p:txBody>
      </p:sp>
      <p:sp>
        <p:nvSpPr>
          <p:cNvPr id="8" name="Oval 7">
            <a:extLst>
              <a:ext uri="{FF2B5EF4-FFF2-40B4-BE49-F238E27FC236}">
                <a16:creationId xmlns:a16="http://schemas.microsoft.com/office/drawing/2014/main" id="{6D6DE7C4-7F5F-9850-A22F-F69FF1B62E30}"/>
              </a:ext>
            </a:extLst>
          </p:cNvPr>
          <p:cNvSpPr/>
          <p:nvPr/>
        </p:nvSpPr>
        <p:spPr>
          <a:xfrm>
            <a:off x="6790568" y="1901953"/>
            <a:ext cx="2539309" cy="2539309"/>
          </a:xfrm>
          <a:prstGeom prst="ellips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2060"/>
                </a:solidFill>
                <a:effectLst/>
                <a:uLnTx/>
                <a:uFillTx/>
                <a:latin typeface="Trebuchet MS"/>
                <a:ea typeface="Calibri"/>
                <a:cs typeface="Calibri"/>
              </a:rPr>
              <a:t>Who is in </a:t>
            </a:r>
            <a:br>
              <a:rPr kumimoji="0" lang="en-US" sz="1800" b="0" i="0" u="none" strike="noStrike" kern="1200" cap="none" spc="0" normalizeH="0" baseline="0" noProof="0">
                <a:ln>
                  <a:noFill/>
                </a:ln>
                <a:solidFill>
                  <a:srgbClr val="002060"/>
                </a:solidFill>
                <a:effectLst/>
                <a:uLnTx/>
                <a:uFillTx/>
                <a:latin typeface="Trebuchet MS"/>
                <a:ea typeface="Calibri"/>
                <a:cs typeface="Calibri"/>
              </a:rPr>
            </a:br>
            <a:r>
              <a:rPr kumimoji="0" lang="en-US" sz="1800" b="0" i="0" u="none" strike="noStrike" kern="1200" cap="none" spc="0" normalizeH="0" baseline="0" noProof="0">
                <a:ln>
                  <a:noFill/>
                </a:ln>
                <a:solidFill>
                  <a:srgbClr val="002060"/>
                </a:solidFill>
                <a:effectLst/>
                <a:uLnTx/>
                <a:uFillTx/>
                <a:latin typeface="Trebuchet MS"/>
                <a:ea typeface="Calibri"/>
                <a:cs typeface="Calibri"/>
              </a:rPr>
              <a:t>your support network? Reach out and talk to someone you trust.</a:t>
            </a:r>
            <a:endParaRPr kumimoji="0" lang="en-US" sz="1800" b="0" i="0" u="none" strike="noStrike" kern="1200" cap="none" spc="0" normalizeH="0" baseline="0" noProof="0">
              <a:ln>
                <a:noFill/>
              </a:ln>
              <a:solidFill>
                <a:srgbClr val="002060"/>
              </a:solidFill>
              <a:effectLst/>
              <a:uLnTx/>
              <a:uFillTx/>
              <a:latin typeface="Trebuchet MS"/>
              <a:ea typeface="+mn-ea"/>
              <a:cs typeface="+mn-cs"/>
            </a:endParaRPr>
          </a:p>
        </p:txBody>
      </p:sp>
      <p:sp>
        <p:nvSpPr>
          <p:cNvPr id="9" name="Oval 8">
            <a:extLst>
              <a:ext uri="{FF2B5EF4-FFF2-40B4-BE49-F238E27FC236}">
                <a16:creationId xmlns:a16="http://schemas.microsoft.com/office/drawing/2014/main" id="{3C9D4E49-FDAA-CE85-B17C-01FD2EB7BB65}"/>
              </a:ext>
            </a:extLst>
          </p:cNvPr>
          <p:cNvSpPr/>
          <p:nvPr/>
        </p:nvSpPr>
        <p:spPr>
          <a:xfrm>
            <a:off x="8495957" y="4297360"/>
            <a:ext cx="1200979" cy="1200979"/>
          </a:xfrm>
          <a:prstGeom prst="ellips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Trebuchet MS"/>
                <a:ea typeface="+mn-ea"/>
                <a:cs typeface="+mn-cs"/>
              </a:rPr>
              <a:t>What else?</a:t>
            </a:r>
          </a:p>
        </p:txBody>
      </p:sp>
      <p:pic>
        <p:nvPicPr>
          <p:cNvPr id="12" name="Picture 11">
            <a:extLst>
              <a:ext uri="{FF2B5EF4-FFF2-40B4-BE49-F238E27FC236}">
                <a16:creationId xmlns:a16="http://schemas.microsoft.com/office/drawing/2014/main" id="{9B111069-57AD-3C05-603F-16382AF2035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37106" y="1970357"/>
            <a:ext cx="2717760" cy="4887643"/>
          </a:xfrm>
          <a:prstGeom prst="rect">
            <a:avLst/>
          </a:prstGeom>
        </p:spPr>
      </p:pic>
    </p:spTree>
    <p:extLst>
      <p:ext uri="{BB962C8B-B14F-4D97-AF65-F5344CB8AC3E}">
        <p14:creationId xmlns:p14="http://schemas.microsoft.com/office/powerpoint/2010/main" val="3195611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373BE-B114-24E2-C7A9-B06AC6C0E1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BF6ADD-05A8-41AA-A4F9-222B200C2216}"/>
              </a:ext>
            </a:extLst>
          </p:cNvPr>
          <p:cNvSpPr>
            <a:spLocks noGrp="1"/>
          </p:cNvSpPr>
          <p:nvPr>
            <p:ph type="title"/>
          </p:nvPr>
        </p:nvSpPr>
        <p:spPr>
          <a:xfrm>
            <a:off x="5248489" y="1505606"/>
            <a:ext cx="5709965" cy="1923394"/>
          </a:xfrm>
        </p:spPr>
        <p:txBody>
          <a:bodyPr>
            <a:normAutofit fontScale="90000"/>
          </a:bodyPr>
          <a:lstStyle/>
          <a:p>
            <a:r>
              <a:rPr lang="en-GB" sz="7200"/>
              <a:t>Reflecting on </a:t>
            </a:r>
            <a:br>
              <a:rPr lang="en-GB" sz="7200"/>
            </a:br>
            <a:r>
              <a:rPr lang="en-GB" sz="7200"/>
              <a:t>our learning</a:t>
            </a:r>
          </a:p>
        </p:txBody>
      </p:sp>
      <p:sp>
        <p:nvSpPr>
          <p:cNvPr id="5" name="Text Placeholder 4">
            <a:extLst>
              <a:ext uri="{FF2B5EF4-FFF2-40B4-BE49-F238E27FC236}">
                <a16:creationId xmlns:a16="http://schemas.microsoft.com/office/drawing/2014/main" id="{236657F3-D884-C015-87B7-65C5DD2844D8}"/>
              </a:ext>
            </a:extLst>
          </p:cNvPr>
          <p:cNvSpPr>
            <a:spLocks noGrp="1"/>
          </p:cNvSpPr>
          <p:nvPr>
            <p:ph type="body" idx="1"/>
          </p:nvPr>
        </p:nvSpPr>
        <p:spPr>
          <a:xfrm>
            <a:off x="5248489" y="3214693"/>
            <a:ext cx="5709967" cy="995357"/>
          </a:xfrm>
        </p:spPr>
        <p:txBody>
          <a:bodyPr>
            <a:normAutofit/>
          </a:bodyPr>
          <a:lstStyle/>
          <a:p>
            <a:r>
              <a:rPr lang="en-GB" sz="2200"/>
              <a:t>How have our ideas about healthy friendships changed?</a:t>
            </a:r>
          </a:p>
        </p:txBody>
      </p:sp>
      <p:grpSp>
        <p:nvGrpSpPr>
          <p:cNvPr id="3" name="Group 2" descr="Evaluate">
            <a:extLst>
              <a:ext uri="{FF2B5EF4-FFF2-40B4-BE49-F238E27FC236}">
                <a16:creationId xmlns:a16="http://schemas.microsoft.com/office/drawing/2014/main" id="{D8A92086-D761-302F-362B-7045827CB80E}"/>
              </a:ext>
            </a:extLst>
          </p:cNvPr>
          <p:cNvGrpSpPr/>
          <p:nvPr/>
        </p:nvGrpSpPr>
        <p:grpSpPr>
          <a:xfrm>
            <a:off x="9942404" y="175378"/>
            <a:ext cx="2032099" cy="752587"/>
            <a:chOff x="10159901" y="-40324"/>
            <a:chExt cx="2032099" cy="752587"/>
          </a:xfrm>
        </p:grpSpPr>
        <p:sp>
          <p:nvSpPr>
            <p:cNvPr id="4" name="Title 1">
              <a:extLst>
                <a:ext uri="{FF2B5EF4-FFF2-40B4-BE49-F238E27FC236}">
                  <a16:creationId xmlns:a16="http://schemas.microsoft.com/office/drawing/2014/main" id="{374E8FCA-4826-7DBB-D95E-20454C380810}"/>
                </a:ext>
              </a:extLst>
            </p:cNvPr>
            <p:cNvSpPr txBox="1">
              <a:spLocks/>
            </p:cNvSpPr>
            <p:nvPr/>
          </p:nvSpPr>
          <p:spPr>
            <a:xfrm>
              <a:off x="10159901" y="133083"/>
              <a:ext cx="1655805" cy="481914"/>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Evaluate</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6" name="Graphic 5" descr="Thought bubble outline">
              <a:extLst>
                <a:ext uri="{FF2B5EF4-FFF2-40B4-BE49-F238E27FC236}">
                  <a16:creationId xmlns:a16="http://schemas.microsoft.com/office/drawing/2014/main" id="{56FBEF92-2721-33E2-98F4-D87F2220694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439413" y="-40324"/>
              <a:ext cx="752587" cy="752587"/>
            </a:xfrm>
            <a:prstGeom prst="rect">
              <a:avLst/>
            </a:prstGeom>
          </p:spPr>
        </p:pic>
      </p:grpSp>
    </p:spTree>
    <p:extLst>
      <p:ext uri="{BB962C8B-B14F-4D97-AF65-F5344CB8AC3E}">
        <p14:creationId xmlns:p14="http://schemas.microsoft.com/office/powerpoint/2010/main" val="41021948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47A910-2058-768B-F338-A562ADAB4D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223901-DB35-5A53-BEBB-B6602E5E89F4}"/>
              </a:ext>
            </a:extLst>
          </p:cNvPr>
          <p:cNvSpPr>
            <a:spLocks noGrp="1"/>
          </p:cNvSpPr>
          <p:nvPr>
            <p:ph type="title"/>
          </p:nvPr>
        </p:nvSpPr>
        <p:spPr>
          <a:xfrm>
            <a:off x="569495" y="542179"/>
            <a:ext cx="10515600" cy="1508104"/>
          </a:xfrm>
        </p:spPr>
        <p:txBody>
          <a:bodyPr anchor="b">
            <a:normAutofit fontScale="90000"/>
          </a:bodyPr>
          <a:lstStyle/>
          <a:p>
            <a:r>
              <a:rPr lang="en-GB"/>
              <a:t>What does a healthy </a:t>
            </a:r>
            <a:br>
              <a:rPr lang="en-GB"/>
            </a:br>
            <a:r>
              <a:rPr lang="en-GB"/>
              <a:t>friendship look like to you?</a:t>
            </a:r>
          </a:p>
        </p:txBody>
      </p:sp>
      <p:sp>
        <p:nvSpPr>
          <p:cNvPr id="6" name="Content Placeholder 5">
            <a:extLst>
              <a:ext uri="{FF2B5EF4-FFF2-40B4-BE49-F238E27FC236}">
                <a16:creationId xmlns:a16="http://schemas.microsoft.com/office/drawing/2014/main" id="{C6EAE3F5-AD24-27E6-4E4A-9CE5B84D431D}"/>
              </a:ext>
            </a:extLst>
          </p:cNvPr>
          <p:cNvSpPr>
            <a:spLocks noGrp="1"/>
          </p:cNvSpPr>
          <p:nvPr>
            <p:ph sz="half" idx="2"/>
          </p:nvPr>
        </p:nvSpPr>
        <p:spPr>
          <a:xfrm>
            <a:off x="703847" y="2357365"/>
            <a:ext cx="10735565" cy="1629237"/>
          </a:xfrm>
          <a:prstGeom prst="roundRect">
            <a:avLst>
              <a:gd name="adj" fmla="val 0"/>
            </a:avLst>
          </a:prstGeom>
          <a:solidFill>
            <a:srgbClr val="ABD8E1"/>
          </a:solidFill>
          <a:ln>
            <a:noFill/>
          </a:ln>
        </p:spPr>
        <p:txBody>
          <a:bodyPr vert="horz" lIns="144000" tIns="108000" rIns="216000" bIns="108000" rtlCol="0" anchor="ctr">
            <a:normAutofit lnSpcReduction="10000"/>
          </a:bodyPr>
          <a:lstStyle/>
          <a:p>
            <a:pPr>
              <a:lnSpc>
                <a:spcPct val="120000"/>
              </a:lnSpc>
            </a:pPr>
            <a:r>
              <a:rPr lang="en-US" sz="1800" b="1">
                <a:latin typeface="+mj-lt"/>
              </a:rPr>
              <a:t>Reflection activity:</a:t>
            </a:r>
          </a:p>
          <a:p>
            <a:pPr>
              <a:lnSpc>
                <a:spcPct val="120000"/>
              </a:lnSpc>
            </a:pPr>
            <a:r>
              <a:rPr lang="en-GB" sz="1800" b="1">
                <a:latin typeface="+mj-lt"/>
              </a:rPr>
              <a:t>At the beginning of the session, you created a drawing to show what a healthy </a:t>
            </a:r>
            <a:br>
              <a:rPr lang="en-GB" sz="1800" b="1">
                <a:latin typeface="+mj-lt"/>
              </a:rPr>
            </a:br>
            <a:r>
              <a:rPr lang="en-GB" sz="1800" b="1">
                <a:latin typeface="+mj-lt"/>
              </a:rPr>
              <a:t>friendship looks like. Revisit your work and reflect on what you’ve learned by </a:t>
            </a:r>
            <a:br>
              <a:rPr lang="en-GB" sz="1800" b="1">
                <a:latin typeface="+mj-lt"/>
              </a:rPr>
            </a:br>
            <a:r>
              <a:rPr lang="en-GB" sz="1800" b="1">
                <a:latin typeface="+mj-lt"/>
              </a:rPr>
              <a:t>adding in new ideas in a different colour.</a:t>
            </a:r>
            <a:endParaRPr lang="en-US" sz="700" b="1"/>
          </a:p>
        </p:txBody>
      </p:sp>
      <p:sp>
        <p:nvSpPr>
          <p:cNvPr id="15" name="TextBox 14">
            <a:extLst>
              <a:ext uri="{FF2B5EF4-FFF2-40B4-BE49-F238E27FC236}">
                <a16:creationId xmlns:a16="http://schemas.microsoft.com/office/drawing/2014/main" id="{CE3C867E-4666-56D1-9E5F-F1BF62164DCB}"/>
              </a:ext>
            </a:extLst>
          </p:cNvPr>
          <p:cNvSpPr txBox="1"/>
          <p:nvPr/>
        </p:nvSpPr>
        <p:spPr>
          <a:xfrm>
            <a:off x="703847" y="4130609"/>
            <a:ext cx="10735565" cy="147732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232D5A"/>
                </a:solidFill>
                <a:effectLst/>
                <a:uLnTx/>
                <a:uFillTx/>
                <a:latin typeface="Trebuchet MS"/>
                <a:ea typeface="+mn-ea"/>
                <a:cs typeface="+mn-cs"/>
              </a:rPr>
              <a:t>Questions to consider:</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232D5A"/>
                </a:solidFill>
                <a:effectLst/>
                <a:uLnTx/>
                <a:uFillTx/>
                <a:latin typeface="Trebuchet MS"/>
                <a:ea typeface="+mn-ea"/>
                <a:cs typeface="+mn-cs"/>
              </a:rPr>
              <a:t>Does my drawing show the key qualities of a strong and supportive friendship? What could I add?</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232D5A"/>
                </a:solidFill>
                <a:effectLst/>
                <a:uLnTx/>
                <a:uFillTx/>
                <a:latin typeface="Trebuchet MS"/>
                <a:ea typeface="+mn-ea"/>
                <a:cs typeface="+mn-cs"/>
              </a:rPr>
              <a:t>Does my drawing show how friends handle disagreements? How could I show the difference between a disagreement and a conflict?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232D5A"/>
                </a:solidFill>
                <a:effectLst/>
                <a:uLnTx/>
                <a:uFillTx/>
                <a:latin typeface="Trebuchet MS"/>
                <a:ea typeface="+mn-ea"/>
                <a:cs typeface="+mn-cs"/>
              </a:rPr>
              <a:t>Can I add something to show how friends solve problems and communicate in a positive way?</a:t>
            </a:r>
          </a:p>
        </p:txBody>
      </p:sp>
      <p:pic>
        <p:nvPicPr>
          <p:cNvPr id="4" name="Picture 3" descr="tick">
            <a:extLst>
              <a:ext uri="{FF2B5EF4-FFF2-40B4-BE49-F238E27FC236}">
                <a16:creationId xmlns:a16="http://schemas.microsoft.com/office/drawing/2014/main" id="{3E718640-6721-274C-A48B-DF583B23B749}"/>
              </a:ext>
            </a:extLst>
          </p:cNvPr>
          <p:cNvPicPr>
            <a:picLocks noChangeAspect="1"/>
          </p:cNvPicPr>
          <p:nvPr/>
        </p:nvPicPr>
        <p:blipFill>
          <a:blip r:embed="rId3"/>
          <a:stretch>
            <a:fillRect/>
          </a:stretch>
        </p:blipFill>
        <p:spPr>
          <a:xfrm>
            <a:off x="9981634" y="2579914"/>
            <a:ext cx="1103461" cy="1103461"/>
          </a:xfrm>
          <a:prstGeom prst="rect">
            <a:avLst/>
          </a:prstGeom>
        </p:spPr>
      </p:pic>
    </p:spTree>
    <p:extLst>
      <p:ext uri="{BB962C8B-B14F-4D97-AF65-F5344CB8AC3E}">
        <p14:creationId xmlns:p14="http://schemas.microsoft.com/office/powerpoint/2010/main" val="3326640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500"/>
                                        <p:tgtEl>
                                          <p:spTgt spid="6">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22A35F5F-7A9A-EE69-1B43-418C510F22FE}"/>
              </a:ext>
              <a:ext uri="{C183D7F6-B498-43B3-948B-1728B52AA6E4}">
                <adec:decorative xmlns:adec="http://schemas.microsoft.com/office/drawing/2017/decorative" val="1"/>
              </a:ext>
            </a:extLst>
          </p:cNvPr>
          <p:cNvSpPr/>
          <p:nvPr/>
        </p:nvSpPr>
        <p:spPr>
          <a:xfrm>
            <a:off x="8605157" y="5094514"/>
            <a:ext cx="3461657" cy="1763486"/>
          </a:xfrm>
          <a:prstGeom prst="roundRect">
            <a:avLst/>
          </a:prstGeom>
          <a:solidFill>
            <a:srgbClr val="F0F9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pic>
        <p:nvPicPr>
          <p:cNvPr id="8" name="Picture 7">
            <a:extLst>
              <a:ext uri="{FF2B5EF4-FFF2-40B4-BE49-F238E27FC236}">
                <a16:creationId xmlns:a16="http://schemas.microsoft.com/office/drawing/2014/main" id="{8D8C4903-024E-D82F-2E92-DCF1EDC59D9F}"/>
              </a:ext>
              <a:ext uri="{C183D7F6-B498-43B3-948B-1728B52AA6E4}">
                <adec:decorative xmlns:adec="http://schemas.microsoft.com/office/drawing/2017/decorative" val="1"/>
              </a:ext>
            </a:extLst>
          </p:cNvPr>
          <p:cNvPicPr>
            <a:picLocks noChangeAspect="1"/>
          </p:cNvPicPr>
          <p:nvPr/>
        </p:nvPicPr>
        <p:blipFill>
          <a:blip r:embed="rId3"/>
          <a:srcRect t="3119" b="74403"/>
          <a:stretch/>
        </p:blipFill>
        <p:spPr>
          <a:xfrm>
            <a:off x="-256272" y="-1"/>
            <a:ext cx="12704537" cy="6858001"/>
          </a:xfrm>
          <a:prstGeom prst="rect">
            <a:avLst/>
          </a:prstGeom>
        </p:spPr>
      </p:pic>
      <p:pic>
        <p:nvPicPr>
          <p:cNvPr id="7" name="Picture 6">
            <a:extLst>
              <a:ext uri="{FF2B5EF4-FFF2-40B4-BE49-F238E27FC236}">
                <a16:creationId xmlns:a16="http://schemas.microsoft.com/office/drawing/2014/main" id="{E916ECBF-982B-2BF8-CEB3-EACB2E1E1007}"/>
              </a:ext>
              <a:ext uri="{C183D7F6-B498-43B3-948B-1728B52AA6E4}">
                <adec:decorative xmlns:adec="http://schemas.microsoft.com/office/drawing/2017/decorative" val="1"/>
              </a:ext>
            </a:extLst>
          </p:cNvPr>
          <p:cNvPicPr>
            <a:picLocks noChangeAspect="1"/>
          </p:cNvPicPr>
          <p:nvPr/>
        </p:nvPicPr>
        <p:blipFill>
          <a:blip r:embed="rId4"/>
          <a:srcRect b="65225"/>
          <a:stretch/>
        </p:blipFill>
        <p:spPr>
          <a:xfrm>
            <a:off x="2890608" y="1357038"/>
            <a:ext cx="6410779" cy="5500962"/>
          </a:xfrm>
          <a:prstGeom prst="rect">
            <a:avLst/>
          </a:prstGeom>
        </p:spPr>
      </p:pic>
      <p:sp>
        <p:nvSpPr>
          <p:cNvPr id="2" name="Title 1">
            <a:extLst>
              <a:ext uri="{FF2B5EF4-FFF2-40B4-BE49-F238E27FC236}">
                <a16:creationId xmlns:a16="http://schemas.microsoft.com/office/drawing/2014/main" id="{C7A45D89-AC8E-BC74-C444-E6690BB4778A}"/>
              </a:ext>
            </a:extLst>
          </p:cNvPr>
          <p:cNvSpPr>
            <a:spLocks noGrp="1"/>
          </p:cNvSpPr>
          <p:nvPr>
            <p:ph type="title"/>
          </p:nvPr>
        </p:nvSpPr>
        <p:spPr>
          <a:xfrm>
            <a:off x="4329953" y="2378746"/>
            <a:ext cx="3953435" cy="1365704"/>
          </a:xfrm>
        </p:spPr>
        <p:txBody>
          <a:bodyPr anchor="b">
            <a:normAutofit/>
          </a:bodyPr>
          <a:lstStyle/>
          <a:p>
            <a:r>
              <a:rPr lang="en-US">
                <a:solidFill>
                  <a:schemeClr val="bg1"/>
                </a:solidFill>
              </a:rPr>
              <a:t>Brain break</a:t>
            </a:r>
            <a:endParaRPr lang="en-GB">
              <a:solidFill>
                <a:schemeClr val="bg1"/>
              </a:solidFill>
            </a:endParaRPr>
          </a:p>
        </p:txBody>
      </p:sp>
      <p:pic>
        <p:nvPicPr>
          <p:cNvPr id="9" name="Picture 8">
            <a:extLst>
              <a:ext uri="{FF2B5EF4-FFF2-40B4-BE49-F238E27FC236}">
                <a16:creationId xmlns:a16="http://schemas.microsoft.com/office/drawing/2014/main" id="{4B9FB0FA-0E87-5F77-BC19-5239B249492C}"/>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87708" y="5790965"/>
            <a:ext cx="3026556" cy="693735"/>
          </a:xfrm>
          <a:prstGeom prst="rect">
            <a:avLst/>
          </a:prstGeom>
        </p:spPr>
      </p:pic>
    </p:spTree>
    <p:extLst>
      <p:ext uri="{BB962C8B-B14F-4D97-AF65-F5344CB8AC3E}">
        <p14:creationId xmlns:p14="http://schemas.microsoft.com/office/powerpoint/2010/main" val="1721607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4D35CAC-92F4-CE4E-7FFB-9BCF597FA731}"/>
              </a:ext>
            </a:extLst>
          </p:cNvPr>
          <p:cNvSpPr>
            <a:spLocks noGrp="1"/>
          </p:cNvSpPr>
          <p:nvPr>
            <p:ph type="title"/>
          </p:nvPr>
        </p:nvSpPr>
        <p:spPr/>
        <p:txBody>
          <a:bodyPr/>
          <a:lstStyle/>
          <a:p>
            <a:r>
              <a:rPr lang="en-US"/>
              <a:t>Learning outcomes</a:t>
            </a:r>
            <a:endParaRPr lang="en-GB"/>
          </a:p>
        </p:txBody>
      </p:sp>
      <p:sp>
        <p:nvSpPr>
          <p:cNvPr id="6" name="TextBox 5">
            <a:extLst>
              <a:ext uri="{FF2B5EF4-FFF2-40B4-BE49-F238E27FC236}">
                <a16:creationId xmlns:a16="http://schemas.microsoft.com/office/drawing/2014/main" id="{37FD45F5-0318-2241-CFF4-43BECE76D82D}"/>
              </a:ext>
            </a:extLst>
          </p:cNvPr>
          <p:cNvSpPr txBox="1"/>
          <p:nvPr/>
        </p:nvSpPr>
        <p:spPr>
          <a:xfrm>
            <a:off x="838200" y="1671145"/>
            <a:ext cx="10059649" cy="323165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By the end of this lesson series, you will learn: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232D5A"/>
              </a:solidFill>
              <a:effectLst/>
              <a:uLnTx/>
              <a:uFillTx/>
              <a:latin typeface="Trebuchet MS"/>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the importance of healthy friendships and how they support our wellbeing </a:t>
            </a:r>
          </a:p>
          <a:p>
            <a:pPr marL="342900" marR="0" lvl="0" indent="-342900" algn="l" defTabSz="914400" rtl="0" eaLnBrk="1" fontAlgn="auto" latinLnBrk="0" hangingPunct="1">
              <a:lnSpc>
                <a:spcPct val="100000"/>
              </a:lnSpc>
              <a:spcBef>
                <a:spcPts val="0"/>
              </a:spcBef>
              <a:spcAft>
                <a:spcPts val="0"/>
              </a:spcAft>
              <a:buClrTx/>
              <a:buSzTx/>
              <a:buFont typeface="Arial,Sans-Serif" panose="020B0604020202020204" pitchFamily="34" charset="0"/>
              <a:buChar char="•"/>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how our feelings can change in everyday situations</a:t>
            </a:r>
          </a:p>
          <a:p>
            <a:pPr marL="342900" marR="0" lvl="0" indent="-342900" algn="l" defTabSz="914400" rtl="0" eaLnBrk="1" fontAlgn="auto" latinLnBrk="0" hangingPunct="1">
              <a:lnSpc>
                <a:spcPct val="100000"/>
              </a:lnSpc>
              <a:spcBef>
                <a:spcPts val="0"/>
              </a:spcBef>
              <a:spcAft>
                <a:spcPts val="0"/>
              </a:spcAft>
              <a:buClrTx/>
              <a:buSzTx/>
              <a:buFont typeface="Arial,Sans-Serif" panose="020B0604020202020204" pitchFamily="34" charset="0"/>
              <a:buChar char="•"/>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the importance of showing empathy towards others, particularly when you </a:t>
            </a:r>
            <a:br>
              <a:rPr kumimoji="0" lang="en-US" sz="2000" b="0" i="0" u="none" strike="noStrike" kern="1200" cap="none" spc="0" normalizeH="0" baseline="0" noProof="0">
                <a:ln>
                  <a:noFill/>
                </a:ln>
                <a:solidFill>
                  <a:srgbClr val="232D5A"/>
                </a:solidFill>
                <a:effectLst/>
                <a:uLnTx/>
                <a:uFillTx/>
                <a:latin typeface="Trebuchet MS"/>
                <a:ea typeface="+mn-ea"/>
                <a:cs typeface="+mn-cs"/>
              </a:rPr>
            </a:br>
            <a:r>
              <a:rPr kumimoji="0" lang="en-US" sz="2000" b="0" i="0" u="none" strike="noStrike" kern="1200" cap="none" spc="0" normalizeH="0" baseline="0" noProof="0">
                <a:ln>
                  <a:noFill/>
                </a:ln>
                <a:solidFill>
                  <a:srgbClr val="232D5A"/>
                </a:solidFill>
                <a:effectLst/>
                <a:uLnTx/>
                <a:uFillTx/>
                <a:latin typeface="Trebuchet MS"/>
                <a:ea typeface="+mn-ea"/>
                <a:cs typeface="+mn-cs"/>
              </a:rPr>
              <a:t>have different opinions </a:t>
            </a:r>
          </a:p>
          <a:p>
            <a:pPr marL="342900" marR="0" lvl="0" indent="-342900" algn="l" defTabSz="914400" rtl="0" eaLnBrk="1" fontAlgn="auto" latinLnBrk="0" hangingPunct="1">
              <a:lnSpc>
                <a:spcPct val="100000"/>
              </a:lnSpc>
              <a:spcBef>
                <a:spcPts val="0"/>
              </a:spcBef>
              <a:spcAft>
                <a:spcPts val="0"/>
              </a:spcAft>
              <a:buClrTx/>
              <a:buSzTx/>
              <a:buFont typeface="Arial,Sans-Serif" panose="020B0604020202020204" pitchFamily="34" charset="0"/>
              <a:buChar char="•"/>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the difference between disagreement and conflict and how this impacts </a:t>
            </a:r>
            <a:br>
              <a:rPr kumimoji="0" lang="en-US" sz="2000" b="0" i="0" u="none" strike="noStrike" kern="1200" cap="none" spc="0" normalizeH="0" baseline="0" noProof="0">
                <a:ln>
                  <a:noFill/>
                </a:ln>
                <a:solidFill>
                  <a:srgbClr val="232D5A"/>
                </a:solidFill>
                <a:effectLst/>
                <a:uLnTx/>
                <a:uFillTx/>
                <a:latin typeface="Trebuchet MS"/>
                <a:ea typeface="+mn-ea"/>
                <a:cs typeface="+mn-cs"/>
              </a:rPr>
            </a:br>
            <a:r>
              <a:rPr kumimoji="0" lang="en-US" sz="2000" b="0" i="0" u="none" strike="noStrike" kern="1200" cap="none" spc="0" normalizeH="0" baseline="0" noProof="0">
                <a:ln>
                  <a:noFill/>
                </a:ln>
                <a:solidFill>
                  <a:srgbClr val="232D5A"/>
                </a:solidFill>
                <a:effectLst/>
                <a:uLnTx/>
                <a:uFillTx/>
                <a:latin typeface="Trebuchet MS"/>
                <a:ea typeface="+mn-ea"/>
                <a:cs typeface="+mn-cs"/>
              </a:rPr>
              <a:t>our wellbeing </a:t>
            </a:r>
            <a:endParaRPr kumimoji="0" lang="en-US" sz="1600" b="0" i="0" u="none" strike="noStrike" kern="1200" cap="none" spc="0" normalizeH="0" baseline="0" noProof="0">
              <a:ln>
                <a:noFill/>
              </a:ln>
              <a:solidFill>
                <a:srgbClr val="232D5A"/>
              </a:solidFill>
              <a:effectLst/>
              <a:uLnTx/>
              <a:uFillTx/>
              <a:latin typeface="Trebuchet MS"/>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Sans-Serif" panose="020B0604020202020204" pitchFamily="34" charset="0"/>
              <a:buChar char="•"/>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the characteristics of a healthy in-person and online friendship. </a:t>
            </a:r>
          </a:p>
          <a:p>
            <a:pPr marL="342900" marR="0" lvl="0" indent="-342900" algn="l" defTabSz="914400" rtl="0" eaLnBrk="1" fontAlgn="auto" latinLnBrk="0" hangingPunct="1">
              <a:lnSpc>
                <a:spcPct val="100000"/>
              </a:lnSpc>
              <a:spcBef>
                <a:spcPts val="0"/>
              </a:spcBef>
              <a:spcAft>
                <a:spcPts val="0"/>
              </a:spcAft>
              <a:buClrTx/>
              <a:buSzTx/>
              <a:buFont typeface="Arial,Sans-Serif" panose="020B0604020202020204" pitchFamily="34" charset="0"/>
              <a:buChar char="•"/>
              <a:tabLst/>
              <a:defRPr/>
            </a:pPr>
            <a:r>
              <a:rPr kumimoji="0" lang="en-US" sz="2000" b="0" i="0" u="none" strike="noStrike" kern="1200" cap="none" spc="0" normalizeH="0" baseline="0" noProof="0">
                <a:ln>
                  <a:noFill/>
                </a:ln>
                <a:solidFill>
                  <a:srgbClr val="232D5A"/>
                </a:solidFill>
                <a:effectLst/>
                <a:uLnTx/>
                <a:uFillTx/>
                <a:latin typeface="Trebuchet MS"/>
                <a:ea typeface="+mn-ea"/>
                <a:cs typeface="+mn-cs"/>
              </a:rPr>
              <a:t>how to navigate conflict. </a:t>
            </a:r>
            <a:endParaRPr kumimoji="0" lang="en-US" sz="1600" b="0" i="0" u="none" strike="noStrike" kern="1200" cap="none" spc="0" normalizeH="0" baseline="0" noProof="0">
              <a:ln>
                <a:noFill/>
              </a:ln>
              <a:solidFill>
                <a:srgbClr val="232D5A"/>
              </a:solidFill>
              <a:effectLst/>
              <a:uLnTx/>
              <a:uFillTx/>
              <a:latin typeface="Trebuchet MS"/>
              <a:ea typeface="+mn-ea"/>
              <a:cs typeface="+mn-cs"/>
            </a:endParaRPr>
          </a:p>
        </p:txBody>
      </p:sp>
    </p:spTree>
    <p:extLst>
      <p:ext uri="{BB962C8B-B14F-4D97-AF65-F5344CB8AC3E}">
        <p14:creationId xmlns:p14="http://schemas.microsoft.com/office/powerpoint/2010/main" val="31994866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CB0D8-27CF-0014-7B69-654DB943C3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039E9C-77AD-A813-8541-727D76E81C0C}"/>
              </a:ext>
            </a:extLst>
          </p:cNvPr>
          <p:cNvSpPr>
            <a:spLocks noGrp="1"/>
          </p:cNvSpPr>
          <p:nvPr>
            <p:ph type="title"/>
          </p:nvPr>
        </p:nvSpPr>
        <p:spPr/>
        <p:txBody>
          <a:bodyPr>
            <a:normAutofit/>
          </a:bodyPr>
          <a:lstStyle/>
          <a:p>
            <a:r>
              <a:rPr lang="en-US"/>
              <a:t>Your voice matters!</a:t>
            </a:r>
          </a:p>
        </p:txBody>
      </p:sp>
      <p:sp>
        <p:nvSpPr>
          <p:cNvPr id="10" name="TextBox 9">
            <a:extLst>
              <a:ext uri="{FF2B5EF4-FFF2-40B4-BE49-F238E27FC236}">
                <a16:creationId xmlns:a16="http://schemas.microsoft.com/office/drawing/2014/main" id="{E527AE08-C6A9-E1AA-AC3A-2659C6B5993B}"/>
              </a:ext>
            </a:extLst>
          </p:cNvPr>
          <p:cNvSpPr txBox="1"/>
          <p:nvPr/>
        </p:nvSpPr>
        <p:spPr>
          <a:xfrm>
            <a:off x="981560" y="1610708"/>
            <a:ext cx="7455969" cy="3416320"/>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232D5A"/>
                </a:solidFill>
                <a:effectLst/>
                <a:uLnTx/>
                <a:uFillTx/>
                <a:latin typeface="Trebuchet MS"/>
                <a:ea typeface="+mn-ea"/>
                <a:cs typeface="+mn-cs"/>
              </a:rPr>
              <a:t>By the end of this series, you won’t just have explored healthy friendships, wellbeing and </a:t>
            </a:r>
            <a:br>
              <a:rPr kumimoji="0" lang="en-GB" sz="2400" b="0" i="0" u="none" strike="noStrike" kern="1200" cap="none" spc="0" normalizeH="0" baseline="0" noProof="0">
                <a:ln>
                  <a:noFill/>
                </a:ln>
                <a:solidFill>
                  <a:srgbClr val="232D5A"/>
                </a:solidFill>
                <a:effectLst/>
                <a:uLnTx/>
                <a:uFillTx/>
                <a:latin typeface="Trebuchet MS"/>
                <a:ea typeface="+mn-ea"/>
                <a:cs typeface="+mn-cs"/>
              </a:rPr>
            </a:br>
            <a:r>
              <a:rPr kumimoji="0" lang="en-GB" sz="2400" b="0" i="0" u="none" strike="noStrike" kern="1200" cap="none" spc="0" normalizeH="0" baseline="0" noProof="0">
                <a:ln>
                  <a:noFill/>
                </a:ln>
                <a:solidFill>
                  <a:srgbClr val="232D5A"/>
                </a:solidFill>
                <a:effectLst/>
                <a:uLnTx/>
                <a:uFillTx/>
                <a:latin typeface="Trebuchet MS"/>
                <a:ea typeface="+mn-ea"/>
                <a:cs typeface="+mn-cs"/>
              </a:rPr>
              <a:t>conflict management - you’ll be putting your learning into action!</a:t>
            </a:r>
            <a:br>
              <a:rPr kumimoji="0" lang="en-GB" sz="2400" b="1" i="0" u="none" strike="noStrike" kern="1200" cap="none" spc="0" normalizeH="0" baseline="0" noProof="0">
                <a:ln>
                  <a:noFill/>
                </a:ln>
                <a:solidFill>
                  <a:srgbClr val="232D5A"/>
                </a:solidFill>
                <a:effectLst/>
                <a:uLnTx/>
                <a:uFillTx/>
                <a:latin typeface="Trebuchet MS"/>
                <a:ea typeface="+mn-ea"/>
                <a:cs typeface="+mn-cs"/>
              </a:rPr>
            </a:br>
            <a:endParaRPr kumimoji="0" lang="en-GB" sz="24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232D5A"/>
                </a:solidFill>
                <a:effectLst/>
                <a:uLnTx/>
                <a:uFillTx/>
                <a:latin typeface="Trebuchet MS"/>
                <a:ea typeface="+mn-ea"/>
                <a:cs typeface="+mn-cs"/>
              </a:rPr>
              <a:t>Together, you’ll come up with ideas to make a </a:t>
            </a:r>
            <a:br>
              <a:rPr kumimoji="0" lang="en-GB" sz="2400" b="0" i="0" u="none" strike="noStrike" kern="1200" cap="none" spc="0" normalizeH="0" baseline="0" noProof="0">
                <a:ln>
                  <a:noFill/>
                </a:ln>
                <a:solidFill>
                  <a:srgbClr val="232D5A"/>
                </a:solidFill>
                <a:effectLst/>
                <a:uLnTx/>
                <a:uFillTx/>
                <a:latin typeface="Trebuchet MS"/>
                <a:ea typeface="+mn-ea"/>
                <a:cs typeface="+mn-cs"/>
              </a:rPr>
            </a:br>
            <a:r>
              <a:rPr kumimoji="0" lang="en-GB" sz="2400" b="0" i="0" u="none" strike="noStrike" kern="1200" cap="none" spc="0" normalizeH="0" baseline="0" noProof="0">
                <a:ln>
                  <a:noFill/>
                </a:ln>
                <a:solidFill>
                  <a:srgbClr val="232D5A"/>
                </a:solidFill>
                <a:effectLst/>
                <a:uLnTx/>
                <a:uFillTx/>
                <a:latin typeface="Trebuchet MS"/>
                <a:ea typeface="+mn-ea"/>
                <a:cs typeface="+mn-cs"/>
              </a:rPr>
              <a:t>real difference in your school community. You’ll plan, take action and create something meaningful that will benefit others. </a:t>
            </a:r>
          </a:p>
        </p:txBody>
      </p:sp>
      <p:pic>
        <p:nvPicPr>
          <p:cNvPr id="3" name="Picture 2">
            <a:extLst>
              <a:ext uri="{FF2B5EF4-FFF2-40B4-BE49-F238E27FC236}">
                <a16:creationId xmlns:a16="http://schemas.microsoft.com/office/drawing/2014/main" id="{C863CA56-A8D7-F589-89F2-55859E2D331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rot="906523" flipH="1">
            <a:off x="7706215" y="2151069"/>
            <a:ext cx="4510217" cy="2744589"/>
          </a:xfrm>
          <a:prstGeom prst="rect">
            <a:avLst/>
          </a:prstGeom>
        </p:spPr>
      </p:pic>
    </p:spTree>
    <p:extLst>
      <p:ext uri="{BB962C8B-B14F-4D97-AF65-F5344CB8AC3E}">
        <p14:creationId xmlns:p14="http://schemas.microsoft.com/office/powerpoint/2010/main" val="3884476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4D35CAC-92F4-CE4E-7FFB-9BCF597FA731}"/>
              </a:ext>
            </a:extLst>
          </p:cNvPr>
          <p:cNvSpPr>
            <a:spLocks noGrp="1"/>
          </p:cNvSpPr>
          <p:nvPr>
            <p:ph type="title"/>
          </p:nvPr>
        </p:nvSpPr>
        <p:spPr/>
        <p:txBody>
          <a:bodyPr/>
          <a:lstStyle/>
          <a:p>
            <a:r>
              <a:rPr lang="en-US"/>
              <a:t>Learning outcome</a:t>
            </a:r>
            <a:endParaRPr lang="en-GB"/>
          </a:p>
        </p:txBody>
      </p:sp>
      <p:sp>
        <p:nvSpPr>
          <p:cNvPr id="6" name="TextBox 5">
            <a:extLst>
              <a:ext uri="{FF2B5EF4-FFF2-40B4-BE49-F238E27FC236}">
                <a16:creationId xmlns:a16="http://schemas.microsoft.com/office/drawing/2014/main" id="{37FD45F5-0318-2241-CFF4-43BECE76D82D}"/>
              </a:ext>
            </a:extLst>
          </p:cNvPr>
          <p:cNvSpPr txBox="1"/>
          <p:nvPr/>
        </p:nvSpPr>
        <p:spPr>
          <a:xfrm>
            <a:off x="765774" y="1706585"/>
            <a:ext cx="9768840" cy="3108543"/>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a:ln>
                  <a:noFill/>
                </a:ln>
                <a:solidFill>
                  <a:srgbClr val="232D5A"/>
                </a:solidFill>
                <a:effectLst/>
                <a:uLnTx/>
                <a:uFillTx/>
                <a:latin typeface="Trebuchet MS"/>
                <a:ea typeface="+mn-ea"/>
                <a:cs typeface="+mn-cs"/>
              </a:rPr>
              <a:t>You will understand what makes a friendship healthy </a:t>
            </a:r>
            <a:br>
              <a:rPr kumimoji="0" lang="en-GB" sz="2200" b="0" i="0" u="none" strike="noStrike" kern="1200" cap="none" spc="0" normalizeH="0" baseline="0" noProof="0">
                <a:ln>
                  <a:noFill/>
                </a:ln>
                <a:solidFill>
                  <a:srgbClr val="232D5A"/>
                </a:solidFill>
                <a:effectLst/>
                <a:uLnTx/>
                <a:uFillTx/>
                <a:latin typeface="Trebuchet MS"/>
                <a:ea typeface="+mn-ea"/>
                <a:cs typeface="+mn-cs"/>
              </a:rPr>
            </a:br>
            <a:r>
              <a:rPr kumimoji="0" lang="en-GB" sz="2200" b="0" i="0" u="none" strike="noStrike" kern="1200" cap="none" spc="0" normalizeH="0" baseline="0" noProof="0">
                <a:ln>
                  <a:noFill/>
                </a:ln>
                <a:solidFill>
                  <a:srgbClr val="232D5A"/>
                </a:solidFill>
                <a:effectLst/>
                <a:uLnTx/>
                <a:uFillTx/>
                <a:latin typeface="Trebuchet MS"/>
                <a:ea typeface="+mn-ea"/>
                <a:cs typeface="+mn-cs"/>
              </a:rPr>
              <a:t>and how they support your wellbeing.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2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232D5A"/>
                </a:solidFill>
                <a:effectLst/>
                <a:uLnTx/>
                <a:uFillTx/>
                <a:latin typeface="Trebuchet MS"/>
                <a:ea typeface="+mn-ea"/>
                <a:cs typeface="+mn-cs"/>
              </a:rPr>
              <a:t>You will have the opportunity to:</a:t>
            </a:r>
            <a:endParaRPr kumimoji="0" lang="en-GB" sz="2400" b="1" i="0" u="none" strike="noStrike" kern="1200" cap="none" spc="0" normalizeH="0" baseline="0" noProof="0">
              <a:ln>
                <a:noFill/>
              </a:ln>
              <a:solidFill>
                <a:srgbClr val="232D5A"/>
              </a:solidFill>
              <a:effectLst/>
              <a:uLnTx/>
              <a:uFillTx/>
              <a:latin typeface="Trebuchet MS"/>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200" b="1" i="0" u="none" strike="noStrike" kern="1200" cap="none" spc="0" normalizeH="0" baseline="0" noProof="0">
              <a:ln>
                <a:noFill/>
              </a:ln>
              <a:solidFill>
                <a:srgbClr val="232D5A"/>
              </a:solidFill>
              <a:effectLst/>
              <a:uLnTx/>
              <a:uFillTx/>
              <a:latin typeface="Trebuchet MS"/>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200" b="1" i="0" u="none" strike="noStrike" kern="1200" cap="none" spc="0" normalizeH="0" baseline="0" noProof="0">
                <a:ln>
                  <a:noFill/>
                </a:ln>
                <a:solidFill>
                  <a:srgbClr val="232D5A"/>
                </a:solidFill>
                <a:effectLst/>
                <a:uLnTx/>
                <a:uFillTx/>
                <a:latin typeface="Trebuchet MS"/>
                <a:ea typeface="+mn-ea"/>
                <a:cs typeface="+mn-cs"/>
              </a:rPr>
              <a:t>describe </a:t>
            </a:r>
            <a:r>
              <a:rPr kumimoji="0" lang="en-GB" sz="2200" b="0" i="0" u="none" strike="noStrike" kern="1200" cap="none" spc="0" normalizeH="0" baseline="0" noProof="0">
                <a:ln>
                  <a:noFill/>
                </a:ln>
                <a:solidFill>
                  <a:srgbClr val="232D5A"/>
                </a:solidFill>
                <a:effectLst/>
                <a:uLnTx/>
                <a:uFillTx/>
                <a:latin typeface="Trebuchet MS"/>
                <a:ea typeface="+mn-ea"/>
                <a:cs typeface="+mn-cs"/>
              </a:rPr>
              <a:t>the key characteristics of a healthy friendship</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200" b="1" i="0" u="none" strike="noStrike" kern="1200" cap="none" spc="0" normalizeH="0" baseline="0" noProof="0">
                <a:ln>
                  <a:noFill/>
                </a:ln>
                <a:solidFill>
                  <a:srgbClr val="232D5A"/>
                </a:solidFill>
                <a:effectLst/>
                <a:uLnTx/>
                <a:uFillTx/>
                <a:latin typeface="Trebuchet MS"/>
                <a:ea typeface="+mn-ea"/>
                <a:cs typeface="+mn-cs"/>
              </a:rPr>
              <a:t>recognise</a:t>
            </a:r>
            <a:r>
              <a:rPr kumimoji="0" lang="en-GB" sz="2200" b="0" i="0" u="none" strike="noStrike" kern="1200" cap="none" spc="0" normalizeH="0" baseline="0" noProof="0">
                <a:ln>
                  <a:noFill/>
                </a:ln>
                <a:solidFill>
                  <a:srgbClr val="232D5A"/>
                </a:solidFill>
                <a:effectLst/>
                <a:uLnTx/>
                <a:uFillTx/>
                <a:latin typeface="Trebuchet MS"/>
                <a:ea typeface="+mn-ea"/>
                <a:cs typeface="+mn-cs"/>
              </a:rPr>
              <a:t> the difference between a disagreement and a conflict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200" b="1" i="0" u="none" strike="noStrike" kern="1200" cap="none" spc="0" normalizeH="0" baseline="0" noProof="0">
                <a:ln>
                  <a:noFill/>
                </a:ln>
                <a:solidFill>
                  <a:srgbClr val="232D5A"/>
                </a:solidFill>
                <a:effectLst/>
                <a:uLnTx/>
                <a:uFillTx/>
                <a:latin typeface="Trebuchet MS"/>
                <a:ea typeface="+mn-ea"/>
                <a:cs typeface="+mn-cs"/>
              </a:rPr>
              <a:t>identify and name</a:t>
            </a:r>
            <a:r>
              <a:rPr kumimoji="0" lang="en-GB" sz="2200" b="0" i="0" u="none" strike="noStrike" kern="1200" cap="none" spc="0" normalizeH="0" baseline="0" noProof="0">
                <a:ln>
                  <a:noFill/>
                </a:ln>
                <a:solidFill>
                  <a:srgbClr val="232D5A"/>
                </a:solidFill>
                <a:effectLst/>
                <a:uLnTx/>
                <a:uFillTx/>
                <a:latin typeface="Trebuchet MS"/>
                <a:ea typeface="+mn-ea"/>
                <a:cs typeface="+mn-cs"/>
              </a:rPr>
              <a:t> your emotions and recognise emotions in others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200" b="1" i="0" u="none" strike="noStrike" kern="1200" cap="none" spc="0" normalizeH="0" baseline="0" noProof="0">
                <a:ln>
                  <a:noFill/>
                </a:ln>
                <a:solidFill>
                  <a:srgbClr val="232D5A"/>
                </a:solidFill>
                <a:effectLst/>
                <a:uLnTx/>
                <a:uFillTx/>
                <a:latin typeface="Trebuchet MS"/>
                <a:ea typeface="+mn-ea"/>
                <a:cs typeface="+mn-cs"/>
              </a:rPr>
              <a:t>demonstrate</a:t>
            </a:r>
            <a:r>
              <a:rPr kumimoji="0" lang="en-GB" sz="2200" b="0" i="0" u="none" strike="noStrike" kern="1200" cap="none" spc="0" normalizeH="0" baseline="0" noProof="0">
                <a:ln>
                  <a:noFill/>
                </a:ln>
                <a:solidFill>
                  <a:srgbClr val="232D5A"/>
                </a:solidFill>
                <a:effectLst/>
                <a:uLnTx/>
                <a:uFillTx/>
                <a:latin typeface="Trebuchet MS"/>
                <a:ea typeface="+mn-ea"/>
                <a:cs typeface="+mn-cs"/>
              </a:rPr>
              <a:t> basic conflict resolution strategies.</a:t>
            </a:r>
          </a:p>
        </p:txBody>
      </p:sp>
    </p:spTree>
    <p:extLst>
      <p:ext uri="{BB962C8B-B14F-4D97-AF65-F5344CB8AC3E}">
        <p14:creationId xmlns:p14="http://schemas.microsoft.com/office/powerpoint/2010/main" val="1460831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215F7-C9D4-66AB-2426-35159C6C9660}"/>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F844824A-887A-1D35-F60E-B3A64C58B895}"/>
              </a:ext>
            </a:extLst>
          </p:cNvPr>
          <p:cNvSpPr>
            <a:spLocks noGrp="1"/>
          </p:cNvSpPr>
          <p:nvPr>
            <p:ph type="body" idx="1"/>
          </p:nvPr>
        </p:nvSpPr>
        <p:spPr>
          <a:xfrm>
            <a:off x="6204486" y="3305422"/>
            <a:ext cx="5709967" cy="619113"/>
          </a:xfrm>
        </p:spPr>
        <p:txBody>
          <a:bodyPr>
            <a:normAutofit fontScale="70000" lnSpcReduction="20000"/>
          </a:bodyPr>
          <a:lstStyle/>
          <a:p>
            <a:r>
              <a:rPr lang="en-GB"/>
              <a:t>What does a healthy relationship look like?</a:t>
            </a:r>
          </a:p>
        </p:txBody>
      </p:sp>
      <p:sp>
        <p:nvSpPr>
          <p:cNvPr id="5" name="Title 4">
            <a:extLst>
              <a:ext uri="{FF2B5EF4-FFF2-40B4-BE49-F238E27FC236}">
                <a16:creationId xmlns:a16="http://schemas.microsoft.com/office/drawing/2014/main" id="{51584CEB-B9F5-28B0-0962-CD92C27891B4}"/>
              </a:ext>
            </a:extLst>
          </p:cNvPr>
          <p:cNvSpPr>
            <a:spLocks noGrp="1"/>
          </p:cNvSpPr>
          <p:nvPr>
            <p:ph type="title"/>
          </p:nvPr>
        </p:nvSpPr>
        <p:spPr>
          <a:xfrm>
            <a:off x="6095998" y="1505605"/>
            <a:ext cx="5709965" cy="1923394"/>
          </a:xfrm>
        </p:spPr>
        <p:txBody>
          <a:bodyPr>
            <a:noAutofit/>
          </a:bodyPr>
          <a:lstStyle/>
          <a:p>
            <a:r>
              <a:rPr lang="en-GB" sz="7000"/>
              <a:t>Healthy relationships</a:t>
            </a:r>
          </a:p>
        </p:txBody>
      </p:sp>
      <p:grpSp>
        <p:nvGrpSpPr>
          <p:cNvPr id="2" name="Group 1" descr="Engage">
            <a:extLst>
              <a:ext uri="{FF2B5EF4-FFF2-40B4-BE49-F238E27FC236}">
                <a16:creationId xmlns:a16="http://schemas.microsoft.com/office/drawing/2014/main" id="{DBFA100E-AD61-4996-ECC8-27380E5E2ED1}"/>
              </a:ext>
            </a:extLst>
          </p:cNvPr>
          <p:cNvGrpSpPr/>
          <p:nvPr/>
        </p:nvGrpSpPr>
        <p:grpSpPr>
          <a:xfrm>
            <a:off x="10383795" y="88557"/>
            <a:ext cx="1655805" cy="609600"/>
            <a:chOff x="10383795" y="88557"/>
            <a:chExt cx="1655805" cy="609600"/>
          </a:xfrm>
        </p:grpSpPr>
        <p:sp>
          <p:nvSpPr>
            <p:cNvPr id="4" name="Title 1">
              <a:extLst>
                <a:ext uri="{FF2B5EF4-FFF2-40B4-BE49-F238E27FC236}">
                  <a16:creationId xmlns:a16="http://schemas.microsoft.com/office/drawing/2014/main" id="{E384C53B-0DAF-9335-60DF-7010D364D66C}"/>
                </a:ext>
              </a:extLst>
            </p:cNvPr>
            <p:cNvSpPr txBox="1">
              <a:spLocks/>
            </p:cNvSpPr>
            <p:nvPr/>
          </p:nvSpPr>
          <p:spPr>
            <a:xfrm>
              <a:off x="10383795" y="88557"/>
              <a:ext cx="1655805" cy="481914"/>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engage</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6" name="Graphic 5" descr="Lightbulb and gear with solid fill">
              <a:extLst>
                <a:ext uri="{FF2B5EF4-FFF2-40B4-BE49-F238E27FC236}">
                  <a16:creationId xmlns:a16="http://schemas.microsoft.com/office/drawing/2014/main" id="{5E318D8D-1F51-9B8E-D3EB-D40D8677EF4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430000" y="88557"/>
              <a:ext cx="609600" cy="609600"/>
            </a:xfrm>
            <a:prstGeom prst="rect">
              <a:avLst/>
            </a:prstGeom>
          </p:spPr>
        </p:pic>
      </p:grpSp>
    </p:spTree>
    <p:extLst>
      <p:ext uri="{BB962C8B-B14F-4D97-AF65-F5344CB8AC3E}">
        <p14:creationId xmlns:p14="http://schemas.microsoft.com/office/powerpoint/2010/main" val="34499398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7C09FE-1FA0-E94B-73CB-BF024B9987F8}"/>
              </a:ext>
            </a:extLst>
          </p:cNvPr>
          <p:cNvSpPr>
            <a:spLocks noGrp="1"/>
          </p:cNvSpPr>
          <p:nvPr>
            <p:ph type="title"/>
          </p:nvPr>
        </p:nvSpPr>
        <p:spPr>
          <a:xfrm>
            <a:off x="838198" y="621301"/>
            <a:ext cx="10515600" cy="935356"/>
          </a:xfrm>
        </p:spPr>
        <p:txBody>
          <a:bodyPr anchor="b">
            <a:normAutofit fontScale="90000"/>
          </a:bodyPr>
          <a:lstStyle/>
          <a:p>
            <a:r>
              <a:rPr lang="en-US"/>
              <a:t>Our positive learning environment</a:t>
            </a:r>
            <a:endParaRPr lang="en-GB"/>
          </a:p>
        </p:txBody>
      </p:sp>
      <p:sp>
        <p:nvSpPr>
          <p:cNvPr id="6" name="Content Placeholder 5">
            <a:extLst>
              <a:ext uri="{FF2B5EF4-FFF2-40B4-BE49-F238E27FC236}">
                <a16:creationId xmlns:a16="http://schemas.microsoft.com/office/drawing/2014/main" id="{A7419425-FD74-2F3F-6C7A-AE535706CECF}"/>
              </a:ext>
            </a:extLst>
          </p:cNvPr>
          <p:cNvSpPr>
            <a:spLocks noGrp="1"/>
          </p:cNvSpPr>
          <p:nvPr>
            <p:ph sz="half" idx="2"/>
          </p:nvPr>
        </p:nvSpPr>
        <p:spPr>
          <a:xfrm>
            <a:off x="6377824" y="3067007"/>
            <a:ext cx="5253486" cy="1582483"/>
          </a:xfrm>
        </p:spPr>
        <p:txBody>
          <a:bodyPr vert="horz" lIns="91440" tIns="45720" rIns="91440" bIns="45720" rtlCol="0" anchor="t">
            <a:noAutofit/>
          </a:bodyPr>
          <a:lstStyle/>
          <a:p>
            <a:r>
              <a:rPr lang="en-US" sz="3000"/>
              <a:t>How do we look after ourselves and others in </a:t>
            </a:r>
            <a:br>
              <a:rPr lang="en-US" sz="3000"/>
            </a:br>
            <a:r>
              <a:rPr lang="en-US" sz="3000"/>
              <a:t>our class?</a:t>
            </a:r>
          </a:p>
        </p:txBody>
      </p:sp>
      <p:pic>
        <p:nvPicPr>
          <p:cNvPr id="3" name="Picture 2">
            <a:extLst>
              <a:ext uri="{FF2B5EF4-FFF2-40B4-BE49-F238E27FC236}">
                <a16:creationId xmlns:a16="http://schemas.microsoft.com/office/drawing/2014/main" id="{ABD014F4-F287-1623-80F1-0E02F85F358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27901" y="1720293"/>
            <a:ext cx="4486277" cy="4514852"/>
          </a:xfrm>
          <a:prstGeom prst="rect">
            <a:avLst/>
          </a:prstGeom>
        </p:spPr>
      </p:pic>
    </p:spTree>
    <p:extLst>
      <p:ext uri="{BB962C8B-B14F-4D97-AF65-F5344CB8AC3E}">
        <p14:creationId xmlns:p14="http://schemas.microsoft.com/office/powerpoint/2010/main" val="2667040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par>
                          <p:cTn id="11" fill="hold">
                            <p:stCondLst>
                              <p:cond delay="2000"/>
                            </p:stCondLst>
                            <p:childTnLst>
                              <p:par>
                                <p:cTn id="12" presetID="8" presetClass="emph" presetSubtype="0" fill="hold" nodeType="afterEffect">
                                  <p:stCondLst>
                                    <p:cond delay="0"/>
                                  </p:stCondLst>
                                  <p:childTnLst>
                                    <p:animRot by="21600000">
                                      <p:cBhvr>
                                        <p:cTn id="13" dur="5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373AE-DBB3-D4BE-20FF-B94FBDEF7D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BFD97D-7B50-AE3F-AC5E-E64B7B87A3C8}"/>
              </a:ext>
            </a:extLst>
          </p:cNvPr>
          <p:cNvSpPr>
            <a:spLocks noGrp="1"/>
          </p:cNvSpPr>
          <p:nvPr>
            <p:ph type="title"/>
          </p:nvPr>
        </p:nvSpPr>
        <p:spPr>
          <a:xfrm>
            <a:off x="838198" y="1284499"/>
            <a:ext cx="10515600" cy="935356"/>
          </a:xfrm>
        </p:spPr>
        <p:txBody>
          <a:bodyPr anchor="b">
            <a:normAutofit fontScale="90000"/>
          </a:bodyPr>
          <a:lstStyle/>
          <a:p>
            <a:r>
              <a:rPr lang="en-GB"/>
              <a:t>What does a healthy friendship </a:t>
            </a:r>
            <a:br>
              <a:rPr lang="en-GB"/>
            </a:br>
            <a:r>
              <a:rPr lang="en-GB"/>
              <a:t>look like to you?</a:t>
            </a:r>
          </a:p>
        </p:txBody>
      </p:sp>
      <p:sp>
        <p:nvSpPr>
          <p:cNvPr id="6" name="Content Placeholder 5">
            <a:extLst>
              <a:ext uri="{FF2B5EF4-FFF2-40B4-BE49-F238E27FC236}">
                <a16:creationId xmlns:a16="http://schemas.microsoft.com/office/drawing/2014/main" id="{6311B735-C34D-AFF6-DBB1-B7EE14725B76}"/>
              </a:ext>
            </a:extLst>
          </p:cNvPr>
          <p:cNvSpPr>
            <a:spLocks noGrp="1"/>
          </p:cNvSpPr>
          <p:nvPr>
            <p:ph sz="half" idx="2"/>
          </p:nvPr>
        </p:nvSpPr>
        <p:spPr>
          <a:xfrm>
            <a:off x="947643" y="2618385"/>
            <a:ext cx="10226636" cy="810615"/>
          </a:xfrm>
          <a:solidFill>
            <a:srgbClr val="ABD8E1"/>
          </a:solidFill>
          <a:ln>
            <a:noFill/>
          </a:ln>
        </p:spPr>
        <p:txBody>
          <a:bodyPr vert="horz" lIns="180000" tIns="180000" rIns="180000" bIns="108000" rtlCol="0" anchor="t">
            <a:normAutofit lnSpcReduction="10000"/>
          </a:bodyPr>
          <a:lstStyle/>
          <a:p>
            <a:r>
              <a:rPr lang="en-US" b="1"/>
              <a:t>Task: </a:t>
            </a:r>
            <a:r>
              <a:rPr lang="en-GB" b="1"/>
              <a:t>Draw what a healthy friendship looks like using words, colours, or</a:t>
            </a:r>
            <a:br>
              <a:rPr lang="en-GB" b="1"/>
            </a:br>
            <a:r>
              <a:rPr lang="en-GB" b="1"/>
              <a:t>symbols to show your ideas.</a:t>
            </a:r>
            <a:endParaRPr lang="en-US" b="1"/>
          </a:p>
        </p:txBody>
      </p:sp>
      <p:sp>
        <p:nvSpPr>
          <p:cNvPr id="5" name="Content Placeholder 5">
            <a:extLst>
              <a:ext uri="{FF2B5EF4-FFF2-40B4-BE49-F238E27FC236}">
                <a16:creationId xmlns:a16="http://schemas.microsoft.com/office/drawing/2014/main" id="{25B16041-41D3-6334-40EE-663B7FF7B38A}"/>
              </a:ext>
            </a:extLst>
          </p:cNvPr>
          <p:cNvSpPr txBox="1">
            <a:spLocks/>
          </p:cNvSpPr>
          <p:nvPr/>
        </p:nvSpPr>
        <p:spPr>
          <a:xfrm>
            <a:off x="947642" y="3645977"/>
            <a:ext cx="8265696" cy="2616813"/>
          </a:xfrm>
          <a:prstGeom prst="rect">
            <a:avLst/>
          </a:prstGeom>
          <a:ln>
            <a:noFill/>
          </a:ln>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000" b="0" i="0" u="none" strike="noStrike" kern="1200" cap="none" spc="0" normalizeH="0" baseline="0" noProof="0">
                <a:ln>
                  <a:noFill/>
                </a:ln>
                <a:solidFill>
                  <a:srgbClr val="232D5A"/>
                </a:solidFill>
                <a:effectLst/>
                <a:uLnTx/>
                <a:uFillTx/>
                <a:latin typeface="Trebuchet MS"/>
                <a:ea typeface="+mn-ea"/>
                <a:cs typeface="+mn-cs"/>
              </a:rPr>
              <a:t>Think about:</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232D5A"/>
                </a:solidFill>
                <a:effectLst/>
                <a:uLnTx/>
                <a:uFillTx/>
                <a:latin typeface="Trebuchet MS"/>
                <a:ea typeface="+mn-ea"/>
                <a:cs typeface="+mn-cs"/>
              </a:rPr>
              <a:t>How do friends show kindness and support?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232D5A"/>
                </a:solidFill>
                <a:effectLst/>
                <a:uLnTx/>
                <a:uFillTx/>
                <a:latin typeface="Trebuchet MS"/>
                <a:ea typeface="+mn-ea"/>
                <a:cs typeface="+mn-cs"/>
              </a:rPr>
              <a:t>What emotions are part of a healthy friendship?</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232D5A"/>
                </a:solidFill>
                <a:effectLst/>
                <a:uLnTx/>
                <a:uFillTx/>
                <a:latin typeface="Trebuchet MS"/>
                <a:ea typeface="+mn-ea"/>
                <a:cs typeface="+mn-cs"/>
              </a:rPr>
              <a:t>How do friendships affect how we feel and our overall wellbeing?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232D5A"/>
                </a:solidFill>
                <a:effectLst/>
                <a:uLnTx/>
                <a:uFillTx/>
                <a:latin typeface="Trebuchet MS"/>
                <a:ea typeface="+mn-ea"/>
                <a:cs typeface="+mn-cs"/>
              </a:rPr>
              <a:t>How do friends communicate and solve disagreements?</a:t>
            </a:r>
            <a:endParaRPr kumimoji="0" lang="en-US" sz="2000" b="0" i="0" u="none" strike="noStrike" kern="1200" cap="none" spc="0" normalizeH="0" baseline="0" noProof="0">
              <a:ln>
                <a:noFill/>
              </a:ln>
              <a:solidFill>
                <a:srgbClr val="232D5A"/>
              </a:solidFill>
              <a:effectLst/>
              <a:uLnTx/>
              <a:uFillTx/>
              <a:latin typeface="Trebuchet MS"/>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a:ln>
                <a:noFill/>
              </a:ln>
              <a:solidFill>
                <a:srgbClr val="232D5A"/>
              </a:solidFill>
              <a:effectLst/>
              <a:uLnTx/>
              <a:uFillTx/>
              <a:latin typeface="Trebuchet MS"/>
              <a:ea typeface="+mn-ea"/>
              <a:cs typeface="+mn-cs"/>
            </a:endParaRPr>
          </a:p>
        </p:txBody>
      </p:sp>
      <p:pic>
        <p:nvPicPr>
          <p:cNvPr id="3" name="Picture 2">
            <a:extLst>
              <a:ext uri="{FF2B5EF4-FFF2-40B4-BE49-F238E27FC236}">
                <a16:creationId xmlns:a16="http://schemas.microsoft.com/office/drawing/2014/main" id="{012080D9-E042-908D-3240-CE01F90A8A7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876188" y="2719538"/>
            <a:ext cx="1013847" cy="608308"/>
          </a:xfrm>
          <a:prstGeom prst="rect">
            <a:avLst/>
          </a:prstGeom>
        </p:spPr>
      </p:pic>
    </p:spTree>
    <p:extLst>
      <p:ext uri="{BB962C8B-B14F-4D97-AF65-F5344CB8AC3E}">
        <p14:creationId xmlns:p14="http://schemas.microsoft.com/office/powerpoint/2010/main" val="606278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F35EAA-637D-12B1-59AD-6FEB4C3C8D5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F9A97555-F2E5-36D3-BF9E-6E54F3B248C1}"/>
              </a:ext>
            </a:extLst>
          </p:cNvPr>
          <p:cNvSpPr>
            <a:spLocks noGrp="1"/>
          </p:cNvSpPr>
          <p:nvPr>
            <p:ph type="body" idx="1"/>
          </p:nvPr>
        </p:nvSpPr>
        <p:spPr>
          <a:xfrm>
            <a:off x="5340684" y="3416300"/>
            <a:ext cx="6426200" cy="1072439"/>
          </a:xfrm>
        </p:spPr>
        <p:txBody>
          <a:bodyPr>
            <a:normAutofit/>
          </a:bodyPr>
          <a:lstStyle/>
          <a:p>
            <a:pPr>
              <a:lnSpc>
                <a:spcPct val="100000"/>
              </a:lnSpc>
            </a:pPr>
            <a:r>
              <a:rPr lang="en-GB" sz="2000"/>
              <a:t>How do different relationships impact </a:t>
            </a:r>
            <a:br>
              <a:rPr lang="en-GB" sz="2000"/>
            </a:br>
            <a:r>
              <a:rPr lang="en-GB" sz="2000"/>
              <a:t>our wellbeing?</a:t>
            </a:r>
          </a:p>
        </p:txBody>
      </p:sp>
      <p:sp>
        <p:nvSpPr>
          <p:cNvPr id="5" name="Title 4">
            <a:extLst>
              <a:ext uri="{FF2B5EF4-FFF2-40B4-BE49-F238E27FC236}">
                <a16:creationId xmlns:a16="http://schemas.microsoft.com/office/drawing/2014/main" id="{E0F7846B-8AAF-38F2-8206-FC28405E5091}"/>
              </a:ext>
            </a:extLst>
          </p:cNvPr>
          <p:cNvSpPr>
            <a:spLocks noGrp="1"/>
          </p:cNvSpPr>
          <p:nvPr>
            <p:ph type="title"/>
          </p:nvPr>
        </p:nvSpPr>
        <p:spPr>
          <a:xfrm>
            <a:off x="5181600" y="1781503"/>
            <a:ext cx="6585284" cy="1923394"/>
          </a:xfrm>
        </p:spPr>
        <p:txBody>
          <a:bodyPr>
            <a:normAutofit fontScale="90000"/>
          </a:bodyPr>
          <a:lstStyle/>
          <a:p>
            <a:r>
              <a:rPr lang="en-GB"/>
              <a:t>Understanding </a:t>
            </a:r>
            <a:br>
              <a:rPr lang="en-GB"/>
            </a:br>
            <a:r>
              <a:rPr lang="en-GB"/>
              <a:t>healthy and unhealthy relationships</a:t>
            </a:r>
          </a:p>
        </p:txBody>
      </p:sp>
      <p:grpSp>
        <p:nvGrpSpPr>
          <p:cNvPr id="2" name="Group 1" descr="Explore">
            <a:extLst>
              <a:ext uri="{FF2B5EF4-FFF2-40B4-BE49-F238E27FC236}">
                <a16:creationId xmlns:a16="http://schemas.microsoft.com/office/drawing/2014/main" id="{09C9F8AF-06ED-FC20-77A1-FFD04CE0DF6A}"/>
              </a:ext>
            </a:extLst>
          </p:cNvPr>
          <p:cNvGrpSpPr/>
          <p:nvPr/>
        </p:nvGrpSpPr>
        <p:grpSpPr>
          <a:xfrm>
            <a:off x="10363199" y="0"/>
            <a:ext cx="1752045" cy="666103"/>
            <a:chOff x="10363199" y="0"/>
            <a:chExt cx="1752045" cy="666103"/>
          </a:xfrm>
        </p:grpSpPr>
        <p:sp>
          <p:nvSpPr>
            <p:cNvPr id="4" name="Title 1">
              <a:extLst>
                <a:ext uri="{FF2B5EF4-FFF2-40B4-BE49-F238E27FC236}">
                  <a16:creationId xmlns:a16="http://schemas.microsoft.com/office/drawing/2014/main" id="{B6FBEF3F-1E0C-2758-C0A3-863C2387C403}"/>
                </a:ext>
              </a:extLst>
            </p:cNvPr>
            <p:cNvSpPr txBox="1">
              <a:spLocks/>
            </p:cNvSpPr>
            <p:nvPr/>
          </p:nvSpPr>
          <p:spPr>
            <a:xfrm>
              <a:off x="10363199" y="0"/>
              <a:ext cx="1150086" cy="587829"/>
            </a:xfrm>
            <a:prstGeom prst="rect">
              <a:avLst/>
            </a:prstGeom>
          </p:spPr>
          <p:txBody>
            <a:bodyPr vert="horz" lIns="91440" tIns="45720" rIns="91440" bIns="45720" rtlCol="0" anchor="b">
              <a:normAutofit fontScale="900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Explore</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6" name="Graphic 5" descr="Magnifying glass with solid fill">
              <a:extLst>
                <a:ext uri="{FF2B5EF4-FFF2-40B4-BE49-F238E27FC236}">
                  <a16:creationId xmlns:a16="http://schemas.microsoft.com/office/drawing/2014/main" id="{879C21CB-B1D0-AE7E-56D6-3F108FB5B1E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513285" y="64144"/>
              <a:ext cx="601959" cy="601959"/>
            </a:xfrm>
            <a:prstGeom prst="rect">
              <a:avLst/>
            </a:prstGeom>
          </p:spPr>
        </p:pic>
      </p:grpSp>
    </p:spTree>
    <p:extLst>
      <p:ext uri="{BB962C8B-B14F-4D97-AF65-F5344CB8AC3E}">
        <p14:creationId xmlns:p14="http://schemas.microsoft.com/office/powerpoint/2010/main" val="3851946095"/>
      </p:ext>
    </p:extLst>
  </p:cSld>
  <p:clrMapOvr>
    <a:masterClrMapping/>
  </p:clrMapOvr>
</p:sld>
</file>

<file path=ppt/theme/theme1.xml><?xml version="1.0" encoding="utf-8"?>
<a:theme xmlns:a="http://schemas.openxmlformats.org/drawingml/2006/main" name="1_Office Theme">
  <a:themeElements>
    <a:clrScheme name="Custom 2">
      <a:dk1>
        <a:srgbClr val="232D5A"/>
      </a:dk1>
      <a:lt1>
        <a:sysClr val="window" lastClr="FFFFFF"/>
      </a:lt1>
      <a:dk2>
        <a:srgbClr val="3C3C3C"/>
      </a:dk2>
      <a:lt2>
        <a:srgbClr val="FFFFFF"/>
      </a:lt2>
      <a:accent1>
        <a:srgbClr val="64C3D7"/>
      </a:accent1>
      <a:accent2>
        <a:srgbClr val="645FA5"/>
      </a:accent2>
      <a:accent3>
        <a:srgbClr val="ED73AA"/>
      </a:accent3>
      <a:accent4>
        <a:srgbClr val="FFE516"/>
      </a:accent4>
      <a:accent5>
        <a:srgbClr val="73BE6E"/>
      </a:accent5>
      <a:accent6>
        <a:srgbClr val="FFFFFF"/>
      </a:accent6>
      <a:hlink>
        <a:srgbClr val="645FA5"/>
      </a:hlink>
      <a:folHlink>
        <a:srgbClr val="AFDCE6"/>
      </a:folHlink>
    </a:clrScheme>
    <a:fontScheme name="Anna Freud_system defaul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na Freud PowerPoint template_2023" id="{125DF802-A88D-4A55-9E7A-24217954E4A3}" vid="{1AC82E3E-8E4A-4F46-8CE5-5CDDC6C8308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1fc37df-41d1-4a6d-a0d3-01029c432254">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A075367C0765488B71355A965367BE" ma:contentTypeVersion="17" ma:contentTypeDescription="Create a new document." ma:contentTypeScope="" ma:versionID="1c5dac8128e00d88d2efb0adacdb8b0a">
  <xsd:schema xmlns:xsd="http://www.w3.org/2001/XMLSchema" xmlns:xs="http://www.w3.org/2001/XMLSchema" xmlns:p="http://schemas.microsoft.com/office/2006/metadata/properties" xmlns:ns2="d1fc37df-41d1-4a6d-a0d3-01029c432254" xmlns:ns3="ac97980c-282f-4548-9ac3-4b971598cb99" targetNamespace="http://schemas.microsoft.com/office/2006/metadata/properties" ma:root="true" ma:fieldsID="58aa3ba2058fa5279776a4ab665e3ff1" ns2:_="" ns3:_="">
    <xsd:import namespace="d1fc37df-41d1-4a6d-a0d3-01029c432254"/>
    <xsd:import namespace="ac97980c-282f-4548-9ac3-4b971598cb9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3:SharedWithUsers" minOccurs="0"/>
                <xsd:element ref="ns3:SharedWithDetails"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SearchProperties"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fc37df-41d1-4a6d-a0d3-01029c4322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01d5bd79-c466-43fe-87a5-975665a5f0d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c97980c-282f-4548-9ac3-4b971598cb99"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A3AE96-459F-408B-9385-82A163DD60B2}">
  <ds:schemaRefs>
    <ds:schemaRef ds:uri="http://schemas.microsoft.com/sharepoint/v3/contenttype/forms"/>
  </ds:schemaRefs>
</ds:datastoreItem>
</file>

<file path=customXml/itemProps2.xml><?xml version="1.0" encoding="utf-8"?>
<ds:datastoreItem xmlns:ds="http://schemas.openxmlformats.org/officeDocument/2006/customXml" ds:itemID="{F17CA866-C184-44D3-B9DB-042075B06F69}">
  <ds:schemaRefs>
    <ds:schemaRef ds:uri="d1fc37df-41d1-4a6d-a0d3-01029c432254"/>
    <ds:schemaRef ds:uri="http://schemas.openxmlformats.org/package/2006/metadata/core-properties"/>
    <ds:schemaRef ds:uri="http://purl.org/dc/elements/1.1/"/>
    <ds:schemaRef ds:uri="http://www.w3.org/XML/1998/namespace"/>
    <ds:schemaRef ds:uri="http://schemas.microsoft.com/office/2006/documentManagement/types"/>
    <ds:schemaRef ds:uri="http://purl.org/dc/dcmitype/"/>
    <ds:schemaRef ds:uri="http://purl.org/dc/terms/"/>
    <ds:schemaRef ds:uri="http://schemas.microsoft.com/office/2006/metadata/properties"/>
    <ds:schemaRef ds:uri="http://schemas.microsoft.com/office/infopath/2007/PartnerControls"/>
    <ds:schemaRef ds:uri="ac97980c-282f-4548-9ac3-4b971598cb99"/>
  </ds:schemaRefs>
</ds:datastoreItem>
</file>

<file path=customXml/itemProps3.xml><?xml version="1.0" encoding="utf-8"?>
<ds:datastoreItem xmlns:ds="http://schemas.openxmlformats.org/officeDocument/2006/customXml" ds:itemID="{9B8988FA-87DD-458C-8C56-E64629BB99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fc37df-41d1-4a6d-a0d3-01029c432254"/>
    <ds:schemaRef ds:uri="ac97980c-282f-4548-9ac3-4b971598cb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3232</Words>
  <Application>Microsoft Macintosh PowerPoint</Application>
  <PresentationFormat>Widescreen</PresentationFormat>
  <Paragraphs>309</Paragraphs>
  <Slides>26</Slides>
  <Notes>26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Aptos</vt:lpstr>
      <vt:lpstr>Arial</vt:lpstr>
      <vt:lpstr>Arial,Sans-Serif</vt:lpstr>
      <vt:lpstr>Calibri</vt:lpstr>
      <vt:lpstr>Segoe UI</vt:lpstr>
      <vt:lpstr>Trebuchet MS</vt:lpstr>
      <vt:lpstr>1_Office Theme</vt:lpstr>
      <vt:lpstr>Let’s talk about healthy relationships: friendships and conflict    Lesson series</vt:lpstr>
      <vt:lpstr>Part one</vt:lpstr>
      <vt:lpstr>Learning outcomes</vt:lpstr>
      <vt:lpstr>Your voice matters!</vt:lpstr>
      <vt:lpstr>Learning outcome</vt:lpstr>
      <vt:lpstr>Healthy relationships</vt:lpstr>
      <vt:lpstr>Our positive learning environment</vt:lpstr>
      <vt:lpstr>What does a healthy friendship  look like to you?</vt:lpstr>
      <vt:lpstr>Understanding  healthy and unhealthy relationships</vt:lpstr>
      <vt:lpstr>Word match</vt:lpstr>
      <vt:lpstr>Relationships and wellbeing</vt:lpstr>
      <vt:lpstr>Friendship  in the  spotlight</vt:lpstr>
      <vt:lpstr>Friendship qualities</vt:lpstr>
      <vt:lpstr>Understanding conflict in friendships</vt:lpstr>
      <vt:lpstr>Healthy relationships</vt:lpstr>
      <vt:lpstr>Key qualities of a friend</vt:lpstr>
      <vt:lpstr>Healthy friendships  are important  and support  our wellbeing</vt:lpstr>
      <vt:lpstr>Match it up!</vt:lpstr>
      <vt:lpstr>Conflict in friendships</vt:lpstr>
      <vt:lpstr>Conflict and  big feelings</vt:lpstr>
      <vt:lpstr>How our bodies  experience strong emotions</vt:lpstr>
      <vt:lpstr>Comic strip conflict</vt:lpstr>
      <vt:lpstr>How can we manage big feelings?</vt:lpstr>
      <vt:lpstr>Reflecting on  our learning</vt:lpstr>
      <vt:lpstr>What does a healthy  friendship look like to you?</vt:lpstr>
      <vt:lpstr>Brain break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Tara Yarahmadi-Smith</dc:creator>
  <cp:lastModifiedBy>Tara Yarahmadi-Smith</cp:lastModifiedBy>
  <cp:revision>4</cp:revision>
  <dcterms:created xsi:type="dcterms:W3CDTF">2025-04-17T16:43:06Z</dcterms:created>
  <dcterms:modified xsi:type="dcterms:W3CDTF">2026-01-28T19:49:10Z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0x01010026A075367C0765488B71355A965367BE</vt:lpwstr>
  </property>
  <property fmtid="{D5CDD505-2E9C-101B-9397-08002B2CF9AE}" pid="3" name="MediaServiceImageTags">
    <vt:lpwstr/>
  </property>
</Properties>
</file>