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8"/>
  </p:notesMasterIdLst>
  <p:sldIdLst>
    <p:sldId id="4911" r:id="rId5"/>
    <p:sldId id="4878" r:id="rId6"/>
    <p:sldId id="4864" r:id="rId7"/>
    <p:sldId id="4949" r:id="rId8"/>
    <p:sldId id="4950" r:id="rId9"/>
    <p:sldId id="4951" r:id="rId10"/>
    <p:sldId id="4952" r:id="rId11"/>
    <p:sldId id="4946" r:id="rId12"/>
    <p:sldId id="4953" r:id="rId13"/>
    <p:sldId id="4954" r:id="rId14"/>
    <p:sldId id="4955" r:id="rId15"/>
    <p:sldId id="4956" r:id="rId16"/>
    <p:sldId id="4957" r:id="rId17"/>
    <p:sldId id="4958" r:id="rId18"/>
    <p:sldId id="4959" r:id="rId19"/>
    <p:sldId id="4960" r:id="rId20"/>
    <p:sldId id="4961" r:id="rId21"/>
    <p:sldId id="4962" r:id="rId22"/>
    <p:sldId id="4963" r:id="rId23"/>
    <p:sldId id="4964" r:id="rId24"/>
    <p:sldId id="4865" r:id="rId25"/>
    <p:sldId id="4965" r:id="rId26"/>
    <p:sldId id="4966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6B38427-0056-B568-AE4F-F97965EFFBDF}" name="Tara Yarahmadi-Smith" initials="TY" userId="S::Tara.Yarahmadi-Smith@annafreud.org::3d14fb67-43e1-4c27-b2f8-5b812152ead4" providerId="AD"/>
  <p188:author id="{3C9992D3-E73D-6F11-18DD-591755D2F744}" name="Jaime Smith" initials="JS" userId="S::Jaime.Smith@annafreud.org::9efd9a24-d4b7-4a73-83e4-bc6ceae857f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D5A"/>
    <a:srgbClr val="E5E2E0"/>
    <a:srgbClr val="BFDCAF"/>
    <a:srgbClr val="E5E1F2"/>
    <a:srgbClr val="F0F9FA"/>
    <a:srgbClr val="DE72A5"/>
    <a:srgbClr val="74BE6F"/>
    <a:srgbClr val="A3DE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367" autoAdjust="0"/>
    <p:restoredTop sz="46132" autoAdjust="0"/>
  </p:normalViewPr>
  <p:slideViewPr>
    <p:cSldViewPr snapToGrid="0">
      <p:cViewPr varScale="1">
        <p:scale>
          <a:sx n="29" d="100"/>
          <a:sy n="29" d="100"/>
        </p:scale>
        <p:origin x="34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esha Patel" userId="S::neesha.patel@annafreud.org::811bd4f3-1329-461a-ae2d-6c57ceae25fe" providerId="AD" clId="Web-{41F2D9F5-CE9C-F91E-18B1-FD55FD00031C}"/>
    <pc:docChg chg="modSld">
      <pc:chgData name="Neesha Patel" userId="S::neesha.patel@annafreud.org::811bd4f3-1329-461a-ae2d-6c57ceae25fe" providerId="AD" clId="Web-{41F2D9F5-CE9C-F91E-18B1-FD55FD00031C}" dt="2025-12-01T11:22:13.650" v="5" actId="20577"/>
      <pc:docMkLst>
        <pc:docMk/>
      </pc:docMkLst>
      <pc:sldChg chg="modSp">
        <pc:chgData name="Neesha Patel" userId="S::neesha.patel@annafreud.org::811bd4f3-1329-461a-ae2d-6c57ceae25fe" providerId="AD" clId="Web-{41F2D9F5-CE9C-F91E-18B1-FD55FD00031C}" dt="2025-12-01T11:21:08.478" v="1" actId="20577"/>
        <pc:sldMkLst>
          <pc:docMk/>
          <pc:sldMk cId="2470348502" sldId="4962"/>
        </pc:sldMkLst>
        <pc:spChg chg="mod">
          <ac:chgData name="Neesha Patel" userId="S::neesha.patel@annafreud.org::811bd4f3-1329-461a-ae2d-6c57ceae25fe" providerId="AD" clId="Web-{41F2D9F5-CE9C-F91E-18B1-FD55FD00031C}" dt="2025-12-01T11:21:08.478" v="1" actId="20577"/>
          <ac:spMkLst>
            <pc:docMk/>
            <pc:sldMk cId="2470348502" sldId="4962"/>
            <ac:spMk id="2" creationId="{A7CA10B1-6F6A-2E22-C463-5EA66561DF31}"/>
          </ac:spMkLst>
        </pc:spChg>
      </pc:sldChg>
      <pc:sldChg chg="modSp">
        <pc:chgData name="Neesha Patel" userId="S::neesha.patel@annafreud.org::811bd4f3-1329-461a-ae2d-6c57ceae25fe" providerId="AD" clId="Web-{41F2D9F5-CE9C-F91E-18B1-FD55FD00031C}" dt="2025-12-01T11:22:13.650" v="5" actId="20577"/>
        <pc:sldMkLst>
          <pc:docMk/>
          <pc:sldMk cId="1837142420" sldId="4965"/>
        </pc:sldMkLst>
        <pc:spChg chg="mod">
          <ac:chgData name="Neesha Patel" userId="S::neesha.patel@annafreud.org::811bd4f3-1329-461a-ae2d-6c57ceae25fe" providerId="AD" clId="Web-{41F2D9F5-CE9C-F91E-18B1-FD55FD00031C}" dt="2025-12-01T11:22:13.650" v="5" actId="20577"/>
          <ac:spMkLst>
            <pc:docMk/>
            <pc:sldMk cId="1837142420" sldId="4965"/>
            <ac:spMk id="2" creationId="{AB074FC6-23A4-E19E-581A-7FC6FB77E8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8B230-B651-402E-9D42-EDE89C882AB5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3C5A4F-46C8-46D2-A3FA-8B95226606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1425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7952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5843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7746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255E3C-6C6C-DB9F-C3DA-51615D6B1F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3DF837-F4A4-546D-1CF0-70DEF0BD4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A06B22-F068-5F0B-9B3D-50EC095089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7D0844-C95E-9635-F8BF-29942ED203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080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456FB9-941F-66A0-5D2F-2ABA5F07E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41BD89-BE72-F8DE-8950-FFD116FEC4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5A94E-DACA-3DA0-3DFC-F6067DF1F0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0E9524-94D8-89AB-AEED-6B60E3FA1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8513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BCA190-810B-0FB8-6D1D-9BEF589BB7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EC4DDA-9BC9-53BC-87E6-5681CEB647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7CE5A9A-AAA9-160D-CFA7-D9F61AC0EC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A5171B-BED4-C40C-CAA2-EF4CECC8ED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7729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B263F-BD01-47C5-8383-3D44E3B43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DB7415-8C42-45C7-657A-E459DF3EED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E8A9B5-E116-810A-5DB5-6709A2671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33E3B1-C7C7-393C-00CE-136628694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07660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F4A46-7AE9-D7FD-9807-FF8FD9C8A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CAFAE3-9224-A79F-5C9C-C0287712A6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D48B8B-812A-3545-67E9-6BDB5E87B6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.</a:t>
            </a:r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38245-BE62-CCD2-49DD-467E47B93B5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24294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53B93-15D0-DF59-548C-26420A085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58703-543B-66A4-01F9-7C2A9F4D8B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28C701-3B05-E3BE-025D-39AA7B62DE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EC211-F783-9B17-0CD0-76FBECA4D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21501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ABE6C0-4ED8-4CDC-2DB8-33010CE75F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7BA49-C0B2-6DCA-BE6B-32D91EC444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B2E032-BECC-BDC9-6AE5-E3196F4EBF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B4C8FA-5659-5E1C-9973-3300A71B4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5943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549BD-B9C5-3BEF-3298-04CFEC217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9DFEA4-536F-A376-DE2E-82FDC4F645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26B8FB-D002-6059-1222-01337276F4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36492-CA6B-E284-B449-BC7FF1B3F2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159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D56BAA-4128-1417-2F06-CA33EE9671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DF9E2D-4303-32FD-2580-40E18C5910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A54658-CF24-EEDF-8DFC-AD44BC807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0E967-D266-98DE-ABC8-60DF5C315A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079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131E5-6152-DBEE-6BCC-CCBDB382A0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5EA8B9A-4D83-5603-5FFD-7F0A3173A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9C3480-6B9A-411B-BBBB-704D534E47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D8B15F-9E59-64FD-7B68-42C815C245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65721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0867EB-A797-56AF-EBCE-28F6C1BB59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33E446-CA9E-A04E-1EC2-7B2B4A1888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B1004B-E8B1-1601-D20A-C1FB465B26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FC0AEE-7AC6-98A8-ABB8-766949FB10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18112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32294-382C-A253-87A9-741BCF47B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78D30F3-8717-B21E-E6B3-DA2DB2EF6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627EB8-1E6C-CD27-2D99-14E5E4D74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3C2315-8C1E-4783-F4A2-159D74658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53405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ADFF61-F613-7DFA-4550-EB741A20A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C28049-96BF-9DCF-634A-AD2DCD217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D21D90-BA77-8ECD-79F6-DBA7DEA463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0C97A-26B7-C5B9-C347-56D00AA8FF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7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849A80-D31A-3131-044B-F24630EC9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2ADE91-D741-3FFD-93E3-8ADB5703CB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A6B131-30C9-46FE-E193-1D3C3CFCC4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40A3EE-CA08-7E2E-986C-13CE4223BD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67854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A2396-CF7F-00A8-6274-6180BCE47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C118E2-21E5-B543-7525-AA712822A2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750964-7FA4-E4B5-CF00-A86ED1DD2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EFE0D-D387-F901-CF4B-2F8390B9AB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814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08731-628A-F8F1-8EE1-32B2B17E5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9F2994-1039-7DFC-FD20-5568410153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F8A64E-2247-C73E-AE69-15F198EBD6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72749C-6CD5-9349-5B4C-FA4FB538B0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245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40EE7-86BC-B7A9-A082-2FAD51B60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B25E7B-01AA-59AA-6B79-6BD65A67DD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8F7D8F-5605-8B79-8601-C96FBB889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.</a:t>
            </a:r>
            <a:endParaRPr lang="en-US" b="1" i="1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20264-19C8-F4C5-EC4C-5D7B162A5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6131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800" i="1" dirty="0">
              <a:latin typeface="Trebuchet MS"/>
              <a:ea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736710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22302-0412-D183-CC0B-7F5AFDE8D8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1875F3-36DA-127A-2160-F2AFAC5F2B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789257-AE3D-3628-FC87-D93C4CA400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GB" sz="1800" i="1" dirty="0">
              <a:latin typeface="Trebuchet MS"/>
              <a:ea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473AB4-AAEF-88F8-F452-F34D02285F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9D9CBDF-6730-48DC-99FD-91A92230456E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4485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0EBFDD-7A15-BC0B-2E15-286E7DD59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21B3C-A940-D74B-C021-F3CC39379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9B993C-9C3F-1375-16AF-F42C1D86C3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140188-85D3-01A6-5A35-B285BD0DF3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4B28F-D339-41BE-98EC-6D0A54D61D8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1594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21FB4-AA69-1BAD-765F-69845390D61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003741" y="502316"/>
            <a:ext cx="5717111" cy="1006475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DE53AC-7988-C838-3FEF-03574F2240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03742" y="1996717"/>
            <a:ext cx="5717110" cy="541337"/>
          </a:xfrm>
        </p:spPr>
        <p:txBody>
          <a:bodyPr>
            <a:normAutofit/>
          </a:bodyPr>
          <a:lstStyle>
            <a:lvl1pPr marL="0" indent="0" algn="l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  <a:endParaRPr lang="en-GB"/>
          </a:p>
        </p:txBody>
      </p:sp>
      <p:pic>
        <p:nvPicPr>
          <p:cNvPr id="8" name="Picture 7" descr="Anna Freud building the mental wellbeing of the next generation (logo)">
            <a:extLst>
              <a:ext uri="{FF2B5EF4-FFF2-40B4-BE49-F238E27FC236}">
                <a16:creationId xmlns:a16="http://schemas.microsoft.com/office/drawing/2014/main" id="{56B5CFDE-5DB0-0E42-A1F8-0AF3D50317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853" y="5147178"/>
            <a:ext cx="3708000" cy="130820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2F1C98A-AD2C-49F1-3C86-B5BFA0FED6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03925" y="2820988"/>
            <a:ext cx="5716927" cy="5413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Description</a:t>
            </a:r>
            <a:endParaRPr lang="en-GB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99F10F53-1863-BA34-D57A-9FC228745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0" y="4008"/>
            <a:ext cx="5688000" cy="685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5779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rgbClr val="E4E1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name 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F17A568B-E67A-47AB-C6B8-42C7B348F3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88" y="-560666"/>
            <a:ext cx="4881068" cy="8255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371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solidFill>
          <a:srgbClr val="D7EA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name 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0CDD4252-DCE1-B8E0-4F68-71FC6F32CDF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569" y="-1848039"/>
            <a:ext cx="5264150" cy="993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3323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solidFill>
          <a:srgbClr val="FBE3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01E9A-F905-138B-49D1-D698181F50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5999" y="819807"/>
            <a:ext cx="5709965" cy="1923394"/>
          </a:xfrm>
        </p:spPr>
        <p:txBody>
          <a:bodyPr anchor="b">
            <a:normAutofit/>
          </a:bodyPr>
          <a:lstStyle>
            <a:lvl1pPr>
              <a:defRPr sz="5400">
                <a:solidFill>
                  <a:schemeClr val="tx1"/>
                </a:solidFill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FE6E3D-ADFA-1E62-EE5B-9ED7992FFB21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8" y="3119443"/>
            <a:ext cx="5709967" cy="619113"/>
          </a:xfrm>
        </p:spPr>
        <p:txBody>
          <a:bodyPr anchor="b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Sub-title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A5FCE5-B1D7-4BBD-BDDD-C59998E60E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5999" y="4081079"/>
            <a:ext cx="5709968" cy="522819"/>
          </a:xfrm>
        </p:spPr>
        <p:txBody>
          <a:bodyPr/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en-US"/>
              <a:t>Section name </a:t>
            </a:r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AF66F2F1-9A4F-742F-8FF3-24E41B7B2A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0FC346D8-86F7-FD6D-BAC7-30CD434DF8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33" y="2327887"/>
            <a:ext cx="5038259" cy="2202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82331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084A-BC5F-9065-7F62-D7FF578AF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845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0CCD-E3D5-36E3-BF8E-02059DB2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12463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2CFA0F06-D520-6625-1077-E895EC2AD3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85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084A-BC5F-9065-7F62-D7FF578AF8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845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C0CCD-E3D5-36E3-BF8E-02059DB20A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76400"/>
            <a:ext cx="10515600" cy="4124632"/>
          </a:xfrm>
        </p:spPr>
        <p:txBody>
          <a:bodyPr/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EB659E16-0E65-EE82-2BA9-62D384F6EB2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3857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50ECA6D-CFEB-C8CB-026E-8F21874D25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9378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40C61-B1B9-DEBA-78D1-4386DA2A8C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4"/>
            <a:ext cx="10515600" cy="935356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332298-FA3F-3AD3-9E8A-0032AF8468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78167D-2A40-D342-AC43-56F4AC267E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686560"/>
            <a:ext cx="5181600" cy="411808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80D20C31-6D3B-D4EC-0107-A7D9E3D27A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8830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5028-BB12-075F-E39F-07C1B8ECE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8337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DE59-C87F-04A5-0F9C-151E8AF24C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67803"/>
            <a:ext cx="5157787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340CD-A5E8-1B87-597F-888F23EB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0283"/>
            <a:ext cx="5157787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576A3-56CB-90EF-C8E3-ACE323255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67803"/>
            <a:ext cx="5183188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D3BC1-B4F9-D5AF-F549-11C9953E9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283"/>
            <a:ext cx="5183188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27056A8D-3B8B-56C2-E7CF-BCDA449169E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7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05028-BB12-075F-E39F-07C1B8ECE9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83375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EADE59-C87F-04A5-0F9C-151E8AF24C1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467803"/>
            <a:ext cx="5157787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5340CD-A5E8-1B87-597F-888F23EB7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60283"/>
            <a:ext cx="5157787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576A3-56CB-90EF-C8E3-ACE323255E4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467803"/>
            <a:ext cx="5183188" cy="523557"/>
          </a:xfrm>
        </p:spPr>
        <p:txBody>
          <a:bodyPr anchor="b">
            <a:normAutofit/>
          </a:bodyPr>
          <a:lstStyle>
            <a:lvl1pPr marL="0" indent="0">
              <a:buNone/>
              <a:defRPr sz="3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Sub-heading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1D3BC1-B4F9-D5AF-F549-11C9953E96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60283"/>
            <a:ext cx="5183188" cy="3544363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9645DF51-77B3-4499-1BC2-D98C9F8228C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058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251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DB14662-A44A-81B2-4BC8-5D17FCA146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72000" y="1366345"/>
            <a:ext cx="3240000" cy="3240000"/>
          </a:xfrm>
          <a:prstGeom prst="ellipse">
            <a:avLst/>
          </a:prstGeom>
          <a:solidFill>
            <a:srgbClr val="BEDC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B7F3064-E975-7685-9B22-3D792F04E2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566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1001219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17CAE00-2AF0-E841-7D48-5AD42263E8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572000" y="1366345"/>
            <a:ext cx="3240000" cy="3240000"/>
          </a:xfrm>
          <a:prstGeom prst="ellipse">
            <a:avLst/>
          </a:prstGeom>
          <a:solidFill>
            <a:srgbClr val="FFEB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C785A38-52CE-E8D4-3D26-012DD5AF7C8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801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6259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3_Title Only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8642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90803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695C8353-B018-BB9D-B079-64A15F645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354" y="3836276"/>
            <a:ext cx="7200616" cy="4793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17040"/>
            <a:ext cx="6761480" cy="3911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84202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graphic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965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419" y="5804646"/>
            <a:ext cx="2999995" cy="68822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717040"/>
            <a:ext cx="6761480" cy="39116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7656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423400" cy="92519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E0980B-8C7E-FE7D-DA62-B5133635F56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86560"/>
            <a:ext cx="8295640" cy="399288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F7F54681-4E04-9590-0BD1-CCE2C1F14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402000" y="840886"/>
            <a:ext cx="5580000" cy="5580000"/>
          </a:xfrm>
          <a:prstGeom prst="ellipse">
            <a:avLst/>
          </a:prstGeom>
          <a:solidFill>
            <a:srgbClr val="D7EA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9275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and graphic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nna Freud logo">
            <a:extLst>
              <a:ext uri="{FF2B5EF4-FFF2-40B4-BE49-F238E27FC236}">
                <a16:creationId xmlns:a16="http://schemas.microsoft.com/office/drawing/2014/main" id="{33AFDAC9-2D87-3E94-CDF0-06758C52E7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19" y="5804646"/>
            <a:ext cx="2999995" cy="688229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B2DE0C2B-37D0-61B6-08C0-5A74E408E1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5620" y="2610"/>
            <a:ext cx="3256380" cy="664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DAA3D98-69A9-9D5A-2199-9A21FA9AD1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9199880" cy="89471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CC131A5-2963-92B5-FD0E-EAEED541C7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22355"/>
            <a:ext cx="8295640" cy="4057085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16529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11896"/>
            <a:ext cx="10515600" cy="934291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1D09-0680-835C-B1E6-2F430E4B4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595120"/>
            <a:ext cx="3344917" cy="4016693"/>
          </a:xfrm>
          <a:solidFill>
            <a:srgbClr val="BEDCAF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EA44CD9-C878-B52D-BF63-A011CC757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3541" y="1595120"/>
            <a:ext cx="3344917" cy="4016693"/>
          </a:xfrm>
          <a:solidFill>
            <a:srgbClr val="F0AFCB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6AFE73B-FC8D-5A62-73CB-BE9567E8E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885" y="1595120"/>
            <a:ext cx="3344917" cy="4016693"/>
          </a:xfrm>
          <a:solidFill>
            <a:srgbClr val="AAA0CD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86D5B82C-610F-4D15-4911-6CC1BB2DE50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3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7B193-5ECF-37C1-FFAD-6CBFDED48D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96116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A1D09-0680-835C-B1E6-2F430E4B49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605280"/>
            <a:ext cx="3344917" cy="4006533"/>
          </a:xfrm>
          <a:solidFill>
            <a:srgbClr val="FFF6E1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9EA44CD9-C878-B52D-BF63-A011CC757E4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423541" y="1605280"/>
            <a:ext cx="3344917" cy="4006533"/>
          </a:xfrm>
          <a:solidFill>
            <a:srgbClr val="D7EAD9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E6AFE73B-FC8D-5A62-73CB-BE9567E8E81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08885" y="1605280"/>
            <a:ext cx="3344917" cy="4006533"/>
          </a:xfrm>
          <a:solidFill>
            <a:srgbClr val="E4E1F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81410E0-1A4E-44E4-0C83-1A3D5FFC87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36398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10818A78-D8F6-0595-F967-F603814997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9471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 slide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814BF6E-D9AB-C1AA-0AF5-241207067B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0871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9289BE4-3F8A-F4CC-C4B1-81D47A1F89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9788" y="1676400"/>
            <a:ext cx="10512425" cy="3862552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F7E9C1-D302-2402-C8DD-8F1ED8915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07E9414-77EE-92A5-F83D-83EC11DA12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732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able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ble Placeholder 2">
            <a:extLst>
              <a:ext uri="{FF2B5EF4-FFF2-40B4-BE49-F238E27FC236}">
                <a16:creationId xmlns:a16="http://schemas.microsoft.com/office/drawing/2014/main" id="{49289BE4-3F8A-F4CC-C4B1-81D47A1F8925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9788" y="1676400"/>
            <a:ext cx="10512425" cy="3862552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BF7E9C1-D302-2402-C8DD-8F1ED8915D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320281CD-7DB3-6117-C885-C2D44E806A3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570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6" cy="87376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19976" y="1706880"/>
            <a:ext cx="3932237" cy="40002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7" y="1706880"/>
            <a:ext cx="6139082" cy="400023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0E7F757-1C43-2E30-246E-3CAFABB28F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085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6" cy="87376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419976" y="1706880"/>
            <a:ext cx="3932237" cy="400023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9787" y="1706880"/>
            <a:ext cx="6139082" cy="400023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866DF1D-ECE2-62B4-79BF-6CC9789D64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856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458720"/>
            <a:ext cx="3932237" cy="324839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457200"/>
            <a:ext cx="6275388" cy="524991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BA0AA473-4700-1EF8-14D8-292C91BA053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952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458720"/>
            <a:ext cx="3932237" cy="324839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457200"/>
            <a:ext cx="6275388" cy="524991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C447A4A-A81C-D2E1-B2DA-0C8F48AB97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630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33297"/>
            <a:ext cx="3932237" cy="337382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2333296"/>
            <a:ext cx="6275388" cy="337382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F1393-E028-C078-53E8-6393CE111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628498"/>
            <a:ext cx="10512425" cy="5366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Sub-heading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8FB88F9-9339-88AE-D59E-BCF2EAFAFB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7521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5" cy="85598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33297"/>
            <a:ext cx="3932237" cy="337382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076825" y="2333296"/>
            <a:ext cx="6275388" cy="3373820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2F1393-E028-C078-53E8-6393CE11120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9788" y="1628498"/>
            <a:ext cx="10512425" cy="536629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Sub-heading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1D839B2-599E-4855-94CE-DD9BFA4E9CC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9698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97760"/>
            <a:ext cx="5256212" cy="330935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0496" y="457201"/>
            <a:ext cx="4751716" cy="244548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F2DE485-35E3-8EE5-CAF5-F98967D1E9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496" y="3157870"/>
            <a:ext cx="4751716" cy="254924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4631B59-9ACC-6F81-CB6A-56E017D0A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1227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0200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397760"/>
            <a:ext cx="5256212" cy="330935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00496" y="457201"/>
            <a:ext cx="4751716" cy="244548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7F2DE485-35E3-8EE5-CAF5-F98967D1E9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00496" y="3157870"/>
            <a:ext cx="4751716" cy="254924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E4631B59-9ACC-6F81-CB6A-56E017D0A34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3051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4" cy="85365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7" y="1587062"/>
            <a:ext cx="6307247" cy="412005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62040" y="1587062"/>
            <a:ext cx="3690171" cy="19549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E652335-1513-5E89-BE62-F1B08F346D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2040" y="3678621"/>
            <a:ext cx="3690172" cy="20284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ED4B8A1-A413-52C8-0E4D-54723741C4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99741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Pr>
        <a:solidFill>
          <a:srgbClr val="EFF8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43551-9058-98E9-56A8-72EBA1277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10512424" cy="853658"/>
          </a:xfrm>
        </p:spPr>
        <p:txBody>
          <a:bodyPr anchor="b">
            <a:noAutofit/>
          </a:bodyPr>
          <a:lstStyle>
            <a:lvl1pPr>
              <a:defRPr sz="5400"/>
            </a:lvl1pPr>
          </a:lstStyle>
          <a:p>
            <a:r>
              <a:rPr lang="en-US"/>
              <a:t>Heading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7B65F-6268-DCA7-191B-81737B5C1E7B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7" y="1587062"/>
            <a:ext cx="6307247" cy="4120056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Body copy 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170CF0C-869A-19DD-B3A5-E71839F188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662040" y="1587062"/>
            <a:ext cx="3690171" cy="19549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8">
            <a:extLst>
              <a:ext uri="{FF2B5EF4-FFF2-40B4-BE49-F238E27FC236}">
                <a16:creationId xmlns:a16="http://schemas.microsoft.com/office/drawing/2014/main" id="{DE652335-1513-5E89-BE62-F1B08F346D7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662040" y="3678621"/>
            <a:ext cx="3690172" cy="20284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DBA66B6-E447-7D19-3230-B1B5CAC75D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5972" y="5801032"/>
            <a:ext cx="2999995" cy="688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0413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BCD04C2-E6B1-F464-2A55-475AB435C9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8815" y="-42040"/>
            <a:ext cx="1713186" cy="7084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nna Freud building the mental wellbeing of the next generation (logo)">
            <a:extLst>
              <a:ext uri="{FF2B5EF4-FFF2-40B4-BE49-F238E27FC236}">
                <a16:creationId xmlns:a16="http://schemas.microsoft.com/office/drawing/2014/main" id="{11DDF857-6228-80CF-908B-084AA17155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10" y="4985121"/>
            <a:ext cx="3708000" cy="130820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BF540D-9080-D9BC-48AD-25B84FBAD53B}"/>
              </a:ext>
            </a:extLst>
          </p:cNvPr>
          <p:cNvSpPr txBox="1"/>
          <p:nvPr userDrawn="1"/>
        </p:nvSpPr>
        <p:spPr>
          <a:xfrm>
            <a:off x="543910" y="4204138"/>
            <a:ext cx="3708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/>
              <a:t>annafreud.org</a:t>
            </a:r>
            <a:endParaRPr lang="en-GB" sz="2000" b="1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1D4C1F2-01C8-2034-41B1-16C708113B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3910" y="2522976"/>
            <a:ext cx="5454650" cy="12065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847176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- Gree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4016" y="1722319"/>
            <a:ext cx="7019384" cy="1145005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4016" y="3136736"/>
            <a:ext cx="7019384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1" hasCustomPrompt="1"/>
          </p:nvPr>
        </p:nvSpPr>
        <p:spPr>
          <a:xfrm>
            <a:off x="374016" y="1300164"/>
            <a:ext cx="4513368" cy="365125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defRPr sz="1200">
                <a:latin typeface="+mn-lt"/>
                <a:cs typeface="Verdana"/>
              </a:defRPr>
            </a:lvl1pPr>
          </a:lstStyle>
          <a:p>
            <a:pPr lvl="0"/>
            <a:r>
              <a:rPr lang="en-GB"/>
              <a:t>Section #</a:t>
            </a:r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77085" y="490643"/>
            <a:ext cx="11290545" cy="1588"/>
          </a:xfrm>
          <a:prstGeom prst="line">
            <a:avLst/>
          </a:prstGeom>
          <a:ln w="12700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374017" y="202720"/>
            <a:ext cx="5456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latin typeface="+mn-lt"/>
                <a:cs typeface="Verdana"/>
              </a:rPr>
              <a:t>Anna Freud National Centre for Children and Families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828" y="202721"/>
            <a:ext cx="705593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fld id="{462AC695-DD95-4246-9D7F-71FDA65D9A0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 descr="AF-logo-RGB-Green+Whit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6" y="6110810"/>
            <a:ext cx="2520443" cy="428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971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7085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85349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1409" y="202721"/>
            <a:ext cx="4700100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r>
              <a:rPr lang="en-GB"/>
              <a:t>Initial Mental Health Awareness Training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828" y="202721"/>
            <a:ext cx="705593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fld id="{462AC695-DD95-4246-9D7F-71FDA65D9A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74017" y="202720"/>
            <a:ext cx="5456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latin typeface="+mn-lt"/>
                <a:cs typeface="Verdana"/>
              </a:rPr>
              <a:t>Anna Freud National Centre for Children and Families</a:t>
            </a:r>
          </a:p>
        </p:txBody>
      </p:sp>
      <p:pic>
        <p:nvPicPr>
          <p:cNvPr id="15" name="Picture 14" descr="AF-logo-Greysca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460" y="6248616"/>
            <a:ext cx="2106264" cy="35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5270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+ 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/>
          <p:cNvSpPr>
            <a:spLocks noGrp="1"/>
          </p:cNvSpPr>
          <p:nvPr>
            <p:ph sz="quarter" idx="13" hasCustomPrompt="1"/>
          </p:nvPr>
        </p:nvSpPr>
        <p:spPr>
          <a:xfrm>
            <a:off x="6284384" y="1395685"/>
            <a:ext cx="5484283" cy="4724128"/>
          </a:xfrm>
        </p:spPr>
        <p:txBody>
          <a:bodyPr/>
          <a:lstStyle/>
          <a:p>
            <a:pPr lvl="0"/>
            <a:r>
              <a:rPr lang="en-US"/>
              <a:t>Object or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77085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85349" y="491437"/>
            <a:ext cx="5483153" cy="1588"/>
          </a:xfrm>
          <a:prstGeom prst="line">
            <a:avLst/>
          </a:prstGeom>
          <a:ln w="12700" cap="flat" cmpd="sng" algn="ctr">
            <a:solidFill>
              <a:schemeClr val="accent5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181409" y="202721"/>
            <a:ext cx="4700100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r>
              <a:rPr lang="en-GB"/>
              <a:t>Initial Mental Health Awareness Training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31828" y="202721"/>
            <a:ext cx="705593" cy="230832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 b="1">
                <a:solidFill>
                  <a:schemeClr val="tx1">
                    <a:tint val="75000"/>
                  </a:schemeClr>
                </a:solidFill>
                <a:latin typeface="+mn-lt"/>
                <a:cs typeface="Verdana"/>
              </a:defRPr>
            </a:lvl1pPr>
          </a:lstStyle>
          <a:p>
            <a:fld id="{462AC695-DD95-4246-9D7F-71FDA65D9A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 userDrawn="1"/>
        </p:nvSpPr>
        <p:spPr>
          <a:xfrm>
            <a:off x="374017" y="202720"/>
            <a:ext cx="545694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b="1">
                <a:latin typeface="+mn-lt"/>
                <a:cs typeface="Verdana"/>
              </a:rPr>
              <a:t>Anna Freud National Centre for Children and Families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0"/>
          </p:nvPr>
        </p:nvSpPr>
        <p:spPr>
          <a:xfrm>
            <a:off x="344569" y="1395686"/>
            <a:ext cx="5486849" cy="47238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" name="Picture 20" descr="AF-logo-Greyscale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9460" y="6248616"/>
            <a:ext cx="2106264" cy="358282"/>
          </a:xfrm>
          <a:prstGeom prst="rect">
            <a:avLst/>
          </a:prstGeom>
        </p:spPr>
      </p:pic>
      <p:sp>
        <p:nvSpPr>
          <p:cNvPr id="16" name="Text Placeholder 22"/>
          <p:cNvSpPr>
            <a:spLocks noGrp="1"/>
          </p:cNvSpPr>
          <p:nvPr>
            <p:ph type="body" sz="quarter" idx="12"/>
          </p:nvPr>
        </p:nvSpPr>
        <p:spPr>
          <a:xfrm>
            <a:off x="6284384" y="5393424"/>
            <a:ext cx="5484283" cy="726096"/>
          </a:xfrm>
          <a:solidFill>
            <a:schemeClr val="tx2"/>
          </a:solidFill>
        </p:spPr>
        <p:txBody>
          <a:bodyPr>
            <a:noAutofit/>
          </a:bodyPr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423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44267A-C416-C6A6-8822-9262735DE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378778-84DB-7783-7604-AC782BEF2B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A15CA-7E15-6B35-78CE-50B0AB8509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5D721-1692-4798-AF37-A3D709008F23}" type="datetimeFigureOut">
              <a:rPr lang="en-GB" smtClean="0"/>
              <a:t>12/12/2025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5BACC-C551-AD93-EF28-ADD816CF9D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7B2831-619D-0273-7E9A-CB78BC0C39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4D6DA7-933C-44DE-80C8-EC4B394CC3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440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be.com/watch?v=DxIDKZHW3-E&amp;feature=youtu.be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www.themix.org.uk" TargetMode="External"/><Relationship Id="rId4" Type="http://schemas.openxmlformats.org/officeDocument/2006/relationships/hyperlink" Target="http://www.annafreud.org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F07611-77D3-754C-F3F4-EC38749667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32683" y="3429000"/>
            <a:ext cx="5717111" cy="1006475"/>
          </a:xfrm>
        </p:spPr>
        <p:txBody>
          <a:bodyPr>
            <a:normAutofit fontScale="90000"/>
          </a:bodyPr>
          <a:lstStyle/>
          <a:p>
            <a:r>
              <a:rPr lang="en-GB" sz="7300" dirty="0"/>
              <a:t>We all have </a:t>
            </a:r>
            <a:br>
              <a:rPr lang="en-GB" sz="7300" dirty="0"/>
            </a:br>
            <a:r>
              <a:rPr lang="en-GB" sz="7300" dirty="0"/>
              <a:t>mental health</a:t>
            </a:r>
            <a:br>
              <a:rPr lang="en-GB" dirty="0"/>
            </a:br>
            <a:r>
              <a:rPr lang="en-GB" sz="3100" dirty="0"/>
              <a:t>  </a:t>
            </a:r>
            <a:br>
              <a:rPr lang="en-GB" sz="3100" dirty="0"/>
            </a:br>
            <a:r>
              <a:rPr lang="en-GB" sz="3100" dirty="0"/>
              <a:t>Assembly P</a:t>
            </a:r>
            <a:r>
              <a:rPr lang="en-GB" sz="3100"/>
              <a:t>owerpoint</a:t>
            </a:r>
            <a:endParaRPr lang="en-GB" sz="3100" dirty="0"/>
          </a:p>
        </p:txBody>
      </p:sp>
    </p:spTree>
    <p:extLst>
      <p:ext uri="{BB962C8B-B14F-4D97-AF65-F5344CB8AC3E}">
        <p14:creationId xmlns:p14="http://schemas.microsoft.com/office/powerpoint/2010/main" val="8685089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C09FE-1FA0-E94B-73CB-BF024B998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632731"/>
            <a:ext cx="10515600" cy="935356"/>
          </a:xfrm>
        </p:spPr>
        <p:txBody>
          <a:bodyPr anchor="b">
            <a:normAutofit/>
          </a:bodyPr>
          <a:lstStyle/>
          <a:p>
            <a:r>
              <a:rPr lang="en-US" dirty="0"/>
              <a:t>What is mental health?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419425-FD74-2F3F-6C7A-AE535706CE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8" y="1861162"/>
            <a:ext cx="10024226" cy="220222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sz="3600" dirty="0"/>
              <a:t>Mental health is about our feelings, our thinking, our emotions and our moods.</a:t>
            </a:r>
          </a:p>
          <a:p>
            <a:r>
              <a:rPr lang="en-GB" sz="3600" dirty="0"/>
              <a:t>Looking after our mental health is just as important as looking after our physical health.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706D6C-AF6E-42E6-C07A-6512D3B74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6421" y="641084"/>
            <a:ext cx="2169813" cy="2071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04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D2E02B-BA2A-6967-4C6D-0F508DE80BB7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EAB5679-32F6-15EE-ACA8-74D50F917447}"/>
              </a:ext>
            </a:extLst>
          </p:cNvPr>
          <p:cNvGrpSpPr/>
          <p:nvPr/>
        </p:nvGrpSpPr>
        <p:grpSpPr>
          <a:xfrm>
            <a:off x="2949677" y="318765"/>
            <a:ext cx="7889307" cy="6539236"/>
            <a:chOff x="2949677" y="318765"/>
            <a:chExt cx="7889307" cy="653923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ABC76487-682B-A9DA-7382-BF37AF7A92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17113"/>
            <a:stretch/>
          </p:blipFill>
          <p:spPr>
            <a:xfrm>
              <a:off x="2949677" y="318765"/>
              <a:ext cx="7889307" cy="6539236"/>
            </a:xfrm>
            <a:prstGeom prst="rect">
              <a:avLst/>
            </a:prstGeom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B2C9BD1-A171-0729-2E71-984DF5C595E8}"/>
                </a:ext>
              </a:extLst>
            </p:cNvPr>
            <p:cNvSpPr/>
            <p:nvPr/>
          </p:nvSpPr>
          <p:spPr>
            <a:xfrm>
              <a:off x="3674226" y="1080655"/>
              <a:ext cx="4422371" cy="4422371"/>
            </a:xfrm>
            <a:prstGeom prst="ellipse">
              <a:avLst/>
            </a:prstGeom>
            <a:solidFill>
              <a:srgbClr val="A3DEE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5F850ED-04A4-53F0-3DDA-A86A4390D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49535" y="1877868"/>
            <a:ext cx="4671752" cy="282794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 sz="6600" dirty="0"/>
              <a:t>True </a:t>
            </a:r>
            <a:br>
              <a:rPr lang="en-US" sz="6600" dirty="0"/>
            </a:br>
            <a:r>
              <a:rPr lang="en-US" sz="6600" dirty="0"/>
              <a:t>or </a:t>
            </a:r>
            <a:br>
              <a:rPr lang="en-US" sz="6600" dirty="0"/>
            </a:br>
            <a:r>
              <a:rPr lang="en-US" sz="6600" dirty="0"/>
              <a:t>false?</a:t>
            </a:r>
            <a:endParaRPr lang="en-GB" sz="6600" dirty="0"/>
          </a:p>
        </p:txBody>
      </p:sp>
    </p:spTree>
    <p:extLst>
      <p:ext uri="{BB962C8B-B14F-4D97-AF65-F5344CB8AC3E}">
        <p14:creationId xmlns:p14="http://schemas.microsoft.com/office/powerpoint/2010/main" val="15916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B8AD0-1DA9-1FA0-CC94-1CA47C71F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3B09D40-D161-8F43-9F45-CFF21FA63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193924"/>
            <a:ext cx="10515600" cy="935356"/>
          </a:xfrm>
        </p:spPr>
        <p:txBody>
          <a:bodyPr>
            <a:noAutofit/>
          </a:bodyPr>
          <a:lstStyle/>
          <a:p>
            <a:pPr algn="ctr"/>
            <a:r>
              <a:rPr lang="en-US" sz="6500" dirty="0"/>
              <a:t>We all have mental health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E14BD46-4EAA-87DC-BAFB-5AEBEAB2FE7E}"/>
              </a:ext>
            </a:extLst>
          </p:cNvPr>
          <p:cNvSpPr/>
          <p:nvPr/>
        </p:nvSpPr>
        <p:spPr>
          <a:xfrm>
            <a:off x="4741024" y="3540991"/>
            <a:ext cx="2709949" cy="1292629"/>
          </a:xfrm>
          <a:prstGeom prst="roundRect">
            <a:avLst>
              <a:gd name="adj" fmla="val 50000"/>
            </a:avLst>
          </a:prstGeom>
          <a:solidFill>
            <a:srgbClr val="74BE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500" dirty="0">
                <a:solidFill>
                  <a:srgbClr val="232D5A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200997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F921C5-3C36-3ED3-D478-D9D5EBF17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0FA197-8D01-E2EA-D614-04ED6FFD9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579419"/>
            <a:ext cx="10515600" cy="2514138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Our physical health </a:t>
            </a:r>
            <a:br>
              <a:rPr lang="en-GB" dirty="0"/>
            </a:br>
            <a:r>
              <a:rPr lang="en-GB" dirty="0"/>
              <a:t>is more important than </a:t>
            </a:r>
            <a:br>
              <a:rPr lang="en-GB" dirty="0"/>
            </a:br>
            <a:r>
              <a:rPr lang="en-GB" dirty="0"/>
              <a:t>our mental health </a:t>
            </a:r>
            <a:endParaRPr lang="en-GB" sz="6600" dirty="0">
              <a:effectLst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2B40AC0-4C9E-32A1-1549-CBEEE4F3F2F1}"/>
              </a:ext>
            </a:extLst>
          </p:cNvPr>
          <p:cNvSpPr/>
          <p:nvPr/>
        </p:nvSpPr>
        <p:spPr>
          <a:xfrm>
            <a:off x="4741023" y="4434842"/>
            <a:ext cx="2709949" cy="1068184"/>
          </a:xfrm>
          <a:prstGeom prst="roundRect">
            <a:avLst>
              <a:gd name="adj" fmla="val 50000"/>
            </a:avLst>
          </a:prstGeom>
          <a:solidFill>
            <a:srgbClr val="DE72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232D5A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54579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150656-BE4C-0274-A5C9-B6E66F6D37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8D0E630-0DDC-ECE9-9432-519BBB797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1579419"/>
            <a:ext cx="10515600" cy="2514138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If I want to talk about </a:t>
            </a:r>
            <a:br>
              <a:rPr lang="en-GB" dirty="0"/>
            </a:br>
            <a:r>
              <a:rPr lang="en-GB" dirty="0"/>
              <a:t>my mental health, I always </a:t>
            </a:r>
            <a:br>
              <a:rPr lang="en-GB" dirty="0"/>
            </a:br>
            <a:r>
              <a:rPr lang="en-GB" dirty="0"/>
              <a:t>have to ask a doctor </a:t>
            </a:r>
            <a:endParaRPr lang="en-GB" dirty="0">
              <a:effectLst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09270C2-F636-385E-650A-9C910DAD0100}"/>
              </a:ext>
            </a:extLst>
          </p:cNvPr>
          <p:cNvSpPr/>
          <p:nvPr/>
        </p:nvSpPr>
        <p:spPr>
          <a:xfrm>
            <a:off x="4741023" y="4434842"/>
            <a:ext cx="2709949" cy="1068184"/>
          </a:xfrm>
          <a:prstGeom prst="roundRect">
            <a:avLst>
              <a:gd name="adj" fmla="val 50000"/>
            </a:avLst>
          </a:prstGeom>
          <a:solidFill>
            <a:srgbClr val="DE72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232D5A"/>
                </a:solidFill>
              </a:rPr>
              <a:t>False</a:t>
            </a:r>
          </a:p>
        </p:txBody>
      </p:sp>
    </p:spTree>
    <p:extLst>
      <p:ext uri="{BB962C8B-B14F-4D97-AF65-F5344CB8AC3E}">
        <p14:creationId xmlns:p14="http://schemas.microsoft.com/office/powerpoint/2010/main" val="247440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9FA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BA329C-0ABD-ABD1-7513-68FE719E1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DCF5531-CD8D-CB5F-51A3-66CE93034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6167"/>
            <a:ext cx="10515600" cy="2431011"/>
          </a:xfrm>
        </p:spPr>
        <p:txBody>
          <a:bodyPr>
            <a:noAutofit/>
          </a:bodyPr>
          <a:lstStyle/>
          <a:p>
            <a:pPr algn="ctr"/>
            <a:r>
              <a:rPr lang="en-GB" dirty="0"/>
              <a:t>One way to manage our mental health is to talk about it with someone we trust </a:t>
            </a:r>
            <a:endParaRPr lang="en-GB" sz="6600" dirty="0">
              <a:effectLst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C78767F-8368-6593-8FB2-1BD5441510DB}"/>
              </a:ext>
            </a:extLst>
          </p:cNvPr>
          <p:cNvSpPr/>
          <p:nvPr/>
        </p:nvSpPr>
        <p:spPr>
          <a:xfrm>
            <a:off x="4741024" y="4476173"/>
            <a:ext cx="2709949" cy="1176481"/>
          </a:xfrm>
          <a:prstGeom prst="roundRect">
            <a:avLst>
              <a:gd name="adj" fmla="val 50000"/>
            </a:avLst>
          </a:prstGeom>
          <a:solidFill>
            <a:srgbClr val="74BE6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232D5A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439909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35EAA-637D-12B1-59AD-6FEB4C3C8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A97555-F2E5-36D3-BF9E-6E54F3B248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40934" y="3416300"/>
            <a:ext cx="6426200" cy="1072439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GB" sz="2000" dirty="0"/>
              <a:t>Watch here: </a:t>
            </a:r>
            <a:r>
              <a:rPr lang="en-GB" sz="2000" dirty="0" err="1">
                <a:hlinkClick r:id="rId3"/>
              </a:rPr>
              <a:t>youtube.com</a:t>
            </a:r>
            <a:r>
              <a:rPr lang="en-GB" sz="2000" dirty="0">
                <a:hlinkClick r:id="rId3"/>
              </a:rPr>
              <a:t>/</a:t>
            </a:r>
            <a:r>
              <a:rPr lang="en-GB" sz="2000" dirty="0" err="1">
                <a:hlinkClick r:id="rId3"/>
              </a:rPr>
              <a:t>watch?v</a:t>
            </a:r>
            <a:r>
              <a:rPr lang="en-GB" sz="2000" dirty="0">
                <a:hlinkClick r:id="rId3"/>
              </a:rPr>
              <a:t>=DxIDKZHW3-E&amp;feature=</a:t>
            </a:r>
            <a:r>
              <a:rPr lang="en-GB" sz="2000" dirty="0" err="1">
                <a:hlinkClick r:id="rId3"/>
              </a:rPr>
              <a:t>youtu.be</a:t>
            </a:r>
            <a:endParaRPr lang="en-GB" sz="200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0F7846B-8AAF-38F2-8206-FC28405E50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1781503"/>
            <a:ext cx="6585284" cy="1923394"/>
          </a:xfrm>
        </p:spPr>
        <p:txBody>
          <a:bodyPr>
            <a:normAutofit/>
          </a:bodyPr>
          <a:lstStyle/>
          <a:p>
            <a:r>
              <a:rPr lang="en-GB" dirty="0"/>
              <a:t>‘We all have mental health’ animation</a:t>
            </a:r>
          </a:p>
        </p:txBody>
      </p:sp>
    </p:spTree>
    <p:extLst>
      <p:ext uri="{BB962C8B-B14F-4D97-AF65-F5344CB8AC3E}">
        <p14:creationId xmlns:p14="http://schemas.microsoft.com/office/powerpoint/2010/main" val="38519460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D54A8-F724-3CF0-A102-5EF114FDD1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CE7A058-B9A0-EE1F-807F-4FE459C8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Discuss: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24DB8B0F-5F33-1005-DD92-764799FCF12A}"/>
              </a:ext>
            </a:extLst>
          </p:cNvPr>
          <p:cNvSpPr txBox="1">
            <a:spLocks/>
          </p:cNvSpPr>
          <p:nvPr/>
        </p:nvSpPr>
        <p:spPr>
          <a:xfrm>
            <a:off x="838200" y="2695674"/>
            <a:ext cx="4838817" cy="1354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What was going on for Sasha in the animation? </a:t>
            </a:r>
            <a:endParaRPr lang="en-GB" sz="40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CD40AD-D6C6-DA2E-A718-BC4F0CC509B0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1DE684E-D639-ABAA-287E-BEC2ABFDCAA3}"/>
              </a:ext>
            </a:extLst>
          </p:cNvPr>
          <p:cNvGrpSpPr/>
          <p:nvPr/>
        </p:nvGrpSpPr>
        <p:grpSpPr>
          <a:xfrm>
            <a:off x="6514984" y="1612982"/>
            <a:ext cx="5039706" cy="4457502"/>
            <a:chOff x="6514984" y="1612982"/>
            <a:chExt cx="5039706" cy="44575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278391C-F980-B6A6-2469-AFEF5ED5F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984" y="1612982"/>
              <a:ext cx="5039706" cy="4457502"/>
            </a:xfrm>
            <a:prstGeom prst="rect">
              <a:avLst/>
            </a:prstGeom>
          </p:spPr>
        </p:pic>
        <p:pic>
          <p:nvPicPr>
            <p:cNvPr id="8" name="Picture 7" descr="A cartoon of a person sitting on a toilet&#10;&#10;AI-generated content may be incorrect.">
              <a:extLst>
                <a:ext uri="{FF2B5EF4-FFF2-40B4-BE49-F238E27FC236}">
                  <a16:creationId xmlns:a16="http://schemas.microsoft.com/office/drawing/2014/main" id="{0F8021E5-AA4C-2119-270D-ABB7ADEDD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31" t="5233" r="12602"/>
            <a:stretch/>
          </p:blipFill>
          <p:spPr>
            <a:xfrm>
              <a:off x="6733310" y="1862051"/>
              <a:ext cx="4587240" cy="319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97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7349-7E5C-FEB0-5E27-53E98927B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58519EE-FABF-480C-9BB8-2603B6869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Sasha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A26D80DD-4E17-35F0-1E26-8D74BD910FC3}"/>
              </a:ext>
            </a:extLst>
          </p:cNvPr>
          <p:cNvSpPr txBox="1">
            <a:spLocks/>
          </p:cNvSpPr>
          <p:nvPr/>
        </p:nvSpPr>
        <p:spPr>
          <a:xfrm>
            <a:off x="838200" y="3225964"/>
            <a:ext cx="5645727" cy="21255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Worried about doing well at school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 spoke to her mum about how she was feeling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 was able to help herself by taking some time out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Sasha’s feelings went away after a little while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Sasha’s feelings are everyday feelings that come and go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E07E883-10AD-7210-D602-5B6F3E3B6C23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cartoon of a person sitting at a table&#10;&#10;AI-generated content may be incorrect.">
            <a:extLst>
              <a:ext uri="{FF2B5EF4-FFF2-40B4-BE49-F238E27FC236}">
                <a16:creationId xmlns:a16="http://schemas.microsoft.com/office/drawing/2014/main" id="{651901F3-75C6-15C9-36E0-ED06ABC22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4" r="11618"/>
          <a:stretch/>
        </p:blipFill>
        <p:spPr>
          <a:xfrm>
            <a:off x="6855229" y="0"/>
            <a:ext cx="5336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184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97C3F-BAFB-C69D-4A31-2BB92F746D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874FF03-F981-087E-5942-B3F1B3F45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Discuss: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E920D2AC-B8D1-CFED-854E-74569C1F4EE5}"/>
              </a:ext>
            </a:extLst>
          </p:cNvPr>
          <p:cNvSpPr txBox="1">
            <a:spLocks/>
          </p:cNvSpPr>
          <p:nvPr/>
        </p:nvSpPr>
        <p:spPr>
          <a:xfrm>
            <a:off x="838200" y="2695674"/>
            <a:ext cx="4838817" cy="13549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What was going on for André in the animation? </a:t>
            </a:r>
            <a:endParaRPr lang="en-GB" sz="40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D1A85B4-DCEE-B50F-2984-0F1CA252B5BF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10A271D-C995-1545-F34F-4E6300F3B165}"/>
              </a:ext>
            </a:extLst>
          </p:cNvPr>
          <p:cNvGrpSpPr/>
          <p:nvPr/>
        </p:nvGrpSpPr>
        <p:grpSpPr>
          <a:xfrm>
            <a:off x="6514984" y="1612982"/>
            <a:ext cx="5039706" cy="4457502"/>
            <a:chOff x="6514984" y="1612982"/>
            <a:chExt cx="5039706" cy="44575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0B6E07E-C83A-F6B3-B25F-DABE85981F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984" y="1612982"/>
              <a:ext cx="5039706" cy="445750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86AEDB-DABC-89D7-2182-382FBF490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368" t="1983" r="11971" b="2586"/>
            <a:stretch/>
          </p:blipFill>
          <p:spPr>
            <a:xfrm>
              <a:off x="6733310" y="1862051"/>
              <a:ext cx="4587240" cy="319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933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B5714-9EA3-897E-6E42-B0A5DA33D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FEEA4D7-7F76-465E-4EB6-BB86B04BF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André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B108DC1F-A3D3-1280-4684-D5967C3D51F5}"/>
              </a:ext>
            </a:extLst>
          </p:cNvPr>
          <p:cNvSpPr txBox="1">
            <a:spLocks/>
          </p:cNvSpPr>
          <p:nvPr/>
        </p:nvSpPr>
        <p:spPr>
          <a:xfrm>
            <a:off x="838200" y="2244436"/>
            <a:ext cx="5645727" cy="274132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André’s feelings were long lasting and stopped him from doing what he enjoys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Taking some time out did not help in the way that it did for Sasha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Talking to someone and joining a club helped André to manage his overwhelming feelings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C2C6E5-297D-7082-87A9-0D82D89A6EFB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EE1DA14-7C24-DD5C-C29A-44841D4D3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30" t="1485" r="4582" b="11005"/>
          <a:stretch/>
        </p:blipFill>
        <p:spPr>
          <a:xfrm>
            <a:off x="6855229" y="0"/>
            <a:ext cx="533677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13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A6A69-2C9E-D744-E49E-E42AD9915F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E973A97-7614-B383-3AE6-D4ABAD2D1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1179544"/>
            <a:ext cx="6585284" cy="3422264"/>
          </a:xfrm>
        </p:spPr>
        <p:txBody>
          <a:bodyPr>
            <a:normAutofit/>
          </a:bodyPr>
          <a:lstStyle/>
          <a:p>
            <a:r>
              <a:rPr lang="en-GB" dirty="0"/>
              <a:t>Everyday feelings and overwhelming feelings</a:t>
            </a:r>
          </a:p>
        </p:txBody>
      </p:sp>
    </p:spTree>
    <p:extLst>
      <p:ext uri="{BB962C8B-B14F-4D97-AF65-F5344CB8AC3E}">
        <p14:creationId xmlns:p14="http://schemas.microsoft.com/office/powerpoint/2010/main" val="648262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0E04FA-1EE5-4877-3053-79A5F3288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18DCD67-AD61-6AD1-B772-6DA5C1369E3E}"/>
              </a:ext>
            </a:extLst>
          </p:cNvPr>
          <p:cNvSpPr txBox="1">
            <a:spLocks/>
          </p:cNvSpPr>
          <p:nvPr/>
        </p:nvSpPr>
        <p:spPr>
          <a:xfrm>
            <a:off x="1037013" y="1119002"/>
            <a:ext cx="10450484" cy="46199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/>
              <a:t>Everyday feelings </a:t>
            </a:r>
            <a:r>
              <a:rPr lang="en-GB" sz="3200" dirty="0"/>
              <a:t>come and go and are a normal reaction to what is happening in our lives. They are always changing and don’t usually hang around for </a:t>
            </a:r>
            <a:br>
              <a:rPr lang="en-GB" sz="3200" dirty="0"/>
            </a:br>
            <a:r>
              <a:rPr lang="en-GB" sz="3200" dirty="0"/>
              <a:t>too long. </a:t>
            </a:r>
            <a:endParaRPr lang="en-GB" sz="1200" dirty="0"/>
          </a:p>
          <a:p>
            <a:endParaRPr lang="en-GB" sz="3200" dirty="0"/>
          </a:p>
          <a:p>
            <a:r>
              <a:rPr lang="en-GB" sz="3200" b="1" dirty="0"/>
              <a:t>Overwhelming feelings </a:t>
            </a:r>
            <a:r>
              <a:rPr lang="en-GB" sz="3200" dirty="0"/>
              <a:t>hang around for a long time, change the way we feel and behave and may stop us from doing what we want to in life. You might have heard people call them a mental health problem, mental illness or mental disorder. </a:t>
            </a:r>
            <a:endParaRPr lang="en-GB" sz="12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1497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6A318-3B97-F7A0-437F-CC03F2D16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E3A5F3-9F4A-1783-35A9-75D807E8C2AD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FC9205-240C-B92C-E568-EE6F99E2D6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409" y="1299645"/>
            <a:ext cx="4880868" cy="48808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834DFC6-7FF1-390E-3F74-6152A03D85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990" y="1299645"/>
            <a:ext cx="4880868" cy="4880868"/>
          </a:xfrm>
          <a:prstGeom prst="rect">
            <a:avLst/>
          </a:prstGeom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BE11947B-2A19-747A-9F93-36F63C09899F}"/>
              </a:ext>
            </a:extLst>
          </p:cNvPr>
          <p:cNvSpPr txBox="1">
            <a:spLocks/>
          </p:cNvSpPr>
          <p:nvPr/>
        </p:nvSpPr>
        <p:spPr>
          <a:xfrm>
            <a:off x="2794755" y="603881"/>
            <a:ext cx="3564175" cy="5726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/>
              <a:t>Everyday feelings</a:t>
            </a:r>
            <a:endParaRPr lang="en-GB" sz="1000" dirty="0">
              <a:effectLst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BDEDADC8-1B6F-97A9-56EC-DAD1A1DCDCBC}"/>
              </a:ext>
            </a:extLst>
          </p:cNvPr>
          <p:cNvSpPr txBox="1">
            <a:spLocks/>
          </p:cNvSpPr>
          <p:nvPr/>
        </p:nvSpPr>
        <p:spPr>
          <a:xfrm>
            <a:off x="5925471" y="603881"/>
            <a:ext cx="3564175" cy="57263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000" b="1" dirty="0"/>
              <a:t>Overwhelming feelings</a:t>
            </a:r>
            <a:endParaRPr lang="en-GB" sz="1000" dirty="0">
              <a:effectLst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800221-5791-D85B-78E9-2D6F9A1D78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3" t="4723"/>
          <a:stretch/>
        </p:blipFill>
        <p:spPr>
          <a:xfrm>
            <a:off x="2901917" y="2647879"/>
            <a:ext cx="2127283" cy="2118600"/>
          </a:xfrm>
          <a:prstGeom prst="ellipse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F1BB213-F98B-0387-60A5-8FEBAA2700D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" b="827"/>
          <a:stretch/>
        </p:blipFill>
        <p:spPr>
          <a:xfrm>
            <a:off x="7162800" y="2647879"/>
            <a:ext cx="2127283" cy="21186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02458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E4D9D-EB1C-2528-EE92-33B9E6944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88CB922-A422-4649-4B38-C72173C3F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1600" y="1179544"/>
            <a:ext cx="6585284" cy="3422264"/>
          </a:xfrm>
        </p:spPr>
        <p:txBody>
          <a:bodyPr>
            <a:normAutofit/>
          </a:bodyPr>
          <a:lstStyle/>
          <a:p>
            <a:r>
              <a:rPr lang="en-GB" dirty="0"/>
              <a:t>How can we look after our own mental health?</a:t>
            </a:r>
          </a:p>
        </p:txBody>
      </p:sp>
    </p:spTree>
    <p:extLst>
      <p:ext uri="{BB962C8B-B14F-4D97-AF65-F5344CB8AC3E}">
        <p14:creationId xmlns:p14="http://schemas.microsoft.com/office/powerpoint/2010/main" val="5809124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9B8543-FFBF-FF23-1A4B-EBEC18176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07C12B-91FF-04A5-FC4E-C3A2E6BB6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95152"/>
            <a:ext cx="10515600" cy="835660"/>
          </a:xfrm>
        </p:spPr>
        <p:txBody>
          <a:bodyPr>
            <a:noAutofit/>
          </a:bodyPr>
          <a:lstStyle/>
          <a:p>
            <a:r>
              <a:rPr lang="en-GB" sz="7200" dirty="0"/>
              <a:t>Discuss:</a:t>
            </a:r>
            <a:endParaRPr lang="en-GB" sz="8800" dirty="0">
              <a:effectLst/>
            </a:endParaRPr>
          </a:p>
        </p:txBody>
      </p:sp>
      <p:sp>
        <p:nvSpPr>
          <p:cNvPr id="2" name="Title 4">
            <a:extLst>
              <a:ext uri="{FF2B5EF4-FFF2-40B4-BE49-F238E27FC236}">
                <a16:creationId xmlns:a16="http://schemas.microsoft.com/office/drawing/2014/main" id="{A69CF100-3B45-5F17-4F0F-5CD55288B11C}"/>
              </a:ext>
            </a:extLst>
          </p:cNvPr>
          <p:cNvSpPr txBox="1">
            <a:spLocks/>
          </p:cNvSpPr>
          <p:nvPr/>
        </p:nvSpPr>
        <p:spPr>
          <a:xfrm>
            <a:off x="838200" y="2298308"/>
            <a:ext cx="4838817" cy="175234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How did Sasha and André look after their mental health?</a:t>
            </a:r>
            <a:endParaRPr lang="en-GB" sz="40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290C75-FEF6-EB43-903F-05CA67F30EC2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A26BA9-9810-0844-2B2C-4965BF406967}"/>
              </a:ext>
            </a:extLst>
          </p:cNvPr>
          <p:cNvGrpSpPr/>
          <p:nvPr/>
        </p:nvGrpSpPr>
        <p:grpSpPr>
          <a:xfrm>
            <a:off x="6514984" y="1612982"/>
            <a:ext cx="5039706" cy="4457502"/>
            <a:chOff x="6514984" y="1612982"/>
            <a:chExt cx="5039706" cy="445750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69822E8-8963-8AFE-9B9D-64C553A22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4984" y="1612982"/>
              <a:ext cx="5039706" cy="4457502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E5E73B8-9CC6-ED17-C70C-3791F9B625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97" t="3126" r="14704" b="1183"/>
            <a:stretch/>
          </p:blipFill>
          <p:spPr>
            <a:xfrm>
              <a:off x="6733310" y="1862051"/>
              <a:ext cx="4587240" cy="31988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9514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0305D-8AD3-49BE-C546-8778C8F7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A7CA10B1-6F6A-2E22-C463-5EA66561DF31}"/>
              </a:ext>
            </a:extLst>
          </p:cNvPr>
          <p:cNvSpPr txBox="1">
            <a:spLocks/>
          </p:cNvSpPr>
          <p:nvPr/>
        </p:nvSpPr>
        <p:spPr>
          <a:xfrm>
            <a:off x="850469" y="1"/>
            <a:ext cx="10491061" cy="358010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Sasha spoke to her mum about how she was feeling and took some time away from everything by making herself a hot chocolate and watching a film</a:t>
            </a:r>
          </a:p>
          <a:p>
            <a:endParaRPr lang="en-GB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/>
              <a:t>André spoke to Sasha and his head of year, and signed up to the football club</a:t>
            </a:r>
            <a:endParaRPr lang="en-GB" sz="2400" dirty="0">
              <a:effectLst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C77E5AF-11CC-59AD-92B5-D399EF097197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F0F9F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C0DB5B8-AC6D-5EAA-BF1F-89C48BB330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1" b="54575"/>
          <a:stretch/>
        </p:blipFill>
        <p:spPr>
          <a:xfrm>
            <a:off x="-1" y="4104304"/>
            <a:ext cx="12192000" cy="2797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34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E2E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14A0AE-8B55-4B09-2A1C-0E0370C87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64F3B85-FB16-7343-9A86-1B1CE2403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34" y="1415963"/>
            <a:ext cx="2924367" cy="35495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090DF0-4119-ABE2-425B-7B4ADDF6DD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918" y="82657"/>
            <a:ext cx="2256608" cy="30536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2168C-6168-3631-7639-AF892E1DE8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7" b="6201"/>
          <a:stretch/>
        </p:blipFill>
        <p:spPr>
          <a:xfrm>
            <a:off x="682762" y="3136325"/>
            <a:ext cx="3696941" cy="32233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2E8F23C-A760-3874-45D0-4588983B9AB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32" y="82658"/>
            <a:ext cx="4093072" cy="310805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80B53275-FDE3-3199-A030-58D34412F232}"/>
              </a:ext>
            </a:extLst>
          </p:cNvPr>
          <p:cNvSpPr/>
          <p:nvPr/>
        </p:nvSpPr>
        <p:spPr>
          <a:xfrm>
            <a:off x="7913716" y="5503026"/>
            <a:ext cx="4278284" cy="1354974"/>
          </a:xfrm>
          <a:prstGeom prst="rect">
            <a:avLst/>
          </a:prstGeom>
          <a:solidFill>
            <a:srgbClr val="E5E2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CF13032-5182-9313-D241-F22F590F36C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5034" y="3301140"/>
            <a:ext cx="2610655" cy="329562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684BE18-788A-BD13-284F-B1976D3B0D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146" y="4236793"/>
            <a:ext cx="2574325" cy="2532466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30B674EE-7F78-A864-39D8-159309764F2D}"/>
              </a:ext>
            </a:extLst>
          </p:cNvPr>
          <p:cNvSpPr/>
          <p:nvPr/>
        </p:nvSpPr>
        <p:spPr>
          <a:xfrm>
            <a:off x="4587498" y="1219790"/>
            <a:ext cx="3017003" cy="3017003"/>
          </a:xfrm>
          <a:prstGeom prst="ellipse">
            <a:avLst/>
          </a:prstGeom>
          <a:solidFill>
            <a:srgbClr val="BFD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232D5A"/>
                </a:solidFill>
              </a:rPr>
              <a:t>How can we look after our mental health?</a:t>
            </a:r>
          </a:p>
        </p:txBody>
      </p:sp>
    </p:spTree>
    <p:extLst>
      <p:ext uri="{BB962C8B-B14F-4D97-AF65-F5344CB8AC3E}">
        <p14:creationId xmlns:p14="http://schemas.microsoft.com/office/powerpoint/2010/main" val="327481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09D6A-061C-C814-0E3B-BD4E712FB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1526711-DF78-9D0D-C5F4-05300FB73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8451" y="855453"/>
            <a:ext cx="6585284" cy="3422264"/>
          </a:xfrm>
        </p:spPr>
        <p:txBody>
          <a:bodyPr>
            <a:normAutofit/>
          </a:bodyPr>
          <a:lstStyle/>
          <a:p>
            <a:r>
              <a:rPr lang="en-GB" sz="7200" dirty="0"/>
              <a:t>Where can </a:t>
            </a:r>
            <a:br>
              <a:rPr lang="en-GB" sz="7200" dirty="0"/>
            </a:br>
            <a:r>
              <a:rPr lang="en-GB" sz="7200" dirty="0"/>
              <a:t>I find support?</a:t>
            </a:r>
          </a:p>
        </p:txBody>
      </p:sp>
    </p:spTree>
    <p:extLst>
      <p:ext uri="{BB962C8B-B14F-4D97-AF65-F5344CB8AC3E}">
        <p14:creationId xmlns:p14="http://schemas.microsoft.com/office/powerpoint/2010/main" val="672591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EAEA0355-36F6-4203-F00E-5794D7C02A7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2C79323-2F4E-8721-64F9-2068A05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252" y="322500"/>
            <a:ext cx="10515600" cy="1099595"/>
          </a:xfrm>
        </p:spPr>
        <p:txBody>
          <a:bodyPr anchor="b">
            <a:noAutofit/>
          </a:bodyPr>
          <a:lstStyle/>
          <a:p>
            <a:r>
              <a:rPr lang="en-GB" sz="4800" dirty="0"/>
              <a:t>In your school you can talk to…</a:t>
            </a:r>
            <a:endParaRPr lang="en-GB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667576F-E726-FD2F-3D25-D7022A2304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708" y="5841765"/>
            <a:ext cx="3026556" cy="6937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FADD0D0-A348-BCA5-EE2C-BDA1D7FBF67D}"/>
              </a:ext>
            </a:extLst>
          </p:cNvPr>
          <p:cNvSpPr/>
          <p:nvPr/>
        </p:nvSpPr>
        <p:spPr>
          <a:xfrm>
            <a:off x="646252" y="1744595"/>
            <a:ext cx="11078902" cy="3774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Insert support options at your school</a:t>
            </a:r>
          </a:p>
        </p:txBody>
      </p:sp>
    </p:spTree>
    <p:extLst>
      <p:ext uri="{BB962C8B-B14F-4D97-AF65-F5344CB8AC3E}">
        <p14:creationId xmlns:p14="http://schemas.microsoft.com/office/powerpoint/2010/main" val="401064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80A07-C6E5-8B01-A946-1948273EEC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27ADF74-9598-10E3-7565-4A8B56D413A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EC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DA490BE3-553F-0B8B-57D8-2DC76B90F3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9650"/>
            <a:ext cx="10515600" cy="1099595"/>
          </a:xfrm>
        </p:spPr>
        <p:txBody>
          <a:bodyPr anchor="b">
            <a:noAutofit/>
          </a:bodyPr>
          <a:lstStyle/>
          <a:p>
            <a:r>
              <a:rPr lang="en-GB" sz="4800" dirty="0"/>
              <a:t>Other places</a:t>
            </a:r>
            <a:endParaRPr lang="en-GB" sz="1800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E692A0C-D5D0-1F70-C829-D30A38AA2A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7708" y="5841765"/>
            <a:ext cx="3026556" cy="69373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B074FC6-23A4-E19E-581A-7FC6FB77E800}"/>
              </a:ext>
            </a:extLst>
          </p:cNvPr>
          <p:cNvSpPr/>
          <p:nvPr/>
        </p:nvSpPr>
        <p:spPr>
          <a:xfrm>
            <a:off x="646252" y="1744595"/>
            <a:ext cx="11078902" cy="3774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232D5A"/>
                </a:solidFill>
                <a:latin typeface="Trebuchet MS"/>
              </a:rPr>
              <a:t>Anna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Freud</a:t>
            </a:r>
            <a:r>
              <a:rPr lang="en-US" sz="2800" dirty="0">
                <a:solidFill>
                  <a:srgbClr val="232D5A"/>
                </a:solidFill>
                <a:latin typeface="Trebuchet MS"/>
              </a:rPr>
              <a:t>: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4"/>
              </a:rPr>
              <a:t>www.annafreud.org</a:t>
            </a:r>
            <a:endParaRPr lang="en-US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232D5A"/>
                </a:solidFill>
                <a:latin typeface="Trebuchet MS"/>
              </a:rPr>
              <a:t>ChildLine: </a:t>
            </a:r>
            <a:r>
              <a:rPr lang="en-US" sz="2800" dirty="0">
                <a:solidFill>
                  <a:srgbClr val="232D5A"/>
                </a:solidFill>
                <a:latin typeface="Trebuchet MS"/>
              </a:rPr>
              <a:t>www.childline.org.uk Tel. 0800 1111</a:t>
            </a:r>
          </a:p>
          <a:p>
            <a:pPr marL="285750" marR="0" lvl="0" indent="-28575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The Mix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: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5"/>
              </a:rPr>
              <a:t>www.themix.org.uk</a:t>
            </a:r>
            <a:endParaRPr lang="en-US" sz="2800" b="0" i="0" u="none" strike="noStrike" kern="1200" cap="none" spc="0" normalizeH="0" baseline="0" noProof="0" dirty="0">
              <a:ln>
                <a:noFill/>
              </a:ln>
              <a:solidFill>
                <a:srgbClr val="232D5A"/>
              </a:solidFill>
              <a:effectLst/>
              <a:uLnTx/>
              <a:uFillTx/>
              <a:latin typeface="Trebuchet MS"/>
              <a:hlinkClick r:id="rId5"/>
            </a:endParaRPr>
          </a:p>
          <a:p>
            <a:pPr>
              <a:defRPr/>
            </a:pPr>
            <a:endParaRPr lang="en-US" sz="2800" dirty="0">
              <a:solidFill>
                <a:srgbClr val="232D5A"/>
              </a:solidFill>
              <a:latin typeface="Trebuchet M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34D8C6-9EB3-7FE0-AA1E-3573078DC8CA}"/>
              </a:ext>
            </a:extLst>
          </p:cNvPr>
          <p:cNvSpPr/>
          <p:nvPr/>
        </p:nvSpPr>
        <p:spPr>
          <a:xfrm>
            <a:off x="671862" y="3662330"/>
            <a:ext cx="11078902" cy="18741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180000" rtlCol="0" anchor="t" anchorCtr="0"/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[Optional: insert any other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organisations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32D5A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in your local area where young people can find support]</a:t>
            </a:r>
          </a:p>
        </p:txBody>
      </p:sp>
    </p:spTree>
    <p:extLst>
      <p:ext uri="{BB962C8B-B14F-4D97-AF65-F5344CB8AC3E}">
        <p14:creationId xmlns:p14="http://schemas.microsoft.com/office/powerpoint/2010/main" val="1837142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720BC-29BF-CD3F-F686-F6EB41435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055088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rgbClr val="232D5A"/>
      </a:dk1>
      <a:lt1>
        <a:sysClr val="window" lastClr="FFFFFF"/>
      </a:lt1>
      <a:dk2>
        <a:srgbClr val="3C3C3C"/>
      </a:dk2>
      <a:lt2>
        <a:srgbClr val="FFFFFF"/>
      </a:lt2>
      <a:accent1>
        <a:srgbClr val="64C3D7"/>
      </a:accent1>
      <a:accent2>
        <a:srgbClr val="645FA5"/>
      </a:accent2>
      <a:accent3>
        <a:srgbClr val="ED73AA"/>
      </a:accent3>
      <a:accent4>
        <a:srgbClr val="FFE516"/>
      </a:accent4>
      <a:accent5>
        <a:srgbClr val="73BE6E"/>
      </a:accent5>
      <a:accent6>
        <a:srgbClr val="FFFFFF"/>
      </a:accent6>
      <a:hlink>
        <a:srgbClr val="645FA5"/>
      </a:hlink>
      <a:folHlink>
        <a:srgbClr val="AFDCE6"/>
      </a:folHlink>
    </a:clrScheme>
    <a:fontScheme name="Anna Freud_system default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nna Freud PowerPoint template_2023" id="{125DF802-A88D-4A55-9E7A-24217954E4A3}" vid="{1AC82E3E-8E4A-4F46-8CE5-5CDDC6C830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1fc37df-41d1-4a6d-a0d3-01029c43225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A075367C0765488B71355A965367BE" ma:contentTypeVersion="17" ma:contentTypeDescription="Create a new document." ma:contentTypeScope="" ma:versionID="192e2e2b0773e30753aa35439fd012ee">
  <xsd:schema xmlns:xsd="http://www.w3.org/2001/XMLSchema" xmlns:xs="http://www.w3.org/2001/XMLSchema" xmlns:p="http://schemas.microsoft.com/office/2006/metadata/properties" xmlns:ns2="d1fc37df-41d1-4a6d-a0d3-01029c432254" xmlns:ns3="ac97980c-282f-4548-9ac3-4b971598cb99" targetNamespace="http://schemas.microsoft.com/office/2006/metadata/properties" ma:root="true" ma:fieldsID="a6073e0fc7df787e6a562d8214118c7c" ns2:_="" ns3:_="">
    <xsd:import namespace="d1fc37df-41d1-4a6d-a0d3-01029c432254"/>
    <xsd:import namespace="ac97980c-282f-4548-9ac3-4b971598cb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fc37df-41d1-4a6d-a0d3-01029c4322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1d5bd79-c466-43fe-87a5-975665a5f0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97980c-282f-4548-9ac3-4b971598cb9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17CA866-C184-44D3-B9DB-042075B06F69}">
  <ds:schemaRefs>
    <ds:schemaRef ds:uri="ac97980c-282f-4548-9ac3-4b971598cb99"/>
    <ds:schemaRef ds:uri="http://purl.org/dc/elements/1.1/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d1fc37df-41d1-4a6d-a0d3-01029c432254"/>
    <ds:schemaRef ds:uri="http://www.w3.org/XML/1998/namespace"/>
    <ds:schemaRef ds:uri="3b960555-04f5-445d-b597-c457f2189f48"/>
    <ds:schemaRef ds:uri="324dbc66-3ec9-4568-a0b6-652ba47eb29b"/>
  </ds:schemaRefs>
</ds:datastoreItem>
</file>

<file path=customXml/itemProps2.xml><?xml version="1.0" encoding="utf-8"?>
<ds:datastoreItem xmlns:ds="http://schemas.openxmlformats.org/officeDocument/2006/customXml" ds:itemID="{4E703A75-7EC2-4247-97E6-CC0088355C45}"/>
</file>

<file path=customXml/itemProps3.xml><?xml version="1.0" encoding="utf-8"?>
<ds:datastoreItem xmlns:ds="http://schemas.openxmlformats.org/officeDocument/2006/customXml" ds:itemID="{96A3AE96-459F-408B-9385-82A163DD60B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2799</TotalTime>
  <Words>509</Words>
  <Application>Microsoft Office PowerPoint</Application>
  <PresentationFormat>Widescreen</PresentationFormat>
  <Paragraphs>75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Aptos</vt:lpstr>
      <vt:lpstr>Arial</vt:lpstr>
      <vt:lpstr>Calibri</vt:lpstr>
      <vt:lpstr>Trebuchet MS</vt:lpstr>
      <vt:lpstr>1_Office Theme</vt:lpstr>
      <vt:lpstr>We all have  mental health    Assembly Powerpoint</vt:lpstr>
      <vt:lpstr>What is mental health?</vt:lpstr>
      <vt:lpstr>True  or  false?</vt:lpstr>
      <vt:lpstr>We all have mental health</vt:lpstr>
      <vt:lpstr>Our physical health  is more important than  our mental health </vt:lpstr>
      <vt:lpstr>If I want to talk about  my mental health, I always  have to ask a doctor </vt:lpstr>
      <vt:lpstr>One way to manage our mental health is to talk about it with someone we trust </vt:lpstr>
      <vt:lpstr>‘We all have mental health’ animation</vt:lpstr>
      <vt:lpstr>Discuss:</vt:lpstr>
      <vt:lpstr>Sasha</vt:lpstr>
      <vt:lpstr>Discuss:</vt:lpstr>
      <vt:lpstr>André</vt:lpstr>
      <vt:lpstr>Everyday feelings and overwhelming feelings</vt:lpstr>
      <vt:lpstr>PowerPoint Presentation</vt:lpstr>
      <vt:lpstr>PowerPoint Presentation</vt:lpstr>
      <vt:lpstr>How can we look after our own mental health?</vt:lpstr>
      <vt:lpstr>Discuss:</vt:lpstr>
      <vt:lpstr>PowerPoint Presentation</vt:lpstr>
      <vt:lpstr>PowerPoint Presentation</vt:lpstr>
      <vt:lpstr>Where can  I find support?</vt:lpstr>
      <vt:lpstr>In your school you can talk to…</vt:lpstr>
      <vt:lpstr>Other places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Tara Yarahmadi-Smith</dc:creator>
  <cp:lastModifiedBy>Neesha Patel</cp:lastModifiedBy>
  <cp:revision>26</cp:revision>
  <dcterms:created xsi:type="dcterms:W3CDTF">2025-04-17T16:43:06Z</dcterms:created>
  <dcterms:modified xsi:type="dcterms:W3CDTF">2025-12-12T10:16:52Z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0x01010026A075367C0765488B71355A965367BE</vt:lpwstr>
  </property>
  <property fmtid="{D5CDD505-2E9C-101B-9397-08002B2CF9AE}" pid="3" name="MediaServiceImageTags">
    <vt:lpwstr/>
  </property>
</Properties>
</file>