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1951" r:id="rId2"/>
    <p:sldId id="1953" r:id="rId3"/>
    <p:sldId id="1864" r:id="rId4"/>
    <p:sldId id="1958" r:id="rId5"/>
    <p:sldId id="263" r:id="rId6"/>
    <p:sldId id="1961" r:id="rId7"/>
    <p:sldId id="1944" r:id="rId8"/>
    <p:sldId id="1959" r:id="rId9"/>
    <p:sldId id="1964" r:id="rId10"/>
    <p:sldId id="1960" r:id="rId11"/>
    <p:sldId id="1954" r:id="rId12"/>
    <p:sldId id="315" r:id="rId13"/>
    <p:sldId id="1963" r:id="rId14"/>
    <p:sldId id="316" r:id="rId15"/>
    <p:sldId id="317" r:id="rId16"/>
    <p:sldId id="260" r:id="rId17"/>
    <p:sldId id="1967" r:id="rId18"/>
    <p:sldId id="256" r:id="rId19"/>
    <p:sldId id="1968" r:id="rId20"/>
    <p:sldId id="261" r:id="rId21"/>
    <p:sldId id="1893" r:id="rId22"/>
    <p:sldId id="264" r:id="rId23"/>
    <p:sldId id="1946" r:id="rId24"/>
    <p:sldId id="494" r:id="rId25"/>
    <p:sldId id="495" r:id="rId26"/>
    <p:sldId id="281" r:id="rId27"/>
    <p:sldId id="1910" r:id="rId28"/>
    <p:sldId id="299" r:id="rId29"/>
    <p:sldId id="1909" r:id="rId30"/>
    <p:sldId id="1902" r:id="rId31"/>
    <p:sldId id="1903" r:id="rId32"/>
    <p:sldId id="1950" r:id="rId33"/>
    <p:sldId id="1948" r:id="rId34"/>
    <p:sldId id="1925" r:id="rId35"/>
    <p:sldId id="1947" r:id="rId36"/>
    <p:sldId id="257" r:id="rId37"/>
    <p:sldId id="1934" r:id="rId38"/>
    <p:sldId id="259" r:id="rId39"/>
    <p:sldId id="1926" r:id="rId40"/>
    <p:sldId id="1927" r:id="rId41"/>
    <p:sldId id="1928" r:id="rId42"/>
    <p:sldId id="1938" r:id="rId43"/>
    <p:sldId id="1939" r:id="rId44"/>
    <p:sldId id="1940" r:id="rId45"/>
    <p:sldId id="1929" r:id="rId46"/>
    <p:sldId id="1949" r:id="rId47"/>
    <p:sldId id="1912" r:id="rId48"/>
    <p:sldId id="301" r:id="rId49"/>
    <p:sldId id="1913" r:id="rId50"/>
    <p:sldId id="300" r:id="rId51"/>
    <p:sldId id="1915" r:id="rId52"/>
    <p:sldId id="1914" r:id="rId53"/>
    <p:sldId id="1965" r:id="rId54"/>
    <p:sldId id="1966" r:id="rId55"/>
    <p:sldId id="523" r:id="rId56"/>
    <p:sldId id="195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0"/>
    <p:restoredTop sz="77845"/>
  </p:normalViewPr>
  <p:slideViewPr>
    <p:cSldViewPr snapToGrid="0" snapToObjects="1">
      <p:cViewPr varScale="1">
        <p:scale>
          <a:sx n="83" d="100"/>
          <a:sy n="83" d="100"/>
        </p:scale>
        <p:origin x="48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F72832-DE44-40D9-83C7-BEF136B5ECF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7133815-5590-4DDD-B511-DE32E7CB1B1E}">
      <dgm:prSet/>
      <dgm:spPr/>
      <dgm:t>
        <a:bodyPr/>
        <a:lstStyle/>
        <a:p>
          <a:r>
            <a:rPr lang="en-US"/>
            <a:t>Epidemiology</a:t>
          </a:r>
        </a:p>
      </dgm:t>
    </dgm:pt>
    <dgm:pt modelId="{2647F8C2-F86B-4971-BA93-D4CBC9E82A88}" type="parTrans" cxnId="{5C095CBC-4277-4603-85A8-BB9C7031EC36}">
      <dgm:prSet/>
      <dgm:spPr/>
      <dgm:t>
        <a:bodyPr/>
        <a:lstStyle/>
        <a:p>
          <a:endParaRPr lang="en-US"/>
        </a:p>
      </dgm:t>
    </dgm:pt>
    <dgm:pt modelId="{4533D04D-F4C0-4942-A113-2C08A614268C}" type="sibTrans" cxnId="{5C095CBC-4277-4603-85A8-BB9C7031EC36}">
      <dgm:prSet/>
      <dgm:spPr/>
      <dgm:t>
        <a:bodyPr/>
        <a:lstStyle/>
        <a:p>
          <a:endParaRPr lang="en-US"/>
        </a:p>
      </dgm:t>
    </dgm:pt>
    <dgm:pt modelId="{0819E367-5CE9-4AE9-A5CA-2E840174426B}">
      <dgm:prSet/>
      <dgm:spPr/>
      <dgm:t>
        <a:bodyPr/>
        <a:lstStyle/>
        <a:p>
          <a:r>
            <a:rPr lang="en-US"/>
            <a:t>Clinical Diagnosis </a:t>
          </a:r>
        </a:p>
      </dgm:t>
    </dgm:pt>
    <dgm:pt modelId="{B5DC9C93-AEED-43A4-B104-ED58BF349146}" type="parTrans" cxnId="{5C8EC5A2-23EB-4026-B749-CE4B2CD29BD4}">
      <dgm:prSet/>
      <dgm:spPr/>
      <dgm:t>
        <a:bodyPr/>
        <a:lstStyle/>
        <a:p>
          <a:endParaRPr lang="en-US"/>
        </a:p>
      </dgm:t>
    </dgm:pt>
    <dgm:pt modelId="{DD0F8AD4-93DB-48ED-A40E-4908CD02D7E7}" type="sibTrans" cxnId="{5C8EC5A2-23EB-4026-B749-CE4B2CD29BD4}">
      <dgm:prSet/>
      <dgm:spPr/>
      <dgm:t>
        <a:bodyPr/>
        <a:lstStyle/>
        <a:p>
          <a:endParaRPr lang="en-US"/>
        </a:p>
      </dgm:t>
    </dgm:pt>
    <dgm:pt modelId="{7516634E-5CE0-45AD-9F5D-B777FC242BBC}">
      <dgm:prSet/>
      <dgm:spPr/>
      <dgm:t>
        <a:bodyPr/>
        <a:lstStyle/>
        <a:p>
          <a:r>
            <a:rPr lang="en-US"/>
            <a:t>Workup</a:t>
          </a:r>
        </a:p>
      </dgm:t>
    </dgm:pt>
    <dgm:pt modelId="{D263E582-0559-4C4D-8F3B-99EE55FB2FEC}" type="parTrans" cxnId="{C2D1731A-350A-4CD0-A439-6F3862E9A09C}">
      <dgm:prSet/>
      <dgm:spPr/>
      <dgm:t>
        <a:bodyPr/>
        <a:lstStyle/>
        <a:p>
          <a:endParaRPr lang="en-US"/>
        </a:p>
      </dgm:t>
    </dgm:pt>
    <dgm:pt modelId="{1809AB99-E373-4356-938A-6E9F0815E830}" type="sibTrans" cxnId="{C2D1731A-350A-4CD0-A439-6F3862E9A09C}">
      <dgm:prSet/>
      <dgm:spPr/>
      <dgm:t>
        <a:bodyPr/>
        <a:lstStyle/>
        <a:p>
          <a:endParaRPr lang="en-US"/>
        </a:p>
      </dgm:t>
    </dgm:pt>
    <dgm:pt modelId="{4DAB057A-D7FC-43CD-BAAF-5DB92C798733}">
      <dgm:prSet/>
      <dgm:spPr/>
      <dgm:t>
        <a:bodyPr/>
        <a:lstStyle/>
        <a:p>
          <a:r>
            <a:rPr lang="en-US"/>
            <a:t>Treatment</a:t>
          </a:r>
        </a:p>
      </dgm:t>
    </dgm:pt>
    <dgm:pt modelId="{21CE9EC2-D034-4362-891C-52DFEC0D0D2D}" type="parTrans" cxnId="{D81825F9-23A9-4CB9-83C4-DF8357495ACC}">
      <dgm:prSet/>
      <dgm:spPr/>
      <dgm:t>
        <a:bodyPr/>
        <a:lstStyle/>
        <a:p>
          <a:endParaRPr lang="en-US"/>
        </a:p>
      </dgm:t>
    </dgm:pt>
    <dgm:pt modelId="{1C533F60-3C0C-4A4F-991C-E1E9DD5FD20F}" type="sibTrans" cxnId="{D81825F9-23A9-4CB9-83C4-DF8357495ACC}">
      <dgm:prSet/>
      <dgm:spPr/>
      <dgm:t>
        <a:bodyPr/>
        <a:lstStyle/>
        <a:p>
          <a:endParaRPr lang="en-US"/>
        </a:p>
      </dgm:t>
    </dgm:pt>
    <dgm:pt modelId="{4EE084CD-2DEC-4727-AB7D-5951D26BD675}">
      <dgm:prSet/>
      <dgm:spPr/>
      <dgm:t>
        <a:bodyPr/>
        <a:lstStyle/>
        <a:p>
          <a:r>
            <a:rPr lang="en-US"/>
            <a:t>Management / Prognosis </a:t>
          </a:r>
        </a:p>
      </dgm:t>
    </dgm:pt>
    <dgm:pt modelId="{E4E32F86-7888-490E-B520-7817D5778D2E}" type="parTrans" cxnId="{769AEDDC-2058-4189-97F0-D1639DE506BD}">
      <dgm:prSet/>
      <dgm:spPr/>
      <dgm:t>
        <a:bodyPr/>
        <a:lstStyle/>
        <a:p>
          <a:endParaRPr lang="en-US"/>
        </a:p>
      </dgm:t>
    </dgm:pt>
    <dgm:pt modelId="{427E25A4-3DFD-4879-AB77-B312C60E197C}" type="sibTrans" cxnId="{769AEDDC-2058-4189-97F0-D1639DE506BD}">
      <dgm:prSet/>
      <dgm:spPr/>
      <dgm:t>
        <a:bodyPr/>
        <a:lstStyle/>
        <a:p>
          <a:endParaRPr lang="en-US"/>
        </a:p>
      </dgm:t>
    </dgm:pt>
    <dgm:pt modelId="{117D4A5F-B766-4744-A673-6F6463695829}" type="pres">
      <dgm:prSet presAssocID="{34F72832-DE44-40D9-83C7-BEF136B5ECFA}" presName="vert0" presStyleCnt="0">
        <dgm:presLayoutVars>
          <dgm:dir/>
          <dgm:animOne val="branch"/>
          <dgm:animLvl val="lvl"/>
        </dgm:presLayoutVars>
      </dgm:prSet>
      <dgm:spPr/>
    </dgm:pt>
    <dgm:pt modelId="{6ED6E0BA-4B96-A14E-9BCC-1758ED731610}" type="pres">
      <dgm:prSet presAssocID="{27133815-5590-4DDD-B511-DE32E7CB1B1E}" presName="thickLine" presStyleLbl="alignNode1" presStyleIdx="0" presStyleCnt="5"/>
      <dgm:spPr/>
    </dgm:pt>
    <dgm:pt modelId="{7DF514F8-2738-F343-8BA9-B442FF385B07}" type="pres">
      <dgm:prSet presAssocID="{27133815-5590-4DDD-B511-DE32E7CB1B1E}" presName="horz1" presStyleCnt="0"/>
      <dgm:spPr/>
    </dgm:pt>
    <dgm:pt modelId="{374E7F74-9B5E-B842-9D6C-E7E15EFD8C8D}" type="pres">
      <dgm:prSet presAssocID="{27133815-5590-4DDD-B511-DE32E7CB1B1E}" presName="tx1" presStyleLbl="revTx" presStyleIdx="0" presStyleCnt="5"/>
      <dgm:spPr/>
    </dgm:pt>
    <dgm:pt modelId="{7BD7FC2D-4AE0-3E42-8B12-940E18169A2A}" type="pres">
      <dgm:prSet presAssocID="{27133815-5590-4DDD-B511-DE32E7CB1B1E}" presName="vert1" presStyleCnt="0"/>
      <dgm:spPr/>
    </dgm:pt>
    <dgm:pt modelId="{7BDF8927-BD01-5140-8BC2-B03E9FFC3780}" type="pres">
      <dgm:prSet presAssocID="{0819E367-5CE9-4AE9-A5CA-2E840174426B}" presName="thickLine" presStyleLbl="alignNode1" presStyleIdx="1" presStyleCnt="5"/>
      <dgm:spPr/>
    </dgm:pt>
    <dgm:pt modelId="{6C162BF4-EE78-3A49-972D-C43BFE049297}" type="pres">
      <dgm:prSet presAssocID="{0819E367-5CE9-4AE9-A5CA-2E840174426B}" presName="horz1" presStyleCnt="0"/>
      <dgm:spPr/>
    </dgm:pt>
    <dgm:pt modelId="{79C780A0-3236-FA44-B185-5BDD87FC9C10}" type="pres">
      <dgm:prSet presAssocID="{0819E367-5CE9-4AE9-A5CA-2E840174426B}" presName="tx1" presStyleLbl="revTx" presStyleIdx="1" presStyleCnt="5"/>
      <dgm:spPr/>
    </dgm:pt>
    <dgm:pt modelId="{0030583A-389D-454C-AA23-7DF40A34CA02}" type="pres">
      <dgm:prSet presAssocID="{0819E367-5CE9-4AE9-A5CA-2E840174426B}" presName="vert1" presStyleCnt="0"/>
      <dgm:spPr/>
    </dgm:pt>
    <dgm:pt modelId="{1EA39072-347A-D946-BE99-E25BAE281868}" type="pres">
      <dgm:prSet presAssocID="{7516634E-5CE0-45AD-9F5D-B777FC242BBC}" presName="thickLine" presStyleLbl="alignNode1" presStyleIdx="2" presStyleCnt="5"/>
      <dgm:spPr/>
    </dgm:pt>
    <dgm:pt modelId="{763E98D3-9BA5-244C-9E2A-551CE683C464}" type="pres">
      <dgm:prSet presAssocID="{7516634E-5CE0-45AD-9F5D-B777FC242BBC}" presName="horz1" presStyleCnt="0"/>
      <dgm:spPr/>
    </dgm:pt>
    <dgm:pt modelId="{8DE5BF10-E30F-8B4B-B560-92E23526D6F2}" type="pres">
      <dgm:prSet presAssocID="{7516634E-5CE0-45AD-9F5D-B777FC242BBC}" presName="tx1" presStyleLbl="revTx" presStyleIdx="2" presStyleCnt="5"/>
      <dgm:spPr/>
    </dgm:pt>
    <dgm:pt modelId="{7F02711C-55C0-DC4E-9198-3EF1A854DC6E}" type="pres">
      <dgm:prSet presAssocID="{7516634E-5CE0-45AD-9F5D-B777FC242BBC}" presName="vert1" presStyleCnt="0"/>
      <dgm:spPr/>
    </dgm:pt>
    <dgm:pt modelId="{B9FB56E4-B089-964F-8A2B-1EECCD5056A7}" type="pres">
      <dgm:prSet presAssocID="{4DAB057A-D7FC-43CD-BAAF-5DB92C798733}" presName="thickLine" presStyleLbl="alignNode1" presStyleIdx="3" presStyleCnt="5"/>
      <dgm:spPr/>
    </dgm:pt>
    <dgm:pt modelId="{FA65AB6A-8382-7648-AF77-760E6EAB3329}" type="pres">
      <dgm:prSet presAssocID="{4DAB057A-D7FC-43CD-BAAF-5DB92C798733}" presName="horz1" presStyleCnt="0"/>
      <dgm:spPr/>
    </dgm:pt>
    <dgm:pt modelId="{BE6DC98C-F149-5D46-9913-CEF2217CB3B0}" type="pres">
      <dgm:prSet presAssocID="{4DAB057A-D7FC-43CD-BAAF-5DB92C798733}" presName="tx1" presStyleLbl="revTx" presStyleIdx="3" presStyleCnt="5"/>
      <dgm:spPr/>
    </dgm:pt>
    <dgm:pt modelId="{A1458369-81B0-8B42-B095-0B7E751D39AE}" type="pres">
      <dgm:prSet presAssocID="{4DAB057A-D7FC-43CD-BAAF-5DB92C798733}" presName="vert1" presStyleCnt="0"/>
      <dgm:spPr/>
    </dgm:pt>
    <dgm:pt modelId="{2EB9DD79-6216-3648-A832-34E2F032076E}" type="pres">
      <dgm:prSet presAssocID="{4EE084CD-2DEC-4727-AB7D-5951D26BD675}" presName="thickLine" presStyleLbl="alignNode1" presStyleIdx="4" presStyleCnt="5"/>
      <dgm:spPr/>
    </dgm:pt>
    <dgm:pt modelId="{6F072F45-E052-4549-80C0-25C3C87E24EE}" type="pres">
      <dgm:prSet presAssocID="{4EE084CD-2DEC-4727-AB7D-5951D26BD675}" presName="horz1" presStyleCnt="0"/>
      <dgm:spPr/>
    </dgm:pt>
    <dgm:pt modelId="{B1437373-010D-A249-9DF5-256D12272790}" type="pres">
      <dgm:prSet presAssocID="{4EE084CD-2DEC-4727-AB7D-5951D26BD675}" presName="tx1" presStyleLbl="revTx" presStyleIdx="4" presStyleCnt="5"/>
      <dgm:spPr/>
    </dgm:pt>
    <dgm:pt modelId="{95FC27A5-BE15-BE4D-B9DC-58F553E5725E}" type="pres">
      <dgm:prSet presAssocID="{4EE084CD-2DEC-4727-AB7D-5951D26BD675}" presName="vert1" presStyleCnt="0"/>
      <dgm:spPr/>
    </dgm:pt>
  </dgm:ptLst>
  <dgm:cxnLst>
    <dgm:cxn modelId="{FAA4950B-CB47-4343-9335-8FD488A89BD6}" type="presOf" srcId="{4DAB057A-D7FC-43CD-BAAF-5DB92C798733}" destId="{BE6DC98C-F149-5D46-9913-CEF2217CB3B0}" srcOrd="0" destOrd="0" presId="urn:microsoft.com/office/officeart/2008/layout/LinedList"/>
    <dgm:cxn modelId="{C2D1731A-350A-4CD0-A439-6F3862E9A09C}" srcId="{34F72832-DE44-40D9-83C7-BEF136B5ECFA}" destId="{7516634E-5CE0-45AD-9F5D-B777FC242BBC}" srcOrd="2" destOrd="0" parTransId="{D263E582-0559-4C4D-8F3B-99EE55FB2FEC}" sibTransId="{1809AB99-E373-4356-938A-6E9F0815E830}"/>
    <dgm:cxn modelId="{B960934A-B525-C141-ABFA-89EED87524D5}" type="presOf" srcId="{34F72832-DE44-40D9-83C7-BEF136B5ECFA}" destId="{117D4A5F-B766-4744-A673-6F6463695829}" srcOrd="0" destOrd="0" presId="urn:microsoft.com/office/officeart/2008/layout/LinedList"/>
    <dgm:cxn modelId="{A809A687-F167-B441-9399-A50DC0733DB9}" type="presOf" srcId="{0819E367-5CE9-4AE9-A5CA-2E840174426B}" destId="{79C780A0-3236-FA44-B185-5BDD87FC9C10}" srcOrd="0" destOrd="0" presId="urn:microsoft.com/office/officeart/2008/layout/LinedList"/>
    <dgm:cxn modelId="{5C8EC5A2-23EB-4026-B749-CE4B2CD29BD4}" srcId="{34F72832-DE44-40D9-83C7-BEF136B5ECFA}" destId="{0819E367-5CE9-4AE9-A5CA-2E840174426B}" srcOrd="1" destOrd="0" parTransId="{B5DC9C93-AEED-43A4-B104-ED58BF349146}" sibTransId="{DD0F8AD4-93DB-48ED-A40E-4908CD02D7E7}"/>
    <dgm:cxn modelId="{7077F3AB-198A-B945-A98A-F202032731F3}" type="presOf" srcId="{7516634E-5CE0-45AD-9F5D-B777FC242BBC}" destId="{8DE5BF10-E30F-8B4B-B560-92E23526D6F2}" srcOrd="0" destOrd="0" presId="urn:microsoft.com/office/officeart/2008/layout/LinedList"/>
    <dgm:cxn modelId="{863A2DAD-828E-AC43-AE8A-348386AA3864}" type="presOf" srcId="{4EE084CD-2DEC-4727-AB7D-5951D26BD675}" destId="{B1437373-010D-A249-9DF5-256D12272790}" srcOrd="0" destOrd="0" presId="urn:microsoft.com/office/officeart/2008/layout/LinedList"/>
    <dgm:cxn modelId="{5C095CBC-4277-4603-85A8-BB9C7031EC36}" srcId="{34F72832-DE44-40D9-83C7-BEF136B5ECFA}" destId="{27133815-5590-4DDD-B511-DE32E7CB1B1E}" srcOrd="0" destOrd="0" parTransId="{2647F8C2-F86B-4971-BA93-D4CBC9E82A88}" sibTransId="{4533D04D-F4C0-4942-A113-2C08A614268C}"/>
    <dgm:cxn modelId="{07E4E6D4-B398-784C-9E9F-D85F867BF243}" type="presOf" srcId="{27133815-5590-4DDD-B511-DE32E7CB1B1E}" destId="{374E7F74-9B5E-B842-9D6C-E7E15EFD8C8D}" srcOrd="0" destOrd="0" presId="urn:microsoft.com/office/officeart/2008/layout/LinedList"/>
    <dgm:cxn modelId="{769AEDDC-2058-4189-97F0-D1639DE506BD}" srcId="{34F72832-DE44-40D9-83C7-BEF136B5ECFA}" destId="{4EE084CD-2DEC-4727-AB7D-5951D26BD675}" srcOrd="4" destOrd="0" parTransId="{E4E32F86-7888-490E-B520-7817D5778D2E}" sibTransId="{427E25A4-3DFD-4879-AB77-B312C60E197C}"/>
    <dgm:cxn modelId="{D81825F9-23A9-4CB9-83C4-DF8357495ACC}" srcId="{34F72832-DE44-40D9-83C7-BEF136B5ECFA}" destId="{4DAB057A-D7FC-43CD-BAAF-5DB92C798733}" srcOrd="3" destOrd="0" parTransId="{21CE9EC2-D034-4362-891C-52DFEC0D0D2D}" sibTransId="{1C533F60-3C0C-4A4F-991C-E1E9DD5FD20F}"/>
    <dgm:cxn modelId="{6A4B53E5-C1B0-0346-91CA-F52B733EF7B7}" type="presParOf" srcId="{117D4A5F-B766-4744-A673-6F6463695829}" destId="{6ED6E0BA-4B96-A14E-9BCC-1758ED731610}" srcOrd="0" destOrd="0" presId="urn:microsoft.com/office/officeart/2008/layout/LinedList"/>
    <dgm:cxn modelId="{6F3A423D-40A3-8942-B6E9-F65D1600E2A6}" type="presParOf" srcId="{117D4A5F-B766-4744-A673-6F6463695829}" destId="{7DF514F8-2738-F343-8BA9-B442FF385B07}" srcOrd="1" destOrd="0" presId="urn:microsoft.com/office/officeart/2008/layout/LinedList"/>
    <dgm:cxn modelId="{0615B0C3-3AB1-C64E-83AD-B37B195CA24E}" type="presParOf" srcId="{7DF514F8-2738-F343-8BA9-B442FF385B07}" destId="{374E7F74-9B5E-B842-9D6C-E7E15EFD8C8D}" srcOrd="0" destOrd="0" presId="urn:microsoft.com/office/officeart/2008/layout/LinedList"/>
    <dgm:cxn modelId="{44F42733-482E-494D-B414-A2619D6BEE73}" type="presParOf" srcId="{7DF514F8-2738-F343-8BA9-B442FF385B07}" destId="{7BD7FC2D-4AE0-3E42-8B12-940E18169A2A}" srcOrd="1" destOrd="0" presId="urn:microsoft.com/office/officeart/2008/layout/LinedList"/>
    <dgm:cxn modelId="{AC327B60-77F5-6746-A4C1-89EE10676DB4}" type="presParOf" srcId="{117D4A5F-B766-4744-A673-6F6463695829}" destId="{7BDF8927-BD01-5140-8BC2-B03E9FFC3780}" srcOrd="2" destOrd="0" presId="urn:microsoft.com/office/officeart/2008/layout/LinedList"/>
    <dgm:cxn modelId="{A13A4698-E9F7-2344-B0DA-9552CC606D06}" type="presParOf" srcId="{117D4A5F-B766-4744-A673-6F6463695829}" destId="{6C162BF4-EE78-3A49-972D-C43BFE049297}" srcOrd="3" destOrd="0" presId="urn:microsoft.com/office/officeart/2008/layout/LinedList"/>
    <dgm:cxn modelId="{003CE48E-12F2-6149-9224-B8935B722FC3}" type="presParOf" srcId="{6C162BF4-EE78-3A49-972D-C43BFE049297}" destId="{79C780A0-3236-FA44-B185-5BDD87FC9C10}" srcOrd="0" destOrd="0" presId="urn:microsoft.com/office/officeart/2008/layout/LinedList"/>
    <dgm:cxn modelId="{82B11219-A1AB-6D48-8F8E-480387692122}" type="presParOf" srcId="{6C162BF4-EE78-3A49-972D-C43BFE049297}" destId="{0030583A-389D-454C-AA23-7DF40A34CA02}" srcOrd="1" destOrd="0" presId="urn:microsoft.com/office/officeart/2008/layout/LinedList"/>
    <dgm:cxn modelId="{40CACA24-DDDF-FF41-B1F1-C1713C06541D}" type="presParOf" srcId="{117D4A5F-B766-4744-A673-6F6463695829}" destId="{1EA39072-347A-D946-BE99-E25BAE281868}" srcOrd="4" destOrd="0" presId="urn:microsoft.com/office/officeart/2008/layout/LinedList"/>
    <dgm:cxn modelId="{0008D98B-4C43-B84E-8556-98399656C9DE}" type="presParOf" srcId="{117D4A5F-B766-4744-A673-6F6463695829}" destId="{763E98D3-9BA5-244C-9E2A-551CE683C464}" srcOrd="5" destOrd="0" presId="urn:microsoft.com/office/officeart/2008/layout/LinedList"/>
    <dgm:cxn modelId="{DA39FF52-67D6-CE42-8ED1-F5EC9AB15E34}" type="presParOf" srcId="{763E98D3-9BA5-244C-9E2A-551CE683C464}" destId="{8DE5BF10-E30F-8B4B-B560-92E23526D6F2}" srcOrd="0" destOrd="0" presId="urn:microsoft.com/office/officeart/2008/layout/LinedList"/>
    <dgm:cxn modelId="{A43EF7AD-237B-8449-984F-F38CFD00F761}" type="presParOf" srcId="{763E98D3-9BA5-244C-9E2A-551CE683C464}" destId="{7F02711C-55C0-DC4E-9198-3EF1A854DC6E}" srcOrd="1" destOrd="0" presId="urn:microsoft.com/office/officeart/2008/layout/LinedList"/>
    <dgm:cxn modelId="{39D9202B-5463-A249-81D1-F8AE795CC143}" type="presParOf" srcId="{117D4A5F-B766-4744-A673-6F6463695829}" destId="{B9FB56E4-B089-964F-8A2B-1EECCD5056A7}" srcOrd="6" destOrd="0" presId="urn:microsoft.com/office/officeart/2008/layout/LinedList"/>
    <dgm:cxn modelId="{0C5A8283-8CDC-374E-948C-87D29DEE550C}" type="presParOf" srcId="{117D4A5F-B766-4744-A673-6F6463695829}" destId="{FA65AB6A-8382-7648-AF77-760E6EAB3329}" srcOrd="7" destOrd="0" presId="urn:microsoft.com/office/officeart/2008/layout/LinedList"/>
    <dgm:cxn modelId="{EECA5758-13AC-4E47-80C3-C23B9BEF51A4}" type="presParOf" srcId="{FA65AB6A-8382-7648-AF77-760E6EAB3329}" destId="{BE6DC98C-F149-5D46-9913-CEF2217CB3B0}" srcOrd="0" destOrd="0" presId="urn:microsoft.com/office/officeart/2008/layout/LinedList"/>
    <dgm:cxn modelId="{68868585-A0D1-A84B-A382-CC67CAEFE708}" type="presParOf" srcId="{FA65AB6A-8382-7648-AF77-760E6EAB3329}" destId="{A1458369-81B0-8B42-B095-0B7E751D39AE}" srcOrd="1" destOrd="0" presId="urn:microsoft.com/office/officeart/2008/layout/LinedList"/>
    <dgm:cxn modelId="{5FE344A7-4EC9-A14D-B639-C92B356E58C9}" type="presParOf" srcId="{117D4A5F-B766-4744-A673-6F6463695829}" destId="{2EB9DD79-6216-3648-A832-34E2F032076E}" srcOrd="8" destOrd="0" presId="urn:microsoft.com/office/officeart/2008/layout/LinedList"/>
    <dgm:cxn modelId="{9DAB5C03-D1BF-E84B-9F48-8526C7275DD4}" type="presParOf" srcId="{117D4A5F-B766-4744-A673-6F6463695829}" destId="{6F072F45-E052-4549-80C0-25C3C87E24EE}" srcOrd="9" destOrd="0" presId="urn:microsoft.com/office/officeart/2008/layout/LinedList"/>
    <dgm:cxn modelId="{06D36E20-ABA7-774D-BAEF-666BEF517C9A}" type="presParOf" srcId="{6F072F45-E052-4549-80C0-25C3C87E24EE}" destId="{B1437373-010D-A249-9DF5-256D12272790}" srcOrd="0" destOrd="0" presId="urn:microsoft.com/office/officeart/2008/layout/LinedList"/>
    <dgm:cxn modelId="{4E7B1F41-19AE-D042-8CB8-362B6F781544}" type="presParOf" srcId="{6F072F45-E052-4549-80C0-25C3C87E24EE}" destId="{95FC27A5-BE15-BE4D-B9DC-58F553E572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6E0BA-4B96-A14E-9BCC-1758ED731610}">
      <dsp:nvSpPr>
        <dsp:cNvPr id="0" name=""/>
        <dsp:cNvSpPr/>
      </dsp:nvSpPr>
      <dsp:spPr>
        <a:xfrm>
          <a:off x="0" y="512"/>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4E7F74-9B5E-B842-9D6C-E7E15EFD8C8D}">
      <dsp:nvSpPr>
        <dsp:cNvPr id="0" name=""/>
        <dsp:cNvSpPr/>
      </dsp:nvSpPr>
      <dsp:spPr>
        <a:xfrm>
          <a:off x="0" y="512"/>
          <a:ext cx="5384800" cy="8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Epidemiology</a:t>
          </a:r>
        </a:p>
      </dsp:txBody>
      <dsp:txXfrm>
        <a:off x="0" y="512"/>
        <a:ext cx="5384800" cy="839456"/>
      </dsp:txXfrm>
    </dsp:sp>
    <dsp:sp modelId="{7BDF8927-BD01-5140-8BC2-B03E9FFC3780}">
      <dsp:nvSpPr>
        <dsp:cNvPr id="0" name=""/>
        <dsp:cNvSpPr/>
      </dsp:nvSpPr>
      <dsp:spPr>
        <a:xfrm>
          <a:off x="0" y="839968"/>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C780A0-3236-FA44-B185-5BDD87FC9C10}">
      <dsp:nvSpPr>
        <dsp:cNvPr id="0" name=""/>
        <dsp:cNvSpPr/>
      </dsp:nvSpPr>
      <dsp:spPr>
        <a:xfrm>
          <a:off x="0" y="839968"/>
          <a:ext cx="5384800" cy="8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Clinical Diagnosis </a:t>
          </a:r>
        </a:p>
      </dsp:txBody>
      <dsp:txXfrm>
        <a:off x="0" y="839968"/>
        <a:ext cx="5384800" cy="839456"/>
      </dsp:txXfrm>
    </dsp:sp>
    <dsp:sp modelId="{1EA39072-347A-D946-BE99-E25BAE281868}">
      <dsp:nvSpPr>
        <dsp:cNvPr id="0" name=""/>
        <dsp:cNvSpPr/>
      </dsp:nvSpPr>
      <dsp:spPr>
        <a:xfrm>
          <a:off x="0" y="1679424"/>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5BF10-E30F-8B4B-B560-92E23526D6F2}">
      <dsp:nvSpPr>
        <dsp:cNvPr id="0" name=""/>
        <dsp:cNvSpPr/>
      </dsp:nvSpPr>
      <dsp:spPr>
        <a:xfrm>
          <a:off x="0" y="1679424"/>
          <a:ext cx="5384800" cy="8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Workup</a:t>
          </a:r>
        </a:p>
      </dsp:txBody>
      <dsp:txXfrm>
        <a:off x="0" y="1679424"/>
        <a:ext cx="5384800" cy="839456"/>
      </dsp:txXfrm>
    </dsp:sp>
    <dsp:sp modelId="{B9FB56E4-B089-964F-8A2B-1EECCD5056A7}">
      <dsp:nvSpPr>
        <dsp:cNvPr id="0" name=""/>
        <dsp:cNvSpPr/>
      </dsp:nvSpPr>
      <dsp:spPr>
        <a:xfrm>
          <a:off x="0" y="2518881"/>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6DC98C-F149-5D46-9913-CEF2217CB3B0}">
      <dsp:nvSpPr>
        <dsp:cNvPr id="0" name=""/>
        <dsp:cNvSpPr/>
      </dsp:nvSpPr>
      <dsp:spPr>
        <a:xfrm>
          <a:off x="0" y="2518881"/>
          <a:ext cx="5384800" cy="8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Treatment</a:t>
          </a:r>
        </a:p>
      </dsp:txBody>
      <dsp:txXfrm>
        <a:off x="0" y="2518881"/>
        <a:ext cx="5384800" cy="839456"/>
      </dsp:txXfrm>
    </dsp:sp>
    <dsp:sp modelId="{2EB9DD79-6216-3648-A832-34E2F032076E}">
      <dsp:nvSpPr>
        <dsp:cNvPr id="0" name=""/>
        <dsp:cNvSpPr/>
      </dsp:nvSpPr>
      <dsp:spPr>
        <a:xfrm>
          <a:off x="0" y="3358337"/>
          <a:ext cx="538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437373-010D-A249-9DF5-256D12272790}">
      <dsp:nvSpPr>
        <dsp:cNvPr id="0" name=""/>
        <dsp:cNvSpPr/>
      </dsp:nvSpPr>
      <dsp:spPr>
        <a:xfrm>
          <a:off x="0" y="3358337"/>
          <a:ext cx="5384800" cy="83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Management / Prognosis </a:t>
          </a:r>
        </a:p>
      </dsp:txBody>
      <dsp:txXfrm>
        <a:off x="0" y="3358337"/>
        <a:ext cx="5384800" cy="8394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8122B-75B3-AF45-BAFD-767879E076E4}" type="datetimeFigureOut">
              <a:rPr lang="en-US" smtClean="0"/>
              <a:t>3/29/2021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6E533-E18F-6942-B1A5-30BA1EC26F03}" type="slidenum">
              <a:rPr lang="en-US" smtClean="0"/>
              <a:t>‹#›</a:t>
            </a:fld>
            <a:endParaRPr lang="en-US"/>
          </a:p>
        </p:txBody>
      </p:sp>
    </p:spTree>
    <p:extLst>
      <p:ext uri="{BB962C8B-B14F-4D97-AF65-F5344CB8AC3E}">
        <p14:creationId xmlns:p14="http://schemas.microsoft.com/office/powerpoint/2010/main" val="4181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6E533-E18F-6942-B1A5-30BA1EC26F03}" type="slidenum">
              <a:rPr lang="en-US" smtClean="0"/>
              <a:t>1</a:t>
            </a:fld>
            <a:endParaRPr lang="en-US"/>
          </a:p>
        </p:txBody>
      </p:sp>
    </p:spTree>
    <p:extLst>
      <p:ext uri="{BB962C8B-B14F-4D97-AF65-F5344CB8AC3E}">
        <p14:creationId xmlns:p14="http://schemas.microsoft.com/office/powerpoint/2010/main" val="426769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6E533-E18F-6942-B1A5-30BA1EC26F03}" type="slidenum">
              <a:rPr lang="en-US" smtClean="0"/>
              <a:t>6</a:t>
            </a:fld>
            <a:endParaRPr lang="en-US"/>
          </a:p>
        </p:txBody>
      </p:sp>
    </p:spTree>
    <p:extLst>
      <p:ext uri="{BB962C8B-B14F-4D97-AF65-F5344CB8AC3E}">
        <p14:creationId xmlns:p14="http://schemas.microsoft.com/office/powerpoint/2010/main" val="277632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epidermis is diffusely infiltrated with large vacuolated cells that have a bluish cytoplasm; these are called Paget cells. These distinctive cells are found in the lower epidermis and may proliferate to the rete ridges and adnexa. The epidermis shows varying degrees of acanthosis, hyperkeratosis, and parakeratosis. With histochemical analysis, Paget cells are stained with </a:t>
            </a:r>
            <a:r>
              <a:rPr lang="en-US" sz="1200" b="0" i="0" kern="1200" dirty="0" err="1">
                <a:solidFill>
                  <a:schemeClr val="tx1"/>
                </a:solidFill>
                <a:effectLst/>
                <a:latin typeface="+mn-lt"/>
                <a:ea typeface="+mn-ea"/>
                <a:cs typeface="+mn-cs"/>
              </a:rPr>
              <a:t>sialomucin</a:t>
            </a:r>
            <a:r>
              <a:rPr lang="en-US" sz="1200" b="0" i="0" kern="1200" dirty="0">
                <a:solidFill>
                  <a:schemeClr val="tx1"/>
                </a:solidFill>
                <a:effectLst/>
                <a:latin typeface="+mn-lt"/>
                <a:ea typeface="+mn-ea"/>
                <a:cs typeface="+mn-cs"/>
              </a:rPr>
              <a:t> by using periodic acid–Schiff (PAS) followed by diastase digestion.</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It is important to keep in mind the differential diagnosis of tumors with an </a:t>
            </a:r>
            <a:r>
              <a:rPr lang="en-US" sz="1200" b="0" i="0" kern="1200" dirty="0" err="1">
                <a:solidFill>
                  <a:schemeClr val="tx1"/>
                </a:solidFill>
                <a:effectLst/>
                <a:latin typeface="+mn-lt"/>
                <a:ea typeface="+mn-ea"/>
                <a:cs typeface="+mn-cs"/>
              </a:rPr>
              <a:t>epidermotropic</a:t>
            </a:r>
            <a:r>
              <a:rPr lang="en-US" sz="1200" b="0" i="0" kern="1200" dirty="0">
                <a:solidFill>
                  <a:schemeClr val="tx1"/>
                </a:solidFill>
                <a:effectLst/>
                <a:latin typeface="+mn-lt"/>
                <a:ea typeface="+mn-ea"/>
                <a:cs typeface="+mn-cs"/>
              </a:rPr>
              <a:t> growth pattern and the importance of immunohistochemical staining in the histologic workup of such tumors. The following should all be considered</a:t>
            </a:r>
            <a:r>
              <a:rPr lang="en-US" sz="1200" b="0" i="0" kern="1200" baseline="30000" dirty="0">
                <a:solidFill>
                  <a:schemeClr val="tx1"/>
                </a:solidFill>
                <a:effectLst/>
                <a:latin typeface="+mn-lt"/>
                <a:ea typeface="+mn-ea"/>
                <a:cs typeface="+mn-cs"/>
              </a:rPr>
              <a:t> [</a:t>
            </a:r>
            <a:r>
              <a:rPr lang="en-US" sz="1200" b="0" i="0" u="none" strike="noStrike" kern="1200" baseline="30000" dirty="0">
                <a:solidFill>
                  <a:schemeClr val="tx1"/>
                </a:solidFill>
                <a:effectLst/>
                <a:latin typeface="+mn-lt"/>
                <a:ea typeface="+mn-ea"/>
                <a:cs typeface="+mn-cs"/>
              </a:rPr>
              <a:t>8</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Squamous cell carcinoma in situ</a:t>
            </a:r>
          </a:p>
          <a:p>
            <a:r>
              <a:rPr lang="en-US" sz="1200" b="0" i="0" kern="1200" dirty="0">
                <a:solidFill>
                  <a:schemeClr val="tx1"/>
                </a:solidFill>
                <a:effectLst/>
                <a:latin typeface="+mn-lt"/>
                <a:ea typeface="+mn-ea"/>
                <a:cs typeface="+mn-cs"/>
              </a:rPr>
              <a:t>Melanoma</a:t>
            </a:r>
          </a:p>
          <a:p>
            <a:r>
              <a:rPr lang="en-US" sz="1200" b="0" i="0" kern="1200" dirty="0">
                <a:solidFill>
                  <a:schemeClr val="tx1"/>
                </a:solidFill>
                <a:effectLst/>
                <a:latin typeface="+mn-lt"/>
                <a:ea typeface="+mn-ea"/>
                <a:cs typeface="+mn-cs"/>
              </a:rPr>
              <a:t>Mycosis fungoides</a:t>
            </a:r>
          </a:p>
          <a:p>
            <a:r>
              <a:rPr lang="en-US" sz="1200" b="0" i="0" kern="1200" dirty="0">
                <a:solidFill>
                  <a:schemeClr val="tx1"/>
                </a:solidFill>
                <a:effectLst/>
                <a:latin typeface="+mn-lt"/>
                <a:ea typeface="+mn-ea"/>
                <a:cs typeface="+mn-cs"/>
              </a:rPr>
              <a:t>Eccrine </a:t>
            </a:r>
            <a:r>
              <a:rPr lang="en-US" sz="1200" b="0" i="0" kern="1200" dirty="0" err="1">
                <a:solidFill>
                  <a:schemeClr val="tx1"/>
                </a:solidFill>
                <a:effectLst/>
                <a:latin typeface="+mn-lt"/>
                <a:ea typeface="+mn-ea"/>
                <a:cs typeface="+mn-cs"/>
              </a:rPr>
              <a:t>porocarcinoma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Sebaceous carcinoma of the eyelid</a:t>
            </a:r>
          </a:p>
          <a:p>
            <a:r>
              <a:rPr lang="en-US" sz="1200" b="0" i="0" kern="1200" dirty="0">
                <a:solidFill>
                  <a:schemeClr val="tx1"/>
                </a:solidFill>
                <a:effectLst/>
                <a:latin typeface="+mn-lt"/>
                <a:ea typeface="+mn-ea"/>
                <a:cs typeface="+mn-cs"/>
              </a:rPr>
              <a:t>Mammary Paget disease (PD) and EMPD</a:t>
            </a:r>
          </a:p>
          <a:p>
            <a:r>
              <a:rPr lang="en-US" sz="1200" b="0" i="0" kern="1200" dirty="0">
                <a:solidFill>
                  <a:schemeClr val="tx1"/>
                </a:solidFill>
                <a:effectLst/>
                <a:latin typeface="+mn-lt"/>
                <a:ea typeface="+mn-ea"/>
                <a:cs typeface="+mn-cs"/>
              </a:rPr>
              <a:t>Merkel cell carcinoma</a:t>
            </a:r>
          </a:p>
          <a:p>
            <a:r>
              <a:rPr lang="en-US" sz="1200" b="0" i="0" kern="1200" dirty="0" err="1">
                <a:solidFill>
                  <a:schemeClr val="tx1"/>
                </a:solidFill>
                <a:effectLst/>
                <a:latin typeface="+mn-lt"/>
                <a:ea typeface="+mn-ea"/>
                <a:cs typeface="+mn-cs"/>
              </a:rPr>
              <a:t>Epidermotropic</a:t>
            </a:r>
            <a:r>
              <a:rPr lang="en-US" sz="1200" b="0" i="0" kern="1200" dirty="0">
                <a:solidFill>
                  <a:schemeClr val="tx1"/>
                </a:solidFill>
                <a:effectLst/>
                <a:latin typeface="+mn-lt"/>
                <a:ea typeface="+mn-ea"/>
                <a:cs typeface="+mn-cs"/>
              </a:rPr>
              <a:t> metastases</a:t>
            </a:r>
          </a:p>
          <a:p>
            <a:endParaRPr lang="en-US" dirty="0"/>
          </a:p>
        </p:txBody>
      </p:sp>
      <p:sp>
        <p:nvSpPr>
          <p:cNvPr id="4" name="Slide Number Placeholder 3"/>
          <p:cNvSpPr>
            <a:spLocks noGrp="1"/>
          </p:cNvSpPr>
          <p:nvPr>
            <p:ph type="sldNum" sz="quarter" idx="5"/>
          </p:nvPr>
        </p:nvSpPr>
        <p:spPr/>
        <p:txBody>
          <a:bodyPr/>
          <a:lstStyle/>
          <a:p>
            <a:fld id="{8FF6E533-E18F-6942-B1A5-30BA1EC26F03}" type="slidenum">
              <a:rPr lang="en-US" smtClean="0"/>
              <a:t>12</a:t>
            </a:fld>
            <a:endParaRPr lang="en-US"/>
          </a:p>
        </p:txBody>
      </p:sp>
    </p:spTree>
    <p:extLst>
      <p:ext uri="{BB962C8B-B14F-4D97-AF65-F5344CB8AC3E}">
        <p14:creationId xmlns:p14="http://schemas.microsoft.com/office/powerpoint/2010/main" val="21654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1.  Right anterior scrotum margin / punch biopsy: </a:t>
            </a:r>
          </a:p>
          <a:p>
            <a:r>
              <a:rPr lang="en-US" sz="1200" kern="1200" dirty="0">
                <a:solidFill>
                  <a:schemeClr val="tx1"/>
                </a:solidFill>
                <a:latin typeface="+mn-lt"/>
                <a:ea typeface="+mn-ea"/>
                <a:cs typeface="+mn-cs"/>
              </a:rPr>
              <a:t>    - Subtle changes consistent with Paget's disease</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2.  Left anterior scrotal margin / punch biopsy: </a:t>
            </a:r>
          </a:p>
          <a:p>
            <a:r>
              <a:rPr lang="sk-SK" sz="1200" kern="1200" dirty="0">
                <a:solidFill>
                  <a:schemeClr val="tx1"/>
                </a:solidFill>
                <a:latin typeface="+mn-lt"/>
                <a:ea typeface="+mn-ea"/>
                <a:cs typeface="+mn-cs"/>
              </a:rPr>
              <a:t>    - Subtle changes worrisome for Paget's disease, see note</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Note: immunohistochemical stains are pending; an addendum will follow.</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3.  Central scrotum / punch biopsy: </a:t>
            </a:r>
          </a:p>
          <a:p>
            <a:r>
              <a:rPr lang="sk-SK" sz="1200" kern="1200" dirty="0">
                <a:solidFill>
                  <a:schemeClr val="tx1"/>
                </a:solidFill>
                <a:latin typeface="+mn-lt"/>
                <a:ea typeface="+mn-ea"/>
                <a:cs typeface="+mn-cs"/>
              </a:rPr>
              <a:t>    - Subtle changes worrisome for Paget's disease, see note</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Note: immunohistochemical stains are pending; an addendum will follow.</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4.  Right posterior scrotum / punch biopsy: </a:t>
            </a:r>
          </a:p>
          <a:p>
            <a:r>
              <a:rPr lang="sk-SK" sz="1200" kern="1200" dirty="0">
                <a:solidFill>
                  <a:schemeClr val="tx1"/>
                </a:solidFill>
                <a:latin typeface="+mn-lt"/>
                <a:ea typeface="+mn-ea"/>
                <a:cs typeface="+mn-cs"/>
              </a:rPr>
              <a:t>    - Spongiotic dermatitis overlying fibrotic dermis; no Paget's disease</a:t>
            </a:r>
          </a:p>
          <a:p>
            <a:r>
              <a:rPr lang="sk-SK" sz="1200" kern="1200" dirty="0">
                <a:solidFill>
                  <a:schemeClr val="tx1"/>
                </a:solidFill>
                <a:latin typeface="+mn-lt"/>
                <a:ea typeface="+mn-ea"/>
                <a:cs typeface="+mn-cs"/>
              </a:rPr>
              <a:t>seen</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Note: immunohistochemical stains and PAS-D are pending; an addendum will</a:t>
            </a:r>
          </a:p>
          <a:p>
            <a:r>
              <a:rPr lang="sk-SK" sz="1200" kern="1200" dirty="0">
                <a:solidFill>
                  <a:schemeClr val="tx1"/>
                </a:solidFill>
                <a:latin typeface="+mn-lt"/>
                <a:ea typeface="+mn-ea"/>
                <a:cs typeface="+mn-cs"/>
              </a:rPr>
              <a:t>follow.</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5.  Right inguinal crease / punch biopsy:</a:t>
            </a:r>
          </a:p>
          <a:p>
            <a:r>
              <a:rPr lang="sk-SK" sz="1200" kern="1200" dirty="0">
                <a:solidFill>
                  <a:schemeClr val="tx1"/>
                </a:solidFill>
                <a:latin typeface="+mn-lt"/>
                <a:ea typeface="+mn-ea"/>
                <a:cs typeface="+mn-cs"/>
              </a:rPr>
              <a:t>    - Spongiotic dermatitis overlying fibrotic dermis suggestive of scar,</a:t>
            </a:r>
          </a:p>
          <a:p>
            <a:r>
              <a:rPr lang="sk-SK" sz="1200" kern="1200" dirty="0">
                <a:solidFill>
                  <a:schemeClr val="tx1"/>
                </a:solidFill>
                <a:latin typeface="+mn-lt"/>
                <a:ea typeface="+mn-ea"/>
                <a:cs typeface="+mn-cs"/>
              </a:rPr>
              <a:t>inflamed; no Paget's disease seen</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6.  Right ventral penile shaft / punch biopsy: </a:t>
            </a:r>
          </a:p>
          <a:p>
            <a:r>
              <a:rPr lang="sk-SK" sz="1200" kern="1200" dirty="0">
                <a:solidFill>
                  <a:schemeClr val="tx1"/>
                </a:solidFill>
                <a:latin typeface="+mn-lt"/>
                <a:ea typeface="+mn-ea"/>
                <a:cs typeface="+mn-cs"/>
              </a:rPr>
              <a:t>    - Spongiotic dermatitis; no Paget's disease seen</a:t>
            </a:r>
          </a:p>
          <a:p>
            <a:r>
              <a:rPr lang="sk-SK" sz="1200" kern="1200" dirty="0">
                <a:solidFill>
                  <a:schemeClr val="tx1"/>
                </a:solidFill>
                <a:latin typeface="+mn-lt"/>
                <a:ea typeface="+mn-ea"/>
                <a:cs typeface="+mn-cs"/>
              </a:rPr>
              <a:t> </a:t>
            </a:r>
          </a:p>
          <a:p>
            <a:r>
              <a:rPr lang="sk-SK" sz="1200" kern="1200" dirty="0">
                <a:solidFill>
                  <a:schemeClr val="tx1"/>
                </a:solidFill>
                <a:latin typeface="+mn-lt"/>
                <a:ea typeface="+mn-ea"/>
                <a:cs typeface="+mn-cs"/>
              </a:rPr>
              <a:t>Note: immunohistochemical stains and PAS-D are pending; an addendum will</a:t>
            </a:r>
          </a:p>
          <a:p>
            <a:r>
              <a:rPr lang="sk-SK" sz="1200" kern="1200" dirty="0">
                <a:solidFill>
                  <a:schemeClr val="tx1"/>
                </a:solidFill>
                <a:latin typeface="+mn-lt"/>
                <a:ea typeface="+mn-ea"/>
                <a:cs typeface="+mn-cs"/>
              </a:rPr>
              <a:t>follow.</a:t>
            </a:r>
            <a:endParaRPr lang="en-US" dirty="0"/>
          </a:p>
        </p:txBody>
      </p:sp>
      <p:sp>
        <p:nvSpPr>
          <p:cNvPr id="4" name="Slide Number Placeholder 3"/>
          <p:cNvSpPr>
            <a:spLocks noGrp="1"/>
          </p:cNvSpPr>
          <p:nvPr>
            <p:ph type="sldNum" sz="quarter" idx="10"/>
          </p:nvPr>
        </p:nvSpPr>
        <p:spPr/>
        <p:txBody>
          <a:bodyPr/>
          <a:lstStyle/>
          <a:p>
            <a:fld id="{0FE8FBC8-1E7F-9840-8C86-2834B00F3749}" type="slidenum">
              <a:rPr lang="en-US" smtClean="0"/>
              <a:t>25</a:t>
            </a:fld>
            <a:endParaRPr lang="en-US"/>
          </a:p>
        </p:txBody>
      </p:sp>
    </p:spTree>
    <p:extLst>
      <p:ext uri="{BB962C8B-B14F-4D97-AF65-F5344CB8AC3E}">
        <p14:creationId xmlns:p14="http://schemas.microsoft.com/office/powerpoint/2010/main" val="64287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6E533-E18F-6942-B1A5-30BA1EC26F03}" type="slidenum">
              <a:rPr lang="en-US" smtClean="0"/>
              <a:t>30</a:t>
            </a:fld>
            <a:endParaRPr lang="en-US"/>
          </a:p>
        </p:txBody>
      </p:sp>
    </p:spTree>
    <p:extLst>
      <p:ext uri="{BB962C8B-B14F-4D97-AF65-F5344CB8AC3E}">
        <p14:creationId xmlns:p14="http://schemas.microsoft.com/office/powerpoint/2010/main" val="2201546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a:solidFill>
                  <a:srgbClr val="FFFFFF"/>
                </a:solidFill>
              </a:defRPr>
            </a:lvl1pPr>
          </a:lstStyle>
          <a:p>
            <a:r>
              <a:rPr lang="en-US"/>
              <a:t>Date or Reference</a:t>
            </a:r>
            <a:endParaRPr lang="en-US" dirty="0"/>
          </a:p>
        </p:txBody>
      </p:sp>
      <p:sp>
        <p:nvSpPr>
          <p:cNvPr id="11" name="Slide Number Placeholder 10"/>
          <p:cNvSpPr>
            <a:spLocks noGrp="1"/>
          </p:cNvSpPr>
          <p:nvPr>
            <p:ph type="sldNum" sz="quarter" idx="11"/>
          </p:nvPr>
        </p:nvSpPr>
        <p:spPr/>
        <p:txBody>
          <a:bodyPr/>
          <a:lstStyle>
            <a:lvl1pPr algn="ctr">
              <a:defRPr>
                <a:solidFill>
                  <a:srgbClr val="FFFFFF"/>
                </a:solidFill>
              </a:defRPr>
            </a:lvl1pPr>
          </a:lstStyle>
          <a:p>
            <a:fld id="{D9DADDD7-F6DB-DE43-84D3-BDE65D6DBA61}" type="slidenum">
              <a:rPr lang="en-US" smtClean="0"/>
              <a:pPr/>
              <a:t>‹#›</a:t>
            </a:fld>
            <a:endParaRPr lang="en-US" dirty="0"/>
          </a:p>
        </p:txBody>
      </p:sp>
      <p:sp>
        <p:nvSpPr>
          <p:cNvPr id="12" name="Rectangle 11"/>
          <p:cNvSpPr/>
          <p:nvPr/>
        </p:nvSpPr>
        <p:spPr>
          <a:xfrm>
            <a:off x="366117" y="5998818"/>
            <a:ext cx="11825883" cy="859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570234" y="2290527"/>
            <a:ext cx="9710993" cy="1470025"/>
          </a:xfrm>
          <a:prstGeom prst="rect">
            <a:avLst/>
          </a:prstGeom>
        </p:spPr>
        <p:txBody>
          <a:bodyPr>
            <a:normAutofit/>
          </a:bodyPr>
          <a:lstStyle>
            <a:lvl1pPr>
              <a:defRPr sz="4000" b="1" i="0">
                <a:solidFill>
                  <a:schemeClr val="tx1"/>
                </a:solidFill>
                <a:latin typeface="Georgia"/>
                <a:cs typeface="Georgia"/>
              </a:defRPr>
            </a:lvl1pPr>
          </a:lstStyle>
          <a:p>
            <a:r>
              <a:rPr lang="en-US"/>
              <a:t>Click to edit Master title style</a:t>
            </a:r>
            <a:endParaRPr lang="en-US" dirty="0"/>
          </a:p>
        </p:txBody>
      </p:sp>
      <p:sp>
        <p:nvSpPr>
          <p:cNvPr id="3" name="Subtitle 2"/>
          <p:cNvSpPr>
            <a:spLocks noGrp="1"/>
          </p:cNvSpPr>
          <p:nvPr>
            <p:ph type="subTitle" idx="1"/>
          </p:nvPr>
        </p:nvSpPr>
        <p:spPr>
          <a:xfrm>
            <a:off x="570233" y="4579564"/>
            <a:ext cx="8534400" cy="1306986"/>
          </a:xfr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Rectangle 3"/>
          <p:cNvSpPr/>
          <p:nvPr/>
        </p:nvSpPr>
        <p:spPr>
          <a:xfrm>
            <a:off x="366117" y="203486"/>
            <a:ext cx="2262659" cy="5402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descr="MSKCC_logo_hor_pos_rgb_1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33" y="569648"/>
            <a:ext cx="3577339" cy="826366"/>
          </a:xfrm>
          <a:prstGeom prst="rect">
            <a:avLst/>
          </a:prstGeom>
        </p:spPr>
      </p:pic>
      <p:sp>
        <p:nvSpPr>
          <p:cNvPr id="5" name="Rectangle 4"/>
          <p:cNvSpPr/>
          <p:nvPr/>
        </p:nvSpPr>
        <p:spPr>
          <a:xfrm>
            <a:off x="10861242" y="0"/>
            <a:ext cx="1330759" cy="2287462"/>
          </a:xfrm>
          <a:prstGeom prst="rect">
            <a:avLst/>
          </a:prstGeom>
          <a:solidFill>
            <a:srgbClr val="287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75B4"/>
              </a:solidFill>
            </a:endParaRPr>
          </a:p>
        </p:txBody>
      </p:sp>
      <p:sp>
        <p:nvSpPr>
          <p:cNvPr id="13" name="Rectangle 12"/>
          <p:cNvSpPr/>
          <p:nvPr/>
        </p:nvSpPr>
        <p:spPr>
          <a:xfrm>
            <a:off x="10861242" y="2287462"/>
            <a:ext cx="1330759" cy="2287462"/>
          </a:xfrm>
          <a:prstGeom prst="rect">
            <a:avLst/>
          </a:prstGeom>
          <a:solidFill>
            <a:srgbClr val="00B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75B4"/>
              </a:solidFill>
            </a:endParaRPr>
          </a:p>
        </p:txBody>
      </p:sp>
      <p:sp>
        <p:nvSpPr>
          <p:cNvPr id="14" name="Rectangle 13"/>
          <p:cNvSpPr/>
          <p:nvPr/>
        </p:nvSpPr>
        <p:spPr>
          <a:xfrm>
            <a:off x="10861242" y="4574924"/>
            <a:ext cx="1330759" cy="2287462"/>
          </a:xfrm>
          <a:prstGeom prst="rect">
            <a:avLst/>
          </a:prstGeom>
          <a:solidFill>
            <a:srgbClr val="9B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75B4"/>
              </a:solidFill>
            </a:endParaRPr>
          </a:p>
        </p:txBody>
      </p:sp>
    </p:spTree>
    <p:extLst>
      <p:ext uri="{BB962C8B-B14F-4D97-AF65-F5344CB8AC3E}">
        <p14:creationId xmlns:p14="http://schemas.microsoft.com/office/powerpoint/2010/main" val="415893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33" y="852809"/>
            <a:ext cx="10975001" cy="108001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71933" y="1976438"/>
            <a:ext cx="10975001" cy="418292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1932" y="6356351"/>
            <a:ext cx="3860800" cy="365125"/>
          </a:xfrm>
        </p:spPr>
        <p:txBody>
          <a:bodyPr/>
          <a:lstStyle>
            <a:lvl1pPr>
              <a:defRPr>
                <a:solidFill>
                  <a:schemeClr val="tx1"/>
                </a:solidFill>
              </a:defRPr>
            </a:lvl1pPr>
          </a:lstStyle>
          <a:p>
            <a:r>
              <a:rPr lang="en-US">
                <a:solidFill>
                  <a:prstClr val="black"/>
                </a:solidFill>
              </a:rPr>
              <a:t>Footer</a:t>
            </a:r>
            <a:endParaRPr lang="en-US" dirty="0">
              <a:solidFill>
                <a:prstClr val="black"/>
              </a:solidFill>
            </a:endParaRPr>
          </a:p>
        </p:txBody>
      </p:sp>
      <p:sp>
        <p:nvSpPr>
          <p:cNvPr id="6" name="Slide Number Placeholder 5"/>
          <p:cNvSpPr>
            <a:spLocks noGrp="1"/>
          </p:cNvSpPr>
          <p:nvPr>
            <p:ph type="sldNum" sz="quarter" idx="12"/>
          </p:nvPr>
        </p:nvSpPr>
        <p:spPr>
          <a:xfrm>
            <a:off x="8974779" y="6356351"/>
            <a:ext cx="2844800" cy="365125"/>
          </a:xfrm>
        </p:spPr>
        <p:txBody>
          <a:bodyPr/>
          <a:lstStyle>
            <a:lvl1pPr algn="just">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179459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33" y="847215"/>
            <a:ext cx="11110468" cy="108001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82807" y="1976439"/>
            <a:ext cx="5384800" cy="4198306"/>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976439"/>
            <a:ext cx="5384800" cy="4198306"/>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71932" y="6353219"/>
            <a:ext cx="3860800" cy="365125"/>
          </a:xfrm>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357080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1933" y="782638"/>
            <a:ext cx="11110468" cy="86361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9228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2050"/>
            <a:ext cx="5386917" cy="3658492"/>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9228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2050"/>
            <a:ext cx="5389033" cy="3678502"/>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471932" y="6356351"/>
            <a:ext cx="3860800" cy="365125"/>
          </a:xfrm>
        </p:spPr>
        <p:txBody>
          <a:bodyPr/>
          <a:lstStyle>
            <a:lvl1pPr>
              <a:defRPr>
                <a:solidFill>
                  <a:srgbClr val="000000"/>
                </a:solidFill>
              </a:defRPr>
            </a:lvl1pPr>
          </a:lstStyle>
          <a:p>
            <a:endParaRPr lang="en-US" dirty="0"/>
          </a:p>
        </p:txBody>
      </p:sp>
      <p:sp>
        <p:nvSpPr>
          <p:cNvPr id="9" name="Slide Number Placeholder 8"/>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205068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lvl1pPr algn="ctr">
              <a:defRPr>
                <a:solidFill>
                  <a:srgbClr val="FFFFFF"/>
                </a:solidFill>
              </a:defRPr>
            </a:lvl1pPr>
          </a:lstStyle>
          <a:p>
            <a:fld id="{D9DADDD7-F6DB-DE43-84D3-BDE65D6DBA61}" type="slidenum">
              <a:rPr lang="en-US" smtClean="0"/>
              <a:pPr/>
              <a:t>‹#›</a:t>
            </a:fld>
            <a:endParaRPr lang="en-US" dirty="0"/>
          </a:p>
        </p:txBody>
      </p:sp>
      <p:sp>
        <p:nvSpPr>
          <p:cNvPr id="2" name="Rectangle 1"/>
          <p:cNvSpPr/>
          <p:nvPr/>
        </p:nvSpPr>
        <p:spPr>
          <a:xfrm>
            <a:off x="355493" y="5929158"/>
            <a:ext cx="11836507" cy="9288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5" name="Text Placeholder 4"/>
          <p:cNvSpPr>
            <a:spLocks noGrp="1"/>
          </p:cNvSpPr>
          <p:nvPr>
            <p:ph type="body" sz="quarter" idx="12"/>
          </p:nvPr>
        </p:nvSpPr>
        <p:spPr>
          <a:xfrm>
            <a:off x="469902" y="2119723"/>
            <a:ext cx="9886165" cy="2082800"/>
          </a:xfrm>
        </p:spPr>
        <p:txBody>
          <a:bodyPr>
            <a:normAutofit/>
          </a:bodyPr>
          <a:lstStyle>
            <a:lvl1pPr marL="0" indent="0">
              <a:lnSpc>
                <a:spcPct val="100000"/>
              </a:lnSpc>
              <a:buFontTx/>
              <a:buNone/>
              <a:defRPr sz="4400" b="1" i="0">
                <a:solidFill>
                  <a:srgbClr val="2875B4"/>
                </a:solidFill>
                <a:latin typeface="Georgia"/>
                <a:cs typeface="Georgi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Rectangle 6"/>
          <p:cNvSpPr/>
          <p:nvPr/>
        </p:nvSpPr>
        <p:spPr>
          <a:xfrm>
            <a:off x="10861242" y="0"/>
            <a:ext cx="1330759" cy="2287462"/>
          </a:xfrm>
          <a:prstGeom prst="rect">
            <a:avLst/>
          </a:prstGeom>
          <a:solidFill>
            <a:srgbClr val="287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75B4"/>
              </a:solidFill>
            </a:endParaRPr>
          </a:p>
        </p:txBody>
      </p:sp>
      <p:sp>
        <p:nvSpPr>
          <p:cNvPr id="8" name="Rectangle 7"/>
          <p:cNvSpPr/>
          <p:nvPr/>
        </p:nvSpPr>
        <p:spPr>
          <a:xfrm>
            <a:off x="10861242" y="2287462"/>
            <a:ext cx="1330759" cy="2287462"/>
          </a:xfrm>
          <a:prstGeom prst="rect">
            <a:avLst/>
          </a:prstGeom>
          <a:solidFill>
            <a:srgbClr val="00B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75B4"/>
              </a:solidFill>
            </a:endParaRPr>
          </a:p>
        </p:txBody>
      </p:sp>
      <p:sp>
        <p:nvSpPr>
          <p:cNvPr id="10" name="Rectangle 9"/>
          <p:cNvSpPr/>
          <p:nvPr/>
        </p:nvSpPr>
        <p:spPr>
          <a:xfrm>
            <a:off x="10861242" y="4574924"/>
            <a:ext cx="1330759" cy="2287462"/>
          </a:xfrm>
          <a:prstGeom prst="rect">
            <a:avLst/>
          </a:prstGeom>
          <a:solidFill>
            <a:srgbClr val="9B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2875B4"/>
              </a:solidFill>
            </a:endParaRPr>
          </a:p>
        </p:txBody>
      </p:sp>
    </p:spTree>
    <p:extLst>
      <p:ext uri="{BB962C8B-B14F-4D97-AF65-F5344CB8AC3E}">
        <p14:creationId xmlns:p14="http://schemas.microsoft.com/office/powerpoint/2010/main" val="150107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1"/>
            <a:ext cx="3860800" cy="365125"/>
          </a:xfrm>
        </p:spPr>
        <p:txBody>
          <a:bodyPr/>
          <a:lstStyle>
            <a:lvl1pPr>
              <a:defRPr>
                <a:solidFill>
                  <a:srgbClr val="000000"/>
                </a:solidFill>
              </a:defRPr>
            </a:lvl1pPr>
          </a:lstStyle>
          <a:p>
            <a:endParaRPr lang="en-US" dirty="0"/>
          </a:p>
        </p:txBody>
      </p:sp>
      <p:sp>
        <p:nvSpPr>
          <p:cNvPr id="4" name="Slide Number Placeholder 3"/>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
        <p:nvSpPr>
          <p:cNvPr id="5" name="Title 1"/>
          <p:cNvSpPr>
            <a:spLocks noGrp="1"/>
          </p:cNvSpPr>
          <p:nvPr>
            <p:ph type="title"/>
          </p:nvPr>
        </p:nvSpPr>
        <p:spPr>
          <a:xfrm>
            <a:off x="471933" y="952158"/>
            <a:ext cx="11394276" cy="975067"/>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95729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150850"/>
            <a:ext cx="7315200" cy="41350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1052285" y="6356351"/>
            <a:ext cx="3280447" cy="365125"/>
          </a:xfrm>
        </p:spPr>
        <p:txBody>
          <a:bodyPr/>
          <a:lstStyle>
            <a:lvl1pPr>
              <a:defRPr>
                <a:solidFill>
                  <a:srgbClr val="000000"/>
                </a:solidFill>
              </a:defRPr>
            </a:lvl1pPr>
          </a:lstStyle>
          <a:p>
            <a:r>
              <a:rPr lang="en-US"/>
              <a:t>Reference</a:t>
            </a:r>
            <a:endParaRPr lang="en-US" dirty="0"/>
          </a:p>
        </p:txBody>
      </p:sp>
      <p:sp>
        <p:nvSpPr>
          <p:cNvPr id="7" name="Slide Number Placeholder 6"/>
          <p:cNvSpPr>
            <a:spLocks noGrp="1"/>
          </p:cNvSpPr>
          <p:nvPr>
            <p:ph type="sldNum" sz="quarter" idx="12"/>
          </p:nvPr>
        </p:nvSpPr>
        <p:spPr>
          <a:xfrm>
            <a:off x="4900084" y="6356351"/>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551522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78D727-CE5F-AF4F-BD50-593B6CC99E67}"/>
              </a:ext>
            </a:extLst>
          </p:cNvPr>
          <p:cNvSpPr>
            <a:spLocks noGrp="1"/>
          </p:cNvSpPr>
          <p:nvPr>
            <p:ph type="dt" sz="half" idx="10"/>
          </p:nvPr>
        </p:nvSpPr>
        <p:spPr/>
        <p:txBody>
          <a:bodyPr/>
          <a:lstStyle>
            <a:lvl1pPr>
              <a:defRPr/>
            </a:lvl1pPr>
          </a:lstStyle>
          <a:p>
            <a:pPr>
              <a:defRPr/>
            </a:pPr>
            <a:fld id="{73BBB449-535A-DE43-8415-11C6BED5CB3C}" type="datetimeFigureOut">
              <a:rPr lang="en-US"/>
              <a:pPr>
                <a:defRPr/>
              </a:pPr>
              <a:t>3/29/2021</a:t>
            </a:fld>
            <a:endParaRPr lang="en-US"/>
          </a:p>
        </p:txBody>
      </p:sp>
      <p:sp>
        <p:nvSpPr>
          <p:cNvPr id="3" name="Footer Placeholder 4">
            <a:extLst>
              <a:ext uri="{FF2B5EF4-FFF2-40B4-BE49-F238E27FC236}">
                <a16:creationId xmlns:a16="http://schemas.microsoft.com/office/drawing/2014/main" id="{3AC8B169-9C37-AF45-9A49-C590B8562F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CD53509-8F49-F442-BC74-A8F32CB53D1F}"/>
              </a:ext>
            </a:extLst>
          </p:cNvPr>
          <p:cNvSpPr>
            <a:spLocks noGrp="1"/>
          </p:cNvSpPr>
          <p:nvPr>
            <p:ph type="sldNum" sz="quarter" idx="12"/>
          </p:nvPr>
        </p:nvSpPr>
        <p:spPr/>
        <p:txBody>
          <a:bodyPr/>
          <a:lstStyle>
            <a:lvl1pPr>
              <a:defRPr/>
            </a:lvl1pPr>
          </a:lstStyle>
          <a:p>
            <a:fld id="{1374708B-FCCB-D64C-BA15-1E14522F2A94}" type="slidenum">
              <a:rPr lang="en-US" altLang="en-US"/>
              <a:pPr/>
              <a:t>‹#›</a:t>
            </a:fld>
            <a:endParaRPr lang="en-US" altLang="en-US"/>
          </a:p>
        </p:txBody>
      </p:sp>
    </p:spTree>
    <p:extLst>
      <p:ext uri="{BB962C8B-B14F-4D97-AF65-F5344CB8AC3E}">
        <p14:creationId xmlns:p14="http://schemas.microsoft.com/office/powerpoint/2010/main" val="383790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1654D-2A99-4B19-8A2E-08F8B53EA7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9C101-C2EE-45A9-9860-1F0FB9DE6292}"/>
              </a:ext>
            </a:extLst>
          </p:cNvPr>
          <p:cNvSpPr>
            <a:spLocks noGrp="1"/>
          </p:cNvSpPr>
          <p:nvPr>
            <p:ph type="dt" sz="half" idx="10"/>
          </p:nvPr>
        </p:nvSpPr>
        <p:spPr/>
        <p:txBody>
          <a:bodyPr/>
          <a:lstStyle/>
          <a:p>
            <a:fld id="{ABBB9F17-69FB-4DED-B312-8CB580AB8A54}" type="datetimeFigureOut">
              <a:rPr lang="en-US" smtClean="0"/>
              <a:t>3/29/2021</a:t>
            </a:fld>
            <a:endParaRPr lang="en-US"/>
          </a:p>
        </p:txBody>
      </p:sp>
      <p:sp>
        <p:nvSpPr>
          <p:cNvPr id="4" name="Footer Placeholder 3">
            <a:extLst>
              <a:ext uri="{FF2B5EF4-FFF2-40B4-BE49-F238E27FC236}">
                <a16:creationId xmlns:a16="http://schemas.microsoft.com/office/drawing/2014/main" id="{A079B07E-5D04-493E-BC71-EAFC8A5957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DC5724-444A-49A7-B08C-41CE4C7BB7EF}"/>
              </a:ext>
            </a:extLst>
          </p:cNvPr>
          <p:cNvSpPr>
            <a:spLocks noGrp="1"/>
          </p:cNvSpPr>
          <p:nvPr>
            <p:ph type="sldNum" sz="quarter" idx="12"/>
          </p:nvPr>
        </p:nvSpPr>
        <p:spPr/>
        <p:txBody>
          <a:bodyPr/>
          <a:lstStyle/>
          <a:p>
            <a:fld id="{C2A88D1D-E63B-4037-BB15-BB22AEA58DDB}" type="slidenum">
              <a:rPr lang="en-US" smtClean="0"/>
              <a:t>‹#›</a:t>
            </a:fld>
            <a:endParaRPr lang="en-US"/>
          </a:p>
        </p:txBody>
      </p:sp>
    </p:spTree>
    <p:extLst>
      <p:ext uri="{BB962C8B-B14F-4D97-AF65-F5344CB8AC3E}">
        <p14:creationId xmlns:p14="http://schemas.microsoft.com/office/powerpoint/2010/main" val="308519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1933" y="1985741"/>
            <a:ext cx="11394276" cy="42947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005408" y="6356351"/>
            <a:ext cx="3860800" cy="365125"/>
          </a:xfrm>
          <a:prstGeom prst="rect">
            <a:avLst/>
          </a:prstGeom>
        </p:spPr>
        <p:txBody>
          <a:bodyPr vert="horz" lIns="91440" tIns="45720" rIns="91440" bIns="45720" rtlCol="0" anchor="ctr"/>
          <a:lstStyle>
            <a:lvl1pPr algn="l">
              <a:defRPr sz="1200">
                <a:solidFill>
                  <a:srgbClr val="000000"/>
                </a:solidFill>
                <a:latin typeface="Corbel"/>
                <a:cs typeface="Corbel"/>
              </a:defRPr>
            </a:lvl1pPr>
          </a:lstStyle>
          <a:p>
            <a:r>
              <a:rPr lang="en-US"/>
              <a:t>Reference</a:t>
            </a:r>
            <a:endParaRPr lang="en-US" dirty="0"/>
          </a:p>
        </p:txBody>
      </p:sp>
      <p:sp>
        <p:nvSpPr>
          <p:cNvPr id="6" name="Slide Number Placeholder 5"/>
          <p:cNvSpPr>
            <a:spLocks noGrp="1"/>
          </p:cNvSpPr>
          <p:nvPr>
            <p:ph type="sldNum" sz="quarter" idx="4"/>
          </p:nvPr>
        </p:nvSpPr>
        <p:spPr>
          <a:xfrm>
            <a:off x="4900084" y="6356351"/>
            <a:ext cx="2844800" cy="365125"/>
          </a:xfrm>
          <a:prstGeom prst="rect">
            <a:avLst/>
          </a:prstGeom>
        </p:spPr>
        <p:txBody>
          <a:bodyPr vert="horz" lIns="91440" tIns="45720" rIns="91440" bIns="45720" rtlCol="0" anchor="ctr"/>
          <a:lstStyle>
            <a:lvl1pPr algn="ctr">
              <a:defRPr sz="1200">
                <a:solidFill>
                  <a:srgbClr val="000000"/>
                </a:solidFill>
                <a:latin typeface="Corbel"/>
                <a:cs typeface="Corbel"/>
              </a:defRPr>
            </a:lvl1pPr>
          </a:lstStyle>
          <a:p>
            <a:fld id="{D9DADDD7-F6DB-DE43-84D3-BDE65D6DBA61}" type="slidenum">
              <a:rPr lang="en-US" smtClean="0"/>
              <a:pPr/>
              <a:t>‹#›</a:t>
            </a:fld>
            <a:endParaRPr lang="en-US" dirty="0"/>
          </a:p>
        </p:txBody>
      </p:sp>
      <p:pic>
        <p:nvPicPr>
          <p:cNvPr id="4" name="Picture 3" descr="MSKCC_logo_hor_pos_rgb_15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933" y="274638"/>
            <a:ext cx="2017489" cy="466040"/>
          </a:xfrm>
          <a:prstGeom prst="rect">
            <a:avLst/>
          </a:prstGeom>
        </p:spPr>
      </p:pic>
      <p:sp>
        <p:nvSpPr>
          <p:cNvPr id="12" name="Title Placeholder 11"/>
          <p:cNvSpPr>
            <a:spLocks noGrp="1"/>
          </p:cNvSpPr>
          <p:nvPr>
            <p:ph type="title"/>
          </p:nvPr>
        </p:nvSpPr>
        <p:spPr>
          <a:xfrm>
            <a:off x="464782" y="791218"/>
            <a:ext cx="11401425" cy="113838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Rectangle 1"/>
          <p:cNvSpPr/>
          <p:nvPr/>
        </p:nvSpPr>
        <p:spPr>
          <a:xfrm>
            <a:off x="11866209" y="1"/>
            <a:ext cx="325792" cy="2294479"/>
          </a:xfrm>
          <a:prstGeom prst="rect">
            <a:avLst/>
          </a:prstGeom>
          <a:solidFill>
            <a:srgbClr val="287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p:nvSpPr>
        <p:spPr>
          <a:xfrm>
            <a:off x="11866210" y="2283102"/>
            <a:ext cx="325791" cy="2294479"/>
          </a:xfrm>
          <a:prstGeom prst="rect">
            <a:avLst/>
          </a:prstGeom>
          <a:solidFill>
            <a:srgbClr val="00BD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8" name="Rectangle 17"/>
          <p:cNvSpPr/>
          <p:nvPr/>
        </p:nvSpPr>
        <p:spPr>
          <a:xfrm>
            <a:off x="11866208" y="4563522"/>
            <a:ext cx="325793" cy="2294479"/>
          </a:xfrm>
          <a:prstGeom prst="rect">
            <a:avLst/>
          </a:prstGeom>
          <a:solidFill>
            <a:srgbClr val="9BD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67335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457200" rtl="0" eaLnBrk="1" latinLnBrk="0" hangingPunct="1">
        <a:spcBef>
          <a:spcPct val="0"/>
        </a:spcBef>
        <a:buNone/>
        <a:defRPr sz="3200" b="1" kern="1200">
          <a:solidFill>
            <a:srgbClr val="2875B4"/>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2000" b="1"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000" b="1"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1"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2000" b="1"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b="1"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2.jpe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diagramData" Target="../diagrams/data1.xml"/><Relationship Id="rId16" Type="http://schemas.openxmlformats.org/officeDocument/2006/relationships/image" Target="../media/image11.png"/><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6.svg"/><Relationship Id="rId5" Type="http://schemas.openxmlformats.org/officeDocument/2006/relationships/diagramColors" Target="../diagrams/colors1.xml"/><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mailto:ROSSIA@mskcc.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B356-5B5E-4D3B-A365-4991B14DD81E}"/>
              </a:ext>
            </a:extLst>
          </p:cNvPr>
          <p:cNvSpPr>
            <a:spLocks noGrp="1"/>
          </p:cNvSpPr>
          <p:nvPr>
            <p:ph type="ctrTitle"/>
          </p:nvPr>
        </p:nvSpPr>
        <p:spPr>
          <a:xfrm>
            <a:off x="452247" y="1958975"/>
            <a:ext cx="9710993" cy="1470025"/>
          </a:xfrm>
        </p:spPr>
        <p:txBody>
          <a:bodyPr vert="horz" lIns="91440" tIns="45720" rIns="91440" bIns="45720" rtlCol="0" anchor="ctr">
            <a:normAutofit/>
          </a:bodyPr>
          <a:lstStyle/>
          <a:p>
            <a:pPr algn="ctr"/>
            <a:r>
              <a:rPr lang="en-US" kern="1200" dirty="0">
                <a:solidFill>
                  <a:schemeClr val="accent1"/>
                </a:solidFill>
                <a:latin typeface="+mj-lt"/>
                <a:ea typeface="+mj-ea"/>
                <a:cs typeface="+mj-cs"/>
              </a:rPr>
              <a:t>EXTRAMAMMARY PAGET DISEASE</a:t>
            </a:r>
          </a:p>
        </p:txBody>
      </p:sp>
      <p:sp>
        <p:nvSpPr>
          <p:cNvPr id="3" name="Subtitle 2">
            <a:extLst>
              <a:ext uri="{FF2B5EF4-FFF2-40B4-BE49-F238E27FC236}">
                <a16:creationId xmlns:a16="http://schemas.microsoft.com/office/drawing/2014/main" id="{C956E0AE-5DDE-4285-9A8D-DCA624370444}"/>
              </a:ext>
            </a:extLst>
          </p:cNvPr>
          <p:cNvSpPr>
            <a:spLocks noGrp="1"/>
          </p:cNvSpPr>
          <p:nvPr>
            <p:ph type="subTitle" idx="1"/>
          </p:nvPr>
        </p:nvSpPr>
        <p:spPr>
          <a:xfrm>
            <a:off x="570233" y="3760552"/>
            <a:ext cx="8534400" cy="3097448"/>
          </a:xfrm>
        </p:spPr>
        <p:txBody>
          <a:bodyPr vert="horz" lIns="91440" tIns="45720" rIns="91440" bIns="45720" rtlCol="0" anchor="ctr">
            <a:normAutofit/>
          </a:bodyPr>
          <a:lstStyle/>
          <a:p>
            <a:pPr algn="l"/>
            <a:r>
              <a:rPr lang="en-US" dirty="0">
                <a:solidFill>
                  <a:schemeClr val="accent6"/>
                </a:solidFill>
              </a:rPr>
              <a:t>ANTHONY ROSSI MD</a:t>
            </a:r>
          </a:p>
          <a:p>
            <a:pPr algn="l"/>
            <a:r>
              <a:rPr lang="en-US" dirty="0">
                <a:solidFill>
                  <a:schemeClr val="accent6"/>
                </a:solidFill>
              </a:rPr>
              <a:t>IG &amp; Twitter: @</a:t>
            </a:r>
            <a:r>
              <a:rPr lang="en-US" dirty="0" err="1">
                <a:solidFill>
                  <a:schemeClr val="accent6"/>
                </a:solidFill>
              </a:rPr>
              <a:t>DrAnthonyRossi</a:t>
            </a:r>
            <a:endParaRPr lang="en-US" dirty="0">
              <a:solidFill>
                <a:schemeClr val="accent6"/>
              </a:solidFill>
            </a:endParaRPr>
          </a:p>
          <a:p>
            <a:pPr algn="l"/>
            <a:r>
              <a:rPr lang="en-US" dirty="0">
                <a:solidFill>
                  <a:schemeClr val="accent6"/>
                </a:solidFill>
              </a:rPr>
              <a:t>ASSISTANT ATTENDING – DERMATOLOGY SERVICE </a:t>
            </a:r>
          </a:p>
          <a:p>
            <a:pPr algn="l"/>
            <a:r>
              <a:rPr lang="en-US" dirty="0">
                <a:solidFill>
                  <a:schemeClr val="accent6"/>
                </a:solidFill>
              </a:rPr>
              <a:t>MEMORIAL SLOAN KETTERING CANCER CENTER</a:t>
            </a:r>
          </a:p>
          <a:p>
            <a:pPr algn="l"/>
            <a:r>
              <a:rPr lang="en-US" dirty="0">
                <a:solidFill>
                  <a:schemeClr val="accent6"/>
                </a:solidFill>
              </a:rPr>
              <a:t>WEILL CORNELL MEDICAL COLLEGE</a:t>
            </a:r>
          </a:p>
          <a:p>
            <a:pPr indent="-228600" algn="l">
              <a:buFont typeface="Arial" panose="020B0604020202020204" pitchFamily="34" charset="0"/>
              <a:buChar char="•"/>
            </a:pPr>
            <a:endParaRPr lang="en-US" dirty="0">
              <a:solidFill>
                <a:schemeClr val="accent6"/>
              </a:solidFill>
            </a:endParaRPr>
          </a:p>
        </p:txBody>
      </p:sp>
    </p:spTree>
    <p:extLst>
      <p:ext uri="{BB962C8B-B14F-4D97-AF65-F5344CB8AC3E}">
        <p14:creationId xmlns:p14="http://schemas.microsoft.com/office/powerpoint/2010/main" val="249995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FF38-A176-3749-AEA0-185218BF14B0}"/>
              </a:ext>
            </a:extLst>
          </p:cNvPr>
          <p:cNvSpPr>
            <a:spLocks noGrp="1"/>
          </p:cNvSpPr>
          <p:nvPr>
            <p:ph type="title"/>
          </p:nvPr>
        </p:nvSpPr>
        <p:spPr/>
        <p:txBody>
          <a:bodyPr/>
          <a:lstStyle/>
          <a:p>
            <a:r>
              <a:rPr lang="en-US" dirty="0"/>
              <a:t>IMAGING</a:t>
            </a:r>
          </a:p>
        </p:txBody>
      </p:sp>
      <p:sp>
        <p:nvSpPr>
          <p:cNvPr id="3" name="Content Placeholder 2">
            <a:extLst>
              <a:ext uri="{FF2B5EF4-FFF2-40B4-BE49-F238E27FC236}">
                <a16:creationId xmlns:a16="http://schemas.microsoft.com/office/drawing/2014/main" id="{893A1765-D766-F946-B89C-FA14DAF14C76}"/>
              </a:ext>
            </a:extLst>
          </p:cNvPr>
          <p:cNvSpPr>
            <a:spLocks noGrp="1"/>
          </p:cNvSpPr>
          <p:nvPr>
            <p:ph idx="1"/>
          </p:nvPr>
        </p:nvSpPr>
        <p:spPr>
          <a:xfrm>
            <a:off x="471933" y="1976437"/>
            <a:ext cx="10975001" cy="4763575"/>
          </a:xfrm>
        </p:spPr>
        <p:txBody>
          <a:bodyPr>
            <a:normAutofit/>
          </a:bodyPr>
          <a:lstStyle/>
          <a:p>
            <a:r>
              <a:rPr lang="en-US" dirty="0"/>
              <a:t>Imaging studies (CT scan Chest Abdomen Pelvis with / without contrast)</a:t>
            </a:r>
          </a:p>
          <a:p>
            <a:pPr lvl="1"/>
            <a:r>
              <a:rPr lang="en-US" dirty="0"/>
              <a:t>Directed by anatomic location of the involved skin and the sex of the patient. </a:t>
            </a:r>
          </a:p>
          <a:p>
            <a:pPr lvl="1"/>
            <a:r>
              <a:rPr lang="en-US" dirty="0"/>
              <a:t> Augment physical and endoscopic examination in assessing possible undetected internal malignancy</a:t>
            </a:r>
          </a:p>
          <a:p>
            <a:pPr lvl="1"/>
            <a:endParaRPr lang="en-US" dirty="0"/>
          </a:p>
          <a:p>
            <a:r>
              <a:rPr lang="en-US" dirty="0"/>
              <a:t>Positron emission tomography (PET) scan may be helpful in assessing regional lymph nodes and locating distal disease</a:t>
            </a:r>
          </a:p>
          <a:p>
            <a:pPr lvl="1"/>
            <a:r>
              <a:rPr lang="en-US" dirty="0"/>
              <a:t>patients with dermal invasion</a:t>
            </a:r>
          </a:p>
          <a:p>
            <a:pPr lvl="1"/>
            <a:r>
              <a:rPr lang="en-US" dirty="0"/>
              <a:t>Palpable lymph nodes</a:t>
            </a:r>
          </a:p>
          <a:p>
            <a:pPr lvl="1"/>
            <a:r>
              <a:rPr lang="en-US" dirty="0"/>
              <a:t>Positive ROS</a:t>
            </a:r>
          </a:p>
          <a:p>
            <a:pPr lvl="1"/>
            <a:endParaRPr lang="en-US" dirty="0">
              <a:latin typeface="+mn-lt"/>
            </a:endParaRPr>
          </a:p>
          <a:p>
            <a:r>
              <a:rPr lang="en-US" b="1" i="1" dirty="0">
                <a:latin typeface="+mn-lt"/>
                <a:cs typeface="Arial" panose="020B0604020202020204" pitchFamily="34" charset="0"/>
              </a:rPr>
              <a:t>PET-CT detected 3 occult metastasis among 33 patients (Zhu, 2009); yield: 9%</a:t>
            </a:r>
          </a:p>
          <a:p>
            <a:r>
              <a:rPr lang="en-US" b="1" i="1" dirty="0">
                <a:latin typeface="+mn-lt"/>
                <a:cs typeface="Arial" panose="020B0604020202020204" pitchFamily="34" charset="0"/>
              </a:rPr>
              <a:t>CT scan detected 3 occult metastasis among 132 patients (Schmitt, 2018); yield: 2.3%</a:t>
            </a:r>
          </a:p>
          <a:p>
            <a:pPr lvl="1"/>
            <a:endParaRPr lang="en-US" dirty="0"/>
          </a:p>
          <a:p>
            <a:pPr lvl="1"/>
            <a:endParaRPr lang="en-US" dirty="0"/>
          </a:p>
        </p:txBody>
      </p:sp>
    </p:spTree>
    <p:extLst>
      <p:ext uri="{BB962C8B-B14F-4D97-AF65-F5344CB8AC3E}">
        <p14:creationId xmlns:p14="http://schemas.microsoft.com/office/powerpoint/2010/main" val="1653040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5335-4177-754F-A535-EE43E16A8426}"/>
              </a:ext>
            </a:extLst>
          </p:cNvPr>
          <p:cNvSpPr>
            <a:spLocks noGrp="1"/>
          </p:cNvSpPr>
          <p:nvPr>
            <p:ph type="title"/>
          </p:nvPr>
        </p:nvSpPr>
        <p:spPr/>
        <p:txBody>
          <a:bodyPr/>
          <a:lstStyle/>
          <a:p>
            <a:r>
              <a:rPr lang="en-US" dirty="0"/>
              <a:t>Location Location Location</a:t>
            </a:r>
          </a:p>
        </p:txBody>
      </p:sp>
      <p:sp>
        <p:nvSpPr>
          <p:cNvPr id="3" name="Content Placeholder 2">
            <a:extLst>
              <a:ext uri="{FF2B5EF4-FFF2-40B4-BE49-F238E27FC236}">
                <a16:creationId xmlns:a16="http://schemas.microsoft.com/office/drawing/2014/main" id="{D462F8FF-8EDA-2044-B066-166CB9658745}"/>
              </a:ext>
            </a:extLst>
          </p:cNvPr>
          <p:cNvSpPr>
            <a:spLocks noGrp="1"/>
          </p:cNvSpPr>
          <p:nvPr>
            <p:ph idx="1"/>
          </p:nvPr>
        </p:nvSpPr>
        <p:spPr/>
        <p:txBody>
          <a:bodyPr/>
          <a:lstStyle/>
          <a:p>
            <a:r>
              <a:rPr lang="en-US" sz="1800" b="1" dirty="0"/>
              <a:t>LOCATION – Plays a role in predicting the risk of associated carcinoma </a:t>
            </a:r>
          </a:p>
          <a:p>
            <a:pPr marL="0" indent="0">
              <a:buNone/>
            </a:pPr>
            <a:endParaRPr lang="en-US" sz="1800" b="1" dirty="0"/>
          </a:p>
          <a:p>
            <a:pPr lvl="1"/>
            <a:r>
              <a:rPr lang="en-US" sz="1800" b="1" dirty="0"/>
              <a:t>Genital disease – associated with carcinoma in 4-7% </a:t>
            </a:r>
          </a:p>
          <a:p>
            <a:pPr lvl="1"/>
            <a:r>
              <a:rPr lang="en-US" sz="1800" b="1" dirty="0"/>
              <a:t>Perianal disease – associated with underlying colorectal carcinoma in 25 – 35% of cases</a:t>
            </a:r>
          </a:p>
          <a:p>
            <a:pPr lvl="1"/>
            <a:endParaRPr lang="en-US" sz="1800" b="1" dirty="0"/>
          </a:p>
          <a:p>
            <a:r>
              <a:rPr lang="en-US" sz="1800" b="1" dirty="0"/>
              <a:t>Currently SLNB is not routinely recommended for EMPD</a:t>
            </a:r>
          </a:p>
          <a:p>
            <a:pPr lvl="1"/>
            <a:r>
              <a:rPr lang="en-US" sz="1800" b="1" dirty="0"/>
              <a:t>Can consider if invasive disease (Depth threshold) </a:t>
            </a:r>
          </a:p>
          <a:p>
            <a:pPr lvl="1"/>
            <a:endParaRPr lang="en-US" sz="1800" b="1" dirty="0"/>
          </a:p>
          <a:p>
            <a:r>
              <a:rPr lang="en-US" sz="1800" b="1" dirty="0"/>
              <a:t>Laboratory bloodwork</a:t>
            </a:r>
          </a:p>
          <a:p>
            <a:r>
              <a:rPr lang="en-US" sz="1800" b="1" dirty="0"/>
              <a:t>PSA (besides screening PSA) may have low yield </a:t>
            </a:r>
          </a:p>
          <a:p>
            <a:r>
              <a:rPr lang="en-US" sz="1800" b="1" dirty="0"/>
              <a:t>CEA may have high false positive rate in literature</a:t>
            </a:r>
          </a:p>
          <a:p>
            <a:pPr fontAlgn="t"/>
            <a:r>
              <a:rPr lang="en-US" sz="1800" b="1" dirty="0"/>
              <a:t>No data for checking </a:t>
            </a:r>
            <a:r>
              <a:rPr lang="en-US" b="1" dirty="0"/>
              <a:t>CA19-9</a:t>
            </a:r>
            <a:r>
              <a:rPr lang="en-US" sz="1800" b="1" dirty="0"/>
              <a:t>, </a:t>
            </a:r>
            <a:r>
              <a:rPr lang="en-US" b="1" dirty="0"/>
              <a:t>AFP</a:t>
            </a:r>
            <a:endParaRPr lang="en-US" sz="1800" b="1" dirty="0"/>
          </a:p>
          <a:p>
            <a:endParaRPr lang="en-US" dirty="0"/>
          </a:p>
        </p:txBody>
      </p:sp>
    </p:spTree>
    <p:extLst>
      <p:ext uri="{BB962C8B-B14F-4D97-AF65-F5344CB8AC3E}">
        <p14:creationId xmlns:p14="http://schemas.microsoft.com/office/powerpoint/2010/main" val="3012657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8546E8-10DA-4EC8-8D56-DC9BC7D43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6"/>
            <a:ext cx="13071102" cy="6864356"/>
          </a:xfrm>
          <a:prstGeom prst="rect">
            <a:avLst/>
          </a:prstGeom>
        </p:spPr>
      </p:pic>
      <p:sp>
        <p:nvSpPr>
          <p:cNvPr id="2" name="Title 1">
            <a:extLst>
              <a:ext uri="{FF2B5EF4-FFF2-40B4-BE49-F238E27FC236}">
                <a16:creationId xmlns:a16="http://schemas.microsoft.com/office/drawing/2014/main" id="{9D9508D0-F033-4EE0-8BB6-6370DDDAC505}"/>
              </a:ext>
            </a:extLst>
          </p:cNvPr>
          <p:cNvSpPr>
            <a:spLocks noGrp="1"/>
          </p:cNvSpPr>
          <p:nvPr>
            <p:ph type="title"/>
          </p:nvPr>
        </p:nvSpPr>
        <p:spPr>
          <a:xfrm>
            <a:off x="0" y="-257175"/>
            <a:ext cx="10515600" cy="1325563"/>
          </a:xfrm>
        </p:spPr>
        <p:txBody>
          <a:bodyPr/>
          <a:lstStyle/>
          <a:p>
            <a:r>
              <a:rPr lang="en-US" dirty="0"/>
              <a:t>HISTOLOGY</a:t>
            </a:r>
          </a:p>
        </p:txBody>
      </p:sp>
      <p:sp>
        <p:nvSpPr>
          <p:cNvPr id="8" name="TextBox 7">
            <a:extLst>
              <a:ext uri="{FF2B5EF4-FFF2-40B4-BE49-F238E27FC236}">
                <a16:creationId xmlns:a16="http://schemas.microsoft.com/office/drawing/2014/main" id="{3FD11861-ADA9-4DF8-9989-6025DA675CF3}"/>
              </a:ext>
            </a:extLst>
          </p:cNvPr>
          <p:cNvSpPr txBox="1"/>
          <p:nvPr/>
        </p:nvSpPr>
        <p:spPr>
          <a:xfrm>
            <a:off x="584200" y="2590800"/>
            <a:ext cx="11607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rbel"/>
              <a:ea typeface="+mn-ea"/>
              <a:cs typeface="+mn-cs"/>
            </a:endParaRPr>
          </a:p>
        </p:txBody>
      </p:sp>
      <p:sp>
        <p:nvSpPr>
          <p:cNvPr id="3" name="Rectangle 2">
            <a:extLst>
              <a:ext uri="{FF2B5EF4-FFF2-40B4-BE49-F238E27FC236}">
                <a16:creationId xmlns:a16="http://schemas.microsoft.com/office/drawing/2014/main" id="{F2A91FB6-8247-4205-B68F-4901C0721CFB}"/>
              </a:ext>
            </a:extLst>
          </p:cNvPr>
          <p:cNvSpPr/>
          <p:nvPr/>
        </p:nvSpPr>
        <p:spPr>
          <a:xfrm>
            <a:off x="1905000" y="6211669"/>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a:t>
            </a:r>
          </a:p>
        </p:txBody>
      </p:sp>
      <p:sp>
        <p:nvSpPr>
          <p:cNvPr id="4" name="TextBox 3">
            <a:extLst>
              <a:ext uri="{FF2B5EF4-FFF2-40B4-BE49-F238E27FC236}">
                <a16:creationId xmlns:a16="http://schemas.microsoft.com/office/drawing/2014/main" id="{7F1F305D-AAA1-8448-AAC3-0B35DD256A67}"/>
              </a:ext>
            </a:extLst>
          </p:cNvPr>
          <p:cNvSpPr txBox="1"/>
          <p:nvPr/>
        </p:nvSpPr>
        <p:spPr>
          <a:xfrm>
            <a:off x="9586453" y="4272677"/>
            <a:ext cx="2789546" cy="2585323"/>
          </a:xfrm>
          <a:prstGeom prst="rect">
            <a:avLst/>
          </a:prstGeom>
          <a:noFill/>
        </p:spPr>
        <p:txBody>
          <a:bodyPr wrap="none" rtlCol="0">
            <a:spAutoFit/>
          </a:bodyPr>
          <a:lstStyle/>
          <a:p>
            <a:r>
              <a:rPr lang="en-US" dirty="0">
                <a:highlight>
                  <a:srgbClr val="FFFF00"/>
                </a:highlight>
              </a:rPr>
              <a:t>DDX of Pagetoid Cells: </a:t>
            </a:r>
          </a:p>
          <a:p>
            <a:r>
              <a:rPr lang="en-US" dirty="0" err="1">
                <a:highlight>
                  <a:srgbClr val="FFFF00"/>
                </a:highlight>
              </a:rPr>
              <a:t>SCCis</a:t>
            </a:r>
            <a:endParaRPr lang="en-US" dirty="0">
              <a:highlight>
                <a:srgbClr val="FFFF00"/>
              </a:highlight>
            </a:endParaRPr>
          </a:p>
          <a:p>
            <a:r>
              <a:rPr lang="en-US" dirty="0">
                <a:highlight>
                  <a:srgbClr val="FFFF00"/>
                </a:highlight>
              </a:rPr>
              <a:t>Melanoma</a:t>
            </a:r>
          </a:p>
          <a:p>
            <a:r>
              <a:rPr lang="en-US" dirty="0">
                <a:highlight>
                  <a:srgbClr val="FFFF00"/>
                </a:highlight>
              </a:rPr>
              <a:t>MF</a:t>
            </a:r>
          </a:p>
          <a:p>
            <a:r>
              <a:rPr lang="en-US" dirty="0" err="1">
                <a:highlight>
                  <a:srgbClr val="FFFF00"/>
                </a:highlight>
              </a:rPr>
              <a:t>Porocarcinoma</a:t>
            </a:r>
            <a:endParaRPr lang="en-US" dirty="0">
              <a:highlight>
                <a:srgbClr val="FFFF00"/>
              </a:highlight>
            </a:endParaRPr>
          </a:p>
          <a:p>
            <a:r>
              <a:rPr lang="en-US" dirty="0">
                <a:highlight>
                  <a:srgbClr val="FFFF00"/>
                </a:highlight>
              </a:rPr>
              <a:t>Sebaceous carcinoma</a:t>
            </a:r>
          </a:p>
          <a:p>
            <a:r>
              <a:rPr lang="en-US" dirty="0">
                <a:highlight>
                  <a:srgbClr val="FFFF00"/>
                </a:highlight>
              </a:rPr>
              <a:t>Mammary Paget Disease</a:t>
            </a:r>
          </a:p>
          <a:p>
            <a:r>
              <a:rPr lang="en-US" dirty="0" err="1">
                <a:highlight>
                  <a:srgbClr val="FFFF00"/>
                </a:highlight>
              </a:rPr>
              <a:t>Epidermotropic</a:t>
            </a:r>
            <a:r>
              <a:rPr lang="en-US" dirty="0">
                <a:highlight>
                  <a:srgbClr val="FFFF00"/>
                </a:highlight>
              </a:rPr>
              <a:t> Metastasis </a:t>
            </a:r>
          </a:p>
          <a:p>
            <a:r>
              <a:rPr lang="en-US" dirty="0">
                <a:highlight>
                  <a:srgbClr val="FFFF00"/>
                </a:highlight>
              </a:rPr>
              <a:t>Merkel Cell Carcinoma</a:t>
            </a:r>
          </a:p>
        </p:txBody>
      </p:sp>
    </p:spTree>
    <p:extLst>
      <p:ext uri="{BB962C8B-B14F-4D97-AF65-F5344CB8AC3E}">
        <p14:creationId xmlns:p14="http://schemas.microsoft.com/office/powerpoint/2010/main" val="3817716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D43B-7A1D-3A4D-BB16-5DFEA66C3B62}"/>
              </a:ext>
            </a:extLst>
          </p:cNvPr>
          <p:cNvSpPr>
            <a:spLocks noGrp="1"/>
          </p:cNvSpPr>
          <p:nvPr>
            <p:ph type="title"/>
          </p:nvPr>
        </p:nvSpPr>
        <p:spPr>
          <a:xfrm>
            <a:off x="471933" y="528345"/>
            <a:ext cx="10975001" cy="1080011"/>
          </a:xfrm>
        </p:spPr>
        <p:txBody>
          <a:bodyPr/>
          <a:lstStyle/>
          <a:p>
            <a:r>
              <a:rPr lang="en-US" dirty="0"/>
              <a:t>Immunohistochemistry</a:t>
            </a:r>
          </a:p>
        </p:txBody>
      </p:sp>
      <p:sp>
        <p:nvSpPr>
          <p:cNvPr id="3" name="Content Placeholder 2">
            <a:extLst>
              <a:ext uri="{FF2B5EF4-FFF2-40B4-BE49-F238E27FC236}">
                <a16:creationId xmlns:a16="http://schemas.microsoft.com/office/drawing/2014/main" id="{FE432404-AF9A-5A40-B6ED-041F0BDBC3AE}"/>
              </a:ext>
            </a:extLst>
          </p:cNvPr>
          <p:cNvSpPr>
            <a:spLocks noGrp="1"/>
          </p:cNvSpPr>
          <p:nvPr>
            <p:ph idx="1"/>
          </p:nvPr>
        </p:nvSpPr>
        <p:spPr>
          <a:xfrm>
            <a:off x="265456" y="2092323"/>
            <a:ext cx="2804938" cy="4883663"/>
          </a:xfrm>
        </p:spPr>
        <p:txBody>
          <a:bodyPr>
            <a:normAutofit/>
          </a:bodyPr>
          <a:lstStyle/>
          <a:p>
            <a:r>
              <a:rPr lang="en-US" b="1" i="1" dirty="0"/>
              <a:t>EMPD typically stains CK7+ CK20+/- p63- SOX10- CEA+</a:t>
            </a:r>
          </a:p>
          <a:p>
            <a:endParaRPr lang="en-US" b="1" i="1" dirty="0"/>
          </a:p>
          <a:p>
            <a:r>
              <a:rPr lang="en-US" b="1" dirty="0"/>
              <a:t>Vulvar EMPD secondary to Mullerian adenocarcinoma may stain positively with PAX8 and ER/PR. </a:t>
            </a:r>
          </a:p>
          <a:p>
            <a:endParaRPr lang="en-US" b="1" i="1" dirty="0"/>
          </a:p>
          <a:p>
            <a:endParaRPr lang="en-US" b="1" i="1" dirty="0"/>
          </a:p>
          <a:p>
            <a:pPr marL="0" indent="0">
              <a:buNone/>
            </a:pPr>
            <a:endParaRPr lang="en-US" dirty="0"/>
          </a:p>
          <a:p>
            <a:endParaRPr lang="en-US" dirty="0"/>
          </a:p>
        </p:txBody>
      </p:sp>
      <p:graphicFrame>
        <p:nvGraphicFramePr>
          <p:cNvPr id="6" name="Table 5">
            <a:extLst>
              <a:ext uri="{FF2B5EF4-FFF2-40B4-BE49-F238E27FC236}">
                <a16:creationId xmlns:a16="http://schemas.microsoft.com/office/drawing/2014/main" id="{07853BBD-BF12-7645-BEBF-2FB269ECE239}"/>
              </a:ext>
            </a:extLst>
          </p:cNvPr>
          <p:cNvGraphicFramePr>
            <a:graphicFrameLocks noGrp="1"/>
          </p:cNvGraphicFramePr>
          <p:nvPr>
            <p:extLst>
              <p:ext uri="{D42A27DB-BD31-4B8C-83A1-F6EECF244321}">
                <p14:modId xmlns:p14="http://schemas.microsoft.com/office/powerpoint/2010/main" val="2250190304"/>
              </p:ext>
            </p:extLst>
          </p:nvPr>
        </p:nvGraphicFramePr>
        <p:xfrm>
          <a:off x="3070394" y="2092324"/>
          <a:ext cx="9121606" cy="4765676"/>
        </p:xfrm>
        <a:graphic>
          <a:graphicData uri="http://schemas.openxmlformats.org/drawingml/2006/table">
            <a:tbl>
              <a:tblPr>
                <a:tableStyleId>{5C22544A-7EE6-4342-B048-85BDC9FD1C3A}</a:tableStyleId>
              </a:tblPr>
              <a:tblGrid>
                <a:gridCol w="1627013">
                  <a:extLst>
                    <a:ext uri="{9D8B030D-6E8A-4147-A177-3AD203B41FA5}">
                      <a16:colId xmlns:a16="http://schemas.microsoft.com/office/drawing/2014/main" val="3276029716"/>
                    </a:ext>
                  </a:extLst>
                </a:gridCol>
                <a:gridCol w="1413522">
                  <a:extLst>
                    <a:ext uri="{9D8B030D-6E8A-4147-A177-3AD203B41FA5}">
                      <a16:colId xmlns:a16="http://schemas.microsoft.com/office/drawing/2014/main" val="1993211241"/>
                    </a:ext>
                  </a:extLst>
                </a:gridCol>
                <a:gridCol w="1770315">
                  <a:extLst>
                    <a:ext uri="{9D8B030D-6E8A-4147-A177-3AD203B41FA5}">
                      <a16:colId xmlns:a16="http://schemas.microsoft.com/office/drawing/2014/main" val="225270170"/>
                    </a:ext>
                  </a:extLst>
                </a:gridCol>
                <a:gridCol w="1341384">
                  <a:extLst>
                    <a:ext uri="{9D8B030D-6E8A-4147-A177-3AD203B41FA5}">
                      <a16:colId xmlns:a16="http://schemas.microsoft.com/office/drawing/2014/main" val="1544141939"/>
                    </a:ext>
                  </a:extLst>
                </a:gridCol>
                <a:gridCol w="1213679">
                  <a:extLst>
                    <a:ext uri="{9D8B030D-6E8A-4147-A177-3AD203B41FA5}">
                      <a16:colId xmlns:a16="http://schemas.microsoft.com/office/drawing/2014/main" val="552180602"/>
                    </a:ext>
                  </a:extLst>
                </a:gridCol>
                <a:gridCol w="1755693">
                  <a:extLst>
                    <a:ext uri="{9D8B030D-6E8A-4147-A177-3AD203B41FA5}">
                      <a16:colId xmlns:a16="http://schemas.microsoft.com/office/drawing/2014/main" val="1414977426"/>
                    </a:ext>
                  </a:extLst>
                </a:gridCol>
              </a:tblGrid>
              <a:tr h="641927">
                <a:tc>
                  <a:txBody>
                    <a:bodyPr/>
                    <a:lstStyle/>
                    <a:p>
                      <a:pPr marL="0" marR="0" algn="ctr">
                        <a:lnSpc>
                          <a:spcPct val="115000"/>
                        </a:lnSpc>
                        <a:spcBef>
                          <a:spcPts val="0"/>
                        </a:spcBef>
                        <a:spcAft>
                          <a:spcPts val="0"/>
                        </a:spcAft>
                        <a:tabLst>
                          <a:tab pos="5943600" algn="r"/>
                        </a:tabLst>
                      </a:pPr>
                      <a:r>
                        <a:rPr lang="en-US" sz="2000">
                          <a:effectLst/>
                        </a:rPr>
                        <a:t>Marker</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tabLst>
                          <a:tab pos="5943600" algn="r"/>
                        </a:tabLst>
                      </a:pPr>
                      <a:r>
                        <a:rPr lang="en-US" sz="2000">
                          <a:effectLst/>
                        </a:rPr>
                        <a:t>Primary EMPD</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tabLst>
                          <a:tab pos="5943600" algn="r"/>
                        </a:tabLst>
                      </a:pPr>
                      <a:r>
                        <a:rPr lang="en-US" sz="2000">
                          <a:effectLst/>
                        </a:rPr>
                        <a:t>Secondary EMPD</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tabLst>
                          <a:tab pos="5943600" algn="r"/>
                        </a:tabLst>
                      </a:pPr>
                      <a:r>
                        <a:rPr lang="en-US" sz="2000">
                          <a:effectLst/>
                        </a:rPr>
                        <a:t>SCCis</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tabLst>
                          <a:tab pos="5943600" algn="r"/>
                        </a:tabLst>
                      </a:pPr>
                      <a:r>
                        <a:rPr lang="en-US" sz="2000">
                          <a:effectLst/>
                        </a:rPr>
                        <a:t>MIS</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0" marR="0" algn="ctr">
                        <a:lnSpc>
                          <a:spcPct val="115000"/>
                        </a:lnSpc>
                        <a:spcBef>
                          <a:spcPts val="0"/>
                        </a:spcBef>
                        <a:spcAft>
                          <a:spcPts val="0"/>
                        </a:spcAft>
                        <a:tabLst>
                          <a:tab pos="5943600" algn="r"/>
                        </a:tabLst>
                      </a:pPr>
                      <a:r>
                        <a:rPr lang="en-US" sz="2000">
                          <a:effectLst/>
                        </a:rPr>
                        <a:t>Merkel cell carcinoma</a:t>
                      </a:r>
                      <a:endParaRPr lang="en-US" sz="200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2237216619"/>
                  </a:ext>
                </a:extLst>
              </a:tr>
              <a:tr h="2749878">
                <a:tc>
                  <a:txBody>
                    <a:bodyPr/>
                    <a:lstStyle/>
                    <a:p>
                      <a:pPr marL="63500" marR="0">
                        <a:lnSpc>
                          <a:spcPct val="115000"/>
                        </a:lnSpc>
                        <a:spcBef>
                          <a:spcPts val="0"/>
                        </a:spcBef>
                        <a:spcAft>
                          <a:spcPts val="0"/>
                        </a:spcAft>
                        <a:tabLst>
                          <a:tab pos="5943600" algn="r"/>
                        </a:tabLst>
                      </a:pPr>
                      <a:r>
                        <a:rPr lang="en-US" sz="2000" dirty="0">
                          <a:effectLst/>
                        </a:rPr>
                        <a:t>CK7</a:t>
                      </a:r>
                    </a:p>
                    <a:p>
                      <a:pPr marL="63500" marR="0">
                        <a:lnSpc>
                          <a:spcPct val="115000"/>
                        </a:lnSpc>
                        <a:spcBef>
                          <a:spcPts val="0"/>
                        </a:spcBef>
                        <a:spcAft>
                          <a:spcPts val="0"/>
                        </a:spcAft>
                        <a:tabLst>
                          <a:tab pos="5943600" algn="r"/>
                        </a:tabLst>
                      </a:pPr>
                      <a:r>
                        <a:rPr lang="en-US" sz="2000" dirty="0">
                          <a:effectLst/>
                        </a:rPr>
                        <a:t>CK20</a:t>
                      </a:r>
                    </a:p>
                    <a:p>
                      <a:pPr marL="63500" marR="0">
                        <a:lnSpc>
                          <a:spcPct val="115000"/>
                        </a:lnSpc>
                        <a:spcBef>
                          <a:spcPts val="0"/>
                        </a:spcBef>
                        <a:spcAft>
                          <a:spcPts val="0"/>
                        </a:spcAft>
                        <a:tabLst>
                          <a:tab pos="5943600" algn="r"/>
                        </a:tabLst>
                      </a:pPr>
                      <a:r>
                        <a:rPr lang="en-US" sz="2000" dirty="0">
                          <a:effectLst/>
                        </a:rPr>
                        <a:t>GCDFP</a:t>
                      </a:r>
                    </a:p>
                    <a:p>
                      <a:pPr marL="63500" marR="0">
                        <a:lnSpc>
                          <a:spcPct val="115000"/>
                        </a:lnSpc>
                        <a:spcBef>
                          <a:spcPts val="0"/>
                        </a:spcBef>
                        <a:spcAft>
                          <a:spcPts val="0"/>
                        </a:spcAft>
                        <a:tabLst>
                          <a:tab pos="5943600" algn="r"/>
                        </a:tabLst>
                      </a:pPr>
                      <a:r>
                        <a:rPr lang="en-US" sz="2000" dirty="0">
                          <a:effectLst/>
                        </a:rPr>
                        <a:t>CEA</a:t>
                      </a:r>
                    </a:p>
                    <a:p>
                      <a:pPr marL="63500" marR="0">
                        <a:lnSpc>
                          <a:spcPct val="115000"/>
                        </a:lnSpc>
                        <a:spcBef>
                          <a:spcPts val="0"/>
                        </a:spcBef>
                        <a:spcAft>
                          <a:spcPts val="0"/>
                        </a:spcAft>
                        <a:tabLst>
                          <a:tab pos="5943600" algn="r"/>
                        </a:tabLst>
                      </a:pPr>
                      <a:r>
                        <a:rPr lang="en-US" sz="2000" dirty="0">
                          <a:effectLst/>
                        </a:rPr>
                        <a:t>MUC1</a:t>
                      </a:r>
                    </a:p>
                    <a:p>
                      <a:pPr marL="63500" marR="0">
                        <a:lnSpc>
                          <a:spcPct val="115000"/>
                        </a:lnSpc>
                        <a:spcBef>
                          <a:spcPts val="0"/>
                        </a:spcBef>
                        <a:spcAft>
                          <a:spcPts val="0"/>
                        </a:spcAft>
                        <a:tabLst>
                          <a:tab pos="5943600" algn="r"/>
                        </a:tabLst>
                      </a:pPr>
                      <a:r>
                        <a:rPr lang="en-US" sz="2000" dirty="0">
                          <a:effectLst/>
                        </a:rPr>
                        <a:t>MUC5AC</a:t>
                      </a:r>
                    </a:p>
                    <a:p>
                      <a:pPr marL="63500" marR="0">
                        <a:lnSpc>
                          <a:spcPct val="115000"/>
                        </a:lnSpc>
                        <a:spcBef>
                          <a:spcPts val="0"/>
                        </a:spcBef>
                        <a:spcAft>
                          <a:spcPts val="0"/>
                        </a:spcAft>
                        <a:tabLst>
                          <a:tab pos="5943600" algn="r"/>
                        </a:tabLst>
                      </a:pPr>
                      <a:r>
                        <a:rPr lang="en-US" sz="2000" dirty="0">
                          <a:effectLst/>
                        </a:rPr>
                        <a:t>P63</a:t>
                      </a:r>
                    </a:p>
                    <a:p>
                      <a:pPr marL="63500" marR="0">
                        <a:lnSpc>
                          <a:spcPct val="115000"/>
                        </a:lnSpc>
                        <a:spcBef>
                          <a:spcPts val="0"/>
                        </a:spcBef>
                        <a:spcAft>
                          <a:spcPts val="0"/>
                        </a:spcAft>
                        <a:tabLst>
                          <a:tab pos="5943600" algn="r"/>
                        </a:tabLst>
                      </a:pPr>
                      <a:r>
                        <a:rPr lang="en-US" sz="2000" dirty="0">
                          <a:effectLst/>
                        </a:rPr>
                        <a:t>SOX10</a:t>
                      </a:r>
                    </a:p>
                    <a:p>
                      <a:pPr marL="63500" marR="0">
                        <a:lnSpc>
                          <a:spcPct val="115000"/>
                        </a:lnSpc>
                        <a:spcBef>
                          <a:spcPts val="0"/>
                        </a:spcBef>
                        <a:spcAft>
                          <a:spcPts val="0"/>
                        </a:spcAft>
                        <a:tabLst>
                          <a:tab pos="5943600" algn="r"/>
                        </a:tabLst>
                      </a:pPr>
                      <a:r>
                        <a:rPr lang="en-US" sz="2000" dirty="0">
                          <a:effectLst/>
                        </a:rPr>
                        <a:t>CDX2</a:t>
                      </a:r>
                    </a:p>
                    <a:p>
                      <a:pPr marL="63500" marR="0">
                        <a:lnSpc>
                          <a:spcPct val="115000"/>
                        </a:lnSpc>
                        <a:spcBef>
                          <a:spcPts val="0"/>
                        </a:spcBef>
                        <a:spcAft>
                          <a:spcPts val="0"/>
                        </a:spcAft>
                        <a:tabLst>
                          <a:tab pos="5943600" algn="r"/>
                        </a:tabLst>
                      </a:pPr>
                      <a:r>
                        <a:rPr lang="en-US" sz="2000" dirty="0">
                          <a:effectLst/>
                        </a:rPr>
                        <a:t>PAX8</a:t>
                      </a:r>
                    </a:p>
                    <a:p>
                      <a:pPr marL="63500" marR="0">
                        <a:lnSpc>
                          <a:spcPct val="115000"/>
                        </a:lnSpc>
                        <a:spcBef>
                          <a:spcPts val="0"/>
                        </a:spcBef>
                        <a:spcAft>
                          <a:spcPts val="0"/>
                        </a:spcAft>
                        <a:tabLst>
                          <a:tab pos="5943600" algn="r"/>
                        </a:tabLst>
                      </a:pPr>
                      <a:r>
                        <a:rPr lang="en-US" sz="2000" dirty="0">
                          <a:effectLst/>
                        </a:rPr>
                        <a:t>ER PR</a:t>
                      </a:r>
                      <a:endParaRPr lang="en-US" sz="2000" dirty="0">
                        <a:effectLst/>
                        <a:latin typeface="Arial" panose="020B0604020202020204" pitchFamily="34" charset="0"/>
                        <a:ea typeface="Arial" panose="020B0604020202020204" pitchFamily="34" charset="0"/>
                      </a:endParaRPr>
                    </a:p>
                  </a:txBody>
                  <a:tcPr marL="63500" marR="63500" marT="63500" marB="63500"/>
                </a:tc>
                <a:tc>
                  <a:txBody>
                    <a:bodyPr/>
                    <a:lstStyle/>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+(perianal)</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 </a:t>
                      </a:r>
                    </a:p>
                    <a:p>
                      <a:pPr marL="63500" marR="0" algn="ctr">
                        <a:lnSpc>
                          <a:spcPct val="115000"/>
                        </a:lnSpc>
                        <a:spcBef>
                          <a:spcPts val="0"/>
                        </a:spcBef>
                        <a:spcAft>
                          <a:spcPts val="0"/>
                        </a:spcAft>
                        <a:tabLst>
                          <a:tab pos="5943600" algn="r"/>
                        </a:tabLst>
                      </a:pPr>
                      <a:r>
                        <a:rPr lang="en-US" sz="2000" dirty="0">
                          <a:effectLst/>
                        </a:rPr>
                        <a:t> </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endParaRPr lang="en-US" sz="2000" dirty="0">
                        <a:effectLst/>
                        <a:latin typeface="Arial" panose="020B0604020202020204" pitchFamily="34" charset="0"/>
                        <a:ea typeface="Arial" panose="020B0604020202020204" pitchFamily="34" charset="0"/>
                      </a:endParaRPr>
                    </a:p>
                  </a:txBody>
                  <a:tcPr marL="63500" marR="63500" marT="63500" marB="63500"/>
                </a:tc>
                <a:tc>
                  <a:txBody>
                    <a:bodyPr/>
                    <a:lstStyle/>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p>
                    <a:p>
                      <a:pPr marL="63500" marR="0" algn="ctr">
                        <a:lnSpc>
                          <a:spcPct val="115000"/>
                        </a:lnSpc>
                        <a:spcBef>
                          <a:spcPts val="0"/>
                        </a:spcBef>
                        <a:spcAft>
                          <a:spcPts val="0"/>
                        </a:spcAft>
                        <a:tabLst>
                          <a:tab pos="5943600" algn="r"/>
                        </a:tabLst>
                      </a:pPr>
                      <a:r>
                        <a:rPr lang="en-US" sz="2000">
                          <a:effectLst/>
                        </a:rPr>
                        <a:t>-</a:t>
                      </a:r>
                      <a:endParaRPr lang="en-US" sz="2000">
                        <a:effectLst/>
                        <a:latin typeface="Arial" panose="020B0604020202020204" pitchFamily="34" charset="0"/>
                        <a:ea typeface="Arial" panose="020B0604020202020204" pitchFamily="34" charset="0"/>
                      </a:endParaRPr>
                    </a:p>
                  </a:txBody>
                  <a:tcPr marL="63500" marR="63500" marT="63500" marB="63500"/>
                </a:tc>
                <a:tc>
                  <a:txBody>
                    <a:bodyPr/>
                    <a:lstStyle/>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a:t>
                      </a:r>
                    </a:p>
                    <a:p>
                      <a:pPr marL="63500" marR="0" algn="ctr">
                        <a:lnSpc>
                          <a:spcPct val="115000"/>
                        </a:lnSpc>
                        <a:spcBef>
                          <a:spcPts val="0"/>
                        </a:spcBef>
                        <a:spcAft>
                          <a:spcPts val="0"/>
                        </a:spcAft>
                        <a:tabLst>
                          <a:tab pos="5943600" algn="r"/>
                        </a:tabLst>
                      </a:pPr>
                      <a:r>
                        <a:rPr lang="en-US" sz="2000" dirty="0">
                          <a:effectLst/>
                        </a:rPr>
                        <a:t> </a:t>
                      </a:r>
                    </a:p>
                    <a:p>
                      <a:pPr marL="63500" marR="0" algn="ctr">
                        <a:lnSpc>
                          <a:spcPct val="115000"/>
                        </a:lnSpc>
                        <a:spcBef>
                          <a:spcPts val="0"/>
                        </a:spcBef>
                        <a:spcAft>
                          <a:spcPts val="0"/>
                        </a:spcAft>
                        <a:tabLst>
                          <a:tab pos="5943600" algn="r"/>
                        </a:tabLst>
                      </a:pPr>
                      <a:r>
                        <a:rPr lang="en-US" sz="2000" dirty="0">
                          <a:effectLst/>
                        </a:rPr>
                        <a:t> </a:t>
                      </a:r>
                    </a:p>
                    <a:p>
                      <a:pPr marL="63500" marR="0" algn="ctr">
                        <a:lnSpc>
                          <a:spcPct val="115000"/>
                        </a:lnSpc>
                        <a:spcBef>
                          <a:spcPts val="0"/>
                        </a:spcBef>
                        <a:spcAft>
                          <a:spcPts val="0"/>
                        </a:spcAft>
                        <a:tabLst>
                          <a:tab pos="5943600" algn="r"/>
                        </a:tabLst>
                      </a:pPr>
                      <a:r>
                        <a:rPr lang="en-US" sz="2000" dirty="0">
                          <a:effectLst/>
                        </a:rPr>
                        <a:t> </a:t>
                      </a:r>
                    </a:p>
                    <a:p>
                      <a:pPr marL="63500" marR="0" algn="ctr">
                        <a:lnSpc>
                          <a:spcPct val="115000"/>
                        </a:lnSpc>
                        <a:spcBef>
                          <a:spcPts val="0"/>
                        </a:spcBef>
                        <a:spcAft>
                          <a:spcPts val="0"/>
                        </a:spcAft>
                        <a:tabLst>
                          <a:tab pos="5943600" algn="r"/>
                        </a:tabLst>
                      </a:pPr>
                      <a:r>
                        <a:rPr lang="en-US" sz="2000" dirty="0">
                          <a:effectLst/>
                        </a:rPr>
                        <a:t>-</a:t>
                      </a:r>
                      <a:endParaRPr lang="en-US" sz="2000" dirty="0">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val="4285433201"/>
                  </a:ext>
                </a:extLst>
              </a:tr>
            </a:tbl>
          </a:graphicData>
        </a:graphic>
      </p:graphicFrame>
    </p:spTree>
    <p:extLst>
      <p:ext uri="{BB962C8B-B14F-4D97-AF65-F5344CB8AC3E}">
        <p14:creationId xmlns:p14="http://schemas.microsoft.com/office/powerpoint/2010/main" val="3102511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08D0-F033-4EE0-8BB6-6370DDDAC505}"/>
              </a:ext>
            </a:extLst>
          </p:cNvPr>
          <p:cNvSpPr>
            <a:spLocks noGrp="1"/>
          </p:cNvSpPr>
          <p:nvPr>
            <p:ph type="title"/>
          </p:nvPr>
        </p:nvSpPr>
        <p:spPr/>
        <p:txBody>
          <a:bodyPr/>
          <a:lstStyle/>
          <a:p>
            <a:r>
              <a:rPr lang="en-US" dirty="0"/>
              <a:t>HISTOLOGY</a:t>
            </a:r>
          </a:p>
        </p:txBody>
      </p:sp>
      <p:sp>
        <p:nvSpPr>
          <p:cNvPr id="9" name="Content Placeholder 8">
            <a:extLst>
              <a:ext uri="{FF2B5EF4-FFF2-40B4-BE49-F238E27FC236}">
                <a16:creationId xmlns:a16="http://schemas.microsoft.com/office/drawing/2014/main" id="{75EA5B3B-E142-47BD-97AD-EC363E396F2B}"/>
              </a:ext>
            </a:extLst>
          </p:cNvPr>
          <p:cNvSpPr>
            <a:spLocks noGrp="1"/>
          </p:cNvSpPr>
          <p:nvPr>
            <p:ph sz="half" idx="2"/>
          </p:nvPr>
        </p:nvSpPr>
        <p:spPr>
          <a:xfrm>
            <a:off x="6197601" y="2635580"/>
            <a:ext cx="5384800" cy="4198306"/>
          </a:xfrm>
        </p:spPr>
        <p:txBody>
          <a:bodyPr>
            <a:noAutofit/>
          </a:bodyPr>
          <a:lstStyle/>
          <a:p>
            <a:pPr marL="0" indent="0">
              <a:buNone/>
            </a:pPr>
            <a:r>
              <a:rPr lang="en-US" sz="1800" b="1" u="sng" dirty="0"/>
              <a:t>CK20:</a:t>
            </a:r>
          </a:p>
          <a:p>
            <a:pPr marL="0" indent="0">
              <a:buNone/>
            </a:pPr>
            <a:r>
              <a:rPr lang="en-US" sz="1800" b="1" dirty="0"/>
              <a:t>Epithelial marker </a:t>
            </a:r>
            <a:r>
              <a:rPr lang="en-US" sz="1800" dirty="0"/>
              <a:t>with restricted expression compared to CK7 </a:t>
            </a:r>
          </a:p>
          <a:p>
            <a:pPr marL="0" indent="0">
              <a:buNone/>
            </a:pPr>
            <a:r>
              <a:rPr lang="en-US" sz="1800" dirty="0">
                <a:solidFill>
                  <a:srgbClr val="FF0000"/>
                </a:solidFill>
              </a:rPr>
              <a:t>In EMPD suggest underlying internal malignancy; </a:t>
            </a:r>
            <a:r>
              <a:rPr lang="en-US" sz="1800" b="1" dirty="0">
                <a:solidFill>
                  <a:srgbClr val="FF0000"/>
                </a:solidFill>
              </a:rPr>
              <a:t>urothelial carcinoma </a:t>
            </a:r>
            <a:r>
              <a:rPr lang="en-US" sz="1800" dirty="0">
                <a:solidFill>
                  <a:srgbClr val="FF0000"/>
                </a:solidFill>
              </a:rPr>
              <a:t>/ </a:t>
            </a:r>
            <a:r>
              <a:rPr lang="en-US" sz="1800" b="1" dirty="0">
                <a:solidFill>
                  <a:srgbClr val="FF0000"/>
                </a:solidFill>
              </a:rPr>
              <a:t>colorectal adenocarcinoma (secondary EMPD)</a:t>
            </a:r>
          </a:p>
          <a:p>
            <a:pPr marL="0" indent="0">
              <a:buNone/>
            </a:pPr>
            <a:r>
              <a:rPr lang="en-US" sz="1800" b="1" u="sng" dirty="0"/>
              <a:t>CDX2:</a:t>
            </a:r>
          </a:p>
          <a:p>
            <a:pPr marL="0" indent="0">
              <a:buNone/>
            </a:pPr>
            <a:r>
              <a:rPr lang="en-US" sz="1800" dirty="0"/>
              <a:t>CDX2 is a transcription factor that regulates the development of the epithelium of the small and large intestine.</a:t>
            </a:r>
          </a:p>
          <a:p>
            <a:pPr marL="0" indent="0">
              <a:buNone/>
            </a:pPr>
            <a:r>
              <a:rPr lang="en-US" sz="1800" dirty="0">
                <a:solidFill>
                  <a:srgbClr val="FF0000"/>
                </a:solidFill>
              </a:rPr>
              <a:t>Fairly specific marker of GI origin for adenocarcinomas</a:t>
            </a:r>
          </a:p>
          <a:p>
            <a:endParaRPr lang="en-US" sz="1800" dirty="0"/>
          </a:p>
        </p:txBody>
      </p:sp>
      <p:sp>
        <p:nvSpPr>
          <p:cNvPr id="10" name="TextBox 9">
            <a:extLst>
              <a:ext uri="{FF2B5EF4-FFF2-40B4-BE49-F238E27FC236}">
                <a16:creationId xmlns:a16="http://schemas.microsoft.com/office/drawing/2014/main" id="{87B5EF61-5409-44C7-95B4-20391427DBA7}"/>
              </a:ext>
            </a:extLst>
          </p:cNvPr>
          <p:cNvSpPr txBox="1"/>
          <p:nvPr/>
        </p:nvSpPr>
        <p:spPr>
          <a:xfrm>
            <a:off x="6096000" y="1358073"/>
            <a:ext cx="5473700" cy="923330"/>
          </a:xfrm>
          <a:prstGeom prst="rect">
            <a:avLst/>
          </a:prstGeom>
          <a:solidFill>
            <a:schemeClr val="bg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orbel"/>
                <a:ea typeface="+mn-ea"/>
                <a:cs typeface="+mn-cs"/>
              </a:rPr>
              <a:t>PATHOLOGY AND IMMUNOHISTOCHEMISTRY – MAY HELP with RISK OF UNDERLYING MALIGNANCY</a:t>
            </a:r>
          </a:p>
        </p:txBody>
      </p:sp>
      <p:sp>
        <p:nvSpPr>
          <p:cNvPr id="5" name="Content Placeholder 4">
            <a:extLst>
              <a:ext uri="{FF2B5EF4-FFF2-40B4-BE49-F238E27FC236}">
                <a16:creationId xmlns:a16="http://schemas.microsoft.com/office/drawing/2014/main" id="{5353E285-D57B-2044-90BA-5D971D6C6BF6}"/>
              </a:ext>
            </a:extLst>
          </p:cNvPr>
          <p:cNvSpPr>
            <a:spLocks noGrp="1"/>
          </p:cNvSpPr>
          <p:nvPr>
            <p:ph sz="half" idx="1"/>
          </p:nvPr>
        </p:nvSpPr>
        <p:spPr>
          <a:xfrm>
            <a:off x="471933" y="1927226"/>
            <a:ext cx="5384800" cy="4906660"/>
          </a:xfrm>
        </p:spPr>
        <p:txBody>
          <a:bodyPr>
            <a:normAutofit/>
          </a:bodyPr>
          <a:lstStyle/>
          <a:p>
            <a:pPr marL="0" indent="0">
              <a:buNone/>
            </a:pPr>
            <a:r>
              <a:rPr lang="en-US" sz="1800" b="1" u="sng" dirty="0"/>
              <a:t>CK7:</a:t>
            </a:r>
            <a:r>
              <a:rPr lang="en-US" sz="1800" b="1" dirty="0"/>
              <a:t> </a:t>
            </a:r>
          </a:p>
          <a:p>
            <a:pPr marL="0" indent="0">
              <a:buNone/>
            </a:pPr>
            <a:r>
              <a:rPr lang="en-US" sz="1800" dirty="0"/>
              <a:t>Type II keratin; marker of </a:t>
            </a:r>
            <a:r>
              <a:rPr lang="en-US" sz="1800" b="1" dirty="0"/>
              <a:t>simple nonkeratinizing epithelia</a:t>
            </a:r>
            <a:r>
              <a:rPr lang="en-US" sz="1800" dirty="0"/>
              <a:t>.</a:t>
            </a:r>
          </a:p>
          <a:p>
            <a:pPr marL="0" indent="0">
              <a:buNone/>
            </a:pPr>
            <a:r>
              <a:rPr lang="en-US" sz="1800" dirty="0"/>
              <a:t>Generally expressed in various adenocarcinomas (lung, breast, thyroid, endometrium, cervix, ovary, salivary gland and upper GI tract) urothelial carcinoma and </a:t>
            </a:r>
            <a:r>
              <a:rPr lang="en-US" sz="1800" b="1" dirty="0"/>
              <a:t>Paget disease.</a:t>
            </a:r>
          </a:p>
          <a:p>
            <a:pPr marL="0" indent="0">
              <a:buNone/>
            </a:pPr>
            <a:endParaRPr lang="en-US" sz="1800" b="1" dirty="0"/>
          </a:p>
          <a:p>
            <a:pPr lvl="0"/>
            <a:r>
              <a:rPr lang="en-US" sz="1800" dirty="0"/>
              <a:t>Site specific markers such as GCDFP (genital with apocrine involvement) and CDX2 and CK20 (perianal). EMPD is negative for SOX10, p63, PAX8, ER and PR.</a:t>
            </a:r>
          </a:p>
          <a:p>
            <a:pPr marL="0" lvl="0" indent="0">
              <a:buNone/>
            </a:pPr>
            <a:endParaRPr lang="en-US" sz="1800" dirty="0"/>
          </a:p>
          <a:p>
            <a:pPr lvl="0"/>
            <a:r>
              <a:rPr lang="en-US" sz="1800" dirty="0"/>
              <a:t>HER2 and AKT may predict invasive disease and lymph node metastasis, but studies are small and require further evaluation</a:t>
            </a:r>
          </a:p>
          <a:p>
            <a:pPr marL="0" indent="0">
              <a:buNone/>
            </a:pPr>
            <a:endParaRPr lang="en-US" sz="1800" b="1" dirty="0"/>
          </a:p>
          <a:p>
            <a:endParaRPr lang="en-US" dirty="0"/>
          </a:p>
        </p:txBody>
      </p:sp>
    </p:spTree>
    <p:extLst>
      <p:ext uri="{BB962C8B-B14F-4D97-AF65-F5344CB8AC3E}">
        <p14:creationId xmlns:p14="http://schemas.microsoft.com/office/powerpoint/2010/main" val="118575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B642F-1150-405C-8A54-EB771B5F1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1300"/>
            <a:ext cx="6144950" cy="3120295"/>
          </a:xfrm>
          <a:prstGeom prst="rect">
            <a:avLst/>
          </a:prstGeom>
        </p:spPr>
      </p:pic>
      <p:sp>
        <p:nvSpPr>
          <p:cNvPr id="2" name="Title 1">
            <a:extLst>
              <a:ext uri="{FF2B5EF4-FFF2-40B4-BE49-F238E27FC236}">
                <a16:creationId xmlns:a16="http://schemas.microsoft.com/office/drawing/2014/main" id="{9D9508D0-F033-4EE0-8BB6-6370DDDAC505}"/>
              </a:ext>
            </a:extLst>
          </p:cNvPr>
          <p:cNvSpPr>
            <a:spLocks noGrp="1"/>
          </p:cNvSpPr>
          <p:nvPr>
            <p:ph type="title"/>
          </p:nvPr>
        </p:nvSpPr>
        <p:spPr>
          <a:xfrm>
            <a:off x="0" y="-15875"/>
            <a:ext cx="10515600" cy="1325563"/>
          </a:xfrm>
        </p:spPr>
        <p:txBody>
          <a:bodyPr>
            <a:normAutofit/>
          </a:bodyPr>
          <a:lstStyle/>
          <a:p>
            <a:r>
              <a:rPr lang="en-US" sz="3100" dirty="0"/>
              <a:t>CK7 (x10)</a:t>
            </a:r>
          </a:p>
        </p:txBody>
      </p:sp>
      <p:sp>
        <p:nvSpPr>
          <p:cNvPr id="3" name="Rectangle 2">
            <a:extLst>
              <a:ext uri="{FF2B5EF4-FFF2-40B4-BE49-F238E27FC236}">
                <a16:creationId xmlns:a16="http://schemas.microsoft.com/office/drawing/2014/main" id="{F2A91FB6-8247-4205-B68F-4901C0721CFB}"/>
              </a:ext>
            </a:extLst>
          </p:cNvPr>
          <p:cNvSpPr/>
          <p:nvPr/>
        </p:nvSpPr>
        <p:spPr>
          <a:xfrm>
            <a:off x="1905000" y="6452969"/>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a:t>
            </a:r>
          </a:p>
        </p:txBody>
      </p:sp>
      <p:pic>
        <p:nvPicPr>
          <p:cNvPr id="9" name="Picture 8">
            <a:extLst>
              <a:ext uri="{FF2B5EF4-FFF2-40B4-BE49-F238E27FC236}">
                <a16:creationId xmlns:a16="http://schemas.microsoft.com/office/drawing/2014/main" id="{AE039E0C-0C05-40E4-A817-D4CD8D4C6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3221"/>
            <a:ext cx="6144949" cy="3084414"/>
          </a:xfrm>
          <a:prstGeom prst="rect">
            <a:avLst/>
          </a:prstGeom>
        </p:spPr>
      </p:pic>
      <p:sp>
        <p:nvSpPr>
          <p:cNvPr id="10" name="Title 1">
            <a:extLst>
              <a:ext uri="{FF2B5EF4-FFF2-40B4-BE49-F238E27FC236}">
                <a16:creationId xmlns:a16="http://schemas.microsoft.com/office/drawing/2014/main" id="{2EE19ED7-0B11-4C38-B72B-F01E95982C78}"/>
              </a:ext>
            </a:extLst>
          </p:cNvPr>
          <p:cNvSpPr txBox="1">
            <a:spLocks/>
          </p:cNvSpPr>
          <p:nvPr/>
        </p:nvSpPr>
        <p:spPr>
          <a:xfrm>
            <a:off x="88900" y="3618770"/>
            <a:ext cx="6339613" cy="47062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orbel"/>
                <a:ea typeface="+mj-ea"/>
                <a:cs typeface="+mj-cs"/>
              </a:rPr>
              <a:t>CD20 (x10)</a:t>
            </a:r>
          </a:p>
        </p:txBody>
      </p:sp>
      <p:pic>
        <p:nvPicPr>
          <p:cNvPr id="11" name="Picture 10">
            <a:extLst>
              <a:ext uri="{FF2B5EF4-FFF2-40B4-BE49-F238E27FC236}">
                <a16:creationId xmlns:a16="http://schemas.microsoft.com/office/drawing/2014/main" id="{0CEC698E-7AEC-482B-85B7-854215277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613" y="217644"/>
            <a:ext cx="5852386" cy="3120296"/>
          </a:xfrm>
          <a:prstGeom prst="rect">
            <a:avLst/>
          </a:prstGeom>
        </p:spPr>
      </p:pic>
      <p:sp>
        <p:nvSpPr>
          <p:cNvPr id="12" name="Title 1">
            <a:extLst>
              <a:ext uri="{FF2B5EF4-FFF2-40B4-BE49-F238E27FC236}">
                <a16:creationId xmlns:a16="http://schemas.microsoft.com/office/drawing/2014/main" id="{6A453C9D-EC18-415C-B444-2C07BA58BFF4}"/>
              </a:ext>
            </a:extLst>
          </p:cNvPr>
          <p:cNvSpPr txBox="1">
            <a:spLocks/>
          </p:cNvSpPr>
          <p:nvPr/>
        </p:nvSpPr>
        <p:spPr>
          <a:xfrm>
            <a:off x="6718937" y="213747"/>
            <a:ext cx="2601635" cy="554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orbel"/>
                <a:ea typeface="+mj-ea"/>
                <a:cs typeface="+mj-cs"/>
              </a:rPr>
              <a:t>CDX2 (x10)</a:t>
            </a:r>
          </a:p>
        </p:txBody>
      </p:sp>
    </p:spTree>
    <p:extLst>
      <p:ext uri="{BB962C8B-B14F-4D97-AF65-F5344CB8AC3E}">
        <p14:creationId xmlns:p14="http://schemas.microsoft.com/office/powerpoint/2010/main" val="2856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33" y="852809"/>
            <a:ext cx="10975001" cy="459797"/>
          </a:xfrm>
        </p:spPr>
        <p:txBody>
          <a:bodyPr>
            <a:normAutofit fontScale="90000"/>
          </a:bodyPr>
          <a:lstStyle/>
          <a:p>
            <a:r>
              <a:rPr lang="en-US" dirty="0"/>
              <a:t>Management </a:t>
            </a:r>
          </a:p>
        </p:txBody>
      </p:sp>
      <p:sp>
        <p:nvSpPr>
          <p:cNvPr id="3" name="Content Placeholder 2"/>
          <p:cNvSpPr>
            <a:spLocks noGrp="1"/>
          </p:cNvSpPr>
          <p:nvPr>
            <p:ph idx="1"/>
          </p:nvPr>
        </p:nvSpPr>
        <p:spPr>
          <a:xfrm>
            <a:off x="471933" y="1548581"/>
            <a:ext cx="10975001" cy="4610783"/>
          </a:xfrm>
        </p:spPr>
        <p:txBody>
          <a:bodyPr>
            <a:normAutofit fontScale="92500" lnSpcReduction="20000"/>
          </a:bodyPr>
          <a:lstStyle/>
          <a:p>
            <a:pPr marL="514350" indent="-457200"/>
            <a:r>
              <a:rPr lang="en-GB" sz="2800" dirty="0"/>
              <a:t>Nonspecific clinical appearance and multifocal growth – difficult to ascertain extent</a:t>
            </a:r>
          </a:p>
          <a:p>
            <a:pPr marL="514350" indent="-457200"/>
            <a:endParaRPr lang="en-GB" sz="2800" dirty="0"/>
          </a:p>
          <a:p>
            <a:pPr marL="514350" indent="-457200"/>
            <a:r>
              <a:rPr lang="en-GB" sz="2800" dirty="0"/>
              <a:t>Surgery (WLE 1-5cm reported ): mainstay of treatment for EMPD </a:t>
            </a:r>
          </a:p>
          <a:p>
            <a:pPr marL="57150" indent="0">
              <a:buNone/>
            </a:pPr>
            <a:endParaRPr lang="en-GB" sz="2800" dirty="0"/>
          </a:p>
          <a:p>
            <a:pPr marL="514350" indent="-457200"/>
            <a:r>
              <a:rPr lang="en-GB" sz="2800" dirty="0"/>
              <a:t>Even with WLE, recurrence is frequent (30-60%)</a:t>
            </a:r>
          </a:p>
          <a:p>
            <a:pPr marL="514350" indent="-457200"/>
            <a:endParaRPr lang="en-GB" sz="2800" dirty="0"/>
          </a:p>
          <a:p>
            <a:pPr marL="514350" indent="-457200"/>
            <a:r>
              <a:rPr lang="en-GB" sz="2800" dirty="0"/>
              <a:t>Mohs Micrographic Surgery / Complete Circumferential Peripheral and Deep Margin Assessment (CCPDMA)</a:t>
            </a:r>
          </a:p>
          <a:p>
            <a:pPr marL="57150" indent="0">
              <a:buNone/>
            </a:pPr>
            <a:endParaRPr lang="en-GB" sz="2800" dirty="0"/>
          </a:p>
          <a:p>
            <a:pPr marL="514350" indent="-457200"/>
            <a:r>
              <a:rPr lang="en-US" sz="2800" dirty="0"/>
              <a:t>Nonsurgical treatment imiquimod 5% cream, 5-FU cream, CO2 laser, RT, PDT</a:t>
            </a:r>
          </a:p>
        </p:txBody>
      </p:sp>
      <p:sp>
        <p:nvSpPr>
          <p:cNvPr id="4" name="TextBox 3"/>
          <p:cNvSpPr txBox="1"/>
          <p:nvPr/>
        </p:nvSpPr>
        <p:spPr>
          <a:xfrm>
            <a:off x="4648200" y="6172201"/>
            <a:ext cx="579120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Lopes </a:t>
            </a:r>
            <a:r>
              <a:rPr kumimoji="0" lang="en-US" sz="1600" b="0" i="0" u="none" strike="noStrike" kern="1200" cap="none" spc="0" normalizeH="0" baseline="0" noProof="0" dirty="0" err="1">
                <a:ln>
                  <a:noFill/>
                </a:ln>
                <a:solidFill>
                  <a:prstClr val="black"/>
                </a:solidFill>
                <a:effectLst/>
                <a:uLnTx/>
                <a:uFillTx/>
                <a:latin typeface="Corbel"/>
                <a:ea typeface="+mn-ea"/>
                <a:cs typeface="+mn-cs"/>
              </a:rPr>
              <a:t>Filho</a:t>
            </a:r>
            <a:r>
              <a:rPr kumimoji="0" lang="en-US" sz="1600" b="0" i="0" u="none" strike="noStrike" kern="1200" cap="none" spc="0" normalizeH="0" baseline="0" noProof="0" dirty="0">
                <a:ln>
                  <a:noFill/>
                </a:ln>
                <a:solidFill>
                  <a:prstClr val="black"/>
                </a:solidFill>
                <a:effectLst/>
                <a:uLnTx/>
                <a:uFillTx/>
                <a:latin typeface="Corbel"/>
                <a:ea typeface="+mn-ea"/>
                <a:cs typeface="+mn-cs"/>
              </a:rPr>
              <a:t> LL</a:t>
            </a:r>
            <a:r>
              <a:rPr kumimoji="0" lang="en-US" sz="1600" b="0" i="1" u="none" strike="noStrike" kern="1200" cap="none" spc="0" normalizeH="0" baseline="0" noProof="0" dirty="0">
                <a:ln>
                  <a:noFill/>
                </a:ln>
                <a:solidFill>
                  <a:prstClr val="black"/>
                </a:solidFill>
                <a:effectLst/>
                <a:uLnTx/>
                <a:uFillTx/>
                <a:latin typeface="Corbel"/>
                <a:ea typeface="+mn-ea"/>
                <a:cs typeface="+mn-cs"/>
              </a:rPr>
              <a:t>, et  al.</a:t>
            </a:r>
            <a:r>
              <a:rPr kumimoji="0" lang="en-US" sz="1600" b="0" i="0" u="none" strike="noStrike" kern="1200" cap="none" spc="0" normalizeH="0" baseline="0" noProof="0" dirty="0">
                <a:ln>
                  <a:noFill/>
                </a:ln>
                <a:solidFill>
                  <a:prstClr val="black"/>
                </a:solidFill>
                <a:effectLst/>
                <a:uLnTx/>
                <a:uFillTx/>
                <a:latin typeface="Corbel"/>
                <a:ea typeface="+mn-ea"/>
                <a:cs typeface="+mn-cs"/>
              </a:rPr>
              <a:t> An Bras Dermatol. 2015;90(2):225-31.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orbel"/>
                <a:ea typeface="+mn-ea"/>
                <a:cs typeface="+mn-cs"/>
              </a:rPr>
              <a:t>Lee SJ</a:t>
            </a:r>
            <a:r>
              <a:rPr kumimoji="0" lang="de-DE" sz="1600" b="0" i="1" u="none" strike="noStrike" kern="1200" cap="none" spc="0" normalizeH="0" baseline="0" noProof="0" dirty="0">
                <a:ln>
                  <a:noFill/>
                </a:ln>
                <a:solidFill>
                  <a:prstClr val="black"/>
                </a:solidFill>
                <a:effectLst/>
                <a:uLnTx/>
                <a:uFillTx/>
                <a:latin typeface="Corbel"/>
                <a:ea typeface="+mn-ea"/>
                <a:cs typeface="+mn-cs"/>
              </a:rPr>
              <a:t>, et al.</a:t>
            </a:r>
            <a:r>
              <a:rPr kumimoji="0" lang="sv-SE" sz="1600" b="0" i="0" u="none" strike="noStrike" kern="1200" cap="none" spc="0" normalizeH="0" baseline="0" noProof="0" dirty="0">
                <a:ln>
                  <a:noFill/>
                </a:ln>
                <a:solidFill>
                  <a:prstClr val="black"/>
                </a:solidFill>
                <a:effectLst/>
                <a:uLnTx/>
                <a:uFillTx/>
                <a:latin typeface="Corbel"/>
                <a:ea typeface="+mn-ea"/>
                <a:cs typeface="+mn-cs"/>
              </a:rPr>
              <a:t> Int J Dermatol. 2011;50(5):508-15.</a:t>
            </a:r>
            <a:endParaRPr kumimoji="0" lang="en-US" sz="16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1220180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09B4-591E-7447-B38C-9DFC19FD4D83}"/>
              </a:ext>
            </a:extLst>
          </p:cNvPr>
          <p:cNvSpPr>
            <a:spLocks noGrp="1"/>
          </p:cNvSpPr>
          <p:nvPr>
            <p:ph type="title"/>
          </p:nvPr>
        </p:nvSpPr>
        <p:spPr/>
        <p:txBody>
          <a:bodyPr/>
          <a:lstStyle/>
          <a:p>
            <a:r>
              <a:rPr lang="en-US" dirty="0"/>
              <a:t>Follow up</a:t>
            </a:r>
          </a:p>
        </p:txBody>
      </p:sp>
      <p:sp>
        <p:nvSpPr>
          <p:cNvPr id="3" name="Content Placeholder 2">
            <a:extLst>
              <a:ext uri="{FF2B5EF4-FFF2-40B4-BE49-F238E27FC236}">
                <a16:creationId xmlns:a16="http://schemas.microsoft.com/office/drawing/2014/main" id="{4B651AA2-E5B4-0D4E-AD2D-F45BF207FCF5}"/>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Follow-up is recommended every 6 months for 3 years and then yearly until at least 5 years following diagnosis.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Clinical examinations, including regional  and laboratory monitoring (PSA, CEA, CA19-9, AFP) are recommended biannually for the first 3 years for aggressive EMPD without metastasis.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Annual screening using CT or PET-CT/MRI may be considered in EMPD with aggressive features. </a:t>
            </a:r>
          </a:p>
          <a:p>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In cases of metastatic EMPD where CEA is elevated, CEA levels may be used to monitor treatment progress.</a:t>
            </a:r>
            <a:endParaRPr lang="en-US" dirty="0"/>
          </a:p>
        </p:txBody>
      </p:sp>
    </p:spTree>
    <p:extLst>
      <p:ext uri="{BB962C8B-B14F-4D97-AF65-F5344CB8AC3E}">
        <p14:creationId xmlns:p14="http://schemas.microsoft.com/office/powerpoint/2010/main" val="2792224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3B52DD-6D97-6D4B-B302-50CA5D2722F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143933"/>
            <a:ext cx="4927600" cy="657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4AB046B-940F-B844-87BB-62C5B57B71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2BD5B6-694E-1C4C-AC54-5E92253A7F12}"/>
              </a:ext>
            </a:extLst>
          </p:cNvPr>
          <p:cNvSpPr>
            <a:spLocks noGrp="1"/>
          </p:cNvSpPr>
          <p:nvPr>
            <p:ph sz="half" idx="1"/>
          </p:nvPr>
        </p:nvSpPr>
        <p:spPr/>
        <p:txBody>
          <a:bodyPr/>
          <a:lstStyle/>
          <a:p>
            <a:r>
              <a:rPr lang="en-US" dirty="0"/>
              <a:t>Patient with recurrent perianal EMPD s/p resection many years ago</a:t>
            </a:r>
          </a:p>
          <a:p>
            <a:r>
              <a:rPr lang="en-US" dirty="0"/>
              <a:t>Now with recurrence and inguinal lymph </a:t>
            </a:r>
            <a:r>
              <a:rPr lang="en-US"/>
              <a:t>node metastasis </a:t>
            </a:r>
          </a:p>
        </p:txBody>
      </p:sp>
      <p:sp>
        <p:nvSpPr>
          <p:cNvPr id="4" name="Content Placeholder 3">
            <a:extLst>
              <a:ext uri="{FF2B5EF4-FFF2-40B4-BE49-F238E27FC236}">
                <a16:creationId xmlns:a16="http://schemas.microsoft.com/office/drawing/2014/main" id="{6B45909F-3A23-F94B-A6BB-3642AD54F08A}"/>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236746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914A-0E1A-D84D-98D1-8F39F120C30B}"/>
              </a:ext>
            </a:extLst>
          </p:cNvPr>
          <p:cNvSpPr>
            <a:spLocks noGrp="1"/>
          </p:cNvSpPr>
          <p:nvPr>
            <p:ph type="title"/>
          </p:nvPr>
        </p:nvSpPr>
        <p:spPr>
          <a:xfrm>
            <a:off x="471933" y="896427"/>
            <a:ext cx="2875951" cy="1758283"/>
          </a:xfrm>
        </p:spPr>
        <p:txBody>
          <a:bodyPr>
            <a:normAutofit/>
          </a:bodyPr>
          <a:lstStyle/>
          <a:p>
            <a:r>
              <a:rPr lang="en-US" dirty="0"/>
              <a:t>Advanced / Metastatic Disease </a:t>
            </a:r>
          </a:p>
        </p:txBody>
      </p:sp>
      <p:sp>
        <p:nvSpPr>
          <p:cNvPr id="3" name="Content Placeholder 2">
            <a:extLst>
              <a:ext uri="{FF2B5EF4-FFF2-40B4-BE49-F238E27FC236}">
                <a16:creationId xmlns:a16="http://schemas.microsoft.com/office/drawing/2014/main" id="{772A2E32-239B-9748-9C06-CB900AA53612}"/>
              </a:ext>
            </a:extLst>
          </p:cNvPr>
          <p:cNvSpPr>
            <a:spLocks noGrp="1"/>
          </p:cNvSpPr>
          <p:nvPr>
            <p:ph idx="1"/>
          </p:nvPr>
        </p:nvSpPr>
        <p:spPr/>
        <p:txBody>
          <a:bodyPr/>
          <a:lstStyle/>
          <a:p>
            <a:endParaRPr lang="en-US" dirty="0"/>
          </a:p>
        </p:txBody>
      </p:sp>
      <p:pic>
        <p:nvPicPr>
          <p:cNvPr id="4" name="Content Placeholder 5">
            <a:extLst>
              <a:ext uri="{FF2B5EF4-FFF2-40B4-BE49-F238E27FC236}">
                <a16:creationId xmlns:a16="http://schemas.microsoft.com/office/drawing/2014/main" id="{51BB7F08-F77C-4B47-82B9-15559627D326}"/>
              </a:ext>
            </a:extLst>
          </p:cNvPr>
          <p:cNvPicPr>
            <a:picLocks noChangeAspect="1"/>
          </p:cNvPicPr>
          <p:nvPr/>
        </p:nvPicPr>
        <p:blipFill rotWithShape="1">
          <a:blip r:embed="rId2">
            <a:extLst>
              <a:ext uri="{28A0092B-C50C-407E-A947-70E740481C1C}">
                <a14:useLocalDpi xmlns:a14="http://schemas.microsoft.com/office/drawing/2010/main" val="0"/>
              </a:ext>
            </a:extLst>
          </a:blip>
          <a:srcRect l="16505" t="-94"/>
          <a:stretch/>
        </p:blipFill>
        <p:spPr>
          <a:xfrm>
            <a:off x="3347884" y="1"/>
            <a:ext cx="8581103" cy="6858000"/>
          </a:xfrm>
          <a:prstGeom prst="rect">
            <a:avLst/>
          </a:prstGeom>
        </p:spPr>
      </p:pic>
    </p:spTree>
    <p:extLst>
      <p:ext uri="{BB962C8B-B14F-4D97-AF65-F5344CB8AC3E}">
        <p14:creationId xmlns:p14="http://schemas.microsoft.com/office/powerpoint/2010/main" val="4114909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DE96A-21BA-7949-9FD7-A3280D10C9FA}"/>
              </a:ext>
            </a:extLst>
          </p:cNvPr>
          <p:cNvSpPr>
            <a:spLocks noGrp="1"/>
          </p:cNvSpPr>
          <p:nvPr>
            <p:ph type="title"/>
          </p:nvPr>
        </p:nvSpPr>
        <p:spPr/>
        <p:txBody>
          <a:bodyPr/>
          <a:lstStyle/>
          <a:p>
            <a:r>
              <a:rPr lang="en-US" dirty="0"/>
              <a:t>Relevant Disclosures</a:t>
            </a:r>
          </a:p>
        </p:txBody>
      </p:sp>
      <p:sp>
        <p:nvSpPr>
          <p:cNvPr id="3" name="Content Placeholder 2">
            <a:extLst>
              <a:ext uri="{FF2B5EF4-FFF2-40B4-BE49-F238E27FC236}">
                <a16:creationId xmlns:a16="http://schemas.microsoft.com/office/drawing/2014/main" id="{3F566BA6-F461-4E43-8C51-36726951B84E}"/>
              </a:ext>
            </a:extLst>
          </p:cNvPr>
          <p:cNvSpPr>
            <a:spLocks noGrp="1"/>
          </p:cNvSpPr>
          <p:nvPr>
            <p:ph idx="1"/>
          </p:nvPr>
        </p:nvSpPr>
        <p:spPr/>
        <p:txBody>
          <a:bodyPr/>
          <a:lstStyle/>
          <a:p>
            <a:r>
              <a:rPr lang="en-US" dirty="0"/>
              <a:t>BIOFRONTERA – CONSULTANT , RESEARCH SUPPORT </a:t>
            </a:r>
          </a:p>
          <a:p>
            <a:r>
              <a:rPr lang="en-US" dirty="0"/>
              <a:t>REGENERON – ADVISORY BOARD</a:t>
            </a:r>
          </a:p>
          <a:p>
            <a:r>
              <a:rPr lang="en-US" dirty="0"/>
              <a:t>SKIN CANCER FOUNDATION – RESEARCH GRANT</a:t>
            </a:r>
          </a:p>
          <a:p>
            <a:r>
              <a:rPr lang="en-US" dirty="0"/>
              <a:t>SOCIETY OF MSKCC – RESEARCH SUPPORT</a:t>
            </a:r>
          </a:p>
          <a:p>
            <a:r>
              <a:rPr lang="en-US" dirty="0"/>
              <a:t>ASLMS – RESEARCH SUPPORT</a:t>
            </a:r>
          </a:p>
          <a:p>
            <a:r>
              <a:rPr lang="en-US" dirty="0"/>
              <a:t>ASDS BOARD MEMBER</a:t>
            </a:r>
          </a:p>
          <a:p>
            <a:endParaRPr lang="en-US" dirty="0"/>
          </a:p>
          <a:p>
            <a:r>
              <a:rPr lang="en-US" dirty="0">
                <a:highlight>
                  <a:srgbClr val="FFFF00"/>
                </a:highlight>
              </a:rPr>
              <a:t>I will be discussing OFF-LABEL treatment </a:t>
            </a:r>
          </a:p>
        </p:txBody>
      </p:sp>
    </p:spTree>
    <p:extLst>
      <p:ext uri="{BB962C8B-B14F-4D97-AF65-F5344CB8AC3E}">
        <p14:creationId xmlns:p14="http://schemas.microsoft.com/office/powerpoint/2010/main" val="2711893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E567-0695-458E-B0B0-037491CABACB}"/>
              </a:ext>
            </a:extLst>
          </p:cNvPr>
          <p:cNvSpPr>
            <a:spLocks noGrp="1"/>
          </p:cNvSpPr>
          <p:nvPr>
            <p:ph type="title"/>
          </p:nvPr>
        </p:nvSpPr>
        <p:spPr/>
        <p:txBody>
          <a:bodyPr/>
          <a:lstStyle/>
          <a:p>
            <a:r>
              <a:rPr lang="en-US" dirty="0"/>
              <a:t>RESEARCH STUDIES</a:t>
            </a:r>
          </a:p>
        </p:txBody>
      </p:sp>
      <p:sp>
        <p:nvSpPr>
          <p:cNvPr id="3" name="Content Placeholder 2">
            <a:extLst>
              <a:ext uri="{FF2B5EF4-FFF2-40B4-BE49-F238E27FC236}">
                <a16:creationId xmlns:a16="http://schemas.microsoft.com/office/drawing/2014/main" id="{53D97F85-FC5A-452D-AA12-0F0E14946B78}"/>
              </a:ext>
            </a:extLst>
          </p:cNvPr>
          <p:cNvSpPr>
            <a:spLocks noGrp="1"/>
          </p:cNvSpPr>
          <p:nvPr>
            <p:ph idx="1"/>
          </p:nvPr>
        </p:nvSpPr>
        <p:spPr/>
        <p:txBody>
          <a:bodyPr>
            <a:normAutofit/>
          </a:bodyPr>
          <a:lstStyle/>
          <a:p>
            <a:r>
              <a:rPr lang="en-US" sz="2800" dirty="0"/>
              <a:t>Evaluate a comprehensive evaluation with RCM and genetic testing, in addition to clinical, histopathological, and systemic screening on patients with recent diagnosis of EMPD referred to our center. The objective of the study was to describe the clinical, RCM, and genetic characteristics of these patients</a:t>
            </a:r>
          </a:p>
        </p:txBody>
      </p:sp>
    </p:spTree>
    <p:extLst>
      <p:ext uri="{BB962C8B-B14F-4D97-AF65-F5344CB8AC3E}">
        <p14:creationId xmlns:p14="http://schemas.microsoft.com/office/powerpoint/2010/main" val="3233889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ADCF2-0389-4969-BBF5-8765F0ADA753}"/>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D81FA829-6601-4DD3-BDA3-94E0BA495234}"/>
              </a:ext>
            </a:extLst>
          </p:cNvPr>
          <p:cNvSpPr>
            <a:spLocks noGrp="1"/>
          </p:cNvSpPr>
          <p:nvPr>
            <p:ph idx="1"/>
          </p:nvPr>
        </p:nvSpPr>
        <p:spPr/>
        <p:txBody>
          <a:bodyPr>
            <a:normAutofit lnSpcReduction="10000"/>
          </a:bodyPr>
          <a:lstStyle/>
          <a:p>
            <a:r>
              <a:rPr lang="en-US" dirty="0"/>
              <a:t>Prospective cases presenting from July 2017 to present with a diagnosis of EMPD</a:t>
            </a:r>
          </a:p>
          <a:p>
            <a:r>
              <a:rPr lang="en-US" dirty="0"/>
              <a:t>Underwent RCM</a:t>
            </a:r>
          </a:p>
          <a:p>
            <a:r>
              <a:rPr lang="en-US" dirty="0"/>
              <a:t>Underwent IMPACT testing</a:t>
            </a:r>
          </a:p>
          <a:p>
            <a:endParaRPr lang="en-US" dirty="0"/>
          </a:p>
          <a:p>
            <a:r>
              <a:rPr lang="en-US" i="1" dirty="0"/>
              <a:t>Inclusion criteria:</a:t>
            </a:r>
            <a:endParaRPr lang="en-US" dirty="0"/>
          </a:p>
          <a:p>
            <a:r>
              <a:rPr lang="en-US" dirty="0"/>
              <a:t>Adult (&gt;18 years old) patients with biopsy-proven diagnosis of primary (i.e. first diagnosis), recurrent, or secondary (i.e. presence of a subjacent primary tumor) EMPD, that were referred to our center for evaluation and management were included. </a:t>
            </a:r>
          </a:p>
          <a:p>
            <a:r>
              <a:rPr lang="en-US" dirty="0"/>
              <a:t> </a:t>
            </a:r>
          </a:p>
          <a:p>
            <a:r>
              <a:rPr lang="en-US" i="1" dirty="0"/>
              <a:t>Exclusion criteria:</a:t>
            </a:r>
            <a:endParaRPr lang="en-US" dirty="0"/>
          </a:p>
          <a:p>
            <a:r>
              <a:rPr lang="en-US" dirty="0"/>
              <a:t>We excluded patients that denied participating in the study or those in which RCM was not possible to complete (e.g. pain, ulceration, </a:t>
            </a:r>
            <a:r>
              <a:rPr lang="en-US" dirty="0" err="1"/>
              <a:t>etc</a:t>
            </a:r>
            <a:r>
              <a:rPr lang="en-US" dirty="0"/>
              <a:t>). </a:t>
            </a:r>
          </a:p>
          <a:p>
            <a:endParaRPr lang="en-US" dirty="0"/>
          </a:p>
        </p:txBody>
      </p:sp>
    </p:spTree>
    <p:extLst>
      <p:ext uri="{BB962C8B-B14F-4D97-AF65-F5344CB8AC3E}">
        <p14:creationId xmlns:p14="http://schemas.microsoft.com/office/powerpoint/2010/main" val="147470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EBC0-1EBA-415E-9BE5-92B37E94F621}"/>
              </a:ext>
            </a:extLst>
          </p:cNvPr>
          <p:cNvSpPr>
            <a:spLocks noGrp="1"/>
          </p:cNvSpPr>
          <p:nvPr>
            <p:ph type="title"/>
          </p:nvPr>
        </p:nvSpPr>
        <p:spPr>
          <a:xfrm>
            <a:off x="968322" y="698635"/>
            <a:ext cx="10975001" cy="505728"/>
          </a:xfrm>
        </p:spPr>
        <p:txBody>
          <a:bodyPr>
            <a:normAutofit fontScale="90000"/>
          </a:bodyPr>
          <a:lstStyle/>
          <a:p>
            <a:r>
              <a:rPr lang="en-US" dirty="0"/>
              <a:t>Results</a:t>
            </a:r>
          </a:p>
        </p:txBody>
      </p:sp>
      <p:sp>
        <p:nvSpPr>
          <p:cNvPr id="3" name="Content Placeholder 2">
            <a:extLst>
              <a:ext uri="{FF2B5EF4-FFF2-40B4-BE49-F238E27FC236}">
                <a16:creationId xmlns:a16="http://schemas.microsoft.com/office/drawing/2014/main" id="{D6713FF6-64E0-4B9C-8E92-A353D510822B}"/>
              </a:ext>
            </a:extLst>
          </p:cNvPr>
          <p:cNvSpPr>
            <a:spLocks noGrp="1"/>
          </p:cNvSpPr>
          <p:nvPr>
            <p:ph idx="1"/>
          </p:nvPr>
        </p:nvSpPr>
        <p:spPr>
          <a:xfrm>
            <a:off x="471933" y="1204363"/>
            <a:ext cx="10975001" cy="4955002"/>
          </a:xfrm>
        </p:spPr>
        <p:txBody>
          <a:bodyPr>
            <a:normAutofit fontScale="92500" lnSpcReduction="20000"/>
          </a:bodyPr>
          <a:lstStyle/>
          <a:p>
            <a:r>
              <a:rPr lang="en-US" dirty="0"/>
              <a:t>36 clinical sites in 33 patients were included. </a:t>
            </a:r>
          </a:p>
          <a:p>
            <a:r>
              <a:rPr lang="en-US" dirty="0"/>
              <a:t>Mean age was 71.2 years (range 54 – 96 years); 21 patients (67.7%) were males. </a:t>
            </a:r>
          </a:p>
          <a:p>
            <a:r>
              <a:rPr lang="en-US" dirty="0"/>
              <a:t>Mean duration of disease prior to diagnosis was 32.1 months (range 6 – 96 months). </a:t>
            </a:r>
          </a:p>
          <a:p>
            <a:r>
              <a:rPr lang="en-US" dirty="0"/>
              <a:t>Main location was genitourinary area (82.1%). </a:t>
            </a:r>
          </a:p>
          <a:p>
            <a:endParaRPr lang="en-US" dirty="0"/>
          </a:p>
          <a:p>
            <a:r>
              <a:rPr lang="en-US" dirty="0"/>
              <a:t>1o had invasive disease </a:t>
            </a:r>
          </a:p>
          <a:p>
            <a:endParaRPr lang="en-US" dirty="0"/>
          </a:p>
          <a:p>
            <a:r>
              <a:rPr lang="en-US" dirty="0">
                <a:latin typeface="Times New Roman" panose="02020603050405020304" pitchFamily="18" charset="0"/>
                <a:ea typeface="Calibri" panose="020F0502020204030204" pitchFamily="34" charset="0"/>
              </a:rPr>
              <a:t>17 out of 36 lesions (47.2%) had history of prior treatment and were categorized as ‘recurrent / persistent’ EMPD on our initial evaluation. </a:t>
            </a:r>
          </a:p>
          <a:p>
            <a:endParaRPr lang="en-US" dirty="0">
              <a:latin typeface="Times New Roman" panose="02020603050405020304" pitchFamily="18" charset="0"/>
              <a:ea typeface="Calibri" panose="020F0502020204030204" pitchFamily="34" charset="0"/>
            </a:endParaRPr>
          </a:p>
          <a:p>
            <a:pPr lvl="1"/>
            <a:r>
              <a:rPr lang="en-US" dirty="0">
                <a:latin typeface="Times New Roman" panose="02020603050405020304" pitchFamily="18" charset="0"/>
                <a:ea typeface="Calibri" panose="020F0502020204030204" pitchFamily="34" charset="0"/>
              </a:rPr>
              <a:t>Prior treatments included: WLE (n=4; 23.5%), Vulvectomy (n=4; 23.5%), imiquimod (n=3; 17.6%), WLE twice (n=2; 11.8%), RT (n=1; 5.9%), ED&amp;C (n=1; 5.9%), imiquimod and PDT (n=1; 5.9%), and WLE and RT (n=1; 5.9%). </a:t>
            </a:r>
          </a:p>
          <a:p>
            <a:pPr lvl="1"/>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11 patients had prior history of cancer</a:t>
            </a:r>
          </a:p>
          <a:p>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2 patients had metastatic disease </a:t>
            </a:r>
            <a:endParaRPr lang="en-US" dirty="0">
              <a:highlight>
                <a:srgbClr val="FFFF00"/>
              </a:highlight>
            </a:endParaRPr>
          </a:p>
          <a:p>
            <a:pPr marL="0" indent="0">
              <a:buNone/>
            </a:pPr>
            <a:endParaRPr lang="en-US" dirty="0"/>
          </a:p>
        </p:txBody>
      </p:sp>
    </p:spTree>
    <p:extLst>
      <p:ext uri="{BB962C8B-B14F-4D97-AF65-F5344CB8AC3E}">
        <p14:creationId xmlns:p14="http://schemas.microsoft.com/office/powerpoint/2010/main" val="282893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3C20-0186-3A4D-8365-AAA994C20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332CB8-9A74-9A44-9438-01A68142081C}"/>
              </a:ext>
            </a:extLst>
          </p:cNvPr>
          <p:cNvSpPr>
            <a:spLocks noGrp="1"/>
          </p:cNvSpPr>
          <p:nvPr>
            <p:ph idx="1"/>
          </p:nvPr>
        </p:nvSpPr>
        <p:spPr/>
        <p:txBody>
          <a:bodyPr/>
          <a:lstStyle/>
          <a:p>
            <a:endParaRPr lang="en-US" dirty="0"/>
          </a:p>
        </p:txBody>
      </p:sp>
      <p:graphicFrame>
        <p:nvGraphicFramePr>
          <p:cNvPr id="5" name="Table 4">
            <a:extLst>
              <a:ext uri="{FF2B5EF4-FFF2-40B4-BE49-F238E27FC236}">
                <a16:creationId xmlns:a16="http://schemas.microsoft.com/office/drawing/2014/main" id="{EE6FDFC6-85D4-314C-AFCC-380D52B62B6B}"/>
              </a:ext>
            </a:extLst>
          </p:cNvPr>
          <p:cNvGraphicFramePr>
            <a:graphicFrameLocks noGrp="1"/>
          </p:cNvGraphicFramePr>
          <p:nvPr/>
        </p:nvGraphicFramePr>
        <p:xfrm>
          <a:off x="111512" y="1"/>
          <a:ext cx="5307982" cy="6780053"/>
        </p:xfrm>
        <a:graphic>
          <a:graphicData uri="http://schemas.openxmlformats.org/drawingml/2006/table">
            <a:tbl>
              <a:tblPr firstRow="1" bandRow="1">
                <a:tableStyleId>{5C22544A-7EE6-4342-B048-85BDC9FD1C3A}</a:tableStyleId>
              </a:tblPr>
              <a:tblGrid>
                <a:gridCol w="2653991">
                  <a:extLst>
                    <a:ext uri="{9D8B030D-6E8A-4147-A177-3AD203B41FA5}">
                      <a16:colId xmlns:a16="http://schemas.microsoft.com/office/drawing/2014/main" val="1814798136"/>
                    </a:ext>
                  </a:extLst>
                </a:gridCol>
                <a:gridCol w="2653991">
                  <a:extLst>
                    <a:ext uri="{9D8B030D-6E8A-4147-A177-3AD203B41FA5}">
                      <a16:colId xmlns:a16="http://schemas.microsoft.com/office/drawing/2014/main" val="674889375"/>
                    </a:ext>
                  </a:extLst>
                </a:gridCol>
              </a:tblGrid>
              <a:tr h="492879">
                <a:tc>
                  <a:txBody>
                    <a:bodyPr/>
                    <a:lstStyle/>
                    <a:p>
                      <a:pPr>
                        <a:lnSpc>
                          <a:spcPct val="150000"/>
                        </a:lnSpc>
                        <a:spcAft>
                          <a:spcPts val="0"/>
                        </a:spcAft>
                      </a:pPr>
                      <a:r>
                        <a:rPr lang="en-US" sz="2000" b="1" dirty="0">
                          <a:effectLst/>
                          <a:latin typeface="Times New Roman" panose="02020603050405020304" pitchFamily="18" charset="0"/>
                          <a:cs typeface="Times New Roman" panose="02020603050405020304" pitchFamily="18" charset="0"/>
                        </a:rPr>
                        <a:t>Characteristic</a:t>
                      </a:r>
                      <a:endParaRPr lang="en-US"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b="1">
                          <a:effectLst/>
                          <a:latin typeface="Times New Roman" panose="02020603050405020304" pitchFamily="18" charset="0"/>
                          <a:cs typeface="Times New Roman" panose="02020603050405020304" pitchFamily="18" charset="0"/>
                        </a:rPr>
                        <a:t>Descriptive data</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8396446"/>
                  </a:ext>
                </a:extLst>
              </a:tr>
              <a:tr h="854246">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Age (y), mean (SD, range)*</a:t>
                      </a:r>
                      <a:endParaRPr lang="en-US" sz="20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71.7 (8.7, 54 – 96)</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5096145"/>
                  </a:ext>
                </a:extLst>
              </a:tr>
              <a:tr h="492879">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Gender (male, %)*</a:t>
                      </a:r>
                      <a:endParaRPr lang="en-US" sz="20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24 (70.6%)</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5368474"/>
                  </a:ext>
                </a:extLst>
              </a:tr>
              <a:tr h="492879">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Location (n, %)**</a:t>
                      </a:r>
                      <a:endParaRPr lang="en-US" sz="20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3020805"/>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Axilla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1 (2.7%)</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1921525"/>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Genitourinary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1 (2.7%)</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6807870"/>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Inguinal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2 (5.5%)</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9545769"/>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Inguinoscrotal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6 (16.6%)</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2292099"/>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Perianal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4 (11.1%)</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7888232"/>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Perineum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3 (8.3%)</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1459507"/>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Pubis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4 (11.1%)</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2782165"/>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Scrotum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a:effectLst/>
                          <a:latin typeface="Times New Roman" panose="02020603050405020304" pitchFamily="18" charset="0"/>
                          <a:cs typeface="Times New Roman" panose="02020603050405020304" pitchFamily="18" charset="0"/>
                        </a:rPr>
                        <a:t>10 (27.7%)</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5376393"/>
                  </a:ext>
                </a:extLst>
              </a:tr>
              <a:tr h="49287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Vulva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5 (13.9%)</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1383324"/>
                  </a:ext>
                </a:extLst>
              </a:tr>
            </a:tbl>
          </a:graphicData>
        </a:graphic>
      </p:graphicFrame>
      <p:graphicFrame>
        <p:nvGraphicFramePr>
          <p:cNvPr id="6" name="Table 5">
            <a:extLst>
              <a:ext uri="{FF2B5EF4-FFF2-40B4-BE49-F238E27FC236}">
                <a16:creationId xmlns:a16="http://schemas.microsoft.com/office/drawing/2014/main" id="{EEB38CAD-8D83-8646-9DD9-C827B351ED5E}"/>
              </a:ext>
            </a:extLst>
          </p:cNvPr>
          <p:cNvGraphicFramePr>
            <a:graphicFrameLocks noGrp="1"/>
          </p:cNvGraphicFramePr>
          <p:nvPr/>
        </p:nvGraphicFramePr>
        <p:xfrm>
          <a:off x="6095999" y="0"/>
          <a:ext cx="5822868" cy="6857997"/>
        </p:xfrm>
        <a:graphic>
          <a:graphicData uri="http://schemas.openxmlformats.org/drawingml/2006/table">
            <a:tbl>
              <a:tblPr firstRow="1" bandRow="1">
                <a:tableStyleId>{5C22544A-7EE6-4342-B048-85BDC9FD1C3A}</a:tableStyleId>
              </a:tblPr>
              <a:tblGrid>
                <a:gridCol w="2911434">
                  <a:extLst>
                    <a:ext uri="{9D8B030D-6E8A-4147-A177-3AD203B41FA5}">
                      <a16:colId xmlns:a16="http://schemas.microsoft.com/office/drawing/2014/main" val="3557291149"/>
                    </a:ext>
                  </a:extLst>
                </a:gridCol>
                <a:gridCol w="2911434">
                  <a:extLst>
                    <a:ext uri="{9D8B030D-6E8A-4147-A177-3AD203B41FA5}">
                      <a16:colId xmlns:a16="http://schemas.microsoft.com/office/drawing/2014/main" val="3070310083"/>
                    </a:ext>
                  </a:extLst>
                </a:gridCol>
              </a:tblGrid>
              <a:tr h="774458">
                <a:tc>
                  <a:txBody>
                    <a:bodyPr/>
                    <a:lstStyle/>
                    <a:p>
                      <a:pPr>
                        <a:lnSpc>
                          <a:spcPct val="150000"/>
                        </a:lnSpc>
                        <a:spcAft>
                          <a:spcPts val="0"/>
                        </a:spcAft>
                      </a:pPr>
                      <a:r>
                        <a:rPr lang="en-US" sz="2000" dirty="0" err="1">
                          <a:effectLst/>
                          <a:latin typeface="Times New Roman" panose="02020603050405020304" pitchFamily="18" charset="0"/>
                          <a:cs typeface="Times New Roman" panose="02020603050405020304" pitchFamily="18" charset="0"/>
                        </a:rPr>
                        <a:t>Immunostains</a:t>
                      </a:r>
                      <a:r>
                        <a:rPr lang="en-US" sz="2000" dirty="0">
                          <a:effectLst/>
                          <a:latin typeface="Times New Roman" panose="02020603050405020304" pitchFamily="18" charset="0"/>
                          <a:cs typeface="Times New Roman" panose="02020603050405020304" pitchFamily="18" charset="0"/>
                        </a:rPr>
                        <a:t> (n, %)***</a:t>
                      </a:r>
                      <a:endParaRPr lang="en-US"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b="1">
                          <a:effectLst/>
                          <a:latin typeface="Times New Roman" panose="02020603050405020304" pitchFamily="18" charset="0"/>
                          <a:cs typeface="Times New Roman" panose="02020603050405020304" pitchFamily="18" charset="0"/>
                        </a:rPr>
                        <a:t> </a:t>
                      </a:r>
                      <a:endParaRPr lang="en-US" sz="20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5724364"/>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CK7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30 / 31 (96.8%)</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995674"/>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CK20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5 / 15 (33.3%)</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5088201"/>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CDX2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4 / 7 (57.1%)</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1863722"/>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3 / 4 (75.0%)</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4547189"/>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PR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0 / 8 (0%)</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4411749"/>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5 / 8 (62.5%)</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7130411"/>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Her2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3 / 8 (37.5%)</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9524258"/>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EMA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5 / 5 (100%)</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3822116"/>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CEA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8 / 9 (88.9%)</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1633649"/>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Cam 5.2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8 / 11 (72.7%)</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2912245"/>
                  </a:ext>
                </a:extLst>
              </a:tr>
              <a:tr h="553049">
                <a:tc>
                  <a:txBody>
                    <a:bodyPr/>
                    <a:lstStyle/>
                    <a:p>
                      <a:pPr marL="342900" marR="0" lvl="0" indent="-342900">
                        <a:lnSpc>
                          <a:spcPct val="150000"/>
                        </a:lnSpc>
                        <a:spcBef>
                          <a:spcPts val="0"/>
                        </a:spcBef>
                        <a:spcAft>
                          <a:spcPts val="0"/>
                        </a:spcAft>
                        <a:buFont typeface="Times New Roman" panose="02020603050405020304" pitchFamily="18" charset="0"/>
                        <a:buChar char="-"/>
                      </a:pPr>
                      <a:r>
                        <a:rPr lang="en-US" sz="2000">
                          <a:effectLst/>
                          <a:latin typeface="Times New Roman" panose="02020603050405020304" pitchFamily="18" charset="0"/>
                          <a:ea typeface="Calibri" panose="020F0502020204030204" pitchFamily="34" charset="0"/>
                          <a:cs typeface="Times New Roman" panose="02020603050405020304" pitchFamily="18" charset="0"/>
                        </a:rPr>
                        <a:t>AE1/3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2000" dirty="0">
                          <a:effectLst/>
                          <a:latin typeface="Times New Roman" panose="02020603050405020304" pitchFamily="18" charset="0"/>
                          <a:cs typeface="Times New Roman" panose="02020603050405020304" pitchFamily="18" charset="0"/>
                        </a:rPr>
                        <a:t>3 /3 (100%)</a:t>
                      </a:r>
                      <a:endParaRPr lang="en-US"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66833"/>
                  </a:ext>
                </a:extLst>
              </a:tr>
            </a:tbl>
          </a:graphicData>
        </a:graphic>
      </p:graphicFrame>
    </p:spTree>
    <p:extLst>
      <p:ext uri="{BB962C8B-B14F-4D97-AF65-F5344CB8AC3E}">
        <p14:creationId xmlns:p14="http://schemas.microsoft.com/office/powerpoint/2010/main" val="3822316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Use</a:t>
            </a:r>
          </a:p>
        </p:txBody>
      </p:sp>
      <p:sp>
        <p:nvSpPr>
          <p:cNvPr id="3" name="Content Placeholder 2"/>
          <p:cNvSpPr>
            <a:spLocks noGrp="1"/>
          </p:cNvSpPr>
          <p:nvPr>
            <p:ph idx="1"/>
          </p:nvPr>
        </p:nvSpPr>
        <p:spPr>
          <a:xfrm>
            <a:off x="1" y="852809"/>
            <a:ext cx="11394276" cy="5306558"/>
          </a:xfrm>
        </p:spPr>
        <p:txBody>
          <a:bodyPr/>
          <a:lstStyle/>
          <a:p>
            <a:endParaRPr lang="en-US" dirty="0"/>
          </a:p>
        </p:txBody>
      </p:sp>
      <p:pic>
        <p:nvPicPr>
          <p:cNvPr id="4" name="Picture 3"/>
          <p:cNvPicPr>
            <a:picLocks noChangeAspect="1"/>
          </p:cNvPicPr>
          <p:nvPr/>
        </p:nvPicPr>
        <p:blipFill>
          <a:blip r:embed="rId2"/>
          <a:stretch>
            <a:fillRect/>
          </a:stretch>
        </p:blipFill>
        <p:spPr>
          <a:xfrm>
            <a:off x="297370" y="1605024"/>
            <a:ext cx="5798631" cy="4870689"/>
          </a:xfrm>
          <a:prstGeom prst="rect">
            <a:avLst/>
          </a:prstGeom>
        </p:spPr>
      </p:pic>
      <p:pic>
        <p:nvPicPr>
          <p:cNvPr id="5" name="Content Placeholder 3">
            <a:extLst>
              <a:ext uri="{FF2B5EF4-FFF2-40B4-BE49-F238E27FC236}">
                <a16:creationId xmlns:a16="http://schemas.microsoft.com/office/drawing/2014/main" id="{D77DE4F8-0E19-1348-9A78-D9AFDE768F92}"/>
              </a:ext>
            </a:extLst>
          </p:cNvPr>
          <p:cNvPicPr>
            <a:picLocks noChangeAspect="1"/>
          </p:cNvPicPr>
          <p:nvPr/>
        </p:nvPicPr>
        <p:blipFill>
          <a:blip r:embed="rId3"/>
          <a:srcRect l="-99742" r="-99742"/>
          <a:stretch>
            <a:fillRect/>
          </a:stretch>
        </p:blipFill>
        <p:spPr>
          <a:xfrm>
            <a:off x="2010982" y="-67509"/>
            <a:ext cx="15048532" cy="6836412"/>
          </a:xfrm>
          <a:prstGeom prst="rect">
            <a:avLst/>
          </a:prstGeom>
        </p:spPr>
      </p:pic>
    </p:spTree>
    <p:extLst>
      <p:ext uri="{BB962C8B-B14F-4D97-AF65-F5344CB8AC3E}">
        <p14:creationId xmlns:p14="http://schemas.microsoft.com/office/powerpoint/2010/main" val="1115835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r10_1.jpg"/>
          <p:cNvPicPr>
            <a:picLocks noChangeAspect="1"/>
          </p:cNvPicPr>
          <p:nvPr/>
        </p:nvPicPr>
        <p:blipFill>
          <a:blip r:embed="rId3" cstate="print"/>
          <a:stretch>
            <a:fillRect/>
          </a:stretch>
        </p:blipFill>
        <p:spPr>
          <a:xfrm rot="5400000">
            <a:off x="5370687" y="14113"/>
            <a:ext cx="6858000" cy="6829777"/>
          </a:xfrm>
          <a:prstGeom prst="rect">
            <a:avLst/>
          </a:prstGeom>
        </p:spPr>
      </p:pic>
      <p:pic>
        <p:nvPicPr>
          <p:cNvPr id="3" name="Picture 2" descr="mir7_1.jpg"/>
          <p:cNvPicPr>
            <a:picLocks noChangeAspect="1"/>
          </p:cNvPicPr>
          <p:nvPr/>
        </p:nvPicPr>
        <p:blipFill>
          <a:blip r:embed="rId4" cstate="print"/>
          <a:stretch>
            <a:fillRect/>
          </a:stretch>
        </p:blipFill>
        <p:spPr>
          <a:xfrm rot="5400000">
            <a:off x="-14066" y="36735"/>
            <a:ext cx="6835331" cy="6807200"/>
          </a:xfrm>
          <a:prstGeom prst="rect">
            <a:avLst/>
          </a:prstGeom>
        </p:spPr>
      </p:pic>
      <p:sp>
        <p:nvSpPr>
          <p:cNvPr id="5" name="TextBox 4"/>
          <p:cNvSpPr txBox="1"/>
          <p:nvPr/>
        </p:nvSpPr>
        <p:spPr>
          <a:xfrm>
            <a:off x="7280005" y="304801"/>
            <a:ext cx="1152795" cy="420564"/>
          </a:xfrm>
          <a:prstGeom prst="rect">
            <a:avLst/>
          </a:prstGeom>
          <a:noFill/>
        </p:spPr>
        <p:txBody>
          <a:bodyPr wrap="square" rtlCol="0">
            <a:spAutoFit/>
          </a:bodyPr>
          <a:lstStyle/>
          <a:p>
            <a:r>
              <a:rPr lang="en-US" sz="2133" dirty="0"/>
              <a:t>VS4: (-)</a:t>
            </a:r>
          </a:p>
        </p:txBody>
      </p:sp>
      <p:cxnSp>
        <p:nvCxnSpPr>
          <p:cNvPr id="6" name="Straight Connector 5"/>
          <p:cNvCxnSpPr>
            <a:endCxn id="5" idx="3"/>
          </p:cNvCxnSpPr>
          <p:nvPr/>
        </p:nvCxnSpPr>
        <p:spPr>
          <a:xfrm flipH="1" flipV="1">
            <a:off x="8432800" y="515083"/>
            <a:ext cx="1117600" cy="183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80005" y="773669"/>
            <a:ext cx="1152795" cy="420564"/>
          </a:xfrm>
          <a:prstGeom prst="rect">
            <a:avLst/>
          </a:prstGeom>
          <a:noFill/>
        </p:spPr>
        <p:txBody>
          <a:bodyPr wrap="square" rtlCol="0">
            <a:spAutoFit/>
          </a:bodyPr>
          <a:lstStyle/>
          <a:p>
            <a:r>
              <a:rPr lang="en-US" sz="2133" dirty="0"/>
              <a:t>VS3: (-)</a:t>
            </a:r>
          </a:p>
        </p:txBody>
      </p:sp>
      <p:cxnSp>
        <p:nvCxnSpPr>
          <p:cNvPr id="12" name="Straight Connector 11"/>
          <p:cNvCxnSpPr/>
          <p:nvPr/>
        </p:nvCxnSpPr>
        <p:spPr>
          <a:xfrm flipH="1">
            <a:off x="8331200" y="685800"/>
            <a:ext cx="10160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10400" y="1154669"/>
            <a:ext cx="1625600" cy="666786"/>
          </a:xfrm>
          <a:prstGeom prst="rect">
            <a:avLst/>
          </a:prstGeom>
          <a:noFill/>
        </p:spPr>
        <p:txBody>
          <a:bodyPr wrap="square" rtlCol="0">
            <a:spAutoFit/>
          </a:bodyPr>
          <a:lstStyle/>
          <a:p>
            <a:r>
              <a:rPr lang="en-US" sz="2133" dirty="0"/>
              <a:t>VS5: </a:t>
            </a:r>
            <a:r>
              <a:rPr lang="en-US" sz="1600" dirty="0"/>
              <a:t>isolated dendritic</a:t>
            </a:r>
          </a:p>
        </p:txBody>
      </p:sp>
      <p:cxnSp>
        <p:nvCxnSpPr>
          <p:cNvPr id="17" name="Straight Connector 16"/>
          <p:cNvCxnSpPr/>
          <p:nvPr/>
        </p:nvCxnSpPr>
        <p:spPr>
          <a:xfrm flipH="1">
            <a:off x="8534400" y="1066800"/>
            <a:ext cx="16256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92805" y="1600201"/>
            <a:ext cx="1152795" cy="420564"/>
          </a:xfrm>
          <a:prstGeom prst="rect">
            <a:avLst/>
          </a:prstGeom>
          <a:noFill/>
        </p:spPr>
        <p:txBody>
          <a:bodyPr wrap="square" rtlCol="0">
            <a:spAutoFit/>
          </a:bodyPr>
          <a:lstStyle/>
          <a:p>
            <a:r>
              <a:rPr lang="en-US" sz="2133" dirty="0"/>
              <a:t>VS6: (-)</a:t>
            </a:r>
          </a:p>
        </p:txBody>
      </p:sp>
      <p:cxnSp>
        <p:nvCxnSpPr>
          <p:cNvPr id="20" name="Straight Connector 19"/>
          <p:cNvCxnSpPr/>
          <p:nvPr/>
        </p:nvCxnSpPr>
        <p:spPr>
          <a:xfrm flipH="1">
            <a:off x="8534400" y="1219200"/>
            <a:ext cx="14224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92805" y="2069069"/>
            <a:ext cx="1152795" cy="420564"/>
          </a:xfrm>
          <a:prstGeom prst="rect">
            <a:avLst/>
          </a:prstGeom>
          <a:noFill/>
        </p:spPr>
        <p:txBody>
          <a:bodyPr wrap="square" rtlCol="0">
            <a:spAutoFit/>
          </a:bodyPr>
          <a:lstStyle/>
          <a:p>
            <a:r>
              <a:rPr lang="en-US" sz="2133" dirty="0"/>
              <a:t>VS7: (-)</a:t>
            </a:r>
          </a:p>
        </p:txBody>
      </p:sp>
      <p:cxnSp>
        <p:nvCxnSpPr>
          <p:cNvPr id="23" name="Straight Connector 22"/>
          <p:cNvCxnSpPr/>
          <p:nvPr/>
        </p:nvCxnSpPr>
        <p:spPr>
          <a:xfrm flipH="1">
            <a:off x="9144000" y="1752600"/>
            <a:ext cx="14224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924800" y="2514601"/>
            <a:ext cx="1152795" cy="420564"/>
          </a:xfrm>
          <a:prstGeom prst="rect">
            <a:avLst/>
          </a:prstGeom>
          <a:noFill/>
        </p:spPr>
        <p:txBody>
          <a:bodyPr wrap="square" rtlCol="0">
            <a:spAutoFit/>
          </a:bodyPr>
          <a:lstStyle/>
          <a:p>
            <a:r>
              <a:rPr lang="en-US" sz="2133" dirty="0"/>
              <a:t>VS8: (-)</a:t>
            </a:r>
          </a:p>
        </p:txBody>
      </p:sp>
      <p:cxnSp>
        <p:nvCxnSpPr>
          <p:cNvPr id="25" name="Straight Connector 24"/>
          <p:cNvCxnSpPr/>
          <p:nvPr/>
        </p:nvCxnSpPr>
        <p:spPr>
          <a:xfrm flipH="1">
            <a:off x="8940800" y="1981200"/>
            <a:ext cx="1457595"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0" y="271046"/>
            <a:ext cx="1152795" cy="420564"/>
          </a:xfrm>
          <a:prstGeom prst="rect">
            <a:avLst/>
          </a:prstGeom>
          <a:noFill/>
        </p:spPr>
        <p:txBody>
          <a:bodyPr wrap="square" rtlCol="0">
            <a:spAutoFit/>
          </a:bodyPr>
          <a:lstStyle/>
          <a:p>
            <a:r>
              <a:rPr lang="en-US" sz="2133" dirty="0"/>
              <a:t>VS9: (-)</a:t>
            </a:r>
          </a:p>
        </p:txBody>
      </p:sp>
      <p:cxnSp>
        <p:nvCxnSpPr>
          <p:cNvPr id="31" name="Straight Connector 30"/>
          <p:cNvCxnSpPr/>
          <p:nvPr/>
        </p:nvCxnSpPr>
        <p:spPr>
          <a:xfrm flipH="1" flipV="1">
            <a:off x="914400" y="457200"/>
            <a:ext cx="182880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17600" y="152401"/>
            <a:ext cx="1320800" cy="420564"/>
          </a:xfrm>
          <a:prstGeom prst="rect">
            <a:avLst/>
          </a:prstGeom>
          <a:noFill/>
        </p:spPr>
        <p:txBody>
          <a:bodyPr wrap="square" rtlCol="0">
            <a:spAutoFit/>
          </a:bodyPr>
          <a:lstStyle/>
          <a:p>
            <a:r>
              <a:rPr lang="en-US" sz="2133" dirty="0"/>
              <a:t>VS10: (-)</a:t>
            </a:r>
          </a:p>
        </p:txBody>
      </p:sp>
      <p:cxnSp>
        <p:nvCxnSpPr>
          <p:cNvPr id="37" name="Straight Connector 36"/>
          <p:cNvCxnSpPr>
            <a:endCxn id="36" idx="2"/>
          </p:cNvCxnSpPr>
          <p:nvPr/>
        </p:nvCxnSpPr>
        <p:spPr>
          <a:xfrm flipH="1" flipV="1">
            <a:off x="1778000" y="572965"/>
            <a:ext cx="965200" cy="417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540000" y="152401"/>
            <a:ext cx="1320800" cy="420564"/>
          </a:xfrm>
          <a:prstGeom prst="rect">
            <a:avLst/>
          </a:prstGeom>
          <a:noFill/>
        </p:spPr>
        <p:txBody>
          <a:bodyPr wrap="square" rtlCol="0">
            <a:spAutoFit/>
          </a:bodyPr>
          <a:lstStyle/>
          <a:p>
            <a:r>
              <a:rPr lang="en-US" sz="2133" dirty="0"/>
              <a:t>VS11: (-)</a:t>
            </a:r>
          </a:p>
        </p:txBody>
      </p:sp>
      <p:cxnSp>
        <p:nvCxnSpPr>
          <p:cNvPr id="45" name="Straight Connector 44"/>
          <p:cNvCxnSpPr>
            <a:endCxn id="44" idx="2"/>
          </p:cNvCxnSpPr>
          <p:nvPr/>
        </p:nvCxnSpPr>
        <p:spPr>
          <a:xfrm flipH="1" flipV="1">
            <a:off x="3200400" y="572965"/>
            <a:ext cx="457200" cy="4176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759200" y="152401"/>
            <a:ext cx="1828800" cy="420564"/>
          </a:xfrm>
          <a:prstGeom prst="rect">
            <a:avLst/>
          </a:prstGeom>
          <a:noFill/>
        </p:spPr>
        <p:txBody>
          <a:bodyPr wrap="square" rtlCol="0">
            <a:spAutoFit/>
          </a:bodyPr>
          <a:lstStyle/>
          <a:p>
            <a:r>
              <a:rPr lang="en-US" sz="2133" dirty="0"/>
              <a:t>VS13: </a:t>
            </a:r>
            <a:r>
              <a:rPr lang="en-US" sz="1467" dirty="0"/>
              <a:t>suspicious</a:t>
            </a:r>
            <a:endParaRPr lang="en-US" sz="2133" dirty="0"/>
          </a:p>
        </p:txBody>
      </p:sp>
      <p:cxnSp>
        <p:nvCxnSpPr>
          <p:cNvPr id="48" name="Straight Connector 47"/>
          <p:cNvCxnSpPr/>
          <p:nvPr/>
        </p:nvCxnSpPr>
        <p:spPr>
          <a:xfrm flipV="1">
            <a:off x="3759200" y="457200"/>
            <a:ext cx="609600" cy="533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267200" y="533401"/>
            <a:ext cx="1727200" cy="420564"/>
          </a:xfrm>
          <a:prstGeom prst="rect">
            <a:avLst/>
          </a:prstGeom>
          <a:noFill/>
        </p:spPr>
        <p:txBody>
          <a:bodyPr wrap="square" rtlCol="0">
            <a:spAutoFit/>
          </a:bodyPr>
          <a:lstStyle/>
          <a:p>
            <a:r>
              <a:rPr lang="en-US" sz="2133" dirty="0"/>
              <a:t>VS12: </a:t>
            </a:r>
            <a:r>
              <a:rPr lang="en-US" sz="1467" dirty="0">
                <a:solidFill>
                  <a:prstClr val="black"/>
                </a:solidFill>
              </a:rPr>
              <a:t>suspicious</a:t>
            </a:r>
            <a:r>
              <a:rPr lang="en-US" sz="2133" dirty="0"/>
              <a:t> </a:t>
            </a:r>
          </a:p>
        </p:txBody>
      </p:sp>
      <p:cxnSp>
        <p:nvCxnSpPr>
          <p:cNvPr id="61" name="Straight Connector 60"/>
          <p:cNvCxnSpPr/>
          <p:nvPr/>
        </p:nvCxnSpPr>
        <p:spPr>
          <a:xfrm flipV="1">
            <a:off x="3759200" y="838200"/>
            <a:ext cx="9144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0" y="956846"/>
            <a:ext cx="1727200" cy="420564"/>
          </a:xfrm>
          <a:prstGeom prst="rect">
            <a:avLst/>
          </a:prstGeom>
          <a:noFill/>
        </p:spPr>
        <p:txBody>
          <a:bodyPr wrap="square" rtlCol="0">
            <a:spAutoFit/>
          </a:bodyPr>
          <a:lstStyle/>
          <a:p>
            <a:r>
              <a:rPr lang="en-US" sz="2133" dirty="0"/>
              <a:t>VS14: </a:t>
            </a:r>
            <a:r>
              <a:rPr lang="en-US" sz="1467" dirty="0"/>
              <a:t>suspicious</a:t>
            </a:r>
            <a:endParaRPr lang="en-US" sz="2133" dirty="0"/>
          </a:p>
        </p:txBody>
      </p:sp>
      <p:cxnSp>
        <p:nvCxnSpPr>
          <p:cNvPr id="65" name="Straight Connector 64"/>
          <p:cNvCxnSpPr>
            <a:endCxn id="64" idx="3"/>
          </p:cNvCxnSpPr>
          <p:nvPr/>
        </p:nvCxnSpPr>
        <p:spPr>
          <a:xfrm flipH="1" flipV="1">
            <a:off x="1727200" y="1167128"/>
            <a:ext cx="1422400" cy="162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0" y="1219201"/>
            <a:ext cx="1727200" cy="420564"/>
          </a:xfrm>
          <a:prstGeom prst="rect">
            <a:avLst/>
          </a:prstGeom>
          <a:noFill/>
        </p:spPr>
        <p:txBody>
          <a:bodyPr wrap="square" rtlCol="0">
            <a:spAutoFit/>
          </a:bodyPr>
          <a:lstStyle/>
          <a:p>
            <a:r>
              <a:rPr lang="en-US" sz="2133" dirty="0"/>
              <a:t>VS15: </a:t>
            </a:r>
            <a:r>
              <a:rPr lang="en-US" sz="1467" dirty="0"/>
              <a:t>suspicious</a:t>
            </a:r>
            <a:endParaRPr lang="en-US" sz="2133" dirty="0"/>
          </a:p>
        </p:txBody>
      </p:sp>
      <p:cxnSp>
        <p:nvCxnSpPr>
          <p:cNvPr id="68" name="Straight Connector 67"/>
          <p:cNvCxnSpPr>
            <a:endCxn id="67" idx="3"/>
          </p:cNvCxnSpPr>
          <p:nvPr/>
        </p:nvCxnSpPr>
        <p:spPr>
          <a:xfrm flipH="1">
            <a:off x="1727200" y="1405357"/>
            <a:ext cx="1320800" cy="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0" y="1490246"/>
            <a:ext cx="1727200" cy="420564"/>
          </a:xfrm>
          <a:prstGeom prst="rect">
            <a:avLst/>
          </a:prstGeom>
          <a:noFill/>
        </p:spPr>
        <p:txBody>
          <a:bodyPr wrap="square" rtlCol="0">
            <a:spAutoFit/>
          </a:bodyPr>
          <a:lstStyle/>
          <a:p>
            <a:r>
              <a:rPr lang="en-US" sz="2133" dirty="0"/>
              <a:t>VS16: </a:t>
            </a:r>
            <a:r>
              <a:rPr lang="en-US" sz="1467" dirty="0"/>
              <a:t>suspicious</a:t>
            </a:r>
            <a:endParaRPr lang="en-US" sz="2133" dirty="0"/>
          </a:p>
        </p:txBody>
      </p:sp>
      <p:cxnSp>
        <p:nvCxnSpPr>
          <p:cNvPr id="71" name="Straight Connector 70"/>
          <p:cNvCxnSpPr>
            <a:endCxn id="70" idx="3"/>
          </p:cNvCxnSpPr>
          <p:nvPr/>
        </p:nvCxnSpPr>
        <p:spPr>
          <a:xfrm flipH="1">
            <a:off x="1727200" y="1481555"/>
            <a:ext cx="1422400" cy="218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0" y="685801"/>
            <a:ext cx="1727200" cy="420564"/>
          </a:xfrm>
          <a:prstGeom prst="rect">
            <a:avLst/>
          </a:prstGeom>
          <a:noFill/>
        </p:spPr>
        <p:txBody>
          <a:bodyPr wrap="square" rtlCol="0">
            <a:spAutoFit/>
          </a:bodyPr>
          <a:lstStyle/>
          <a:p>
            <a:r>
              <a:rPr lang="en-US" sz="2133" dirty="0"/>
              <a:t>VS17: </a:t>
            </a:r>
            <a:r>
              <a:rPr lang="en-US" sz="1467" dirty="0"/>
              <a:t>suspicious</a:t>
            </a:r>
            <a:endParaRPr lang="en-US" sz="2133" dirty="0"/>
          </a:p>
        </p:txBody>
      </p:sp>
      <p:cxnSp>
        <p:nvCxnSpPr>
          <p:cNvPr id="84" name="Straight Connector 83"/>
          <p:cNvCxnSpPr/>
          <p:nvPr/>
        </p:nvCxnSpPr>
        <p:spPr>
          <a:xfrm flipH="1" flipV="1">
            <a:off x="1625600" y="914401"/>
            <a:ext cx="1625600" cy="304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01600" y="2294693"/>
            <a:ext cx="2133600" cy="420564"/>
          </a:xfrm>
          <a:prstGeom prst="rect">
            <a:avLst/>
          </a:prstGeom>
          <a:noFill/>
        </p:spPr>
        <p:txBody>
          <a:bodyPr wrap="square" rtlCol="0">
            <a:spAutoFit/>
          </a:bodyPr>
          <a:lstStyle/>
          <a:p>
            <a:r>
              <a:rPr lang="en-US" sz="2133" dirty="0"/>
              <a:t>VS18: </a:t>
            </a:r>
            <a:r>
              <a:rPr lang="en-US" sz="1467" dirty="0"/>
              <a:t>dendritic cells</a:t>
            </a:r>
            <a:endParaRPr lang="en-US" sz="2133" dirty="0"/>
          </a:p>
        </p:txBody>
      </p:sp>
      <p:cxnSp>
        <p:nvCxnSpPr>
          <p:cNvPr id="101" name="Straight Connector 100"/>
          <p:cNvCxnSpPr>
            <a:endCxn id="100" idx="3"/>
          </p:cNvCxnSpPr>
          <p:nvPr/>
        </p:nvCxnSpPr>
        <p:spPr>
          <a:xfrm flipH="1">
            <a:off x="2235200" y="1447801"/>
            <a:ext cx="1219200" cy="1057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03200" y="2590801"/>
            <a:ext cx="2133600" cy="420564"/>
          </a:xfrm>
          <a:prstGeom prst="rect">
            <a:avLst/>
          </a:prstGeom>
          <a:noFill/>
        </p:spPr>
        <p:txBody>
          <a:bodyPr wrap="square" rtlCol="0">
            <a:spAutoFit/>
          </a:bodyPr>
          <a:lstStyle/>
          <a:p>
            <a:r>
              <a:rPr lang="en-US" sz="2133" dirty="0"/>
              <a:t>VS19: </a:t>
            </a:r>
            <a:r>
              <a:rPr lang="en-US" sz="1467" dirty="0"/>
              <a:t>dark areas (+)</a:t>
            </a:r>
            <a:endParaRPr lang="en-US" sz="2133" dirty="0"/>
          </a:p>
        </p:txBody>
      </p:sp>
      <p:cxnSp>
        <p:nvCxnSpPr>
          <p:cNvPr id="105" name="Straight Connector 104"/>
          <p:cNvCxnSpPr/>
          <p:nvPr/>
        </p:nvCxnSpPr>
        <p:spPr>
          <a:xfrm flipH="1">
            <a:off x="2133600" y="1515309"/>
            <a:ext cx="1422400" cy="1304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11200" y="3242846"/>
            <a:ext cx="2133600" cy="420564"/>
          </a:xfrm>
          <a:prstGeom prst="rect">
            <a:avLst/>
          </a:prstGeom>
          <a:noFill/>
        </p:spPr>
        <p:txBody>
          <a:bodyPr wrap="square" rtlCol="0">
            <a:spAutoFit/>
          </a:bodyPr>
          <a:lstStyle/>
          <a:p>
            <a:r>
              <a:rPr lang="en-US" sz="2133" dirty="0"/>
              <a:t>VS20: </a:t>
            </a:r>
            <a:r>
              <a:rPr lang="en-US" sz="1467" dirty="0"/>
              <a:t>cluster of cells</a:t>
            </a:r>
            <a:endParaRPr lang="en-US" sz="2133" dirty="0"/>
          </a:p>
        </p:txBody>
      </p:sp>
      <p:cxnSp>
        <p:nvCxnSpPr>
          <p:cNvPr id="107" name="Straight Connector 106"/>
          <p:cNvCxnSpPr/>
          <p:nvPr/>
        </p:nvCxnSpPr>
        <p:spPr>
          <a:xfrm flipH="1">
            <a:off x="2641600" y="1600200"/>
            <a:ext cx="1016000" cy="167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01600" y="1947446"/>
            <a:ext cx="2133600" cy="420564"/>
          </a:xfrm>
          <a:prstGeom prst="rect">
            <a:avLst/>
          </a:prstGeom>
          <a:noFill/>
        </p:spPr>
        <p:txBody>
          <a:bodyPr wrap="square" rtlCol="0">
            <a:spAutoFit/>
          </a:bodyPr>
          <a:lstStyle/>
          <a:p>
            <a:r>
              <a:rPr lang="en-US" sz="2133" dirty="0"/>
              <a:t>VS22: </a:t>
            </a:r>
            <a:r>
              <a:rPr lang="en-US" sz="1467" dirty="0"/>
              <a:t>suspicious</a:t>
            </a:r>
            <a:endParaRPr lang="en-US" sz="2133" dirty="0"/>
          </a:p>
        </p:txBody>
      </p:sp>
      <p:cxnSp>
        <p:nvCxnSpPr>
          <p:cNvPr id="111" name="Straight Connector 110"/>
          <p:cNvCxnSpPr/>
          <p:nvPr/>
        </p:nvCxnSpPr>
        <p:spPr>
          <a:xfrm flipH="1">
            <a:off x="1828800" y="1828800"/>
            <a:ext cx="812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406400" y="2904293"/>
            <a:ext cx="1625600" cy="420564"/>
          </a:xfrm>
          <a:prstGeom prst="rect">
            <a:avLst/>
          </a:prstGeom>
          <a:noFill/>
        </p:spPr>
        <p:txBody>
          <a:bodyPr wrap="square" rtlCol="0">
            <a:spAutoFit/>
          </a:bodyPr>
          <a:lstStyle/>
          <a:p>
            <a:pPr algn="r"/>
            <a:r>
              <a:rPr lang="en-US" sz="2133" dirty="0"/>
              <a:t>VS21: </a:t>
            </a:r>
            <a:r>
              <a:rPr lang="en-US" sz="1467" dirty="0"/>
              <a:t>erosion</a:t>
            </a:r>
            <a:endParaRPr lang="en-US" sz="2133" dirty="0"/>
          </a:p>
        </p:txBody>
      </p:sp>
      <p:cxnSp>
        <p:nvCxnSpPr>
          <p:cNvPr id="118" name="Straight Connector 117"/>
          <p:cNvCxnSpPr/>
          <p:nvPr/>
        </p:nvCxnSpPr>
        <p:spPr>
          <a:xfrm flipH="1">
            <a:off x="2032000" y="2286001"/>
            <a:ext cx="1016000" cy="846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4267200" y="3166646"/>
            <a:ext cx="2133600" cy="420564"/>
          </a:xfrm>
          <a:prstGeom prst="rect">
            <a:avLst/>
          </a:prstGeom>
          <a:noFill/>
        </p:spPr>
        <p:txBody>
          <a:bodyPr wrap="square" rtlCol="0">
            <a:spAutoFit/>
          </a:bodyPr>
          <a:lstStyle/>
          <a:p>
            <a:r>
              <a:rPr lang="en-US" sz="2133" dirty="0"/>
              <a:t>VS23: </a:t>
            </a:r>
            <a:r>
              <a:rPr lang="en-US" sz="1467" dirty="0"/>
              <a:t>suspicious</a:t>
            </a:r>
            <a:endParaRPr lang="en-US" sz="2133" dirty="0"/>
          </a:p>
        </p:txBody>
      </p:sp>
      <p:cxnSp>
        <p:nvCxnSpPr>
          <p:cNvPr id="123" name="Straight Connector 122"/>
          <p:cNvCxnSpPr/>
          <p:nvPr/>
        </p:nvCxnSpPr>
        <p:spPr>
          <a:xfrm>
            <a:off x="3962400" y="2819400"/>
            <a:ext cx="4064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5080000" y="1168569"/>
            <a:ext cx="1828800" cy="646331"/>
          </a:xfrm>
          <a:prstGeom prst="rect">
            <a:avLst/>
          </a:prstGeom>
          <a:noFill/>
        </p:spPr>
        <p:txBody>
          <a:bodyPr wrap="square" rtlCol="0">
            <a:spAutoFit/>
          </a:bodyPr>
          <a:lstStyle/>
          <a:p>
            <a:r>
              <a:rPr lang="en-US" sz="2133" dirty="0"/>
              <a:t>VS25 &amp; VS26: </a:t>
            </a:r>
            <a:r>
              <a:rPr lang="en-US" sz="1467" dirty="0"/>
              <a:t>suspicious</a:t>
            </a:r>
            <a:endParaRPr lang="en-US" sz="2133" dirty="0"/>
          </a:p>
        </p:txBody>
      </p:sp>
      <p:cxnSp>
        <p:nvCxnSpPr>
          <p:cNvPr id="126" name="Straight Connector 125"/>
          <p:cNvCxnSpPr/>
          <p:nvPr/>
        </p:nvCxnSpPr>
        <p:spPr>
          <a:xfrm flipV="1">
            <a:off x="4775200" y="1295400"/>
            <a:ext cx="406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4978400" y="880646"/>
            <a:ext cx="1727200" cy="420564"/>
          </a:xfrm>
          <a:prstGeom prst="rect">
            <a:avLst/>
          </a:prstGeom>
          <a:noFill/>
        </p:spPr>
        <p:txBody>
          <a:bodyPr wrap="square" rtlCol="0">
            <a:spAutoFit/>
          </a:bodyPr>
          <a:lstStyle/>
          <a:p>
            <a:r>
              <a:rPr lang="en-US" sz="2133" dirty="0"/>
              <a:t>VS24: </a:t>
            </a:r>
            <a:r>
              <a:rPr lang="en-US" sz="1467" dirty="0"/>
              <a:t>negative</a:t>
            </a:r>
            <a:endParaRPr lang="en-US" sz="2133" dirty="0"/>
          </a:p>
        </p:txBody>
      </p:sp>
      <p:cxnSp>
        <p:nvCxnSpPr>
          <p:cNvPr id="131" name="Straight Connector 130"/>
          <p:cNvCxnSpPr>
            <a:endCxn id="130" idx="1"/>
          </p:cNvCxnSpPr>
          <p:nvPr/>
        </p:nvCxnSpPr>
        <p:spPr>
          <a:xfrm flipV="1">
            <a:off x="4775200" y="1090928"/>
            <a:ext cx="203200" cy="12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3454400" y="1371600"/>
            <a:ext cx="4064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6" name="Oval 145"/>
          <p:cNvSpPr/>
          <p:nvPr/>
        </p:nvSpPr>
        <p:spPr>
          <a:xfrm>
            <a:off x="3657600" y="838200"/>
            <a:ext cx="4064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7" name="Oval 146"/>
          <p:cNvSpPr/>
          <p:nvPr/>
        </p:nvSpPr>
        <p:spPr>
          <a:xfrm>
            <a:off x="4673600" y="1219200"/>
            <a:ext cx="4064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8" name="Oval 147"/>
          <p:cNvSpPr/>
          <p:nvPr/>
        </p:nvSpPr>
        <p:spPr>
          <a:xfrm>
            <a:off x="2844800" y="2133600"/>
            <a:ext cx="4064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9" name="Oval 148"/>
          <p:cNvSpPr/>
          <p:nvPr/>
        </p:nvSpPr>
        <p:spPr>
          <a:xfrm>
            <a:off x="9956800" y="914400"/>
            <a:ext cx="406400" cy="304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0" name="TextBox 149"/>
          <p:cNvSpPr txBox="1"/>
          <p:nvPr/>
        </p:nvSpPr>
        <p:spPr>
          <a:xfrm>
            <a:off x="3962400" y="942202"/>
            <a:ext cx="1219200" cy="338554"/>
          </a:xfrm>
          <a:prstGeom prst="rect">
            <a:avLst/>
          </a:prstGeom>
          <a:noFill/>
        </p:spPr>
        <p:txBody>
          <a:bodyPr wrap="square" rtlCol="0">
            <a:spAutoFit/>
          </a:bodyPr>
          <a:lstStyle/>
          <a:p>
            <a:r>
              <a:rPr lang="en-US" sz="1600" dirty="0">
                <a:solidFill>
                  <a:srgbClr val="FFFF00"/>
                </a:solidFill>
              </a:rPr>
              <a:t>Biopsy 1</a:t>
            </a:r>
          </a:p>
        </p:txBody>
      </p:sp>
      <p:sp>
        <p:nvSpPr>
          <p:cNvPr id="151" name="TextBox 150"/>
          <p:cNvSpPr txBox="1"/>
          <p:nvPr/>
        </p:nvSpPr>
        <p:spPr>
          <a:xfrm>
            <a:off x="4368800" y="1447802"/>
            <a:ext cx="1219200" cy="338554"/>
          </a:xfrm>
          <a:prstGeom prst="rect">
            <a:avLst/>
          </a:prstGeom>
          <a:noFill/>
        </p:spPr>
        <p:txBody>
          <a:bodyPr wrap="square" rtlCol="0">
            <a:spAutoFit/>
          </a:bodyPr>
          <a:lstStyle/>
          <a:p>
            <a:r>
              <a:rPr lang="en-US" sz="1600" dirty="0">
                <a:solidFill>
                  <a:srgbClr val="FFFF00"/>
                </a:solidFill>
              </a:rPr>
              <a:t>Biopsy 2</a:t>
            </a:r>
          </a:p>
        </p:txBody>
      </p:sp>
      <p:sp>
        <p:nvSpPr>
          <p:cNvPr id="152" name="TextBox 151"/>
          <p:cNvSpPr txBox="1"/>
          <p:nvPr/>
        </p:nvSpPr>
        <p:spPr>
          <a:xfrm>
            <a:off x="3352800" y="1628002"/>
            <a:ext cx="1219200" cy="338554"/>
          </a:xfrm>
          <a:prstGeom prst="rect">
            <a:avLst/>
          </a:prstGeom>
          <a:noFill/>
        </p:spPr>
        <p:txBody>
          <a:bodyPr wrap="square" rtlCol="0">
            <a:spAutoFit/>
          </a:bodyPr>
          <a:lstStyle/>
          <a:p>
            <a:r>
              <a:rPr lang="en-US" sz="1600" dirty="0">
                <a:solidFill>
                  <a:srgbClr val="FFFF00"/>
                </a:solidFill>
              </a:rPr>
              <a:t>Biopsy 3</a:t>
            </a:r>
          </a:p>
        </p:txBody>
      </p:sp>
      <p:sp>
        <p:nvSpPr>
          <p:cNvPr id="153" name="TextBox 152"/>
          <p:cNvSpPr txBox="1"/>
          <p:nvPr/>
        </p:nvSpPr>
        <p:spPr>
          <a:xfrm>
            <a:off x="3251200" y="2237602"/>
            <a:ext cx="1219200" cy="338554"/>
          </a:xfrm>
          <a:prstGeom prst="rect">
            <a:avLst/>
          </a:prstGeom>
          <a:noFill/>
        </p:spPr>
        <p:txBody>
          <a:bodyPr wrap="square" rtlCol="0">
            <a:spAutoFit/>
          </a:bodyPr>
          <a:lstStyle/>
          <a:p>
            <a:r>
              <a:rPr lang="en-US" sz="1600" dirty="0">
                <a:solidFill>
                  <a:srgbClr val="FFFF00"/>
                </a:solidFill>
              </a:rPr>
              <a:t>Biopsy 4</a:t>
            </a:r>
          </a:p>
        </p:txBody>
      </p:sp>
      <p:sp>
        <p:nvSpPr>
          <p:cNvPr id="154" name="TextBox 153"/>
          <p:cNvSpPr txBox="1"/>
          <p:nvPr/>
        </p:nvSpPr>
        <p:spPr>
          <a:xfrm>
            <a:off x="9956800" y="1219202"/>
            <a:ext cx="1219200" cy="338554"/>
          </a:xfrm>
          <a:prstGeom prst="rect">
            <a:avLst/>
          </a:prstGeom>
          <a:noFill/>
        </p:spPr>
        <p:txBody>
          <a:bodyPr wrap="square" rtlCol="0">
            <a:spAutoFit/>
          </a:bodyPr>
          <a:lstStyle/>
          <a:p>
            <a:r>
              <a:rPr lang="en-US" sz="1600" dirty="0">
                <a:solidFill>
                  <a:srgbClr val="FFFF00"/>
                </a:solidFill>
              </a:rPr>
              <a:t>Biopsy 5</a:t>
            </a:r>
          </a:p>
        </p:txBody>
      </p:sp>
    </p:spTree>
    <p:extLst>
      <p:ext uri="{BB962C8B-B14F-4D97-AF65-F5344CB8AC3E}">
        <p14:creationId xmlns:p14="http://schemas.microsoft.com/office/powerpoint/2010/main" val="46457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329908-A8DA-4720-9747-1D00C7C8479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2936" t="13189" r="22273" b="6480"/>
          <a:stretch/>
        </p:blipFill>
        <p:spPr>
          <a:xfrm>
            <a:off x="0" y="412750"/>
            <a:ext cx="5845175" cy="6032500"/>
          </a:xfrm>
        </p:spPr>
      </p:pic>
      <p:pic>
        <p:nvPicPr>
          <p:cNvPr id="5" name="Content Placeholder 4">
            <a:extLst>
              <a:ext uri="{FF2B5EF4-FFF2-40B4-BE49-F238E27FC236}">
                <a16:creationId xmlns:a16="http://schemas.microsoft.com/office/drawing/2014/main" id="{5CB172FB-629D-4AB2-AF1D-A07357FFEE2A}"/>
              </a:ext>
            </a:extLst>
          </p:cNvPr>
          <p:cNvPicPr>
            <a:picLocks noChangeAspect="1"/>
          </p:cNvPicPr>
          <p:nvPr/>
        </p:nvPicPr>
        <p:blipFill rotWithShape="1">
          <a:blip r:embed="rId3">
            <a:extLst>
              <a:ext uri="{28A0092B-C50C-407E-A947-70E740481C1C}">
                <a14:useLocalDpi xmlns:a14="http://schemas.microsoft.com/office/drawing/2010/main" val="0"/>
              </a:ext>
            </a:extLst>
          </a:blip>
          <a:srcRect l="15199" t="8255" r="14604"/>
          <a:stretch/>
        </p:blipFill>
        <p:spPr>
          <a:xfrm>
            <a:off x="5841864" y="412749"/>
            <a:ext cx="6557206" cy="6032499"/>
          </a:xfrm>
          <a:prstGeom prst="rect">
            <a:avLst/>
          </a:prstGeom>
        </p:spPr>
      </p:pic>
      <p:sp>
        <p:nvSpPr>
          <p:cNvPr id="2" name="Title 1">
            <a:extLst>
              <a:ext uri="{FF2B5EF4-FFF2-40B4-BE49-F238E27FC236}">
                <a16:creationId xmlns:a16="http://schemas.microsoft.com/office/drawing/2014/main" id="{C8C000CD-330F-463B-8614-F1912FD9A301}"/>
              </a:ext>
            </a:extLst>
          </p:cNvPr>
          <p:cNvSpPr>
            <a:spLocks noGrp="1"/>
          </p:cNvSpPr>
          <p:nvPr>
            <p:ph type="title"/>
          </p:nvPr>
        </p:nvSpPr>
        <p:spPr/>
        <p:txBody>
          <a:bodyPr/>
          <a:lstStyle/>
          <a:p>
            <a:r>
              <a:rPr lang="en-US" dirty="0">
                <a:solidFill>
                  <a:schemeClr val="bg1"/>
                </a:solidFill>
              </a:rPr>
              <a:t>RCM</a:t>
            </a:r>
          </a:p>
        </p:txBody>
      </p:sp>
    </p:spTree>
    <p:extLst>
      <p:ext uri="{BB962C8B-B14F-4D97-AF65-F5344CB8AC3E}">
        <p14:creationId xmlns:p14="http://schemas.microsoft.com/office/powerpoint/2010/main" val="3039959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F530-1E8F-2D46-A3F9-FBA9A366423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29B9A2A-4375-BB48-A5B0-3A7B88C9A530}"/>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71D3A572-D499-F74A-8A07-5D41689F22B5}"/>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0AEB2700-D3AA-A641-8A5C-F3F6C6BC1D04}"/>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9A348DDA-BCDE-F74A-B8F1-B806206B3269}"/>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527F565D-9969-564D-BEE8-6FEBB080FFCE}"/>
              </a:ext>
            </a:extLst>
          </p:cNvPr>
          <p:cNvPicPr>
            <a:picLocks noChangeAspect="1"/>
          </p:cNvPicPr>
          <p:nvPr/>
        </p:nvPicPr>
        <p:blipFill>
          <a:blip r:embed="rId2"/>
          <a:stretch>
            <a:fillRect/>
          </a:stretch>
        </p:blipFill>
        <p:spPr>
          <a:xfrm>
            <a:off x="752595" y="0"/>
            <a:ext cx="8612684" cy="6858000"/>
          </a:xfrm>
          <a:prstGeom prst="rect">
            <a:avLst/>
          </a:prstGeom>
        </p:spPr>
      </p:pic>
    </p:spTree>
    <p:extLst>
      <p:ext uri="{BB962C8B-B14F-4D97-AF65-F5344CB8AC3E}">
        <p14:creationId xmlns:p14="http://schemas.microsoft.com/office/powerpoint/2010/main" val="1376996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DD27D-923B-4FA2-BCA3-D67DC07E5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5" name="Picture 4">
            <a:extLst>
              <a:ext uri="{FF2B5EF4-FFF2-40B4-BE49-F238E27FC236}">
                <a16:creationId xmlns:a16="http://schemas.microsoft.com/office/drawing/2014/main" id="{5BF5F892-CFF4-41D3-99CA-EE8F713A63E0}"/>
              </a:ext>
            </a:extLst>
          </p:cNvPr>
          <p:cNvPicPr>
            <a:picLocks noChangeAspect="1"/>
          </p:cNvPicPr>
          <p:nvPr/>
        </p:nvPicPr>
        <p:blipFill rotWithShape="1">
          <a:blip r:embed="rId3">
            <a:extLst>
              <a:ext uri="{28A0092B-C50C-407E-A947-70E740481C1C}">
                <a14:useLocalDpi xmlns:a14="http://schemas.microsoft.com/office/drawing/2010/main" val="0"/>
              </a:ext>
            </a:extLst>
          </a:blip>
          <a:srcRect l="24612" r="25739"/>
          <a:stretch/>
        </p:blipFill>
        <p:spPr>
          <a:xfrm>
            <a:off x="5147793" y="-1"/>
            <a:ext cx="7044207" cy="6857693"/>
          </a:xfrm>
          <a:prstGeom prst="rect">
            <a:avLst/>
          </a:prstGeom>
        </p:spPr>
      </p:pic>
    </p:spTree>
    <p:extLst>
      <p:ext uri="{BB962C8B-B14F-4D97-AF65-F5344CB8AC3E}">
        <p14:creationId xmlns:p14="http://schemas.microsoft.com/office/powerpoint/2010/main" val="3370778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776606A4-01B4-43F8-9F85-47D8C8321BE0}"/>
              </a:ext>
            </a:extLst>
          </p:cNvPr>
          <p:cNvSpPr>
            <a:spLocks noChangeArrowheads="1"/>
          </p:cNvSpPr>
          <p:nvPr/>
        </p:nvSpPr>
        <p:spPr bwMode="auto">
          <a:xfrm>
            <a:off x="639375" y="-896524"/>
            <a:ext cx="104263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Table 1:</a:t>
            </a: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Demographic characteristics and reflectance confocal microscopy features (N=28). </a:t>
            </a:r>
            <a:endParaRPr kumimoji="0" lang="en-US" altLang="en-US" sz="800" b="0"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Abbreviations: AR= androgen receptor; PR= progesterone receptor; ER= estrogen receptor. </a:t>
            </a:r>
            <a:r>
              <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*Total number of cases tested for CK7=26; CK20=14; CDX2=6; AR=4; PR=8; ER=8; Her2=8; EMA=4; CEA=8; CAM5.2=8; AE1/3=3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845CA1C3-BD97-3C4F-B6E9-98717BA1A0F6}"/>
              </a:ext>
            </a:extLst>
          </p:cNvPr>
          <p:cNvSpPr>
            <a:spLocks noGrp="1"/>
          </p:cNvSpPr>
          <p:nvPr>
            <p:ph sz="half" idx="2"/>
          </p:nvPr>
        </p:nvSpPr>
        <p:spPr/>
        <p:txBody>
          <a:bodyPr/>
          <a:lstStyle/>
          <a:p>
            <a:endParaRPr lang="en-US"/>
          </a:p>
        </p:txBody>
      </p:sp>
      <p:graphicFrame>
        <p:nvGraphicFramePr>
          <p:cNvPr id="4" name="Table 3">
            <a:extLst>
              <a:ext uri="{FF2B5EF4-FFF2-40B4-BE49-F238E27FC236}">
                <a16:creationId xmlns:a16="http://schemas.microsoft.com/office/drawing/2014/main" id="{E163C28F-B894-9545-9272-CA8E29D61C0E}"/>
              </a:ext>
            </a:extLst>
          </p:cNvPr>
          <p:cNvGraphicFramePr>
            <a:graphicFrameLocks noGrp="1"/>
          </p:cNvGraphicFramePr>
          <p:nvPr/>
        </p:nvGraphicFramePr>
        <p:xfrm>
          <a:off x="609600" y="0"/>
          <a:ext cx="10668000" cy="6821777"/>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980643720"/>
                    </a:ext>
                  </a:extLst>
                </a:gridCol>
                <a:gridCol w="2667000">
                  <a:extLst>
                    <a:ext uri="{9D8B030D-6E8A-4147-A177-3AD203B41FA5}">
                      <a16:colId xmlns:a16="http://schemas.microsoft.com/office/drawing/2014/main" val="2374176733"/>
                    </a:ext>
                  </a:extLst>
                </a:gridCol>
                <a:gridCol w="2667000">
                  <a:extLst>
                    <a:ext uri="{9D8B030D-6E8A-4147-A177-3AD203B41FA5}">
                      <a16:colId xmlns:a16="http://schemas.microsoft.com/office/drawing/2014/main" val="3172630481"/>
                    </a:ext>
                  </a:extLst>
                </a:gridCol>
                <a:gridCol w="2667000">
                  <a:extLst>
                    <a:ext uri="{9D8B030D-6E8A-4147-A177-3AD203B41FA5}">
                      <a16:colId xmlns:a16="http://schemas.microsoft.com/office/drawing/2014/main" val="2594656586"/>
                    </a:ext>
                  </a:extLst>
                </a:gridCol>
              </a:tblGrid>
              <a:tr h="531518">
                <a:tc>
                  <a:txBody>
                    <a:bodyPr/>
                    <a:lstStyle/>
                    <a:p>
                      <a:pPr>
                        <a:lnSpc>
                          <a:spcPct val="150000"/>
                        </a:lnSpc>
                        <a:spcAft>
                          <a:spcPts val="0"/>
                        </a:spcAft>
                      </a:pPr>
                      <a:r>
                        <a:rPr lang="en-US" sz="1600" b="1" dirty="0">
                          <a:effectLst/>
                          <a:latin typeface="Times New Roman" panose="02020603050405020304" pitchFamily="18" charset="0"/>
                          <a:cs typeface="Times New Roman" panose="02020603050405020304" pitchFamily="18" charset="0"/>
                        </a:rPr>
                        <a:t>RCM features†</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latin typeface="Times New Roman" panose="02020603050405020304" pitchFamily="18" charset="0"/>
                          <a:cs typeface="Times New Roman" panose="02020603050405020304" pitchFamily="18" charset="0"/>
                        </a:rPr>
                        <a:t>EMPD positive  sites (n=31)</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latin typeface="Times New Roman" panose="02020603050405020304" pitchFamily="18" charset="0"/>
                          <a:cs typeface="Times New Roman" panose="02020603050405020304" pitchFamily="18" charset="0"/>
                        </a:rPr>
                        <a:t>EMPD negative sites (n=10)</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latin typeface="Times New Roman" panose="02020603050405020304" pitchFamily="18" charset="0"/>
                          <a:cs typeface="Times New Roman" panose="02020603050405020304" pitchFamily="18" charset="0"/>
                        </a:rPr>
                        <a:t>p-value</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663890"/>
                  </a:ext>
                </a:extLst>
              </a:tr>
              <a:tr h="531518">
                <a:tc>
                  <a:txBody>
                    <a:bodyPr/>
                    <a:lstStyle/>
                    <a:p>
                      <a:pPr>
                        <a:lnSpc>
                          <a:spcPct val="150000"/>
                        </a:lnSpc>
                        <a:spcAft>
                          <a:spcPts val="0"/>
                        </a:spcAft>
                      </a:pPr>
                      <a:r>
                        <a:rPr lang="en-US" sz="1600" i="1">
                          <a:effectLst/>
                          <a:latin typeface="Times New Roman" panose="02020603050405020304" pitchFamily="18" charset="0"/>
                          <a:cs typeface="Times New Roman" panose="02020603050405020304" pitchFamily="18" charset="0"/>
                        </a:rPr>
                        <a:t>- Suprabasal epidermis</a:t>
                      </a:r>
                      <a:endParaRPr lang="en-US" sz="1600">
                        <a:effectLst/>
                        <a:latin typeface="Calibri" panose="020F0502020204030204" pitchFamily="34" charset="0"/>
                        <a:cs typeface="Times New Roman" panose="02020603050405020304" pitchFamily="18" charset="0"/>
                      </a:endParaRPr>
                    </a:p>
                  </a:txBody>
                  <a:tcPr marL="68580" marR="68580" marT="0" marB="0"/>
                </a:tc>
                <a:tc gridSpan="3">
                  <a:txBody>
                    <a:bodyPr/>
                    <a:lstStyle/>
                    <a:p>
                      <a:pPr>
                        <a:lnSpc>
                          <a:spcPct val="150000"/>
                        </a:lnSpc>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45313"/>
                  </a:ext>
                </a:extLst>
              </a:tr>
              <a:tr h="325339">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Atypical honeycomb</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20 (64.5%)</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0 (0%)</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highlight>
                            <a:srgbClr val="FFFF00"/>
                          </a:highlight>
                          <a:latin typeface="Times New Roman" panose="02020603050405020304" pitchFamily="18" charset="0"/>
                          <a:cs typeface="Times New Roman" panose="02020603050405020304" pitchFamily="18" charset="0"/>
                        </a:rPr>
                        <a:t>&lt;0.001</a:t>
                      </a:r>
                      <a:endParaRPr lang="en-US" sz="1600" dirty="0">
                        <a:effectLst/>
                        <a:highlight>
                          <a:srgbClr val="FFFF00"/>
                        </a:highligh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2251884"/>
                  </a:ext>
                </a:extLst>
              </a:tr>
              <a:tr h="531461">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Streaming of the epidermis</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3 (9.6%)</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0 (0%)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dirty="0">
                          <a:effectLst/>
                          <a:latin typeface="Times New Roman" panose="02020603050405020304" pitchFamily="18" charset="0"/>
                          <a:cs typeface="Times New Roman" panose="02020603050405020304" pitchFamily="18" charset="0"/>
                        </a:rPr>
                        <a:t>0.56</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7641292"/>
                  </a:ext>
                </a:extLst>
              </a:tr>
              <a:tr h="531461">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Dendritic cells in the epidermis</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8 (25.8%)</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1 (10.0%)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dirty="0">
                          <a:effectLst/>
                          <a:latin typeface="Times New Roman" panose="02020603050405020304" pitchFamily="18" charset="0"/>
                          <a:cs typeface="Times New Roman" panose="02020603050405020304" pitchFamily="18" charset="0"/>
                        </a:rPr>
                        <a:t>0.46</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7165339"/>
                  </a:ext>
                </a:extLst>
              </a:tr>
              <a:tr h="325339">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Dark holes </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6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28 (90.3%)</a:t>
                      </a:r>
                      <a:endParaRPr lang="en-US" sz="16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6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0 (0%)</a:t>
                      </a:r>
                      <a:endParaRPr lang="en-US" sz="16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&lt;0.001</a:t>
                      </a:r>
                      <a:endPar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7633325"/>
                  </a:ext>
                </a:extLst>
              </a:tr>
              <a:tr h="531518">
                <a:tc>
                  <a:txBody>
                    <a:bodyPr/>
                    <a:lstStyle/>
                    <a:p>
                      <a:pPr marL="0" marR="0">
                        <a:lnSpc>
                          <a:spcPct val="150000"/>
                        </a:lnSpc>
                        <a:spcBef>
                          <a:spcPts val="0"/>
                        </a:spcBef>
                        <a:spcAft>
                          <a:spcPts val="0"/>
                        </a:spcAft>
                      </a:pPr>
                      <a:r>
                        <a:rPr lang="en-US" sz="1600" i="1">
                          <a:effectLst/>
                          <a:latin typeface="Times New Roman" panose="02020603050405020304" pitchFamily="18" charset="0"/>
                          <a:ea typeface="Calibri" panose="020F0502020204030204" pitchFamily="34" charset="0"/>
                          <a:cs typeface="Times New Roman" panose="02020603050405020304" pitchFamily="18" charset="0"/>
                        </a:rPr>
                        <a:t>- DEJ and superficial dermis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nSpc>
                          <a:spcPct val="150000"/>
                        </a:lnSpc>
                        <a:spcAft>
                          <a:spcPts val="0"/>
                        </a:spcAft>
                      </a:pPr>
                      <a:r>
                        <a:rPr lang="en-US" sz="1600" b="1" dirty="0">
                          <a:effectLst/>
                          <a:latin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8977934"/>
                  </a:ext>
                </a:extLst>
              </a:tr>
              <a:tr h="531461">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Dark cells at the DEJ</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9 (29.0%)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0 (0%)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dirty="0">
                          <a:effectLst/>
                          <a:latin typeface="Times New Roman" panose="02020603050405020304" pitchFamily="18" charset="0"/>
                          <a:cs typeface="Times New Roman" panose="02020603050405020304" pitchFamily="18" charset="0"/>
                        </a:rPr>
                        <a:t>0.083</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294624"/>
                  </a:ext>
                </a:extLst>
              </a:tr>
              <a:tr h="531461">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Disruption of the DEJ</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12 (29.3%)</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0 (0%)</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highlight>
                            <a:srgbClr val="FFFF00"/>
                          </a:highlight>
                          <a:latin typeface="Times New Roman" panose="02020603050405020304" pitchFamily="18" charset="0"/>
                          <a:cs typeface="Times New Roman" panose="02020603050405020304" pitchFamily="18" charset="0"/>
                        </a:rPr>
                        <a:t>&lt;0.001</a:t>
                      </a:r>
                      <a:endParaRPr lang="en-US" sz="1600" dirty="0">
                        <a:effectLst/>
                        <a:highlight>
                          <a:srgbClr val="FFFF00"/>
                        </a:highligh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2709147"/>
                  </a:ext>
                </a:extLst>
              </a:tr>
              <a:tr h="325339">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Glandular nests</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21 (67.7%)</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0 (0%)</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highlight>
                            <a:srgbClr val="FFFF00"/>
                          </a:highlight>
                          <a:latin typeface="Times New Roman" panose="02020603050405020304" pitchFamily="18" charset="0"/>
                          <a:cs typeface="Times New Roman" panose="02020603050405020304" pitchFamily="18" charset="0"/>
                        </a:rPr>
                        <a:t>&lt;0.001</a:t>
                      </a:r>
                      <a:endParaRPr lang="en-US" sz="1600" dirty="0">
                        <a:effectLst/>
                        <a:highlight>
                          <a:srgbClr val="FFFF00"/>
                        </a:highligh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8899133"/>
                  </a:ext>
                </a:extLst>
              </a:tr>
              <a:tr h="325339">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Inflammation</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21 (32.2%)</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10 (100%)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dirty="0">
                          <a:effectLst/>
                          <a:latin typeface="Times New Roman" panose="02020603050405020304" pitchFamily="18" charset="0"/>
                          <a:cs typeface="Times New Roman" panose="02020603050405020304" pitchFamily="18" charset="0"/>
                        </a:rPr>
                        <a:t>0.084</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8150068"/>
                  </a:ext>
                </a:extLst>
              </a:tr>
              <a:tr h="325339">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Plump cells </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9 (29.0%)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0 (0%)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dirty="0">
                          <a:effectLst/>
                          <a:latin typeface="Times New Roman" panose="02020603050405020304" pitchFamily="18" charset="0"/>
                          <a:cs typeface="Times New Roman" panose="02020603050405020304" pitchFamily="18" charset="0"/>
                        </a:rPr>
                        <a:t>0.083</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6567008"/>
                  </a:ext>
                </a:extLst>
              </a:tr>
              <a:tr h="325339">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Horizontal vessels</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12 (38.7%)</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latin typeface="Times New Roman" panose="02020603050405020304" pitchFamily="18" charset="0"/>
                          <a:cs typeface="Times New Roman" panose="02020603050405020304" pitchFamily="18" charset="0"/>
                        </a:rPr>
                        <a:t>9 (90%)</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latin typeface="Times New Roman" panose="02020603050405020304" pitchFamily="18" charset="0"/>
                          <a:cs typeface="Times New Roman" panose="02020603050405020304" pitchFamily="18" charset="0"/>
                        </a:rPr>
                        <a:t>0.009</a:t>
                      </a:r>
                      <a:endParaRPr lang="en-US" sz="16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7428138"/>
                  </a:ext>
                </a:extLst>
              </a:tr>
              <a:tr h="325339">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Vertical vessels</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28 (90.3%)</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1 (10%)</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highlight>
                            <a:srgbClr val="FFFF00"/>
                          </a:highlight>
                          <a:latin typeface="Times New Roman" panose="02020603050405020304" pitchFamily="18" charset="0"/>
                          <a:cs typeface="Times New Roman" panose="02020603050405020304" pitchFamily="18" charset="0"/>
                        </a:rPr>
                        <a:t>&lt;0.001</a:t>
                      </a:r>
                      <a:endParaRPr lang="en-US" sz="1600" dirty="0">
                        <a:effectLst/>
                        <a:highlight>
                          <a:srgbClr val="FFFF00"/>
                        </a:highligh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2053493"/>
                  </a:ext>
                </a:extLst>
              </a:tr>
              <a:tr h="325339">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Fibrosis</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4 (12.9%)</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9 (90%)</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highlight>
                            <a:srgbClr val="FFFF00"/>
                          </a:highlight>
                          <a:latin typeface="Times New Roman" panose="02020603050405020304" pitchFamily="18" charset="0"/>
                          <a:cs typeface="Times New Roman" panose="02020603050405020304" pitchFamily="18" charset="0"/>
                        </a:rPr>
                        <a:t>&lt;0.001</a:t>
                      </a:r>
                      <a:endParaRPr lang="en-US" sz="1600" dirty="0">
                        <a:effectLst/>
                        <a:highlight>
                          <a:srgbClr val="FFFF00"/>
                        </a:highligh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9540115"/>
                  </a:ext>
                </a:extLst>
              </a:tr>
              <a:tr h="325339">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Ring pattern</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0 (0%)</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a:effectLst/>
                          <a:highlight>
                            <a:srgbClr val="FFFF00"/>
                          </a:highlight>
                          <a:latin typeface="Times New Roman" panose="02020603050405020304" pitchFamily="18" charset="0"/>
                          <a:cs typeface="Times New Roman" panose="02020603050405020304" pitchFamily="18" charset="0"/>
                        </a:rPr>
                        <a:t>10 (100%)</a:t>
                      </a:r>
                      <a:endParaRPr lang="en-US" sz="1600">
                        <a:effectLst/>
                        <a:highlight>
                          <a:srgbClr val="FFFF00"/>
                        </a:highlight>
                        <a:latin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n-US" sz="1600" b="1" dirty="0">
                          <a:effectLst/>
                          <a:highlight>
                            <a:srgbClr val="FFFF00"/>
                          </a:highlight>
                          <a:latin typeface="Times New Roman" panose="02020603050405020304" pitchFamily="18" charset="0"/>
                          <a:cs typeface="Times New Roman" panose="02020603050405020304" pitchFamily="18" charset="0"/>
                        </a:rPr>
                        <a:t>&lt;0.001</a:t>
                      </a:r>
                      <a:endParaRPr lang="en-US" sz="1600" dirty="0">
                        <a:effectLst/>
                        <a:highlight>
                          <a:srgbClr val="FFFF00"/>
                        </a:highligh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6038112"/>
                  </a:ext>
                </a:extLst>
              </a:tr>
            </a:tbl>
          </a:graphicData>
        </a:graphic>
      </p:graphicFrame>
    </p:spTree>
    <p:extLst>
      <p:ext uri="{BB962C8B-B14F-4D97-AF65-F5344CB8AC3E}">
        <p14:creationId xmlns:p14="http://schemas.microsoft.com/office/powerpoint/2010/main" val="24631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2454-914D-D944-8A56-91BF222EBEF4}"/>
              </a:ext>
            </a:extLst>
          </p:cNvPr>
          <p:cNvSpPr>
            <a:spLocks noGrp="1"/>
          </p:cNvSpPr>
          <p:nvPr>
            <p:ph type="title"/>
          </p:nvPr>
        </p:nvSpPr>
        <p:spPr>
          <a:xfrm>
            <a:off x="471933" y="847215"/>
            <a:ext cx="11110468" cy="1080011"/>
          </a:xfrm>
        </p:spPr>
        <p:txBody>
          <a:bodyPr anchor="ctr">
            <a:normAutofit/>
          </a:bodyPr>
          <a:lstStyle/>
          <a:p>
            <a:r>
              <a:rPr lang="en-US" dirty="0"/>
              <a:t>EXTRAMAMMARY PAGET DISEASE</a:t>
            </a:r>
          </a:p>
        </p:txBody>
      </p:sp>
      <p:graphicFrame>
        <p:nvGraphicFramePr>
          <p:cNvPr id="11" name="Content Placeholder 8">
            <a:extLst>
              <a:ext uri="{FF2B5EF4-FFF2-40B4-BE49-F238E27FC236}">
                <a16:creationId xmlns:a16="http://schemas.microsoft.com/office/drawing/2014/main" id="{57A46D5A-3301-4004-A261-EBF8CF7F55D1}"/>
              </a:ext>
            </a:extLst>
          </p:cNvPr>
          <p:cNvGraphicFramePr>
            <a:graphicFrameLocks noGrp="1"/>
          </p:cNvGraphicFramePr>
          <p:nvPr>
            <p:ph sz="half" idx="2"/>
            <p:extLst>
              <p:ext uri="{D42A27DB-BD31-4B8C-83A1-F6EECF244321}">
                <p14:modId xmlns:p14="http://schemas.microsoft.com/office/powerpoint/2010/main" val="1921933821"/>
              </p:ext>
            </p:extLst>
          </p:nvPr>
        </p:nvGraphicFramePr>
        <p:xfrm>
          <a:off x="6197600" y="1976439"/>
          <a:ext cx="5384800" cy="4198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Content Placeholder 11">
            <a:extLst>
              <a:ext uri="{FF2B5EF4-FFF2-40B4-BE49-F238E27FC236}">
                <a16:creationId xmlns:a16="http://schemas.microsoft.com/office/drawing/2014/main" id="{36D71933-EB6C-B04C-ACAA-834A0432AEBD}"/>
              </a:ext>
            </a:extLst>
          </p:cNvPr>
          <p:cNvPicPr>
            <a:picLocks noGrp="1" noChangeAspect="1"/>
          </p:cNvPicPr>
          <p:nvPr>
            <p:ph sz="half" idx="1"/>
          </p:nvPr>
        </p:nvPicPr>
        <p:blipFill rotWithShape="1">
          <a:blip r:embed="rId7">
            <a:extLst>
              <a:ext uri="{28A0092B-C50C-407E-A947-70E740481C1C}">
                <a14:useLocalDpi xmlns:a14="http://schemas.microsoft.com/office/drawing/2010/main" val="0"/>
              </a:ext>
            </a:extLst>
          </a:blip>
          <a:srcRect l="20422" t="13807" r="14838" b="-7"/>
          <a:stretch/>
        </p:blipFill>
        <p:spPr>
          <a:xfrm>
            <a:off x="471933" y="1839436"/>
            <a:ext cx="4206142" cy="4198307"/>
          </a:xfrm>
          <a:prstGeom prst="rect">
            <a:avLst/>
          </a:prstGeom>
        </p:spPr>
      </p:pic>
      <p:pic>
        <p:nvPicPr>
          <p:cNvPr id="13" name="Graphic 12" descr="IV">
            <a:extLst>
              <a:ext uri="{FF2B5EF4-FFF2-40B4-BE49-F238E27FC236}">
                <a16:creationId xmlns:a16="http://schemas.microsoft.com/office/drawing/2014/main" id="{A78896F0-DEBA-0649-A881-C17E894088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92791" y="4643437"/>
            <a:ext cx="744537" cy="744537"/>
          </a:xfrm>
          <a:prstGeom prst="rect">
            <a:avLst/>
          </a:prstGeom>
        </p:spPr>
      </p:pic>
      <p:pic>
        <p:nvPicPr>
          <p:cNvPr id="16" name="Graphic 15" descr="DNA">
            <a:extLst>
              <a:ext uri="{FF2B5EF4-FFF2-40B4-BE49-F238E27FC236}">
                <a16:creationId xmlns:a16="http://schemas.microsoft.com/office/drawing/2014/main" id="{A2C94AFE-1E2E-1D40-ACB7-0DA6BA4A6B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2791" y="3788255"/>
            <a:ext cx="744538" cy="744538"/>
          </a:xfrm>
          <a:prstGeom prst="rect">
            <a:avLst/>
          </a:prstGeom>
        </p:spPr>
      </p:pic>
      <p:pic>
        <p:nvPicPr>
          <p:cNvPr id="18" name="Graphic 17" descr="Heart with pulse">
            <a:extLst>
              <a:ext uri="{FF2B5EF4-FFF2-40B4-BE49-F238E27FC236}">
                <a16:creationId xmlns:a16="http://schemas.microsoft.com/office/drawing/2014/main" id="{FEEA604C-CEEA-5940-9295-298213036B6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88026" y="5387974"/>
            <a:ext cx="744539" cy="744539"/>
          </a:xfrm>
          <a:prstGeom prst="rect">
            <a:avLst/>
          </a:prstGeom>
        </p:spPr>
      </p:pic>
      <p:pic>
        <p:nvPicPr>
          <p:cNvPr id="20" name="Graphic 19" descr="Medical">
            <a:extLst>
              <a:ext uri="{FF2B5EF4-FFF2-40B4-BE49-F238E27FC236}">
                <a16:creationId xmlns:a16="http://schemas.microsoft.com/office/drawing/2014/main" id="{ECC0C9A1-30E6-1547-9A72-83CD748FCB6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88026" y="2865674"/>
            <a:ext cx="744540" cy="744540"/>
          </a:xfrm>
          <a:prstGeom prst="rect">
            <a:avLst/>
          </a:prstGeom>
        </p:spPr>
      </p:pic>
      <p:pic>
        <p:nvPicPr>
          <p:cNvPr id="22" name="Graphic 21" descr="Group of people">
            <a:extLst>
              <a:ext uri="{FF2B5EF4-FFF2-40B4-BE49-F238E27FC236}">
                <a16:creationId xmlns:a16="http://schemas.microsoft.com/office/drawing/2014/main" id="{4CFB848E-A0AD-1043-8873-CD35A22BE47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88024" y="1994375"/>
            <a:ext cx="744541" cy="744541"/>
          </a:xfrm>
          <a:prstGeom prst="rect">
            <a:avLst/>
          </a:prstGeom>
        </p:spPr>
      </p:pic>
    </p:spTree>
    <p:extLst>
      <p:ext uri="{BB962C8B-B14F-4D97-AF65-F5344CB8AC3E}">
        <p14:creationId xmlns:p14="http://schemas.microsoft.com/office/powerpoint/2010/main" val="1374431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87CA0-CC73-4B80-81B8-D012A8EE23D5}"/>
              </a:ext>
            </a:extLst>
          </p:cNvPr>
          <p:cNvPicPr>
            <a:picLocks noChangeAspect="1"/>
          </p:cNvPicPr>
          <p:nvPr/>
        </p:nvPicPr>
        <p:blipFill rotWithShape="1">
          <a:blip r:embed="rId3">
            <a:extLst>
              <a:ext uri="{28A0092B-C50C-407E-A947-70E740481C1C}">
                <a14:useLocalDpi xmlns:a14="http://schemas.microsoft.com/office/drawing/2010/main" val="0"/>
              </a:ext>
            </a:extLst>
          </a:blip>
          <a:srcRect l="25404" t="319" r="24879" b="1"/>
          <a:stretch/>
        </p:blipFill>
        <p:spPr>
          <a:xfrm>
            <a:off x="2713704" y="129858"/>
            <a:ext cx="6858000" cy="6645714"/>
          </a:xfrm>
          <a:prstGeom prst="rect">
            <a:avLst/>
          </a:prstGeom>
        </p:spPr>
      </p:pic>
    </p:spTree>
    <p:extLst>
      <p:ext uri="{BB962C8B-B14F-4D97-AF65-F5344CB8AC3E}">
        <p14:creationId xmlns:p14="http://schemas.microsoft.com/office/powerpoint/2010/main" val="2477160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5E9919-AFB1-4EAE-AEC4-A26FE276B74E}"/>
              </a:ext>
            </a:extLst>
          </p:cNvPr>
          <p:cNvPicPr>
            <a:picLocks noChangeAspect="1"/>
          </p:cNvPicPr>
          <p:nvPr/>
        </p:nvPicPr>
        <p:blipFill rotWithShape="1">
          <a:blip r:embed="rId2">
            <a:extLst>
              <a:ext uri="{28A0092B-C50C-407E-A947-70E740481C1C}">
                <a14:useLocalDpi xmlns:a14="http://schemas.microsoft.com/office/drawing/2010/main" val="0"/>
              </a:ext>
            </a:extLst>
          </a:blip>
          <a:srcRect l="30422" t="11365" r="30176" b="9520"/>
          <a:stretch/>
        </p:blipFill>
        <p:spPr>
          <a:xfrm>
            <a:off x="532328" y="729201"/>
            <a:ext cx="5563672" cy="5399598"/>
          </a:xfrm>
          <a:prstGeom prst="rect">
            <a:avLst/>
          </a:prstGeom>
        </p:spPr>
      </p:pic>
      <p:pic>
        <p:nvPicPr>
          <p:cNvPr id="9" name="Picture 8">
            <a:extLst>
              <a:ext uri="{FF2B5EF4-FFF2-40B4-BE49-F238E27FC236}">
                <a16:creationId xmlns:a16="http://schemas.microsoft.com/office/drawing/2014/main" id="{533DC323-2201-4042-9DDC-0A67729A3445}"/>
              </a:ext>
            </a:extLst>
          </p:cNvPr>
          <p:cNvPicPr>
            <a:picLocks noChangeAspect="1"/>
          </p:cNvPicPr>
          <p:nvPr/>
        </p:nvPicPr>
        <p:blipFill rotWithShape="1">
          <a:blip r:embed="rId3">
            <a:extLst>
              <a:ext uri="{28A0092B-C50C-407E-A947-70E740481C1C}">
                <a14:useLocalDpi xmlns:a14="http://schemas.microsoft.com/office/drawing/2010/main" val="0"/>
              </a:ext>
            </a:extLst>
          </a:blip>
          <a:srcRect l="30740" t="8370" r="31021" b="11995"/>
          <a:stretch/>
        </p:blipFill>
        <p:spPr>
          <a:xfrm>
            <a:off x="6473783" y="729201"/>
            <a:ext cx="5364326" cy="5399598"/>
          </a:xfrm>
          <a:prstGeom prst="rect">
            <a:avLst/>
          </a:prstGeom>
        </p:spPr>
      </p:pic>
    </p:spTree>
    <p:extLst>
      <p:ext uri="{BB962C8B-B14F-4D97-AF65-F5344CB8AC3E}">
        <p14:creationId xmlns:p14="http://schemas.microsoft.com/office/powerpoint/2010/main" val="4012714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904F-F23D-5942-A5BE-90B1760186AC}"/>
              </a:ext>
            </a:extLst>
          </p:cNvPr>
          <p:cNvSpPr>
            <a:spLocks noGrp="1"/>
          </p:cNvSpPr>
          <p:nvPr>
            <p:ph type="title"/>
          </p:nvPr>
        </p:nvSpPr>
        <p:spPr/>
        <p:txBody>
          <a:bodyPr/>
          <a:lstStyle/>
          <a:p>
            <a:r>
              <a:rPr lang="en-US" dirty="0"/>
              <a:t>RCM Findings</a:t>
            </a:r>
          </a:p>
        </p:txBody>
      </p:sp>
      <p:sp>
        <p:nvSpPr>
          <p:cNvPr id="3" name="Content Placeholder 2">
            <a:extLst>
              <a:ext uri="{FF2B5EF4-FFF2-40B4-BE49-F238E27FC236}">
                <a16:creationId xmlns:a16="http://schemas.microsoft.com/office/drawing/2014/main" id="{3806E163-8A9D-F040-AAAF-D46A7CDE6BE6}"/>
              </a:ext>
            </a:extLst>
          </p:cNvPr>
          <p:cNvSpPr>
            <a:spLocks noGrp="1"/>
          </p:cNvSpPr>
          <p:nvPr>
            <p:ph idx="1"/>
          </p:nvPr>
        </p:nvSpPr>
        <p:spPr/>
        <p:txBody>
          <a:bodyPr/>
          <a:lstStyle/>
          <a:p>
            <a:endParaRPr lang="en-US" dirty="0"/>
          </a:p>
          <a:p>
            <a:r>
              <a:rPr lang="en-US" b="1" i="1" dirty="0"/>
              <a:t>RCM had a sensitivity of 96.7% (95% CI 83.3–99.9%) for EMPD diagnosis</a:t>
            </a:r>
          </a:p>
          <a:p>
            <a:endParaRPr lang="en-US" dirty="0"/>
          </a:p>
          <a:p>
            <a:r>
              <a:rPr lang="en-US" dirty="0"/>
              <a:t>Main RCM findings of EMPD-positive cases were ‘</a:t>
            </a:r>
            <a:r>
              <a:rPr lang="en-US" dirty="0">
                <a:highlight>
                  <a:srgbClr val="FFFF00"/>
                </a:highlight>
              </a:rPr>
              <a:t>dark cells in the epidermis’ (90.3%) and glandular nests (67.7%)</a:t>
            </a:r>
          </a:p>
          <a:p>
            <a:endParaRPr lang="en-US" dirty="0"/>
          </a:p>
          <a:p>
            <a:r>
              <a:rPr lang="en-US" b="1" dirty="0"/>
              <a:t>Disruption of the DEJ was more common in invasive EMPD cases (83.3% vs 25.9%; p=0.01).</a:t>
            </a:r>
          </a:p>
          <a:p>
            <a:endParaRPr lang="en-US" dirty="0"/>
          </a:p>
        </p:txBody>
      </p:sp>
    </p:spTree>
    <p:extLst>
      <p:ext uri="{BB962C8B-B14F-4D97-AF65-F5344CB8AC3E}">
        <p14:creationId xmlns:p14="http://schemas.microsoft.com/office/powerpoint/2010/main" val="4189758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7E994B-DB89-EB48-8A83-09842DFFD851}"/>
              </a:ext>
            </a:extLst>
          </p:cNvPr>
          <p:cNvSpPr>
            <a:spLocks noGrp="1"/>
          </p:cNvSpPr>
          <p:nvPr>
            <p:ph type="title"/>
          </p:nvPr>
        </p:nvSpPr>
        <p:spPr>
          <a:xfrm>
            <a:off x="471933" y="624209"/>
            <a:ext cx="10975001" cy="1080011"/>
          </a:xfrm>
        </p:spPr>
        <p:txBody>
          <a:bodyPr/>
          <a:lstStyle/>
          <a:p>
            <a:r>
              <a:rPr lang="en-US" dirty="0"/>
              <a:t>Surgical Cohort n = 21</a:t>
            </a:r>
          </a:p>
        </p:txBody>
      </p:sp>
      <p:sp>
        <p:nvSpPr>
          <p:cNvPr id="8" name="Content Placeholder 7">
            <a:extLst>
              <a:ext uri="{FF2B5EF4-FFF2-40B4-BE49-F238E27FC236}">
                <a16:creationId xmlns:a16="http://schemas.microsoft.com/office/drawing/2014/main" id="{E844458C-78B9-B240-8BE6-6A07BF98349F}"/>
              </a:ext>
            </a:extLst>
          </p:cNvPr>
          <p:cNvSpPr>
            <a:spLocks noGrp="1"/>
          </p:cNvSpPr>
          <p:nvPr>
            <p:ph idx="1"/>
          </p:nvPr>
        </p:nvSpPr>
        <p:spPr>
          <a:xfrm>
            <a:off x="471933" y="1562100"/>
            <a:ext cx="10975001" cy="5295900"/>
          </a:xfrm>
        </p:spPr>
        <p:txBody>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5 (33.3%) had prior treatment before presentation</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15 EMPD lesions (41.6% total; 71.4% of the surgically treated patients) were treated with SE in dermatology under local anesthesia.</a:t>
            </a:r>
            <a:endParaRPr lang="en-US" dirty="0">
              <a:latin typeface="Times New Roman" panose="02020603050405020304" pitchFamily="18" charset="0"/>
              <a:cs typeface="Times New Roman" panose="02020603050405020304" pitchFamily="18" charset="0"/>
            </a:endParaRP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6 (16.6%) EMPD lesions were treated in the operating room under general anesthesia by urology (n=2) or gynecology (n=4).</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1 Male patient (50%) had positive margins and 2 female patients (50%) treated with vulvectomy had positive margins. </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When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comparing SE with WLE (or vulvectomy), 0% patients had positive margins after SE vs 50% in the WLE group (p=0.015)</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64791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74DE-4151-8340-8C60-3F61FAC552D1}"/>
              </a:ext>
            </a:extLst>
          </p:cNvPr>
          <p:cNvSpPr>
            <a:spLocks noGrp="1"/>
          </p:cNvSpPr>
          <p:nvPr>
            <p:ph type="title"/>
          </p:nvPr>
        </p:nvSpPr>
        <p:spPr/>
        <p:txBody>
          <a:bodyPr/>
          <a:lstStyle/>
          <a:p>
            <a:r>
              <a:rPr lang="en-US" dirty="0"/>
              <a:t>SURGERY GUIDED BY RCM</a:t>
            </a:r>
          </a:p>
        </p:txBody>
      </p:sp>
      <p:sp>
        <p:nvSpPr>
          <p:cNvPr id="4" name="Content Placeholder 3">
            <a:extLst>
              <a:ext uri="{FF2B5EF4-FFF2-40B4-BE49-F238E27FC236}">
                <a16:creationId xmlns:a16="http://schemas.microsoft.com/office/drawing/2014/main" id="{30E7E945-8B3A-A046-B96C-97EC36070AB1}"/>
              </a:ext>
            </a:extLst>
          </p:cNvPr>
          <p:cNvSpPr>
            <a:spLocks noGrp="1"/>
          </p:cNvSpPr>
          <p:nvPr>
            <p:ph idx="1"/>
          </p:nvPr>
        </p:nvSpPr>
        <p:spPr>
          <a:xfrm>
            <a:off x="471932" y="1657350"/>
            <a:ext cx="10975001" cy="4990023"/>
          </a:xfrm>
        </p:spPr>
        <p:txBody>
          <a:bodyPr>
            <a:noAutofit/>
          </a:bodyPr>
          <a:lstStyle/>
          <a:p>
            <a:pPr marL="0" marR="0" indent="457200">
              <a:lnSpc>
                <a:spcPct val="200000"/>
              </a:lnSpc>
              <a:spcBef>
                <a:spcPts val="0"/>
              </a:spcBef>
              <a:spcAft>
                <a:spcPts val="0"/>
              </a:spcAft>
            </a:pPr>
            <a:r>
              <a:rPr lang="en-US" sz="2100" dirty="0">
                <a:latin typeface="Times New Roman" panose="02020603050405020304" pitchFamily="18" charset="0"/>
                <a:ea typeface="Calibri" panose="020F0502020204030204" pitchFamily="34" charset="0"/>
                <a:cs typeface="Times New Roman" panose="02020603050405020304" pitchFamily="18" charset="0"/>
              </a:rPr>
              <a:t>15 Staged Excision Cases </a:t>
            </a:r>
          </a:p>
          <a:p>
            <a:pPr marL="0" marR="0" indent="457200">
              <a:lnSpc>
                <a:spcPct val="200000"/>
              </a:lnSpc>
              <a:spcBef>
                <a:spcPts val="0"/>
              </a:spcBef>
              <a:spcAft>
                <a:spcPts val="0"/>
              </a:spcAft>
            </a:pPr>
            <a:r>
              <a:rPr lang="en-US" sz="2100" dirty="0">
                <a:latin typeface="Times New Roman" panose="02020603050405020304" pitchFamily="18" charset="0"/>
                <a:ea typeface="Calibri" panose="020F0502020204030204" pitchFamily="34" charset="0"/>
                <a:cs typeface="Times New Roman" panose="02020603050405020304" pitchFamily="18" charset="0"/>
              </a:rPr>
              <a:t>Mean presurgical size was 4.8</a:t>
            </a:r>
            <a:r>
              <a:rPr lang="en-US" sz="2100" dirty="0">
                <a:latin typeface="Calibri" panose="020F0502020204030204" pitchFamily="34" charset="0"/>
                <a:ea typeface="Calibri" panose="020F0502020204030204" pitchFamily="34" charset="0"/>
                <a:cs typeface="Times New Roman" panose="02020603050405020304" pitchFamily="18" charset="0"/>
              </a:rPr>
              <a:t> </a:t>
            </a:r>
            <a:r>
              <a:rPr lang="en-US" sz="2100" dirty="0">
                <a:latin typeface="Times New Roman" panose="02020603050405020304" pitchFamily="18" charset="0"/>
                <a:ea typeface="Calibri" panose="020F0502020204030204" pitchFamily="34" charset="0"/>
                <a:cs typeface="Times New Roman" panose="02020603050405020304" pitchFamily="18" charset="0"/>
              </a:rPr>
              <a:t> cm (SD 3.3; range 0.5 – 10 cm)</a:t>
            </a:r>
          </a:p>
          <a:p>
            <a:pPr marL="0" marR="0" indent="457200">
              <a:lnSpc>
                <a:spcPct val="200000"/>
              </a:lnSpc>
              <a:spcBef>
                <a:spcPts val="0"/>
              </a:spcBef>
              <a:spcAft>
                <a:spcPts val="0"/>
              </a:spcAft>
            </a:pPr>
            <a:r>
              <a:rPr lang="en-US" sz="2100" b="1" dirty="0">
                <a:latin typeface="Times New Roman" panose="02020603050405020304" pitchFamily="18" charset="0"/>
                <a:ea typeface="Calibri" panose="020F0502020204030204" pitchFamily="34" charset="0"/>
                <a:cs typeface="Times New Roman" panose="02020603050405020304" pitchFamily="18" charset="0"/>
              </a:rPr>
              <a:t>Mean number of surgical stages needed to clear margins was 1.9 (SD 0.9; 1.0 – 3.0 stages)</a:t>
            </a:r>
          </a:p>
          <a:p>
            <a:pPr marL="0" marR="0" indent="457200">
              <a:lnSpc>
                <a:spcPct val="200000"/>
              </a:lnSpc>
              <a:spcBef>
                <a:spcPts val="0"/>
              </a:spcBef>
              <a:spcAft>
                <a:spcPts val="0"/>
              </a:spcAft>
            </a:pPr>
            <a:r>
              <a:rPr lang="en-US" sz="2100" b="1"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Mean margin size needed to obtain negative margins was 1.8 cm (SD 1.1; range 1.0 – 5.0)</a:t>
            </a:r>
          </a:p>
          <a:p>
            <a:pPr marL="0" marR="0" indent="457200">
              <a:lnSpc>
                <a:spcPct val="200000"/>
              </a:lnSpc>
              <a:spcBef>
                <a:spcPts val="0"/>
              </a:spcBef>
              <a:spcAft>
                <a:spcPts val="0"/>
              </a:spcAft>
            </a:pPr>
            <a:r>
              <a:rPr lang="en-US" sz="2100" b="1"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Fourteen out of 15 (93.3%) cases were cleared with margins of 3.0 cm or less.</a:t>
            </a:r>
          </a:p>
          <a:p>
            <a:pPr marL="0" marR="0" indent="457200">
              <a:lnSpc>
                <a:spcPct val="200000"/>
              </a:lnSpc>
              <a:spcBef>
                <a:spcPts val="0"/>
              </a:spcBef>
              <a:spcAft>
                <a:spcPts val="0"/>
              </a:spcAft>
            </a:pPr>
            <a:r>
              <a:rPr lang="en-US" sz="21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Mean final defect size was 11.1 cm </a:t>
            </a:r>
            <a:r>
              <a:rPr lang="en-US" sz="2100" dirty="0">
                <a:latin typeface="Times New Roman" panose="02020603050405020304" pitchFamily="18" charset="0"/>
                <a:ea typeface="Calibri" panose="020F0502020204030204" pitchFamily="34" charset="0"/>
                <a:cs typeface="Times New Roman" panose="02020603050405020304" pitchFamily="18" charset="0"/>
              </a:rPr>
              <a:t>(SD 4.7; range 1.5 – 17.0 cm). </a:t>
            </a:r>
          </a:p>
          <a:p>
            <a:pPr marL="0" marR="0" indent="457200">
              <a:lnSpc>
                <a:spcPct val="200000"/>
              </a:lnSpc>
              <a:spcBef>
                <a:spcPts val="0"/>
              </a:spcBef>
              <a:spcAft>
                <a:spcPts val="0"/>
              </a:spcAft>
            </a:pPr>
            <a:r>
              <a:rPr lang="en-US" sz="2100" dirty="0">
                <a:latin typeface="Times New Roman" panose="02020603050405020304" pitchFamily="18" charset="0"/>
                <a:ea typeface="Calibri" panose="020F0502020204030204" pitchFamily="34" charset="0"/>
                <a:cs typeface="Times New Roman" panose="02020603050405020304" pitchFamily="18" charset="0"/>
              </a:rPr>
              <a:t>After a mean follow up time of 18.3 months (SD 13.5 range 3 – 47 months) no recurrences</a:t>
            </a:r>
            <a:endParaRPr lang="en-US" sz="2100" dirty="0"/>
          </a:p>
        </p:txBody>
      </p:sp>
    </p:spTree>
    <p:extLst>
      <p:ext uri="{BB962C8B-B14F-4D97-AF65-F5344CB8AC3E}">
        <p14:creationId xmlns:p14="http://schemas.microsoft.com/office/powerpoint/2010/main" val="3206055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D47F-4F96-7F4F-9D97-7C7EA8222CB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A3F8FF9-0C28-824B-9410-F99343FCD74C}"/>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17604444-582A-F643-B882-B00EC3178F2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0EE07102-CFB9-FC4A-9214-6E3F086862E7}"/>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9BB45367-D5A8-D34F-B446-05F0A1F84A8B}"/>
              </a:ext>
            </a:extLst>
          </p:cNvPr>
          <p:cNvSpPr>
            <a:spLocks noGrp="1"/>
          </p:cNvSpPr>
          <p:nvPr>
            <p:ph sz="quarter" idx="4"/>
          </p:nvPr>
        </p:nvSpPr>
        <p:spPr/>
        <p:txBody>
          <a:bodyPr/>
          <a:lstStyle/>
          <a:p>
            <a:endParaRPr lang="en-US"/>
          </a:p>
        </p:txBody>
      </p:sp>
      <p:graphicFrame>
        <p:nvGraphicFramePr>
          <p:cNvPr id="7" name="Table 6">
            <a:extLst>
              <a:ext uri="{FF2B5EF4-FFF2-40B4-BE49-F238E27FC236}">
                <a16:creationId xmlns:a16="http://schemas.microsoft.com/office/drawing/2014/main" id="{53092B93-C80A-9843-ABA6-F8C22F47AC9C}"/>
              </a:ext>
            </a:extLst>
          </p:cNvPr>
          <p:cNvGraphicFramePr>
            <a:graphicFrameLocks noGrp="1"/>
          </p:cNvGraphicFramePr>
          <p:nvPr/>
        </p:nvGraphicFramePr>
        <p:xfrm>
          <a:off x="222207" y="80698"/>
          <a:ext cx="11548620" cy="6777304"/>
        </p:xfrm>
        <a:graphic>
          <a:graphicData uri="http://schemas.openxmlformats.org/drawingml/2006/table">
            <a:tbl>
              <a:tblPr firstRow="1" bandRow="1">
                <a:tableStyleId>{5C22544A-7EE6-4342-B048-85BDC9FD1C3A}</a:tableStyleId>
              </a:tblPr>
              <a:tblGrid>
                <a:gridCol w="1283180">
                  <a:extLst>
                    <a:ext uri="{9D8B030D-6E8A-4147-A177-3AD203B41FA5}">
                      <a16:colId xmlns:a16="http://schemas.microsoft.com/office/drawing/2014/main" val="3958023514"/>
                    </a:ext>
                  </a:extLst>
                </a:gridCol>
                <a:gridCol w="1283180">
                  <a:extLst>
                    <a:ext uri="{9D8B030D-6E8A-4147-A177-3AD203B41FA5}">
                      <a16:colId xmlns:a16="http://schemas.microsoft.com/office/drawing/2014/main" val="12975042"/>
                    </a:ext>
                  </a:extLst>
                </a:gridCol>
                <a:gridCol w="1283180">
                  <a:extLst>
                    <a:ext uri="{9D8B030D-6E8A-4147-A177-3AD203B41FA5}">
                      <a16:colId xmlns:a16="http://schemas.microsoft.com/office/drawing/2014/main" val="991152213"/>
                    </a:ext>
                  </a:extLst>
                </a:gridCol>
                <a:gridCol w="1300353">
                  <a:extLst>
                    <a:ext uri="{9D8B030D-6E8A-4147-A177-3AD203B41FA5}">
                      <a16:colId xmlns:a16="http://schemas.microsoft.com/office/drawing/2014/main" val="2873623568"/>
                    </a:ext>
                  </a:extLst>
                </a:gridCol>
                <a:gridCol w="1047750">
                  <a:extLst>
                    <a:ext uri="{9D8B030D-6E8A-4147-A177-3AD203B41FA5}">
                      <a16:colId xmlns:a16="http://schemas.microsoft.com/office/drawing/2014/main" val="2305368715"/>
                    </a:ext>
                  </a:extLst>
                </a:gridCol>
                <a:gridCol w="1501437">
                  <a:extLst>
                    <a:ext uri="{9D8B030D-6E8A-4147-A177-3AD203B41FA5}">
                      <a16:colId xmlns:a16="http://schemas.microsoft.com/office/drawing/2014/main" val="4172335725"/>
                    </a:ext>
                  </a:extLst>
                </a:gridCol>
                <a:gridCol w="1283180">
                  <a:extLst>
                    <a:ext uri="{9D8B030D-6E8A-4147-A177-3AD203B41FA5}">
                      <a16:colId xmlns:a16="http://schemas.microsoft.com/office/drawing/2014/main" val="2728557385"/>
                    </a:ext>
                  </a:extLst>
                </a:gridCol>
                <a:gridCol w="1283180">
                  <a:extLst>
                    <a:ext uri="{9D8B030D-6E8A-4147-A177-3AD203B41FA5}">
                      <a16:colId xmlns:a16="http://schemas.microsoft.com/office/drawing/2014/main" val="1662586860"/>
                    </a:ext>
                  </a:extLst>
                </a:gridCol>
                <a:gridCol w="1283180">
                  <a:extLst>
                    <a:ext uri="{9D8B030D-6E8A-4147-A177-3AD203B41FA5}">
                      <a16:colId xmlns:a16="http://schemas.microsoft.com/office/drawing/2014/main" val="670013772"/>
                    </a:ext>
                  </a:extLst>
                </a:gridCol>
              </a:tblGrid>
              <a:tr h="552572">
                <a:tc>
                  <a:txBody>
                    <a:bodyPr/>
                    <a:lstStyle/>
                    <a:p>
                      <a:pPr marL="0" marR="0">
                        <a:lnSpc>
                          <a:spcPct val="200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Case no.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Gender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Site of EMPD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Size (cm)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Prior </a:t>
                      </a:r>
                      <a:r>
                        <a:rPr lang="en-US" sz="1400" b="1" dirty="0" err="1">
                          <a:effectLst/>
                          <a:latin typeface="Times New Roman" panose="02020603050405020304" pitchFamily="18" charset="0"/>
                          <a:ea typeface="Calibri" panose="020F0502020204030204" pitchFamily="34" charset="0"/>
                          <a:cs typeface="Times New Roman" panose="02020603050405020304" pitchFamily="18" charset="0"/>
                        </a:rPr>
                        <a:t>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No Stages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margins (cm)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Follow-up (m)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8222260"/>
                  </a:ext>
                </a:extLst>
              </a:tr>
              <a:tr h="771247">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I / S (right)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 x 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WLE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7167821"/>
                  </a:ext>
                </a:extLst>
              </a:tr>
              <a:tr h="485808">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I / S (left)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 x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5481396"/>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Perineum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 x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2135667"/>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Perineum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 x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WLE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8361569"/>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Inguinoscrotal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6.9 x 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4747633"/>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Inguinoscrotal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 x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Imiquimod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572395"/>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Inguinoscrotal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 x 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47245"/>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Axilla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 x 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9286407"/>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Pubis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9.5 x 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Imiquimod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6968967"/>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Pubis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 x 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6745447"/>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Scrotum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 x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5644000"/>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Inguinoscrotal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 x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4225033"/>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Scrotum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6 x 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9646719"/>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Scrotum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4.6 x 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0321508"/>
                  </a:ext>
                </a:extLst>
              </a:tr>
              <a:tr h="382129">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Inguinoscrotal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5.5 x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4846518"/>
                  </a:ext>
                </a:extLst>
              </a:tr>
            </a:tbl>
          </a:graphicData>
        </a:graphic>
      </p:graphicFrame>
    </p:spTree>
    <p:extLst>
      <p:ext uri="{BB962C8B-B14F-4D97-AF65-F5344CB8AC3E}">
        <p14:creationId xmlns:p14="http://schemas.microsoft.com/office/powerpoint/2010/main" val="461250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a:extLst>
              <a:ext uri="{FF2B5EF4-FFF2-40B4-BE49-F238E27FC236}">
                <a16:creationId xmlns:a16="http://schemas.microsoft.com/office/drawing/2014/main" id="{FB94E7C5-ADB1-D440-9F2F-704699B3EB3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696" y="143933"/>
            <a:ext cx="4927600" cy="657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2FE194E-18B8-FB49-8E04-3F236978D18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33" y="143932"/>
            <a:ext cx="4927600" cy="657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647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F4E56610-E60F-214E-B311-88220D3E1F63}"/>
              </a:ext>
            </a:extLst>
          </p:cNvPr>
          <p:cNvPicPr>
            <a:picLocks noChangeArrowheads="1"/>
          </p:cNvPicPr>
          <p:nvPr/>
        </p:nvPicPr>
        <p:blipFill>
          <a:blip r:embed="rId2">
            <a:extLst>
              <a:ext uri="{28A0092B-C50C-407E-A947-70E740481C1C}">
                <a14:useLocalDpi xmlns:a14="http://schemas.microsoft.com/office/drawing/2010/main" val="0"/>
              </a:ext>
            </a:extLst>
          </a:blip>
          <a:srcRect t="28867" r="8328"/>
          <a:stretch>
            <a:fillRect/>
          </a:stretch>
        </p:blipFill>
        <p:spPr bwMode="auto">
          <a:xfrm rot="16200000">
            <a:off x="6660358" y="1045369"/>
            <a:ext cx="4611686" cy="558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22D5C5A9-C301-A54A-8592-3E45DE1DF7DA}"/>
              </a:ext>
            </a:extLst>
          </p:cNvPr>
          <p:cNvPicPr>
            <a:picLocks noChangeArrowheads="1"/>
          </p:cNvPicPr>
          <p:nvPr/>
        </p:nvPicPr>
        <p:blipFill rotWithShape="1">
          <a:blip r:embed="rId3">
            <a:extLst>
              <a:ext uri="{28A0092B-C50C-407E-A947-70E740481C1C}">
                <a14:useLocalDpi xmlns:a14="http://schemas.microsoft.com/office/drawing/2010/main" val="0"/>
              </a:ext>
            </a:extLst>
          </a:blip>
          <a:srcRect t="21126" b="17743"/>
          <a:stretch/>
        </p:blipFill>
        <p:spPr bwMode="auto">
          <a:xfrm>
            <a:off x="271463" y="1531938"/>
            <a:ext cx="5746749" cy="46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269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018D48C4-2B40-474B-8810-66AF4655C33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3" y="508000"/>
            <a:ext cx="5842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828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D28F2-A168-4A06-8694-889D8AD9A420}"/>
              </a:ext>
            </a:extLst>
          </p:cNvPr>
          <p:cNvPicPr>
            <a:picLocks/>
          </p:cNvPicPr>
          <p:nvPr/>
        </p:nvPicPr>
        <p:blipFill rotWithShape="1">
          <a:blip r:embed="rId2">
            <a:extLst>
              <a:ext uri="{28A0092B-C50C-407E-A947-70E740481C1C}">
                <a14:useLocalDpi xmlns:a14="http://schemas.microsoft.com/office/drawing/2010/main" val="0"/>
              </a:ext>
            </a:extLst>
          </a:blip>
          <a:srcRect t="25638" r="30444"/>
          <a:stretch/>
        </p:blipFill>
        <p:spPr>
          <a:xfrm>
            <a:off x="1612900" y="2005780"/>
            <a:ext cx="3047590" cy="4344219"/>
          </a:xfrm>
          <a:prstGeom prst="rect">
            <a:avLst/>
          </a:prstGeom>
        </p:spPr>
      </p:pic>
      <p:pic>
        <p:nvPicPr>
          <p:cNvPr id="5" name="Picture 4">
            <a:extLst>
              <a:ext uri="{FF2B5EF4-FFF2-40B4-BE49-F238E27FC236}">
                <a16:creationId xmlns:a16="http://schemas.microsoft.com/office/drawing/2014/main" id="{75D69C61-8615-4ECA-A454-DFFEF41AC5F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184900" y="508000"/>
            <a:ext cx="4381500" cy="5842000"/>
          </a:xfrm>
          <a:prstGeom prst="rect">
            <a:avLst/>
          </a:prstGeom>
        </p:spPr>
      </p:pic>
    </p:spTree>
    <p:extLst>
      <p:ext uri="{BB962C8B-B14F-4D97-AF65-F5344CB8AC3E}">
        <p14:creationId xmlns:p14="http://schemas.microsoft.com/office/powerpoint/2010/main" val="2940856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6285-D71D-8344-A64A-B04D8C5909C0}"/>
              </a:ext>
            </a:extLst>
          </p:cNvPr>
          <p:cNvSpPr>
            <a:spLocks noGrp="1"/>
          </p:cNvSpPr>
          <p:nvPr>
            <p:ph type="title"/>
          </p:nvPr>
        </p:nvSpPr>
        <p:spPr/>
        <p:txBody>
          <a:bodyPr/>
          <a:lstStyle/>
          <a:p>
            <a:r>
              <a:rPr lang="en-US" dirty="0"/>
              <a:t>EXTRAMAMMARY PAGET DISEASE</a:t>
            </a:r>
          </a:p>
        </p:txBody>
      </p:sp>
      <p:sp>
        <p:nvSpPr>
          <p:cNvPr id="3" name="Content Placeholder 2">
            <a:extLst>
              <a:ext uri="{FF2B5EF4-FFF2-40B4-BE49-F238E27FC236}">
                <a16:creationId xmlns:a16="http://schemas.microsoft.com/office/drawing/2014/main" id="{288E993D-6F19-804B-8AEF-D549AEE0891A}"/>
              </a:ext>
            </a:extLst>
          </p:cNvPr>
          <p:cNvSpPr>
            <a:spLocks noGrp="1"/>
          </p:cNvSpPr>
          <p:nvPr>
            <p:ph idx="1"/>
          </p:nvPr>
        </p:nvSpPr>
        <p:spPr>
          <a:xfrm>
            <a:off x="471933" y="1976438"/>
            <a:ext cx="10975001" cy="4481512"/>
          </a:xfrm>
        </p:spPr>
        <p:txBody>
          <a:bodyPr>
            <a:normAutofit lnSpcReduction="10000"/>
          </a:bodyPr>
          <a:lstStyle/>
          <a:p>
            <a:r>
              <a:rPr lang="en-US" b="1" dirty="0"/>
              <a:t>Extramammary Paget disease (EMPD)</a:t>
            </a:r>
          </a:p>
          <a:p>
            <a:pPr lvl="1"/>
            <a:r>
              <a:rPr lang="en-US" dirty="0"/>
              <a:t>Pathogenesis controversial.</a:t>
            </a:r>
          </a:p>
          <a:p>
            <a:pPr lvl="1"/>
            <a:endParaRPr lang="en-US" dirty="0"/>
          </a:p>
          <a:p>
            <a:pPr lvl="1"/>
            <a:r>
              <a:rPr lang="en-US" b="1" dirty="0"/>
              <a:t>75%  - Primary EMPD - </a:t>
            </a:r>
            <a:r>
              <a:rPr lang="en-US" dirty="0"/>
              <a:t> Primary intraepidermal neoplasm. </a:t>
            </a:r>
          </a:p>
          <a:p>
            <a:pPr lvl="1"/>
            <a:r>
              <a:rPr lang="en-US" dirty="0"/>
              <a:t>Originating from intraepidermal part apocrine gland ducts /pluripotent keratinocyte stem cells / </a:t>
            </a:r>
            <a:r>
              <a:rPr lang="en-US" dirty="0" err="1"/>
              <a:t>Toker</a:t>
            </a:r>
            <a:r>
              <a:rPr lang="en-US" dirty="0"/>
              <a:t> cells (intraepidermal cells; nipple, milk line, vulva; described in 1970)</a:t>
            </a:r>
          </a:p>
          <a:p>
            <a:pPr lvl="1"/>
            <a:endParaRPr lang="en-US" dirty="0"/>
          </a:p>
          <a:p>
            <a:pPr lvl="1"/>
            <a:r>
              <a:rPr lang="en-US" b="1" dirty="0"/>
              <a:t>25 % - Secondary EMPD </a:t>
            </a:r>
            <a:r>
              <a:rPr lang="en-US" dirty="0"/>
              <a:t>- Represents an </a:t>
            </a:r>
            <a:r>
              <a:rPr lang="en-US" b="1" dirty="0" err="1"/>
              <a:t>epidermotropic</a:t>
            </a:r>
            <a:r>
              <a:rPr lang="en-US" b="1" dirty="0"/>
              <a:t> spread </a:t>
            </a:r>
            <a:r>
              <a:rPr lang="en-US" dirty="0"/>
              <a:t>from another primary tumor. </a:t>
            </a:r>
          </a:p>
          <a:p>
            <a:pPr lvl="1"/>
            <a:r>
              <a:rPr lang="en-US" dirty="0"/>
              <a:t>Adenocarcinoma – dermal adnexal gland or a local organ with contiguous epithelium; </a:t>
            </a:r>
            <a:r>
              <a:rPr lang="en-US" b="1" dirty="0"/>
              <a:t>gastrointestinal, genitourinary </a:t>
            </a:r>
            <a:r>
              <a:rPr lang="en-US" dirty="0"/>
              <a:t>(e.g. prostate, bladder, urethra) </a:t>
            </a:r>
            <a:r>
              <a:rPr lang="en-US" b="1" dirty="0"/>
              <a:t>gynecological tumor </a:t>
            </a:r>
            <a:r>
              <a:rPr lang="en-US" dirty="0"/>
              <a:t>(e.g. vagina, cervix, endometrium, Bartholin glands).</a:t>
            </a:r>
          </a:p>
          <a:p>
            <a:pPr lvl="2"/>
            <a:endParaRPr lang="en-US" dirty="0"/>
          </a:p>
          <a:p>
            <a:pPr lvl="2"/>
            <a:r>
              <a:rPr lang="en-US" dirty="0"/>
              <a:t>Rare reports of tumors arising in distant organs</a:t>
            </a:r>
          </a:p>
        </p:txBody>
      </p:sp>
    </p:spTree>
    <p:extLst>
      <p:ext uri="{BB962C8B-B14F-4D97-AF65-F5344CB8AC3E}">
        <p14:creationId xmlns:p14="http://schemas.microsoft.com/office/powerpoint/2010/main" val="3054807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8EA1A-F177-4424-9002-ECE9E77A94E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12900" y="508000"/>
            <a:ext cx="4381500" cy="5842000"/>
          </a:xfrm>
          <a:prstGeom prst="rect">
            <a:avLst/>
          </a:prstGeom>
        </p:spPr>
      </p:pic>
      <p:pic>
        <p:nvPicPr>
          <p:cNvPr id="5" name="Picture 4">
            <a:extLst>
              <a:ext uri="{FF2B5EF4-FFF2-40B4-BE49-F238E27FC236}">
                <a16:creationId xmlns:a16="http://schemas.microsoft.com/office/drawing/2014/main" id="{7B59E6FC-487D-4751-95AD-D6AFE1F4B84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184900" y="508000"/>
            <a:ext cx="4381500" cy="5842000"/>
          </a:xfrm>
          <a:prstGeom prst="rect">
            <a:avLst/>
          </a:prstGeom>
        </p:spPr>
      </p:pic>
    </p:spTree>
    <p:extLst>
      <p:ext uri="{BB962C8B-B14F-4D97-AF65-F5344CB8AC3E}">
        <p14:creationId xmlns:p14="http://schemas.microsoft.com/office/powerpoint/2010/main" val="673913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686A1-17E6-414C-B6FA-4809AC7221C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12900" y="508000"/>
            <a:ext cx="4381500" cy="5842000"/>
          </a:xfrm>
          <a:prstGeom prst="rect">
            <a:avLst/>
          </a:prstGeom>
        </p:spPr>
      </p:pic>
      <p:pic>
        <p:nvPicPr>
          <p:cNvPr id="5" name="Picture 4">
            <a:extLst>
              <a:ext uri="{FF2B5EF4-FFF2-40B4-BE49-F238E27FC236}">
                <a16:creationId xmlns:a16="http://schemas.microsoft.com/office/drawing/2014/main" id="{09A9BAA8-D7D2-4007-BDB1-EB2C7C142DA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184900" y="508000"/>
            <a:ext cx="4381500" cy="5842000"/>
          </a:xfrm>
          <a:prstGeom prst="rect">
            <a:avLst/>
          </a:prstGeom>
        </p:spPr>
      </p:pic>
    </p:spTree>
    <p:extLst>
      <p:ext uri="{BB962C8B-B14F-4D97-AF65-F5344CB8AC3E}">
        <p14:creationId xmlns:p14="http://schemas.microsoft.com/office/powerpoint/2010/main" val="2457584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ttoo on their face&#10;&#10;Description automatically generated">
            <a:extLst>
              <a:ext uri="{FF2B5EF4-FFF2-40B4-BE49-F238E27FC236}">
                <a16:creationId xmlns:a16="http://schemas.microsoft.com/office/drawing/2014/main" id="{063738E7-ECA6-A144-9853-6512F124DE91}"/>
              </a:ext>
            </a:extLst>
          </p:cNvPr>
          <p:cNvPicPr>
            <a:picLocks noChangeAspect="1"/>
          </p:cNvPicPr>
          <p:nvPr/>
        </p:nvPicPr>
        <p:blipFill>
          <a:blip r:embed="rId2"/>
          <a:stretch>
            <a:fillRect/>
          </a:stretch>
        </p:blipFill>
        <p:spPr>
          <a:xfrm rot="10800000">
            <a:off x="5367337" y="616148"/>
            <a:ext cx="7500939" cy="5625704"/>
          </a:xfrm>
          <a:prstGeom prst="rect">
            <a:avLst/>
          </a:prstGeom>
        </p:spPr>
      </p:pic>
      <p:pic>
        <p:nvPicPr>
          <p:cNvPr id="5" name="Picture 4" descr="A close up of a person in a white shirt&#10;&#10;Description automatically generated">
            <a:extLst>
              <a:ext uri="{FF2B5EF4-FFF2-40B4-BE49-F238E27FC236}">
                <a16:creationId xmlns:a16="http://schemas.microsoft.com/office/drawing/2014/main" id="{74F72D96-9391-4048-903D-1B38B136C8CE}"/>
              </a:ext>
            </a:extLst>
          </p:cNvPr>
          <p:cNvPicPr>
            <a:picLocks noChangeAspect="1"/>
          </p:cNvPicPr>
          <p:nvPr/>
        </p:nvPicPr>
        <p:blipFill>
          <a:blip r:embed="rId3"/>
          <a:stretch>
            <a:fillRect/>
          </a:stretch>
        </p:blipFill>
        <p:spPr>
          <a:xfrm rot="5400000">
            <a:off x="-633413" y="857250"/>
            <a:ext cx="6858000" cy="5143500"/>
          </a:xfrm>
          <a:prstGeom prst="rect">
            <a:avLst/>
          </a:prstGeom>
        </p:spPr>
      </p:pic>
    </p:spTree>
    <p:extLst>
      <p:ext uri="{BB962C8B-B14F-4D97-AF65-F5344CB8AC3E}">
        <p14:creationId xmlns:p14="http://schemas.microsoft.com/office/powerpoint/2010/main" val="2360066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holding, sitting&#10;&#10;Description automatically generated">
            <a:extLst>
              <a:ext uri="{FF2B5EF4-FFF2-40B4-BE49-F238E27FC236}">
                <a16:creationId xmlns:a16="http://schemas.microsoft.com/office/drawing/2014/main" id="{38F71259-6C79-4441-99E4-2AE59A17BDA1}"/>
              </a:ext>
            </a:extLst>
          </p:cNvPr>
          <p:cNvPicPr>
            <a:picLocks noChangeAspect="1"/>
          </p:cNvPicPr>
          <p:nvPr/>
        </p:nvPicPr>
        <p:blipFill rotWithShape="1">
          <a:blip r:embed="rId2"/>
          <a:srcRect l="28228" t="1" r="14428" b="37083"/>
          <a:stretch/>
        </p:blipFill>
        <p:spPr>
          <a:xfrm rot="10800000">
            <a:off x="0" y="932464"/>
            <a:ext cx="7200899" cy="5925536"/>
          </a:xfrm>
          <a:prstGeom prst="rect">
            <a:avLst/>
          </a:prstGeom>
        </p:spPr>
      </p:pic>
      <p:pic>
        <p:nvPicPr>
          <p:cNvPr id="5" name="Picture 4" descr="A picture containing person, indoor, sitting, food&#10;&#10;Description automatically generated">
            <a:extLst>
              <a:ext uri="{FF2B5EF4-FFF2-40B4-BE49-F238E27FC236}">
                <a16:creationId xmlns:a16="http://schemas.microsoft.com/office/drawing/2014/main" id="{8B6684E2-C5EE-7F44-8180-2ABB8790395B}"/>
              </a:ext>
            </a:extLst>
          </p:cNvPr>
          <p:cNvPicPr>
            <a:picLocks noChangeAspect="1"/>
          </p:cNvPicPr>
          <p:nvPr/>
        </p:nvPicPr>
        <p:blipFill rotWithShape="1">
          <a:blip r:embed="rId3"/>
          <a:srcRect l="19896" t="34375"/>
          <a:stretch/>
        </p:blipFill>
        <p:spPr>
          <a:xfrm>
            <a:off x="7200899" y="2357438"/>
            <a:ext cx="7324725" cy="4500562"/>
          </a:xfrm>
          <a:prstGeom prst="rect">
            <a:avLst/>
          </a:prstGeom>
        </p:spPr>
      </p:pic>
    </p:spTree>
    <p:extLst>
      <p:ext uri="{BB962C8B-B14F-4D97-AF65-F5344CB8AC3E}">
        <p14:creationId xmlns:p14="http://schemas.microsoft.com/office/powerpoint/2010/main" val="3781883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B2B6BF87-E9E3-ED44-BF67-16723D3FBEBA}"/>
              </a:ext>
            </a:extLst>
          </p:cNvPr>
          <p:cNvPicPr>
            <a:picLocks noChangeAspect="1"/>
          </p:cNvPicPr>
          <p:nvPr/>
        </p:nvPicPr>
        <p:blipFill>
          <a:blip r:embed="rId2"/>
          <a:stretch>
            <a:fillRect/>
          </a:stretch>
        </p:blipFill>
        <p:spPr>
          <a:xfrm>
            <a:off x="2516981" y="1300162"/>
            <a:ext cx="7158038" cy="4772025"/>
          </a:xfrm>
          <a:prstGeom prst="rect">
            <a:avLst/>
          </a:prstGeom>
        </p:spPr>
      </p:pic>
    </p:spTree>
    <p:extLst>
      <p:ext uri="{BB962C8B-B14F-4D97-AF65-F5344CB8AC3E}">
        <p14:creationId xmlns:p14="http://schemas.microsoft.com/office/powerpoint/2010/main" val="3881666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9113-0972-6B48-A651-B6ABB28BC884}"/>
              </a:ext>
            </a:extLst>
          </p:cNvPr>
          <p:cNvSpPr>
            <a:spLocks noGrp="1"/>
          </p:cNvSpPr>
          <p:nvPr>
            <p:ph type="title"/>
          </p:nvPr>
        </p:nvSpPr>
        <p:spPr/>
        <p:txBody>
          <a:bodyPr/>
          <a:lstStyle/>
          <a:p>
            <a:r>
              <a:rPr lang="en-US" dirty="0"/>
              <a:t>Perianal and Non Surgical Cases</a:t>
            </a:r>
          </a:p>
        </p:txBody>
      </p:sp>
      <p:sp>
        <p:nvSpPr>
          <p:cNvPr id="3" name="Content Placeholder 2">
            <a:extLst>
              <a:ext uri="{FF2B5EF4-FFF2-40B4-BE49-F238E27FC236}">
                <a16:creationId xmlns:a16="http://schemas.microsoft.com/office/drawing/2014/main" id="{4A324006-89BE-8C46-A2DC-D619B704F002}"/>
              </a:ext>
            </a:extLst>
          </p:cNvPr>
          <p:cNvSpPr>
            <a:spLocks noGrp="1"/>
          </p:cNvSpPr>
          <p:nvPr>
            <p:ph idx="1"/>
          </p:nvPr>
        </p:nvSpPr>
        <p:spPr/>
        <p:txBody>
          <a:bodyPr/>
          <a:lstStyle/>
          <a:p>
            <a:r>
              <a:rPr lang="en-US" dirty="0"/>
              <a:t>Role of Imiquimod</a:t>
            </a:r>
          </a:p>
          <a:p>
            <a:endParaRPr lang="en-US" dirty="0"/>
          </a:p>
          <a:p>
            <a:r>
              <a:rPr lang="en-US" dirty="0"/>
              <a:t>Radiation Therapy</a:t>
            </a:r>
          </a:p>
          <a:p>
            <a:endParaRPr lang="en-US" dirty="0"/>
          </a:p>
          <a:p>
            <a:r>
              <a:rPr lang="en-US" dirty="0"/>
              <a:t>Photodynamic Therapy</a:t>
            </a:r>
          </a:p>
          <a:p>
            <a:endParaRPr lang="en-US" dirty="0"/>
          </a:p>
          <a:p>
            <a:r>
              <a:rPr lang="en-US" dirty="0"/>
              <a:t>Systemic Therapy / Targeted Therapy</a:t>
            </a:r>
          </a:p>
          <a:p>
            <a:endParaRPr lang="en-US" dirty="0"/>
          </a:p>
          <a:p>
            <a:pPr marL="0" indent="0">
              <a:buNone/>
            </a:pPr>
            <a:endParaRPr lang="en-US" dirty="0"/>
          </a:p>
        </p:txBody>
      </p:sp>
    </p:spTree>
    <p:extLst>
      <p:ext uri="{BB962C8B-B14F-4D97-AF65-F5344CB8AC3E}">
        <p14:creationId xmlns:p14="http://schemas.microsoft.com/office/powerpoint/2010/main" val="2687132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EC8078-051B-4E4E-B4FC-FA24DA1ED429}"/>
              </a:ext>
            </a:extLst>
          </p:cNvPr>
          <p:cNvSpPr>
            <a:spLocks noGrp="1"/>
          </p:cNvSpPr>
          <p:nvPr>
            <p:ph idx="1"/>
          </p:nvPr>
        </p:nvSpPr>
        <p:spPr>
          <a:xfrm>
            <a:off x="471933" y="1009650"/>
            <a:ext cx="10975001" cy="5149714"/>
          </a:xfrm>
        </p:spPr>
        <p:txBody>
          <a:bodyPr>
            <a:normAutofit fontScale="92500" lnSpcReduction="10000"/>
          </a:bodyPr>
          <a:lstStyle/>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12 treated with non-surgical modalities</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6 (50%) had prior treatment before presentation to our group. </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RT (n=5; 41.6%)</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Imiquimod (n=5; 41.6%)</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ALA-PDT (n=1; 8.3%)</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Of these, 25% recurred (1 imiquimod, 2 RTs)</a:t>
            </a: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Mean follow-up for non-surgical cohort was 25.3 months (SD 18.8; range 9 - 70 months).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3 patients rejected treatment following our initial evaluation (1 treated with imiquimod and recurred 17 years later, a female with positive margins after a vulvectomy, and a 96-year-old declined </a:t>
            </a:r>
            <a:r>
              <a:rPr lang="en-US" dirty="0" err="1">
                <a:latin typeface="Times New Roman" panose="02020603050405020304" pitchFamily="18" charset="0"/>
                <a:ea typeface="Calibri" panose="020F0502020204030204" pitchFamily="34" charset="0"/>
                <a:cs typeface="Times New Roman" panose="02020603050405020304" pitchFamily="18" charset="0"/>
              </a:rPr>
              <a:t>tx</a:t>
            </a:r>
            <a:endParaRPr lang="en-US" dirty="0"/>
          </a:p>
        </p:txBody>
      </p:sp>
    </p:spTree>
    <p:extLst>
      <p:ext uri="{BB962C8B-B14F-4D97-AF65-F5344CB8AC3E}">
        <p14:creationId xmlns:p14="http://schemas.microsoft.com/office/powerpoint/2010/main" val="1250616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6EFC-98E5-B741-9351-F0B78BC76E0C}"/>
              </a:ext>
            </a:extLst>
          </p:cNvPr>
          <p:cNvSpPr>
            <a:spLocks noGrp="1"/>
          </p:cNvSpPr>
          <p:nvPr>
            <p:ph type="title"/>
          </p:nvPr>
        </p:nvSpPr>
        <p:spPr/>
        <p:txBody>
          <a:bodyPr/>
          <a:lstStyle/>
          <a:p>
            <a:r>
              <a:rPr lang="en-US" dirty="0"/>
              <a:t>Genetic Analysis and Building a Patient Deriver Xenograft Model</a:t>
            </a:r>
          </a:p>
        </p:txBody>
      </p:sp>
      <p:sp>
        <p:nvSpPr>
          <p:cNvPr id="3" name="Content Placeholder 2">
            <a:extLst>
              <a:ext uri="{FF2B5EF4-FFF2-40B4-BE49-F238E27FC236}">
                <a16:creationId xmlns:a16="http://schemas.microsoft.com/office/drawing/2014/main" id="{5D541D85-EEF2-134A-921F-40782E4E7515}"/>
              </a:ext>
            </a:extLst>
          </p:cNvPr>
          <p:cNvSpPr>
            <a:spLocks noGrp="1"/>
          </p:cNvSpPr>
          <p:nvPr>
            <p:ph idx="1"/>
          </p:nvPr>
        </p:nvSpPr>
        <p:spPr/>
        <p:txBody>
          <a:bodyPr/>
          <a:lstStyle/>
          <a:p>
            <a:r>
              <a:rPr lang="en-US" dirty="0"/>
              <a:t>IMPACT Testing – 28 samples sent - 25 patients </a:t>
            </a:r>
            <a:r>
              <a:rPr lang="en-US" dirty="0" err="1"/>
              <a:t>analayzed</a:t>
            </a:r>
            <a:r>
              <a:rPr lang="en-US" dirty="0"/>
              <a:t> for mutational analysis </a:t>
            </a:r>
          </a:p>
          <a:p>
            <a:endParaRPr lang="en-US" dirty="0"/>
          </a:p>
          <a:p>
            <a:r>
              <a:rPr lang="en-US" dirty="0"/>
              <a:t>Sending tissue for PDX model – collected 17 samples from 16 patients</a:t>
            </a:r>
          </a:p>
          <a:p>
            <a:endParaRPr lang="en-US" dirty="0"/>
          </a:p>
          <a:p>
            <a:pPr lvl="1"/>
            <a:r>
              <a:rPr lang="en-US" dirty="0"/>
              <a:t>Only one tumor has grown to date</a:t>
            </a:r>
          </a:p>
          <a:p>
            <a:pPr lvl="1"/>
            <a:endParaRPr lang="en-US" dirty="0"/>
          </a:p>
          <a:p>
            <a:pPr lvl="1"/>
            <a:r>
              <a:rPr lang="en-US" dirty="0"/>
              <a:t>Next step is to look at receptor status of tumor and implant a hormone pellet if the tumor is hormone receptor </a:t>
            </a:r>
            <a:r>
              <a:rPr lang="en-US" dirty="0" err="1"/>
              <a:t>postivie</a:t>
            </a:r>
            <a:endParaRPr lang="en-US" dirty="0"/>
          </a:p>
          <a:p>
            <a:endParaRPr lang="en-US" dirty="0"/>
          </a:p>
          <a:p>
            <a:r>
              <a:rPr lang="en-US" dirty="0"/>
              <a:t>Sending tissue to Liang for evaluation </a:t>
            </a:r>
          </a:p>
        </p:txBody>
      </p:sp>
    </p:spTree>
    <p:extLst>
      <p:ext uri="{BB962C8B-B14F-4D97-AF65-F5344CB8AC3E}">
        <p14:creationId xmlns:p14="http://schemas.microsoft.com/office/powerpoint/2010/main" val="2048258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84B1-F4D4-B24F-8934-0DB3F03ABF6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776AE33-8701-994B-9FF1-091DD8B35B81}"/>
              </a:ext>
            </a:extLst>
          </p:cNvPr>
          <p:cNvPicPr>
            <a:picLocks noGrp="1" noChangeAspect="1"/>
          </p:cNvPicPr>
          <p:nvPr>
            <p:ph sz="half" idx="1"/>
          </p:nvPr>
        </p:nvPicPr>
        <p:blipFill rotWithShape="1">
          <a:blip r:embed="rId2"/>
          <a:srcRect t="31298"/>
          <a:stretch/>
        </p:blipFill>
        <p:spPr>
          <a:xfrm>
            <a:off x="471933" y="847215"/>
            <a:ext cx="5335386" cy="4687840"/>
          </a:xfrm>
          <a:prstGeom prst="rect">
            <a:avLst/>
          </a:prstGeom>
        </p:spPr>
      </p:pic>
      <p:pic>
        <p:nvPicPr>
          <p:cNvPr id="6" name="Content Placeholder 5">
            <a:extLst>
              <a:ext uri="{FF2B5EF4-FFF2-40B4-BE49-F238E27FC236}">
                <a16:creationId xmlns:a16="http://schemas.microsoft.com/office/drawing/2014/main" id="{38C93164-BF5A-A446-AA36-64AC2259FC3E}"/>
              </a:ext>
            </a:extLst>
          </p:cNvPr>
          <p:cNvPicPr>
            <a:picLocks noGrp="1" noChangeAspect="1"/>
          </p:cNvPicPr>
          <p:nvPr>
            <p:ph sz="half" idx="2"/>
          </p:nvPr>
        </p:nvPicPr>
        <p:blipFill rotWithShape="1">
          <a:blip r:embed="rId3"/>
          <a:srcRect t="1739"/>
          <a:stretch/>
        </p:blipFill>
        <p:spPr>
          <a:xfrm>
            <a:off x="6027167" y="190498"/>
            <a:ext cx="5335386" cy="6667502"/>
          </a:xfrm>
          <a:prstGeom prst="rect">
            <a:avLst/>
          </a:prstGeom>
        </p:spPr>
      </p:pic>
    </p:spTree>
    <p:extLst>
      <p:ext uri="{BB962C8B-B14F-4D97-AF65-F5344CB8AC3E}">
        <p14:creationId xmlns:p14="http://schemas.microsoft.com/office/powerpoint/2010/main" val="678021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619C-9269-814D-B718-04CB14DEF7FD}"/>
              </a:ext>
            </a:extLst>
          </p:cNvPr>
          <p:cNvSpPr>
            <a:spLocks noGrp="1"/>
          </p:cNvSpPr>
          <p:nvPr>
            <p:ph type="title"/>
          </p:nvPr>
        </p:nvSpPr>
        <p:spPr>
          <a:xfrm>
            <a:off x="0" y="896428"/>
            <a:ext cx="2391023" cy="1080011"/>
          </a:xfrm>
        </p:spPr>
        <p:txBody>
          <a:bodyPr/>
          <a:lstStyle/>
          <a:p>
            <a:r>
              <a:rPr lang="en-US" dirty="0"/>
              <a:t>Genetic Heat Map</a:t>
            </a:r>
          </a:p>
        </p:txBody>
      </p:sp>
      <p:sp>
        <p:nvSpPr>
          <p:cNvPr id="3" name="Content Placeholder 2">
            <a:extLst>
              <a:ext uri="{FF2B5EF4-FFF2-40B4-BE49-F238E27FC236}">
                <a16:creationId xmlns:a16="http://schemas.microsoft.com/office/drawing/2014/main" id="{C6EE0314-6B07-0344-BF91-275EACD99E5C}"/>
              </a:ext>
            </a:extLst>
          </p:cNvPr>
          <p:cNvSpPr>
            <a:spLocks noGrp="1"/>
          </p:cNvSpPr>
          <p:nvPr>
            <p:ph sz="half" idx="1"/>
          </p:nvPr>
        </p:nvSpPr>
        <p:spPr>
          <a:xfrm>
            <a:off x="0" y="2676704"/>
            <a:ext cx="2391022" cy="4198306"/>
          </a:xfrm>
        </p:spPr>
        <p:txBody>
          <a:bodyPr/>
          <a:lstStyle/>
          <a:p>
            <a:r>
              <a:rPr lang="en-US" dirty="0"/>
              <a:t>25 samples being</a:t>
            </a:r>
          </a:p>
          <a:p>
            <a:r>
              <a:rPr lang="en-US" dirty="0" err="1"/>
              <a:t>analayzed</a:t>
            </a:r>
            <a:endParaRPr lang="en-US" dirty="0"/>
          </a:p>
        </p:txBody>
      </p:sp>
      <p:sp>
        <p:nvSpPr>
          <p:cNvPr id="4" name="Content Placeholder 3">
            <a:extLst>
              <a:ext uri="{FF2B5EF4-FFF2-40B4-BE49-F238E27FC236}">
                <a16:creationId xmlns:a16="http://schemas.microsoft.com/office/drawing/2014/main" id="{56E9AF17-C92B-B345-82CE-137EBBF823E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60A5FC05-F94B-5E46-8337-FE0E3C65F0FE}"/>
              </a:ext>
            </a:extLst>
          </p:cNvPr>
          <p:cNvPicPr>
            <a:picLocks noChangeAspect="1"/>
          </p:cNvPicPr>
          <p:nvPr/>
        </p:nvPicPr>
        <p:blipFill>
          <a:blip r:embed="rId2"/>
          <a:stretch>
            <a:fillRect/>
          </a:stretch>
        </p:blipFill>
        <p:spPr>
          <a:xfrm>
            <a:off x="2391022" y="17010"/>
            <a:ext cx="9496179" cy="6858000"/>
          </a:xfrm>
          <a:prstGeom prst="rect">
            <a:avLst/>
          </a:prstGeom>
        </p:spPr>
      </p:pic>
    </p:spTree>
    <p:extLst>
      <p:ext uri="{BB962C8B-B14F-4D97-AF65-F5344CB8AC3E}">
        <p14:creationId xmlns:p14="http://schemas.microsoft.com/office/powerpoint/2010/main" val="189392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BED5C4-1ACA-4BD0-AFC7-1B745877CE08}"/>
              </a:ext>
            </a:extLst>
          </p:cNvPr>
          <p:cNvPicPr>
            <a:picLocks noChangeAspect="1"/>
          </p:cNvPicPr>
          <p:nvPr/>
        </p:nvPicPr>
        <p:blipFill rotWithShape="1">
          <a:blip r:embed="rId2"/>
          <a:srcRect b="4373"/>
          <a:stretch/>
        </p:blipFill>
        <p:spPr>
          <a:xfrm>
            <a:off x="7355237" y="1980604"/>
            <a:ext cx="4980890" cy="4041379"/>
          </a:xfrm>
          <a:prstGeom prst="rect">
            <a:avLst/>
          </a:prstGeom>
        </p:spPr>
      </p:pic>
      <p:sp>
        <p:nvSpPr>
          <p:cNvPr id="3" name="Content Placeholder 2">
            <a:extLst>
              <a:ext uri="{FF2B5EF4-FFF2-40B4-BE49-F238E27FC236}">
                <a16:creationId xmlns:a16="http://schemas.microsoft.com/office/drawing/2014/main" id="{D7B6457C-61B1-48E9-AAEE-003ADD60BCC7}"/>
              </a:ext>
            </a:extLst>
          </p:cNvPr>
          <p:cNvSpPr>
            <a:spLocks noGrp="1"/>
          </p:cNvSpPr>
          <p:nvPr>
            <p:ph idx="1"/>
          </p:nvPr>
        </p:nvSpPr>
        <p:spPr>
          <a:xfrm>
            <a:off x="838200" y="1409104"/>
            <a:ext cx="7137400" cy="4351338"/>
          </a:xfrm>
        </p:spPr>
        <p:txBody>
          <a:bodyPr>
            <a:noAutofit/>
          </a:bodyPr>
          <a:lstStyle/>
          <a:p>
            <a:pPr marL="0" indent="0">
              <a:buNone/>
            </a:pPr>
            <a:r>
              <a:rPr lang="en-US" sz="1800" b="1" dirty="0"/>
              <a:t>Demographic </a:t>
            </a:r>
          </a:p>
          <a:p>
            <a:r>
              <a:rPr lang="en-US" sz="1800" dirty="0"/>
              <a:t>Area rich </a:t>
            </a:r>
            <a:r>
              <a:rPr lang="en-US" sz="1800" b="1" dirty="0"/>
              <a:t>in apocrine glands</a:t>
            </a:r>
            <a:endParaRPr lang="en-US" sz="1800" dirty="0"/>
          </a:p>
          <a:p>
            <a:r>
              <a:rPr lang="en-US" sz="1800" dirty="0"/>
              <a:t>The most common location is the </a:t>
            </a:r>
          </a:p>
          <a:p>
            <a:pPr lvl="1"/>
            <a:r>
              <a:rPr lang="en-US" sz="1800" b="1" dirty="0"/>
              <a:t>Vulvar region 50%</a:t>
            </a:r>
          </a:p>
          <a:p>
            <a:pPr lvl="1"/>
            <a:r>
              <a:rPr lang="en-US" sz="1800" dirty="0"/>
              <a:t>Perineum</a:t>
            </a:r>
          </a:p>
          <a:p>
            <a:pPr lvl="1"/>
            <a:r>
              <a:rPr lang="en-US" sz="1800" b="1" dirty="0"/>
              <a:t>Perianal region</a:t>
            </a:r>
          </a:p>
          <a:p>
            <a:pPr lvl="1"/>
            <a:r>
              <a:rPr lang="en-US" sz="1800" dirty="0"/>
              <a:t>Scrotum</a:t>
            </a:r>
          </a:p>
          <a:p>
            <a:pPr lvl="1"/>
            <a:r>
              <a:rPr lang="en-US" sz="1800" dirty="0"/>
              <a:t>Penis</a:t>
            </a:r>
          </a:p>
          <a:p>
            <a:pPr lvl="1"/>
            <a:r>
              <a:rPr lang="en-US" sz="1800" dirty="0"/>
              <a:t>Axilla, buttocks, thighs, eyelids, and external auditory canal</a:t>
            </a:r>
          </a:p>
          <a:p>
            <a:pPr lvl="1"/>
            <a:r>
              <a:rPr lang="en-US" sz="1800" dirty="0"/>
              <a:t>Ectopic EMPD (chest, arms, fingers, knees, back, and cheeks)</a:t>
            </a:r>
          </a:p>
          <a:p>
            <a:r>
              <a:rPr lang="en-US" sz="1800" dirty="0"/>
              <a:t>Middle-age/elderly people (range </a:t>
            </a:r>
            <a:r>
              <a:rPr lang="en-US" sz="1800" b="1" dirty="0"/>
              <a:t>45–85 years</a:t>
            </a:r>
            <a:r>
              <a:rPr lang="en-US" sz="1800" dirty="0"/>
              <a:t>)</a:t>
            </a:r>
          </a:p>
          <a:p>
            <a:r>
              <a:rPr lang="en-US" sz="1800" dirty="0"/>
              <a:t>Female-to-male ratio of </a:t>
            </a:r>
            <a:r>
              <a:rPr lang="en-US" sz="1800" b="1" dirty="0"/>
              <a:t>4:1 </a:t>
            </a:r>
            <a:r>
              <a:rPr lang="en-US" sz="1800" dirty="0"/>
              <a:t>(except for Japan and Korea)</a:t>
            </a:r>
          </a:p>
          <a:p>
            <a:endParaRPr lang="en-US" sz="1800" dirty="0"/>
          </a:p>
          <a:p>
            <a:r>
              <a:rPr lang="en-US" sz="1800" b="1" dirty="0"/>
              <a:t>EMPD of the scrotum or penis (penoscrotal) is a less common variety and has been estimated to have an incidence of 1/3.7 million males annually</a:t>
            </a:r>
          </a:p>
          <a:p>
            <a:pPr lvl="1"/>
            <a:endParaRPr lang="en-US" sz="1800" dirty="0"/>
          </a:p>
        </p:txBody>
      </p:sp>
      <p:sp>
        <p:nvSpPr>
          <p:cNvPr id="5" name="Title 1">
            <a:extLst>
              <a:ext uri="{FF2B5EF4-FFF2-40B4-BE49-F238E27FC236}">
                <a16:creationId xmlns:a16="http://schemas.microsoft.com/office/drawing/2014/main" id="{CB01C015-EA3D-4987-84A4-A7F1F27F8FFC}"/>
              </a:ext>
            </a:extLst>
          </p:cNvPr>
          <p:cNvSpPr txBox="1">
            <a:spLocks/>
          </p:cNvSpPr>
          <p:nvPr/>
        </p:nvSpPr>
        <p:spPr>
          <a:xfrm>
            <a:off x="838200" y="681037"/>
            <a:ext cx="10515600" cy="6143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orbel"/>
                <a:ea typeface="+mj-ea"/>
                <a:cs typeface="+mj-cs"/>
              </a:rPr>
              <a:t>EXTRAMAMMARY PAGET’S DISEASE</a:t>
            </a:r>
          </a:p>
        </p:txBody>
      </p:sp>
      <p:sp>
        <p:nvSpPr>
          <p:cNvPr id="8" name="Rectangle 7">
            <a:extLst>
              <a:ext uri="{FF2B5EF4-FFF2-40B4-BE49-F238E27FC236}">
                <a16:creationId xmlns:a16="http://schemas.microsoft.com/office/drawing/2014/main" id="{A20B3E4C-881E-4788-8719-66F6F6D52FB8}"/>
              </a:ext>
            </a:extLst>
          </p:cNvPr>
          <p:cNvSpPr/>
          <p:nvPr/>
        </p:nvSpPr>
        <p:spPr>
          <a:xfrm>
            <a:off x="9677400" y="4881562"/>
            <a:ext cx="2962282" cy="1455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Rectangle 9">
            <a:extLst>
              <a:ext uri="{FF2B5EF4-FFF2-40B4-BE49-F238E27FC236}">
                <a16:creationId xmlns:a16="http://schemas.microsoft.com/office/drawing/2014/main" id="{E935DEE5-4AED-425F-A79A-156DC09DD067}"/>
              </a:ext>
            </a:extLst>
          </p:cNvPr>
          <p:cNvSpPr/>
          <p:nvPr/>
        </p:nvSpPr>
        <p:spPr>
          <a:xfrm>
            <a:off x="8051800" y="1295400"/>
            <a:ext cx="4249741" cy="1011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970187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46A9-31C9-42A6-8DD2-FC11BEE665E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B32AB35-CA23-4D70-BF1A-D60432A47A02}"/>
              </a:ext>
            </a:extLst>
          </p:cNvPr>
          <p:cNvSpPr>
            <a:spLocks noGrp="1"/>
          </p:cNvSpPr>
          <p:nvPr>
            <p:ph idx="1"/>
          </p:nvPr>
        </p:nvSpPr>
        <p:spPr/>
        <p:txBody>
          <a:bodyPr/>
          <a:lstStyle/>
          <a:p>
            <a:pPr lvl="1"/>
            <a:r>
              <a:rPr lang="en-US" dirty="0"/>
              <a:t>Common genes </a:t>
            </a:r>
          </a:p>
          <a:p>
            <a:pPr lvl="1"/>
            <a:r>
              <a:rPr lang="en-US" b="1" dirty="0"/>
              <a:t>ERBB2 – receptor tyrosine kinase: </a:t>
            </a:r>
          </a:p>
          <a:p>
            <a:pPr lvl="2"/>
            <a:r>
              <a:rPr lang="en-US" dirty="0"/>
              <a:t>scrotum, scrotum, axilla, perianal; vulva</a:t>
            </a:r>
          </a:p>
          <a:p>
            <a:pPr lvl="1"/>
            <a:r>
              <a:rPr lang="en-US" b="1" dirty="0"/>
              <a:t>PIK3CA: Perineum; Inguinoscrotal; vulva; perianal; scrotum</a:t>
            </a:r>
          </a:p>
          <a:p>
            <a:pPr lvl="2"/>
            <a:r>
              <a:rPr lang="en-US" dirty="0"/>
              <a:t>tumors with HER2 amplification or PI3K mutation are selectively dependent for growth on the PI3K pathway</a:t>
            </a:r>
          </a:p>
          <a:p>
            <a:pPr lvl="1"/>
            <a:r>
              <a:rPr lang="en-US" b="1" dirty="0"/>
              <a:t>TP53</a:t>
            </a:r>
          </a:p>
          <a:p>
            <a:pPr lvl="1"/>
            <a:r>
              <a:rPr lang="en-US" b="1" dirty="0"/>
              <a:t>KMT2</a:t>
            </a:r>
          </a:p>
          <a:p>
            <a:pPr lvl="1"/>
            <a:endParaRPr lang="en-US" dirty="0"/>
          </a:p>
          <a:p>
            <a:pPr lvl="1"/>
            <a:r>
              <a:rPr lang="en-US" dirty="0"/>
              <a:t>Metastatic EMPD Case</a:t>
            </a:r>
          </a:p>
          <a:p>
            <a:pPr lvl="1"/>
            <a:r>
              <a:rPr lang="en-US" b="1" dirty="0"/>
              <a:t>BRAF with </a:t>
            </a:r>
            <a:r>
              <a:rPr lang="en-US" b="1" dirty="0" err="1"/>
              <a:t>Myc</a:t>
            </a:r>
            <a:r>
              <a:rPr lang="en-US" b="1" dirty="0"/>
              <a:t> Driver mutation identified on PDX model </a:t>
            </a:r>
          </a:p>
        </p:txBody>
      </p:sp>
    </p:spTree>
    <p:extLst>
      <p:ext uri="{BB962C8B-B14F-4D97-AF65-F5344CB8AC3E}">
        <p14:creationId xmlns:p14="http://schemas.microsoft.com/office/powerpoint/2010/main" val="741811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4BB9-B2E1-1C47-B688-701483A1C102}"/>
              </a:ext>
            </a:extLst>
          </p:cNvPr>
          <p:cNvSpPr>
            <a:spLocks noGrp="1"/>
          </p:cNvSpPr>
          <p:nvPr>
            <p:ph type="title"/>
          </p:nvPr>
        </p:nvSpPr>
        <p:spPr/>
        <p:txBody>
          <a:bodyPr/>
          <a:lstStyle/>
          <a:p>
            <a:r>
              <a:rPr lang="en-US" dirty="0"/>
              <a:t>Next steps – associate Molecular profile with site and outcomes </a:t>
            </a:r>
          </a:p>
        </p:txBody>
      </p:sp>
      <p:sp>
        <p:nvSpPr>
          <p:cNvPr id="3" name="Content Placeholder 2">
            <a:extLst>
              <a:ext uri="{FF2B5EF4-FFF2-40B4-BE49-F238E27FC236}">
                <a16:creationId xmlns:a16="http://schemas.microsoft.com/office/drawing/2014/main" id="{54F5A623-40FB-344A-BC46-2750EAC473E0}"/>
              </a:ext>
            </a:extLst>
          </p:cNvPr>
          <p:cNvSpPr>
            <a:spLocks noGrp="1"/>
          </p:cNvSpPr>
          <p:nvPr>
            <p:ph idx="1"/>
          </p:nvPr>
        </p:nvSpPr>
        <p:spPr/>
        <p:txBody>
          <a:bodyPr>
            <a:normAutofit fontScale="92500" lnSpcReduction="20000"/>
          </a:bodyPr>
          <a:lstStyle/>
          <a:p>
            <a:r>
              <a:rPr lang="en-US" dirty="0"/>
              <a:t>In terms of the molecular profile</a:t>
            </a:r>
          </a:p>
          <a:p>
            <a:endParaRPr lang="en-US" dirty="0"/>
          </a:p>
          <a:p>
            <a:r>
              <a:rPr lang="en-US" b="1" dirty="0"/>
              <a:t>In a perianal case - mutations are seen similar to other colitis-associated cancers</a:t>
            </a:r>
          </a:p>
          <a:p>
            <a:pPr lvl="1"/>
            <a:r>
              <a:rPr lang="en-US" dirty="0"/>
              <a:t>both develop in an inflammatory background</a:t>
            </a:r>
          </a:p>
          <a:p>
            <a:pPr lvl="1"/>
            <a:endParaRPr lang="en-US" dirty="0"/>
          </a:p>
          <a:p>
            <a:r>
              <a:rPr lang="en-US" dirty="0"/>
              <a:t>Specifically, the TP53 mutation, MYC amplification, HER2 mutation, and absence of </a:t>
            </a:r>
            <a:r>
              <a:rPr lang="en-US" dirty="0" err="1"/>
              <a:t>Wnt</a:t>
            </a:r>
            <a:r>
              <a:rPr lang="en-US" dirty="0"/>
              <a:t> alteration (i.e., APC) are all common in colitis-associated cancers</a:t>
            </a:r>
          </a:p>
          <a:p>
            <a:endParaRPr lang="en-US" dirty="0"/>
          </a:p>
          <a:p>
            <a:r>
              <a:rPr lang="en-US" dirty="0"/>
              <a:t>HER2 has been associated with EMPD:</a:t>
            </a:r>
          </a:p>
          <a:p>
            <a:endParaRPr lang="en-US" dirty="0"/>
          </a:p>
          <a:p>
            <a:r>
              <a:rPr lang="en-US" dirty="0"/>
              <a:t>for colorectal cancers, HER2 mutation is not commonly a driver and would be unlikely to have a good response to targeted therapy</a:t>
            </a:r>
          </a:p>
          <a:p>
            <a:pPr lvl="1"/>
            <a:r>
              <a:rPr lang="en-US" dirty="0"/>
              <a:t>(There were no responses to neratinib in colorectal cancer in the HER2/HER3 mutant basket trial led here by David Hyman (PMID 29420467).) </a:t>
            </a:r>
          </a:p>
          <a:p>
            <a:endParaRPr lang="en-US" dirty="0"/>
          </a:p>
        </p:txBody>
      </p:sp>
    </p:spTree>
    <p:extLst>
      <p:ext uri="{BB962C8B-B14F-4D97-AF65-F5344CB8AC3E}">
        <p14:creationId xmlns:p14="http://schemas.microsoft.com/office/powerpoint/2010/main" val="979176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3E9F-AFF0-774C-AAAE-74AAEB1482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9143FA-BE4E-224B-9EDD-0BEC001072CD}"/>
              </a:ext>
            </a:extLst>
          </p:cNvPr>
          <p:cNvSpPr>
            <a:spLocks noGrp="1"/>
          </p:cNvSpPr>
          <p:nvPr>
            <p:ph sz="half" idx="1"/>
          </p:nvPr>
        </p:nvSpPr>
        <p:spPr>
          <a:xfrm>
            <a:off x="482807" y="2074127"/>
            <a:ext cx="3430050" cy="4100618"/>
          </a:xfrm>
        </p:spPr>
        <p:txBody>
          <a:bodyPr/>
          <a:lstStyle/>
          <a:p>
            <a:r>
              <a:rPr lang="en-US" dirty="0"/>
              <a:t>The mice are still alive </a:t>
            </a:r>
          </a:p>
        </p:txBody>
      </p:sp>
      <p:sp>
        <p:nvSpPr>
          <p:cNvPr id="4" name="Content Placeholder 3">
            <a:extLst>
              <a:ext uri="{FF2B5EF4-FFF2-40B4-BE49-F238E27FC236}">
                <a16:creationId xmlns:a16="http://schemas.microsoft.com/office/drawing/2014/main" id="{D365A3A1-E452-A046-BC02-54B382AFC98A}"/>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BAC48F46-F120-9840-96C7-0EEB794D517E}"/>
              </a:ext>
            </a:extLst>
          </p:cNvPr>
          <p:cNvPicPr>
            <a:picLocks noChangeAspect="1"/>
          </p:cNvPicPr>
          <p:nvPr/>
        </p:nvPicPr>
        <p:blipFill>
          <a:blip r:embed="rId2"/>
          <a:stretch>
            <a:fillRect/>
          </a:stretch>
        </p:blipFill>
        <p:spPr>
          <a:xfrm>
            <a:off x="3912857" y="0"/>
            <a:ext cx="7796336" cy="6858000"/>
          </a:xfrm>
          <a:prstGeom prst="rect">
            <a:avLst/>
          </a:prstGeom>
        </p:spPr>
      </p:pic>
    </p:spTree>
    <p:extLst>
      <p:ext uri="{BB962C8B-B14F-4D97-AF65-F5344CB8AC3E}">
        <p14:creationId xmlns:p14="http://schemas.microsoft.com/office/powerpoint/2010/main" val="1947330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0BAD2FF1-8DF0-334A-9F20-FED49670A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13" y="2330649"/>
            <a:ext cx="4176861" cy="310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a:extLst>
              <a:ext uri="{FF2B5EF4-FFF2-40B4-BE49-F238E27FC236}">
                <a16:creationId xmlns:a16="http://schemas.microsoft.com/office/drawing/2014/main" id="{8CF92FB9-7422-6745-B6E0-462CCB7CE0A1}"/>
              </a:ext>
            </a:extLst>
          </p:cNvPr>
          <p:cNvSpPr txBox="1">
            <a:spLocks noChangeArrowheads="1"/>
          </p:cNvSpPr>
          <p:nvPr/>
        </p:nvSpPr>
        <p:spPr bwMode="auto">
          <a:xfrm>
            <a:off x="3363516" y="1419820"/>
            <a:ext cx="550022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87" b="1"/>
              <a:t>BRAF F468S is insensitive to current RAF inhibitors</a:t>
            </a:r>
          </a:p>
        </p:txBody>
      </p:sp>
    </p:spTree>
    <p:extLst>
      <p:ext uri="{BB962C8B-B14F-4D97-AF65-F5344CB8AC3E}">
        <p14:creationId xmlns:p14="http://schemas.microsoft.com/office/powerpoint/2010/main" val="2175688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1EDE890A-0F67-D541-8C44-0A706D690F01}"/>
              </a:ext>
            </a:extLst>
          </p:cNvPr>
          <p:cNvSpPr txBox="1">
            <a:spLocks noChangeArrowheads="1"/>
          </p:cNvSpPr>
          <p:nvPr/>
        </p:nvSpPr>
        <p:spPr bwMode="auto">
          <a:xfrm>
            <a:off x="2506266" y="589359"/>
            <a:ext cx="7510389"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87" b="1"/>
              <a:t>The EMPD PDX with BRAF F468S mutation is sensitive to MEK inhibitor</a:t>
            </a:r>
          </a:p>
        </p:txBody>
      </p:sp>
      <p:pic>
        <p:nvPicPr>
          <p:cNvPr id="36866" name="Picture 1" descr="page1image12026480">
            <a:extLst>
              <a:ext uri="{FF2B5EF4-FFF2-40B4-BE49-F238E27FC236}">
                <a16:creationId xmlns:a16="http://schemas.microsoft.com/office/drawing/2014/main" id="{99A4F07B-F52D-9D47-8E59-6E1F5611F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64" y="1722314"/>
            <a:ext cx="5089922" cy="390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
            <a:extLst>
              <a:ext uri="{FF2B5EF4-FFF2-40B4-BE49-F238E27FC236}">
                <a16:creationId xmlns:a16="http://schemas.microsoft.com/office/drawing/2014/main" id="{813A00ED-F1DB-214D-8621-39B80C184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338" y="2886521"/>
            <a:ext cx="846088" cy="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a:extLst>
              <a:ext uri="{FF2B5EF4-FFF2-40B4-BE49-F238E27FC236}">
                <a16:creationId xmlns:a16="http://schemas.microsoft.com/office/drawing/2014/main" id="{E41D4968-BCEF-EF44-9DB0-C1341BED3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540" y="1071563"/>
            <a:ext cx="1321594" cy="179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Down Arrow 3">
            <a:extLst>
              <a:ext uri="{FF2B5EF4-FFF2-40B4-BE49-F238E27FC236}">
                <a16:creationId xmlns:a16="http://schemas.microsoft.com/office/drawing/2014/main" id="{6D69D118-31AA-E34F-AB66-3A2C69949FE0}"/>
              </a:ext>
            </a:extLst>
          </p:cNvPr>
          <p:cNvSpPr>
            <a:spLocks noChangeArrowheads="1"/>
          </p:cNvSpPr>
          <p:nvPr/>
        </p:nvSpPr>
        <p:spPr bwMode="auto">
          <a:xfrm>
            <a:off x="3183806" y="1967880"/>
            <a:ext cx="339328" cy="665262"/>
          </a:xfrm>
          <a:prstGeom prst="downArrow">
            <a:avLst>
              <a:gd name="adj1" fmla="val 50000"/>
              <a:gd name="adj2" fmla="val 50002"/>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66"/>
          </a:p>
        </p:txBody>
      </p:sp>
      <p:sp>
        <p:nvSpPr>
          <p:cNvPr id="36870" name="TextBox 4">
            <a:extLst>
              <a:ext uri="{FF2B5EF4-FFF2-40B4-BE49-F238E27FC236}">
                <a16:creationId xmlns:a16="http://schemas.microsoft.com/office/drawing/2014/main" id="{DADD692E-00AC-7948-B2B7-33C9BA8BC5D6}"/>
              </a:ext>
            </a:extLst>
          </p:cNvPr>
          <p:cNvSpPr txBox="1">
            <a:spLocks noChangeArrowheads="1"/>
          </p:cNvSpPr>
          <p:nvPr/>
        </p:nvSpPr>
        <p:spPr bwMode="auto">
          <a:xfrm>
            <a:off x="4041056" y="3168923"/>
            <a:ext cx="383438"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66"/>
              <a:t>P1</a:t>
            </a:r>
          </a:p>
        </p:txBody>
      </p:sp>
      <p:sp>
        <p:nvSpPr>
          <p:cNvPr id="36871" name="Down Arrow 7">
            <a:extLst>
              <a:ext uri="{FF2B5EF4-FFF2-40B4-BE49-F238E27FC236}">
                <a16:creationId xmlns:a16="http://schemas.microsoft.com/office/drawing/2014/main" id="{D7E09DCD-705E-2144-A99D-7DF07BED3F8D}"/>
              </a:ext>
            </a:extLst>
          </p:cNvPr>
          <p:cNvSpPr>
            <a:spLocks noChangeArrowheads="1"/>
          </p:cNvSpPr>
          <p:nvPr/>
        </p:nvSpPr>
        <p:spPr bwMode="auto">
          <a:xfrm>
            <a:off x="3092277" y="3972595"/>
            <a:ext cx="523503" cy="428625"/>
          </a:xfrm>
          <a:prstGeom prst="downArrow">
            <a:avLst>
              <a:gd name="adj1" fmla="val 50000"/>
              <a:gd name="adj2" fmla="val 50000"/>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66"/>
          </a:p>
        </p:txBody>
      </p:sp>
      <p:pic>
        <p:nvPicPr>
          <p:cNvPr id="36872" name="Picture 9">
            <a:extLst>
              <a:ext uri="{FF2B5EF4-FFF2-40B4-BE49-F238E27FC236}">
                <a16:creationId xmlns:a16="http://schemas.microsoft.com/office/drawing/2014/main" id="{EDD1C43C-1B48-CA4B-B8ED-853AEA008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687" y="4964906"/>
            <a:ext cx="846088" cy="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0">
            <a:extLst>
              <a:ext uri="{FF2B5EF4-FFF2-40B4-BE49-F238E27FC236}">
                <a16:creationId xmlns:a16="http://schemas.microsoft.com/office/drawing/2014/main" id="{BDFDE2A3-7E6B-9F45-BFF8-47EAA1FE6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945" y="4983883"/>
            <a:ext cx="846088" cy="56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1">
            <a:extLst>
              <a:ext uri="{FF2B5EF4-FFF2-40B4-BE49-F238E27FC236}">
                <a16:creationId xmlns:a16="http://schemas.microsoft.com/office/drawing/2014/main" id="{20080A60-D102-4041-A96B-6BB873F63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336" y="4401221"/>
            <a:ext cx="844972" cy="56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2">
            <a:extLst>
              <a:ext uri="{FF2B5EF4-FFF2-40B4-BE49-F238E27FC236}">
                <a16:creationId xmlns:a16="http://schemas.microsoft.com/office/drawing/2014/main" id="{9349A7A6-465E-9648-9723-E07BBCDE8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200" y="4376664"/>
            <a:ext cx="846088" cy="56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3">
            <a:extLst>
              <a:ext uri="{FF2B5EF4-FFF2-40B4-BE49-F238E27FC236}">
                <a16:creationId xmlns:a16="http://schemas.microsoft.com/office/drawing/2014/main" id="{E782E9C0-EBA2-AF49-9AF5-D95C78FE1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806" y="4401221"/>
            <a:ext cx="846088" cy="56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Box 14">
            <a:extLst>
              <a:ext uri="{FF2B5EF4-FFF2-40B4-BE49-F238E27FC236}">
                <a16:creationId xmlns:a16="http://schemas.microsoft.com/office/drawing/2014/main" id="{94A6D200-32B7-7349-B691-D2C4C64DCDA6}"/>
              </a:ext>
            </a:extLst>
          </p:cNvPr>
          <p:cNvSpPr txBox="1">
            <a:spLocks noChangeArrowheads="1"/>
          </p:cNvSpPr>
          <p:nvPr/>
        </p:nvSpPr>
        <p:spPr bwMode="auto">
          <a:xfrm>
            <a:off x="4084588" y="5078760"/>
            <a:ext cx="833883"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66"/>
              <a:t>P2, P3…</a:t>
            </a:r>
          </a:p>
        </p:txBody>
      </p:sp>
      <p:sp>
        <p:nvSpPr>
          <p:cNvPr id="36878" name="Down Arrow 15">
            <a:extLst>
              <a:ext uri="{FF2B5EF4-FFF2-40B4-BE49-F238E27FC236}">
                <a16:creationId xmlns:a16="http://schemas.microsoft.com/office/drawing/2014/main" id="{96F98B2D-D8AD-904A-9CFF-7798C40F3978}"/>
              </a:ext>
            </a:extLst>
          </p:cNvPr>
          <p:cNvSpPr>
            <a:spLocks noChangeArrowheads="1"/>
          </p:cNvSpPr>
          <p:nvPr/>
        </p:nvSpPr>
        <p:spPr bwMode="auto">
          <a:xfrm>
            <a:off x="3094509" y="5699373"/>
            <a:ext cx="523503" cy="428625"/>
          </a:xfrm>
          <a:prstGeom prst="downArrow">
            <a:avLst>
              <a:gd name="adj1" fmla="val 50000"/>
              <a:gd name="adj2" fmla="val 50000"/>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66"/>
          </a:p>
        </p:txBody>
      </p:sp>
      <p:sp>
        <p:nvSpPr>
          <p:cNvPr id="36879" name="TextBox 5">
            <a:extLst>
              <a:ext uri="{FF2B5EF4-FFF2-40B4-BE49-F238E27FC236}">
                <a16:creationId xmlns:a16="http://schemas.microsoft.com/office/drawing/2014/main" id="{C58A45F1-FE23-544E-A7C1-01CD553EAA4C}"/>
              </a:ext>
            </a:extLst>
          </p:cNvPr>
          <p:cNvSpPr txBox="1">
            <a:spLocks noChangeArrowheads="1"/>
          </p:cNvSpPr>
          <p:nvPr/>
        </p:nvSpPr>
        <p:spPr bwMode="auto">
          <a:xfrm>
            <a:off x="2725043" y="6241852"/>
            <a:ext cx="1309013"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66"/>
              <a:t>Drug Treatment</a:t>
            </a:r>
          </a:p>
        </p:txBody>
      </p:sp>
    </p:spTree>
    <p:extLst>
      <p:ext uri="{BB962C8B-B14F-4D97-AF65-F5344CB8AC3E}">
        <p14:creationId xmlns:p14="http://schemas.microsoft.com/office/powerpoint/2010/main" val="3857780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62" y="457200"/>
            <a:ext cx="10975001" cy="1080011"/>
          </a:xfrm>
        </p:spPr>
        <p:txBody>
          <a:bodyPr/>
          <a:lstStyle/>
          <a:p>
            <a:r>
              <a:rPr lang="en-US" dirty="0"/>
              <a:t>Summary</a:t>
            </a:r>
          </a:p>
        </p:txBody>
      </p:sp>
      <p:sp>
        <p:nvSpPr>
          <p:cNvPr id="3" name="Content Placeholder 2"/>
          <p:cNvSpPr>
            <a:spLocks noGrp="1"/>
          </p:cNvSpPr>
          <p:nvPr>
            <p:ph idx="1"/>
          </p:nvPr>
        </p:nvSpPr>
        <p:spPr>
          <a:xfrm>
            <a:off x="471962" y="1371600"/>
            <a:ext cx="11086054" cy="5029200"/>
          </a:xfrm>
        </p:spPr>
        <p:txBody>
          <a:bodyPr>
            <a:normAutofit fontScale="77500" lnSpcReduction="20000"/>
          </a:bodyPr>
          <a:lstStyle/>
          <a:p>
            <a:r>
              <a:rPr lang="en-US" sz="3000" dirty="0"/>
              <a:t>EMPD remains a challenging condition to diagnose, treat and monitor</a:t>
            </a:r>
          </a:p>
          <a:p>
            <a:endParaRPr lang="en-US" sz="3000" dirty="0"/>
          </a:p>
          <a:p>
            <a:r>
              <a:rPr lang="en-US" sz="3000" dirty="0">
                <a:solidFill>
                  <a:schemeClr val="accent1"/>
                </a:solidFill>
              </a:rPr>
              <a:t>MULTIDISCIPLINARY CARE </a:t>
            </a:r>
          </a:p>
          <a:p>
            <a:endParaRPr lang="en-US" sz="3000" dirty="0"/>
          </a:p>
          <a:p>
            <a:r>
              <a:rPr lang="en-US" sz="3000" dirty="0"/>
              <a:t>Recurrences are frequent with any modality even with Mohs surgery.</a:t>
            </a:r>
          </a:p>
          <a:p>
            <a:r>
              <a:rPr lang="en-US" sz="3000" dirty="0"/>
              <a:t>Multiple factors affect recurrence:</a:t>
            </a:r>
          </a:p>
          <a:p>
            <a:pPr lvl="1"/>
            <a:r>
              <a:rPr lang="en-US" sz="2600" dirty="0"/>
              <a:t>Primary / secondary / type of previous treatment</a:t>
            </a:r>
          </a:p>
          <a:p>
            <a:endParaRPr lang="en-US" sz="3000" dirty="0"/>
          </a:p>
          <a:p>
            <a:r>
              <a:rPr lang="en-US" sz="3000" dirty="0"/>
              <a:t>Imiquimod may have a role in EMPD in situ and recurrences where surgery is not feasible or acceptable.</a:t>
            </a:r>
          </a:p>
          <a:p>
            <a:pPr marL="0" indent="0">
              <a:buNone/>
            </a:pPr>
            <a:endParaRPr lang="en-US" sz="3000" dirty="0"/>
          </a:p>
          <a:p>
            <a:r>
              <a:rPr lang="en-US" sz="3000" dirty="0"/>
              <a:t>Currently one phase II clinical trial examining the efficacy of imiquimod in vulvar Paget's disease actively enrolling patients (ClinicalTrials.gov Identifier: NCT02385188)</a:t>
            </a:r>
            <a:endParaRPr lang="en-US" dirty="0"/>
          </a:p>
          <a:p>
            <a:endParaRPr lang="en-US" dirty="0"/>
          </a:p>
          <a:p>
            <a:pPr lvl="1">
              <a:buNone/>
            </a:pPr>
            <a:endParaRPr lang="en-US" dirty="0"/>
          </a:p>
        </p:txBody>
      </p:sp>
    </p:spTree>
    <p:extLst>
      <p:ext uri="{BB962C8B-B14F-4D97-AF65-F5344CB8AC3E}">
        <p14:creationId xmlns:p14="http://schemas.microsoft.com/office/powerpoint/2010/main" val="41858377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EB7B-CFE9-8F4E-8A2D-4CAA40244C3B}"/>
              </a:ext>
            </a:extLst>
          </p:cNvPr>
          <p:cNvSpPr>
            <a:spLocks noGrp="1"/>
          </p:cNvSpPr>
          <p:nvPr>
            <p:ph type="title"/>
          </p:nvPr>
        </p:nvSpPr>
        <p:spPr/>
        <p:txBody>
          <a:bodyPr/>
          <a:lstStyle/>
          <a:p>
            <a:r>
              <a:rPr lang="en-US" dirty="0"/>
              <a:t>Thanks	:  </a:t>
            </a:r>
            <a:r>
              <a:rPr lang="en-US" dirty="0">
                <a:latin typeface="Arial" panose="020B0604020202020204" pitchFamily="34" charset="0"/>
                <a:cs typeface="Arial" panose="020B0604020202020204" pitchFamily="34" charset="0"/>
                <a:hlinkClick r:id="rId2"/>
              </a:rPr>
              <a:t>ROSSIA@mskcc.org</a:t>
            </a:r>
            <a:br>
              <a:rPr lang="en-US"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B42A40A3-D21F-E84E-9D20-E45068B1EA26}"/>
              </a:ext>
            </a:extLst>
          </p:cNvPr>
          <p:cNvSpPr>
            <a:spLocks noGrp="1"/>
          </p:cNvSpPr>
          <p:nvPr>
            <p:ph idx="1"/>
          </p:nvPr>
        </p:nvSpPr>
        <p:spPr>
          <a:xfrm>
            <a:off x="471933" y="1976438"/>
            <a:ext cx="10975001" cy="4881562"/>
          </a:xfrm>
        </p:spPr>
        <p:txBody>
          <a:bodyPr>
            <a:normAutofit/>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Thanks to MSKCC Team – RNs: Phyllis </a:t>
            </a:r>
            <a:r>
              <a:rPr lang="en-US" b="1" dirty="0" err="1">
                <a:latin typeface="Arial" panose="020B0604020202020204" pitchFamily="34" charset="0"/>
                <a:cs typeface="Arial" panose="020B0604020202020204" pitchFamily="34" charset="0"/>
              </a:rPr>
              <a:t>Bellia</a:t>
            </a:r>
            <a:r>
              <a:rPr lang="en-US" b="1" dirty="0">
                <a:latin typeface="Arial" panose="020B0604020202020204" pitchFamily="34" charset="0"/>
                <a:cs typeface="Arial" panose="020B0604020202020204" pitchFamily="34" charset="0"/>
              </a:rPr>
              <a:t>, Diana </a:t>
            </a:r>
            <a:r>
              <a:rPr lang="en-US" b="1" dirty="0" err="1">
                <a:latin typeface="Arial" panose="020B0604020202020204" pitchFamily="34" charset="0"/>
                <a:cs typeface="Arial" panose="020B0604020202020204" pitchFamily="34" charset="0"/>
              </a:rPr>
              <a:t>Badalova</a:t>
            </a:r>
            <a:r>
              <a:rPr lang="en-US" b="1" dirty="0">
                <a:latin typeface="Arial" panose="020B0604020202020204" pitchFamily="34" charset="0"/>
                <a:cs typeface="Arial" panose="020B0604020202020204" pitchFamily="34" charset="0"/>
              </a:rPr>
              <a:t>, Kelly </a:t>
            </a:r>
            <a:r>
              <a:rPr lang="en-US" b="1" dirty="0" err="1">
                <a:latin typeface="Arial" panose="020B0604020202020204" pitchFamily="34" charset="0"/>
                <a:cs typeface="Arial" panose="020B0604020202020204" pitchFamily="34" charset="0"/>
              </a:rPr>
              <a:t>Leskovics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Andres </a:t>
            </a:r>
            <a:r>
              <a:rPr lang="en-US" b="1" dirty="0" err="1">
                <a:latin typeface="Arial" panose="020B0604020202020204" pitchFamily="34" charset="0"/>
                <a:cs typeface="Arial" panose="020B0604020202020204" pitchFamily="34" charset="0"/>
              </a:rPr>
              <a:t>Erlendsson</a:t>
            </a:r>
            <a:r>
              <a:rPr lang="en-US" b="1" dirty="0">
                <a:latin typeface="Arial" panose="020B0604020202020204" pitchFamily="34" charset="0"/>
                <a:cs typeface="Arial" panose="020B0604020202020204" pitchFamily="34" charset="0"/>
              </a:rPr>
              <a:t> MD PhD; </a:t>
            </a:r>
            <a:r>
              <a:rPr lang="en-US" altLang="en-US" b="1" dirty="0">
                <a:solidFill>
                  <a:srgbClr val="000000"/>
                </a:solidFill>
                <a:latin typeface="Arial" panose="020B0604020202020204" pitchFamily="34" charset="0"/>
                <a:cs typeface="Arial" panose="020B0604020202020204" pitchFamily="34" charset="0"/>
              </a:rPr>
              <a:t>Miguel Cordova MD; Saud Alessia MD; Cristian </a:t>
            </a:r>
            <a:r>
              <a:rPr lang="en-US" altLang="en-US" b="1" dirty="0" err="1">
                <a:solidFill>
                  <a:srgbClr val="000000"/>
                </a:solidFill>
                <a:latin typeface="Arial" panose="020B0604020202020204" pitchFamily="34" charset="0"/>
                <a:cs typeface="Arial" panose="020B0604020202020204" pitchFamily="34" charset="0"/>
              </a:rPr>
              <a:t>Navarette</a:t>
            </a:r>
            <a:endParaRPr lang="en-US" altLang="en-US" b="1" dirty="0">
              <a:solidFill>
                <a:srgbClr val="000000"/>
              </a:solidFill>
              <a:latin typeface="Arial" panose="020B0604020202020204" pitchFamily="34" charset="0"/>
              <a:cs typeface="Arial" panose="020B0604020202020204" pitchFamily="34" charset="0"/>
            </a:endParaRPr>
          </a:p>
          <a:p>
            <a:r>
              <a:rPr lang="en-US" altLang="en-US" b="1" dirty="0">
                <a:solidFill>
                  <a:srgbClr val="000000"/>
                </a:solidFill>
                <a:latin typeface="Arial" panose="020B0604020202020204" pitchFamily="34" charset="0"/>
                <a:cs typeface="Arial" panose="020B0604020202020204" pitchFamily="34" charset="0"/>
              </a:rPr>
              <a:t>Max </a:t>
            </a:r>
            <a:r>
              <a:rPr lang="en-US" altLang="en-US" b="1" dirty="0" err="1">
                <a:solidFill>
                  <a:srgbClr val="000000"/>
                </a:solidFill>
                <a:latin typeface="Arial" panose="020B0604020202020204" pitchFamily="34" charset="0"/>
                <a:cs typeface="Arial" panose="020B0604020202020204" pitchFamily="34" charset="0"/>
              </a:rPr>
              <a:t>Polanksy</a:t>
            </a:r>
            <a:r>
              <a:rPr lang="en-US" altLang="en-US" b="1" dirty="0">
                <a:solidFill>
                  <a:srgbClr val="000000"/>
                </a:solidFill>
                <a:latin typeface="Arial" panose="020B0604020202020204" pitchFamily="34" charset="0"/>
                <a:cs typeface="Arial" panose="020B0604020202020204" pitchFamily="34" charset="0"/>
              </a:rPr>
              <a:t> MD; </a:t>
            </a:r>
            <a:r>
              <a:rPr lang="en-US" b="1" dirty="0" err="1">
                <a:latin typeface="Arial" panose="020B0604020202020204" pitchFamily="34" charset="0"/>
                <a:cs typeface="Arial" panose="020B0604020202020204" pitchFamily="34" charset="0"/>
              </a:rPr>
              <a:t>Shanara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Musthaq</a:t>
            </a:r>
            <a:r>
              <a:rPr lang="en-US" b="1" dirty="0">
                <a:latin typeface="Arial" panose="020B0604020202020204" pitchFamily="34" charset="0"/>
                <a:cs typeface="Arial" panose="020B0604020202020204" pitchFamily="34" charset="0"/>
              </a:rPr>
              <a:t> MS</a:t>
            </a:r>
          </a:p>
          <a:p>
            <a:pPr marL="0" indent="0">
              <a:buNone/>
            </a:pPr>
            <a:endParaRPr lang="en-US" altLang="en-US" b="1" dirty="0">
              <a:solidFill>
                <a:srgbClr val="000000"/>
              </a:solidFill>
              <a:latin typeface="Arial" panose="020B0604020202020204" pitchFamily="34" charset="0"/>
              <a:cs typeface="Arial" panose="020B0604020202020204" pitchFamily="34" charset="0"/>
            </a:endParaRPr>
          </a:p>
          <a:p>
            <a:pPr marL="0" indent="0">
              <a:buNone/>
            </a:pPr>
            <a:endParaRPr lang="en-US" altLang="en-US" b="1" dirty="0">
              <a:solidFill>
                <a:srgbClr val="000000"/>
              </a:solidFill>
              <a:latin typeface="Arial" panose="020B0604020202020204" pitchFamily="34" charset="0"/>
              <a:cs typeface="Arial" panose="020B0604020202020204" pitchFamily="34" charset="0"/>
            </a:endParaRPr>
          </a:p>
          <a:p>
            <a:r>
              <a:rPr lang="en-US" altLang="en-US" b="1" dirty="0">
                <a:solidFill>
                  <a:srgbClr val="000000"/>
                </a:solidFill>
                <a:latin typeface="Arial" panose="020B0604020202020204" pitchFamily="34" charset="0"/>
                <a:cs typeface="Arial" panose="020B0604020202020204" pitchFamily="34" charset="0"/>
              </a:rPr>
              <a:t>Pier </a:t>
            </a:r>
            <a:r>
              <a:rPr lang="en-US" altLang="en-US" b="1" dirty="0" err="1">
                <a:solidFill>
                  <a:srgbClr val="000000"/>
                </a:solidFill>
                <a:latin typeface="Arial" panose="020B0604020202020204" pitchFamily="34" charset="0"/>
                <a:cs typeface="Arial" panose="020B0604020202020204" pitchFamily="34" charset="0"/>
              </a:rPr>
              <a:t>Selenica</a:t>
            </a:r>
            <a:r>
              <a:rPr lang="en-US" altLang="en-US" b="1" dirty="0">
                <a:solidFill>
                  <a:srgbClr val="000000"/>
                </a:solidFill>
                <a:latin typeface="Arial" panose="020B0604020202020204" pitchFamily="34" charset="0"/>
                <a:cs typeface="Arial" panose="020B0604020202020204" pitchFamily="34" charset="0"/>
              </a:rPr>
              <a:t>; Marissa Matter;</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Zhan Yao PhD </a:t>
            </a:r>
          </a:p>
          <a:p>
            <a:pPr marL="0" lvl="0" indent="0" defTabSz="914400" eaLnBrk="0" fontAlgn="base" hangingPunct="0">
              <a:spcBef>
                <a:spcPct val="0"/>
              </a:spcBef>
              <a:spcAft>
                <a:spcPct val="0"/>
              </a:spcAft>
              <a:buNone/>
            </a:pPr>
            <a:r>
              <a:rPr lang="en-US" altLang="en-US" b="1" dirty="0">
                <a:solidFill>
                  <a:srgbClr val="000000"/>
                </a:solidFill>
                <a:latin typeface="Arial" panose="020B0604020202020204" pitchFamily="34" charset="0"/>
                <a:cs typeface="Arial" panose="020B0604020202020204" pitchFamily="34" charset="0"/>
              </a:rPr>
              <a:t>	Assistant Lab Member – Neil Rosen Lab</a:t>
            </a:r>
          </a:p>
          <a:p>
            <a:pPr marL="0" lvl="0" indent="0" defTabSz="914400" eaLnBrk="0" fontAlgn="base" hangingPunct="0">
              <a:spcBef>
                <a:spcPct val="0"/>
              </a:spcBef>
              <a:spcAft>
                <a:spcPct val="0"/>
              </a:spcAft>
              <a:buNone/>
            </a:pPr>
            <a:r>
              <a:rPr lang="en-US" altLang="en-US" b="1" dirty="0">
                <a:solidFill>
                  <a:srgbClr val="000000"/>
                </a:solidFill>
                <a:latin typeface="Arial" panose="020B0604020202020204" pitchFamily="34" charset="0"/>
                <a:cs typeface="Arial" panose="020B0604020202020204" pitchFamily="34" charset="0"/>
              </a:rPr>
              <a:t>	Assistant Attending; Department of Molecular Pharmacology</a:t>
            </a:r>
          </a:p>
          <a:p>
            <a:pPr marL="400050" lvl="1" indent="0" defTabSz="914400" eaLnBrk="0" fontAlgn="base" hangingPunct="0">
              <a:spcBef>
                <a:spcPct val="0"/>
              </a:spcBef>
              <a:spcAft>
                <a:spcPct val="0"/>
              </a:spcAft>
              <a:buNone/>
            </a:pPr>
            <a:endParaRPr lang="en-US" altLang="en-US" b="1" dirty="0">
              <a:solidFill>
                <a:srgbClr val="000000"/>
              </a:solidFill>
              <a:latin typeface="Arial" panose="020B0604020202020204" pitchFamily="34" charset="0"/>
              <a:cs typeface="Arial" panose="020B0604020202020204" pitchFamily="34" charset="0"/>
            </a:endParaRPr>
          </a:p>
          <a:p>
            <a:pPr marL="400050" lvl="1" indent="0" defTabSz="914400" eaLnBrk="0" fontAlgn="base" hangingPunct="0">
              <a:spcBef>
                <a:spcPct val="0"/>
              </a:spcBef>
              <a:spcAft>
                <a:spcPct val="0"/>
              </a:spcAft>
              <a:buNone/>
            </a:pPr>
            <a:r>
              <a:rPr lang="en-US" altLang="en-US" b="1" dirty="0">
                <a:solidFill>
                  <a:srgbClr val="000000"/>
                </a:solidFill>
                <a:latin typeface="Arial" panose="020B0604020202020204" pitchFamily="34" charset="0"/>
                <a:cs typeface="Arial" panose="020B0604020202020204" pitchFamily="34" charset="0"/>
              </a:rPr>
              <a:t>Liang Deng MD, PhD</a:t>
            </a:r>
          </a:p>
          <a:p>
            <a:pPr marL="400050" lvl="1" indent="0" defTabSz="914400" eaLnBrk="0" fontAlgn="base" hangingPunct="0">
              <a:spcBef>
                <a:spcPct val="0"/>
              </a:spcBef>
              <a:spcAft>
                <a:spcPct val="0"/>
              </a:spcAft>
              <a:buNone/>
            </a:pPr>
            <a:endParaRPr lang="en-US" altLang="en-US" sz="1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7615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E4C5-D83A-1C4D-8DE7-3738CB8BCC21}"/>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id="{97B9C008-0E65-7240-A130-61474B46AC91}"/>
              </a:ext>
            </a:extLst>
          </p:cNvPr>
          <p:cNvSpPr>
            <a:spLocks noGrp="1"/>
          </p:cNvSpPr>
          <p:nvPr>
            <p:ph idx="1"/>
          </p:nvPr>
        </p:nvSpPr>
        <p:spPr>
          <a:xfrm>
            <a:off x="471933" y="1976438"/>
            <a:ext cx="6430311" cy="4182926"/>
          </a:xfrm>
        </p:spPr>
        <p:txBody>
          <a:bodyPr/>
          <a:lstStyle/>
          <a:p>
            <a:r>
              <a:rPr lang="en-US" dirty="0">
                <a:latin typeface="Arial" panose="020B0604020202020204" pitchFamily="34" charset="0"/>
                <a:cs typeface="Arial" panose="020B0604020202020204" pitchFamily="34" charset="0"/>
              </a:rPr>
              <a:t>EMPD had a predilection for the body folds. </a:t>
            </a:r>
          </a:p>
          <a:p>
            <a:r>
              <a:rPr lang="en-US" dirty="0">
                <a:latin typeface="Arial" panose="020B0604020202020204" pitchFamily="34" charset="0"/>
                <a:cs typeface="Arial" panose="020B0604020202020204" pitchFamily="34" charset="0"/>
              </a:rPr>
              <a:t>Delay in diagnosis of years</a:t>
            </a:r>
          </a:p>
          <a:p>
            <a:r>
              <a:rPr lang="en-US" dirty="0">
                <a:latin typeface="Arial" panose="020B0604020202020204" pitchFamily="34" charset="0"/>
                <a:cs typeface="Arial" panose="020B0604020202020204" pitchFamily="34" charset="0"/>
              </a:rPr>
              <a:t>Recurrent tumors reported in many studies</a:t>
            </a:r>
          </a:p>
          <a:p>
            <a:endParaRPr lang="en-US" dirty="0">
              <a:latin typeface="Arial" panose="020B0604020202020204" pitchFamily="34" charset="0"/>
              <a:cs typeface="Arial" panose="020B0604020202020204" pitchFamily="34" charset="0"/>
            </a:endParaRPr>
          </a:p>
          <a:p>
            <a:r>
              <a:rPr lang="en-US" b="1" i="1" dirty="0">
                <a:highlight>
                  <a:srgbClr val="FFFF00"/>
                </a:highlight>
              </a:rPr>
              <a:t>EMPD should be considered in the differential diagnosis of treatment-refractory dermatoses, in particular tinea cruris, eczema, and psoriasis </a:t>
            </a:r>
            <a:endParaRPr lang="en-US" b="1" i="1" dirty="0">
              <a:highlight>
                <a:srgbClr val="FFFF00"/>
              </a:highligh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92644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9A47-B84A-4808-B1A0-9B5061EC751E}"/>
              </a:ext>
            </a:extLst>
          </p:cNvPr>
          <p:cNvSpPr>
            <a:spLocks noGrp="1"/>
          </p:cNvSpPr>
          <p:nvPr>
            <p:ph type="title"/>
          </p:nvPr>
        </p:nvSpPr>
        <p:spPr/>
        <p:txBody>
          <a:bodyPr/>
          <a:lstStyle/>
          <a:p>
            <a:r>
              <a:rPr lang="en-US" dirty="0"/>
              <a:t>EXTRAMAMMARY PAGET DISEASE</a:t>
            </a:r>
          </a:p>
        </p:txBody>
      </p:sp>
      <p:sp>
        <p:nvSpPr>
          <p:cNvPr id="3" name="Content Placeholder 2">
            <a:extLst>
              <a:ext uri="{FF2B5EF4-FFF2-40B4-BE49-F238E27FC236}">
                <a16:creationId xmlns:a16="http://schemas.microsoft.com/office/drawing/2014/main" id="{CFA94F8E-A499-48A7-9F52-98EB1CF6E576}"/>
              </a:ext>
            </a:extLst>
          </p:cNvPr>
          <p:cNvSpPr>
            <a:spLocks noGrp="1"/>
          </p:cNvSpPr>
          <p:nvPr>
            <p:ph idx="1"/>
          </p:nvPr>
        </p:nvSpPr>
        <p:spPr>
          <a:xfrm>
            <a:off x="471932" y="1822265"/>
            <a:ext cx="10975001" cy="4182926"/>
          </a:xfrm>
        </p:spPr>
        <p:txBody>
          <a:bodyPr>
            <a:normAutofit/>
          </a:bodyPr>
          <a:lstStyle/>
          <a:p>
            <a:pPr marL="0" indent="0">
              <a:buNone/>
            </a:pPr>
            <a:r>
              <a:rPr lang="en-US" sz="1800" b="1" dirty="0"/>
              <a:t>Clinical Features</a:t>
            </a:r>
          </a:p>
          <a:p>
            <a:r>
              <a:rPr lang="en-US" sz="1800" dirty="0"/>
              <a:t>Slowly enlarging, well-demarcated, erythematous, eczematous, or </a:t>
            </a:r>
            <a:r>
              <a:rPr lang="en-US" sz="1800" dirty="0" err="1"/>
              <a:t>leucoplakic</a:t>
            </a:r>
            <a:r>
              <a:rPr lang="en-US" sz="1800" dirty="0"/>
              <a:t> plaque</a:t>
            </a:r>
          </a:p>
          <a:p>
            <a:r>
              <a:rPr lang="en-US" sz="1800" dirty="0">
                <a:highlight>
                  <a:srgbClr val="FFFF00"/>
                </a:highlight>
              </a:rPr>
              <a:t>Pruritus – most common symptom</a:t>
            </a:r>
          </a:p>
          <a:p>
            <a:r>
              <a:rPr lang="en-US" sz="1800" dirty="0"/>
              <a:t>Diagnosis is often delayed (by 4 months to 15 years)</a:t>
            </a:r>
          </a:p>
          <a:p>
            <a:r>
              <a:rPr lang="en-US" sz="1800" b="1" i="1" dirty="0"/>
              <a:t>Looks similar to eczema, contact dermatitis, fungal infection, psoriasis, lichen </a:t>
            </a:r>
            <a:r>
              <a:rPr lang="en-US" sz="1800" b="1" i="1" dirty="0" err="1"/>
              <a:t>sclerosus</a:t>
            </a:r>
            <a:r>
              <a:rPr lang="en-US" sz="1800" b="1" i="1" dirty="0"/>
              <a:t>, Bowen’s disease, superficial basal cell carcinoma, and mycosis fungoides</a:t>
            </a:r>
          </a:p>
          <a:p>
            <a:r>
              <a:rPr lang="en-US" sz="1800" b="1" dirty="0"/>
              <a:t>Location as a clue to underlying disease </a:t>
            </a:r>
          </a:p>
          <a:p>
            <a:endParaRPr lang="en-US" sz="1800" dirty="0"/>
          </a:p>
        </p:txBody>
      </p:sp>
      <p:pic>
        <p:nvPicPr>
          <p:cNvPr id="4" name="Picture 3">
            <a:extLst>
              <a:ext uri="{FF2B5EF4-FFF2-40B4-BE49-F238E27FC236}">
                <a16:creationId xmlns:a16="http://schemas.microsoft.com/office/drawing/2014/main" id="{5D41C067-F4CD-4BF6-B5F2-38A562581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346" y="4247370"/>
            <a:ext cx="1739778" cy="2461602"/>
          </a:xfrm>
          <a:prstGeom prst="rect">
            <a:avLst/>
          </a:prstGeom>
        </p:spPr>
      </p:pic>
      <p:pic>
        <p:nvPicPr>
          <p:cNvPr id="5" name="Picture 8" descr="Groin Itch">
            <a:extLst>
              <a:ext uri="{FF2B5EF4-FFF2-40B4-BE49-F238E27FC236}">
                <a16:creationId xmlns:a16="http://schemas.microsoft.com/office/drawing/2014/main" id="{92A6E676-94C6-4789-A26A-669A9BE1B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76520" y="4652759"/>
            <a:ext cx="2421811" cy="16110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28A2A4-1956-42EC-8A0A-1A595E79C995}"/>
              </a:ext>
            </a:extLst>
          </p:cNvPr>
          <p:cNvPicPr>
            <a:picLocks noChangeAspect="1"/>
          </p:cNvPicPr>
          <p:nvPr/>
        </p:nvPicPr>
        <p:blipFill rotWithShape="1">
          <a:blip r:embed="rId4"/>
          <a:srcRect l="6934" t="287" r="8312" b="8161"/>
          <a:stretch/>
        </p:blipFill>
        <p:spPr>
          <a:xfrm>
            <a:off x="3858161" y="4247369"/>
            <a:ext cx="3041075" cy="2461602"/>
          </a:xfrm>
          <a:prstGeom prst="rect">
            <a:avLst/>
          </a:prstGeom>
        </p:spPr>
      </p:pic>
      <p:pic>
        <p:nvPicPr>
          <p:cNvPr id="7" name="Picture 6">
            <a:extLst>
              <a:ext uri="{FF2B5EF4-FFF2-40B4-BE49-F238E27FC236}">
                <a16:creationId xmlns:a16="http://schemas.microsoft.com/office/drawing/2014/main" id="{087D6C6F-3379-4C2A-8A08-642EF1BF88F5}"/>
              </a:ext>
            </a:extLst>
          </p:cNvPr>
          <p:cNvPicPr>
            <a:picLocks noChangeAspect="1"/>
          </p:cNvPicPr>
          <p:nvPr/>
        </p:nvPicPr>
        <p:blipFill rotWithShape="1">
          <a:blip r:embed="rId5">
            <a:extLst>
              <a:ext uri="{28A0092B-C50C-407E-A947-70E740481C1C}">
                <a14:useLocalDpi xmlns:a14="http://schemas.microsoft.com/office/drawing/2010/main" val="0"/>
              </a:ext>
            </a:extLst>
          </a:blip>
          <a:srcRect l="17341"/>
          <a:stretch/>
        </p:blipFill>
        <p:spPr>
          <a:xfrm>
            <a:off x="1904921" y="4247369"/>
            <a:ext cx="1797130" cy="2427060"/>
          </a:xfrm>
          <a:prstGeom prst="rect">
            <a:avLst/>
          </a:prstGeom>
        </p:spPr>
      </p:pic>
      <p:sp>
        <p:nvSpPr>
          <p:cNvPr id="8" name="TextBox 7">
            <a:extLst>
              <a:ext uri="{FF2B5EF4-FFF2-40B4-BE49-F238E27FC236}">
                <a16:creationId xmlns:a16="http://schemas.microsoft.com/office/drawing/2014/main" id="{B70C4EEF-282D-4D2B-856D-DF078586B5F4}"/>
              </a:ext>
            </a:extLst>
          </p:cNvPr>
          <p:cNvSpPr txBox="1"/>
          <p:nvPr/>
        </p:nvSpPr>
        <p:spPr>
          <a:xfrm>
            <a:off x="514351" y="4247369"/>
            <a:ext cx="1663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PERIANAL</a:t>
            </a:r>
          </a:p>
        </p:txBody>
      </p:sp>
      <p:sp>
        <p:nvSpPr>
          <p:cNvPr id="9" name="TextBox 8">
            <a:extLst>
              <a:ext uri="{FF2B5EF4-FFF2-40B4-BE49-F238E27FC236}">
                <a16:creationId xmlns:a16="http://schemas.microsoft.com/office/drawing/2014/main" id="{2866D547-7338-49FC-8A32-BDC6ED271C2F}"/>
              </a:ext>
            </a:extLst>
          </p:cNvPr>
          <p:cNvSpPr txBox="1"/>
          <p:nvPr/>
        </p:nvSpPr>
        <p:spPr>
          <a:xfrm>
            <a:off x="2047835" y="4247369"/>
            <a:ext cx="1663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PERINEUM</a:t>
            </a:r>
          </a:p>
        </p:txBody>
      </p:sp>
      <p:sp>
        <p:nvSpPr>
          <p:cNvPr id="10" name="TextBox 9">
            <a:extLst>
              <a:ext uri="{FF2B5EF4-FFF2-40B4-BE49-F238E27FC236}">
                <a16:creationId xmlns:a16="http://schemas.microsoft.com/office/drawing/2014/main" id="{04B7A610-DF85-4D89-933B-BBAEED74A22E}"/>
              </a:ext>
            </a:extLst>
          </p:cNvPr>
          <p:cNvSpPr txBox="1"/>
          <p:nvPr/>
        </p:nvSpPr>
        <p:spPr>
          <a:xfrm>
            <a:off x="4741906" y="4247369"/>
            <a:ext cx="1663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SCROTUM</a:t>
            </a:r>
          </a:p>
        </p:txBody>
      </p:sp>
      <p:sp>
        <p:nvSpPr>
          <p:cNvPr id="11" name="TextBox 10">
            <a:extLst>
              <a:ext uri="{FF2B5EF4-FFF2-40B4-BE49-F238E27FC236}">
                <a16:creationId xmlns:a16="http://schemas.microsoft.com/office/drawing/2014/main" id="{744ACCC8-7DC6-4428-B8F9-06C8EE5151F9}"/>
              </a:ext>
            </a:extLst>
          </p:cNvPr>
          <p:cNvSpPr txBox="1"/>
          <p:nvPr/>
        </p:nvSpPr>
        <p:spPr>
          <a:xfrm>
            <a:off x="7223085" y="4247369"/>
            <a:ext cx="1663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VULVA</a:t>
            </a:r>
          </a:p>
        </p:txBody>
      </p:sp>
    </p:spTree>
    <p:extLst>
      <p:ext uri="{BB962C8B-B14F-4D97-AF65-F5344CB8AC3E}">
        <p14:creationId xmlns:p14="http://schemas.microsoft.com/office/powerpoint/2010/main" val="776366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071A-B3D7-3640-B643-9306AD41F1F0}"/>
              </a:ext>
            </a:extLst>
          </p:cNvPr>
          <p:cNvSpPr>
            <a:spLocks noGrp="1"/>
          </p:cNvSpPr>
          <p:nvPr>
            <p:ph type="title"/>
          </p:nvPr>
        </p:nvSpPr>
        <p:spPr/>
        <p:txBody>
          <a:bodyPr/>
          <a:lstStyle/>
          <a:p>
            <a:r>
              <a:rPr lang="en-US" dirty="0"/>
              <a:t>WORKUP</a:t>
            </a:r>
          </a:p>
        </p:txBody>
      </p:sp>
      <p:sp>
        <p:nvSpPr>
          <p:cNvPr id="3" name="Content Placeholder 2">
            <a:extLst>
              <a:ext uri="{FF2B5EF4-FFF2-40B4-BE49-F238E27FC236}">
                <a16:creationId xmlns:a16="http://schemas.microsoft.com/office/drawing/2014/main" id="{7D306242-8A34-C54F-A549-914E1A1D60E7}"/>
              </a:ext>
            </a:extLst>
          </p:cNvPr>
          <p:cNvSpPr>
            <a:spLocks noGrp="1"/>
          </p:cNvSpPr>
          <p:nvPr>
            <p:ph sz="half" idx="1"/>
          </p:nvPr>
        </p:nvSpPr>
        <p:spPr/>
        <p:txBody>
          <a:bodyPr>
            <a:normAutofit fontScale="85000" lnSpcReduction="20000"/>
          </a:bodyPr>
          <a:lstStyle/>
          <a:p>
            <a:r>
              <a:rPr lang="en-US" dirty="0"/>
              <a:t>High degree of clinical suspicion</a:t>
            </a:r>
          </a:p>
          <a:p>
            <a:r>
              <a:rPr lang="en-US" dirty="0"/>
              <a:t>Biopsy of rash not improving or persistent </a:t>
            </a:r>
          </a:p>
          <a:p>
            <a:pPr marL="0" indent="0">
              <a:buNone/>
            </a:pPr>
            <a:endParaRPr lang="en-US" dirty="0"/>
          </a:p>
          <a:p>
            <a:r>
              <a:rPr lang="en-US" dirty="0"/>
              <a:t>May need multiple biopsies to confirm the diagnosis</a:t>
            </a:r>
          </a:p>
          <a:p>
            <a:endParaRPr lang="en-US" dirty="0"/>
          </a:p>
          <a:p>
            <a:r>
              <a:rPr lang="en-US" dirty="0"/>
              <a:t>Broad shave biopsy capturing epidermis and dermis</a:t>
            </a:r>
          </a:p>
          <a:p>
            <a:r>
              <a:rPr lang="en-US" dirty="0"/>
              <a:t>Punch biopsies for thicker lesions</a:t>
            </a:r>
          </a:p>
          <a:p>
            <a:endParaRPr lang="en-US" dirty="0"/>
          </a:p>
          <a:p>
            <a:endParaRPr lang="en-US" dirty="0"/>
          </a:p>
        </p:txBody>
      </p:sp>
      <p:sp>
        <p:nvSpPr>
          <p:cNvPr id="4" name="Content Placeholder 3">
            <a:extLst>
              <a:ext uri="{FF2B5EF4-FFF2-40B4-BE49-F238E27FC236}">
                <a16:creationId xmlns:a16="http://schemas.microsoft.com/office/drawing/2014/main" id="{B5164894-DECB-7640-A179-15A340BDC7F8}"/>
              </a:ext>
            </a:extLst>
          </p:cNvPr>
          <p:cNvSpPr>
            <a:spLocks noGrp="1"/>
          </p:cNvSpPr>
          <p:nvPr>
            <p:ph sz="half" idx="2"/>
          </p:nvPr>
        </p:nvSpPr>
        <p:spPr/>
        <p:txBody>
          <a:bodyPr>
            <a:normAutofit fontScale="85000" lnSpcReduction="20000"/>
          </a:bodyPr>
          <a:lstStyle/>
          <a:p>
            <a:r>
              <a:rPr lang="en-US" dirty="0"/>
              <a:t>Detailed review of systems and physical examination should be performed in all patients. </a:t>
            </a:r>
          </a:p>
          <a:p>
            <a:endParaRPr lang="en-US" dirty="0"/>
          </a:p>
          <a:p>
            <a:r>
              <a:rPr lang="en-US" dirty="0"/>
              <a:t>Palpation of all lymph nodes</a:t>
            </a:r>
          </a:p>
          <a:p>
            <a:r>
              <a:rPr lang="en-US" dirty="0"/>
              <a:t>Rectal examination</a:t>
            </a:r>
          </a:p>
          <a:p>
            <a:r>
              <a:rPr lang="en-US" dirty="0"/>
              <a:t>Sigmoidoscopy</a:t>
            </a:r>
          </a:p>
          <a:p>
            <a:r>
              <a:rPr lang="en-US" dirty="0"/>
              <a:t>Cystoscopy</a:t>
            </a:r>
          </a:p>
          <a:p>
            <a:r>
              <a:rPr lang="en-US" dirty="0"/>
              <a:t>Women: PAP exam; breast examination / mammography, and colposcopy</a:t>
            </a:r>
          </a:p>
          <a:p>
            <a:r>
              <a:rPr lang="en-US" dirty="0"/>
              <a:t>Men: Prostate exam</a:t>
            </a:r>
          </a:p>
          <a:p>
            <a:pPr marL="0" indent="0">
              <a:buNone/>
            </a:pPr>
            <a:endParaRPr lang="en-US" dirty="0"/>
          </a:p>
        </p:txBody>
      </p:sp>
    </p:spTree>
    <p:extLst>
      <p:ext uri="{BB962C8B-B14F-4D97-AF65-F5344CB8AC3E}">
        <p14:creationId xmlns:p14="http://schemas.microsoft.com/office/powerpoint/2010/main" val="2861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2E46-58D2-7C4F-9CB1-2BABB88A3091}"/>
              </a:ext>
            </a:extLst>
          </p:cNvPr>
          <p:cNvSpPr>
            <a:spLocks noGrp="1"/>
          </p:cNvSpPr>
          <p:nvPr>
            <p:ph type="title"/>
          </p:nvPr>
        </p:nvSpPr>
        <p:spPr/>
        <p:txBody>
          <a:bodyPr/>
          <a:lstStyle/>
          <a:p>
            <a:r>
              <a:rPr lang="en-US" dirty="0"/>
              <a:t>Workup </a:t>
            </a:r>
          </a:p>
        </p:txBody>
      </p:sp>
      <p:sp>
        <p:nvSpPr>
          <p:cNvPr id="3" name="Content Placeholder 2">
            <a:extLst>
              <a:ext uri="{FF2B5EF4-FFF2-40B4-BE49-F238E27FC236}">
                <a16:creationId xmlns:a16="http://schemas.microsoft.com/office/drawing/2014/main" id="{FD185B02-42F1-824A-BE19-274881DE1812}"/>
              </a:ext>
            </a:extLst>
          </p:cNvPr>
          <p:cNvSpPr>
            <a:spLocks noGrp="1"/>
          </p:cNvSpPr>
          <p:nvPr>
            <p:ph sz="half" idx="1"/>
          </p:nvPr>
        </p:nvSpPr>
        <p:spPr/>
        <p:txBody>
          <a:bodyPr>
            <a:normAutofit/>
          </a:bodyPr>
          <a:lstStyle/>
          <a:p>
            <a:r>
              <a:rPr lang="en-US" b="1" i="1" dirty="0"/>
              <a:t>Age-appropriate malignancy screening should be performed at baseline to distinguish between primary and secondary EMPD</a:t>
            </a:r>
          </a:p>
          <a:p>
            <a:endParaRPr lang="en-US" b="1" i="1" dirty="0"/>
          </a:p>
          <a:p>
            <a:r>
              <a:rPr lang="en-US" dirty="0"/>
              <a:t>Largest study (Schmitt, 2018): 11.4% (15/132) had occult internal adenocarcinoma </a:t>
            </a:r>
          </a:p>
        </p:txBody>
      </p:sp>
      <p:sp>
        <p:nvSpPr>
          <p:cNvPr id="4" name="Content Placeholder 3">
            <a:extLst>
              <a:ext uri="{FF2B5EF4-FFF2-40B4-BE49-F238E27FC236}">
                <a16:creationId xmlns:a16="http://schemas.microsoft.com/office/drawing/2014/main" id="{04904354-B06D-3B45-99CA-4FE52B53284B}"/>
              </a:ext>
            </a:extLst>
          </p:cNvPr>
          <p:cNvSpPr>
            <a:spLocks noGrp="1"/>
          </p:cNvSpPr>
          <p:nvPr>
            <p:ph sz="half" idx="2"/>
          </p:nvPr>
        </p:nvSpPr>
        <p:spPr/>
        <p:txBody>
          <a:bodyPr>
            <a:normAutofit/>
          </a:bodyPr>
          <a:lstStyle/>
          <a:p>
            <a:pPr marL="0" indent="0">
              <a:buNone/>
            </a:pPr>
            <a:r>
              <a:rPr lang="en-US" b="1" i="1" dirty="0">
                <a:highlight>
                  <a:srgbClr val="FFFF00"/>
                </a:highlight>
              </a:rPr>
              <a:t>EMPD may precede an associated internal malignancy by 5 years.</a:t>
            </a:r>
            <a:endParaRPr lang="en-US" dirty="0">
              <a:highlight>
                <a:srgbClr val="FFFF00"/>
              </a:highlight>
            </a:endParaRPr>
          </a:p>
          <a:p>
            <a:endParaRPr lang="en-US" dirty="0"/>
          </a:p>
        </p:txBody>
      </p:sp>
      <p:pic>
        <p:nvPicPr>
          <p:cNvPr id="5" name="Picture 4">
            <a:extLst>
              <a:ext uri="{FF2B5EF4-FFF2-40B4-BE49-F238E27FC236}">
                <a16:creationId xmlns:a16="http://schemas.microsoft.com/office/drawing/2014/main" id="{FC0DEDDE-7268-F346-96CB-2B4FA8435C83}"/>
              </a:ext>
            </a:extLst>
          </p:cNvPr>
          <p:cNvPicPr>
            <a:picLocks noChangeAspect="1"/>
          </p:cNvPicPr>
          <p:nvPr/>
        </p:nvPicPr>
        <p:blipFill>
          <a:blip r:embed="rId2"/>
          <a:stretch>
            <a:fillRect/>
          </a:stretch>
        </p:blipFill>
        <p:spPr>
          <a:xfrm>
            <a:off x="5487834" y="4972204"/>
            <a:ext cx="6704166" cy="1885796"/>
          </a:xfrm>
          <a:prstGeom prst="rect">
            <a:avLst/>
          </a:prstGeom>
        </p:spPr>
      </p:pic>
    </p:spTree>
    <p:extLst>
      <p:ext uri="{BB962C8B-B14F-4D97-AF65-F5344CB8AC3E}">
        <p14:creationId xmlns:p14="http://schemas.microsoft.com/office/powerpoint/2010/main" val="4289228055"/>
      </p:ext>
    </p:extLst>
  </p:cSld>
  <p:clrMapOvr>
    <a:masterClrMapping/>
  </p:clrMapOvr>
</p:sld>
</file>

<file path=ppt/theme/theme1.xml><?xml version="1.0" encoding="utf-8"?>
<a:theme xmlns:a="http://schemas.openxmlformats.org/drawingml/2006/main" name="Slide Template 5">
  <a:themeElements>
    <a:clrScheme name="MSK Color Palet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15810</TotalTime>
  <Words>3492</Words>
  <Application>Microsoft Office PowerPoint</Application>
  <PresentationFormat>Widescreen</PresentationFormat>
  <Paragraphs>700</Paragraphs>
  <Slides>56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Corbel</vt:lpstr>
      <vt:lpstr>Georgia</vt:lpstr>
      <vt:lpstr>Times New Roman</vt:lpstr>
      <vt:lpstr>Slide Template 5</vt:lpstr>
      <vt:lpstr>EXTRAMAMMARY PAGET DISEASE</vt:lpstr>
      <vt:lpstr>Relevant Disclosures</vt:lpstr>
      <vt:lpstr>EXTRAMAMMARY PAGET DISEASE</vt:lpstr>
      <vt:lpstr>EXTRAMAMMARY PAGET DISEASE</vt:lpstr>
      <vt:lpstr>PowerPoint Presentation</vt:lpstr>
      <vt:lpstr>Presentation</vt:lpstr>
      <vt:lpstr>EXTRAMAMMARY PAGET DISEASE</vt:lpstr>
      <vt:lpstr>WORKUP</vt:lpstr>
      <vt:lpstr>Workup </vt:lpstr>
      <vt:lpstr>IMAGING</vt:lpstr>
      <vt:lpstr>Location Location Location</vt:lpstr>
      <vt:lpstr>HISTOLOGY</vt:lpstr>
      <vt:lpstr>Immunohistochemistry</vt:lpstr>
      <vt:lpstr>HISTOLOGY</vt:lpstr>
      <vt:lpstr>CK7 (x10)</vt:lpstr>
      <vt:lpstr>Management </vt:lpstr>
      <vt:lpstr>Follow up</vt:lpstr>
      <vt:lpstr>PowerPoint Presentation</vt:lpstr>
      <vt:lpstr>Advanced / Metastatic Disease </vt:lpstr>
      <vt:lpstr>RESEARCH STUDIES</vt:lpstr>
      <vt:lpstr>Methods</vt:lpstr>
      <vt:lpstr>Results</vt:lpstr>
      <vt:lpstr>PowerPoint Presentation</vt:lpstr>
      <vt:lpstr>Increasing Use</vt:lpstr>
      <vt:lpstr>PowerPoint Presentation</vt:lpstr>
      <vt:lpstr>RCM</vt:lpstr>
      <vt:lpstr>PowerPoint Presentation</vt:lpstr>
      <vt:lpstr>PowerPoint Presentation</vt:lpstr>
      <vt:lpstr>PowerPoint Presentation</vt:lpstr>
      <vt:lpstr>PowerPoint Presentation</vt:lpstr>
      <vt:lpstr>PowerPoint Presentation</vt:lpstr>
      <vt:lpstr>RCM Findings</vt:lpstr>
      <vt:lpstr>Surgical Cohort n = 21</vt:lpstr>
      <vt:lpstr>SURGERY GUIDED BY RCM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Perianal and Non Surgical Cases</vt:lpstr>
      <vt:lpstr>PowerPoint Presentation</vt:lpstr>
      <vt:lpstr>Genetic Analysis and Building a Patient Deriver Xenograft Model</vt:lpstr>
      <vt:lpstr>PowerPoint Presentation</vt:lpstr>
      <vt:lpstr>Genetic Heat Map</vt:lpstr>
      <vt:lpstr>PowerPoint Presentation</vt:lpstr>
      <vt:lpstr>Next steps – associate Molecular profile with site and outcomes </vt:lpstr>
      <vt:lpstr>PowerPoint Presentation</vt:lpstr>
      <vt:lpstr>PowerPoint Presentation</vt:lpstr>
      <vt:lpstr>PowerPoint Presentation</vt:lpstr>
      <vt:lpstr>Summary</vt:lpstr>
      <vt:lpstr>Thanks :  ROSSIA@mskcc.org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EXTRAMAMMARY PAGET DISEASE</dc:title>
  <dc:creator>Microsoft Office User</dc:creator>
  <cp:lastModifiedBy>Tammi Matillano</cp:lastModifiedBy>
  <cp:revision>40</cp:revision>
  <dcterms:created xsi:type="dcterms:W3CDTF">2020-09-14T01:53:48Z</dcterms:created>
  <dcterms:modified xsi:type="dcterms:W3CDTF">2021-03-29T11:23:41Z</dcterms:modified>
</cp:coreProperties>
</file>