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2" r:id="rId2"/>
    <p:sldId id="304" r:id="rId3"/>
    <p:sldId id="303" r:id="rId4"/>
    <p:sldId id="297" r:id="rId5"/>
    <p:sldId id="312" r:id="rId6"/>
    <p:sldId id="311" r:id="rId7"/>
    <p:sldId id="301" r:id="rId8"/>
    <p:sldId id="299" r:id="rId9"/>
    <p:sldId id="313" r:id="rId10"/>
    <p:sldId id="319" r:id="rId11"/>
    <p:sldId id="323" r:id="rId12"/>
    <p:sldId id="322" r:id="rId13"/>
    <p:sldId id="302" r:id="rId14"/>
    <p:sldId id="287" r:id="rId15"/>
    <p:sldId id="289" r:id="rId16"/>
    <p:sldId id="320" r:id="rId17"/>
    <p:sldId id="314" r:id="rId18"/>
    <p:sldId id="315" r:id="rId19"/>
    <p:sldId id="318" r:id="rId20"/>
    <p:sldId id="321" r:id="rId21"/>
  </p:sldIdLst>
  <p:sldSz cx="9906000" cy="6858000" type="A4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57504BE-2280-4CD5-88BD-953B5EC23868}">
          <p14:sldIdLst>
            <p14:sldId id="292"/>
            <p14:sldId id="304"/>
            <p14:sldId id="303"/>
            <p14:sldId id="297"/>
            <p14:sldId id="312"/>
          </p14:sldIdLst>
        </p14:section>
        <p14:section name="Untitled Section" id="{D5AC2436-05ED-471E-981E-FDED41EC3F1B}">
          <p14:sldIdLst>
            <p14:sldId id="311"/>
            <p14:sldId id="301"/>
            <p14:sldId id="299"/>
            <p14:sldId id="313"/>
            <p14:sldId id="319"/>
            <p14:sldId id="323"/>
            <p14:sldId id="322"/>
            <p14:sldId id="302"/>
            <p14:sldId id="287"/>
            <p14:sldId id="289"/>
            <p14:sldId id="320"/>
            <p14:sldId id="314"/>
            <p14:sldId id="315"/>
            <p14:sldId id="318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57">
          <p15:clr>
            <a:srgbClr val="A4A3A4"/>
          </p15:clr>
        </p15:guide>
        <p15:guide id="2" orient="horz" pos="1055">
          <p15:clr>
            <a:srgbClr val="A4A3A4"/>
          </p15:clr>
        </p15:guide>
        <p15:guide id="3" orient="horz" pos="1117">
          <p15:clr>
            <a:srgbClr val="A4A3A4"/>
          </p15:clr>
        </p15:guide>
        <p15:guide id="5" pos="270">
          <p15:clr>
            <a:srgbClr val="A4A3A4"/>
          </p15:clr>
        </p15:guide>
        <p15:guide id="6" pos="3755">
          <p15:clr>
            <a:srgbClr val="A4A3A4"/>
          </p15:clr>
        </p15:guide>
        <p15:guide id="7" pos="3619">
          <p15:clr>
            <a:srgbClr val="A4A3A4"/>
          </p15:clr>
        </p15:guide>
        <p15:guide id="8" pos="3301">
          <p15:clr>
            <a:srgbClr val="A4A3A4"/>
          </p15:clr>
        </p15:guide>
        <p15:guide id="9" pos="2939">
          <p15:clr>
            <a:srgbClr val="A4A3A4"/>
          </p15:clr>
        </p15:guide>
        <p15:guide id="10" pos="5978">
          <p15:clr>
            <a:srgbClr val="A4A3A4"/>
          </p15:clr>
        </p15:guide>
        <p15:guide id="11" orient="horz" pos="2341" userDrawn="1">
          <p15:clr>
            <a:srgbClr val="A4A3A4"/>
          </p15:clr>
        </p15:guide>
        <p15:guide id="12" orient="horz" pos="20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C6E"/>
    <a:srgbClr val="D8CCD5"/>
    <a:srgbClr val="ECE7EB"/>
    <a:srgbClr val="CED6CC"/>
    <a:srgbClr val="C4C6C8"/>
    <a:srgbClr val="9A8B7D"/>
    <a:srgbClr val="D0C8C2"/>
    <a:srgbClr val="949494"/>
    <a:srgbClr val="C1B7AF"/>
    <a:srgbClr val="7B6C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9180" autoAdjust="0"/>
  </p:normalViewPr>
  <p:slideViewPr>
    <p:cSldViewPr>
      <p:cViewPr varScale="1">
        <p:scale>
          <a:sx n="63" d="100"/>
          <a:sy n="63" d="100"/>
        </p:scale>
        <p:origin x="1244" y="64"/>
      </p:cViewPr>
      <p:guideLst>
        <p:guide orient="horz" pos="3657"/>
        <p:guide orient="horz" pos="1055"/>
        <p:guide orient="horz" pos="1117"/>
        <p:guide pos="270"/>
        <p:guide pos="3755"/>
        <p:guide pos="3619"/>
        <p:guide pos="3301"/>
        <p:guide pos="2939"/>
        <p:guide pos="5978"/>
        <p:guide orient="horz" pos="2341"/>
        <p:guide orient="horz" pos="2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2CC-46FF-A571-774DA7E23B4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D2CC-46FF-A571-774DA7E23B4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2CC-46FF-A571-774DA7E23B4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D2CC-46FF-A571-774DA7E23B4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2CC-46FF-A571-774DA7E23B45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6-D2CC-46FF-A571-774DA7E23B45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8-D2CC-46FF-A571-774DA7E23B45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D2CC-46FF-A571-774DA7E23B45}"/>
              </c:ext>
            </c:extLst>
          </c:dPt>
          <c:dLbls>
            <c:dLbl>
              <c:idx val="0"/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CC-46FF-A571-774DA7E23B45}"/>
                </c:ext>
              </c:extLst>
            </c:dLbl>
            <c:dLbl>
              <c:idx val="1"/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CC-46FF-A571-774DA7E23B4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D2CC-46FF-A571-774DA7E23B45}"/>
                </c:ext>
              </c:extLst>
            </c:dLbl>
            <c:dLbl>
              <c:idx val="3"/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CC-46FF-A571-774DA7E23B45}"/>
                </c:ext>
              </c:extLst>
            </c:dLbl>
            <c:dLbl>
              <c:idx val="4"/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CC-46FF-A571-774DA7E23B45}"/>
                </c:ext>
              </c:extLst>
            </c:dLbl>
            <c:dLbl>
              <c:idx val="5"/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CC-46FF-A571-774DA7E23B45}"/>
                </c:ext>
              </c:extLst>
            </c:dLbl>
            <c:dLbl>
              <c:idx val="7"/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CC-46FF-A571-774DA7E23B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WCHR</c:v>
                </c:pt>
                <c:pt idx="1">
                  <c:v>WCHS</c:v>
                </c:pt>
                <c:pt idx="2">
                  <c:v>WCHC</c:v>
                </c:pt>
                <c:pt idx="3">
                  <c:v>BLND</c:v>
                </c:pt>
                <c:pt idx="4">
                  <c:v>DEAF </c:v>
                </c:pt>
                <c:pt idx="5">
                  <c:v>Hid Dis</c:v>
                </c:pt>
                <c:pt idx="6">
                  <c:v>PETC</c:v>
                </c:pt>
                <c:pt idx="7">
                  <c:v>Others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40662</c:v>
                </c:pt>
                <c:pt idx="1">
                  <c:v>24220</c:v>
                </c:pt>
                <c:pt idx="2">
                  <c:v>17951</c:v>
                </c:pt>
                <c:pt idx="3">
                  <c:v>1450</c:v>
                </c:pt>
                <c:pt idx="4">
                  <c:v>669</c:v>
                </c:pt>
                <c:pt idx="5">
                  <c:v>1354</c:v>
                </c:pt>
                <c:pt idx="6">
                  <c:v>4</c:v>
                </c:pt>
                <c:pt idx="7">
                  <c:v>1607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CC-46FF-A571-774DA7E23B45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647AA-AB21-48A4-BA8B-79DC62D39A7E}" type="datetimeFigureOut">
              <a:rPr lang="en-GB" smtClean="0"/>
              <a:t>21/05/2019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22613" y="509588"/>
            <a:ext cx="36830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9CEBC-4A1C-4315-86B6-E3E9A44019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198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E21A-0BDD-4B3B-8037-AFA8C87B61A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777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E21A-0BDD-4B3B-8037-AFA8C87B61A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065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E21A-0BDD-4B3B-8037-AFA8C87B61A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931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E21A-0BDD-4B3B-8037-AFA8C87B61A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66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E21A-0BDD-4B3B-8037-AFA8C87B61A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931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E21A-0BDD-4B3B-8037-AFA8C87B61A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931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E21A-0BDD-4B3B-8037-AFA8C87B61A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931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E21A-0BDD-4B3B-8037-AFA8C87B61A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931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7E21A-0BDD-4B3B-8037-AFA8C87B61A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05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746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 userDrawn="1"/>
        </p:nvSpPr>
        <p:spPr>
          <a:xfrm>
            <a:off x="9284446" y="6481482"/>
            <a:ext cx="388470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x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6416" y="6356351"/>
            <a:ext cx="733044" cy="365125"/>
          </a:xfrm>
          <a:prstGeom prst="rect">
            <a:avLst/>
          </a:prstGeom>
        </p:spPr>
        <p:txBody>
          <a:bodyPr lIns="91694" tIns="45847" rIns="91694" bIns="45847" anchor="ctr"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1000" kern="1200" baseline="0" smtClean="0">
                <a:solidFill>
                  <a:schemeClr val="tx1"/>
                </a:solidFill>
                <a:latin typeface="QXJPSZ+ClanOT-Thin"/>
                <a:ea typeface="ヒラギノ角ゴ ProN W3" pitchFamily="-105" charset="-128"/>
                <a:cs typeface="QXJPSZ+ClanOT-Thin"/>
                <a:sym typeface="Gill Sans" pitchFamily="-105" charset="0"/>
              </a:defRPr>
            </a:lvl1pPr>
          </a:lstStyle>
          <a:p>
            <a:fld id="{01228C4B-A2AA-4FDD-9C55-2A0327FBF429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94" y="188640"/>
            <a:ext cx="26416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96849" y="332658"/>
            <a:ext cx="8902646" cy="78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94" y="260648"/>
            <a:ext cx="26416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42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ervice stand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QXJPSZ+ClanOT-Thin"/>
                <a:cs typeface="QXJPSZ+ClanOT-Thin"/>
              </a:defRPr>
            </a:lvl1pPr>
          </a:lstStyle>
          <a:p>
            <a:fld id="{164A6B17-3974-442A-8AEB-AF2B4CF4A98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28625" y="980728"/>
            <a:ext cx="904954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428625" y="427078"/>
            <a:ext cx="4524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QXJPSZ+ClanOT-Thin"/>
                <a:cs typeface="QXJPSZ+ClanOT-Thin"/>
              </a:rPr>
              <a:t>CUSTOMER SERVICE STANDARDS</a:t>
            </a:r>
          </a:p>
          <a:p>
            <a:r>
              <a:rPr lang="en-GB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QXJPSZ+ClanOT-Thin"/>
                <a:cs typeface="QXJPSZ+ClanOT-Thin"/>
              </a:rPr>
              <a:t>OCTOBER</a:t>
            </a:r>
            <a:r>
              <a:rPr lang="en-GB" sz="1200" b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QXJPSZ+ClanOT-Thin"/>
                <a:cs typeface="QXJPSZ+ClanOT-Thin"/>
              </a:rPr>
              <a:t> 2016</a:t>
            </a:r>
            <a:endParaRPr lang="en-GB" sz="1200" b="0" dirty="0">
              <a:solidFill>
                <a:schemeClr val="tx1">
                  <a:lumMod val="50000"/>
                  <a:lumOff val="50000"/>
                </a:schemeClr>
              </a:solidFill>
              <a:latin typeface="QXJPSZ+ClanOT-Thin"/>
              <a:cs typeface="QXJPSZ+ClanOT-Thin"/>
            </a:endParaRPr>
          </a:p>
        </p:txBody>
      </p:sp>
      <p:pic>
        <p:nvPicPr>
          <p:cNvPr id="1026" name="Picture 2" descr="S:\Operational Planning Department\7 - Tableau Reports\Performance Monthly Report\Corporate\Airport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476" y="427078"/>
            <a:ext cx="1763345" cy="45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941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line service stand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QXJPSZ+ClanOT-Thin"/>
                <a:cs typeface="QXJPSZ+ClanOT-Thin"/>
              </a:defRPr>
            </a:lvl1pPr>
          </a:lstStyle>
          <a:p>
            <a:fld id="{164A6B17-3974-442A-8AEB-AF2B4CF4A98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28625" y="980728"/>
            <a:ext cx="904954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428625" y="427078"/>
            <a:ext cx="4524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QXJPSZ+ClanOT-Thin"/>
                <a:cs typeface="QXJPSZ+ClanOT-Thin"/>
              </a:rPr>
              <a:t>AIRLINE SERVICE STANDARDS</a:t>
            </a:r>
          </a:p>
          <a:p>
            <a:r>
              <a:rPr lang="en-GB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QXJPSZ+ClanOT-Thin"/>
                <a:cs typeface="QXJPSZ+ClanOT-Thin"/>
              </a:rPr>
              <a:t>OCTOBER</a:t>
            </a:r>
            <a:r>
              <a:rPr lang="en-GB" sz="1200" b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QXJPSZ+ClanOT-Thin"/>
                <a:cs typeface="QXJPSZ+ClanOT-Thin"/>
              </a:rPr>
              <a:t> 2016</a:t>
            </a:r>
            <a:endParaRPr lang="en-GB" sz="1200" b="0" dirty="0">
              <a:solidFill>
                <a:schemeClr val="tx1">
                  <a:lumMod val="50000"/>
                  <a:lumOff val="50000"/>
                </a:schemeClr>
              </a:solidFill>
              <a:latin typeface="QXJPSZ+ClanOT-Thin"/>
              <a:cs typeface="QXJPSZ+ClanOT-Thin"/>
            </a:endParaRPr>
          </a:p>
        </p:txBody>
      </p:sp>
      <p:pic>
        <p:nvPicPr>
          <p:cNvPr id="1026" name="Picture 2" descr="S:\Operational Planning Department\7 - Tableau Reports\Performance Monthly Report\Corporate\Airport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476" y="427078"/>
            <a:ext cx="1763345" cy="45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628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M stand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QXJPSZ+ClanOT-Thin"/>
                <a:cs typeface="QXJPSZ+ClanOT-Thin"/>
              </a:defRPr>
            </a:lvl1pPr>
          </a:lstStyle>
          <a:p>
            <a:fld id="{164A6B17-3974-442A-8AEB-AF2B4CF4A98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28625" y="980728"/>
            <a:ext cx="904954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428625" y="427078"/>
            <a:ext cx="4524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QXJPSZ+ClanOT-Thin"/>
                <a:cs typeface="QXJPSZ+ClanOT-Thin"/>
              </a:rPr>
              <a:t>PRM STANDARDS</a:t>
            </a:r>
          </a:p>
          <a:p>
            <a:r>
              <a:rPr lang="en-GB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QXJPSZ+ClanOT-Thin"/>
                <a:cs typeface="QXJPSZ+ClanOT-Thin"/>
              </a:rPr>
              <a:t>OCTOBER</a:t>
            </a:r>
            <a:r>
              <a:rPr lang="en-GB" sz="1200" b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QXJPSZ+ClanOT-Thin"/>
                <a:cs typeface="QXJPSZ+ClanOT-Thin"/>
              </a:rPr>
              <a:t> 2016</a:t>
            </a:r>
            <a:endParaRPr lang="en-GB" sz="1200" b="0" dirty="0">
              <a:solidFill>
                <a:schemeClr val="tx1">
                  <a:lumMod val="50000"/>
                  <a:lumOff val="50000"/>
                </a:schemeClr>
              </a:solidFill>
              <a:latin typeface="QXJPSZ+ClanOT-Thin"/>
              <a:cs typeface="QXJPSZ+ClanOT-Thin"/>
            </a:endParaRPr>
          </a:p>
        </p:txBody>
      </p:sp>
      <p:pic>
        <p:nvPicPr>
          <p:cNvPr id="1026" name="Picture 2" descr="S:\Operational Planning Department\7 - Tableau Reports\Performance Monthly Report\Corporate\Airport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476" y="427078"/>
            <a:ext cx="1763345" cy="45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571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List (Large Font List)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 userDrawn="1"/>
        </p:nvSpPr>
        <p:spPr>
          <a:xfrm>
            <a:off x="9284446" y="6481482"/>
            <a:ext cx="388470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300" y="1260475"/>
            <a:ext cx="8902700" cy="288000"/>
          </a:xfr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lIns="91440" tIns="0" rIns="0" bIns="0" anchor="ctr">
            <a:norm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1400" b="1" kern="1200" dirty="0">
                <a:solidFill>
                  <a:schemeClr val="tx1"/>
                </a:solidFill>
                <a:latin typeface="Georgia" pitchFamily="18" charset="0"/>
                <a:ea typeface="ヒラギノ角ゴ ProN W3" pitchFamily="-105" charset="-128"/>
                <a:cs typeface="+mn-cs"/>
                <a:sym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Gray Title Bar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5300" y="1700213"/>
            <a:ext cx="8902700" cy="4537076"/>
          </a:xfrm>
        </p:spPr>
        <p:txBody>
          <a:bodyPr anchor="ctr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 lang="en-US" sz="15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2938" indent="-285750">
              <a:buFont typeface="Arial" panose="020B0604020202020204" pitchFamily="34" charset="0"/>
              <a:buChar char="•"/>
              <a:defRPr sz="1600">
                <a:latin typeface="+mn-lt"/>
                <a:cs typeface="Arial" pitchFamily="34" charset="0"/>
              </a:defRPr>
            </a:lvl2pPr>
            <a:lvl3pPr marL="885825" indent="-228600" defTabSz="887413">
              <a:buFont typeface="Arial" panose="020B0604020202020204" pitchFamily="34" charset="0"/>
              <a:buChar char="•"/>
              <a:defRPr sz="1400">
                <a:latin typeface="+mn-lt"/>
                <a:cs typeface="Arial" pitchFamily="34" charset="0"/>
              </a:defRPr>
            </a:lvl3pPr>
            <a:lvl4pPr marL="1119188" indent="-228600">
              <a:buFont typeface="Arial" panose="020B0604020202020204" pitchFamily="34" charset="0"/>
              <a:buChar char="•"/>
              <a:defRPr sz="1200">
                <a:latin typeface="+mn-lt"/>
                <a:cs typeface="Arial" pitchFamily="34" charset="0"/>
              </a:defRPr>
            </a:lvl4pPr>
            <a:lvl5pPr marL="1346200" indent="-228600">
              <a:buFont typeface="Arial" panose="020B0604020202020204" pitchFamily="34" charset="0"/>
              <a:buChar char="•"/>
              <a:defRPr sz="1200"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add bullet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bullet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bullet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bullet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bullet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94" y="188640"/>
            <a:ext cx="26416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6849" y="332658"/>
            <a:ext cx="8902646" cy="78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94" y="260648"/>
            <a:ext cx="26416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4471" y="6356351"/>
            <a:ext cx="733044" cy="365125"/>
          </a:xfrm>
          <a:prstGeom prst="rect">
            <a:avLst/>
          </a:prstGeom>
        </p:spPr>
        <p:txBody>
          <a:bodyPr lIns="91694" tIns="45847" rIns="91694" bIns="45847" anchor="ctr"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1000" kern="1200" baseline="0" smtClean="0">
                <a:solidFill>
                  <a:schemeClr val="tx1"/>
                </a:solidFill>
                <a:latin typeface="Arial" pitchFamily="34" charset="0"/>
                <a:ea typeface="ヒラギノ角ゴ ProN W3" pitchFamily="-105" charset="-128"/>
                <a:cs typeface="Arial" pitchFamily="34" charset="0"/>
                <a:sym typeface="Gill Sans" pitchFamily="-105" charset="0"/>
              </a:defRPr>
            </a:lvl1pPr>
          </a:lstStyle>
          <a:p>
            <a:fld id="{01228C4B-A2AA-4FDD-9C55-2A0327FBF4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6888" y="333375"/>
            <a:ext cx="8902700" cy="763588"/>
          </a:xfrm>
        </p:spPr>
        <p:txBody>
          <a:bodyPr anchor="ctr">
            <a:normAutofit/>
          </a:bodyPr>
          <a:lstStyle>
            <a:lvl1pPr marL="0" indent="0">
              <a:buNone/>
              <a:defRPr sz="2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80434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.ESTAT.1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DI_strap_mono_rev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236538"/>
            <a:ext cx="264160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42950" y="2743201"/>
            <a:ext cx="7512050" cy="514349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42950" y="3505200"/>
            <a:ext cx="7512050" cy="20574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78908" indent="0" algn="ctr">
              <a:buNone/>
              <a:defRPr/>
            </a:lvl2pPr>
            <a:lvl3pPr marL="957816" indent="0" algn="ctr">
              <a:buNone/>
              <a:defRPr/>
            </a:lvl3pPr>
            <a:lvl4pPr marL="1436724" indent="0" algn="ctr">
              <a:buNone/>
              <a:defRPr/>
            </a:lvl4pPr>
            <a:lvl5pPr marL="1915631" indent="0" algn="ctr">
              <a:buNone/>
              <a:defRPr/>
            </a:lvl5pPr>
            <a:lvl6pPr marL="2394539" indent="0" algn="ctr">
              <a:buNone/>
              <a:defRPr/>
            </a:lvl6pPr>
            <a:lvl7pPr marL="2873447" indent="0" algn="ctr">
              <a:buNone/>
              <a:defRPr/>
            </a:lvl7pPr>
            <a:lvl8pPr marL="3352355" indent="0" algn="ctr">
              <a:buNone/>
              <a:defRPr/>
            </a:lvl8pPr>
            <a:lvl9pPr marL="383126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44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CD6F8-B715-49BB-97FB-E0037D5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3D498A-BB6C-43A7-B867-C9BB57736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2EA8B-34D6-4F15-A112-1DC8B3F7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89C0-05AD-4A69-9CF4-01CDD6C5B6F8}" type="datetimeFigureOut">
              <a:rPr lang="en-GB" smtClean="0"/>
              <a:t>21/05/2019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89F6F-E189-4389-9045-8B6C020A4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88118-C5AC-4D8D-9D2A-345CB728D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516A4-95BE-4D72-B5B4-D3FE16A35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274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70765-04EA-49C2-AAF9-B43E21DA772D}" type="datetimeFigureOut">
              <a:rPr lang="en-GB" smtClean="0"/>
              <a:t>21/05/2019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A6B17-3974-442A-8AEB-AF2B4CF4A9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15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1" r:id="rId4"/>
    <p:sldLayoutId id="2147483652" r:id="rId5"/>
    <p:sldLayoutId id="2147483655" r:id="rId6"/>
    <p:sldLayoutId id="2147483656" r:id="rId7"/>
    <p:sldLayoutId id="2147483657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Additional.Needs@EdinburghAirport.com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0" y="476672"/>
            <a:ext cx="9906000" cy="6048672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eaLnBrk="1" hangingPunct="1">
              <a:defRPr/>
            </a:pP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Special Assistance Consultative Committee</a:t>
            </a:r>
            <a:br>
              <a:rPr lang="en-US" sz="54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54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March 8</a:t>
            </a:r>
            <a:r>
              <a:rPr lang="en-US" sz="4000" baseline="30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</a:t>
            </a:r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2018</a:t>
            </a:r>
            <a:b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Start – 10:00</a:t>
            </a:r>
            <a:endParaRPr lang="en-US" sz="5400" dirty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7607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E9C829-7988-4047-A7CE-7088660B1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11388" y="1364006"/>
            <a:ext cx="2858350" cy="2631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5C7EA5-119C-4AAA-AC8D-D674C3629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68" y="4149080"/>
            <a:ext cx="7572375" cy="2448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A83BAF-1A23-44EF-B5EE-B5AC3028D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5601072" y="1170822"/>
            <a:ext cx="3777949" cy="2733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C88A00-D22D-4E64-B9D1-2D273050736A}"/>
              </a:ext>
            </a:extLst>
          </p:cNvPr>
          <p:cNvSpPr txBox="1"/>
          <p:nvPr/>
        </p:nvSpPr>
        <p:spPr>
          <a:xfrm>
            <a:off x="776536" y="476128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Edinburgh Airport Terminal Expansion </a:t>
            </a:r>
          </a:p>
        </p:txBody>
      </p:sp>
    </p:spTree>
    <p:extLst>
      <p:ext uri="{BB962C8B-B14F-4D97-AF65-F5344CB8AC3E}">
        <p14:creationId xmlns:p14="http://schemas.microsoft.com/office/powerpoint/2010/main" val="313810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8FE5AE-9F1E-47A2-B150-44BEA9D28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0" y="1903031"/>
            <a:ext cx="928687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29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3BDF46-558A-46D8-ACA2-20A2F8E41F60}"/>
              </a:ext>
            </a:extLst>
          </p:cNvPr>
          <p:cNvSpPr txBox="1"/>
          <p:nvPr/>
        </p:nvSpPr>
        <p:spPr>
          <a:xfrm>
            <a:off x="632520" y="1412776"/>
            <a:ext cx="1224136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E49B47-3CFA-4A7D-8522-669D87BE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299" y="2226165"/>
            <a:ext cx="3791520" cy="2903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4410D0-B832-4D40-89F3-AC38EAED2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183" y="1925693"/>
            <a:ext cx="6326817" cy="364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81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228C4B-A2AA-4FDD-9C55-2A0327FBF42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477299-1CD5-47A7-8CA5-30E091FAAAFD}"/>
              </a:ext>
            </a:extLst>
          </p:cNvPr>
          <p:cNvSpPr txBox="1"/>
          <p:nvPr/>
        </p:nvSpPr>
        <p:spPr>
          <a:xfrm>
            <a:off x="710072" y="44264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Your Journey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CF4E9D-D813-4C16-BF88-F3FE5BAD0744}"/>
              </a:ext>
            </a:extLst>
          </p:cNvPr>
          <p:cNvSpPr txBox="1"/>
          <p:nvPr/>
        </p:nvSpPr>
        <p:spPr>
          <a:xfrm>
            <a:off x="488504" y="1191824"/>
            <a:ext cx="9491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areas do we do well?</a:t>
            </a:r>
          </a:p>
          <a:p>
            <a:r>
              <a:rPr lang="en-GB" dirty="0"/>
              <a:t>What areas could we do better?</a:t>
            </a:r>
          </a:p>
          <a:p>
            <a:r>
              <a:rPr lang="en-GB" dirty="0"/>
              <a:t>What areas are most important to you? 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455B67ED-31D9-435A-9956-72CBB5C2141C}"/>
              </a:ext>
            </a:extLst>
          </p:cNvPr>
          <p:cNvSpPr/>
          <p:nvPr/>
        </p:nvSpPr>
        <p:spPr>
          <a:xfrm>
            <a:off x="716061" y="2567079"/>
            <a:ext cx="2664296" cy="720080"/>
          </a:xfrm>
          <a:prstGeom prst="flowChart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Booking Process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6DEAB781-4994-4A33-9FD3-ABFB69E40BB2}"/>
              </a:ext>
            </a:extLst>
          </p:cNvPr>
          <p:cNvSpPr/>
          <p:nvPr/>
        </p:nvSpPr>
        <p:spPr>
          <a:xfrm>
            <a:off x="746076" y="3590143"/>
            <a:ext cx="2664296" cy="720080"/>
          </a:xfrm>
          <a:prstGeom prst="flowChart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Travel to the Airport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D1C282AE-57D8-4602-B8DB-ADFE88CB9B62}"/>
              </a:ext>
            </a:extLst>
          </p:cNvPr>
          <p:cNvSpPr/>
          <p:nvPr/>
        </p:nvSpPr>
        <p:spPr>
          <a:xfrm>
            <a:off x="746076" y="4613207"/>
            <a:ext cx="2664296" cy="720080"/>
          </a:xfrm>
          <a:prstGeom prst="flowChart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Help Points</a:t>
            </a: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2EB40608-68E7-4DA1-AF98-B5D309CF27D2}"/>
              </a:ext>
            </a:extLst>
          </p:cNvPr>
          <p:cNvSpPr/>
          <p:nvPr/>
        </p:nvSpPr>
        <p:spPr>
          <a:xfrm>
            <a:off x="716061" y="5636271"/>
            <a:ext cx="2664296" cy="720080"/>
          </a:xfrm>
          <a:prstGeom prst="flowChart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Special assistance reception </a:t>
            </a: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84D4541A-4116-4582-8D63-3B46EE71AE3E}"/>
              </a:ext>
            </a:extLst>
          </p:cNvPr>
          <p:cNvSpPr/>
          <p:nvPr/>
        </p:nvSpPr>
        <p:spPr>
          <a:xfrm>
            <a:off x="3909755" y="5636271"/>
            <a:ext cx="2664296" cy="720080"/>
          </a:xfrm>
          <a:prstGeom prst="flowChart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Check-in 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B5BB5853-5CAB-4FB5-9CEA-1A3B6861575D}"/>
              </a:ext>
            </a:extLst>
          </p:cNvPr>
          <p:cNvSpPr/>
          <p:nvPr/>
        </p:nvSpPr>
        <p:spPr>
          <a:xfrm>
            <a:off x="3909755" y="4613207"/>
            <a:ext cx="2664296" cy="720080"/>
          </a:xfrm>
          <a:prstGeom prst="flowChart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Security </a:t>
            </a:r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C7CFF174-0126-4FAD-9BFB-F9AF0FFA1599}"/>
              </a:ext>
            </a:extLst>
          </p:cNvPr>
          <p:cNvSpPr/>
          <p:nvPr/>
        </p:nvSpPr>
        <p:spPr>
          <a:xfrm>
            <a:off x="3909755" y="3590143"/>
            <a:ext cx="2664296" cy="720080"/>
          </a:xfrm>
          <a:prstGeom prst="flowChart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Special assistance Reception (Airside) </a:t>
            </a: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D9FEC89C-4B03-4BD2-928A-B66B094D82B0}"/>
              </a:ext>
            </a:extLst>
          </p:cNvPr>
          <p:cNvSpPr/>
          <p:nvPr/>
        </p:nvSpPr>
        <p:spPr>
          <a:xfrm>
            <a:off x="3909755" y="2567079"/>
            <a:ext cx="2664296" cy="720080"/>
          </a:xfrm>
          <a:prstGeom prst="flowChart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Boarding/Assistance on to the aircraft </a:t>
            </a: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7C2F9E49-5E91-4D14-8B7A-190F2AB87797}"/>
              </a:ext>
            </a:extLst>
          </p:cNvPr>
          <p:cNvSpPr/>
          <p:nvPr/>
        </p:nvSpPr>
        <p:spPr>
          <a:xfrm>
            <a:off x="1568624" y="2141911"/>
            <a:ext cx="4032448" cy="317649"/>
          </a:xfrm>
          <a:prstGeom prst="flowChart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Departures 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63912C81-743E-4A37-803D-EB9F40096BD5}"/>
              </a:ext>
            </a:extLst>
          </p:cNvPr>
          <p:cNvSpPr/>
          <p:nvPr/>
        </p:nvSpPr>
        <p:spPr>
          <a:xfrm>
            <a:off x="6847524" y="2141911"/>
            <a:ext cx="2664296" cy="317649"/>
          </a:xfrm>
          <a:prstGeom prst="flowChartProcess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Arrivals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7A841567-C085-4A3E-BBF0-F3844EF32898}"/>
              </a:ext>
            </a:extLst>
          </p:cNvPr>
          <p:cNvSpPr/>
          <p:nvPr/>
        </p:nvSpPr>
        <p:spPr>
          <a:xfrm>
            <a:off x="6847524" y="2567080"/>
            <a:ext cx="2713988" cy="721376"/>
          </a:xfrm>
          <a:prstGeom prst="flowChartProcess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On flight experience 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D14DB52-6C64-42AC-AE59-7D0E8B636995}"/>
              </a:ext>
            </a:extLst>
          </p:cNvPr>
          <p:cNvSpPr/>
          <p:nvPr/>
        </p:nvSpPr>
        <p:spPr>
          <a:xfrm>
            <a:off x="1832185" y="3202068"/>
            <a:ext cx="432048" cy="432048"/>
          </a:xfrm>
          <a:prstGeom prst="downArrow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3E385241-5A9C-45BB-9BF3-972A7AE38BE8}"/>
              </a:ext>
            </a:extLst>
          </p:cNvPr>
          <p:cNvSpPr/>
          <p:nvPr/>
        </p:nvSpPr>
        <p:spPr>
          <a:xfrm>
            <a:off x="1832185" y="4245691"/>
            <a:ext cx="432048" cy="432048"/>
          </a:xfrm>
          <a:prstGeom prst="downArrow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4B414F27-2208-4C6B-9B76-4AB06D70552E}"/>
              </a:ext>
            </a:extLst>
          </p:cNvPr>
          <p:cNvSpPr/>
          <p:nvPr/>
        </p:nvSpPr>
        <p:spPr>
          <a:xfrm>
            <a:off x="1832185" y="5278912"/>
            <a:ext cx="432048" cy="432048"/>
          </a:xfrm>
          <a:prstGeom prst="downArrow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080759FE-CAA4-4554-90E9-B8356E6723EB}"/>
              </a:ext>
            </a:extLst>
          </p:cNvPr>
          <p:cNvSpPr/>
          <p:nvPr/>
        </p:nvSpPr>
        <p:spPr>
          <a:xfrm rot="10800000">
            <a:off x="4897917" y="5278912"/>
            <a:ext cx="432048" cy="432048"/>
          </a:xfrm>
          <a:prstGeom prst="downArrow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F5E4FCB0-EDFF-4996-B2AF-028161EE24A3}"/>
              </a:ext>
            </a:extLst>
          </p:cNvPr>
          <p:cNvSpPr/>
          <p:nvPr/>
        </p:nvSpPr>
        <p:spPr>
          <a:xfrm rot="10800000">
            <a:off x="4897917" y="4268567"/>
            <a:ext cx="432048" cy="432048"/>
          </a:xfrm>
          <a:prstGeom prst="downArrow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5D97D166-F550-4C95-BBD1-8C083475928A}"/>
              </a:ext>
            </a:extLst>
          </p:cNvPr>
          <p:cNvSpPr/>
          <p:nvPr/>
        </p:nvSpPr>
        <p:spPr>
          <a:xfrm rot="10800000">
            <a:off x="4897917" y="3201799"/>
            <a:ext cx="432048" cy="432048"/>
          </a:xfrm>
          <a:prstGeom prst="downArrow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76B22DCA-4B23-4673-A8BD-2560611D36E6}"/>
              </a:ext>
            </a:extLst>
          </p:cNvPr>
          <p:cNvSpPr/>
          <p:nvPr/>
        </p:nvSpPr>
        <p:spPr>
          <a:xfrm rot="16200000">
            <a:off x="3429032" y="5780287"/>
            <a:ext cx="432048" cy="432048"/>
          </a:xfrm>
          <a:prstGeom prst="downArrow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FD594C8A-323C-491E-930A-B95254D3705B}"/>
              </a:ext>
            </a:extLst>
          </p:cNvPr>
          <p:cNvSpPr/>
          <p:nvPr/>
        </p:nvSpPr>
        <p:spPr>
          <a:xfrm>
            <a:off x="6851126" y="3588847"/>
            <a:ext cx="2713988" cy="721376"/>
          </a:xfrm>
          <a:prstGeom prst="flowChartProcess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Assistance off the aircraft</a:t>
            </a: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51323EE8-1C75-454F-9285-18D653A3A60E}"/>
              </a:ext>
            </a:extLst>
          </p:cNvPr>
          <p:cNvSpPr/>
          <p:nvPr/>
        </p:nvSpPr>
        <p:spPr>
          <a:xfrm>
            <a:off x="6847524" y="4611911"/>
            <a:ext cx="2713988" cy="721376"/>
          </a:xfrm>
          <a:prstGeom prst="flowChartProcess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Immigration</a:t>
            </a: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90A1E2EA-8FE1-481C-9C98-8D1561F0723D}"/>
              </a:ext>
            </a:extLst>
          </p:cNvPr>
          <p:cNvSpPr/>
          <p:nvPr/>
        </p:nvSpPr>
        <p:spPr>
          <a:xfrm>
            <a:off x="6847524" y="5633678"/>
            <a:ext cx="2713988" cy="721376"/>
          </a:xfrm>
          <a:prstGeom prst="flowChartProcess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Baggage reclaim </a:t>
            </a: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4299BB09-A1E4-42EE-81CB-CCB4953A452C}"/>
              </a:ext>
            </a:extLst>
          </p:cNvPr>
          <p:cNvSpPr/>
          <p:nvPr/>
        </p:nvSpPr>
        <p:spPr>
          <a:xfrm>
            <a:off x="7994251" y="4244395"/>
            <a:ext cx="432048" cy="432048"/>
          </a:xfrm>
          <a:prstGeom prst="downArrow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A83CABB2-A170-4A96-82F2-3C4FFDDC3229}"/>
              </a:ext>
            </a:extLst>
          </p:cNvPr>
          <p:cNvSpPr/>
          <p:nvPr/>
        </p:nvSpPr>
        <p:spPr>
          <a:xfrm>
            <a:off x="7999259" y="5318327"/>
            <a:ext cx="432048" cy="432048"/>
          </a:xfrm>
          <a:prstGeom prst="downArrow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F3D9C9A9-8315-4B17-A798-D3DBBD4FF5B2}"/>
              </a:ext>
            </a:extLst>
          </p:cNvPr>
          <p:cNvSpPr/>
          <p:nvPr/>
        </p:nvSpPr>
        <p:spPr>
          <a:xfrm>
            <a:off x="7988494" y="3201799"/>
            <a:ext cx="432048" cy="432048"/>
          </a:xfrm>
          <a:prstGeom prst="downArrow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13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228C4B-A2AA-4FDD-9C55-2A0327FBF42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504" y="3819115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7382" y="1268760"/>
            <a:ext cx="8920114" cy="288032"/>
          </a:xfrm>
          <a:prstGeom prst="rect">
            <a:avLst/>
          </a:prstGeom>
          <a:solidFill>
            <a:srgbClr val="C4C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eorgia"/>
                <a:cs typeface="Georgia"/>
              </a:rPr>
              <a:t>Passenger  Satisfaction Survey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9624A-6A2F-4354-9B14-1DC7AFEBFC2D}"/>
              </a:ext>
            </a:extLst>
          </p:cNvPr>
          <p:cNvSpPr txBox="1"/>
          <p:nvPr/>
        </p:nvSpPr>
        <p:spPr>
          <a:xfrm>
            <a:off x="704528" y="450759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Customer Feedback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754212-53A2-4925-A663-C1E177B392D4}"/>
              </a:ext>
            </a:extLst>
          </p:cNvPr>
          <p:cNvSpPr txBox="1"/>
          <p:nvPr/>
        </p:nvSpPr>
        <p:spPr>
          <a:xfrm>
            <a:off x="497382" y="1788518"/>
            <a:ext cx="89201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Currently only 0.5% of our passengers leave feedback through the CAA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Our target is to increase this to 1% by end of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are looking to review the current survey to make it more specific to our passengers’ journey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are also going to launch a separate hidden disability survey from April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complaints should be acknowledged in 24 hours and investigated 5 days from date of  submission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have a specific passenger experience team who support us with the collation of this information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CA59853-9BB7-4609-8022-CE122AC09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276977"/>
              </p:ext>
            </p:extLst>
          </p:nvPr>
        </p:nvGraphicFramePr>
        <p:xfrm>
          <a:off x="488504" y="4509120"/>
          <a:ext cx="9030956" cy="2227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3416231125"/>
                    </a:ext>
                  </a:extLst>
                </a:gridCol>
                <a:gridCol w="5646580">
                  <a:extLst>
                    <a:ext uri="{9D8B030D-6E8A-4147-A177-3AD203B41FA5}">
                      <a16:colId xmlns:a16="http://schemas.microsoft.com/office/drawing/2014/main" val="2998103799"/>
                    </a:ext>
                  </a:extLst>
                </a:gridCol>
              </a:tblGrid>
              <a:tr h="2227704">
                <a:tc>
                  <a:txBody>
                    <a:bodyPr/>
                    <a:lstStyle/>
                    <a:p>
                      <a:r>
                        <a:rPr lang="en-GB" b="1" u="sng" dirty="0"/>
                        <a:t>Common reasons for complaints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b="0" u="none" dirty="0"/>
                        <a:t>Inbound waiting time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GB" b="0" u="none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b="0" u="none" dirty="0"/>
                        <a:t>Assistance not provided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GB" b="0" u="none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b="0" u="none" dirty="0"/>
                        <a:t>Staff attitude and behaviour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u="sng" dirty="0"/>
                        <a:t>Actions Taken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b="0" u="none" dirty="0"/>
                        <a:t>Communication improved between Airlines our staff improved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b="0" u="none" dirty="0"/>
                        <a:t>Thorough investigations and increased customer focus training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 b="0" u="none" dirty="0"/>
                        <a:t>Staff performance audits + investment in more equipment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34672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0004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97382" y="1268760"/>
            <a:ext cx="8920114" cy="288032"/>
          </a:xfrm>
          <a:prstGeom prst="rect">
            <a:avLst/>
          </a:prstGeom>
          <a:solidFill>
            <a:srgbClr val="C4C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eorgia"/>
                <a:cs typeface="Georgia"/>
              </a:rPr>
              <a:t>Website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3824" y="1605332"/>
            <a:ext cx="85536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prstClr val="black"/>
                </a:solidFill>
                <a:ea typeface="ＭＳ Ｐゴシック" pitchFamily="-108" charset="-128"/>
              </a:rPr>
              <a:t>Usability – How easy is it to use?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prstClr val="black"/>
                </a:solidFill>
                <a:ea typeface="ＭＳ Ｐゴシック" pitchFamily="-108" charset="-128"/>
              </a:rPr>
              <a:t>Navigation – Can you find everything you’re looking for?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prstClr val="black"/>
                </a:solidFill>
                <a:ea typeface="ＭＳ Ｐゴシック" pitchFamily="-108" charset="-128"/>
              </a:rPr>
              <a:t>Relevance – What is useful to you?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prstClr val="black"/>
                </a:solidFill>
                <a:ea typeface="ＭＳ Ｐゴシック" pitchFamily="-108" charset="-128"/>
              </a:rPr>
              <a:t>Improvements – What could we do better?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7CE38B-3B5D-4CE8-9900-309746350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68" y="3365238"/>
            <a:ext cx="7848872" cy="33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43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B256F1-9FB1-4963-A236-852E03696370}"/>
              </a:ext>
            </a:extLst>
          </p:cNvPr>
          <p:cNvSpPr txBox="1"/>
          <p:nvPr/>
        </p:nvSpPr>
        <p:spPr>
          <a:xfrm>
            <a:off x="704528" y="447535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Training</a:t>
            </a:r>
            <a:r>
              <a:rPr lang="en-GB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9821FC-7A3B-45E5-BF04-E950EC68F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789" y="1226337"/>
            <a:ext cx="4362450" cy="1657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E6B30-ACB6-4DE1-93A8-45BEF49CB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264" y="3056297"/>
            <a:ext cx="2857500" cy="1590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8E535D-D3A3-44AF-A3A4-0ABAFBC74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27" y="4869160"/>
            <a:ext cx="5514975" cy="1581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1E999B-6191-40E2-BD89-2B71D4A52968}"/>
              </a:ext>
            </a:extLst>
          </p:cNvPr>
          <p:cNvSpPr txBox="1"/>
          <p:nvPr/>
        </p:nvSpPr>
        <p:spPr>
          <a:xfrm>
            <a:off x="6321152" y="1268760"/>
            <a:ext cx="30243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New recruitment process which includes advanced training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Roll out of new E-Learning course to all staff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Security staff training tailored specifically for hidden disabilities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EDI compulsory training now includes Disability Awareness course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Refresher training for all Special Assistance staff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841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FE4FD3-4AA3-488F-B9FD-34F80D217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064" y="5445224"/>
            <a:ext cx="4048094" cy="11455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4072C2-D346-47B5-A88E-CD209D98E2CA}"/>
              </a:ext>
            </a:extLst>
          </p:cNvPr>
          <p:cNvSpPr txBox="1"/>
          <p:nvPr/>
        </p:nvSpPr>
        <p:spPr>
          <a:xfrm>
            <a:off x="317216" y="1656008"/>
            <a:ext cx="3222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A8B7D"/>
                </a:solidFill>
              </a:rPr>
              <a:t>Not all disabilities look like this…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6E1245-E30B-4157-838D-4A172D5DF6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077" y="1161606"/>
            <a:ext cx="829889" cy="8298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81DE7E-2C39-4EF2-8431-EA1FB27975B8}"/>
              </a:ext>
            </a:extLst>
          </p:cNvPr>
          <p:cNvSpPr txBox="1"/>
          <p:nvPr/>
        </p:nvSpPr>
        <p:spPr>
          <a:xfrm>
            <a:off x="1275566" y="2486607"/>
            <a:ext cx="3133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A8B7D"/>
                </a:solidFill>
              </a:rPr>
              <a:t>Some disabilities look like this…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537A03-7F80-43D0-B773-852DA90DE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3893" y="1906494"/>
            <a:ext cx="1006078" cy="982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A3CC85-F180-48F5-9C26-A84B0B8BE4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2" r="7648"/>
          <a:stretch/>
        </p:blipFill>
        <p:spPr>
          <a:xfrm>
            <a:off x="6668477" y="1340768"/>
            <a:ext cx="2361162" cy="3882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B214D-4C7C-4900-8C12-F203C1A5E0F9}"/>
              </a:ext>
            </a:extLst>
          </p:cNvPr>
          <p:cNvSpPr txBox="1"/>
          <p:nvPr/>
        </p:nvSpPr>
        <p:spPr>
          <a:xfrm>
            <a:off x="311004" y="2952899"/>
            <a:ext cx="61541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172" indent="-232172" algn="just">
              <a:buFontTx/>
              <a:buChar char="-"/>
            </a:pPr>
            <a:r>
              <a:rPr lang="en-GB" dirty="0">
                <a:solidFill>
                  <a:srgbClr val="AE2A75"/>
                </a:solidFill>
              </a:rPr>
              <a:t>Passengers with Additional Needs/Hidden Disabilities can wear a lanyard and/or pin badge to make staff aware, allowing our teams to tailor their approach. </a:t>
            </a:r>
          </a:p>
          <a:p>
            <a:pPr algn="just"/>
            <a:endParaRPr lang="en-GB" dirty="0">
              <a:solidFill>
                <a:srgbClr val="AE2A75"/>
              </a:solidFill>
            </a:endParaRPr>
          </a:p>
          <a:p>
            <a:pPr marL="232172" indent="-232172" algn="just">
              <a:buFontTx/>
              <a:buChar char="-"/>
            </a:pPr>
            <a:r>
              <a:rPr lang="en-GB" dirty="0">
                <a:solidFill>
                  <a:srgbClr val="AE2A75"/>
                </a:solidFill>
              </a:rPr>
              <a:t>You may use the lanyards or pins whether or not you have requested assistance. You will also gain access to our Family and Special Assistance Lane in security.</a:t>
            </a:r>
          </a:p>
          <a:p>
            <a:pPr algn="just"/>
            <a:endParaRPr lang="en-GB" dirty="0">
              <a:solidFill>
                <a:srgbClr val="AE2A75"/>
              </a:solidFill>
            </a:endParaRPr>
          </a:p>
          <a:p>
            <a:pPr marL="232172" indent="-232172" algn="just">
              <a:buFontTx/>
              <a:buChar char="-"/>
            </a:pPr>
            <a:r>
              <a:rPr lang="en-GB" dirty="0">
                <a:solidFill>
                  <a:srgbClr val="AE2A75"/>
                </a:solidFill>
              </a:rPr>
              <a:t>If you would like a lanyard and/or pin we can send them by post or you can collect them at our Special Assistance Reception on your day of travel.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F2112B-7757-4A02-B106-A61D8EF07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496" y="196199"/>
            <a:ext cx="9041569" cy="8389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03A3FB-23FD-4BE1-B834-31E829230F68}"/>
              </a:ext>
            </a:extLst>
          </p:cNvPr>
          <p:cNvSpPr txBox="1"/>
          <p:nvPr/>
        </p:nvSpPr>
        <p:spPr>
          <a:xfrm>
            <a:off x="560512" y="376923"/>
            <a:ext cx="3161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Hidden Disabilities</a:t>
            </a:r>
          </a:p>
        </p:txBody>
      </p:sp>
    </p:spTree>
    <p:extLst>
      <p:ext uri="{BB962C8B-B14F-4D97-AF65-F5344CB8AC3E}">
        <p14:creationId xmlns:p14="http://schemas.microsoft.com/office/powerpoint/2010/main" val="84366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FE4FD3-4AA3-488F-B9FD-34F80D217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3" y="5430198"/>
            <a:ext cx="4048094" cy="11455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AA1E10-E55B-4395-95DC-28BBFAFE6C50}"/>
              </a:ext>
            </a:extLst>
          </p:cNvPr>
          <p:cNvSpPr txBox="1"/>
          <p:nvPr/>
        </p:nvSpPr>
        <p:spPr>
          <a:xfrm>
            <a:off x="439973" y="1363909"/>
            <a:ext cx="6601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A8B7D"/>
                </a:solidFill>
              </a:rPr>
              <a:t>We offer an Additional Needs service for passengers on the </a:t>
            </a:r>
          </a:p>
          <a:p>
            <a:r>
              <a:rPr lang="en-GB" dirty="0">
                <a:solidFill>
                  <a:srgbClr val="9A8B7D"/>
                </a:solidFill>
              </a:rPr>
              <a:t>autism spectrum or with complex additional needs.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A20FAF-315A-4184-9F70-2C23C1A47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0" r="5248"/>
          <a:stretch/>
        </p:blipFill>
        <p:spPr>
          <a:xfrm rot="19881677">
            <a:off x="515282" y="2602921"/>
            <a:ext cx="1458035" cy="2407901"/>
          </a:xfrm>
          <a:prstGeom prst="rect">
            <a:avLst/>
          </a:prstGeom>
          <a:ln>
            <a:solidFill>
              <a:srgbClr val="AE2A75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12B57C-79CF-4984-A298-8DD6E89815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7" r="5499"/>
          <a:stretch/>
        </p:blipFill>
        <p:spPr>
          <a:xfrm>
            <a:off x="1517212" y="2396151"/>
            <a:ext cx="1492386" cy="2297452"/>
          </a:xfrm>
          <a:prstGeom prst="rect">
            <a:avLst/>
          </a:prstGeom>
          <a:ln>
            <a:solidFill>
              <a:srgbClr val="AE2A75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DD2D5B-24C7-403A-ABFD-76A5707304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1" r="5837"/>
          <a:stretch/>
        </p:blipFill>
        <p:spPr>
          <a:xfrm rot="1645587">
            <a:off x="2620445" y="2617742"/>
            <a:ext cx="1541365" cy="2373605"/>
          </a:xfrm>
          <a:prstGeom prst="rect">
            <a:avLst/>
          </a:prstGeom>
          <a:ln>
            <a:solidFill>
              <a:srgbClr val="AE2A75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A7EAEE-A013-41FE-B887-F92D17E2B8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9344" r="9148" b="15616"/>
          <a:stretch/>
        </p:blipFill>
        <p:spPr>
          <a:xfrm rot="5400000">
            <a:off x="8079697" y="2083059"/>
            <a:ext cx="1777419" cy="14242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2C467B-79B4-42B8-AB57-F7AA4F0EB8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3" t="4383" r="4806" b="6314"/>
          <a:stretch/>
        </p:blipFill>
        <p:spPr>
          <a:xfrm rot="5400000">
            <a:off x="8086102" y="3919788"/>
            <a:ext cx="1777419" cy="1411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3F24F4-7C45-4852-B868-A7A43BB0FAC0}"/>
              </a:ext>
            </a:extLst>
          </p:cNvPr>
          <p:cNvSpPr txBox="1"/>
          <p:nvPr/>
        </p:nvSpPr>
        <p:spPr>
          <a:xfrm>
            <a:off x="4709523" y="2094378"/>
            <a:ext cx="29983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A8B7D"/>
                </a:solidFill>
              </a:rPr>
              <a:t>Our resources;</a:t>
            </a:r>
          </a:p>
          <a:p>
            <a:pPr marL="232172" indent="-232172">
              <a:buFontTx/>
              <a:buChar char="-"/>
            </a:pPr>
            <a:r>
              <a:rPr lang="en-GB" b="1" dirty="0">
                <a:solidFill>
                  <a:srgbClr val="AE2A75"/>
                </a:solidFill>
              </a:rPr>
              <a:t>Edinburgh Airport’s Social Story</a:t>
            </a:r>
          </a:p>
          <a:p>
            <a:pPr marL="232172" indent="-232172">
              <a:buFontTx/>
              <a:buChar char="-"/>
            </a:pPr>
            <a:r>
              <a:rPr lang="en-GB" b="1" dirty="0">
                <a:solidFill>
                  <a:srgbClr val="AE2A75"/>
                </a:solidFill>
              </a:rPr>
              <a:t>Suzie goes on an aeroplane</a:t>
            </a:r>
          </a:p>
          <a:p>
            <a:pPr marL="232172" indent="-232172">
              <a:buFontTx/>
              <a:buChar char="-"/>
            </a:pPr>
            <a:r>
              <a:rPr lang="en-GB" b="1" dirty="0">
                <a:solidFill>
                  <a:srgbClr val="AE2A75"/>
                </a:solidFill>
              </a:rPr>
              <a:t>Sammy goes on an aeroplane</a:t>
            </a:r>
          </a:p>
          <a:p>
            <a:pPr marL="232172" indent="-232172">
              <a:buFontTx/>
              <a:buChar char="-"/>
            </a:pPr>
            <a:r>
              <a:rPr lang="en-GB" b="1" dirty="0">
                <a:solidFill>
                  <a:srgbClr val="AE2A75"/>
                </a:solidFill>
              </a:rPr>
              <a:t>Lanyard and/or pin badge</a:t>
            </a:r>
          </a:p>
          <a:p>
            <a:pPr marL="232172" indent="-232172">
              <a:buFontTx/>
              <a:buChar char="-"/>
            </a:pPr>
            <a:endParaRPr lang="en-GB" b="1" dirty="0">
              <a:solidFill>
                <a:srgbClr val="AE2A75"/>
              </a:solidFill>
            </a:endParaRPr>
          </a:p>
          <a:p>
            <a:r>
              <a:rPr lang="en-GB" dirty="0">
                <a:solidFill>
                  <a:srgbClr val="9A8B7D"/>
                </a:solidFill>
              </a:rPr>
              <a:t>All of the above can be requested prior to</a:t>
            </a:r>
          </a:p>
          <a:p>
            <a:r>
              <a:rPr lang="en-GB" dirty="0">
                <a:solidFill>
                  <a:srgbClr val="9A8B7D"/>
                </a:solidFill>
              </a:rPr>
              <a:t>a visit and sent out to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F6E3E-6B6E-42D4-98A7-1E98D02C9E43}"/>
              </a:ext>
            </a:extLst>
          </p:cNvPr>
          <p:cNvSpPr txBox="1"/>
          <p:nvPr/>
        </p:nvSpPr>
        <p:spPr>
          <a:xfrm>
            <a:off x="5081663" y="5805264"/>
            <a:ext cx="4598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A8B7D"/>
                </a:solidFill>
              </a:rPr>
              <a:t>How to book;</a:t>
            </a:r>
          </a:p>
          <a:p>
            <a:r>
              <a:rPr lang="en-GB" dirty="0">
                <a:solidFill>
                  <a:srgbClr val="9A8B7D"/>
                </a:solidFill>
              </a:rPr>
              <a:t>Email </a:t>
            </a:r>
            <a:r>
              <a:rPr lang="en-GB" dirty="0">
                <a:hlinkClick r:id="rId8"/>
              </a:rPr>
              <a:t>AdditionalNeeds@EdinburghAirport.com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9E7CCA-F8E9-4972-A9F7-A78F5464EF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484" y="221330"/>
            <a:ext cx="9158581" cy="8497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710729-C096-41CE-A701-75C97EE81063}"/>
              </a:ext>
            </a:extLst>
          </p:cNvPr>
          <p:cNvSpPr txBox="1"/>
          <p:nvPr/>
        </p:nvSpPr>
        <p:spPr>
          <a:xfrm>
            <a:off x="457495" y="424997"/>
            <a:ext cx="4198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The Additional Needs Service</a:t>
            </a:r>
          </a:p>
        </p:txBody>
      </p:sp>
    </p:spTree>
    <p:extLst>
      <p:ext uri="{BB962C8B-B14F-4D97-AF65-F5344CB8AC3E}">
        <p14:creationId xmlns:p14="http://schemas.microsoft.com/office/powerpoint/2010/main" val="453748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97382" y="1268760"/>
            <a:ext cx="8920114" cy="288032"/>
          </a:xfrm>
          <a:prstGeom prst="rect">
            <a:avLst/>
          </a:prstGeom>
          <a:solidFill>
            <a:srgbClr val="C4C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eorgia"/>
                <a:cs typeface="Georgia"/>
              </a:rPr>
              <a:t>Our Autism Friendly Award 2018 !!!!!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36D9A8-7B8D-49C0-8289-A0F84680D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68" y="1772816"/>
            <a:ext cx="7185248" cy="47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25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97382" y="1268760"/>
            <a:ext cx="8920114" cy="288032"/>
          </a:xfrm>
          <a:prstGeom prst="rect">
            <a:avLst/>
          </a:prstGeom>
          <a:solidFill>
            <a:srgbClr val="C4C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eorgia"/>
                <a:cs typeface="Georgia"/>
              </a:rPr>
              <a:t>Housekeeping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7382" y="1663602"/>
            <a:ext cx="89921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Toilet facilities available outside the function suite, on the left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Tea &amp; coffee available throughout the group meeting outside the function 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Working lunch at 12:30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No fire drill planned today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497382" y="2953853"/>
            <a:ext cx="8920114" cy="288032"/>
          </a:xfrm>
          <a:prstGeom prst="rect">
            <a:avLst/>
          </a:prstGeom>
          <a:solidFill>
            <a:srgbClr val="C4C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eorgia"/>
                <a:cs typeface="Georgia"/>
              </a:rPr>
              <a:t>Agenda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386" y="3312279"/>
            <a:ext cx="92081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Introduction from Adrian Witherow, Chief Operating Officer EDI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Welcome and introductions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Edinburgh Airport Presentation;</a:t>
            </a:r>
          </a:p>
          <a:p>
            <a:pPr marL="1257300" lvl="2" indent="-342900">
              <a:buFontTx/>
              <a:buChar char="-"/>
            </a:pPr>
            <a:r>
              <a:rPr lang="en-GB" dirty="0"/>
              <a:t>Summary of PRM Service performance and operational review</a:t>
            </a:r>
          </a:p>
          <a:p>
            <a:pPr marL="1257300" lvl="2" indent="-342900">
              <a:buFontTx/>
              <a:buChar char="-"/>
            </a:pPr>
            <a:r>
              <a:rPr lang="en-GB" dirty="0"/>
              <a:t>Airport assistance equipment utilised</a:t>
            </a:r>
          </a:p>
          <a:p>
            <a:pPr marL="1257300" lvl="2" indent="-342900">
              <a:buFontTx/>
              <a:buChar char="-"/>
            </a:pPr>
            <a:r>
              <a:rPr lang="en-GB" dirty="0"/>
              <a:t>Assisted Passengers airport journey </a:t>
            </a:r>
            <a:r>
              <a:rPr lang="en-GB" b="1" dirty="0"/>
              <a:t>‘</a:t>
            </a:r>
            <a:r>
              <a:rPr lang="en-GB" i="1" dirty="0"/>
              <a:t>what does it look like?‘ </a:t>
            </a:r>
          </a:p>
          <a:p>
            <a:pPr marL="1257300" lvl="2" indent="-342900">
              <a:buFontTx/>
              <a:buChar char="-"/>
            </a:pPr>
            <a:r>
              <a:rPr lang="en-GB" dirty="0"/>
              <a:t>Passenger satisfaction surveys</a:t>
            </a:r>
          </a:p>
          <a:p>
            <a:pPr marL="1257300" lvl="2" indent="-342900">
              <a:buFontTx/>
              <a:buChar char="-"/>
            </a:pPr>
            <a:r>
              <a:rPr lang="en-GB" dirty="0"/>
              <a:t>Website – </a:t>
            </a:r>
            <a:r>
              <a:rPr lang="en-GB" i="1" dirty="0"/>
              <a:t>Proposed suggestions for improvements and enhancements</a:t>
            </a:r>
          </a:p>
          <a:p>
            <a:pPr marL="1257300" lvl="2" indent="-342900">
              <a:buFontTx/>
              <a:buChar char="-"/>
            </a:pPr>
            <a:r>
              <a:rPr lang="en-GB" dirty="0"/>
              <a:t>Training</a:t>
            </a:r>
          </a:p>
          <a:p>
            <a:pPr marL="1257300" lvl="2" indent="-342900">
              <a:buFontTx/>
              <a:buChar char="-"/>
            </a:pPr>
            <a:r>
              <a:rPr lang="en-GB" dirty="0"/>
              <a:t>Hidden Disabilities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AOB</a:t>
            </a:r>
          </a:p>
        </p:txBody>
      </p:sp>
    </p:spTree>
    <p:extLst>
      <p:ext uri="{BB962C8B-B14F-4D97-AF65-F5344CB8AC3E}">
        <p14:creationId xmlns:p14="http://schemas.microsoft.com/office/powerpoint/2010/main" val="229147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197D10-49BF-4584-99DD-65B02C2DE435}"/>
              </a:ext>
            </a:extLst>
          </p:cNvPr>
          <p:cNvSpPr txBox="1"/>
          <p:nvPr/>
        </p:nvSpPr>
        <p:spPr>
          <a:xfrm>
            <a:off x="2792760" y="335699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AOB</a:t>
            </a:r>
          </a:p>
        </p:txBody>
      </p:sp>
    </p:spTree>
    <p:extLst>
      <p:ext uri="{BB962C8B-B14F-4D97-AF65-F5344CB8AC3E}">
        <p14:creationId xmlns:p14="http://schemas.microsoft.com/office/powerpoint/2010/main" val="3545909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228C4B-A2AA-4FDD-9C55-2A0327FBF42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7382" y="1268760"/>
            <a:ext cx="8920114" cy="288032"/>
          </a:xfrm>
          <a:prstGeom prst="rect">
            <a:avLst/>
          </a:prstGeom>
          <a:solidFill>
            <a:srgbClr val="C4C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eorgia"/>
                <a:cs typeface="Georgia"/>
              </a:rPr>
              <a:t>Edinburgh Airport Welcomes:</a:t>
            </a:r>
          </a:p>
        </p:txBody>
      </p:sp>
      <p:pic>
        <p:nvPicPr>
          <p:cNvPr id="1026" name="Picture 2" descr="Mindr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88" y="1700807"/>
            <a:ext cx="1641599" cy="18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72" y="2636808"/>
            <a:ext cx="2357876" cy="596284"/>
          </a:xfrm>
          <a:prstGeom prst="rect">
            <a:avLst/>
          </a:prstGeom>
        </p:spPr>
      </p:pic>
      <p:pic>
        <p:nvPicPr>
          <p:cNvPr id="1052" name="Picture 28" descr="Image result for alzheimers scotland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957" y="3246844"/>
            <a:ext cx="2688537" cy="147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6B80FC-AAC7-44F7-B067-6B5126624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382" y="5062499"/>
            <a:ext cx="3004161" cy="1636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0138ED-D557-4F1E-A9AE-5ED76D20B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3613805"/>
            <a:ext cx="2797015" cy="1260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8BB4C-1860-4EF2-BFEF-F382D7C50D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6770" y="1745880"/>
            <a:ext cx="2340726" cy="1683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AC0036-262A-494A-9674-2ECA4C6D48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3695" y="5197386"/>
            <a:ext cx="2061741" cy="12380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3FF070-C7D3-410B-B1AC-C1CD6680F6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6770" y="3618088"/>
            <a:ext cx="2327584" cy="1444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37F98F-7A49-4E52-9657-DFD138113E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6736" y="1788522"/>
            <a:ext cx="3522340" cy="939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819A6E-3C48-4F2A-92AF-43DC8F72B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4967" y="4717798"/>
            <a:ext cx="1152129" cy="20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45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8504" y="3819115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382" y="1268760"/>
            <a:ext cx="8920114" cy="288032"/>
          </a:xfrm>
          <a:prstGeom prst="rect">
            <a:avLst/>
          </a:prstGeom>
          <a:solidFill>
            <a:srgbClr val="C4C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eorgia"/>
                <a:cs typeface="Georgia"/>
              </a:rPr>
              <a:t>Overview of the Special Assistance Consultative Committee objectives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A0B2D4-2ABA-4191-9DA1-4C82D2079E4D}"/>
              </a:ext>
            </a:extLst>
          </p:cNvPr>
          <p:cNvSpPr txBox="1"/>
          <p:nvPr/>
        </p:nvSpPr>
        <p:spPr>
          <a:xfrm>
            <a:off x="632520" y="1772816"/>
            <a:ext cx="8712968" cy="4610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Analyse Edinburgh Airport`s current performance, with regard to how the airport supports their passengers who require special assistance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Propose possible improvements or enhancements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Input into the suitability of current, and future, airport infrastructure, from varying PRM perspectives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Input into the suitability of training - especially disability confidence and awareness modules - from varying PRM perspectives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Provide feedback from service users about recent travelling experiences, and present possible issues for consideration</a:t>
            </a:r>
          </a:p>
        </p:txBody>
      </p:sp>
    </p:spTree>
    <p:extLst>
      <p:ext uri="{BB962C8B-B14F-4D97-AF65-F5344CB8AC3E}">
        <p14:creationId xmlns:p14="http://schemas.microsoft.com/office/powerpoint/2010/main" val="2399566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8504" y="3819115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382" y="1268760"/>
            <a:ext cx="8920114" cy="288032"/>
          </a:xfrm>
          <a:prstGeom prst="rect">
            <a:avLst/>
          </a:prstGeom>
          <a:solidFill>
            <a:srgbClr val="C4C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eorgia"/>
                <a:cs typeface="Georgia"/>
              </a:rPr>
              <a:t>Summary of PRM service performance and operational overview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7382" y="1772816"/>
            <a:ext cx="899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Current Service Level – ECAC Targets &amp; Results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ECDA67-0C69-43DE-AB88-ACDB1BDC9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72480" y="2310865"/>
            <a:ext cx="9433048" cy="404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65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FA208A2-C68D-4C22-B31B-F86DC949BF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What does our assistance operation look like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45B2-3653-4DB3-A722-A06D9FE46B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7E0C6E"/>
          </a:solidFill>
        </p:spPr>
        <p:txBody>
          <a:bodyPr/>
          <a:lstStyle/>
          <a:p>
            <a:r>
              <a:rPr lang="en-GB" b="1" dirty="0"/>
              <a:t> 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F7B3191F-12D2-49BF-8058-2A81A667282D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916503991"/>
              </p:ext>
            </p:extLst>
          </p:nvPr>
        </p:nvGraphicFramePr>
        <p:xfrm>
          <a:off x="495300" y="1628801"/>
          <a:ext cx="834613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15D2FE-5A51-46DD-B212-7AB08179706E}"/>
              </a:ext>
            </a:extLst>
          </p:cNvPr>
          <p:cNvSpPr txBox="1"/>
          <p:nvPr/>
        </p:nvSpPr>
        <p:spPr>
          <a:xfrm>
            <a:off x="704528" y="476333"/>
            <a:ext cx="277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Category Breakdown</a:t>
            </a:r>
          </a:p>
        </p:txBody>
      </p:sp>
    </p:spTree>
    <p:extLst>
      <p:ext uri="{BB962C8B-B14F-4D97-AF65-F5344CB8AC3E}">
        <p14:creationId xmlns:p14="http://schemas.microsoft.com/office/powerpoint/2010/main" val="104434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228C4B-A2AA-4FDD-9C55-2A0327FBF42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504" y="3819115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382" y="1268760"/>
            <a:ext cx="8920114" cy="288032"/>
          </a:xfrm>
          <a:prstGeom prst="rect">
            <a:avLst/>
          </a:prstGeom>
          <a:solidFill>
            <a:srgbClr val="C4C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Georgia"/>
                <a:cs typeface="Georgia"/>
              </a:rPr>
              <a:t>Summary Statistics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2520" y="3184168"/>
            <a:ext cx="89921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 2017 assisted </a:t>
            </a:r>
            <a:r>
              <a:rPr lang="en-GB" b="1" dirty="0"/>
              <a:t>87,917</a:t>
            </a:r>
            <a:r>
              <a:rPr lang="en-GB" dirty="0"/>
              <a:t> PRM passengers to date, </a:t>
            </a:r>
            <a:r>
              <a:rPr lang="en-GB" b="1" dirty="0"/>
              <a:t>0.64% </a:t>
            </a:r>
            <a:r>
              <a:rPr lang="en-GB" dirty="0"/>
              <a:t>of total passengers are PRMs 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On average of </a:t>
            </a:r>
            <a:r>
              <a:rPr lang="en-GB" b="1" dirty="0"/>
              <a:t>240</a:t>
            </a:r>
            <a:r>
              <a:rPr lang="en-GB" dirty="0"/>
              <a:t> PRM passengers handled each day, varying between lows of </a:t>
            </a:r>
            <a:r>
              <a:rPr lang="en-GB" b="1" dirty="0"/>
              <a:t>100 </a:t>
            </a:r>
            <a:r>
              <a:rPr lang="en-GB" dirty="0"/>
              <a:t>and highs of over </a:t>
            </a:r>
            <a:r>
              <a:rPr lang="en-GB" b="1" dirty="0"/>
              <a:t>500</a:t>
            </a:r>
            <a:r>
              <a:rPr lang="en-GB" dirty="0"/>
              <a:t> PRM passengers, fluctuations from day to day can be over </a:t>
            </a:r>
            <a:r>
              <a:rPr lang="en-GB" b="1" dirty="0"/>
              <a:t>100</a:t>
            </a:r>
            <a:r>
              <a:rPr lang="en-GB" dirty="0"/>
              <a:t> PRMs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Our busiest day last year was on the 22</a:t>
            </a:r>
            <a:r>
              <a:rPr lang="en-GB" baseline="30000" dirty="0"/>
              <a:t>nd</a:t>
            </a:r>
            <a:r>
              <a:rPr lang="en-GB" dirty="0"/>
              <a:t> December where we assisted </a:t>
            </a:r>
            <a:r>
              <a:rPr lang="en-GB" b="1" dirty="0"/>
              <a:t>560</a:t>
            </a:r>
            <a:r>
              <a:rPr lang="en-GB" dirty="0"/>
              <a:t> PRM Passengers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Approximately </a:t>
            </a:r>
            <a:r>
              <a:rPr lang="en-GB" b="1" dirty="0"/>
              <a:t>80% </a:t>
            </a:r>
            <a:r>
              <a:rPr lang="en-GB" dirty="0"/>
              <a:t>of passengers pre-notify their requirements to 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Operating a fleet of </a:t>
            </a:r>
            <a:r>
              <a:rPr lang="en-GB" b="1" dirty="0"/>
              <a:t>5</a:t>
            </a:r>
            <a:r>
              <a:rPr lang="en-GB" dirty="0"/>
              <a:t> Ambulift vehicles and </a:t>
            </a:r>
            <a:r>
              <a:rPr lang="en-GB" b="1" dirty="0"/>
              <a:t>3</a:t>
            </a:r>
            <a:r>
              <a:rPr lang="en-GB" dirty="0"/>
              <a:t> mini-bus’s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687968"/>
              </p:ext>
            </p:extLst>
          </p:nvPr>
        </p:nvGraphicFramePr>
        <p:xfrm>
          <a:off x="1496616" y="1628800"/>
          <a:ext cx="6603999" cy="148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01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1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1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PRM Passengers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%</a:t>
                      </a:r>
                      <a:r>
                        <a:rPr lang="en-GB" baseline="0" dirty="0"/>
                        <a:t> growth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2016</a:t>
                      </a:r>
                      <a:r>
                        <a:rPr lang="en-GB" baseline="0" dirty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74,769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2017</a:t>
                      </a:r>
                      <a:r>
                        <a:rPr lang="en-GB" baseline="0" dirty="0"/>
                        <a:t> YTD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87,917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Differential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13,148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17.7%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8316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fppoevsdfs01.edinburghairport.local\shares\Users\EDT9004\Pictures\PRM Materials Photos\Edinburgh Airport _1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488" y="1284900"/>
            <a:ext cx="1728192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fppoevsdfs01.edinburghairport.local\shares\Users\EDT9004\Pictures\PRM Materials Photos\Edinburgh Airport _08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1" r="30954"/>
          <a:stretch/>
        </p:blipFill>
        <p:spPr bwMode="auto">
          <a:xfrm>
            <a:off x="2049355" y="4365104"/>
            <a:ext cx="202279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fppoevsdfs01.edinburghairport.local\shares\Users\EDT9004\Pictures\PRM Materials Photos\Edinburgh Airport _115.JPG">
            <a:extLst>
              <a:ext uri="{FF2B5EF4-FFF2-40B4-BE49-F238E27FC236}">
                <a16:creationId xmlns:a16="http://schemas.microsoft.com/office/drawing/2014/main" id="{F2AE95BD-6077-44A6-9F71-A67D67547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0712" y="1196752"/>
            <a:ext cx="4064234" cy="270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9D95AE-37E9-4E0E-A9A8-91A712C63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79" y="3322603"/>
            <a:ext cx="1707677" cy="20162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E7A608-7F75-49DF-A773-472F86FCF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61" y="5301208"/>
            <a:ext cx="975512" cy="1440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3CBE4D-6420-4A24-B785-4EFE80A05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6894" y="4110126"/>
            <a:ext cx="2282728" cy="18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8792E2-28A7-4707-B740-750B248A9B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9384" y="4205062"/>
            <a:ext cx="1347601" cy="2280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C93FAA-E449-4111-8819-48565E5D25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7216" y="1270319"/>
            <a:ext cx="2232248" cy="2018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67E1D9-B8C9-49D1-A4C7-91BAE3BD0D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6566" y="4189438"/>
            <a:ext cx="1599297" cy="2223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E96E38-6E68-499F-A85F-D7F8B74B06A2}"/>
              </a:ext>
            </a:extLst>
          </p:cNvPr>
          <p:cNvSpPr txBox="1"/>
          <p:nvPr/>
        </p:nvSpPr>
        <p:spPr>
          <a:xfrm>
            <a:off x="707761" y="486074"/>
            <a:ext cx="3549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Current</a:t>
            </a:r>
            <a:r>
              <a:rPr lang="en-GB" sz="2400" dirty="0"/>
              <a:t> </a:t>
            </a:r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Equipment utilised</a:t>
            </a:r>
          </a:p>
        </p:txBody>
      </p:sp>
    </p:spTree>
    <p:extLst>
      <p:ext uri="{BB962C8B-B14F-4D97-AF65-F5344CB8AC3E}">
        <p14:creationId xmlns:p14="http://schemas.microsoft.com/office/powerpoint/2010/main" val="392716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F28A58-5CA4-45F2-8D04-C22423889675}"/>
              </a:ext>
            </a:extLst>
          </p:cNvPr>
          <p:cNvSpPr txBox="1"/>
          <p:nvPr/>
        </p:nvSpPr>
        <p:spPr>
          <a:xfrm>
            <a:off x="776536" y="476672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New Technology Used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C8DB9F-01C9-4DBF-B22D-525057450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034" y="1547180"/>
            <a:ext cx="3217637" cy="2305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0D49DC-80DE-4DA7-A71E-264AB01E4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82" y="4139365"/>
            <a:ext cx="5358408" cy="2430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3D0A27-8325-4A82-B721-48A19DF6A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034" y="4509120"/>
            <a:ext cx="2958166" cy="1368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68F544-B06D-45FE-8AF9-9C3EAD02E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880" y="2286221"/>
            <a:ext cx="2186537" cy="707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9C93B7-F285-49CA-9B26-A28521889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10" y="1556792"/>
            <a:ext cx="2093940" cy="209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20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4331</TotalTime>
  <Words>796</Words>
  <Application>Microsoft Office PowerPoint</Application>
  <PresentationFormat>A4 Paper (210x297 mm)</PresentationFormat>
  <Paragraphs>150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Calibri</vt:lpstr>
      <vt:lpstr>Georgia</vt:lpstr>
      <vt:lpstr>Gill Sans</vt:lpstr>
      <vt:lpstr>QXJPSZ+ClanOT-Thin</vt:lpstr>
      <vt:lpstr>ヒラギノ角ゴ ProN W3</vt:lpstr>
      <vt:lpstr>Office Theme</vt:lpstr>
      <vt:lpstr>Special Assistance Consultative Committee  March 8th 2018  Start – 10:00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Edinburgh Airport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FerminCueto</dc:creator>
  <cp:lastModifiedBy>Ross Gilpin</cp:lastModifiedBy>
  <cp:revision>180</cp:revision>
  <cp:lastPrinted>2018-03-06T09:10:23Z</cp:lastPrinted>
  <dcterms:created xsi:type="dcterms:W3CDTF">2016-10-31T15:17:30Z</dcterms:created>
  <dcterms:modified xsi:type="dcterms:W3CDTF">2019-05-21T15:09:52Z</dcterms:modified>
</cp:coreProperties>
</file>