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31"/>
  </p:notesMasterIdLst>
  <p:sldIdLst>
    <p:sldId id="292" r:id="rId3"/>
    <p:sldId id="304" r:id="rId4"/>
    <p:sldId id="303" r:id="rId5"/>
    <p:sldId id="297" r:id="rId6"/>
    <p:sldId id="312" r:id="rId7"/>
    <p:sldId id="311" r:id="rId8"/>
    <p:sldId id="319" r:id="rId9"/>
    <p:sldId id="324" r:id="rId10"/>
    <p:sldId id="326" r:id="rId11"/>
    <p:sldId id="330" r:id="rId12"/>
    <p:sldId id="257" r:id="rId13"/>
    <p:sldId id="261" r:id="rId14"/>
    <p:sldId id="278" r:id="rId15"/>
    <p:sldId id="263" r:id="rId16"/>
    <p:sldId id="269" r:id="rId17"/>
    <p:sldId id="275" r:id="rId18"/>
    <p:sldId id="272" r:id="rId19"/>
    <p:sldId id="258" r:id="rId20"/>
    <p:sldId id="260" r:id="rId21"/>
    <p:sldId id="327" r:id="rId22"/>
    <p:sldId id="302" r:id="rId23"/>
    <p:sldId id="325" r:id="rId24"/>
    <p:sldId id="287" r:id="rId25"/>
    <p:sldId id="329" r:id="rId26"/>
    <p:sldId id="289" r:id="rId27"/>
    <p:sldId id="320" r:id="rId28"/>
    <p:sldId id="314" r:id="rId29"/>
    <p:sldId id="321" r:id="rId30"/>
  </p:sldIdLst>
  <p:sldSz cx="9906000" cy="6858000" type="A4"/>
  <p:notesSz cx="9928225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57504BE-2280-4CD5-88BD-953B5EC23868}">
          <p14:sldIdLst>
            <p14:sldId id="292"/>
            <p14:sldId id="304"/>
            <p14:sldId id="303"/>
            <p14:sldId id="297"/>
            <p14:sldId id="312"/>
          </p14:sldIdLst>
        </p14:section>
        <p14:section name="Untitled Section" id="{D5AC2436-05ED-471E-981E-FDED41EC3F1B}">
          <p14:sldIdLst>
            <p14:sldId id="311"/>
            <p14:sldId id="319"/>
            <p14:sldId id="324"/>
            <p14:sldId id="326"/>
            <p14:sldId id="330"/>
            <p14:sldId id="257"/>
            <p14:sldId id="261"/>
            <p14:sldId id="278"/>
            <p14:sldId id="263"/>
            <p14:sldId id="269"/>
            <p14:sldId id="275"/>
            <p14:sldId id="272"/>
            <p14:sldId id="258"/>
            <p14:sldId id="260"/>
            <p14:sldId id="327"/>
            <p14:sldId id="302"/>
            <p14:sldId id="325"/>
            <p14:sldId id="287"/>
            <p14:sldId id="329"/>
            <p14:sldId id="289"/>
            <p14:sldId id="320"/>
            <p14:sldId id="314"/>
            <p14:sldId id="3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657">
          <p15:clr>
            <a:srgbClr val="A4A3A4"/>
          </p15:clr>
        </p15:guide>
        <p15:guide id="2" orient="horz" pos="1055">
          <p15:clr>
            <a:srgbClr val="A4A3A4"/>
          </p15:clr>
        </p15:guide>
        <p15:guide id="3" orient="horz" pos="1117">
          <p15:clr>
            <a:srgbClr val="A4A3A4"/>
          </p15:clr>
        </p15:guide>
        <p15:guide id="5" pos="270">
          <p15:clr>
            <a:srgbClr val="A4A3A4"/>
          </p15:clr>
        </p15:guide>
        <p15:guide id="6" pos="3755">
          <p15:clr>
            <a:srgbClr val="A4A3A4"/>
          </p15:clr>
        </p15:guide>
        <p15:guide id="7" pos="3619">
          <p15:clr>
            <a:srgbClr val="A4A3A4"/>
          </p15:clr>
        </p15:guide>
        <p15:guide id="8" pos="3301">
          <p15:clr>
            <a:srgbClr val="A4A3A4"/>
          </p15:clr>
        </p15:guide>
        <p15:guide id="9" pos="2939">
          <p15:clr>
            <a:srgbClr val="A4A3A4"/>
          </p15:clr>
        </p15:guide>
        <p15:guide id="10" pos="5978">
          <p15:clr>
            <a:srgbClr val="A4A3A4"/>
          </p15:clr>
        </p15:guide>
        <p15:guide id="11" orient="horz" pos="2341" userDrawn="1">
          <p15:clr>
            <a:srgbClr val="A4A3A4"/>
          </p15:clr>
        </p15:guide>
        <p15:guide id="12" orient="horz" pos="20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0C6E"/>
    <a:srgbClr val="D8CCD5"/>
    <a:srgbClr val="ECE7EB"/>
    <a:srgbClr val="CED6CC"/>
    <a:srgbClr val="C4C6C8"/>
    <a:srgbClr val="9A8B7D"/>
    <a:srgbClr val="D0C8C2"/>
    <a:srgbClr val="949494"/>
    <a:srgbClr val="C1B7AF"/>
    <a:srgbClr val="7B6C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9180" autoAdjust="0"/>
  </p:normalViewPr>
  <p:slideViewPr>
    <p:cSldViewPr>
      <p:cViewPr varScale="1">
        <p:scale>
          <a:sx n="90" d="100"/>
          <a:sy n="90" d="100"/>
        </p:scale>
        <p:origin x="1212" y="90"/>
      </p:cViewPr>
      <p:guideLst>
        <p:guide orient="horz" pos="3657"/>
        <p:guide orient="horz" pos="1055"/>
        <p:guide orient="horz" pos="1117"/>
        <p:guide pos="270"/>
        <p:guide pos="3755"/>
        <p:guide pos="3619"/>
        <p:guide pos="3301"/>
        <p:guide pos="2939"/>
        <p:guide pos="5978"/>
        <p:guide orient="horz" pos="2341"/>
        <p:guide orient="horz" pos="20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2CC-46FF-A571-774DA7E23B4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D2CC-46FF-A571-774DA7E23B4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2CC-46FF-A571-774DA7E23B4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D2CC-46FF-A571-774DA7E23B4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D2CC-46FF-A571-774DA7E23B45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6-D2CC-46FF-A571-774DA7E23B45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8-D2CC-46FF-A571-774DA7E23B45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D2CC-46FF-A571-774DA7E23B45}"/>
              </c:ext>
            </c:extLst>
          </c:dPt>
          <c:dLbls>
            <c:dLbl>
              <c:idx val="0"/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CC-46FF-A571-774DA7E23B45}"/>
                </c:ext>
              </c:extLst>
            </c:dLbl>
            <c:dLbl>
              <c:idx val="1"/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CC-46FF-A571-774DA7E23B45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D2CC-46FF-A571-774DA7E23B45}"/>
                </c:ext>
              </c:extLst>
            </c:dLbl>
            <c:dLbl>
              <c:idx val="3"/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CC-46FF-A571-774DA7E23B45}"/>
                </c:ext>
              </c:extLst>
            </c:dLbl>
            <c:dLbl>
              <c:idx val="4"/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CC-46FF-A571-774DA7E23B45}"/>
                </c:ext>
              </c:extLst>
            </c:dLbl>
            <c:dLbl>
              <c:idx val="5"/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CC-46FF-A571-774DA7E23B45}"/>
                </c:ext>
              </c:extLst>
            </c:dLbl>
            <c:dLbl>
              <c:idx val="7"/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CC-46FF-A571-774DA7E23B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WCHR</c:v>
                </c:pt>
                <c:pt idx="1">
                  <c:v>WCHS</c:v>
                </c:pt>
                <c:pt idx="2">
                  <c:v>WCHC</c:v>
                </c:pt>
                <c:pt idx="3">
                  <c:v>BLND</c:v>
                </c:pt>
                <c:pt idx="4">
                  <c:v>DEAF </c:v>
                </c:pt>
                <c:pt idx="5">
                  <c:v>Hid Dis</c:v>
                </c:pt>
                <c:pt idx="6">
                  <c:v>PETC</c:v>
                </c:pt>
                <c:pt idx="7">
                  <c:v>Others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40662</c:v>
                </c:pt>
                <c:pt idx="1">
                  <c:v>24220</c:v>
                </c:pt>
                <c:pt idx="2">
                  <c:v>17951</c:v>
                </c:pt>
                <c:pt idx="3">
                  <c:v>1450</c:v>
                </c:pt>
                <c:pt idx="4">
                  <c:v>669</c:v>
                </c:pt>
                <c:pt idx="5">
                  <c:v>1354</c:v>
                </c:pt>
                <c:pt idx="6">
                  <c:v>4</c:v>
                </c:pt>
                <c:pt idx="7">
                  <c:v>1607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CC-46FF-A571-774DA7E23B45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dirty="0"/>
              <a:t>Arrivals</a:t>
            </a:r>
          </a:p>
        </c:rich>
      </c:tx>
      <c:layout>
        <c:manualLayout>
          <c:xMode val="edge"/>
          <c:yMode val="edge"/>
          <c:x val="0.44127219809419749"/>
          <c:y val="1.59195283214346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'[ArrivalsDeparture Report.xlsx]Arrival Report'!$J$1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glow>
                <a:schemeClr val="accent1">
                  <a:alpha val="40000"/>
                </a:schemeClr>
              </a:glow>
              <a:outerShdw blurRad="50800" algn="ctr" rotWithShape="0">
                <a:srgbClr val="000000">
                  <a:alpha val="43137"/>
                </a:srgbClr>
              </a:outerShdw>
              <a:softEdge rad="0"/>
            </a:effectLst>
          </c:spPr>
          <c:dPt>
            <c:idx val="0"/>
            <c:bubble3D val="0"/>
            <c:spPr>
              <a:solidFill>
                <a:srgbClr val="00B050"/>
              </a:soli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glow>
                  <a:schemeClr val="accent1">
                    <a:alpha val="40000"/>
                  </a:schemeClr>
                </a:glow>
                <a:outerShdw blurRad="50800" algn="ctr" rotWithShape="0">
                  <a:srgbClr val="000000">
                    <a:alpha val="43137"/>
                  </a:srgb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1-5935-4705-8A05-AB0B0B4F37CE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glow>
                  <a:schemeClr val="accent1">
                    <a:alpha val="40000"/>
                  </a:schemeClr>
                </a:glow>
                <a:outerShdw blurRad="50800" algn="ctr" rotWithShape="0">
                  <a:srgbClr val="000000">
                    <a:alpha val="43137"/>
                  </a:srgb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3-5935-4705-8A05-AB0B0B4F37CE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glow>
                  <a:schemeClr val="accent1">
                    <a:alpha val="40000"/>
                  </a:schemeClr>
                </a:glow>
                <a:outerShdw blurRad="50800" algn="ctr" rotWithShape="0">
                  <a:srgbClr val="000000">
                    <a:alpha val="43137"/>
                  </a:srgb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5-5935-4705-8A05-AB0B0B4F37CE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glow>
                  <a:schemeClr val="accent1">
                    <a:alpha val="40000"/>
                  </a:schemeClr>
                </a:glow>
                <a:outerShdw blurRad="50800" algn="ctr" rotWithShape="0">
                  <a:srgbClr val="000000">
                    <a:alpha val="43137"/>
                  </a:srgb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7-5935-4705-8A05-AB0B0B4F37CE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glow>
                  <a:schemeClr val="accent1">
                    <a:alpha val="40000"/>
                  </a:schemeClr>
                </a:glow>
                <a:outerShdw blurRad="50800" algn="ctr" rotWithShape="0">
                  <a:srgbClr val="000000">
                    <a:alpha val="43137"/>
                  </a:srgb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9-5935-4705-8A05-AB0B0B4F37CE}"/>
              </c:ext>
            </c:extLst>
          </c:dPt>
          <c:dPt>
            <c:idx val="5"/>
            <c:bubble3D val="0"/>
            <c:spPr>
              <a:solidFill>
                <a:schemeClr val="bg1">
                  <a:lumMod val="95000"/>
                </a:schemeClr>
              </a:soli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glow>
                  <a:schemeClr val="accent1">
                    <a:alpha val="40000"/>
                  </a:schemeClr>
                </a:glow>
                <a:outerShdw blurRad="50800" algn="ctr" rotWithShape="0">
                  <a:srgbClr val="000000">
                    <a:alpha val="43137"/>
                  </a:srgb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B-5935-4705-8A05-AB0B0B4F37CE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glow>
                  <a:schemeClr val="accent1">
                    <a:alpha val="40000"/>
                  </a:schemeClr>
                </a:glow>
                <a:outerShdw blurRad="50800" algn="ctr" rotWithShape="0">
                  <a:srgbClr val="000000">
                    <a:alpha val="43137"/>
                  </a:srgb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D-5935-4705-8A05-AB0B0B4F37CE}"/>
              </c:ext>
            </c:extLst>
          </c:dPt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'[ArrivalsDeparture Report.xlsx]Arrival Report'!$A$2:$A$8</c:f>
              <c:strCache>
                <c:ptCount val="7"/>
                <c:pt idx="0">
                  <c:v>Excellent</c:v>
                </c:pt>
                <c:pt idx="1">
                  <c:v>Good</c:v>
                </c:pt>
                <c:pt idx="2">
                  <c:v>Acceptable</c:v>
                </c:pt>
                <c:pt idx="3">
                  <c:v>Poor</c:v>
                </c:pt>
                <c:pt idx="4">
                  <c:v>Extremely poor</c:v>
                </c:pt>
                <c:pt idx="5">
                  <c:v>Not applicable</c:v>
                </c:pt>
                <c:pt idx="6">
                  <c:v>No Comment</c:v>
                </c:pt>
              </c:strCache>
            </c:strRef>
          </c:cat>
          <c:val>
            <c:numRef>
              <c:f>'[ArrivalsDeparture Report.xlsx]Arrival Report'!$J$2:$J$8</c:f>
              <c:numCache>
                <c:formatCode>General</c:formatCode>
                <c:ptCount val="7"/>
                <c:pt idx="0">
                  <c:v>212</c:v>
                </c:pt>
                <c:pt idx="1">
                  <c:v>40</c:v>
                </c:pt>
                <c:pt idx="2">
                  <c:v>24</c:v>
                </c:pt>
                <c:pt idx="3">
                  <c:v>12</c:v>
                </c:pt>
                <c:pt idx="4">
                  <c:v>36</c:v>
                </c:pt>
                <c:pt idx="5">
                  <c:v>33</c:v>
                </c:pt>
                <c:pt idx="6">
                  <c:v>219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935-4705-8A05-AB0B0B4F37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Departure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'[ArrivalsDeparture Report.xlsx]Departure Report'!$I$1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solidFill>
                <a:schemeClr val="accent1">
                  <a:alpha val="99000"/>
                </a:schemeClr>
              </a:solidFill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accent1">
                    <a:alpha val="99000"/>
                  </a:schemeClr>
                </a:solidFill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1-EE4D-43E2-83A8-10924827630D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accent1">
                    <a:alpha val="99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4D-43E2-83A8-10924827630D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accent1">
                    <a:alpha val="99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E4D-43E2-83A8-10924827630D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accent1">
                    <a:alpha val="99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E4D-43E2-83A8-10924827630D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ln w="19050">
                <a:solidFill>
                  <a:schemeClr val="accent1">
                    <a:alpha val="99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E4D-43E2-83A8-10924827630D}"/>
              </c:ext>
            </c:extLst>
          </c:dPt>
          <c:dPt>
            <c:idx val="5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accent1">
                    <a:alpha val="99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E4D-43E2-83A8-10924827630D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accent1">
                    <a:alpha val="99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E4D-43E2-83A8-10924827630D}"/>
              </c:ext>
            </c:extLst>
          </c:dPt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'[ArrivalsDeparture Report.xlsx]Departure Report'!$A$2:$A$8</c:f>
              <c:strCache>
                <c:ptCount val="7"/>
                <c:pt idx="0">
                  <c:v>Excellent</c:v>
                </c:pt>
                <c:pt idx="1">
                  <c:v>Good</c:v>
                </c:pt>
                <c:pt idx="2">
                  <c:v>Acceptable</c:v>
                </c:pt>
                <c:pt idx="3">
                  <c:v>Poor</c:v>
                </c:pt>
                <c:pt idx="4">
                  <c:v>Extremely poor</c:v>
                </c:pt>
                <c:pt idx="5">
                  <c:v>Not applicable</c:v>
                </c:pt>
                <c:pt idx="6">
                  <c:v>No Comment</c:v>
                </c:pt>
              </c:strCache>
            </c:strRef>
          </c:cat>
          <c:val>
            <c:numRef>
              <c:f>'[ArrivalsDeparture Report.xlsx]Departure Report'!$I$2:$I$8</c:f>
              <c:numCache>
                <c:formatCode>General</c:formatCode>
                <c:ptCount val="7"/>
                <c:pt idx="0">
                  <c:v>263</c:v>
                </c:pt>
                <c:pt idx="1">
                  <c:v>38</c:v>
                </c:pt>
                <c:pt idx="2">
                  <c:v>22</c:v>
                </c:pt>
                <c:pt idx="3">
                  <c:v>15</c:v>
                </c:pt>
                <c:pt idx="4">
                  <c:v>35</c:v>
                </c:pt>
                <c:pt idx="5">
                  <c:v>32</c:v>
                </c:pt>
                <c:pt idx="6">
                  <c:v>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E4D-43E2-83A8-1092482763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373875124986113E-2"/>
          <c:y val="0.13092762836721231"/>
          <c:w val="0.92804396733696271"/>
          <c:h val="0.676453875699286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Compliments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2016</c:v>
                </c:pt>
                <c:pt idx="1">
                  <c:v>2017</c:v>
                </c:pt>
                <c:pt idx="2">
                  <c:v>2018 YTD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134</c:v>
                </c:pt>
                <c:pt idx="1">
                  <c:v>126</c:v>
                </c:pt>
                <c:pt idx="2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4D-4A92-B402-E5BD617AEB5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Complaints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2016</c:v>
                </c:pt>
                <c:pt idx="1">
                  <c:v>2017</c:v>
                </c:pt>
                <c:pt idx="2">
                  <c:v>2018 YTD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249</c:v>
                </c:pt>
                <c:pt idx="1">
                  <c:v>138</c:v>
                </c:pt>
                <c:pt idx="2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D4D-4A92-B402-E5BD617AEB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7102576"/>
        <c:axId val="527173488"/>
      </c:barChart>
      <c:catAx>
        <c:axId val="44710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173488"/>
        <c:crosses val="autoZero"/>
        <c:auto val="1"/>
        <c:lblAlgn val="ctr"/>
        <c:lblOffset val="100"/>
        <c:noMultiLvlLbl val="0"/>
      </c:catAx>
      <c:valAx>
        <c:axId val="527173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102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2137EC-D56D-4CBC-AFD6-7652F36AA729}" type="doc">
      <dgm:prSet loTypeId="urn:microsoft.com/office/officeart/2008/layout/LinedList" loCatId="list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8936093-5D6C-48C8-9B45-2CC1598D768E}">
      <dgm:prSet/>
      <dgm:spPr/>
      <dgm:t>
        <a:bodyPr/>
        <a:lstStyle/>
        <a:p>
          <a:r>
            <a:rPr lang="en-US"/>
            <a:t>Creating a relaxed environment for passengers</a:t>
          </a:r>
        </a:p>
      </dgm:t>
    </dgm:pt>
    <dgm:pt modelId="{AAD657A1-A38D-4264-A1E0-78FA927C6F8B}" type="parTrans" cxnId="{4969BC60-A923-4917-B3AC-334296406C13}">
      <dgm:prSet/>
      <dgm:spPr/>
      <dgm:t>
        <a:bodyPr/>
        <a:lstStyle/>
        <a:p>
          <a:endParaRPr lang="en-US"/>
        </a:p>
      </dgm:t>
    </dgm:pt>
    <dgm:pt modelId="{094F7687-0653-46ED-9D3D-4197C474B91F}" type="sibTrans" cxnId="{4969BC60-A923-4917-B3AC-334296406C13}">
      <dgm:prSet/>
      <dgm:spPr/>
      <dgm:t>
        <a:bodyPr/>
        <a:lstStyle/>
        <a:p>
          <a:endParaRPr lang="en-US"/>
        </a:p>
      </dgm:t>
    </dgm:pt>
    <dgm:pt modelId="{C98942F5-8EAE-47CD-86C0-2F162643C87B}">
      <dgm:prSet/>
      <dgm:spPr/>
      <dgm:t>
        <a:bodyPr/>
        <a:lstStyle/>
        <a:p>
          <a:r>
            <a:rPr lang="en-US"/>
            <a:t>Accessible for wheel chairs </a:t>
          </a:r>
        </a:p>
      </dgm:t>
    </dgm:pt>
    <dgm:pt modelId="{6AFC6366-328A-49BD-8DD2-A3C51C5E6C80}" type="parTrans" cxnId="{0664F95F-B42C-4561-913C-F4AAB2277D3D}">
      <dgm:prSet/>
      <dgm:spPr/>
      <dgm:t>
        <a:bodyPr/>
        <a:lstStyle/>
        <a:p>
          <a:endParaRPr lang="en-US"/>
        </a:p>
      </dgm:t>
    </dgm:pt>
    <dgm:pt modelId="{374D4EBD-F7D6-4018-9DB8-FD7D5419579E}" type="sibTrans" cxnId="{0664F95F-B42C-4561-913C-F4AAB2277D3D}">
      <dgm:prSet/>
      <dgm:spPr/>
      <dgm:t>
        <a:bodyPr/>
        <a:lstStyle/>
        <a:p>
          <a:endParaRPr lang="en-US"/>
        </a:p>
      </dgm:t>
    </dgm:pt>
    <dgm:pt modelId="{D3F2BA21-06FB-412F-B6C7-073E554A3343}">
      <dgm:prSet/>
      <dgm:spPr/>
      <dgm:t>
        <a:bodyPr/>
        <a:lstStyle/>
        <a:p>
          <a:r>
            <a:rPr lang="en-US"/>
            <a:t>Distractions e.g. games and books </a:t>
          </a:r>
        </a:p>
      </dgm:t>
    </dgm:pt>
    <dgm:pt modelId="{E2438874-845E-482E-95CC-C5EF0C328EED}" type="parTrans" cxnId="{45251028-9840-4C51-B787-1DC9A88DDEC1}">
      <dgm:prSet/>
      <dgm:spPr/>
      <dgm:t>
        <a:bodyPr/>
        <a:lstStyle/>
        <a:p>
          <a:endParaRPr lang="en-US"/>
        </a:p>
      </dgm:t>
    </dgm:pt>
    <dgm:pt modelId="{EA38E0AA-253B-459D-BAF2-8504E1BB3B56}" type="sibTrans" cxnId="{45251028-9840-4C51-B787-1DC9A88DDEC1}">
      <dgm:prSet/>
      <dgm:spPr/>
      <dgm:t>
        <a:bodyPr/>
        <a:lstStyle/>
        <a:p>
          <a:endParaRPr lang="en-US"/>
        </a:p>
      </dgm:t>
    </dgm:pt>
    <dgm:pt modelId="{9C55747D-44B3-4645-949E-D1A3ED9C10D3}">
      <dgm:prSet/>
      <dgm:spPr/>
      <dgm:t>
        <a:bodyPr/>
        <a:lstStyle/>
        <a:p>
          <a:r>
            <a:rPr lang="en-US"/>
            <a:t>Homely environment </a:t>
          </a:r>
        </a:p>
      </dgm:t>
    </dgm:pt>
    <dgm:pt modelId="{2AA8CDC9-F2CA-475E-A43A-7A812044F6F0}" type="parTrans" cxnId="{9ABD5378-3C9C-40B4-9F3D-7072D521EF8C}">
      <dgm:prSet/>
      <dgm:spPr/>
      <dgm:t>
        <a:bodyPr/>
        <a:lstStyle/>
        <a:p>
          <a:endParaRPr lang="en-US"/>
        </a:p>
      </dgm:t>
    </dgm:pt>
    <dgm:pt modelId="{F2D56237-D1C5-4E52-A4DB-748F8A39EEF3}" type="sibTrans" cxnId="{9ABD5378-3C9C-40B4-9F3D-7072D521EF8C}">
      <dgm:prSet/>
      <dgm:spPr/>
      <dgm:t>
        <a:bodyPr/>
        <a:lstStyle/>
        <a:p>
          <a:endParaRPr lang="en-US"/>
        </a:p>
      </dgm:t>
    </dgm:pt>
    <dgm:pt modelId="{636A7E33-B52A-4A18-AAAF-02F8BF8E5484}">
      <dgm:prSet/>
      <dgm:spPr/>
      <dgm:t>
        <a:bodyPr/>
        <a:lstStyle/>
        <a:p>
          <a:r>
            <a:rPr lang="en-US"/>
            <a:t>Sense of adventure, getting passengers excited before a flight</a:t>
          </a:r>
        </a:p>
      </dgm:t>
    </dgm:pt>
    <dgm:pt modelId="{3EB1FA7C-03CF-466B-A9DF-85A5F66A1AFD}" type="parTrans" cxnId="{68AB5CCC-21F9-4DD3-859B-86C637B0EE36}">
      <dgm:prSet/>
      <dgm:spPr/>
      <dgm:t>
        <a:bodyPr/>
        <a:lstStyle/>
        <a:p>
          <a:endParaRPr lang="en-US"/>
        </a:p>
      </dgm:t>
    </dgm:pt>
    <dgm:pt modelId="{C6C535FB-7020-4D51-8E66-7A331E2051DC}" type="sibTrans" cxnId="{68AB5CCC-21F9-4DD3-859B-86C637B0EE36}">
      <dgm:prSet/>
      <dgm:spPr/>
      <dgm:t>
        <a:bodyPr/>
        <a:lstStyle/>
        <a:p>
          <a:endParaRPr lang="en-US"/>
        </a:p>
      </dgm:t>
    </dgm:pt>
    <dgm:pt modelId="{8FB8C0EC-6776-4FA7-A7D3-483D91BB534C}">
      <dgm:prSet/>
      <dgm:spPr/>
      <dgm:t>
        <a:bodyPr/>
        <a:lstStyle/>
        <a:p>
          <a:endParaRPr lang="en-US" dirty="0"/>
        </a:p>
      </dgm:t>
    </dgm:pt>
    <dgm:pt modelId="{B78575C8-E3EC-4F7C-A715-8333A4C8AF8E}" type="parTrans" cxnId="{E0BCD8CD-8666-4ED2-AEDE-61BC815D0194}">
      <dgm:prSet/>
      <dgm:spPr/>
      <dgm:t>
        <a:bodyPr/>
        <a:lstStyle/>
        <a:p>
          <a:endParaRPr lang="en-US"/>
        </a:p>
      </dgm:t>
    </dgm:pt>
    <dgm:pt modelId="{71C3BE1E-E1A4-4F6D-8DC5-9400B0A1EEA0}" type="sibTrans" cxnId="{E0BCD8CD-8666-4ED2-AEDE-61BC815D0194}">
      <dgm:prSet/>
      <dgm:spPr/>
      <dgm:t>
        <a:bodyPr/>
        <a:lstStyle/>
        <a:p>
          <a:endParaRPr lang="en-US"/>
        </a:p>
      </dgm:t>
    </dgm:pt>
    <dgm:pt modelId="{48E4727F-0B3A-FE40-AFEB-F4B3D094AB77}" type="pres">
      <dgm:prSet presAssocID="{A32137EC-D56D-4CBC-AFD6-7652F36AA729}" presName="vert0" presStyleCnt="0">
        <dgm:presLayoutVars>
          <dgm:dir/>
          <dgm:animOne val="branch"/>
          <dgm:animLvl val="lvl"/>
        </dgm:presLayoutVars>
      </dgm:prSet>
      <dgm:spPr/>
    </dgm:pt>
    <dgm:pt modelId="{995D1DFA-8304-364B-9DD3-AC0B313ACDB7}" type="pres">
      <dgm:prSet presAssocID="{A8936093-5D6C-48C8-9B45-2CC1598D768E}" presName="thickLine" presStyleLbl="alignNode1" presStyleIdx="0" presStyleCnt="6"/>
      <dgm:spPr/>
    </dgm:pt>
    <dgm:pt modelId="{0DA14971-7F28-D546-8A49-4801DF775DA6}" type="pres">
      <dgm:prSet presAssocID="{A8936093-5D6C-48C8-9B45-2CC1598D768E}" presName="horz1" presStyleCnt="0"/>
      <dgm:spPr/>
    </dgm:pt>
    <dgm:pt modelId="{75114D37-4E5E-A641-BA48-1EE534D48BBB}" type="pres">
      <dgm:prSet presAssocID="{A8936093-5D6C-48C8-9B45-2CC1598D768E}" presName="tx1" presStyleLbl="revTx" presStyleIdx="0" presStyleCnt="6"/>
      <dgm:spPr/>
    </dgm:pt>
    <dgm:pt modelId="{B60D8F15-CF8C-0A42-8523-4DEB280A52DA}" type="pres">
      <dgm:prSet presAssocID="{A8936093-5D6C-48C8-9B45-2CC1598D768E}" presName="vert1" presStyleCnt="0"/>
      <dgm:spPr/>
    </dgm:pt>
    <dgm:pt modelId="{4B514987-C756-EF4B-A140-10C7D64A7589}" type="pres">
      <dgm:prSet presAssocID="{C98942F5-8EAE-47CD-86C0-2F162643C87B}" presName="thickLine" presStyleLbl="alignNode1" presStyleIdx="1" presStyleCnt="6"/>
      <dgm:spPr/>
    </dgm:pt>
    <dgm:pt modelId="{2A0B216C-4BC9-3B47-B9EE-F45A6442DF0D}" type="pres">
      <dgm:prSet presAssocID="{C98942F5-8EAE-47CD-86C0-2F162643C87B}" presName="horz1" presStyleCnt="0"/>
      <dgm:spPr/>
    </dgm:pt>
    <dgm:pt modelId="{561AD392-3D5A-3543-80C9-844F9AF39556}" type="pres">
      <dgm:prSet presAssocID="{C98942F5-8EAE-47CD-86C0-2F162643C87B}" presName="tx1" presStyleLbl="revTx" presStyleIdx="1" presStyleCnt="6"/>
      <dgm:spPr/>
    </dgm:pt>
    <dgm:pt modelId="{178B5B82-704B-A746-A08B-0DE8668EDEB5}" type="pres">
      <dgm:prSet presAssocID="{C98942F5-8EAE-47CD-86C0-2F162643C87B}" presName="vert1" presStyleCnt="0"/>
      <dgm:spPr/>
    </dgm:pt>
    <dgm:pt modelId="{EDC1B688-9F93-A04F-BFB6-C02CB5C30B7A}" type="pres">
      <dgm:prSet presAssocID="{D3F2BA21-06FB-412F-B6C7-073E554A3343}" presName="thickLine" presStyleLbl="alignNode1" presStyleIdx="2" presStyleCnt="6"/>
      <dgm:spPr/>
    </dgm:pt>
    <dgm:pt modelId="{1A4B1809-5412-5345-9780-978010DBFAB0}" type="pres">
      <dgm:prSet presAssocID="{D3F2BA21-06FB-412F-B6C7-073E554A3343}" presName="horz1" presStyleCnt="0"/>
      <dgm:spPr/>
    </dgm:pt>
    <dgm:pt modelId="{00AFB47B-E4C0-FE4B-BAB2-CC840F8AF0F5}" type="pres">
      <dgm:prSet presAssocID="{D3F2BA21-06FB-412F-B6C7-073E554A3343}" presName="tx1" presStyleLbl="revTx" presStyleIdx="2" presStyleCnt="6"/>
      <dgm:spPr/>
    </dgm:pt>
    <dgm:pt modelId="{2E5D596A-918E-8C49-8D35-A525E70B1301}" type="pres">
      <dgm:prSet presAssocID="{D3F2BA21-06FB-412F-B6C7-073E554A3343}" presName="vert1" presStyleCnt="0"/>
      <dgm:spPr/>
    </dgm:pt>
    <dgm:pt modelId="{7336494B-71CA-9242-BF14-964FED339765}" type="pres">
      <dgm:prSet presAssocID="{9C55747D-44B3-4645-949E-D1A3ED9C10D3}" presName="thickLine" presStyleLbl="alignNode1" presStyleIdx="3" presStyleCnt="6"/>
      <dgm:spPr/>
    </dgm:pt>
    <dgm:pt modelId="{CBDACEB9-3E96-FB42-A46A-7EB99D747DA2}" type="pres">
      <dgm:prSet presAssocID="{9C55747D-44B3-4645-949E-D1A3ED9C10D3}" presName="horz1" presStyleCnt="0"/>
      <dgm:spPr/>
    </dgm:pt>
    <dgm:pt modelId="{7D33EEC8-E608-6F46-B75C-53D9CB3E9304}" type="pres">
      <dgm:prSet presAssocID="{9C55747D-44B3-4645-949E-D1A3ED9C10D3}" presName="tx1" presStyleLbl="revTx" presStyleIdx="3" presStyleCnt="6"/>
      <dgm:spPr/>
    </dgm:pt>
    <dgm:pt modelId="{474B1B94-0FEB-9A46-A27D-A75DAFCFC1A3}" type="pres">
      <dgm:prSet presAssocID="{9C55747D-44B3-4645-949E-D1A3ED9C10D3}" presName="vert1" presStyleCnt="0"/>
      <dgm:spPr/>
    </dgm:pt>
    <dgm:pt modelId="{A512E050-2850-7246-A951-AD9A78F82A37}" type="pres">
      <dgm:prSet presAssocID="{636A7E33-B52A-4A18-AAAF-02F8BF8E5484}" presName="thickLine" presStyleLbl="alignNode1" presStyleIdx="4" presStyleCnt="6"/>
      <dgm:spPr/>
    </dgm:pt>
    <dgm:pt modelId="{7E1F2896-A001-4A4D-970B-18A474B52548}" type="pres">
      <dgm:prSet presAssocID="{636A7E33-B52A-4A18-AAAF-02F8BF8E5484}" presName="horz1" presStyleCnt="0"/>
      <dgm:spPr/>
    </dgm:pt>
    <dgm:pt modelId="{3AAC44E1-E831-954F-A89E-1E476A4B39E6}" type="pres">
      <dgm:prSet presAssocID="{636A7E33-B52A-4A18-AAAF-02F8BF8E5484}" presName="tx1" presStyleLbl="revTx" presStyleIdx="4" presStyleCnt="6"/>
      <dgm:spPr/>
    </dgm:pt>
    <dgm:pt modelId="{149908E2-C522-5246-A97F-A4FCE70EAF51}" type="pres">
      <dgm:prSet presAssocID="{636A7E33-B52A-4A18-AAAF-02F8BF8E5484}" presName="vert1" presStyleCnt="0"/>
      <dgm:spPr/>
    </dgm:pt>
    <dgm:pt modelId="{AC789F9F-9FF2-4944-8094-B14771EA35CB}" type="pres">
      <dgm:prSet presAssocID="{8FB8C0EC-6776-4FA7-A7D3-483D91BB534C}" presName="thickLine" presStyleLbl="alignNode1" presStyleIdx="5" presStyleCnt="6"/>
      <dgm:spPr/>
    </dgm:pt>
    <dgm:pt modelId="{80D57F02-D917-224E-A675-39241F290D82}" type="pres">
      <dgm:prSet presAssocID="{8FB8C0EC-6776-4FA7-A7D3-483D91BB534C}" presName="horz1" presStyleCnt="0"/>
      <dgm:spPr/>
    </dgm:pt>
    <dgm:pt modelId="{1F0FBABA-CB24-1147-9FF3-62C0B4653E73}" type="pres">
      <dgm:prSet presAssocID="{8FB8C0EC-6776-4FA7-A7D3-483D91BB534C}" presName="tx1" presStyleLbl="revTx" presStyleIdx="5" presStyleCnt="6"/>
      <dgm:spPr/>
    </dgm:pt>
    <dgm:pt modelId="{C9F92460-FD99-C74C-859F-61F99C8B32A9}" type="pres">
      <dgm:prSet presAssocID="{8FB8C0EC-6776-4FA7-A7D3-483D91BB534C}" presName="vert1" presStyleCnt="0"/>
      <dgm:spPr/>
    </dgm:pt>
  </dgm:ptLst>
  <dgm:cxnLst>
    <dgm:cxn modelId="{45251028-9840-4C51-B787-1DC9A88DDEC1}" srcId="{A32137EC-D56D-4CBC-AFD6-7652F36AA729}" destId="{D3F2BA21-06FB-412F-B6C7-073E554A3343}" srcOrd="2" destOrd="0" parTransId="{E2438874-845E-482E-95CC-C5EF0C328EED}" sibTransId="{EA38E0AA-253B-459D-BAF2-8504E1BB3B56}"/>
    <dgm:cxn modelId="{CECB562A-3AAC-234F-BF94-43D8842D8329}" type="presOf" srcId="{C98942F5-8EAE-47CD-86C0-2F162643C87B}" destId="{561AD392-3D5A-3543-80C9-844F9AF39556}" srcOrd="0" destOrd="0" presId="urn:microsoft.com/office/officeart/2008/layout/LinedList"/>
    <dgm:cxn modelId="{8CD55C31-6D22-F046-9BA5-4C1FD1418BE6}" type="presOf" srcId="{D3F2BA21-06FB-412F-B6C7-073E554A3343}" destId="{00AFB47B-E4C0-FE4B-BAB2-CC840F8AF0F5}" srcOrd="0" destOrd="0" presId="urn:microsoft.com/office/officeart/2008/layout/LinedList"/>
    <dgm:cxn modelId="{6248305C-74B0-6E48-A3EA-B1F134873E7C}" type="presOf" srcId="{8FB8C0EC-6776-4FA7-A7D3-483D91BB534C}" destId="{1F0FBABA-CB24-1147-9FF3-62C0B4653E73}" srcOrd="0" destOrd="0" presId="urn:microsoft.com/office/officeart/2008/layout/LinedList"/>
    <dgm:cxn modelId="{0664F95F-B42C-4561-913C-F4AAB2277D3D}" srcId="{A32137EC-D56D-4CBC-AFD6-7652F36AA729}" destId="{C98942F5-8EAE-47CD-86C0-2F162643C87B}" srcOrd="1" destOrd="0" parTransId="{6AFC6366-328A-49BD-8DD2-A3C51C5E6C80}" sibTransId="{374D4EBD-F7D6-4018-9DB8-FD7D5419579E}"/>
    <dgm:cxn modelId="{4969BC60-A923-4917-B3AC-334296406C13}" srcId="{A32137EC-D56D-4CBC-AFD6-7652F36AA729}" destId="{A8936093-5D6C-48C8-9B45-2CC1598D768E}" srcOrd="0" destOrd="0" parTransId="{AAD657A1-A38D-4264-A1E0-78FA927C6F8B}" sibTransId="{094F7687-0653-46ED-9D3D-4197C474B91F}"/>
    <dgm:cxn modelId="{9CEAB073-C206-594A-8741-FF9CBC4F154F}" type="presOf" srcId="{9C55747D-44B3-4645-949E-D1A3ED9C10D3}" destId="{7D33EEC8-E608-6F46-B75C-53D9CB3E9304}" srcOrd="0" destOrd="0" presId="urn:microsoft.com/office/officeart/2008/layout/LinedList"/>
    <dgm:cxn modelId="{715AC676-ACAA-5A4A-BC74-A90068CA3A91}" type="presOf" srcId="{636A7E33-B52A-4A18-AAAF-02F8BF8E5484}" destId="{3AAC44E1-E831-954F-A89E-1E476A4B39E6}" srcOrd="0" destOrd="0" presId="urn:microsoft.com/office/officeart/2008/layout/LinedList"/>
    <dgm:cxn modelId="{9ABD5378-3C9C-40B4-9F3D-7072D521EF8C}" srcId="{A32137EC-D56D-4CBC-AFD6-7652F36AA729}" destId="{9C55747D-44B3-4645-949E-D1A3ED9C10D3}" srcOrd="3" destOrd="0" parTransId="{2AA8CDC9-F2CA-475E-A43A-7A812044F6F0}" sibTransId="{F2D56237-D1C5-4E52-A4DB-748F8A39EEF3}"/>
    <dgm:cxn modelId="{B4677188-E180-F949-9380-9B5E6C2FC7CB}" type="presOf" srcId="{A32137EC-D56D-4CBC-AFD6-7652F36AA729}" destId="{48E4727F-0B3A-FE40-AFEB-F4B3D094AB77}" srcOrd="0" destOrd="0" presId="urn:microsoft.com/office/officeart/2008/layout/LinedList"/>
    <dgm:cxn modelId="{68AB5CCC-21F9-4DD3-859B-86C637B0EE36}" srcId="{A32137EC-D56D-4CBC-AFD6-7652F36AA729}" destId="{636A7E33-B52A-4A18-AAAF-02F8BF8E5484}" srcOrd="4" destOrd="0" parTransId="{3EB1FA7C-03CF-466B-A9DF-85A5F66A1AFD}" sibTransId="{C6C535FB-7020-4D51-8E66-7A331E2051DC}"/>
    <dgm:cxn modelId="{E0BCD8CD-8666-4ED2-AEDE-61BC815D0194}" srcId="{A32137EC-D56D-4CBC-AFD6-7652F36AA729}" destId="{8FB8C0EC-6776-4FA7-A7D3-483D91BB534C}" srcOrd="5" destOrd="0" parTransId="{B78575C8-E3EC-4F7C-A715-8333A4C8AF8E}" sibTransId="{71C3BE1E-E1A4-4F6D-8DC5-9400B0A1EEA0}"/>
    <dgm:cxn modelId="{FF3E00D0-A5A3-8643-A312-F8A08A252151}" type="presOf" srcId="{A8936093-5D6C-48C8-9B45-2CC1598D768E}" destId="{75114D37-4E5E-A641-BA48-1EE534D48BBB}" srcOrd="0" destOrd="0" presId="urn:microsoft.com/office/officeart/2008/layout/LinedList"/>
    <dgm:cxn modelId="{E7CA2377-3876-2940-83D9-750822F9A8CF}" type="presParOf" srcId="{48E4727F-0B3A-FE40-AFEB-F4B3D094AB77}" destId="{995D1DFA-8304-364B-9DD3-AC0B313ACDB7}" srcOrd="0" destOrd="0" presId="urn:microsoft.com/office/officeart/2008/layout/LinedList"/>
    <dgm:cxn modelId="{FC05765C-C4D0-164B-8E7A-C303D8A26D8A}" type="presParOf" srcId="{48E4727F-0B3A-FE40-AFEB-F4B3D094AB77}" destId="{0DA14971-7F28-D546-8A49-4801DF775DA6}" srcOrd="1" destOrd="0" presId="urn:microsoft.com/office/officeart/2008/layout/LinedList"/>
    <dgm:cxn modelId="{6E67B3AF-EF18-3B46-8509-28B63BFCFC86}" type="presParOf" srcId="{0DA14971-7F28-D546-8A49-4801DF775DA6}" destId="{75114D37-4E5E-A641-BA48-1EE534D48BBB}" srcOrd="0" destOrd="0" presId="urn:microsoft.com/office/officeart/2008/layout/LinedList"/>
    <dgm:cxn modelId="{ABFAE86B-0DB7-AB4E-BACB-C2DAB03E6D25}" type="presParOf" srcId="{0DA14971-7F28-D546-8A49-4801DF775DA6}" destId="{B60D8F15-CF8C-0A42-8523-4DEB280A52DA}" srcOrd="1" destOrd="0" presId="urn:microsoft.com/office/officeart/2008/layout/LinedList"/>
    <dgm:cxn modelId="{F83F453D-5A93-814B-9109-74B0EADD0666}" type="presParOf" srcId="{48E4727F-0B3A-FE40-AFEB-F4B3D094AB77}" destId="{4B514987-C756-EF4B-A140-10C7D64A7589}" srcOrd="2" destOrd="0" presId="urn:microsoft.com/office/officeart/2008/layout/LinedList"/>
    <dgm:cxn modelId="{E4EF1A69-2055-F543-A42C-79F3BBD13546}" type="presParOf" srcId="{48E4727F-0B3A-FE40-AFEB-F4B3D094AB77}" destId="{2A0B216C-4BC9-3B47-B9EE-F45A6442DF0D}" srcOrd="3" destOrd="0" presId="urn:microsoft.com/office/officeart/2008/layout/LinedList"/>
    <dgm:cxn modelId="{95ACD9A7-4508-0644-A039-3ED8E53EFCFD}" type="presParOf" srcId="{2A0B216C-4BC9-3B47-B9EE-F45A6442DF0D}" destId="{561AD392-3D5A-3543-80C9-844F9AF39556}" srcOrd="0" destOrd="0" presId="urn:microsoft.com/office/officeart/2008/layout/LinedList"/>
    <dgm:cxn modelId="{4AA2F96E-7652-334E-8A0C-28D06625DEAE}" type="presParOf" srcId="{2A0B216C-4BC9-3B47-B9EE-F45A6442DF0D}" destId="{178B5B82-704B-A746-A08B-0DE8668EDEB5}" srcOrd="1" destOrd="0" presId="urn:microsoft.com/office/officeart/2008/layout/LinedList"/>
    <dgm:cxn modelId="{22128367-4524-D64B-ABC0-A2E937B16780}" type="presParOf" srcId="{48E4727F-0B3A-FE40-AFEB-F4B3D094AB77}" destId="{EDC1B688-9F93-A04F-BFB6-C02CB5C30B7A}" srcOrd="4" destOrd="0" presId="urn:microsoft.com/office/officeart/2008/layout/LinedList"/>
    <dgm:cxn modelId="{54DB02E0-0651-E14A-B008-12A1233DA8FA}" type="presParOf" srcId="{48E4727F-0B3A-FE40-AFEB-F4B3D094AB77}" destId="{1A4B1809-5412-5345-9780-978010DBFAB0}" srcOrd="5" destOrd="0" presId="urn:microsoft.com/office/officeart/2008/layout/LinedList"/>
    <dgm:cxn modelId="{1A34C737-5BB9-B541-95AD-5CCD897AAAAE}" type="presParOf" srcId="{1A4B1809-5412-5345-9780-978010DBFAB0}" destId="{00AFB47B-E4C0-FE4B-BAB2-CC840F8AF0F5}" srcOrd="0" destOrd="0" presId="urn:microsoft.com/office/officeart/2008/layout/LinedList"/>
    <dgm:cxn modelId="{E5F662A1-D02D-1F4E-9E76-D3241D892711}" type="presParOf" srcId="{1A4B1809-5412-5345-9780-978010DBFAB0}" destId="{2E5D596A-918E-8C49-8D35-A525E70B1301}" srcOrd="1" destOrd="0" presId="urn:microsoft.com/office/officeart/2008/layout/LinedList"/>
    <dgm:cxn modelId="{FCAFAD0E-3796-274B-A168-D6C377C8AF72}" type="presParOf" srcId="{48E4727F-0B3A-FE40-AFEB-F4B3D094AB77}" destId="{7336494B-71CA-9242-BF14-964FED339765}" srcOrd="6" destOrd="0" presId="urn:microsoft.com/office/officeart/2008/layout/LinedList"/>
    <dgm:cxn modelId="{8D087C3C-4B18-BC47-876C-CF32AE060274}" type="presParOf" srcId="{48E4727F-0B3A-FE40-AFEB-F4B3D094AB77}" destId="{CBDACEB9-3E96-FB42-A46A-7EB99D747DA2}" srcOrd="7" destOrd="0" presId="urn:microsoft.com/office/officeart/2008/layout/LinedList"/>
    <dgm:cxn modelId="{B4A9189B-0ADF-1247-979D-8027BD2A6CA1}" type="presParOf" srcId="{CBDACEB9-3E96-FB42-A46A-7EB99D747DA2}" destId="{7D33EEC8-E608-6F46-B75C-53D9CB3E9304}" srcOrd="0" destOrd="0" presId="urn:microsoft.com/office/officeart/2008/layout/LinedList"/>
    <dgm:cxn modelId="{32FE22AF-6D8E-AD4F-BB1B-DA2434BBB94D}" type="presParOf" srcId="{CBDACEB9-3E96-FB42-A46A-7EB99D747DA2}" destId="{474B1B94-0FEB-9A46-A27D-A75DAFCFC1A3}" srcOrd="1" destOrd="0" presId="urn:microsoft.com/office/officeart/2008/layout/LinedList"/>
    <dgm:cxn modelId="{85EAD070-6175-EE44-AA8D-3159DCB3F17D}" type="presParOf" srcId="{48E4727F-0B3A-FE40-AFEB-F4B3D094AB77}" destId="{A512E050-2850-7246-A951-AD9A78F82A37}" srcOrd="8" destOrd="0" presId="urn:microsoft.com/office/officeart/2008/layout/LinedList"/>
    <dgm:cxn modelId="{8CE56C37-8F5F-D241-ACED-A28A2F2A328A}" type="presParOf" srcId="{48E4727F-0B3A-FE40-AFEB-F4B3D094AB77}" destId="{7E1F2896-A001-4A4D-970B-18A474B52548}" srcOrd="9" destOrd="0" presId="urn:microsoft.com/office/officeart/2008/layout/LinedList"/>
    <dgm:cxn modelId="{C14EB4D2-613B-964E-A816-A14C469E497E}" type="presParOf" srcId="{7E1F2896-A001-4A4D-970B-18A474B52548}" destId="{3AAC44E1-E831-954F-A89E-1E476A4B39E6}" srcOrd="0" destOrd="0" presId="urn:microsoft.com/office/officeart/2008/layout/LinedList"/>
    <dgm:cxn modelId="{705D1EB8-44F1-7241-8325-A9B2BBC48D2A}" type="presParOf" srcId="{7E1F2896-A001-4A4D-970B-18A474B52548}" destId="{149908E2-C522-5246-A97F-A4FCE70EAF51}" srcOrd="1" destOrd="0" presId="urn:microsoft.com/office/officeart/2008/layout/LinedList"/>
    <dgm:cxn modelId="{2A91C1CF-9DB7-EB42-9737-07119CB69AAA}" type="presParOf" srcId="{48E4727F-0B3A-FE40-AFEB-F4B3D094AB77}" destId="{AC789F9F-9FF2-4944-8094-B14771EA35CB}" srcOrd="10" destOrd="0" presId="urn:microsoft.com/office/officeart/2008/layout/LinedList"/>
    <dgm:cxn modelId="{71623273-2FC0-584A-8EE3-5CEFD8A384AD}" type="presParOf" srcId="{48E4727F-0B3A-FE40-AFEB-F4B3D094AB77}" destId="{80D57F02-D917-224E-A675-39241F290D82}" srcOrd="11" destOrd="0" presId="urn:microsoft.com/office/officeart/2008/layout/LinedList"/>
    <dgm:cxn modelId="{7396CDD5-54D7-6741-8B69-93112529842D}" type="presParOf" srcId="{80D57F02-D917-224E-A675-39241F290D82}" destId="{1F0FBABA-CB24-1147-9FF3-62C0B4653E73}" srcOrd="0" destOrd="0" presId="urn:microsoft.com/office/officeart/2008/layout/LinedList"/>
    <dgm:cxn modelId="{562830E7-0AC0-F64D-91B7-97575A406D8F}" type="presParOf" srcId="{80D57F02-D917-224E-A675-39241F290D82}" destId="{C9F92460-FD99-C74C-859F-61F99C8B32A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5D1DFA-8304-364B-9DD3-AC0B313ACDB7}">
      <dsp:nvSpPr>
        <dsp:cNvPr id="0" name=""/>
        <dsp:cNvSpPr/>
      </dsp:nvSpPr>
      <dsp:spPr>
        <a:xfrm>
          <a:off x="0" y="2025"/>
          <a:ext cx="5275461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5114D37-4E5E-A641-BA48-1EE534D48BBB}">
      <dsp:nvSpPr>
        <dsp:cNvPr id="0" name=""/>
        <dsp:cNvSpPr/>
      </dsp:nvSpPr>
      <dsp:spPr>
        <a:xfrm>
          <a:off x="0" y="2025"/>
          <a:ext cx="5275461" cy="690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Creating a relaxed environment for passengers</a:t>
          </a:r>
        </a:p>
      </dsp:txBody>
      <dsp:txXfrm>
        <a:off x="0" y="2025"/>
        <a:ext cx="5275461" cy="690681"/>
      </dsp:txXfrm>
    </dsp:sp>
    <dsp:sp modelId="{4B514987-C756-EF4B-A140-10C7D64A7589}">
      <dsp:nvSpPr>
        <dsp:cNvPr id="0" name=""/>
        <dsp:cNvSpPr/>
      </dsp:nvSpPr>
      <dsp:spPr>
        <a:xfrm>
          <a:off x="0" y="692706"/>
          <a:ext cx="5275461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61AD392-3D5A-3543-80C9-844F9AF39556}">
      <dsp:nvSpPr>
        <dsp:cNvPr id="0" name=""/>
        <dsp:cNvSpPr/>
      </dsp:nvSpPr>
      <dsp:spPr>
        <a:xfrm>
          <a:off x="0" y="692706"/>
          <a:ext cx="5275461" cy="690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Accessible for wheel chairs </a:t>
          </a:r>
        </a:p>
      </dsp:txBody>
      <dsp:txXfrm>
        <a:off x="0" y="692706"/>
        <a:ext cx="5275461" cy="690681"/>
      </dsp:txXfrm>
    </dsp:sp>
    <dsp:sp modelId="{EDC1B688-9F93-A04F-BFB6-C02CB5C30B7A}">
      <dsp:nvSpPr>
        <dsp:cNvPr id="0" name=""/>
        <dsp:cNvSpPr/>
      </dsp:nvSpPr>
      <dsp:spPr>
        <a:xfrm>
          <a:off x="0" y="1383387"/>
          <a:ext cx="5275461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0AFB47B-E4C0-FE4B-BAB2-CC840F8AF0F5}">
      <dsp:nvSpPr>
        <dsp:cNvPr id="0" name=""/>
        <dsp:cNvSpPr/>
      </dsp:nvSpPr>
      <dsp:spPr>
        <a:xfrm>
          <a:off x="0" y="1383387"/>
          <a:ext cx="5275461" cy="690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Distractions e.g. games and books </a:t>
          </a:r>
        </a:p>
      </dsp:txBody>
      <dsp:txXfrm>
        <a:off x="0" y="1383387"/>
        <a:ext cx="5275461" cy="690681"/>
      </dsp:txXfrm>
    </dsp:sp>
    <dsp:sp modelId="{7336494B-71CA-9242-BF14-964FED339765}">
      <dsp:nvSpPr>
        <dsp:cNvPr id="0" name=""/>
        <dsp:cNvSpPr/>
      </dsp:nvSpPr>
      <dsp:spPr>
        <a:xfrm>
          <a:off x="0" y="2074069"/>
          <a:ext cx="5275461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D33EEC8-E608-6F46-B75C-53D9CB3E9304}">
      <dsp:nvSpPr>
        <dsp:cNvPr id="0" name=""/>
        <dsp:cNvSpPr/>
      </dsp:nvSpPr>
      <dsp:spPr>
        <a:xfrm>
          <a:off x="0" y="2074069"/>
          <a:ext cx="5275461" cy="690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Homely environment </a:t>
          </a:r>
        </a:p>
      </dsp:txBody>
      <dsp:txXfrm>
        <a:off x="0" y="2074069"/>
        <a:ext cx="5275461" cy="690681"/>
      </dsp:txXfrm>
    </dsp:sp>
    <dsp:sp modelId="{A512E050-2850-7246-A951-AD9A78F82A37}">
      <dsp:nvSpPr>
        <dsp:cNvPr id="0" name=""/>
        <dsp:cNvSpPr/>
      </dsp:nvSpPr>
      <dsp:spPr>
        <a:xfrm>
          <a:off x="0" y="2764750"/>
          <a:ext cx="5275461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AAC44E1-E831-954F-A89E-1E476A4B39E6}">
      <dsp:nvSpPr>
        <dsp:cNvPr id="0" name=""/>
        <dsp:cNvSpPr/>
      </dsp:nvSpPr>
      <dsp:spPr>
        <a:xfrm>
          <a:off x="0" y="2764750"/>
          <a:ext cx="5275461" cy="690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Sense of adventure, getting passengers excited before a flight</a:t>
          </a:r>
        </a:p>
      </dsp:txBody>
      <dsp:txXfrm>
        <a:off x="0" y="2764750"/>
        <a:ext cx="5275461" cy="690681"/>
      </dsp:txXfrm>
    </dsp:sp>
    <dsp:sp modelId="{AC789F9F-9FF2-4944-8094-B14771EA35CB}">
      <dsp:nvSpPr>
        <dsp:cNvPr id="0" name=""/>
        <dsp:cNvSpPr/>
      </dsp:nvSpPr>
      <dsp:spPr>
        <a:xfrm>
          <a:off x="0" y="3455431"/>
          <a:ext cx="5275461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F0FBABA-CB24-1147-9FF3-62C0B4653E73}">
      <dsp:nvSpPr>
        <dsp:cNvPr id="0" name=""/>
        <dsp:cNvSpPr/>
      </dsp:nvSpPr>
      <dsp:spPr>
        <a:xfrm>
          <a:off x="0" y="3455431"/>
          <a:ext cx="5275461" cy="690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0" y="3455431"/>
        <a:ext cx="5275461" cy="6906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647AA-AB21-48A4-BA8B-79DC62D39A7E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22613" y="509588"/>
            <a:ext cx="368300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9CEBC-4A1C-4315-86B6-E3E9A44019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198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7E21A-0BDD-4B3B-8037-AFA8C87B61A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777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7E21A-0BDD-4B3B-8037-AFA8C87B61A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065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7E21A-0BDD-4B3B-8037-AFA8C87B61A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931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7E21A-0BDD-4B3B-8037-AFA8C87B61A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966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7E21A-0BDD-4B3B-8037-AFA8C87B61A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931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7E21A-0BDD-4B3B-8037-AFA8C87B61A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7E21A-0BDD-4B3B-8037-AFA8C87B61A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931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7E21A-0BDD-4B3B-8037-AFA8C87B61A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931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746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8075-B9E4-5C4E-BBDD-8A0127CD816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5BA89-E080-D542-A846-042F28FFE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9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8075-B9E4-5C4E-BBDD-8A0127CD816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5BA89-E080-D542-A846-042F28FFE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57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8075-B9E4-5C4E-BBDD-8A0127CD816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5BA89-E080-D542-A846-042F28FFE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71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8075-B9E4-5C4E-BBDD-8A0127CD816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5BA89-E080-D542-A846-042F28FFE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0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8075-B9E4-5C4E-BBDD-8A0127CD816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5BA89-E080-D542-A846-042F28FFE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96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8075-B9E4-5C4E-BBDD-8A0127CD816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5BA89-E080-D542-A846-042F28FFE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74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8075-B9E4-5C4E-BBDD-8A0127CD816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5BA89-E080-D542-A846-042F28FFE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1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8075-B9E4-5C4E-BBDD-8A0127CD816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5BA89-E080-D542-A846-042F28FFE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11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8075-B9E4-5C4E-BBDD-8A0127CD816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5BA89-E080-D542-A846-042F28FFE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2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8075-B9E4-5C4E-BBDD-8A0127CD816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5BA89-E080-D542-A846-042F28FFE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 userDrawn="1"/>
        </p:nvSpPr>
        <p:spPr>
          <a:xfrm>
            <a:off x="9284446" y="6481482"/>
            <a:ext cx="388470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x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6416" y="6356351"/>
            <a:ext cx="733044" cy="365125"/>
          </a:xfrm>
          <a:prstGeom prst="rect">
            <a:avLst/>
          </a:prstGeom>
        </p:spPr>
        <p:txBody>
          <a:bodyPr lIns="91694" tIns="45847" rIns="91694" bIns="45847" anchor="ctr"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en-US" sz="1000" kern="1200" baseline="0" smtClean="0">
                <a:solidFill>
                  <a:schemeClr val="tx1"/>
                </a:solidFill>
                <a:latin typeface="QXJPSZ+ClanOT-Thin"/>
                <a:ea typeface="ヒラギノ角ゴ ProN W3" pitchFamily="-105" charset="-128"/>
                <a:cs typeface="QXJPSZ+ClanOT-Thin"/>
                <a:sym typeface="Gill Sans" pitchFamily="-105" charset="0"/>
              </a:defRPr>
            </a:lvl1pPr>
          </a:lstStyle>
          <a:p>
            <a:fld id="{01228C4B-A2AA-4FDD-9C55-2A0327FBF429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894" y="188640"/>
            <a:ext cx="26416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96849" y="332658"/>
            <a:ext cx="8902646" cy="78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894" y="260648"/>
            <a:ext cx="26416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42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ervice stand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QXJPSZ+ClanOT-Thin"/>
                <a:cs typeface="QXJPSZ+ClanOT-Thin"/>
              </a:defRPr>
            </a:lvl1pPr>
          </a:lstStyle>
          <a:p>
            <a:fld id="{164A6B17-3974-442A-8AEB-AF2B4CF4A98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28625" y="980728"/>
            <a:ext cx="904954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428625" y="427078"/>
            <a:ext cx="4524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QXJPSZ+ClanOT-Thin"/>
                <a:cs typeface="QXJPSZ+ClanOT-Thin"/>
              </a:rPr>
              <a:t>CUSTOMER SERVICE STANDARDS</a:t>
            </a:r>
          </a:p>
          <a:p>
            <a:r>
              <a:rPr lang="en-GB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QXJPSZ+ClanOT-Thin"/>
                <a:cs typeface="QXJPSZ+ClanOT-Thin"/>
              </a:rPr>
              <a:t>OCTOBER</a:t>
            </a:r>
            <a:r>
              <a:rPr lang="en-GB" sz="1200" b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QXJPSZ+ClanOT-Thin"/>
                <a:cs typeface="QXJPSZ+ClanOT-Thin"/>
              </a:rPr>
              <a:t> 2016</a:t>
            </a:r>
            <a:endParaRPr lang="en-GB" sz="1200" b="0" dirty="0">
              <a:solidFill>
                <a:schemeClr val="tx1">
                  <a:lumMod val="50000"/>
                  <a:lumOff val="50000"/>
                </a:schemeClr>
              </a:solidFill>
              <a:latin typeface="QXJPSZ+ClanOT-Thin"/>
              <a:cs typeface="QXJPSZ+ClanOT-Thin"/>
            </a:endParaRPr>
          </a:p>
        </p:txBody>
      </p:sp>
      <p:pic>
        <p:nvPicPr>
          <p:cNvPr id="1026" name="Picture 2" descr="S:\Operational Planning Department\7 - Tableau Reports\Performance Monthly Report\Corporate\Airport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476" y="427078"/>
            <a:ext cx="1763345" cy="45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941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rline service stand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QXJPSZ+ClanOT-Thin"/>
                <a:cs typeface="QXJPSZ+ClanOT-Thin"/>
              </a:defRPr>
            </a:lvl1pPr>
          </a:lstStyle>
          <a:p>
            <a:fld id="{164A6B17-3974-442A-8AEB-AF2B4CF4A98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28625" y="980728"/>
            <a:ext cx="904954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428625" y="427078"/>
            <a:ext cx="4524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QXJPSZ+ClanOT-Thin"/>
                <a:cs typeface="QXJPSZ+ClanOT-Thin"/>
              </a:rPr>
              <a:t>AIRLINE SERVICE STANDARDS</a:t>
            </a:r>
          </a:p>
          <a:p>
            <a:r>
              <a:rPr lang="en-GB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QXJPSZ+ClanOT-Thin"/>
                <a:cs typeface="QXJPSZ+ClanOT-Thin"/>
              </a:rPr>
              <a:t>OCTOBER</a:t>
            </a:r>
            <a:r>
              <a:rPr lang="en-GB" sz="1200" b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QXJPSZ+ClanOT-Thin"/>
                <a:cs typeface="QXJPSZ+ClanOT-Thin"/>
              </a:rPr>
              <a:t> 2016</a:t>
            </a:r>
            <a:endParaRPr lang="en-GB" sz="1200" b="0" dirty="0">
              <a:solidFill>
                <a:schemeClr val="tx1">
                  <a:lumMod val="50000"/>
                  <a:lumOff val="50000"/>
                </a:schemeClr>
              </a:solidFill>
              <a:latin typeface="QXJPSZ+ClanOT-Thin"/>
              <a:cs typeface="QXJPSZ+ClanOT-Thin"/>
            </a:endParaRPr>
          </a:p>
        </p:txBody>
      </p:sp>
      <p:pic>
        <p:nvPicPr>
          <p:cNvPr id="1026" name="Picture 2" descr="S:\Operational Planning Department\7 - Tableau Reports\Performance Monthly Report\Corporate\Airport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476" y="427078"/>
            <a:ext cx="1763345" cy="45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628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M stand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QXJPSZ+ClanOT-Thin"/>
                <a:cs typeface="QXJPSZ+ClanOT-Thin"/>
              </a:defRPr>
            </a:lvl1pPr>
          </a:lstStyle>
          <a:p>
            <a:fld id="{164A6B17-3974-442A-8AEB-AF2B4CF4A98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28625" y="980728"/>
            <a:ext cx="904954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428625" y="427078"/>
            <a:ext cx="4524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QXJPSZ+ClanOT-Thin"/>
                <a:cs typeface="QXJPSZ+ClanOT-Thin"/>
              </a:rPr>
              <a:t>PRM STANDARDS</a:t>
            </a:r>
          </a:p>
          <a:p>
            <a:r>
              <a:rPr lang="en-GB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QXJPSZ+ClanOT-Thin"/>
                <a:cs typeface="QXJPSZ+ClanOT-Thin"/>
              </a:rPr>
              <a:t>OCTOBER</a:t>
            </a:r>
            <a:r>
              <a:rPr lang="en-GB" sz="1200" b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QXJPSZ+ClanOT-Thin"/>
                <a:cs typeface="QXJPSZ+ClanOT-Thin"/>
              </a:rPr>
              <a:t> 2016</a:t>
            </a:r>
            <a:endParaRPr lang="en-GB" sz="1200" b="0" dirty="0">
              <a:solidFill>
                <a:schemeClr val="tx1">
                  <a:lumMod val="50000"/>
                  <a:lumOff val="50000"/>
                </a:schemeClr>
              </a:solidFill>
              <a:latin typeface="QXJPSZ+ClanOT-Thin"/>
              <a:cs typeface="QXJPSZ+ClanOT-Thin"/>
            </a:endParaRPr>
          </a:p>
        </p:txBody>
      </p:sp>
      <p:pic>
        <p:nvPicPr>
          <p:cNvPr id="1026" name="Picture 2" descr="S:\Operational Planning Department\7 - Tableau Reports\Performance Monthly Report\Corporate\Airport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476" y="427078"/>
            <a:ext cx="1763345" cy="45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571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List (Large Font List)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 userDrawn="1"/>
        </p:nvSpPr>
        <p:spPr>
          <a:xfrm>
            <a:off x="9284446" y="6481482"/>
            <a:ext cx="388470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300" y="1260475"/>
            <a:ext cx="8902700" cy="288000"/>
          </a:xfr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lIns="91440" tIns="0" rIns="0" bIns="0" anchor="ctr">
            <a:normAutofit/>
          </a:bodyPr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None/>
              <a:defRPr lang="en-US" sz="1400" b="1" kern="1200" dirty="0">
                <a:solidFill>
                  <a:schemeClr val="tx1"/>
                </a:solidFill>
                <a:latin typeface="Georgia" pitchFamily="18" charset="0"/>
                <a:ea typeface="ヒラギノ角ゴ ProN W3" pitchFamily="-105" charset="-128"/>
                <a:cs typeface="+mn-cs"/>
                <a:sym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Gray Title Bar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95300" y="1700213"/>
            <a:ext cx="8902700" cy="4537076"/>
          </a:xfrm>
        </p:spPr>
        <p:txBody>
          <a:bodyPr anchor="ctr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 lang="en-US" sz="15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642938" indent="-285750">
              <a:buFont typeface="Arial" panose="020B0604020202020204" pitchFamily="34" charset="0"/>
              <a:buChar char="•"/>
              <a:defRPr sz="1600">
                <a:latin typeface="+mn-lt"/>
                <a:cs typeface="Arial" pitchFamily="34" charset="0"/>
              </a:defRPr>
            </a:lvl2pPr>
            <a:lvl3pPr marL="885825" indent="-228600" defTabSz="887413">
              <a:buFont typeface="Arial" panose="020B0604020202020204" pitchFamily="34" charset="0"/>
              <a:buChar char="•"/>
              <a:defRPr sz="1400">
                <a:latin typeface="+mn-lt"/>
                <a:cs typeface="Arial" pitchFamily="34" charset="0"/>
              </a:defRPr>
            </a:lvl3pPr>
            <a:lvl4pPr marL="1119188" indent="-228600">
              <a:buFont typeface="Arial" panose="020B0604020202020204" pitchFamily="34" charset="0"/>
              <a:buChar char="•"/>
              <a:defRPr sz="1200">
                <a:latin typeface="+mn-lt"/>
                <a:cs typeface="Arial" pitchFamily="34" charset="0"/>
              </a:defRPr>
            </a:lvl4pPr>
            <a:lvl5pPr marL="1346200" indent="-228600">
              <a:buFont typeface="Arial" panose="020B0604020202020204" pitchFamily="34" charset="0"/>
              <a:buChar char="•"/>
              <a:defRPr sz="1200"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add bullet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bullet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bullet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bullet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bullet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894" y="188640"/>
            <a:ext cx="26416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6849" y="332658"/>
            <a:ext cx="8902646" cy="78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894" y="260648"/>
            <a:ext cx="26416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4471" y="6356351"/>
            <a:ext cx="733044" cy="365125"/>
          </a:xfrm>
          <a:prstGeom prst="rect">
            <a:avLst/>
          </a:prstGeom>
        </p:spPr>
        <p:txBody>
          <a:bodyPr lIns="91694" tIns="45847" rIns="91694" bIns="45847" anchor="ctr"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en-US" sz="1000" kern="1200" baseline="0" smtClean="0">
                <a:solidFill>
                  <a:schemeClr val="tx1"/>
                </a:solidFill>
                <a:latin typeface="Arial" pitchFamily="34" charset="0"/>
                <a:ea typeface="ヒラギノ角ゴ ProN W3" pitchFamily="-105" charset="-128"/>
                <a:cs typeface="Arial" pitchFamily="34" charset="0"/>
                <a:sym typeface="Gill Sans" pitchFamily="-105" charset="0"/>
              </a:defRPr>
            </a:lvl1pPr>
          </a:lstStyle>
          <a:p>
            <a:fld id="{01228C4B-A2AA-4FDD-9C55-2A0327FBF4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6888" y="333375"/>
            <a:ext cx="8902700" cy="763588"/>
          </a:xfrm>
        </p:spPr>
        <p:txBody>
          <a:bodyPr anchor="ctr">
            <a:normAutofit/>
          </a:bodyPr>
          <a:lstStyle>
            <a:lvl1pPr marL="0" indent="0">
              <a:buNone/>
              <a:defRPr sz="2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80434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.ESTAT.1_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DI_strap_mono_rev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236538"/>
            <a:ext cx="264160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42950" y="2743201"/>
            <a:ext cx="7512050" cy="514349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742950" y="3505200"/>
            <a:ext cx="7512050" cy="20574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78908" indent="0" algn="ctr">
              <a:buNone/>
              <a:defRPr/>
            </a:lvl2pPr>
            <a:lvl3pPr marL="957816" indent="0" algn="ctr">
              <a:buNone/>
              <a:defRPr/>
            </a:lvl3pPr>
            <a:lvl4pPr marL="1436724" indent="0" algn="ctr">
              <a:buNone/>
              <a:defRPr/>
            </a:lvl4pPr>
            <a:lvl5pPr marL="1915631" indent="0" algn="ctr">
              <a:buNone/>
              <a:defRPr/>
            </a:lvl5pPr>
            <a:lvl6pPr marL="2394539" indent="0" algn="ctr">
              <a:buNone/>
              <a:defRPr/>
            </a:lvl6pPr>
            <a:lvl7pPr marL="2873447" indent="0" algn="ctr">
              <a:buNone/>
              <a:defRPr/>
            </a:lvl7pPr>
            <a:lvl8pPr marL="3352355" indent="0" algn="ctr">
              <a:buNone/>
              <a:defRPr/>
            </a:lvl8pPr>
            <a:lvl9pPr marL="383126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44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CD6F8-B715-49BB-97FB-E0037D5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3D498A-BB6C-43A7-B867-C9BB57736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2EA8B-34D6-4F15-A112-1DC8B3F75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89C0-05AD-4A69-9CF4-01CDD6C5B6F8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89F6F-E189-4389-9045-8B6C020A4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88118-C5AC-4D8D-9D2A-345CB728D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516A4-95BE-4D72-B5B4-D3FE16A35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274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8075-B9E4-5C4E-BBDD-8A0127CD816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5BA89-E080-D542-A846-042F28FFE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65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70765-04EA-49C2-AAF9-B43E21DA772D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A6B17-3974-442A-8AEB-AF2B4CF4A9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15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1" r:id="rId4"/>
    <p:sldLayoutId id="2147483652" r:id="rId5"/>
    <p:sldLayoutId id="2147483655" r:id="rId6"/>
    <p:sldLayoutId id="2147483656" r:id="rId7"/>
    <p:sldLayoutId id="2147483657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48075-B9E4-5C4E-BBDD-8A0127CD816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5BA89-E080-D542-A846-042F28FFE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5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0" y="476672"/>
            <a:ext cx="9906000" cy="6048672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eaLnBrk="1" hangingPunct="1">
              <a:defRPr/>
            </a:pPr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Special Assistance Consultative Committee</a:t>
            </a:r>
            <a:br>
              <a:rPr lang="en-US" sz="54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54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September 27</a:t>
            </a:r>
            <a:r>
              <a:rPr lang="en-US" sz="4000" baseline="300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th</a:t>
            </a:r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2018</a:t>
            </a:r>
            <a:br>
              <a:rPr lang="en-US" sz="40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Start – 10:00</a:t>
            </a:r>
            <a:endParaRPr lang="en-US" sz="5400" dirty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7607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75D493-2D99-404C-BED8-AF7CA3BCCCD2}"/>
              </a:ext>
            </a:extLst>
          </p:cNvPr>
          <p:cNvSpPr txBox="1"/>
          <p:nvPr/>
        </p:nvSpPr>
        <p:spPr>
          <a:xfrm>
            <a:off x="1280592" y="476672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Still to Come ………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40CF12-1064-4DFD-A109-BD64EE2BFB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05" r="1" b="3963"/>
          <a:stretch/>
        </p:blipFill>
        <p:spPr>
          <a:xfrm>
            <a:off x="272480" y="1369742"/>
            <a:ext cx="3592284" cy="3240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0421EB-EEE9-4EAF-BC41-8512D11DF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976" y="1556792"/>
            <a:ext cx="4586461" cy="30533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51493C-CA53-4498-A900-1AC214275759}"/>
              </a:ext>
            </a:extLst>
          </p:cNvPr>
          <p:cNvSpPr txBox="1"/>
          <p:nvPr/>
        </p:nvSpPr>
        <p:spPr>
          <a:xfrm>
            <a:off x="632520" y="4918397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Changing Places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Quiet room/Adult sensory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Further design of the Airside Reception Area</a:t>
            </a:r>
          </a:p>
        </p:txBody>
      </p:sp>
    </p:spTree>
    <p:extLst>
      <p:ext uri="{BB962C8B-B14F-4D97-AF65-F5344CB8AC3E}">
        <p14:creationId xmlns:p14="http://schemas.microsoft.com/office/powerpoint/2010/main" val="1800187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642937"/>
            <a:ext cx="3578014" cy="5572126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71475">
              <a:defRPr/>
            </a:pPr>
            <a:endParaRPr lang="en-US" sz="1463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93675" y="642938"/>
            <a:ext cx="1979911" cy="5572126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704" y="1200150"/>
            <a:ext cx="2258970" cy="4148138"/>
          </a:xfrm>
        </p:spPr>
        <p:txBody>
          <a:bodyPr>
            <a:normAutofit/>
          </a:bodyPr>
          <a:lstStyle/>
          <a:p>
            <a:r>
              <a:rPr lang="en-US" sz="3250" dirty="0">
                <a:solidFill>
                  <a:srgbClr val="FFFFFF"/>
                </a:solidFill>
              </a:rPr>
              <a:t>Aim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9625B7A-7A41-4AA0-A01C-F33EC7A635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0767906"/>
              </p:ext>
            </p:extLst>
          </p:nvPr>
        </p:nvGraphicFramePr>
        <p:xfrm>
          <a:off x="4070747" y="1200150"/>
          <a:ext cx="5275461" cy="4148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5648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5423" y="1008742"/>
            <a:ext cx="3576931" cy="3183475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US" sz="1463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444" y="1262063"/>
            <a:ext cx="3054350" cy="271383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Needs and Wants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2272" y="1008742"/>
            <a:ext cx="1718807" cy="1542859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US" sz="1463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Graphic 6" descr="Deciduous tree">
            <a:extLst>
              <a:ext uri="{FF2B5EF4-FFF2-40B4-BE49-F238E27FC236}">
                <a16:creationId xmlns:a16="http://schemas.microsoft.com/office/drawing/2014/main" id="{9944DDE6-68C4-4281-BC2C-87BC4A4F7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0001" y="2736355"/>
            <a:ext cx="1386002" cy="13860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874" y="4316469"/>
            <a:ext cx="5441739" cy="1525721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US" sz="1463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0527" y="1008742"/>
            <a:ext cx="3592600" cy="4833447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US" sz="1463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2209" y="1289321"/>
            <a:ext cx="3054348" cy="428642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625" b="1" dirty="0"/>
              <a:t>Needs</a:t>
            </a:r>
          </a:p>
          <a:p>
            <a:r>
              <a:rPr lang="en-US" sz="1625" dirty="0"/>
              <a:t>Larger screens </a:t>
            </a:r>
          </a:p>
          <a:p>
            <a:r>
              <a:rPr lang="en-US" sz="1625" dirty="0"/>
              <a:t>Replace bucket chairs </a:t>
            </a:r>
          </a:p>
          <a:p>
            <a:r>
              <a:rPr lang="en-US" sz="1625" dirty="0"/>
              <a:t>Replace chipped table </a:t>
            </a:r>
          </a:p>
          <a:p>
            <a:r>
              <a:rPr lang="en-US" sz="1625" dirty="0"/>
              <a:t>Newspaper stand </a:t>
            </a:r>
          </a:p>
          <a:p>
            <a:r>
              <a:rPr lang="en-US" sz="1625" dirty="0"/>
              <a:t>Signage</a:t>
            </a:r>
          </a:p>
          <a:p>
            <a:r>
              <a:rPr lang="en-US" sz="1625" dirty="0"/>
              <a:t>Space for wheel chairs </a:t>
            </a:r>
          </a:p>
          <a:p>
            <a:endParaRPr lang="en-US" sz="1625" dirty="0"/>
          </a:p>
          <a:p>
            <a:pPr marL="0" indent="0">
              <a:buNone/>
            </a:pPr>
            <a:r>
              <a:rPr lang="en-US" sz="1625" b="1" dirty="0"/>
              <a:t>Wants </a:t>
            </a:r>
          </a:p>
          <a:p>
            <a:r>
              <a:rPr lang="en-US" sz="1625" dirty="0"/>
              <a:t>Ambience </a:t>
            </a:r>
            <a:r>
              <a:rPr lang="mr-IN" sz="1625" dirty="0"/>
              <a:t>–</a:t>
            </a:r>
            <a:r>
              <a:rPr lang="en-US" sz="1625" dirty="0"/>
              <a:t> Sound and smell</a:t>
            </a:r>
          </a:p>
          <a:p>
            <a:r>
              <a:rPr lang="en-US" sz="1625" dirty="0"/>
              <a:t>Sweet jar</a:t>
            </a:r>
          </a:p>
          <a:p>
            <a:r>
              <a:rPr lang="en-US" sz="1625" dirty="0"/>
              <a:t>Flowers</a:t>
            </a:r>
          </a:p>
          <a:p>
            <a:r>
              <a:rPr lang="en-US" sz="1625" dirty="0"/>
              <a:t>Greenery </a:t>
            </a:r>
          </a:p>
          <a:p>
            <a:endParaRPr lang="en-US" sz="1625" dirty="0"/>
          </a:p>
        </p:txBody>
      </p:sp>
    </p:spTree>
    <p:extLst>
      <p:ext uri="{BB962C8B-B14F-4D97-AF65-F5344CB8AC3E}">
        <p14:creationId xmlns:p14="http://schemas.microsoft.com/office/powerpoint/2010/main" val="1256856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87B83-A7D8-46E4-B16F-B4C968BFD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4205804"/>
            <a:ext cx="8875456" cy="1070585"/>
          </a:xfrm>
        </p:spPr>
        <p:txBody>
          <a:bodyPr vert="horz" lIns="74295" tIns="37148" rIns="74295" bIns="37148" rtlCol="0" anchor="b">
            <a:normAutofit/>
          </a:bodyPr>
          <a:lstStyle/>
          <a:p>
            <a:r>
              <a:rPr lang="en-US" sz="5363" dirty="0"/>
              <a:t>Space</a:t>
            </a:r>
          </a:p>
        </p:txBody>
      </p:sp>
      <p:pic>
        <p:nvPicPr>
          <p:cNvPr id="1030" name="Picture 6" descr="3f41dffc-7884-4a66-8452-059b93bc28ed@eurprd03">
            <a:extLst>
              <a:ext uri="{FF2B5EF4-FFF2-40B4-BE49-F238E27FC236}">
                <a16:creationId xmlns:a16="http://schemas.microsoft.com/office/drawing/2014/main" id="{6B01C70F-DC36-485A-99AE-A6F5D802AB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0" r="19050" b="-1"/>
          <a:stretch/>
        </p:blipFill>
        <p:spPr bwMode="auto">
          <a:xfrm>
            <a:off x="16" y="642946"/>
            <a:ext cx="2444418" cy="345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bacc151-5d0c-4ef7-b60e-5fc40cb84ea7@eurprd03">
            <a:extLst>
              <a:ext uri="{FF2B5EF4-FFF2-40B4-BE49-F238E27FC236}">
                <a16:creationId xmlns:a16="http://schemas.microsoft.com/office/drawing/2014/main" id="{6F9FFDF7-6995-4F88-AE7E-3EA679C58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1" r="22697" b="2"/>
          <a:stretch/>
        </p:blipFill>
        <p:spPr bwMode="auto">
          <a:xfrm>
            <a:off x="2487275" y="642946"/>
            <a:ext cx="2444434" cy="346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032b1e9f-ca78-4132-a9c0-c85fd7d3e9cb@eurprd03">
            <a:extLst>
              <a:ext uri="{FF2B5EF4-FFF2-40B4-BE49-F238E27FC236}">
                <a16:creationId xmlns:a16="http://schemas.microsoft.com/office/drawing/2014/main" id="{FE315FE8-FC82-4DCC-A971-1532DE8FD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" r="2" b="2619"/>
          <a:stretch/>
        </p:blipFill>
        <p:spPr bwMode="auto">
          <a:xfrm rot="5400000">
            <a:off x="4465628" y="1151858"/>
            <a:ext cx="3462147" cy="244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2" name="Straight Connector 138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2124" y="642385"/>
            <a:ext cx="0" cy="3447288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03ca7c78-917d-454e-84f5-1d9ee068f485@eurprd03">
            <a:extLst>
              <a:ext uri="{FF2B5EF4-FFF2-40B4-BE49-F238E27FC236}">
                <a16:creationId xmlns:a16="http://schemas.microsoft.com/office/drawing/2014/main" id="{024FF5A5-34D9-43EF-8168-A5112B1F2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4" r="12526" b="2"/>
          <a:stretch/>
        </p:blipFill>
        <p:spPr bwMode="auto">
          <a:xfrm>
            <a:off x="7461694" y="642946"/>
            <a:ext cx="2444306" cy="346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3" name="Straight Connector 140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089673"/>
            <a:ext cx="9906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4" name="Straight Connector 142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60186" y="642385"/>
            <a:ext cx="0" cy="3447288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44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24062" y="642385"/>
            <a:ext cx="0" cy="3447288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589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" b="7770"/>
          <a:stretch/>
        </p:blipFill>
        <p:spPr>
          <a:xfrm>
            <a:off x="-1" y="642946"/>
            <a:ext cx="9906000" cy="5572117"/>
          </a:xfrm>
          <a:prstGeom prst="rect">
            <a:avLst/>
          </a:prstGeom>
        </p:spPr>
      </p:pic>
      <p:sp>
        <p:nvSpPr>
          <p:cNvPr id="2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1453955"/>
            <a:ext cx="4888952" cy="476110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74295" tIns="37148" rIns="74295" bIns="37148" rtlCol="0" anchor="t">
            <a:normAutofit/>
          </a:bodyPr>
          <a:lstStyle/>
          <a:p>
            <a:pPr algn="ctr" defTabSz="742950">
              <a:spcAft>
                <a:spcPts val="813"/>
              </a:spcAft>
              <a:buClr>
                <a:prstClr val="black"/>
              </a:buClr>
              <a:buSzPct val="100000"/>
            </a:pPr>
            <a:endParaRPr lang="en-US" sz="1300" cap="all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427" y="2198022"/>
            <a:ext cx="3415861" cy="1090988"/>
          </a:xfrm>
          <a:prstGeom prst="ellipse">
            <a:avLst/>
          </a:prstGeom>
        </p:spPr>
        <p:txBody>
          <a:bodyPr vert="horz" lIns="74295" tIns="37148" rIns="74295" bIns="37148" rtlCol="0" anchor="ctr">
            <a:normAutofit/>
          </a:bodyPr>
          <a:lstStyle/>
          <a:p>
            <a:pPr algn="ctr"/>
            <a:r>
              <a:rPr lang="en-US" sz="1625"/>
              <a:t>Concept</a:t>
            </a:r>
            <a:br>
              <a:rPr lang="en-US" sz="1625"/>
            </a:br>
            <a:br>
              <a:rPr lang="en-US" sz="1625"/>
            </a:br>
            <a:endParaRPr lang="en-US" sz="1625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58229" y="3354363"/>
            <a:ext cx="760029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26982" y="3419716"/>
            <a:ext cx="3731830" cy="2128619"/>
          </a:xfrm>
          <a:prstGeom prst="rect">
            <a:avLst/>
          </a:prstGeom>
        </p:spPr>
        <p:txBody>
          <a:bodyPr vert="horz" lIns="74295" tIns="37148" rIns="74295" bIns="37148" rtlCol="0" anchor="ctr">
            <a:normAutofit/>
          </a:bodyPr>
          <a:lstStyle/>
          <a:p>
            <a:pPr marL="464344" indent="-278606" defTabSz="742950">
              <a:lnSpc>
                <a:spcPct val="90000"/>
              </a:lnSpc>
              <a:spcAft>
                <a:spcPts val="488"/>
              </a:spcAft>
              <a:buFont typeface="+mj-lt"/>
              <a:buAutoNum type="arabicPeriod"/>
            </a:pPr>
            <a:r>
              <a:rPr lang="en-US" sz="1463" dirty="0">
                <a:solidFill>
                  <a:prstClr val="black"/>
                </a:solidFill>
                <a:latin typeface="Calibri" panose="020F0502020204030204"/>
              </a:rPr>
              <a:t>Bucket Chair</a:t>
            </a:r>
          </a:p>
          <a:p>
            <a:pPr marL="464344" indent="-278606" defTabSz="742950">
              <a:lnSpc>
                <a:spcPct val="90000"/>
              </a:lnSpc>
              <a:spcAft>
                <a:spcPts val="488"/>
              </a:spcAft>
              <a:buFont typeface="+mj-lt"/>
              <a:buAutoNum type="arabicPeriod"/>
            </a:pPr>
            <a:r>
              <a:rPr lang="en-US" sz="1463" dirty="0">
                <a:solidFill>
                  <a:prstClr val="black"/>
                </a:solidFill>
                <a:latin typeface="Calibri" panose="020F0502020204030204"/>
              </a:rPr>
              <a:t>News paper stand</a:t>
            </a:r>
          </a:p>
          <a:p>
            <a:pPr marL="464344" indent="-278606" defTabSz="742950">
              <a:lnSpc>
                <a:spcPct val="90000"/>
              </a:lnSpc>
              <a:spcAft>
                <a:spcPts val="488"/>
              </a:spcAft>
              <a:buFont typeface="+mj-lt"/>
              <a:buAutoNum type="arabicPeriod"/>
            </a:pPr>
            <a:r>
              <a:rPr lang="en-US" sz="1463" dirty="0">
                <a:solidFill>
                  <a:prstClr val="black"/>
                </a:solidFill>
                <a:latin typeface="Calibri" panose="020F0502020204030204"/>
              </a:rPr>
              <a:t>Storage</a:t>
            </a:r>
          </a:p>
          <a:p>
            <a:pPr marL="464344" indent="-278606" defTabSz="742950">
              <a:lnSpc>
                <a:spcPct val="90000"/>
              </a:lnSpc>
              <a:spcAft>
                <a:spcPts val="488"/>
              </a:spcAft>
              <a:buFont typeface="+mj-lt"/>
              <a:buAutoNum type="arabicPeriod"/>
            </a:pPr>
            <a:r>
              <a:rPr lang="en-US" sz="1463" dirty="0">
                <a:solidFill>
                  <a:prstClr val="black"/>
                </a:solidFill>
                <a:latin typeface="Calibri" panose="020F0502020204030204"/>
              </a:rPr>
              <a:t>Hexagon shelving</a:t>
            </a:r>
          </a:p>
          <a:p>
            <a:pPr marL="464344" indent="-278606" defTabSz="742950">
              <a:lnSpc>
                <a:spcPct val="90000"/>
              </a:lnSpc>
              <a:spcAft>
                <a:spcPts val="488"/>
              </a:spcAft>
              <a:buFont typeface="+mj-lt"/>
              <a:buAutoNum type="arabicPeriod"/>
            </a:pPr>
            <a:r>
              <a:rPr lang="en-US" sz="1463" dirty="0">
                <a:solidFill>
                  <a:prstClr val="black"/>
                </a:solidFill>
                <a:latin typeface="Calibri" panose="020F0502020204030204"/>
              </a:rPr>
              <a:t>Moss pillar</a:t>
            </a:r>
          </a:p>
          <a:p>
            <a:pPr marL="464344" indent="-278606" defTabSz="742950">
              <a:lnSpc>
                <a:spcPct val="90000"/>
              </a:lnSpc>
              <a:spcAft>
                <a:spcPts val="488"/>
              </a:spcAft>
              <a:buFont typeface="+mj-lt"/>
              <a:buAutoNum type="arabicPeriod"/>
            </a:pPr>
            <a:r>
              <a:rPr lang="en-US" sz="1463" dirty="0">
                <a:solidFill>
                  <a:prstClr val="black"/>
                </a:solidFill>
                <a:latin typeface="Calibri" panose="020F0502020204030204"/>
              </a:rPr>
              <a:t>Plants</a:t>
            </a:r>
          </a:p>
          <a:p>
            <a:pPr marL="464344" indent="-278606" defTabSz="742950">
              <a:lnSpc>
                <a:spcPct val="90000"/>
              </a:lnSpc>
              <a:spcAft>
                <a:spcPts val="488"/>
              </a:spcAft>
              <a:buFont typeface="+mj-lt"/>
              <a:buAutoNum type="arabicPeriod"/>
            </a:pPr>
            <a:r>
              <a:rPr lang="en-US" sz="1463" dirty="0">
                <a:solidFill>
                  <a:prstClr val="black"/>
                </a:solidFill>
                <a:latin typeface="Calibri" panose="020F0502020204030204"/>
              </a:rPr>
              <a:t>Signage</a:t>
            </a:r>
          </a:p>
          <a:p>
            <a:pPr marL="464344" indent="-278606" defTabSz="742950">
              <a:lnSpc>
                <a:spcPct val="90000"/>
              </a:lnSpc>
              <a:spcAft>
                <a:spcPts val="488"/>
              </a:spcAft>
              <a:buFont typeface="+mj-lt"/>
              <a:buAutoNum type="arabicPeriod"/>
            </a:pPr>
            <a:r>
              <a:rPr lang="en-US" sz="1463" dirty="0">
                <a:solidFill>
                  <a:prstClr val="black"/>
                </a:solidFill>
                <a:latin typeface="Calibri" panose="020F0502020204030204"/>
              </a:rPr>
              <a:t>Accessories </a:t>
            </a:r>
          </a:p>
        </p:txBody>
      </p:sp>
    </p:spTree>
    <p:extLst>
      <p:ext uri="{BB962C8B-B14F-4D97-AF65-F5344CB8AC3E}">
        <p14:creationId xmlns:p14="http://schemas.microsoft.com/office/powerpoint/2010/main" val="1675679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6955" y="642938"/>
            <a:ext cx="3781616" cy="55721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US" sz="14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9772" y="1165755"/>
            <a:ext cx="2733229" cy="1297818"/>
          </a:xfrm>
          <a:noFill/>
          <a:ln w="19050">
            <a:solidFill>
              <a:schemeClr val="bg1"/>
            </a:solidFill>
          </a:ln>
        </p:spPr>
        <p:txBody>
          <a:bodyPr vert="horz" wrap="square" lIns="74295" tIns="37148" rIns="74295" bIns="37148" rtlCol="0" anchor="ctr">
            <a:normAutofit/>
          </a:bodyPr>
          <a:lstStyle/>
          <a:p>
            <a:pPr algn="ctr"/>
            <a:r>
              <a:rPr lang="en-US" sz="2275">
                <a:solidFill>
                  <a:schemeClr val="bg1"/>
                </a:solidFill>
              </a:rPr>
              <a:t>5. Moss Pillar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34ECE-8A8D-4C3E-9E9F-55F4BA748E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7" t="16667" r="27535" b="23939"/>
          <a:stretch/>
        </p:blipFill>
        <p:spPr>
          <a:xfrm>
            <a:off x="527770" y="1611108"/>
            <a:ext cx="5078750" cy="3505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0EBD00-4C16-45C6-A9BC-93C8B92DD6ED}"/>
              </a:ext>
            </a:extLst>
          </p:cNvPr>
          <p:cNvSpPr txBox="1"/>
          <p:nvPr/>
        </p:nvSpPr>
        <p:spPr>
          <a:xfrm>
            <a:off x="6639773" y="2786348"/>
            <a:ext cx="2733229" cy="2775193"/>
          </a:xfrm>
          <a:prstGeom prst="rect">
            <a:avLst/>
          </a:prstGeom>
        </p:spPr>
        <p:txBody>
          <a:bodyPr vert="horz" lIns="74295" tIns="37148" rIns="74295" bIns="37148" rtlCol="0">
            <a:normAutofit/>
          </a:bodyPr>
          <a:lstStyle/>
          <a:p>
            <a:pPr marL="278606" indent="-185738" defTabSz="742950">
              <a:lnSpc>
                <a:spcPct val="90000"/>
              </a:lnSpc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en-US" sz="1625">
                <a:solidFill>
                  <a:prstClr val="white"/>
                </a:solidFill>
                <a:latin typeface="Calibri" panose="020F0502020204030204"/>
              </a:rPr>
              <a:t>Meld Ltd</a:t>
            </a:r>
          </a:p>
          <a:p>
            <a:pPr marL="278606" indent="-185738" defTabSz="742950">
              <a:lnSpc>
                <a:spcPct val="90000"/>
              </a:lnSpc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en-US" sz="1625">
                <a:solidFill>
                  <a:prstClr val="white"/>
                </a:solidFill>
                <a:latin typeface="Calibri" panose="020F0502020204030204"/>
              </a:rPr>
              <a:t>Oasis</a:t>
            </a:r>
          </a:p>
        </p:txBody>
      </p:sp>
    </p:spTree>
    <p:extLst>
      <p:ext uri="{BB962C8B-B14F-4D97-AF65-F5344CB8AC3E}">
        <p14:creationId xmlns:p14="http://schemas.microsoft.com/office/powerpoint/2010/main" val="82824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3000" y="1031109"/>
            <a:ext cx="0" cy="29718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07181" y="4407694"/>
            <a:ext cx="9294019" cy="1498458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US" sz="14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299671-D5CF-456F-9DB8-A779B7632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507706"/>
            <a:ext cx="9051131" cy="755988"/>
          </a:xfrm>
        </p:spPr>
        <p:txBody>
          <a:bodyPr vert="horz" lIns="74295" tIns="37148" rIns="74295" bIns="37148" rtlCol="0" anchor="b">
            <a:normAutofit/>
          </a:bodyPr>
          <a:lstStyle/>
          <a:p>
            <a:pPr algn="ctr"/>
            <a:r>
              <a:rPr lang="en-US" sz="4388" dirty="0">
                <a:solidFill>
                  <a:srgbClr val="FFFFFF"/>
                </a:solidFill>
              </a:rPr>
              <a:t>1. Meld Ltd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CF711-26F1-4F27-8626-8A8292619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3" t="16970" r="27535" b="23939"/>
          <a:stretch/>
        </p:blipFill>
        <p:spPr>
          <a:xfrm>
            <a:off x="260033" y="910273"/>
            <a:ext cx="4432933" cy="321347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53C117-5C7F-4116-BC96-18DF90431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35" t="15995" r="26873" b="24784"/>
          <a:stretch/>
        </p:blipFill>
        <p:spPr>
          <a:xfrm>
            <a:off x="5213035" y="1012409"/>
            <a:ext cx="4432933" cy="300920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463" y="5305624"/>
            <a:ext cx="631507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048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07181" y="4407694"/>
            <a:ext cx="9294019" cy="1498458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endParaRPr lang="en-US" sz="14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4507706"/>
            <a:ext cx="9051131" cy="755988"/>
          </a:xfrm>
        </p:spPr>
        <p:txBody>
          <a:bodyPr vert="horz" lIns="74295" tIns="37148" rIns="74295" bIns="37148" rtlCol="0" anchor="b">
            <a:normAutofit/>
          </a:bodyPr>
          <a:lstStyle/>
          <a:p>
            <a:pPr algn="ctr"/>
            <a:r>
              <a:rPr lang="en-US" sz="4388" dirty="0">
                <a:solidFill>
                  <a:srgbClr val="FFFFFF"/>
                </a:solidFill>
              </a:rPr>
              <a:t>7. Signage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A09A7D8-F805-41D8-BF79-E200FF1243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1" t="5709" r="4810" b="80247"/>
          <a:stretch/>
        </p:blipFill>
        <p:spPr>
          <a:xfrm>
            <a:off x="1235891" y="1210579"/>
            <a:ext cx="7991431" cy="1704071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463" y="5305624"/>
            <a:ext cx="631507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FBD2335-B2A4-444D-9998-F1C9112B4BDF}"/>
              </a:ext>
            </a:extLst>
          </p:cNvPr>
          <p:cNvSpPr txBox="1"/>
          <p:nvPr/>
        </p:nvSpPr>
        <p:spPr>
          <a:xfrm>
            <a:off x="969205" y="2964656"/>
            <a:ext cx="7967590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/>
            <a:r>
              <a:rPr lang="en-GB" sz="1463" dirty="0">
                <a:solidFill>
                  <a:prstClr val="black"/>
                </a:solidFill>
                <a:latin typeface="Calibri Light" panose="020F0302020204030204"/>
              </a:rPr>
              <a:t>‘</a:t>
            </a:r>
            <a:r>
              <a:rPr lang="en-GB" sz="2275" b="1" dirty="0">
                <a:solidFill>
                  <a:prstClr val="black"/>
                </a:solidFill>
                <a:latin typeface="Calibri Light" panose="020F0302020204030204"/>
              </a:rPr>
              <a:t>SPECIAL ASSISTANCE RESERVED SEATING</a:t>
            </a:r>
            <a:r>
              <a:rPr lang="en-GB" sz="1463" dirty="0">
                <a:solidFill>
                  <a:prstClr val="black"/>
                </a:solidFill>
                <a:latin typeface="Calibri Light" panose="020F0302020204030204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303551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2938"/>
            <a:ext cx="3781616" cy="55721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US" sz="14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817" y="1165755"/>
            <a:ext cx="2733229" cy="1297818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275">
                <a:solidFill>
                  <a:schemeClr val="bg1"/>
                </a:solidFill>
              </a:rPr>
              <a:t>Audio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818" y="2786348"/>
            <a:ext cx="3062030" cy="3162931"/>
          </a:xfrm>
        </p:spPr>
        <p:txBody>
          <a:bodyPr>
            <a:norm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Audio has been proven to relax people by 65%</a:t>
            </a:r>
          </a:p>
          <a:p>
            <a:r>
              <a:rPr lang="en-US" sz="1200" b="1">
                <a:solidFill>
                  <a:schemeClr val="bg1"/>
                </a:solidFill>
              </a:rPr>
              <a:t>Possible options include:</a:t>
            </a:r>
          </a:p>
          <a:p>
            <a:pPr lvl="2">
              <a:buFont typeface="Wingdings" charset="2"/>
              <a:buChar char="Ø"/>
            </a:pPr>
            <a:r>
              <a:rPr lang="en-US" sz="1200" b="1">
                <a:solidFill>
                  <a:schemeClr val="bg1"/>
                </a:solidFill>
              </a:rPr>
              <a:t>Classic FM</a:t>
            </a:r>
          </a:p>
          <a:p>
            <a:pPr lvl="2">
              <a:buFont typeface="Wingdings" charset="2"/>
              <a:buChar char="Ø"/>
            </a:pPr>
            <a:r>
              <a:rPr lang="en-US" sz="1200" b="1">
                <a:solidFill>
                  <a:schemeClr val="bg1"/>
                </a:solidFill>
              </a:rPr>
              <a:t>Relaxed music playlist </a:t>
            </a:r>
          </a:p>
          <a:p>
            <a:pPr lvl="2">
              <a:buFont typeface="Wingdings" charset="2"/>
              <a:buChar char="Ø"/>
            </a:pPr>
            <a:r>
              <a:rPr lang="en-US" sz="1200" b="1">
                <a:solidFill>
                  <a:schemeClr val="bg1"/>
                </a:solidFill>
              </a:rPr>
              <a:t>Nature noises e.g. birds, running water</a:t>
            </a:r>
          </a:p>
          <a:p>
            <a:pPr lvl="2">
              <a:buFont typeface="Wingdings" charset="2"/>
              <a:buChar char="Ø"/>
            </a:pPr>
            <a:r>
              <a:rPr lang="en-US" sz="1200" b="1">
                <a:solidFill>
                  <a:schemeClr val="bg1"/>
                </a:solidFill>
              </a:rPr>
              <a:t>Local Edinburgh bird sounds</a:t>
            </a:r>
          </a:p>
          <a:p>
            <a:pPr lvl="2">
              <a:buFont typeface="Wingdings" charset="2"/>
              <a:buChar char="Ø"/>
            </a:pPr>
            <a:endParaRPr lang="en-US" sz="1200" b="1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Play through a speaker using YouTube or Spotify</a:t>
            </a:r>
          </a:p>
          <a:p>
            <a:pPr>
              <a:buFont typeface="Arial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Would be possible to play a nature clip on screens</a:t>
            </a:r>
          </a:p>
          <a:p>
            <a:pPr lvl="2">
              <a:buFont typeface="Wingdings" charset="2"/>
              <a:buChar char="Ø"/>
            </a:pP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5" name="Picture 4" descr="A screenshot of a social media post&#10;&#10;Description generated with very high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433" y="2017779"/>
            <a:ext cx="5078750" cy="269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41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1303338"/>
            <a:ext cx="3432664" cy="621270"/>
          </a:xfrm>
        </p:spPr>
        <p:txBody>
          <a:bodyPr anchor="b">
            <a:normAutofit/>
          </a:bodyPr>
          <a:lstStyle/>
          <a:p>
            <a:r>
              <a:rPr lang="en-US" sz="2600"/>
              <a:t>Smell</a:t>
            </a:r>
            <a:endParaRPr lang="en-US" sz="325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D13A27-BA7B-4AC1-BAF1-72B149620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635" y="2025432"/>
            <a:ext cx="371475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7" y="2157412"/>
            <a:ext cx="4047659" cy="350430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1381" b="1" dirty="0"/>
              <a:t>Company - Eco Scent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GB" sz="1381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GB" sz="1381" dirty="0"/>
              <a:t>Scenting a space can reduce stress and anxiety, especially in waiting lounges for those nervous travellers.</a:t>
            </a:r>
            <a:endParaRPr lang="en-US" sz="1381" b="1" dirty="0"/>
          </a:p>
          <a:p>
            <a:pPr marL="0" indent="0">
              <a:spcBef>
                <a:spcPts val="0"/>
              </a:spcBef>
              <a:buNone/>
              <a:defRPr/>
            </a:pPr>
            <a:endParaRPr lang="en-US" sz="1381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GB" sz="1381" dirty="0"/>
              <a:t>Types of diffuser </a:t>
            </a:r>
          </a:p>
          <a:p>
            <a:pPr lvl="0"/>
            <a:r>
              <a:rPr lang="en-GB" sz="1381" dirty="0"/>
              <a:t>Free standing or wall mounted</a:t>
            </a:r>
          </a:p>
          <a:p>
            <a:pPr lvl="0"/>
            <a:endParaRPr lang="en-GB" sz="1381" dirty="0"/>
          </a:p>
          <a:p>
            <a:pPr marL="0" indent="0">
              <a:buNone/>
            </a:pPr>
            <a:r>
              <a:rPr lang="en-GB" sz="1381" dirty="0"/>
              <a:t>Areas of interest </a:t>
            </a:r>
          </a:p>
          <a:p>
            <a:pPr lvl="0"/>
            <a:r>
              <a:rPr lang="en-GB" sz="1381" dirty="0"/>
              <a:t>PRM – 70 square meters  </a:t>
            </a:r>
          </a:p>
          <a:p>
            <a:pPr lvl="0"/>
            <a:endParaRPr lang="en-GB" sz="1381" dirty="0"/>
          </a:p>
          <a:p>
            <a:pPr marL="0" indent="0">
              <a:buNone/>
            </a:pPr>
            <a:r>
              <a:rPr lang="en-GB" sz="1381" dirty="0"/>
              <a:t>Action </a:t>
            </a:r>
          </a:p>
          <a:p>
            <a:pPr lvl="0"/>
            <a:r>
              <a:rPr lang="en-GB" sz="1381" dirty="0"/>
              <a:t>Trial small diffuser in PRM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1381" dirty="0"/>
          </a:p>
          <a:p>
            <a:pPr>
              <a:spcBef>
                <a:spcPts val="0"/>
              </a:spcBef>
            </a:pPr>
            <a:endParaRPr lang="en-US" sz="138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313EAB-AFBD-44FC-B96C-9C9A7416E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3000" y="642938"/>
            <a:ext cx="4953000" cy="5572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US" sz="14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279C60-B3AB-4994-BBA4-00CB99B2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0550" y="1037629"/>
            <a:ext cx="1790118" cy="23260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US" sz="146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460" y="1621051"/>
            <a:ext cx="1530477" cy="115551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80C5C28-3276-4497-8BC1-366BAD074B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68762" y="1033965"/>
            <a:ext cx="1797939" cy="1527913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US" sz="14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56CDE3-F9C5-4283-AD5F-6148D5AD8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22729" y="3494354"/>
            <a:ext cx="1797939" cy="2321374"/>
          </a:xfrm>
          <a:prstGeom prst="rect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US" sz="14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9976EB-B5B0-40FD-ABF3-AD6041BA5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6643" y="2686049"/>
            <a:ext cx="2261906" cy="31296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US" sz="146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63" y="2952906"/>
            <a:ext cx="1943667" cy="26534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56460" y="3773941"/>
            <a:ext cx="1530477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/>
            <a:r>
              <a:rPr lang="en-US" sz="1463" b="1" dirty="0">
                <a:solidFill>
                  <a:prstClr val="white"/>
                </a:solidFill>
                <a:latin typeface="Calibri" panose="020F0502020204030204"/>
              </a:rPr>
              <a:t>Scent Samples</a:t>
            </a:r>
          </a:p>
          <a:p>
            <a:pPr marL="278606" indent="-278606" defTabSz="742950">
              <a:buFontTx/>
              <a:buAutoNum type="arabicPeriod"/>
            </a:pPr>
            <a:r>
              <a:rPr lang="en-US" sz="1463" dirty="0">
                <a:solidFill>
                  <a:prstClr val="white"/>
                </a:solidFill>
                <a:latin typeface="Calibri" panose="020F0502020204030204"/>
              </a:rPr>
              <a:t>Amber &amp; Lavender</a:t>
            </a:r>
          </a:p>
          <a:p>
            <a:pPr marL="278606" indent="-278606" defTabSz="742950">
              <a:buFontTx/>
              <a:buAutoNum type="arabicPeriod"/>
            </a:pPr>
            <a:r>
              <a:rPr lang="en-US" sz="1463" dirty="0">
                <a:solidFill>
                  <a:prstClr val="white"/>
                </a:solidFill>
                <a:latin typeface="Calibri" panose="020F0502020204030204"/>
              </a:rPr>
              <a:t>Green tea &amp; Lemon</a:t>
            </a:r>
          </a:p>
          <a:p>
            <a:pPr marL="278606" indent="-278606" defTabSz="742950">
              <a:buFontTx/>
              <a:buAutoNum type="arabicPeriod"/>
            </a:pPr>
            <a:r>
              <a:rPr lang="en-US" sz="1463" dirty="0">
                <a:solidFill>
                  <a:prstClr val="white"/>
                </a:solidFill>
                <a:latin typeface="Calibri" panose="020F0502020204030204"/>
              </a:rPr>
              <a:t>Morning dew</a:t>
            </a:r>
          </a:p>
          <a:p>
            <a:pPr marL="278606" indent="-278606" defTabSz="742950">
              <a:buFontTx/>
              <a:buAutoNum type="arabicPeriod"/>
            </a:pPr>
            <a:r>
              <a:rPr lang="en-US" sz="1463" dirty="0">
                <a:solidFill>
                  <a:prstClr val="white"/>
                </a:solidFill>
                <a:latin typeface="Calibri" panose="020F0502020204030204"/>
              </a:rPr>
              <a:t>The Fragrance</a:t>
            </a:r>
          </a:p>
          <a:p>
            <a:pPr marL="278606" indent="-278606" defTabSz="742950">
              <a:buFontTx/>
              <a:buAutoNum type="arabicPeriod"/>
            </a:pPr>
            <a:r>
              <a:rPr lang="en-US" sz="1463" dirty="0">
                <a:solidFill>
                  <a:prstClr val="white"/>
                </a:solidFill>
                <a:latin typeface="Calibri" panose="020F0502020204030204"/>
              </a:rPr>
              <a:t>Harbor Mist</a:t>
            </a:r>
          </a:p>
        </p:txBody>
      </p:sp>
    </p:spTree>
    <p:extLst>
      <p:ext uri="{BB962C8B-B14F-4D97-AF65-F5344CB8AC3E}">
        <p14:creationId xmlns:p14="http://schemas.microsoft.com/office/powerpoint/2010/main" val="376860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97382" y="1268760"/>
            <a:ext cx="8920114" cy="288032"/>
          </a:xfrm>
          <a:prstGeom prst="rect">
            <a:avLst/>
          </a:prstGeom>
          <a:solidFill>
            <a:srgbClr val="C4C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Georgia"/>
                <a:cs typeface="Georgia"/>
              </a:rPr>
              <a:t>Housekeeping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7382" y="1663602"/>
            <a:ext cx="899212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Toilet facilities available outside the function suite, on the left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Tea &amp; coffee available throughout the group meeting outside the function room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Working lunch at 12:30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No fire drill planned today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6" name="Rectangle 5"/>
          <p:cNvSpPr/>
          <p:nvPr/>
        </p:nvSpPr>
        <p:spPr>
          <a:xfrm>
            <a:off x="497382" y="2953853"/>
            <a:ext cx="8920114" cy="288032"/>
          </a:xfrm>
          <a:prstGeom prst="rect">
            <a:avLst/>
          </a:prstGeom>
          <a:solidFill>
            <a:srgbClr val="C4C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Georgia"/>
                <a:cs typeface="Georgia"/>
              </a:rPr>
              <a:t>Agenda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6709" y="3273102"/>
            <a:ext cx="92081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Introduction from David Feltham , Director of Passenger Experience and Operations, EDI</a:t>
            </a:r>
          </a:p>
          <a:p>
            <a:r>
              <a:rPr lang="en-GB" dirty="0"/>
              <a:t>- Welcome and introductions</a:t>
            </a:r>
          </a:p>
          <a:p>
            <a:pPr lvl="0"/>
            <a:r>
              <a:rPr lang="en-GB" dirty="0"/>
              <a:t>- Update on Actions from last Meetings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Summary of PRM service performance and operational overview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Infrastructure update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Details of guest groups invited to evaluate passenger’s airport journey over the last 6 months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Passenger satisfaction survey results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Website – progress report including presentation from Recite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Training – feedback regarding EDI online disability awareness course</a:t>
            </a:r>
          </a:p>
          <a:p>
            <a:pPr lvl="0"/>
            <a:r>
              <a:rPr lang="en-GB" dirty="0"/>
              <a:t>- Guest Speaker - Ryanair</a:t>
            </a:r>
          </a:p>
          <a:p>
            <a:r>
              <a:rPr lang="en-GB" dirty="0"/>
              <a:t>- AOB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147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3BDF46-558A-46D8-ACA2-20A2F8E41F60}"/>
              </a:ext>
            </a:extLst>
          </p:cNvPr>
          <p:cNvSpPr txBox="1"/>
          <p:nvPr/>
        </p:nvSpPr>
        <p:spPr>
          <a:xfrm>
            <a:off x="632520" y="1412776"/>
            <a:ext cx="1224136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5B3E8A-2644-49E3-8EE1-7D74C155C7C3}"/>
              </a:ext>
            </a:extLst>
          </p:cNvPr>
          <p:cNvSpPr txBox="1"/>
          <p:nvPr/>
        </p:nvSpPr>
        <p:spPr>
          <a:xfrm>
            <a:off x="1362823" y="476672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Guest Groups Actions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61093-7451-4C54-9255-7A7411EFDB29}"/>
              </a:ext>
            </a:extLst>
          </p:cNvPr>
          <p:cNvSpPr txBox="1"/>
          <p:nvPr/>
        </p:nvSpPr>
        <p:spPr>
          <a:xfrm>
            <a:off x="704528" y="1412776"/>
            <a:ext cx="684076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No Help point at the Tram Stop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Poor standard of help points (low quality, poor information, poorly located)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Drop off area extremely confusing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Wayfinding in the airport (Landside)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Clock to have numbers not symbols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Music too loud in coffee 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Hearing loops not working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Accessible disabled toilets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Security Staff awareness of hidden disabilities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Airside Reception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Guide dog area airside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More promotion of the services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2557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228C4B-A2AA-4FDD-9C55-2A0327FBF42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477299-1CD5-47A7-8CA5-30E091FAAAFD}"/>
              </a:ext>
            </a:extLst>
          </p:cNvPr>
          <p:cNvSpPr txBox="1"/>
          <p:nvPr/>
        </p:nvSpPr>
        <p:spPr>
          <a:xfrm>
            <a:off x="710071" y="442642"/>
            <a:ext cx="5863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Passenger Satisfaction Surveys</a:t>
            </a:r>
          </a:p>
        </p:txBody>
      </p:sp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891A7B7E-3700-458F-81C4-1947C5A78D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1407616"/>
              </p:ext>
            </p:extLst>
          </p:nvPr>
        </p:nvGraphicFramePr>
        <p:xfrm>
          <a:off x="560512" y="1412776"/>
          <a:ext cx="8784976" cy="530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1813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228C4B-A2AA-4FDD-9C55-2A0327FBF42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477299-1CD5-47A7-8CA5-30E091FAAAFD}"/>
              </a:ext>
            </a:extLst>
          </p:cNvPr>
          <p:cNvSpPr txBox="1"/>
          <p:nvPr/>
        </p:nvSpPr>
        <p:spPr>
          <a:xfrm>
            <a:off x="710071" y="442642"/>
            <a:ext cx="5863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Passenger Satisfaction Surveys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2365570-A270-48AB-99B0-6BDD6BF79E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9673918"/>
              </p:ext>
            </p:extLst>
          </p:nvPr>
        </p:nvGraphicFramePr>
        <p:xfrm>
          <a:off x="560512" y="1268760"/>
          <a:ext cx="885698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51192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228C4B-A2AA-4FDD-9C55-2A0327FBF42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8504" y="3819115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7382" y="1268760"/>
            <a:ext cx="8920114" cy="288032"/>
          </a:xfrm>
          <a:prstGeom prst="rect">
            <a:avLst/>
          </a:prstGeom>
          <a:solidFill>
            <a:srgbClr val="C4C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Georgia"/>
                <a:cs typeface="Georgia"/>
              </a:rPr>
              <a:t>Compliments vs Complaints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49624A-6A2F-4354-9B14-1DC7AFEBFC2D}"/>
              </a:ext>
            </a:extLst>
          </p:cNvPr>
          <p:cNvSpPr txBox="1"/>
          <p:nvPr/>
        </p:nvSpPr>
        <p:spPr>
          <a:xfrm>
            <a:off x="704528" y="450759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Customer Feedback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754212-53A2-4925-A663-C1E177B392D4}"/>
              </a:ext>
            </a:extLst>
          </p:cNvPr>
          <p:cNvSpPr txBox="1"/>
          <p:nvPr/>
        </p:nvSpPr>
        <p:spPr>
          <a:xfrm>
            <a:off x="497382" y="1788518"/>
            <a:ext cx="892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CA59853-9BB7-4609-8022-CE122AC09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85275"/>
              </p:ext>
            </p:extLst>
          </p:nvPr>
        </p:nvGraphicFramePr>
        <p:xfrm>
          <a:off x="488504" y="4509120"/>
          <a:ext cx="9030956" cy="2227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val="3416231125"/>
                    </a:ext>
                  </a:extLst>
                </a:gridCol>
                <a:gridCol w="5646580">
                  <a:extLst>
                    <a:ext uri="{9D8B030D-6E8A-4147-A177-3AD203B41FA5}">
                      <a16:colId xmlns:a16="http://schemas.microsoft.com/office/drawing/2014/main" val="2998103799"/>
                    </a:ext>
                  </a:extLst>
                </a:gridCol>
              </a:tblGrid>
              <a:tr h="2227704">
                <a:tc>
                  <a:txBody>
                    <a:bodyPr/>
                    <a:lstStyle/>
                    <a:p>
                      <a:r>
                        <a:rPr lang="en-GB" b="1" u="sng" dirty="0"/>
                        <a:t>Common reasons for complaints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b="0" u="none" dirty="0"/>
                        <a:t>Arrival Waiting Time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n-GB" b="0" u="none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b="0" u="none" dirty="0"/>
                        <a:t>Landside Reserved Seating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n-GB" b="0" u="none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b="0" u="none" dirty="0"/>
                        <a:t>Resourcing level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u="sng" dirty="0"/>
                        <a:t>Actions Taken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b="0" u="none" dirty="0"/>
                        <a:t>Investment in new equipment to improve passenger experience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b="0" u="none" dirty="0"/>
                        <a:t>Focus on passenger waiting times and improvement in staff training.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GB" b="0" u="none" dirty="0"/>
                        <a:t>Understand the operation to adjust staff accordingly (Summer flight schedule/TEX/baggage reclaim)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34672706"/>
                  </a:ext>
                </a:extLst>
              </a:tr>
            </a:tbl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73EDA1D-2836-4233-B4DA-77ECE502A3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6508574"/>
              </p:ext>
            </p:extLst>
          </p:nvPr>
        </p:nvGraphicFramePr>
        <p:xfrm>
          <a:off x="1064568" y="1788519"/>
          <a:ext cx="7200800" cy="2648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10004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672D70-7558-4836-8B6B-25570249F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74" y="1268760"/>
            <a:ext cx="4638842" cy="26642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94E30D-7DF4-4C7E-B313-F2DC6981A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963" y="1359421"/>
            <a:ext cx="4536504" cy="24829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85738B-2F19-4C67-8854-AC6D6A6C7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47" y="4149080"/>
            <a:ext cx="4788916" cy="2448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14414-E6A6-48B0-A6FA-64C6B4C89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212" y="4181111"/>
            <a:ext cx="4536504" cy="2523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DD9C6A-FAA6-4041-9619-9BB7EC52BA6D}"/>
              </a:ext>
            </a:extLst>
          </p:cNvPr>
          <p:cNvSpPr txBox="1"/>
          <p:nvPr/>
        </p:nvSpPr>
        <p:spPr>
          <a:xfrm>
            <a:off x="1136576" y="43593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Airside Reception Survey</a:t>
            </a:r>
          </a:p>
        </p:txBody>
      </p:sp>
    </p:spTree>
    <p:extLst>
      <p:ext uri="{BB962C8B-B14F-4D97-AF65-F5344CB8AC3E}">
        <p14:creationId xmlns:p14="http://schemas.microsoft.com/office/powerpoint/2010/main" val="1009790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497382" y="1196752"/>
            <a:ext cx="8560074" cy="254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prstClr val="black"/>
                </a:solidFill>
                <a:ea typeface="ＭＳ Ｐゴシック" pitchFamily="-108" charset="-128"/>
              </a:rPr>
              <a:t>Marc Dabs – Recite Presentation on an accessibility format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  <a:ea typeface="ＭＳ Ｐゴシック" pitchFamily="-108" charset="-128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ea typeface="ＭＳ Ｐゴシック" pitchFamily="-108" charset="-128"/>
              </a:rPr>
              <a:t>Various changes on the website as advised in last meeting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ea typeface="ＭＳ Ｐゴシック" pitchFamily="-108" charset="-128"/>
              </a:rPr>
              <a:t>Search option and tab for Special assistance is now on the front page and more clear to see.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black"/>
              </a:solidFill>
              <a:ea typeface="ＭＳ Ｐゴシック" pitchFamily="-108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962EA0-424D-4BBF-9AC8-427252BF6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82" y="3573016"/>
            <a:ext cx="8625408" cy="30113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22E071-E81C-44E7-B6FC-98B791E6D87C}"/>
              </a:ext>
            </a:extLst>
          </p:cNvPr>
          <p:cNvSpPr txBox="1"/>
          <p:nvPr/>
        </p:nvSpPr>
        <p:spPr>
          <a:xfrm>
            <a:off x="954745" y="476672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Website Update</a:t>
            </a:r>
          </a:p>
        </p:txBody>
      </p:sp>
    </p:spTree>
    <p:extLst>
      <p:ext uri="{BB962C8B-B14F-4D97-AF65-F5344CB8AC3E}">
        <p14:creationId xmlns:p14="http://schemas.microsoft.com/office/powerpoint/2010/main" val="3896243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B256F1-9FB1-4963-A236-852E03696370}"/>
              </a:ext>
            </a:extLst>
          </p:cNvPr>
          <p:cNvSpPr txBox="1"/>
          <p:nvPr/>
        </p:nvSpPr>
        <p:spPr>
          <a:xfrm>
            <a:off x="704528" y="447535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Training</a:t>
            </a:r>
            <a:r>
              <a:rPr lang="en-GB" sz="2400" dirty="0"/>
              <a:t> </a:t>
            </a:r>
            <a:r>
              <a:rPr lang="en-GB" sz="2400" dirty="0">
                <a:solidFill>
                  <a:schemeClr val="bg1"/>
                </a:solidFill>
              </a:rPr>
              <a:t>Update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E999B-6191-40E2-BD89-2B71D4A52968}"/>
              </a:ext>
            </a:extLst>
          </p:cNvPr>
          <p:cNvSpPr txBox="1"/>
          <p:nvPr/>
        </p:nvSpPr>
        <p:spPr>
          <a:xfrm>
            <a:off x="1136576" y="1772816"/>
            <a:ext cx="86409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E-learning Disability Awareness Training discussion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Deaf Awareness Training roll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Hidden Disability Training to support Additional Needs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Security Officer refresher training in Hidden Disabilities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Review of Operational Training provided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841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F2112B-7757-4A02-B106-A61D8EF07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96" y="196199"/>
            <a:ext cx="9041569" cy="8389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03A3FB-23FD-4BE1-B834-31E829230F68}"/>
              </a:ext>
            </a:extLst>
          </p:cNvPr>
          <p:cNvSpPr txBox="1"/>
          <p:nvPr/>
        </p:nvSpPr>
        <p:spPr>
          <a:xfrm>
            <a:off x="560512" y="376923"/>
            <a:ext cx="3161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Ryanair </a:t>
            </a:r>
          </a:p>
        </p:txBody>
      </p:sp>
    </p:spTree>
    <p:extLst>
      <p:ext uri="{BB962C8B-B14F-4D97-AF65-F5344CB8AC3E}">
        <p14:creationId xmlns:p14="http://schemas.microsoft.com/office/powerpoint/2010/main" val="84366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197D10-49BF-4584-99DD-65B02C2DE435}"/>
              </a:ext>
            </a:extLst>
          </p:cNvPr>
          <p:cNvSpPr txBox="1"/>
          <p:nvPr/>
        </p:nvSpPr>
        <p:spPr>
          <a:xfrm>
            <a:off x="2792760" y="335699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AOB</a:t>
            </a:r>
          </a:p>
        </p:txBody>
      </p:sp>
    </p:spTree>
    <p:extLst>
      <p:ext uri="{BB962C8B-B14F-4D97-AF65-F5344CB8AC3E}">
        <p14:creationId xmlns:p14="http://schemas.microsoft.com/office/powerpoint/2010/main" val="3545909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228C4B-A2AA-4FDD-9C55-2A0327FBF42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7382" y="1268760"/>
            <a:ext cx="8920114" cy="288032"/>
          </a:xfrm>
          <a:prstGeom prst="rect">
            <a:avLst/>
          </a:prstGeom>
          <a:solidFill>
            <a:srgbClr val="C4C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Georgia"/>
                <a:cs typeface="Georgia"/>
              </a:rPr>
              <a:t>Edinburgh Airport Welcomes:</a:t>
            </a:r>
          </a:p>
        </p:txBody>
      </p:sp>
      <p:pic>
        <p:nvPicPr>
          <p:cNvPr id="1026" name="Picture 2" descr="Mindr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88" y="1700807"/>
            <a:ext cx="1641599" cy="18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72" y="2636808"/>
            <a:ext cx="2357876" cy="596284"/>
          </a:xfrm>
          <a:prstGeom prst="rect">
            <a:avLst/>
          </a:prstGeom>
        </p:spPr>
      </p:pic>
      <p:pic>
        <p:nvPicPr>
          <p:cNvPr id="1052" name="Picture 28" descr="Image result for alzheimers scotland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957" y="3246844"/>
            <a:ext cx="2688537" cy="147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6B80FC-AAC7-44F7-B067-6B5126624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382" y="5062499"/>
            <a:ext cx="3004161" cy="1636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0138ED-D557-4F1E-A9AE-5ED76D20B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3613805"/>
            <a:ext cx="2797015" cy="1260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8BB4C-1860-4EF2-BFEF-F382D7C50D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6770" y="1745880"/>
            <a:ext cx="2340726" cy="1683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AC0036-262A-494A-9674-2ECA4C6D48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3695" y="5197386"/>
            <a:ext cx="2061741" cy="12380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3FF070-C7D3-410B-B1AC-C1CD6680F6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6770" y="3618088"/>
            <a:ext cx="2327584" cy="14444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37F98F-7A49-4E52-9657-DFD138113E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6736" y="1788522"/>
            <a:ext cx="3522340" cy="9398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819A6E-3C48-4F2A-92AF-43DC8F72BC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23429" y="4715887"/>
            <a:ext cx="1152129" cy="2015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AB7090-DC6E-4B04-9794-4FE1DCA66A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2325" y="5231928"/>
            <a:ext cx="2131690" cy="116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45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8504" y="3819115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497382" y="1268760"/>
            <a:ext cx="8920114" cy="288032"/>
          </a:xfrm>
          <a:prstGeom prst="rect">
            <a:avLst/>
          </a:prstGeom>
          <a:solidFill>
            <a:srgbClr val="C4C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Georgia"/>
                <a:cs typeface="Georgia"/>
              </a:rPr>
              <a:t>Special Assistance Consultative Committee Action Plan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A0B2D4-2ABA-4191-9DA1-4C82D2079E4D}"/>
              </a:ext>
            </a:extLst>
          </p:cNvPr>
          <p:cNvSpPr txBox="1"/>
          <p:nvPr/>
        </p:nvSpPr>
        <p:spPr>
          <a:xfrm>
            <a:off x="596516" y="1758641"/>
            <a:ext cx="8712968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2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3A7B7C8-6071-48A7-BCD1-5952B791DD9E}"/>
              </a:ext>
            </a:extLst>
          </p:cNvPr>
          <p:cNvGraphicFramePr>
            <a:graphicFrameLocks noGrp="1"/>
          </p:cNvGraphicFramePr>
          <p:nvPr/>
        </p:nvGraphicFramePr>
        <p:xfrm>
          <a:off x="594665" y="1577779"/>
          <a:ext cx="8716670" cy="457080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134989">
                  <a:extLst>
                    <a:ext uri="{9D8B030D-6E8A-4147-A177-3AD203B41FA5}">
                      <a16:colId xmlns:a16="http://schemas.microsoft.com/office/drawing/2014/main" val="2441445743"/>
                    </a:ext>
                  </a:extLst>
                </a:gridCol>
                <a:gridCol w="5581681">
                  <a:extLst>
                    <a:ext uri="{9D8B030D-6E8A-4147-A177-3AD203B41FA5}">
                      <a16:colId xmlns:a16="http://schemas.microsoft.com/office/drawing/2014/main" val="3621682452"/>
                    </a:ext>
                  </a:extLst>
                </a:gridCol>
              </a:tblGrid>
              <a:tr h="324081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Requirement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1397" marR="71397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Action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1397" marR="71397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042726"/>
                  </a:ext>
                </a:extLst>
              </a:tr>
              <a:tr h="6556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Layout for Special Assistance reception 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1397" marR="71397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Layout agreed as open plan, with the inclusion of wheelchair spaces  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Single seat design preferred, with consideration for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colour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 contrast  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Flooring not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colour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 specific, but must include contrast and not be reflective 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2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Special Assistance partition to be low and transparent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1397" marR="71397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255237"/>
                  </a:ext>
                </a:extLst>
              </a:tr>
              <a:tr h="4917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Adult Changing Facility  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1397" marR="71397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Consider door locking mechanisms 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Monitor passenger usage from nearby reception area  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2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Review interior décor options, to include contrasting colours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 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1397" marR="71397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3315982"/>
                  </a:ext>
                </a:extLst>
              </a:tr>
              <a:tr h="4470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Propose quiet route through the airport 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1397" marR="71397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Ross Gilpin to discuss with infrastructure design team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1397" marR="71397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6819443"/>
                  </a:ext>
                </a:extLst>
              </a:tr>
              <a:tr h="4470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Review Airside reception opening hours 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1397" marR="71397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Currently operating between 07.00 – 19.00. Ross Gilpin to discuss with OmniServ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1397" marR="71397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12141"/>
                  </a:ext>
                </a:extLst>
              </a:tr>
              <a:tr h="4470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Airport infrastructure and passenger journey 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1397" marR="71397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Ross Gilpin and Andy Wright to schedule user groups, in order to evaluate and provide feedback on current, as well as future, infrastructure and passenger airport experience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1397" marR="71397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1911708"/>
                  </a:ext>
                </a:extLst>
              </a:tr>
              <a:tr h="4470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Review EDI online disability awareness training 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1397" marR="71397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Web link for airport staff online training package to be circulated to committee members once updates are completed.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1397" marR="71397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651263"/>
                  </a:ext>
                </a:extLst>
              </a:tr>
              <a:tr h="4470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Consider Thistle card implementation at EDI 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1397" marR="71397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Ross Gilpin to investigate further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1397" marR="71397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3158371"/>
                  </a:ext>
                </a:extLst>
              </a:tr>
              <a:tr h="8195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Website updates and alterations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1397" marR="71397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Produce Special Assistance service video 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Add Special Assistance Tab to Home page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Create user-friendly Search option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Improve advice page for guide dog users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2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Create Special Assistance specific maps, to include toilets, help points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etc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1397" marR="71397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582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9566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8504" y="3819115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497382" y="1268760"/>
            <a:ext cx="8920114" cy="288032"/>
          </a:xfrm>
          <a:prstGeom prst="rect">
            <a:avLst/>
          </a:prstGeom>
          <a:solidFill>
            <a:srgbClr val="C4C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Georgia"/>
                <a:cs typeface="Georgia"/>
              </a:rPr>
              <a:t>Summary of PRM service performance and operational overview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7382" y="1772816"/>
            <a:ext cx="8992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Current Service Level – ECAC Targets &amp; Results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ECDA67-0C69-43DE-AB88-ACDB1BDC9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72480" y="2310865"/>
            <a:ext cx="9433048" cy="404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65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FA208A2-C68D-4C22-B31B-F86DC949BF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What does our assistance operation look like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645B2-3653-4DB3-A722-A06D9FE46B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rgbClr val="7E0C6E"/>
          </a:solidFill>
        </p:spPr>
        <p:txBody>
          <a:bodyPr/>
          <a:lstStyle/>
          <a:p>
            <a:r>
              <a:rPr lang="en-GB" b="1" dirty="0"/>
              <a:t> 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F7B3191F-12D2-49BF-8058-2A81A667282D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916503991"/>
              </p:ext>
            </p:extLst>
          </p:nvPr>
        </p:nvGraphicFramePr>
        <p:xfrm>
          <a:off x="495300" y="1628801"/>
          <a:ext cx="834613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015D2FE-5A51-46DD-B212-7AB08179706E}"/>
              </a:ext>
            </a:extLst>
          </p:cNvPr>
          <p:cNvSpPr txBox="1"/>
          <p:nvPr/>
        </p:nvSpPr>
        <p:spPr>
          <a:xfrm>
            <a:off x="704528" y="476333"/>
            <a:ext cx="277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95000"/>
                  </a:schemeClr>
                </a:solidFill>
              </a:rPr>
              <a:t>Category Breakdown</a:t>
            </a:r>
          </a:p>
        </p:txBody>
      </p:sp>
    </p:spTree>
    <p:extLst>
      <p:ext uri="{BB962C8B-B14F-4D97-AF65-F5344CB8AC3E}">
        <p14:creationId xmlns:p14="http://schemas.microsoft.com/office/powerpoint/2010/main" val="1044341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825540" y="3509963"/>
            <a:ext cx="5762424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88A00-D22D-4E64-B9D1-2D273050736A}"/>
              </a:ext>
            </a:extLst>
          </p:cNvPr>
          <p:cNvSpPr txBox="1"/>
          <p:nvPr/>
        </p:nvSpPr>
        <p:spPr>
          <a:xfrm>
            <a:off x="4080229" y="3812954"/>
            <a:ext cx="5253046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Edinburgh Airport Terminal Expansion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74858" y="5443086"/>
            <a:ext cx="520065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DE9C829-7988-4047-A7CE-7088660B16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59" r="-2" b="18468"/>
          <a:stretch/>
        </p:blipFill>
        <p:spPr>
          <a:xfrm rot="5400000">
            <a:off x="-1159005" y="1738816"/>
            <a:ext cx="6214534" cy="3380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5C7EA5-119C-4AAA-AC8D-D674C36294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81" r="-1" b="-1"/>
          <a:stretch/>
        </p:blipFill>
        <p:spPr>
          <a:xfrm>
            <a:off x="3781615" y="299363"/>
            <a:ext cx="5863882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0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AC88A00-D22D-4E64-B9D1-2D273050736A}"/>
              </a:ext>
            </a:extLst>
          </p:cNvPr>
          <p:cNvSpPr txBox="1"/>
          <p:nvPr/>
        </p:nvSpPr>
        <p:spPr>
          <a:xfrm>
            <a:off x="495300" y="4385066"/>
            <a:ext cx="8875456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Edinburgh Airport </a:t>
            </a:r>
            <a:r>
              <a:rPr lang="en-US" sz="4200" dirty="0">
                <a:latin typeface="+mj-lt"/>
                <a:ea typeface="+mj-ea"/>
                <a:cs typeface="+mj-cs"/>
              </a:rPr>
              <a:t>Lift Nodes</a:t>
            </a:r>
            <a:endParaRPr lang="en-US" sz="4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3D56AC-96EA-4272-8F0F-7A443F62A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7" r="17087" b="-1"/>
          <a:stretch/>
        </p:blipFill>
        <p:spPr>
          <a:xfrm>
            <a:off x="20" y="10"/>
            <a:ext cx="4952975" cy="4252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591E68-B360-4ED7-984C-D95A2798F3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89" r="4790" b="2"/>
          <a:stretch/>
        </p:blipFill>
        <p:spPr>
          <a:xfrm>
            <a:off x="4952999" y="-681"/>
            <a:ext cx="4953001" cy="42532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3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906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039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3BDF46-558A-46D8-ACA2-20A2F8E41F60}"/>
              </a:ext>
            </a:extLst>
          </p:cNvPr>
          <p:cNvSpPr txBox="1"/>
          <p:nvPr/>
        </p:nvSpPr>
        <p:spPr>
          <a:xfrm>
            <a:off x="632520" y="1412776"/>
            <a:ext cx="1224136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4410D0-B832-4D40-89F3-AC38EAED2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852" y="1412776"/>
            <a:ext cx="6326817" cy="3647787"/>
          </a:xfrm>
          <a:prstGeom prst="rect">
            <a:avLst/>
          </a:prstGeom>
        </p:spPr>
      </p:pic>
      <p:pic>
        <p:nvPicPr>
          <p:cNvPr id="5" name="Picture 3" descr="cbacc151-5d0c-4ef7-b60e-5fc40cb84ea7@eurprd03">
            <a:extLst>
              <a:ext uri="{FF2B5EF4-FFF2-40B4-BE49-F238E27FC236}">
                <a16:creationId xmlns:a16="http://schemas.microsoft.com/office/drawing/2014/main" id="{0643AB0E-6D61-4981-8AB1-65E819912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1" r="22697" b="2"/>
          <a:stretch/>
        </p:blipFill>
        <p:spPr bwMode="auto">
          <a:xfrm>
            <a:off x="352389" y="1412776"/>
            <a:ext cx="3008534" cy="426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FB1688-27B9-4674-AC98-31BD8DAB0185}"/>
              </a:ext>
            </a:extLst>
          </p:cNvPr>
          <p:cNvSpPr txBox="1"/>
          <p:nvPr/>
        </p:nvSpPr>
        <p:spPr>
          <a:xfrm>
            <a:off x="1208584" y="548680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Terminal Expansion Update</a:t>
            </a:r>
          </a:p>
        </p:txBody>
      </p:sp>
    </p:spTree>
    <p:extLst>
      <p:ext uri="{BB962C8B-B14F-4D97-AF65-F5344CB8AC3E}">
        <p14:creationId xmlns:p14="http://schemas.microsoft.com/office/powerpoint/2010/main" val="871861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836</Words>
  <Application>Microsoft Office PowerPoint</Application>
  <PresentationFormat>A4 Paper (210x297 mm)</PresentationFormat>
  <Paragraphs>211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MS PGothic</vt:lpstr>
      <vt:lpstr>MS PGothic</vt:lpstr>
      <vt:lpstr>Arial</vt:lpstr>
      <vt:lpstr>Calibri</vt:lpstr>
      <vt:lpstr>Calibri Light</vt:lpstr>
      <vt:lpstr>Georgia</vt:lpstr>
      <vt:lpstr>Gill Sans</vt:lpstr>
      <vt:lpstr>Mangal</vt:lpstr>
      <vt:lpstr>QXJPSZ+ClanOT-Thin</vt:lpstr>
      <vt:lpstr>Symbol</vt:lpstr>
      <vt:lpstr>Times New Roman</vt:lpstr>
      <vt:lpstr>Wingdings</vt:lpstr>
      <vt:lpstr>ヒラギノ角ゴ ProN W3</vt:lpstr>
      <vt:lpstr>Office Theme</vt:lpstr>
      <vt:lpstr>1_Office Theme</vt:lpstr>
      <vt:lpstr>Special Assistance Consultative Committee  September 27th 2018  Start – 10:00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Aim</vt:lpstr>
      <vt:lpstr>Needs and Wants</vt:lpstr>
      <vt:lpstr>Space</vt:lpstr>
      <vt:lpstr>Concept  </vt:lpstr>
      <vt:lpstr>5. Moss Pillar </vt:lpstr>
      <vt:lpstr>1. Meld Ltd</vt:lpstr>
      <vt:lpstr>7. Signage</vt:lpstr>
      <vt:lpstr>Audio</vt:lpstr>
      <vt:lpstr>Smell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Special Assistance Consultative Committee  March 8th 2018  Start – 10:00</dc:title>
  <dc:creator>Ross Gilpin</dc:creator>
  <cp:lastModifiedBy>Susan Hill</cp:lastModifiedBy>
  <cp:revision>5</cp:revision>
  <dcterms:created xsi:type="dcterms:W3CDTF">2018-09-25T07:18:40Z</dcterms:created>
  <dcterms:modified xsi:type="dcterms:W3CDTF">2018-09-26T16:13:25Z</dcterms:modified>
</cp:coreProperties>
</file>