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6" r:id="rId1"/>
  </p:sldMasterIdLst>
  <p:notesMasterIdLst>
    <p:notesMasterId r:id="rId16"/>
  </p:notesMasterIdLst>
  <p:handoutMasterIdLst>
    <p:handoutMasterId r:id="rId17"/>
  </p:handoutMasterIdLst>
  <p:sldIdLst>
    <p:sldId id="420" r:id="rId2"/>
    <p:sldId id="482" r:id="rId3"/>
    <p:sldId id="681" r:id="rId4"/>
    <p:sldId id="483" r:id="rId5"/>
    <p:sldId id="705" r:id="rId6"/>
    <p:sldId id="713" r:id="rId7"/>
    <p:sldId id="714" r:id="rId8"/>
    <p:sldId id="711" r:id="rId9"/>
    <p:sldId id="717" r:id="rId10"/>
    <p:sldId id="710" r:id="rId11"/>
    <p:sldId id="708" r:id="rId12"/>
    <p:sldId id="715" r:id="rId13"/>
    <p:sldId id="712" r:id="rId14"/>
    <p:sldId id="4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orient="horz" pos="4032" userDrawn="1">
          <p15:clr>
            <a:srgbClr val="A4A3A4"/>
          </p15:clr>
        </p15:guide>
        <p15:guide id="6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1E4571"/>
    <a:srgbClr val="0F5992"/>
    <a:srgbClr val="156EAB"/>
    <a:srgbClr val="0096FF"/>
    <a:srgbClr val="50B7FF"/>
    <a:srgbClr val="2F96D0"/>
    <a:srgbClr val="2EA2E5"/>
    <a:srgbClr val="30ACF2"/>
    <a:srgbClr val="142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 autoAdjust="0"/>
    <p:restoredTop sz="75926" autoAdjust="0"/>
  </p:normalViewPr>
  <p:slideViewPr>
    <p:cSldViewPr snapToGrid="0" snapToObjects="1">
      <p:cViewPr varScale="1">
        <p:scale>
          <a:sx n="79" d="100"/>
          <a:sy n="79" d="100"/>
        </p:scale>
        <p:origin x="1600" y="192"/>
      </p:cViewPr>
      <p:guideLst>
        <p:guide orient="horz" pos="2160"/>
        <p:guide pos="3840"/>
        <p:guide orient="horz" pos="744"/>
        <p:guide pos="384"/>
        <p:guide orient="horz" pos="4032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6" d="100"/>
          <a:sy n="156" d="100"/>
        </p:scale>
        <p:origin x="-24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87DC3-790D-2C43-850E-488E3AC2162E}" type="datetimeFigureOut">
              <a:rPr lang="en-US" smtClean="0"/>
              <a:t>4/19/19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E4070-14C7-A946-882B-258A1D838D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1825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EE32B-C811-2746-BB9D-E90EDBB635BA}" type="datetimeFigureOut">
              <a:rPr lang="en-US" smtClean="0"/>
              <a:t>4/19/19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74DC8-9664-894C-BCD3-36875F1D1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5721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1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candidates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the following characteristics: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 more than 10 bills each month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disorganized today, but have a desire for more efficiency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 better cash flow management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have a dedicated employee looking after their billing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growing too fast and need help managing back-office functions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7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2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2729" y="3544887"/>
            <a:ext cx="6207163" cy="5147291"/>
          </a:xfrm>
        </p:spPr>
        <p:txBody>
          <a:bodyPr/>
          <a:lstStyle/>
          <a:p>
            <a:r>
              <a:rPr lang="en-US" dirty="0"/>
              <a:t>Bill.com is the leading SaaS platform for B2B payments.</a:t>
            </a:r>
            <a:r>
              <a:rPr lang="en-US" baseline="0" dirty="0"/>
              <a:t> They</a:t>
            </a:r>
            <a:r>
              <a:rPr lang="en-US" dirty="0"/>
              <a:t> make</a:t>
            </a:r>
            <a:r>
              <a:rPr lang="en-US" baseline="0" dirty="0"/>
              <a:t> it simple for</a:t>
            </a:r>
            <a:r>
              <a:rPr lang="en-US" dirty="0"/>
              <a:t> </a:t>
            </a:r>
            <a:r>
              <a:rPr lang="en-US" baseline="0" dirty="0"/>
              <a:t>thousands of businesses, banks, and accounting firms to connect and do business. Bill.com is used and trusted by the best for over 10 years.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2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2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9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0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[This slide has a build.] AP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Bill.com, the end-to-end payables process is simplified and automated. Bill.com is built from the ground up as a solution to track documentation, incorporate collaboration, and keep up to date records of expenses and revenue in the accounting software.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Throughout the process there are built in fraud prevention features, resulting in an automated payables process that is protected and takes less time to manage.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4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teve\Dropbox%20(GhostRanch)\GhostRanch%20Team%20Folder\Clients\Bill\BILL18003_WhiteLabel_PPT\img\pic3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&#10;&#10;Description generated with high confidence">
            <a:extLst>
              <a:ext uri="{FF2B5EF4-FFF2-40B4-BE49-F238E27FC236}">
                <a16:creationId xmlns:a16="http://schemas.microsoft.com/office/drawing/2014/main" id="{41CAFBC0-46E4-44CA-81AD-C8FB9B0ED13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7AF9E2E-E91E-F645-88D7-A8BBC20DEBB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8BE9D-679C-E648-BCCA-651110C79310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12377" y="2872538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12472" y="3999667"/>
            <a:ext cx="5898324" cy="41592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7AB05-F55C-934B-A25F-41D90CB7DCDB}"/>
              </a:ext>
            </a:extLst>
          </p:cNvPr>
          <p:cNvSpPr/>
          <p:nvPr userDrawn="1"/>
        </p:nvSpPr>
        <p:spPr>
          <a:xfrm>
            <a:off x="1721224" y="469997"/>
            <a:ext cx="3406588" cy="1932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7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7FA6B61-7056-9244-990D-FEEC1E0B4335}"/>
              </a:ext>
            </a:extLst>
          </p:cNvPr>
          <p:cNvSpPr/>
          <p:nvPr userDrawn="1"/>
        </p:nvSpPr>
        <p:spPr>
          <a:xfrm>
            <a:off x="0" y="15363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2FE159-A016-024C-BE4D-106D77AAF556}"/>
              </a:ext>
            </a:extLst>
          </p:cNvPr>
          <p:cNvSpPr/>
          <p:nvPr userDrawn="1"/>
        </p:nvSpPr>
        <p:spPr>
          <a:xfrm>
            <a:off x="412376" y="469997"/>
            <a:ext cx="11383383" cy="5948732"/>
          </a:xfrm>
          <a:prstGeom prst="rect">
            <a:avLst/>
          </a:prstGeom>
          <a:gradFill>
            <a:gsLst>
              <a:gs pos="49000">
                <a:schemeClr val="tx2">
                  <a:alpha val="67000"/>
                </a:schemeClr>
              </a:gs>
              <a:gs pos="100000">
                <a:schemeClr val="tx2">
                  <a:lumMod val="75000"/>
                  <a:alpha val="6800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828468" y="2136779"/>
            <a:ext cx="8569773" cy="1726855"/>
          </a:xfrm>
        </p:spPr>
        <p:txBody>
          <a:bodyPr>
            <a:normAutofit/>
          </a:bodyPr>
          <a:lstStyle>
            <a:lvl1pPr marL="93600" marR="0" indent="-457200" algn="l" defTabSz="914400" rtl="0" eaLnBrk="1" fontAlgn="auto" latinLnBrk="0" hangingPunct="1">
              <a:lnSpc>
                <a:spcPts val="2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93600" marR="0" lvl="0" indent="-457200" algn="l" defTabSz="914400" rtl="0" eaLnBrk="1" fontAlgn="auto" latinLnBrk="0" hangingPunct="1">
              <a:lnSpc>
                <a:spcPts val="2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“Click to Edit.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ante, non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sed.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orci</a:t>
            </a:r>
            <a:r>
              <a:rPr lang="en-US" dirty="0"/>
              <a:t> at semper </a:t>
            </a:r>
            <a:r>
              <a:rPr lang="en-US" dirty="0" err="1"/>
              <a:t>finibus</a:t>
            </a:r>
            <a:r>
              <a:rPr lang="en-US" dirty="0"/>
              <a:t>.”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28468" y="3882874"/>
            <a:ext cx="8569773" cy="53587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28468" y="4418746"/>
            <a:ext cx="8569773" cy="474426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65737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&#10;&#10;Description generated with high confidence">
            <a:extLst>
              <a:ext uri="{FF2B5EF4-FFF2-40B4-BE49-F238E27FC236}">
                <a16:creationId xmlns:a16="http://schemas.microsoft.com/office/drawing/2014/main" id="{2F5AD2D6-7B34-4E2B-89A4-1ED03E62B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1" t="20870" r="8170" b="-12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6D42F39-5160-A94D-8392-442D68C6B0EE}"/>
              </a:ext>
            </a:extLst>
          </p:cNvPr>
          <p:cNvSpPr/>
          <p:nvPr userDrawn="1"/>
        </p:nvSpPr>
        <p:spPr>
          <a:xfrm>
            <a:off x="-5576" y="1"/>
            <a:ext cx="12192000" cy="4177552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C2367-2F58-4172-9614-4AC6B8E6FCA2}"/>
              </a:ext>
            </a:extLst>
          </p:cNvPr>
          <p:cNvSpPr/>
          <p:nvPr userDrawn="1"/>
        </p:nvSpPr>
        <p:spPr>
          <a:xfrm>
            <a:off x="-7945" y="4177553"/>
            <a:ext cx="12207890" cy="2722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56E1B50-2F18-4A5E-BDC8-CFF62EA9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A41A3CDA-9B69-4D3C-839C-04E30BABF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692" y="4952273"/>
            <a:ext cx="9281627" cy="112471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spc="0" smtClean="0">
                <a:solidFill>
                  <a:schemeClr val="tx2"/>
                </a:solidFill>
              </a:defRPr>
            </a:lvl1pPr>
            <a:lvl2pPr>
              <a:defRPr lang="en-US" sz="1800" smtClean="0">
                <a:latin typeface="+mn-lt"/>
                <a:cs typeface="+mn-cs"/>
              </a:defRPr>
            </a:lvl2pPr>
            <a:lvl3pPr>
              <a:defRPr lang="en-US" sz="1800" smtClean="0">
                <a:latin typeface="+mn-lt"/>
                <a:cs typeface="+mn-cs"/>
              </a:defRPr>
            </a:lvl3pPr>
            <a:lvl4pPr>
              <a:defRPr lang="en-US" sz="1800" smtClean="0">
                <a:latin typeface="+mn-lt"/>
                <a:cs typeface="+mn-cs"/>
              </a:defRPr>
            </a:lvl4pPr>
            <a:lvl5pPr>
              <a:defRPr lang="en-US" sz="1800">
                <a:latin typeface="+mn-lt"/>
                <a:cs typeface="+mn-cs"/>
              </a:defRPr>
            </a:lvl5pPr>
          </a:lstStyle>
          <a:p>
            <a:pPr marL="12700" marR="12700" lvl="0"/>
            <a:r>
              <a:rPr lang="en-US" dirty="0"/>
              <a:t>Click to edit secondary statement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CB5A67-BAA6-9F41-BF81-6CC89FB248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9551" y="4625975"/>
            <a:ext cx="1728787" cy="1728788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PRESENTER PICTURE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6BA841-C0E3-B84A-89D0-6ECCAEB83648}"/>
              </a:ext>
            </a:extLst>
          </p:cNvPr>
          <p:cNvSpPr/>
          <p:nvPr userDrawn="1"/>
        </p:nvSpPr>
        <p:spPr>
          <a:xfrm>
            <a:off x="437778" y="469997"/>
            <a:ext cx="5981096" cy="3332467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B4743AF-0918-44F3-9DC9-7F2E46DA0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692" y="406378"/>
            <a:ext cx="4437698" cy="318972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1" spc="0" smtClean="0">
                <a:solidFill>
                  <a:srgbClr val="FFFFFF"/>
                </a:solidFill>
              </a:defRPr>
            </a:lvl1pPr>
            <a:lvl2pPr>
              <a:defRPr lang="en-US" sz="1800" smtClean="0">
                <a:latin typeface="+mn-lt"/>
                <a:cs typeface="+mn-cs"/>
              </a:defRPr>
            </a:lvl2pPr>
            <a:lvl3pPr>
              <a:defRPr lang="en-US" sz="1800" smtClean="0">
                <a:latin typeface="+mn-lt"/>
                <a:cs typeface="+mn-cs"/>
              </a:defRPr>
            </a:lvl3pPr>
            <a:lvl4pPr>
              <a:defRPr lang="en-US" sz="1800" smtClean="0">
                <a:latin typeface="+mn-lt"/>
                <a:cs typeface="+mn-cs"/>
              </a:defRPr>
            </a:lvl4pPr>
            <a:lvl5pPr>
              <a:defRPr lang="en-US" sz="1800">
                <a:latin typeface="+mn-lt"/>
                <a:cs typeface="+mn-cs"/>
              </a:defRPr>
            </a:lvl5pPr>
          </a:lstStyle>
          <a:p>
            <a:pPr marL="12700" lvl="0">
              <a:tabLst>
                <a:tab pos="2924175" algn="l"/>
              </a:tabLst>
            </a:pPr>
            <a:r>
              <a:rPr lang="en-US" dirty="0"/>
              <a:t>Click to edit 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425349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B8BE9D-679C-E648-BCCA-651110C79310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12377" y="2872538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12472" y="3999667"/>
            <a:ext cx="5898324" cy="41592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7AB05-F55C-934B-A25F-41D90CB7DCDB}"/>
              </a:ext>
            </a:extLst>
          </p:cNvPr>
          <p:cNvSpPr/>
          <p:nvPr userDrawn="1"/>
        </p:nvSpPr>
        <p:spPr>
          <a:xfrm>
            <a:off x="1721224" y="469997"/>
            <a:ext cx="3406588" cy="1932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1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generated with very high confidence">
            <a:extLst>
              <a:ext uri="{FF2B5EF4-FFF2-40B4-BE49-F238E27FC236}">
                <a16:creationId xmlns:a16="http://schemas.microsoft.com/office/drawing/2014/main" id="{37CDBC4B-2591-4191-8557-E180F944D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FACF37-735D-7C4F-A7B9-8DDB91249FF9}"/>
              </a:ext>
            </a:extLst>
          </p:cNvPr>
          <p:cNvSpPr/>
          <p:nvPr userDrawn="1"/>
        </p:nvSpPr>
        <p:spPr>
          <a:xfrm>
            <a:off x="-5576" y="710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DF45DB-02C0-9745-9558-62BCBAE13ACF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941296" y="2133600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941391" y="3260729"/>
            <a:ext cx="5898324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8C78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17734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clothing, person&#10;&#10;Description generated with very high confidence">
            <a:extLst>
              <a:ext uri="{FF2B5EF4-FFF2-40B4-BE49-F238E27FC236}">
                <a16:creationId xmlns:a16="http://schemas.microsoft.com/office/drawing/2014/main" id="{F77E3AE6-E851-4B48-86E7-D25B47D6134E}"/>
              </a:ext>
            </a:extLst>
          </p:cNvPr>
          <p:cNvPicPr>
            <a:picLocks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FC0DF0-26F0-1843-B7B7-6DCE0038207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F0AF66-C207-9B45-8E5C-525881F6129B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6E4BEE-BAA8-7E42-8E64-62A4533165A8}"/>
              </a:ext>
            </a:extLst>
          </p:cNvPr>
          <p:cNvSpPr/>
          <p:nvPr userDrawn="1"/>
        </p:nvSpPr>
        <p:spPr>
          <a:xfrm>
            <a:off x="1721224" y="5576809"/>
            <a:ext cx="3406588" cy="89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37778" y="2453979"/>
            <a:ext cx="5981097" cy="1138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</p:spTree>
    <p:extLst>
      <p:ext uri="{BB962C8B-B14F-4D97-AF65-F5344CB8AC3E}">
        <p14:creationId xmlns:p14="http://schemas.microsoft.com/office/powerpoint/2010/main" val="35883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12B91C7-4E89-7C47-8903-606AEF4E2D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710098-3419-514F-8A7A-05851DC83D55}"/>
              </a:ext>
            </a:extLst>
          </p:cNvPr>
          <p:cNvSpPr/>
          <p:nvPr userDrawn="1"/>
        </p:nvSpPr>
        <p:spPr>
          <a:xfrm>
            <a:off x="412376" y="469997"/>
            <a:ext cx="11383383" cy="5948732"/>
          </a:xfrm>
          <a:prstGeom prst="rect">
            <a:avLst/>
          </a:prstGeom>
          <a:gradFill>
            <a:gsLst>
              <a:gs pos="49000">
                <a:schemeClr val="tx2">
                  <a:alpha val="67000"/>
                </a:schemeClr>
              </a:gs>
              <a:gs pos="100000">
                <a:schemeClr val="tx2">
                  <a:lumMod val="75000"/>
                  <a:alpha val="6800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41293" y="2030580"/>
            <a:ext cx="10716990" cy="4097846"/>
          </a:xfrm>
        </p:spPr>
        <p:txBody>
          <a:bodyPr numCol="2">
            <a:normAutofit/>
          </a:bodyPr>
          <a:lstStyle>
            <a:lvl1pPr marL="251460" indent="-251460">
              <a:buClr>
                <a:schemeClr val="bg1"/>
              </a:buClr>
              <a:buSzPct val="80000"/>
              <a:buFont typeface="Wingdings" pitchFamily="2" charset="2"/>
              <a:buChar char="§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342900" lvl="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41293" y="1145894"/>
            <a:ext cx="552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EC1E26-B52A-A54A-9068-6550E8F65CDB}"/>
              </a:ext>
            </a:extLst>
          </p:cNvPr>
          <p:cNvCxnSpPr>
            <a:cxnSpLocks/>
          </p:cNvCxnSpPr>
          <p:nvPr userDrawn="1"/>
        </p:nvCxnSpPr>
        <p:spPr>
          <a:xfrm>
            <a:off x="1048870" y="1868503"/>
            <a:ext cx="1389530" cy="0"/>
          </a:xfrm>
          <a:prstGeom prst="line">
            <a:avLst/>
          </a:prstGeom>
          <a:ln w="95250">
            <a:gradFill>
              <a:gsLst>
                <a:gs pos="0">
                  <a:schemeClr val="bg2">
                    <a:alpha val="64000"/>
                  </a:schemeClr>
                </a:gs>
                <a:gs pos="100000">
                  <a:schemeClr val="bg2">
                    <a:alpha val="46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5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34047DD-5824-4A48-8140-B5D9AF8F09A9}"/>
              </a:ext>
            </a:extLst>
          </p:cNvPr>
          <p:cNvSpPr/>
          <p:nvPr userDrawn="1"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48BBEF-1798-524A-ACE5-D027D06C59B2}"/>
              </a:ext>
            </a:extLst>
          </p:cNvPr>
          <p:cNvSpPr/>
          <p:nvPr userDrawn="1"/>
        </p:nvSpPr>
        <p:spPr>
          <a:xfrm>
            <a:off x="404308" y="459560"/>
            <a:ext cx="11383383" cy="594873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941296" y="1699846"/>
            <a:ext cx="8683350" cy="1157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rgbClr val="2F6CA0"/>
                </a:solidFill>
              </a:defRPr>
            </a:lvl1pPr>
          </a:lstStyle>
          <a:p>
            <a:r>
              <a:rPr lang="en-US" dirty="0"/>
              <a:t>Divider: Title Goes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941390" y="3433926"/>
            <a:ext cx="8683255" cy="99550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92929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6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E892-9683-4A25-A2B6-41CABA51B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79" y="749808"/>
            <a:ext cx="9966960" cy="60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AC42B-F29F-4A27-9F7C-21B1A7EAA8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163" y="1691640"/>
            <a:ext cx="11247120" cy="4436786"/>
          </a:xfrm>
        </p:spPr>
        <p:txBody>
          <a:bodyPr>
            <a:noAutofit/>
          </a:bodyPr>
          <a:lstStyle>
            <a:lvl4pPr marL="1430338" indent="-219075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EBACCF3-4DC2-431D-A629-2DB5E13307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8910F2-70EC-DB47-B6AA-79AAF919F44C}"/>
              </a:ext>
            </a:extLst>
          </p:cNvPr>
          <p:cNvCxnSpPr>
            <a:cxnSpLocks/>
          </p:cNvCxnSpPr>
          <p:nvPr userDrawn="1"/>
        </p:nvCxnSpPr>
        <p:spPr>
          <a:xfrm>
            <a:off x="537882" y="14522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1140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58CEC1-4BFB-3D47-A4E3-8D70EE757638}"/>
              </a:ext>
            </a:extLst>
          </p:cNvPr>
          <p:cNvSpPr/>
          <p:nvPr userDrawn="1"/>
        </p:nvSpPr>
        <p:spPr>
          <a:xfrm>
            <a:off x="10136459" y="178420"/>
            <a:ext cx="1839951" cy="75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8EB5BC-AD63-4CB3-BE31-9B989AC5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032" y="749655"/>
            <a:ext cx="9410699" cy="6040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295D97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403BC54-751E-4A10-A6FB-807E7529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AF6719-003A-EA49-8FE9-AE5AA834C90C}"/>
              </a:ext>
            </a:extLst>
          </p:cNvPr>
          <p:cNvSpPr/>
          <p:nvPr userDrawn="1"/>
        </p:nvSpPr>
        <p:spPr>
          <a:xfrm>
            <a:off x="10270273" y="278780"/>
            <a:ext cx="1639229" cy="66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8EB5BC-AD63-4CB3-BE31-9B989AC5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032" y="749655"/>
            <a:ext cx="9410699" cy="6040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295D97"/>
                </a:solidFill>
              </a:defRPr>
            </a:lvl1pPr>
          </a:lstStyle>
          <a:p>
            <a:r>
              <a:rPr lang="en-US"/>
              <a:t>Title Goes Here</a:t>
            </a:r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403BC54-751E-4A10-A6FB-807E7529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6CD97C0-E6F7-47AE-9311-3D7C39F872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2032" y="1390718"/>
            <a:ext cx="9410699" cy="59139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333333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Click to edit subhead </a:t>
            </a:r>
            <a:r>
              <a:rPr lang="mr-IN" dirty="0"/>
              <a:t>–</a:t>
            </a:r>
            <a:r>
              <a:rPr lang="en-US" dirty="0"/>
              <a:t> Calibri 24 Bold</a:t>
            </a:r>
          </a:p>
        </p:txBody>
      </p:sp>
    </p:spTree>
    <p:extLst>
      <p:ext uri="{BB962C8B-B14F-4D97-AF65-F5344CB8AC3E}">
        <p14:creationId xmlns:p14="http://schemas.microsoft.com/office/powerpoint/2010/main" val="425364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52560" y="6225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749808"/>
            <a:ext cx="9966960" cy="603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825625"/>
            <a:ext cx="11247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871A"/>
              </a:buClr>
              <a:buSzTx/>
              <a:buFont typeface=".AppleSystemUIFont" charset="-12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738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031875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4971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  <a:p>
            <a:pPr marL="3420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871A"/>
              </a:buClr>
              <a:buSzTx/>
              <a:buFont typeface=".AppleSystemUIFont" charset="-12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9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>
            <a:lumMod val="75000"/>
          </a:schemeClr>
        </a:buClr>
        <a:buSzPct val="90000"/>
        <a:buFont typeface="Arial" panose="020B0604020202020204" pitchFamily="34" charset="0"/>
        <a:buChar char="•"/>
        <a:tabLst/>
        <a:defRPr sz="2400" kern="1200" baseline="0">
          <a:solidFill>
            <a:srgbClr val="666666"/>
          </a:solidFill>
          <a:latin typeface="+mn-lt"/>
          <a:ea typeface="+mn-ea"/>
          <a:cs typeface="+mn-cs"/>
        </a:defRPr>
      </a:lvl1pPr>
      <a:lvl2pPr marL="687388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295D97"/>
        </a:buClr>
        <a:buSzTx/>
        <a:buFont typeface=".AppleSystemUIFont" charset="-120"/>
        <a:buChar char="−"/>
        <a:tabLst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9144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666666"/>
        </a:buClr>
        <a:buSzTx/>
        <a:buFont typeface="Arial" panose="020B0604020202020204" pitchFamily="34" charset="0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1258888" marR="0" indent="-47625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666666"/>
        </a:buClr>
        <a:buSzTx/>
        <a:buFont typeface="Arial" panose="020B0604020202020204" pitchFamily="34" charset="0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4pPr>
      <a:lvl5pPr marL="1828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jpeg"/><Relationship Id="rId21" Type="http://schemas.openxmlformats.org/officeDocument/2006/relationships/image" Target="../media/image22.tiff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file:///C:\Users\steve\Dropbox%20(GhostRanch)\GhostRanch%20Team%20Folder\Clients\Bill\BILL18001_SalesDeckMakeover\Rnd01\Images\burst-521042.jpg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to Bill.com Accounting Firm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This deck is for introducing Bill.com to a partner/colleague</a:t>
            </a:r>
          </a:p>
          <a:p>
            <a:r>
              <a:rPr lang="en-US" dirty="0"/>
              <a:t>It can be used as a standalone presentation, to introduce a demo, or to insert into a presentation on a broader set of your practice</a:t>
            </a:r>
          </a:p>
          <a:p>
            <a:r>
              <a:rPr lang="en-US" dirty="0"/>
              <a:t>To ready this deck for use, follow these instructions</a:t>
            </a:r>
          </a:p>
          <a:p>
            <a:pPr lvl="1"/>
            <a:r>
              <a:rPr lang="en-US" dirty="0"/>
              <a:t>Drop in a PNG of your logo on the following slide in the white space provided</a:t>
            </a:r>
          </a:p>
          <a:p>
            <a:pPr lvl="1"/>
            <a:r>
              <a:rPr lang="en-US" dirty="0"/>
              <a:t>Enter company name below logo space</a:t>
            </a:r>
          </a:p>
          <a:p>
            <a:pPr lvl="1"/>
            <a:r>
              <a:rPr lang="en-US" dirty="0"/>
              <a:t>Add date of presentation</a:t>
            </a:r>
          </a:p>
          <a:p>
            <a:pPr lvl="1"/>
            <a:r>
              <a:rPr lang="en-US" dirty="0"/>
              <a:t>Add presenter photo, name, and contact info to slide 9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5828B9B-40D0-4474-BBB8-8B3466EB4BAF}"/>
              </a:ext>
            </a:extLst>
          </p:cNvPr>
          <p:cNvSpPr/>
          <p:nvPr/>
        </p:nvSpPr>
        <p:spPr>
          <a:xfrm>
            <a:off x="0" y="2764416"/>
            <a:ext cx="12192000" cy="3651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FF044-AD2D-C54F-A50F-A4F727FB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749808"/>
            <a:ext cx="10654311" cy="603504"/>
          </a:xfrm>
        </p:spPr>
        <p:txBody>
          <a:bodyPr/>
          <a:lstStyle/>
          <a:p>
            <a:r>
              <a:rPr lang="en-US" dirty="0"/>
              <a:t>What our peers have to say about Bill.com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5EB9E-143B-3946-A2DE-C66832D99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3BA875-007D-477F-9E89-6B4E01FF3C12}"/>
              </a:ext>
            </a:extLst>
          </p:cNvPr>
          <p:cNvGrpSpPr/>
          <p:nvPr/>
        </p:nvGrpSpPr>
        <p:grpSpPr>
          <a:xfrm>
            <a:off x="8076330" y="2106453"/>
            <a:ext cx="3108960" cy="3338806"/>
            <a:chOff x="8562105" y="2212950"/>
            <a:chExt cx="3108960" cy="3338806"/>
          </a:xfrm>
        </p:grpSpPr>
        <p:pic>
          <p:nvPicPr>
            <p:cNvPr id="1030" name="Picture 6" descr="https://www.bill.com/sites/all/themes/bdc_bootstrap/images/accounting_hub/testimonials/Headshot_Erik.png">
              <a:extLst>
                <a:ext uri="{FF2B5EF4-FFF2-40B4-BE49-F238E27FC236}">
                  <a16:creationId xmlns:a16="http://schemas.microsoft.com/office/drawing/2014/main" id="{8BF199D8-76ED-4BFD-A57E-3F51032B8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741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4A5EEE-BEBD-427C-AD64-DA7E0F27B48A}"/>
                </a:ext>
              </a:extLst>
            </p:cNvPr>
            <p:cNvSpPr txBox="1"/>
            <p:nvPr/>
          </p:nvSpPr>
          <p:spPr>
            <a:xfrm>
              <a:off x="8562105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“Our relationship with Bill.com offers firms a proven way to leverage technology to grow, establish a competitive advantage, and satisfy and retain clients."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413A18-B368-434E-B058-78AB68E393A9}"/>
                </a:ext>
              </a:extLst>
            </p:cNvPr>
            <p:cNvSpPr txBox="1"/>
            <p:nvPr/>
          </p:nvSpPr>
          <p:spPr>
            <a:xfrm>
              <a:off x="8562105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ERIK ASGEIRSSON, PRESIDENT AND CEO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CPA.COM, AN AICPA COMPANY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F5101-7E6E-47F6-8548-1AB3FCCE96EA}"/>
              </a:ext>
            </a:extLst>
          </p:cNvPr>
          <p:cNvGrpSpPr/>
          <p:nvPr/>
        </p:nvGrpSpPr>
        <p:grpSpPr>
          <a:xfrm>
            <a:off x="4535915" y="2106453"/>
            <a:ext cx="3108960" cy="3338806"/>
            <a:chOff x="4382308" y="2212950"/>
            <a:chExt cx="3108960" cy="3338806"/>
          </a:xfrm>
        </p:grpSpPr>
        <p:pic>
          <p:nvPicPr>
            <p:cNvPr id="1028" name="Picture 4" descr="https://www.bill.com/sites/all/themes/bdc_bootstrap/images/accounting_hub/testimonials/Headshot_Laura.png">
              <a:extLst>
                <a:ext uri="{FF2B5EF4-FFF2-40B4-BE49-F238E27FC236}">
                  <a16:creationId xmlns:a16="http://schemas.microsoft.com/office/drawing/2014/main" id="{E96E01B6-5E34-436E-A96A-A789167D4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944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BE37A-8ABC-4D70-8634-E12BCC8ED0EF}"/>
                </a:ext>
              </a:extLst>
            </p:cNvPr>
            <p:cNvSpPr txBox="1"/>
            <p:nvPr/>
          </p:nvSpPr>
          <p:spPr>
            <a:xfrm>
              <a:off x="4382308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"Bill.com's web interface, payment network, approval feature set, user roles, and fraud protection make it a game changer for businesses and accounting firms."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351801-CA88-4268-AE0B-F7E5511C1677}"/>
                </a:ext>
              </a:extLst>
            </p:cNvPr>
            <p:cNvSpPr txBox="1"/>
            <p:nvPr/>
          </p:nvSpPr>
          <p:spPr>
            <a:xfrm>
              <a:off x="4382308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LAURA REDMOND, PARTNER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CLOUD CONSULTANCY LLC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11C3A9-143B-44FF-A495-3C24F5DED1D9}"/>
              </a:ext>
            </a:extLst>
          </p:cNvPr>
          <p:cNvGrpSpPr/>
          <p:nvPr/>
        </p:nvGrpSpPr>
        <p:grpSpPr>
          <a:xfrm>
            <a:off x="995500" y="2106453"/>
            <a:ext cx="3108960" cy="3338806"/>
            <a:chOff x="404950" y="2212950"/>
            <a:chExt cx="3108960" cy="3338806"/>
          </a:xfrm>
        </p:grpSpPr>
        <p:pic>
          <p:nvPicPr>
            <p:cNvPr id="1026" name="Picture 2" descr="https://www.bill.com/sites/all/themes/bdc_bootstrap/images/accounting_hub/testimonials/Headshot_Joe.png">
              <a:extLst>
                <a:ext uri="{FF2B5EF4-FFF2-40B4-BE49-F238E27FC236}">
                  <a16:creationId xmlns:a16="http://schemas.microsoft.com/office/drawing/2014/main" id="{F8093AA0-244E-4540-9AD1-9D4367638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586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465F33-49B0-418C-98DB-BDDE10623218}"/>
                </a:ext>
              </a:extLst>
            </p:cNvPr>
            <p:cNvSpPr txBox="1"/>
            <p:nvPr/>
          </p:nvSpPr>
          <p:spPr>
            <a:xfrm>
              <a:off x="404950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"Bill.com is leading the industry in the move toward zero data entry. Every accounting professional on the planet should be taking a very hard look at Bill.com."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4F5B22-6554-471F-B494-6AE69C0E4615}"/>
                </a:ext>
              </a:extLst>
            </p:cNvPr>
            <p:cNvSpPr txBox="1"/>
            <p:nvPr/>
          </p:nvSpPr>
          <p:spPr>
            <a:xfrm>
              <a:off x="404950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JOE WOODARD, CEO AND FOUNDER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WOODARD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37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06E42-D49E-4072-953D-07032E4B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A9EC0-D415-A543-BB3E-A408342CB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Identifying and talking to your clients about Bill.com</a:t>
            </a:r>
          </a:p>
        </p:txBody>
      </p:sp>
    </p:spTree>
    <p:extLst>
      <p:ext uri="{BB962C8B-B14F-4D97-AF65-F5344CB8AC3E}">
        <p14:creationId xmlns:p14="http://schemas.microsoft.com/office/powerpoint/2010/main" val="38571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FC3120-7F36-4EF8-BECF-C72F7A0B9A42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C66631-4E80-4FB2-8578-CF946C5F5A1E}"/>
              </a:ext>
            </a:extLst>
          </p:cNvPr>
          <p:cNvSpPr/>
          <p:nvPr/>
        </p:nvSpPr>
        <p:spPr>
          <a:xfrm>
            <a:off x="0" y="0"/>
            <a:ext cx="12192000" cy="1877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27CD6-C041-4BFB-8069-B66AE273FA7E}"/>
              </a:ext>
            </a:extLst>
          </p:cNvPr>
          <p:cNvSpPr/>
          <p:nvPr/>
        </p:nvSpPr>
        <p:spPr>
          <a:xfrm>
            <a:off x="0" y="0"/>
            <a:ext cx="6096000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245985-89EC-4BFA-837F-523EF1C00530}"/>
              </a:ext>
            </a:extLst>
          </p:cNvPr>
          <p:cNvSpPr/>
          <p:nvPr/>
        </p:nvSpPr>
        <p:spPr>
          <a:xfrm>
            <a:off x="0" y="5433505"/>
            <a:ext cx="12192000" cy="142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F167E-17AE-41AE-95E7-96D8E850B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F49BFDAE-AFF6-45FD-83CC-C9816EC3336B}"/>
              </a:ext>
            </a:extLst>
          </p:cNvPr>
          <p:cNvSpPr txBox="1">
            <a:spLocks/>
          </p:cNvSpPr>
          <p:nvPr/>
        </p:nvSpPr>
        <p:spPr>
          <a:xfrm>
            <a:off x="411478" y="741236"/>
            <a:ext cx="9864635" cy="603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dirty="0"/>
              <a:t>Identifying Clients </a:t>
            </a:r>
            <a:r>
              <a:rPr lang="en-US" b="1" dirty="0"/>
              <a:t>That Need Bill.com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42A25DC-0683-44A0-BB27-18E9FCC8FDA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163" y="1691640"/>
            <a:ext cx="5309010" cy="4436786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Missing papers and expense documentation</a:t>
            </a:r>
          </a:p>
          <a:p>
            <a:r>
              <a:rPr lang="en-US" sz="2000" dirty="0"/>
              <a:t>Disorganized and out-of-date books </a:t>
            </a:r>
            <a:br>
              <a:rPr lang="en-US" sz="2000" dirty="0"/>
            </a:br>
            <a:r>
              <a:rPr lang="en-US" sz="2000" dirty="0"/>
              <a:t>and files that require cleanup</a:t>
            </a:r>
          </a:p>
          <a:p>
            <a:r>
              <a:rPr lang="en-US" sz="2000" dirty="0"/>
              <a:t>Slow, manual accounting and bill </a:t>
            </a:r>
            <a:br>
              <a:rPr lang="en-US" sz="2000" dirty="0"/>
            </a:br>
            <a:r>
              <a:rPr lang="en-US" sz="2000" dirty="0"/>
              <a:t>payment processes</a:t>
            </a:r>
          </a:p>
          <a:p>
            <a:r>
              <a:rPr lang="en-US" sz="2000" dirty="0"/>
              <a:t>No segregation of duties or </a:t>
            </a:r>
            <a:br>
              <a:rPr lang="en-US" sz="2000" dirty="0"/>
            </a:br>
            <a:r>
              <a:rPr lang="en-US" sz="2000" dirty="0"/>
              <a:t>documented payment approvals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26762F-746F-40C9-97E1-41F6CC3E567D}"/>
              </a:ext>
            </a:extLst>
          </p:cNvPr>
          <p:cNvGrpSpPr/>
          <p:nvPr/>
        </p:nvGrpSpPr>
        <p:grpSpPr>
          <a:xfrm>
            <a:off x="6781913" y="2312445"/>
            <a:ext cx="4448154" cy="2157514"/>
            <a:chOff x="7483725" y="2362140"/>
            <a:chExt cx="4355167" cy="215751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D6A291-7B23-49D1-800E-4FD0890F9CD5}"/>
                </a:ext>
              </a:extLst>
            </p:cNvPr>
            <p:cNvSpPr/>
            <p:nvPr/>
          </p:nvSpPr>
          <p:spPr>
            <a:xfrm>
              <a:off x="7483725" y="2362140"/>
              <a:ext cx="4355167" cy="2157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tx2"/>
                  </a:solidFill>
                </a:rPr>
                <a:t>If you see any of these </a:t>
              </a:r>
              <a:br>
                <a:rPr lang="en-US" sz="2800" dirty="0">
                  <a:solidFill>
                    <a:schemeClr val="tx2"/>
                  </a:solidFill>
                </a:rPr>
              </a:br>
              <a:r>
                <a:rPr lang="en-US" sz="2800" dirty="0">
                  <a:solidFill>
                    <a:schemeClr val="tx2"/>
                  </a:solidFill>
                </a:rPr>
                <a:t>characteristics in tax clients, </a:t>
              </a:r>
            </a:p>
            <a:p>
              <a:pPr>
                <a:lnSpc>
                  <a:spcPct val="90000"/>
                </a:lnSpc>
                <a:spcAft>
                  <a:spcPts val="1800"/>
                </a:spcAft>
              </a:pPr>
              <a:r>
                <a:rPr lang="en-US" sz="3200" b="1" dirty="0">
                  <a:solidFill>
                    <a:schemeClr val="tx2"/>
                  </a:solidFill>
                </a:rPr>
                <a:t>Bill.com can help. </a:t>
              </a:r>
            </a:p>
            <a:p>
              <a:pPr>
                <a:spcAft>
                  <a:spcPts val="1800"/>
                </a:spcAft>
              </a:pPr>
              <a:r>
                <a:rPr lang="en-US" sz="2000" dirty="0">
                  <a:solidFill>
                    <a:schemeClr val="tx2"/>
                  </a:solidFill>
                </a:rPr>
                <a:t>Refer your client to our outsourced accounting team.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3CF37C5-4158-4653-8C5D-7F914D39279C}"/>
                </a:ext>
              </a:extLst>
            </p:cNvPr>
            <p:cNvCxnSpPr/>
            <p:nvPr/>
          </p:nvCxnSpPr>
          <p:spPr>
            <a:xfrm>
              <a:off x="7573898" y="3720360"/>
              <a:ext cx="2911527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EEE8F48-BD79-447E-A4DB-2BF6A45E1DF8}"/>
              </a:ext>
            </a:extLst>
          </p:cNvPr>
          <p:cNvSpPr/>
          <p:nvPr/>
        </p:nvSpPr>
        <p:spPr>
          <a:xfrm flipH="1">
            <a:off x="11787687" y="928914"/>
            <a:ext cx="404309" cy="4891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B06798-3CF0-4C9C-9685-5B5EAD92A68E}"/>
              </a:ext>
            </a:extLst>
          </p:cNvPr>
          <p:cNvCxnSpPr>
            <a:cxnSpLocks/>
          </p:cNvCxnSpPr>
          <p:nvPr/>
        </p:nvCxnSpPr>
        <p:spPr>
          <a:xfrm>
            <a:off x="537882" y="14522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15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D3755B5-5248-4DB4-9A43-A9595BB40476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8AAB75-FE4E-C445-B1E0-7FC1539F74A4}"/>
              </a:ext>
            </a:extLst>
          </p:cNvPr>
          <p:cNvSpPr/>
          <p:nvPr/>
        </p:nvSpPr>
        <p:spPr>
          <a:xfrm flipV="1">
            <a:off x="0" y="4926"/>
            <a:ext cx="12192000" cy="495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95FAF7-88BD-E54D-B69F-7A77B2BDF92E}"/>
              </a:ext>
            </a:extLst>
          </p:cNvPr>
          <p:cNvSpPr/>
          <p:nvPr/>
        </p:nvSpPr>
        <p:spPr>
          <a:xfrm>
            <a:off x="2766759" y="5349100"/>
            <a:ext cx="605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Provide materials about our accounting services and Bill.com – we can help!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48C9D-A383-A74A-BA68-2997A71D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Recommending Bill.com to Clients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0BE5FC-5858-D34D-B770-4B7706018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4602" y="2265793"/>
            <a:ext cx="1335228" cy="1038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CFE79F-5A43-1F4C-B699-E09CCA8E3FCA}"/>
              </a:ext>
            </a:extLst>
          </p:cNvPr>
          <p:cNvSpPr/>
          <p:nvPr/>
        </p:nvSpPr>
        <p:spPr>
          <a:xfrm>
            <a:off x="2442016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Easier online bill pay</a:t>
            </a:r>
            <a:br>
              <a:rPr lang="en-US" dirty="0"/>
            </a:br>
            <a:r>
              <a:rPr lang="en-US" sz="1600" dirty="0"/>
              <a:t>The simplest, most secure </a:t>
            </a:r>
            <a:br>
              <a:rPr lang="en-US" sz="1600" dirty="0"/>
            </a:br>
            <a:r>
              <a:rPr lang="en-US" sz="1600" dirty="0"/>
              <a:t>way to manage payments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C1B873C-AA0A-1243-BE83-D689227F7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7208" y="2295724"/>
            <a:ext cx="1092446" cy="978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4A3F0-332E-374A-A36B-B4D3F9892718}"/>
              </a:ext>
            </a:extLst>
          </p:cNvPr>
          <p:cNvSpPr/>
          <p:nvPr/>
        </p:nvSpPr>
        <p:spPr>
          <a:xfrm>
            <a:off x="5493231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Transparent cash flow</a:t>
            </a:r>
            <a:br>
              <a:rPr lang="en-US" dirty="0"/>
            </a:br>
            <a:r>
              <a:rPr lang="en-US" sz="1600" dirty="0"/>
              <a:t>See important payment details </a:t>
            </a:r>
            <a:br>
              <a:rPr lang="en-US" sz="1600" dirty="0"/>
            </a:br>
            <a:r>
              <a:rPr lang="en-US" sz="1600" dirty="0"/>
              <a:t>and documents, all in one place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5A87238-8112-424F-9CE5-F2A4F31CF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7987" y="2302815"/>
            <a:ext cx="1308918" cy="9644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E36015-B6DF-D442-9DFD-CC00D0898EA9}"/>
              </a:ext>
            </a:extLst>
          </p:cNvPr>
          <p:cNvSpPr/>
          <p:nvPr/>
        </p:nvSpPr>
        <p:spPr>
          <a:xfrm>
            <a:off x="8722246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Mobile collaboration</a:t>
            </a:r>
            <a:br>
              <a:rPr lang="en-US" dirty="0"/>
            </a:br>
            <a:r>
              <a:rPr lang="en-US" sz="1600" dirty="0"/>
              <a:t>Convenient access for anytime, </a:t>
            </a:r>
            <a:br>
              <a:rPr lang="en-US" sz="1600" dirty="0"/>
            </a:br>
            <a:r>
              <a:rPr lang="en-US" sz="1600" dirty="0"/>
              <a:t>anywhere bill management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8E530E-9758-7646-BF01-8805D5C233FF}"/>
              </a:ext>
            </a:extLst>
          </p:cNvPr>
          <p:cNvCxnSpPr>
            <a:cxnSpLocks/>
          </p:cNvCxnSpPr>
          <p:nvPr/>
        </p:nvCxnSpPr>
        <p:spPr>
          <a:xfrm flipV="1">
            <a:off x="2444621" y="2456385"/>
            <a:ext cx="0" cy="167199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7F75DFF-F5A6-4145-84FC-67FD4017C441}"/>
              </a:ext>
            </a:extLst>
          </p:cNvPr>
          <p:cNvSpPr/>
          <p:nvPr/>
        </p:nvSpPr>
        <p:spPr>
          <a:xfrm>
            <a:off x="282350" y="3138187"/>
            <a:ext cx="1936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Talking Points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ED240E7-909B-4A30-A610-12BF0DB40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13</a:t>
            </a:fld>
            <a:endParaRPr lang="en-US" dirty="0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762007D4-1DDC-4B03-83A0-D50BB66942E5}"/>
              </a:ext>
            </a:extLst>
          </p:cNvPr>
          <p:cNvSpPr/>
          <p:nvPr/>
        </p:nvSpPr>
        <p:spPr>
          <a:xfrm>
            <a:off x="2492246" y="5477661"/>
            <a:ext cx="237920" cy="237920"/>
          </a:xfrm>
          <a:prstGeom prst="plus">
            <a:avLst>
              <a:gd name="adj" fmla="val 3922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8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786C5E-263E-4D00-BE62-B7BDA5D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47E8F-704B-864B-B933-04B139D4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23" y="5801283"/>
            <a:ext cx="2865485" cy="4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5DE8C-76FE-4F40-9667-123836DE8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9383" y="4064207"/>
            <a:ext cx="4309261" cy="4826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Bill management for our clients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5A46AA-DF9F-40A7-9D6D-358A74CB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34" y="2872538"/>
            <a:ext cx="4876799" cy="1127125"/>
          </a:xfrm>
        </p:spPr>
        <p:txBody>
          <a:bodyPr>
            <a:normAutofit/>
          </a:bodyPr>
          <a:lstStyle/>
          <a:p>
            <a:r>
              <a:rPr lang="en-US" dirty="0"/>
              <a:t>Bill.com Overview for [PARTNER NAME]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607482-0213-0147-B81B-6DD82B269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306" y="5576809"/>
            <a:ext cx="5970494" cy="5138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EB637D-C0FF-5940-ABAF-843B8DBF8E85}"/>
              </a:ext>
            </a:extLst>
          </p:cNvPr>
          <p:cNvCxnSpPr>
            <a:cxnSpLocks/>
          </p:cNvCxnSpPr>
          <p:nvPr/>
        </p:nvCxnSpPr>
        <p:spPr>
          <a:xfrm>
            <a:off x="1635895" y="5149585"/>
            <a:ext cx="3420199" cy="0"/>
          </a:xfrm>
          <a:prstGeom prst="line">
            <a:avLst/>
          </a:prstGeom>
          <a:ln w="95250">
            <a:gradFill>
              <a:gsLst>
                <a:gs pos="0">
                  <a:schemeClr val="bg2">
                    <a:alpha val="64000"/>
                  </a:schemeClr>
                </a:gs>
                <a:gs pos="100000">
                  <a:schemeClr val="bg2">
                    <a:alpha val="46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D9EDBC-1691-9B45-A340-66339A877FCC}"/>
              </a:ext>
            </a:extLst>
          </p:cNvPr>
          <p:cNvSpPr/>
          <p:nvPr/>
        </p:nvSpPr>
        <p:spPr>
          <a:xfrm>
            <a:off x="9983449" y="6265889"/>
            <a:ext cx="2208551" cy="59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ACC341-BB46-6C49-9BC8-5320ACB6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796" y="6432425"/>
            <a:ext cx="1689915" cy="2590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3971" y="996043"/>
            <a:ext cx="209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Firm Logo</a:t>
            </a:r>
          </a:p>
        </p:txBody>
      </p:sp>
    </p:spTree>
    <p:extLst>
      <p:ext uri="{BB962C8B-B14F-4D97-AF65-F5344CB8AC3E}">
        <p14:creationId xmlns:p14="http://schemas.microsoft.com/office/powerpoint/2010/main" val="35223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generated with high confidence">
            <a:extLst>
              <a:ext uri="{FF2B5EF4-FFF2-40B4-BE49-F238E27FC236}">
                <a16:creationId xmlns:a16="http://schemas.microsoft.com/office/drawing/2014/main" id="{E69BEFC6-8862-47F0-97BC-42EF92609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4865916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27B83476-CE2F-E140-AEB5-A09F6278BDBE}"/>
              </a:ext>
            </a:extLst>
          </p:cNvPr>
          <p:cNvSpPr/>
          <p:nvPr/>
        </p:nvSpPr>
        <p:spPr>
          <a:xfrm>
            <a:off x="0" y="0"/>
            <a:ext cx="12192000" cy="4886931"/>
          </a:xfrm>
          <a:prstGeom prst="rect">
            <a:avLst/>
          </a:prstGeom>
          <a:gradFill>
            <a:gsLst>
              <a:gs pos="0">
                <a:schemeClr val="bg1">
                  <a:alpha val="93000"/>
                </a:schemeClr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Slide Number Placeholder 2">
            <a:extLst>
              <a:ext uri="{FF2B5EF4-FFF2-40B4-BE49-F238E27FC236}">
                <a16:creationId xmlns:a16="http://schemas.microsoft.com/office/drawing/2014/main" id="{599C117C-F1B3-4606-8303-A8B16004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6A5-9112-DF40-98A9-746EB4AEA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66666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CF0D57-232D-4A7D-951A-EC70A2056ABD}"/>
              </a:ext>
            </a:extLst>
          </p:cNvPr>
          <p:cNvGrpSpPr/>
          <p:nvPr/>
        </p:nvGrpSpPr>
        <p:grpSpPr>
          <a:xfrm>
            <a:off x="1503594" y="1781440"/>
            <a:ext cx="2148179" cy="2753579"/>
            <a:chOff x="625341" y="1781440"/>
            <a:chExt cx="2148179" cy="275357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85987E6-B640-4311-9F15-9ABDE4CEB636}"/>
                </a:ext>
              </a:extLst>
            </p:cNvPr>
            <p:cNvSpPr txBox="1"/>
            <p:nvPr/>
          </p:nvSpPr>
          <p:spPr>
            <a:xfrm>
              <a:off x="933074" y="4107030"/>
              <a:ext cx="1581003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 Validation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613F46-522B-4F10-86BA-5C971256D11D}"/>
                </a:ext>
              </a:extLst>
            </p:cNvPr>
            <p:cNvGrpSpPr/>
            <p:nvPr/>
          </p:nvGrpSpPr>
          <p:grpSpPr>
            <a:xfrm>
              <a:off x="625341" y="1781440"/>
              <a:ext cx="2148179" cy="2148179"/>
              <a:chOff x="625341" y="1781440"/>
              <a:chExt cx="2148179" cy="214817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8E1627F-5E46-9E48-AB6F-9172947280A6}"/>
                  </a:ext>
                </a:extLst>
              </p:cNvPr>
              <p:cNvSpPr/>
              <p:nvPr/>
            </p:nvSpPr>
            <p:spPr>
              <a:xfrm>
                <a:off x="625341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48BDD1-CE64-41E0-ADE5-B4F26D6FB8C2}"/>
                  </a:ext>
                </a:extLst>
              </p:cNvPr>
              <p:cNvSpPr txBox="1"/>
              <p:nvPr/>
            </p:nvSpPr>
            <p:spPr>
              <a:xfrm>
                <a:off x="952788" y="2520577"/>
                <a:ext cx="1541576" cy="8994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Top-100 firms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7B55-1EFB-4BA1-93B5-93E9C78EBBF8}"/>
              </a:ext>
            </a:extLst>
          </p:cNvPr>
          <p:cNvGrpSpPr/>
          <p:nvPr/>
        </p:nvGrpSpPr>
        <p:grpSpPr>
          <a:xfrm>
            <a:off x="5021910" y="1781440"/>
            <a:ext cx="2148179" cy="2761702"/>
            <a:chOff x="6526908" y="1781440"/>
            <a:chExt cx="2148179" cy="2761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A8F33B7-D5B8-491E-8223-1ED7AFD8664B}"/>
                </a:ext>
              </a:extLst>
            </p:cNvPr>
            <p:cNvSpPr txBox="1"/>
            <p:nvPr/>
          </p:nvSpPr>
          <p:spPr>
            <a:xfrm>
              <a:off x="6823659" y="4115153"/>
              <a:ext cx="1662027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Proven Scale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5405AF-F0B8-4F98-A424-88807529EBAE}"/>
                </a:ext>
              </a:extLst>
            </p:cNvPr>
            <p:cNvGrpSpPr/>
            <p:nvPr/>
          </p:nvGrpSpPr>
          <p:grpSpPr>
            <a:xfrm>
              <a:off x="6526908" y="1781440"/>
              <a:ext cx="2148179" cy="2148179"/>
              <a:chOff x="6526908" y="1781440"/>
              <a:chExt cx="2148179" cy="21481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7F16507-93D9-3245-8019-1F4E7F102718}"/>
                  </a:ext>
                </a:extLst>
              </p:cNvPr>
              <p:cNvSpPr/>
              <p:nvPr/>
            </p:nvSpPr>
            <p:spPr>
              <a:xfrm>
                <a:off x="6526908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2905F5D-ED59-4646-92DD-032173DE280D}"/>
                  </a:ext>
                </a:extLst>
              </p:cNvPr>
              <p:cNvSpPr txBox="1"/>
              <p:nvPr/>
            </p:nvSpPr>
            <p:spPr>
              <a:xfrm>
                <a:off x="6714736" y="2520577"/>
                <a:ext cx="1771640" cy="89941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$60B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Moved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9A65C7-6C82-4D07-B4B5-5AFD1E8AE64E}"/>
              </a:ext>
            </a:extLst>
          </p:cNvPr>
          <p:cNvGrpSpPr/>
          <p:nvPr/>
        </p:nvGrpSpPr>
        <p:grpSpPr>
          <a:xfrm>
            <a:off x="8540227" y="1781440"/>
            <a:ext cx="2148179" cy="2750399"/>
            <a:chOff x="9395614" y="1781440"/>
            <a:chExt cx="2148179" cy="275039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BDFA5C3-B1F9-473F-9EAE-8414250220BB}"/>
                </a:ext>
              </a:extLst>
            </p:cNvPr>
            <p:cNvSpPr txBox="1"/>
            <p:nvPr/>
          </p:nvSpPr>
          <p:spPr>
            <a:xfrm>
              <a:off x="9733650" y="4103850"/>
              <a:ext cx="1517289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Strong Network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419DD7-2D3D-4111-AB29-26ECE3F7BCD8}"/>
                </a:ext>
              </a:extLst>
            </p:cNvPr>
            <p:cNvGrpSpPr/>
            <p:nvPr/>
          </p:nvGrpSpPr>
          <p:grpSpPr>
            <a:xfrm>
              <a:off x="9395614" y="1781440"/>
              <a:ext cx="2148179" cy="2148179"/>
              <a:chOff x="9395614" y="1781440"/>
              <a:chExt cx="2148179" cy="214817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0E99BE1-05C3-1449-90B6-543505E10B0E}"/>
                  </a:ext>
                </a:extLst>
              </p:cNvPr>
              <p:cNvSpPr/>
              <p:nvPr/>
            </p:nvSpPr>
            <p:spPr>
              <a:xfrm>
                <a:off x="9395614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FFFEF4B-D78C-43B7-AA7A-764D66A4F798}"/>
                  </a:ext>
                </a:extLst>
              </p:cNvPr>
              <p:cNvSpPr txBox="1"/>
              <p:nvPr/>
            </p:nvSpPr>
            <p:spPr>
              <a:xfrm>
                <a:off x="9897092" y="2518220"/>
                <a:ext cx="1223145" cy="90412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Members</a:t>
                </a:r>
              </a:p>
            </p:txBody>
          </p: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241D4AC-F11A-4841-8DC8-DFEDD88DACDD}"/>
              </a:ext>
            </a:extLst>
          </p:cNvPr>
          <p:cNvCxnSpPr>
            <a:cxnSpLocks/>
          </p:cNvCxnSpPr>
          <p:nvPr/>
        </p:nvCxnSpPr>
        <p:spPr>
          <a:xfrm>
            <a:off x="625341" y="1452284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EC28835-D14F-EF4F-BBC6-0B43417BEF86}"/>
              </a:ext>
            </a:extLst>
          </p:cNvPr>
          <p:cNvSpPr txBox="1"/>
          <p:nvPr/>
        </p:nvSpPr>
        <p:spPr>
          <a:xfrm>
            <a:off x="535692" y="759172"/>
            <a:ext cx="9879677" cy="5909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Leading SaaS Platform for B2B Payments </a:t>
            </a:r>
          </a:p>
        </p:txBody>
      </p:sp>
      <p:pic>
        <p:nvPicPr>
          <p:cNvPr id="26" name="Picture 2" descr="Image result for cpa.com logo">
            <a:extLst>
              <a:ext uri="{FF2B5EF4-FFF2-40B4-BE49-F238E27FC236}">
                <a16:creationId xmlns:a16="http://schemas.microsoft.com/office/drawing/2014/main" id="{58E23FD6-6A56-426B-A9C1-ED25EDBD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20" y="6167317"/>
            <a:ext cx="1212768" cy="3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DDF65A-4C42-4F68-A825-AEF6C97E6311}"/>
              </a:ext>
            </a:extLst>
          </p:cNvPr>
          <p:cNvSpPr txBox="1"/>
          <p:nvPr/>
        </p:nvSpPr>
        <p:spPr>
          <a:xfrm>
            <a:off x="1796293" y="6099279"/>
            <a:ext cx="125540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</a:rPr>
              <a:t>Partners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79FA92-F690-4EF3-98CC-386E59741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356" y="6204330"/>
            <a:ext cx="934434" cy="2878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CB5936-6AA2-4175-91FA-16859FC47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288" y="6227607"/>
            <a:ext cx="1292429" cy="241252"/>
          </a:xfrm>
          <a:prstGeom prst="rect">
            <a:avLst/>
          </a:prstGeom>
        </p:spPr>
      </p:pic>
      <p:sp>
        <p:nvSpPr>
          <p:cNvPr id="30" name="Freeform 66">
            <a:extLst>
              <a:ext uri="{FF2B5EF4-FFF2-40B4-BE49-F238E27FC236}">
                <a16:creationId xmlns:a16="http://schemas.microsoft.com/office/drawing/2014/main" id="{1F7CF73C-183C-4E3C-9BC8-2A0BE9EBD7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9706" y="6151283"/>
            <a:ext cx="381702" cy="393901"/>
          </a:xfrm>
          <a:custGeom>
            <a:avLst/>
            <a:gdLst>
              <a:gd name="T0" fmla="*/ 9224 w 21000"/>
              <a:gd name="T1" fmla="*/ 8762 h 21000"/>
              <a:gd name="T2" fmla="*/ 7577 w 21000"/>
              <a:gd name="T3" fmla="*/ 10088 h 21000"/>
              <a:gd name="T4" fmla="*/ 9224 w 21000"/>
              <a:gd name="T5" fmla="*/ 8762 h 21000"/>
              <a:gd name="T6" fmla="*/ 9224 w 21000"/>
              <a:gd name="T7" fmla="*/ 8762 h 21000"/>
              <a:gd name="T8" fmla="*/ 7577 w 21000"/>
              <a:gd name="T9" fmla="*/ 10088 h 21000"/>
              <a:gd name="T10" fmla="*/ 9224 w 21000"/>
              <a:gd name="T11" fmla="*/ 8762 h 21000"/>
              <a:gd name="T12" fmla="*/ 9224 w 21000"/>
              <a:gd name="T13" fmla="*/ 8762 h 21000"/>
              <a:gd name="T14" fmla="*/ 7577 w 21000"/>
              <a:gd name="T15" fmla="*/ 10088 h 21000"/>
              <a:gd name="T16" fmla="*/ 9224 w 21000"/>
              <a:gd name="T17" fmla="*/ 8762 h 21000"/>
              <a:gd name="T18" fmla="*/ 9224 w 21000"/>
              <a:gd name="T19" fmla="*/ 8762 h 21000"/>
              <a:gd name="T20" fmla="*/ 7577 w 21000"/>
              <a:gd name="T21" fmla="*/ 10088 h 21000"/>
              <a:gd name="T22" fmla="*/ 9224 w 21000"/>
              <a:gd name="T23" fmla="*/ 8762 h 21000"/>
              <a:gd name="T24" fmla="*/ 10509 w 21000"/>
              <a:gd name="T25" fmla="*/ 0 h 21000"/>
              <a:gd name="T26" fmla="*/ 10509 w 21000"/>
              <a:gd name="T27" fmla="*/ 20999 h 21000"/>
              <a:gd name="T28" fmla="*/ 10509 w 21000"/>
              <a:gd name="T29" fmla="*/ 0 h 21000"/>
              <a:gd name="T30" fmla="*/ 6592 w 21000"/>
              <a:gd name="T31" fmla="*/ 12820 h 21000"/>
              <a:gd name="T32" fmla="*/ 4562 w 21000"/>
              <a:gd name="T33" fmla="*/ 10931 h 21000"/>
              <a:gd name="T34" fmla="*/ 2553 w 21000"/>
              <a:gd name="T35" fmla="*/ 12820 h 21000"/>
              <a:gd name="T36" fmla="*/ 2332 w 21000"/>
              <a:gd name="T37" fmla="*/ 12257 h 21000"/>
              <a:gd name="T38" fmla="*/ 2332 w 21000"/>
              <a:gd name="T39" fmla="*/ 8681 h 21000"/>
              <a:gd name="T40" fmla="*/ 2553 w 21000"/>
              <a:gd name="T41" fmla="*/ 8118 h 21000"/>
              <a:gd name="T42" fmla="*/ 4562 w 21000"/>
              <a:gd name="T43" fmla="*/ 10008 h 21000"/>
              <a:gd name="T44" fmla="*/ 6592 w 21000"/>
              <a:gd name="T45" fmla="*/ 8118 h 21000"/>
              <a:gd name="T46" fmla="*/ 6813 w 21000"/>
              <a:gd name="T47" fmla="*/ 8681 h 21000"/>
              <a:gd name="T48" fmla="*/ 6813 w 21000"/>
              <a:gd name="T49" fmla="*/ 12257 h 21000"/>
              <a:gd name="T50" fmla="*/ 6592 w 21000"/>
              <a:gd name="T51" fmla="*/ 12820 h 21000"/>
              <a:gd name="T52" fmla="*/ 10891 w 21000"/>
              <a:gd name="T53" fmla="*/ 10730 h 21000"/>
              <a:gd name="T54" fmla="*/ 7557 w 21000"/>
              <a:gd name="T55" fmla="*/ 10770 h 21000"/>
              <a:gd name="T56" fmla="*/ 9245 w 21000"/>
              <a:gd name="T57" fmla="*/ 12177 h 21000"/>
              <a:gd name="T58" fmla="*/ 10490 w 21000"/>
              <a:gd name="T59" fmla="*/ 11594 h 21000"/>
              <a:gd name="T60" fmla="*/ 11072 w 21000"/>
              <a:gd name="T61" fmla="*/ 11373 h 21000"/>
              <a:gd name="T62" fmla="*/ 11093 w 21000"/>
              <a:gd name="T63" fmla="*/ 11875 h 21000"/>
              <a:gd name="T64" fmla="*/ 9787 w 21000"/>
              <a:gd name="T65" fmla="*/ 12760 h 21000"/>
              <a:gd name="T66" fmla="*/ 6954 w 21000"/>
              <a:gd name="T67" fmla="*/ 11052 h 21000"/>
              <a:gd name="T68" fmla="*/ 7878 w 21000"/>
              <a:gd name="T69" fmla="*/ 8561 h 21000"/>
              <a:gd name="T70" fmla="*/ 11534 w 21000"/>
              <a:gd name="T71" fmla="*/ 10028 h 21000"/>
              <a:gd name="T72" fmla="*/ 13604 w 21000"/>
              <a:gd name="T73" fmla="*/ 8802 h 21000"/>
              <a:gd name="T74" fmla="*/ 12840 w 21000"/>
              <a:gd name="T75" fmla="*/ 10028 h 21000"/>
              <a:gd name="T76" fmla="*/ 12519 w 21000"/>
              <a:gd name="T77" fmla="*/ 12780 h 21000"/>
              <a:gd name="T78" fmla="*/ 12197 w 21000"/>
              <a:gd name="T79" fmla="*/ 8500 h 21000"/>
              <a:gd name="T80" fmla="*/ 12820 w 21000"/>
              <a:gd name="T81" fmla="*/ 8440 h 21000"/>
              <a:gd name="T82" fmla="*/ 13745 w 21000"/>
              <a:gd name="T83" fmla="*/ 8159 h 21000"/>
              <a:gd name="T84" fmla="*/ 13745 w 21000"/>
              <a:gd name="T85" fmla="*/ 8782 h 21000"/>
              <a:gd name="T86" fmla="*/ 16257 w 21000"/>
              <a:gd name="T87" fmla="*/ 12820 h 21000"/>
              <a:gd name="T88" fmla="*/ 13906 w 21000"/>
              <a:gd name="T89" fmla="*/ 10470 h 21000"/>
              <a:gd name="T90" fmla="*/ 18608 w 21000"/>
              <a:gd name="T91" fmla="*/ 10470 h 21000"/>
              <a:gd name="T92" fmla="*/ 16257 w 21000"/>
              <a:gd name="T93" fmla="*/ 8782 h 21000"/>
              <a:gd name="T94" fmla="*/ 14569 w 21000"/>
              <a:gd name="T95" fmla="*/ 10470 h 21000"/>
              <a:gd name="T96" fmla="*/ 17945 w 21000"/>
              <a:gd name="T97" fmla="*/ 10470 h 21000"/>
              <a:gd name="T98" fmla="*/ 16257 w 21000"/>
              <a:gd name="T99" fmla="*/ 11052 h 21000"/>
              <a:gd name="T100" fmla="*/ 15674 w 21000"/>
              <a:gd name="T101" fmla="*/ 10470 h 21000"/>
              <a:gd name="T102" fmla="*/ 16839 w 21000"/>
              <a:gd name="T103" fmla="*/ 10470 h 21000"/>
              <a:gd name="T104" fmla="*/ 9224 w 21000"/>
              <a:gd name="T105" fmla="*/ 8762 h 21000"/>
              <a:gd name="T106" fmla="*/ 7577 w 21000"/>
              <a:gd name="T107" fmla="*/ 10048 h 21000"/>
              <a:gd name="T108" fmla="*/ 10871 w 21000"/>
              <a:gd name="T109" fmla="*/ 10088 h 21000"/>
              <a:gd name="T110" fmla="*/ 9224 w 21000"/>
              <a:gd name="T111" fmla="*/ 8762 h 21000"/>
              <a:gd name="T112" fmla="*/ 7577 w 21000"/>
              <a:gd name="T113" fmla="*/ 10048 h 21000"/>
              <a:gd name="T114" fmla="*/ 10871 w 21000"/>
              <a:gd name="T115" fmla="*/ 10088 h 21000"/>
              <a:gd name="T116" fmla="*/ 9224 w 21000"/>
              <a:gd name="T117" fmla="*/ 8762 h 21000"/>
              <a:gd name="T118" fmla="*/ 7577 w 21000"/>
              <a:gd name="T119" fmla="*/ 10048 h 21000"/>
              <a:gd name="T120" fmla="*/ 10871 w 21000"/>
              <a:gd name="T121" fmla="*/ 10088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000" h="21000"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10509" y="0"/>
                </a:moveTo>
                <a:lnTo>
                  <a:pt x="10509" y="0"/>
                </a:lnTo>
                <a:cubicBezTo>
                  <a:pt x="4703" y="0"/>
                  <a:pt x="0" y="4703"/>
                  <a:pt x="0" y="10490"/>
                </a:cubicBezTo>
                <a:cubicBezTo>
                  <a:pt x="0" y="16296"/>
                  <a:pt x="4703" y="20999"/>
                  <a:pt x="10509" y="20999"/>
                </a:cubicBezTo>
                <a:cubicBezTo>
                  <a:pt x="16297" y="20999"/>
                  <a:pt x="20999" y="16296"/>
                  <a:pt x="20999" y="10490"/>
                </a:cubicBezTo>
                <a:cubicBezTo>
                  <a:pt x="20999" y="4703"/>
                  <a:pt x="16297" y="0"/>
                  <a:pt x="10509" y="0"/>
                </a:cubicBezTo>
                <a:close/>
                <a:moveTo>
                  <a:pt x="6592" y="12820"/>
                </a:moveTo>
                <a:lnTo>
                  <a:pt x="6592" y="12820"/>
                </a:lnTo>
                <a:cubicBezTo>
                  <a:pt x="6512" y="12820"/>
                  <a:pt x="6431" y="12780"/>
                  <a:pt x="6351" y="12720"/>
                </a:cubicBezTo>
                <a:cubicBezTo>
                  <a:pt x="4562" y="10931"/>
                  <a:pt x="4562" y="10931"/>
                  <a:pt x="4562" y="10931"/>
                </a:cubicBezTo>
                <a:cubicBezTo>
                  <a:pt x="2774" y="12720"/>
                  <a:pt x="2774" y="12720"/>
                  <a:pt x="2774" y="12720"/>
                </a:cubicBezTo>
                <a:cubicBezTo>
                  <a:pt x="2713" y="12780"/>
                  <a:pt x="2633" y="12820"/>
                  <a:pt x="2553" y="12820"/>
                </a:cubicBezTo>
                <a:cubicBezTo>
                  <a:pt x="2372" y="12820"/>
                  <a:pt x="2231" y="12659"/>
                  <a:pt x="2231" y="12499"/>
                </a:cubicBezTo>
                <a:cubicBezTo>
                  <a:pt x="2231" y="12398"/>
                  <a:pt x="2252" y="12318"/>
                  <a:pt x="2332" y="12257"/>
                </a:cubicBezTo>
                <a:cubicBezTo>
                  <a:pt x="4120" y="10470"/>
                  <a:pt x="4120" y="10470"/>
                  <a:pt x="4120" y="10470"/>
                </a:cubicBezTo>
                <a:cubicBezTo>
                  <a:pt x="2332" y="8681"/>
                  <a:pt x="2332" y="8681"/>
                  <a:pt x="2332" y="8681"/>
                </a:cubicBezTo>
                <a:cubicBezTo>
                  <a:pt x="2252" y="8621"/>
                  <a:pt x="2231" y="8541"/>
                  <a:pt x="2231" y="8440"/>
                </a:cubicBezTo>
                <a:cubicBezTo>
                  <a:pt x="2231" y="8259"/>
                  <a:pt x="2372" y="8118"/>
                  <a:pt x="2553" y="8118"/>
                </a:cubicBezTo>
                <a:cubicBezTo>
                  <a:pt x="2633" y="8118"/>
                  <a:pt x="2713" y="8159"/>
                  <a:pt x="2774" y="8219"/>
                </a:cubicBezTo>
                <a:cubicBezTo>
                  <a:pt x="4562" y="10008"/>
                  <a:pt x="4562" y="10008"/>
                  <a:pt x="4562" y="10008"/>
                </a:cubicBezTo>
                <a:lnTo>
                  <a:pt x="6371" y="8219"/>
                </a:lnTo>
                <a:cubicBezTo>
                  <a:pt x="6431" y="8159"/>
                  <a:pt x="6512" y="8118"/>
                  <a:pt x="6592" y="8118"/>
                </a:cubicBezTo>
                <a:cubicBezTo>
                  <a:pt x="6773" y="8118"/>
                  <a:pt x="6914" y="8259"/>
                  <a:pt x="6914" y="8440"/>
                </a:cubicBezTo>
                <a:cubicBezTo>
                  <a:pt x="6914" y="8541"/>
                  <a:pt x="6873" y="8621"/>
                  <a:pt x="6813" y="8681"/>
                </a:cubicBezTo>
                <a:cubicBezTo>
                  <a:pt x="5024" y="10470"/>
                  <a:pt x="5024" y="10470"/>
                  <a:pt x="5024" y="10470"/>
                </a:cubicBezTo>
                <a:cubicBezTo>
                  <a:pt x="6813" y="12257"/>
                  <a:pt x="6813" y="12257"/>
                  <a:pt x="6813" y="12257"/>
                </a:cubicBezTo>
                <a:cubicBezTo>
                  <a:pt x="6873" y="12318"/>
                  <a:pt x="6914" y="12398"/>
                  <a:pt x="6914" y="12499"/>
                </a:cubicBezTo>
                <a:cubicBezTo>
                  <a:pt x="6914" y="12659"/>
                  <a:pt x="6773" y="12820"/>
                  <a:pt x="6592" y="12820"/>
                </a:cubicBezTo>
                <a:close/>
                <a:moveTo>
                  <a:pt x="10891" y="10730"/>
                </a:moveTo>
                <a:lnTo>
                  <a:pt x="10891" y="10730"/>
                </a:lnTo>
                <a:cubicBezTo>
                  <a:pt x="10891" y="10730"/>
                  <a:pt x="7738" y="10730"/>
                  <a:pt x="7557" y="10730"/>
                </a:cubicBezTo>
                <a:cubicBezTo>
                  <a:pt x="7557" y="10730"/>
                  <a:pt x="7557" y="10750"/>
                  <a:pt x="7557" y="10770"/>
                </a:cubicBezTo>
                <a:cubicBezTo>
                  <a:pt x="7577" y="10871"/>
                  <a:pt x="7597" y="10951"/>
                  <a:pt x="7617" y="11052"/>
                </a:cubicBezTo>
                <a:cubicBezTo>
                  <a:pt x="7798" y="11514"/>
                  <a:pt x="8300" y="12157"/>
                  <a:pt x="9245" y="12177"/>
                </a:cubicBezTo>
                <a:cubicBezTo>
                  <a:pt x="9526" y="12177"/>
                  <a:pt x="9787" y="12097"/>
                  <a:pt x="10028" y="11976"/>
                </a:cubicBezTo>
                <a:cubicBezTo>
                  <a:pt x="10209" y="11875"/>
                  <a:pt x="10370" y="11735"/>
                  <a:pt x="10490" y="11594"/>
                </a:cubicBezTo>
                <a:cubicBezTo>
                  <a:pt x="10530" y="11554"/>
                  <a:pt x="10570" y="11493"/>
                  <a:pt x="10610" y="11454"/>
                </a:cubicBezTo>
                <a:cubicBezTo>
                  <a:pt x="10750" y="11252"/>
                  <a:pt x="10952" y="11293"/>
                  <a:pt x="11072" y="11373"/>
                </a:cubicBezTo>
                <a:cubicBezTo>
                  <a:pt x="11213" y="11493"/>
                  <a:pt x="11233" y="11715"/>
                  <a:pt x="11113" y="11875"/>
                </a:cubicBezTo>
                <a:cubicBezTo>
                  <a:pt x="11113" y="11875"/>
                  <a:pt x="11113" y="11875"/>
                  <a:pt x="11093" y="11875"/>
                </a:cubicBezTo>
                <a:cubicBezTo>
                  <a:pt x="10911" y="12117"/>
                  <a:pt x="10731" y="12297"/>
                  <a:pt x="10490" y="12458"/>
                </a:cubicBezTo>
                <a:cubicBezTo>
                  <a:pt x="10290" y="12599"/>
                  <a:pt x="10049" y="12699"/>
                  <a:pt x="9787" y="12760"/>
                </a:cubicBezTo>
                <a:cubicBezTo>
                  <a:pt x="9506" y="12820"/>
                  <a:pt x="9224" y="12840"/>
                  <a:pt x="8943" y="12800"/>
                </a:cubicBezTo>
                <a:cubicBezTo>
                  <a:pt x="7999" y="12699"/>
                  <a:pt x="7195" y="11976"/>
                  <a:pt x="6954" y="11052"/>
                </a:cubicBezTo>
                <a:cubicBezTo>
                  <a:pt x="6893" y="10871"/>
                  <a:pt x="6873" y="10670"/>
                  <a:pt x="6873" y="10490"/>
                </a:cubicBezTo>
                <a:cubicBezTo>
                  <a:pt x="6873" y="9726"/>
                  <a:pt x="7235" y="9003"/>
                  <a:pt x="7878" y="8561"/>
                </a:cubicBezTo>
                <a:cubicBezTo>
                  <a:pt x="8642" y="7998"/>
                  <a:pt x="9707" y="7978"/>
                  <a:pt x="10490" y="8481"/>
                </a:cubicBezTo>
                <a:cubicBezTo>
                  <a:pt x="11032" y="8822"/>
                  <a:pt x="11394" y="9365"/>
                  <a:pt x="11534" y="10028"/>
                </a:cubicBezTo>
                <a:cubicBezTo>
                  <a:pt x="11615" y="10390"/>
                  <a:pt x="11354" y="10710"/>
                  <a:pt x="10891" y="10730"/>
                </a:cubicBezTo>
                <a:close/>
                <a:moveTo>
                  <a:pt x="13604" y="8802"/>
                </a:moveTo>
                <a:lnTo>
                  <a:pt x="13604" y="8802"/>
                </a:lnTo>
                <a:cubicBezTo>
                  <a:pt x="12901" y="8882"/>
                  <a:pt x="12840" y="9204"/>
                  <a:pt x="12840" y="10028"/>
                </a:cubicBezTo>
                <a:lnTo>
                  <a:pt x="12840" y="12458"/>
                </a:lnTo>
                <a:cubicBezTo>
                  <a:pt x="12840" y="12639"/>
                  <a:pt x="12680" y="12780"/>
                  <a:pt x="12519" y="12780"/>
                </a:cubicBezTo>
                <a:cubicBezTo>
                  <a:pt x="12338" y="12780"/>
                  <a:pt x="12197" y="12639"/>
                  <a:pt x="12197" y="12458"/>
                </a:cubicBezTo>
                <a:lnTo>
                  <a:pt x="12197" y="8500"/>
                </a:lnTo>
                <a:cubicBezTo>
                  <a:pt x="12197" y="8320"/>
                  <a:pt x="12338" y="8179"/>
                  <a:pt x="12499" y="8179"/>
                </a:cubicBezTo>
                <a:cubicBezTo>
                  <a:pt x="12660" y="8179"/>
                  <a:pt x="12781" y="8279"/>
                  <a:pt x="12820" y="8440"/>
                </a:cubicBezTo>
                <a:cubicBezTo>
                  <a:pt x="13062" y="8239"/>
                  <a:pt x="13343" y="8159"/>
                  <a:pt x="13644" y="8159"/>
                </a:cubicBezTo>
                <a:cubicBezTo>
                  <a:pt x="13745" y="8159"/>
                  <a:pt x="13745" y="8159"/>
                  <a:pt x="13745" y="8159"/>
                </a:cubicBezTo>
                <a:cubicBezTo>
                  <a:pt x="13926" y="8159"/>
                  <a:pt x="14067" y="8300"/>
                  <a:pt x="14067" y="8481"/>
                </a:cubicBezTo>
                <a:cubicBezTo>
                  <a:pt x="14067" y="8661"/>
                  <a:pt x="13926" y="8782"/>
                  <a:pt x="13745" y="8782"/>
                </a:cubicBezTo>
                <a:cubicBezTo>
                  <a:pt x="13745" y="8782"/>
                  <a:pt x="13665" y="8782"/>
                  <a:pt x="13604" y="8802"/>
                </a:cubicBezTo>
                <a:close/>
                <a:moveTo>
                  <a:pt x="16257" y="12820"/>
                </a:moveTo>
                <a:lnTo>
                  <a:pt x="16257" y="12820"/>
                </a:lnTo>
                <a:cubicBezTo>
                  <a:pt x="14971" y="12820"/>
                  <a:pt x="13906" y="11775"/>
                  <a:pt x="13906" y="10470"/>
                </a:cubicBezTo>
                <a:cubicBezTo>
                  <a:pt x="13906" y="9163"/>
                  <a:pt x="14971" y="8118"/>
                  <a:pt x="16257" y="8118"/>
                </a:cubicBezTo>
                <a:cubicBezTo>
                  <a:pt x="17563" y="8118"/>
                  <a:pt x="18608" y="9163"/>
                  <a:pt x="18608" y="10470"/>
                </a:cubicBezTo>
                <a:cubicBezTo>
                  <a:pt x="18608" y="11775"/>
                  <a:pt x="17563" y="12820"/>
                  <a:pt x="16257" y="12820"/>
                </a:cubicBezTo>
                <a:close/>
                <a:moveTo>
                  <a:pt x="16257" y="8782"/>
                </a:moveTo>
                <a:lnTo>
                  <a:pt x="16257" y="8782"/>
                </a:lnTo>
                <a:cubicBezTo>
                  <a:pt x="15332" y="8782"/>
                  <a:pt x="14569" y="9545"/>
                  <a:pt x="14569" y="10470"/>
                </a:cubicBezTo>
                <a:cubicBezTo>
                  <a:pt x="14569" y="11393"/>
                  <a:pt x="15332" y="12157"/>
                  <a:pt x="16257" y="12157"/>
                </a:cubicBezTo>
                <a:cubicBezTo>
                  <a:pt x="17202" y="12157"/>
                  <a:pt x="17945" y="11393"/>
                  <a:pt x="17945" y="10470"/>
                </a:cubicBezTo>
                <a:cubicBezTo>
                  <a:pt x="17945" y="9545"/>
                  <a:pt x="17202" y="8782"/>
                  <a:pt x="16257" y="8782"/>
                </a:cubicBezTo>
                <a:close/>
                <a:moveTo>
                  <a:pt x="16257" y="11052"/>
                </a:moveTo>
                <a:lnTo>
                  <a:pt x="16257" y="11052"/>
                </a:lnTo>
                <a:cubicBezTo>
                  <a:pt x="15935" y="11052"/>
                  <a:pt x="15674" y="10791"/>
                  <a:pt x="15674" y="10470"/>
                </a:cubicBezTo>
                <a:cubicBezTo>
                  <a:pt x="15674" y="10149"/>
                  <a:pt x="15935" y="9887"/>
                  <a:pt x="16257" y="9887"/>
                </a:cubicBezTo>
                <a:cubicBezTo>
                  <a:pt x="16578" y="9887"/>
                  <a:pt x="16839" y="10149"/>
                  <a:pt x="16839" y="10470"/>
                </a:cubicBezTo>
                <a:cubicBezTo>
                  <a:pt x="16839" y="10791"/>
                  <a:pt x="16578" y="11052"/>
                  <a:pt x="16257" y="1105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</a:path>
            </a:pathLst>
          </a:custGeom>
          <a:solidFill>
            <a:srgbClr val="1AB4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1" name="Picture 30" descr="http://www.claconnect.com/CLAlogos/CLA-Logo-Horz-150ppi.bmp">
            <a:extLst>
              <a:ext uri="{FF2B5EF4-FFF2-40B4-BE49-F238E27FC236}">
                <a16:creationId xmlns:a16="http://schemas.microsoft.com/office/drawing/2014/main" id="{AA30D4F6-041E-40DB-BA83-F3AFDE7A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740" y="5046097"/>
            <a:ext cx="1319725" cy="301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http://69.162.172.54/media/378673/horne-logo-focused-417px.png">
            <a:extLst>
              <a:ext uri="{FF2B5EF4-FFF2-40B4-BE49-F238E27FC236}">
                <a16:creationId xmlns:a16="http://schemas.microsoft.com/office/drawing/2014/main" id="{EF3709C7-6FD8-48EF-BCB8-588463F7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281" y="5587738"/>
            <a:ext cx="864900" cy="223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armaninollp.com/~/media/images/header/sitelogo.ashx">
            <a:extLst>
              <a:ext uri="{FF2B5EF4-FFF2-40B4-BE49-F238E27FC236}">
                <a16:creationId xmlns:a16="http://schemas.microsoft.com/office/drawing/2014/main" id="{89FAB559-6A22-46DC-81D7-67309BDF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672" y="5093623"/>
            <a:ext cx="723489" cy="211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197387-0DEA-4ABE-9FB6-76602BF52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911" y="5517256"/>
            <a:ext cx="704717" cy="3645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847300-D462-4870-9C0F-152943A2E5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47" y="5114897"/>
            <a:ext cx="567965" cy="1984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C7EEC18-F6C4-4E12-8E53-BF625891A7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4128" y="5119517"/>
            <a:ext cx="567965" cy="2186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5C248A-43B7-4C51-A325-950304F84A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3360" y="5060412"/>
            <a:ext cx="1436249" cy="3074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2EF216-9746-40F7-9865-A39DE49867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4688" y="5497756"/>
            <a:ext cx="1183087" cy="4035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2946301-1E6F-43E3-B3E4-762849C3CA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3397"/>
          <a:stretch/>
        </p:blipFill>
        <p:spPr>
          <a:xfrm>
            <a:off x="8679328" y="5001345"/>
            <a:ext cx="690682" cy="3913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D446708-14B9-45CA-99E0-E6D6DFE5014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7636" b="30368"/>
          <a:stretch/>
        </p:blipFill>
        <p:spPr>
          <a:xfrm>
            <a:off x="10062248" y="4999353"/>
            <a:ext cx="1157970" cy="4863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858360-244A-4C78-B6B8-730EE24FD9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9437" y="5595417"/>
            <a:ext cx="904616" cy="2081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03AE138-75F7-425D-A248-59B6071E28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22076" y="5580239"/>
            <a:ext cx="1810567" cy="2385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4C4E87-71B5-4074-8BAC-B407238FCE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722" y="5588769"/>
            <a:ext cx="984367" cy="2214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4724ED-4F2D-4ACB-A8BC-F5F8297B7E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84947" y="5490404"/>
            <a:ext cx="799133" cy="418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EE77AA-C416-4246-B8B5-3C18B7EDD7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48515" y="6101842"/>
            <a:ext cx="1552448" cy="49278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B6B89E-BE98-4F3F-A64D-A63D935D7480}"/>
              </a:ext>
            </a:extLst>
          </p:cNvPr>
          <p:cNvCxnSpPr/>
          <p:nvPr/>
        </p:nvCxnSpPr>
        <p:spPr>
          <a:xfrm>
            <a:off x="1882758" y="6530166"/>
            <a:ext cx="98135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AB6EECE-0477-444A-B763-35842632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6" y="1534955"/>
            <a:ext cx="8683350" cy="115755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Bill Management – Why Bill.com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941390" y="3119132"/>
            <a:ext cx="10391174" cy="2157405"/>
          </a:xfrm>
        </p:spPr>
        <p:txBody>
          <a:bodyPr>
            <a:normAutofit/>
          </a:bodyPr>
          <a:lstStyle/>
          <a:p>
            <a:r>
              <a:rPr lang="en-US" sz="2400" dirty="0"/>
              <a:t>We partner with Bill.com, the intelligent business payments platform, to manage the complexities of our client’s bill payment needs.</a:t>
            </a:r>
          </a:p>
          <a:p>
            <a:r>
              <a:rPr lang="en-US" sz="2400" dirty="0"/>
              <a:t>Together, we ensure the highest levels of security balanced with our clients preferred level of control and involvement in the bill pay process.</a:t>
            </a:r>
          </a:p>
          <a:p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8C1E8-3D33-374F-84F7-2264A151C080}"/>
              </a:ext>
            </a:extLst>
          </p:cNvPr>
          <p:cNvCxnSpPr>
            <a:cxnSpLocks/>
          </p:cNvCxnSpPr>
          <p:nvPr/>
        </p:nvCxnSpPr>
        <p:spPr>
          <a:xfrm>
            <a:off x="1075047" y="2861359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8C87E96-CEAA-486C-BC33-BADCDC04640B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71DA32-4377-4986-A6D8-00073B9F996F}"/>
              </a:ext>
            </a:extLst>
          </p:cNvPr>
          <p:cNvSpPr/>
          <p:nvPr/>
        </p:nvSpPr>
        <p:spPr>
          <a:xfrm>
            <a:off x="0" y="1687489"/>
            <a:ext cx="12192000" cy="5170511"/>
          </a:xfrm>
          <a:prstGeom prst="rect">
            <a:avLst/>
          </a:prstGeom>
          <a:gradFill>
            <a:gsLst>
              <a:gs pos="50470">
                <a:srgbClr val="F3F3F3">
                  <a:alpha val="0"/>
                </a:srgbClr>
              </a:gs>
              <a:gs pos="0">
                <a:schemeClr val="bg2">
                  <a:alpha val="0"/>
                </a:schemeClr>
              </a:gs>
              <a:gs pos="95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118679-7C0A-488C-BFB2-0F002C3478A5}"/>
              </a:ext>
            </a:extLst>
          </p:cNvPr>
          <p:cNvSpPr/>
          <p:nvPr/>
        </p:nvSpPr>
        <p:spPr>
          <a:xfrm>
            <a:off x="0" y="4926"/>
            <a:ext cx="12192000" cy="16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56D5F1-FF4B-47EE-AA5A-0AF96C03289C}"/>
              </a:ext>
            </a:extLst>
          </p:cNvPr>
          <p:cNvSpPr/>
          <p:nvPr/>
        </p:nvSpPr>
        <p:spPr>
          <a:xfrm>
            <a:off x="404309" y="2284255"/>
            <a:ext cx="5284461" cy="40582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641AEC-A620-41B0-B8DF-D30AAC2A3A64}"/>
              </a:ext>
            </a:extLst>
          </p:cNvPr>
          <p:cNvSpPr/>
          <p:nvPr/>
        </p:nvSpPr>
        <p:spPr>
          <a:xfrm>
            <a:off x="6194679" y="2284255"/>
            <a:ext cx="5448341" cy="40582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D4437-D92F-EA4D-B246-4855BE04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269361"/>
            <a:ext cx="9966960" cy="60350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Bill.com benefits our firm and accounting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7AFC0-0FBE-2749-8AA7-F94F71BDCB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7941" y="2435804"/>
            <a:ext cx="4833210" cy="4058231"/>
          </a:xfrm>
        </p:spPr>
        <p:txBody>
          <a:bodyPr/>
          <a:lstStyle/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Profitability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serve more clients in less time with the new intelligent payments platform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Security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worry less about fraud and hacking, Bill.com protects at the client and payment levels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Efficiency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manage priorities from a single view and know where to focus attention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8788" lvl="1" indent="0"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D982F0-6D41-AD4B-A074-8126D68CE8FD}"/>
              </a:ext>
            </a:extLst>
          </p:cNvPr>
          <p:cNvSpPr txBox="1">
            <a:spLocks/>
          </p:cNvSpPr>
          <p:nvPr/>
        </p:nvSpPr>
        <p:spPr>
          <a:xfrm>
            <a:off x="6403779" y="2391574"/>
            <a:ext cx="4676972" cy="423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687388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430338" marR="0" indent="-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Satisfaction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give clients the simplicity and control they want while solving their bill pay headaches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Payment preference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securely pay vendors the way our clients want to pay them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Simplicity</a:t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offer clients the simplest, most secure way to manage bill payments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29A49-ACB3-EF44-B1F3-9AA372F9473E}"/>
              </a:ext>
            </a:extLst>
          </p:cNvPr>
          <p:cNvSpPr txBox="1"/>
          <p:nvPr/>
        </p:nvSpPr>
        <p:spPr>
          <a:xfrm>
            <a:off x="557939" y="173829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Accounting Practice Benefits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B9575-99DE-BB44-B5C4-4726C8A7D499}"/>
              </a:ext>
            </a:extLst>
          </p:cNvPr>
          <p:cNvSpPr txBox="1"/>
          <p:nvPr/>
        </p:nvSpPr>
        <p:spPr>
          <a:xfrm>
            <a:off x="6403778" y="173828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Client Benefits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A0CC7-DD48-A846-BFA1-FD0BC5B50806}"/>
              </a:ext>
            </a:extLst>
          </p:cNvPr>
          <p:cNvSpPr txBox="1"/>
          <p:nvPr/>
        </p:nvSpPr>
        <p:spPr>
          <a:xfrm>
            <a:off x="484708" y="831330"/>
            <a:ext cx="600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Outsourcing bill pay delivers benefits to both </a:t>
            </a:r>
            <a:endParaRPr lang="en-US" sz="2000" i="1" dirty="0"/>
          </a:p>
        </p:txBody>
      </p:sp>
      <p:grpSp>
        <p:nvGrpSpPr>
          <p:cNvPr id="42" name="Graphic 40">
            <a:extLst>
              <a:ext uri="{FF2B5EF4-FFF2-40B4-BE49-F238E27FC236}">
                <a16:creationId xmlns:a16="http://schemas.microsoft.com/office/drawing/2014/main" id="{396D2626-2825-4D1B-8CE0-2FB111955A27}"/>
              </a:ext>
            </a:extLst>
          </p:cNvPr>
          <p:cNvGrpSpPr/>
          <p:nvPr/>
        </p:nvGrpSpPr>
        <p:grpSpPr>
          <a:xfrm>
            <a:off x="6478987" y="4745026"/>
            <a:ext cx="326728" cy="326728"/>
            <a:chOff x="6478987" y="4745026"/>
            <a:chExt cx="326728" cy="32672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DA89F91-DA20-469D-86C8-E355A13F9D6D}"/>
                </a:ext>
              </a:extLst>
            </p:cNvPr>
            <p:cNvSpPr/>
            <p:nvPr/>
          </p:nvSpPr>
          <p:spPr>
            <a:xfrm>
              <a:off x="6486766" y="4752805"/>
              <a:ext cx="311170" cy="311170"/>
            </a:xfrm>
            <a:custGeom>
              <a:avLst/>
              <a:gdLst>
                <a:gd name="connsiteX0" fmla="*/ 312725 w 311169"/>
                <a:gd name="connsiteY0" fmla="*/ 156363 h 311169"/>
                <a:gd name="connsiteX1" fmla="*/ 156363 w 311169"/>
                <a:gd name="connsiteY1" fmla="*/ 312725 h 311169"/>
                <a:gd name="connsiteX2" fmla="*/ 0 w 311169"/>
                <a:gd name="connsiteY2" fmla="*/ 156363 h 311169"/>
                <a:gd name="connsiteX3" fmla="*/ 156363 w 311169"/>
                <a:gd name="connsiteY3" fmla="*/ 0 h 311169"/>
                <a:gd name="connsiteX4" fmla="*/ 312725 w 311169"/>
                <a:gd name="connsiteY4" fmla="*/ 156363 h 31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169" h="311169">
                  <a:moveTo>
                    <a:pt x="312725" y="156363"/>
                  </a:moveTo>
                  <a:cubicBezTo>
                    <a:pt x="312725" y="242719"/>
                    <a:pt x="242719" y="312725"/>
                    <a:pt x="156363" y="312725"/>
                  </a:cubicBezTo>
                  <a:cubicBezTo>
                    <a:pt x="70006" y="312725"/>
                    <a:pt x="0" y="242719"/>
                    <a:pt x="0" y="156363"/>
                  </a:cubicBezTo>
                  <a:cubicBezTo>
                    <a:pt x="0" y="70006"/>
                    <a:pt x="70006" y="0"/>
                    <a:pt x="156363" y="0"/>
                  </a:cubicBezTo>
                  <a:cubicBezTo>
                    <a:pt x="242719" y="0"/>
                    <a:pt x="312725" y="70006"/>
                    <a:pt x="312725" y="15636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2167C1E-E14B-426F-B3DE-5A6ACDA7FC3B}"/>
                </a:ext>
              </a:extLst>
            </p:cNvPr>
            <p:cNvSpPr/>
            <p:nvPr/>
          </p:nvSpPr>
          <p:spPr>
            <a:xfrm>
              <a:off x="6587118" y="4864048"/>
              <a:ext cx="132247" cy="93351"/>
            </a:xfrm>
            <a:custGeom>
              <a:avLst/>
              <a:gdLst>
                <a:gd name="connsiteX0" fmla="*/ 0 w 132247"/>
                <a:gd name="connsiteY0" fmla="*/ 56011 h 93350"/>
                <a:gd name="connsiteX1" fmla="*/ 38118 w 132247"/>
                <a:gd name="connsiteY1" fmla="*/ 94129 h 93350"/>
                <a:gd name="connsiteX2" fmla="*/ 39674 w 132247"/>
                <a:gd name="connsiteY2" fmla="*/ 94129 h 93350"/>
                <a:gd name="connsiteX3" fmla="*/ 133803 w 132247"/>
                <a:gd name="connsiteY3" fmla="*/ 0 h 9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247" h="93350">
                  <a:moveTo>
                    <a:pt x="0" y="56011"/>
                  </a:moveTo>
                  <a:lnTo>
                    <a:pt x="38118" y="94129"/>
                  </a:lnTo>
                  <a:cubicBezTo>
                    <a:pt x="38896" y="94907"/>
                    <a:pt x="39674" y="94907"/>
                    <a:pt x="39674" y="94129"/>
                  </a:cubicBezTo>
                  <a:lnTo>
                    <a:pt x="133803" y="0"/>
                  </a:ln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D16566B5-2BB2-46C8-91AF-235F9512B895}"/>
              </a:ext>
            </a:extLst>
          </p:cNvPr>
          <p:cNvGrpSpPr/>
          <p:nvPr/>
        </p:nvGrpSpPr>
        <p:grpSpPr>
          <a:xfrm>
            <a:off x="6510757" y="3552273"/>
            <a:ext cx="316028" cy="380524"/>
            <a:chOff x="6510757" y="3552273"/>
            <a:chExt cx="316028" cy="38052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AE338CE-8F6B-433A-8209-0F8BA754CA98}"/>
                </a:ext>
              </a:extLst>
            </p:cNvPr>
            <p:cNvSpPr/>
            <p:nvPr/>
          </p:nvSpPr>
          <p:spPr>
            <a:xfrm>
              <a:off x="6517207" y="3558723"/>
              <a:ext cx="296679" cy="367625"/>
            </a:xfrm>
            <a:custGeom>
              <a:avLst/>
              <a:gdLst>
                <a:gd name="connsiteX0" fmla="*/ 294745 w 296679"/>
                <a:gd name="connsiteY0" fmla="*/ 367625 h 367624"/>
                <a:gd name="connsiteX1" fmla="*/ 6450 w 296679"/>
                <a:gd name="connsiteY1" fmla="*/ 367625 h 367624"/>
                <a:gd name="connsiteX2" fmla="*/ 0 w 296679"/>
                <a:gd name="connsiteY2" fmla="*/ 361175 h 367624"/>
                <a:gd name="connsiteX3" fmla="*/ 0 w 296679"/>
                <a:gd name="connsiteY3" fmla="*/ 6450 h 367624"/>
                <a:gd name="connsiteX4" fmla="*/ 6450 w 296679"/>
                <a:gd name="connsiteY4" fmla="*/ 0 h 367624"/>
                <a:gd name="connsiteX5" fmla="*/ 294745 w 296679"/>
                <a:gd name="connsiteY5" fmla="*/ 0 h 367624"/>
                <a:gd name="connsiteX6" fmla="*/ 301194 w 296679"/>
                <a:gd name="connsiteY6" fmla="*/ 6450 h 367624"/>
                <a:gd name="connsiteX7" fmla="*/ 301194 w 296679"/>
                <a:gd name="connsiteY7" fmla="*/ 361175 h 367624"/>
                <a:gd name="connsiteX8" fmla="*/ 294745 w 296679"/>
                <a:gd name="connsiteY8" fmla="*/ 367625 h 3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679" h="367624">
                  <a:moveTo>
                    <a:pt x="294745" y="367625"/>
                  </a:moveTo>
                  <a:lnTo>
                    <a:pt x="6450" y="367625"/>
                  </a:lnTo>
                  <a:cubicBezTo>
                    <a:pt x="2580" y="367625"/>
                    <a:pt x="0" y="365045"/>
                    <a:pt x="0" y="361175"/>
                  </a:cubicBezTo>
                  <a:lnTo>
                    <a:pt x="0" y="6450"/>
                  </a:lnTo>
                  <a:cubicBezTo>
                    <a:pt x="0" y="2580"/>
                    <a:pt x="2580" y="0"/>
                    <a:pt x="6450" y="0"/>
                  </a:cubicBezTo>
                  <a:lnTo>
                    <a:pt x="294745" y="0"/>
                  </a:lnTo>
                  <a:cubicBezTo>
                    <a:pt x="298614" y="0"/>
                    <a:pt x="301194" y="2580"/>
                    <a:pt x="301194" y="6450"/>
                  </a:cubicBezTo>
                  <a:lnTo>
                    <a:pt x="301194" y="361175"/>
                  </a:lnTo>
                  <a:cubicBezTo>
                    <a:pt x="301194" y="365045"/>
                    <a:pt x="297969" y="367625"/>
                    <a:pt x="294745" y="36762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03F2C4B-48BA-48FE-8E3B-2C1EB65D936A}"/>
                </a:ext>
              </a:extLst>
            </p:cNvPr>
            <p:cNvSpPr/>
            <p:nvPr/>
          </p:nvSpPr>
          <p:spPr>
            <a:xfrm>
              <a:off x="6664901" y="3730926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4315752-2062-43D5-8B71-7AAC8C6F5A7E}"/>
                </a:ext>
              </a:extLst>
            </p:cNvPr>
            <p:cNvSpPr/>
            <p:nvPr/>
          </p:nvSpPr>
          <p:spPr>
            <a:xfrm>
              <a:off x="6664901" y="3761239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D0DA075-C1C7-4319-AE89-C0E5FDCB7082}"/>
                </a:ext>
              </a:extLst>
            </p:cNvPr>
            <p:cNvSpPr/>
            <p:nvPr/>
          </p:nvSpPr>
          <p:spPr>
            <a:xfrm>
              <a:off x="6564933" y="3722541"/>
              <a:ext cx="45147" cy="45147"/>
            </a:xfrm>
            <a:custGeom>
              <a:avLst/>
              <a:gdLst>
                <a:gd name="connsiteX0" fmla="*/ 41277 w 45146"/>
                <a:gd name="connsiteY0" fmla="*/ 47082 h 45146"/>
                <a:gd name="connsiteX1" fmla="*/ 5805 w 45146"/>
                <a:gd name="connsiteY1" fmla="*/ 47082 h 45146"/>
                <a:gd name="connsiteX2" fmla="*/ 0 w 45146"/>
                <a:gd name="connsiteY2" fmla="*/ 41277 h 45146"/>
                <a:gd name="connsiteX3" fmla="*/ 0 w 45146"/>
                <a:gd name="connsiteY3" fmla="*/ 5805 h 45146"/>
                <a:gd name="connsiteX4" fmla="*/ 5805 w 45146"/>
                <a:gd name="connsiteY4" fmla="*/ 0 h 45146"/>
                <a:gd name="connsiteX5" fmla="*/ 41277 w 45146"/>
                <a:gd name="connsiteY5" fmla="*/ 0 h 45146"/>
                <a:gd name="connsiteX6" fmla="*/ 47082 w 45146"/>
                <a:gd name="connsiteY6" fmla="*/ 5805 h 45146"/>
                <a:gd name="connsiteX7" fmla="*/ 47082 w 45146"/>
                <a:gd name="connsiteY7" fmla="*/ 41277 h 45146"/>
                <a:gd name="connsiteX8" fmla="*/ 41277 w 45146"/>
                <a:gd name="connsiteY8" fmla="*/ 47082 h 4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6" h="45146">
                  <a:moveTo>
                    <a:pt x="41277" y="47082"/>
                  </a:moveTo>
                  <a:lnTo>
                    <a:pt x="5805" y="47082"/>
                  </a:lnTo>
                  <a:cubicBezTo>
                    <a:pt x="2580" y="47082"/>
                    <a:pt x="0" y="44502"/>
                    <a:pt x="0" y="41277"/>
                  </a:cubicBezTo>
                  <a:lnTo>
                    <a:pt x="0" y="5805"/>
                  </a:lnTo>
                  <a:cubicBezTo>
                    <a:pt x="0" y="2580"/>
                    <a:pt x="2580" y="0"/>
                    <a:pt x="5805" y="0"/>
                  </a:cubicBezTo>
                  <a:lnTo>
                    <a:pt x="41277" y="0"/>
                  </a:lnTo>
                  <a:cubicBezTo>
                    <a:pt x="44502" y="0"/>
                    <a:pt x="47082" y="2580"/>
                    <a:pt x="47082" y="5805"/>
                  </a:cubicBezTo>
                  <a:lnTo>
                    <a:pt x="47082" y="41277"/>
                  </a:lnTo>
                  <a:cubicBezTo>
                    <a:pt x="47082" y="44502"/>
                    <a:pt x="44502" y="47082"/>
                    <a:pt x="41277" y="470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31F6F4B-9E45-4A35-AF5D-86555A2F768E}"/>
                </a:ext>
              </a:extLst>
            </p:cNvPr>
            <p:cNvSpPr/>
            <p:nvPr/>
          </p:nvSpPr>
          <p:spPr>
            <a:xfrm>
              <a:off x="6664901" y="3638052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CAA9CDA-48C6-4F65-8F4D-4840E39B0D69}"/>
                </a:ext>
              </a:extLst>
            </p:cNvPr>
            <p:cNvSpPr/>
            <p:nvPr/>
          </p:nvSpPr>
          <p:spPr>
            <a:xfrm>
              <a:off x="6664901" y="3668365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C2FDDEB-95CD-4EE7-91E8-DEC79B1C97E5}"/>
                </a:ext>
              </a:extLst>
            </p:cNvPr>
            <p:cNvSpPr/>
            <p:nvPr/>
          </p:nvSpPr>
          <p:spPr>
            <a:xfrm>
              <a:off x="6664901" y="3825089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2BB2D3E-C545-4549-897C-0F001F84B547}"/>
                </a:ext>
              </a:extLst>
            </p:cNvPr>
            <p:cNvSpPr/>
            <p:nvPr/>
          </p:nvSpPr>
          <p:spPr>
            <a:xfrm>
              <a:off x="6664901" y="3855402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CAAB6EF-67A7-46AA-A0B8-FAF344CC4822}"/>
                </a:ext>
              </a:extLst>
            </p:cNvPr>
            <p:cNvSpPr/>
            <p:nvPr/>
          </p:nvSpPr>
          <p:spPr>
            <a:xfrm>
              <a:off x="6564933" y="3816705"/>
              <a:ext cx="45147" cy="45147"/>
            </a:xfrm>
            <a:custGeom>
              <a:avLst/>
              <a:gdLst>
                <a:gd name="connsiteX0" fmla="*/ 41277 w 45146"/>
                <a:gd name="connsiteY0" fmla="*/ 47082 h 45146"/>
                <a:gd name="connsiteX1" fmla="*/ 5805 w 45146"/>
                <a:gd name="connsiteY1" fmla="*/ 47082 h 45146"/>
                <a:gd name="connsiteX2" fmla="*/ 0 w 45146"/>
                <a:gd name="connsiteY2" fmla="*/ 41277 h 45146"/>
                <a:gd name="connsiteX3" fmla="*/ 0 w 45146"/>
                <a:gd name="connsiteY3" fmla="*/ 5805 h 45146"/>
                <a:gd name="connsiteX4" fmla="*/ 5805 w 45146"/>
                <a:gd name="connsiteY4" fmla="*/ 0 h 45146"/>
                <a:gd name="connsiteX5" fmla="*/ 41277 w 45146"/>
                <a:gd name="connsiteY5" fmla="*/ 0 h 45146"/>
                <a:gd name="connsiteX6" fmla="*/ 47082 w 45146"/>
                <a:gd name="connsiteY6" fmla="*/ 5805 h 45146"/>
                <a:gd name="connsiteX7" fmla="*/ 47082 w 45146"/>
                <a:gd name="connsiteY7" fmla="*/ 41277 h 45146"/>
                <a:gd name="connsiteX8" fmla="*/ 41277 w 45146"/>
                <a:gd name="connsiteY8" fmla="*/ 47082 h 4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6" h="45146">
                  <a:moveTo>
                    <a:pt x="41277" y="47082"/>
                  </a:moveTo>
                  <a:lnTo>
                    <a:pt x="5805" y="47082"/>
                  </a:lnTo>
                  <a:cubicBezTo>
                    <a:pt x="2580" y="47082"/>
                    <a:pt x="0" y="44502"/>
                    <a:pt x="0" y="41277"/>
                  </a:cubicBezTo>
                  <a:lnTo>
                    <a:pt x="0" y="5805"/>
                  </a:lnTo>
                  <a:cubicBezTo>
                    <a:pt x="0" y="2580"/>
                    <a:pt x="2580" y="0"/>
                    <a:pt x="5805" y="0"/>
                  </a:cubicBezTo>
                  <a:lnTo>
                    <a:pt x="41277" y="0"/>
                  </a:lnTo>
                  <a:cubicBezTo>
                    <a:pt x="44502" y="0"/>
                    <a:pt x="47082" y="2580"/>
                    <a:pt x="47082" y="5805"/>
                  </a:cubicBezTo>
                  <a:lnTo>
                    <a:pt x="47082" y="41277"/>
                  </a:lnTo>
                  <a:cubicBezTo>
                    <a:pt x="47082" y="44502"/>
                    <a:pt x="44502" y="47082"/>
                    <a:pt x="41277" y="470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8E062B-5187-4485-82BD-3BF9B67C9D88}"/>
                </a:ext>
              </a:extLst>
            </p:cNvPr>
            <p:cNvSpPr/>
            <p:nvPr/>
          </p:nvSpPr>
          <p:spPr>
            <a:xfrm>
              <a:off x="6547197" y="3610642"/>
              <a:ext cx="90294" cy="70945"/>
            </a:xfrm>
            <a:custGeom>
              <a:avLst/>
              <a:gdLst>
                <a:gd name="connsiteX0" fmla="*/ 89971 w 90293"/>
                <a:gd name="connsiteY0" fmla="*/ 15801 h 70945"/>
                <a:gd name="connsiteX1" fmla="*/ 31925 w 90293"/>
                <a:gd name="connsiteY1" fmla="*/ 73847 h 70945"/>
                <a:gd name="connsiteX2" fmla="*/ 26766 w 90293"/>
                <a:gd name="connsiteY2" fmla="*/ 73847 h 70945"/>
                <a:gd name="connsiteX3" fmla="*/ 967 w 90293"/>
                <a:gd name="connsiteY3" fmla="*/ 48049 h 70945"/>
                <a:gd name="connsiteX4" fmla="*/ 967 w 90293"/>
                <a:gd name="connsiteY4" fmla="*/ 42890 h 70945"/>
                <a:gd name="connsiteX5" fmla="*/ 10642 w 90293"/>
                <a:gd name="connsiteY5" fmla="*/ 33215 h 70945"/>
                <a:gd name="connsiteX6" fmla="*/ 15801 w 90293"/>
                <a:gd name="connsiteY6" fmla="*/ 33215 h 70945"/>
                <a:gd name="connsiteX7" fmla="*/ 29345 w 90293"/>
                <a:gd name="connsiteY7" fmla="*/ 46759 h 70945"/>
                <a:gd name="connsiteX8" fmla="*/ 75137 w 90293"/>
                <a:gd name="connsiteY8" fmla="*/ 967 h 70945"/>
                <a:gd name="connsiteX9" fmla="*/ 79652 w 90293"/>
                <a:gd name="connsiteY9" fmla="*/ 967 h 70945"/>
                <a:gd name="connsiteX10" fmla="*/ 89326 w 90293"/>
                <a:gd name="connsiteY10" fmla="*/ 10642 h 70945"/>
                <a:gd name="connsiteX11" fmla="*/ 89971 w 90293"/>
                <a:gd name="connsiteY11" fmla="*/ 15801 h 70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93" h="70945">
                  <a:moveTo>
                    <a:pt x="89971" y="15801"/>
                  </a:moveTo>
                  <a:lnTo>
                    <a:pt x="31925" y="73847"/>
                  </a:lnTo>
                  <a:cubicBezTo>
                    <a:pt x="30635" y="75137"/>
                    <a:pt x="28056" y="75137"/>
                    <a:pt x="26766" y="73847"/>
                  </a:cubicBezTo>
                  <a:lnTo>
                    <a:pt x="967" y="48049"/>
                  </a:lnTo>
                  <a:cubicBezTo>
                    <a:pt x="-322" y="46759"/>
                    <a:pt x="-322" y="44179"/>
                    <a:pt x="967" y="42890"/>
                  </a:cubicBezTo>
                  <a:lnTo>
                    <a:pt x="10642" y="33215"/>
                  </a:lnTo>
                  <a:cubicBezTo>
                    <a:pt x="11932" y="31925"/>
                    <a:pt x="14511" y="31925"/>
                    <a:pt x="15801" y="33215"/>
                  </a:cubicBezTo>
                  <a:lnTo>
                    <a:pt x="29345" y="46759"/>
                  </a:lnTo>
                  <a:lnTo>
                    <a:pt x="75137" y="967"/>
                  </a:lnTo>
                  <a:cubicBezTo>
                    <a:pt x="76427" y="-322"/>
                    <a:pt x="78362" y="-322"/>
                    <a:pt x="79652" y="967"/>
                  </a:cubicBezTo>
                  <a:lnTo>
                    <a:pt x="89326" y="10642"/>
                  </a:lnTo>
                  <a:cubicBezTo>
                    <a:pt x="91261" y="11932"/>
                    <a:pt x="91261" y="14512"/>
                    <a:pt x="89971" y="1580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" name="Graphic 38">
            <a:extLst>
              <a:ext uri="{FF2B5EF4-FFF2-40B4-BE49-F238E27FC236}">
                <a16:creationId xmlns:a16="http://schemas.microsoft.com/office/drawing/2014/main" id="{ED116DD9-A3DE-4987-BAE1-0430340202A8}"/>
              </a:ext>
            </a:extLst>
          </p:cNvPr>
          <p:cNvGrpSpPr/>
          <p:nvPr/>
        </p:nvGrpSpPr>
        <p:grpSpPr>
          <a:xfrm>
            <a:off x="6506653" y="2457881"/>
            <a:ext cx="317406" cy="372343"/>
            <a:chOff x="6506653" y="2457881"/>
            <a:chExt cx="317406" cy="37234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1F8B2A5-9842-4A02-B305-02C822E3361D}"/>
                </a:ext>
              </a:extLst>
            </p:cNvPr>
            <p:cNvSpPr/>
            <p:nvPr/>
          </p:nvSpPr>
          <p:spPr>
            <a:xfrm>
              <a:off x="6512757" y="2637949"/>
              <a:ext cx="177015" cy="122080"/>
            </a:xfrm>
            <a:custGeom>
              <a:avLst/>
              <a:gdLst>
                <a:gd name="connsiteX0" fmla="*/ 181898 w 177014"/>
                <a:gd name="connsiteY0" fmla="*/ 125742 h 122079"/>
                <a:gd name="connsiteX1" fmla="*/ 11598 w 177014"/>
                <a:gd name="connsiteY1" fmla="*/ 125742 h 122079"/>
                <a:gd name="connsiteX2" fmla="*/ 0 w 177014"/>
                <a:gd name="connsiteY2" fmla="*/ 114145 h 122079"/>
                <a:gd name="connsiteX3" fmla="*/ 0 w 177014"/>
                <a:gd name="connsiteY3" fmla="*/ 114145 h 122079"/>
                <a:gd name="connsiteX4" fmla="*/ 87287 w 177014"/>
                <a:gd name="connsiteY4" fmla="*/ 0 h 12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014" h="122079">
                  <a:moveTo>
                    <a:pt x="181898" y="125742"/>
                  </a:moveTo>
                  <a:lnTo>
                    <a:pt x="11598" y="125742"/>
                  </a:lnTo>
                  <a:cubicBezTo>
                    <a:pt x="4883" y="125742"/>
                    <a:pt x="0" y="120248"/>
                    <a:pt x="0" y="114145"/>
                  </a:cubicBezTo>
                  <a:lnTo>
                    <a:pt x="0" y="114145"/>
                  </a:lnTo>
                  <a:cubicBezTo>
                    <a:pt x="0" y="67754"/>
                    <a:pt x="39065" y="13429"/>
                    <a:pt x="87287" y="0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B334517-BCC7-47D7-96F9-494975CF946E}"/>
                </a:ext>
              </a:extLst>
            </p:cNvPr>
            <p:cNvSpPr/>
            <p:nvPr/>
          </p:nvSpPr>
          <p:spPr>
            <a:xfrm>
              <a:off x="6674512" y="2637949"/>
              <a:ext cx="73248" cy="61040"/>
            </a:xfrm>
            <a:custGeom>
              <a:avLst/>
              <a:gdLst>
                <a:gd name="connsiteX0" fmla="*/ 0 w 73247"/>
                <a:gd name="connsiteY0" fmla="*/ 0 h 61039"/>
                <a:gd name="connsiteX1" fmla="*/ 74468 w 73247"/>
                <a:gd name="connsiteY1" fmla="*/ 65923 h 6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247" h="61039">
                  <a:moveTo>
                    <a:pt x="0" y="0"/>
                  </a:moveTo>
                  <a:cubicBezTo>
                    <a:pt x="31741" y="9156"/>
                    <a:pt x="59208" y="35403"/>
                    <a:pt x="74468" y="65923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2771CA-21CB-4A69-8943-0F809B66D1DB}"/>
                </a:ext>
              </a:extLst>
            </p:cNvPr>
            <p:cNvSpPr/>
            <p:nvPr/>
          </p:nvSpPr>
          <p:spPr>
            <a:xfrm>
              <a:off x="6546329" y="2463985"/>
              <a:ext cx="177015" cy="177016"/>
            </a:xfrm>
            <a:custGeom>
              <a:avLst/>
              <a:gdLst>
                <a:gd name="connsiteX0" fmla="*/ 181898 w 177014"/>
                <a:gd name="connsiteY0" fmla="*/ 90949 h 177015"/>
                <a:gd name="connsiteX1" fmla="*/ 90949 w 177014"/>
                <a:gd name="connsiteY1" fmla="*/ 181899 h 177015"/>
                <a:gd name="connsiteX2" fmla="*/ 0 w 177014"/>
                <a:gd name="connsiteY2" fmla="*/ 90949 h 177015"/>
                <a:gd name="connsiteX3" fmla="*/ 90949 w 177014"/>
                <a:gd name="connsiteY3" fmla="*/ 0 h 177015"/>
                <a:gd name="connsiteX4" fmla="*/ 181898 w 177014"/>
                <a:gd name="connsiteY4" fmla="*/ 90949 h 1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014" h="177015">
                  <a:moveTo>
                    <a:pt x="181898" y="90949"/>
                  </a:moveTo>
                  <a:cubicBezTo>
                    <a:pt x="181898" y="141179"/>
                    <a:pt x="141179" y="181899"/>
                    <a:pt x="90949" y="181899"/>
                  </a:cubicBezTo>
                  <a:cubicBezTo>
                    <a:pt x="40719" y="181899"/>
                    <a:pt x="0" y="141179"/>
                    <a:pt x="0" y="90949"/>
                  </a:cubicBezTo>
                  <a:cubicBezTo>
                    <a:pt x="0" y="40719"/>
                    <a:pt x="40719" y="0"/>
                    <a:pt x="90949" y="0"/>
                  </a:cubicBezTo>
                  <a:cubicBezTo>
                    <a:pt x="141179" y="0"/>
                    <a:pt x="181898" y="40719"/>
                    <a:pt x="181898" y="9094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6D6D02D-228C-4707-9418-84AF362AAF19}"/>
                </a:ext>
              </a:extLst>
            </p:cNvPr>
            <p:cNvSpPr/>
            <p:nvPr/>
          </p:nvSpPr>
          <p:spPr>
            <a:xfrm>
              <a:off x="6695265" y="2703872"/>
              <a:ext cx="115975" cy="115976"/>
            </a:xfrm>
            <a:custGeom>
              <a:avLst/>
              <a:gdLst>
                <a:gd name="connsiteX0" fmla="*/ 119638 w 115975"/>
                <a:gd name="connsiteY0" fmla="*/ 59819 h 115975"/>
                <a:gd name="connsiteX1" fmla="*/ 59819 w 115975"/>
                <a:gd name="connsiteY1" fmla="*/ 119638 h 115975"/>
                <a:gd name="connsiteX2" fmla="*/ 0 w 115975"/>
                <a:gd name="connsiteY2" fmla="*/ 59819 h 115975"/>
                <a:gd name="connsiteX3" fmla="*/ 59819 w 115975"/>
                <a:gd name="connsiteY3" fmla="*/ 0 h 115975"/>
                <a:gd name="connsiteX4" fmla="*/ 119638 w 115975"/>
                <a:gd name="connsiteY4" fmla="*/ 59819 h 11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75" h="115975">
                  <a:moveTo>
                    <a:pt x="119638" y="59819"/>
                  </a:moveTo>
                  <a:cubicBezTo>
                    <a:pt x="119638" y="92856"/>
                    <a:pt x="92856" y="119638"/>
                    <a:pt x="59819" y="119638"/>
                  </a:cubicBezTo>
                  <a:cubicBezTo>
                    <a:pt x="26782" y="119638"/>
                    <a:pt x="0" y="92856"/>
                    <a:pt x="0" y="59819"/>
                  </a:cubicBezTo>
                  <a:cubicBezTo>
                    <a:pt x="0" y="26782"/>
                    <a:pt x="26782" y="0"/>
                    <a:pt x="59819" y="0"/>
                  </a:cubicBezTo>
                  <a:cubicBezTo>
                    <a:pt x="92856" y="0"/>
                    <a:pt x="119638" y="26782"/>
                    <a:pt x="119638" y="5981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0175DCD-0F70-4CDF-8ABC-3634820315BF}"/>
                </a:ext>
              </a:extLst>
            </p:cNvPr>
            <p:cNvSpPr/>
            <p:nvPr/>
          </p:nvSpPr>
          <p:spPr>
            <a:xfrm>
              <a:off x="6731279" y="2746599"/>
              <a:ext cx="48832" cy="30520"/>
            </a:xfrm>
            <a:custGeom>
              <a:avLst/>
              <a:gdLst>
                <a:gd name="connsiteX0" fmla="*/ 0 w 48831"/>
                <a:gd name="connsiteY0" fmla="*/ 21364 h 30519"/>
                <a:gd name="connsiteX1" fmla="*/ 14650 w 48831"/>
                <a:gd name="connsiteY1" fmla="*/ 36014 h 30519"/>
                <a:gd name="connsiteX2" fmla="*/ 15260 w 48831"/>
                <a:gd name="connsiteY2" fmla="*/ 36014 h 30519"/>
                <a:gd name="connsiteX3" fmla="*/ 51273 w 48831"/>
                <a:gd name="connsiteY3" fmla="*/ 0 h 3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31" h="30519">
                  <a:moveTo>
                    <a:pt x="0" y="21364"/>
                  </a:moveTo>
                  <a:lnTo>
                    <a:pt x="14650" y="36014"/>
                  </a:lnTo>
                  <a:cubicBezTo>
                    <a:pt x="14650" y="36014"/>
                    <a:pt x="15260" y="36014"/>
                    <a:pt x="15260" y="36014"/>
                  </a:cubicBezTo>
                  <a:lnTo>
                    <a:pt x="51273" y="0"/>
                  </a:ln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Graphic 28">
            <a:extLst>
              <a:ext uri="{FF2B5EF4-FFF2-40B4-BE49-F238E27FC236}">
                <a16:creationId xmlns:a16="http://schemas.microsoft.com/office/drawing/2014/main" id="{3C27E093-836E-4458-B522-BFAD0721C144}"/>
              </a:ext>
            </a:extLst>
          </p:cNvPr>
          <p:cNvGrpSpPr/>
          <p:nvPr/>
        </p:nvGrpSpPr>
        <p:grpSpPr>
          <a:xfrm>
            <a:off x="587875" y="2484115"/>
            <a:ext cx="450890" cy="283417"/>
            <a:chOff x="587875" y="2484115"/>
            <a:chExt cx="450890" cy="283417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76DD97-B552-4CDC-8A14-E4B249DB0B5E}"/>
                </a:ext>
              </a:extLst>
            </p:cNvPr>
            <p:cNvSpPr/>
            <p:nvPr/>
          </p:nvSpPr>
          <p:spPr>
            <a:xfrm>
              <a:off x="594316" y="2490556"/>
              <a:ext cx="354271" cy="193239"/>
            </a:xfrm>
            <a:custGeom>
              <a:avLst/>
              <a:gdLst>
                <a:gd name="connsiteX0" fmla="*/ 42512 w 354270"/>
                <a:gd name="connsiteY0" fmla="*/ 44445 h 193238"/>
                <a:gd name="connsiteX1" fmla="*/ 45733 w 354270"/>
                <a:gd name="connsiteY1" fmla="*/ 41224 h 193238"/>
                <a:gd name="connsiteX2" fmla="*/ 354915 w 354270"/>
                <a:gd name="connsiteY2" fmla="*/ 41224 h 193238"/>
                <a:gd name="connsiteX3" fmla="*/ 354915 w 354270"/>
                <a:gd name="connsiteY3" fmla="*/ 3221 h 193238"/>
                <a:gd name="connsiteX4" fmla="*/ 351694 w 354270"/>
                <a:gd name="connsiteY4" fmla="*/ 0 h 193238"/>
                <a:gd name="connsiteX5" fmla="*/ 3221 w 354270"/>
                <a:gd name="connsiteY5" fmla="*/ 0 h 193238"/>
                <a:gd name="connsiteX6" fmla="*/ 0 w 354270"/>
                <a:gd name="connsiteY6" fmla="*/ 3221 h 193238"/>
                <a:gd name="connsiteX7" fmla="*/ 0 w 354270"/>
                <a:gd name="connsiteY7" fmla="*/ 190018 h 193238"/>
                <a:gd name="connsiteX8" fmla="*/ 3221 w 354270"/>
                <a:gd name="connsiteY8" fmla="*/ 193239 h 193238"/>
                <a:gd name="connsiteX9" fmla="*/ 42512 w 354270"/>
                <a:gd name="connsiteY9" fmla="*/ 193239 h 193238"/>
                <a:gd name="connsiteX10" fmla="*/ 42512 w 354270"/>
                <a:gd name="connsiteY10" fmla="*/ 44445 h 19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270" h="193238">
                  <a:moveTo>
                    <a:pt x="42512" y="44445"/>
                  </a:moveTo>
                  <a:cubicBezTo>
                    <a:pt x="42512" y="42513"/>
                    <a:pt x="43801" y="41224"/>
                    <a:pt x="45733" y="41224"/>
                  </a:cubicBezTo>
                  <a:lnTo>
                    <a:pt x="354915" y="41224"/>
                  </a:lnTo>
                  <a:lnTo>
                    <a:pt x="354915" y="3221"/>
                  </a:lnTo>
                  <a:cubicBezTo>
                    <a:pt x="354915" y="1288"/>
                    <a:pt x="353627" y="0"/>
                    <a:pt x="351694" y="0"/>
                  </a:cubicBezTo>
                  <a:lnTo>
                    <a:pt x="3221" y="0"/>
                  </a:lnTo>
                  <a:cubicBezTo>
                    <a:pt x="1288" y="0"/>
                    <a:pt x="0" y="1288"/>
                    <a:pt x="0" y="3221"/>
                  </a:cubicBezTo>
                  <a:lnTo>
                    <a:pt x="0" y="190018"/>
                  </a:lnTo>
                  <a:cubicBezTo>
                    <a:pt x="0" y="191951"/>
                    <a:pt x="1288" y="193239"/>
                    <a:pt x="3221" y="193239"/>
                  </a:cubicBezTo>
                  <a:lnTo>
                    <a:pt x="42512" y="193239"/>
                  </a:lnTo>
                  <a:lnTo>
                    <a:pt x="42512" y="44445"/>
                  </a:ln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34C9605-7881-4019-9A7D-A71B17D56561}"/>
                </a:ext>
              </a:extLst>
            </p:cNvPr>
            <p:cNvSpPr/>
            <p:nvPr/>
          </p:nvSpPr>
          <p:spPr>
            <a:xfrm>
              <a:off x="636829" y="2531781"/>
              <a:ext cx="354271" cy="193239"/>
            </a:xfrm>
            <a:custGeom>
              <a:avLst/>
              <a:gdLst>
                <a:gd name="connsiteX0" fmla="*/ 39292 w 354270"/>
                <a:gd name="connsiteY0" fmla="*/ 43801 h 193238"/>
                <a:gd name="connsiteX1" fmla="*/ 42512 w 354270"/>
                <a:gd name="connsiteY1" fmla="*/ 40580 h 193238"/>
                <a:gd name="connsiteX2" fmla="*/ 354915 w 354270"/>
                <a:gd name="connsiteY2" fmla="*/ 40580 h 193238"/>
                <a:gd name="connsiteX3" fmla="*/ 354915 w 354270"/>
                <a:gd name="connsiteY3" fmla="*/ 3221 h 193238"/>
                <a:gd name="connsiteX4" fmla="*/ 351694 w 354270"/>
                <a:gd name="connsiteY4" fmla="*/ 0 h 193238"/>
                <a:gd name="connsiteX5" fmla="*/ 3221 w 354270"/>
                <a:gd name="connsiteY5" fmla="*/ 0 h 193238"/>
                <a:gd name="connsiteX6" fmla="*/ 0 w 354270"/>
                <a:gd name="connsiteY6" fmla="*/ 3221 h 193238"/>
                <a:gd name="connsiteX7" fmla="*/ 0 w 354270"/>
                <a:gd name="connsiteY7" fmla="*/ 190018 h 193238"/>
                <a:gd name="connsiteX8" fmla="*/ 3221 w 354270"/>
                <a:gd name="connsiteY8" fmla="*/ 193239 h 193238"/>
                <a:gd name="connsiteX9" fmla="*/ 39292 w 354270"/>
                <a:gd name="connsiteY9" fmla="*/ 193239 h 193238"/>
                <a:gd name="connsiteX10" fmla="*/ 39292 w 354270"/>
                <a:gd name="connsiteY10" fmla="*/ 43801 h 19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270" h="193238">
                  <a:moveTo>
                    <a:pt x="39292" y="43801"/>
                  </a:moveTo>
                  <a:cubicBezTo>
                    <a:pt x="39292" y="41868"/>
                    <a:pt x="40580" y="40580"/>
                    <a:pt x="42512" y="40580"/>
                  </a:cubicBezTo>
                  <a:lnTo>
                    <a:pt x="354915" y="40580"/>
                  </a:lnTo>
                  <a:lnTo>
                    <a:pt x="354915" y="3221"/>
                  </a:lnTo>
                  <a:cubicBezTo>
                    <a:pt x="354915" y="1288"/>
                    <a:pt x="353627" y="0"/>
                    <a:pt x="351694" y="0"/>
                  </a:cubicBezTo>
                  <a:lnTo>
                    <a:pt x="3221" y="0"/>
                  </a:lnTo>
                  <a:cubicBezTo>
                    <a:pt x="1288" y="0"/>
                    <a:pt x="0" y="1288"/>
                    <a:pt x="0" y="3221"/>
                  </a:cubicBezTo>
                  <a:lnTo>
                    <a:pt x="0" y="190018"/>
                  </a:lnTo>
                  <a:cubicBezTo>
                    <a:pt x="0" y="191951"/>
                    <a:pt x="1288" y="193239"/>
                    <a:pt x="3221" y="193239"/>
                  </a:cubicBezTo>
                  <a:lnTo>
                    <a:pt x="39292" y="193239"/>
                  </a:lnTo>
                  <a:lnTo>
                    <a:pt x="39292" y="43801"/>
                  </a:ln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7953E5-E49B-4915-AFC2-5C81D851CFC3}"/>
                </a:ext>
              </a:extLst>
            </p:cNvPr>
            <p:cNvSpPr/>
            <p:nvPr/>
          </p:nvSpPr>
          <p:spPr>
            <a:xfrm>
              <a:off x="676121" y="2572361"/>
              <a:ext cx="354271" cy="186798"/>
            </a:xfrm>
            <a:custGeom>
              <a:avLst/>
              <a:gdLst>
                <a:gd name="connsiteX0" fmla="*/ 355559 w 354270"/>
                <a:gd name="connsiteY0" fmla="*/ 40580 h 186797"/>
                <a:gd name="connsiteX1" fmla="*/ 355559 w 354270"/>
                <a:gd name="connsiteY1" fmla="*/ 152659 h 186797"/>
                <a:gd name="connsiteX2" fmla="*/ 316911 w 354270"/>
                <a:gd name="connsiteY2" fmla="*/ 191306 h 186797"/>
                <a:gd name="connsiteX3" fmla="*/ 316911 w 354270"/>
                <a:gd name="connsiteY3" fmla="*/ 191306 h 186797"/>
                <a:gd name="connsiteX4" fmla="*/ 39292 w 354270"/>
                <a:gd name="connsiteY4" fmla="*/ 191306 h 186797"/>
                <a:gd name="connsiteX5" fmla="*/ 39292 w 354270"/>
                <a:gd name="connsiteY5" fmla="*/ 191306 h 186797"/>
                <a:gd name="connsiteX6" fmla="*/ 644 w 354270"/>
                <a:gd name="connsiteY6" fmla="*/ 152659 h 186797"/>
                <a:gd name="connsiteX7" fmla="*/ 0 w 354270"/>
                <a:gd name="connsiteY7" fmla="*/ 152659 h 186797"/>
                <a:gd name="connsiteX8" fmla="*/ 0 w 354270"/>
                <a:gd name="connsiteY8" fmla="*/ 40580 h 186797"/>
                <a:gd name="connsiteX9" fmla="*/ 644 w 354270"/>
                <a:gd name="connsiteY9" fmla="*/ 40580 h 186797"/>
                <a:gd name="connsiteX10" fmla="*/ 39292 w 354270"/>
                <a:gd name="connsiteY10" fmla="*/ 1932 h 186797"/>
                <a:gd name="connsiteX11" fmla="*/ 39292 w 354270"/>
                <a:gd name="connsiteY11" fmla="*/ 0 h 186797"/>
                <a:gd name="connsiteX12" fmla="*/ 317555 w 354270"/>
                <a:gd name="connsiteY12" fmla="*/ 0 h 186797"/>
                <a:gd name="connsiteX13" fmla="*/ 317555 w 354270"/>
                <a:gd name="connsiteY13" fmla="*/ 1932 h 186797"/>
                <a:gd name="connsiteX14" fmla="*/ 355559 w 354270"/>
                <a:gd name="connsiteY14" fmla="*/ 40580 h 1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4270" h="186797">
                  <a:moveTo>
                    <a:pt x="355559" y="40580"/>
                  </a:moveTo>
                  <a:lnTo>
                    <a:pt x="355559" y="152659"/>
                  </a:lnTo>
                  <a:cubicBezTo>
                    <a:pt x="334303" y="152659"/>
                    <a:pt x="316911" y="170050"/>
                    <a:pt x="316911" y="191306"/>
                  </a:cubicBezTo>
                  <a:lnTo>
                    <a:pt x="316911" y="191306"/>
                  </a:lnTo>
                  <a:lnTo>
                    <a:pt x="39292" y="191306"/>
                  </a:lnTo>
                  <a:lnTo>
                    <a:pt x="39292" y="191306"/>
                  </a:lnTo>
                  <a:cubicBezTo>
                    <a:pt x="39292" y="170050"/>
                    <a:pt x="21900" y="152659"/>
                    <a:pt x="644" y="152659"/>
                  </a:cubicBezTo>
                  <a:cubicBezTo>
                    <a:pt x="644" y="152659"/>
                    <a:pt x="644" y="152659"/>
                    <a:pt x="0" y="152659"/>
                  </a:cubicBezTo>
                  <a:lnTo>
                    <a:pt x="0" y="40580"/>
                  </a:lnTo>
                  <a:cubicBezTo>
                    <a:pt x="0" y="40580"/>
                    <a:pt x="0" y="40580"/>
                    <a:pt x="644" y="40580"/>
                  </a:cubicBezTo>
                  <a:cubicBezTo>
                    <a:pt x="21900" y="40580"/>
                    <a:pt x="39292" y="23189"/>
                    <a:pt x="39292" y="1932"/>
                  </a:cubicBezTo>
                  <a:cubicBezTo>
                    <a:pt x="39292" y="1288"/>
                    <a:pt x="39292" y="644"/>
                    <a:pt x="39292" y="0"/>
                  </a:cubicBezTo>
                  <a:lnTo>
                    <a:pt x="317555" y="0"/>
                  </a:lnTo>
                  <a:cubicBezTo>
                    <a:pt x="317555" y="644"/>
                    <a:pt x="317555" y="1288"/>
                    <a:pt x="317555" y="1932"/>
                  </a:cubicBezTo>
                  <a:cubicBezTo>
                    <a:pt x="316911" y="23189"/>
                    <a:pt x="334303" y="40580"/>
                    <a:pt x="355559" y="40580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A99D45D-255A-4F72-9CAF-FAB6D9F0DFF9}"/>
                </a:ext>
              </a:extLst>
            </p:cNvPr>
            <p:cNvSpPr/>
            <p:nvPr/>
          </p:nvSpPr>
          <p:spPr>
            <a:xfrm>
              <a:off x="676765" y="2572361"/>
              <a:ext cx="32206" cy="38648"/>
            </a:xfrm>
            <a:custGeom>
              <a:avLst/>
              <a:gdLst>
                <a:gd name="connsiteX0" fmla="*/ 38648 w 32206"/>
                <a:gd name="connsiteY0" fmla="*/ 1932 h 38647"/>
                <a:gd name="connsiteX1" fmla="*/ 1932 w 32206"/>
                <a:gd name="connsiteY1" fmla="*/ 39936 h 38647"/>
                <a:gd name="connsiteX2" fmla="*/ 0 w 32206"/>
                <a:gd name="connsiteY2" fmla="*/ 38004 h 38647"/>
                <a:gd name="connsiteX3" fmla="*/ 0 w 32206"/>
                <a:gd name="connsiteY3" fmla="*/ 1932 h 38647"/>
                <a:gd name="connsiteX4" fmla="*/ 1932 w 32206"/>
                <a:gd name="connsiteY4" fmla="*/ 0 h 38647"/>
                <a:gd name="connsiteX5" fmla="*/ 37359 w 32206"/>
                <a:gd name="connsiteY5" fmla="*/ 0 h 38647"/>
                <a:gd name="connsiteX6" fmla="*/ 38648 w 32206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06" h="38647">
                  <a:moveTo>
                    <a:pt x="38648" y="1932"/>
                  </a:moveTo>
                  <a:cubicBezTo>
                    <a:pt x="38648" y="22545"/>
                    <a:pt x="21900" y="39292"/>
                    <a:pt x="1932" y="39936"/>
                  </a:cubicBezTo>
                  <a:cubicBezTo>
                    <a:pt x="1288" y="39292"/>
                    <a:pt x="644" y="38648"/>
                    <a:pt x="0" y="38004"/>
                  </a:cubicBezTo>
                  <a:lnTo>
                    <a:pt x="0" y="1932"/>
                  </a:lnTo>
                  <a:cubicBezTo>
                    <a:pt x="0" y="644"/>
                    <a:pt x="644" y="0"/>
                    <a:pt x="1932" y="0"/>
                  </a:cubicBezTo>
                  <a:lnTo>
                    <a:pt x="37359" y="0"/>
                  </a:lnTo>
                  <a:cubicBezTo>
                    <a:pt x="37359" y="644"/>
                    <a:pt x="38004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36E5FA-320D-4718-B39C-95263FEAF76F}"/>
                </a:ext>
              </a:extLst>
            </p:cNvPr>
            <p:cNvSpPr/>
            <p:nvPr/>
          </p:nvSpPr>
          <p:spPr>
            <a:xfrm>
              <a:off x="676765" y="2724375"/>
              <a:ext cx="32206" cy="38648"/>
            </a:xfrm>
            <a:custGeom>
              <a:avLst/>
              <a:gdLst>
                <a:gd name="connsiteX0" fmla="*/ 38648 w 32206"/>
                <a:gd name="connsiteY0" fmla="*/ 38648 h 38647"/>
                <a:gd name="connsiteX1" fmla="*/ 38648 w 32206"/>
                <a:gd name="connsiteY1" fmla="*/ 38648 h 38647"/>
                <a:gd name="connsiteX2" fmla="*/ 1932 w 32206"/>
                <a:gd name="connsiteY2" fmla="*/ 38648 h 38647"/>
                <a:gd name="connsiteX3" fmla="*/ 0 w 32206"/>
                <a:gd name="connsiteY3" fmla="*/ 36715 h 38647"/>
                <a:gd name="connsiteX4" fmla="*/ 0 w 32206"/>
                <a:gd name="connsiteY4" fmla="*/ 1932 h 38647"/>
                <a:gd name="connsiteX5" fmla="*/ 1932 w 32206"/>
                <a:gd name="connsiteY5" fmla="*/ 0 h 38647"/>
                <a:gd name="connsiteX6" fmla="*/ 38648 w 32206"/>
                <a:gd name="connsiteY6" fmla="*/ 38648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06" h="38647">
                  <a:moveTo>
                    <a:pt x="38648" y="38648"/>
                  </a:moveTo>
                  <a:lnTo>
                    <a:pt x="38648" y="38648"/>
                  </a:lnTo>
                  <a:lnTo>
                    <a:pt x="1932" y="38648"/>
                  </a:lnTo>
                  <a:cubicBezTo>
                    <a:pt x="644" y="38648"/>
                    <a:pt x="0" y="38004"/>
                    <a:pt x="0" y="36715"/>
                  </a:cubicBezTo>
                  <a:lnTo>
                    <a:pt x="0" y="1932"/>
                  </a:lnTo>
                  <a:cubicBezTo>
                    <a:pt x="644" y="1288"/>
                    <a:pt x="1288" y="644"/>
                    <a:pt x="1932" y="0"/>
                  </a:cubicBezTo>
                  <a:cubicBezTo>
                    <a:pt x="21900" y="644"/>
                    <a:pt x="38648" y="18036"/>
                    <a:pt x="38648" y="38648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3BF685-AF57-4F9E-A8E8-38456377F82C}"/>
                </a:ext>
              </a:extLst>
            </p:cNvPr>
            <p:cNvSpPr/>
            <p:nvPr/>
          </p:nvSpPr>
          <p:spPr>
            <a:xfrm>
              <a:off x="993032" y="2572361"/>
              <a:ext cx="38648" cy="38648"/>
            </a:xfrm>
            <a:custGeom>
              <a:avLst/>
              <a:gdLst>
                <a:gd name="connsiteX0" fmla="*/ 38648 w 38647"/>
                <a:gd name="connsiteY0" fmla="*/ 1932 h 38647"/>
                <a:gd name="connsiteX1" fmla="*/ 38648 w 38647"/>
                <a:gd name="connsiteY1" fmla="*/ 38004 h 38647"/>
                <a:gd name="connsiteX2" fmla="*/ 36715 w 38647"/>
                <a:gd name="connsiteY2" fmla="*/ 39936 h 38647"/>
                <a:gd name="connsiteX3" fmla="*/ 0 w 38647"/>
                <a:gd name="connsiteY3" fmla="*/ 1932 h 38647"/>
                <a:gd name="connsiteX4" fmla="*/ 1932 w 38647"/>
                <a:gd name="connsiteY4" fmla="*/ 0 h 38647"/>
                <a:gd name="connsiteX5" fmla="*/ 36715 w 38647"/>
                <a:gd name="connsiteY5" fmla="*/ 0 h 38647"/>
                <a:gd name="connsiteX6" fmla="*/ 38648 w 38647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7" h="38647">
                  <a:moveTo>
                    <a:pt x="38648" y="1932"/>
                  </a:moveTo>
                  <a:lnTo>
                    <a:pt x="38648" y="38004"/>
                  </a:lnTo>
                  <a:cubicBezTo>
                    <a:pt x="38648" y="39292"/>
                    <a:pt x="38004" y="39936"/>
                    <a:pt x="36715" y="39936"/>
                  </a:cubicBezTo>
                  <a:cubicBezTo>
                    <a:pt x="16103" y="38648"/>
                    <a:pt x="0" y="21900"/>
                    <a:pt x="0" y="1932"/>
                  </a:cubicBezTo>
                  <a:cubicBezTo>
                    <a:pt x="644" y="1288"/>
                    <a:pt x="1288" y="644"/>
                    <a:pt x="1932" y="0"/>
                  </a:cubicBezTo>
                  <a:lnTo>
                    <a:pt x="36715" y="0"/>
                  </a:lnTo>
                  <a:cubicBezTo>
                    <a:pt x="38004" y="0"/>
                    <a:pt x="38648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AE35F73-672C-496F-8911-EABBB086D379}"/>
                </a:ext>
              </a:extLst>
            </p:cNvPr>
            <p:cNvSpPr/>
            <p:nvPr/>
          </p:nvSpPr>
          <p:spPr>
            <a:xfrm>
              <a:off x="993032" y="2724375"/>
              <a:ext cx="38648" cy="38648"/>
            </a:xfrm>
            <a:custGeom>
              <a:avLst/>
              <a:gdLst>
                <a:gd name="connsiteX0" fmla="*/ 38648 w 38647"/>
                <a:gd name="connsiteY0" fmla="*/ 1932 h 38647"/>
                <a:gd name="connsiteX1" fmla="*/ 38648 w 38647"/>
                <a:gd name="connsiteY1" fmla="*/ 36715 h 38647"/>
                <a:gd name="connsiteX2" fmla="*/ 36715 w 38647"/>
                <a:gd name="connsiteY2" fmla="*/ 38648 h 38647"/>
                <a:gd name="connsiteX3" fmla="*/ 0 w 38647"/>
                <a:gd name="connsiteY3" fmla="*/ 38648 h 38647"/>
                <a:gd name="connsiteX4" fmla="*/ 0 w 38647"/>
                <a:gd name="connsiteY4" fmla="*/ 38648 h 38647"/>
                <a:gd name="connsiteX5" fmla="*/ 36715 w 38647"/>
                <a:gd name="connsiteY5" fmla="*/ 0 h 38647"/>
                <a:gd name="connsiteX6" fmla="*/ 38648 w 38647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7" h="38647">
                  <a:moveTo>
                    <a:pt x="38648" y="1932"/>
                  </a:moveTo>
                  <a:lnTo>
                    <a:pt x="38648" y="36715"/>
                  </a:lnTo>
                  <a:cubicBezTo>
                    <a:pt x="38648" y="38004"/>
                    <a:pt x="38004" y="38648"/>
                    <a:pt x="36715" y="38648"/>
                  </a:cubicBezTo>
                  <a:lnTo>
                    <a:pt x="0" y="38648"/>
                  </a:lnTo>
                  <a:lnTo>
                    <a:pt x="0" y="38648"/>
                  </a:lnTo>
                  <a:cubicBezTo>
                    <a:pt x="0" y="18036"/>
                    <a:pt x="16103" y="1288"/>
                    <a:pt x="36715" y="0"/>
                  </a:cubicBezTo>
                  <a:cubicBezTo>
                    <a:pt x="37359" y="0"/>
                    <a:pt x="38648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387FB90-CF93-481A-801C-A2E25357ECA0}"/>
                </a:ext>
              </a:extLst>
            </p:cNvPr>
            <p:cNvSpPr/>
            <p:nvPr/>
          </p:nvSpPr>
          <p:spPr>
            <a:xfrm>
              <a:off x="825558" y="2621590"/>
              <a:ext cx="51530" cy="90178"/>
            </a:xfrm>
            <a:custGeom>
              <a:avLst/>
              <a:gdLst>
                <a:gd name="connsiteX0" fmla="*/ 54751 w 51530"/>
                <a:gd name="connsiteY0" fmla="*/ 17116 h 90178"/>
                <a:gd name="connsiteX1" fmla="*/ 18036 w 51530"/>
                <a:gd name="connsiteY1" fmla="*/ 2945 h 90178"/>
                <a:gd name="connsiteX2" fmla="*/ 5153 w 51530"/>
                <a:gd name="connsiteY2" fmla="*/ 28066 h 90178"/>
                <a:gd name="connsiteX3" fmla="*/ 12238 w 51530"/>
                <a:gd name="connsiteY3" fmla="*/ 39660 h 90178"/>
                <a:gd name="connsiteX4" fmla="*/ 30918 w 51530"/>
                <a:gd name="connsiteY4" fmla="*/ 46746 h 90178"/>
                <a:gd name="connsiteX5" fmla="*/ 53463 w 51530"/>
                <a:gd name="connsiteY5" fmla="*/ 63493 h 90178"/>
                <a:gd name="connsiteX6" fmla="*/ 37359 w 51530"/>
                <a:gd name="connsiteY6" fmla="*/ 92479 h 90178"/>
                <a:gd name="connsiteX7" fmla="*/ 5153 w 51530"/>
                <a:gd name="connsiteY7" fmla="*/ 82817 h 90178"/>
                <a:gd name="connsiteX8" fmla="*/ 0 w 51530"/>
                <a:gd name="connsiteY8" fmla="*/ 70579 h 9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530" h="90178">
                  <a:moveTo>
                    <a:pt x="54751" y="17116"/>
                  </a:moveTo>
                  <a:cubicBezTo>
                    <a:pt x="51530" y="368"/>
                    <a:pt x="32206" y="-3496"/>
                    <a:pt x="18036" y="2945"/>
                  </a:cubicBezTo>
                  <a:cubicBezTo>
                    <a:pt x="8374" y="7454"/>
                    <a:pt x="3221" y="17760"/>
                    <a:pt x="5153" y="28066"/>
                  </a:cubicBezTo>
                  <a:cubicBezTo>
                    <a:pt x="5797" y="32575"/>
                    <a:pt x="8374" y="37084"/>
                    <a:pt x="12238" y="39660"/>
                  </a:cubicBezTo>
                  <a:cubicBezTo>
                    <a:pt x="17391" y="43525"/>
                    <a:pt x="25121" y="44813"/>
                    <a:pt x="30918" y="46746"/>
                  </a:cubicBezTo>
                  <a:cubicBezTo>
                    <a:pt x="39936" y="49322"/>
                    <a:pt x="50242" y="53831"/>
                    <a:pt x="53463" y="63493"/>
                  </a:cubicBezTo>
                  <a:cubicBezTo>
                    <a:pt x="57972" y="75732"/>
                    <a:pt x="48954" y="88614"/>
                    <a:pt x="37359" y="92479"/>
                  </a:cubicBezTo>
                  <a:cubicBezTo>
                    <a:pt x="27053" y="95700"/>
                    <a:pt x="12238" y="91191"/>
                    <a:pt x="5153" y="82817"/>
                  </a:cubicBezTo>
                  <a:cubicBezTo>
                    <a:pt x="1932" y="79596"/>
                    <a:pt x="644" y="75088"/>
                    <a:pt x="0" y="70579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F143547-FB3E-4CED-B181-58DEF5AAF615}"/>
                </a:ext>
              </a:extLst>
            </p:cNvPr>
            <p:cNvSpPr/>
            <p:nvPr/>
          </p:nvSpPr>
          <p:spPr>
            <a:xfrm>
              <a:off x="855832" y="2604567"/>
              <a:ext cx="6441" cy="122385"/>
            </a:xfrm>
            <a:custGeom>
              <a:avLst/>
              <a:gdLst>
                <a:gd name="connsiteX0" fmla="*/ 0 w 0"/>
                <a:gd name="connsiteY0" fmla="*/ 0 h 122384"/>
                <a:gd name="connsiteX1" fmla="*/ 0 w 0"/>
                <a:gd name="connsiteY1" fmla="*/ 125605 h 1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2384">
                  <a:moveTo>
                    <a:pt x="0" y="0"/>
                  </a:moveTo>
                  <a:lnTo>
                    <a:pt x="0" y="125605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c 37">
            <a:extLst>
              <a:ext uri="{FF2B5EF4-FFF2-40B4-BE49-F238E27FC236}">
                <a16:creationId xmlns:a16="http://schemas.microsoft.com/office/drawing/2014/main" id="{842E24ED-0DA6-4DC1-92D6-9249F191206B}"/>
              </a:ext>
            </a:extLst>
          </p:cNvPr>
          <p:cNvGrpSpPr/>
          <p:nvPr/>
        </p:nvGrpSpPr>
        <p:grpSpPr>
          <a:xfrm>
            <a:off x="643707" y="3576044"/>
            <a:ext cx="339227" cy="402045"/>
            <a:chOff x="643707" y="3576044"/>
            <a:chExt cx="339227" cy="402045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254735F-E0B0-481D-89B6-2C8341D1035F}"/>
                </a:ext>
              </a:extLst>
            </p:cNvPr>
            <p:cNvSpPr/>
            <p:nvPr/>
          </p:nvSpPr>
          <p:spPr>
            <a:xfrm>
              <a:off x="649989" y="3582326"/>
              <a:ext cx="326663" cy="389481"/>
            </a:xfrm>
            <a:custGeom>
              <a:avLst/>
              <a:gdLst>
                <a:gd name="connsiteX0" fmla="*/ 157678 w 326663"/>
                <a:gd name="connsiteY0" fmla="*/ 1885 h 389481"/>
                <a:gd name="connsiteX1" fmla="*/ 3769 w 326663"/>
                <a:gd name="connsiteY1" fmla="*/ 64704 h 389481"/>
                <a:gd name="connsiteX2" fmla="*/ 0 w 326663"/>
                <a:gd name="connsiteY2" fmla="*/ 69101 h 389481"/>
                <a:gd name="connsiteX3" fmla="*/ 0 w 326663"/>
                <a:gd name="connsiteY3" fmla="*/ 228035 h 389481"/>
                <a:gd name="connsiteX4" fmla="*/ 163332 w 326663"/>
                <a:gd name="connsiteY4" fmla="*/ 391366 h 389481"/>
                <a:gd name="connsiteX5" fmla="*/ 326663 w 326663"/>
                <a:gd name="connsiteY5" fmla="*/ 236830 h 389481"/>
                <a:gd name="connsiteX6" fmla="*/ 326663 w 326663"/>
                <a:gd name="connsiteY6" fmla="*/ 69101 h 389481"/>
                <a:gd name="connsiteX7" fmla="*/ 322266 w 326663"/>
                <a:gd name="connsiteY7" fmla="*/ 64704 h 389481"/>
                <a:gd name="connsiteX8" fmla="*/ 168985 w 326663"/>
                <a:gd name="connsiteY8" fmla="*/ 1885 h 389481"/>
                <a:gd name="connsiteX9" fmla="*/ 157678 w 326663"/>
                <a:gd name="connsiteY9" fmla="*/ 1885 h 38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663" h="389481">
                  <a:moveTo>
                    <a:pt x="157678" y="1885"/>
                  </a:moveTo>
                  <a:cubicBezTo>
                    <a:pt x="131293" y="25128"/>
                    <a:pt x="44602" y="62191"/>
                    <a:pt x="3769" y="64704"/>
                  </a:cubicBezTo>
                  <a:cubicBezTo>
                    <a:pt x="1885" y="64704"/>
                    <a:pt x="0" y="66589"/>
                    <a:pt x="0" y="69101"/>
                  </a:cubicBezTo>
                  <a:lnTo>
                    <a:pt x="0" y="228035"/>
                  </a:lnTo>
                  <a:cubicBezTo>
                    <a:pt x="0" y="304675"/>
                    <a:pt x="154537" y="388853"/>
                    <a:pt x="163332" y="391366"/>
                  </a:cubicBezTo>
                  <a:cubicBezTo>
                    <a:pt x="172126" y="388853"/>
                    <a:pt x="326663" y="299021"/>
                    <a:pt x="326663" y="236830"/>
                  </a:cubicBezTo>
                  <a:lnTo>
                    <a:pt x="326663" y="69101"/>
                  </a:lnTo>
                  <a:cubicBezTo>
                    <a:pt x="326663" y="66589"/>
                    <a:pt x="324778" y="64704"/>
                    <a:pt x="322266" y="64704"/>
                  </a:cubicBezTo>
                  <a:cubicBezTo>
                    <a:pt x="279548" y="62191"/>
                    <a:pt x="194741" y="25128"/>
                    <a:pt x="168985" y="1885"/>
                  </a:cubicBezTo>
                  <a:cubicBezTo>
                    <a:pt x="165844" y="-628"/>
                    <a:pt x="160819" y="-628"/>
                    <a:pt x="157678" y="188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DBD1C26-7BF1-4CD9-8D46-2DE8DC64A718}"/>
                </a:ext>
              </a:extLst>
            </p:cNvPr>
            <p:cNvSpPr/>
            <p:nvPr/>
          </p:nvSpPr>
          <p:spPr>
            <a:xfrm>
              <a:off x="692706" y="3633367"/>
              <a:ext cx="238715" cy="288970"/>
            </a:xfrm>
            <a:custGeom>
              <a:avLst/>
              <a:gdLst>
                <a:gd name="connsiteX0" fmla="*/ 119986 w 238715"/>
                <a:gd name="connsiteY0" fmla="*/ 291954 h 288969"/>
                <a:gd name="connsiteX1" fmla="*/ 57166 w 238715"/>
                <a:gd name="connsiteY1" fmla="*/ 249236 h 288969"/>
                <a:gd name="connsiteX2" fmla="*/ 0 w 238715"/>
                <a:gd name="connsiteY2" fmla="*/ 176994 h 288969"/>
                <a:gd name="connsiteX3" fmla="*/ 0 w 238715"/>
                <a:gd name="connsiteY3" fmla="*/ 51355 h 288969"/>
                <a:gd name="connsiteX4" fmla="*/ 1256 w 238715"/>
                <a:gd name="connsiteY4" fmla="*/ 49470 h 288969"/>
                <a:gd name="connsiteX5" fmla="*/ 117473 w 238715"/>
                <a:gd name="connsiteY5" fmla="*/ 471 h 288969"/>
                <a:gd name="connsiteX6" fmla="*/ 121870 w 238715"/>
                <a:gd name="connsiteY6" fmla="*/ 471 h 288969"/>
                <a:gd name="connsiteX7" fmla="*/ 238715 w 238715"/>
                <a:gd name="connsiteY7" fmla="*/ 49470 h 288969"/>
                <a:gd name="connsiteX8" fmla="*/ 239972 w 238715"/>
                <a:gd name="connsiteY8" fmla="*/ 51355 h 288969"/>
                <a:gd name="connsiteX9" fmla="*/ 239972 w 238715"/>
                <a:gd name="connsiteY9" fmla="*/ 185161 h 288969"/>
                <a:gd name="connsiteX10" fmla="*/ 180293 w 238715"/>
                <a:gd name="connsiteY10" fmla="*/ 249236 h 288969"/>
                <a:gd name="connsiteX11" fmla="*/ 119986 w 238715"/>
                <a:gd name="connsiteY11" fmla="*/ 291954 h 28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715" h="288969">
                  <a:moveTo>
                    <a:pt x="119986" y="291954"/>
                  </a:moveTo>
                  <a:cubicBezTo>
                    <a:pt x="104281" y="283159"/>
                    <a:pt x="80409" y="267454"/>
                    <a:pt x="57166" y="249236"/>
                  </a:cubicBezTo>
                  <a:cubicBezTo>
                    <a:pt x="15077" y="215314"/>
                    <a:pt x="0" y="189558"/>
                    <a:pt x="0" y="176994"/>
                  </a:cubicBezTo>
                  <a:lnTo>
                    <a:pt x="0" y="51355"/>
                  </a:lnTo>
                  <a:cubicBezTo>
                    <a:pt x="0" y="50099"/>
                    <a:pt x="628" y="49470"/>
                    <a:pt x="1256" y="49470"/>
                  </a:cubicBezTo>
                  <a:cubicBezTo>
                    <a:pt x="38948" y="39419"/>
                    <a:pt x="84807" y="20573"/>
                    <a:pt x="117473" y="471"/>
                  </a:cubicBezTo>
                  <a:cubicBezTo>
                    <a:pt x="118729" y="-157"/>
                    <a:pt x="120614" y="-157"/>
                    <a:pt x="121870" y="471"/>
                  </a:cubicBezTo>
                  <a:cubicBezTo>
                    <a:pt x="154537" y="20573"/>
                    <a:pt x="200395" y="39419"/>
                    <a:pt x="238715" y="49470"/>
                  </a:cubicBezTo>
                  <a:cubicBezTo>
                    <a:pt x="239344" y="49470"/>
                    <a:pt x="239972" y="50727"/>
                    <a:pt x="239972" y="51355"/>
                  </a:cubicBezTo>
                  <a:lnTo>
                    <a:pt x="239972" y="185161"/>
                  </a:lnTo>
                  <a:cubicBezTo>
                    <a:pt x="239344" y="190186"/>
                    <a:pt x="227408" y="212801"/>
                    <a:pt x="180293" y="249236"/>
                  </a:cubicBezTo>
                  <a:cubicBezTo>
                    <a:pt x="158306" y="268082"/>
                    <a:pt x="135063" y="282531"/>
                    <a:pt x="119986" y="291954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DEABD36-A1E9-4C14-86C4-394CECAADFAB}"/>
                </a:ext>
              </a:extLst>
            </p:cNvPr>
            <p:cNvSpPr/>
            <p:nvPr/>
          </p:nvSpPr>
          <p:spPr>
            <a:xfrm>
              <a:off x="780026" y="3719599"/>
              <a:ext cx="62820" cy="113075"/>
            </a:xfrm>
            <a:custGeom>
              <a:avLst/>
              <a:gdLst>
                <a:gd name="connsiteX0" fmla="*/ 66589 w 62819"/>
                <a:gd name="connsiteY0" fmla="*/ 21033 h 113075"/>
                <a:gd name="connsiteX1" fmla="*/ 21987 w 62819"/>
                <a:gd name="connsiteY1" fmla="*/ 3443 h 113075"/>
                <a:gd name="connsiteX2" fmla="*/ 6282 w 62819"/>
                <a:gd name="connsiteY2" fmla="*/ 34225 h 113075"/>
                <a:gd name="connsiteX3" fmla="*/ 14449 w 62819"/>
                <a:gd name="connsiteY3" fmla="*/ 48673 h 113075"/>
                <a:gd name="connsiteX4" fmla="*/ 37692 w 62819"/>
                <a:gd name="connsiteY4" fmla="*/ 57468 h 113075"/>
                <a:gd name="connsiteX5" fmla="*/ 65333 w 62819"/>
                <a:gd name="connsiteY5" fmla="*/ 77570 h 113075"/>
                <a:gd name="connsiteX6" fmla="*/ 45858 w 62819"/>
                <a:gd name="connsiteY6" fmla="*/ 113377 h 113075"/>
                <a:gd name="connsiteX7" fmla="*/ 6282 w 62819"/>
                <a:gd name="connsiteY7" fmla="*/ 102070 h 113075"/>
                <a:gd name="connsiteX8" fmla="*/ 0 w 62819"/>
                <a:gd name="connsiteY8" fmla="*/ 86993 h 11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19" h="113075">
                  <a:moveTo>
                    <a:pt x="66589" y="21033"/>
                  </a:moveTo>
                  <a:cubicBezTo>
                    <a:pt x="62192" y="302"/>
                    <a:pt x="38948" y="-4095"/>
                    <a:pt x="21987" y="3443"/>
                  </a:cubicBezTo>
                  <a:cubicBezTo>
                    <a:pt x="10051" y="9097"/>
                    <a:pt x="3769" y="21661"/>
                    <a:pt x="6282" y="34225"/>
                  </a:cubicBezTo>
                  <a:cubicBezTo>
                    <a:pt x="7538" y="39878"/>
                    <a:pt x="10051" y="44904"/>
                    <a:pt x="14449" y="48673"/>
                  </a:cubicBezTo>
                  <a:cubicBezTo>
                    <a:pt x="20731" y="53699"/>
                    <a:pt x="30154" y="54955"/>
                    <a:pt x="37692" y="57468"/>
                  </a:cubicBezTo>
                  <a:cubicBezTo>
                    <a:pt x="48371" y="61237"/>
                    <a:pt x="61563" y="65634"/>
                    <a:pt x="65333" y="77570"/>
                  </a:cubicBezTo>
                  <a:cubicBezTo>
                    <a:pt x="70986" y="92647"/>
                    <a:pt x="60307" y="108352"/>
                    <a:pt x="45858" y="113377"/>
                  </a:cubicBezTo>
                  <a:cubicBezTo>
                    <a:pt x="32666" y="117775"/>
                    <a:pt x="15077" y="112121"/>
                    <a:pt x="6282" y="102070"/>
                  </a:cubicBezTo>
                  <a:cubicBezTo>
                    <a:pt x="2513" y="97672"/>
                    <a:pt x="628" y="92647"/>
                    <a:pt x="0" y="86993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FBF7E33-0817-4008-9CFE-0758E32A0CE0}"/>
                </a:ext>
              </a:extLst>
            </p:cNvPr>
            <p:cNvSpPr/>
            <p:nvPr/>
          </p:nvSpPr>
          <p:spPr>
            <a:xfrm>
              <a:off x="816461" y="3699170"/>
              <a:ext cx="6282" cy="150767"/>
            </a:xfrm>
            <a:custGeom>
              <a:avLst/>
              <a:gdLst>
                <a:gd name="connsiteX0" fmla="*/ 0 w 0"/>
                <a:gd name="connsiteY0" fmla="*/ 0 h 150766"/>
                <a:gd name="connsiteX1" fmla="*/ 0 w 0"/>
                <a:gd name="connsiteY1" fmla="*/ 153908 h 15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0766">
                  <a:moveTo>
                    <a:pt x="0" y="0"/>
                  </a:moveTo>
                  <a:lnTo>
                    <a:pt x="0" y="153908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7" name="Graphic 36">
            <a:extLst>
              <a:ext uri="{FF2B5EF4-FFF2-40B4-BE49-F238E27FC236}">
                <a16:creationId xmlns:a16="http://schemas.microsoft.com/office/drawing/2014/main" id="{8E06EB8B-0AA4-43E3-9D3D-970FDBE720B7}"/>
              </a:ext>
            </a:extLst>
          </p:cNvPr>
          <p:cNvGrpSpPr/>
          <p:nvPr/>
        </p:nvGrpSpPr>
        <p:grpSpPr>
          <a:xfrm>
            <a:off x="647049" y="4725560"/>
            <a:ext cx="332543" cy="389012"/>
            <a:chOff x="647049" y="4725560"/>
            <a:chExt cx="332543" cy="38901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72BD862-52CD-4E88-9ABB-1A5FD32AB0C4}"/>
                </a:ext>
              </a:extLst>
            </p:cNvPr>
            <p:cNvSpPr/>
            <p:nvPr/>
          </p:nvSpPr>
          <p:spPr>
            <a:xfrm>
              <a:off x="653323" y="4787676"/>
              <a:ext cx="319994" cy="319994"/>
            </a:xfrm>
            <a:custGeom>
              <a:avLst/>
              <a:gdLst>
                <a:gd name="connsiteX0" fmla="*/ 319994 w 319994"/>
                <a:gd name="connsiteY0" fmla="*/ 159997 h 319993"/>
                <a:gd name="connsiteX1" fmla="*/ 159997 w 319994"/>
                <a:gd name="connsiteY1" fmla="*/ 319994 h 319993"/>
                <a:gd name="connsiteX2" fmla="*/ 0 w 319994"/>
                <a:gd name="connsiteY2" fmla="*/ 159997 h 319993"/>
                <a:gd name="connsiteX3" fmla="*/ 159997 w 319994"/>
                <a:gd name="connsiteY3" fmla="*/ 0 h 319993"/>
                <a:gd name="connsiteX4" fmla="*/ 319994 w 319994"/>
                <a:gd name="connsiteY4" fmla="*/ 159997 h 31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994" h="319993">
                  <a:moveTo>
                    <a:pt x="319994" y="159997"/>
                  </a:moveTo>
                  <a:cubicBezTo>
                    <a:pt x="319994" y="248361"/>
                    <a:pt x="248361" y="319994"/>
                    <a:pt x="159997" y="319994"/>
                  </a:cubicBezTo>
                  <a:cubicBezTo>
                    <a:pt x="71633" y="319994"/>
                    <a:pt x="0" y="248361"/>
                    <a:pt x="0" y="159997"/>
                  </a:cubicBezTo>
                  <a:cubicBezTo>
                    <a:pt x="0" y="71633"/>
                    <a:pt x="71633" y="0"/>
                    <a:pt x="159997" y="0"/>
                  </a:cubicBezTo>
                  <a:cubicBezTo>
                    <a:pt x="248361" y="0"/>
                    <a:pt x="319994" y="71633"/>
                    <a:pt x="319994" y="15999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DF6B288-E82D-4574-9ADF-FF5D6193D512}"/>
                </a:ext>
              </a:extLst>
            </p:cNvPr>
            <p:cNvSpPr/>
            <p:nvPr/>
          </p:nvSpPr>
          <p:spPr>
            <a:xfrm>
              <a:off x="687205" y="4821558"/>
              <a:ext cx="250976" cy="250975"/>
            </a:xfrm>
            <a:custGeom>
              <a:avLst/>
              <a:gdLst>
                <a:gd name="connsiteX0" fmla="*/ 252231 w 250975"/>
                <a:gd name="connsiteY0" fmla="*/ 126115 h 250975"/>
                <a:gd name="connsiteX1" fmla="*/ 126115 w 250975"/>
                <a:gd name="connsiteY1" fmla="*/ 252230 h 250975"/>
                <a:gd name="connsiteX2" fmla="*/ 0 w 250975"/>
                <a:gd name="connsiteY2" fmla="*/ 126115 h 250975"/>
                <a:gd name="connsiteX3" fmla="*/ 126115 w 250975"/>
                <a:gd name="connsiteY3" fmla="*/ 0 h 250975"/>
                <a:gd name="connsiteX4" fmla="*/ 252231 w 250975"/>
                <a:gd name="connsiteY4" fmla="*/ 126115 h 25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975" h="250975">
                  <a:moveTo>
                    <a:pt x="252231" y="126115"/>
                  </a:moveTo>
                  <a:cubicBezTo>
                    <a:pt x="252231" y="195767"/>
                    <a:pt x="195767" y="252230"/>
                    <a:pt x="126115" y="252230"/>
                  </a:cubicBezTo>
                  <a:cubicBezTo>
                    <a:pt x="56464" y="252230"/>
                    <a:pt x="0" y="195767"/>
                    <a:pt x="0" y="126115"/>
                  </a:cubicBezTo>
                  <a:cubicBezTo>
                    <a:pt x="0" y="56464"/>
                    <a:pt x="56464" y="0"/>
                    <a:pt x="126115" y="0"/>
                  </a:cubicBezTo>
                  <a:cubicBezTo>
                    <a:pt x="195767" y="0"/>
                    <a:pt x="252231" y="56464"/>
                    <a:pt x="252231" y="12611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C6DBEAB-EB9B-45DA-91FA-8DF8873BA2E4}"/>
                </a:ext>
              </a:extLst>
            </p:cNvPr>
            <p:cNvSpPr/>
            <p:nvPr/>
          </p:nvSpPr>
          <p:spPr>
            <a:xfrm>
              <a:off x="813321" y="4767598"/>
              <a:ext cx="6274" cy="18823"/>
            </a:xfrm>
            <a:custGeom>
              <a:avLst/>
              <a:gdLst>
                <a:gd name="connsiteX0" fmla="*/ 0 w 0"/>
                <a:gd name="connsiteY0" fmla="*/ 0 h 18823"/>
                <a:gd name="connsiteX1" fmla="*/ 0 w 0"/>
                <a:gd name="connsiteY1" fmla="*/ 20078 h 1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823">
                  <a:moveTo>
                    <a:pt x="0" y="0"/>
                  </a:moveTo>
                  <a:lnTo>
                    <a:pt x="0" y="20078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18C6937-D03C-4BCD-933E-4478F55C2A6A}"/>
                </a:ext>
              </a:extLst>
            </p:cNvPr>
            <p:cNvSpPr/>
            <p:nvPr/>
          </p:nvSpPr>
          <p:spPr>
            <a:xfrm>
              <a:off x="897397" y="4793951"/>
              <a:ext cx="12549" cy="12549"/>
            </a:xfrm>
            <a:custGeom>
              <a:avLst/>
              <a:gdLst>
                <a:gd name="connsiteX0" fmla="*/ 0 w 12548"/>
                <a:gd name="connsiteY0" fmla="*/ 16941 h 12548"/>
                <a:gd name="connsiteX1" fmla="*/ 12549 w 12548"/>
                <a:gd name="connsiteY1" fmla="*/ 0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 h="12548">
                  <a:moveTo>
                    <a:pt x="0" y="16941"/>
                  </a:moveTo>
                  <a:lnTo>
                    <a:pt x="12549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E68ACF7-B396-4F28-A873-A6B1366C02CF}"/>
                </a:ext>
              </a:extLst>
            </p:cNvPr>
            <p:cNvSpPr/>
            <p:nvPr/>
          </p:nvSpPr>
          <p:spPr>
            <a:xfrm>
              <a:off x="763753" y="4731207"/>
              <a:ext cx="94116" cy="31372"/>
            </a:xfrm>
            <a:custGeom>
              <a:avLst/>
              <a:gdLst>
                <a:gd name="connsiteX0" fmla="*/ 82822 w 94115"/>
                <a:gd name="connsiteY0" fmla="*/ 33882 h 31371"/>
                <a:gd name="connsiteX1" fmla="*/ 16941 w 94115"/>
                <a:gd name="connsiteY1" fmla="*/ 33882 h 31371"/>
                <a:gd name="connsiteX2" fmla="*/ 0 w 94115"/>
                <a:gd name="connsiteY2" fmla="*/ 16941 h 31371"/>
                <a:gd name="connsiteX3" fmla="*/ 0 w 94115"/>
                <a:gd name="connsiteY3" fmla="*/ 16941 h 31371"/>
                <a:gd name="connsiteX4" fmla="*/ 16941 w 94115"/>
                <a:gd name="connsiteY4" fmla="*/ 0 h 31371"/>
                <a:gd name="connsiteX5" fmla="*/ 82822 w 94115"/>
                <a:gd name="connsiteY5" fmla="*/ 0 h 31371"/>
                <a:gd name="connsiteX6" fmla="*/ 99763 w 94115"/>
                <a:gd name="connsiteY6" fmla="*/ 16941 h 31371"/>
                <a:gd name="connsiteX7" fmla="*/ 99763 w 94115"/>
                <a:gd name="connsiteY7" fmla="*/ 16941 h 31371"/>
                <a:gd name="connsiteX8" fmla="*/ 82822 w 94115"/>
                <a:gd name="connsiteY8" fmla="*/ 33882 h 3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5" h="31371">
                  <a:moveTo>
                    <a:pt x="82822" y="33882"/>
                  </a:moveTo>
                  <a:lnTo>
                    <a:pt x="16941" y="33882"/>
                  </a:lnTo>
                  <a:cubicBezTo>
                    <a:pt x="7529" y="33882"/>
                    <a:pt x="0" y="26352"/>
                    <a:pt x="0" y="16941"/>
                  </a:cubicBezTo>
                  <a:lnTo>
                    <a:pt x="0" y="16941"/>
                  </a:lnTo>
                  <a:cubicBezTo>
                    <a:pt x="0" y="7529"/>
                    <a:pt x="7529" y="0"/>
                    <a:pt x="16941" y="0"/>
                  </a:cubicBezTo>
                  <a:lnTo>
                    <a:pt x="82822" y="0"/>
                  </a:lnTo>
                  <a:cubicBezTo>
                    <a:pt x="92234" y="0"/>
                    <a:pt x="99763" y="7529"/>
                    <a:pt x="99763" y="16941"/>
                  </a:cubicBezTo>
                  <a:lnTo>
                    <a:pt x="99763" y="16941"/>
                  </a:lnTo>
                  <a:cubicBezTo>
                    <a:pt x="99763" y="26352"/>
                    <a:pt x="92234" y="33882"/>
                    <a:pt x="82822" y="338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0C03FE2-AA5F-4855-9F14-6614A9465DBA}"/>
                </a:ext>
              </a:extLst>
            </p:cNvPr>
            <p:cNvSpPr/>
            <p:nvPr/>
          </p:nvSpPr>
          <p:spPr>
            <a:xfrm>
              <a:off x="893341" y="4754130"/>
              <a:ext cx="50195" cy="43921"/>
            </a:xfrm>
            <a:custGeom>
              <a:avLst/>
              <a:gdLst>
                <a:gd name="connsiteX0" fmla="*/ 30409 w 50195"/>
                <a:gd name="connsiteY0" fmla="*/ 46095 h 43920"/>
                <a:gd name="connsiteX1" fmla="*/ 7194 w 50195"/>
                <a:gd name="connsiteY1" fmla="*/ 30409 h 43920"/>
                <a:gd name="connsiteX2" fmla="*/ 2801 w 50195"/>
                <a:gd name="connsiteY2" fmla="*/ 7194 h 43920"/>
                <a:gd name="connsiteX3" fmla="*/ 2801 w 50195"/>
                <a:gd name="connsiteY3" fmla="*/ 7194 h 43920"/>
                <a:gd name="connsiteX4" fmla="*/ 26017 w 50195"/>
                <a:gd name="connsiteY4" fmla="*/ 2801 h 43920"/>
                <a:gd name="connsiteX5" fmla="*/ 49232 w 50195"/>
                <a:gd name="connsiteY5" fmla="*/ 18487 h 43920"/>
                <a:gd name="connsiteX6" fmla="*/ 53624 w 50195"/>
                <a:gd name="connsiteY6" fmla="*/ 41703 h 43920"/>
                <a:gd name="connsiteX7" fmla="*/ 53624 w 50195"/>
                <a:gd name="connsiteY7" fmla="*/ 41703 h 43920"/>
                <a:gd name="connsiteX8" fmla="*/ 30409 w 50195"/>
                <a:gd name="connsiteY8" fmla="*/ 46095 h 4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95" h="43920">
                  <a:moveTo>
                    <a:pt x="30409" y="46095"/>
                  </a:moveTo>
                  <a:lnTo>
                    <a:pt x="7194" y="30409"/>
                  </a:lnTo>
                  <a:cubicBezTo>
                    <a:pt x="-336" y="25389"/>
                    <a:pt x="-2218" y="14723"/>
                    <a:pt x="2801" y="7194"/>
                  </a:cubicBezTo>
                  <a:lnTo>
                    <a:pt x="2801" y="7194"/>
                  </a:lnTo>
                  <a:cubicBezTo>
                    <a:pt x="7821" y="-336"/>
                    <a:pt x="18487" y="-2218"/>
                    <a:pt x="26017" y="2801"/>
                  </a:cubicBezTo>
                  <a:lnTo>
                    <a:pt x="49232" y="18487"/>
                  </a:lnTo>
                  <a:cubicBezTo>
                    <a:pt x="56761" y="23507"/>
                    <a:pt x="58644" y="34173"/>
                    <a:pt x="53624" y="41703"/>
                  </a:cubicBezTo>
                  <a:lnTo>
                    <a:pt x="53624" y="41703"/>
                  </a:lnTo>
                  <a:cubicBezTo>
                    <a:pt x="48605" y="49232"/>
                    <a:pt x="37938" y="51114"/>
                    <a:pt x="30409" y="4609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39B3B06-C54A-494C-92CA-19F87517FD48}"/>
                </a:ext>
              </a:extLst>
            </p:cNvPr>
            <p:cNvSpPr/>
            <p:nvPr/>
          </p:nvSpPr>
          <p:spPr>
            <a:xfrm>
              <a:off x="791988" y="4927595"/>
              <a:ext cx="37646" cy="37646"/>
            </a:xfrm>
            <a:custGeom>
              <a:avLst/>
              <a:gdLst>
                <a:gd name="connsiteX0" fmla="*/ 41411 w 37646"/>
                <a:gd name="connsiteY0" fmla="*/ 20705 h 37646"/>
                <a:gd name="connsiteX1" fmla="*/ 20706 w 37646"/>
                <a:gd name="connsiteY1" fmla="*/ 41411 h 37646"/>
                <a:gd name="connsiteX2" fmla="*/ 0 w 37646"/>
                <a:gd name="connsiteY2" fmla="*/ 20705 h 37646"/>
                <a:gd name="connsiteX3" fmla="*/ 20706 w 37646"/>
                <a:gd name="connsiteY3" fmla="*/ 0 h 37646"/>
                <a:gd name="connsiteX4" fmla="*/ 41411 w 37646"/>
                <a:gd name="connsiteY4" fmla="*/ 20705 h 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" h="37646">
                  <a:moveTo>
                    <a:pt x="41411" y="20705"/>
                  </a:moveTo>
                  <a:cubicBezTo>
                    <a:pt x="41411" y="32141"/>
                    <a:pt x="32141" y="41411"/>
                    <a:pt x="20706" y="41411"/>
                  </a:cubicBezTo>
                  <a:cubicBezTo>
                    <a:pt x="9270" y="41411"/>
                    <a:pt x="0" y="32141"/>
                    <a:pt x="0" y="20705"/>
                  </a:cubicBezTo>
                  <a:cubicBezTo>
                    <a:pt x="0" y="9270"/>
                    <a:pt x="9270" y="0"/>
                    <a:pt x="20706" y="0"/>
                  </a:cubicBezTo>
                  <a:cubicBezTo>
                    <a:pt x="32141" y="0"/>
                    <a:pt x="41411" y="9270"/>
                    <a:pt x="41411" y="207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5253A7E-7568-47D3-88FB-6FC7001A4AE1}"/>
                </a:ext>
              </a:extLst>
            </p:cNvPr>
            <p:cNvSpPr/>
            <p:nvPr/>
          </p:nvSpPr>
          <p:spPr>
            <a:xfrm>
              <a:off x="827752" y="4903753"/>
              <a:ext cx="25098" cy="25098"/>
            </a:xfrm>
            <a:custGeom>
              <a:avLst/>
              <a:gdLst>
                <a:gd name="connsiteX0" fmla="*/ 0 w 25097"/>
                <a:gd name="connsiteY0" fmla="*/ 30117 h 25097"/>
                <a:gd name="connsiteX1" fmla="*/ 29490 w 25097"/>
                <a:gd name="connsiteY1" fmla="*/ 0 h 2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7" h="25097">
                  <a:moveTo>
                    <a:pt x="0" y="30117"/>
                  </a:moveTo>
                  <a:lnTo>
                    <a:pt x="2949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459EE75-9B8E-4B43-96D4-13BE260BCC78}"/>
                </a:ext>
              </a:extLst>
            </p:cNvPr>
            <p:cNvSpPr/>
            <p:nvPr/>
          </p:nvSpPr>
          <p:spPr>
            <a:xfrm>
              <a:off x="813321" y="4847283"/>
              <a:ext cx="6274" cy="12549"/>
            </a:xfrm>
            <a:custGeom>
              <a:avLst/>
              <a:gdLst>
                <a:gd name="connsiteX0" fmla="*/ 0 w 0"/>
                <a:gd name="connsiteY0" fmla="*/ 0 h 12548"/>
                <a:gd name="connsiteX1" fmla="*/ 0 w 0"/>
                <a:gd name="connsiteY1" fmla="*/ 16941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548">
                  <a:moveTo>
                    <a:pt x="0" y="0"/>
                  </a:moveTo>
                  <a:lnTo>
                    <a:pt x="0" y="16941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BDA5E9A-68AC-4BFD-81C0-D7AE68947763}"/>
                </a:ext>
              </a:extLst>
            </p:cNvPr>
            <p:cNvSpPr/>
            <p:nvPr/>
          </p:nvSpPr>
          <p:spPr>
            <a:xfrm>
              <a:off x="813321" y="5036770"/>
              <a:ext cx="6274" cy="12549"/>
            </a:xfrm>
            <a:custGeom>
              <a:avLst/>
              <a:gdLst>
                <a:gd name="connsiteX0" fmla="*/ 0 w 0"/>
                <a:gd name="connsiteY0" fmla="*/ 0 h 12548"/>
                <a:gd name="connsiteX1" fmla="*/ 0 w 0"/>
                <a:gd name="connsiteY1" fmla="*/ 16941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548">
                  <a:moveTo>
                    <a:pt x="0" y="0"/>
                  </a:moveTo>
                  <a:lnTo>
                    <a:pt x="0" y="16941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B3A61BB-0397-42E3-B0E0-95FAA8484E1C}"/>
                </a:ext>
              </a:extLst>
            </p:cNvPr>
            <p:cNvSpPr/>
            <p:nvPr/>
          </p:nvSpPr>
          <p:spPr>
            <a:xfrm>
              <a:off x="899280" y="4950810"/>
              <a:ext cx="12549" cy="6274"/>
            </a:xfrm>
            <a:custGeom>
              <a:avLst/>
              <a:gdLst>
                <a:gd name="connsiteX0" fmla="*/ 16941 w 12548"/>
                <a:gd name="connsiteY0" fmla="*/ 0 h 0"/>
                <a:gd name="connsiteX1" fmla="*/ 0 w 1254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>
                  <a:moveTo>
                    <a:pt x="16941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A2F6C2B-627F-4DBA-A4F5-9D11EB9680D0}"/>
                </a:ext>
              </a:extLst>
            </p:cNvPr>
            <p:cNvSpPr/>
            <p:nvPr/>
          </p:nvSpPr>
          <p:spPr>
            <a:xfrm>
              <a:off x="709793" y="4950810"/>
              <a:ext cx="12549" cy="6274"/>
            </a:xfrm>
            <a:custGeom>
              <a:avLst/>
              <a:gdLst>
                <a:gd name="connsiteX0" fmla="*/ 16941 w 12548"/>
                <a:gd name="connsiteY0" fmla="*/ 0 h 0"/>
                <a:gd name="connsiteX1" fmla="*/ 0 w 1254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>
                  <a:moveTo>
                    <a:pt x="16941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09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FCF7CE8-875A-4BB8-8840-141A310FD100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8C371-EFFF-463D-B9C5-9CE50A54A05E}"/>
              </a:ext>
            </a:extLst>
          </p:cNvPr>
          <p:cNvSpPr/>
          <p:nvPr/>
        </p:nvSpPr>
        <p:spPr>
          <a:xfrm>
            <a:off x="0" y="0"/>
            <a:ext cx="5840384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8BADC-8C73-4F78-95B8-7F83B65510B3}"/>
              </a:ext>
            </a:extLst>
          </p:cNvPr>
          <p:cNvSpPr/>
          <p:nvPr/>
        </p:nvSpPr>
        <p:spPr>
          <a:xfrm>
            <a:off x="449579" y="1751750"/>
            <a:ext cx="5390805" cy="228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</a:rPr>
              <a:t>Why Client Bill Pay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</a:rPr>
              <a:t>Benefits to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Tax Practice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D93F15-7D7B-4CF3-88A6-8C17D283BC9A}"/>
              </a:ext>
            </a:extLst>
          </p:cNvPr>
          <p:cNvSpPr/>
          <p:nvPr/>
        </p:nvSpPr>
        <p:spPr>
          <a:xfrm>
            <a:off x="0" y="4927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A91BC-D8D1-324A-B50B-4EBADF6F3B8C}"/>
              </a:ext>
            </a:extLst>
          </p:cNvPr>
          <p:cNvSpPr/>
          <p:nvPr/>
        </p:nvSpPr>
        <p:spPr>
          <a:xfrm>
            <a:off x="6621088" y="1713572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Organized bill payments </a:t>
            </a:r>
            <a:r>
              <a:rPr lang="en-US" sz="2000" dirty="0">
                <a:solidFill>
                  <a:schemeClr val="accent1"/>
                </a:solidFill>
              </a:rPr>
              <a:t>prevent messy and disorganized client books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8C238-04FA-9C45-9C7D-4BF94B36DCB1}"/>
              </a:ext>
            </a:extLst>
          </p:cNvPr>
          <p:cNvSpPr/>
          <p:nvPr/>
        </p:nvSpPr>
        <p:spPr>
          <a:xfrm>
            <a:off x="6621088" y="2651181"/>
            <a:ext cx="492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Clients will have </a:t>
            </a:r>
            <a:r>
              <a:rPr lang="en-US" sz="2000" b="1" dirty="0">
                <a:solidFill>
                  <a:schemeClr val="accent1"/>
                </a:solidFill>
              </a:rPr>
              <a:t>properly documented expenses </a:t>
            </a:r>
            <a:r>
              <a:rPr lang="en-US" sz="2000" dirty="0">
                <a:solidFill>
                  <a:schemeClr val="accent1"/>
                </a:solidFill>
              </a:rPr>
              <a:t>for tax purposes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E46F0-E44C-8C4F-8C5A-8DEADDC5488B}"/>
              </a:ext>
            </a:extLst>
          </p:cNvPr>
          <p:cNvSpPr/>
          <p:nvPr/>
        </p:nvSpPr>
        <p:spPr>
          <a:xfrm>
            <a:off x="6621088" y="3588790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 valuable solution that </a:t>
            </a:r>
            <a:r>
              <a:rPr lang="en-US" sz="2000" b="1" dirty="0">
                <a:solidFill>
                  <a:schemeClr val="accent1"/>
                </a:solidFill>
              </a:rPr>
              <a:t>takes away client pain </a:t>
            </a:r>
            <a:r>
              <a:rPr lang="en-US" sz="2000" dirty="0">
                <a:solidFill>
                  <a:schemeClr val="accent1"/>
                </a:solidFill>
              </a:rPr>
              <a:t>around bill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26C90-0C92-164C-9A43-8DB9C6D898F7}"/>
              </a:ext>
            </a:extLst>
          </p:cNvPr>
          <p:cNvSpPr/>
          <p:nvPr/>
        </p:nvSpPr>
        <p:spPr>
          <a:xfrm>
            <a:off x="6621088" y="4526399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You are cross-selling additional services, </a:t>
            </a:r>
            <a:r>
              <a:rPr lang="en-US" sz="2000" b="1" dirty="0">
                <a:solidFill>
                  <a:schemeClr val="accent1"/>
                </a:solidFill>
              </a:rPr>
              <a:t>generating more fees </a:t>
            </a:r>
            <a:r>
              <a:rPr lang="en-US" sz="2000" dirty="0">
                <a:solidFill>
                  <a:schemeClr val="accent1"/>
                </a:solidFill>
              </a:rPr>
              <a:t>for the firm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BCE44D-0CF2-B843-82A1-01BB013FAE6B}"/>
              </a:ext>
            </a:extLst>
          </p:cNvPr>
          <p:cNvCxnSpPr>
            <a:cxnSpLocks/>
          </p:cNvCxnSpPr>
          <p:nvPr/>
        </p:nvCxnSpPr>
        <p:spPr>
          <a:xfrm>
            <a:off x="6430917" y="1808174"/>
            <a:ext cx="1" cy="3303004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9AC14B2-1EA9-674B-821F-E9844AD588C7}"/>
              </a:ext>
            </a:extLst>
          </p:cNvPr>
          <p:cNvSpPr/>
          <p:nvPr/>
        </p:nvSpPr>
        <p:spPr>
          <a:xfrm>
            <a:off x="6364416" y="2008305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53D006-F15F-EF4F-A254-824042C8C04D}"/>
              </a:ext>
            </a:extLst>
          </p:cNvPr>
          <p:cNvSpPr/>
          <p:nvPr/>
        </p:nvSpPr>
        <p:spPr>
          <a:xfrm>
            <a:off x="6364416" y="2967277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1573FE-2DB9-024E-A36B-958E28C9ED7C}"/>
              </a:ext>
            </a:extLst>
          </p:cNvPr>
          <p:cNvSpPr/>
          <p:nvPr/>
        </p:nvSpPr>
        <p:spPr>
          <a:xfrm>
            <a:off x="6364416" y="3882980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366B8C-FD94-7F4F-A007-E4928072555E}"/>
              </a:ext>
            </a:extLst>
          </p:cNvPr>
          <p:cNvSpPr/>
          <p:nvPr/>
        </p:nvSpPr>
        <p:spPr>
          <a:xfrm>
            <a:off x="6364416" y="4775451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65CE5F-9616-4133-A9B2-52127D6E1EC2}"/>
              </a:ext>
            </a:extLst>
          </p:cNvPr>
          <p:cNvCxnSpPr>
            <a:cxnSpLocks/>
          </p:cNvCxnSpPr>
          <p:nvPr/>
        </p:nvCxnSpPr>
        <p:spPr>
          <a:xfrm>
            <a:off x="537882" y="42716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A86B351-0E23-4265-A83D-D575825C3F24}"/>
              </a:ext>
            </a:extLst>
          </p:cNvPr>
          <p:cNvSpPr/>
          <p:nvPr/>
        </p:nvSpPr>
        <p:spPr>
          <a:xfrm>
            <a:off x="0" y="5524290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7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5233413-F745-4088-A8B3-4611960F4D2B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1852DA-BC0D-4A61-A1C3-92CA11CA3B8A}"/>
              </a:ext>
            </a:extLst>
          </p:cNvPr>
          <p:cNvSpPr/>
          <p:nvPr/>
        </p:nvSpPr>
        <p:spPr>
          <a:xfrm>
            <a:off x="0" y="0"/>
            <a:ext cx="5840384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7FFC8-8AE0-4496-813C-420E54DB85AA}"/>
              </a:ext>
            </a:extLst>
          </p:cNvPr>
          <p:cNvSpPr/>
          <p:nvPr/>
        </p:nvSpPr>
        <p:spPr>
          <a:xfrm>
            <a:off x="0" y="4927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F37B66-8EE5-4538-A694-FED25FC7D5FA}"/>
              </a:ext>
            </a:extLst>
          </p:cNvPr>
          <p:cNvSpPr/>
          <p:nvPr/>
        </p:nvSpPr>
        <p:spPr>
          <a:xfrm>
            <a:off x="0" y="5524290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A91BC-D8D1-324A-B50B-4EBADF6F3B8C}"/>
              </a:ext>
            </a:extLst>
          </p:cNvPr>
          <p:cNvSpPr/>
          <p:nvPr/>
        </p:nvSpPr>
        <p:spPr>
          <a:xfrm>
            <a:off x="6621088" y="1713572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Organized bill payments </a:t>
            </a:r>
            <a:r>
              <a:rPr lang="en-US" sz="2000" dirty="0">
                <a:solidFill>
                  <a:schemeClr val="accent1"/>
                </a:solidFill>
              </a:rPr>
              <a:t>prevent messy and disorganized client books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8C238-04FA-9C45-9C7D-4BF94B36DCB1}"/>
              </a:ext>
            </a:extLst>
          </p:cNvPr>
          <p:cNvSpPr/>
          <p:nvPr/>
        </p:nvSpPr>
        <p:spPr>
          <a:xfrm>
            <a:off x="6621088" y="2651181"/>
            <a:ext cx="492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Clients will have </a:t>
            </a:r>
            <a:r>
              <a:rPr lang="en-US" sz="2000" b="1" dirty="0">
                <a:solidFill>
                  <a:schemeClr val="accent1"/>
                </a:solidFill>
              </a:rPr>
              <a:t>properly documented expense purpose, timing, and approval trail </a:t>
            </a:r>
            <a:r>
              <a:rPr lang="en-US" sz="2000" dirty="0">
                <a:solidFill>
                  <a:schemeClr val="accent1"/>
                </a:solidFill>
              </a:rPr>
              <a:t>for audit purposes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E46F0-E44C-8C4F-8C5A-8DEADDC5488B}"/>
              </a:ext>
            </a:extLst>
          </p:cNvPr>
          <p:cNvSpPr/>
          <p:nvPr/>
        </p:nvSpPr>
        <p:spPr>
          <a:xfrm>
            <a:off x="6621088" y="3896567"/>
            <a:ext cx="5159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Documented </a:t>
            </a:r>
            <a:r>
              <a:rPr lang="en-US" sz="2000" b="1" dirty="0">
                <a:solidFill>
                  <a:schemeClr val="accent1"/>
                </a:solidFill>
              </a:rPr>
              <a:t>separation of duties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26C90-0C92-164C-9A43-8DB9C6D898F7}"/>
              </a:ext>
            </a:extLst>
          </p:cNvPr>
          <p:cNvSpPr/>
          <p:nvPr/>
        </p:nvSpPr>
        <p:spPr>
          <a:xfrm>
            <a:off x="6621089" y="4526399"/>
            <a:ext cx="4773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Large amounts of data are </a:t>
            </a:r>
            <a:r>
              <a:rPr lang="en-US" sz="2000" b="1" dirty="0">
                <a:solidFill>
                  <a:schemeClr val="accent1"/>
                </a:solidFill>
              </a:rPr>
              <a:t>digitally stored and organized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BCE44D-0CF2-B843-82A1-01BB013FAE6B}"/>
              </a:ext>
            </a:extLst>
          </p:cNvPr>
          <p:cNvCxnSpPr>
            <a:cxnSpLocks/>
          </p:cNvCxnSpPr>
          <p:nvPr/>
        </p:nvCxnSpPr>
        <p:spPr>
          <a:xfrm>
            <a:off x="6430917" y="1808174"/>
            <a:ext cx="1" cy="3303004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9AC14B2-1EA9-674B-821F-E9844AD588C7}"/>
              </a:ext>
            </a:extLst>
          </p:cNvPr>
          <p:cNvSpPr/>
          <p:nvPr/>
        </p:nvSpPr>
        <p:spPr>
          <a:xfrm>
            <a:off x="6364416" y="2008305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53D006-F15F-EF4F-A254-824042C8C04D}"/>
              </a:ext>
            </a:extLst>
          </p:cNvPr>
          <p:cNvSpPr/>
          <p:nvPr/>
        </p:nvSpPr>
        <p:spPr>
          <a:xfrm>
            <a:off x="6364416" y="2967277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1573FE-2DB9-024E-A36B-958E28C9ED7C}"/>
              </a:ext>
            </a:extLst>
          </p:cNvPr>
          <p:cNvSpPr/>
          <p:nvPr/>
        </p:nvSpPr>
        <p:spPr>
          <a:xfrm>
            <a:off x="6364416" y="4030120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366B8C-FD94-7F4F-A007-E4928072555E}"/>
              </a:ext>
            </a:extLst>
          </p:cNvPr>
          <p:cNvSpPr/>
          <p:nvPr/>
        </p:nvSpPr>
        <p:spPr>
          <a:xfrm>
            <a:off x="6364416" y="4775451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7AA4C4-5EDD-4348-89BF-82D168751CDB}"/>
              </a:ext>
            </a:extLst>
          </p:cNvPr>
          <p:cNvCxnSpPr>
            <a:cxnSpLocks/>
          </p:cNvCxnSpPr>
          <p:nvPr/>
        </p:nvCxnSpPr>
        <p:spPr>
          <a:xfrm>
            <a:off x="537882" y="42716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FC27B-D023-47C7-8917-E120C69A0B3A}"/>
              </a:ext>
            </a:extLst>
          </p:cNvPr>
          <p:cNvSpPr/>
          <p:nvPr/>
        </p:nvSpPr>
        <p:spPr>
          <a:xfrm>
            <a:off x="449579" y="1751750"/>
            <a:ext cx="5390805" cy="228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</a:rPr>
              <a:t>Why Client Bill Pay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</a:rPr>
              <a:t>Benefits to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Audit Practice</a:t>
            </a:r>
          </a:p>
        </p:txBody>
      </p:sp>
    </p:spTree>
    <p:extLst>
      <p:ext uri="{BB962C8B-B14F-4D97-AF65-F5344CB8AC3E}">
        <p14:creationId xmlns:p14="http://schemas.microsoft.com/office/powerpoint/2010/main" val="99640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2F5008-0ECE-41F0-A9AD-6E48C3CAFBB1}"/>
              </a:ext>
            </a:extLst>
          </p:cNvPr>
          <p:cNvCxnSpPr>
            <a:cxnSpLocks/>
          </p:cNvCxnSpPr>
          <p:nvPr/>
        </p:nvCxnSpPr>
        <p:spPr>
          <a:xfrm>
            <a:off x="2586704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>
                <a:lumMod val="40000"/>
                <a:lumOff val="60000"/>
              </a:srgbClr>
            </a:solidFill>
            <a:prstDash val="sysDot"/>
            <a:tailEnd type="arrow" w="lg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9E25B5-54DE-4E0E-8DE4-ED1428C5450D}"/>
              </a:ext>
            </a:extLst>
          </p:cNvPr>
          <p:cNvCxnSpPr>
            <a:cxnSpLocks/>
          </p:cNvCxnSpPr>
          <p:nvPr/>
        </p:nvCxnSpPr>
        <p:spPr>
          <a:xfrm>
            <a:off x="5439668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>
                <a:lumMod val="60000"/>
                <a:lumOff val="40000"/>
              </a:srgbClr>
            </a:solidFill>
            <a:prstDash val="sysDot"/>
            <a:tailEnd type="arrow" w="lg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E235418-6BE5-474A-8746-D88D573C8E9A}"/>
              </a:ext>
            </a:extLst>
          </p:cNvPr>
          <p:cNvCxnSpPr>
            <a:cxnSpLocks/>
          </p:cNvCxnSpPr>
          <p:nvPr/>
        </p:nvCxnSpPr>
        <p:spPr>
          <a:xfrm>
            <a:off x="8158975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/>
            </a:solidFill>
            <a:prstDash val="sysDot"/>
            <a:tailEnd type="arrow" w="lg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9F44ED-43AA-46F5-9AC6-CACF63E5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96" y="764046"/>
            <a:ext cx="9410698" cy="604087"/>
          </a:xfrm>
        </p:spPr>
        <p:txBody>
          <a:bodyPr anchor="t" anchorCtr="0"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We Simplify and Secure Client Payments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26A98EE8-0615-EB40-8C20-708A170F031C}"/>
              </a:ext>
            </a:extLst>
          </p:cNvPr>
          <p:cNvSpPr txBox="1">
            <a:spLocks/>
          </p:cNvSpPr>
          <p:nvPr/>
        </p:nvSpPr>
        <p:spPr>
          <a:xfrm>
            <a:off x="533596" y="1659210"/>
            <a:ext cx="6345029" cy="5913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  <a:lvl2pPr marL="687388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258888" marR="0" indent="-47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5C9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 Easy Steps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92202D9E-B865-0C41-8C30-9FBBF4F6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6A5-9112-DF40-98A9-746EB4AEA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66666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623F31-FB15-1C49-ABB8-693CFECCCE6F}"/>
              </a:ext>
            </a:extLst>
          </p:cNvPr>
          <p:cNvCxnSpPr>
            <a:cxnSpLocks/>
          </p:cNvCxnSpPr>
          <p:nvPr/>
        </p:nvCxnSpPr>
        <p:spPr>
          <a:xfrm>
            <a:off x="625341" y="1452284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6E36CEC6-4ED4-41BE-A092-93DC8C9508BF}"/>
              </a:ext>
            </a:extLst>
          </p:cNvPr>
          <p:cNvCxnSpPr/>
          <p:nvPr/>
        </p:nvCxnSpPr>
        <p:spPr>
          <a:xfrm>
            <a:off x="580770" y="5556814"/>
            <a:ext cx="10717776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E3B60B80-D008-48E7-920F-A9867E0A1435}"/>
              </a:ext>
            </a:extLst>
          </p:cNvPr>
          <p:cNvCxnSpPr/>
          <p:nvPr/>
        </p:nvCxnSpPr>
        <p:spPr>
          <a:xfrm>
            <a:off x="594169" y="6083513"/>
            <a:ext cx="10717776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A306DB1-59A7-4E6B-A429-27B6AFB306D9}"/>
              </a:ext>
            </a:extLst>
          </p:cNvPr>
          <p:cNvGrpSpPr/>
          <p:nvPr/>
        </p:nvGrpSpPr>
        <p:grpSpPr>
          <a:xfrm>
            <a:off x="580770" y="2401637"/>
            <a:ext cx="2687618" cy="3545300"/>
            <a:chOff x="580770" y="2490537"/>
            <a:chExt cx="2687618" cy="3545300"/>
          </a:xfrm>
        </p:grpSpPr>
        <p:sp>
          <p:nvSpPr>
            <p:cNvPr id="220" name="Shape 191">
              <a:extLst>
                <a:ext uri="{FF2B5EF4-FFF2-40B4-BE49-F238E27FC236}">
                  <a16:creationId xmlns:a16="http://schemas.microsoft.com/office/drawing/2014/main" id="{CB9E83F7-01B7-45BF-9FB6-8B7F7F8DE641}"/>
                </a:ext>
              </a:extLst>
            </p:cNvPr>
            <p:cNvSpPr/>
            <p:nvPr/>
          </p:nvSpPr>
          <p:spPr>
            <a:xfrm>
              <a:off x="580770" y="5761517"/>
              <a:ext cx="2687618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Paperless</a:t>
              </a: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BF64877-B656-411D-93F2-784D3216C7BB}"/>
                </a:ext>
              </a:extLst>
            </p:cNvPr>
            <p:cNvGrpSpPr/>
            <p:nvPr/>
          </p:nvGrpSpPr>
          <p:grpSpPr>
            <a:xfrm>
              <a:off x="717202" y="2490537"/>
              <a:ext cx="2414754" cy="2356640"/>
              <a:chOff x="879605" y="2467374"/>
              <a:chExt cx="2414754" cy="2356640"/>
            </a:xfrm>
          </p:grpSpPr>
          <p:sp>
            <p:nvSpPr>
              <p:cNvPr id="226" name="Shape 216">
                <a:extLst>
                  <a:ext uri="{FF2B5EF4-FFF2-40B4-BE49-F238E27FC236}">
                    <a16:creationId xmlns:a16="http://schemas.microsoft.com/office/drawing/2014/main" id="{CF69BCEE-D441-4DA2-B7FA-CC41070C62C8}"/>
                  </a:ext>
                </a:extLst>
              </p:cNvPr>
              <p:cNvSpPr/>
              <p:nvPr/>
            </p:nvSpPr>
            <p:spPr>
              <a:xfrm>
                <a:off x="948348" y="2467374"/>
                <a:ext cx="1451068" cy="46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0C3E4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ENTER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C6436DFB-9A5B-4CE3-AA2D-4DA954D80E86}"/>
                  </a:ext>
                </a:extLst>
              </p:cNvPr>
              <p:cNvSpPr txBox="1"/>
              <p:nvPr/>
            </p:nvSpPr>
            <p:spPr>
              <a:xfrm>
                <a:off x="879605" y="4454682"/>
                <a:ext cx="2414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Send bills via email</a:t>
                </a:r>
              </a:p>
            </p:txBody>
          </p:sp>
        </p:grpSp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id="{79E07269-4740-4DB9-9944-EE88D5D1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4721" y="2709474"/>
              <a:ext cx="1874428" cy="187442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C1283-5218-4F97-A13D-BD55A6472343}"/>
              </a:ext>
            </a:extLst>
          </p:cNvPr>
          <p:cNvGrpSpPr/>
          <p:nvPr/>
        </p:nvGrpSpPr>
        <p:grpSpPr>
          <a:xfrm>
            <a:off x="6276660" y="2405104"/>
            <a:ext cx="2400009" cy="3541833"/>
            <a:chOff x="6276660" y="2494004"/>
            <a:chExt cx="2400009" cy="35418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0E01946-306E-4980-B262-9BF81770F2DC}"/>
                </a:ext>
              </a:extLst>
            </p:cNvPr>
            <p:cNvGrpSpPr/>
            <p:nvPr/>
          </p:nvGrpSpPr>
          <p:grpSpPr>
            <a:xfrm>
              <a:off x="6276660" y="2494004"/>
              <a:ext cx="2400009" cy="3541833"/>
              <a:chOff x="6276660" y="2494004"/>
              <a:chExt cx="2400009" cy="3541833"/>
            </a:xfrm>
          </p:grpSpPr>
          <p:sp>
            <p:nvSpPr>
              <p:cNvPr id="233" name="Shape 192">
                <a:extLst>
                  <a:ext uri="{FF2B5EF4-FFF2-40B4-BE49-F238E27FC236}">
                    <a16:creationId xmlns:a16="http://schemas.microsoft.com/office/drawing/2014/main" id="{D68D2306-C3C8-426A-8495-B5E027A76F21}"/>
                  </a:ext>
                </a:extLst>
              </p:cNvPr>
              <p:cNvSpPr/>
              <p:nvPr/>
            </p:nvSpPr>
            <p:spPr>
              <a:xfrm>
                <a:off x="6276660" y="5761517"/>
                <a:ext cx="2261313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85C96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Secure</a:t>
                </a: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8E9FDF03-BDCD-4C73-96FE-A7C0759561E4}"/>
                  </a:ext>
                </a:extLst>
              </p:cNvPr>
              <p:cNvGrpSpPr/>
              <p:nvPr/>
            </p:nvGrpSpPr>
            <p:grpSpPr>
              <a:xfrm>
                <a:off x="6402663" y="2494004"/>
                <a:ext cx="2274006" cy="2353173"/>
                <a:chOff x="6285741" y="2470841"/>
                <a:chExt cx="2274006" cy="2353173"/>
              </a:xfrm>
            </p:grpSpPr>
            <p:sp>
              <p:nvSpPr>
                <p:cNvPr id="239" name="Shape 217">
                  <a:extLst>
                    <a:ext uri="{FF2B5EF4-FFF2-40B4-BE49-F238E27FC236}">
                      <a16:creationId xmlns:a16="http://schemas.microsoft.com/office/drawing/2014/main" id="{26652F46-A8DA-4C8F-9267-8BE498122F15}"/>
                    </a:ext>
                  </a:extLst>
                </p:cNvPr>
                <p:cNvSpPr/>
                <p:nvPr/>
              </p:nvSpPr>
              <p:spPr>
                <a:xfrm>
                  <a:off x="6285741" y="2470841"/>
                  <a:ext cx="1366316" cy="4641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108000" tIns="108000" rIns="108000" bIns="10800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Pct val="25000"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68A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 panose="020F0502020204030204" pitchFamily="34" charset="0"/>
                      <a:sym typeface="Arial"/>
                    </a:rPr>
                    <a:t>PAY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0C85B96D-D078-4BE7-BDA4-8A8F20786BA7}"/>
                    </a:ext>
                  </a:extLst>
                </p:cNvPr>
                <p:cNvSpPr txBox="1"/>
                <p:nvPr/>
              </p:nvSpPr>
              <p:spPr>
                <a:xfrm>
                  <a:off x="6301148" y="4454682"/>
                  <a:ext cx="2258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 panose="020F0502020204030204" pitchFamily="34" charset="0"/>
                      <a:sym typeface="Arial"/>
                    </a:rPr>
                    <a:t>We pay</a:t>
                  </a:r>
                </a:p>
              </p:txBody>
            </p:sp>
          </p:grp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63CF86FF-DCA0-48A2-935C-65427F951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06381" y="2679531"/>
              <a:ext cx="1831592" cy="183159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B686D-CEA9-4E8D-B483-D7628E3B3323}"/>
              </a:ext>
            </a:extLst>
          </p:cNvPr>
          <p:cNvGrpSpPr/>
          <p:nvPr/>
        </p:nvGrpSpPr>
        <p:grpSpPr>
          <a:xfrm>
            <a:off x="8893738" y="2401637"/>
            <a:ext cx="2507783" cy="3545300"/>
            <a:chOff x="8893738" y="2490537"/>
            <a:chExt cx="2507783" cy="3545300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0C58484-4C54-4F45-9C63-A00EE9373F0F}"/>
                </a:ext>
              </a:extLst>
            </p:cNvPr>
            <p:cNvGrpSpPr/>
            <p:nvPr/>
          </p:nvGrpSpPr>
          <p:grpSpPr>
            <a:xfrm>
              <a:off x="9139559" y="2490537"/>
              <a:ext cx="2244660" cy="2633639"/>
              <a:chOff x="8756839" y="2467374"/>
              <a:chExt cx="2244660" cy="2633639"/>
            </a:xfrm>
          </p:grpSpPr>
          <p:sp>
            <p:nvSpPr>
              <p:cNvPr id="218" name="Shape 218">
                <a:extLst>
                  <a:ext uri="{FF2B5EF4-FFF2-40B4-BE49-F238E27FC236}">
                    <a16:creationId xmlns:a16="http://schemas.microsoft.com/office/drawing/2014/main" id="{32F56B04-3E3A-4ED7-8F27-9E3AD793D84E}"/>
                  </a:ext>
                </a:extLst>
              </p:cNvPr>
              <p:cNvSpPr/>
              <p:nvPr/>
            </p:nvSpPr>
            <p:spPr>
              <a:xfrm>
                <a:off x="8756839" y="2467374"/>
                <a:ext cx="1522130" cy="46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24E78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ACCOUNT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682A03C-82BC-40F5-BBDD-B930B483EEC8}"/>
                  </a:ext>
                </a:extLst>
              </p:cNvPr>
              <p:cNvSpPr txBox="1"/>
              <p:nvPr/>
            </p:nvSpPr>
            <p:spPr>
              <a:xfrm>
                <a:off x="8788509" y="4454682"/>
                <a:ext cx="22129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We sync details with accounting system</a:t>
                </a:r>
              </a:p>
            </p:txBody>
          </p:sp>
        </p:grpSp>
        <p:sp>
          <p:nvSpPr>
            <p:cNvPr id="219" name="Shape 193">
              <a:extLst>
                <a:ext uri="{FF2B5EF4-FFF2-40B4-BE49-F238E27FC236}">
                  <a16:creationId xmlns:a16="http://schemas.microsoft.com/office/drawing/2014/main" id="{2DAC2C7A-EEA9-4210-AD7C-BECF9C0F16C6}"/>
                </a:ext>
              </a:extLst>
            </p:cNvPr>
            <p:cNvSpPr/>
            <p:nvPr/>
          </p:nvSpPr>
          <p:spPr>
            <a:xfrm>
              <a:off x="8893738" y="5761517"/>
              <a:ext cx="2507783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Efficient</a:t>
              </a:r>
            </a:p>
          </p:txBody>
        </p: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CAF68C43-6E39-4556-B68E-2A6DF394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27093" y="2641976"/>
              <a:ext cx="1874428" cy="187442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C5A245-6251-4A7D-A5C3-52770C10EA43}"/>
              </a:ext>
            </a:extLst>
          </p:cNvPr>
          <p:cNvGrpSpPr/>
          <p:nvPr/>
        </p:nvGrpSpPr>
        <p:grpSpPr>
          <a:xfrm>
            <a:off x="3337854" y="2401638"/>
            <a:ext cx="2735271" cy="3545299"/>
            <a:chOff x="3337854" y="2490538"/>
            <a:chExt cx="2735271" cy="3545299"/>
          </a:xfrm>
        </p:grpSpPr>
        <p:sp>
          <p:nvSpPr>
            <p:cNvPr id="227" name="Shape 194">
              <a:extLst>
                <a:ext uri="{FF2B5EF4-FFF2-40B4-BE49-F238E27FC236}">
                  <a16:creationId xmlns:a16="http://schemas.microsoft.com/office/drawing/2014/main" id="{359C92B1-38F9-4237-B107-472DD6288B43}"/>
                </a:ext>
              </a:extLst>
            </p:cNvPr>
            <p:cNvSpPr/>
            <p:nvPr/>
          </p:nvSpPr>
          <p:spPr>
            <a:xfrm>
              <a:off x="3337854" y="5761517"/>
              <a:ext cx="2653626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Automated</a:t>
              </a:r>
            </a:p>
          </p:txBody>
        </p:sp>
        <p:sp>
          <p:nvSpPr>
            <p:cNvPr id="230" name="Shape 215">
              <a:extLst>
                <a:ext uri="{FF2B5EF4-FFF2-40B4-BE49-F238E27FC236}">
                  <a16:creationId xmlns:a16="http://schemas.microsoft.com/office/drawing/2014/main" id="{A63872EF-DB33-40E8-8A69-72FC81BF9C3C}"/>
                </a:ext>
              </a:extLst>
            </p:cNvPr>
            <p:cNvSpPr/>
            <p:nvPr/>
          </p:nvSpPr>
          <p:spPr>
            <a:xfrm>
              <a:off x="3505930" y="2490538"/>
              <a:ext cx="1465988" cy="462755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A5D7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APPROVE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E75F2D5E-874F-4CE5-B856-9ACE2C8D8672}"/>
                </a:ext>
              </a:extLst>
            </p:cNvPr>
            <p:cNvSpPr txBox="1"/>
            <p:nvPr/>
          </p:nvSpPr>
          <p:spPr>
            <a:xfrm>
              <a:off x="3422685" y="4477845"/>
              <a:ext cx="265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View and approve bills online from any device</a:t>
              </a:r>
            </a:p>
          </p:txBody>
        </p:sp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D8D3111E-79DC-4252-82DE-77ACE273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86357" y="2707186"/>
              <a:ext cx="1874428" cy="1874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2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0F7E3CA-8FE1-49E2-AA7B-47888045B9CC}"/>
              </a:ext>
            </a:extLst>
          </p:cNvPr>
          <p:cNvSpPr txBox="1"/>
          <p:nvPr/>
        </p:nvSpPr>
        <p:spPr>
          <a:xfrm>
            <a:off x="428260" y="365812"/>
            <a:ext cx="111338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68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Bill.com is Secure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US" sz="2000" dirty="0">
                <a:solidFill>
                  <a:srgbClr val="E7E6E6">
                    <a:lumMod val="25000"/>
                  </a:srgbClr>
                </a:solidFill>
              </a:rPr>
              <a:t>Designed With Firm and Client Security and Privacy In Mind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5B4DCE4-CE8F-4EAC-8A1A-D715AD6A2869}"/>
              </a:ext>
            </a:extLst>
          </p:cNvPr>
          <p:cNvSpPr/>
          <p:nvPr/>
        </p:nvSpPr>
        <p:spPr>
          <a:xfrm>
            <a:off x="4437789" y="1513840"/>
            <a:ext cx="7754210" cy="5344160"/>
          </a:xfrm>
          <a:prstGeom prst="rect">
            <a:avLst/>
          </a:prstGeom>
          <a:gradFill>
            <a:gsLst>
              <a:gs pos="98000">
                <a:schemeClr val="bg1"/>
              </a:gs>
              <a:gs pos="1000">
                <a:schemeClr val="bg1">
                  <a:lumMod val="85000"/>
                  <a:alpha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85AB85-D8D5-4F32-8D5C-78F087459BA3}"/>
              </a:ext>
            </a:extLst>
          </p:cNvPr>
          <p:cNvSpPr/>
          <p:nvPr/>
        </p:nvSpPr>
        <p:spPr>
          <a:xfrm>
            <a:off x="4437789" y="2808800"/>
            <a:ext cx="7754211" cy="924556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rgbClr val="F6F6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20E1AB-8836-4E1D-8DB3-BDA63873FE99}"/>
              </a:ext>
            </a:extLst>
          </p:cNvPr>
          <p:cNvSpPr txBox="1"/>
          <p:nvPr/>
        </p:nvSpPr>
        <p:spPr>
          <a:xfrm>
            <a:off x="4728574" y="2062672"/>
            <a:ext cx="7158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 1 and SOC 2 attested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787C1E-C414-428C-8D53-76D314075470}"/>
              </a:ext>
            </a:extLst>
          </p:cNvPr>
          <p:cNvSpPr txBox="1"/>
          <p:nvPr/>
        </p:nvSpPr>
        <p:spPr>
          <a:xfrm>
            <a:off x="4728572" y="2947913"/>
            <a:ext cx="68189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Encryption of data in motion and at rest consistent with leading industry practices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A65422-B51D-4671-9F0C-ECAF86F7514A}"/>
              </a:ext>
            </a:extLst>
          </p:cNvPr>
          <p:cNvSpPr txBox="1"/>
          <p:nvPr/>
        </p:nvSpPr>
        <p:spPr>
          <a:xfrm>
            <a:off x="4728573" y="4028456"/>
            <a:ext cx="58091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Automated payments solution for top US banks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EEEE03-E11F-420D-BAE7-969273CE430A}"/>
              </a:ext>
            </a:extLst>
          </p:cNvPr>
          <p:cNvSpPr/>
          <p:nvPr/>
        </p:nvSpPr>
        <p:spPr>
          <a:xfrm>
            <a:off x="4437789" y="4675551"/>
            <a:ext cx="7754211" cy="924556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rgbClr val="FBFBF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3BC93C-791A-4168-932D-CB474F569CE9}"/>
              </a:ext>
            </a:extLst>
          </p:cNvPr>
          <p:cNvSpPr txBox="1"/>
          <p:nvPr/>
        </p:nvSpPr>
        <p:spPr>
          <a:xfrm>
            <a:off x="4728575" y="4814664"/>
            <a:ext cx="65799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Payments made digitally through Bill.com keep your bank account and routing information private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142EFB-5C4D-4BFD-BBCE-63A51707FB1C}"/>
              </a:ext>
            </a:extLst>
          </p:cNvPr>
          <p:cNvSpPr txBox="1"/>
          <p:nvPr/>
        </p:nvSpPr>
        <p:spPr>
          <a:xfrm>
            <a:off x="4728574" y="6056772"/>
            <a:ext cx="7158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Protection against check fraud through automated Positive Pay service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D7343-4CD5-49B9-B2D2-3A59D6F0732A}"/>
              </a:ext>
            </a:extLst>
          </p:cNvPr>
          <p:cNvSpPr/>
          <p:nvPr/>
        </p:nvSpPr>
        <p:spPr>
          <a:xfrm rot="5400000">
            <a:off x="-453187" y="1967025"/>
            <a:ext cx="5344159" cy="4437791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713367-0AFD-44E2-9A59-B692A6D6F7A1}"/>
              </a:ext>
            </a:extLst>
          </p:cNvPr>
          <p:cNvSpPr>
            <a:spLocks noChangeAspect="1"/>
          </p:cNvSpPr>
          <p:nvPr/>
        </p:nvSpPr>
        <p:spPr>
          <a:xfrm>
            <a:off x="537394" y="2460880"/>
            <a:ext cx="3362997" cy="3362997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0999D89-D2EB-4C29-B480-1CA8057E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2184" y="3133369"/>
            <a:ext cx="1713416" cy="20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9330"/>
      </p:ext>
    </p:extLst>
  </p:cSld>
  <p:clrMapOvr>
    <a:masterClrMapping/>
  </p:clrMapOvr>
</p:sld>
</file>

<file path=ppt/theme/theme1.xml><?xml version="1.0" encoding="utf-8"?>
<a:theme xmlns:a="http://schemas.openxmlformats.org/drawingml/2006/main" name="1_BDC Corporate Template">
  <a:themeElements>
    <a:clrScheme name="Custom 27">
      <a:dk1>
        <a:srgbClr val="666666"/>
      </a:dk1>
      <a:lt1>
        <a:srgbClr val="FFFFFF"/>
      </a:lt1>
      <a:dk2>
        <a:srgbClr val="285C96"/>
      </a:dk2>
      <a:lt2>
        <a:srgbClr val="E7E6E6"/>
      </a:lt2>
      <a:accent1>
        <a:srgbClr val="2D68A0"/>
      </a:accent1>
      <a:accent2>
        <a:srgbClr val="50B7FF"/>
      </a:accent2>
      <a:accent3>
        <a:srgbClr val="F3881A"/>
      </a:accent3>
      <a:accent4>
        <a:srgbClr val="656665"/>
      </a:accent4>
      <a:accent5>
        <a:srgbClr val="31A06B"/>
      </a:accent5>
      <a:accent6>
        <a:srgbClr val="F6D501"/>
      </a:accent6>
      <a:hlink>
        <a:srgbClr val="123152"/>
      </a:hlink>
      <a:folHlink>
        <a:srgbClr val="32333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5E655B0-696F-4910-BCBF-987F15E027CE}">
  <we:reference id="wa104178141" version="3.0.9.11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32035</TotalTime>
  <Words>751</Words>
  <Application>Microsoft Macintosh PowerPoint</Application>
  <PresentationFormat>Widescreen</PresentationFormat>
  <Paragraphs>115</Paragraphs>
  <Slides>14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.AppleSystemUIFont</vt:lpstr>
      <vt:lpstr>Arial</vt:lpstr>
      <vt:lpstr>Calibri</vt:lpstr>
      <vt:lpstr>Mangal</vt:lpstr>
      <vt:lpstr>Wingdings</vt:lpstr>
      <vt:lpstr>1_BDC Corporate Template</vt:lpstr>
      <vt:lpstr>Note to Bill.com Accounting Firm</vt:lpstr>
      <vt:lpstr>Bill.com Overview for [PARTNER NAME]</vt:lpstr>
      <vt:lpstr>PowerPoint Presentation</vt:lpstr>
      <vt:lpstr>Bill Management – Why Bill.com </vt:lpstr>
      <vt:lpstr>Bill.com benefits our firm and accounting clients</vt:lpstr>
      <vt:lpstr>PowerPoint Presentation</vt:lpstr>
      <vt:lpstr>PowerPoint Presentation</vt:lpstr>
      <vt:lpstr>We Simplify and Secure Client Payments</vt:lpstr>
      <vt:lpstr>PowerPoint Presentation</vt:lpstr>
      <vt:lpstr>What our peers have to say about Bill.com</vt:lpstr>
      <vt:lpstr>Next Steps</vt:lpstr>
      <vt:lpstr>PowerPoint Presentation</vt:lpstr>
      <vt:lpstr>Recommending Bill.com to Clients</vt:lpstr>
      <vt:lpstr>Thank You!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Bill.com Corporate Template</dc:title>
  <dc:subject/>
  <dc:creator>Stephen Sheets</dc:creator>
  <cp:keywords/>
  <dc:description/>
  <cp:lastModifiedBy>Microsoft Office User</cp:lastModifiedBy>
  <cp:revision>246</cp:revision>
  <dcterms:created xsi:type="dcterms:W3CDTF">2017-03-28T13:12:12Z</dcterms:created>
  <dcterms:modified xsi:type="dcterms:W3CDTF">2019-04-19T14:31:31Z</dcterms:modified>
  <cp:category/>
</cp:coreProperties>
</file>