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8"/>
  </p:notesMasterIdLst>
  <p:sldIdLst>
    <p:sldId id="257" r:id="rId2"/>
    <p:sldId id="294" r:id="rId3"/>
    <p:sldId id="298" r:id="rId4"/>
    <p:sldId id="295" r:id="rId5"/>
    <p:sldId id="296" r:id="rId6"/>
    <p:sldId id="297" r:id="rId7"/>
    <p:sldId id="299" r:id="rId8"/>
    <p:sldId id="308" r:id="rId9"/>
    <p:sldId id="300" r:id="rId10"/>
    <p:sldId id="301" r:id="rId11"/>
    <p:sldId id="302" r:id="rId12"/>
    <p:sldId id="303" r:id="rId13"/>
    <p:sldId id="304" r:id="rId14"/>
    <p:sldId id="305" r:id="rId15"/>
    <p:sldId id="306" r:id="rId16"/>
    <p:sldId id="307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11426"/>
    <a:srgbClr val="96163E"/>
    <a:srgbClr val="C8134B"/>
    <a:srgbClr val="6F1557"/>
    <a:srgbClr val="811687"/>
    <a:srgbClr val="89165B"/>
    <a:srgbClr val="4C114C"/>
    <a:srgbClr val="A516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81" autoAdjust="0"/>
    <p:restoredTop sz="96327" autoAdjust="0"/>
  </p:normalViewPr>
  <p:slideViewPr>
    <p:cSldViewPr snapToGrid="0">
      <p:cViewPr varScale="1">
        <p:scale>
          <a:sx n="113" d="100"/>
          <a:sy n="113" d="100"/>
        </p:scale>
        <p:origin x="71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EE5388-8904-B847-A5CD-F73E75627331}" type="datetimeFigureOut">
              <a:rPr lang="it-IT" smtClean="0"/>
              <a:t>07/06/2024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9907EA-1C8D-1940-98EC-EFAC088F71A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4453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  <a:prstGeom prst="rect">
            <a:avLst/>
          </a:prstGeo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529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/>
          <a:lstStyle>
            <a:lvl1pPr marL="0"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0FB0A040-6FD5-4445-9D1F-06B368F16784}" type="datetime1">
              <a:rPr lang="it-IT" smtClean="0"/>
              <a:t>07/06/2024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55417534-CC51-41D5-A1F1-ABFBA17CAB8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9278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  <a:prstGeom prst="rect">
            <a:avLst/>
          </a:prstGeo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4475DE73-28A8-C94B-A018-9D97D80B69B6}" type="datetime1">
              <a:rPr lang="it-IT" smtClean="0"/>
              <a:t>07/06/2024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55417534-CC51-41D5-A1F1-ABFBA17CAB86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4588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97D9DA5F-EB34-5C47-B91E-6E008296D948}" type="datetime1">
              <a:rPr lang="it-IT" smtClean="0"/>
              <a:t>07/06/2024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55417534-CC51-41D5-A1F1-ABFBA17CAB8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0923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  <a:prstGeom prst="rect">
            <a:avLst/>
          </a:prstGeo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  <a:prstGeom prst="rect">
            <a:avLst/>
          </a:prstGeo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A3FDEC02-0AC1-FA44-8A41-CA71207275C4}" type="datetime1">
              <a:rPr lang="it-IT" smtClean="0"/>
              <a:t>07/06/2024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55417534-CC51-41D5-A1F1-ABFBA17CAB8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1199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13520723-1BC7-1141-9067-B782D0C902F1}" type="datetime1">
              <a:rPr lang="it-IT" smtClean="0"/>
              <a:t>07/06/2024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55417534-CC51-41D5-A1F1-ABFBA17CAB8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0350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2408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5665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1DCA2497-1ACD-D885-3AAD-D621BE3F2D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96110" y="63055"/>
            <a:ext cx="1799775" cy="1490045"/>
          </a:xfrm>
          <a:prstGeom prst="rect">
            <a:avLst/>
          </a:prstGeom>
          <a:noFill/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2BD47D9-FB8A-2207-78D2-A2A2E104FF0A}"/>
              </a:ext>
            </a:extLst>
          </p:cNvPr>
          <p:cNvSpPr txBox="1"/>
          <p:nvPr/>
        </p:nvSpPr>
        <p:spPr>
          <a:xfrm>
            <a:off x="739342" y="2688910"/>
            <a:ext cx="1071330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600" b="1" dirty="0">
                <a:solidFill>
                  <a:srgbClr val="611426"/>
                </a:solidFill>
                <a:effectLst/>
                <a:latin typeface="+mj-lt"/>
              </a:rPr>
              <a:t> </a:t>
            </a:r>
            <a:r>
              <a:rPr lang="it-IT" sz="3600" b="1" dirty="0">
                <a:solidFill>
                  <a:srgbClr val="611426"/>
                </a:solidFill>
                <a:latin typeface="+mj-lt"/>
              </a:rPr>
              <a:t>Documento di Monitoraggio del </a:t>
            </a:r>
          </a:p>
          <a:p>
            <a:pPr algn="ctr"/>
            <a:r>
              <a:rPr lang="it-IT" sz="3600" b="1" dirty="0">
                <a:solidFill>
                  <a:srgbClr val="611426"/>
                </a:solidFill>
                <a:effectLst/>
                <a:latin typeface="+mj-lt"/>
              </a:rPr>
              <a:t>Piano Strategico di Ateneo</a:t>
            </a:r>
          </a:p>
          <a:p>
            <a:pPr algn="ctr"/>
            <a:r>
              <a:rPr lang="it-IT" sz="3600" b="1" dirty="0">
                <a:solidFill>
                  <a:srgbClr val="611426"/>
                </a:solidFill>
                <a:latin typeface="+mj-lt"/>
              </a:rPr>
              <a:t>Anno 2023</a:t>
            </a:r>
            <a:endParaRPr lang="it-IT" sz="3600" b="1" dirty="0">
              <a:solidFill>
                <a:srgbClr val="611426"/>
              </a:solidFill>
              <a:effectLst/>
              <a:latin typeface="+mj-lt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8DCB92CA-DB4F-6C3F-CDD9-9390819BE984}"/>
              </a:ext>
            </a:extLst>
          </p:cNvPr>
          <p:cNvSpPr txBox="1"/>
          <p:nvPr/>
        </p:nvSpPr>
        <p:spPr>
          <a:xfrm>
            <a:off x="3057241" y="5811350"/>
            <a:ext cx="609805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 i="1" dirty="0">
                <a:solidFill>
                  <a:srgbClr val="611426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Audizione Nucleo di Valutazione</a:t>
            </a:r>
          </a:p>
          <a:p>
            <a:pPr algn="ctr"/>
            <a:r>
              <a:rPr lang="it-IT" sz="2400" b="1" i="1" dirty="0">
                <a:solidFill>
                  <a:srgbClr val="611426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5 giugno </a:t>
            </a:r>
            <a:r>
              <a:rPr lang="it-IT" sz="2400" b="1" i="1" dirty="0">
                <a:solidFill>
                  <a:srgbClr val="611426"/>
                </a:solidFill>
                <a:effectLst/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2024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729CC8A-0840-5446-D7C5-EF13C05BA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7534-CC51-41D5-A1F1-ABFBA17CAB86}" type="slidenum">
              <a:rPr lang="it-IT" smtClean="0">
                <a:solidFill>
                  <a:schemeClr val="bg1"/>
                </a:solidFill>
              </a:rPr>
              <a:pPr/>
              <a:t>1</a:t>
            </a:fld>
            <a:endParaRPr lang="it-IT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1550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BC94B99-3CD7-008E-B169-7D18C3C97B05}"/>
              </a:ext>
            </a:extLst>
          </p:cNvPr>
          <p:cNvSpPr txBox="1">
            <a:spLocks/>
          </p:cNvSpPr>
          <p:nvPr/>
        </p:nvSpPr>
        <p:spPr>
          <a:xfrm>
            <a:off x="157365" y="225966"/>
            <a:ext cx="11963162" cy="458283"/>
          </a:xfrm>
          <a:prstGeom prst="rect">
            <a:avLst/>
          </a:prstGeom>
        </p:spPr>
        <p:txBody>
          <a:bodyPr/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400" b="1" u="sng" dirty="0">
                <a:solidFill>
                  <a:srgbClr val="611426"/>
                </a:solidFill>
                <a:ea typeface="+mn-ea"/>
                <a:cs typeface="+mn-cs"/>
              </a:rPr>
              <a:t>Indicatori di Monitoraggio: La strategia per la terza missione e l’impatto sociale </a:t>
            </a:r>
            <a:endParaRPr lang="it-IT" sz="2400" u="sng" dirty="0">
              <a:solidFill>
                <a:srgbClr val="611426"/>
              </a:solidFill>
              <a:ea typeface="+mn-ea"/>
              <a:cs typeface="+mn-cs"/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E997E195-AD51-644D-74BB-C10E1670D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7534-CC51-41D5-A1F1-ABFBA17CAB86}" type="slidenum">
              <a:rPr lang="it-IT" smtClean="0"/>
              <a:pPr/>
              <a:t>10</a:t>
            </a:fld>
            <a:endParaRPr lang="it-IT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D09CFA5-5271-DD5A-65D2-C8CA7849AF98}"/>
              </a:ext>
            </a:extLst>
          </p:cNvPr>
          <p:cNvSpPr txBox="1"/>
          <p:nvPr/>
        </p:nvSpPr>
        <p:spPr>
          <a:xfrm>
            <a:off x="6485581" y="2352336"/>
            <a:ext cx="543857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>
                <a:solidFill>
                  <a:srgbClr val="611426"/>
                </a:solidFill>
              </a:rPr>
              <a:t>Il career day è stato rinviato al primo semestre 2024 per motivi organizzativi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B97C3184-518A-86BD-69C3-626FB1DA85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43" y="1169328"/>
            <a:ext cx="6286232" cy="3589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250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BC94B99-3CD7-008E-B169-7D18C3C97B05}"/>
              </a:ext>
            </a:extLst>
          </p:cNvPr>
          <p:cNvSpPr txBox="1">
            <a:spLocks/>
          </p:cNvSpPr>
          <p:nvPr/>
        </p:nvSpPr>
        <p:spPr>
          <a:xfrm>
            <a:off x="157365" y="225966"/>
            <a:ext cx="11963162" cy="458283"/>
          </a:xfrm>
          <a:prstGeom prst="rect">
            <a:avLst/>
          </a:prstGeom>
        </p:spPr>
        <p:txBody>
          <a:bodyPr/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400" b="1" u="sng" dirty="0">
                <a:solidFill>
                  <a:srgbClr val="611426"/>
                </a:solidFill>
                <a:ea typeface="+mn-ea"/>
                <a:cs typeface="+mn-cs"/>
              </a:rPr>
              <a:t>Indicatori di Monitoraggio: Investimenti nelle infrastrutture e nel capitale umano</a:t>
            </a:r>
            <a:endParaRPr lang="it-IT" sz="2400" u="sng" dirty="0">
              <a:solidFill>
                <a:srgbClr val="611426"/>
              </a:solidFill>
              <a:ea typeface="+mn-ea"/>
              <a:cs typeface="+mn-cs"/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E997E195-AD51-644D-74BB-C10E1670D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7534-CC51-41D5-A1F1-ABFBA17CAB86}" type="slidenum">
              <a:rPr lang="it-IT" smtClean="0"/>
              <a:pPr/>
              <a:t>11</a:t>
            </a:fld>
            <a:endParaRPr lang="it-IT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375D3AB-FA06-28F4-9B3B-C3B5EC791C72}"/>
              </a:ext>
            </a:extLst>
          </p:cNvPr>
          <p:cNvSpPr txBox="1"/>
          <p:nvPr/>
        </p:nvSpPr>
        <p:spPr>
          <a:xfrm>
            <a:off x="6579540" y="3752488"/>
            <a:ext cx="543857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>
                <a:solidFill>
                  <a:srgbClr val="611426"/>
                </a:solidFill>
              </a:rPr>
              <a:t>Le attività di formazione del personale non docente riguardo la parità di genere e l’attivazione dello sportello family audit non sono iniziati nel 2023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1DB5C4E-E91B-F198-2536-42FA3E3F27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891" y="684249"/>
            <a:ext cx="6225123" cy="4215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0002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BC94B99-3CD7-008E-B169-7D18C3C97B05}"/>
              </a:ext>
            </a:extLst>
          </p:cNvPr>
          <p:cNvSpPr txBox="1">
            <a:spLocks/>
          </p:cNvSpPr>
          <p:nvPr/>
        </p:nvSpPr>
        <p:spPr>
          <a:xfrm>
            <a:off x="157365" y="225966"/>
            <a:ext cx="11963162" cy="458283"/>
          </a:xfrm>
          <a:prstGeom prst="rect">
            <a:avLst/>
          </a:prstGeom>
        </p:spPr>
        <p:txBody>
          <a:bodyPr/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400" b="1" u="sng" dirty="0">
                <a:solidFill>
                  <a:srgbClr val="611426"/>
                </a:solidFill>
                <a:ea typeface="+mn-ea"/>
                <a:cs typeface="+mn-cs"/>
              </a:rPr>
              <a:t>Modifica agli indicatori 2024: La strategia per l’innovazione della didattica</a:t>
            </a:r>
            <a:endParaRPr lang="it-IT" sz="2400" u="sng" dirty="0">
              <a:solidFill>
                <a:srgbClr val="611426"/>
              </a:solidFill>
              <a:ea typeface="+mn-ea"/>
              <a:cs typeface="+mn-cs"/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E997E195-AD51-644D-74BB-C10E1670D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7534-CC51-41D5-A1F1-ABFBA17CAB86}" type="slidenum">
              <a:rPr lang="it-IT" smtClean="0"/>
              <a:pPr/>
              <a:t>12</a:t>
            </a:fld>
            <a:endParaRPr lang="it-IT"/>
          </a:p>
        </p:txBody>
      </p:sp>
      <p:pic>
        <p:nvPicPr>
          <p:cNvPr id="4" name="Immagine 3" descr="Immagine che contiene testo, menu, documento, schermata&#10;&#10;Descrizione generata automaticamente">
            <a:extLst>
              <a:ext uri="{FF2B5EF4-FFF2-40B4-BE49-F238E27FC236}">
                <a16:creationId xmlns:a16="http://schemas.microsoft.com/office/drawing/2014/main" id="{A3250FC0-9209-65F5-9DFA-03EC309B34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790" y="684248"/>
            <a:ext cx="4312083" cy="6062971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4EE52AB7-E195-7A05-A9F7-781A8695D2FD}"/>
              </a:ext>
            </a:extLst>
          </p:cNvPr>
          <p:cNvSpPr txBox="1"/>
          <p:nvPr/>
        </p:nvSpPr>
        <p:spPr>
          <a:xfrm>
            <a:off x="5117894" y="984370"/>
            <a:ext cx="6756316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>
                <a:solidFill>
                  <a:srgbClr val="611426"/>
                </a:solidFill>
              </a:rPr>
              <a:t>Indicatori annullati: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611426"/>
                </a:solidFill>
              </a:rPr>
              <a:t>Revisione del layout di lezioni precedenti (per favorire l’aggiornamento con nuove lezioni)</a:t>
            </a:r>
          </a:p>
          <a:p>
            <a:endParaRPr lang="it-IT" sz="1600" dirty="0">
              <a:solidFill>
                <a:srgbClr val="611426"/>
              </a:solidFill>
            </a:endParaRPr>
          </a:p>
          <a:p>
            <a:r>
              <a:rPr lang="it-IT" sz="1600" dirty="0">
                <a:solidFill>
                  <a:srgbClr val="611426"/>
                </a:solidFill>
              </a:rPr>
              <a:t>Indicatori riformulati o incrementati: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611426"/>
                </a:solidFill>
              </a:rPr>
              <a:t>Percentuale di insegnamenti nel CdS dotati di DI dal 20% al 100%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611426"/>
                </a:solidFill>
              </a:rPr>
              <a:t>Insegnamenti dotati di IA o VR da 5 al 100%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611426"/>
                </a:solidFill>
              </a:rPr>
              <a:t>Giornate di formazione BES da 2 a 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611426"/>
                </a:solidFill>
              </a:rPr>
              <a:t>Numero di visiting da 2 a 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611426"/>
                </a:solidFill>
              </a:rPr>
              <a:t>Premi per la didattica da 1 a 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611426"/>
                </a:solidFill>
              </a:rPr>
              <a:t>Formazione del personale docente e organi accademici: modifica da indicatore monetario a numero di soggetti formati</a:t>
            </a:r>
          </a:p>
        </p:txBody>
      </p:sp>
    </p:spTree>
    <p:extLst>
      <p:ext uri="{BB962C8B-B14F-4D97-AF65-F5344CB8AC3E}">
        <p14:creationId xmlns:p14="http://schemas.microsoft.com/office/powerpoint/2010/main" val="34239835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BC94B99-3CD7-008E-B169-7D18C3C97B05}"/>
              </a:ext>
            </a:extLst>
          </p:cNvPr>
          <p:cNvSpPr txBox="1">
            <a:spLocks/>
          </p:cNvSpPr>
          <p:nvPr/>
        </p:nvSpPr>
        <p:spPr>
          <a:xfrm>
            <a:off x="157365" y="225966"/>
            <a:ext cx="11963162" cy="458283"/>
          </a:xfrm>
          <a:prstGeom prst="rect">
            <a:avLst/>
          </a:prstGeom>
        </p:spPr>
        <p:txBody>
          <a:bodyPr/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400" b="1" u="sng" dirty="0">
                <a:solidFill>
                  <a:srgbClr val="611426"/>
                </a:solidFill>
                <a:ea typeface="+mn-ea"/>
                <a:cs typeface="+mn-cs"/>
              </a:rPr>
              <a:t>Modifica agli indicatori 2024: La strategia per la ricerca</a:t>
            </a:r>
            <a:endParaRPr lang="it-IT" sz="2400" u="sng" dirty="0">
              <a:solidFill>
                <a:srgbClr val="611426"/>
              </a:solidFill>
              <a:ea typeface="+mn-ea"/>
              <a:cs typeface="+mn-cs"/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E997E195-AD51-644D-74BB-C10E1670D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7534-CC51-41D5-A1F1-ABFBA17CAB86}" type="slidenum">
              <a:rPr lang="it-IT" smtClean="0"/>
              <a:pPr/>
              <a:t>13</a:t>
            </a:fld>
            <a:endParaRPr lang="it-IT"/>
          </a:p>
        </p:txBody>
      </p:sp>
      <p:pic>
        <p:nvPicPr>
          <p:cNvPr id="4" name="Immagine 3" descr="Immagine che contiene testo, schermata, numero, Carattere&#10;&#10;Descrizione generata automaticamente">
            <a:extLst>
              <a:ext uri="{FF2B5EF4-FFF2-40B4-BE49-F238E27FC236}">
                <a16:creationId xmlns:a16="http://schemas.microsoft.com/office/drawing/2014/main" id="{47C2FEB0-42F0-D727-DAD6-1E51D5A0D9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275" y="684249"/>
            <a:ext cx="6116320" cy="3947795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E1AD41D0-175E-A6AB-3E43-9ED467360C13}"/>
              </a:ext>
            </a:extLst>
          </p:cNvPr>
          <p:cNvSpPr txBox="1"/>
          <p:nvPr/>
        </p:nvSpPr>
        <p:spPr>
          <a:xfrm>
            <a:off x="6667504" y="984370"/>
            <a:ext cx="5206705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>
                <a:solidFill>
                  <a:srgbClr val="611426"/>
                </a:solidFill>
              </a:rPr>
              <a:t>Indicatori riformulati o incrementati: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611426"/>
                </a:solidFill>
              </a:rPr>
              <a:t>Fondi di ricerca: risorse PRA + risorse FRI e FRC per un totale di 1,1 milioni di euro (risorse collegate ad obiettivi e risultati di ricerca e non più generalmente concessi alla totalità degli strutturati)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611426"/>
                </a:solidFill>
              </a:rPr>
              <a:t>Attivazione di laboratori da 1 a 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611426"/>
                </a:solidFill>
              </a:rPr>
              <a:t>Numero di borse dottorali da 10 a 12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611426"/>
                </a:solidFill>
              </a:rPr>
              <a:t>Partecipazione a progetti finanziati da bandi competitivi da 10 a 30</a:t>
            </a:r>
          </a:p>
          <a:p>
            <a:endParaRPr lang="it-IT" sz="1600" dirty="0">
              <a:solidFill>
                <a:srgbClr val="6114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2488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BC94B99-3CD7-008E-B169-7D18C3C97B05}"/>
              </a:ext>
            </a:extLst>
          </p:cNvPr>
          <p:cNvSpPr txBox="1">
            <a:spLocks/>
          </p:cNvSpPr>
          <p:nvPr/>
        </p:nvSpPr>
        <p:spPr>
          <a:xfrm>
            <a:off x="157365" y="225966"/>
            <a:ext cx="11963162" cy="458283"/>
          </a:xfrm>
          <a:prstGeom prst="rect">
            <a:avLst/>
          </a:prstGeom>
        </p:spPr>
        <p:txBody>
          <a:bodyPr/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400" b="1" u="sng" dirty="0">
                <a:solidFill>
                  <a:srgbClr val="611426"/>
                </a:solidFill>
                <a:ea typeface="+mn-ea"/>
                <a:cs typeface="+mn-cs"/>
              </a:rPr>
              <a:t>Modifica agli indicatori 2024: La strategia per la terza missione e l’impatto sociale </a:t>
            </a:r>
            <a:endParaRPr lang="it-IT" sz="2400" u="sng" dirty="0">
              <a:solidFill>
                <a:srgbClr val="611426"/>
              </a:solidFill>
              <a:ea typeface="+mn-ea"/>
              <a:cs typeface="+mn-cs"/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E997E195-AD51-644D-74BB-C10E1670D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7534-CC51-41D5-A1F1-ABFBA17CAB86}" type="slidenum">
              <a:rPr lang="it-IT" smtClean="0"/>
              <a:pPr/>
              <a:t>14</a:t>
            </a:fld>
            <a:endParaRPr lang="it-IT"/>
          </a:p>
        </p:txBody>
      </p:sp>
      <p:pic>
        <p:nvPicPr>
          <p:cNvPr id="4" name="Immagine 3" descr="Immagine che contiene testo, schermata, numero, Carattere&#10;&#10;Descrizione generata automaticamente">
            <a:extLst>
              <a:ext uri="{FF2B5EF4-FFF2-40B4-BE49-F238E27FC236}">
                <a16:creationId xmlns:a16="http://schemas.microsoft.com/office/drawing/2014/main" id="{C56ED7BC-34CE-D4F9-F180-2994B9AD82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701" y="684249"/>
            <a:ext cx="6116320" cy="3672840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A55BCA4D-F0C5-5F00-9F50-98AF38A6791F}"/>
              </a:ext>
            </a:extLst>
          </p:cNvPr>
          <p:cNvSpPr txBox="1"/>
          <p:nvPr/>
        </p:nvSpPr>
        <p:spPr>
          <a:xfrm>
            <a:off x="6667504" y="984370"/>
            <a:ext cx="5206705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>
                <a:solidFill>
                  <a:srgbClr val="611426"/>
                </a:solidFill>
              </a:rPr>
              <a:t>Indicatori riformulati o incrementati: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611426"/>
                </a:solidFill>
              </a:rPr>
              <a:t>Progetti conto terzi e percorsi di formazione per le imprese da un totale di 200.000 a un totale di 400.000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611426"/>
                </a:solidFill>
              </a:rPr>
              <a:t>Organizzazione di convegni internazionali da 1 a 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611426"/>
                </a:solidFill>
              </a:rPr>
              <a:t>Seminari di divulgazione scientifica da 1 a 10 sotto la responsabilità dipartimentale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611426"/>
                </a:solidFill>
              </a:rPr>
              <a:t>Seminari di P.E. sotto la responsabilità dipartimentale da 50 a 5 (il nuovo target è prudenziale per tenere conto del recente insediamento dei direttori di dipartimento)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611426"/>
              </a:solidFill>
            </a:endParaRPr>
          </a:p>
          <a:p>
            <a:endParaRPr lang="it-IT" sz="1600" dirty="0">
              <a:solidFill>
                <a:srgbClr val="6114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6927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BC94B99-3CD7-008E-B169-7D18C3C97B05}"/>
              </a:ext>
            </a:extLst>
          </p:cNvPr>
          <p:cNvSpPr txBox="1">
            <a:spLocks/>
          </p:cNvSpPr>
          <p:nvPr/>
        </p:nvSpPr>
        <p:spPr>
          <a:xfrm>
            <a:off x="157365" y="225966"/>
            <a:ext cx="11963162" cy="458283"/>
          </a:xfrm>
          <a:prstGeom prst="rect">
            <a:avLst/>
          </a:prstGeom>
        </p:spPr>
        <p:txBody>
          <a:bodyPr/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400" b="1" u="sng" dirty="0">
                <a:solidFill>
                  <a:srgbClr val="611426"/>
                </a:solidFill>
                <a:ea typeface="+mn-ea"/>
                <a:cs typeface="+mn-cs"/>
              </a:rPr>
              <a:t>Modifica agli indicatori 2024: Investimenti nelle infrastrutture e nel capitale umano</a:t>
            </a:r>
            <a:endParaRPr lang="it-IT" sz="2400" u="sng" dirty="0">
              <a:solidFill>
                <a:srgbClr val="611426"/>
              </a:solidFill>
              <a:ea typeface="+mn-ea"/>
              <a:cs typeface="+mn-cs"/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E997E195-AD51-644D-74BB-C10E1670D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7534-CC51-41D5-A1F1-ABFBA17CAB86}" type="slidenum">
              <a:rPr lang="it-IT" smtClean="0"/>
              <a:pPr/>
              <a:t>15</a:t>
            </a:fld>
            <a:endParaRPr lang="it-IT"/>
          </a:p>
        </p:txBody>
      </p:sp>
      <p:pic>
        <p:nvPicPr>
          <p:cNvPr id="4" name="Immagine 3" descr="Immagine che contiene testo, schermata, numero, menu&#10;&#10;Descrizione generata automaticamente">
            <a:extLst>
              <a:ext uri="{FF2B5EF4-FFF2-40B4-BE49-F238E27FC236}">
                <a16:creationId xmlns:a16="http://schemas.microsoft.com/office/drawing/2014/main" id="{B0E30D99-EE02-7D3E-33D2-A3AE0D72F6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762" y="684249"/>
            <a:ext cx="6116320" cy="4911090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FF809723-E98F-45B7-3E60-BCFB247376CA}"/>
              </a:ext>
            </a:extLst>
          </p:cNvPr>
          <p:cNvSpPr txBox="1"/>
          <p:nvPr/>
        </p:nvSpPr>
        <p:spPr>
          <a:xfrm>
            <a:off x="6667504" y="984370"/>
            <a:ext cx="520670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>
                <a:solidFill>
                  <a:srgbClr val="611426"/>
                </a:solidFill>
              </a:rPr>
              <a:t>Indicatori riformulati o incrementati: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611426"/>
                </a:solidFill>
              </a:rPr>
              <a:t>Moderata riduzione delle risorse di biblioteca da 600.000 a 550.000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611426"/>
              </a:solidFill>
            </a:endParaRPr>
          </a:p>
          <a:p>
            <a:endParaRPr lang="it-IT" sz="1600" dirty="0">
              <a:solidFill>
                <a:srgbClr val="6114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2576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BC94B99-3CD7-008E-B169-7D18C3C97B05}"/>
              </a:ext>
            </a:extLst>
          </p:cNvPr>
          <p:cNvSpPr txBox="1">
            <a:spLocks/>
          </p:cNvSpPr>
          <p:nvPr/>
        </p:nvSpPr>
        <p:spPr>
          <a:xfrm>
            <a:off x="157365" y="225966"/>
            <a:ext cx="11963162" cy="458283"/>
          </a:xfrm>
          <a:prstGeom prst="rect">
            <a:avLst/>
          </a:prstGeom>
        </p:spPr>
        <p:txBody>
          <a:bodyPr/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400" b="1" u="sng" dirty="0">
                <a:solidFill>
                  <a:srgbClr val="611426"/>
                </a:solidFill>
                <a:ea typeface="+mn-ea"/>
                <a:cs typeface="+mn-cs"/>
              </a:rPr>
              <a:t>Appendice: Stato di avanzamento del piano di reclutamento  - maggio 2024</a:t>
            </a:r>
            <a:endParaRPr lang="it-IT" sz="2400" u="sng" dirty="0">
              <a:solidFill>
                <a:srgbClr val="611426"/>
              </a:solidFill>
              <a:ea typeface="+mn-ea"/>
              <a:cs typeface="+mn-cs"/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E997E195-AD51-644D-74BB-C10E1670D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7534-CC51-41D5-A1F1-ABFBA17CAB86}" type="slidenum">
              <a:rPr lang="it-IT" smtClean="0"/>
              <a:pPr/>
              <a:t>16</a:t>
            </a:fld>
            <a:endParaRPr lang="it-IT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C196C459-CF91-7F3F-32A6-B2A0891BCBA5}"/>
              </a:ext>
            </a:extLst>
          </p:cNvPr>
          <p:cNvSpPr txBox="1"/>
          <p:nvPr/>
        </p:nvSpPr>
        <p:spPr>
          <a:xfrm>
            <a:off x="8569569" y="571196"/>
            <a:ext cx="3622432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u="sng" dirty="0">
                <a:solidFill>
                  <a:srgbClr val="611426"/>
                </a:solidFill>
              </a:rPr>
              <a:t>Alla data del 23 maggio 2024: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it-IT" sz="1600" dirty="0">
                <a:solidFill>
                  <a:srgbClr val="611426"/>
                </a:solidFill>
              </a:rPr>
              <a:t>133 Procedure in corso (86 bandi precedenti e 47 deliberati al Senato di maggio 2024) oltre a 18 prese di servizio ancora in corso e 13 ampliamenti di procedure precedenti;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it-IT" sz="1600" dirty="0">
                <a:solidFill>
                  <a:srgbClr val="611426"/>
                </a:solidFill>
              </a:rPr>
              <a:t>Il target di 398 ruoli è coerente con il budget di Ateneo per il 30.11.24 (243 Prof. a tempo Indeterminato e 155 RTT);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it-IT" sz="1600" dirty="0">
                <a:solidFill>
                  <a:srgbClr val="611426"/>
                </a:solidFill>
              </a:rPr>
              <a:t>Il residuo è da reclutare attraverso nuovi bandi o ampliamenti di procedure in corso (Senato Accademico di giugno-luglio 2024);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it-IT" sz="1600" dirty="0">
                <a:solidFill>
                  <a:srgbClr val="611426"/>
                </a:solidFill>
              </a:rPr>
              <a:t>Si segnala l’attuale l’alta % di reclutamento su SSD di base o caratterizzanti dei CdS (mediamente pari al 78%, ben oltre il 50% imposto dal D.M. 1154) e di SSD presenti sia nei RAD delle triennali che delle magistrali;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it-IT" sz="1600" dirty="0">
                <a:solidFill>
                  <a:srgbClr val="611426"/>
                </a:solidFill>
              </a:rPr>
              <a:t>La L-15 è esposta in grigio perché disattivata per procedere all’attivazione della LM-14.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82060978-43E8-1BBE-9990-F75A4578C1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55" y="840064"/>
            <a:ext cx="8374797" cy="557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665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BC94B99-3CD7-008E-B169-7D18C3C97B05}"/>
              </a:ext>
            </a:extLst>
          </p:cNvPr>
          <p:cNvSpPr txBox="1">
            <a:spLocks/>
          </p:cNvSpPr>
          <p:nvPr/>
        </p:nvSpPr>
        <p:spPr>
          <a:xfrm>
            <a:off x="157365" y="225966"/>
            <a:ext cx="11267498" cy="5826964"/>
          </a:xfrm>
          <a:prstGeom prst="rect">
            <a:avLst/>
          </a:prstGeom>
        </p:spPr>
        <p:txBody>
          <a:bodyPr/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400" b="1" u="sng" dirty="0">
                <a:solidFill>
                  <a:srgbClr val="611426"/>
                </a:solidFill>
                <a:ea typeface="+mn-ea"/>
                <a:cs typeface="+mn-cs"/>
              </a:rPr>
              <a:t>Contenuti del documento:</a:t>
            </a:r>
          </a:p>
          <a:p>
            <a:endParaRPr lang="it-IT" sz="2400" b="1" u="sng" dirty="0">
              <a:solidFill>
                <a:srgbClr val="611426"/>
              </a:solidFill>
              <a:ea typeface="+mn-ea"/>
              <a:cs typeface="+mn-cs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it-IT" sz="2400" b="1" dirty="0">
                <a:solidFill>
                  <a:srgbClr val="611426"/>
                </a:solidFill>
                <a:ea typeface="+mn-ea"/>
                <a:cs typeface="+mn-cs"/>
              </a:rPr>
              <a:t>Il Piano Strategico</a:t>
            </a:r>
          </a:p>
          <a:p>
            <a:r>
              <a:rPr lang="it-IT" sz="1800" dirty="0">
                <a:solidFill>
                  <a:srgbClr val="611426"/>
                </a:solidFill>
                <a:ea typeface="+mn-ea"/>
                <a:cs typeface="+mn-cs"/>
              </a:rPr>
              <a:t>Vision, Direttrici e Keywords 				pag. 3</a:t>
            </a:r>
          </a:p>
          <a:p>
            <a:r>
              <a:rPr lang="it-IT" sz="1800" dirty="0">
                <a:solidFill>
                  <a:srgbClr val="611426"/>
                </a:solidFill>
                <a:ea typeface="+mn-ea"/>
                <a:cs typeface="+mn-cs"/>
              </a:rPr>
              <a:t>La strategia per la didattica				pag. 4</a:t>
            </a:r>
          </a:p>
          <a:p>
            <a:r>
              <a:rPr lang="it-IT" sz="1800" dirty="0">
                <a:solidFill>
                  <a:srgbClr val="611426"/>
                </a:solidFill>
                <a:ea typeface="+mn-ea"/>
                <a:cs typeface="+mn-cs"/>
              </a:rPr>
              <a:t>La strategia per la ricerca				pag. 5</a:t>
            </a:r>
          </a:p>
          <a:p>
            <a:r>
              <a:rPr lang="it-IT" sz="1800" dirty="0">
                <a:solidFill>
                  <a:srgbClr val="611426"/>
                </a:solidFill>
                <a:ea typeface="+mn-ea"/>
                <a:cs typeface="+mn-cs"/>
              </a:rPr>
              <a:t>La strategia per la terza missione e l’impatto sociale		pag. 6</a:t>
            </a:r>
          </a:p>
          <a:p>
            <a:endParaRPr lang="it-IT" sz="2400" dirty="0">
              <a:solidFill>
                <a:srgbClr val="611426"/>
              </a:solidFill>
              <a:ea typeface="+mn-ea"/>
              <a:cs typeface="+mn-cs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it-IT" sz="2400" b="1" dirty="0">
                <a:solidFill>
                  <a:srgbClr val="611426"/>
                </a:solidFill>
                <a:ea typeface="+mn-ea"/>
                <a:cs typeface="+mn-cs"/>
              </a:rPr>
              <a:t>Indicatori di Monitoraggio</a:t>
            </a:r>
          </a:p>
          <a:p>
            <a:r>
              <a:rPr lang="it-IT" sz="1800" dirty="0">
                <a:solidFill>
                  <a:srgbClr val="611426"/>
                </a:solidFill>
                <a:ea typeface="+mn-ea"/>
                <a:cs typeface="+mn-cs"/>
              </a:rPr>
              <a:t>La strategia per l’innovazione della didattica		pag. 7</a:t>
            </a:r>
          </a:p>
          <a:p>
            <a:r>
              <a:rPr lang="it-IT" sz="1800" dirty="0">
                <a:solidFill>
                  <a:srgbClr val="611426"/>
                </a:solidFill>
                <a:ea typeface="+mn-ea"/>
                <a:cs typeface="+mn-cs"/>
              </a:rPr>
              <a:t>La strategia per la ricerca				pag. 9</a:t>
            </a:r>
          </a:p>
          <a:p>
            <a:r>
              <a:rPr lang="it-IT" sz="1800" dirty="0">
                <a:solidFill>
                  <a:srgbClr val="611426"/>
                </a:solidFill>
                <a:ea typeface="+mn-ea"/>
                <a:cs typeface="+mn-cs"/>
              </a:rPr>
              <a:t>La strategia per la terza missione e l’impatto sociale 		pag. 10</a:t>
            </a:r>
          </a:p>
          <a:p>
            <a:r>
              <a:rPr lang="it-IT" sz="1800" dirty="0">
                <a:solidFill>
                  <a:srgbClr val="611426"/>
                </a:solidFill>
                <a:ea typeface="+mn-ea"/>
                <a:cs typeface="+mn-cs"/>
              </a:rPr>
              <a:t>Investimenti nelle infrastrutture e nel capitale umano		pag. 11</a:t>
            </a:r>
          </a:p>
          <a:p>
            <a:endParaRPr lang="it-IT" sz="2400" u="sng" dirty="0">
              <a:solidFill>
                <a:srgbClr val="611426"/>
              </a:solidFill>
              <a:ea typeface="+mn-ea"/>
              <a:cs typeface="+mn-cs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it-IT" sz="2400" b="1" dirty="0">
                <a:solidFill>
                  <a:srgbClr val="611426"/>
                </a:solidFill>
                <a:ea typeface="+mn-ea"/>
                <a:cs typeface="+mn-cs"/>
              </a:rPr>
              <a:t>Modifiche agli indicatori 2024</a:t>
            </a:r>
          </a:p>
          <a:p>
            <a:r>
              <a:rPr lang="it-IT" sz="1800" dirty="0">
                <a:solidFill>
                  <a:srgbClr val="611426"/>
                </a:solidFill>
                <a:ea typeface="+mn-ea"/>
                <a:cs typeface="+mn-cs"/>
              </a:rPr>
              <a:t>La strategia per l’innovazione della didattica		pag. 12</a:t>
            </a:r>
          </a:p>
          <a:p>
            <a:r>
              <a:rPr lang="it-IT" sz="1800" dirty="0">
                <a:solidFill>
                  <a:srgbClr val="611426"/>
                </a:solidFill>
                <a:ea typeface="+mn-ea"/>
                <a:cs typeface="+mn-cs"/>
              </a:rPr>
              <a:t>La strategia per la ricerca				pag. 13</a:t>
            </a:r>
          </a:p>
          <a:p>
            <a:r>
              <a:rPr lang="it-IT" sz="1800" dirty="0">
                <a:solidFill>
                  <a:srgbClr val="611426"/>
                </a:solidFill>
                <a:ea typeface="+mn-ea"/>
                <a:cs typeface="+mn-cs"/>
              </a:rPr>
              <a:t>La strategia per la terza missione e l’impatto sociale 		pag. 14</a:t>
            </a:r>
          </a:p>
          <a:p>
            <a:r>
              <a:rPr lang="it-IT" sz="1800" dirty="0">
                <a:solidFill>
                  <a:srgbClr val="611426"/>
                </a:solidFill>
                <a:ea typeface="+mn-ea"/>
                <a:cs typeface="+mn-cs"/>
              </a:rPr>
              <a:t>Investimenti nelle infrastrutture e nel capitale umano		pag. 15</a:t>
            </a:r>
          </a:p>
          <a:p>
            <a:endParaRPr lang="it-IT" sz="1800" dirty="0">
              <a:solidFill>
                <a:srgbClr val="611426"/>
              </a:solidFill>
              <a:ea typeface="+mn-ea"/>
              <a:cs typeface="+mn-cs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it-IT" sz="2400" b="1" dirty="0">
                <a:solidFill>
                  <a:srgbClr val="611426"/>
                </a:solidFill>
                <a:ea typeface="+mn-ea"/>
                <a:cs typeface="+mn-cs"/>
              </a:rPr>
              <a:t>Appendice</a:t>
            </a:r>
          </a:p>
          <a:p>
            <a:r>
              <a:rPr lang="it-IT" sz="1800" dirty="0">
                <a:solidFill>
                  <a:srgbClr val="611426"/>
                </a:solidFill>
                <a:ea typeface="+mn-ea"/>
                <a:cs typeface="+mn-cs"/>
              </a:rPr>
              <a:t>Stato di avanzamento del piano di reclutamento - maggio 2024	pag. 16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E28B22C9-9E63-5DFA-A1F4-D251D6B4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7534-CC51-41D5-A1F1-ABFBA17CAB86}" type="slidenum">
              <a:rPr lang="it-IT" smtClean="0"/>
              <a:pPr/>
              <a:t>2</a:t>
            </a:fld>
            <a:endParaRPr lang="it-IT"/>
          </a:p>
        </p:txBody>
      </p:sp>
      <p:pic>
        <p:nvPicPr>
          <p:cNvPr id="6" name="Immagine 5" descr="Immagine che contiene testo, schermata, grafica, Volantino&#10;&#10;Descrizione generata automaticamente">
            <a:extLst>
              <a:ext uri="{FF2B5EF4-FFF2-40B4-BE49-F238E27FC236}">
                <a16:creationId xmlns:a16="http://schemas.microsoft.com/office/drawing/2014/main" id="{900E1354-8212-677C-15C8-C920BD2227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8272" y="1456082"/>
            <a:ext cx="2784211" cy="3945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110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BC94B99-3CD7-008E-B169-7D18C3C97B05}"/>
              </a:ext>
            </a:extLst>
          </p:cNvPr>
          <p:cNvSpPr txBox="1">
            <a:spLocks/>
          </p:cNvSpPr>
          <p:nvPr/>
        </p:nvSpPr>
        <p:spPr>
          <a:xfrm>
            <a:off x="157365" y="225966"/>
            <a:ext cx="11267498" cy="458283"/>
          </a:xfrm>
          <a:prstGeom prst="rect">
            <a:avLst/>
          </a:prstGeom>
        </p:spPr>
        <p:txBody>
          <a:bodyPr/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400" b="1" u="sng" dirty="0">
                <a:solidFill>
                  <a:srgbClr val="611426"/>
                </a:solidFill>
                <a:ea typeface="+mn-ea"/>
                <a:cs typeface="+mn-cs"/>
              </a:rPr>
              <a:t>Il Piano Strategico: Vision, Direttrici e Keywords</a:t>
            </a:r>
            <a:endParaRPr lang="it-IT" sz="2400" u="sng" dirty="0">
              <a:solidFill>
                <a:srgbClr val="611426"/>
              </a:solidFill>
              <a:ea typeface="+mn-ea"/>
              <a:cs typeface="+mn-cs"/>
            </a:endParaRPr>
          </a:p>
        </p:txBody>
      </p:sp>
      <p:pic>
        <p:nvPicPr>
          <p:cNvPr id="5" name="Immagine 4" descr="Immagine che contiene testo, schermata, Carattere, cerchio&#10;&#10;Descrizione generata automaticamente">
            <a:extLst>
              <a:ext uri="{FF2B5EF4-FFF2-40B4-BE49-F238E27FC236}">
                <a16:creationId xmlns:a16="http://schemas.microsoft.com/office/drawing/2014/main" id="{0BFAA07B-D4B6-BA24-FCF5-41531A41F1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0939" y="996389"/>
            <a:ext cx="4710122" cy="4865222"/>
          </a:xfrm>
          <a:prstGeom prst="rect">
            <a:avLst/>
          </a:prstGeom>
        </p:spPr>
      </p:pic>
      <p:pic>
        <p:nvPicPr>
          <p:cNvPr id="11" name="Immagine 10" descr="Immagine che contiene testo, schermata, menu, Carattere&#10;&#10;Descrizione generata automaticamente">
            <a:extLst>
              <a:ext uri="{FF2B5EF4-FFF2-40B4-BE49-F238E27FC236}">
                <a16:creationId xmlns:a16="http://schemas.microsoft.com/office/drawing/2014/main" id="{464ED475-D861-742C-B3DF-89CC793472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1326" y="1275906"/>
            <a:ext cx="3453388" cy="3923414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8658F503-27B9-EBCC-A092-3D6F34483065}"/>
              </a:ext>
            </a:extLst>
          </p:cNvPr>
          <p:cNvSpPr txBox="1"/>
          <p:nvPr/>
        </p:nvSpPr>
        <p:spPr>
          <a:xfrm>
            <a:off x="316318" y="1667952"/>
            <a:ext cx="3096733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rgbClr val="611426"/>
                </a:solidFill>
              </a:rPr>
              <a:t>La Vision di UniPegaso</a:t>
            </a:r>
          </a:p>
          <a:p>
            <a:endParaRPr lang="it-IT" dirty="0">
              <a:solidFill>
                <a:srgbClr val="611426"/>
              </a:solidFill>
            </a:endParaRPr>
          </a:p>
          <a:p>
            <a:r>
              <a:rPr lang="it-IT" i="1" dirty="0">
                <a:solidFill>
                  <a:srgbClr val="611426"/>
                </a:solidFill>
              </a:rPr>
              <a:t>Abbiamo il compito di rendere il sapere </a:t>
            </a:r>
            <a:r>
              <a:rPr lang="it-IT" b="1" i="1" dirty="0">
                <a:solidFill>
                  <a:srgbClr val="611426"/>
                </a:solidFill>
              </a:rPr>
              <a:t>accessibile a tutti</a:t>
            </a:r>
            <a:r>
              <a:rPr lang="it-IT" i="1" dirty="0">
                <a:solidFill>
                  <a:srgbClr val="611426"/>
                </a:solidFill>
              </a:rPr>
              <a:t>, affinché diventi catalizzatore di </a:t>
            </a:r>
            <a:r>
              <a:rPr lang="it-IT" b="1" i="1" dirty="0">
                <a:solidFill>
                  <a:srgbClr val="611426"/>
                </a:solidFill>
              </a:rPr>
              <a:t>crescita e opportunità</a:t>
            </a:r>
            <a:r>
              <a:rPr lang="it-IT" i="1" dirty="0">
                <a:solidFill>
                  <a:srgbClr val="611426"/>
                </a:solidFill>
              </a:rPr>
              <a:t>. Ci impegniamo a fornire le </a:t>
            </a:r>
            <a:r>
              <a:rPr lang="it-IT" b="1" i="1" dirty="0">
                <a:solidFill>
                  <a:srgbClr val="611426"/>
                </a:solidFill>
              </a:rPr>
              <a:t>competenze</a:t>
            </a:r>
            <a:r>
              <a:rPr lang="it-IT" i="1" dirty="0">
                <a:solidFill>
                  <a:srgbClr val="611426"/>
                </a:solidFill>
              </a:rPr>
              <a:t> essenziali per affrontare con successo i cambiamenti in atto nella società della </a:t>
            </a:r>
            <a:r>
              <a:rPr lang="it-IT" b="1" i="1" dirty="0">
                <a:solidFill>
                  <a:srgbClr val="611426"/>
                </a:solidFill>
              </a:rPr>
              <a:t>conoscenza</a:t>
            </a:r>
            <a:r>
              <a:rPr lang="it-IT" i="1" dirty="0">
                <a:solidFill>
                  <a:srgbClr val="611426"/>
                </a:solidFill>
              </a:rPr>
              <a:t> e della </a:t>
            </a:r>
            <a:r>
              <a:rPr lang="it-IT" b="1" i="1" dirty="0">
                <a:solidFill>
                  <a:srgbClr val="611426"/>
                </a:solidFill>
              </a:rPr>
              <a:t>digitalizzazione</a:t>
            </a:r>
            <a:r>
              <a:rPr lang="it-IT" i="1" dirty="0">
                <a:solidFill>
                  <a:srgbClr val="611426"/>
                </a:solidFill>
              </a:rPr>
              <a:t>, promuovendo l'</a:t>
            </a:r>
            <a:r>
              <a:rPr lang="it-IT" b="1" i="1" dirty="0" err="1">
                <a:solidFill>
                  <a:srgbClr val="611426"/>
                </a:solidFill>
              </a:rPr>
              <a:t>upskilling</a:t>
            </a:r>
            <a:r>
              <a:rPr lang="it-IT" i="1" dirty="0">
                <a:solidFill>
                  <a:srgbClr val="611426"/>
                </a:solidFill>
              </a:rPr>
              <a:t> e il </a:t>
            </a:r>
            <a:r>
              <a:rPr lang="it-IT" b="1" i="1" dirty="0" err="1">
                <a:solidFill>
                  <a:srgbClr val="611426"/>
                </a:solidFill>
              </a:rPr>
              <a:t>reskilling</a:t>
            </a:r>
            <a:r>
              <a:rPr lang="it-IT" i="1" dirty="0">
                <a:solidFill>
                  <a:srgbClr val="611426"/>
                </a:solidFill>
              </a:rPr>
              <a:t> attraverso l'</a:t>
            </a:r>
            <a:r>
              <a:rPr lang="it-IT" b="1" i="1" dirty="0">
                <a:solidFill>
                  <a:srgbClr val="611426"/>
                </a:solidFill>
              </a:rPr>
              <a:t>innovazione</a:t>
            </a:r>
            <a:r>
              <a:rPr lang="it-IT" i="1" dirty="0">
                <a:solidFill>
                  <a:srgbClr val="611426"/>
                </a:solidFill>
              </a:rPr>
              <a:t> nella </a:t>
            </a:r>
            <a:r>
              <a:rPr lang="it-IT" b="1" i="1" dirty="0">
                <a:solidFill>
                  <a:srgbClr val="611426"/>
                </a:solidFill>
              </a:rPr>
              <a:t>ricerca</a:t>
            </a:r>
            <a:r>
              <a:rPr lang="it-IT" i="1" dirty="0">
                <a:solidFill>
                  <a:srgbClr val="611426"/>
                </a:solidFill>
              </a:rPr>
              <a:t> e nel </a:t>
            </a:r>
            <a:r>
              <a:rPr lang="it-IT" b="1" i="1" dirty="0">
                <a:solidFill>
                  <a:srgbClr val="611426"/>
                </a:solidFill>
              </a:rPr>
              <a:t>lifelong learning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FFA72961-6152-6602-A86D-EA4EB9306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7534-CC51-41D5-A1F1-ABFBA17CAB86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9356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ella 9">
            <a:extLst>
              <a:ext uri="{FF2B5EF4-FFF2-40B4-BE49-F238E27FC236}">
                <a16:creationId xmlns:a16="http://schemas.microsoft.com/office/drawing/2014/main" id="{EB7A4E1B-881F-482C-E016-24C9B69A95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4919105"/>
              </p:ext>
            </p:extLst>
          </p:nvPr>
        </p:nvGraphicFramePr>
        <p:xfrm>
          <a:off x="157365" y="2289204"/>
          <a:ext cx="9364322" cy="45357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62965">
                  <a:extLst>
                    <a:ext uri="{9D8B030D-6E8A-4147-A177-3AD203B41FA5}">
                      <a16:colId xmlns:a16="http://schemas.microsoft.com/office/drawing/2014/main" val="1576973015"/>
                    </a:ext>
                  </a:extLst>
                </a:gridCol>
                <a:gridCol w="6001357">
                  <a:extLst>
                    <a:ext uri="{9D8B030D-6E8A-4147-A177-3AD203B41FA5}">
                      <a16:colId xmlns:a16="http://schemas.microsoft.com/office/drawing/2014/main" val="3587369210"/>
                    </a:ext>
                  </a:extLst>
                </a:gridCol>
              </a:tblGrid>
              <a:tr h="215828">
                <a:tc rowSpan="4">
                  <a:txBody>
                    <a:bodyPr/>
                    <a:lstStyle/>
                    <a:p>
                      <a:pPr algn="l" fontAlgn="ctr"/>
                      <a:r>
                        <a:rPr lang="it-IT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OFFRIRE NUOVE COMPETENZE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solidFill>
                      <a:srgbClr val="96163E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it-IT" sz="1400" u="none" strike="noStrike" dirty="0">
                          <a:solidFill>
                            <a:srgbClr val="611426"/>
                          </a:solidFill>
                          <a:effectLst/>
                        </a:rPr>
                        <a:t>Attivare Double Degree con Atenei esteri</a:t>
                      </a:r>
                      <a:endParaRPr lang="it-IT" sz="1400" b="0" i="0" u="none" strike="noStrike" dirty="0">
                        <a:solidFill>
                          <a:srgbClr val="61142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9511746"/>
                  </a:ext>
                </a:extLst>
              </a:tr>
              <a:tr h="21582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it-IT" sz="1400" u="none" strike="noStrike" dirty="0">
                          <a:solidFill>
                            <a:srgbClr val="611426"/>
                          </a:solidFill>
                          <a:effectLst/>
                        </a:rPr>
                        <a:t>Attivare percorsi di eccellenza</a:t>
                      </a:r>
                      <a:endParaRPr lang="it-IT" sz="1400" b="0" i="0" u="none" strike="noStrike" dirty="0">
                        <a:solidFill>
                          <a:srgbClr val="61142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2591896"/>
                  </a:ext>
                </a:extLst>
              </a:tr>
              <a:tr h="21582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it-IT" sz="1400" u="none" strike="noStrike" dirty="0">
                          <a:solidFill>
                            <a:srgbClr val="611426"/>
                          </a:solidFill>
                          <a:effectLst/>
                        </a:rPr>
                        <a:t>Revisionare e aggiornare l'offerta didattica dei CdS</a:t>
                      </a:r>
                      <a:endParaRPr lang="it-IT" sz="1400" b="0" i="0" u="none" strike="noStrike" dirty="0">
                        <a:solidFill>
                          <a:srgbClr val="61142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6566816"/>
                  </a:ext>
                </a:extLst>
              </a:tr>
              <a:tr h="21582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it-IT" sz="1400" u="none" strike="noStrike" dirty="0">
                          <a:solidFill>
                            <a:srgbClr val="611426"/>
                          </a:solidFill>
                          <a:effectLst/>
                        </a:rPr>
                        <a:t>Revisionare e aggiornare l'offerta didattica post-laurea e dottorale</a:t>
                      </a:r>
                      <a:endParaRPr lang="it-IT" sz="1400" b="0" i="0" u="none" strike="noStrike" dirty="0">
                        <a:solidFill>
                          <a:srgbClr val="61142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3245757"/>
                  </a:ext>
                </a:extLst>
              </a:tr>
              <a:tr h="215828">
                <a:tc rowSpan="10">
                  <a:txBody>
                    <a:bodyPr/>
                    <a:lstStyle/>
                    <a:p>
                      <a:pPr algn="l" fontAlgn="ctr"/>
                      <a:r>
                        <a:rPr lang="it-IT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MIGLIORARE L'ESPERIENZA DELLO STUDENTE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solidFill>
                      <a:srgbClr val="96163E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it-IT" sz="1400" u="none" strike="noStrike" dirty="0">
                          <a:solidFill>
                            <a:srgbClr val="611426"/>
                          </a:solidFill>
                          <a:effectLst/>
                        </a:rPr>
                        <a:t>Introdurre nuovi strumenti di interazione didattica</a:t>
                      </a:r>
                      <a:endParaRPr lang="it-IT" sz="1400" b="0" i="0" u="none" strike="noStrike" dirty="0">
                        <a:solidFill>
                          <a:srgbClr val="61142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9144910"/>
                  </a:ext>
                </a:extLst>
              </a:tr>
              <a:tr h="21582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it-IT" sz="1400" u="none" strike="noStrike" dirty="0">
                          <a:solidFill>
                            <a:srgbClr val="611426"/>
                          </a:solidFill>
                          <a:effectLst/>
                        </a:rPr>
                        <a:t>Introdurre IA e VR</a:t>
                      </a:r>
                      <a:endParaRPr lang="it-IT" sz="1400" b="0" i="0" u="none" strike="noStrike" dirty="0">
                        <a:solidFill>
                          <a:srgbClr val="61142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4444557"/>
                  </a:ext>
                </a:extLst>
              </a:tr>
              <a:tr h="21582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it-IT" sz="1400" u="none" strike="noStrike" dirty="0">
                          <a:solidFill>
                            <a:srgbClr val="611426"/>
                          </a:solidFill>
                          <a:effectLst/>
                        </a:rPr>
                        <a:t>Aumentare la mobilità internazionale per studio e traineeship, favorendo la parità di genere</a:t>
                      </a:r>
                      <a:endParaRPr lang="it-IT" sz="1400" b="0" i="0" u="none" strike="noStrike" dirty="0">
                        <a:solidFill>
                          <a:srgbClr val="61142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578687"/>
                  </a:ext>
                </a:extLst>
              </a:tr>
              <a:tr h="21582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it-IT" sz="1400" u="none" strike="noStrike" dirty="0">
                          <a:solidFill>
                            <a:srgbClr val="611426"/>
                          </a:solidFill>
                          <a:effectLst/>
                        </a:rPr>
                        <a:t>Introdurre il Centro di Counseling Psicologico d'Ateneo</a:t>
                      </a:r>
                      <a:endParaRPr lang="it-IT" sz="1400" b="0" i="0" u="none" strike="noStrike" dirty="0">
                        <a:solidFill>
                          <a:srgbClr val="61142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9271604"/>
                  </a:ext>
                </a:extLst>
              </a:tr>
              <a:tr h="21582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it-IT" sz="1400" u="none" strike="noStrike" dirty="0">
                          <a:solidFill>
                            <a:srgbClr val="611426"/>
                          </a:solidFill>
                          <a:effectLst/>
                        </a:rPr>
                        <a:t>Migliorare l'orientamento in entrata, in itinere ed in uscita</a:t>
                      </a:r>
                      <a:endParaRPr lang="it-IT" sz="1400" b="0" i="0" u="none" strike="noStrike" dirty="0">
                        <a:solidFill>
                          <a:srgbClr val="61142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0770653"/>
                  </a:ext>
                </a:extLst>
              </a:tr>
              <a:tr h="21582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it-IT" sz="1400" u="none" strike="noStrike" dirty="0">
                          <a:solidFill>
                            <a:srgbClr val="611426"/>
                          </a:solidFill>
                          <a:effectLst/>
                        </a:rPr>
                        <a:t>Garantire adeguata assistenza agli studenti con BES</a:t>
                      </a:r>
                      <a:endParaRPr lang="it-IT" sz="1400" b="0" i="0" u="none" strike="noStrike" dirty="0">
                        <a:solidFill>
                          <a:srgbClr val="61142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121317"/>
                  </a:ext>
                </a:extLst>
              </a:tr>
              <a:tr h="21582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it-IT" sz="1400" u="none" strike="noStrike" dirty="0">
                          <a:solidFill>
                            <a:srgbClr val="611426"/>
                          </a:solidFill>
                          <a:effectLst/>
                        </a:rPr>
                        <a:t>Ridurre il gender gap nelle iscrizioni alle lauree STEM</a:t>
                      </a:r>
                      <a:endParaRPr lang="it-IT" sz="1400" b="0" i="0" u="none" strike="noStrike" dirty="0">
                        <a:solidFill>
                          <a:srgbClr val="61142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7301689"/>
                  </a:ext>
                </a:extLst>
              </a:tr>
              <a:tr h="19184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it-IT" sz="1400" u="none" strike="noStrike" dirty="0">
                          <a:solidFill>
                            <a:srgbClr val="611426"/>
                          </a:solidFill>
                          <a:effectLst/>
                        </a:rPr>
                        <a:t>Potenziare le strutture destinate alle attività di registrazione delle videolezioni</a:t>
                      </a:r>
                      <a:endParaRPr lang="it-IT" sz="1400" b="0" i="0" u="none" strike="noStrike" dirty="0">
                        <a:solidFill>
                          <a:srgbClr val="61142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3934808"/>
                  </a:ext>
                </a:extLst>
              </a:tr>
              <a:tr h="21582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it-IT" sz="1400" u="none" strike="noStrike" dirty="0">
                          <a:solidFill>
                            <a:srgbClr val="611426"/>
                          </a:solidFill>
                          <a:effectLst/>
                        </a:rPr>
                        <a:t>Migliorare la piattaforma LMS</a:t>
                      </a:r>
                      <a:endParaRPr lang="it-IT" sz="1400" b="0" i="0" u="none" strike="noStrike" dirty="0">
                        <a:solidFill>
                          <a:srgbClr val="61142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8354769"/>
                  </a:ext>
                </a:extLst>
              </a:tr>
              <a:tr h="21582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it-IT" sz="1400" u="none" strike="noStrike" dirty="0">
                          <a:solidFill>
                            <a:srgbClr val="611426"/>
                          </a:solidFill>
                          <a:effectLst/>
                        </a:rPr>
                        <a:t>Potenziare la biblioteca digitale d'Ateneo</a:t>
                      </a:r>
                      <a:endParaRPr lang="it-IT" sz="1400" b="0" i="0" u="none" strike="noStrike" dirty="0">
                        <a:solidFill>
                          <a:srgbClr val="61142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2670485"/>
                  </a:ext>
                </a:extLst>
              </a:tr>
              <a:tr h="354317">
                <a:tc rowSpan="4">
                  <a:txBody>
                    <a:bodyPr/>
                    <a:lstStyle/>
                    <a:p>
                      <a:pPr algn="l" fontAlgn="ctr"/>
                      <a:r>
                        <a:rPr lang="it-IT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INVESTIMENTI NEL PEROSONALE DOCENTE E TUTOR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solidFill>
                      <a:srgbClr val="96163E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it-IT" sz="1400" u="none" strike="noStrike" dirty="0">
                          <a:solidFill>
                            <a:srgbClr val="611426"/>
                          </a:solidFill>
                          <a:effectLst/>
                        </a:rPr>
                        <a:t>Reclutare personale docente e tutor coerentemente con il Piano Industriale</a:t>
                      </a:r>
                      <a:endParaRPr lang="it-IT" sz="1400" b="0" i="0" u="none" strike="noStrike" dirty="0">
                        <a:solidFill>
                          <a:srgbClr val="61142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820209"/>
                  </a:ext>
                </a:extLst>
              </a:tr>
              <a:tr h="21582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it-IT" sz="1400" u="none" strike="noStrike" dirty="0">
                          <a:solidFill>
                            <a:srgbClr val="611426"/>
                          </a:solidFill>
                          <a:effectLst/>
                        </a:rPr>
                        <a:t>Garantire idonea e continua formazione al personale docente e tutor</a:t>
                      </a:r>
                      <a:endParaRPr lang="it-IT" sz="1400" b="0" i="0" u="none" strike="noStrike" dirty="0">
                        <a:solidFill>
                          <a:srgbClr val="61142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5411996"/>
                  </a:ext>
                </a:extLst>
              </a:tr>
              <a:tr h="21582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it-IT" sz="1400" u="none" strike="noStrike" dirty="0">
                          <a:solidFill>
                            <a:srgbClr val="611426"/>
                          </a:solidFill>
                          <a:effectLst/>
                        </a:rPr>
                        <a:t>Aumentare il numero di Visiting Professor</a:t>
                      </a:r>
                      <a:endParaRPr lang="it-IT" sz="1400" b="0" i="0" u="none" strike="noStrike" dirty="0">
                        <a:solidFill>
                          <a:srgbClr val="61142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6991759"/>
                  </a:ext>
                </a:extLst>
              </a:tr>
              <a:tr h="41038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it-IT" sz="1400" u="none" strike="noStrike" dirty="0">
                          <a:solidFill>
                            <a:srgbClr val="611426"/>
                          </a:solidFill>
                          <a:effectLst/>
                        </a:rPr>
                        <a:t>Incentivare la con l'istituzione di Teaching Award e riconoscimenti</a:t>
                      </a:r>
                      <a:endParaRPr lang="it-IT" sz="1400" b="0" i="0" u="none" strike="noStrike" dirty="0">
                        <a:solidFill>
                          <a:srgbClr val="61142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7915617"/>
                  </a:ext>
                </a:extLst>
              </a:tr>
            </a:tbl>
          </a:graphicData>
        </a:graphic>
      </p:graphicFrame>
      <p:sp>
        <p:nvSpPr>
          <p:cNvPr id="2" name="Titolo 1">
            <a:extLst>
              <a:ext uri="{FF2B5EF4-FFF2-40B4-BE49-F238E27FC236}">
                <a16:creationId xmlns:a16="http://schemas.microsoft.com/office/drawing/2014/main" id="{2BC94B99-3CD7-008E-B169-7D18C3C97B05}"/>
              </a:ext>
            </a:extLst>
          </p:cNvPr>
          <p:cNvSpPr txBox="1">
            <a:spLocks/>
          </p:cNvSpPr>
          <p:nvPr/>
        </p:nvSpPr>
        <p:spPr>
          <a:xfrm>
            <a:off x="157365" y="225966"/>
            <a:ext cx="11267498" cy="458283"/>
          </a:xfrm>
          <a:prstGeom prst="rect">
            <a:avLst/>
          </a:prstGeom>
        </p:spPr>
        <p:txBody>
          <a:bodyPr/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400" b="1" u="sng" dirty="0">
                <a:solidFill>
                  <a:srgbClr val="611426"/>
                </a:solidFill>
                <a:ea typeface="+mn-ea"/>
                <a:cs typeface="+mn-cs"/>
              </a:rPr>
              <a:t>Il Piano Strategico: La strategia per la didattica</a:t>
            </a:r>
            <a:endParaRPr lang="it-IT" sz="2400" u="sng" dirty="0">
              <a:solidFill>
                <a:srgbClr val="611426"/>
              </a:solidFill>
              <a:ea typeface="+mn-ea"/>
              <a:cs typeface="+mn-cs"/>
            </a:endParaRPr>
          </a:p>
        </p:txBody>
      </p:sp>
      <p:pic>
        <p:nvPicPr>
          <p:cNvPr id="4" name="Immagine 3" descr="Immagine che contiene testo, schermata, logo, Carattere&#10;&#10;Descrizione generata automaticamente">
            <a:extLst>
              <a:ext uri="{FF2B5EF4-FFF2-40B4-BE49-F238E27FC236}">
                <a16:creationId xmlns:a16="http://schemas.microsoft.com/office/drawing/2014/main" id="{F4F1C839-6B2E-65D3-A56D-B94D46747B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0435" y="546026"/>
            <a:ext cx="3542198" cy="3122206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2593F668-4817-FA5A-5214-A41C7BAC5263}"/>
              </a:ext>
            </a:extLst>
          </p:cNvPr>
          <p:cNvSpPr txBox="1"/>
          <p:nvPr/>
        </p:nvSpPr>
        <p:spPr>
          <a:xfrm>
            <a:off x="274321" y="1608740"/>
            <a:ext cx="4766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rgbClr val="611426"/>
                </a:solidFill>
              </a:rPr>
              <a:t>3 AREE DI FOCUS</a:t>
            </a:r>
            <a:endParaRPr lang="it-IT" i="1" dirty="0">
              <a:solidFill>
                <a:srgbClr val="611426"/>
              </a:solidFill>
            </a:endParaRP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9867C038-5A74-7319-C0D0-8D7C95F717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170" y="1305161"/>
            <a:ext cx="994345" cy="871079"/>
          </a:xfrm>
          <a:prstGeom prst="rect">
            <a:avLst/>
          </a:prstGeom>
        </p:spPr>
      </p:pic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6FB9302E-AF34-46F6-8C11-5BFDF21CE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7534-CC51-41D5-A1F1-ABFBA17CAB86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0806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BC94B99-3CD7-008E-B169-7D18C3C97B05}"/>
              </a:ext>
            </a:extLst>
          </p:cNvPr>
          <p:cNvSpPr txBox="1">
            <a:spLocks/>
          </p:cNvSpPr>
          <p:nvPr/>
        </p:nvSpPr>
        <p:spPr>
          <a:xfrm>
            <a:off x="157365" y="225966"/>
            <a:ext cx="11267498" cy="458283"/>
          </a:xfrm>
          <a:prstGeom prst="rect">
            <a:avLst/>
          </a:prstGeom>
        </p:spPr>
        <p:txBody>
          <a:bodyPr/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400" b="1" u="sng" dirty="0">
                <a:solidFill>
                  <a:srgbClr val="611426"/>
                </a:solidFill>
                <a:ea typeface="+mn-ea"/>
                <a:cs typeface="+mn-cs"/>
              </a:rPr>
              <a:t>Il Piano Strategico: La strategia per la ricerca</a:t>
            </a:r>
            <a:endParaRPr lang="it-IT" sz="2400" u="sng" dirty="0">
              <a:solidFill>
                <a:srgbClr val="611426"/>
              </a:solidFill>
              <a:ea typeface="+mn-ea"/>
              <a:cs typeface="+mn-cs"/>
            </a:endParaRPr>
          </a:p>
        </p:txBody>
      </p:sp>
      <p:pic>
        <p:nvPicPr>
          <p:cNvPr id="5" name="Immagine 4" descr="Immagine che contiene testo, schermata, logo, Carattere&#10;&#10;Descrizione generata automaticamente">
            <a:extLst>
              <a:ext uri="{FF2B5EF4-FFF2-40B4-BE49-F238E27FC236}">
                <a16:creationId xmlns:a16="http://schemas.microsoft.com/office/drawing/2014/main" id="{27E6E48D-69DB-C110-6B35-EBDD8F9F1D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2094" y="562849"/>
            <a:ext cx="3438007" cy="2190018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B34127C8-FF36-1549-567D-11572ECDAEAF}"/>
              </a:ext>
            </a:extLst>
          </p:cNvPr>
          <p:cNvSpPr txBox="1"/>
          <p:nvPr/>
        </p:nvSpPr>
        <p:spPr>
          <a:xfrm>
            <a:off x="238922" y="1882419"/>
            <a:ext cx="79877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rgbClr val="611426"/>
                </a:solidFill>
              </a:rPr>
              <a:t>2 AREE DI FOCUS</a:t>
            </a:r>
            <a:endParaRPr lang="it-IT" dirty="0">
              <a:solidFill>
                <a:srgbClr val="611426"/>
              </a:solidFill>
            </a:endParaRPr>
          </a:p>
        </p:txBody>
      </p:sp>
      <p:graphicFrame>
        <p:nvGraphicFramePr>
          <p:cNvPr id="8" name="Tabella 7">
            <a:extLst>
              <a:ext uri="{FF2B5EF4-FFF2-40B4-BE49-F238E27FC236}">
                <a16:creationId xmlns:a16="http://schemas.microsoft.com/office/drawing/2014/main" id="{4114E62E-467F-2123-E38E-573221ACD7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9147302"/>
              </p:ext>
            </p:extLst>
          </p:nvPr>
        </p:nvGraphicFramePr>
        <p:xfrm>
          <a:off x="157365" y="2752867"/>
          <a:ext cx="11267498" cy="3261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13826">
                  <a:extLst>
                    <a:ext uri="{9D8B030D-6E8A-4147-A177-3AD203B41FA5}">
                      <a16:colId xmlns:a16="http://schemas.microsoft.com/office/drawing/2014/main" val="2539034470"/>
                    </a:ext>
                  </a:extLst>
                </a:gridCol>
                <a:gridCol w="8353672">
                  <a:extLst>
                    <a:ext uri="{9D8B030D-6E8A-4147-A177-3AD203B41FA5}">
                      <a16:colId xmlns:a16="http://schemas.microsoft.com/office/drawing/2014/main" val="682187795"/>
                    </a:ext>
                  </a:extLst>
                </a:gridCol>
              </a:tblGrid>
              <a:tr h="354317">
                <a:tc rowSpan="9">
                  <a:txBody>
                    <a:bodyPr/>
                    <a:lstStyle/>
                    <a:p>
                      <a:pPr algn="l" fontAlgn="ctr"/>
                      <a:r>
                        <a:rPr lang="it-IT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SOSTENERE LE COMPETENZE SCIENTIFICHE E</a:t>
                      </a:r>
                      <a:br>
                        <a:rPr lang="it-IT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it-IT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DI LEADERSHIP DI PROFESSORI E RICERCATORI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solidFill>
                      <a:srgbClr val="96163E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it-IT" sz="1400" u="none" strike="noStrike" dirty="0">
                          <a:solidFill>
                            <a:srgbClr val="611426"/>
                          </a:solidFill>
                          <a:effectLst/>
                        </a:rPr>
                        <a:t>Finanziare adeguatamente la ricerca collettiva e quella individuale attraverso bandi competitivi d'Ateneo</a:t>
                      </a:r>
                      <a:endParaRPr lang="it-IT" sz="1400" b="0" i="0" u="none" strike="noStrike" dirty="0">
                        <a:solidFill>
                          <a:srgbClr val="61142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5361494"/>
                  </a:ext>
                </a:extLst>
              </a:tr>
              <a:tr h="20383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it-IT" sz="1400" u="none" strike="noStrike" dirty="0">
                          <a:solidFill>
                            <a:srgbClr val="611426"/>
                          </a:solidFill>
                          <a:effectLst/>
                        </a:rPr>
                        <a:t>Potenziare le attrezzature per la ricerca</a:t>
                      </a:r>
                      <a:endParaRPr lang="it-IT" sz="1400" b="0" i="0" u="none" strike="noStrike" dirty="0">
                        <a:solidFill>
                          <a:srgbClr val="61142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6707233"/>
                  </a:ext>
                </a:extLst>
              </a:tr>
              <a:tr h="21582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it-IT" sz="1400" u="none" strike="noStrike" dirty="0">
                          <a:solidFill>
                            <a:srgbClr val="611426"/>
                          </a:solidFill>
                          <a:effectLst/>
                        </a:rPr>
                        <a:t>Attivare laboratori di livello europeo </a:t>
                      </a:r>
                      <a:endParaRPr lang="it-IT" sz="1400" b="0" i="0" u="none" strike="noStrike" dirty="0">
                        <a:solidFill>
                          <a:srgbClr val="61142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8603162"/>
                  </a:ext>
                </a:extLst>
              </a:tr>
              <a:tr h="21582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it-IT" sz="1400" u="none" strike="noStrike" dirty="0">
                          <a:solidFill>
                            <a:srgbClr val="611426"/>
                          </a:solidFill>
                          <a:effectLst/>
                        </a:rPr>
                        <a:t>Favorire l'organizzazione di convegni scientifici su specifici stream di ricerca dipartimentali</a:t>
                      </a:r>
                      <a:endParaRPr lang="it-IT" sz="1400" b="0" i="0" u="none" strike="noStrike" dirty="0">
                        <a:solidFill>
                          <a:srgbClr val="61142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4117072"/>
                  </a:ext>
                </a:extLst>
              </a:tr>
              <a:tr h="35431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it-IT" sz="1400" u="none" strike="noStrike" dirty="0">
                          <a:solidFill>
                            <a:srgbClr val="611426"/>
                          </a:solidFill>
                          <a:effectLst/>
                        </a:rPr>
                        <a:t>Aggiornare periodicamente l'anagrafe della ricerca d'Ateneo (Adozione della piattaforma IRIS)</a:t>
                      </a:r>
                      <a:endParaRPr lang="it-IT" sz="1400" b="0" i="0" u="none" strike="noStrike" dirty="0">
                        <a:solidFill>
                          <a:srgbClr val="61142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1204073"/>
                  </a:ext>
                </a:extLst>
              </a:tr>
              <a:tr h="21582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it-IT" sz="1400" u="none" strike="noStrike" dirty="0">
                          <a:solidFill>
                            <a:srgbClr val="611426"/>
                          </a:solidFill>
                          <a:effectLst/>
                        </a:rPr>
                        <a:t>Adottare la Carta Europea dei Ricercatori e il Codice di Condotta per il reclutamento</a:t>
                      </a:r>
                      <a:endParaRPr lang="it-IT" sz="1400" b="0" i="0" u="none" strike="noStrike" dirty="0">
                        <a:solidFill>
                          <a:srgbClr val="61142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5326607"/>
                  </a:ext>
                </a:extLst>
              </a:tr>
              <a:tr h="21582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it-IT" sz="1400" u="none" strike="noStrike" dirty="0">
                          <a:solidFill>
                            <a:srgbClr val="611426"/>
                          </a:solidFill>
                          <a:effectLst/>
                        </a:rPr>
                        <a:t>Aumentare il numero di borse di studio dottorali</a:t>
                      </a:r>
                      <a:endParaRPr lang="it-IT" sz="1400" b="0" i="0" u="none" strike="noStrike" dirty="0">
                        <a:solidFill>
                          <a:srgbClr val="61142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0595796"/>
                  </a:ext>
                </a:extLst>
              </a:tr>
              <a:tr h="21582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it-IT" sz="1400" u="none" strike="noStrike" dirty="0">
                          <a:solidFill>
                            <a:srgbClr val="611426"/>
                          </a:solidFill>
                          <a:effectLst/>
                        </a:rPr>
                        <a:t>Incrementare gli spazi per le attività di ricerca di professori, ricercatori e dottorandi</a:t>
                      </a:r>
                      <a:endParaRPr lang="it-IT" sz="1400" b="0" i="0" u="none" strike="noStrike" dirty="0">
                        <a:solidFill>
                          <a:srgbClr val="61142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8867300"/>
                  </a:ext>
                </a:extLst>
              </a:tr>
              <a:tr h="21582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it-IT" sz="1400" u="none" strike="noStrike" dirty="0">
                          <a:solidFill>
                            <a:srgbClr val="611426"/>
                          </a:solidFill>
                          <a:effectLst/>
                        </a:rPr>
                        <a:t>Ridurre il gender gap nella partecipazione a progetti di ricerca</a:t>
                      </a:r>
                      <a:endParaRPr lang="it-IT" sz="1400" b="0" i="0" u="none" strike="noStrike" dirty="0">
                        <a:solidFill>
                          <a:srgbClr val="61142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3828876"/>
                  </a:ext>
                </a:extLst>
              </a:tr>
              <a:tr h="419665">
                <a:tc rowSpan="3">
                  <a:txBody>
                    <a:bodyPr/>
                    <a:lstStyle/>
                    <a:p>
                      <a:pPr algn="l" fontAlgn="ctr"/>
                      <a:r>
                        <a:rPr lang="it-IT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AMPLIARE LE ATTIVITA’ DI RICERCA E </a:t>
                      </a:r>
                    </a:p>
                    <a:p>
                      <a:pPr algn="l" fontAlgn="ctr"/>
                      <a:r>
                        <a:rPr lang="it-IT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PROGETTAZIONE CONTO TERZI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solidFill>
                      <a:srgbClr val="96163E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it-IT" sz="1400" u="none" strike="noStrike" dirty="0">
                          <a:solidFill>
                            <a:srgbClr val="611426"/>
                          </a:solidFill>
                          <a:effectLst/>
                        </a:rPr>
                        <a:t>Incrementare il numero di domande per la partecipazione a progetti nazionali e internazionali</a:t>
                      </a:r>
                      <a:endParaRPr lang="it-IT" sz="1400" b="0" i="0" u="none" strike="noStrike" dirty="0">
                        <a:solidFill>
                          <a:srgbClr val="61142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2392444"/>
                  </a:ext>
                </a:extLst>
              </a:tr>
              <a:tr h="35431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it-IT" sz="1400" u="none" strike="noStrike" dirty="0">
                          <a:solidFill>
                            <a:srgbClr val="611426"/>
                          </a:solidFill>
                          <a:effectLst/>
                        </a:rPr>
                        <a:t>Incremento numero di docenti strutturati che partecipano a progetti di ricerca nazionali o internazionali</a:t>
                      </a:r>
                      <a:endParaRPr lang="it-IT" sz="1400" b="0" i="0" u="none" strike="noStrike" dirty="0">
                        <a:solidFill>
                          <a:srgbClr val="61142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3198835"/>
                  </a:ext>
                </a:extLst>
              </a:tr>
              <a:tr h="21582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it-IT" sz="1400" u="none" strike="noStrike" dirty="0">
                          <a:solidFill>
                            <a:srgbClr val="611426"/>
                          </a:solidFill>
                          <a:effectLst/>
                        </a:rPr>
                        <a:t>Incrementare il numero di progetti di ricerca nazionali e internazionali vinti</a:t>
                      </a:r>
                      <a:endParaRPr lang="it-IT" sz="1400" b="0" i="0" u="none" strike="noStrike" dirty="0">
                        <a:solidFill>
                          <a:srgbClr val="61142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8915545"/>
                  </a:ext>
                </a:extLst>
              </a:tr>
            </a:tbl>
          </a:graphicData>
        </a:graphic>
      </p:graphicFrame>
      <p:pic>
        <p:nvPicPr>
          <p:cNvPr id="10" name="Immagine 9" descr="Immagine che contiene cerchio, Elementi grafici, logo, Carattere&#10;&#10;Descrizione generata automaticamente">
            <a:extLst>
              <a:ext uri="{FF2B5EF4-FFF2-40B4-BE49-F238E27FC236}">
                <a16:creationId xmlns:a16="http://schemas.microsoft.com/office/drawing/2014/main" id="{1A68F67B-79FD-CF3D-0719-1BC9C43F1D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6096" y="1671486"/>
            <a:ext cx="933605" cy="830823"/>
          </a:xfrm>
          <a:prstGeom prst="rect">
            <a:avLst/>
          </a:prstGeom>
        </p:spPr>
      </p:pic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138CBA9-F986-6746-221F-44662E74C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7534-CC51-41D5-A1F1-ABFBA17CAB86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88444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BC94B99-3CD7-008E-B169-7D18C3C97B05}"/>
              </a:ext>
            </a:extLst>
          </p:cNvPr>
          <p:cNvSpPr txBox="1">
            <a:spLocks/>
          </p:cNvSpPr>
          <p:nvPr/>
        </p:nvSpPr>
        <p:spPr>
          <a:xfrm>
            <a:off x="157365" y="225966"/>
            <a:ext cx="11963162" cy="458283"/>
          </a:xfrm>
          <a:prstGeom prst="rect">
            <a:avLst/>
          </a:prstGeom>
        </p:spPr>
        <p:txBody>
          <a:bodyPr/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400" b="1" u="sng" dirty="0">
                <a:solidFill>
                  <a:srgbClr val="611426"/>
                </a:solidFill>
                <a:ea typeface="+mn-ea"/>
                <a:cs typeface="+mn-cs"/>
              </a:rPr>
              <a:t>Il Piano Strategico: La strategia per la terza missione e l’impatto sociale</a:t>
            </a:r>
            <a:endParaRPr lang="it-IT" sz="2400" u="sng" dirty="0">
              <a:solidFill>
                <a:srgbClr val="611426"/>
              </a:solidFill>
              <a:ea typeface="+mn-ea"/>
              <a:cs typeface="+mn-cs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AA23ECD7-A960-75C9-E31B-1A61351CB1C7}"/>
              </a:ext>
            </a:extLst>
          </p:cNvPr>
          <p:cNvSpPr txBox="1"/>
          <p:nvPr/>
        </p:nvSpPr>
        <p:spPr>
          <a:xfrm>
            <a:off x="342488" y="1968787"/>
            <a:ext cx="72327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rgbClr val="611426"/>
                </a:solidFill>
              </a:rPr>
              <a:t>3 AREE DI FOCUS</a:t>
            </a:r>
          </a:p>
        </p:txBody>
      </p:sp>
      <p:graphicFrame>
        <p:nvGraphicFramePr>
          <p:cNvPr id="10" name="Tabella 9">
            <a:extLst>
              <a:ext uri="{FF2B5EF4-FFF2-40B4-BE49-F238E27FC236}">
                <a16:creationId xmlns:a16="http://schemas.microsoft.com/office/drawing/2014/main" id="{A167DE2C-18C5-4D71-5A46-937C6545E4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4980315"/>
              </p:ext>
            </p:extLst>
          </p:nvPr>
        </p:nvGraphicFramePr>
        <p:xfrm>
          <a:off x="342488" y="2713691"/>
          <a:ext cx="10213982" cy="18179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19269">
                  <a:extLst>
                    <a:ext uri="{9D8B030D-6E8A-4147-A177-3AD203B41FA5}">
                      <a16:colId xmlns:a16="http://schemas.microsoft.com/office/drawing/2014/main" val="1161687675"/>
                    </a:ext>
                  </a:extLst>
                </a:gridCol>
                <a:gridCol w="7394713">
                  <a:extLst>
                    <a:ext uri="{9D8B030D-6E8A-4147-A177-3AD203B41FA5}">
                      <a16:colId xmlns:a16="http://schemas.microsoft.com/office/drawing/2014/main" val="2816061615"/>
                    </a:ext>
                  </a:extLst>
                </a:gridCol>
              </a:tblGrid>
              <a:tr h="215828">
                <a:tc rowSpan="3">
                  <a:txBody>
                    <a:bodyPr/>
                    <a:lstStyle/>
                    <a:p>
                      <a:pPr algn="l" fontAlgn="ctr"/>
                      <a:r>
                        <a:rPr lang="it-IT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COLLEGAMENTO RICERCA/IMPRESA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solidFill>
                      <a:srgbClr val="96163E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it-IT" sz="1400" u="none" strike="noStrike" dirty="0">
                          <a:solidFill>
                            <a:srgbClr val="611426"/>
                          </a:solidFill>
                          <a:effectLst/>
                        </a:rPr>
                        <a:t>Favorire la creazione di Spin-off accademici</a:t>
                      </a:r>
                      <a:endParaRPr lang="it-IT" sz="1400" b="0" i="0" u="none" strike="noStrike" dirty="0">
                        <a:solidFill>
                          <a:srgbClr val="61142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8320727"/>
                  </a:ext>
                </a:extLst>
              </a:tr>
              <a:tr h="21582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it-IT" sz="1400" u="none" strike="noStrike" dirty="0">
                          <a:solidFill>
                            <a:srgbClr val="611426"/>
                          </a:solidFill>
                          <a:effectLst/>
                        </a:rPr>
                        <a:t>Incrementare le attività di ricerca conto terzi</a:t>
                      </a:r>
                      <a:endParaRPr lang="it-IT" sz="1400" b="0" i="0" u="none" strike="noStrike" dirty="0">
                        <a:solidFill>
                          <a:srgbClr val="61142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2162104"/>
                  </a:ext>
                </a:extLst>
              </a:tr>
              <a:tr h="21582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it-IT" sz="1400" u="none" strike="noStrike" dirty="0">
                          <a:solidFill>
                            <a:srgbClr val="611426"/>
                          </a:solidFill>
                          <a:effectLst/>
                        </a:rPr>
                        <a:t>Incrementare le attività di formazione al servizio delle imprese </a:t>
                      </a:r>
                      <a:endParaRPr lang="it-IT" sz="1400" b="0" i="0" u="none" strike="noStrike" dirty="0">
                        <a:solidFill>
                          <a:srgbClr val="61142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1727254"/>
                  </a:ext>
                </a:extLst>
              </a:tr>
              <a:tr h="215828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PLACEMENT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solidFill>
                      <a:srgbClr val="96163E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it-IT" sz="1400" u="none" strike="noStrike" dirty="0">
                          <a:solidFill>
                            <a:srgbClr val="611426"/>
                          </a:solidFill>
                          <a:effectLst/>
                        </a:rPr>
                        <a:t>Realizzare periodicamente eventi Career Day</a:t>
                      </a:r>
                      <a:endParaRPr lang="it-IT" sz="1400" b="0" i="0" u="none" strike="noStrike" dirty="0">
                        <a:solidFill>
                          <a:srgbClr val="61142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5946589"/>
                  </a:ext>
                </a:extLst>
              </a:tr>
              <a:tr h="21582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it-IT" sz="1400" u="none" strike="noStrike" dirty="0">
                          <a:solidFill>
                            <a:srgbClr val="611426"/>
                          </a:solidFill>
                          <a:effectLst/>
                        </a:rPr>
                        <a:t>Migliorare i servizi di Job Placement e accompagnamento in uscita</a:t>
                      </a:r>
                      <a:endParaRPr lang="it-IT" sz="1400" b="0" i="0" u="none" strike="noStrike" dirty="0">
                        <a:solidFill>
                          <a:srgbClr val="61142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6510426"/>
                  </a:ext>
                </a:extLst>
              </a:tr>
              <a:tr h="215828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ENGAGEMENT, DISSEMINAZIONE E</a:t>
                      </a:r>
                      <a:br>
                        <a:rPr lang="it-IT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it-IT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PROMOZIONE DELLA CONOSCENZA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solidFill>
                      <a:srgbClr val="96163E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it-IT" sz="1400" u="none" strike="noStrike" dirty="0">
                          <a:solidFill>
                            <a:srgbClr val="611426"/>
                          </a:solidFill>
                          <a:effectLst/>
                        </a:rPr>
                        <a:t>Favorire l'organizzazione di convegni e cicli di seminari orientati al public engagement</a:t>
                      </a:r>
                      <a:endParaRPr lang="it-IT" sz="1400" b="0" i="0" u="none" strike="noStrike" dirty="0">
                        <a:solidFill>
                          <a:srgbClr val="61142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4139103"/>
                  </a:ext>
                </a:extLst>
              </a:tr>
              <a:tr h="483814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it-IT" sz="1400" u="none" strike="noStrike" dirty="0">
                          <a:solidFill>
                            <a:srgbClr val="611426"/>
                          </a:solidFill>
                          <a:effectLst/>
                        </a:rPr>
                        <a:t>Realizzare percorsi formativi per il sociale </a:t>
                      </a:r>
                      <a:endParaRPr lang="it-IT" sz="1400" b="0" i="0" u="none" strike="noStrike" dirty="0">
                        <a:solidFill>
                          <a:srgbClr val="61142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993" marR="8993" marT="8993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7599160"/>
                  </a:ext>
                </a:extLst>
              </a:tr>
            </a:tbl>
          </a:graphicData>
        </a:graphic>
      </p:graphicFrame>
      <p:pic>
        <p:nvPicPr>
          <p:cNvPr id="14" name="Immagine 13" descr="Immagine che contiene logo, simbolo, cerchio, Elementi grafici&#10;&#10;Descrizione generata automaticamente">
            <a:extLst>
              <a:ext uri="{FF2B5EF4-FFF2-40B4-BE49-F238E27FC236}">
                <a16:creationId xmlns:a16="http://schemas.microsoft.com/office/drawing/2014/main" id="{581EBC39-0B6A-B1B5-BE9A-831A04FBF7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5177" y="1658333"/>
            <a:ext cx="956488" cy="861701"/>
          </a:xfrm>
          <a:prstGeom prst="rect">
            <a:avLst/>
          </a:prstGeom>
        </p:spPr>
      </p:pic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E997E195-AD51-644D-74BB-C10E1670D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7534-CC51-41D5-A1F1-ABFBA17CAB86}" type="slidenum">
              <a:rPr lang="it-IT" smtClean="0"/>
              <a:pPr/>
              <a:t>6</a:t>
            </a:fld>
            <a:endParaRPr lang="it-IT"/>
          </a:p>
        </p:txBody>
      </p:sp>
      <p:pic>
        <p:nvPicPr>
          <p:cNvPr id="5" name="Immagine 4" descr="Immagine che contiene testo, schermata, logo, Carattere&#10;&#10;Descrizione generata automaticamente">
            <a:extLst>
              <a:ext uri="{FF2B5EF4-FFF2-40B4-BE49-F238E27FC236}">
                <a16:creationId xmlns:a16="http://schemas.microsoft.com/office/drawing/2014/main" id="{20C13009-C78B-8168-4E23-331E2A7668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9966" y="563526"/>
            <a:ext cx="3380561" cy="3127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274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BC94B99-3CD7-008E-B169-7D18C3C97B05}"/>
              </a:ext>
            </a:extLst>
          </p:cNvPr>
          <p:cNvSpPr txBox="1">
            <a:spLocks/>
          </p:cNvSpPr>
          <p:nvPr/>
        </p:nvSpPr>
        <p:spPr>
          <a:xfrm>
            <a:off x="157365" y="225966"/>
            <a:ext cx="11963162" cy="458283"/>
          </a:xfrm>
          <a:prstGeom prst="rect">
            <a:avLst/>
          </a:prstGeom>
        </p:spPr>
        <p:txBody>
          <a:bodyPr/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400" b="1" u="sng" dirty="0">
                <a:solidFill>
                  <a:srgbClr val="611426"/>
                </a:solidFill>
                <a:ea typeface="+mn-ea"/>
                <a:cs typeface="+mn-cs"/>
              </a:rPr>
              <a:t>Indicatori di Monitoraggio: La strategia per l’innovazione della didattica</a:t>
            </a:r>
            <a:endParaRPr lang="it-IT" sz="2400" u="sng" dirty="0">
              <a:solidFill>
                <a:srgbClr val="611426"/>
              </a:solidFill>
              <a:ea typeface="+mn-ea"/>
              <a:cs typeface="+mn-cs"/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E997E195-AD51-644D-74BB-C10E1670D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7534-CC51-41D5-A1F1-ABFBA17CAB86}" type="slidenum">
              <a:rPr lang="it-IT" smtClean="0"/>
              <a:pPr/>
              <a:t>7</a:t>
            </a:fld>
            <a:endParaRPr lang="it-IT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8FA073B-5675-0A25-37A5-306DCC00D2C6}"/>
              </a:ext>
            </a:extLst>
          </p:cNvPr>
          <p:cNvSpPr txBox="1"/>
          <p:nvPr/>
        </p:nvSpPr>
        <p:spPr>
          <a:xfrm>
            <a:off x="6488601" y="1119648"/>
            <a:ext cx="543857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>
                <a:solidFill>
                  <a:srgbClr val="611426"/>
                </a:solidFill>
              </a:rPr>
              <a:t>La revisione dell’offerta formativa ha avuto un’accelerata nel primo semestre 2024 a seguito della nomina della Prof. Cillo a Presidente della SUAF 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D1CDA9AD-39BE-2142-C02E-3DA9CCE20A65}"/>
              </a:ext>
            </a:extLst>
          </p:cNvPr>
          <p:cNvSpPr txBox="1"/>
          <p:nvPr/>
        </p:nvSpPr>
        <p:spPr>
          <a:xfrm>
            <a:off x="6488601" y="1950645"/>
            <a:ext cx="5438576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>
                <a:solidFill>
                  <a:srgbClr val="611426"/>
                </a:solidFill>
              </a:rPr>
              <a:t>La modifica al layout delle lezioni esistenti è un obiettivo rimosso per favorire invece l’aggiornamento ex novo delle lezioni. Il dato esposto (seppure superiore al target) si riferisce al totale degli insegnamenti e non solo a quelli tenuti da docenti strutturati. Inoltre i dati sono esposti al 31.12.23 e quindi molto inferiori rispetto a quanto sarà erogato nell’A.A. 24-25.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43B2883F-5B69-6FF8-31B3-276C55324F67}"/>
              </a:ext>
            </a:extLst>
          </p:cNvPr>
          <p:cNvSpPr txBox="1"/>
          <p:nvPr/>
        </p:nvSpPr>
        <p:spPr>
          <a:xfrm>
            <a:off x="6488601" y="3709828"/>
            <a:ext cx="543857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>
                <a:solidFill>
                  <a:srgbClr val="611426"/>
                </a:solidFill>
              </a:rPr>
              <a:t>E’ in corso la sperimentazione di Chatbot e su ampia scala. La sperimentazione si completerà nel corrente A.A. e il tool sarà operativo per tutti gli insegnamenti del prossimo A.A.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ABCBF515-B5B2-9FC7-3689-A8E6E01A808A}"/>
              </a:ext>
            </a:extLst>
          </p:cNvPr>
          <p:cNvSpPr txBox="1"/>
          <p:nvPr/>
        </p:nvSpPr>
        <p:spPr>
          <a:xfrm>
            <a:off x="6488601" y="4530546"/>
            <a:ext cx="5438576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>
                <a:solidFill>
                  <a:srgbClr val="611426"/>
                </a:solidFill>
              </a:rPr>
              <a:t>I dati sull’internazionalizzazione sono frutto di budget per borse di mobilità e programmi Erasmus (24 mesi) precedenti all’entrata in vigore del PSA. L’Ateneo ha investito nuove risorse per finanziare le borse di mobilità 2024/25.</a:t>
            </a:r>
          </a:p>
          <a:p>
            <a:endParaRPr lang="it-IT" sz="1600" dirty="0">
              <a:solidFill>
                <a:srgbClr val="611426"/>
              </a:solidFill>
            </a:endParaRPr>
          </a:p>
          <a:p>
            <a:r>
              <a:rPr lang="it-IT" sz="1600" dirty="0">
                <a:solidFill>
                  <a:srgbClr val="611426"/>
                </a:solidFill>
              </a:rPr>
              <a:t>Il Centro Counseling Psicologico d’Ateneo è stato avviato nel 2023 con solo riferimento al personale docente e non docente d’Ateneo, ma non ancora agli studenti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594D6984-66C9-74CA-0686-95829FFEE5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140" y="1088964"/>
            <a:ext cx="5838369" cy="482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3120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BC94B99-3CD7-008E-B169-7D18C3C97B05}"/>
              </a:ext>
            </a:extLst>
          </p:cNvPr>
          <p:cNvSpPr txBox="1">
            <a:spLocks/>
          </p:cNvSpPr>
          <p:nvPr/>
        </p:nvSpPr>
        <p:spPr>
          <a:xfrm>
            <a:off x="157365" y="225966"/>
            <a:ext cx="11963162" cy="458283"/>
          </a:xfrm>
          <a:prstGeom prst="rect">
            <a:avLst/>
          </a:prstGeom>
        </p:spPr>
        <p:txBody>
          <a:bodyPr/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400" b="1" u="sng" dirty="0">
                <a:solidFill>
                  <a:srgbClr val="611426"/>
                </a:solidFill>
                <a:ea typeface="+mn-ea"/>
                <a:cs typeface="+mn-cs"/>
              </a:rPr>
              <a:t>Indicatori di Monitoraggio: La strategia per l’innovazione della didattica</a:t>
            </a:r>
            <a:endParaRPr lang="it-IT" sz="2400" u="sng" dirty="0">
              <a:solidFill>
                <a:srgbClr val="611426"/>
              </a:solidFill>
              <a:ea typeface="+mn-ea"/>
              <a:cs typeface="+mn-cs"/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E997E195-AD51-644D-74BB-C10E1670D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7534-CC51-41D5-A1F1-ABFBA17CAB86}" type="slidenum">
              <a:rPr lang="it-IT" smtClean="0"/>
              <a:pPr/>
              <a:t>8</a:t>
            </a:fld>
            <a:endParaRPr lang="it-IT"/>
          </a:p>
        </p:txBody>
      </p:sp>
      <p:pic>
        <p:nvPicPr>
          <p:cNvPr id="9" name="Immagine 8" descr="Immagine che contiene testo, schermata, numero, Carattere&#10;&#10;Descrizione generata automaticamente">
            <a:extLst>
              <a:ext uri="{FF2B5EF4-FFF2-40B4-BE49-F238E27FC236}">
                <a16:creationId xmlns:a16="http://schemas.microsoft.com/office/drawing/2014/main" id="{6C42BB88-D7DE-4B95-6BEF-BA9C627735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365" y="858372"/>
            <a:ext cx="6116320" cy="355981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23524F39-195F-FEA4-A3A1-BA725FE6ED6B}"/>
              </a:ext>
            </a:extLst>
          </p:cNvPr>
          <p:cNvSpPr txBox="1"/>
          <p:nvPr/>
        </p:nvSpPr>
        <p:spPr>
          <a:xfrm>
            <a:off x="6444338" y="1194274"/>
            <a:ext cx="543857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>
                <a:solidFill>
                  <a:srgbClr val="611426"/>
                </a:solidFill>
              </a:rPr>
              <a:t>Rispetto al tema del reclutamento si tornerà nell’appendice al documento per fornire un aggiornamento più recente e utile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B7A00CC5-18A2-A92A-E583-B486445AD124}"/>
              </a:ext>
            </a:extLst>
          </p:cNvPr>
          <p:cNvSpPr txBox="1"/>
          <p:nvPr/>
        </p:nvSpPr>
        <p:spPr>
          <a:xfrm>
            <a:off x="6444338" y="3340964"/>
            <a:ext cx="543857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>
                <a:solidFill>
                  <a:srgbClr val="611426"/>
                </a:solidFill>
              </a:rPr>
              <a:t>La partecipazione all’unico evento di formazione riguardante la parità di genere è stata penalizzata da un ritardo di carattere organizzativo e comunicativo. Per il resto la partecipazione alle attività di formazione è più che soddisfacente.</a:t>
            </a:r>
          </a:p>
        </p:txBody>
      </p:sp>
    </p:spTree>
    <p:extLst>
      <p:ext uri="{BB962C8B-B14F-4D97-AF65-F5344CB8AC3E}">
        <p14:creationId xmlns:p14="http://schemas.microsoft.com/office/powerpoint/2010/main" val="34605784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BC94B99-3CD7-008E-B169-7D18C3C97B05}"/>
              </a:ext>
            </a:extLst>
          </p:cNvPr>
          <p:cNvSpPr txBox="1">
            <a:spLocks/>
          </p:cNvSpPr>
          <p:nvPr/>
        </p:nvSpPr>
        <p:spPr>
          <a:xfrm>
            <a:off x="157365" y="225966"/>
            <a:ext cx="11963162" cy="458283"/>
          </a:xfrm>
          <a:prstGeom prst="rect">
            <a:avLst/>
          </a:prstGeom>
        </p:spPr>
        <p:txBody>
          <a:bodyPr/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400" b="1" u="sng" dirty="0">
                <a:solidFill>
                  <a:srgbClr val="611426"/>
                </a:solidFill>
                <a:ea typeface="+mn-ea"/>
                <a:cs typeface="+mn-cs"/>
              </a:rPr>
              <a:t>Indicatori di Monitoraggio: La strategia per la ricerca</a:t>
            </a:r>
            <a:endParaRPr lang="it-IT" sz="2400" u="sng" dirty="0">
              <a:solidFill>
                <a:srgbClr val="611426"/>
              </a:solidFill>
              <a:ea typeface="+mn-ea"/>
              <a:cs typeface="+mn-cs"/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E997E195-AD51-644D-74BB-C10E1670D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7534-CC51-41D5-A1F1-ABFBA17CAB86}" type="slidenum">
              <a:rPr lang="it-IT" smtClean="0"/>
              <a:pPr/>
              <a:t>9</a:t>
            </a:fld>
            <a:endParaRPr lang="it-IT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6C6CADA9-45C2-339C-F9B0-4327595D9816}"/>
              </a:ext>
            </a:extLst>
          </p:cNvPr>
          <p:cNvSpPr txBox="1"/>
          <p:nvPr/>
        </p:nvSpPr>
        <p:spPr>
          <a:xfrm>
            <a:off x="6681951" y="1404139"/>
            <a:ext cx="543857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>
                <a:solidFill>
                  <a:srgbClr val="611426"/>
                </a:solidFill>
              </a:rPr>
              <a:t>Tutti gli obiettivi riguardanti la strategia per la ricerca sono stati conseguiti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1629D940-2550-851D-1C1F-FD0D340244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365" y="780433"/>
            <a:ext cx="6220493" cy="2698342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372B59A7-2B45-F62F-FBA4-75490089F9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365" y="3574959"/>
            <a:ext cx="6229824" cy="1467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73098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ttivo">
  <a:themeElements>
    <a:clrScheme name="Retrospettivo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ttiv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1522</TotalTime>
  <Words>1498</Words>
  <Application>Microsoft Office PowerPoint</Application>
  <PresentationFormat>Widescreen</PresentationFormat>
  <Paragraphs>148</Paragraphs>
  <Slides>16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23" baseType="lpstr">
      <vt:lpstr>Aptos Narrow</vt:lpstr>
      <vt:lpstr>Arial</vt:lpstr>
      <vt:lpstr>Calibri</vt:lpstr>
      <vt:lpstr>Calibri Light</vt:lpstr>
      <vt:lpstr>Tahoma</vt:lpstr>
      <vt:lpstr>Wingdings</vt:lpstr>
      <vt:lpstr>Retrospettivo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Analisi della Domanda di Formazione – Linee Guida</dc:title>
  <dc:creator>Sorrentino Marco</dc:creator>
  <cp:lastModifiedBy>Alessandra De Sio</cp:lastModifiedBy>
  <cp:revision>65</cp:revision>
  <dcterms:created xsi:type="dcterms:W3CDTF">2023-04-08T09:42:14Z</dcterms:created>
  <dcterms:modified xsi:type="dcterms:W3CDTF">2024-06-07T08:24:56Z</dcterms:modified>
</cp:coreProperties>
</file>