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8288000" cy="1028700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802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E8600E1-06D5-4ECF-8EA1-EAEB425ADE6D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48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48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52537FC-9124-4242-9214-62B01AFE95D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659BF15-B0A0-47CE-AA0D-3904DA5FF16C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80D6237-64FA-4972-A477-E2E69E3F13DA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E4325DA-3EB6-4D69-A41E-7C0CB144B3E4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B10A78F-0792-40C6-95DA-0466B9908E88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2CC9AAC-15EC-467F-8C1F-733E2DC4854D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ADD86C4-6BEE-4CE8-B751-10C774656892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DD5E595-F2DE-4BFB-BCD0-F1215C791BBE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480" cy="796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BDE24C3-505E-4054-BEDE-BFF6CBD35071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91896AA-C886-4DB4-ACBB-5A269BFB9EC3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0412A61-4001-4AC0-9A58-C45AA7F0FFF1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200746C-6AB0-46DC-BEC5-C0A0026650A7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48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ED55CCF-6235-449F-8154-1C9B5E7F36AF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48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48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AED1880-A943-4619-8476-0C7D932CAB13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C975DE0-509C-46B4-8CE3-360EAD324042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285F179-F259-42BF-8A31-AF6801F7CF58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AB01F6B-8E6D-4293-BC1C-DC750F22C3C0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B02B05D-A866-4599-937F-D0C59E1C4066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36C1837-BE99-4E4C-B06C-C13EDB53A29F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0FB11AA-75FB-4228-BDAB-089E147A9EF8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6EB3B3E-C268-431D-AF48-3ACE17FED9A9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264F96D-C2E9-422A-9097-C34E22E0D631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480" cy="796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4BAD69C-A87F-4073-B9C5-98186B8298C7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8E845DD-B9AF-43CB-BB99-1E1BEDD3A8A9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08007BC-BE0C-4AB6-A047-C6257903FDC0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48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4CE2E58-277A-4B78-BE6D-BB3E236DE023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48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48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5A8E0F1-1C24-47EC-9654-C0C243EC37F2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AD68E12-714D-423C-ACCF-B1EB266C2320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829BC7C-097F-423F-9079-6BA287E8426A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7087F33-10F4-43B1-B52A-70414A03EF55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4496A7B-6407-4449-B72D-093C94E5E96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480" cy="796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12163DE-05B2-4877-BC51-514B214A0247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8192B45-BE42-403F-832D-F3FC6BF0807F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8861BEE-DD7A-4E68-8396-E752FD563C2F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48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D8896D5-9C1F-48A6-87E8-8138E02BA000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 idx="1"/>
          </p:nvPr>
        </p:nvSpPr>
        <p:spPr>
          <a:xfrm>
            <a:off x="16695000" y="9641880"/>
            <a:ext cx="335160" cy="3322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>
              <a:lnSpc>
                <a:spcPct val="100000"/>
              </a:lnSpc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79CFE05A-7AC7-4FDE-BFCB-5BD964978314}" type="slidenum"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‹N›</a:t>
            </a:fld>
            <a:endParaRPr lang="it-IT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Settimo livello struttura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sldNum" idx="2"/>
          </p:nvPr>
        </p:nvSpPr>
        <p:spPr>
          <a:xfrm>
            <a:off x="8839080" y="9260640"/>
            <a:ext cx="4266360" cy="546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>
              <a:lnSpc>
                <a:spcPct val="100000"/>
              </a:lnSpc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899760BA-E691-4BC3-9D24-65F5E049D00B}" type="slidenum"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‹N›</a:t>
            </a:fld>
            <a:endParaRPr lang="it-IT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Settimo livello struttura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sldNum" idx="3"/>
          </p:nvPr>
        </p:nvSpPr>
        <p:spPr>
          <a:xfrm>
            <a:off x="16695000" y="9641880"/>
            <a:ext cx="335160" cy="3322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>
              <a:lnSpc>
                <a:spcPct val="100000"/>
              </a:lnSpc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51FB7D55-2A24-4948-91F6-1AE4BE007E8B}" type="slidenum"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‹N›</a:t>
            </a:fld>
            <a:endParaRPr lang="it-IT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magine" descr="Immagine"/>
          <p:cNvPicPr/>
          <p:nvPr/>
        </p:nvPicPr>
        <p:blipFill>
          <a:blip r:embed="rId2"/>
          <a:stretch/>
        </p:blipFill>
        <p:spPr>
          <a:xfrm>
            <a:off x="360" y="0"/>
            <a:ext cx="18287280" cy="10286280"/>
          </a:xfrm>
          <a:prstGeom prst="rect">
            <a:avLst/>
          </a:prstGeom>
          <a:ln w="12700">
            <a:noFill/>
          </a:ln>
        </p:spPr>
      </p:pic>
      <p:grpSp>
        <p:nvGrpSpPr>
          <p:cNvPr id="118" name="Gruppo 3"/>
          <p:cNvGrpSpPr/>
          <p:nvPr/>
        </p:nvGrpSpPr>
        <p:grpSpPr>
          <a:xfrm>
            <a:off x="-1732680" y="6965280"/>
            <a:ext cx="21101400" cy="5137200"/>
            <a:chOff x="-1732680" y="6965280"/>
            <a:chExt cx="21101400" cy="5137200"/>
          </a:xfrm>
        </p:grpSpPr>
        <p:pic>
          <p:nvPicPr>
            <p:cNvPr id="119" name="Elemento grafico 4" descr="Elemento grafico 4"/>
            <p:cNvPicPr/>
            <p:nvPr/>
          </p:nvPicPr>
          <p:blipFill>
            <a:blip r:embed="rId3"/>
            <a:stretch/>
          </p:blipFill>
          <p:spPr>
            <a:xfrm rot="5400000">
              <a:off x="11778120" y="4511520"/>
              <a:ext cx="5137200" cy="10044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20" name="Rettangolo 5"/>
            <p:cNvSpPr/>
            <p:nvPr/>
          </p:nvSpPr>
          <p:spPr>
            <a:xfrm flipH="1">
              <a:off x="-1732680" y="9489960"/>
              <a:ext cx="11196720" cy="2600640"/>
            </a:xfrm>
            <a:prstGeom prst="rect">
              <a:avLst/>
            </a:prstGeom>
            <a:solidFill>
              <a:srgbClr val="A73439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FFFFFF"/>
                </a:solidFill>
                <a:latin typeface="Calibri"/>
                <a:ea typeface="Calibri"/>
              </a:endParaRPr>
            </a:p>
          </p:txBody>
        </p:sp>
      </p:grpSp>
      <p:pic>
        <p:nvPicPr>
          <p:cNvPr id="121" name="Elemento grafico 6" descr="Elemento grafico 6"/>
          <p:cNvPicPr/>
          <p:nvPr/>
        </p:nvPicPr>
        <p:blipFill>
          <a:blip r:embed="rId4"/>
          <a:stretch/>
        </p:blipFill>
        <p:spPr>
          <a:xfrm>
            <a:off x="1112760" y="1393920"/>
            <a:ext cx="3144600" cy="1744920"/>
          </a:xfrm>
          <a:prstGeom prst="rect">
            <a:avLst/>
          </a:prstGeom>
          <a:ln w="12700">
            <a:noFill/>
          </a:ln>
        </p:spPr>
      </p:pic>
      <p:pic>
        <p:nvPicPr>
          <p:cNvPr id="122" name="Elemento grafico 9" descr="Elemento grafico 9"/>
          <p:cNvPicPr/>
          <p:nvPr/>
        </p:nvPicPr>
        <p:blipFill>
          <a:blip r:embed="rId5"/>
          <a:stretch/>
        </p:blipFill>
        <p:spPr>
          <a:xfrm>
            <a:off x="-4039920" y="4737600"/>
            <a:ext cx="3144600" cy="1779120"/>
          </a:xfrm>
          <a:prstGeom prst="rect">
            <a:avLst/>
          </a:prstGeom>
          <a:ln w="12700">
            <a:noFill/>
          </a:ln>
        </p:spPr>
      </p:pic>
      <p:sp>
        <p:nvSpPr>
          <p:cNvPr id="123" name="Rettangolo 10"/>
          <p:cNvSpPr/>
          <p:nvPr/>
        </p:nvSpPr>
        <p:spPr>
          <a:xfrm>
            <a:off x="1158480" y="4635720"/>
            <a:ext cx="7939080" cy="4111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6600" b="0" strike="noStrike" spc="-1">
                <a:solidFill>
                  <a:srgbClr val="A8343A"/>
                </a:solidFill>
                <a:latin typeface="Bebas Neue Pro Bold"/>
                <a:ea typeface="Bebas Neue Pro Bold"/>
              </a:rPr>
              <a:t>OPPORTUNITÀ DI MOBILITÀ PER DOCENTI, PTA E STUDENTI</a:t>
            </a:r>
            <a:endParaRPr lang="it-IT" sz="6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Rettangolo 13"/>
          <p:cNvSpPr/>
          <p:nvPr/>
        </p:nvSpPr>
        <p:spPr>
          <a:xfrm>
            <a:off x="11160000" y="8771400"/>
            <a:ext cx="7759080" cy="1308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4000" b="0" strike="noStrike" spc="-1">
                <a:solidFill>
                  <a:srgbClr val="FFFFFF"/>
                </a:solidFill>
                <a:latin typeface="Bebas Neue Pro Bold"/>
                <a:ea typeface="Bebas Neue Pro Bold"/>
              </a:rPr>
              <a:t>Come utilizzare le borse Erasmus+ dell’Ateneo</a:t>
            </a:r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uppo 5"/>
          <p:cNvGrpSpPr/>
          <p:nvPr/>
        </p:nvGrpSpPr>
        <p:grpSpPr>
          <a:xfrm>
            <a:off x="-1738440" y="6977160"/>
            <a:ext cx="21101400" cy="5137200"/>
            <a:chOff x="-1738440" y="6977160"/>
            <a:chExt cx="21101400" cy="5137200"/>
          </a:xfrm>
        </p:grpSpPr>
        <p:pic>
          <p:nvPicPr>
            <p:cNvPr id="206" name="Elemento grafico 6" descr="Elemento grafico 6"/>
            <p:cNvPicPr/>
            <p:nvPr/>
          </p:nvPicPr>
          <p:blipFill>
            <a:blip r:embed="rId2"/>
            <a:stretch/>
          </p:blipFill>
          <p:spPr>
            <a:xfrm rot="5400000">
              <a:off x="11772360" y="4523400"/>
              <a:ext cx="5137200" cy="10044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07" name="Rettangolo 7"/>
            <p:cNvSpPr/>
            <p:nvPr/>
          </p:nvSpPr>
          <p:spPr>
            <a:xfrm flipH="1">
              <a:off x="-1738440" y="9502200"/>
              <a:ext cx="11196720" cy="2600640"/>
            </a:xfrm>
            <a:prstGeom prst="rect">
              <a:avLst/>
            </a:prstGeom>
            <a:solidFill>
              <a:srgbClr val="A73439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FFFFFF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208" name="Google Shape;206;p5"/>
          <p:cNvSpPr/>
          <p:nvPr/>
        </p:nvSpPr>
        <p:spPr>
          <a:xfrm>
            <a:off x="1069200" y="983880"/>
            <a:ext cx="7740720" cy="1782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68400" rIns="68400" bIns="684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5400" b="0" strike="noStrike" spc="-1">
                <a:solidFill>
                  <a:srgbClr val="383D57"/>
                </a:solidFill>
                <a:latin typeface="Bebas Neue Pro Bold"/>
                <a:ea typeface="Bebas Neue Pro Bold"/>
              </a:rPr>
              <a:t>IMPORTI DELLE BORSE ERASMUS+</a:t>
            </a:r>
            <a:endParaRPr lang="it-IT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Connettore diritto 12"/>
          <p:cNvSpPr/>
          <p:nvPr/>
        </p:nvSpPr>
        <p:spPr>
          <a:xfrm>
            <a:off x="1179000" y="2111760"/>
            <a:ext cx="1602360" cy="360"/>
          </a:xfrm>
          <a:prstGeom prst="line">
            <a:avLst/>
          </a:prstGeom>
          <a:ln w="76200">
            <a:solidFill>
              <a:srgbClr val="A8343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210" name="PlaceHolder 1"/>
          <p:cNvSpPr>
            <a:spLocks noGrp="1"/>
          </p:cNvSpPr>
          <p:nvPr>
            <p:ph type="sldNum" idx="12"/>
          </p:nvPr>
        </p:nvSpPr>
        <p:spPr>
          <a:xfrm>
            <a:off x="17296920" y="9456480"/>
            <a:ext cx="306720" cy="2912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TextBox 58"/>
          <p:cNvSpPr/>
          <p:nvPr/>
        </p:nvSpPr>
        <p:spPr>
          <a:xfrm>
            <a:off x="1125720" y="3047760"/>
            <a:ext cx="7400160" cy="516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Variabile in base a: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2" name="Elemento grafico 24" descr="Elemento grafico 24"/>
          <p:cNvPicPr/>
          <p:nvPr/>
        </p:nvPicPr>
        <p:blipFill>
          <a:blip r:embed="rId3"/>
          <a:stretch/>
        </p:blipFill>
        <p:spPr>
          <a:xfrm>
            <a:off x="16255440" y="498600"/>
            <a:ext cx="1336680" cy="484560"/>
          </a:xfrm>
          <a:prstGeom prst="rect">
            <a:avLst/>
          </a:prstGeom>
          <a:ln w="12700">
            <a:noFill/>
          </a:ln>
        </p:spPr>
      </p:pic>
      <p:sp>
        <p:nvSpPr>
          <p:cNvPr id="213" name="TextBox 58"/>
          <p:cNvSpPr/>
          <p:nvPr/>
        </p:nvSpPr>
        <p:spPr>
          <a:xfrm>
            <a:off x="1492920" y="3570840"/>
            <a:ext cx="7400160" cy="1796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457200" indent="-457200">
              <a:lnSpc>
                <a:spcPct val="100000"/>
              </a:lnSpc>
              <a:buClr>
                <a:srgbClr val="B5181E"/>
              </a:buClr>
              <a:buSzPct val="80000"/>
              <a:buFont typeface="Courier New"/>
              <a:buChar char="o"/>
            </a:pP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Paese di destinazione (costo della vita)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B5181E"/>
              </a:buClr>
              <a:buSzPct val="80000"/>
              <a:buFont typeface="Courier New"/>
              <a:buChar char="o"/>
            </a:pP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Tipo di mobilità (studio, tirocinio, insegnamento, formazione)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B5181E"/>
              </a:buClr>
              <a:buSzPct val="80000"/>
              <a:buFont typeface="Courier New"/>
              <a:buChar char="o"/>
            </a:pP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Durata del soggiorno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TextBox 58"/>
          <p:cNvSpPr/>
          <p:nvPr/>
        </p:nvSpPr>
        <p:spPr>
          <a:xfrm>
            <a:off x="1179000" y="5373720"/>
            <a:ext cx="8927640" cy="396886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 dirty="0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Studenti: </a:t>
            </a:r>
            <a:r>
              <a:rPr lang="it-IT" sz="2800" b="0" strike="noStrike" spc="-1" dirty="0">
                <a:solidFill>
                  <a:srgbClr val="383D57"/>
                </a:solidFill>
                <a:latin typeface="Helvetica LT Std Condensed"/>
                <a:ea typeface="Helvetica LT Std Condensed"/>
              </a:rPr>
              <a:t>contributo mensile (può variare tra ~</a:t>
            </a:r>
            <a:r>
              <a:rPr lang="it-IT" sz="2800" spc="-1" dirty="0">
                <a:solidFill>
                  <a:srgbClr val="383D57"/>
                </a:solidFill>
                <a:latin typeface="Helvetica LT Std Condensed"/>
                <a:ea typeface="Helvetica LT Std Condensed"/>
              </a:rPr>
              <a:t>3</a:t>
            </a:r>
            <a:r>
              <a:rPr lang="it-IT" sz="2800" b="0" strike="noStrike" spc="-1" dirty="0">
                <a:solidFill>
                  <a:srgbClr val="383D57"/>
                </a:solidFill>
                <a:latin typeface="Helvetica LT Std Condensed"/>
                <a:ea typeface="Helvetica LT Std Condensed"/>
              </a:rPr>
              <a:t>00€ e ~500€ al mese a seconda del Paese e della tipologia di mobilità scelta)</a:t>
            </a:r>
            <a:endParaRPr lang="it-IT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 dirty="0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Docenti/PTA: </a:t>
            </a:r>
            <a:r>
              <a:rPr lang="it-IT" sz="2800" b="0" strike="noStrike" spc="-1" dirty="0">
                <a:solidFill>
                  <a:srgbClr val="383D57"/>
                </a:solidFill>
                <a:latin typeface="Helvetica LT Std Condensed"/>
                <a:ea typeface="Helvetica LT Std Condensed"/>
              </a:rPr>
              <a:t>rimborso forfettario giornaliero e copertura viaggio secondo fasce chilometriche</a:t>
            </a:r>
            <a:endParaRPr lang="it-IT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 dirty="0">
                <a:solidFill>
                  <a:srgbClr val="383D57"/>
                </a:solidFill>
                <a:latin typeface="Helvetica LT Std Condensed"/>
                <a:ea typeface="Helvetica LT Std Condensed"/>
              </a:rPr>
              <a:t>Controllare il </a:t>
            </a:r>
            <a:r>
              <a:rPr lang="it-IT" sz="2800" b="0" strike="noStrike" spc="-1" dirty="0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bando dell’Ateneo</a:t>
            </a:r>
            <a:r>
              <a:rPr lang="it-IT" sz="2800" b="0" strike="noStrike" spc="-1" dirty="0">
                <a:solidFill>
                  <a:srgbClr val="383D57"/>
                </a:solidFill>
                <a:latin typeface="Helvetica LT Std Condensed"/>
                <a:ea typeface="Helvetica LT Std Condensed"/>
              </a:rPr>
              <a:t> per le cifre aggiornate</a:t>
            </a:r>
            <a:endParaRPr lang="it-IT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magine" descr="Immagine"/>
          <p:cNvPicPr/>
          <p:nvPr/>
        </p:nvPicPr>
        <p:blipFill>
          <a:blip r:embed="rId2"/>
          <a:stretch/>
        </p:blipFill>
        <p:spPr>
          <a:xfrm>
            <a:off x="9714960" y="0"/>
            <a:ext cx="8571960" cy="10286280"/>
          </a:xfrm>
          <a:prstGeom prst="rect">
            <a:avLst/>
          </a:prstGeom>
          <a:ln w="12700">
            <a:noFill/>
          </a:ln>
        </p:spPr>
      </p:pic>
      <p:grpSp>
        <p:nvGrpSpPr>
          <p:cNvPr id="216" name="Gruppo 5"/>
          <p:cNvGrpSpPr/>
          <p:nvPr/>
        </p:nvGrpSpPr>
        <p:grpSpPr>
          <a:xfrm>
            <a:off x="-1732680" y="6965280"/>
            <a:ext cx="21101400" cy="5137200"/>
            <a:chOff x="-1732680" y="6965280"/>
            <a:chExt cx="21101400" cy="5137200"/>
          </a:xfrm>
        </p:grpSpPr>
        <p:pic>
          <p:nvPicPr>
            <p:cNvPr id="217" name="Elemento grafico 6" descr="Elemento grafico 6"/>
            <p:cNvPicPr/>
            <p:nvPr/>
          </p:nvPicPr>
          <p:blipFill>
            <a:blip r:embed="rId3"/>
            <a:stretch/>
          </p:blipFill>
          <p:spPr>
            <a:xfrm rot="5400000">
              <a:off x="11778120" y="4511520"/>
              <a:ext cx="5137200" cy="10044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8" name="Rettangolo 7"/>
            <p:cNvSpPr/>
            <p:nvPr/>
          </p:nvSpPr>
          <p:spPr>
            <a:xfrm flipH="1">
              <a:off x="-1732680" y="9489960"/>
              <a:ext cx="11196720" cy="2600640"/>
            </a:xfrm>
            <a:prstGeom prst="rect">
              <a:avLst/>
            </a:prstGeom>
            <a:solidFill>
              <a:srgbClr val="A73439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FFFFFF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219" name="Google Shape;206;p5"/>
          <p:cNvSpPr/>
          <p:nvPr/>
        </p:nvSpPr>
        <p:spPr>
          <a:xfrm>
            <a:off x="1069200" y="983880"/>
            <a:ext cx="7740720" cy="9594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68400" rIns="68400" bIns="684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5400" b="0" strike="noStrike" spc="-1">
                <a:solidFill>
                  <a:srgbClr val="383D57"/>
                </a:solidFill>
                <a:latin typeface="Bebas Neue Pro Bold"/>
                <a:ea typeface="Bebas Neue Pro Bold"/>
              </a:rPr>
              <a:t>CONSIGLI PRATICI</a:t>
            </a:r>
            <a:endParaRPr lang="it-IT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Connettore diritto 12"/>
          <p:cNvSpPr/>
          <p:nvPr/>
        </p:nvSpPr>
        <p:spPr>
          <a:xfrm>
            <a:off x="1179000" y="2111760"/>
            <a:ext cx="1602360" cy="360"/>
          </a:xfrm>
          <a:prstGeom prst="line">
            <a:avLst/>
          </a:prstGeom>
          <a:ln w="76200">
            <a:solidFill>
              <a:srgbClr val="A8343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221" name="PlaceHolder 1"/>
          <p:cNvSpPr>
            <a:spLocks noGrp="1"/>
          </p:cNvSpPr>
          <p:nvPr>
            <p:ph type="sldNum" idx="13"/>
          </p:nvPr>
        </p:nvSpPr>
        <p:spPr>
          <a:xfrm>
            <a:off x="17296920" y="9456480"/>
            <a:ext cx="306720" cy="2912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2" name="TextBox 58"/>
          <p:cNvSpPr/>
          <p:nvPr/>
        </p:nvSpPr>
        <p:spPr>
          <a:xfrm>
            <a:off x="1125720" y="3047760"/>
            <a:ext cx="7634880" cy="4782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Assicurazione: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tessera sanitaria europea (TEAM) + eventuale assicurazione aggiuntiva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Ricerca alloggio: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contattare l’Università ospitante o le associazioni studentesche (Erasmus Student Network)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Supporto linguistico: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corsi OLS (Online Linguistic Support) o corsi di lingua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Contatti utili: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Ufficio Relazioni Internazionali, Tutor Erasmus, Coordinatori di corso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3" name="Elemento grafico 24" descr="Elemento grafico 24"/>
          <p:cNvPicPr/>
          <p:nvPr/>
        </p:nvPicPr>
        <p:blipFill>
          <a:blip r:embed="rId4"/>
          <a:stretch/>
        </p:blipFill>
        <p:spPr>
          <a:xfrm>
            <a:off x="16255440" y="498600"/>
            <a:ext cx="1336680" cy="4845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uppo 5"/>
          <p:cNvGrpSpPr/>
          <p:nvPr/>
        </p:nvGrpSpPr>
        <p:grpSpPr>
          <a:xfrm>
            <a:off x="-1732680" y="6965280"/>
            <a:ext cx="21101400" cy="5137200"/>
            <a:chOff x="-1732680" y="6965280"/>
            <a:chExt cx="21101400" cy="5137200"/>
          </a:xfrm>
        </p:grpSpPr>
        <p:pic>
          <p:nvPicPr>
            <p:cNvPr id="225" name="Elemento grafico 6" descr="Elemento grafico 6"/>
            <p:cNvPicPr/>
            <p:nvPr/>
          </p:nvPicPr>
          <p:blipFill>
            <a:blip r:embed="rId2"/>
            <a:stretch/>
          </p:blipFill>
          <p:spPr>
            <a:xfrm rot="5400000">
              <a:off x="11778120" y="4511520"/>
              <a:ext cx="5137200" cy="10044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26" name="Rettangolo 7"/>
            <p:cNvSpPr/>
            <p:nvPr/>
          </p:nvSpPr>
          <p:spPr>
            <a:xfrm flipH="1">
              <a:off x="-1732680" y="9489960"/>
              <a:ext cx="11196720" cy="2600640"/>
            </a:xfrm>
            <a:prstGeom prst="rect">
              <a:avLst/>
            </a:prstGeom>
            <a:solidFill>
              <a:srgbClr val="A73439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FFFFFF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227" name="Google Shape;206;p5"/>
          <p:cNvSpPr/>
          <p:nvPr/>
        </p:nvSpPr>
        <p:spPr>
          <a:xfrm>
            <a:off x="1069200" y="983880"/>
            <a:ext cx="7740720" cy="1782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68400" rIns="68400" bIns="684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5400" b="0" strike="noStrike" spc="-1">
                <a:solidFill>
                  <a:srgbClr val="383D57"/>
                </a:solidFill>
                <a:latin typeface="Bebas Neue Pro Bold"/>
                <a:ea typeface="Bebas Neue Pro Bold"/>
              </a:rPr>
              <a:t>CONTATTI E PROSSIMI PASSI</a:t>
            </a:r>
            <a:endParaRPr lang="it-IT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Connettore diritto 12"/>
          <p:cNvSpPr/>
          <p:nvPr/>
        </p:nvSpPr>
        <p:spPr>
          <a:xfrm>
            <a:off x="1179000" y="2111760"/>
            <a:ext cx="1602360" cy="360"/>
          </a:xfrm>
          <a:prstGeom prst="line">
            <a:avLst/>
          </a:prstGeom>
          <a:ln w="76200">
            <a:solidFill>
              <a:srgbClr val="A8343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229" name="PlaceHolder 1"/>
          <p:cNvSpPr>
            <a:spLocks noGrp="1"/>
          </p:cNvSpPr>
          <p:nvPr>
            <p:ph type="sldNum" idx="14"/>
          </p:nvPr>
        </p:nvSpPr>
        <p:spPr>
          <a:xfrm>
            <a:off x="17296920" y="9456480"/>
            <a:ext cx="306720" cy="2912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TextBox 58"/>
          <p:cNvSpPr/>
          <p:nvPr/>
        </p:nvSpPr>
        <p:spPr>
          <a:xfrm>
            <a:off x="1125720" y="3305520"/>
            <a:ext cx="6052680" cy="3929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Regolamento Visiting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Sito dell’Ateneo / Portale Erasmus+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Email e contatti telefonici dell’Ufficio Relazioni Internazionali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Invito a partecipare ai prossimi incontri informativi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1" name="Elemento grafico 24" descr="Elemento grafico 24"/>
          <p:cNvPicPr/>
          <p:nvPr/>
        </p:nvPicPr>
        <p:blipFill>
          <a:blip r:embed="rId3"/>
          <a:stretch/>
        </p:blipFill>
        <p:spPr>
          <a:xfrm>
            <a:off x="16255440" y="498600"/>
            <a:ext cx="1336680" cy="4845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magine" descr="Immagine"/>
          <p:cNvPicPr/>
          <p:nvPr/>
        </p:nvPicPr>
        <p:blipFill>
          <a:blip r:embed="rId2"/>
          <a:stretch/>
        </p:blipFill>
        <p:spPr>
          <a:xfrm>
            <a:off x="9286560" y="-138960"/>
            <a:ext cx="9065880" cy="9324720"/>
          </a:xfrm>
          <a:prstGeom prst="rect">
            <a:avLst/>
          </a:prstGeom>
          <a:ln w="12700">
            <a:noFill/>
          </a:ln>
        </p:spPr>
      </p:pic>
      <p:grpSp>
        <p:nvGrpSpPr>
          <p:cNvPr id="126" name="Gruppo 5"/>
          <p:cNvGrpSpPr/>
          <p:nvPr/>
        </p:nvGrpSpPr>
        <p:grpSpPr>
          <a:xfrm>
            <a:off x="-1732680" y="6965280"/>
            <a:ext cx="21101400" cy="5137200"/>
            <a:chOff x="-1732680" y="6965280"/>
            <a:chExt cx="21101400" cy="5137200"/>
          </a:xfrm>
        </p:grpSpPr>
        <p:pic>
          <p:nvPicPr>
            <p:cNvPr id="127" name="Elemento grafico 6" descr="Elemento grafico 6"/>
            <p:cNvPicPr/>
            <p:nvPr/>
          </p:nvPicPr>
          <p:blipFill>
            <a:blip r:embed="rId3"/>
            <a:stretch/>
          </p:blipFill>
          <p:spPr>
            <a:xfrm rot="5400000">
              <a:off x="11778120" y="4511520"/>
              <a:ext cx="5137200" cy="10044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28" name="Rettangolo 7"/>
            <p:cNvSpPr/>
            <p:nvPr/>
          </p:nvSpPr>
          <p:spPr>
            <a:xfrm flipH="1">
              <a:off x="-1732680" y="9489960"/>
              <a:ext cx="11196720" cy="2600640"/>
            </a:xfrm>
            <a:prstGeom prst="rect">
              <a:avLst/>
            </a:prstGeom>
            <a:solidFill>
              <a:srgbClr val="A73439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FFFFFF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129" name="Google Shape;206;p5"/>
          <p:cNvSpPr/>
          <p:nvPr/>
        </p:nvSpPr>
        <p:spPr>
          <a:xfrm>
            <a:off x="1069200" y="983880"/>
            <a:ext cx="4023000" cy="2605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68400" rIns="68400" bIns="684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5400" b="0" strike="noStrike" spc="-1">
                <a:solidFill>
                  <a:srgbClr val="383D57"/>
                </a:solidFill>
                <a:latin typeface="Bebas Neue Pro Bold"/>
                <a:ea typeface="Bebas Neue Pro Bold"/>
              </a:rPr>
              <a:t>COS’È ERASMUS+?</a:t>
            </a:r>
            <a:endParaRPr lang="it-IT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Connettore diritto 12"/>
          <p:cNvSpPr/>
          <p:nvPr/>
        </p:nvSpPr>
        <p:spPr>
          <a:xfrm>
            <a:off x="1179000" y="2111760"/>
            <a:ext cx="1602360" cy="360"/>
          </a:xfrm>
          <a:prstGeom prst="line">
            <a:avLst/>
          </a:prstGeom>
          <a:ln w="76200">
            <a:solidFill>
              <a:srgbClr val="A8343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131" name="PlaceHolder 1"/>
          <p:cNvSpPr>
            <a:spLocks noGrp="1"/>
          </p:cNvSpPr>
          <p:nvPr>
            <p:ph type="sldNum" idx="4"/>
          </p:nvPr>
        </p:nvSpPr>
        <p:spPr>
          <a:xfrm>
            <a:off x="17398800" y="9456480"/>
            <a:ext cx="204840" cy="2912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2" name="TextBox 58"/>
          <p:cNvSpPr/>
          <p:nvPr/>
        </p:nvSpPr>
        <p:spPr>
          <a:xfrm>
            <a:off x="1125720" y="3305520"/>
            <a:ext cx="6208920" cy="3929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Programma dell’Unione Europea per l’istruzione, la formazione, la gioventù e lo sport.</a:t>
            </a:r>
            <a:br>
              <a:rPr sz="2800"/>
            </a:b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DejaVu Sans"/>
              </a:rPr>
              <a:t> 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Offre opportunità di studio, tirocinio, insegnamento e formazione all’estero.</a:t>
            </a:r>
            <a:br>
              <a:rPr sz="2800"/>
            </a:b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DejaVu Sans"/>
              </a:rPr>
              <a:t> 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Promuove la cooperazione tra istituzioni europee ed extraeuropee.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" name="Elemento grafico 24" descr="Elemento grafico 24"/>
          <p:cNvPicPr/>
          <p:nvPr/>
        </p:nvPicPr>
        <p:blipFill>
          <a:blip r:embed="rId4"/>
          <a:stretch/>
        </p:blipFill>
        <p:spPr>
          <a:xfrm>
            <a:off x="16255440" y="498600"/>
            <a:ext cx="1336680" cy="484560"/>
          </a:xfrm>
          <a:prstGeom prst="rect">
            <a:avLst/>
          </a:prstGeom>
          <a:ln w="12700">
            <a:noFill/>
          </a:ln>
        </p:spPr>
      </p:pic>
      <p:pic>
        <p:nvPicPr>
          <p:cNvPr id="134" name="Elemento grafico 1" descr="Elemento grafico 1"/>
          <p:cNvPicPr/>
          <p:nvPr/>
        </p:nvPicPr>
        <p:blipFill>
          <a:blip r:embed="rId5"/>
          <a:stretch/>
        </p:blipFill>
        <p:spPr>
          <a:xfrm>
            <a:off x="7599600" y="1678320"/>
            <a:ext cx="4255560" cy="8661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magine" descr="Immagine"/>
          <p:cNvPicPr/>
          <p:nvPr/>
        </p:nvPicPr>
        <p:blipFill>
          <a:blip r:embed="rId2"/>
          <a:stretch/>
        </p:blipFill>
        <p:spPr>
          <a:xfrm>
            <a:off x="9734400" y="0"/>
            <a:ext cx="8571960" cy="10286280"/>
          </a:xfrm>
          <a:prstGeom prst="rect">
            <a:avLst/>
          </a:prstGeom>
          <a:ln w="12700">
            <a:noFill/>
          </a:ln>
        </p:spPr>
      </p:pic>
      <p:grpSp>
        <p:nvGrpSpPr>
          <p:cNvPr id="136" name="Gruppo 5"/>
          <p:cNvGrpSpPr/>
          <p:nvPr/>
        </p:nvGrpSpPr>
        <p:grpSpPr>
          <a:xfrm>
            <a:off x="-1732680" y="6965280"/>
            <a:ext cx="21101400" cy="5137200"/>
            <a:chOff x="-1732680" y="6965280"/>
            <a:chExt cx="21101400" cy="5137200"/>
          </a:xfrm>
        </p:grpSpPr>
        <p:pic>
          <p:nvPicPr>
            <p:cNvPr id="137" name="Elemento grafico 6" descr="Elemento grafico 6"/>
            <p:cNvPicPr/>
            <p:nvPr/>
          </p:nvPicPr>
          <p:blipFill>
            <a:blip r:embed="rId3"/>
            <a:stretch/>
          </p:blipFill>
          <p:spPr>
            <a:xfrm rot="5400000">
              <a:off x="11778120" y="4511520"/>
              <a:ext cx="5137200" cy="10044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38" name="Rettangolo 7"/>
            <p:cNvSpPr/>
            <p:nvPr/>
          </p:nvSpPr>
          <p:spPr>
            <a:xfrm flipH="1">
              <a:off x="-1732680" y="9489960"/>
              <a:ext cx="11196720" cy="2600640"/>
            </a:xfrm>
            <a:prstGeom prst="rect">
              <a:avLst/>
            </a:prstGeom>
            <a:solidFill>
              <a:srgbClr val="A73439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FFFFFF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139" name="Google Shape;206;p5"/>
          <p:cNvSpPr/>
          <p:nvPr/>
        </p:nvSpPr>
        <p:spPr>
          <a:xfrm>
            <a:off x="1069200" y="983880"/>
            <a:ext cx="7740720" cy="2605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68400" rIns="68400" bIns="684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5400" b="0" strike="noStrike" spc="-1">
                <a:solidFill>
                  <a:srgbClr val="383D57"/>
                </a:solidFill>
                <a:latin typeface="Bebas Neue Pro Bold"/>
                <a:ea typeface="Bebas Neue Pro Bold"/>
              </a:rPr>
              <a:t>PERCHÉ PARTECIPARE A ERASMUS+?</a:t>
            </a:r>
            <a:endParaRPr lang="it-IT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Connettore diritto 12"/>
          <p:cNvSpPr/>
          <p:nvPr/>
        </p:nvSpPr>
        <p:spPr>
          <a:xfrm>
            <a:off x="1179000" y="2111760"/>
            <a:ext cx="1602360" cy="360"/>
          </a:xfrm>
          <a:prstGeom prst="line">
            <a:avLst/>
          </a:prstGeom>
          <a:ln w="76200">
            <a:solidFill>
              <a:srgbClr val="A8343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141" name="PlaceHolder 1"/>
          <p:cNvSpPr>
            <a:spLocks noGrp="1"/>
          </p:cNvSpPr>
          <p:nvPr>
            <p:ph type="sldNum" idx="5"/>
          </p:nvPr>
        </p:nvSpPr>
        <p:spPr>
          <a:xfrm>
            <a:off x="17398800" y="9456480"/>
            <a:ext cx="204840" cy="2912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2" name="TextBox 58"/>
          <p:cNvSpPr/>
          <p:nvPr/>
        </p:nvSpPr>
        <p:spPr>
          <a:xfrm>
            <a:off x="1125720" y="3305520"/>
            <a:ext cx="7400160" cy="3929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Formazione e crescita personale: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arricchimento di competenze e prospettive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Networking internazionale: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contatti con colleghi e studenti di altri Paesi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Miglioramento delle competenze linguistiche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Valore aggiunto al CV: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spendibilità professionale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Elemento grafico 24" descr="Elemento grafico 24"/>
          <p:cNvPicPr/>
          <p:nvPr/>
        </p:nvPicPr>
        <p:blipFill>
          <a:blip r:embed="rId4"/>
          <a:stretch/>
        </p:blipFill>
        <p:spPr>
          <a:xfrm>
            <a:off x="16255440" y="498600"/>
            <a:ext cx="1336680" cy="4845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uppo 5"/>
          <p:cNvGrpSpPr/>
          <p:nvPr/>
        </p:nvGrpSpPr>
        <p:grpSpPr>
          <a:xfrm>
            <a:off x="-1732680" y="6965280"/>
            <a:ext cx="21101400" cy="5137200"/>
            <a:chOff x="-1732680" y="6965280"/>
            <a:chExt cx="21101400" cy="5137200"/>
          </a:xfrm>
        </p:grpSpPr>
        <p:pic>
          <p:nvPicPr>
            <p:cNvPr id="145" name="Elemento grafico 6" descr="Elemento grafico 6"/>
            <p:cNvPicPr/>
            <p:nvPr/>
          </p:nvPicPr>
          <p:blipFill>
            <a:blip r:embed="rId2"/>
            <a:stretch/>
          </p:blipFill>
          <p:spPr>
            <a:xfrm rot="5400000">
              <a:off x="11778120" y="4511520"/>
              <a:ext cx="5137200" cy="10044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46" name="Rettangolo 7"/>
            <p:cNvSpPr/>
            <p:nvPr/>
          </p:nvSpPr>
          <p:spPr>
            <a:xfrm flipH="1">
              <a:off x="-1732680" y="9489960"/>
              <a:ext cx="11196720" cy="2600640"/>
            </a:xfrm>
            <a:prstGeom prst="rect">
              <a:avLst/>
            </a:prstGeom>
            <a:solidFill>
              <a:srgbClr val="A73439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FFFFFF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147" name="Google Shape;206;p5"/>
          <p:cNvSpPr/>
          <p:nvPr/>
        </p:nvSpPr>
        <p:spPr>
          <a:xfrm>
            <a:off x="1069200" y="983880"/>
            <a:ext cx="7740720" cy="2605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68400" rIns="68400" bIns="684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5400" b="0" strike="noStrike" spc="-1">
                <a:solidFill>
                  <a:srgbClr val="383D57"/>
                </a:solidFill>
                <a:latin typeface="Bebas Neue Pro Bold"/>
                <a:ea typeface="Bebas Neue Pro Bold"/>
              </a:rPr>
              <a:t>CHI PUÒ PARTECIPARE A ERASMUS+?</a:t>
            </a:r>
            <a:endParaRPr lang="it-IT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Connettore diritto 12"/>
          <p:cNvSpPr/>
          <p:nvPr/>
        </p:nvSpPr>
        <p:spPr>
          <a:xfrm>
            <a:off x="1179000" y="2111760"/>
            <a:ext cx="1602360" cy="360"/>
          </a:xfrm>
          <a:prstGeom prst="line">
            <a:avLst/>
          </a:prstGeom>
          <a:ln w="76200">
            <a:solidFill>
              <a:srgbClr val="A8343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149" name="PlaceHolder 1"/>
          <p:cNvSpPr>
            <a:spLocks noGrp="1"/>
          </p:cNvSpPr>
          <p:nvPr>
            <p:ph type="sldNum" idx="6"/>
          </p:nvPr>
        </p:nvSpPr>
        <p:spPr>
          <a:xfrm>
            <a:off x="17398800" y="9456480"/>
            <a:ext cx="204840" cy="2912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0" name="TextBox 58"/>
          <p:cNvSpPr/>
          <p:nvPr/>
        </p:nvSpPr>
        <p:spPr>
          <a:xfrm>
            <a:off x="1125720" y="4463280"/>
            <a:ext cx="6419520" cy="2222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Docenti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(personale accademico)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PTA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(Personale Tecnico-Amministrativo)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Studenti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(triennale, magistrale, dottorato)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Elemento grafico 24" descr="Elemento grafico 24"/>
          <p:cNvPicPr/>
          <p:nvPr/>
        </p:nvPicPr>
        <p:blipFill>
          <a:blip r:embed="rId3"/>
          <a:stretch/>
        </p:blipFill>
        <p:spPr>
          <a:xfrm>
            <a:off x="16255440" y="498600"/>
            <a:ext cx="1336680" cy="484560"/>
          </a:xfrm>
          <a:prstGeom prst="rect">
            <a:avLst/>
          </a:prstGeom>
          <a:ln w="12700">
            <a:noFill/>
          </a:ln>
        </p:spPr>
      </p:pic>
      <p:sp>
        <p:nvSpPr>
          <p:cNvPr id="152" name="TextBox 58"/>
          <p:cNvSpPr/>
          <p:nvPr/>
        </p:nvSpPr>
        <p:spPr>
          <a:xfrm>
            <a:off x="1125720" y="3305520"/>
            <a:ext cx="6419520" cy="577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3200" b="0" strike="noStrike" spc="-1">
                <a:solidFill>
                  <a:srgbClr val="A8343A"/>
                </a:solidFill>
                <a:latin typeface="Helvetica LT Std Bold Condensed"/>
                <a:ea typeface="Helvetica LT Std Bold Condensed"/>
              </a:rPr>
              <a:t>SOGGETTI BENEFICIARI</a:t>
            </a: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TextBox 58"/>
          <p:cNvSpPr/>
          <p:nvPr/>
        </p:nvSpPr>
        <p:spPr>
          <a:xfrm>
            <a:off x="9189720" y="4463280"/>
            <a:ext cx="7019280" cy="2649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Appartenenza all’Ateneo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(iscritti o in servizio)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Requisiti linguistici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(da bando)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Approvazione dall’Ufficio Relazioni Internazionali / Erasmus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Box 58"/>
          <p:cNvSpPr/>
          <p:nvPr/>
        </p:nvSpPr>
        <p:spPr>
          <a:xfrm>
            <a:off x="9189720" y="3305520"/>
            <a:ext cx="6419520" cy="577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3200" b="0" strike="noStrike" spc="-1">
                <a:solidFill>
                  <a:srgbClr val="A8343A"/>
                </a:solidFill>
                <a:latin typeface="Helvetica LT Std Bold Condensed"/>
                <a:ea typeface="Helvetica LT Std Bold Condensed"/>
              </a:rPr>
              <a:t>CARATTERISTICHE RICHIESTE</a:t>
            </a: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uppo 5"/>
          <p:cNvGrpSpPr/>
          <p:nvPr/>
        </p:nvGrpSpPr>
        <p:grpSpPr>
          <a:xfrm>
            <a:off x="-1732680" y="6965280"/>
            <a:ext cx="21101400" cy="5137200"/>
            <a:chOff x="-1732680" y="6965280"/>
            <a:chExt cx="21101400" cy="5137200"/>
          </a:xfrm>
        </p:grpSpPr>
        <p:pic>
          <p:nvPicPr>
            <p:cNvPr id="156" name="Elemento grafico 6" descr="Elemento grafico 6"/>
            <p:cNvPicPr/>
            <p:nvPr/>
          </p:nvPicPr>
          <p:blipFill>
            <a:blip r:embed="rId2"/>
            <a:stretch/>
          </p:blipFill>
          <p:spPr>
            <a:xfrm rot="5400000">
              <a:off x="11778120" y="4511520"/>
              <a:ext cx="5137200" cy="10044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57" name="Rettangolo 7"/>
            <p:cNvSpPr/>
            <p:nvPr/>
          </p:nvSpPr>
          <p:spPr>
            <a:xfrm flipH="1">
              <a:off x="-1732680" y="9489960"/>
              <a:ext cx="11196720" cy="2600640"/>
            </a:xfrm>
            <a:prstGeom prst="rect">
              <a:avLst/>
            </a:prstGeom>
            <a:solidFill>
              <a:srgbClr val="A73439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FFFFFF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158" name="Google Shape;206;p5"/>
          <p:cNvSpPr/>
          <p:nvPr/>
        </p:nvSpPr>
        <p:spPr>
          <a:xfrm>
            <a:off x="1069200" y="983880"/>
            <a:ext cx="7740720" cy="2605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68400" rIns="68400" bIns="684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5400" b="0" strike="noStrike" spc="-1">
                <a:solidFill>
                  <a:srgbClr val="383D57"/>
                </a:solidFill>
                <a:latin typeface="Bebas Neue Pro Bold"/>
                <a:ea typeface="Bebas Neue Pro Bold"/>
              </a:rPr>
              <a:t>TIPOLOGIE DI MOBILITÀ ERASMUS+</a:t>
            </a:r>
            <a:endParaRPr lang="it-IT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Connettore diritto 12"/>
          <p:cNvSpPr/>
          <p:nvPr/>
        </p:nvSpPr>
        <p:spPr>
          <a:xfrm>
            <a:off x="1179000" y="2111760"/>
            <a:ext cx="1602360" cy="360"/>
          </a:xfrm>
          <a:prstGeom prst="line">
            <a:avLst/>
          </a:prstGeom>
          <a:ln w="76200">
            <a:solidFill>
              <a:srgbClr val="A8343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sldNum" idx="7"/>
          </p:nvPr>
        </p:nvSpPr>
        <p:spPr>
          <a:xfrm>
            <a:off x="17398800" y="9456480"/>
            <a:ext cx="204840" cy="2912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1" name="TextBox 58"/>
          <p:cNvSpPr/>
          <p:nvPr/>
        </p:nvSpPr>
        <p:spPr>
          <a:xfrm>
            <a:off x="1125720" y="4463280"/>
            <a:ext cx="3441960" cy="1369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Learning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(studio)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Training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(tirocinio)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Elemento grafico 24" descr="Elemento grafico 24"/>
          <p:cNvPicPr/>
          <p:nvPr/>
        </p:nvPicPr>
        <p:blipFill>
          <a:blip r:embed="rId3"/>
          <a:stretch/>
        </p:blipFill>
        <p:spPr>
          <a:xfrm>
            <a:off x="16255440" y="498600"/>
            <a:ext cx="1336680" cy="484560"/>
          </a:xfrm>
          <a:prstGeom prst="rect">
            <a:avLst/>
          </a:prstGeom>
          <a:ln w="12700">
            <a:noFill/>
          </a:ln>
        </p:spPr>
      </p:pic>
      <p:sp>
        <p:nvSpPr>
          <p:cNvPr id="163" name="TextBox 58"/>
          <p:cNvSpPr/>
          <p:nvPr/>
        </p:nvSpPr>
        <p:spPr>
          <a:xfrm>
            <a:off x="1125720" y="3305520"/>
            <a:ext cx="6419520" cy="577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3200" b="0" strike="noStrike" spc="-1">
                <a:solidFill>
                  <a:srgbClr val="A8343A"/>
                </a:solidFill>
                <a:latin typeface="Helvetica LT Std Bold Condensed"/>
                <a:ea typeface="Helvetica LT Std Bold Condensed"/>
              </a:rPr>
              <a:t>1.	STUDENTI</a:t>
            </a: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TextBox 58"/>
          <p:cNvSpPr/>
          <p:nvPr/>
        </p:nvSpPr>
        <p:spPr>
          <a:xfrm>
            <a:off x="5725800" y="4463280"/>
            <a:ext cx="3682800" cy="942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Staff Training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(formazione all’estero)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TextBox 58"/>
          <p:cNvSpPr/>
          <p:nvPr/>
        </p:nvSpPr>
        <p:spPr>
          <a:xfrm>
            <a:off x="5725800" y="3305520"/>
            <a:ext cx="3042000" cy="577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3200" b="0" strike="noStrike" spc="-1">
                <a:solidFill>
                  <a:srgbClr val="A8343A"/>
                </a:solidFill>
                <a:latin typeface="Helvetica LT Std Bold Condensed"/>
                <a:ea typeface="Helvetica LT Std Bold Condensed"/>
              </a:rPr>
              <a:t>2.	STAFF PTA </a:t>
            </a: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Box 58"/>
          <p:cNvSpPr/>
          <p:nvPr/>
        </p:nvSpPr>
        <p:spPr>
          <a:xfrm>
            <a:off x="10566360" y="4463280"/>
            <a:ext cx="5641200" cy="942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Teaching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(periodo di insegnamento)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Training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(aggiornamento/formazione)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TextBox 58"/>
          <p:cNvSpPr/>
          <p:nvPr/>
        </p:nvSpPr>
        <p:spPr>
          <a:xfrm>
            <a:off x="10566360" y="3305520"/>
            <a:ext cx="3042000" cy="577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3200" b="0" strike="noStrike" spc="-1">
                <a:solidFill>
                  <a:srgbClr val="A8343A"/>
                </a:solidFill>
                <a:latin typeface="Helvetica LT Std Bold Condensed"/>
                <a:ea typeface="Helvetica LT Std Bold Condensed"/>
              </a:rPr>
              <a:t>3.	DOCENTI</a:t>
            </a: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uppo 5"/>
          <p:cNvGrpSpPr/>
          <p:nvPr/>
        </p:nvGrpSpPr>
        <p:grpSpPr>
          <a:xfrm>
            <a:off x="-1732680" y="6965280"/>
            <a:ext cx="21101400" cy="5137200"/>
            <a:chOff x="-1732680" y="6965280"/>
            <a:chExt cx="21101400" cy="5137200"/>
          </a:xfrm>
        </p:grpSpPr>
        <p:pic>
          <p:nvPicPr>
            <p:cNvPr id="169" name="Elemento grafico 6" descr="Elemento grafico 6"/>
            <p:cNvPicPr/>
            <p:nvPr/>
          </p:nvPicPr>
          <p:blipFill>
            <a:blip r:embed="rId2"/>
            <a:stretch/>
          </p:blipFill>
          <p:spPr>
            <a:xfrm rot="5400000">
              <a:off x="11778120" y="4511520"/>
              <a:ext cx="5137200" cy="10044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70" name="Rettangolo 7"/>
            <p:cNvSpPr/>
            <p:nvPr/>
          </p:nvSpPr>
          <p:spPr>
            <a:xfrm flipH="1">
              <a:off x="-1732680" y="9489960"/>
              <a:ext cx="11196720" cy="2600640"/>
            </a:xfrm>
            <a:prstGeom prst="rect">
              <a:avLst/>
            </a:prstGeom>
            <a:solidFill>
              <a:srgbClr val="A73439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FFFFFF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171" name="Google Shape;206;p5"/>
          <p:cNvSpPr/>
          <p:nvPr/>
        </p:nvSpPr>
        <p:spPr>
          <a:xfrm>
            <a:off x="1069200" y="983880"/>
            <a:ext cx="7740720" cy="2605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68400" rIns="68400" bIns="684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5400" b="0" strike="noStrike" spc="-1">
                <a:solidFill>
                  <a:srgbClr val="383D57"/>
                </a:solidFill>
                <a:latin typeface="Bebas Neue Pro Bold"/>
                <a:ea typeface="Bebas Neue Pro Bold"/>
              </a:rPr>
              <a:t>DURATA DEI PERIODI DI MOBILITÀ</a:t>
            </a:r>
            <a:endParaRPr lang="it-IT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Connettore diritto 12"/>
          <p:cNvSpPr/>
          <p:nvPr/>
        </p:nvSpPr>
        <p:spPr>
          <a:xfrm>
            <a:off x="1179000" y="2111760"/>
            <a:ext cx="1602360" cy="360"/>
          </a:xfrm>
          <a:prstGeom prst="line">
            <a:avLst/>
          </a:prstGeom>
          <a:ln w="76200">
            <a:solidFill>
              <a:srgbClr val="A8343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173" name="PlaceHolder 1"/>
          <p:cNvSpPr>
            <a:spLocks noGrp="1"/>
          </p:cNvSpPr>
          <p:nvPr>
            <p:ph type="sldNum" idx="8"/>
          </p:nvPr>
        </p:nvSpPr>
        <p:spPr>
          <a:xfrm>
            <a:off x="17398800" y="9456480"/>
            <a:ext cx="204840" cy="2912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4" name="TextBox 58"/>
          <p:cNvSpPr/>
          <p:nvPr/>
        </p:nvSpPr>
        <p:spPr>
          <a:xfrm>
            <a:off x="1125720" y="4463280"/>
            <a:ext cx="4163760" cy="1369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Learning: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da 2 a 12 mesi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Training: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da 2 a 12 mesi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5" name="Elemento grafico 24" descr="Elemento grafico 24"/>
          <p:cNvPicPr/>
          <p:nvPr/>
        </p:nvPicPr>
        <p:blipFill>
          <a:blip r:embed="rId3"/>
          <a:stretch/>
        </p:blipFill>
        <p:spPr>
          <a:xfrm>
            <a:off x="16255440" y="498600"/>
            <a:ext cx="1336680" cy="484560"/>
          </a:xfrm>
          <a:prstGeom prst="rect">
            <a:avLst/>
          </a:prstGeom>
          <a:ln w="12700">
            <a:noFill/>
          </a:ln>
        </p:spPr>
      </p:pic>
      <p:sp>
        <p:nvSpPr>
          <p:cNvPr id="176" name="TextBox 58"/>
          <p:cNvSpPr/>
          <p:nvPr/>
        </p:nvSpPr>
        <p:spPr>
          <a:xfrm>
            <a:off x="1125720" y="3305520"/>
            <a:ext cx="6419520" cy="577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3200" b="0" strike="noStrike" spc="-1">
                <a:solidFill>
                  <a:srgbClr val="A8343A"/>
                </a:solidFill>
                <a:latin typeface="Helvetica LT Std Bold Condensed"/>
                <a:ea typeface="Helvetica LT Std Bold Condensed"/>
              </a:rPr>
              <a:t>STUDENTI</a:t>
            </a: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TextBox 58"/>
          <p:cNvSpPr/>
          <p:nvPr/>
        </p:nvSpPr>
        <p:spPr>
          <a:xfrm>
            <a:off x="6730200" y="4463280"/>
            <a:ext cx="3682800" cy="2222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In UE: Minimo 2 giorni escluso il viaggio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ExtraUE: minimo 5 giorni escluso il viaggio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TextBox 58"/>
          <p:cNvSpPr/>
          <p:nvPr/>
        </p:nvSpPr>
        <p:spPr>
          <a:xfrm>
            <a:off x="6730200" y="3305520"/>
            <a:ext cx="3042000" cy="577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3200" b="0" strike="noStrike" spc="-1">
                <a:solidFill>
                  <a:srgbClr val="A8343A"/>
                </a:solidFill>
                <a:latin typeface="Helvetica LT Std Bold Condensed"/>
                <a:ea typeface="Helvetica LT Std Bold Condensed"/>
              </a:rPr>
              <a:t>Docenti e PTA</a:t>
            </a: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magine" descr="Immagine"/>
          <p:cNvPicPr/>
          <p:nvPr/>
        </p:nvPicPr>
        <p:blipFill>
          <a:blip r:embed="rId2"/>
          <a:stretch/>
        </p:blipFill>
        <p:spPr>
          <a:xfrm>
            <a:off x="8368920" y="-1374840"/>
            <a:ext cx="13062240" cy="12403080"/>
          </a:xfrm>
          <a:prstGeom prst="rect">
            <a:avLst/>
          </a:prstGeom>
          <a:ln w="12700">
            <a:noFill/>
          </a:ln>
        </p:spPr>
      </p:pic>
      <p:grpSp>
        <p:nvGrpSpPr>
          <p:cNvPr id="180" name="Gruppo 5"/>
          <p:cNvGrpSpPr/>
          <p:nvPr/>
        </p:nvGrpSpPr>
        <p:grpSpPr>
          <a:xfrm>
            <a:off x="-1732680" y="6965280"/>
            <a:ext cx="21101400" cy="5137200"/>
            <a:chOff x="-1732680" y="6965280"/>
            <a:chExt cx="21101400" cy="5137200"/>
          </a:xfrm>
        </p:grpSpPr>
        <p:pic>
          <p:nvPicPr>
            <p:cNvPr id="181" name="Elemento grafico 6" descr="Elemento grafico 6"/>
            <p:cNvPicPr/>
            <p:nvPr/>
          </p:nvPicPr>
          <p:blipFill>
            <a:blip r:embed="rId3"/>
            <a:stretch/>
          </p:blipFill>
          <p:spPr>
            <a:xfrm rot="5400000">
              <a:off x="11778120" y="4511520"/>
              <a:ext cx="5137200" cy="10044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82" name="Rettangolo 7"/>
            <p:cNvSpPr/>
            <p:nvPr/>
          </p:nvSpPr>
          <p:spPr>
            <a:xfrm flipH="1">
              <a:off x="-1732680" y="9489960"/>
              <a:ext cx="11196720" cy="2600640"/>
            </a:xfrm>
            <a:prstGeom prst="rect">
              <a:avLst/>
            </a:prstGeom>
            <a:solidFill>
              <a:srgbClr val="A73439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FFFFFF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183" name="Google Shape;206;p5"/>
          <p:cNvSpPr/>
          <p:nvPr/>
        </p:nvSpPr>
        <p:spPr>
          <a:xfrm>
            <a:off x="1069200" y="983880"/>
            <a:ext cx="7740720" cy="1782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68400" rIns="68400" bIns="684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5400" b="0" strike="noStrike" spc="-1">
                <a:solidFill>
                  <a:srgbClr val="383D57"/>
                </a:solidFill>
                <a:latin typeface="Bebas Neue Pro Bold"/>
                <a:ea typeface="Bebas Neue Pro Bold"/>
              </a:rPr>
              <a:t>DESTINAZIONI ERASMUS+</a:t>
            </a:r>
            <a:endParaRPr lang="it-IT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Connettore diritto 12"/>
          <p:cNvSpPr/>
          <p:nvPr/>
        </p:nvSpPr>
        <p:spPr>
          <a:xfrm>
            <a:off x="1179000" y="2111760"/>
            <a:ext cx="1602360" cy="360"/>
          </a:xfrm>
          <a:prstGeom prst="line">
            <a:avLst/>
          </a:prstGeom>
          <a:ln w="76200">
            <a:solidFill>
              <a:srgbClr val="A8343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185" name="PlaceHolder 1"/>
          <p:cNvSpPr>
            <a:spLocks noGrp="1"/>
          </p:cNvSpPr>
          <p:nvPr>
            <p:ph type="sldNum" idx="9"/>
          </p:nvPr>
        </p:nvSpPr>
        <p:spPr>
          <a:xfrm>
            <a:off x="17398800" y="9456480"/>
            <a:ext cx="204840" cy="2912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6" name="TextBox 58"/>
          <p:cNvSpPr/>
          <p:nvPr/>
        </p:nvSpPr>
        <p:spPr>
          <a:xfrm>
            <a:off x="1125720" y="3305520"/>
            <a:ext cx="7400160" cy="3075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Paesi UE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(Stati membri)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Paesi extra UE associati o partner</a:t>
            </a:r>
            <a:br>
              <a:rPr sz="2800"/>
            </a:b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(es. Norvegia, Islanda, Turchia, Balcani, ecc.)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L’elenco aggiornato si trova sul sito ufficiale Erasmus+ dell’Ateneo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Elemento grafico 24" descr="Elemento grafico 24"/>
          <p:cNvPicPr/>
          <p:nvPr/>
        </p:nvPicPr>
        <p:blipFill>
          <a:blip r:embed="rId4"/>
          <a:stretch/>
        </p:blipFill>
        <p:spPr>
          <a:xfrm>
            <a:off x="16255440" y="498600"/>
            <a:ext cx="1336680" cy="4845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uppo 5"/>
          <p:cNvGrpSpPr/>
          <p:nvPr/>
        </p:nvGrpSpPr>
        <p:grpSpPr>
          <a:xfrm>
            <a:off x="-1732680" y="6965280"/>
            <a:ext cx="21101400" cy="5137200"/>
            <a:chOff x="-1732680" y="6965280"/>
            <a:chExt cx="21101400" cy="5137200"/>
          </a:xfrm>
        </p:grpSpPr>
        <p:pic>
          <p:nvPicPr>
            <p:cNvPr id="189" name="Elemento grafico 6" descr="Elemento grafico 6"/>
            <p:cNvPicPr/>
            <p:nvPr/>
          </p:nvPicPr>
          <p:blipFill>
            <a:blip r:embed="rId2"/>
            <a:stretch/>
          </p:blipFill>
          <p:spPr>
            <a:xfrm rot="5400000">
              <a:off x="11778120" y="4511520"/>
              <a:ext cx="5137200" cy="10044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90" name="Rettangolo 7"/>
            <p:cNvSpPr/>
            <p:nvPr/>
          </p:nvSpPr>
          <p:spPr>
            <a:xfrm flipH="1">
              <a:off x="-1732680" y="9489960"/>
              <a:ext cx="11196720" cy="2600640"/>
            </a:xfrm>
            <a:prstGeom prst="rect">
              <a:avLst/>
            </a:prstGeom>
            <a:solidFill>
              <a:srgbClr val="A73439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FFFFFF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191" name="Google Shape;206;p5"/>
          <p:cNvSpPr/>
          <p:nvPr/>
        </p:nvSpPr>
        <p:spPr>
          <a:xfrm>
            <a:off x="1069200" y="983880"/>
            <a:ext cx="7740720" cy="2605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68400" rIns="68400" bIns="684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5400" b="0" strike="noStrike" spc="-1">
                <a:solidFill>
                  <a:srgbClr val="383D57"/>
                </a:solidFill>
                <a:latin typeface="Bebas Neue Pro Bold"/>
                <a:ea typeface="Bebas Neue Pro Bold"/>
              </a:rPr>
              <a:t>TEMPISTICHE E PERIODI DI PARTENZA</a:t>
            </a:r>
            <a:endParaRPr lang="it-IT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Connettore diritto 12"/>
          <p:cNvSpPr/>
          <p:nvPr/>
        </p:nvSpPr>
        <p:spPr>
          <a:xfrm>
            <a:off x="1179000" y="2111760"/>
            <a:ext cx="1602360" cy="360"/>
          </a:xfrm>
          <a:prstGeom prst="line">
            <a:avLst/>
          </a:prstGeom>
          <a:ln w="76200">
            <a:solidFill>
              <a:srgbClr val="A8343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193" name="PlaceHolder 1"/>
          <p:cNvSpPr>
            <a:spLocks noGrp="1"/>
          </p:cNvSpPr>
          <p:nvPr>
            <p:ph type="sldNum" idx="10"/>
          </p:nvPr>
        </p:nvSpPr>
        <p:spPr>
          <a:xfrm>
            <a:off x="17398800" y="9456480"/>
            <a:ext cx="204840" cy="2912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4" name="TextBox 58"/>
          <p:cNvSpPr/>
          <p:nvPr/>
        </p:nvSpPr>
        <p:spPr>
          <a:xfrm>
            <a:off x="1125720" y="3305520"/>
            <a:ext cx="7400160" cy="3075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Le scadenze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variano in base al bando pubblicato dall’Ufficio Relazioni Internazionali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Studenti: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semestri autunnali e primaverili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B5181E"/>
              </a:buClr>
              <a:buSzPct val="140000"/>
              <a:buFont typeface="Arial"/>
              <a:buChar char="•"/>
            </a:pPr>
            <a:r>
              <a:rPr lang="it-IT" sz="2800" b="0" strike="noStrike" spc="-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Staff e Docenti: </a:t>
            </a:r>
            <a:r>
              <a:rPr lang="it-IT" sz="2800" b="0" strike="noStrike" spc="-1">
                <a:solidFill>
                  <a:srgbClr val="383D57"/>
                </a:solidFill>
                <a:latin typeface="Helvetica LT Std Condensed"/>
                <a:ea typeface="Helvetica LT Std Condensed"/>
              </a:rPr>
              <a:t>in relazione alla tipologia di mobilità richiesta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Elemento grafico 24" descr="Elemento grafico 24"/>
          <p:cNvPicPr/>
          <p:nvPr/>
        </p:nvPicPr>
        <p:blipFill>
          <a:blip r:embed="rId3"/>
          <a:stretch/>
        </p:blipFill>
        <p:spPr>
          <a:xfrm>
            <a:off x="16255440" y="498600"/>
            <a:ext cx="1336680" cy="4845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AdobeStock_82963858.jpeg" descr="AdobeStock_82963858.jpeg"/>
          <p:cNvPicPr/>
          <p:nvPr/>
        </p:nvPicPr>
        <p:blipFill>
          <a:blip r:embed="rId2"/>
          <a:stretch/>
        </p:blipFill>
        <p:spPr>
          <a:xfrm rot="16200000">
            <a:off x="8192880" y="144720"/>
            <a:ext cx="11461320" cy="8837280"/>
          </a:xfrm>
          <a:prstGeom prst="rect">
            <a:avLst/>
          </a:prstGeom>
          <a:ln w="12700">
            <a:noFill/>
          </a:ln>
        </p:spPr>
      </p:pic>
      <p:grpSp>
        <p:nvGrpSpPr>
          <p:cNvPr id="197" name="Gruppo 5"/>
          <p:cNvGrpSpPr/>
          <p:nvPr/>
        </p:nvGrpSpPr>
        <p:grpSpPr>
          <a:xfrm>
            <a:off x="-1732680" y="6965280"/>
            <a:ext cx="21101400" cy="5137200"/>
            <a:chOff x="-1732680" y="6965280"/>
            <a:chExt cx="21101400" cy="5137200"/>
          </a:xfrm>
        </p:grpSpPr>
        <p:pic>
          <p:nvPicPr>
            <p:cNvPr id="198" name="Elemento grafico 6" descr="Elemento grafico 6"/>
            <p:cNvPicPr/>
            <p:nvPr/>
          </p:nvPicPr>
          <p:blipFill>
            <a:blip r:embed="rId3"/>
            <a:stretch/>
          </p:blipFill>
          <p:spPr>
            <a:xfrm rot="5400000">
              <a:off x="11778120" y="4511520"/>
              <a:ext cx="5137200" cy="10044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99" name="Rettangolo 7"/>
            <p:cNvSpPr/>
            <p:nvPr/>
          </p:nvSpPr>
          <p:spPr>
            <a:xfrm flipH="1">
              <a:off x="-1732680" y="9489960"/>
              <a:ext cx="11196720" cy="2600640"/>
            </a:xfrm>
            <a:prstGeom prst="rect">
              <a:avLst/>
            </a:prstGeom>
            <a:solidFill>
              <a:srgbClr val="A73439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FFFFFF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200" name="Google Shape;206;p5"/>
          <p:cNvSpPr/>
          <p:nvPr/>
        </p:nvSpPr>
        <p:spPr>
          <a:xfrm>
            <a:off x="1069200" y="983880"/>
            <a:ext cx="7740720" cy="1782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68400" rIns="68400" bIns="684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5400" b="0" strike="noStrike" spc="-1">
                <a:solidFill>
                  <a:srgbClr val="383D57"/>
                </a:solidFill>
                <a:latin typeface="Bebas Neue Pro Bold"/>
                <a:ea typeface="Bebas Neue Pro Bold"/>
              </a:rPr>
              <a:t>DOCUMENTAZIONE NECESSARIA</a:t>
            </a:r>
            <a:endParaRPr lang="it-IT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Connettore diritto 12"/>
          <p:cNvSpPr/>
          <p:nvPr/>
        </p:nvSpPr>
        <p:spPr>
          <a:xfrm>
            <a:off x="1179000" y="2111760"/>
            <a:ext cx="1602360" cy="360"/>
          </a:xfrm>
          <a:prstGeom prst="line">
            <a:avLst/>
          </a:prstGeom>
          <a:ln w="76200">
            <a:solidFill>
              <a:srgbClr val="A8343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202" name="PlaceHolder 1"/>
          <p:cNvSpPr>
            <a:spLocks noGrp="1"/>
          </p:cNvSpPr>
          <p:nvPr>
            <p:ph type="sldNum" idx="11"/>
          </p:nvPr>
        </p:nvSpPr>
        <p:spPr>
          <a:xfrm>
            <a:off x="17398800" y="9456480"/>
            <a:ext cx="204840" cy="2912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3" name="TextBox 58"/>
          <p:cNvSpPr/>
          <p:nvPr/>
        </p:nvSpPr>
        <p:spPr>
          <a:xfrm>
            <a:off x="1125720" y="3305520"/>
            <a:ext cx="7400160" cy="483063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514440" indent="-514440">
              <a:lnSpc>
                <a:spcPct val="100000"/>
              </a:lnSpc>
              <a:buClr>
                <a:srgbClr val="B5181E"/>
              </a:buClr>
              <a:buFont typeface="OpenSymbol"/>
              <a:buAutoNum type="arabicPeriod"/>
            </a:pPr>
            <a:r>
              <a:rPr lang="it-IT" sz="2800" strike="noStrike" spc="-1" dirty="0">
                <a:solidFill>
                  <a:srgbClr val="383D57"/>
                </a:solidFill>
                <a:latin typeface="Helvetica LT Std Condensed"/>
                <a:ea typeface="Helvetica LT Std Condensed"/>
              </a:rPr>
              <a:t>Domanda di candidatura</a:t>
            </a:r>
            <a:endParaRPr lang="it-IT" sz="280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514440" indent="-514440">
              <a:lnSpc>
                <a:spcPct val="100000"/>
              </a:lnSpc>
              <a:buClr>
                <a:srgbClr val="B5181E"/>
              </a:buClr>
              <a:buFont typeface="OpenSymbol"/>
              <a:buAutoNum type="arabicPeriod" startAt="2"/>
            </a:pPr>
            <a:r>
              <a:rPr lang="it-IT" sz="2800" b="0" strike="noStrike" spc="-1" dirty="0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Learning Agreement </a:t>
            </a:r>
            <a:r>
              <a:rPr lang="it-IT" sz="2800" b="0" strike="noStrike" spc="-1" dirty="0">
                <a:solidFill>
                  <a:srgbClr val="383D57"/>
                </a:solidFill>
                <a:latin typeface="Helvetica LT Std Condensed"/>
                <a:ea typeface="Helvetica LT Std Condensed"/>
              </a:rPr>
              <a:t>(per studenti) o </a:t>
            </a:r>
            <a:r>
              <a:rPr lang="it-IT" sz="2800" b="0" strike="noStrike" spc="-1" dirty="0" err="1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Mobility</a:t>
            </a:r>
            <a:r>
              <a:rPr lang="it-IT" sz="2800" b="0" strike="noStrike" spc="-1" dirty="0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 Agreement </a:t>
            </a:r>
            <a:r>
              <a:rPr lang="it-IT" sz="2800" b="0" strike="noStrike" spc="-1" dirty="0">
                <a:solidFill>
                  <a:srgbClr val="383D57"/>
                </a:solidFill>
                <a:latin typeface="Helvetica LT Std Condensed"/>
                <a:ea typeface="Helvetica LT Std Condensed"/>
              </a:rPr>
              <a:t>(per staff)</a:t>
            </a:r>
            <a:endParaRPr lang="it-IT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514440" indent="-514440">
              <a:lnSpc>
                <a:spcPct val="100000"/>
              </a:lnSpc>
              <a:buClr>
                <a:srgbClr val="B5181E"/>
              </a:buClr>
              <a:buFont typeface="OpenSymbol"/>
              <a:buAutoNum type="arabicPeriod" startAt="3"/>
            </a:pPr>
            <a:r>
              <a:rPr lang="it-IT" sz="2800" b="0" strike="noStrike" spc="-1" dirty="0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Lettera di accettazione </a:t>
            </a:r>
            <a:r>
              <a:rPr lang="it-IT" sz="2800" b="0" strike="noStrike" spc="-1" dirty="0">
                <a:solidFill>
                  <a:srgbClr val="383D57"/>
                </a:solidFill>
                <a:latin typeface="Helvetica LT Std Condensed"/>
                <a:ea typeface="Helvetica LT Std Condensed"/>
              </a:rPr>
              <a:t>dell’ente ospitante</a:t>
            </a:r>
            <a:endParaRPr lang="it-IT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514440" indent="-514440">
              <a:lnSpc>
                <a:spcPct val="100000"/>
              </a:lnSpc>
              <a:buClr>
                <a:srgbClr val="B5181E"/>
              </a:buClr>
              <a:buFont typeface="OpenSymbol"/>
              <a:buAutoNum type="arabicPeriod" startAt="4"/>
            </a:pPr>
            <a:r>
              <a:rPr lang="it-IT" sz="2800" b="0" strike="noStrike" spc="-1" dirty="0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Documento d’identità valido </a:t>
            </a:r>
            <a:r>
              <a:rPr lang="it-IT" sz="2800" b="0" strike="noStrike" spc="-1" dirty="0">
                <a:solidFill>
                  <a:srgbClr val="383D57"/>
                </a:solidFill>
                <a:latin typeface="Helvetica LT Std Condensed"/>
                <a:ea typeface="Helvetica LT Std Condensed"/>
              </a:rPr>
              <a:t>o passaporto, eventuali visti</a:t>
            </a:r>
            <a:endParaRPr lang="it-IT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514440" indent="-514440">
              <a:lnSpc>
                <a:spcPct val="100000"/>
              </a:lnSpc>
              <a:buClr>
                <a:srgbClr val="B5181E"/>
              </a:buClr>
              <a:buFont typeface="OpenSymbol"/>
              <a:buAutoNum type="arabicPeriod" startAt="5"/>
            </a:pPr>
            <a:r>
              <a:rPr lang="it-IT" sz="2800" b="0" strike="noStrike" spc="-1" dirty="0">
                <a:solidFill>
                  <a:srgbClr val="383D57"/>
                </a:solidFill>
                <a:latin typeface="Helvetica LT Std Bold Condensed"/>
                <a:ea typeface="Helvetica LT Std Bold Condensed"/>
              </a:rPr>
              <a:t>Requisiti linguistici </a:t>
            </a:r>
            <a:r>
              <a:rPr lang="it-IT" sz="2800" b="0" strike="noStrike" spc="-1" dirty="0">
                <a:solidFill>
                  <a:srgbClr val="383D57"/>
                </a:solidFill>
                <a:latin typeface="Helvetica LT Std Condensed"/>
                <a:ea typeface="Helvetica LT Std Condensed"/>
              </a:rPr>
              <a:t>richiesti</a:t>
            </a:r>
            <a:endParaRPr lang="it-IT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" name="Elemento grafico 24" descr="Elemento grafico 24"/>
          <p:cNvPicPr/>
          <p:nvPr/>
        </p:nvPicPr>
        <p:blipFill>
          <a:blip r:embed="rId4"/>
          <a:stretch/>
        </p:blipFill>
        <p:spPr>
          <a:xfrm>
            <a:off x="16255440" y="498600"/>
            <a:ext cx="1336680" cy="4845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498</Words>
  <Application>Microsoft Office PowerPoint</Application>
  <PresentationFormat>Personalizzato</PresentationFormat>
  <Paragraphs>93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12</vt:i4>
      </vt:variant>
    </vt:vector>
  </HeadingPairs>
  <TitlesOfParts>
    <vt:vector size="25" baseType="lpstr">
      <vt:lpstr>Arial</vt:lpstr>
      <vt:lpstr>Bebas Neue Pro Bold</vt:lpstr>
      <vt:lpstr>Calibri</vt:lpstr>
      <vt:lpstr>Courier New</vt:lpstr>
      <vt:lpstr>Helvetica LT Std Bold Condensed</vt:lpstr>
      <vt:lpstr>Helvetica LT Std Condensed</vt:lpstr>
      <vt:lpstr>OpenSymbol</vt:lpstr>
      <vt:lpstr>Symbol</vt:lpstr>
      <vt:lpstr>Times New Roman</vt:lpstr>
      <vt:lpstr>Wingdings</vt:lpstr>
      <vt:lpstr>Tema di Office</vt:lpstr>
      <vt:lpstr>Tema di Office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>Francesco Ronca</cp:lastModifiedBy>
  <cp:revision>4</cp:revision>
  <dcterms:modified xsi:type="dcterms:W3CDTF">2025-12-18T16:29:52Z</dcterms:modified>
  <dc:language>it-IT</dc:language>
</cp:coreProperties>
</file>