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65" r:id="rId4"/>
    <p:sldId id="273" r:id="rId5"/>
    <p:sldId id="267" r:id="rId6"/>
    <p:sldId id="266" r:id="rId7"/>
    <p:sldId id="268" r:id="rId8"/>
    <p:sldId id="269" r:id="rId9"/>
    <p:sldId id="270" r:id="rId10"/>
    <p:sldId id="263" r:id="rId11"/>
    <p:sldId id="272" r:id="rId12"/>
    <p:sldId id="264" r:id="rId13"/>
  </p:sldIdLst>
  <p:sldSz cx="9144000" cy="5143500" type="screen16x9"/>
  <p:notesSz cx="6858000" cy="9144000"/>
  <p:embeddedFontLst>
    <p:embeddedFont>
      <p:font typeface="Century Gothic" panose="020B0502020202020204"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4"/>
    <p:restoredTop sz="94737"/>
  </p:normalViewPr>
  <p:slideViewPr>
    <p:cSldViewPr snapToGrid="0">
      <p:cViewPr varScale="1">
        <p:scale>
          <a:sx n="142" d="100"/>
          <a:sy n="142" d="100"/>
        </p:scale>
        <p:origin x="1008"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5db4d40dd3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5db4d40dd3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5db4d40dd3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5db4d40dd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44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db4d40dd3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db4d40dd3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5db4d40dd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5db4d40dd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5db4d40dd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5db4d40dd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5db4d40dd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5db4d40dd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150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5db4d40dd3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5db4d40dd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581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5db4d40dd3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5db4d40dd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152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5db4d40dd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5db4d40dd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5db4d40dd3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5db4d40dd3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5db4d40dd3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5db4d40dd3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userDrawn="1"/>
        </p:nvPicPr>
        <p:blipFill rotWithShape="1">
          <a:blip r:embed="rId2">
            <a:alphaModFix/>
          </a:blip>
          <a:srcRect t="833" r="832"/>
          <a:stretch/>
        </p:blipFill>
        <p:spPr>
          <a:xfrm>
            <a:off x="0" y="0"/>
            <a:ext cx="9144003" cy="5143501"/>
          </a:xfrm>
          <a:prstGeom prst="rect">
            <a:avLst/>
          </a:prstGeom>
          <a:noFill/>
          <a:ln>
            <a:noFill/>
          </a:ln>
        </p:spPr>
      </p:pic>
      <p:sp>
        <p:nvSpPr>
          <p:cNvPr id="3" name="Google Shape;54;p13">
            <a:extLst>
              <a:ext uri="{FF2B5EF4-FFF2-40B4-BE49-F238E27FC236}">
                <a16:creationId xmlns:a16="http://schemas.microsoft.com/office/drawing/2014/main" id="{64E08C87-599C-6DA3-F706-355EBAA36D69}"/>
              </a:ext>
            </a:extLst>
          </p:cNvPr>
          <p:cNvSpPr txBox="1"/>
          <p:nvPr userDrawn="1"/>
        </p:nvSpPr>
        <p:spPr>
          <a:xfrm>
            <a:off x="5037825" y="749000"/>
            <a:ext cx="3396300" cy="5340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3200" b="1" dirty="0">
                <a:solidFill>
                  <a:schemeClr val="lt1"/>
                </a:solidFill>
                <a:latin typeface="Century Gothic"/>
                <a:ea typeface="Century Gothic"/>
                <a:cs typeface="Century Gothic"/>
                <a:sym typeface="Century Gothic"/>
              </a:rPr>
              <a:t>Idea </a:t>
            </a:r>
            <a:r>
              <a:rPr lang="en" sz="3200" dirty="0">
                <a:solidFill>
                  <a:schemeClr val="lt1"/>
                </a:solidFill>
                <a:latin typeface="Century Gothic"/>
                <a:ea typeface="Century Gothic"/>
                <a:cs typeface="Century Gothic"/>
                <a:sym typeface="Century Gothic"/>
              </a:rPr>
              <a:t>entry.</a:t>
            </a:r>
            <a:endParaRPr sz="3200" dirty="0">
              <a:solidFill>
                <a:schemeClr val="lt1"/>
              </a:solidFill>
              <a:latin typeface="Century Gothic"/>
              <a:ea typeface="Century Gothic"/>
              <a:cs typeface="Century Gothic"/>
              <a:sym typeface="Century Gothic"/>
            </a:endParaRPr>
          </a:p>
        </p:txBody>
      </p:sp>
      <p:sp>
        <p:nvSpPr>
          <p:cNvPr id="5" name="Google Shape;56;p13">
            <a:extLst>
              <a:ext uri="{FF2B5EF4-FFF2-40B4-BE49-F238E27FC236}">
                <a16:creationId xmlns:a16="http://schemas.microsoft.com/office/drawing/2014/main" id="{56F2F49B-D7EF-20F4-CC8A-456D1E87F11B}"/>
              </a:ext>
            </a:extLst>
          </p:cNvPr>
          <p:cNvSpPr/>
          <p:nvPr userDrawn="1"/>
        </p:nvSpPr>
        <p:spPr>
          <a:xfrm>
            <a:off x="5037825" y="1475725"/>
            <a:ext cx="2115600" cy="2253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800" b="1">
                <a:solidFill>
                  <a:schemeClr val="lt1"/>
                </a:solidFill>
                <a:latin typeface="Century Gothic"/>
                <a:ea typeface="Century Gothic"/>
                <a:cs typeface="Century Gothic"/>
                <a:sym typeface="Century Gothic"/>
              </a:rPr>
              <a:t>Client Team</a:t>
            </a:r>
            <a:endParaRPr sz="800" b="1">
              <a:solidFill>
                <a:schemeClr val="lt1"/>
              </a:solidFill>
              <a:latin typeface="Century Gothic"/>
              <a:ea typeface="Century Gothic"/>
              <a:cs typeface="Century Gothic"/>
              <a:sym typeface="Century Gothic"/>
            </a:endParaRPr>
          </a:p>
        </p:txBody>
      </p:sp>
      <p:sp>
        <p:nvSpPr>
          <p:cNvPr id="6" name="Google Shape;57;p13">
            <a:extLst>
              <a:ext uri="{FF2B5EF4-FFF2-40B4-BE49-F238E27FC236}">
                <a16:creationId xmlns:a16="http://schemas.microsoft.com/office/drawing/2014/main" id="{6AE42F5B-C773-53EB-7DBE-164BAD6E69A8}"/>
              </a:ext>
            </a:extLst>
          </p:cNvPr>
          <p:cNvSpPr/>
          <p:nvPr userDrawn="1"/>
        </p:nvSpPr>
        <p:spPr>
          <a:xfrm>
            <a:off x="5037825" y="2183957"/>
            <a:ext cx="2115600" cy="2253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800" b="1">
                <a:solidFill>
                  <a:schemeClr val="lt1"/>
                </a:solidFill>
                <a:latin typeface="Century Gothic"/>
                <a:ea typeface="Century Gothic"/>
                <a:cs typeface="Century Gothic"/>
                <a:sym typeface="Century Gothic"/>
              </a:rPr>
              <a:t>Media Owner and Brief</a:t>
            </a:r>
            <a:endParaRPr sz="800" b="1">
              <a:solidFill>
                <a:schemeClr val="lt1"/>
              </a:solidFill>
              <a:latin typeface="Century Gothic"/>
              <a:ea typeface="Century Gothic"/>
              <a:cs typeface="Century Gothic"/>
              <a:sym typeface="Century Gothic"/>
            </a:endParaRPr>
          </a:p>
        </p:txBody>
      </p:sp>
      <p:sp>
        <p:nvSpPr>
          <p:cNvPr id="7" name="Google Shape;58;p13">
            <a:extLst>
              <a:ext uri="{FF2B5EF4-FFF2-40B4-BE49-F238E27FC236}">
                <a16:creationId xmlns:a16="http://schemas.microsoft.com/office/drawing/2014/main" id="{F9CAE928-3BD4-F68D-E5CC-A788D20D00B9}"/>
              </a:ext>
            </a:extLst>
          </p:cNvPr>
          <p:cNvSpPr/>
          <p:nvPr userDrawn="1"/>
        </p:nvSpPr>
        <p:spPr>
          <a:xfrm>
            <a:off x="5037825" y="2892189"/>
            <a:ext cx="2115600" cy="2253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800" b="1">
                <a:solidFill>
                  <a:schemeClr val="lt1"/>
                </a:solidFill>
                <a:latin typeface="Century Gothic"/>
                <a:ea typeface="Century Gothic"/>
                <a:cs typeface="Century Gothic"/>
                <a:sym typeface="Century Gothic"/>
              </a:rPr>
              <a:t>Market and Date</a:t>
            </a:r>
            <a:endParaRPr sz="800" b="1">
              <a:solidFill>
                <a:schemeClr val="lt1"/>
              </a:solidFill>
              <a:latin typeface="Century Gothic"/>
              <a:ea typeface="Century Gothic"/>
              <a:cs typeface="Century Gothic"/>
              <a:sym typeface="Century Gothic"/>
            </a:endParaRPr>
          </a:p>
        </p:txBody>
      </p:sp>
      <p:sp>
        <p:nvSpPr>
          <p:cNvPr id="8" name="Google Shape;59;p13">
            <a:extLst>
              <a:ext uri="{FF2B5EF4-FFF2-40B4-BE49-F238E27FC236}">
                <a16:creationId xmlns:a16="http://schemas.microsoft.com/office/drawing/2014/main" id="{95115839-7A34-08D9-3900-5D97D1FB77C4}"/>
              </a:ext>
            </a:extLst>
          </p:cNvPr>
          <p:cNvSpPr/>
          <p:nvPr userDrawn="1"/>
        </p:nvSpPr>
        <p:spPr>
          <a:xfrm>
            <a:off x="5037825" y="3600421"/>
            <a:ext cx="2115600" cy="2253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800" b="1">
                <a:solidFill>
                  <a:schemeClr val="lt1"/>
                </a:solidFill>
                <a:latin typeface="Century Gothic"/>
                <a:ea typeface="Century Gothic"/>
                <a:cs typeface="Century Gothic"/>
                <a:sym typeface="Century Gothic"/>
              </a:rPr>
              <a:t>Entrant contact details</a:t>
            </a:r>
            <a:endParaRPr sz="800" b="1">
              <a:solidFill>
                <a:schemeClr val="lt1"/>
              </a:solidFill>
              <a:latin typeface="Century Gothic"/>
              <a:ea typeface="Century Gothic"/>
              <a:cs typeface="Century Gothic"/>
              <a:sym typeface="Century Gothic"/>
            </a:endParaRPr>
          </a:p>
        </p:txBody>
      </p:sp>
      <p:sp>
        <p:nvSpPr>
          <p:cNvPr id="23" name="Google Shape;70;p13">
            <a:extLst>
              <a:ext uri="{FF2B5EF4-FFF2-40B4-BE49-F238E27FC236}">
                <a16:creationId xmlns:a16="http://schemas.microsoft.com/office/drawing/2014/main" id="{3F5BD203-29D6-12BA-EE39-444B203796FD}"/>
              </a:ext>
            </a:extLst>
          </p:cNvPr>
          <p:cNvSpPr/>
          <p:nvPr userDrawn="1"/>
        </p:nvSpPr>
        <p:spPr>
          <a:xfrm>
            <a:off x="1468891" y="384657"/>
            <a:ext cx="423300" cy="423300"/>
          </a:xfrm>
          <a:prstGeom prst="star4">
            <a:avLst>
              <a:gd name="adj" fmla="val 67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p13">
            <a:extLst>
              <a:ext uri="{FF2B5EF4-FFF2-40B4-BE49-F238E27FC236}">
                <a16:creationId xmlns:a16="http://schemas.microsoft.com/office/drawing/2014/main" id="{0B036FF5-B3E1-116F-9B7B-DD01B74E5E78}"/>
              </a:ext>
            </a:extLst>
          </p:cNvPr>
          <p:cNvSpPr/>
          <p:nvPr userDrawn="1"/>
        </p:nvSpPr>
        <p:spPr>
          <a:xfrm>
            <a:off x="3404758" y="4055681"/>
            <a:ext cx="423300" cy="423300"/>
          </a:xfrm>
          <a:prstGeom prst="star4">
            <a:avLst>
              <a:gd name="adj" fmla="val 6717"/>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p13">
            <a:extLst>
              <a:ext uri="{FF2B5EF4-FFF2-40B4-BE49-F238E27FC236}">
                <a16:creationId xmlns:a16="http://schemas.microsoft.com/office/drawing/2014/main" id="{BAB65F4E-EE2C-0565-70F8-CA6ECB98FDDF}"/>
              </a:ext>
            </a:extLst>
          </p:cNvPr>
          <p:cNvSpPr/>
          <p:nvPr userDrawn="1"/>
        </p:nvSpPr>
        <p:spPr>
          <a:xfrm>
            <a:off x="8312100" y="4243100"/>
            <a:ext cx="423300" cy="423300"/>
          </a:xfrm>
          <a:prstGeom prst="star4">
            <a:avLst>
              <a:gd name="adj" fmla="val 6717"/>
            </a:avLst>
          </a:prstGeom>
          <a:solidFill>
            <a:srgbClr val="FD3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p13">
            <a:extLst>
              <a:ext uri="{FF2B5EF4-FFF2-40B4-BE49-F238E27FC236}">
                <a16:creationId xmlns:a16="http://schemas.microsoft.com/office/drawing/2014/main" id="{9F7F984F-88FF-F41C-CCB8-15A5D7724AAA}"/>
              </a:ext>
            </a:extLst>
          </p:cNvPr>
          <p:cNvSpPr/>
          <p:nvPr userDrawn="1"/>
        </p:nvSpPr>
        <p:spPr>
          <a:xfrm>
            <a:off x="8171025" y="1085500"/>
            <a:ext cx="336300" cy="336300"/>
          </a:xfrm>
          <a:prstGeom prst="star4">
            <a:avLst>
              <a:gd name="adj" fmla="val 6717"/>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p13">
            <a:extLst>
              <a:ext uri="{FF2B5EF4-FFF2-40B4-BE49-F238E27FC236}">
                <a16:creationId xmlns:a16="http://schemas.microsoft.com/office/drawing/2014/main" id="{0DF1CFA2-9EA2-59C8-5242-7AF339752897}"/>
              </a:ext>
            </a:extLst>
          </p:cNvPr>
          <p:cNvSpPr/>
          <p:nvPr userDrawn="1"/>
        </p:nvSpPr>
        <p:spPr>
          <a:xfrm>
            <a:off x="6076750" y="315050"/>
            <a:ext cx="293100" cy="293100"/>
          </a:xfrm>
          <a:prstGeom prst="star4">
            <a:avLst>
              <a:gd name="adj" fmla="val 6717"/>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5;p13">
            <a:extLst>
              <a:ext uri="{FF2B5EF4-FFF2-40B4-BE49-F238E27FC236}">
                <a16:creationId xmlns:a16="http://schemas.microsoft.com/office/drawing/2014/main" id="{E44A7432-AA43-5FB9-14B3-A2537B97D0AC}"/>
              </a:ext>
            </a:extLst>
          </p:cNvPr>
          <p:cNvSpPr/>
          <p:nvPr userDrawn="1"/>
        </p:nvSpPr>
        <p:spPr>
          <a:xfrm>
            <a:off x="7831634" y="2734839"/>
            <a:ext cx="314700" cy="314700"/>
          </a:xfrm>
          <a:prstGeom prst="star4">
            <a:avLst>
              <a:gd name="adj" fmla="val 6717"/>
            </a:avLst>
          </a:prstGeom>
          <a:solidFill>
            <a:srgbClr val="FAA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6;p13">
            <a:extLst>
              <a:ext uri="{FF2B5EF4-FFF2-40B4-BE49-F238E27FC236}">
                <a16:creationId xmlns:a16="http://schemas.microsoft.com/office/drawing/2014/main" id="{D676BF57-0AFF-4694-BDEC-ABE8F84D3730}"/>
              </a:ext>
            </a:extLst>
          </p:cNvPr>
          <p:cNvSpPr/>
          <p:nvPr userDrawn="1"/>
        </p:nvSpPr>
        <p:spPr>
          <a:xfrm>
            <a:off x="1680541" y="3163941"/>
            <a:ext cx="1556297" cy="576486"/>
          </a:xfrm>
          <a:prstGeom prst="round2SameRect">
            <a:avLst>
              <a:gd name="adj1" fmla="val 50000"/>
              <a:gd name="adj2" fmla="val 50000"/>
            </a:avLst>
          </a:prstGeom>
          <a:solidFill>
            <a:schemeClr val="lt1">
              <a:alpha val="0"/>
            </a:schemeClr>
          </a:solidFill>
          <a:ln w="127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Picture 8" descr="A black background with white text and colorful circles&#10;&#10;Description automatically generated">
            <a:extLst>
              <a:ext uri="{FF2B5EF4-FFF2-40B4-BE49-F238E27FC236}">
                <a16:creationId xmlns:a16="http://schemas.microsoft.com/office/drawing/2014/main" id="{AF82AC4A-938E-A74E-0CCA-FB7FE5C62BB5}"/>
              </a:ext>
            </a:extLst>
          </p:cNvPr>
          <p:cNvPicPr>
            <a:picLocks noChangeAspect="1"/>
          </p:cNvPicPr>
          <p:nvPr userDrawn="1"/>
        </p:nvPicPr>
        <p:blipFill>
          <a:blip r:embed="rId3"/>
          <a:stretch>
            <a:fillRect/>
          </a:stretch>
        </p:blipFill>
        <p:spPr>
          <a:xfrm>
            <a:off x="404798" y="1312887"/>
            <a:ext cx="4107784" cy="17093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2" name="Google Shape;4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6" name="Google Shape;4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13" name="Google Shape;13;p2"/>
          <p:cNvPicPr preferRelativeResize="0"/>
          <p:nvPr userDrawn="1"/>
        </p:nvPicPr>
        <p:blipFill rotWithShape="1">
          <a:blip r:embed="rId2">
            <a:alphaModFix/>
          </a:blip>
          <a:srcRect t="833" r="832"/>
          <a:stretch/>
        </p:blipFill>
        <p:spPr>
          <a:xfrm>
            <a:off x="0" y="0"/>
            <a:ext cx="9144003" cy="5143501"/>
          </a:xfrm>
          <a:prstGeom prst="rect">
            <a:avLst/>
          </a:prstGeom>
          <a:noFill/>
          <a:ln>
            <a:noFill/>
          </a:ln>
        </p:spPr>
      </p:pic>
      <p:sp>
        <p:nvSpPr>
          <p:cNvPr id="3" name="Google Shape;76;p13">
            <a:extLst>
              <a:ext uri="{FF2B5EF4-FFF2-40B4-BE49-F238E27FC236}">
                <a16:creationId xmlns:a16="http://schemas.microsoft.com/office/drawing/2014/main" id="{7DB05D10-B677-F810-721F-B77944038ABB}"/>
              </a:ext>
            </a:extLst>
          </p:cNvPr>
          <p:cNvSpPr/>
          <p:nvPr userDrawn="1"/>
        </p:nvSpPr>
        <p:spPr>
          <a:xfrm>
            <a:off x="1680541" y="3163941"/>
            <a:ext cx="1556297" cy="576486"/>
          </a:xfrm>
          <a:prstGeom prst="round2SameRect">
            <a:avLst>
              <a:gd name="adj1" fmla="val 50000"/>
              <a:gd name="adj2" fmla="val 50000"/>
            </a:avLst>
          </a:prstGeom>
          <a:solidFill>
            <a:schemeClr val="lt1">
              <a:alpha val="0"/>
            </a:schemeClr>
          </a:solidFill>
          <a:ln w="127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4" descr="A black background with white text and colorful circles&#10;&#10;Description automatically generated">
            <a:extLst>
              <a:ext uri="{FF2B5EF4-FFF2-40B4-BE49-F238E27FC236}">
                <a16:creationId xmlns:a16="http://schemas.microsoft.com/office/drawing/2014/main" id="{9982142E-BF53-54B8-844B-F71D8901ECE5}"/>
              </a:ext>
            </a:extLst>
          </p:cNvPr>
          <p:cNvPicPr>
            <a:picLocks noChangeAspect="1"/>
          </p:cNvPicPr>
          <p:nvPr userDrawn="1"/>
        </p:nvPicPr>
        <p:blipFill>
          <a:blip r:embed="rId3"/>
          <a:stretch>
            <a:fillRect/>
          </a:stretch>
        </p:blipFill>
        <p:spPr>
          <a:xfrm>
            <a:off x="404798" y="1312887"/>
            <a:ext cx="4107784" cy="1709356"/>
          </a:xfrm>
          <a:prstGeom prst="rect">
            <a:avLst/>
          </a:prstGeom>
        </p:spPr>
      </p:pic>
      <p:cxnSp>
        <p:nvCxnSpPr>
          <p:cNvPr id="6" name="Google Shape;262;p21">
            <a:extLst>
              <a:ext uri="{FF2B5EF4-FFF2-40B4-BE49-F238E27FC236}">
                <a16:creationId xmlns:a16="http://schemas.microsoft.com/office/drawing/2014/main" id="{92BE6528-5449-ACBD-B1D2-B4DB1FFECBC4}"/>
              </a:ext>
            </a:extLst>
          </p:cNvPr>
          <p:cNvCxnSpPr/>
          <p:nvPr userDrawn="1"/>
        </p:nvCxnSpPr>
        <p:spPr>
          <a:xfrm>
            <a:off x="6969359" y="3073215"/>
            <a:ext cx="827100" cy="0"/>
          </a:xfrm>
          <a:prstGeom prst="straightConnector1">
            <a:avLst/>
          </a:prstGeom>
          <a:noFill/>
          <a:ln w="19050" cap="flat" cmpd="sng">
            <a:solidFill>
              <a:schemeClr val="dk1"/>
            </a:solidFill>
            <a:prstDash val="solid"/>
            <a:round/>
            <a:headEnd type="none" w="med" len="med"/>
            <a:tailEnd type="none" w="med" len="med"/>
          </a:ln>
        </p:spPr>
      </p:cxnSp>
      <p:sp>
        <p:nvSpPr>
          <p:cNvPr id="7" name="Google Shape;263;p21">
            <a:extLst>
              <a:ext uri="{FF2B5EF4-FFF2-40B4-BE49-F238E27FC236}">
                <a16:creationId xmlns:a16="http://schemas.microsoft.com/office/drawing/2014/main" id="{0699A281-97E6-FE27-3276-0C994657B5A5}"/>
              </a:ext>
            </a:extLst>
          </p:cNvPr>
          <p:cNvSpPr/>
          <p:nvPr userDrawn="1"/>
        </p:nvSpPr>
        <p:spPr>
          <a:xfrm>
            <a:off x="7738613" y="3011650"/>
            <a:ext cx="445238" cy="518613"/>
          </a:xfrm>
          <a:custGeom>
            <a:avLst/>
            <a:gdLst/>
            <a:ahLst/>
            <a:cxnLst/>
            <a:rect l="l" t="t" r="r" b="b"/>
            <a:pathLst>
              <a:path w="19375" h="22568" extrusionOk="0">
                <a:moveTo>
                  <a:pt x="0" y="0"/>
                </a:moveTo>
                <a:lnTo>
                  <a:pt x="6170" y="22568"/>
                </a:lnTo>
                <a:lnTo>
                  <a:pt x="11257" y="15316"/>
                </a:lnTo>
                <a:lnTo>
                  <a:pt x="19375" y="12881"/>
                </a:lnTo>
                <a:close/>
              </a:path>
            </a:pathLst>
          </a:custGeom>
          <a:solidFill>
            <a:schemeClr val="lt1"/>
          </a:solidFill>
          <a:ln w="19050" cap="flat" cmpd="sng">
            <a:solidFill>
              <a:schemeClr val="dk1"/>
            </a:solidFill>
            <a:prstDash val="solid"/>
            <a:round/>
            <a:headEnd type="none" w="med" len="med"/>
            <a:tailEnd type="none" w="med" len="med"/>
          </a:ln>
        </p:spPr>
      </p:sp>
      <p:sp>
        <p:nvSpPr>
          <p:cNvPr id="8" name="Google Shape;264;p21">
            <a:extLst>
              <a:ext uri="{FF2B5EF4-FFF2-40B4-BE49-F238E27FC236}">
                <a16:creationId xmlns:a16="http://schemas.microsoft.com/office/drawing/2014/main" id="{4F719619-1613-657B-D733-14C64EDABB6D}"/>
              </a:ext>
            </a:extLst>
          </p:cNvPr>
          <p:cNvSpPr/>
          <p:nvPr userDrawn="1"/>
        </p:nvSpPr>
        <p:spPr>
          <a:xfrm>
            <a:off x="6922347" y="3024603"/>
            <a:ext cx="97200" cy="972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5;p21">
            <a:extLst>
              <a:ext uri="{FF2B5EF4-FFF2-40B4-BE49-F238E27FC236}">
                <a16:creationId xmlns:a16="http://schemas.microsoft.com/office/drawing/2014/main" id="{B60B92ED-84D9-2665-E892-33136334465D}"/>
              </a:ext>
            </a:extLst>
          </p:cNvPr>
          <p:cNvSpPr/>
          <p:nvPr userDrawn="1"/>
        </p:nvSpPr>
        <p:spPr>
          <a:xfrm>
            <a:off x="1660275" y="456000"/>
            <a:ext cx="423300" cy="423300"/>
          </a:xfrm>
          <a:prstGeom prst="star4">
            <a:avLst>
              <a:gd name="adj" fmla="val 67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6;p21">
            <a:extLst>
              <a:ext uri="{FF2B5EF4-FFF2-40B4-BE49-F238E27FC236}">
                <a16:creationId xmlns:a16="http://schemas.microsoft.com/office/drawing/2014/main" id="{6AC26029-9BBE-A431-5308-7097C9B01802}"/>
              </a:ext>
            </a:extLst>
          </p:cNvPr>
          <p:cNvSpPr/>
          <p:nvPr userDrawn="1"/>
        </p:nvSpPr>
        <p:spPr>
          <a:xfrm>
            <a:off x="3884775" y="4151500"/>
            <a:ext cx="423300" cy="423300"/>
          </a:xfrm>
          <a:prstGeom prst="star4">
            <a:avLst>
              <a:gd name="adj" fmla="val 6717"/>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7;p21">
            <a:extLst>
              <a:ext uri="{FF2B5EF4-FFF2-40B4-BE49-F238E27FC236}">
                <a16:creationId xmlns:a16="http://schemas.microsoft.com/office/drawing/2014/main" id="{8F66B733-3070-CC34-F6CF-B9E333FC59C3}"/>
              </a:ext>
            </a:extLst>
          </p:cNvPr>
          <p:cNvSpPr/>
          <p:nvPr userDrawn="1"/>
        </p:nvSpPr>
        <p:spPr>
          <a:xfrm>
            <a:off x="7856350" y="4004375"/>
            <a:ext cx="423300" cy="423300"/>
          </a:xfrm>
          <a:prstGeom prst="star4">
            <a:avLst>
              <a:gd name="adj" fmla="val 6717"/>
            </a:avLst>
          </a:prstGeom>
          <a:solidFill>
            <a:srgbClr val="FD3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8;p21">
            <a:extLst>
              <a:ext uri="{FF2B5EF4-FFF2-40B4-BE49-F238E27FC236}">
                <a16:creationId xmlns:a16="http://schemas.microsoft.com/office/drawing/2014/main" id="{26F422DB-DA0D-3E4B-7632-C1B65A63FF73}"/>
              </a:ext>
            </a:extLst>
          </p:cNvPr>
          <p:cNvSpPr/>
          <p:nvPr userDrawn="1"/>
        </p:nvSpPr>
        <p:spPr>
          <a:xfrm>
            <a:off x="8111500" y="1464925"/>
            <a:ext cx="336300" cy="336300"/>
          </a:xfrm>
          <a:prstGeom prst="star4">
            <a:avLst>
              <a:gd name="adj" fmla="val 6717"/>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9;p21">
            <a:extLst>
              <a:ext uri="{FF2B5EF4-FFF2-40B4-BE49-F238E27FC236}">
                <a16:creationId xmlns:a16="http://schemas.microsoft.com/office/drawing/2014/main" id="{C88B67A0-7518-0CBA-9443-2E9E777F3AA3}"/>
              </a:ext>
            </a:extLst>
          </p:cNvPr>
          <p:cNvSpPr/>
          <p:nvPr userDrawn="1"/>
        </p:nvSpPr>
        <p:spPr>
          <a:xfrm>
            <a:off x="5805475" y="846750"/>
            <a:ext cx="293100" cy="293100"/>
          </a:xfrm>
          <a:prstGeom prst="star4">
            <a:avLst>
              <a:gd name="adj" fmla="val 6717"/>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p21">
            <a:extLst>
              <a:ext uri="{FF2B5EF4-FFF2-40B4-BE49-F238E27FC236}">
                <a16:creationId xmlns:a16="http://schemas.microsoft.com/office/drawing/2014/main" id="{27121999-275C-6370-FF44-3A4E567EE3FC}"/>
              </a:ext>
            </a:extLst>
          </p:cNvPr>
          <p:cNvSpPr txBox="1"/>
          <p:nvPr userDrawn="1"/>
        </p:nvSpPr>
        <p:spPr>
          <a:xfrm>
            <a:off x="5297422" y="1464925"/>
            <a:ext cx="2637000" cy="20820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6200" b="1" dirty="0">
                <a:solidFill>
                  <a:schemeClr val="lt1"/>
                </a:solidFill>
                <a:latin typeface="Century Gothic"/>
                <a:ea typeface="Century Gothic"/>
                <a:cs typeface="Century Gothic"/>
                <a:sym typeface="Century Gothic"/>
              </a:rPr>
              <a:t>Thank</a:t>
            </a:r>
            <a:endParaRPr sz="6200" b="1" dirty="0">
              <a:solidFill>
                <a:schemeClr val="lt1"/>
              </a:solidFill>
              <a:latin typeface="Century Gothic"/>
              <a:ea typeface="Century Gothic"/>
              <a:cs typeface="Century Gothic"/>
              <a:sym typeface="Century Gothic"/>
            </a:endParaRPr>
          </a:p>
          <a:p>
            <a:pPr marL="0" lvl="0" indent="0" algn="l" rtl="0">
              <a:lnSpc>
                <a:spcPct val="80000"/>
              </a:lnSpc>
              <a:spcBef>
                <a:spcPts val="0"/>
              </a:spcBef>
              <a:spcAft>
                <a:spcPts val="0"/>
              </a:spcAft>
              <a:buNone/>
            </a:pPr>
            <a:r>
              <a:rPr lang="en" sz="6200" dirty="0">
                <a:solidFill>
                  <a:schemeClr val="lt1"/>
                </a:solidFill>
                <a:latin typeface="Century Gothic"/>
                <a:ea typeface="Century Gothic"/>
                <a:cs typeface="Century Gothic"/>
                <a:sym typeface="Century Gothic"/>
              </a:rPr>
              <a:t>you</a:t>
            </a:r>
            <a:endParaRPr sz="6200"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3106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extLst>
              <a:ext uri="{BEBA8EAE-BF5A-486C-A8C5-ECC9F3942E4B}">
                <a14:imgProps xmlns:a14="http://schemas.microsoft.com/office/drawing/2010/main">
                  <a14:imgLayer r:embed="rId3">
                    <a14:imgEffect>
                      <a14:brightnessContrast bright="4000"/>
                    </a14:imgEffect>
                  </a14:imgLayer>
                </a14:imgProps>
              </a:ext>
            </a:extLst>
          </a:blip>
          <a:srcRect/>
          <a:stretch/>
        </p:blipFill>
        <p:spPr>
          <a:xfrm>
            <a:off x="1426600" y="0"/>
            <a:ext cx="7717402" cy="5143501"/>
          </a:xfrm>
          <a:prstGeom prst="rect">
            <a:avLst/>
          </a:prstGeom>
          <a:noFill/>
          <a:ln>
            <a:noFill/>
          </a:ln>
        </p:spPr>
      </p:pic>
      <p:sp>
        <p:nvSpPr>
          <p:cNvPr id="16" name="Google Shape;16;p3"/>
          <p:cNvSpPr/>
          <p:nvPr/>
        </p:nvSpPr>
        <p:spPr>
          <a:xfrm rot="-5400000">
            <a:off x="906775" y="530624"/>
            <a:ext cx="5132700" cy="4093051"/>
          </a:xfrm>
          <a:prstGeom prst="rect">
            <a:avLst/>
          </a:prstGeom>
          <a:gradFill>
            <a:gsLst>
              <a:gs pos="0">
                <a:schemeClr val="dk1"/>
              </a:gs>
              <a:gs pos="100000">
                <a:schemeClr val="tx1">
                  <a:alpha val="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pic>
        <p:nvPicPr>
          <p:cNvPr id="18" name="Google Shape;18;p4"/>
          <p:cNvPicPr preferRelativeResize="0"/>
          <p:nvPr/>
        </p:nvPicPr>
        <p:blipFill rotWithShape="1">
          <a:blip r:embed="rId2">
            <a:alphaModFix amt="12000"/>
          </a:blip>
          <a:srcRect t="833" r="832"/>
          <a:stretch/>
        </p:blipFill>
        <p:spPr>
          <a:xfrm>
            <a:off x="0" y="0"/>
            <a:ext cx="9144003" cy="51435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 name="Google Shape;29;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 name="Google Shape;3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9" name="Google Shape;3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60"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mailto:aroussou@twitch.tv" TargetMode="External"/><Relationship Id="rId3" Type="http://schemas.openxmlformats.org/officeDocument/2006/relationships/image" Target="../media/image6.png"/><Relationship Id="rId7" Type="http://schemas.openxmlformats.org/officeDocument/2006/relationships/hyperlink" Target="mailto:pasinsb@twitch.tv"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mailto:poysdm@twitch.tv" TargetMode="External"/><Relationship Id="rId5" Type="http://schemas.openxmlformats.org/officeDocument/2006/relationships/hyperlink" Target="mailto:chrisads@amazon.com" TargetMode="External"/><Relationship Id="rId4" Type="http://schemas.openxmlformats.org/officeDocument/2006/relationships/hyperlink" Target="mailto:conettak@amazon.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www.essencemediacom.com/news/thebreakthroughidea"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2" name="Google Shape;55;p13">
            <a:extLst>
              <a:ext uri="{FF2B5EF4-FFF2-40B4-BE49-F238E27FC236}">
                <a16:creationId xmlns:a16="http://schemas.microsoft.com/office/drawing/2014/main" id="{38D1243A-C61F-2585-4E22-37E54B3CA755}"/>
              </a:ext>
            </a:extLst>
          </p:cNvPr>
          <p:cNvSpPr/>
          <p:nvPr/>
        </p:nvSpPr>
        <p:spPr>
          <a:xfrm>
            <a:off x="5289176" y="1766991"/>
            <a:ext cx="2577794" cy="351000"/>
          </a:xfrm>
          <a:prstGeom prst="rect">
            <a:avLst/>
          </a:prstGeom>
          <a:solidFill>
            <a:srgbClr val="D421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Century Gothic"/>
                <a:ea typeface="Century Gothic"/>
                <a:cs typeface="Century Gothic"/>
                <a:sym typeface="Century Gothic"/>
              </a:rPr>
              <a:t>Enter client team</a:t>
            </a:r>
            <a:endParaRPr sz="1000" dirty="0">
              <a:solidFill>
                <a:schemeClr val="lt1"/>
              </a:solidFill>
              <a:latin typeface="Century Gothic"/>
              <a:ea typeface="Century Gothic"/>
              <a:cs typeface="Century Gothic"/>
              <a:sym typeface="Century Gothic"/>
            </a:endParaRPr>
          </a:p>
        </p:txBody>
      </p:sp>
      <p:sp>
        <p:nvSpPr>
          <p:cNvPr id="3" name="Google Shape;61;p13">
            <a:extLst>
              <a:ext uri="{FF2B5EF4-FFF2-40B4-BE49-F238E27FC236}">
                <a16:creationId xmlns:a16="http://schemas.microsoft.com/office/drawing/2014/main" id="{BE1243C3-B5B5-5AA4-1DB0-1EEB3F4926D5}"/>
              </a:ext>
            </a:extLst>
          </p:cNvPr>
          <p:cNvSpPr/>
          <p:nvPr/>
        </p:nvSpPr>
        <p:spPr>
          <a:xfrm>
            <a:off x="5289176" y="2475223"/>
            <a:ext cx="2577794" cy="351000"/>
          </a:xfrm>
          <a:prstGeom prst="rect">
            <a:avLst/>
          </a:prstGeom>
          <a:solidFill>
            <a:srgbClr val="D421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Century Gothic"/>
                <a:ea typeface="Century Gothic"/>
                <a:cs typeface="Century Gothic"/>
                <a:sym typeface="Century Gothic"/>
              </a:rPr>
              <a:t>Enter media owner</a:t>
            </a:r>
            <a:endParaRPr sz="1000" dirty="0">
              <a:solidFill>
                <a:schemeClr val="lt1"/>
              </a:solidFill>
              <a:latin typeface="Century Gothic"/>
              <a:ea typeface="Century Gothic"/>
              <a:cs typeface="Century Gothic"/>
              <a:sym typeface="Century Gothic"/>
            </a:endParaRPr>
          </a:p>
        </p:txBody>
      </p:sp>
      <p:sp>
        <p:nvSpPr>
          <p:cNvPr id="4" name="Google Shape;62;p13">
            <a:extLst>
              <a:ext uri="{FF2B5EF4-FFF2-40B4-BE49-F238E27FC236}">
                <a16:creationId xmlns:a16="http://schemas.microsoft.com/office/drawing/2014/main" id="{B6DBE502-CD9C-D56B-5858-F4E71F1BF494}"/>
              </a:ext>
            </a:extLst>
          </p:cNvPr>
          <p:cNvSpPr/>
          <p:nvPr/>
        </p:nvSpPr>
        <p:spPr>
          <a:xfrm>
            <a:off x="5289176" y="3183455"/>
            <a:ext cx="2577794" cy="351000"/>
          </a:xfrm>
          <a:prstGeom prst="rect">
            <a:avLst/>
          </a:prstGeom>
          <a:solidFill>
            <a:srgbClr val="D421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Century Gothic"/>
                <a:ea typeface="Century Gothic"/>
                <a:cs typeface="Century Gothic"/>
                <a:sym typeface="Century Gothic"/>
              </a:rPr>
              <a:t>E.g. Germany DD/MM/YYYY</a:t>
            </a:r>
            <a:endParaRPr sz="1000">
              <a:solidFill>
                <a:schemeClr val="lt1"/>
              </a:solidFill>
              <a:latin typeface="Century Gothic"/>
              <a:ea typeface="Century Gothic"/>
              <a:cs typeface="Century Gothic"/>
              <a:sym typeface="Century Gothic"/>
            </a:endParaRPr>
          </a:p>
        </p:txBody>
      </p:sp>
      <p:sp>
        <p:nvSpPr>
          <p:cNvPr id="5" name="Google Shape;63;p13">
            <a:extLst>
              <a:ext uri="{FF2B5EF4-FFF2-40B4-BE49-F238E27FC236}">
                <a16:creationId xmlns:a16="http://schemas.microsoft.com/office/drawing/2014/main" id="{F2F51AC6-B7AD-8D29-84DA-780D5F42F72E}"/>
              </a:ext>
            </a:extLst>
          </p:cNvPr>
          <p:cNvSpPr/>
          <p:nvPr/>
        </p:nvSpPr>
        <p:spPr>
          <a:xfrm>
            <a:off x="5289176" y="3891688"/>
            <a:ext cx="2577794" cy="351000"/>
          </a:xfrm>
          <a:prstGeom prst="rect">
            <a:avLst/>
          </a:prstGeom>
          <a:solidFill>
            <a:srgbClr val="D421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Century Gothic"/>
                <a:ea typeface="Century Gothic"/>
                <a:cs typeface="Century Gothic"/>
                <a:sym typeface="Century Gothic"/>
              </a:rPr>
              <a:t>Enter full name and email address</a:t>
            </a:r>
            <a:endParaRPr sz="1000">
              <a:solidFill>
                <a:schemeClr val="lt1"/>
              </a:solidFill>
              <a:latin typeface="Century Gothic"/>
              <a:ea typeface="Century Gothic"/>
              <a:cs typeface="Century Gothic"/>
              <a:sym typeface="Century Gothic"/>
            </a:endParaRPr>
          </a:p>
        </p:txBody>
      </p:sp>
      <p:sp>
        <p:nvSpPr>
          <p:cNvPr id="6" name="Google Shape;64;p13">
            <a:extLst>
              <a:ext uri="{FF2B5EF4-FFF2-40B4-BE49-F238E27FC236}">
                <a16:creationId xmlns:a16="http://schemas.microsoft.com/office/drawing/2014/main" id="{17F61A74-9C58-1665-4CA8-E7771BA68B66}"/>
              </a:ext>
            </a:extLst>
          </p:cNvPr>
          <p:cNvSpPr/>
          <p:nvPr/>
        </p:nvSpPr>
        <p:spPr>
          <a:xfrm>
            <a:off x="5048650" y="1858272"/>
            <a:ext cx="168300" cy="168600"/>
          </a:xfrm>
          <a:prstGeom prst="star8">
            <a:avLst>
              <a:gd name="adj" fmla="val 2358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5;p13">
            <a:extLst>
              <a:ext uri="{FF2B5EF4-FFF2-40B4-BE49-F238E27FC236}">
                <a16:creationId xmlns:a16="http://schemas.microsoft.com/office/drawing/2014/main" id="{A0903FEF-647A-E531-4199-9AA50DA4F883}"/>
              </a:ext>
            </a:extLst>
          </p:cNvPr>
          <p:cNvSpPr/>
          <p:nvPr/>
        </p:nvSpPr>
        <p:spPr>
          <a:xfrm>
            <a:off x="5048650" y="2566422"/>
            <a:ext cx="168300" cy="168600"/>
          </a:xfrm>
          <a:prstGeom prst="star8">
            <a:avLst>
              <a:gd name="adj" fmla="val 2358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p13">
            <a:extLst>
              <a:ext uri="{FF2B5EF4-FFF2-40B4-BE49-F238E27FC236}">
                <a16:creationId xmlns:a16="http://schemas.microsoft.com/office/drawing/2014/main" id="{E7870EF5-C777-ED87-B0F3-72822D09C834}"/>
              </a:ext>
            </a:extLst>
          </p:cNvPr>
          <p:cNvSpPr/>
          <p:nvPr/>
        </p:nvSpPr>
        <p:spPr>
          <a:xfrm>
            <a:off x="5048650" y="3274659"/>
            <a:ext cx="168300" cy="168600"/>
          </a:xfrm>
          <a:prstGeom prst="star8">
            <a:avLst>
              <a:gd name="adj" fmla="val 2358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7;p13">
            <a:extLst>
              <a:ext uri="{FF2B5EF4-FFF2-40B4-BE49-F238E27FC236}">
                <a16:creationId xmlns:a16="http://schemas.microsoft.com/office/drawing/2014/main" id="{7BC2D744-50A1-205D-5AFB-A8A1FA0D70C0}"/>
              </a:ext>
            </a:extLst>
          </p:cNvPr>
          <p:cNvSpPr/>
          <p:nvPr/>
        </p:nvSpPr>
        <p:spPr>
          <a:xfrm>
            <a:off x="5048650" y="3982909"/>
            <a:ext cx="168300" cy="168600"/>
          </a:xfrm>
          <a:prstGeom prst="star8">
            <a:avLst>
              <a:gd name="adj" fmla="val 2358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descr="A white text on a black background&#10;&#10;Description automatically generated">
            <a:extLst>
              <a:ext uri="{FF2B5EF4-FFF2-40B4-BE49-F238E27FC236}">
                <a16:creationId xmlns:a16="http://schemas.microsoft.com/office/drawing/2014/main" id="{878E8B42-1CB5-8209-0928-0F0FA782A15C}"/>
              </a:ext>
            </a:extLst>
          </p:cNvPr>
          <p:cNvPicPr>
            <a:picLocks noChangeAspect="1"/>
          </p:cNvPicPr>
          <p:nvPr/>
        </p:nvPicPr>
        <p:blipFill>
          <a:blip r:embed="rId3"/>
          <a:stretch>
            <a:fillRect/>
          </a:stretch>
        </p:blipFill>
        <p:spPr>
          <a:xfrm>
            <a:off x="1870752" y="3298792"/>
            <a:ext cx="1181732" cy="3158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0"/>
          <p:cNvSpPr/>
          <p:nvPr/>
        </p:nvSpPr>
        <p:spPr>
          <a:xfrm>
            <a:off x="455575" y="268625"/>
            <a:ext cx="8232900" cy="379800"/>
          </a:xfrm>
          <a:prstGeom prst="round2SameRect">
            <a:avLst>
              <a:gd name="adj1" fmla="val 16667"/>
              <a:gd name="adj2" fmla="val 0"/>
            </a:avLst>
          </a:prstGeom>
          <a:solidFill>
            <a:srgbClr val="D9D9D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solidFill>
                <a:schemeClr val="lt1"/>
              </a:solidFill>
            </a:endParaRPr>
          </a:p>
        </p:txBody>
      </p:sp>
      <p:sp>
        <p:nvSpPr>
          <p:cNvPr id="249" name="Google Shape;249;p20"/>
          <p:cNvSpPr/>
          <p:nvPr/>
        </p:nvSpPr>
        <p:spPr>
          <a:xfrm>
            <a:off x="455575" y="648425"/>
            <a:ext cx="8232900" cy="4039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0"/>
          <p:cNvSpPr/>
          <p:nvPr/>
        </p:nvSpPr>
        <p:spPr>
          <a:xfrm>
            <a:off x="1280450" y="268625"/>
            <a:ext cx="390600" cy="379800"/>
          </a:xfrm>
          <a:prstGeom prst="round2SameRect">
            <a:avLst>
              <a:gd name="adj1" fmla="val 16667"/>
              <a:gd name="adj2" fmla="val 0"/>
            </a:avLst>
          </a:prstGeom>
          <a:solidFill>
            <a:srgbClr val="FD3E8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solidFill>
                <a:schemeClr val="lt1"/>
              </a:solidFill>
            </a:endParaRPr>
          </a:p>
        </p:txBody>
      </p:sp>
      <p:sp>
        <p:nvSpPr>
          <p:cNvPr id="251" name="Google Shape;251;p20"/>
          <p:cNvSpPr/>
          <p:nvPr/>
        </p:nvSpPr>
        <p:spPr>
          <a:xfrm>
            <a:off x="603475" y="389925"/>
            <a:ext cx="142500" cy="142500"/>
          </a:xfrm>
          <a:prstGeom prst="ellipse">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0"/>
          <p:cNvSpPr/>
          <p:nvPr/>
        </p:nvSpPr>
        <p:spPr>
          <a:xfrm>
            <a:off x="805454" y="389925"/>
            <a:ext cx="142500" cy="142500"/>
          </a:xfrm>
          <a:prstGeom prst="ellipse">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0"/>
          <p:cNvSpPr/>
          <p:nvPr/>
        </p:nvSpPr>
        <p:spPr>
          <a:xfrm>
            <a:off x="1007432" y="389925"/>
            <a:ext cx="142500" cy="142500"/>
          </a:xfrm>
          <a:prstGeom prst="ellipse">
            <a:avLst/>
          </a:prstGeom>
          <a:solidFill>
            <a:srgbClr val="FAA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0"/>
          <p:cNvSpPr/>
          <p:nvPr/>
        </p:nvSpPr>
        <p:spPr>
          <a:xfrm>
            <a:off x="2056125" y="268625"/>
            <a:ext cx="3195900" cy="379800"/>
          </a:xfrm>
          <a:prstGeom prst="round2SameRect">
            <a:avLst>
              <a:gd name="adj1" fmla="val 16667"/>
              <a:gd name="adj2" fmla="val 0"/>
            </a:avLst>
          </a:prstGeom>
          <a:solidFill>
            <a:srgbClr val="FAA916"/>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lt1"/>
                </a:solidFill>
                <a:latin typeface="Century Gothic"/>
                <a:ea typeface="Century Gothic"/>
                <a:cs typeface="Century Gothic"/>
                <a:sym typeface="Century Gothic"/>
              </a:rPr>
              <a:t>KPI’s A visual representation of the idea</a:t>
            </a:r>
            <a:endParaRPr>
              <a:solidFill>
                <a:schemeClr val="lt1"/>
              </a:solidFill>
            </a:endParaRPr>
          </a:p>
        </p:txBody>
      </p:sp>
      <p:sp>
        <p:nvSpPr>
          <p:cNvPr id="255" name="Google Shape;255;p20"/>
          <p:cNvSpPr/>
          <p:nvPr/>
        </p:nvSpPr>
        <p:spPr>
          <a:xfrm>
            <a:off x="1665525" y="268625"/>
            <a:ext cx="390600" cy="379800"/>
          </a:xfrm>
          <a:prstGeom prst="round2SameRect">
            <a:avLst>
              <a:gd name="adj1" fmla="val 16667"/>
              <a:gd name="adj2" fmla="val 0"/>
            </a:avLst>
          </a:prstGeom>
          <a:solidFill>
            <a:srgbClr val="3454D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solidFill>
                <a:schemeClr val="lt1"/>
              </a:solidFill>
            </a:endParaRPr>
          </a:p>
        </p:txBody>
      </p:sp>
      <p:sp>
        <p:nvSpPr>
          <p:cNvPr id="256" name="Google Shape;256;p20"/>
          <p:cNvSpPr txBox="1"/>
          <p:nvPr/>
        </p:nvSpPr>
        <p:spPr>
          <a:xfrm>
            <a:off x="2841150" y="1454250"/>
            <a:ext cx="3461700" cy="22350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b="1" dirty="0">
                <a:solidFill>
                  <a:schemeClr val="dk1"/>
                </a:solidFill>
                <a:latin typeface="Century Gothic"/>
                <a:ea typeface="Century Gothic"/>
                <a:cs typeface="Century Gothic"/>
                <a:sym typeface="Century Gothic"/>
              </a:rPr>
              <a:t>-Insert Here-</a:t>
            </a:r>
            <a:endParaRPr b="1" dirty="0">
              <a:solidFill>
                <a:schemeClr val="dk1"/>
              </a:solidFill>
              <a:latin typeface="Century Gothic"/>
              <a:ea typeface="Century Gothic"/>
              <a:cs typeface="Century Gothic"/>
              <a:sym typeface="Century Gothic"/>
            </a:endParaRPr>
          </a:p>
        </p:txBody>
      </p:sp>
      <p:pic>
        <p:nvPicPr>
          <p:cNvPr id="5" name="Picture 4">
            <a:extLst>
              <a:ext uri="{FF2B5EF4-FFF2-40B4-BE49-F238E27FC236}">
                <a16:creationId xmlns:a16="http://schemas.microsoft.com/office/drawing/2014/main" id="{62B04F07-022F-A1B7-418B-E88A3D529DB9}"/>
              </a:ext>
            </a:extLst>
          </p:cNvPr>
          <p:cNvPicPr>
            <a:picLocks noChangeAspect="1"/>
          </p:cNvPicPr>
          <p:nvPr/>
        </p:nvPicPr>
        <p:blipFill>
          <a:blip r:embed="rId3"/>
          <a:srcRect/>
          <a:stretch/>
        </p:blipFill>
        <p:spPr>
          <a:xfrm>
            <a:off x="8201012" y="4672086"/>
            <a:ext cx="835205" cy="34755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pSp>
        <p:nvGrpSpPr>
          <p:cNvPr id="148" name="Google Shape;148;p16"/>
          <p:cNvGrpSpPr/>
          <p:nvPr/>
        </p:nvGrpSpPr>
        <p:grpSpPr>
          <a:xfrm>
            <a:off x="-10" y="1"/>
            <a:ext cx="9135360" cy="5143500"/>
            <a:chOff x="-10" y="1"/>
            <a:chExt cx="9135360" cy="5143500"/>
          </a:xfrm>
        </p:grpSpPr>
        <p:grpSp>
          <p:nvGrpSpPr>
            <p:cNvPr id="149" name="Google Shape;149;p16"/>
            <p:cNvGrpSpPr/>
            <p:nvPr/>
          </p:nvGrpSpPr>
          <p:grpSpPr>
            <a:xfrm rot="5400000">
              <a:off x="2604018" y="-2031102"/>
              <a:ext cx="3927305" cy="9135360"/>
              <a:chOff x="-325" y="-7975"/>
              <a:chExt cx="710323" cy="930300"/>
            </a:xfrm>
          </p:grpSpPr>
          <p:cxnSp>
            <p:nvCxnSpPr>
              <p:cNvPr id="150" name="Google Shape;150;p16"/>
              <p:cNvCxnSpPr/>
              <p:nvPr/>
            </p:nvCxnSpPr>
            <p:spPr>
              <a:xfrm>
                <a:off x="-325"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1" name="Google Shape;151;p16"/>
              <p:cNvCxnSpPr/>
              <p:nvPr/>
            </p:nvCxnSpPr>
            <p:spPr>
              <a:xfrm>
                <a:off x="177256"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2" name="Google Shape;152;p16"/>
              <p:cNvCxnSpPr/>
              <p:nvPr/>
            </p:nvCxnSpPr>
            <p:spPr>
              <a:xfrm>
                <a:off x="354837"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3" name="Google Shape;153;p16"/>
              <p:cNvCxnSpPr/>
              <p:nvPr/>
            </p:nvCxnSpPr>
            <p:spPr>
              <a:xfrm>
                <a:off x="532417"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4" name="Google Shape;154;p16"/>
              <p:cNvCxnSpPr/>
              <p:nvPr/>
            </p:nvCxnSpPr>
            <p:spPr>
              <a:xfrm>
                <a:off x="709998" y="-7975"/>
                <a:ext cx="0" cy="930300"/>
              </a:xfrm>
              <a:prstGeom prst="straightConnector1">
                <a:avLst/>
              </a:prstGeom>
              <a:noFill/>
              <a:ln w="19050" cap="flat" cmpd="sng">
                <a:solidFill>
                  <a:srgbClr val="CCCCCC"/>
                </a:solidFill>
                <a:prstDash val="solid"/>
                <a:round/>
                <a:headEnd type="none" w="med" len="med"/>
                <a:tailEnd type="none" w="med" len="med"/>
              </a:ln>
            </p:spPr>
          </p:cxnSp>
        </p:grpSp>
        <p:grpSp>
          <p:nvGrpSpPr>
            <p:cNvPr id="155" name="Google Shape;155;p16"/>
            <p:cNvGrpSpPr/>
            <p:nvPr/>
          </p:nvGrpSpPr>
          <p:grpSpPr>
            <a:xfrm>
              <a:off x="658787" y="1"/>
              <a:ext cx="7854611" cy="5143500"/>
              <a:chOff x="658787" y="1"/>
              <a:chExt cx="7854611" cy="5143500"/>
            </a:xfrm>
          </p:grpSpPr>
          <p:cxnSp>
            <p:nvCxnSpPr>
              <p:cNvPr id="156" name="Google Shape;156;p16"/>
              <p:cNvCxnSpPr/>
              <p:nvPr/>
            </p:nvCxnSpPr>
            <p:spPr>
              <a:xfrm>
                <a:off x="8513397"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57" name="Google Shape;157;p16"/>
              <p:cNvCxnSpPr/>
              <p:nvPr/>
            </p:nvCxnSpPr>
            <p:spPr>
              <a:xfrm>
                <a:off x="658787"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58" name="Google Shape;158;p16"/>
              <p:cNvCxnSpPr/>
              <p:nvPr/>
            </p:nvCxnSpPr>
            <p:spPr>
              <a:xfrm>
                <a:off x="1640613"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59" name="Google Shape;159;p16"/>
              <p:cNvCxnSpPr/>
              <p:nvPr/>
            </p:nvCxnSpPr>
            <p:spPr>
              <a:xfrm>
                <a:off x="2622439"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0" name="Google Shape;160;p16"/>
              <p:cNvCxnSpPr/>
              <p:nvPr/>
            </p:nvCxnSpPr>
            <p:spPr>
              <a:xfrm>
                <a:off x="3604265"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1" name="Google Shape;161;p16"/>
              <p:cNvCxnSpPr/>
              <p:nvPr/>
            </p:nvCxnSpPr>
            <p:spPr>
              <a:xfrm>
                <a:off x="4586092"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2" name="Google Shape;162;p16"/>
              <p:cNvCxnSpPr/>
              <p:nvPr/>
            </p:nvCxnSpPr>
            <p:spPr>
              <a:xfrm>
                <a:off x="5567918"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3" name="Google Shape;163;p16"/>
              <p:cNvCxnSpPr/>
              <p:nvPr/>
            </p:nvCxnSpPr>
            <p:spPr>
              <a:xfrm>
                <a:off x="6549744"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4" name="Google Shape;164;p16"/>
              <p:cNvCxnSpPr/>
              <p:nvPr/>
            </p:nvCxnSpPr>
            <p:spPr>
              <a:xfrm>
                <a:off x="7531571" y="1"/>
                <a:ext cx="0" cy="5143500"/>
              </a:xfrm>
              <a:prstGeom prst="straightConnector1">
                <a:avLst/>
              </a:prstGeom>
              <a:noFill/>
              <a:ln w="19050" cap="flat" cmpd="sng">
                <a:solidFill>
                  <a:srgbClr val="CCCCCC"/>
                </a:solidFill>
                <a:prstDash val="solid"/>
                <a:round/>
                <a:headEnd type="none" w="med" len="med"/>
                <a:tailEnd type="none" w="med" len="med"/>
              </a:ln>
            </p:spPr>
          </p:cxnSp>
        </p:grpSp>
      </p:grpSp>
      <p:sp>
        <p:nvSpPr>
          <p:cNvPr id="170" name="Google Shape;170;p16"/>
          <p:cNvSpPr/>
          <p:nvPr/>
        </p:nvSpPr>
        <p:spPr>
          <a:xfrm>
            <a:off x="727275" y="1882300"/>
            <a:ext cx="1714500" cy="556200"/>
          </a:xfrm>
          <a:prstGeom prst="rect">
            <a:avLst/>
          </a:prstGeom>
          <a:solidFill>
            <a:srgbClr val="61E1E0"/>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dirty="0">
                <a:solidFill>
                  <a:schemeClr val="dk1"/>
                </a:solidFill>
                <a:latin typeface="Century Gothic"/>
                <a:ea typeface="Century Gothic"/>
                <a:cs typeface="Century Gothic"/>
                <a:sym typeface="Century Gothic"/>
              </a:rPr>
              <a:t>Amazon Advertising Contact Details</a:t>
            </a:r>
            <a:endParaRPr dirty="0">
              <a:solidFill>
                <a:schemeClr val="dk1"/>
              </a:solidFill>
            </a:endParaRPr>
          </a:p>
        </p:txBody>
      </p:sp>
      <p:sp>
        <p:nvSpPr>
          <p:cNvPr id="171" name="Google Shape;171;p16"/>
          <p:cNvSpPr/>
          <p:nvPr/>
        </p:nvSpPr>
        <p:spPr>
          <a:xfrm rot="5400000">
            <a:off x="2300575" y="2029900"/>
            <a:ext cx="260700" cy="261000"/>
          </a:xfrm>
          <a:prstGeom prst="star8">
            <a:avLst>
              <a:gd name="adj" fmla="val 23580"/>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rot="5400000">
            <a:off x="596925" y="2029900"/>
            <a:ext cx="260700" cy="261000"/>
          </a:xfrm>
          <a:prstGeom prst="star8">
            <a:avLst>
              <a:gd name="adj" fmla="val 23580"/>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a:off x="2743271" y="626375"/>
            <a:ext cx="5770123" cy="3750644"/>
          </a:xfrm>
          <a:prstGeom prst="round1Rect">
            <a:avLst>
              <a:gd name="adj" fmla="val 2015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txBox="1"/>
          <p:nvPr/>
        </p:nvSpPr>
        <p:spPr>
          <a:xfrm>
            <a:off x="2934619" y="735456"/>
            <a:ext cx="5482105" cy="34586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950" b="1" dirty="0">
                <a:solidFill>
                  <a:srgbClr val="FD3E81"/>
                </a:solidFill>
                <a:latin typeface="Century Gothic"/>
                <a:ea typeface="Century Gothic"/>
                <a:cs typeface="Century Gothic"/>
                <a:sym typeface="Century Gothic"/>
              </a:rPr>
              <a:t>Contact details per market</a:t>
            </a:r>
            <a:endParaRPr lang="en-AU" sz="950" b="1" dirty="0">
              <a:solidFill>
                <a:srgbClr val="FD3E81"/>
              </a:solidFill>
              <a:latin typeface="Century Gothic" panose="020B0502020202020204" pitchFamily="34" charset="0"/>
              <a:ea typeface="Century Gothic"/>
              <a:cs typeface="Century Gothic"/>
              <a:sym typeface="Century Gothic"/>
            </a:endParaRPr>
          </a:p>
        </p:txBody>
      </p:sp>
      <p:cxnSp>
        <p:nvCxnSpPr>
          <p:cNvPr id="184" name="Google Shape;184;p16"/>
          <p:cNvCxnSpPr/>
          <p:nvPr/>
        </p:nvCxnSpPr>
        <p:spPr>
          <a:xfrm>
            <a:off x="2732472" y="4377019"/>
            <a:ext cx="2300400" cy="0"/>
          </a:xfrm>
          <a:prstGeom prst="straightConnector1">
            <a:avLst/>
          </a:prstGeom>
          <a:noFill/>
          <a:ln w="19050" cap="flat" cmpd="sng">
            <a:solidFill>
              <a:schemeClr val="dk1"/>
            </a:solidFill>
            <a:prstDash val="solid"/>
            <a:round/>
            <a:headEnd type="none" w="med" len="med"/>
            <a:tailEnd type="none" w="med" len="med"/>
          </a:ln>
        </p:spPr>
      </p:cxnSp>
      <p:pic>
        <p:nvPicPr>
          <p:cNvPr id="5" name="Picture 4">
            <a:extLst>
              <a:ext uri="{FF2B5EF4-FFF2-40B4-BE49-F238E27FC236}">
                <a16:creationId xmlns:a16="http://schemas.microsoft.com/office/drawing/2014/main" id="{8A31E6F0-5C6B-9015-5DF8-1814E12781D4}"/>
              </a:ext>
            </a:extLst>
          </p:cNvPr>
          <p:cNvPicPr>
            <a:picLocks noChangeAspect="1"/>
          </p:cNvPicPr>
          <p:nvPr/>
        </p:nvPicPr>
        <p:blipFill>
          <a:blip r:embed="rId3"/>
          <a:srcRect/>
          <a:stretch/>
        </p:blipFill>
        <p:spPr>
          <a:xfrm>
            <a:off x="8201012" y="4672086"/>
            <a:ext cx="835205" cy="347551"/>
          </a:xfrm>
          <a:prstGeom prst="rect">
            <a:avLst/>
          </a:prstGeom>
        </p:spPr>
      </p:pic>
      <p:sp>
        <p:nvSpPr>
          <p:cNvPr id="2" name="TextBox 1">
            <a:extLst>
              <a:ext uri="{FF2B5EF4-FFF2-40B4-BE49-F238E27FC236}">
                <a16:creationId xmlns:a16="http://schemas.microsoft.com/office/drawing/2014/main" id="{CE2E4E68-C5ED-4B04-A69C-515CE4B3989E}"/>
              </a:ext>
            </a:extLst>
          </p:cNvPr>
          <p:cNvSpPr txBox="1"/>
          <p:nvPr/>
        </p:nvSpPr>
        <p:spPr>
          <a:xfrm>
            <a:off x="3065929" y="1089212"/>
            <a:ext cx="5419284" cy="2169825"/>
          </a:xfrm>
          <a:prstGeom prst="rect">
            <a:avLst/>
          </a:prstGeom>
          <a:noFill/>
        </p:spPr>
        <p:txBody>
          <a:bodyPr wrap="square" rtlCol="0">
            <a:spAutoFit/>
          </a:bodyPr>
          <a:lstStyle/>
          <a:p>
            <a:r>
              <a:rPr lang="en-GB" sz="900" b="1" dirty="0">
                <a:latin typeface="Century Gothic" panose="020B0502020202020204" pitchFamily="34" charset="0"/>
              </a:rPr>
              <a:t>US</a:t>
            </a:r>
            <a:r>
              <a:rPr lang="en-GB" sz="900" dirty="0">
                <a:latin typeface="Century Gothic" panose="020B0502020202020204" pitchFamily="34" charset="0"/>
              </a:rPr>
              <a:t>	Amazon Ads		Kevin Conetta (</a:t>
            </a:r>
            <a:r>
              <a:rPr lang="en-GB" sz="900" b="0" i="0" dirty="0">
                <a:solidFill>
                  <a:srgbClr val="000000"/>
                </a:solidFill>
                <a:effectLst/>
                <a:latin typeface="Century Gothic" panose="020B0502020202020204" pitchFamily="34" charset="0"/>
                <a:hlinkClick r:id="rId4"/>
              </a:rPr>
              <a:t>conettak@amazon.com</a:t>
            </a:r>
            <a:r>
              <a:rPr lang="en-GB" sz="900" b="0" i="0" dirty="0">
                <a:solidFill>
                  <a:srgbClr val="000000"/>
                </a:solidFill>
                <a:effectLst/>
                <a:latin typeface="Century Gothic" panose="020B0502020202020204" pitchFamily="34" charset="0"/>
              </a:rPr>
              <a:t>)</a:t>
            </a:r>
          </a:p>
          <a:p>
            <a:pPr algn="l" rtl="0"/>
            <a:r>
              <a:rPr lang="en-GB" sz="900" dirty="0">
                <a:latin typeface="Century Gothic" panose="020B0502020202020204" pitchFamily="34" charset="0"/>
              </a:rPr>
              <a:t>	Twitch		Karen Kwarta (</a:t>
            </a:r>
            <a:r>
              <a:rPr lang="en-GB" sz="900" b="0" i="0" u="none" strike="noStrike" dirty="0">
                <a:solidFill>
                  <a:srgbClr val="000000"/>
                </a:solidFill>
                <a:effectLst/>
                <a:latin typeface="Century Gothic" panose="020B0502020202020204" pitchFamily="34" charset="0"/>
              </a:rPr>
              <a:t>kkwarta@twitch.tv)</a:t>
            </a:r>
            <a:br>
              <a:rPr lang="en-GB" sz="900" b="0" i="0" dirty="0">
                <a:solidFill>
                  <a:srgbClr val="000000"/>
                </a:solidFill>
                <a:effectLst/>
                <a:latin typeface="Century Gothic" panose="020B0502020202020204" pitchFamily="34" charset="0"/>
              </a:rPr>
            </a:br>
            <a:r>
              <a:rPr lang="en-GB" sz="900" b="1" dirty="0">
                <a:latin typeface="Century Gothic" panose="020B0502020202020204" pitchFamily="34" charset="0"/>
              </a:rPr>
              <a:t>Canada</a:t>
            </a:r>
            <a:r>
              <a:rPr lang="en-GB" sz="900" dirty="0">
                <a:latin typeface="Century Gothic" panose="020B0502020202020204" pitchFamily="34" charset="0"/>
              </a:rPr>
              <a:t>	Amazon Ads		Chris Sharpe (</a:t>
            </a:r>
            <a:r>
              <a:rPr lang="en-GB" sz="900" b="0" i="0" dirty="0">
                <a:solidFill>
                  <a:srgbClr val="000000"/>
                </a:solidFill>
                <a:effectLst/>
                <a:latin typeface="Century Gothic" panose="020B0502020202020204" pitchFamily="34" charset="0"/>
              </a:rPr>
              <a:t>csharpen@amazon.com)</a:t>
            </a:r>
          </a:p>
          <a:p>
            <a:pPr algn="l" rtl="0"/>
            <a:r>
              <a:rPr lang="en-GB" sz="900" dirty="0">
                <a:latin typeface="Century Gothic" panose="020B0502020202020204" pitchFamily="34" charset="0"/>
              </a:rPr>
              <a:t>	Twitch		Christopher Walton (</a:t>
            </a:r>
            <a:r>
              <a:rPr lang="en-GB" sz="900" b="0" i="0" dirty="0">
                <a:solidFill>
                  <a:srgbClr val="000000"/>
                </a:solidFill>
                <a:effectLst/>
                <a:latin typeface="Century Gothic" panose="020B0502020202020204" pitchFamily="34" charset="0"/>
                <a:hlinkClick r:id="rId5"/>
              </a:rPr>
              <a:t>chrisads@amazon.com</a:t>
            </a:r>
            <a:r>
              <a:rPr lang="en-GB" sz="900" b="0" i="0" dirty="0">
                <a:solidFill>
                  <a:srgbClr val="000000"/>
                </a:solidFill>
                <a:effectLst/>
                <a:latin typeface="Century Gothic" panose="020B0502020202020204" pitchFamily="34" charset="0"/>
              </a:rPr>
              <a:t>)</a:t>
            </a:r>
          </a:p>
          <a:p>
            <a:pPr algn="l" rtl="0"/>
            <a:r>
              <a:rPr lang="en-GB" sz="900" b="1" dirty="0">
                <a:latin typeface="Century Gothic" panose="020B0502020202020204" pitchFamily="34" charset="0"/>
              </a:rPr>
              <a:t>UK</a:t>
            </a:r>
            <a:r>
              <a:rPr lang="en-GB" sz="900" dirty="0">
                <a:latin typeface="Century Gothic" panose="020B0502020202020204" pitchFamily="34" charset="0"/>
              </a:rPr>
              <a:t>	Amazon Ads		</a:t>
            </a:r>
            <a:r>
              <a:rPr lang="en-GB" sz="900" b="0" i="0" dirty="0">
                <a:solidFill>
                  <a:srgbClr val="000000"/>
                </a:solidFill>
                <a:effectLst/>
                <a:latin typeface="Century Gothic" panose="020B0502020202020204" pitchFamily="34" charset="0"/>
              </a:rPr>
              <a:t> Frances Sinclair (sinfranc@amazon.co.uk)</a:t>
            </a:r>
            <a:endParaRPr lang="en-GB" sz="900" dirty="0">
              <a:latin typeface="Century Gothic" panose="020B0502020202020204" pitchFamily="34" charset="0"/>
            </a:endParaRPr>
          </a:p>
          <a:p>
            <a:pPr algn="l" rtl="0"/>
            <a:r>
              <a:rPr lang="en-GB" sz="900" dirty="0">
                <a:latin typeface="Century Gothic" panose="020B0502020202020204" pitchFamily="34" charset="0"/>
              </a:rPr>
              <a:t>	Twitch	</a:t>
            </a:r>
            <a:r>
              <a:rPr lang="en-GB" sz="900" b="0" i="0" dirty="0">
                <a:solidFill>
                  <a:srgbClr val="000000"/>
                </a:solidFill>
                <a:effectLst/>
                <a:latin typeface="Century Gothic" panose="020B0502020202020204" pitchFamily="34" charset="0"/>
              </a:rPr>
              <a:t> 	Matthew Poysden (</a:t>
            </a:r>
            <a:r>
              <a:rPr lang="en-GB" sz="900" b="0" i="0" dirty="0">
                <a:solidFill>
                  <a:srgbClr val="000000"/>
                </a:solidFill>
                <a:effectLst/>
                <a:latin typeface="Century Gothic" panose="020B0502020202020204" pitchFamily="34" charset="0"/>
                <a:hlinkClick r:id="rId6"/>
              </a:rPr>
              <a:t>poysdm@twitch.tv</a:t>
            </a:r>
            <a:r>
              <a:rPr lang="en-GB" sz="900" b="0" i="0" dirty="0">
                <a:solidFill>
                  <a:srgbClr val="000000"/>
                </a:solidFill>
                <a:effectLst/>
                <a:latin typeface="Century Gothic" panose="020B0502020202020204" pitchFamily="34" charset="0"/>
              </a:rPr>
              <a:t>) </a:t>
            </a:r>
            <a:r>
              <a:rPr lang="en-GB" sz="900" b="1" dirty="0">
                <a:latin typeface="Century Gothic" panose="020B0502020202020204" pitchFamily="34" charset="0"/>
              </a:rPr>
              <a:t>Germany</a:t>
            </a:r>
            <a:r>
              <a:rPr lang="en-GB" sz="900" dirty="0">
                <a:latin typeface="Century Gothic" panose="020B0502020202020204" pitchFamily="34" charset="0"/>
              </a:rPr>
              <a:t>	Amazon Ads		</a:t>
            </a:r>
            <a:r>
              <a:rPr lang="en-GB" sz="900" b="0" i="0" dirty="0">
                <a:solidFill>
                  <a:srgbClr val="000000"/>
                </a:solidFill>
                <a:effectLst/>
                <a:latin typeface="Century Gothic" panose="020B0502020202020204" pitchFamily="34" charset="0"/>
              </a:rPr>
              <a:t>Chris Henning (chrhenni@amazon.de)</a:t>
            </a:r>
            <a:endParaRPr lang="en-GB" sz="900" dirty="0">
              <a:latin typeface="Century Gothic" panose="020B0502020202020204" pitchFamily="34" charset="0"/>
            </a:endParaRPr>
          </a:p>
          <a:p>
            <a:pPr algn="l" rtl="0"/>
            <a:r>
              <a:rPr lang="en-GB" sz="900" dirty="0">
                <a:latin typeface="Century Gothic" panose="020B0502020202020204" pitchFamily="34" charset="0"/>
              </a:rPr>
              <a:t>	Twitch	</a:t>
            </a:r>
            <a:r>
              <a:rPr lang="en-GB" sz="900" b="0" i="0" dirty="0">
                <a:solidFill>
                  <a:srgbClr val="000000"/>
                </a:solidFill>
                <a:effectLst/>
                <a:latin typeface="Century Gothic" panose="020B0502020202020204" pitchFamily="34" charset="0"/>
              </a:rPr>
              <a:t> 	Bastian Pasinksi (</a:t>
            </a:r>
            <a:r>
              <a:rPr lang="en-GB" sz="900" b="0" i="0" dirty="0">
                <a:solidFill>
                  <a:srgbClr val="000000"/>
                </a:solidFill>
                <a:effectLst/>
                <a:latin typeface="Century Gothic" panose="020B0502020202020204" pitchFamily="34" charset="0"/>
                <a:hlinkClick r:id="rId7"/>
              </a:rPr>
              <a:t>pasinsb@twitch.tv</a:t>
            </a:r>
            <a:r>
              <a:rPr lang="en-GB" sz="900" b="0" i="0" dirty="0">
                <a:solidFill>
                  <a:srgbClr val="000000"/>
                </a:solidFill>
                <a:effectLst/>
                <a:latin typeface="Century Gothic" panose="020B0502020202020204" pitchFamily="34" charset="0"/>
              </a:rPr>
              <a:t>)</a:t>
            </a:r>
          </a:p>
          <a:p>
            <a:pPr algn="l" rtl="0"/>
            <a:r>
              <a:rPr lang="en-GB" sz="900" b="1" dirty="0">
                <a:latin typeface="Century Gothic" panose="020B0502020202020204" pitchFamily="34" charset="0"/>
              </a:rPr>
              <a:t>France</a:t>
            </a:r>
            <a:r>
              <a:rPr lang="en-GB" sz="900" dirty="0">
                <a:latin typeface="Century Gothic" panose="020B0502020202020204" pitchFamily="34" charset="0"/>
              </a:rPr>
              <a:t>	Amazon Ads	</a:t>
            </a:r>
            <a:r>
              <a:rPr lang="en-GB" sz="900" b="0" i="0" dirty="0">
                <a:solidFill>
                  <a:srgbClr val="000000"/>
                </a:solidFill>
                <a:effectLst/>
                <a:latin typeface="Century Gothic" panose="020B0502020202020204" pitchFamily="34" charset="0"/>
              </a:rPr>
              <a:t> 	Olivier Kuijper (okuijper@amazon.fr)</a:t>
            </a:r>
            <a:endParaRPr lang="en-GB" sz="900" dirty="0">
              <a:latin typeface="Century Gothic" panose="020B0502020202020204" pitchFamily="34" charset="0"/>
            </a:endParaRPr>
          </a:p>
          <a:p>
            <a:pPr algn="l" rtl="0"/>
            <a:r>
              <a:rPr lang="en-GB" sz="900" dirty="0">
                <a:latin typeface="Century Gothic" panose="020B0502020202020204" pitchFamily="34" charset="0"/>
              </a:rPr>
              <a:t>	Twitch	</a:t>
            </a:r>
            <a:r>
              <a:rPr lang="en-GB" sz="900" b="0" i="0" dirty="0">
                <a:solidFill>
                  <a:srgbClr val="000000"/>
                </a:solidFill>
                <a:effectLst/>
                <a:latin typeface="Century Gothic" panose="020B0502020202020204" pitchFamily="34" charset="0"/>
              </a:rPr>
              <a:t> 	Anne-</a:t>
            </a:r>
            <a:r>
              <a:rPr lang="en-GB" sz="900" dirty="0">
                <a:latin typeface="Century Gothic" panose="020B0502020202020204" pitchFamily="34" charset="0"/>
              </a:rPr>
              <a:t>C</a:t>
            </a:r>
            <a:r>
              <a:rPr lang="en-GB" sz="900" b="0" i="0" dirty="0">
                <a:solidFill>
                  <a:srgbClr val="000000"/>
                </a:solidFill>
                <a:effectLst/>
                <a:latin typeface="Century Gothic" panose="020B0502020202020204" pitchFamily="34" charset="0"/>
              </a:rPr>
              <a:t>arole Roussou (</a:t>
            </a:r>
            <a:r>
              <a:rPr lang="en-GB" sz="900" b="0" i="0" dirty="0">
                <a:solidFill>
                  <a:srgbClr val="000000"/>
                </a:solidFill>
                <a:effectLst/>
                <a:latin typeface="Century Gothic" panose="020B0502020202020204" pitchFamily="34" charset="0"/>
                <a:hlinkClick r:id="rId8"/>
              </a:rPr>
              <a:t>aroussou@twitch.tv</a:t>
            </a:r>
            <a:r>
              <a:rPr lang="en-GB" sz="900" dirty="0">
                <a:latin typeface="Century Gothic" panose="020B0502020202020204" pitchFamily="34" charset="0"/>
              </a:rPr>
              <a:t>)</a:t>
            </a:r>
          </a:p>
          <a:p>
            <a:pPr algn="l" rtl="0"/>
            <a:r>
              <a:rPr lang="en-GB" sz="900" b="1" dirty="0">
                <a:latin typeface="Century Gothic" panose="020B0502020202020204" pitchFamily="34" charset="0"/>
              </a:rPr>
              <a:t>Spain</a:t>
            </a:r>
            <a:r>
              <a:rPr lang="en-GB" sz="900" dirty="0">
                <a:latin typeface="Century Gothic" panose="020B0502020202020204" pitchFamily="34" charset="0"/>
              </a:rPr>
              <a:t>	Amazon Ads	</a:t>
            </a:r>
            <a:r>
              <a:rPr lang="en-GB" sz="900" b="0" i="0" dirty="0">
                <a:solidFill>
                  <a:srgbClr val="000000"/>
                </a:solidFill>
                <a:effectLst/>
                <a:latin typeface="Century Gothic" panose="020B0502020202020204" pitchFamily="34" charset="0"/>
              </a:rPr>
              <a:t> 	Brenda Beato (brendabc@amazon.es)</a:t>
            </a:r>
            <a:endParaRPr lang="en-GB" sz="900" dirty="0">
              <a:latin typeface="Century Gothic" panose="020B0502020202020204" pitchFamily="34" charset="0"/>
            </a:endParaRPr>
          </a:p>
          <a:p>
            <a:pPr algn="l" rtl="0"/>
            <a:r>
              <a:rPr lang="en-GB" sz="900" dirty="0">
                <a:latin typeface="Century Gothic" panose="020B0502020202020204" pitchFamily="34" charset="0"/>
              </a:rPr>
              <a:t>	Twitch	</a:t>
            </a:r>
            <a:r>
              <a:rPr lang="en-GB" sz="900" b="0" i="0" dirty="0">
                <a:solidFill>
                  <a:srgbClr val="000000"/>
                </a:solidFill>
                <a:effectLst/>
                <a:latin typeface="Century Gothic" panose="020B0502020202020204" pitchFamily="34" charset="0"/>
              </a:rPr>
              <a:t> 	Marta Alvarez Ruiz (martalvr@twitch.tv)</a:t>
            </a:r>
            <a:endParaRPr lang="en-GB" sz="900" dirty="0">
              <a:latin typeface="Century Gothic" panose="020B0502020202020204" pitchFamily="34" charset="0"/>
            </a:endParaRPr>
          </a:p>
          <a:p>
            <a:pPr algn="l" rtl="0"/>
            <a:r>
              <a:rPr lang="en-GB" sz="900" b="1" dirty="0">
                <a:latin typeface="Century Gothic" panose="020B0502020202020204" pitchFamily="34" charset="0"/>
              </a:rPr>
              <a:t>Italy</a:t>
            </a:r>
            <a:r>
              <a:rPr lang="en-GB" sz="900" dirty="0">
                <a:latin typeface="Century Gothic" panose="020B0502020202020204" pitchFamily="34" charset="0"/>
              </a:rPr>
              <a:t>	Amazon Ads	</a:t>
            </a:r>
            <a:r>
              <a:rPr lang="en-GB" sz="900" b="0" i="0" dirty="0">
                <a:solidFill>
                  <a:srgbClr val="000000"/>
                </a:solidFill>
                <a:effectLst/>
                <a:latin typeface="Century Gothic" panose="020B0502020202020204" pitchFamily="34" charset="0"/>
              </a:rPr>
              <a:t> 	Sonia Pepe (pepes@amazon.it)</a:t>
            </a:r>
            <a:endParaRPr lang="en-GB" sz="900" dirty="0">
              <a:latin typeface="Century Gothic" panose="020B0502020202020204" pitchFamily="34" charset="0"/>
            </a:endParaRPr>
          </a:p>
          <a:p>
            <a:pPr algn="l" rtl="0"/>
            <a:r>
              <a:rPr lang="en-GB" sz="900" dirty="0">
                <a:latin typeface="Century Gothic" panose="020B0502020202020204" pitchFamily="34" charset="0"/>
              </a:rPr>
              <a:t>	Twitch	</a:t>
            </a:r>
            <a:r>
              <a:rPr lang="en-GB" sz="900" b="0" i="0" dirty="0">
                <a:solidFill>
                  <a:srgbClr val="000000"/>
                </a:solidFill>
                <a:effectLst/>
                <a:latin typeface="Century Gothic" panose="020B0502020202020204" pitchFamily="34" charset="0"/>
              </a:rPr>
              <a:t> 	Gianluca Mottola (gianluam@twitch.tv)</a:t>
            </a:r>
            <a:br>
              <a:rPr lang="en-GB" sz="900" dirty="0">
                <a:latin typeface="Century Gothic" panose="020B0502020202020204" pitchFamily="34" charset="0"/>
              </a:rPr>
            </a:br>
            <a:endParaRPr lang="en-GB" sz="900" dirty="0">
              <a:latin typeface="Century Gothic" panose="020B0502020202020204" pitchFamily="34" charset="0"/>
            </a:endParaRPr>
          </a:p>
        </p:txBody>
      </p:sp>
    </p:spTree>
    <p:extLst>
      <p:ext uri="{BB962C8B-B14F-4D97-AF65-F5344CB8AC3E}">
        <p14:creationId xmlns:p14="http://schemas.microsoft.com/office/powerpoint/2010/main" val="982000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6" name="Google Shape;266;p21"/>
          <p:cNvSpPr/>
          <p:nvPr/>
        </p:nvSpPr>
        <p:spPr>
          <a:xfrm>
            <a:off x="3884775" y="4151500"/>
            <a:ext cx="423300" cy="423300"/>
          </a:xfrm>
          <a:prstGeom prst="star4">
            <a:avLst>
              <a:gd name="adj" fmla="val 6717"/>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white text on a black background&#10;&#10;Description automatically generated">
            <a:extLst>
              <a:ext uri="{FF2B5EF4-FFF2-40B4-BE49-F238E27FC236}">
                <a16:creationId xmlns:a16="http://schemas.microsoft.com/office/drawing/2014/main" id="{D7A88940-92FE-6D1B-8621-E5B7C2CB0DEF}"/>
              </a:ext>
            </a:extLst>
          </p:cNvPr>
          <p:cNvPicPr>
            <a:picLocks noChangeAspect="1"/>
          </p:cNvPicPr>
          <p:nvPr/>
        </p:nvPicPr>
        <p:blipFill>
          <a:blip r:embed="rId3"/>
          <a:stretch>
            <a:fillRect/>
          </a:stretch>
        </p:blipFill>
        <p:spPr>
          <a:xfrm>
            <a:off x="1857304" y="3285344"/>
            <a:ext cx="1181732" cy="3158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
        <p:cNvGrpSpPr/>
        <p:nvPr/>
      </p:nvGrpSpPr>
      <p:grpSpPr>
        <a:xfrm>
          <a:off x="0" y="0"/>
          <a:ext cx="0" cy="0"/>
          <a:chOff x="0" y="0"/>
          <a:chExt cx="0" cy="0"/>
        </a:xfrm>
      </p:grpSpPr>
      <p:sp>
        <p:nvSpPr>
          <p:cNvPr id="82" name="Google Shape;82;p14"/>
          <p:cNvSpPr/>
          <p:nvPr/>
        </p:nvSpPr>
        <p:spPr>
          <a:xfrm>
            <a:off x="954450" y="865450"/>
            <a:ext cx="2224500" cy="379800"/>
          </a:xfrm>
          <a:prstGeom prst="rect">
            <a:avLst/>
          </a:prstGeom>
          <a:solidFill>
            <a:srgbClr val="FD3E8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GB" sz="1200" b="1" dirty="0">
                <a:solidFill>
                  <a:schemeClr val="lt1"/>
                </a:solidFill>
                <a:latin typeface="Century Gothic"/>
                <a:ea typeface="Century Gothic"/>
                <a:cs typeface="Century Gothic"/>
                <a:sym typeface="Century Gothic"/>
              </a:rPr>
              <a:t>The Amazon Ads Challenge</a:t>
            </a:r>
            <a:endParaRPr lang="en-GB" sz="1200" dirty="0">
              <a:solidFill>
                <a:schemeClr val="lt1"/>
              </a:solidFill>
            </a:endParaRPr>
          </a:p>
        </p:txBody>
      </p:sp>
      <p:sp>
        <p:nvSpPr>
          <p:cNvPr id="83" name="Google Shape;83;p14"/>
          <p:cNvSpPr txBox="1"/>
          <p:nvPr/>
        </p:nvSpPr>
        <p:spPr>
          <a:xfrm>
            <a:off x="878975" y="1418825"/>
            <a:ext cx="1768800" cy="1313100"/>
          </a:xfrm>
          <a:prstGeom prst="rect">
            <a:avLst/>
          </a:prstGeom>
          <a:noFill/>
          <a:ln>
            <a:noFill/>
          </a:ln>
        </p:spPr>
        <p:txBody>
          <a:bodyPr spcFirstLastPara="1" wrap="square" lIns="91425" tIns="91425" rIns="91425" bIns="91425" anchor="t" anchorCtr="0">
            <a:noAutofit/>
          </a:bodyPr>
          <a:lstStyle/>
          <a:p>
            <a:pPr>
              <a:lnSpc>
                <a:spcPct val="115000"/>
              </a:lnSpc>
            </a:pPr>
            <a:r>
              <a:rPr lang="en-AU" sz="900" dirty="0">
                <a:solidFill>
                  <a:schemeClr val="bg1"/>
                </a:solidFill>
                <a:effectLst/>
                <a:latin typeface="Century Gothic" panose="020B0502020202020204" pitchFamily="34" charset="0"/>
                <a:ea typeface="Arial" panose="020B0604020202020204" pitchFamily="34" charset="0"/>
              </a:rPr>
              <a:t>Come up with a breakthrough creative concept for one of your clients that uses the Amazon canvas to drive a measurable outcome, such as purchase, awareness, or engagement. </a:t>
            </a:r>
          </a:p>
          <a:p>
            <a:pPr>
              <a:lnSpc>
                <a:spcPct val="115000"/>
              </a:lnSpc>
            </a:pPr>
            <a:endParaRPr lang="en-AU" sz="900" dirty="0">
              <a:solidFill>
                <a:schemeClr val="bg1"/>
              </a:solidFill>
              <a:latin typeface="Century Gothic" panose="020B0502020202020204" pitchFamily="34" charset="0"/>
              <a:ea typeface="Arial" panose="020B0604020202020204" pitchFamily="34" charset="0"/>
            </a:endParaRPr>
          </a:p>
          <a:p>
            <a:pPr>
              <a:lnSpc>
                <a:spcPct val="115000"/>
              </a:lnSpc>
            </a:pPr>
            <a:r>
              <a:rPr lang="en-AU" sz="900" dirty="0">
                <a:solidFill>
                  <a:schemeClr val="bg1"/>
                </a:solidFill>
                <a:effectLst/>
                <a:latin typeface="Century Gothic" panose="020B0502020202020204" pitchFamily="34" charset="0"/>
                <a:ea typeface="Arial" panose="020B0604020202020204" pitchFamily="34" charset="0"/>
              </a:rPr>
              <a:t>Demonstrate how your concept connects minimum two different Amazon properties (e.g. a Fire TV takeover and an Alexa experience, or a Twitch stream and an Amazon Fresh pop-up experience) in an innovative way. </a:t>
            </a:r>
          </a:p>
        </p:txBody>
      </p:sp>
      <p:sp>
        <p:nvSpPr>
          <p:cNvPr id="84" name="Google Shape;84;p14"/>
          <p:cNvSpPr/>
          <p:nvPr/>
        </p:nvSpPr>
        <p:spPr>
          <a:xfrm>
            <a:off x="824100" y="924800"/>
            <a:ext cx="260700" cy="261000"/>
          </a:xfrm>
          <a:prstGeom prst="star8">
            <a:avLst>
              <a:gd name="adj" fmla="val 23580"/>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3048600" y="924800"/>
            <a:ext cx="260700" cy="261000"/>
          </a:xfrm>
          <a:prstGeom prst="star8">
            <a:avLst>
              <a:gd name="adj" fmla="val 23580"/>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5414775" y="542675"/>
            <a:ext cx="2192100" cy="2192100"/>
          </a:xfrm>
          <a:prstGeom prst="rect">
            <a:avLst/>
          </a:prstGeom>
          <a:noFill/>
          <a:ln w="28575" cap="flat" cmpd="sng">
            <a:solidFill>
              <a:srgbClr val="FAA91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5295675" y="423575"/>
            <a:ext cx="119100" cy="119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a:off x="7606875" y="423575"/>
            <a:ext cx="119100" cy="119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5295675" y="2734775"/>
            <a:ext cx="119100" cy="119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7606875" y="2734775"/>
            <a:ext cx="119100" cy="119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txBox="1"/>
          <p:nvPr/>
        </p:nvSpPr>
        <p:spPr>
          <a:xfrm>
            <a:off x="2803225" y="1418825"/>
            <a:ext cx="1548000" cy="1313100"/>
          </a:xfrm>
          <a:prstGeom prst="rect">
            <a:avLst/>
          </a:prstGeom>
          <a:noFill/>
          <a:ln>
            <a:noFill/>
          </a:ln>
        </p:spPr>
        <p:txBody>
          <a:bodyPr spcFirstLastPara="1" wrap="square" lIns="91425" tIns="91425" rIns="91425" bIns="91425" anchor="t" anchorCtr="0">
            <a:noAutofit/>
          </a:bodyPr>
          <a:lstStyle/>
          <a:p>
            <a:pPr>
              <a:lnSpc>
                <a:spcPct val="115000"/>
              </a:lnSpc>
            </a:pPr>
            <a:r>
              <a:rPr lang="en-AU" sz="900" dirty="0">
                <a:solidFill>
                  <a:schemeClr val="bg1"/>
                </a:solidFill>
                <a:effectLst/>
                <a:latin typeface="Century Gothic" panose="020B0502020202020204" pitchFamily="34" charset="0"/>
                <a:ea typeface="Arial" panose="020B0604020202020204" pitchFamily="34" charset="0"/>
              </a:rPr>
              <a:t>You can use a current client RFP or business challenge as the basis for your submission. We look forward to guiding you through the suite of Amazon Ads products and innovating on them. Good luck!</a:t>
            </a:r>
          </a:p>
        </p:txBody>
      </p:sp>
      <p:grpSp>
        <p:nvGrpSpPr>
          <p:cNvPr id="94" name="Google Shape;94;p14"/>
          <p:cNvGrpSpPr/>
          <p:nvPr/>
        </p:nvGrpSpPr>
        <p:grpSpPr>
          <a:xfrm>
            <a:off x="5395725" y="3176650"/>
            <a:ext cx="2230200" cy="683600"/>
            <a:chOff x="5395700" y="3187500"/>
            <a:chExt cx="2230200" cy="683600"/>
          </a:xfrm>
        </p:grpSpPr>
        <p:sp>
          <p:nvSpPr>
            <p:cNvPr id="95" name="Google Shape;95;p14"/>
            <p:cNvSpPr/>
            <p:nvPr/>
          </p:nvSpPr>
          <p:spPr>
            <a:xfrm>
              <a:off x="5395700" y="3371900"/>
              <a:ext cx="2230200" cy="4992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6380475" y="3187500"/>
              <a:ext cx="260700" cy="2061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4"/>
          <p:cNvSpPr/>
          <p:nvPr/>
        </p:nvSpPr>
        <p:spPr>
          <a:xfrm>
            <a:off x="5588350" y="3507600"/>
            <a:ext cx="206100" cy="206100"/>
          </a:xfrm>
          <a:prstGeom prst="ellipse">
            <a:avLst/>
          </a:prstGeom>
          <a:solidFill>
            <a:srgbClr val="FD3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a:off x="5998075" y="3507600"/>
            <a:ext cx="206100" cy="206100"/>
          </a:xfrm>
          <a:prstGeom prst="diamond">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6383350" y="3458825"/>
            <a:ext cx="255000" cy="255000"/>
          </a:xfrm>
          <a:prstGeom prst="star5">
            <a:avLst>
              <a:gd name="adj" fmla="val 19098"/>
              <a:gd name="hf" fmla="val 105146"/>
              <a:gd name="vf" fmla="val 110557"/>
            </a:avLst>
          </a:prstGeom>
          <a:solidFill>
            <a:srgbClr val="FAA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6817525" y="3507600"/>
            <a:ext cx="206100" cy="206100"/>
          </a:xfrm>
          <a:prstGeom prst="chevron">
            <a:avLst>
              <a:gd name="adj" fmla="val 50000"/>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7227250" y="3507600"/>
            <a:ext cx="206100" cy="206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a:off x="8203575" y="1128775"/>
            <a:ext cx="423300" cy="423300"/>
          </a:xfrm>
          <a:prstGeom prst="star4">
            <a:avLst>
              <a:gd name="adj" fmla="val 67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4622675" y="4177975"/>
            <a:ext cx="423300" cy="423300"/>
          </a:xfrm>
          <a:prstGeom prst="star4">
            <a:avLst>
              <a:gd name="adj" fmla="val 6717"/>
            </a:avLst>
          </a:prstGeom>
          <a:solidFill>
            <a:srgbClr val="FD3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p:nvPr/>
        </p:nvSpPr>
        <p:spPr>
          <a:xfrm>
            <a:off x="3602650" y="401875"/>
            <a:ext cx="336300" cy="336300"/>
          </a:xfrm>
          <a:prstGeom prst="star4">
            <a:avLst>
              <a:gd name="adj" fmla="val 6717"/>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p:nvPr/>
        </p:nvSpPr>
        <p:spPr>
          <a:xfrm>
            <a:off x="8431450" y="857575"/>
            <a:ext cx="314700" cy="314700"/>
          </a:xfrm>
          <a:prstGeom prst="star4">
            <a:avLst>
              <a:gd name="adj" fmla="val 6717"/>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7975725" y="4210625"/>
            <a:ext cx="314700" cy="314700"/>
          </a:xfrm>
          <a:prstGeom prst="star4">
            <a:avLst>
              <a:gd name="adj" fmla="val 671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DDCDBBB1-FAA4-0BCF-523C-77CF03F96850}"/>
              </a:ext>
            </a:extLst>
          </p:cNvPr>
          <p:cNvPicPr>
            <a:picLocks noChangeAspect="1"/>
          </p:cNvPicPr>
          <p:nvPr/>
        </p:nvPicPr>
        <p:blipFill>
          <a:blip r:embed="rId3"/>
          <a:srcRect/>
          <a:stretch/>
        </p:blipFill>
        <p:spPr>
          <a:xfrm>
            <a:off x="8201012" y="4672086"/>
            <a:ext cx="835205" cy="3475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p:nvPr/>
        </p:nvSpPr>
        <p:spPr>
          <a:xfrm>
            <a:off x="-61542" y="0"/>
            <a:ext cx="9205542"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715750" y="561600"/>
            <a:ext cx="1955100" cy="379800"/>
          </a:xfrm>
          <a:prstGeom prst="rect">
            <a:avLst/>
          </a:prstGeom>
          <a:solidFill>
            <a:srgbClr val="3454D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dirty="0">
                <a:solidFill>
                  <a:schemeClr val="lt1"/>
                </a:solidFill>
                <a:latin typeface="Century Gothic"/>
                <a:ea typeface="Century Gothic"/>
                <a:cs typeface="Century Gothic"/>
                <a:sym typeface="Century Gothic"/>
              </a:rPr>
              <a:t>The Amazon Canvas</a:t>
            </a:r>
            <a:endParaRPr dirty="0">
              <a:solidFill>
                <a:schemeClr val="lt1"/>
              </a:solidFill>
            </a:endParaRPr>
          </a:p>
        </p:txBody>
      </p:sp>
      <p:pic>
        <p:nvPicPr>
          <p:cNvPr id="117" name="Google Shape;117;p15"/>
          <p:cNvPicPr preferRelativeResize="0"/>
          <p:nvPr/>
        </p:nvPicPr>
        <p:blipFill rotWithShape="1">
          <a:blip r:embed="rId3">
            <a:alphaModFix/>
          </a:blip>
          <a:srcRect l="12863" t="17221" r="23551" b="17221"/>
          <a:stretch/>
        </p:blipFill>
        <p:spPr>
          <a:xfrm rot="5400000">
            <a:off x="7179514" y="3168162"/>
            <a:ext cx="2604298" cy="1346374"/>
          </a:xfrm>
          <a:prstGeom prst="rect">
            <a:avLst/>
          </a:prstGeom>
          <a:noFill/>
          <a:ln>
            <a:noFill/>
          </a:ln>
        </p:spPr>
      </p:pic>
      <p:sp>
        <p:nvSpPr>
          <p:cNvPr id="118" name="Google Shape;118;p15"/>
          <p:cNvSpPr/>
          <p:nvPr/>
        </p:nvSpPr>
        <p:spPr>
          <a:xfrm>
            <a:off x="585375" y="621000"/>
            <a:ext cx="260700" cy="261000"/>
          </a:xfrm>
          <a:prstGeom prst="star8">
            <a:avLst>
              <a:gd name="adj" fmla="val 23580"/>
            </a:avLst>
          </a:prstGeom>
          <a:solidFill>
            <a:srgbClr val="FAA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2539075" y="621000"/>
            <a:ext cx="260700" cy="261000"/>
          </a:xfrm>
          <a:prstGeom prst="star8">
            <a:avLst>
              <a:gd name="adj" fmla="val 23580"/>
            </a:avLst>
          </a:prstGeom>
          <a:solidFill>
            <a:srgbClr val="FAA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 name="Google Shape;120;p15"/>
          <p:cNvCxnSpPr/>
          <p:nvPr/>
        </p:nvCxnSpPr>
        <p:spPr>
          <a:xfrm>
            <a:off x="8083721" y="0"/>
            <a:ext cx="0" cy="5154300"/>
          </a:xfrm>
          <a:prstGeom prst="straightConnector1">
            <a:avLst/>
          </a:prstGeom>
          <a:noFill/>
          <a:ln w="9525" cap="flat" cmpd="sng">
            <a:solidFill>
              <a:schemeClr val="dk2"/>
            </a:solidFill>
            <a:prstDash val="dash"/>
            <a:round/>
            <a:headEnd type="none" w="med" len="med"/>
            <a:tailEnd type="none" w="med" len="med"/>
          </a:ln>
        </p:spPr>
      </p:cxnSp>
      <p:grpSp>
        <p:nvGrpSpPr>
          <p:cNvPr id="121" name="Google Shape;121;p15"/>
          <p:cNvGrpSpPr/>
          <p:nvPr/>
        </p:nvGrpSpPr>
        <p:grpSpPr>
          <a:xfrm rot="-5400000">
            <a:off x="6774022" y="2123979"/>
            <a:ext cx="2619438" cy="1146636"/>
            <a:chOff x="-2093975" y="-1642350"/>
            <a:chExt cx="3668681" cy="2118300"/>
          </a:xfrm>
        </p:grpSpPr>
        <p:sp>
          <p:nvSpPr>
            <p:cNvPr id="122" name="Google Shape;122;p15"/>
            <p:cNvSpPr/>
            <p:nvPr/>
          </p:nvSpPr>
          <p:spPr>
            <a:xfrm>
              <a:off x="-2093975"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1822077" y="-1642350"/>
              <a:ext cx="405900" cy="2118300"/>
            </a:xfrm>
            <a:prstGeom prst="ellipse">
              <a:avLst/>
            </a:prstGeom>
            <a:solidFill>
              <a:srgbClr val="D9D9D9"/>
            </a:solid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1550178"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1278280"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1006381"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734483" y="-1642350"/>
              <a:ext cx="405900" cy="2118300"/>
            </a:xfrm>
            <a:prstGeom prst="ellipse">
              <a:avLst/>
            </a:prstGeom>
            <a:noFill/>
            <a:ln w="9525" cap="flat" cmpd="sng">
              <a:solidFill>
                <a:srgbClr val="9F9F9B"/>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462585"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190686"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81212"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53111" y="-1642350"/>
              <a:ext cx="405900" cy="2118300"/>
            </a:xfrm>
            <a:prstGeom prst="ellipse">
              <a:avLst/>
            </a:prstGeom>
            <a:noFill/>
            <a:ln w="9525" cap="flat" cmpd="sng">
              <a:solidFill>
                <a:srgbClr val="9F9F9B"/>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625009"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896907"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1168806" y="-1642350"/>
              <a:ext cx="405900" cy="2118300"/>
            </a:xfrm>
            <a:prstGeom prst="ellipse">
              <a:avLst/>
            </a:pr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15"/>
          <p:cNvSpPr/>
          <p:nvPr/>
        </p:nvSpPr>
        <p:spPr>
          <a:xfrm>
            <a:off x="8348375" y="3716950"/>
            <a:ext cx="222570" cy="259250"/>
          </a:xfrm>
          <a:custGeom>
            <a:avLst/>
            <a:gdLst/>
            <a:ahLst/>
            <a:cxnLst/>
            <a:rect l="l" t="t" r="r" b="b"/>
            <a:pathLst>
              <a:path w="19375" h="22568" extrusionOk="0">
                <a:moveTo>
                  <a:pt x="0" y="0"/>
                </a:moveTo>
                <a:lnTo>
                  <a:pt x="6170" y="22568"/>
                </a:lnTo>
                <a:lnTo>
                  <a:pt x="11257" y="15316"/>
                </a:lnTo>
                <a:lnTo>
                  <a:pt x="19375" y="12881"/>
                </a:lnTo>
                <a:close/>
              </a:path>
            </a:pathLst>
          </a:custGeom>
          <a:solidFill>
            <a:schemeClr val="lt1"/>
          </a:solidFill>
          <a:ln w="9525" cap="flat" cmpd="sng">
            <a:solidFill>
              <a:schemeClr val="dk1"/>
            </a:solidFill>
            <a:prstDash val="solid"/>
            <a:round/>
            <a:headEnd type="none" w="med" len="med"/>
            <a:tailEnd type="none" w="med" len="med"/>
          </a:ln>
        </p:spPr>
      </p:sp>
      <p:sp>
        <p:nvSpPr>
          <p:cNvPr id="136" name="Google Shape;136;p15"/>
          <p:cNvSpPr/>
          <p:nvPr/>
        </p:nvSpPr>
        <p:spPr>
          <a:xfrm>
            <a:off x="8290550" y="1237425"/>
            <a:ext cx="336300" cy="336300"/>
          </a:xfrm>
          <a:prstGeom prst="star4">
            <a:avLst>
              <a:gd name="adj" fmla="val 6717"/>
            </a:avLst>
          </a:prstGeom>
          <a:solidFill>
            <a:srgbClr val="FD3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715749" y="1237425"/>
            <a:ext cx="6307693" cy="3344475"/>
          </a:xfrm>
          <a:prstGeom prst="round2DiagRect">
            <a:avLst>
              <a:gd name="adj1" fmla="val 16667"/>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6903017" y="3881017"/>
            <a:ext cx="251700" cy="252000"/>
          </a:xfrm>
          <a:prstGeom prst="star8">
            <a:avLst>
              <a:gd name="adj" fmla="val 2358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A6669142-1495-2355-D8FA-4047C17DB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05" y="1429989"/>
            <a:ext cx="5448580" cy="3061040"/>
          </a:xfrm>
          <a:prstGeom prst="rect">
            <a:avLst/>
          </a:prstGeom>
        </p:spPr>
      </p:pic>
      <p:pic>
        <p:nvPicPr>
          <p:cNvPr id="3" name="Picture 2">
            <a:extLst>
              <a:ext uri="{FF2B5EF4-FFF2-40B4-BE49-F238E27FC236}">
                <a16:creationId xmlns:a16="http://schemas.microsoft.com/office/drawing/2014/main" id="{44717A71-3E7D-7E00-30BD-33AEE7DA42D6}"/>
              </a:ext>
            </a:extLst>
          </p:cNvPr>
          <p:cNvPicPr>
            <a:picLocks noChangeAspect="1"/>
          </p:cNvPicPr>
          <p:nvPr/>
        </p:nvPicPr>
        <p:blipFill>
          <a:blip r:embed="rId5"/>
          <a:srcRect/>
          <a:stretch/>
        </p:blipFill>
        <p:spPr>
          <a:xfrm>
            <a:off x="8201012" y="4672086"/>
            <a:ext cx="835205" cy="3475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p:nvPr/>
        </p:nvSpPr>
        <p:spPr>
          <a:xfrm>
            <a:off x="4004100" y="0"/>
            <a:ext cx="51399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715750" y="561600"/>
            <a:ext cx="1955100" cy="379800"/>
          </a:xfrm>
          <a:prstGeom prst="rect">
            <a:avLst/>
          </a:prstGeom>
          <a:solidFill>
            <a:srgbClr val="3454D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lt1"/>
                </a:solidFill>
                <a:latin typeface="Century Gothic"/>
                <a:ea typeface="Century Gothic"/>
                <a:cs typeface="Century Gothic"/>
                <a:sym typeface="Century Gothic"/>
              </a:rPr>
              <a:t>We are here to help</a:t>
            </a:r>
            <a:endParaRPr>
              <a:solidFill>
                <a:schemeClr val="lt1"/>
              </a:solidFill>
            </a:endParaRPr>
          </a:p>
        </p:txBody>
      </p:sp>
      <p:sp>
        <p:nvSpPr>
          <p:cNvPr id="116" name="Google Shape;116;p15"/>
          <p:cNvSpPr txBox="1"/>
          <p:nvPr/>
        </p:nvSpPr>
        <p:spPr>
          <a:xfrm>
            <a:off x="4471700" y="402925"/>
            <a:ext cx="2652900" cy="17661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sz="900" b="1" dirty="0">
                <a:solidFill>
                  <a:schemeClr val="dk1"/>
                </a:solidFill>
                <a:latin typeface="Century Gothic"/>
                <a:ea typeface="Century Gothic"/>
                <a:cs typeface="Century Gothic"/>
                <a:sym typeface="Century Gothic"/>
              </a:rPr>
              <a:t>We’re happy to be part of your ideation / brainstorm session as well as a midpoint check-in to review where you are, offer feedback and answer any outstanding questions you may have. You will have the chance to tell us about your specific client challenge, objectives and KPIs, for us to come up with the best solution together.</a:t>
            </a:r>
            <a:endParaRPr sz="900" b="1" dirty="0">
              <a:solidFill>
                <a:schemeClr val="dk1"/>
              </a:solidFill>
              <a:latin typeface="Century Gothic"/>
              <a:ea typeface="Century Gothic"/>
              <a:cs typeface="Century Gothic"/>
              <a:sym typeface="Century Gothic"/>
            </a:endParaRPr>
          </a:p>
          <a:p>
            <a:pPr marL="0" lvl="0" indent="0" algn="l" rtl="0">
              <a:lnSpc>
                <a:spcPct val="110000"/>
              </a:lnSpc>
              <a:spcBef>
                <a:spcPts val="0"/>
              </a:spcBef>
              <a:spcAft>
                <a:spcPts val="0"/>
              </a:spcAft>
              <a:buNone/>
            </a:pPr>
            <a:r>
              <a:rPr lang="en" sz="900" b="1" dirty="0">
                <a:solidFill>
                  <a:schemeClr val="dk1"/>
                </a:solidFill>
                <a:latin typeface="Century Gothic"/>
                <a:ea typeface="Century Gothic"/>
                <a:cs typeface="Century Gothic"/>
                <a:sym typeface="Century Gothic"/>
              </a:rPr>
              <a:t> </a:t>
            </a:r>
            <a:endParaRPr sz="900" b="1" dirty="0">
              <a:solidFill>
                <a:schemeClr val="dk1"/>
              </a:solidFill>
              <a:latin typeface="Century Gothic"/>
              <a:ea typeface="Century Gothic"/>
              <a:cs typeface="Century Gothic"/>
              <a:sym typeface="Century Gothic"/>
            </a:endParaRPr>
          </a:p>
          <a:p>
            <a:pPr marL="12700" lvl="0" indent="0" algn="l" rtl="0">
              <a:lnSpc>
                <a:spcPct val="110000"/>
              </a:lnSpc>
              <a:spcBef>
                <a:spcPts val="0"/>
              </a:spcBef>
              <a:spcAft>
                <a:spcPts val="0"/>
              </a:spcAft>
              <a:buNone/>
            </a:pPr>
            <a:r>
              <a:rPr lang="en" sz="900" dirty="0">
                <a:solidFill>
                  <a:schemeClr val="dk1"/>
                </a:solidFill>
                <a:latin typeface="Century Gothic"/>
                <a:ea typeface="Century Gothic"/>
                <a:cs typeface="Century Gothic"/>
                <a:sym typeface="Century Gothic"/>
              </a:rPr>
              <a:t>Your main points of contact for Amazon Ads are detailed in the final slide of this document.  Please reach out to schedule the brainstorm and midpoint check-in, or to answer any Amazon-specific questions you may have.</a:t>
            </a:r>
            <a:endParaRPr sz="900" dirty="0">
              <a:solidFill>
                <a:schemeClr val="dk1"/>
              </a:solidFill>
              <a:latin typeface="Century Gothic"/>
              <a:ea typeface="Century Gothic"/>
              <a:cs typeface="Century Gothic"/>
              <a:sym typeface="Century Gothic"/>
            </a:endParaRPr>
          </a:p>
          <a:p>
            <a:pPr marL="12700" lvl="0" indent="0" algn="l" rtl="0">
              <a:lnSpc>
                <a:spcPct val="110000"/>
              </a:lnSpc>
              <a:spcBef>
                <a:spcPts val="0"/>
              </a:spcBef>
              <a:spcAft>
                <a:spcPts val="0"/>
              </a:spcAft>
              <a:buNone/>
            </a:pPr>
            <a:endParaRPr sz="900" dirty="0">
              <a:solidFill>
                <a:schemeClr val="dk1"/>
              </a:solidFill>
              <a:latin typeface="Century Gothic"/>
              <a:ea typeface="Century Gothic"/>
              <a:cs typeface="Century Gothic"/>
              <a:sym typeface="Century Gothic"/>
            </a:endParaRPr>
          </a:p>
          <a:p>
            <a:pPr marL="12700" lvl="0" indent="0" algn="l" rtl="0">
              <a:lnSpc>
                <a:spcPct val="110000"/>
              </a:lnSpc>
              <a:spcBef>
                <a:spcPts val="0"/>
              </a:spcBef>
              <a:spcAft>
                <a:spcPts val="0"/>
              </a:spcAft>
              <a:buNone/>
            </a:pPr>
            <a:r>
              <a:rPr lang="en" sz="900" dirty="0">
                <a:solidFill>
                  <a:schemeClr val="dk1"/>
                </a:solidFill>
                <a:latin typeface="Century Gothic"/>
                <a:ea typeface="Century Gothic"/>
                <a:cs typeface="Century Gothic"/>
                <a:sym typeface="Century Gothic"/>
              </a:rPr>
              <a:t>You can find details around which clients are eligible to enter, inspiration in the form of case studies, details about our brands, as well as information on how the winning team’s campaign will be put live, on </a:t>
            </a:r>
            <a:r>
              <a:rPr lang="en" sz="900" dirty="0">
                <a:solidFill>
                  <a:schemeClr val="dk1"/>
                </a:solidFill>
                <a:latin typeface="Century Gothic"/>
                <a:ea typeface="Century Gothic"/>
                <a:cs typeface="Century Gothic"/>
                <a:sym typeface="Century Gothic"/>
                <a:hlinkClick r:id="rId3"/>
              </a:rPr>
              <a:t>The Breakthrough Idea website</a:t>
            </a:r>
            <a:r>
              <a:rPr lang="en" sz="900" dirty="0">
                <a:solidFill>
                  <a:schemeClr val="dk1"/>
                </a:solidFill>
                <a:latin typeface="Century Gothic"/>
                <a:ea typeface="Century Gothic"/>
                <a:cs typeface="Century Gothic"/>
                <a:sym typeface="Century Gothic"/>
              </a:rPr>
              <a:t>. Broader questions relating to the contest can be sent to</a:t>
            </a:r>
            <a:r>
              <a:rPr lang="en" sz="900" dirty="0">
                <a:solidFill>
                  <a:schemeClr val="lt1"/>
                </a:solidFill>
                <a:latin typeface="Century Gothic"/>
                <a:ea typeface="Century Gothic"/>
                <a:cs typeface="Century Gothic"/>
                <a:sym typeface="Century Gothic"/>
              </a:rPr>
              <a:t> </a:t>
            </a:r>
            <a:r>
              <a:rPr lang="en" sz="900" dirty="0">
                <a:solidFill>
                  <a:srgbClr val="FD3E81"/>
                </a:solidFill>
                <a:latin typeface="Century Gothic"/>
                <a:ea typeface="Century Gothic"/>
                <a:cs typeface="Century Gothic"/>
                <a:sym typeface="Century Gothic"/>
              </a:rPr>
              <a:t>thebreakthroughidea@essencemediacom.com</a:t>
            </a:r>
            <a:endParaRPr sz="900" dirty="0">
              <a:solidFill>
                <a:srgbClr val="FD3E81"/>
              </a:solidFill>
              <a:latin typeface="Century Gothic"/>
              <a:ea typeface="Century Gothic"/>
              <a:cs typeface="Century Gothic"/>
              <a:sym typeface="Century Gothic"/>
            </a:endParaRPr>
          </a:p>
          <a:p>
            <a:pPr marL="0" lvl="0" indent="0" algn="l" rtl="0">
              <a:lnSpc>
                <a:spcPct val="110000"/>
              </a:lnSpc>
              <a:spcBef>
                <a:spcPts val="0"/>
              </a:spcBef>
              <a:spcAft>
                <a:spcPts val="0"/>
              </a:spcAft>
              <a:buNone/>
            </a:pPr>
            <a:endParaRPr sz="900" dirty="0">
              <a:solidFill>
                <a:schemeClr val="lt1"/>
              </a:solidFill>
              <a:latin typeface="Century Gothic"/>
              <a:ea typeface="Century Gothic"/>
              <a:cs typeface="Century Gothic"/>
              <a:sym typeface="Century Gothic"/>
            </a:endParaRPr>
          </a:p>
        </p:txBody>
      </p:sp>
      <p:pic>
        <p:nvPicPr>
          <p:cNvPr id="117" name="Google Shape;117;p15"/>
          <p:cNvPicPr preferRelativeResize="0"/>
          <p:nvPr/>
        </p:nvPicPr>
        <p:blipFill rotWithShape="1">
          <a:blip r:embed="rId4">
            <a:alphaModFix/>
          </a:blip>
          <a:srcRect l="12863" t="17221" r="23551" b="17221"/>
          <a:stretch/>
        </p:blipFill>
        <p:spPr>
          <a:xfrm rot="5400000">
            <a:off x="7179514" y="3168162"/>
            <a:ext cx="2604298" cy="1346374"/>
          </a:xfrm>
          <a:prstGeom prst="rect">
            <a:avLst/>
          </a:prstGeom>
          <a:noFill/>
          <a:ln>
            <a:noFill/>
          </a:ln>
        </p:spPr>
      </p:pic>
      <p:sp>
        <p:nvSpPr>
          <p:cNvPr id="118" name="Google Shape;118;p15"/>
          <p:cNvSpPr/>
          <p:nvPr/>
        </p:nvSpPr>
        <p:spPr>
          <a:xfrm>
            <a:off x="585375" y="621000"/>
            <a:ext cx="260700" cy="261000"/>
          </a:xfrm>
          <a:prstGeom prst="star8">
            <a:avLst>
              <a:gd name="adj" fmla="val 23580"/>
            </a:avLst>
          </a:prstGeom>
          <a:solidFill>
            <a:srgbClr val="FAA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2539075" y="621000"/>
            <a:ext cx="260700" cy="261000"/>
          </a:xfrm>
          <a:prstGeom prst="star8">
            <a:avLst>
              <a:gd name="adj" fmla="val 23580"/>
            </a:avLst>
          </a:prstGeom>
          <a:solidFill>
            <a:srgbClr val="FAA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 name="Google Shape;120;p15"/>
          <p:cNvCxnSpPr/>
          <p:nvPr/>
        </p:nvCxnSpPr>
        <p:spPr>
          <a:xfrm>
            <a:off x="8083721" y="0"/>
            <a:ext cx="0" cy="5154300"/>
          </a:xfrm>
          <a:prstGeom prst="straightConnector1">
            <a:avLst/>
          </a:prstGeom>
          <a:noFill/>
          <a:ln w="9525" cap="flat" cmpd="sng">
            <a:solidFill>
              <a:schemeClr val="dk2"/>
            </a:solidFill>
            <a:prstDash val="dash"/>
            <a:round/>
            <a:headEnd type="none" w="med" len="med"/>
            <a:tailEnd type="none" w="med" len="med"/>
          </a:ln>
        </p:spPr>
      </p:cxnSp>
      <p:grpSp>
        <p:nvGrpSpPr>
          <p:cNvPr id="121" name="Google Shape;121;p15"/>
          <p:cNvGrpSpPr/>
          <p:nvPr/>
        </p:nvGrpSpPr>
        <p:grpSpPr>
          <a:xfrm rot="-5400000">
            <a:off x="6774022" y="2123979"/>
            <a:ext cx="2619438" cy="1146636"/>
            <a:chOff x="-2093975" y="-1642350"/>
            <a:chExt cx="3668681" cy="2118300"/>
          </a:xfrm>
        </p:grpSpPr>
        <p:sp>
          <p:nvSpPr>
            <p:cNvPr id="122" name="Google Shape;122;p15"/>
            <p:cNvSpPr/>
            <p:nvPr/>
          </p:nvSpPr>
          <p:spPr>
            <a:xfrm>
              <a:off x="-2093975"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1822077" y="-1642350"/>
              <a:ext cx="405900" cy="2118300"/>
            </a:xfrm>
            <a:prstGeom prst="ellipse">
              <a:avLst/>
            </a:prstGeom>
            <a:solidFill>
              <a:srgbClr val="D9D9D9"/>
            </a:solid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1550178"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1278280"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1006381"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734483" y="-1642350"/>
              <a:ext cx="405900" cy="2118300"/>
            </a:xfrm>
            <a:prstGeom prst="ellipse">
              <a:avLst/>
            </a:prstGeom>
            <a:noFill/>
            <a:ln w="9525" cap="flat" cmpd="sng">
              <a:solidFill>
                <a:srgbClr val="9F9F9B"/>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462585"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190686"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81212"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53111" y="-1642350"/>
              <a:ext cx="405900" cy="2118300"/>
            </a:xfrm>
            <a:prstGeom prst="ellipse">
              <a:avLst/>
            </a:prstGeom>
            <a:noFill/>
            <a:ln w="9525" cap="flat" cmpd="sng">
              <a:solidFill>
                <a:srgbClr val="9F9F9B"/>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625009"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896907" y="-1642350"/>
              <a:ext cx="405900" cy="2118300"/>
            </a:xfrm>
            <a:prstGeom prst="ellipse">
              <a:avLst/>
            </a:prstGeom>
            <a:noFill/>
            <a:ln w="9525" cap="flat" cmpd="sng">
              <a:solidFill>
                <a:srgbClr val="9F9F9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1168806" y="-1642350"/>
              <a:ext cx="405900" cy="2118300"/>
            </a:xfrm>
            <a:prstGeom prst="ellipse">
              <a:avLst/>
            </a:pr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15"/>
          <p:cNvSpPr/>
          <p:nvPr/>
        </p:nvSpPr>
        <p:spPr>
          <a:xfrm>
            <a:off x="8348375" y="3716950"/>
            <a:ext cx="222570" cy="259250"/>
          </a:xfrm>
          <a:custGeom>
            <a:avLst/>
            <a:gdLst/>
            <a:ahLst/>
            <a:cxnLst/>
            <a:rect l="l" t="t" r="r" b="b"/>
            <a:pathLst>
              <a:path w="19375" h="22568" extrusionOk="0">
                <a:moveTo>
                  <a:pt x="0" y="0"/>
                </a:moveTo>
                <a:lnTo>
                  <a:pt x="6170" y="22568"/>
                </a:lnTo>
                <a:lnTo>
                  <a:pt x="11257" y="15316"/>
                </a:lnTo>
                <a:lnTo>
                  <a:pt x="19375" y="12881"/>
                </a:lnTo>
                <a:close/>
              </a:path>
            </a:pathLst>
          </a:custGeom>
          <a:solidFill>
            <a:schemeClr val="lt1"/>
          </a:solidFill>
          <a:ln w="9525" cap="flat" cmpd="sng">
            <a:solidFill>
              <a:schemeClr val="dk1"/>
            </a:solidFill>
            <a:prstDash val="solid"/>
            <a:round/>
            <a:headEnd type="none" w="med" len="med"/>
            <a:tailEnd type="none" w="med" len="med"/>
          </a:ln>
        </p:spPr>
      </p:sp>
      <p:sp>
        <p:nvSpPr>
          <p:cNvPr id="136" name="Google Shape;136;p15"/>
          <p:cNvSpPr/>
          <p:nvPr/>
        </p:nvSpPr>
        <p:spPr>
          <a:xfrm>
            <a:off x="8290550" y="1237425"/>
            <a:ext cx="336300" cy="336300"/>
          </a:xfrm>
          <a:prstGeom prst="star4">
            <a:avLst>
              <a:gd name="adj" fmla="val 6717"/>
            </a:avLst>
          </a:prstGeom>
          <a:solidFill>
            <a:srgbClr val="FD3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603976" y="1035338"/>
            <a:ext cx="2821200" cy="1143900"/>
          </a:xfrm>
          <a:prstGeom prst="round2DiagRect">
            <a:avLst>
              <a:gd name="adj1" fmla="val 16667"/>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txBox="1"/>
          <p:nvPr/>
        </p:nvSpPr>
        <p:spPr>
          <a:xfrm>
            <a:off x="668137" y="1209866"/>
            <a:ext cx="2933120" cy="5343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 sz="900" dirty="0">
                <a:solidFill>
                  <a:schemeClr val="dk1"/>
                </a:solidFill>
                <a:latin typeface="Century Gothic"/>
                <a:ea typeface="Century Gothic"/>
                <a:cs typeface="Century Gothic"/>
                <a:sym typeface="Century Gothic"/>
              </a:rPr>
              <a:t>Please see the Amazon Ads page within the </a:t>
            </a:r>
            <a:r>
              <a:rPr lang="en" sz="900" dirty="0">
                <a:solidFill>
                  <a:schemeClr val="dk1"/>
                </a:solidFill>
                <a:latin typeface="Century Gothic" panose="020B0502020202020204" pitchFamily="34" charset="0"/>
                <a:ea typeface="Century Gothic"/>
                <a:cs typeface="Century Gothic"/>
                <a:sym typeface="Century Gothic"/>
              </a:rPr>
              <a:t>contest </a:t>
            </a:r>
            <a:r>
              <a:rPr lang="en" sz="900" dirty="0">
                <a:solidFill>
                  <a:schemeClr val="dk1"/>
                </a:solidFill>
                <a:latin typeface="Century Gothic" panose="020B0502020202020204" pitchFamily="34" charset="0"/>
                <a:ea typeface="Century Gothic"/>
                <a:cs typeface="Century Gothic"/>
                <a:sym typeface="Century Gothic"/>
                <a:hlinkClick r:id="rId3"/>
              </a:rPr>
              <a:t>website</a:t>
            </a:r>
            <a:r>
              <a:rPr lang="en" sz="900" dirty="0">
                <a:solidFill>
                  <a:schemeClr val="dk1"/>
                </a:solidFill>
                <a:latin typeface="Century Gothic" panose="020B0502020202020204" pitchFamily="34" charset="0"/>
                <a:ea typeface="Century Gothic"/>
                <a:cs typeface="Century Gothic"/>
                <a:sym typeface="Century Gothic"/>
              </a:rPr>
              <a:t> to watch videos from experts and links to our solutions across the business to help you familiarise yourself with a few of our offerings. </a:t>
            </a:r>
            <a:endParaRPr sz="900" dirty="0">
              <a:solidFill>
                <a:schemeClr val="lt1"/>
              </a:solidFill>
              <a:latin typeface="Century Gothic" panose="020B0502020202020204" pitchFamily="34" charset="0"/>
              <a:ea typeface="Century Gothic"/>
              <a:cs typeface="Century Gothic"/>
              <a:sym typeface="Century Gothic"/>
            </a:endParaRPr>
          </a:p>
        </p:txBody>
      </p:sp>
      <p:sp>
        <p:nvSpPr>
          <p:cNvPr id="143" name="Google Shape;143;p15"/>
          <p:cNvSpPr/>
          <p:nvPr/>
        </p:nvSpPr>
        <p:spPr>
          <a:xfrm>
            <a:off x="3299326" y="1810814"/>
            <a:ext cx="251700" cy="252000"/>
          </a:xfrm>
          <a:prstGeom prst="star8">
            <a:avLst>
              <a:gd name="adj" fmla="val 2358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C3D720F6-F8F5-DBF8-F02D-0866792B92A1}"/>
              </a:ext>
            </a:extLst>
          </p:cNvPr>
          <p:cNvPicPr>
            <a:picLocks noChangeAspect="1"/>
          </p:cNvPicPr>
          <p:nvPr/>
        </p:nvPicPr>
        <p:blipFill>
          <a:blip r:embed="rId5"/>
          <a:srcRect/>
          <a:stretch/>
        </p:blipFill>
        <p:spPr>
          <a:xfrm>
            <a:off x="8201012" y="4672086"/>
            <a:ext cx="835205" cy="347551"/>
          </a:xfrm>
          <a:prstGeom prst="rect">
            <a:avLst/>
          </a:prstGeom>
        </p:spPr>
      </p:pic>
    </p:spTree>
    <p:extLst>
      <p:ext uri="{BB962C8B-B14F-4D97-AF65-F5344CB8AC3E}">
        <p14:creationId xmlns:p14="http://schemas.microsoft.com/office/powerpoint/2010/main" val="4012887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pSp>
        <p:nvGrpSpPr>
          <p:cNvPr id="148" name="Google Shape;148;p16"/>
          <p:cNvGrpSpPr/>
          <p:nvPr/>
        </p:nvGrpSpPr>
        <p:grpSpPr>
          <a:xfrm>
            <a:off x="-10" y="1"/>
            <a:ext cx="9135360" cy="5143500"/>
            <a:chOff x="-10" y="1"/>
            <a:chExt cx="9135360" cy="5143500"/>
          </a:xfrm>
        </p:grpSpPr>
        <p:grpSp>
          <p:nvGrpSpPr>
            <p:cNvPr id="149" name="Google Shape;149;p16"/>
            <p:cNvGrpSpPr/>
            <p:nvPr/>
          </p:nvGrpSpPr>
          <p:grpSpPr>
            <a:xfrm rot="5400000">
              <a:off x="2604018" y="-2031102"/>
              <a:ext cx="3927305" cy="9135360"/>
              <a:chOff x="-325" y="-7975"/>
              <a:chExt cx="710323" cy="930300"/>
            </a:xfrm>
          </p:grpSpPr>
          <p:cxnSp>
            <p:nvCxnSpPr>
              <p:cNvPr id="150" name="Google Shape;150;p16"/>
              <p:cNvCxnSpPr/>
              <p:nvPr/>
            </p:nvCxnSpPr>
            <p:spPr>
              <a:xfrm>
                <a:off x="-325"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1" name="Google Shape;151;p16"/>
              <p:cNvCxnSpPr/>
              <p:nvPr/>
            </p:nvCxnSpPr>
            <p:spPr>
              <a:xfrm>
                <a:off x="177256"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2" name="Google Shape;152;p16"/>
              <p:cNvCxnSpPr/>
              <p:nvPr/>
            </p:nvCxnSpPr>
            <p:spPr>
              <a:xfrm>
                <a:off x="354837"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3" name="Google Shape;153;p16"/>
              <p:cNvCxnSpPr/>
              <p:nvPr/>
            </p:nvCxnSpPr>
            <p:spPr>
              <a:xfrm>
                <a:off x="532417"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4" name="Google Shape;154;p16"/>
              <p:cNvCxnSpPr/>
              <p:nvPr/>
            </p:nvCxnSpPr>
            <p:spPr>
              <a:xfrm>
                <a:off x="709998" y="-7975"/>
                <a:ext cx="0" cy="930300"/>
              </a:xfrm>
              <a:prstGeom prst="straightConnector1">
                <a:avLst/>
              </a:prstGeom>
              <a:noFill/>
              <a:ln w="19050" cap="flat" cmpd="sng">
                <a:solidFill>
                  <a:srgbClr val="CCCCCC"/>
                </a:solidFill>
                <a:prstDash val="solid"/>
                <a:round/>
                <a:headEnd type="none" w="med" len="med"/>
                <a:tailEnd type="none" w="med" len="med"/>
              </a:ln>
            </p:spPr>
          </p:cxnSp>
        </p:grpSp>
        <p:grpSp>
          <p:nvGrpSpPr>
            <p:cNvPr id="155" name="Google Shape;155;p16"/>
            <p:cNvGrpSpPr/>
            <p:nvPr/>
          </p:nvGrpSpPr>
          <p:grpSpPr>
            <a:xfrm>
              <a:off x="658787" y="1"/>
              <a:ext cx="7854611" cy="5143500"/>
              <a:chOff x="658787" y="1"/>
              <a:chExt cx="7854611" cy="5143500"/>
            </a:xfrm>
          </p:grpSpPr>
          <p:cxnSp>
            <p:nvCxnSpPr>
              <p:cNvPr id="156" name="Google Shape;156;p16"/>
              <p:cNvCxnSpPr/>
              <p:nvPr/>
            </p:nvCxnSpPr>
            <p:spPr>
              <a:xfrm>
                <a:off x="8513397"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57" name="Google Shape;157;p16"/>
              <p:cNvCxnSpPr/>
              <p:nvPr/>
            </p:nvCxnSpPr>
            <p:spPr>
              <a:xfrm>
                <a:off x="658787"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58" name="Google Shape;158;p16"/>
              <p:cNvCxnSpPr/>
              <p:nvPr/>
            </p:nvCxnSpPr>
            <p:spPr>
              <a:xfrm>
                <a:off x="1640613"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59" name="Google Shape;159;p16"/>
              <p:cNvCxnSpPr/>
              <p:nvPr/>
            </p:nvCxnSpPr>
            <p:spPr>
              <a:xfrm>
                <a:off x="2622439"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0" name="Google Shape;160;p16"/>
              <p:cNvCxnSpPr/>
              <p:nvPr/>
            </p:nvCxnSpPr>
            <p:spPr>
              <a:xfrm>
                <a:off x="3604265"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1" name="Google Shape;161;p16"/>
              <p:cNvCxnSpPr/>
              <p:nvPr/>
            </p:nvCxnSpPr>
            <p:spPr>
              <a:xfrm>
                <a:off x="4586092"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2" name="Google Shape;162;p16"/>
              <p:cNvCxnSpPr/>
              <p:nvPr/>
            </p:nvCxnSpPr>
            <p:spPr>
              <a:xfrm>
                <a:off x="5567918"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3" name="Google Shape;163;p16"/>
              <p:cNvCxnSpPr/>
              <p:nvPr/>
            </p:nvCxnSpPr>
            <p:spPr>
              <a:xfrm>
                <a:off x="6549744"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4" name="Google Shape;164;p16"/>
              <p:cNvCxnSpPr/>
              <p:nvPr/>
            </p:nvCxnSpPr>
            <p:spPr>
              <a:xfrm>
                <a:off x="7531571" y="1"/>
                <a:ext cx="0" cy="5143500"/>
              </a:xfrm>
              <a:prstGeom prst="straightConnector1">
                <a:avLst/>
              </a:prstGeom>
              <a:noFill/>
              <a:ln w="19050" cap="flat" cmpd="sng">
                <a:solidFill>
                  <a:srgbClr val="CCCCCC"/>
                </a:solidFill>
                <a:prstDash val="solid"/>
                <a:round/>
                <a:headEnd type="none" w="med" len="med"/>
                <a:tailEnd type="none" w="med" len="med"/>
              </a:ln>
            </p:spPr>
          </p:cxnSp>
        </p:grpSp>
      </p:grpSp>
      <p:sp>
        <p:nvSpPr>
          <p:cNvPr id="170" name="Google Shape;170;p16"/>
          <p:cNvSpPr/>
          <p:nvPr/>
        </p:nvSpPr>
        <p:spPr>
          <a:xfrm>
            <a:off x="3016730" y="144630"/>
            <a:ext cx="3110539" cy="556200"/>
          </a:xfrm>
          <a:prstGeom prst="rect">
            <a:avLst/>
          </a:prstGeom>
          <a:solidFill>
            <a:srgbClr val="61E1E0"/>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dirty="0">
                <a:solidFill>
                  <a:schemeClr val="dk1"/>
                </a:solidFill>
                <a:latin typeface="Century Gothic"/>
                <a:ea typeface="Century Gothic"/>
                <a:cs typeface="Century Gothic"/>
                <a:sym typeface="Century Gothic"/>
              </a:rPr>
              <a:t>Creative best practices</a:t>
            </a:r>
            <a:endParaRPr dirty="0">
              <a:solidFill>
                <a:schemeClr val="dk1"/>
              </a:solidFill>
            </a:endParaRPr>
          </a:p>
        </p:txBody>
      </p:sp>
      <p:sp>
        <p:nvSpPr>
          <p:cNvPr id="171" name="Google Shape;171;p16"/>
          <p:cNvSpPr/>
          <p:nvPr/>
        </p:nvSpPr>
        <p:spPr>
          <a:xfrm rot="5400000">
            <a:off x="6006192" y="298409"/>
            <a:ext cx="260700" cy="261000"/>
          </a:xfrm>
          <a:prstGeom prst="star8">
            <a:avLst>
              <a:gd name="adj" fmla="val 23580"/>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rot="5400000">
            <a:off x="2886381" y="292230"/>
            <a:ext cx="260700" cy="261000"/>
          </a:xfrm>
          <a:prstGeom prst="star8">
            <a:avLst>
              <a:gd name="adj" fmla="val 23580"/>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a:off x="679461" y="1003755"/>
            <a:ext cx="2289600" cy="3661656"/>
          </a:xfrm>
          <a:prstGeom prst="round1Rect">
            <a:avLst>
              <a:gd name="adj" fmla="val 2015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524586" y="1269855"/>
            <a:ext cx="325500" cy="326100"/>
          </a:xfrm>
          <a:prstGeom prst="ellipse">
            <a:avLst/>
          </a:prstGeom>
          <a:solidFill>
            <a:schemeClr val="dk1"/>
          </a:solidFill>
          <a:ln>
            <a:noFill/>
          </a:ln>
        </p:spPr>
        <p:txBody>
          <a:bodyPr spcFirstLastPara="1" wrap="square" lIns="64000" tIns="91425" rIns="91425" bIns="91425" anchor="ctr" anchorCtr="0">
            <a:noAutofit/>
          </a:bodyPr>
          <a:lstStyle/>
          <a:p>
            <a:pPr marL="0" lvl="0" indent="0" algn="ctr" rtl="0">
              <a:spcBef>
                <a:spcPts val="0"/>
              </a:spcBef>
              <a:spcAft>
                <a:spcPts val="0"/>
              </a:spcAft>
              <a:buNone/>
            </a:pPr>
            <a:r>
              <a:rPr lang="en" b="1" dirty="0">
                <a:solidFill>
                  <a:schemeClr val="lt1"/>
                </a:solidFill>
                <a:latin typeface="Century Gothic"/>
                <a:ea typeface="Century Gothic"/>
                <a:cs typeface="Century Gothic"/>
                <a:sym typeface="Century Gothic"/>
              </a:rPr>
              <a:t>1</a:t>
            </a:r>
            <a:endParaRPr b="1" dirty="0">
              <a:solidFill>
                <a:schemeClr val="lt1"/>
              </a:solidFill>
              <a:latin typeface="Century Gothic"/>
              <a:ea typeface="Century Gothic"/>
              <a:cs typeface="Century Gothic"/>
              <a:sym typeface="Century Gothic"/>
            </a:endParaRPr>
          </a:p>
        </p:txBody>
      </p:sp>
      <p:sp>
        <p:nvSpPr>
          <p:cNvPr id="176" name="Google Shape;176;p16"/>
          <p:cNvSpPr txBox="1"/>
          <p:nvPr/>
        </p:nvSpPr>
        <p:spPr>
          <a:xfrm>
            <a:off x="945135" y="1159905"/>
            <a:ext cx="1876821" cy="3447330"/>
          </a:xfrm>
          <a:prstGeom prst="rect">
            <a:avLst/>
          </a:prstGeom>
          <a:noFill/>
          <a:ln>
            <a:noFill/>
          </a:ln>
        </p:spPr>
        <p:txBody>
          <a:bodyPr spcFirstLastPara="1" wrap="square" lIns="91425" tIns="91425" rIns="91425" bIns="91425" anchor="t" anchorCtr="0">
            <a:noAutofit/>
          </a:bodyPr>
          <a:lstStyle/>
          <a:p>
            <a:pPr>
              <a:lnSpc>
                <a:spcPct val="115000"/>
              </a:lnSpc>
            </a:pPr>
            <a:r>
              <a:rPr lang="en-AU" sz="1000" b="1" dirty="0">
                <a:solidFill>
                  <a:srgbClr val="FD3E81"/>
                </a:solidFill>
                <a:latin typeface="Century Gothic"/>
                <a:ea typeface="Century Gothic"/>
                <a:cs typeface="Century Gothic"/>
                <a:sym typeface="Century Gothic"/>
              </a:rPr>
              <a:t>Creative tip #1</a:t>
            </a:r>
            <a:endParaRPr lang="en-AU" sz="1000" b="1" dirty="0">
              <a:solidFill>
                <a:srgbClr val="FD3E81"/>
              </a:solidFill>
              <a:latin typeface="Century Gothic" panose="020B0502020202020204" pitchFamily="34" charset="0"/>
              <a:ea typeface="Century Gothic"/>
              <a:cs typeface="Century Gothic"/>
              <a:sym typeface="Century Gothic"/>
            </a:endParaRPr>
          </a:p>
          <a:p>
            <a:pPr>
              <a:lnSpc>
                <a:spcPct val="115000"/>
              </a:lnSpc>
            </a:pPr>
            <a:r>
              <a:rPr lang="en-AU" sz="1000" dirty="0">
                <a:effectLst/>
                <a:latin typeface="Century Gothic" panose="020B0502020202020204" pitchFamily="34" charset="0"/>
                <a:ea typeface="Arial" panose="020B0604020202020204" pitchFamily="34" charset="0"/>
              </a:rPr>
              <a:t>Our best concepts emerge when a brand’s DNA can connect seamlessly with Amazon’s DNA, </a:t>
            </a:r>
            <a:r>
              <a:rPr lang="en-AU" sz="1000" dirty="0">
                <a:latin typeface="Century Gothic" panose="020B0502020202020204" pitchFamily="34" charset="0"/>
                <a:ea typeface="Arial" panose="020B0604020202020204" pitchFamily="34" charset="0"/>
              </a:rPr>
              <a:t>e.g</a:t>
            </a:r>
            <a:r>
              <a:rPr lang="en-AU" sz="1000" dirty="0">
                <a:effectLst/>
                <a:latin typeface="Century Gothic" panose="020B0502020202020204" pitchFamily="34" charset="0"/>
                <a:ea typeface="Arial" panose="020B0604020202020204" pitchFamily="34" charset="0"/>
              </a:rPr>
              <a:t>.</a:t>
            </a:r>
          </a:p>
          <a:p>
            <a:pPr lvl="0">
              <a:lnSpc>
                <a:spcPct val="115000"/>
              </a:lnSpc>
            </a:pPr>
            <a:endParaRPr lang="en-AU" sz="1000" dirty="0">
              <a:effectLst/>
              <a:latin typeface="Century Gothic" panose="020B0502020202020204" pitchFamily="34" charset="0"/>
              <a:ea typeface="Arial" panose="020B0604020202020204" pitchFamily="34" charset="0"/>
            </a:endParaRPr>
          </a:p>
          <a:p>
            <a:pPr marL="171450" lvl="0" indent="-171450">
              <a:lnSpc>
                <a:spcPct val="115000"/>
              </a:lnSpc>
              <a:buFont typeface="Arial" panose="020B0604020202020204" pitchFamily="34" charset="0"/>
              <a:buChar char="•"/>
            </a:pPr>
            <a:r>
              <a:rPr lang="en-AU" sz="1000" dirty="0">
                <a:effectLst/>
                <a:latin typeface="Century Gothic" panose="020B0502020202020204" pitchFamily="34" charset="0"/>
                <a:ea typeface="Arial" panose="020B0604020202020204" pitchFamily="34" charset="0"/>
              </a:rPr>
              <a:t>Disney creates magic and wonder through storytelling, Amazon </a:t>
            </a:r>
            <a:r>
              <a:rPr lang="en-AU" sz="1000" i="1" dirty="0">
                <a:effectLst/>
                <a:latin typeface="Century Gothic" panose="020B0502020202020204" pitchFamily="34" charset="0"/>
                <a:ea typeface="Arial" panose="020B0604020202020204" pitchFamily="34" charset="0"/>
              </a:rPr>
              <a:t>delivers</a:t>
            </a:r>
            <a:r>
              <a:rPr lang="en-AU" sz="1000" dirty="0">
                <a:effectLst/>
                <a:latin typeface="Century Gothic" panose="020B0502020202020204" pitchFamily="34" charset="0"/>
                <a:ea typeface="Arial" panose="020B0604020202020204" pitchFamily="34" charset="0"/>
              </a:rPr>
              <a:t> magic through bringing customers’ wants and desires to reality</a:t>
            </a:r>
          </a:p>
          <a:p>
            <a:pPr marL="171450" lvl="0" indent="-171450">
              <a:lnSpc>
                <a:spcPct val="115000"/>
              </a:lnSpc>
              <a:buFont typeface="Arial" panose="020B0604020202020204" pitchFamily="34" charset="0"/>
              <a:buChar char="•"/>
            </a:pPr>
            <a:r>
              <a:rPr lang="en-AU" sz="1000" dirty="0">
                <a:effectLst/>
                <a:latin typeface="Century Gothic" panose="020B0502020202020204" pitchFamily="34" charset="0"/>
                <a:ea typeface="Arial" panose="020B0604020202020204" pitchFamily="34" charset="0"/>
              </a:rPr>
              <a:t>Coca-Cola’s “open happiness” tagline can bridge to the happiness people feel when they open an Amazon box</a:t>
            </a:r>
          </a:p>
        </p:txBody>
      </p:sp>
      <p:cxnSp>
        <p:nvCxnSpPr>
          <p:cNvPr id="184" name="Google Shape;184;p16"/>
          <p:cNvCxnSpPr/>
          <p:nvPr/>
        </p:nvCxnSpPr>
        <p:spPr>
          <a:xfrm>
            <a:off x="679461" y="4665410"/>
            <a:ext cx="2300400" cy="0"/>
          </a:xfrm>
          <a:prstGeom prst="straightConnector1">
            <a:avLst/>
          </a:prstGeom>
          <a:noFill/>
          <a:ln w="19050" cap="flat" cmpd="sng">
            <a:solidFill>
              <a:schemeClr val="dk1"/>
            </a:solidFill>
            <a:prstDash val="solid"/>
            <a:round/>
            <a:headEnd type="none" w="med" len="med"/>
            <a:tailEnd type="none" w="med" len="med"/>
          </a:ln>
        </p:spPr>
      </p:cxnSp>
      <p:sp>
        <p:nvSpPr>
          <p:cNvPr id="13" name="Google Shape;174;p16">
            <a:extLst>
              <a:ext uri="{FF2B5EF4-FFF2-40B4-BE49-F238E27FC236}">
                <a16:creationId xmlns:a16="http://schemas.microsoft.com/office/drawing/2014/main" id="{C617B242-FCA9-4B16-D30C-DBC95FADC5BC}"/>
              </a:ext>
            </a:extLst>
          </p:cNvPr>
          <p:cNvSpPr/>
          <p:nvPr/>
        </p:nvSpPr>
        <p:spPr>
          <a:xfrm>
            <a:off x="3451373" y="1003755"/>
            <a:ext cx="2289600" cy="3661656"/>
          </a:xfrm>
          <a:prstGeom prst="round1Rect">
            <a:avLst>
              <a:gd name="adj" fmla="val 2015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5;p16">
            <a:extLst>
              <a:ext uri="{FF2B5EF4-FFF2-40B4-BE49-F238E27FC236}">
                <a16:creationId xmlns:a16="http://schemas.microsoft.com/office/drawing/2014/main" id="{0DE3D1B1-51B2-779D-3AE7-D2A702A2D5E4}"/>
              </a:ext>
            </a:extLst>
          </p:cNvPr>
          <p:cNvSpPr/>
          <p:nvPr/>
        </p:nvSpPr>
        <p:spPr>
          <a:xfrm>
            <a:off x="3296498" y="1269855"/>
            <a:ext cx="325500" cy="326100"/>
          </a:xfrm>
          <a:prstGeom prst="ellipse">
            <a:avLst/>
          </a:prstGeom>
          <a:solidFill>
            <a:schemeClr val="dk1"/>
          </a:solidFill>
          <a:ln>
            <a:noFill/>
          </a:ln>
        </p:spPr>
        <p:txBody>
          <a:bodyPr spcFirstLastPara="1" wrap="square" lIns="64000" tIns="91425" rIns="91425" bIns="91425" anchor="ctr" anchorCtr="0">
            <a:noAutofit/>
          </a:bodyPr>
          <a:lstStyle/>
          <a:p>
            <a:pPr marL="0" lvl="0" indent="0" algn="ctr" rtl="0">
              <a:spcBef>
                <a:spcPts val="0"/>
              </a:spcBef>
              <a:spcAft>
                <a:spcPts val="0"/>
              </a:spcAft>
              <a:buNone/>
            </a:pPr>
            <a:r>
              <a:rPr lang="en" b="1" dirty="0">
                <a:solidFill>
                  <a:schemeClr val="lt1"/>
                </a:solidFill>
                <a:latin typeface="Century Gothic"/>
                <a:ea typeface="Century Gothic"/>
                <a:cs typeface="Century Gothic"/>
                <a:sym typeface="Century Gothic"/>
              </a:rPr>
              <a:t>2</a:t>
            </a:r>
            <a:endParaRPr b="1" dirty="0">
              <a:solidFill>
                <a:schemeClr val="lt1"/>
              </a:solidFill>
              <a:latin typeface="Century Gothic"/>
              <a:ea typeface="Century Gothic"/>
              <a:cs typeface="Century Gothic"/>
              <a:sym typeface="Century Gothic"/>
            </a:endParaRPr>
          </a:p>
        </p:txBody>
      </p:sp>
      <p:sp>
        <p:nvSpPr>
          <p:cNvPr id="15" name="Google Shape;176;p16">
            <a:extLst>
              <a:ext uri="{FF2B5EF4-FFF2-40B4-BE49-F238E27FC236}">
                <a16:creationId xmlns:a16="http://schemas.microsoft.com/office/drawing/2014/main" id="{0A464483-D4E0-29ED-0D03-17D86FBA5E39}"/>
              </a:ext>
            </a:extLst>
          </p:cNvPr>
          <p:cNvSpPr txBox="1"/>
          <p:nvPr/>
        </p:nvSpPr>
        <p:spPr>
          <a:xfrm>
            <a:off x="3717047" y="1159905"/>
            <a:ext cx="1876821" cy="3447330"/>
          </a:xfrm>
          <a:prstGeom prst="rect">
            <a:avLst/>
          </a:prstGeom>
          <a:noFill/>
          <a:ln>
            <a:noFill/>
          </a:ln>
        </p:spPr>
        <p:txBody>
          <a:bodyPr spcFirstLastPara="1" wrap="square" lIns="91425" tIns="91425" rIns="91425" bIns="91425" anchor="t" anchorCtr="0">
            <a:noAutofit/>
          </a:bodyPr>
          <a:lstStyle/>
          <a:p>
            <a:pPr>
              <a:lnSpc>
                <a:spcPct val="115000"/>
              </a:lnSpc>
            </a:pPr>
            <a:r>
              <a:rPr lang="en-AU" sz="1000" b="1" dirty="0">
                <a:solidFill>
                  <a:srgbClr val="FD3E81"/>
                </a:solidFill>
                <a:latin typeface="Century Gothic"/>
                <a:ea typeface="Century Gothic"/>
                <a:cs typeface="Century Gothic"/>
                <a:sym typeface="Century Gothic"/>
              </a:rPr>
              <a:t>Creative tip #2</a:t>
            </a:r>
            <a:endParaRPr lang="en-AU" sz="1000" b="1" dirty="0">
              <a:solidFill>
                <a:srgbClr val="FD3E81"/>
              </a:solidFill>
              <a:latin typeface="Century Gothic" panose="020B0502020202020204" pitchFamily="34" charset="0"/>
              <a:ea typeface="Century Gothic"/>
              <a:cs typeface="Century Gothic"/>
              <a:sym typeface="Century Gothic"/>
            </a:endParaRPr>
          </a:p>
          <a:p>
            <a:pPr>
              <a:lnSpc>
                <a:spcPct val="115000"/>
              </a:lnSpc>
            </a:pPr>
            <a:r>
              <a:rPr lang="en-AU" sz="1000" dirty="0">
                <a:effectLst/>
                <a:latin typeface="Century Gothic" panose="020B0502020202020204" pitchFamily="34" charset="0"/>
                <a:ea typeface="Arial" panose="020B0604020202020204" pitchFamily="34" charset="0"/>
              </a:rPr>
              <a:t>We believe best ideas can be described in one sentence, or a PR headline </a:t>
            </a:r>
            <a:r>
              <a:rPr lang="en-AU" sz="1000" dirty="0">
                <a:latin typeface="Century Gothic" panose="020B0502020202020204" pitchFamily="34" charset="0"/>
                <a:ea typeface="Arial" panose="020B0604020202020204" pitchFamily="34" charset="0"/>
              </a:rPr>
              <a:t>e.g.</a:t>
            </a:r>
            <a:endParaRPr lang="en-AU" sz="1000" dirty="0">
              <a:effectLst/>
              <a:latin typeface="Century Gothic" panose="020B0502020202020204" pitchFamily="34" charset="0"/>
              <a:ea typeface="Arial" panose="020B0604020202020204" pitchFamily="34" charset="0"/>
            </a:endParaRPr>
          </a:p>
          <a:p>
            <a:pPr marL="342900" lvl="0" indent="-342900">
              <a:lnSpc>
                <a:spcPct val="115000"/>
              </a:lnSpc>
              <a:buFont typeface="Symbol" pitchFamily="2" charset="2"/>
              <a:buChar char=""/>
            </a:pPr>
            <a:r>
              <a:rPr lang="en-AU" sz="1000" dirty="0">
                <a:effectLst/>
                <a:latin typeface="Century Gothic" panose="020B0502020202020204" pitchFamily="34" charset="0"/>
                <a:ea typeface="Arial" panose="020B0604020202020204" pitchFamily="34" charset="0"/>
              </a:rPr>
              <a:t>Ad Council Updates Alexa’s Response to “What Is Love” in Inclusivity Campaign</a:t>
            </a:r>
          </a:p>
          <a:p>
            <a:pPr marL="342900" lvl="0" indent="-342900">
              <a:lnSpc>
                <a:spcPct val="115000"/>
              </a:lnSpc>
              <a:buFont typeface="Symbol" pitchFamily="2" charset="2"/>
              <a:buChar char=""/>
            </a:pPr>
            <a:r>
              <a:rPr lang="en-AU" sz="1000" dirty="0">
                <a:effectLst/>
                <a:latin typeface="Century Gothic" panose="020B0502020202020204" pitchFamily="34" charset="0"/>
                <a:ea typeface="Arial" panose="020B0604020202020204" pitchFamily="34" charset="0"/>
              </a:rPr>
              <a:t>Pringles Brings Video Game Zombie to Life in Twitch Livestream</a:t>
            </a:r>
          </a:p>
          <a:p>
            <a:pPr marL="0" lvl="0" indent="0" algn="l" rtl="0">
              <a:spcBef>
                <a:spcPts val="0"/>
              </a:spcBef>
              <a:spcAft>
                <a:spcPts val="0"/>
              </a:spcAft>
              <a:buNone/>
            </a:pPr>
            <a:endParaRPr lang="en-AU" sz="1000" b="1" dirty="0">
              <a:solidFill>
                <a:srgbClr val="FD3E81"/>
              </a:solidFill>
              <a:latin typeface="Century Gothic"/>
              <a:ea typeface="Century Gothic"/>
              <a:cs typeface="Century Gothic"/>
              <a:sym typeface="Century Gothic"/>
            </a:endParaRPr>
          </a:p>
        </p:txBody>
      </p:sp>
      <p:cxnSp>
        <p:nvCxnSpPr>
          <p:cNvPr id="16" name="Google Shape;184;p16">
            <a:extLst>
              <a:ext uri="{FF2B5EF4-FFF2-40B4-BE49-F238E27FC236}">
                <a16:creationId xmlns:a16="http://schemas.microsoft.com/office/drawing/2014/main" id="{5B3C3922-45A5-CDD0-94EB-E8245AB66812}"/>
              </a:ext>
            </a:extLst>
          </p:cNvPr>
          <p:cNvCxnSpPr/>
          <p:nvPr/>
        </p:nvCxnSpPr>
        <p:spPr>
          <a:xfrm>
            <a:off x="3451373" y="4665410"/>
            <a:ext cx="2300400" cy="0"/>
          </a:xfrm>
          <a:prstGeom prst="straightConnector1">
            <a:avLst/>
          </a:prstGeom>
          <a:noFill/>
          <a:ln w="19050" cap="flat" cmpd="sng">
            <a:solidFill>
              <a:schemeClr val="dk1"/>
            </a:solidFill>
            <a:prstDash val="solid"/>
            <a:round/>
            <a:headEnd type="none" w="med" len="med"/>
            <a:tailEnd type="none" w="med" len="med"/>
          </a:ln>
        </p:spPr>
      </p:cxnSp>
      <p:sp>
        <p:nvSpPr>
          <p:cNvPr id="17" name="Google Shape;174;p16">
            <a:extLst>
              <a:ext uri="{FF2B5EF4-FFF2-40B4-BE49-F238E27FC236}">
                <a16:creationId xmlns:a16="http://schemas.microsoft.com/office/drawing/2014/main" id="{4B09C632-52FA-8A7C-BAD4-23F9B2F00A75}"/>
              </a:ext>
            </a:extLst>
          </p:cNvPr>
          <p:cNvSpPr/>
          <p:nvPr/>
        </p:nvSpPr>
        <p:spPr>
          <a:xfrm>
            <a:off x="6219599" y="1003755"/>
            <a:ext cx="2289600" cy="3661656"/>
          </a:xfrm>
          <a:prstGeom prst="round1Rect">
            <a:avLst>
              <a:gd name="adj" fmla="val 2015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5;p16">
            <a:extLst>
              <a:ext uri="{FF2B5EF4-FFF2-40B4-BE49-F238E27FC236}">
                <a16:creationId xmlns:a16="http://schemas.microsoft.com/office/drawing/2014/main" id="{D761FDC9-0820-8B7A-8932-939BB51ABB26}"/>
              </a:ext>
            </a:extLst>
          </p:cNvPr>
          <p:cNvSpPr/>
          <p:nvPr/>
        </p:nvSpPr>
        <p:spPr>
          <a:xfrm>
            <a:off x="6064724" y="1269855"/>
            <a:ext cx="325500" cy="326100"/>
          </a:xfrm>
          <a:prstGeom prst="ellipse">
            <a:avLst/>
          </a:prstGeom>
          <a:solidFill>
            <a:schemeClr val="dk1"/>
          </a:solidFill>
          <a:ln>
            <a:noFill/>
          </a:ln>
        </p:spPr>
        <p:txBody>
          <a:bodyPr spcFirstLastPara="1" wrap="square" lIns="64000" tIns="91425" rIns="91425" bIns="91425" anchor="ctr" anchorCtr="0">
            <a:noAutofit/>
          </a:bodyPr>
          <a:lstStyle/>
          <a:p>
            <a:pPr marL="0" lvl="0" indent="0" algn="ctr" rtl="0">
              <a:spcBef>
                <a:spcPts val="0"/>
              </a:spcBef>
              <a:spcAft>
                <a:spcPts val="0"/>
              </a:spcAft>
              <a:buNone/>
            </a:pPr>
            <a:r>
              <a:rPr lang="en" b="1" dirty="0">
                <a:solidFill>
                  <a:schemeClr val="lt1"/>
                </a:solidFill>
                <a:latin typeface="Century Gothic"/>
                <a:ea typeface="Century Gothic"/>
                <a:cs typeface="Century Gothic"/>
                <a:sym typeface="Century Gothic"/>
              </a:rPr>
              <a:t>3</a:t>
            </a:r>
            <a:endParaRPr b="1" dirty="0">
              <a:solidFill>
                <a:schemeClr val="lt1"/>
              </a:solidFill>
              <a:latin typeface="Century Gothic"/>
              <a:ea typeface="Century Gothic"/>
              <a:cs typeface="Century Gothic"/>
              <a:sym typeface="Century Gothic"/>
            </a:endParaRPr>
          </a:p>
        </p:txBody>
      </p:sp>
      <p:sp>
        <p:nvSpPr>
          <p:cNvPr id="19" name="Google Shape;176;p16">
            <a:extLst>
              <a:ext uri="{FF2B5EF4-FFF2-40B4-BE49-F238E27FC236}">
                <a16:creationId xmlns:a16="http://schemas.microsoft.com/office/drawing/2014/main" id="{73835C4F-4879-CC7F-60EB-6A005617CED3}"/>
              </a:ext>
            </a:extLst>
          </p:cNvPr>
          <p:cNvSpPr txBox="1"/>
          <p:nvPr/>
        </p:nvSpPr>
        <p:spPr>
          <a:xfrm>
            <a:off x="6485273" y="1159905"/>
            <a:ext cx="1876821" cy="3447330"/>
          </a:xfrm>
          <a:prstGeom prst="rect">
            <a:avLst/>
          </a:prstGeom>
          <a:noFill/>
          <a:ln>
            <a:noFill/>
          </a:ln>
        </p:spPr>
        <p:txBody>
          <a:bodyPr spcFirstLastPara="1" wrap="square" lIns="91425" tIns="91425" rIns="91425" bIns="91425" anchor="t" anchorCtr="0">
            <a:noAutofit/>
          </a:bodyPr>
          <a:lstStyle/>
          <a:p>
            <a:pPr>
              <a:lnSpc>
                <a:spcPct val="115000"/>
              </a:lnSpc>
            </a:pPr>
            <a:r>
              <a:rPr lang="en-AU" sz="1000" b="1" dirty="0">
                <a:solidFill>
                  <a:srgbClr val="FD3E81"/>
                </a:solidFill>
                <a:latin typeface="Century Gothic"/>
                <a:ea typeface="Century Gothic"/>
                <a:cs typeface="Century Gothic"/>
                <a:sym typeface="Century Gothic"/>
              </a:rPr>
              <a:t>Creative tip #3</a:t>
            </a:r>
            <a:br>
              <a:rPr lang="en" sz="1000" b="1" dirty="0">
                <a:solidFill>
                  <a:srgbClr val="E1005D"/>
                </a:solidFill>
                <a:latin typeface="Century Gothic"/>
                <a:ea typeface="Century Gothic"/>
                <a:cs typeface="Century Gothic"/>
                <a:sym typeface="Century Gothic"/>
              </a:rPr>
            </a:br>
            <a:r>
              <a:rPr lang="en-AU" sz="1000" dirty="0">
                <a:effectLst/>
                <a:latin typeface="Century Gothic" panose="020B0502020202020204" pitchFamily="34" charset="0"/>
                <a:ea typeface="Arial" panose="020B0604020202020204" pitchFamily="34" charset="0"/>
              </a:rPr>
              <a:t>Think of how to use Amazon products in innovative ways, </a:t>
            </a:r>
            <a:r>
              <a:rPr lang="en-AU" sz="1000" dirty="0">
                <a:latin typeface="Century Gothic" panose="020B0502020202020204" pitchFamily="34" charset="0"/>
                <a:ea typeface="Arial" panose="020B0604020202020204" pitchFamily="34" charset="0"/>
              </a:rPr>
              <a:t>e.g</a:t>
            </a:r>
            <a:r>
              <a:rPr lang="en-AU" sz="1000" dirty="0">
                <a:effectLst/>
                <a:latin typeface="Century Gothic" panose="020B0502020202020204" pitchFamily="34" charset="0"/>
                <a:ea typeface="Arial" panose="020B0604020202020204" pitchFamily="34" charset="0"/>
              </a:rPr>
              <a:t>.</a:t>
            </a:r>
          </a:p>
          <a:p>
            <a:pPr marL="342900" lvl="0" indent="-342900">
              <a:lnSpc>
                <a:spcPct val="115000"/>
              </a:lnSpc>
              <a:buFont typeface="Symbol" pitchFamily="2" charset="2"/>
              <a:buChar char=""/>
            </a:pPr>
            <a:r>
              <a:rPr lang="en-AU" sz="1000" dirty="0">
                <a:effectLst/>
                <a:latin typeface="Century Gothic" panose="020B0502020202020204" pitchFamily="34" charset="0"/>
                <a:ea typeface="Arial" panose="020B0604020202020204" pitchFamily="34" charset="0"/>
              </a:rPr>
              <a:t>Watch shoppable recipe videos on Fire TV, add ingredients to Amazon Fresh cart</a:t>
            </a:r>
          </a:p>
          <a:p>
            <a:pPr marL="342900" lvl="0" indent="-342900">
              <a:lnSpc>
                <a:spcPct val="115000"/>
              </a:lnSpc>
              <a:buFont typeface="Symbol" pitchFamily="2" charset="2"/>
              <a:buChar char=""/>
            </a:pPr>
            <a:r>
              <a:rPr lang="en-AU" sz="1000" dirty="0">
                <a:effectLst/>
                <a:latin typeface="Century Gothic" panose="020B0502020202020204" pitchFamily="34" charset="0"/>
                <a:ea typeface="Arial" panose="020B0604020202020204" pitchFamily="34" charset="0"/>
              </a:rPr>
              <a:t>Scan a QR code on an Amazon Locker to reveal an AR experience on the Amazon mobile app</a:t>
            </a:r>
          </a:p>
          <a:p>
            <a:pPr marL="342900" lvl="0" indent="-342900">
              <a:lnSpc>
                <a:spcPct val="115000"/>
              </a:lnSpc>
              <a:buFont typeface="Symbol" pitchFamily="2" charset="2"/>
              <a:buChar char=""/>
            </a:pPr>
            <a:r>
              <a:rPr lang="en-AU" sz="1000" dirty="0">
                <a:effectLst/>
                <a:latin typeface="Century Gothic" panose="020B0502020202020204" pitchFamily="34" charset="0"/>
                <a:ea typeface="Arial" panose="020B0604020202020204" pitchFamily="34" charset="0"/>
              </a:rPr>
              <a:t>Play a game with the Twitch community to unlock discounts for the Amazon.com store </a:t>
            </a:r>
          </a:p>
        </p:txBody>
      </p:sp>
      <p:cxnSp>
        <p:nvCxnSpPr>
          <p:cNvPr id="20" name="Google Shape;184;p16">
            <a:extLst>
              <a:ext uri="{FF2B5EF4-FFF2-40B4-BE49-F238E27FC236}">
                <a16:creationId xmlns:a16="http://schemas.microsoft.com/office/drawing/2014/main" id="{E80C2DC7-8E18-2A5D-0573-800082277E73}"/>
              </a:ext>
            </a:extLst>
          </p:cNvPr>
          <p:cNvCxnSpPr/>
          <p:nvPr/>
        </p:nvCxnSpPr>
        <p:spPr>
          <a:xfrm>
            <a:off x="6219599" y="4665410"/>
            <a:ext cx="2300400" cy="0"/>
          </a:xfrm>
          <a:prstGeom prst="straightConnector1">
            <a:avLst/>
          </a:prstGeom>
          <a:noFill/>
          <a:ln w="19050" cap="flat" cmpd="sng">
            <a:solidFill>
              <a:schemeClr val="dk1"/>
            </a:solidFill>
            <a:prstDash val="solid"/>
            <a:round/>
            <a:headEnd type="none" w="med" len="med"/>
            <a:tailEnd type="none" w="med" len="med"/>
          </a:ln>
        </p:spPr>
      </p:cxnSp>
      <p:pic>
        <p:nvPicPr>
          <p:cNvPr id="5" name="Picture 4">
            <a:extLst>
              <a:ext uri="{FF2B5EF4-FFF2-40B4-BE49-F238E27FC236}">
                <a16:creationId xmlns:a16="http://schemas.microsoft.com/office/drawing/2014/main" id="{3B33DC77-F4AA-CC86-DD69-8133ADBFD86D}"/>
              </a:ext>
            </a:extLst>
          </p:cNvPr>
          <p:cNvPicPr>
            <a:picLocks noChangeAspect="1"/>
          </p:cNvPicPr>
          <p:nvPr/>
        </p:nvPicPr>
        <p:blipFill>
          <a:blip r:embed="rId3"/>
          <a:srcRect/>
          <a:stretch/>
        </p:blipFill>
        <p:spPr>
          <a:xfrm>
            <a:off x="8201012" y="4672086"/>
            <a:ext cx="835205" cy="347551"/>
          </a:xfrm>
          <a:prstGeom prst="rect">
            <a:avLst/>
          </a:prstGeom>
        </p:spPr>
      </p:pic>
    </p:spTree>
    <p:extLst>
      <p:ext uri="{BB962C8B-B14F-4D97-AF65-F5344CB8AC3E}">
        <p14:creationId xmlns:p14="http://schemas.microsoft.com/office/powerpoint/2010/main" val="157738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pSp>
        <p:nvGrpSpPr>
          <p:cNvPr id="148" name="Google Shape;148;p16"/>
          <p:cNvGrpSpPr/>
          <p:nvPr/>
        </p:nvGrpSpPr>
        <p:grpSpPr>
          <a:xfrm>
            <a:off x="-10" y="1"/>
            <a:ext cx="9135360" cy="5143500"/>
            <a:chOff x="-10" y="1"/>
            <a:chExt cx="9135360" cy="5143500"/>
          </a:xfrm>
        </p:grpSpPr>
        <p:grpSp>
          <p:nvGrpSpPr>
            <p:cNvPr id="149" name="Google Shape;149;p16"/>
            <p:cNvGrpSpPr/>
            <p:nvPr/>
          </p:nvGrpSpPr>
          <p:grpSpPr>
            <a:xfrm rot="5400000">
              <a:off x="2604018" y="-2031102"/>
              <a:ext cx="3927305" cy="9135360"/>
              <a:chOff x="-325" y="-7975"/>
              <a:chExt cx="710323" cy="930300"/>
            </a:xfrm>
          </p:grpSpPr>
          <p:cxnSp>
            <p:nvCxnSpPr>
              <p:cNvPr id="150" name="Google Shape;150;p16"/>
              <p:cNvCxnSpPr/>
              <p:nvPr/>
            </p:nvCxnSpPr>
            <p:spPr>
              <a:xfrm>
                <a:off x="-325"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1" name="Google Shape;151;p16"/>
              <p:cNvCxnSpPr/>
              <p:nvPr/>
            </p:nvCxnSpPr>
            <p:spPr>
              <a:xfrm>
                <a:off x="177256"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2" name="Google Shape;152;p16"/>
              <p:cNvCxnSpPr/>
              <p:nvPr/>
            </p:nvCxnSpPr>
            <p:spPr>
              <a:xfrm>
                <a:off x="354837"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3" name="Google Shape;153;p16"/>
              <p:cNvCxnSpPr/>
              <p:nvPr/>
            </p:nvCxnSpPr>
            <p:spPr>
              <a:xfrm>
                <a:off x="532417"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54" name="Google Shape;154;p16"/>
              <p:cNvCxnSpPr/>
              <p:nvPr/>
            </p:nvCxnSpPr>
            <p:spPr>
              <a:xfrm>
                <a:off x="709998" y="-7975"/>
                <a:ext cx="0" cy="930300"/>
              </a:xfrm>
              <a:prstGeom prst="straightConnector1">
                <a:avLst/>
              </a:prstGeom>
              <a:noFill/>
              <a:ln w="19050" cap="flat" cmpd="sng">
                <a:solidFill>
                  <a:srgbClr val="CCCCCC"/>
                </a:solidFill>
                <a:prstDash val="solid"/>
                <a:round/>
                <a:headEnd type="none" w="med" len="med"/>
                <a:tailEnd type="none" w="med" len="med"/>
              </a:ln>
            </p:spPr>
          </p:cxnSp>
        </p:grpSp>
        <p:grpSp>
          <p:nvGrpSpPr>
            <p:cNvPr id="155" name="Google Shape;155;p16"/>
            <p:cNvGrpSpPr/>
            <p:nvPr/>
          </p:nvGrpSpPr>
          <p:grpSpPr>
            <a:xfrm>
              <a:off x="658787" y="1"/>
              <a:ext cx="7854611" cy="5143500"/>
              <a:chOff x="658787" y="1"/>
              <a:chExt cx="7854611" cy="5143500"/>
            </a:xfrm>
          </p:grpSpPr>
          <p:cxnSp>
            <p:nvCxnSpPr>
              <p:cNvPr id="156" name="Google Shape;156;p16"/>
              <p:cNvCxnSpPr/>
              <p:nvPr/>
            </p:nvCxnSpPr>
            <p:spPr>
              <a:xfrm>
                <a:off x="8513397"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57" name="Google Shape;157;p16"/>
              <p:cNvCxnSpPr/>
              <p:nvPr/>
            </p:nvCxnSpPr>
            <p:spPr>
              <a:xfrm>
                <a:off x="658787"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58" name="Google Shape;158;p16"/>
              <p:cNvCxnSpPr/>
              <p:nvPr/>
            </p:nvCxnSpPr>
            <p:spPr>
              <a:xfrm>
                <a:off x="1640613"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59" name="Google Shape;159;p16"/>
              <p:cNvCxnSpPr/>
              <p:nvPr/>
            </p:nvCxnSpPr>
            <p:spPr>
              <a:xfrm>
                <a:off x="2622439"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0" name="Google Shape;160;p16"/>
              <p:cNvCxnSpPr/>
              <p:nvPr/>
            </p:nvCxnSpPr>
            <p:spPr>
              <a:xfrm>
                <a:off x="3604265"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1" name="Google Shape;161;p16"/>
              <p:cNvCxnSpPr/>
              <p:nvPr/>
            </p:nvCxnSpPr>
            <p:spPr>
              <a:xfrm>
                <a:off x="4586092"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2" name="Google Shape;162;p16"/>
              <p:cNvCxnSpPr/>
              <p:nvPr/>
            </p:nvCxnSpPr>
            <p:spPr>
              <a:xfrm>
                <a:off x="5567918"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3" name="Google Shape;163;p16"/>
              <p:cNvCxnSpPr/>
              <p:nvPr/>
            </p:nvCxnSpPr>
            <p:spPr>
              <a:xfrm>
                <a:off x="6549744" y="1"/>
                <a:ext cx="0" cy="5143500"/>
              </a:xfrm>
              <a:prstGeom prst="straightConnector1">
                <a:avLst/>
              </a:prstGeom>
              <a:noFill/>
              <a:ln w="19050" cap="flat" cmpd="sng">
                <a:solidFill>
                  <a:srgbClr val="CCCCCC"/>
                </a:solidFill>
                <a:prstDash val="solid"/>
                <a:round/>
                <a:headEnd type="none" w="med" len="med"/>
                <a:tailEnd type="none" w="med" len="med"/>
              </a:ln>
            </p:spPr>
          </p:cxnSp>
          <p:cxnSp>
            <p:nvCxnSpPr>
              <p:cNvPr id="164" name="Google Shape;164;p16"/>
              <p:cNvCxnSpPr/>
              <p:nvPr/>
            </p:nvCxnSpPr>
            <p:spPr>
              <a:xfrm>
                <a:off x="7531571" y="1"/>
                <a:ext cx="0" cy="5143500"/>
              </a:xfrm>
              <a:prstGeom prst="straightConnector1">
                <a:avLst/>
              </a:prstGeom>
              <a:noFill/>
              <a:ln w="19050" cap="flat" cmpd="sng">
                <a:solidFill>
                  <a:srgbClr val="CCCCCC"/>
                </a:solidFill>
                <a:prstDash val="solid"/>
                <a:round/>
                <a:headEnd type="none" w="med" len="med"/>
                <a:tailEnd type="none" w="med" len="med"/>
              </a:ln>
            </p:spPr>
          </p:cxnSp>
        </p:grpSp>
      </p:grpSp>
      <p:sp>
        <p:nvSpPr>
          <p:cNvPr id="166" name="Google Shape;166;p16"/>
          <p:cNvSpPr/>
          <p:nvPr/>
        </p:nvSpPr>
        <p:spPr>
          <a:xfrm>
            <a:off x="5481086" y="3397643"/>
            <a:ext cx="2934089" cy="1200343"/>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6"/>
          <p:cNvCxnSpPr>
            <a:cxnSpLocks/>
          </p:cNvCxnSpPr>
          <p:nvPr/>
        </p:nvCxnSpPr>
        <p:spPr>
          <a:xfrm>
            <a:off x="5481086" y="4601999"/>
            <a:ext cx="2934089" cy="0"/>
          </a:xfrm>
          <a:prstGeom prst="straightConnector1">
            <a:avLst/>
          </a:prstGeom>
          <a:noFill/>
          <a:ln w="19050" cap="flat" cmpd="sng">
            <a:solidFill>
              <a:schemeClr val="dk1"/>
            </a:solidFill>
            <a:prstDash val="solid"/>
            <a:round/>
            <a:headEnd type="none" w="med" len="med"/>
            <a:tailEnd type="none" w="med" len="med"/>
          </a:ln>
        </p:spPr>
      </p:cxnSp>
      <p:sp>
        <p:nvSpPr>
          <p:cNvPr id="170" name="Google Shape;170;p16"/>
          <p:cNvSpPr/>
          <p:nvPr/>
        </p:nvSpPr>
        <p:spPr>
          <a:xfrm>
            <a:off x="727275" y="1882300"/>
            <a:ext cx="1714500" cy="556200"/>
          </a:xfrm>
          <a:prstGeom prst="rect">
            <a:avLst/>
          </a:prstGeom>
          <a:solidFill>
            <a:srgbClr val="61E1E0"/>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dk1"/>
                </a:solidFill>
                <a:latin typeface="Century Gothic"/>
                <a:ea typeface="Century Gothic"/>
                <a:cs typeface="Century Gothic"/>
                <a:sym typeface="Century Gothic"/>
              </a:rPr>
              <a:t>How to complete this document</a:t>
            </a:r>
            <a:endParaRPr>
              <a:solidFill>
                <a:schemeClr val="dk1"/>
              </a:solidFill>
            </a:endParaRPr>
          </a:p>
        </p:txBody>
      </p:sp>
      <p:sp>
        <p:nvSpPr>
          <p:cNvPr id="171" name="Google Shape;171;p16"/>
          <p:cNvSpPr/>
          <p:nvPr/>
        </p:nvSpPr>
        <p:spPr>
          <a:xfrm rot="5400000">
            <a:off x="2300575" y="2029900"/>
            <a:ext cx="260700" cy="261000"/>
          </a:xfrm>
          <a:prstGeom prst="star8">
            <a:avLst>
              <a:gd name="adj" fmla="val 23580"/>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rot="5400000">
            <a:off x="596925" y="2029900"/>
            <a:ext cx="260700" cy="261000"/>
          </a:xfrm>
          <a:prstGeom prst="star8">
            <a:avLst>
              <a:gd name="adj" fmla="val 23580"/>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txBox="1"/>
          <p:nvPr/>
        </p:nvSpPr>
        <p:spPr>
          <a:xfrm>
            <a:off x="662150" y="2530998"/>
            <a:ext cx="1953300" cy="88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Century Gothic"/>
                <a:ea typeface="Century Gothic"/>
                <a:cs typeface="Century Gothic"/>
                <a:sym typeface="Century Gothic"/>
              </a:rPr>
              <a:t>There are three sections to complete for your submission;</a:t>
            </a:r>
            <a:endParaRPr sz="1200" dirty="0">
              <a:solidFill>
                <a:schemeClr val="dk1"/>
              </a:solidFill>
              <a:latin typeface="Century Gothic"/>
              <a:ea typeface="Century Gothic"/>
              <a:cs typeface="Century Gothic"/>
              <a:sym typeface="Century Gothic"/>
            </a:endParaRPr>
          </a:p>
        </p:txBody>
      </p:sp>
      <p:sp>
        <p:nvSpPr>
          <p:cNvPr id="174" name="Google Shape;174;p16"/>
          <p:cNvSpPr/>
          <p:nvPr/>
        </p:nvSpPr>
        <p:spPr>
          <a:xfrm>
            <a:off x="2743272" y="626375"/>
            <a:ext cx="2289600" cy="3750644"/>
          </a:xfrm>
          <a:prstGeom prst="round1Rect">
            <a:avLst>
              <a:gd name="adj" fmla="val 2015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2588397" y="892475"/>
            <a:ext cx="325500" cy="326100"/>
          </a:xfrm>
          <a:prstGeom prst="ellipse">
            <a:avLst/>
          </a:prstGeom>
          <a:solidFill>
            <a:schemeClr val="dk1"/>
          </a:solidFill>
          <a:ln>
            <a:noFill/>
          </a:ln>
        </p:spPr>
        <p:txBody>
          <a:bodyPr spcFirstLastPara="1" wrap="square" lIns="64000" tIns="91425" rIns="91425" bIns="91425" anchor="ctr" anchorCtr="0">
            <a:noAutofit/>
          </a:bodyPr>
          <a:lstStyle/>
          <a:p>
            <a:pPr marL="0" lvl="0" indent="0" algn="ctr" rtl="0">
              <a:spcBef>
                <a:spcPts val="0"/>
              </a:spcBef>
              <a:spcAft>
                <a:spcPts val="0"/>
              </a:spcAft>
              <a:buNone/>
            </a:pPr>
            <a:r>
              <a:rPr lang="en" b="1">
                <a:solidFill>
                  <a:schemeClr val="lt1"/>
                </a:solidFill>
                <a:latin typeface="Century Gothic"/>
                <a:ea typeface="Century Gothic"/>
                <a:cs typeface="Century Gothic"/>
                <a:sym typeface="Century Gothic"/>
              </a:rPr>
              <a:t>1</a:t>
            </a:r>
            <a:endParaRPr b="1">
              <a:solidFill>
                <a:schemeClr val="lt1"/>
              </a:solidFill>
              <a:latin typeface="Century Gothic"/>
              <a:ea typeface="Century Gothic"/>
              <a:cs typeface="Century Gothic"/>
              <a:sym typeface="Century Gothic"/>
            </a:endParaRPr>
          </a:p>
        </p:txBody>
      </p:sp>
      <p:sp>
        <p:nvSpPr>
          <p:cNvPr id="176" name="Google Shape;176;p16"/>
          <p:cNvSpPr txBox="1"/>
          <p:nvPr/>
        </p:nvSpPr>
        <p:spPr>
          <a:xfrm>
            <a:off x="2934620" y="735456"/>
            <a:ext cx="1963858" cy="34586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950" b="1" dirty="0">
                <a:solidFill>
                  <a:srgbClr val="FD3E81"/>
                </a:solidFill>
                <a:latin typeface="Century Gothic"/>
                <a:ea typeface="Century Gothic"/>
                <a:cs typeface="Century Gothic"/>
                <a:sym typeface="Century Gothic"/>
              </a:rPr>
              <a:t>The Breakthrough Amazon creative idea</a:t>
            </a:r>
            <a:endParaRPr lang="en-AU" sz="950" b="1" dirty="0">
              <a:solidFill>
                <a:srgbClr val="FD3E81"/>
              </a:solidFill>
              <a:latin typeface="Century Gothic" panose="020B0502020202020204" pitchFamily="34" charset="0"/>
              <a:ea typeface="Century Gothic"/>
              <a:cs typeface="Century Gothic"/>
              <a:sym typeface="Century Gothic"/>
            </a:endParaRPr>
          </a:p>
          <a:p>
            <a:pPr lvl="0">
              <a:lnSpc>
                <a:spcPct val="115000"/>
              </a:lnSpc>
            </a:pPr>
            <a:r>
              <a:rPr lang="en-AU" sz="950" u="none" strike="noStrike" dirty="0">
                <a:effectLst/>
                <a:latin typeface="Century Gothic" panose="020B0502020202020204" pitchFamily="34" charset="0"/>
                <a:ea typeface="Arial" panose="020B0604020202020204" pitchFamily="34" charset="0"/>
              </a:rPr>
              <a:t>The best creative ideas start with a strong customer insight, so draw on our library of research to get started. Your concept should tap into the different elements of the Amazon canvas and put the customer first. In one slide, give us…</a:t>
            </a:r>
            <a:endParaRPr lang="en-AU" sz="950" dirty="0">
              <a:latin typeface="Century Gothic" panose="020B0502020202020204" pitchFamily="34" charset="0"/>
              <a:ea typeface="Arial" panose="020B0604020202020204" pitchFamily="34" charset="0"/>
            </a:endParaRPr>
          </a:p>
          <a:p>
            <a:pPr lvl="0">
              <a:lnSpc>
                <a:spcPct val="115000"/>
              </a:lnSpc>
            </a:pPr>
            <a:endParaRPr lang="en-AU" sz="950" u="none" strike="noStrike" dirty="0">
              <a:effectLst/>
              <a:latin typeface="Century Gothic" panose="020B0502020202020204" pitchFamily="34" charset="0"/>
              <a:ea typeface="Arial" panose="020B0604020202020204" pitchFamily="34" charset="0"/>
            </a:endParaRPr>
          </a:p>
          <a:p>
            <a:pPr marL="228600" lvl="0" indent="-228600">
              <a:lnSpc>
                <a:spcPct val="115000"/>
              </a:lnSpc>
              <a:buFont typeface="+mj-lt"/>
              <a:buAutoNum type="arabicPeriod"/>
            </a:pPr>
            <a:r>
              <a:rPr lang="en-AU" sz="950" u="none" strike="noStrike" dirty="0">
                <a:effectLst/>
                <a:latin typeface="Century Gothic" panose="020B0502020202020204" pitchFamily="34" charset="0"/>
                <a:ea typeface="Arial" panose="020B0604020202020204" pitchFamily="34" charset="0"/>
              </a:rPr>
              <a:t>An outline of your brand challenge and client objectives</a:t>
            </a:r>
            <a:endParaRPr lang="en-AU" sz="950" dirty="0">
              <a:latin typeface="Century Gothic" panose="020B0502020202020204" pitchFamily="34" charset="0"/>
              <a:ea typeface="Arial" panose="020B0604020202020204" pitchFamily="34" charset="0"/>
            </a:endParaRPr>
          </a:p>
          <a:p>
            <a:pPr marL="228600" lvl="0" indent="-228600">
              <a:lnSpc>
                <a:spcPct val="115000"/>
              </a:lnSpc>
              <a:buFont typeface="+mj-lt"/>
              <a:buAutoNum type="arabicPeriod"/>
            </a:pPr>
            <a:r>
              <a:rPr lang="en-AU" sz="950" u="none" strike="noStrike" dirty="0">
                <a:effectLst/>
                <a:latin typeface="Century Gothic" panose="020B0502020202020204" pitchFamily="34" charset="0"/>
                <a:ea typeface="Arial" panose="020B0604020202020204" pitchFamily="34" charset="0"/>
              </a:rPr>
              <a:t>A PR headline or one sentence description of your idea</a:t>
            </a:r>
            <a:endParaRPr lang="en-AU" sz="950" dirty="0">
              <a:latin typeface="Century Gothic" panose="020B0502020202020204" pitchFamily="34" charset="0"/>
              <a:ea typeface="Arial" panose="020B0604020202020204" pitchFamily="34" charset="0"/>
            </a:endParaRPr>
          </a:p>
          <a:p>
            <a:pPr marL="228600" lvl="0" indent="-228600">
              <a:lnSpc>
                <a:spcPct val="115000"/>
              </a:lnSpc>
              <a:buFont typeface="+mj-lt"/>
              <a:buAutoNum type="arabicPeriod"/>
            </a:pPr>
            <a:r>
              <a:rPr lang="en-AU" sz="950" u="none" strike="noStrike" dirty="0">
                <a:effectLst/>
                <a:latin typeface="Century Gothic" panose="020B0502020202020204" pitchFamily="34" charset="0"/>
                <a:ea typeface="Arial" panose="020B0604020202020204" pitchFamily="34" charset="0"/>
              </a:rPr>
              <a:t>An insight and a short paragraph describing your idea</a:t>
            </a:r>
          </a:p>
        </p:txBody>
      </p:sp>
      <p:sp>
        <p:nvSpPr>
          <p:cNvPr id="177" name="Google Shape;177;p16"/>
          <p:cNvSpPr/>
          <p:nvPr/>
        </p:nvSpPr>
        <p:spPr>
          <a:xfrm>
            <a:off x="5481086" y="626375"/>
            <a:ext cx="2934089" cy="2669500"/>
          </a:xfrm>
          <a:prstGeom prst="round1Rect">
            <a:avLst>
              <a:gd name="adj" fmla="val 195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p:nvPr/>
        </p:nvSpPr>
        <p:spPr>
          <a:xfrm>
            <a:off x="5221695" y="892475"/>
            <a:ext cx="325500" cy="326100"/>
          </a:xfrm>
          <a:prstGeom prst="ellipse">
            <a:avLst/>
          </a:prstGeom>
          <a:solidFill>
            <a:schemeClr val="dk1"/>
          </a:solidFill>
          <a:ln>
            <a:noFill/>
          </a:ln>
        </p:spPr>
        <p:txBody>
          <a:bodyPr spcFirstLastPara="1" wrap="square" lIns="64000" tIns="91425" rIns="91425" bIns="91425" anchor="ctr" anchorCtr="0">
            <a:noAutofit/>
          </a:bodyPr>
          <a:lstStyle/>
          <a:p>
            <a:pPr marL="0" lvl="0" indent="0" algn="ctr" rtl="0">
              <a:spcBef>
                <a:spcPts val="0"/>
              </a:spcBef>
              <a:spcAft>
                <a:spcPts val="0"/>
              </a:spcAft>
              <a:buNone/>
            </a:pPr>
            <a:r>
              <a:rPr lang="en" b="1" dirty="0">
                <a:solidFill>
                  <a:schemeClr val="lt1"/>
                </a:solidFill>
                <a:latin typeface="Century Gothic"/>
                <a:ea typeface="Century Gothic"/>
                <a:cs typeface="Century Gothic"/>
                <a:sym typeface="Century Gothic"/>
              </a:rPr>
              <a:t>2</a:t>
            </a:r>
            <a:endParaRPr b="1" dirty="0">
              <a:solidFill>
                <a:schemeClr val="lt1"/>
              </a:solidFill>
              <a:latin typeface="Century Gothic"/>
              <a:ea typeface="Century Gothic"/>
              <a:cs typeface="Century Gothic"/>
              <a:sym typeface="Century Gothic"/>
            </a:endParaRPr>
          </a:p>
        </p:txBody>
      </p:sp>
      <p:sp>
        <p:nvSpPr>
          <p:cNvPr id="179" name="Google Shape;179;p16"/>
          <p:cNvSpPr txBox="1"/>
          <p:nvPr/>
        </p:nvSpPr>
        <p:spPr>
          <a:xfrm>
            <a:off x="5728539" y="762353"/>
            <a:ext cx="2400139" cy="24225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950" b="1" dirty="0">
                <a:solidFill>
                  <a:srgbClr val="FD3E81"/>
                </a:solidFill>
                <a:latin typeface="Century Gothic"/>
                <a:ea typeface="Century Gothic"/>
                <a:cs typeface="Century Gothic"/>
                <a:sym typeface="Century Gothic"/>
              </a:rPr>
              <a:t>Campaign overview </a:t>
            </a:r>
            <a:endParaRPr sz="950" b="1" dirty="0">
              <a:solidFill>
                <a:srgbClr val="FD3E81"/>
              </a:solidFill>
              <a:latin typeface="Century Gothic" panose="020B0502020202020204" pitchFamily="34" charset="0"/>
              <a:ea typeface="Century Gothic"/>
              <a:cs typeface="Century Gothic"/>
              <a:sym typeface="Century Gothic"/>
            </a:endParaRPr>
          </a:p>
          <a:p>
            <a:pPr marL="228600" lvl="0" indent="-228600" algn="l" rtl="0">
              <a:spcBef>
                <a:spcPts val="0"/>
              </a:spcBef>
              <a:spcAft>
                <a:spcPts val="0"/>
              </a:spcAft>
              <a:buFont typeface="+mj-lt"/>
              <a:buAutoNum type="arabicPeriod"/>
            </a:pPr>
            <a:r>
              <a:rPr lang="en-AU" sz="950" u="none" strike="noStrike" dirty="0">
                <a:effectLst/>
                <a:latin typeface="Century Gothic" panose="020B0502020202020204" pitchFamily="34" charset="0"/>
                <a:ea typeface="Arial" panose="020B0604020202020204" pitchFamily="34" charset="0"/>
              </a:rPr>
              <a:t>How do different elements of the Amazon canvas play a role to create a holistic campaign?</a:t>
            </a:r>
          </a:p>
          <a:p>
            <a:pPr marL="228600" lvl="0" indent="-228600" algn="l" rtl="0">
              <a:spcBef>
                <a:spcPts val="0"/>
              </a:spcBef>
              <a:spcAft>
                <a:spcPts val="0"/>
              </a:spcAft>
              <a:buFont typeface="+mj-lt"/>
              <a:buAutoNum type="arabicPeriod"/>
            </a:pPr>
            <a:r>
              <a:rPr lang="en-AU" sz="950" u="none" strike="noStrike" dirty="0">
                <a:effectLst/>
                <a:latin typeface="Century Gothic" panose="020B0502020202020204" pitchFamily="34" charset="0"/>
                <a:ea typeface="Arial" panose="020B0604020202020204" pitchFamily="34" charset="0"/>
              </a:rPr>
              <a:t>How are you innovating using Amazon canvas to achieve client objectives?</a:t>
            </a:r>
            <a:endParaRPr lang="en-AU" sz="950" dirty="0">
              <a:latin typeface="Century Gothic" panose="020B0502020202020204" pitchFamily="34" charset="0"/>
              <a:ea typeface="Arial" panose="020B0604020202020204" pitchFamily="34" charset="0"/>
            </a:endParaRPr>
          </a:p>
          <a:p>
            <a:pPr marL="228600" lvl="0" indent="-228600" algn="l" rtl="0">
              <a:spcBef>
                <a:spcPts val="0"/>
              </a:spcBef>
              <a:spcAft>
                <a:spcPts val="0"/>
              </a:spcAft>
              <a:buFont typeface="+mj-lt"/>
              <a:buAutoNum type="arabicPeriod"/>
            </a:pPr>
            <a:r>
              <a:rPr lang="en-AU" sz="950" u="none" strike="noStrike" dirty="0">
                <a:effectLst/>
                <a:latin typeface="Century Gothic" panose="020B0502020202020204" pitchFamily="34" charset="0"/>
                <a:ea typeface="Arial" panose="020B0604020202020204" pitchFamily="34" charset="0"/>
              </a:rPr>
              <a:t>Does this creative idea sit within a broader campaign plan for the brand? </a:t>
            </a:r>
            <a:endParaRPr lang="en-AU" sz="950" dirty="0">
              <a:latin typeface="Century Gothic" panose="020B0502020202020204" pitchFamily="34" charset="0"/>
              <a:ea typeface="Arial" panose="020B0604020202020204" pitchFamily="34" charset="0"/>
            </a:endParaRPr>
          </a:p>
          <a:p>
            <a:pPr marL="228600" lvl="0" indent="-228600" algn="l" rtl="0">
              <a:spcBef>
                <a:spcPts val="0"/>
              </a:spcBef>
              <a:spcAft>
                <a:spcPts val="0"/>
              </a:spcAft>
              <a:buFont typeface="+mj-lt"/>
              <a:buAutoNum type="arabicPeriod"/>
            </a:pPr>
            <a:r>
              <a:rPr lang="en-AU" sz="950" u="none" strike="noStrike" dirty="0">
                <a:effectLst/>
                <a:latin typeface="Century Gothic" panose="020B0502020202020204" pitchFamily="34" charset="0"/>
                <a:ea typeface="Arial" panose="020B0604020202020204" pitchFamily="34" charset="0"/>
              </a:rPr>
              <a:t>How are you thinking of the end customer experience?</a:t>
            </a:r>
            <a:endParaRPr lang="en-AU" sz="950" dirty="0">
              <a:latin typeface="Century Gothic" panose="020B0502020202020204" pitchFamily="34" charset="0"/>
              <a:ea typeface="Arial" panose="020B0604020202020204" pitchFamily="34" charset="0"/>
            </a:endParaRPr>
          </a:p>
          <a:p>
            <a:pPr marL="228600" lvl="0" indent="-228600" algn="l" rtl="0">
              <a:spcBef>
                <a:spcPts val="0"/>
              </a:spcBef>
              <a:spcAft>
                <a:spcPts val="0"/>
              </a:spcAft>
              <a:buFont typeface="+mj-lt"/>
              <a:buAutoNum type="arabicPeriod"/>
            </a:pPr>
            <a:r>
              <a:rPr lang="en-AU" sz="950" u="none" strike="noStrike" dirty="0">
                <a:effectLst/>
                <a:latin typeface="Century Gothic" panose="020B0502020202020204" pitchFamily="34" charset="0"/>
                <a:ea typeface="Arial" panose="020B0604020202020204" pitchFamily="34" charset="0"/>
              </a:rPr>
              <a:t>How will you ultimately drive ACTION? </a:t>
            </a:r>
          </a:p>
          <a:p>
            <a:pPr lvl="0" algn="l" rtl="0">
              <a:spcBef>
                <a:spcPts val="0"/>
              </a:spcBef>
              <a:spcAft>
                <a:spcPts val="0"/>
              </a:spcAft>
            </a:pPr>
            <a:r>
              <a:rPr lang="en-AU" sz="950" u="none" strike="noStrike" dirty="0">
                <a:effectLst/>
                <a:latin typeface="Century Gothic" panose="020B0502020202020204" pitchFamily="34" charset="0"/>
                <a:ea typeface="Arial" panose="020B0604020202020204" pitchFamily="34" charset="0"/>
              </a:rPr>
              <a:t>Summarise the full partnership on </a:t>
            </a:r>
            <a:br>
              <a:rPr lang="en-AU" sz="950" u="none" strike="noStrike" dirty="0">
                <a:effectLst/>
                <a:latin typeface="Century Gothic" panose="020B0502020202020204" pitchFamily="34" charset="0"/>
                <a:ea typeface="Arial" panose="020B0604020202020204" pitchFamily="34" charset="0"/>
              </a:rPr>
            </a:br>
            <a:r>
              <a:rPr lang="en-AU" sz="950" u="none" strike="noStrike" dirty="0">
                <a:effectLst/>
                <a:latin typeface="Century Gothic" panose="020B0502020202020204" pitchFamily="34" charset="0"/>
                <a:ea typeface="Arial" panose="020B0604020202020204" pitchFamily="34" charset="0"/>
              </a:rPr>
              <a:t>1-2 slides.</a:t>
            </a:r>
          </a:p>
          <a:p>
            <a:pPr marL="0" lvl="0" indent="0" algn="l" rtl="0">
              <a:spcBef>
                <a:spcPts val="0"/>
              </a:spcBef>
              <a:spcAft>
                <a:spcPts val="0"/>
              </a:spcAft>
              <a:buNone/>
            </a:pPr>
            <a:endParaRPr sz="1000" b="1" dirty="0">
              <a:solidFill>
                <a:srgbClr val="FD3E81"/>
              </a:solidFill>
              <a:latin typeface="Century Gothic"/>
              <a:ea typeface="Century Gothic"/>
              <a:cs typeface="Century Gothic"/>
              <a:sym typeface="Century Gothic"/>
            </a:endParaRPr>
          </a:p>
        </p:txBody>
      </p:sp>
      <p:sp>
        <p:nvSpPr>
          <p:cNvPr id="182" name="Google Shape;182;p16"/>
          <p:cNvSpPr/>
          <p:nvPr/>
        </p:nvSpPr>
        <p:spPr>
          <a:xfrm>
            <a:off x="5267027" y="3604622"/>
            <a:ext cx="325500" cy="326100"/>
          </a:xfrm>
          <a:prstGeom prst="ellipse">
            <a:avLst/>
          </a:prstGeom>
          <a:solidFill>
            <a:schemeClr val="dk1"/>
          </a:solidFill>
          <a:ln>
            <a:noFill/>
          </a:ln>
        </p:spPr>
        <p:txBody>
          <a:bodyPr spcFirstLastPara="1" wrap="square" lIns="64000" tIns="91425" rIns="91425" bIns="91425" anchor="ctr" anchorCtr="0">
            <a:noAutofit/>
          </a:bodyPr>
          <a:lstStyle/>
          <a:p>
            <a:pPr marL="0" lvl="0" indent="0" algn="ctr" rtl="0">
              <a:spcBef>
                <a:spcPts val="0"/>
              </a:spcBef>
              <a:spcAft>
                <a:spcPts val="0"/>
              </a:spcAft>
              <a:buNone/>
            </a:pPr>
            <a:r>
              <a:rPr lang="en" b="1" dirty="0">
                <a:solidFill>
                  <a:schemeClr val="lt1"/>
                </a:solidFill>
                <a:latin typeface="Century Gothic"/>
                <a:ea typeface="Century Gothic"/>
                <a:cs typeface="Century Gothic"/>
                <a:sym typeface="Century Gothic"/>
              </a:rPr>
              <a:t>3</a:t>
            </a:r>
            <a:endParaRPr b="1" dirty="0">
              <a:solidFill>
                <a:schemeClr val="lt1"/>
              </a:solidFill>
              <a:latin typeface="Century Gothic"/>
              <a:ea typeface="Century Gothic"/>
              <a:cs typeface="Century Gothic"/>
              <a:sym typeface="Century Gothic"/>
            </a:endParaRPr>
          </a:p>
        </p:txBody>
      </p:sp>
      <p:sp>
        <p:nvSpPr>
          <p:cNvPr id="183" name="Google Shape;183;p16"/>
          <p:cNvSpPr txBox="1"/>
          <p:nvPr/>
        </p:nvSpPr>
        <p:spPr>
          <a:xfrm>
            <a:off x="5735666" y="3348035"/>
            <a:ext cx="2508390" cy="1200341"/>
          </a:xfrm>
          <a:prstGeom prst="rect">
            <a:avLst/>
          </a:prstGeom>
          <a:noFill/>
          <a:ln>
            <a:noFill/>
          </a:ln>
        </p:spPr>
        <p:txBody>
          <a:bodyPr spcFirstLastPara="1" wrap="square" lIns="91425" tIns="91425" rIns="91425" bIns="91425" anchor="t" anchorCtr="0">
            <a:noAutofit/>
          </a:bodyPr>
          <a:lstStyle/>
          <a:p>
            <a:pPr>
              <a:lnSpc>
                <a:spcPct val="115000"/>
              </a:lnSpc>
              <a:spcBef>
                <a:spcPts val="1200"/>
              </a:spcBef>
            </a:pPr>
            <a:r>
              <a:rPr lang="en" sz="950" b="1" dirty="0">
                <a:solidFill>
                  <a:srgbClr val="FD3E81"/>
                </a:solidFill>
                <a:latin typeface="Century Gothic"/>
                <a:ea typeface="Century Gothic"/>
                <a:cs typeface="Century Gothic"/>
                <a:sym typeface="Century Gothic"/>
              </a:rPr>
              <a:t>Measurement</a:t>
            </a:r>
            <a:br>
              <a:rPr lang="en" sz="950" b="1" dirty="0">
                <a:solidFill>
                  <a:srgbClr val="E1005D"/>
                </a:solidFill>
                <a:latin typeface="Century Gothic"/>
                <a:ea typeface="Century Gothic"/>
                <a:cs typeface="Century Gothic"/>
                <a:sym typeface="Century Gothic"/>
              </a:rPr>
            </a:br>
            <a:r>
              <a:rPr lang="en-AU" sz="950" dirty="0">
                <a:effectLst/>
                <a:latin typeface="Century Gothic" panose="020B0502020202020204" pitchFamily="34" charset="0"/>
                <a:ea typeface="Arial" panose="020B0604020202020204" pitchFamily="34" charset="0"/>
              </a:rPr>
              <a:t>Demonstrate how you would measure the success of your campaign and link it back to your client’s objectives.</a:t>
            </a:r>
          </a:p>
        </p:txBody>
      </p:sp>
      <p:cxnSp>
        <p:nvCxnSpPr>
          <p:cNvPr id="184" name="Google Shape;184;p16"/>
          <p:cNvCxnSpPr/>
          <p:nvPr/>
        </p:nvCxnSpPr>
        <p:spPr>
          <a:xfrm>
            <a:off x="2732472" y="4377019"/>
            <a:ext cx="2300400" cy="0"/>
          </a:xfrm>
          <a:prstGeom prst="straightConnector1">
            <a:avLst/>
          </a:prstGeom>
          <a:noFill/>
          <a:ln w="19050" cap="flat" cmpd="sng">
            <a:solidFill>
              <a:schemeClr val="dk1"/>
            </a:solidFill>
            <a:prstDash val="solid"/>
            <a:round/>
            <a:headEnd type="none" w="med" len="med"/>
            <a:tailEnd type="none" w="med" len="med"/>
          </a:ln>
        </p:spPr>
      </p:cxnSp>
      <p:cxnSp>
        <p:nvCxnSpPr>
          <p:cNvPr id="185" name="Google Shape;185;p16"/>
          <p:cNvCxnSpPr>
            <a:cxnSpLocks/>
          </p:cNvCxnSpPr>
          <p:nvPr/>
        </p:nvCxnSpPr>
        <p:spPr>
          <a:xfrm>
            <a:off x="5481086" y="3304972"/>
            <a:ext cx="2934089" cy="0"/>
          </a:xfrm>
          <a:prstGeom prst="straightConnector1">
            <a:avLst/>
          </a:prstGeom>
          <a:noFill/>
          <a:ln w="19050" cap="flat" cmpd="sng">
            <a:solidFill>
              <a:schemeClr val="dk1"/>
            </a:solidFill>
            <a:prstDash val="solid"/>
            <a:round/>
            <a:headEnd type="none" w="med" len="med"/>
            <a:tailEnd type="none" w="med" len="med"/>
          </a:ln>
        </p:spPr>
      </p:cxnSp>
      <p:pic>
        <p:nvPicPr>
          <p:cNvPr id="5" name="Picture 4">
            <a:extLst>
              <a:ext uri="{FF2B5EF4-FFF2-40B4-BE49-F238E27FC236}">
                <a16:creationId xmlns:a16="http://schemas.microsoft.com/office/drawing/2014/main" id="{8A31E6F0-5C6B-9015-5DF8-1814E12781D4}"/>
              </a:ext>
            </a:extLst>
          </p:cNvPr>
          <p:cNvPicPr>
            <a:picLocks noChangeAspect="1"/>
          </p:cNvPicPr>
          <p:nvPr/>
        </p:nvPicPr>
        <p:blipFill>
          <a:blip r:embed="rId3"/>
          <a:srcRect/>
          <a:stretch/>
        </p:blipFill>
        <p:spPr>
          <a:xfrm>
            <a:off x="8201012" y="4672086"/>
            <a:ext cx="835205" cy="347551"/>
          </a:xfrm>
          <a:prstGeom prst="rect">
            <a:avLst/>
          </a:prstGeom>
        </p:spPr>
      </p:pic>
    </p:spTree>
    <p:extLst>
      <p:ext uri="{BB962C8B-B14F-4D97-AF65-F5344CB8AC3E}">
        <p14:creationId xmlns:p14="http://schemas.microsoft.com/office/powerpoint/2010/main" val="2898922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pSp>
        <p:nvGrpSpPr>
          <p:cNvPr id="190" name="Google Shape;190;p17"/>
          <p:cNvGrpSpPr/>
          <p:nvPr/>
        </p:nvGrpSpPr>
        <p:grpSpPr>
          <a:xfrm>
            <a:off x="-10" y="1"/>
            <a:ext cx="9135360" cy="5143536"/>
            <a:chOff x="-10" y="1"/>
            <a:chExt cx="9135360" cy="5143536"/>
          </a:xfrm>
        </p:grpSpPr>
        <p:grpSp>
          <p:nvGrpSpPr>
            <p:cNvPr id="191" name="Google Shape;191;p17"/>
            <p:cNvGrpSpPr/>
            <p:nvPr/>
          </p:nvGrpSpPr>
          <p:grpSpPr>
            <a:xfrm rot="5400000">
              <a:off x="2604018" y="-2031102"/>
              <a:ext cx="3927305" cy="9135360"/>
              <a:chOff x="-325" y="-7975"/>
              <a:chExt cx="710323" cy="930300"/>
            </a:xfrm>
          </p:grpSpPr>
          <p:cxnSp>
            <p:nvCxnSpPr>
              <p:cNvPr id="192" name="Google Shape;192;p17"/>
              <p:cNvCxnSpPr/>
              <p:nvPr/>
            </p:nvCxnSpPr>
            <p:spPr>
              <a:xfrm>
                <a:off x="-325"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93" name="Google Shape;193;p17"/>
              <p:cNvCxnSpPr/>
              <p:nvPr/>
            </p:nvCxnSpPr>
            <p:spPr>
              <a:xfrm>
                <a:off x="177256"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94" name="Google Shape;194;p17"/>
              <p:cNvCxnSpPr/>
              <p:nvPr/>
            </p:nvCxnSpPr>
            <p:spPr>
              <a:xfrm>
                <a:off x="354837"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95" name="Google Shape;195;p17"/>
              <p:cNvCxnSpPr/>
              <p:nvPr/>
            </p:nvCxnSpPr>
            <p:spPr>
              <a:xfrm>
                <a:off x="532417" y="-7975"/>
                <a:ext cx="0" cy="930300"/>
              </a:xfrm>
              <a:prstGeom prst="straightConnector1">
                <a:avLst/>
              </a:prstGeom>
              <a:noFill/>
              <a:ln w="19050" cap="flat" cmpd="sng">
                <a:solidFill>
                  <a:srgbClr val="CCCCCC"/>
                </a:solidFill>
                <a:prstDash val="solid"/>
                <a:round/>
                <a:headEnd type="none" w="med" len="med"/>
                <a:tailEnd type="none" w="med" len="med"/>
              </a:ln>
            </p:spPr>
          </p:cxnSp>
          <p:cxnSp>
            <p:nvCxnSpPr>
              <p:cNvPr id="196" name="Google Shape;196;p17"/>
              <p:cNvCxnSpPr/>
              <p:nvPr/>
            </p:nvCxnSpPr>
            <p:spPr>
              <a:xfrm>
                <a:off x="709998" y="-7975"/>
                <a:ext cx="0" cy="930300"/>
              </a:xfrm>
              <a:prstGeom prst="straightConnector1">
                <a:avLst/>
              </a:prstGeom>
              <a:noFill/>
              <a:ln w="19050" cap="flat" cmpd="sng">
                <a:solidFill>
                  <a:srgbClr val="CCCCCC"/>
                </a:solidFill>
                <a:prstDash val="solid"/>
                <a:round/>
                <a:headEnd type="none" w="med" len="med"/>
                <a:tailEnd type="none" w="med" len="med"/>
              </a:ln>
            </p:spPr>
          </p:cxnSp>
        </p:grpSp>
        <p:grpSp>
          <p:nvGrpSpPr>
            <p:cNvPr id="197" name="Google Shape;197;p17"/>
            <p:cNvGrpSpPr/>
            <p:nvPr/>
          </p:nvGrpSpPr>
          <p:grpSpPr>
            <a:xfrm>
              <a:off x="658787" y="1"/>
              <a:ext cx="7854611" cy="5143536"/>
              <a:chOff x="658787" y="1"/>
              <a:chExt cx="7854611" cy="5143536"/>
            </a:xfrm>
          </p:grpSpPr>
          <p:cxnSp>
            <p:nvCxnSpPr>
              <p:cNvPr id="198" name="Google Shape;198;p17"/>
              <p:cNvCxnSpPr/>
              <p:nvPr/>
            </p:nvCxnSpPr>
            <p:spPr>
              <a:xfrm>
                <a:off x="8513397" y="1"/>
                <a:ext cx="0" cy="5143536"/>
              </a:xfrm>
              <a:prstGeom prst="straightConnector1">
                <a:avLst/>
              </a:prstGeom>
              <a:noFill/>
              <a:ln w="19050" cap="flat" cmpd="sng">
                <a:solidFill>
                  <a:srgbClr val="CCCCCC"/>
                </a:solidFill>
                <a:prstDash val="solid"/>
                <a:round/>
                <a:headEnd type="none" w="med" len="med"/>
                <a:tailEnd type="none" w="med" len="med"/>
              </a:ln>
            </p:spPr>
          </p:cxnSp>
          <p:cxnSp>
            <p:nvCxnSpPr>
              <p:cNvPr id="199" name="Google Shape;199;p17"/>
              <p:cNvCxnSpPr/>
              <p:nvPr/>
            </p:nvCxnSpPr>
            <p:spPr>
              <a:xfrm>
                <a:off x="658787" y="1"/>
                <a:ext cx="0" cy="5143536"/>
              </a:xfrm>
              <a:prstGeom prst="straightConnector1">
                <a:avLst/>
              </a:prstGeom>
              <a:noFill/>
              <a:ln w="19050" cap="flat" cmpd="sng">
                <a:solidFill>
                  <a:srgbClr val="CCCCCC"/>
                </a:solidFill>
                <a:prstDash val="solid"/>
                <a:round/>
                <a:headEnd type="none" w="med" len="med"/>
                <a:tailEnd type="none" w="med" len="med"/>
              </a:ln>
            </p:spPr>
          </p:cxnSp>
          <p:cxnSp>
            <p:nvCxnSpPr>
              <p:cNvPr id="200" name="Google Shape;200;p17"/>
              <p:cNvCxnSpPr/>
              <p:nvPr/>
            </p:nvCxnSpPr>
            <p:spPr>
              <a:xfrm>
                <a:off x="1640613" y="1"/>
                <a:ext cx="0" cy="5143536"/>
              </a:xfrm>
              <a:prstGeom prst="straightConnector1">
                <a:avLst/>
              </a:prstGeom>
              <a:noFill/>
              <a:ln w="19050" cap="flat" cmpd="sng">
                <a:solidFill>
                  <a:srgbClr val="CCCCCC"/>
                </a:solidFill>
                <a:prstDash val="solid"/>
                <a:round/>
                <a:headEnd type="none" w="med" len="med"/>
                <a:tailEnd type="none" w="med" len="med"/>
              </a:ln>
            </p:spPr>
          </p:cxnSp>
          <p:cxnSp>
            <p:nvCxnSpPr>
              <p:cNvPr id="201" name="Google Shape;201;p17"/>
              <p:cNvCxnSpPr/>
              <p:nvPr/>
            </p:nvCxnSpPr>
            <p:spPr>
              <a:xfrm>
                <a:off x="2622439" y="1"/>
                <a:ext cx="0" cy="5143536"/>
              </a:xfrm>
              <a:prstGeom prst="straightConnector1">
                <a:avLst/>
              </a:prstGeom>
              <a:noFill/>
              <a:ln w="19050" cap="flat" cmpd="sng">
                <a:solidFill>
                  <a:srgbClr val="CCCCCC"/>
                </a:solidFill>
                <a:prstDash val="solid"/>
                <a:round/>
                <a:headEnd type="none" w="med" len="med"/>
                <a:tailEnd type="none" w="med" len="med"/>
              </a:ln>
            </p:spPr>
          </p:cxnSp>
          <p:cxnSp>
            <p:nvCxnSpPr>
              <p:cNvPr id="202" name="Google Shape;202;p17"/>
              <p:cNvCxnSpPr/>
              <p:nvPr/>
            </p:nvCxnSpPr>
            <p:spPr>
              <a:xfrm>
                <a:off x="3604265" y="1"/>
                <a:ext cx="0" cy="5143536"/>
              </a:xfrm>
              <a:prstGeom prst="straightConnector1">
                <a:avLst/>
              </a:prstGeom>
              <a:noFill/>
              <a:ln w="19050" cap="flat" cmpd="sng">
                <a:solidFill>
                  <a:srgbClr val="CCCCCC"/>
                </a:solidFill>
                <a:prstDash val="solid"/>
                <a:round/>
                <a:headEnd type="none" w="med" len="med"/>
                <a:tailEnd type="none" w="med" len="med"/>
              </a:ln>
            </p:spPr>
          </p:cxnSp>
          <p:cxnSp>
            <p:nvCxnSpPr>
              <p:cNvPr id="203" name="Google Shape;203;p17"/>
              <p:cNvCxnSpPr/>
              <p:nvPr/>
            </p:nvCxnSpPr>
            <p:spPr>
              <a:xfrm>
                <a:off x="4586092" y="1"/>
                <a:ext cx="0" cy="5143536"/>
              </a:xfrm>
              <a:prstGeom prst="straightConnector1">
                <a:avLst/>
              </a:prstGeom>
              <a:noFill/>
              <a:ln w="19050" cap="flat" cmpd="sng">
                <a:solidFill>
                  <a:srgbClr val="CCCCCC"/>
                </a:solidFill>
                <a:prstDash val="solid"/>
                <a:round/>
                <a:headEnd type="none" w="med" len="med"/>
                <a:tailEnd type="none" w="med" len="med"/>
              </a:ln>
            </p:spPr>
          </p:cxnSp>
          <p:cxnSp>
            <p:nvCxnSpPr>
              <p:cNvPr id="204" name="Google Shape;204;p17"/>
              <p:cNvCxnSpPr/>
              <p:nvPr/>
            </p:nvCxnSpPr>
            <p:spPr>
              <a:xfrm>
                <a:off x="5567918" y="1"/>
                <a:ext cx="0" cy="5143536"/>
              </a:xfrm>
              <a:prstGeom prst="straightConnector1">
                <a:avLst/>
              </a:prstGeom>
              <a:noFill/>
              <a:ln w="19050" cap="flat" cmpd="sng">
                <a:solidFill>
                  <a:srgbClr val="CCCCCC"/>
                </a:solidFill>
                <a:prstDash val="solid"/>
                <a:round/>
                <a:headEnd type="none" w="med" len="med"/>
                <a:tailEnd type="none" w="med" len="med"/>
              </a:ln>
            </p:spPr>
          </p:cxnSp>
          <p:cxnSp>
            <p:nvCxnSpPr>
              <p:cNvPr id="205" name="Google Shape;205;p17"/>
              <p:cNvCxnSpPr/>
              <p:nvPr/>
            </p:nvCxnSpPr>
            <p:spPr>
              <a:xfrm>
                <a:off x="6549744" y="1"/>
                <a:ext cx="0" cy="5143536"/>
              </a:xfrm>
              <a:prstGeom prst="straightConnector1">
                <a:avLst/>
              </a:prstGeom>
              <a:noFill/>
              <a:ln w="19050" cap="flat" cmpd="sng">
                <a:solidFill>
                  <a:srgbClr val="CCCCCC"/>
                </a:solidFill>
                <a:prstDash val="solid"/>
                <a:round/>
                <a:headEnd type="none" w="med" len="med"/>
                <a:tailEnd type="none" w="med" len="med"/>
              </a:ln>
            </p:spPr>
          </p:cxnSp>
          <p:cxnSp>
            <p:nvCxnSpPr>
              <p:cNvPr id="206" name="Google Shape;206;p17"/>
              <p:cNvCxnSpPr/>
              <p:nvPr/>
            </p:nvCxnSpPr>
            <p:spPr>
              <a:xfrm>
                <a:off x="7531571" y="1"/>
                <a:ext cx="0" cy="5143536"/>
              </a:xfrm>
              <a:prstGeom prst="straightConnector1">
                <a:avLst/>
              </a:prstGeom>
              <a:noFill/>
              <a:ln w="19050" cap="flat" cmpd="sng">
                <a:solidFill>
                  <a:srgbClr val="CCCCCC"/>
                </a:solidFill>
                <a:prstDash val="solid"/>
                <a:round/>
                <a:headEnd type="none" w="med" len="med"/>
                <a:tailEnd type="none" w="med" len="med"/>
              </a:ln>
            </p:spPr>
          </p:cxnSp>
        </p:grpSp>
      </p:grpSp>
      <p:sp>
        <p:nvSpPr>
          <p:cNvPr id="207" name="Google Shape;207;p17"/>
          <p:cNvSpPr/>
          <p:nvPr/>
        </p:nvSpPr>
        <p:spPr>
          <a:xfrm>
            <a:off x="8308763" y="1356425"/>
            <a:ext cx="401400" cy="401400"/>
          </a:xfrm>
          <a:prstGeom prst="plus">
            <a:avLst>
              <a:gd name="adj" fmla="val 41371"/>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7"/>
          <p:cNvSpPr txBox="1"/>
          <p:nvPr/>
        </p:nvSpPr>
        <p:spPr>
          <a:xfrm>
            <a:off x="770450" y="1530550"/>
            <a:ext cx="1584000" cy="2235000"/>
          </a:xfrm>
          <a:prstGeom prst="rect">
            <a:avLst/>
          </a:prstGeom>
          <a:noFill/>
          <a:ln>
            <a:noFill/>
          </a:ln>
        </p:spPr>
        <p:txBody>
          <a:bodyPr spcFirstLastPara="1" wrap="square" lIns="0" tIns="91425" rIns="91425" bIns="91425" anchor="t" anchorCtr="0">
            <a:noAutofit/>
          </a:bodyPr>
          <a:lstStyle/>
          <a:p>
            <a:pPr marL="0" lvl="0" indent="0" algn="r" rtl="0">
              <a:spcBef>
                <a:spcPts val="0"/>
              </a:spcBef>
              <a:spcAft>
                <a:spcPts val="0"/>
              </a:spcAft>
              <a:buNone/>
            </a:pPr>
            <a:r>
              <a:rPr lang="en" sz="3000" b="1">
                <a:solidFill>
                  <a:schemeClr val="dk1"/>
                </a:solidFill>
                <a:latin typeface="Century Gothic"/>
                <a:ea typeface="Century Gothic"/>
                <a:cs typeface="Century Gothic"/>
                <a:sym typeface="Century Gothic"/>
              </a:rPr>
              <a:t>-Insert Here-</a:t>
            </a:r>
            <a:endParaRPr sz="3000" b="1">
              <a:solidFill>
                <a:schemeClr val="dk1"/>
              </a:solidFill>
              <a:latin typeface="Century Gothic"/>
              <a:ea typeface="Century Gothic"/>
              <a:cs typeface="Century Gothic"/>
              <a:sym typeface="Century Gothic"/>
            </a:endParaRPr>
          </a:p>
        </p:txBody>
      </p:sp>
      <p:sp>
        <p:nvSpPr>
          <p:cNvPr id="210" name="Google Shape;210;p17"/>
          <p:cNvSpPr/>
          <p:nvPr/>
        </p:nvSpPr>
        <p:spPr>
          <a:xfrm>
            <a:off x="1021025" y="887375"/>
            <a:ext cx="1279500" cy="379800"/>
          </a:xfrm>
          <a:prstGeom prst="rect">
            <a:avLst/>
          </a:prstGeom>
          <a:solidFill>
            <a:srgbClr val="FAA916"/>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dirty="0">
                <a:solidFill>
                  <a:schemeClr val="lt1"/>
                </a:solidFill>
                <a:latin typeface="Century Gothic"/>
                <a:ea typeface="Century Gothic"/>
                <a:cs typeface="Century Gothic"/>
                <a:sym typeface="Century Gothic"/>
              </a:rPr>
              <a:t>Idea title</a:t>
            </a:r>
            <a:endParaRPr dirty="0">
              <a:solidFill>
                <a:schemeClr val="lt1"/>
              </a:solidFill>
            </a:endParaRPr>
          </a:p>
        </p:txBody>
      </p:sp>
      <p:sp>
        <p:nvSpPr>
          <p:cNvPr id="211" name="Google Shape;211;p17"/>
          <p:cNvSpPr/>
          <p:nvPr/>
        </p:nvSpPr>
        <p:spPr>
          <a:xfrm>
            <a:off x="2170100" y="946775"/>
            <a:ext cx="260700" cy="261000"/>
          </a:xfrm>
          <a:prstGeom prst="star8">
            <a:avLst>
              <a:gd name="adj" fmla="val 23580"/>
            </a:avLst>
          </a:prstGeom>
          <a:solidFill>
            <a:srgbClr val="FD3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7"/>
          <p:cNvSpPr/>
          <p:nvPr/>
        </p:nvSpPr>
        <p:spPr>
          <a:xfrm>
            <a:off x="890175" y="946775"/>
            <a:ext cx="260700" cy="261000"/>
          </a:xfrm>
          <a:prstGeom prst="star8">
            <a:avLst>
              <a:gd name="adj" fmla="val 23580"/>
            </a:avLst>
          </a:prstGeom>
          <a:solidFill>
            <a:srgbClr val="FD3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7"/>
          <p:cNvSpPr/>
          <p:nvPr/>
        </p:nvSpPr>
        <p:spPr>
          <a:xfrm>
            <a:off x="2799625" y="813850"/>
            <a:ext cx="5132400" cy="434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7"/>
          <p:cNvSpPr/>
          <p:nvPr/>
        </p:nvSpPr>
        <p:spPr>
          <a:xfrm>
            <a:off x="1439913" y="4297125"/>
            <a:ext cx="401400" cy="401400"/>
          </a:xfrm>
          <a:prstGeom prst="plus">
            <a:avLst>
              <a:gd name="adj" fmla="val 41371"/>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6" name="Google Shape;216;p17"/>
          <p:cNvCxnSpPr/>
          <p:nvPr/>
        </p:nvCxnSpPr>
        <p:spPr>
          <a:xfrm>
            <a:off x="2799475" y="813850"/>
            <a:ext cx="5132700" cy="0"/>
          </a:xfrm>
          <a:prstGeom prst="straightConnector1">
            <a:avLst/>
          </a:prstGeom>
          <a:noFill/>
          <a:ln w="19050" cap="flat" cmpd="sng">
            <a:solidFill>
              <a:schemeClr val="dk1"/>
            </a:solidFill>
            <a:prstDash val="solid"/>
            <a:round/>
            <a:headEnd type="none" w="med" len="med"/>
            <a:tailEnd type="none" w="med" len="med"/>
          </a:ln>
        </p:spPr>
      </p:cxnSp>
      <p:sp>
        <p:nvSpPr>
          <p:cNvPr id="217" name="Google Shape;217;p17"/>
          <p:cNvSpPr/>
          <p:nvPr/>
        </p:nvSpPr>
        <p:spPr>
          <a:xfrm>
            <a:off x="4010461" y="637891"/>
            <a:ext cx="2710727" cy="379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dirty="0">
                <a:solidFill>
                  <a:schemeClr val="lt1"/>
                </a:solidFill>
                <a:latin typeface="Century Gothic"/>
                <a:ea typeface="Century Gothic"/>
                <a:cs typeface="Century Gothic"/>
                <a:sym typeface="Century Gothic"/>
              </a:rPr>
              <a:t>The Breakthrough creative idea</a:t>
            </a:r>
            <a:endParaRPr dirty="0">
              <a:solidFill>
                <a:schemeClr val="lt1"/>
              </a:solidFill>
            </a:endParaRPr>
          </a:p>
        </p:txBody>
      </p:sp>
      <p:sp>
        <p:nvSpPr>
          <p:cNvPr id="218" name="Google Shape;218;p17"/>
          <p:cNvSpPr txBox="1"/>
          <p:nvPr/>
        </p:nvSpPr>
        <p:spPr>
          <a:xfrm>
            <a:off x="3635025" y="1375700"/>
            <a:ext cx="3461700" cy="2235000"/>
          </a:xfrm>
          <a:prstGeom prst="rect">
            <a:avLst/>
          </a:prstGeom>
          <a:noFill/>
          <a:ln>
            <a:noFill/>
          </a:ln>
        </p:spPr>
        <p:txBody>
          <a:bodyPr spcFirstLastPara="1" wrap="square" lIns="0" tIns="91425" rIns="91425" bIns="91425" anchor="t" anchorCtr="0">
            <a:noAutofit/>
          </a:bodyPr>
          <a:lstStyle/>
          <a:p>
            <a:pPr marL="0" lvl="0" indent="0" algn="ctr" rtl="0">
              <a:spcBef>
                <a:spcPts val="0"/>
              </a:spcBef>
              <a:spcAft>
                <a:spcPts val="0"/>
              </a:spcAft>
              <a:buNone/>
            </a:pPr>
            <a:r>
              <a:rPr lang="en" b="1" dirty="0">
                <a:solidFill>
                  <a:schemeClr val="dk1"/>
                </a:solidFill>
                <a:latin typeface="Century Gothic"/>
                <a:ea typeface="Century Gothic"/>
                <a:cs typeface="Century Gothic"/>
                <a:sym typeface="Century Gothic"/>
              </a:rPr>
              <a:t>-Insert Here-</a:t>
            </a:r>
          </a:p>
          <a:p>
            <a:pPr marL="0" lvl="0" indent="0" algn="ctr" rtl="0">
              <a:spcBef>
                <a:spcPts val="0"/>
              </a:spcBef>
              <a:spcAft>
                <a:spcPts val="0"/>
              </a:spcAft>
              <a:buNone/>
            </a:pPr>
            <a:endParaRPr lang="en" b="1" dirty="0">
              <a:solidFill>
                <a:schemeClr val="dk1"/>
              </a:solidFill>
              <a:latin typeface="Century Gothic"/>
              <a:ea typeface="Century Gothic"/>
              <a:cs typeface="Century Gothic"/>
              <a:sym typeface="Century Gothic"/>
            </a:endParaRPr>
          </a:p>
          <a:p>
            <a:pPr marL="228600" lvl="0" indent="-228600">
              <a:lnSpc>
                <a:spcPct val="115000"/>
              </a:lnSpc>
              <a:buFont typeface="+mj-lt"/>
              <a:buAutoNum type="arabicPeriod"/>
            </a:pPr>
            <a:r>
              <a:rPr lang="en-AU" sz="800" u="none" strike="noStrike" dirty="0">
                <a:solidFill>
                  <a:schemeClr val="bg2"/>
                </a:solidFill>
                <a:effectLst/>
                <a:latin typeface="Century Gothic" panose="020B0502020202020204" pitchFamily="34" charset="0"/>
                <a:ea typeface="Arial" panose="020B0604020202020204" pitchFamily="34" charset="0"/>
              </a:rPr>
              <a:t>An outline of your brand challenge and client objectives</a:t>
            </a:r>
            <a:endParaRPr lang="en-AU" sz="800" dirty="0">
              <a:solidFill>
                <a:schemeClr val="bg2"/>
              </a:solidFill>
              <a:latin typeface="Century Gothic" panose="020B0502020202020204" pitchFamily="34" charset="0"/>
              <a:ea typeface="Arial" panose="020B0604020202020204" pitchFamily="34" charset="0"/>
            </a:endParaRPr>
          </a:p>
          <a:p>
            <a:pPr marL="228600" lvl="0" indent="-228600">
              <a:lnSpc>
                <a:spcPct val="115000"/>
              </a:lnSpc>
              <a:buFont typeface="+mj-lt"/>
              <a:buAutoNum type="arabicPeriod"/>
            </a:pPr>
            <a:r>
              <a:rPr lang="en-AU" sz="800" u="none" strike="noStrike" dirty="0">
                <a:solidFill>
                  <a:schemeClr val="bg2"/>
                </a:solidFill>
                <a:effectLst/>
                <a:latin typeface="Century Gothic" panose="020B0502020202020204" pitchFamily="34" charset="0"/>
                <a:ea typeface="Arial" panose="020B0604020202020204" pitchFamily="34" charset="0"/>
              </a:rPr>
              <a:t>A PR headline or one sentence description of your idea</a:t>
            </a:r>
            <a:endParaRPr lang="en-AU" sz="800" dirty="0">
              <a:solidFill>
                <a:schemeClr val="bg2"/>
              </a:solidFill>
              <a:latin typeface="Century Gothic" panose="020B0502020202020204" pitchFamily="34" charset="0"/>
              <a:ea typeface="Arial" panose="020B0604020202020204" pitchFamily="34" charset="0"/>
            </a:endParaRPr>
          </a:p>
          <a:p>
            <a:pPr marL="228600" lvl="0" indent="-228600">
              <a:lnSpc>
                <a:spcPct val="115000"/>
              </a:lnSpc>
              <a:buFont typeface="+mj-lt"/>
              <a:buAutoNum type="arabicPeriod"/>
            </a:pPr>
            <a:r>
              <a:rPr lang="en-AU" sz="800" u="none" strike="noStrike" dirty="0">
                <a:solidFill>
                  <a:schemeClr val="bg2"/>
                </a:solidFill>
                <a:effectLst/>
                <a:latin typeface="Century Gothic" panose="020B0502020202020204" pitchFamily="34" charset="0"/>
                <a:ea typeface="Arial" panose="020B0604020202020204" pitchFamily="34" charset="0"/>
              </a:rPr>
              <a:t>An insight and a short paragraph describing your idea</a:t>
            </a:r>
          </a:p>
          <a:p>
            <a:pPr marL="0" lvl="0" indent="0" algn="ctr" rtl="0">
              <a:spcBef>
                <a:spcPts val="0"/>
              </a:spcBef>
              <a:spcAft>
                <a:spcPts val="0"/>
              </a:spcAft>
              <a:buNone/>
            </a:pPr>
            <a:endParaRPr b="1" dirty="0">
              <a:solidFill>
                <a:schemeClr val="dk1"/>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BC7D4646-30E0-A11A-483F-A05A2157C89F}"/>
              </a:ext>
            </a:extLst>
          </p:cNvPr>
          <p:cNvPicPr>
            <a:picLocks noChangeAspect="1"/>
          </p:cNvPicPr>
          <p:nvPr/>
        </p:nvPicPr>
        <p:blipFill>
          <a:blip r:embed="rId3"/>
          <a:srcRect/>
          <a:stretch/>
        </p:blipFill>
        <p:spPr>
          <a:xfrm>
            <a:off x="8201012" y="4672086"/>
            <a:ext cx="835205" cy="3475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8"/>
          <p:cNvSpPr/>
          <p:nvPr/>
        </p:nvSpPr>
        <p:spPr>
          <a:xfrm>
            <a:off x="455575" y="268625"/>
            <a:ext cx="8232900" cy="379800"/>
          </a:xfrm>
          <a:prstGeom prst="round2SameRect">
            <a:avLst>
              <a:gd name="adj1" fmla="val 16667"/>
              <a:gd name="adj2" fmla="val 0"/>
            </a:avLst>
          </a:prstGeom>
          <a:solidFill>
            <a:srgbClr val="D9D9D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solidFill>
                <a:schemeClr val="lt1"/>
              </a:solidFill>
            </a:endParaRPr>
          </a:p>
        </p:txBody>
      </p:sp>
      <p:sp>
        <p:nvSpPr>
          <p:cNvPr id="224" name="Google Shape;224;p18"/>
          <p:cNvSpPr/>
          <p:nvPr/>
        </p:nvSpPr>
        <p:spPr>
          <a:xfrm>
            <a:off x="455575" y="648425"/>
            <a:ext cx="8232900" cy="4039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8"/>
          <p:cNvSpPr/>
          <p:nvPr/>
        </p:nvSpPr>
        <p:spPr>
          <a:xfrm>
            <a:off x="1280450" y="268625"/>
            <a:ext cx="1812150" cy="379800"/>
          </a:xfrm>
          <a:prstGeom prst="round2SameRect">
            <a:avLst>
              <a:gd name="adj1" fmla="val 16667"/>
              <a:gd name="adj2" fmla="val 0"/>
            </a:avLst>
          </a:prstGeom>
          <a:solidFill>
            <a:srgbClr val="FD3E8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dirty="0">
                <a:solidFill>
                  <a:schemeClr val="lt1"/>
                </a:solidFill>
                <a:latin typeface="Century Gothic"/>
                <a:ea typeface="Century Gothic"/>
                <a:cs typeface="Century Gothic"/>
                <a:sym typeface="Century Gothic"/>
              </a:rPr>
              <a:t>Campaign overview</a:t>
            </a:r>
            <a:endParaRPr dirty="0">
              <a:solidFill>
                <a:schemeClr val="lt1"/>
              </a:solidFill>
            </a:endParaRPr>
          </a:p>
        </p:txBody>
      </p:sp>
      <p:sp>
        <p:nvSpPr>
          <p:cNvPr id="226" name="Google Shape;226;p18"/>
          <p:cNvSpPr/>
          <p:nvPr/>
        </p:nvSpPr>
        <p:spPr>
          <a:xfrm>
            <a:off x="603475" y="389925"/>
            <a:ext cx="142500" cy="142500"/>
          </a:xfrm>
          <a:prstGeom prst="ellipse">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8"/>
          <p:cNvSpPr/>
          <p:nvPr/>
        </p:nvSpPr>
        <p:spPr>
          <a:xfrm>
            <a:off x="805454" y="389925"/>
            <a:ext cx="142500" cy="142500"/>
          </a:xfrm>
          <a:prstGeom prst="ellipse">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8"/>
          <p:cNvSpPr/>
          <p:nvPr/>
        </p:nvSpPr>
        <p:spPr>
          <a:xfrm>
            <a:off x="1007432" y="389925"/>
            <a:ext cx="142500" cy="142500"/>
          </a:xfrm>
          <a:prstGeom prst="ellipse">
            <a:avLst/>
          </a:prstGeom>
          <a:solidFill>
            <a:srgbClr val="FAA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txBox="1"/>
          <p:nvPr/>
        </p:nvSpPr>
        <p:spPr>
          <a:xfrm>
            <a:off x="805454" y="1131150"/>
            <a:ext cx="4959000" cy="28812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b="1" dirty="0">
                <a:solidFill>
                  <a:schemeClr val="dk1"/>
                </a:solidFill>
                <a:latin typeface="Century Gothic"/>
                <a:ea typeface="Century Gothic"/>
                <a:cs typeface="Century Gothic"/>
                <a:sym typeface="Century Gothic"/>
              </a:rPr>
              <a:t>-Insert Here-</a:t>
            </a:r>
          </a:p>
          <a:p>
            <a:pPr marL="0" lvl="0" indent="0" algn="l" rtl="0">
              <a:spcBef>
                <a:spcPts val="0"/>
              </a:spcBef>
              <a:spcAft>
                <a:spcPts val="0"/>
              </a:spcAft>
              <a:buNone/>
            </a:pPr>
            <a:endParaRPr lang="en" b="1" dirty="0">
              <a:solidFill>
                <a:schemeClr val="dk1"/>
              </a:solidFill>
              <a:latin typeface="Century Gothic"/>
              <a:ea typeface="Century Gothic"/>
              <a:cs typeface="Century Gothic"/>
              <a:sym typeface="Century Gothic"/>
            </a:endParaRPr>
          </a:p>
          <a:p>
            <a:pPr marL="228600" lvl="0" indent="-228600" algn="l" rtl="0">
              <a:spcBef>
                <a:spcPts val="0"/>
              </a:spcBef>
              <a:spcAft>
                <a:spcPts val="0"/>
              </a:spcAft>
              <a:buFont typeface="+mj-lt"/>
              <a:buAutoNum type="arabicPeriod"/>
            </a:pPr>
            <a:r>
              <a:rPr lang="en-AU" sz="800" u="none" strike="noStrike" dirty="0">
                <a:solidFill>
                  <a:schemeClr val="bg2"/>
                </a:solidFill>
                <a:effectLst/>
                <a:latin typeface="Century Gothic" panose="020B0502020202020204" pitchFamily="34" charset="0"/>
                <a:ea typeface="Arial" panose="020B0604020202020204" pitchFamily="34" charset="0"/>
              </a:rPr>
              <a:t>How do different elements of the Amazon canvas play a role to create a holistic campaign?</a:t>
            </a:r>
          </a:p>
          <a:p>
            <a:pPr marL="228600" lvl="0" indent="-228600" algn="l" rtl="0">
              <a:spcBef>
                <a:spcPts val="0"/>
              </a:spcBef>
              <a:spcAft>
                <a:spcPts val="0"/>
              </a:spcAft>
              <a:buFont typeface="+mj-lt"/>
              <a:buAutoNum type="arabicPeriod"/>
            </a:pPr>
            <a:r>
              <a:rPr lang="en-AU" sz="800" u="none" strike="noStrike" dirty="0">
                <a:solidFill>
                  <a:schemeClr val="bg2"/>
                </a:solidFill>
                <a:effectLst/>
                <a:latin typeface="Century Gothic" panose="020B0502020202020204" pitchFamily="34" charset="0"/>
                <a:ea typeface="Arial" panose="020B0604020202020204" pitchFamily="34" charset="0"/>
              </a:rPr>
              <a:t>How are you innovating using Amazon canvas to achieve client objectives?</a:t>
            </a:r>
            <a:endParaRPr lang="en-AU" sz="800" dirty="0">
              <a:solidFill>
                <a:schemeClr val="bg2"/>
              </a:solidFill>
              <a:latin typeface="Century Gothic" panose="020B0502020202020204" pitchFamily="34" charset="0"/>
              <a:ea typeface="Arial" panose="020B0604020202020204" pitchFamily="34" charset="0"/>
            </a:endParaRPr>
          </a:p>
          <a:p>
            <a:pPr marL="228600" lvl="0" indent="-228600" algn="l" rtl="0">
              <a:spcBef>
                <a:spcPts val="0"/>
              </a:spcBef>
              <a:spcAft>
                <a:spcPts val="0"/>
              </a:spcAft>
              <a:buFont typeface="+mj-lt"/>
              <a:buAutoNum type="arabicPeriod"/>
            </a:pPr>
            <a:r>
              <a:rPr lang="en-AU" sz="800" u="none" strike="noStrike" dirty="0">
                <a:solidFill>
                  <a:schemeClr val="bg2"/>
                </a:solidFill>
                <a:effectLst/>
                <a:latin typeface="Century Gothic" panose="020B0502020202020204" pitchFamily="34" charset="0"/>
                <a:ea typeface="Arial" panose="020B0604020202020204" pitchFamily="34" charset="0"/>
              </a:rPr>
              <a:t>Does this creative idea sit within a broader campaign plan for the brand? </a:t>
            </a:r>
            <a:endParaRPr lang="en-AU" sz="800" dirty="0">
              <a:solidFill>
                <a:schemeClr val="bg2"/>
              </a:solidFill>
              <a:latin typeface="Century Gothic" panose="020B0502020202020204" pitchFamily="34" charset="0"/>
              <a:ea typeface="Arial" panose="020B0604020202020204" pitchFamily="34" charset="0"/>
            </a:endParaRPr>
          </a:p>
          <a:p>
            <a:pPr marL="228600" lvl="0" indent="-228600" algn="l" rtl="0">
              <a:spcBef>
                <a:spcPts val="0"/>
              </a:spcBef>
              <a:spcAft>
                <a:spcPts val="0"/>
              </a:spcAft>
              <a:buFont typeface="+mj-lt"/>
              <a:buAutoNum type="arabicPeriod"/>
            </a:pPr>
            <a:r>
              <a:rPr lang="en-AU" sz="800" u="none" strike="noStrike" dirty="0">
                <a:solidFill>
                  <a:schemeClr val="bg2"/>
                </a:solidFill>
                <a:effectLst/>
                <a:latin typeface="Century Gothic" panose="020B0502020202020204" pitchFamily="34" charset="0"/>
                <a:ea typeface="Arial" panose="020B0604020202020204" pitchFamily="34" charset="0"/>
              </a:rPr>
              <a:t>How are you thinking of the end customer experience?</a:t>
            </a:r>
            <a:endParaRPr lang="en-AU" sz="800" dirty="0">
              <a:solidFill>
                <a:schemeClr val="bg2"/>
              </a:solidFill>
              <a:latin typeface="Century Gothic" panose="020B0502020202020204" pitchFamily="34" charset="0"/>
              <a:ea typeface="Arial" panose="020B0604020202020204" pitchFamily="34" charset="0"/>
            </a:endParaRPr>
          </a:p>
          <a:p>
            <a:pPr marL="228600" lvl="0" indent="-228600" algn="l" rtl="0">
              <a:spcBef>
                <a:spcPts val="0"/>
              </a:spcBef>
              <a:spcAft>
                <a:spcPts val="0"/>
              </a:spcAft>
              <a:buFont typeface="+mj-lt"/>
              <a:buAutoNum type="arabicPeriod"/>
            </a:pPr>
            <a:r>
              <a:rPr lang="en-AU" sz="800" u="none" strike="noStrike" dirty="0">
                <a:solidFill>
                  <a:schemeClr val="bg2"/>
                </a:solidFill>
                <a:effectLst/>
                <a:latin typeface="Century Gothic" panose="020B0502020202020204" pitchFamily="34" charset="0"/>
                <a:ea typeface="Arial" panose="020B0604020202020204" pitchFamily="34" charset="0"/>
              </a:rPr>
              <a:t>How will you ultimately drive ACTION?</a:t>
            </a:r>
          </a:p>
          <a:p>
            <a:pPr lvl="0" algn="l" rtl="0">
              <a:spcBef>
                <a:spcPts val="0"/>
              </a:spcBef>
              <a:spcAft>
                <a:spcPts val="0"/>
              </a:spcAft>
            </a:pPr>
            <a:endParaRPr lang="en-AU" sz="800" u="none" strike="noStrike" dirty="0">
              <a:solidFill>
                <a:schemeClr val="bg2"/>
              </a:solidFill>
              <a:effectLst/>
              <a:latin typeface="Century Gothic" panose="020B0502020202020204" pitchFamily="34" charset="0"/>
              <a:ea typeface="Arial" panose="020B0604020202020204" pitchFamily="34" charset="0"/>
            </a:endParaRPr>
          </a:p>
          <a:p>
            <a:r>
              <a:rPr lang="en-AU" sz="800" b="1" u="none" strike="noStrike" dirty="0">
                <a:solidFill>
                  <a:schemeClr val="bg2"/>
                </a:solidFill>
                <a:effectLst/>
                <a:latin typeface="Century Gothic" panose="020B0502020202020204" pitchFamily="34" charset="0"/>
                <a:ea typeface="Arial" panose="020B0604020202020204" pitchFamily="34" charset="0"/>
              </a:rPr>
              <a:t>Summarise the full partnership on 1-2 slides.</a:t>
            </a: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p:txBody>
      </p:sp>
      <p:pic>
        <p:nvPicPr>
          <p:cNvPr id="5" name="Picture 4">
            <a:extLst>
              <a:ext uri="{FF2B5EF4-FFF2-40B4-BE49-F238E27FC236}">
                <a16:creationId xmlns:a16="http://schemas.microsoft.com/office/drawing/2014/main" id="{F14D965C-F3CD-2003-CF95-986939EA9A58}"/>
              </a:ext>
            </a:extLst>
          </p:cNvPr>
          <p:cNvPicPr>
            <a:picLocks noChangeAspect="1"/>
          </p:cNvPicPr>
          <p:nvPr/>
        </p:nvPicPr>
        <p:blipFill>
          <a:blip r:embed="rId3"/>
          <a:srcRect/>
          <a:stretch/>
        </p:blipFill>
        <p:spPr>
          <a:xfrm>
            <a:off x="8201012" y="4672086"/>
            <a:ext cx="835205" cy="34755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9"/>
          <p:cNvSpPr/>
          <p:nvPr/>
        </p:nvSpPr>
        <p:spPr>
          <a:xfrm>
            <a:off x="455575" y="268625"/>
            <a:ext cx="8232900" cy="379800"/>
          </a:xfrm>
          <a:prstGeom prst="round2SameRect">
            <a:avLst>
              <a:gd name="adj1" fmla="val 16667"/>
              <a:gd name="adj2" fmla="val 0"/>
            </a:avLst>
          </a:prstGeom>
          <a:solidFill>
            <a:srgbClr val="D9D9D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solidFill>
                <a:schemeClr val="lt1"/>
              </a:solidFill>
            </a:endParaRPr>
          </a:p>
        </p:txBody>
      </p:sp>
      <p:sp>
        <p:nvSpPr>
          <p:cNvPr id="236" name="Google Shape;236;p19"/>
          <p:cNvSpPr/>
          <p:nvPr/>
        </p:nvSpPr>
        <p:spPr>
          <a:xfrm>
            <a:off x="455575" y="648425"/>
            <a:ext cx="8232900" cy="4039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a:off x="1280450" y="268625"/>
            <a:ext cx="390600" cy="379800"/>
          </a:xfrm>
          <a:prstGeom prst="round2SameRect">
            <a:avLst>
              <a:gd name="adj1" fmla="val 16667"/>
              <a:gd name="adj2" fmla="val 0"/>
            </a:avLst>
          </a:prstGeom>
          <a:solidFill>
            <a:srgbClr val="FD3E8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solidFill>
                <a:schemeClr val="lt1"/>
              </a:solidFill>
            </a:endParaRPr>
          </a:p>
        </p:txBody>
      </p:sp>
      <p:sp>
        <p:nvSpPr>
          <p:cNvPr id="238" name="Google Shape;238;p19"/>
          <p:cNvSpPr/>
          <p:nvPr/>
        </p:nvSpPr>
        <p:spPr>
          <a:xfrm>
            <a:off x="603475" y="389925"/>
            <a:ext cx="142500" cy="142500"/>
          </a:xfrm>
          <a:prstGeom prst="ellipse">
            <a:avLst/>
          </a:prstGeom>
          <a:solidFill>
            <a:srgbClr val="61E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a:off x="805454" y="389925"/>
            <a:ext cx="142500" cy="142500"/>
          </a:xfrm>
          <a:prstGeom prst="ellipse">
            <a:avLst/>
          </a:prstGeom>
          <a:solidFill>
            <a:srgbClr val="345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p:nvPr/>
        </p:nvSpPr>
        <p:spPr>
          <a:xfrm>
            <a:off x="1007432" y="389925"/>
            <a:ext cx="142500" cy="142500"/>
          </a:xfrm>
          <a:prstGeom prst="ellipse">
            <a:avLst/>
          </a:prstGeom>
          <a:solidFill>
            <a:srgbClr val="FAA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9"/>
          <p:cNvSpPr/>
          <p:nvPr/>
        </p:nvSpPr>
        <p:spPr>
          <a:xfrm>
            <a:off x="1671050" y="268625"/>
            <a:ext cx="2875500" cy="379800"/>
          </a:xfrm>
          <a:prstGeom prst="round2SameRect">
            <a:avLst>
              <a:gd name="adj1" fmla="val 16667"/>
              <a:gd name="adj2" fmla="val 0"/>
            </a:avLst>
          </a:prstGeom>
          <a:solidFill>
            <a:srgbClr val="3454D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dirty="0">
                <a:solidFill>
                  <a:schemeClr val="lt1"/>
                </a:solidFill>
                <a:latin typeface="Century Gothic"/>
                <a:ea typeface="Century Gothic"/>
                <a:cs typeface="Century Gothic"/>
                <a:sym typeface="Century Gothic"/>
              </a:rPr>
              <a:t>Measurement</a:t>
            </a:r>
            <a:endParaRPr dirty="0">
              <a:solidFill>
                <a:schemeClr val="lt1"/>
              </a:solidFill>
            </a:endParaRPr>
          </a:p>
        </p:txBody>
      </p:sp>
      <p:pic>
        <p:nvPicPr>
          <p:cNvPr id="5" name="Picture 4">
            <a:extLst>
              <a:ext uri="{FF2B5EF4-FFF2-40B4-BE49-F238E27FC236}">
                <a16:creationId xmlns:a16="http://schemas.microsoft.com/office/drawing/2014/main" id="{BCB32B1E-A0E1-105B-EF3E-85A96D22CE96}"/>
              </a:ext>
            </a:extLst>
          </p:cNvPr>
          <p:cNvPicPr>
            <a:picLocks noChangeAspect="1"/>
          </p:cNvPicPr>
          <p:nvPr/>
        </p:nvPicPr>
        <p:blipFill>
          <a:blip r:embed="rId3"/>
          <a:srcRect/>
          <a:stretch/>
        </p:blipFill>
        <p:spPr>
          <a:xfrm>
            <a:off x="8201012" y="4672086"/>
            <a:ext cx="835205" cy="347551"/>
          </a:xfrm>
          <a:prstGeom prst="rect">
            <a:avLst/>
          </a:prstGeom>
        </p:spPr>
      </p:pic>
      <p:sp>
        <p:nvSpPr>
          <p:cNvPr id="3" name="Google Shape;230;p18">
            <a:extLst>
              <a:ext uri="{FF2B5EF4-FFF2-40B4-BE49-F238E27FC236}">
                <a16:creationId xmlns:a16="http://schemas.microsoft.com/office/drawing/2014/main" id="{C6036E1A-BB75-E671-6256-D77A2F2A85BD}"/>
              </a:ext>
            </a:extLst>
          </p:cNvPr>
          <p:cNvSpPr txBox="1"/>
          <p:nvPr/>
        </p:nvSpPr>
        <p:spPr>
          <a:xfrm>
            <a:off x="805454" y="1131150"/>
            <a:ext cx="6825752" cy="28812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b="1" dirty="0">
                <a:solidFill>
                  <a:schemeClr val="dk1"/>
                </a:solidFill>
                <a:latin typeface="Century Gothic"/>
                <a:ea typeface="Century Gothic"/>
                <a:cs typeface="Century Gothic"/>
                <a:sym typeface="Century Gothic"/>
              </a:rPr>
              <a:t>-Insert Here-</a:t>
            </a:r>
          </a:p>
          <a:p>
            <a:pPr lvl="0" algn="l" rtl="0">
              <a:spcBef>
                <a:spcPts val="0"/>
              </a:spcBef>
              <a:spcAft>
                <a:spcPts val="0"/>
              </a:spcAft>
            </a:pPr>
            <a:endParaRPr lang="en" b="1" dirty="0">
              <a:solidFill>
                <a:schemeClr val="dk1"/>
              </a:solidFill>
              <a:latin typeface="Century Gothic"/>
              <a:ea typeface="Arial" panose="020B0604020202020204" pitchFamily="34" charset="0"/>
              <a:sym typeface="Century Gothic"/>
            </a:endParaRPr>
          </a:p>
          <a:p>
            <a:pPr lvl="0" algn="l" rtl="0">
              <a:spcBef>
                <a:spcPts val="0"/>
              </a:spcBef>
              <a:spcAft>
                <a:spcPts val="0"/>
              </a:spcAft>
            </a:pPr>
            <a:r>
              <a:rPr lang="en-AU" sz="800" dirty="0">
                <a:solidFill>
                  <a:schemeClr val="bg2"/>
                </a:solidFill>
                <a:effectLst/>
                <a:latin typeface="Century Gothic" panose="020B0502020202020204" pitchFamily="34" charset="0"/>
                <a:ea typeface="Arial" panose="020B0604020202020204" pitchFamily="34" charset="0"/>
              </a:rPr>
              <a:t>Demonstrate how you would measure the success of your campaign and link it back to your client’s objectives.</a:t>
            </a:r>
            <a:endParaRPr lang="en-AU" sz="800" u="none" strike="noStrike" dirty="0">
              <a:solidFill>
                <a:schemeClr val="bg2"/>
              </a:solidFill>
              <a:effectLst/>
              <a:latin typeface="Century Gothic" panose="020B0502020202020204" pitchFamily="34" charset="0"/>
              <a:ea typeface="Arial" panose="020B0604020202020204" pitchFamily="34" charset="0"/>
            </a:endParaRPr>
          </a:p>
          <a:p>
            <a:pPr marL="0" lvl="0" indent="0" algn="l" rtl="0">
              <a:spcBef>
                <a:spcPts val="0"/>
              </a:spcBef>
              <a:spcAft>
                <a:spcPts val="0"/>
              </a:spcAft>
              <a:buNone/>
            </a:pPr>
            <a:endParaRPr b="1" dirty="0">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2735</TotalTime>
  <Words>1080</Words>
  <Application>Microsoft Office PowerPoint</Application>
  <PresentationFormat>On-screen Show (16:9)</PresentationFormat>
  <Paragraphs>91</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Symbol</vt:lpstr>
      <vt:lpstr>Century Gothic</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Jones</dc:creator>
  <cp:lastModifiedBy>Becky Jones</cp:lastModifiedBy>
  <cp:revision>12</cp:revision>
  <dcterms:modified xsi:type="dcterms:W3CDTF">2023-09-06T13:48:32Z</dcterms:modified>
</cp:coreProperties>
</file>