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1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275CB2-8D2D-4964-A164-190DB7661732}" v="1499" dt="2020-08-17T20:01:09.901"/>
    <p1510:client id="{DF619B8E-C07F-4EC5-B556-B602180E328A}" v="1547" dt="2020-08-19T17:04:04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7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78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423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2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646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5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61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6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467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036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670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B7810A5-1A13-4087-8DFA-155E6E5B5D73}" type="datetimeFigureOut">
              <a:rPr lang="tr-TR" smtClean="0"/>
              <a:pPr/>
              <a:t>24.08.2020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BFCC-E1FF-473E-BF42-70E7405CF17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1758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776" y="3428998"/>
            <a:ext cx="5985098" cy="2268559"/>
          </a:xfrm>
        </p:spPr>
        <p:txBody>
          <a:bodyPr>
            <a:normAutofit fontScale="90000"/>
          </a:bodyPr>
          <a:lstStyle/>
          <a:p>
            <a:r>
              <a:rPr lang="tr-TR" dirty="0" err="1">
                <a:cs typeface="Arial"/>
              </a:rPr>
              <a:t>Smá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kynning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frá</a:t>
            </a:r>
            <a:r>
              <a:rPr lang="tr-TR" dirty="0">
                <a:cs typeface="Arial"/>
              </a:rPr>
              <a:t> Dr. </a:t>
            </a:r>
            <a:r>
              <a:rPr lang="tr-TR" dirty="0" err="1">
                <a:cs typeface="Arial"/>
              </a:rPr>
              <a:t>Gunna</a:t>
            </a:r>
            <a:r>
              <a:rPr lang="tr-TR" dirty="0">
                <a:cs typeface="Arial"/>
              </a:rPr>
              <a:t> (</a:t>
            </a:r>
            <a:r>
              <a:rPr lang="tr-TR" dirty="0" err="1">
                <a:cs typeface="Arial"/>
              </a:rPr>
              <a:t>Junior</a:t>
            </a:r>
            <a:r>
              <a:rPr lang="tr-TR" dirty="0">
                <a:cs typeface="Arial"/>
              </a:rPr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>
                <a:cs typeface="Arial"/>
              </a:rPr>
              <a:t>Gæðaverkefni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a.k.a</a:t>
            </a:r>
            <a:r>
              <a:rPr lang="tr-TR" dirty="0">
                <a:cs typeface="Arial"/>
              </a:rPr>
              <a:t>. QI </a:t>
            </a:r>
            <a:r>
              <a:rPr lang="tr-TR" dirty="0" err="1">
                <a:cs typeface="Arial"/>
              </a:rPr>
              <a:t>project</a:t>
            </a:r>
            <a:endParaRPr lang="tr-TR" dirty="0" err="1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A31FB6-C2DC-374A-B724-4A9BC306D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4"/>
    </mc:Choice>
    <mc:Fallback xmlns="">
      <p:transition spd="slow" advTm="38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43327-1B1F-4A90-A185-D58938F7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247" y="427057"/>
            <a:ext cx="2624331" cy="975010"/>
          </a:xfrm>
        </p:spPr>
        <p:txBody>
          <a:bodyPr/>
          <a:lstStyle/>
          <a:p>
            <a:r>
              <a:rPr lang="en-US" u="sng" dirty="0" err="1">
                <a:cs typeface="Arial"/>
              </a:rPr>
              <a:t>Bakgrunnur</a:t>
            </a:r>
            <a:endParaRPr lang="en-US" u="sng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42677-C354-428A-AFBA-2BA3CCC57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214" y="2061409"/>
            <a:ext cx="9087023" cy="4600053"/>
          </a:xfrm>
        </p:spPr>
        <p:txBody>
          <a:bodyPr>
            <a:normAutofit/>
          </a:bodyPr>
          <a:lstStyle/>
          <a:p>
            <a:pPr marL="344170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r-TR" dirty="0">
                <a:ea typeface="+mn-lt"/>
                <a:cs typeface="+mn-lt"/>
              </a:rPr>
              <a:t>Af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hverju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valdi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ég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að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búa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til</a:t>
            </a:r>
            <a:r>
              <a:rPr lang="tr-TR" dirty="0">
                <a:cs typeface="Arial"/>
              </a:rPr>
              <a:t> kassa </a:t>
            </a:r>
            <a:r>
              <a:rPr lang="tr-TR" dirty="0" err="1">
                <a:cs typeface="Arial"/>
              </a:rPr>
              <a:t>fyrir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fleiðruástungur</a:t>
            </a:r>
            <a:r>
              <a:rPr lang="tr-TR" dirty="0">
                <a:cs typeface="Arial"/>
              </a:rPr>
              <a:t>?</a:t>
            </a:r>
            <a:endParaRPr lang="tr-TR" dirty="0">
              <a:ea typeface="+mn-lt"/>
              <a:cs typeface="+mn-lt"/>
            </a:endParaRPr>
          </a:p>
          <a:p>
            <a:pPr marL="344170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tr-TR" dirty="0">
              <a:cs typeface="Arial"/>
            </a:endParaRP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AutoNum type="arabicPeriod"/>
            </a:pPr>
            <a:r>
              <a:rPr lang="tr-TR" dirty="0" err="1">
                <a:cs typeface="Arial"/>
              </a:rPr>
              <a:t>Allt</a:t>
            </a:r>
            <a:r>
              <a:rPr lang="tr-TR" dirty="0">
                <a:cs typeface="Arial"/>
              </a:rPr>
              <a:t> of </a:t>
            </a:r>
            <a:r>
              <a:rPr lang="tr-TR" dirty="0" err="1">
                <a:cs typeface="Arial"/>
              </a:rPr>
              <a:t>laaaaaangur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undirbúningstími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fyrir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ástungur</a:t>
            </a:r>
            <a:r>
              <a:rPr lang="tr-TR" dirty="0">
                <a:cs typeface="Arial"/>
              </a:rPr>
              <a:t>. </a:t>
            </a:r>
          </a:p>
          <a:p>
            <a:pPr marL="1258570" lvl="2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r-TR" dirty="0" err="1">
                <a:cs typeface="Arial"/>
              </a:rPr>
              <a:t>Mismundandi</a:t>
            </a:r>
            <a:r>
              <a:rPr lang="tr-TR" dirty="0">
                <a:cs typeface="Arial"/>
              </a:rPr>
              <a:t> </a:t>
            </a:r>
            <a:r>
              <a:rPr lang="tr-TR" dirty="0" err="1">
                <a:cs typeface="Arial"/>
              </a:rPr>
              <a:t>dót</a:t>
            </a:r>
            <a:r>
              <a:rPr lang="tr-TR" dirty="0">
                <a:cs typeface="Arial"/>
              </a:rPr>
              <a:t> </a:t>
            </a:r>
            <a:r>
              <a:rPr lang="tr-TR" dirty="0" err="1">
                <a:cs typeface="Arial"/>
              </a:rPr>
              <a:t>úti</a:t>
            </a:r>
            <a:r>
              <a:rPr lang="tr-TR" dirty="0">
                <a:cs typeface="Arial"/>
              </a:rPr>
              <a:t> um </a:t>
            </a:r>
            <a:r>
              <a:rPr lang="tr-TR" dirty="0" err="1">
                <a:cs typeface="Arial"/>
              </a:rPr>
              <a:t>allt</a:t>
            </a:r>
            <a:r>
              <a:rPr lang="tr-TR" dirty="0">
                <a:cs typeface="Arial"/>
              </a:rPr>
              <a:t>. 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AutoNum type="arabicPeriod"/>
            </a:pPr>
            <a:endParaRPr lang="tr-TR" dirty="0">
              <a:ea typeface="+mn-lt"/>
              <a:cs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AutoNum type="arabicPeriod"/>
            </a:pPr>
            <a:r>
              <a:rPr lang="tr-TR" dirty="0">
                <a:ea typeface="+mn-lt"/>
                <a:cs typeface="+mn-lt"/>
              </a:rPr>
              <a:t>Gleymdist alltaf eitthvað. </a:t>
            </a:r>
            <a:endParaRPr lang="tr-TR" dirty="0">
              <a:cs typeface="Arial" panose="020B0604020202020204"/>
            </a:endParaRPr>
          </a:p>
          <a:p>
            <a:pPr marL="1258570" lvl="2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r-TR" dirty="0" err="1">
                <a:ea typeface="+mn-lt"/>
                <a:cs typeface="+mn-lt"/>
              </a:rPr>
              <a:t>Mismunandi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deildir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með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mismunandi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birgðir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og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mismunandi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áherslur</a:t>
            </a:r>
            <a:r>
              <a:rPr lang="tr-TR" dirty="0">
                <a:ea typeface="+mn-lt"/>
                <a:cs typeface="+mn-lt"/>
              </a:rPr>
              <a:t>. 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AutoNum type="arabicPeriod"/>
            </a:pPr>
            <a:endParaRPr lang="tr-TR" dirty="0">
              <a:ea typeface="+mn-lt"/>
              <a:cs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AutoNum type="arabicPeriod"/>
            </a:pPr>
            <a:r>
              <a:rPr lang="tr-TR" dirty="0">
                <a:ea typeface="+mn-lt"/>
                <a:cs typeface="+mn-lt"/>
              </a:rPr>
              <a:t>Misjafnt hvað hver notar og hvaða aðferð. </a:t>
            </a:r>
            <a:endParaRPr lang="tr-TR" dirty="0">
              <a:cs typeface="Arial" panose="020B0604020202020204"/>
            </a:endParaRPr>
          </a:p>
          <a:p>
            <a:pPr marL="1263650" lvl="2" indent="-342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r-TR" dirty="0" err="1">
                <a:cs typeface="Arial" panose="020B0604020202020204"/>
              </a:rPr>
              <a:t>Ruglandi</a:t>
            </a:r>
            <a:r>
              <a:rPr lang="tr-TR" dirty="0">
                <a:cs typeface="Arial" panose="020B0604020202020204"/>
              </a:rPr>
              <a:t> </a:t>
            </a:r>
            <a:r>
              <a:rPr lang="tr-TR" dirty="0" err="1">
                <a:cs typeface="Arial" panose="020B0604020202020204"/>
              </a:rPr>
              <a:t>fyrir</a:t>
            </a:r>
            <a:r>
              <a:rPr lang="tr-TR" dirty="0">
                <a:cs typeface="Arial" panose="020B0604020202020204"/>
              </a:rPr>
              <a:t> </a:t>
            </a:r>
            <a:r>
              <a:rPr lang="tr-TR" dirty="0" err="1">
                <a:cs typeface="Arial" panose="020B0604020202020204"/>
              </a:rPr>
              <a:t>þá</a:t>
            </a:r>
            <a:r>
              <a:rPr lang="tr-TR" dirty="0">
                <a:cs typeface="Arial" panose="020B0604020202020204"/>
              </a:rPr>
              <a:t> sem </a:t>
            </a:r>
            <a:r>
              <a:rPr lang="tr-TR" dirty="0" err="1">
                <a:cs typeface="Arial" panose="020B0604020202020204"/>
              </a:rPr>
              <a:t>eru</a:t>
            </a:r>
            <a:r>
              <a:rPr lang="tr-TR" dirty="0">
                <a:cs typeface="Arial" panose="020B0604020202020204"/>
              </a:rPr>
              <a:t> </a:t>
            </a:r>
            <a:r>
              <a:rPr lang="tr-TR" dirty="0" err="1">
                <a:cs typeface="Arial" panose="020B0604020202020204"/>
              </a:rPr>
              <a:t>að</a:t>
            </a:r>
            <a:r>
              <a:rPr lang="tr-TR" dirty="0">
                <a:cs typeface="Arial" panose="020B0604020202020204"/>
              </a:rPr>
              <a:t> </a:t>
            </a:r>
            <a:r>
              <a:rPr lang="tr-TR" dirty="0" err="1">
                <a:cs typeface="Arial" panose="020B0604020202020204"/>
              </a:rPr>
              <a:t>læra</a:t>
            </a:r>
            <a:r>
              <a:rPr lang="tr-TR" dirty="0">
                <a:cs typeface="Arial" panose="020B0604020202020204"/>
              </a:rPr>
              <a:t> </a:t>
            </a:r>
            <a:r>
              <a:rPr lang="tr-TR" dirty="0" err="1">
                <a:cs typeface="Arial" panose="020B0604020202020204"/>
              </a:rPr>
              <a:t>og</a:t>
            </a:r>
            <a:r>
              <a:rPr lang="tr-TR" dirty="0">
                <a:cs typeface="Arial" panose="020B0604020202020204"/>
              </a:rPr>
              <a:t> </a:t>
            </a:r>
            <a:r>
              <a:rPr lang="tr-TR" dirty="0" err="1">
                <a:cs typeface="Arial" panose="020B0604020202020204"/>
              </a:rPr>
              <a:t>sjá</a:t>
            </a:r>
            <a:r>
              <a:rPr lang="tr-TR" dirty="0">
                <a:cs typeface="Arial" panose="020B0604020202020204"/>
              </a:rPr>
              <a:t> </a:t>
            </a:r>
            <a:r>
              <a:rPr lang="tr-TR" dirty="0" err="1">
                <a:cs typeface="Arial" panose="020B0604020202020204"/>
              </a:rPr>
              <a:t>sjaldan</a:t>
            </a:r>
            <a:r>
              <a:rPr lang="tr-TR" dirty="0">
                <a:cs typeface="Arial" panose="020B0604020202020204"/>
              </a:rPr>
              <a:t> </a:t>
            </a:r>
            <a:r>
              <a:rPr lang="tr-TR" dirty="0" err="1">
                <a:cs typeface="Arial" panose="020B0604020202020204"/>
              </a:rPr>
              <a:t>gert</a:t>
            </a:r>
            <a:r>
              <a:rPr lang="tr-TR" dirty="0">
                <a:cs typeface="Arial"/>
              </a:rPr>
              <a:t>. </a:t>
            </a:r>
          </a:p>
          <a:p>
            <a:pPr marL="1258570" lvl="2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tr-TR" dirty="0">
              <a:cs typeface="Arial"/>
            </a:endParaRPr>
          </a:p>
          <a:p>
            <a:pPr marL="795020" lvl="1" indent="-33782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tr-TR" dirty="0">
              <a:cs typeface="Arial"/>
            </a:endParaRPr>
          </a:p>
          <a:p>
            <a:pPr marL="795020" lvl="1" indent="-33782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r-TR" dirty="0" err="1">
                <a:cs typeface="Arial"/>
              </a:rPr>
              <a:t>Markmið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að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minnka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undirbúningstíma</a:t>
            </a:r>
            <a:r>
              <a:rPr lang="tr-TR" dirty="0">
                <a:cs typeface="Arial"/>
              </a:rPr>
              <a:t>, </a:t>
            </a:r>
            <a:r>
              <a:rPr lang="tr-TR" dirty="0" err="1">
                <a:cs typeface="Arial"/>
              </a:rPr>
              <a:t>fækka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gleymdum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hlutum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og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rannsóknum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og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ýta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undir</a:t>
            </a:r>
            <a:r>
              <a:rPr lang="tr-TR" dirty="0">
                <a:cs typeface="Arial"/>
              </a:rPr>
              <a:t> </a:t>
            </a:r>
            <a:r>
              <a:rPr lang="tr-TR" dirty="0" err="1">
                <a:cs typeface="Arial"/>
              </a:rPr>
              <a:t>samhæfða</a:t>
            </a:r>
            <a:r>
              <a:rPr lang="tr-TR" dirty="0">
                <a:cs typeface="Arial"/>
              </a:rPr>
              <a:t> (</a:t>
            </a:r>
            <a:r>
              <a:rPr lang="tr-TR" dirty="0" err="1">
                <a:cs typeface="Arial"/>
              </a:rPr>
              <a:t>standardised</a:t>
            </a:r>
            <a:r>
              <a:rPr lang="tr-TR" dirty="0">
                <a:cs typeface="Arial"/>
              </a:rPr>
              <a:t>) </a:t>
            </a:r>
            <a:r>
              <a:rPr lang="tr-TR" dirty="0" err="1">
                <a:cs typeface="Arial"/>
              </a:rPr>
              <a:t>aðferð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við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fleiðruástungur</a:t>
            </a:r>
            <a:r>
              <a:rPr lang="tr-TR" dirty="0">
                <a:cs typeface="Arial"/>
              </a:rPr>
              <a:t>. </a:t>
            </a:r>
          </a:p>
          <a:p>
            <a:pPr marL="795020" lvl="1" indent="-33782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tr-TR" dirty="0">
              <a:cs typeface="Arial"/>
            </a:endParaRPr>
          </a:p>
          <a:p>
            <a:pPr marL="795020" lvl="1" indent="-33782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r-TR" dirty="0" err="1">
                <a:cs typeface="Arial"/>
              </a:rPr>
              <a:t>Ennfremur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gerðir</a:t>
            </a:r>
            <a:r>
              <a:rPr lang="tr-TR" dirty="0">
                <a:cs typeface="Arial"/>
              </a:rPr>
              <a:t> </a:t>
            </a:r>
            <a:r>
              <a:rPr lang="tr-TR" dirty="0" err="1">
                <a:cs typeface="Arial"/>
              </a:rPr>
              <a:t>minni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kassar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fyrir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mænuholsstungu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og</a:t>
            </a:r>
            <a:r>
              <a:rPr lang="tr-TR" dirty="0">
                <a:cs typeface="Arial"/>
              </a:rPr>
              <a:t> </a:t>
            </a:r>
            <a:r>
              <a:rPr lang="tr-TR" dirty="0" err="1">
                <a:cs typeface="Arial"/>
              </a:rPr>
              <a:t>kviðarholsástungu</a:t>
            </a:r>
            <a:r>
              <a:rPr lang="tr-TR" dirty="0">
                <a:cs typeface="Arial"/>
              </a:rPr>
              <a:t> af </a:t>
            </a:r>
            <a:r>
              <a:rPr lang="tr-TR" dirty="0" err="1">
                <a:cs typeface="Arial"/>
              </a:rPr>
              <a:t>sömu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ástæðum</a:t>
            </a:r>
            <a:r>
              <a:rPr lang="tr-TR" dirty="0">
                <a:cs typeface="Arial"/>
              </a:rPr>
              <a:t>. </a:t>
            </a:r>
          </a:p>
          <a:p>
            <a:pPr marL="344170" indent="-34417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tr-TR" dirty="0">
              <a:cs typeface="Arial"/>
            </a:endParaRPr>
          </a:p>
          <a:p>
            <a:pPr marL="344170" indent="-344170"/>
            <a:endParaRPr lang="en-US" dirty="0"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48F737-8EC2-4201-99CB-352DC616F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108" y="133652"/>
            <a:ext cx="3189248" cy="25855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A1047C-CC87-1A4F-8EFE-1D735ADFB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24"/>
    </mc:Choice>
    <mc:Fallback xmlns="">
      <p:transition spd="slow" advTm="8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86E52-E7CC-4DE2-A2C6-CC0F01DA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67C70C-7286-4D97-967F-B41194E64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4753" y="54190"/>
            <a:ext cx="9098329" cy="674846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DB1EE0-7696-624E-95EB-7E9FB8C7C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6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64"/>
    </mc:Choice>
    <mc:Fallback xmlns="">
      <p:transition spd="slow" advTm="5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72E1-9E06-4BEE-AA64-E40B56D1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cs typeface="Arial"/>
              </a:rPr>
              <a:t> Model </a:t>
            </a:r>
            <a:r>
              <a:rPr lang="tr-TR" dirty="0" err="1">
                <a:cs typeface="Arial"/>
              </a:rPr>
              <a:t>for</a:t>
            </a:r>
            <a:r>
              <a:rPr lang="tr-TR" dirty="0">
                <a:cs typeface="Arial"/>
              </a:rPr>
              <a:t> </a:t>
            </a:r>
            <a:r>
              <a:rPr lang="tr-TR" dirty="0" err="1">
                <a:cs typeface="Arial"/>
              </a:rPr>
              <a:t>Improvement</a:t>
            </a:r>
            <a:endParaRPr lang="en-US" dirty="0" err="1">
              <a:ea typeface="+mj-lt"/>
              <a:cs typeface="+mj-lt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DE65-1AD2-4346-B139-D6AEF55FA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en-US" dirty="0">
              <a:cs typeface="Arial" panose="020B0604020202020204"/>
            </a:endParaRPr>
          </a:p>
          <a:p>
            <a:pPr marL="285750" indent="-28575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tr-TR" dirty="0">
                <a:ea typeface="+mn-lt"/>
                <a:cs typeface="+mn-lt"/>
              </a:rPr>
              <a:t>Markmiðið var að minnka tímann sem fer í undirbúning f. ástungur og koma í veg fyrir að rannsóknir myndu gleymast. </a:t>
            </a:r>
          </a:p>
          <a:p>
            <a:pPr marL="285750" indent="-28575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tr-TR" dirty="0">
              <a:ea typeface="+mn-lt"/>
              <a:cs typeface="+mn-lt"/>
            </a:endParaRPr>
          </a:p>
          <a:p>
            <a:pPr marL="285750" indent="-28575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tr-TR" dirty="0">
              <a:ea typeface="+mn-lt"/>
              <a:cs typeface="+mn-lt"/>
            </a:endParaRPr>
          </a:p>
          <a:p>
            <a:pPr marL="285750" indent="-28575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tr-TR" dirty="0">
                <a:ea typeface="+mn-lt"/>
                <a:cs typeface="+mn-lt"/>
              </a:rPr>
              <a:t>Mæla tíma sem tók að gera inngrip fyrir breytingar og eftir breytingar, þ.e. áður en kassar komu til og eftir að kassar innleiddir. </a:t>
            </a:r>
          </a:p>
          <a:p>
            <a:pPr marL="285750" indent="-28575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tr-TR" dirty="0">
              <a:ea typeface="+mn-lt"/>
              <a:cs typeface="+mn-lt"/>
            </a:endParaRPr>
          </a:p>
          <a:p>
            <a:pPr marL="285750" indent="-28575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tr-TR" dirty="0">
              <a:ea typeface="+mn-lt"/>
              <a:cs typeface="+mn-lt"/>
            </a:endParaRPr>
          </a:p>
          <a:p>
            <a:pPr marL="285750" indent="-285750" algn="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tr-TR" dirty="0">
                <a:ea typeface="+mn-lt"/>
                <a:cs typeface="+mn-lt"/>
              </a:rPr>
              <a:t>Breytingar fólgnar í því að hafa allt á einum stað og tilbúið, þannig að ekki þurfi að leita að öllu í hvert skipti og hafa leiðbeiningar um hvaða sýni skal senda í hvað. 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3B88BD6-E130-4B78-8023-21890A4D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4" y="788312"/>
            <a:ext cx="3393047" cy="49735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FEDD62-1891-5745-93FE-35F55EF94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88"/>
    </mc:Choice>
    <mc:Fallback xmlns="">
      <p:transition spd="slow" advTm="7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DB12B-D7D6-4BF6-90B3-352AC872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588" y="464227"/>
            <a:ext cx="7958331" cy="1077229"/>
          </a:xfrm>
        </p:spPr>
        <p:txBody>
          <a:bodyPr/>
          <a:lstStyle/>
          <a:p>
            <a:r>
              <a:rPr lang="tr-TR" dirty="0" err="1">
                <a:cs typeface="Arial"/>
              </a:rPr>
              <a:t>Hvaða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PDSAs</a:t>
            </a:r>
            <a:r>
              <a:rPr lang="tr-TR" dirty="0">
                <a:cs typeface="Arial"/>
              </a:rPr>
              <a:t> </a:t>
            </a:r>
            <a:r>
              <a:rPr lang="tr-TR" dirty="0" err="1">
                <a:cs typeface="Arial"/>
              </a:rPr>
              <a:t>gerðum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við</a:t>
            </a:r>
            <a:r>
              <a:rPr lang="tr-TR" dirty="0">
                <a:cs typeface="Arial"/>
              </a:rPr>
              <a:t>?</a:t>
            </a:r>
            <a:endParaRPr lang="tr-TR" dirty="0">
              <a:ea typeface="+mj-lt"/>
              <a:cs typeface="+mj-lt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C980ADD-E079-4E9B-9B0D-D0F48A36A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284" y="788312"/>
            <a:ext cx="3393047" cy="49735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A7B567-EB5B-4D85-ABFF-1C6CE9076946}"/>
              </a:ext>
            </a:extLst>
          </p:cNvPr>
          <p:cNvSpPr txBox="1"/>
          <p:nvPr/>
        </p:nvSpPr>
        <p:spPr>
          <a:xfrm>
            <a:off x="4823012" y="1667435"/>
            <a:ext cx="5414682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Arial"/>
              </a:rPr>
              <a:t>Plan-</a:t>
            </a:r>
            <a:r>
              <a:rPr lang="en-US" b="1" dirty="0" err="1">
                <a:cs typeface="Arial"/>
              </a:rPr>
              <a:t>að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var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hvernig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við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ætluðum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að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hafa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kassa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og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það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endurskoðað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við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hverja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ástungu</a:t>
            </a:r>
            <a:r>
              <a:rPr lang="en-US" dirty="0">
                <a:cs typeface="Arial"/>
              </a:rPr>
              <a:t>. </a:t>
            </a:r>
          </a:p>
          <a:p>
            <a:endParaRPr lang="en-US" dirty="0">
              <a:cs typeface="Arial"/>
            </a:endParaRPr>
          </a:p>
          <a:p>
            <a:r>
              <a:rPr lang="en-US" b="1" dirty="0">
                <a:cs typeface="Arial"/>
              </a:rPr>
              <a:t>Do-</a:t>
            </a:r>
            <a:r>
              <a:rPr lang="en-US" dirty="0">
                <a:cs typeface="Arial"/>
              </a:rPr>
              <a:t>að var að stinga, taka tíma, mæla tímana fyrir og eftir breytingar. Inngripalæknar (inngripa-póstur) </a:t>
            </a:r>
            <a:r>
              <a:rPr lang="en-US" dirty="0" err="1">
                <a:cs typeface="Arial"/>
              </a:rPr>
              <a:t>sá</a:t>
            </a:r>
            <a:r>
              <a:rPr lang="en-US" dirty="0">
                <a:cs typeface="Arial"/>
              </a:rPr>
              <a:t> um </a:t>
            </a:r>
            <a:r>
              <a:rPr lang="en-US" dirty="0" err="1">
                <a:cs typeface="Arial"/>
              </a:rPr>
              <a:t>tímatökur</a:t>
            </a:r>
            <a:r>
              <a:rPr lang="en-US" dirty="0">
                <a:cs typeface="Arial"/>
              </a:rPr>
              <a:t>. </a:t>
            </a:r>
          </a:p>
          <a:p>
            <a:endParaRPr lang="en-US" dirty="0">
              <a:cs typeface="Arial"/>
            </a:endParaRPr>
          </a:p>
          <a:p>
            <a:r>
              <a:rPr lang="en-US" b="1" dirty="0">
                <a:cs typeface="Arial"/>
              </a:rPr>
              <a:t>Study-</a:t>
            </a:r>
            <a:r>
              <a:rPr lang="en-US" dirty="0">
                <a:cs typeface="Arial"/>
              </a:rPr>
              <a:t>uðum hvað vantaði í kassa og hvort leiðbeiningar væru nógu skýrar. Ennfremur fylgst </a:t>
            </a:r>
            <a:r>
              <a:rPr lang="en-US" dirty="0" err="1">
                <a:cs typeface="Arial"/>
              </a:rPr>
              <a:t>með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hvort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eitthvað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gleymdist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og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hvort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réttar</a:t>
            </a:r>
            <a:r>
              <a:rPr lang="en-US" dirty="0">
                <a:cs typeface="Arial"/>
              </a:rPr>
              <a:t>/</a:t>
            </a:r>
            <a:r>
              <a:rPr lang="en-US" dirty="0" err="1">
                <a:cs typeface="Arial"/>
              </a:rPr>
              <a:t>allar</a:t>
            </a:r>
            <a:r>
              <a:rPr lang="en-US" dirty="0">
                <a:cs typeface="Arial"/>
              </a:rPr>
              <a:t>  </a:t>
            </a:r>
            <a:r>
              <a:rPr lang="en-US" dirty="0" err="1">
                <a:cs typeface="Arial"/>
              </a:rPr>
              <a:t>rannsóknir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sendar</a:t>
            </a:r>
            <a:r>
              <a:rPr lang="en-US" dirty="0">
                <a:cs typeface="Arial"/>
              </a:rPr>
              <a:t>. </a:t>
            </a:r>
          </a:p>
          <a:p>
            <a:endParaRPr lang="en-US" dirty="0">
              <a:cs typeface="Arial"/>
            </a:endParaRPr>
          </a:p>
          <a:p>
            <a:r>
              <a:rPr lang="en-US" b="1" dirty="0">
                <a:cs typeface="Arial"/>
              </a:rPr>
              <a:t>Act-</a:t>
            </a:r>
            <a:r>
              <a:rPr lang="en-US" b="1" dirty="0" err="1">
                <a:cs typeface="Arial"/>
              </a:rPr>
              <a:t>að</a:t>
            </a:r>
            <a:r>
              <a:rPr lang="en-US" dirty="0">
                <a:cs typeface="Arial"/>
              </a:rPr>
              <a:t> í </a:t>
            </a:r>
            <a:r>
              <a:rPr lang="en-US" dirty="0" err="1">
                <a:cs typeface="Arial"/>
              </a:rPr>
              <a:t>samræmi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við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það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við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sáum</a:t>
            </a:r>
            <a:r>
              <a:rPr lang="en-US" dirty="0">
                <a:cs typeface="Arial"/>
              </a:rPr>
              <a:t>, </a:t>
            </a:r>
            <a:r>
              <a:rPr lang="en-US" dirty="0" err="1">
                <a:cs typeface="Arial"/>
              </a:rPr>
              <a:t>breyttum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og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reyndum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að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bæta</a:t>
            </a:r>
            <a:r>
              <a:rPr lang="en-US" dirty="0">
                <a:cs typeface="Arial"/>
              </a:rPr>
              <a:t> í </a:t>
            </a:r>
            <a:r>
              <a:rPr lang="en-US" dirty="0" err="1">
                <a:cs typeface="Arial"/>
              </a:rPr>
              <a:t>hvert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skipti</a:t>
            </a:r>
            <a:r>
              <a:rPr lang="en-US" dirty="0">
                <a:cs typeface="Arial"/>
              </a:rPr>
              <a:t>.  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Lokaniðurstaða virðist vera góð, </a:t>
            </a:r>
            <a:r>
              <a:rPr lang="en-US" dirty="0" err="1">
                <a:cs typeface="Arial"/>
              </a:rPr>
              <a:t>þ.e</a:t>
            </a:r>
            <a:r>
              <a:rPr lang="en-US" dirty="0">
                <a:cs typeface="Arial"/>
              </a:rPr>
              <a:t>. </a:t>
            </a:r>
            <a:r>
              <a:rPr lang="en-US" dirty="0" err="1">
                <a:cs typeface="Arial"/>
              </a:rPr>
              <a:t>allt</a:t>
            </a:r>
            <a:r>
              <a:rPr lang="en-US" dirty="0">
                <a:cs typeface="Arial"/>
              </a:rPr>
              <a:t> er til </a:t>
            </a:r>
            <a:r>
              <a:rPr lang="en-US" dirty="0" err="1">
                <a:cs typeface="Arial"/>
              </a:rPr>
              <a:t>reiðu</a:t>
            </a:r>
            <a:r>
              <a:rPr lang="en-US" dirty="0">
                <a:cs typeface="Arial"/>
              </a:rPr>
              <a:t> í </a:t>
            </a:r>
            <a:r>
              <a:rPr lang="en-US" dirty="0" err="1">
                <a:cs typeface="Arial"/>
              </a:rPr>
              <a:t>kössum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til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ástunga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og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leiðbeiningar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til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staðar</a:t>
            </a:r>
            <a:r>
              <a:rPr lang="en-US" dirty="0">
                <a:cs typeface="Arial"/>
              </a:rPr>
              <a:t>, </a:t>
            </a:r>
            <a:r>
              <a:rPr lang="en-US" dirty="0" err="1">
                <a:cs typeface="Arial"/>
              </a:rPr>
              <a:t>sem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virðist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spara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tíima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og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fyrirhöfn</a:t>
            </a:r>
            <a:r>
              <a:rPr lang="en-US" dirty="0">
                <a:cs typeface="Arial"/>
              </a:rPr>
              <a:t>.  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2B4653-683D-2743-856A-0765EF23D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73"/>
    </mc:Choice>
    <mc:Fallback xmlns="">
      <p:transition spd="slow" advTm="14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87EDE-4D82-4DA7-9151-D85016CB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3F99AA2-8073-4670-AE62-73C428553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7073" y="100653"/>
            <a:ext cx="11026616" cy="665553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847BA2-35C3-544B-8215-F55A0B2D3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15"/>
    </mc:Choice>
    <mc:Fallback xmlns="">
      <p:transition spd="slow" advTm="7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42ED-6C01-472B-A064-22A33874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Niðurstaða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og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lærdómur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CAA27-9427-42E3-8A41-787FEAA1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282" y="2070701"/>
            <a:ext cx="7796540" cy="3997828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tr-TR" dirty="0">
              <a:cs typeface="Arial"/>
            </a:endParaRPr>
          </a:p>
          <a:p>
            <a:pPr marL="344170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Arial,Sans-Serif" panose="05000000000000000000" pitchFamily="2" charset="2"/>
              <a:buChar char="•"/>
            </a:pPr>
            <a:endParaRPr lang="tr-TR" dirty="0">
              <a:ea typeface="+mn-lt"/>
              <a:cs typeface="+mn-lt"/>
            </a:endParaRPr>
          </a:p>
          <a:p>
            <a:pPr marL="344170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tr-TR" dirty="0" err="1">
                <a:ea typeface="+mn-lt"/>
                <a:cs typeface="+mn-lt"/>
              </a:rPr>
              <a:t>Erfitt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að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breyta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og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bæta</a:t>
            </a:r>
            <a:r>
              <a:rPr lang="tr-TR" dirty="0">
                <a:ea typeface="+mn-lt"/>
                <a:cs typeface="+mn-lt"/>
              </a:rPr>
              <a:t>.  </a:t>
            </a:r>
            <a:r>
              <a:rPr lang="tr-TR" dirty="0" err="1">
                <a:ea typeface="+mn-lt"/>
                <a:cs typeface="+mn-lt"/>
              </a:rPr>
              <a:t>Tekur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tíma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og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fyrirhöfn</a:t>
            </a:r>
            <a:r>
              <a:rPr lang="tr-TR" dirty="0">
                <a:ea typeface="+mn-lt"/>
                <a:cs typeface="+mn-lt"/>
              </a:rPr>
              <a:t>!</a:t>
            </a:r>
          </a:p>
          <a:p>
            <a:pPr marL="344170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tr-TR" dirty="0">
              <a:ea typeface="+mn-lt"/>
              <a:cs typeface="+mn-lt"/>
            </a:endParaRPr>
          </a:p>
          <a:p>
            <a:pPr marL="344170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tr-TR" dirty="0" err="1">
                <a:ea typeface="+mn-lt"/>
                <a:cs typeface="+mn-lt"/>
              </a:rPr>
              <a:t>Ef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verkefnið</a:t>
            </a:r>
            <a:r>
              <a:rPr lang="tr-TR" dirty="0">
                <a:ea typeface="+mn-lt"/>
                <a:cs typeface="+mn-lt"/>
              </a:rPr>
              <a:t> er </a:t>
            </a:r>
            <a:r>
              <a:rPr lang="tr-TR" dirty="0" err="1">
                <a:ea typeface="+mn-lt"/>
                <a:cs typeface="+mn-lt"/>
              </a:rPr>
              <a:t>afmarkað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og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lítið</a:t>
            </a:r>
            <a:r>
              <a:rPr lang="tr-TR" dirty="0">
                <a:ea typeface="+mn-lt"/>
                <a:cs typeface="+mn-lt"/>
              </a:rPr>
              <a:t>, </a:t>
            </a:r>
            <a:r>
              <a:rPr lang="tr-TR" dirty="0" err="1">
                <a:ea typeface="+mn-lt"/>
                <a:cs typeface="+mn-lt"/>
              </a:rPr>
              <a:t>þá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mun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það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takast</a:t>
            </a:r>
            <a:r>
              <a:rPr lang="tr-TR" dirty="0">
                <a:ea typeface="+mn-lt"/>
                <a:cs typeface="+mn-lt"/>
              </a:rPr>
              <a:t>.</a:t>
            </a:r>
            <a:endParaRPr lang="tr-TR" dirty="0"/>
          </a:p>
          <a:p>
            <a:pPr marL="344170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tr-TR" dirty="0">
              <a:ea typeface="+mn-lt"/>
              <a:cs typeface="+mn-lt"/>
            </a:endParaRPr>
          </a:p>
          <a:p>
            <a:pPr marL="344170" indent="-34417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tr-TR" dirty="0">
                <a:ea typeface="+mn-lt"/>
                <a:cs typeface="+mn-lt"/>
              </a:rPr>
              <a:t>Stærri verkefni munu reynast afar erfið fyrir þann takmarkaða tíma sem er gefinn fyrir gæðaverkefnin. 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D18C928-01C6-4EC5-8425-E48014F77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3" y="3875"/>
            <a:ext cx="3235712" cy="2798640"/>
          </a:xfrm>
          <a:prstGeom prst="rect">
            <a:avLst/>
          </a:prstGeom>
        </p:spPr>
      </p:pic>
      <p:pic>
        <p:nvPicPr>
          <p:cNvPr id="5" name="Picture 5" descr="A picture containing indoor, table, car, kitchen&#10;&#10;Description automatically generated">
            <a:extLst>
              <a:ext uri="{FF2B5EF4-FFF2-40B4-BE49-F238E27FC236}">
                <a16:creationId xmlns:a16="http://schemas.microsoft.com/office/drawing/2014/main" id="{8B894A7D-C8DA-4EF5-81E5-9ADF01DED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78" y="2784985"/>
            <a:ext cx="2864004" cy="40758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2418C6-E9AE-AB43-B1DA-11BFE47FD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55"/>
    </mc:Choice>
    <mc:Fallback xmlns="">
      <p:transition spd="slow" advTm="5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D02AEE-30DC-4942-A9CA-7A14F8B8E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5823F2-909F-442D-BD72-0681CCC14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31EAF6-FA22-4615-A4D3-D171F7E1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699857-2714-4E6A-8E11-6BEB9DF7F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078E7-FDC0-448B-97DE-4EDA7702E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66E038-37B1-43CF-AFE0-B21E9F572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51F40-CB1A-4F50-8974-801FB548E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319381" cy="1077229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5" name="Picture 5" descr="A bunch of items that are sitting in a room&#10;&#10;Description automatically generated">
            <a:extLst>
              <a:ext uri="{FF2B5EF4-FFF2-40B4-BE49-F238E27FC236}">
                <a16:creationId xmlns:a16="http://schemas.microsoft.com/office/drawing/2014/main" id="{800D7914-883D-4453-AD72-64C7B83E8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444334" y="351897"/>
            <a:ext cx="6748380" cy="6190216"/>
          </a:xfrm>
        </p:spPr>
      </p:pic>
      <p:pic>
        <p:nvPicPr>
          <p:cNvPr id="4" name="Picture 4" descr="A picture containing indoor, car, open, sitting&#10;&#10;Description automatically generated">
            <a:extLst>
              <a:ext uri="{FF2B5EF4-FFF2-40B4-BE49-F238E27FC236}">
                <a16:creationId xmlns:a16="http://schemas.microsoft.com/office/drawing/2014/main" id="{AB1A46C7-6D21-431E-87B7-D3137B7D7E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8" r="-1" b="-1"/>
          <a:stretch/>
        </p:blipFill>
        <p:spPr>
          <a:xfrm>
            <a:off x="223568" y="883032"/>
            <a:ext cx="3950231" cy="51202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1E37FC9-ED36-42CE-9877-9EAB50FA8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A7478E-F61A-2A49-A58D-8588DCDBA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4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2"/>
    </mc:Choice>
    <mc:Fallback xmlns="">
      <p:transition spd="slow" advTm="3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27</TotalTime>
  <Words>355</Words>
  <Application>Microsoft Office PowerPoint</Application>
  <PresentationFormat>Widescreen</PresentationFormat>
  <Paragraphs>45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Arial,Sans-Serif</vt:lpstr>
      <vt:lpstr>Courier New</vt:lpstr>
      <vt:lpstr>MS Shell Dlg 2</vt:lpstr>
      <vt:lpstr>Wingdings</vt:lpstr>
      <vt:lpstr>Wingdings 3</vt:lpstr>
      <vt:lpstr>Madison</vt:lpstr>
      <vt:lpstr>Smá kynning frá Dr. Gunna (Junior)</vt:lpstr>
      <vt:lpstr>Bakgrunnur</vt:lpstr>
      <vt:lpstr>PowerPoint Presentation</vt:lpstr>
      <vt:lpstr> Model for Improvement </vt:lpstr>
      <vt:lpstr>Hvaða PDSAs gerðum við?</vt:lpstr>
      <vt:lpstr>PowerPoint Presentation</vt:lpstr>
      <vt:lpstr>Niðurstaða og lærdómur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Samuel</dc:creator>
  <cp:lastModifiedBy>Amelia Samuel</cp:lastModifiedBy>
  <cp:revision>274</cp:revision>
  <dcterms:created xsi:type="dcterms:W3CDTF">2020-08-17T19:38:02Z</dcterms:created>
  <dcterms:modified xsi:type="dcterms:W3CDTF">2020-08-24T13:59:32Z</dcterms:modified>
</cp:coreProperties>
</file>