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0"/>
  </p:notesMasterIdLst>
  <p:sldIdLst>
    <p:sldId id="258" r:id="rId5"/>
    <p:sldId id="925" r:id="rId6"/>
    <p:sldId id="949" r:id="rId7"/>
    <p:sldId id="936" r:id="rId8"/>
    <p:sldId id="937" r:id="rId9"/>
    <p:sldId id="938" r:id="rId10"/>
    <p:sldId id="879" r:id="rId11"/>
    <p:sldId id="939" r:id="rId12"/>
    <p:sldId id="951" r:id="rId13"/>
    <p:sldId id="889" r:id="rId14"/>
    <p:sldId id="931" r:id="rId15"/>
    <p:sldId id="934" r:id="rId16"/>
    <p:sldId id="932" r:id="rId17"/>
    <p:sldId id="933" r:id="rId18"/>
    <p:sldId id="927" r:id="rId19"/>
  </p:sldIdLst>
  <p:sldSz cx="12192000" cy="6858000"/>
  <p:notesSz cx="6858000" cy="9144000"/>
  <p:embeddedFontLst>
    <p:embeddedFont>
      <p:font typeface="Calibri" panose="020F0502020204030204" pitchFamily="34" charset="0"/>
      <p:regular r:id="rId21"/>
      <p:bold r:id="rId22"/>
      <p:italic r:id="rId23"/>
      <p:boldItalic r:id="rId24"/>
    </p:embeddedFont>
    <p:embeddedFont>
      <p:font typeface="Century Gothic" panose="020B0502020202020204" pitchFamily="34" charset="0"/>
      <p:regular r:id="rId25"/>
      <p:bold r:id="rId26"/>
      <p:italic r:id="rId27"/>
      <p:boldItalic r:id="rId28"/>
    </p:embeddedFont>
    <p:embeddedFont>
      <p:font typeface="Spartan" panose="020B0604020202020204" charset="0"/>
      <p:regular r:id="rId29"/>
      <p:bold r:id="rId30"/>
    </p:embeddedFont>
    <p:embeddedFont>
      <p:font typeface="Spartan Medium" panose="020B0604020202020204" charset="0"/>
      <p:regular r:id="rId31"/>
    </p:embeddedFont>
    <p:embeddedFont>
      <p:font typeface="Tw Cen MT" panose="020B0602020104020603" pitchFamily="34" charset="0"/>
      <p:regular r:id="rId32"/>
      <p:bold r:id="rId33"/>
      <p:italic r:id="rId34"/>
      <p:boldItalic r:id="rId35"/>
    </p:embeddedFont>
  </p:embeddedFontLst>
  <p:custDataLst>
    <p:tags r:id="rId36"/>
  </p:custDataLst>
  <p:defaultTextStyle>
    <a:defPPr>
      <a:defRPr lang="is-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473" autoAdjust="0"/>
    <p:restoredTop sz="92721"/>
  </p:normalViewPr>
  <p:slideViewPr>
    <p:cSldViewPr snapToGrid="0">
      <p:cViewPr varScale="1">
        <p:scale>
          <a:sx n="66" d="100"/>
          <a:sy n="66" d="100"/>
        </p:scale>
        <p:origin x="804" y="60"/>
      </p:cViewPr>
      <p:guideLst/>
    </p:cSldViewPr>
  </p:slideViewPr>
  <p:notesTextViewPr>
    <p:cViewPr>
      <p:scale>
        <a:sx n="3" d="2"/>
        <a:sy n="3" d="2"/>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6.fntdata"/><Relationship Id="rId39" Type="http://schemas.openxmlformats.org/officeDocument/2006/relationships/theme" Target="theme/theme1.xml"/><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74B15D-AB14-3E4B-976C-F3BDBF169CCE}" type="doc">
      <dgm:prSet loTypeId="urn:microsoft.com/office/officeart/2005/8/layout/pyramid1" loCatId="" qsTypeId="urn:microsoft.com/office/officeart/2005/8/quickstyle/simple1" qsCatId="simple" csTypeId="urn:microsoft.com/office/officeart/2005/8/colors/accent1_2" csCatId="accent1" phldr="1"/>
      <dgm:spPr/>
      <dgm:t>
        <a:bodyPr/>
        <a:lstStyle/>
        <a:p>
          <a:endParaRPr/>
        </a:p>
      </dgm:t>
    </dgm:pt>
    <dgm:pt modelId="{58AE3CFE-B413-CA43-BFDB-90341BC0E669}" type="parTrans" cxnId="{781E609B-AE33-4843-B04A-2FD290D7D415}">
      <dgm:prSet/>
      <dgm:spPr/>
      <dgm:t>
        <a:bodyPr/>
        <a:lstStyle/>
        <a:p>
          <a:endParaRPr lang="en-GB"/>
        </a:p>
      </dgm:t>
    </dgm:pt>
    <dgm:pt modelId="{4F626E8F-8D0A-B240-8173-43C144FFEAAD}">
      <dgm:prSet phldrT="[Text]" custT="1"/>
      <dgm:spPr>
        <a:solidFill>
          <a:srgbClr val="009700"/>
        </a:solidFill>
      </dgm:spPr>
      <dgm:t>
        <a:bodyPr anchor="b"/>
        <a:lstStyle/>
        <a:p>
          <a:endParaRPr lang="is-IS" sz="6500" b="1" noProof="0">
            <a:solidFill>
              <a:schemeClr val="bg1"/>
            </a:solidFill>
          </a:endParaRPr>
        </a:p>
      </dgm:t>
    </dgm:pt>
    <dgm:pt modelId="{52B2DDA9-756A-D349-82A2-34D21DB23192}" type="sibTrans" cxnId="{781E609B-AE33-4843-B04A-2FD290D7D415}">
      <dgm:prSet/>
      <dgm:spPr/>
      <dgm:t>
        <a:bodyPr/>
        <a:lstStyle/>
        <a:p>
          <a:endParaRPr lang="en-GB"/>
        </a:p>
      </dgm:t>
    </dgm:pt>
    <dgm:pt modelId="{13E3AC3D-FAC2-1F46-BE95-5D957AC7AD4C}" type="parTrans" cxnId="{3B56D064-B343-4E16-B736-7504A0A30BB5}">
      <dgm:prSet/>
      <dgm:spPr/>
      <dgm:t>
        <a:bodyPr/>
        <a:lstStyle/>
        <a:p>
          <a:endParaRPr lang="en-GB"/>
        </a:p>
      </dgm:t>
    </dgm:pt>
    <dgm:pt modelId="{D65E0F6E-184F-A74D-BA3D-20A9BD83745A}">
      <dgm:prSet custT="1"/>
      <dgm:spPr>
        <a:solidFill>
          <a:srgbClr val="009729"/>
        </a:solidFill>
      </dgm:spPr>
      <dgm:t>
        <a:bodyPr/>
        <a:lstStyle/>
        <a:p>
          <a:r>
            <a:rPr lang="en" sz="2600" b="0" i="0" strike="noStrike" cap="none" spc="0" baseline="0">
              <a:solidFill>
                <a:srgbClr val="FFFFFF"/>
              </a:solidFill>
              <a:effectLst/>
              <a:latin typeface="Tw Cen MT" panose="020B0602020104020603"/>
              <a:ea typeface="Tw Cen MT"/>
              <a:cs typeface="Tw Cen MT"/>
            </a:rPr>
            <a:t>Future vision</a:t>
          </a:r>
        </a:p>
      </dgm:t>
    </dgm:pt>
    <dgm:pt modelId="{D7C73992-84D8-1343-B1C4-539D9AE81672}" type="sibTrans" cxnId="{3B56D064-B343-4E16-B736-7504A0A30BB5}">
      <dgm:prSet/>
      <dgm:spPr/>
      <dgm:t>
        <a:bodyPr/>
        <a:lstStyle/>
        <a:p>
          <a:endParaRPr lang="en-GB"/>
        </a:p>
      </dgm:t>
    </dgm:pt>
    <dgm:pt modelId="{0A97975F-62D9-1F4A-A319-CB5FBCBC113F}" type="parTrans" cxnId="{97434927-54DC-4F5D-AA1A-21862FA0EDCE}">
      <dgm:prSet/>
      <dgm:spPr/>
      <dgm:t>
        <a:bodyPr/>
        <a:lstStyle/>
        <a:p>
          <a:endParaRPr lang="en-GB"/>
        </a:p>
      </dgm:t>
    </dgm:pt>
    <dgm:pt modelId="{8369A51B-328D-D342-9BC4-0C9E10D73C34}">
      <dgm:prSet phldrT="[Text]" custT="1"/>
      <dgm:spPr>
        <a:solidFill>
          <a:srgbClr val="009729"/>
        </a:solidFill>
      </dgm:spPr>
      <dgm:t>
        <a:bodyPr/>
        <a:lstStyle/>
        <a:p>
          <a:r>
            <a:rPr lang="en" sz="2970" b="0" i="0" strike="noStrike" cap="none" spc="0" baseline="0">
              <a:solidFill>
                <a:srgbClr val="FFFFFF"/>
              </a:solidFill>
              <a:effectLst/>
              <a:latin typeface="Tw Cen MT" panose="020B0602020104020603"/>
              <a:ea typeface="Tw Cen MT"/>
              <a:cs typeface="Tw Cen MT"/>
            </a:rPr>
            <a:t>Main Objectives</a:t>
          </a:r>
        </a:p>
      </dgm:t>
    </dgm:pt>
    <dgm:pt modelId="{F36C8225-8E45-EF46-AEC5-66F91E3470E1}" type="sibTrans" cxnId="{97434927-54DC-4F5D-AA1A-21862FA0EDCE}">
      <dgm:prSet/>
      <dgm:spPr/>
      <dgm:t>
        <a:bodyPr/>
        <a:lstStyle/>
        <a:p>
          <a:endParaRPr lang="en-GB"/>
        </a:p>
      </dgm:t>
    </dgm:pt>
    <dgm:pt modelId="{D2978150-AEB4-CA47-B434-D05A736BAA2E}" type="parTrans" cxnId="{5517B821-E330-4F90-AD53-C4BDBA52369B}">
      <dgm:prSet/>
      <dgm:spPr/>
      <dgm:t>
        <a:bodyPr/>
        <a:lstStyle/>
        <a:p>
          <a:endParaRPr lang="en-GB"/>
        </a:p>
      </dgm:t>
    </dgm:pt>
    <dgm:pt modelId="{12330247-48BB-FD42-AA08-FA30F215C82A}">
      <dgm:prSet phldrT="[Text]" custT="1"/>
      <dgm:spPr>
        <a:solidFill>
          <a:srgbClr val="009729"/>
        </a:solidFill>
      </dgm:spPr>
      <dgm:t>
        <a:bodyPr/>
        <a:lstStyle/>
        <a:p>
          <a:r>
            <a:rPr lang="en" sz="2970" b="0" i="0" strike="noStrike" cap="none" spc="0" baseline="0">
              <a:solidFill>
                <a:srgbClr val="FFFFFF"/>
              </a:solidFill>
              <a:effectLst/>
              <a:latin typeface="Tw Cen MT" panose="020B0602020104020603"/>
              <a:ea typeface="Tw Cen MT"/>
              <a:cs typeface="Tw Cen MT"/>
            </a:rPr>
            <a:t>Strategic focus</a:t>
          </a:r>
        </a:p>
      </dgm:t>
    </dgm:pt>
    <dgm:pt modelId="{4433ED53-2E20-1342-8DCC-C58F6B42A345}" type="sibTrans" cxnId="{5517B821-E330-4F90-AD53-C4BDBA52369B}">
      <dgm:prSet/>
      <dgm:spPr/>
      <dgm:t>
        <a:bodyPr/>
        <a:lstStyle/>
        <a:p>
          <a:endParaRPr lang="en-GB"/>
        </a:p>
      </dgm:t>
    </dgm:pt>
    <dgm:pt modelId="{59EEB362-D7F6-3348-89F5-5D4C3979631F}" type="parTrans" cxnId="{3F9A476C-B3DB-43CA-8662-6CB6AD196709}">
      <dgm:prSet/>
      <dgm:spPr/>
      <dgm:t>
        <a:bodyPr/>
        <a:lstStyle/>
        <a:p>
          <a:endParaRPr lang="en-GB"/>
        </a:p>
      </dgm:t>
    </dgm:pt>
    <dgm:pt modelId="{AE41B8D5-DB50-D44D-8758-EF53A2A5819B}">
      <dgm:prSet custT="1"/>
      <dgm:spPr>
        <a:solidFill>
          <a:srgbClr val="009729"/>
        </a:solidFill>
      </dgm:spPr>
      <dgm:t>
        <a:bodyPr/>
        <a:lstStyle/>
        <a:p>
          <a:r>
            <a:rPr lang="en" sz="4360" b="0" i="0" strike="noStrike" cap="none" spc="0" baseline="0">
              <a:solidFill>
                <a:srgbClr val="FFFFFF"/>
              </a:solidFill>
              <a:effectLst/>
              <a:latin typeface="Tw Cen MT" panose="020B0602020104020603"/>
              <a:ea typeface="Tw Cen MT"/>
              <a:cs typeface="Tw Cen MT"/>
            </a:rPr>
            <a:t>Measurable goals</a:t>
          </a:r>
        </a:p>
      </dgm:t>
    </dgm:pt>
    <dgm:pt modelId="{A22432C6-1E52-EF4B-B427-757FC81D9F57}" type="sibTrans" cxnId="{3F9A476C-B3DB-43CA-8662-6CB6AD196709}">
      <dgm:prSet/>
      <dgm:spPr/>
      <dgm:t>
        <a:bodyPr/>
        <a:lstStyle/>
        <a:p>
          <a:endParaRPr lang="en-GB"/>
        </a:p>
      </dgm:t>
    </dgm:pt>
    <dgm:pt modelId="{913D1B0C-9EF8-A747-862C-29B5B08F05C7}" type="parTrans" cxnId="{3F2FF248-95DA-4734-AEAD-6D9500E83EAE}">
      <dgm:prSet/>
      <dgm:spPr/>
      <dgm:t>
        <a:bodyPr/>
        <a:lstStyle/>
        <a:p>
          <a:endParaRPr lang="en-GB"/>
        </a:p>
      </dgm:t>
    </dgm:pt>
    <dgm:pt modelId="{AD665CC4-7742-924C-9806-6440CF29D192}">
      <dgm:prSet custT="1"/>
      <dgm:spPr>
        <a:solidFill>
          <a:srgbClr val="009729"/>
        </a:solidFill>
      </dgm:spPr>
      <dgm:t>
        <a:bodyPr/>
        <a:lstStyle/>
        <a:p>
          <a:r>
            <a:rPr lang="en" sz="5440" b="0" i="0" strike="noStrike" cap="none" spc="0" baseline="0">
              <a:solidFill>
                <a:srgbClr val="FFFFFF"/>
              </a:solidFill>
              <a:effectLst/>
              <a:latin typeface="Tw Cen MT" panose="020B0602020104020603"/>
              <a:ea typeface="Tw Cen MT"/>
              <a:cs typeface="Tw Cen MT"/>
            </a:rPr>
            <a:t>Actions</a:t>
          </a:r>
        </a:p>
      </dgm:t>
    </dgm:pt>
    <dgm:pt modelId="{8A66A84C-090B-234D-B7D1-2DC6C7971F95}" type="sibTrans" cxnId="{3F2FF248-95DA-4734-AEAD-6D9500E83EAE}">
      <dgm:prSet/>
      <dgm:spPr/>
      <dgm:t>
        <a:bodyPr/>
        <a:lstStyle/>
        <a:p>
          <a:endParaRPr lang="en-GB"/>
        </a:p>
      </dgm:t>
    </dgm:pt>
    <dgm:pt modelId="{47221C44-0625-F344-B9D6-B0F6849BA16D}" type="pres">
      <dgm:prSet presAssocID="{6774B15D-AB14-3E4B-976C-F3BDBF169CCE}" presName="Name0" presStyleCnt="0">
        <dgm:presLayoutVars>
          <dgm:dir/>
          <dgm:animLvl val="lvl"/>
          <dgm:resizeHandles val="exact"/>
        </dgm:presLayoutVars>
      </dgm:prSet>
      <dgm:spPr/>
    </dgm:pt>
    <dgm:pt modelId="{E8659471-7F60-B945-AF4D-919C4EA3242F}" type="pres">
      <dgm:prSet presAssocID="{4F626E8F-8D0A-B240-8173-43C144FFEAAD}" presName="Name8" presStyleCnt="0"/>
      <dgm:spPr/>
    </dgm:pt>
    <dgm:pt modelId="{AAEC123F-301D-894E-92F2-3CECC2CC0488}" type="pres">
      <dgm:prSet presAssocID="{4F626E8F-8D0A-B240-8173-43C144FFEAAD}" presName="level" presStyleLbl="node1" presStyleIdx="0" presStyleCnt="6">
        <dgm:presLayoutVars>
          <dgm:chMax val="1"/>
          <dgm:bulletEnabled val="1"/>
        </dgm:presLayoutVars>
      </dgm:prSet>
      <dgm:spPr/>
    </dgm:pt>
    <dgm:pt modelId="{A9C41DDC-6CB6-E147-8281-781805109664}" type="pres">
      <dgm:prSet presAssocID="{4F626E8F-8D0A-B240-8173-43C144FFEAAD}" presName="levelTx" presStyleLbl="revTx" presStyleIdx="0" presStyleCnt="0">
        <dgm:presLayoutVars>
          <dgm:chMax val="1"/>
          <dgm:bulletEnabled val="1"/>
        </dgm:presLayoutVars>
      </dgm:prSet>
      <dgm:spPr/>
    </dgm:pt>
    <dgm:pt modelId="{C209D74F-BFC5-5546-929E-660085B082FA}" type="pres">
      <dgm:prSet presAssocID="{D65E0F6E-184F-A74D-BA3D-20A9BD83745A}" presName="Name8" presStyleCnt="0"/>
      <dgm:spPr/>
    </dgm:pt>
    <dgm:pt modelId="{239AAB4B-AAE5-A649-AD46-40FC0F4BB7CA}" type="pres">
      <dgm:prSet presAssocID="{D65E0F6E-184F-A74D-BA3D-20A9BD83745A}" presName="level" presStyleLbl="node1" presStyleIdx="1" presStyleCnt="6">
        <dgm:presLayoutVars>
          <dgm:chMax val="1"/>
          <dgm:bulletEnabled val="1"/>
        </dgm:presLayoutVars>
      </dgm:prSet>
      <dgm:spPr/>
    </dgm:pt>
    <dgm:pt modelId="{153FF2C5-23C9-CF4C-84E4-F924315CE587}" type="pres">
      <dgm:prSet presAssocID="{D65E0F6E-184F-A74D-BA3D-20A9BD83745A}" presName="levelTx" presStyleLbl="revTx" presStyleIdx="0" presStyleCnt="0">
        <dgm:presLayoutVars>
          <dgm:chMax val="1"/>
          <dgm:bulletEnabled val="1"/>
        </dgm:presLayoutVars>
      </dgm:prSet>
      <dgm:spPr/>
    </dgm:pt>
    <dgm:pt modelId="{D6021F64-5BDE-8E4D-BE7B-BCB8641BB29A}" type="pres">
      <dgm:prSet presAssocID="{8369A51B-328D-D342-9BC4-0C9E10D73C34}" presName="Name8" presStyleCnt="0"/>
      <dgm:spPr/>
    </dgm:pt>
    <dgm:pt modelId="{E6F9936C-51B6-854E-866C-F2DDAC700916}" type="pres">
      <dgm:prSet presAssocID="{8369A51B-328D-D342-9BC4-0C9E10D73C34}" presName="level" presStyleLbl="node1" presStyleIdx="2" presStyleCnt="6">
        <dgm:presLayoutVars>
          <dgm:chMax val="1"/>
          <dgm:bulletEnabled val="1"/>
        </dgm:presLayoutVars>
      </dgm:prSet>
      <dgm:spPr/>
    </dgm:pt>
    <dgm:pt modelId="{EB01D218-626E-924A-8E02-1E76E836FE76}" type="pres">
      <dgm:prSet presAssocID="{8369A51B-328D-D342-9BC4-0C9E10D73C34}" presName="levelTx" presStyleLbl="revTx" presStyleIdx="0" presStyleCnt="0">
        <dgm:presLayoutVars>
          <dgm:chMax val="1"/>
          <dgm:bulletEnabled val="1"/>
        </dgm:presLayoutVars>
      </dgm:prSet>
      <dgm:spPr/>
    </dgm:pt>
    <dgm:pt modelId="{A70B8EC4-AFDA-FE42-B35C-0F24024FD328}" type="pres">
      <dgm:prSet presAssocID="{12330247-48BB-FD42-AA08-FA30F215C82A}" presName="Name8" presStyleCnt="0"/>
      <dgm:spPr/>
    </dgm:pt>
    <dgm:pt modelId="{07DA6A8E-F217-9F42-B3A8-6C6CCA328003}" type="pres">
      <dgm:prSet presAssocID="{12330247-48BB-FD42-AA08-FA30F215C82A}" presName="level" presStyleLbl="node1" presStyleIdx="3" presStyleCnt="6">
        <dgm:presLayoutVars>
          <dgm:chMax val="1"/>
          <dgm:bulletEnabled val="1"/>
        </dgm:presLayoutVars>
      </dgm:prSet>
      <dgm:spPr/>
    </dgm:pt>
    <dgm:pt modelId="{4A49B9DB-DF20-134F-AFBD-5AD8C052E9E4}" type="pres">
      <dgm:prSet presAssocID="{12330247-48BB-FD42-AA08-FA30F215C82A}" presName="levelTx" presStyleLbl="revTx" presStyleIdx="0" presStyleCnt="0">
        <dgm:presLayoutVars>
          <dgm:chMax val="1"/>
          <dgm:bulletEnabled val="1"/>
        </dgm:presLayoutVars>
      </dgm:prSet>
      <dgm:spPr/>
    </dgm:pt>
    <dgm:pt modelId="{AB5E48F2-0C77-1F4A-9D02-5276623FE220}" type="pres">
      <dgm:prSet presAssocID="{AE41B8D5-DB50-D44D-8758-EF53A2A5819B}" presName="Name8" presStyleCnt="0"/>
      <dgm:spPr/>
    </dgm:pt>
    <dgm:pt modelId="{8AE11D72-967E-AB49-AD44-6A6EF0207994}" type="pres">
      <dgm:prSet presAssocID="{AE41B8D5-DB50-D44D-8758-EF53A2A5819B}" presName="level" presStyleLbl="node1" presStyleIdx="4" presStyleCnt="6">
        <dgm:presLayoutVars>
          <dgm:chMax val="1"/>
          <dgm:bulletEnabled val="1"/>
        </dgm:presLayoutVars>
      </dgm:prSet>
      <dgm:spPr/>
    </dgm:pt>
    <dgm:pt modelId="{9CA219B3-498E-2242-A5EA-183132AF3486}" type="pres">
      <dgm:prSet presAssocID="{AE41B8D5-DB50-D44D-8758-EF53A2A5819B}" presName="levelTx" presStyleLbl="revTx" presStyleIdx="0" presStyleCnt="0">
        <dgm:presLayoutVars>
          <dgm:chMax val="1"/>
          <dgm:bulletEnabled val="1"/>
        </dgm:presLayoutVars>
      </dgm:prSet>
      <dgm:spPr/>
    </dgm:pt>
    <dgm:pt modelId="{214C33DD-2C57-2E4A-AB1F-ACB721BA05AF}" type="pres">
      <dgm:prSet presAssocID="{AD665CC4-7742-924C-9806-6440CF29D192}" presName="Name8" presStyleCnt="0"/>
      <dgm:spPr/>
    </dgm:pt>
    <dgm:pt modelId="{95944573-6225-FA4D-AB3B-F075996D8685}" type="pres">
      <dgm:prSet presAssocID="{AD665CC4-7742-924C-9806-6440CF29D192}" presName="level" presStyleLbl="node1" presStyleIdx="5" presStyleCnt="6">
        <dgm:presLayoutVars>
          <dgm:chMax val="1"/>
          <dgm:bulletEnabled val="1"/>
        </dgm:presLayoutVars>
      </dgm:prSet>
      <dgm:spPr/>
    </dgm:pt>
    <dgm:pt modelId="{C57E0FB0-993E-314E-B998-165563D174FB}" type="pres">
      <dgm:prSet presAssocID="{AD665CC4-7742-924C-9806-6440CF29D192}" presName="levelTx" presStyleLbl="revTx" presStyleIdx="0" presStyleCnt="0">
        <dgm:presLayoutVars>
          <dgm:chMax val="1"/>
          <dgm:bulletEnabled val="1"/>
        </dgm:presLayoutVars>
      </dgm:prSet>
      <dgm:spPr/>
    </dgm:pt>
  </dgm:ptLst>
  <dgm:cxnLst>
    <dgm:cxn modelId="{5F8B5803-309A-4F52-9AA1-284D2BD23C06}" type="presOf" srcId="{D65E0F6E-184F-A74D-BA3D-20A9BD83745A}" destId="{239AAB4B-AAE5-A649-AD46-40FC0F4BB7CA}" srcOrd="0" destOrd="0" presId="urn:microsoft.com/office/officeart/2005/8/layout/pyramid1"/>
    <dgm:cxn modelId="{B311A411-2260-479F-BA9A-E4C6B36CA759}" type="presOf" srcId="{8369A51B-328D-D342-9BC4-0C9E10D73C34}" destId="{E6F9936C-51B6-854E-866C-F2DDAC700916}" srcOrd="0" destOrd="0" presId="urn:microsoft.com/office/officeart/2005/8/layout/pyramid1"/>
    <dgm:cxn modelId="{B8B4791D-8630-43CD-91D2-3856D209E299}" type="presOf" srcId="{4F626E8F-8D0A-B240-8173-43C144FFEAAD}" destId="{AAEC123F-301D-894E-92F2-3CECC2CC0488}" srcOrd="0" destOrd="0" presId="urn:microsoft.com/office/officeart/2005/8/layout/pyramid1"/>
    <dgm:cxn modelId="{5517B821-E330-4F90-AD53-C4BDBA52369B}" srcId="{6774B15D-AB14-3E4B-976C-F3BDBF169CCE}" destId="{12330247-48BB-FD42-AA08-FA30F215C82A}" srcOrd="3" destOrd="0" parTransId="{D2978150-AEB4-CA47-B434-D05A736BAA2E}" sibTransId="{4433ED53-2E20-1342-8DCC-C58F6B42A345}"/>
    <dgm:cxn modelId="{97434927-54DC-4F5D-AA1A-21862FA0EDCE}" srcId="{6774B15D-AB14-3E4B-976C-F3BDBF169CCE}" destId="{8369A51B-328D-D342-9BC4-0C9E10D73C34}" srcOrd="2" destOrd="0" parTransId="{0A97975F-62D9-1F4A-A319-CB5FBCBC113F}" sibTransId="{F36C8225-8E45-EF46-AEC5-66F91E3470E1}"/>
    <dgm:cxn modelId="{C0CCF829-B82A-4213-971E-73D46A63890B}" type="presOf" srcId="{D65E0F6E-184F-A74D-BA3D-20A9BD83745A}" destId="{153FF2C5-23C9-CF4C-84E4-F924315CE587}" srcOrd="1" destOrd="0" presId="urn:microsoft.com/office/officeart/2005/8/layout/pyramid1"/>
    <dgm:cxn modelId="{7FDD713A-071B-4651-825D-F7F83A62E958}" type="presOf" srcId="{AD665CC4-7742-924C-9806-6440CF29D192}" destId="{C57E0FB0-993E-314E-B998-165563D174FB}" srcOrd="1" destOrd="0" presId="urn:microsoft.com/office/officeart/2005/8/layout/pyramid1"/>
    <dgm:cxn modelId="{3B56D064-B343-4E16-B736-7504A0A30BB5}" srcId="{6774B15D-AB14-3E4B-976C-F3BDBF169CCE}" destId="{D65E0F6E-184F-A74D-BA3D-20A9BD83745A}" srcOrd="1" destOrd="0" parTransId="{13E3AC3D-FAC2-1F46-BE95-5D957AC7AD4C}" sibTransId="{D7C73992-84D8-1343-B1C4-539D9AE81672}"/>
    <dgm:cxn modelId="{7D328867-5F32-45AF-8DF4-00BD17B88AF4}" type="presOf" srcId="{12330247-48BB-FD42-AA08-FA30F215C82A}" destId="{07DA6A8E-F217-9F42-B3A8-6C6CCA328003}" srcOrd="0" destOrd="0" presId="urn:microsoft.com/office/officeart/2005/8/layout/pyramid1"/>
    <dgm:cxn modelId="{3F2FF248-95DA-4734-AEAD-6D9500E83EAE}" srcId="{6774B15D-AB14-3E4B-976C-F3BDBF169CCE}" destId="{AD665CC4-7742-924C-9806-6440CF29D192}" srcOrd="5" destOrd="0" parTransId="{913D1B0C-9EF8-A747-862C-29B5B08F05C7}" sibTransId="{8A66A84C-090B-234D-B7D1-2DC6C7971F95}"/>
    <dgm:cxn modelId="{FCBE454B-8B4B-4A82-B954-6549A6E76BC9}" type="presOf" srcId="{AE41B8D5-DB50-D44D-8758-EF53A2A5819B}" destId="{8AE11D72-967E-AB49-AD44-6A6EF0207994}" srcOrd="0" destOrd="0" presId="urn:microsoft.com/office/officeart/2005/8/layout/pyramid1"/>
    <dgm:cxn modelId="{2CF1686B-B2CC-4A6A-AAEC-A226EEA692FB}" type="presOf" srcId="{AD665CC4-7742-924C-9806-6440CF29D192}" destId="{95944573-6225-FA4D-AB3B-F075996D8685}" srcOrd="0" destOrd="0" presId="urn:microsoft.com/office/officeart/2005/8/layout/pyramid1"/>
    <dgm:cxn modelId="{3F9A476C-B3DB-43CA-8662-6CB6AD196709}" srcId="{6774B15D-AB14-3E4B-976C-F3BDBF169CCE}" destId="{AE41B8D5-DB50-D44D-8758-EF53A2A5819B}" srcOrd="4" destOrd="0" parTransId="{59EEB362-D7F6-3348-89F5-5D4C3979631F}" sibTransId="{A22432C6-1E52-EF4B-B427-757FC81D9F57}"/>
    <dgm:cxn modelId="{2F915C53-91DA-4A71-9FA5-EEF780D26301}" type="presOf" srcId="{12330247-48BB-FD42-AA08-FA30F215C82A}" destId="{4A49B9DB-DF20-134F-AFBD-5AD8C052E9E4}" srcOrd="1" destOrd="0" presId="urn:microsoft.com/office/officeart/2005/8/layout/pyramid1"/>
    <dgm:cxn modelId="{E5CF8289-28C7-409C-BBAB-F933EFA81BBA}" type="presOf" srcId="{6774B15D-AB14-3E4B-976C-F3BDBF169CCE}" destId="{47221C44-0625-F344-B9D6-B0F6849BA16D}" srcOrd="0" destOrd="0" presId="urn:microsoft.com/office/officeart/2005/8/layout/pyramid1"/>
    <dgm:cxn modelId="{781E609B-AE33-4843-B04A-2FD290D7D415}" srcId="{6774B15D-AB14-3E4B-976C-F3BDBF169CCE}" destId="{4F626E8F-8D0A-B240-8173-43C144FFEAAD}" srcOrd="0" destOrd="0" parTransId="{58AE3CFE-B413-CA43-BFDB-90341BC0E669}" sibTransId="{52B2DDA9-756A-D349-82A2-34D21DB23192}"/>
    <dgm:cxn modelId="{8A5B3BA4-3F66-421E-8B89-A90A57C1D6F3}" type="presOf" srcId="{AE41B8D5-DB50-D44D-8758-EF53A2A5819B}" destId="{9CA219B3-498E-2242-A5EA-183132AF3486}" srcOrd="1" destOrd="0" presId="urn:microsoft.com/office/officeart/2005/8/layout/pyramid1"/>
    <dgm:cxn modelId="{0DF62FD6-3192-4DD0-A323-5D3DC40DBEFF}" type="presOf" srcId="{4F626E8F-8D0A-B240-8173-43C144FFEAAD}" destId="{A9C41DDC-6CB6-E147-8281-781805109664}" srcOrd="1" destOrd="0" presId="urn:microsoft.com/office/officeart/2005/8/layout/pyramid1"/>
    <dgm:cxn modelId="{3722DDF6-816C-4A66-9DA3-2F85B51EAE73}" type="presOf" srcId="{8369A51B-328D-D342-9BC4-0C9E10D73C34}" destId="{EB01D218-626E-924A-8E02-1E76E836FE76}" srcOrd="1" destOrd="0" presId="urn:microsoft.com/office/officeart/2005/8/layout/pyramid1"/>
    <dgm:cxn modelId="{08AE0349-C8E0-4523-9CC2-B936299A6645}" type="presParOf" srcId="{47221C44-0625-F344-B9D6-B0F6849BA16D}" destId="{E8659471-7F60-B945-AF4D-919C4EA3242F}" srcOrd="0" destOrd="0" presId="urn:microsoft.com/office/officeart/2005/8/layout/pyramid1"/>
    <dgm:cxn modelId="{CD73DACF-73DC-43C9-AEB2-D10CA4D08C71}" type="presParOf" srcId="{E8659471-7F60-B945-AF4D-919C4EA3242F}" destId="{AAEC123F-301D-894E-92F2-3CECC2CC0488}" srcOrd="0" destOrd="0" presId="urn:microsoft.com/office/officeart/2005/8/layout/pyramid1"/>
    <dgm:cxn modelId="{EA537AA1-D662-402D-9349-21318500ED57}" type="presParOf" srcId="{E8659471-7F60-B945-AF4D-919C4EA3242F}" destId="{A9C41DDC-6CB6-E147-8281-781805109664}" srcOrd="1" destOrd="0" presId="urn:microsoft.com/office/officeart/2005/8/layout/pyramid1"/>
    <dgm:cxn modelId="{18D5F53D-B42A-4013-9002-020AAE4C7F64}" type="presParOf" srcId="{47221C44-0625-F344-B9D6-B0F6849BA16D}" destId="{C209D74F-BFC5-5546-929E-660085B082FA}" srcOrd="1" destOrd="0" presId="urn:microsoft.com/office/officeart/2005/8/layout/pyramid1"/>
    <dgm:cxn modelId="{4FF6B483-53F6-46C4-8602-87B36E9B7C86}" type="presParOf" srcId="{C209D74F-BFC5-5546-929E-660085B082FA}" destId="{239AAB4B-AAE5-A649-AD46-40FC0F4BB7CA}" srcOrd="0" destOrd="0" presId="urn:microsoft.com/office/officeart/2005/8/layout/pyramid1"/>
    <dgm:cxn modelId="{6D419A12-3651-4AE8-B6DA-7156359E2139}" type="presParOf" srcId="{C209D74F-BFC5-5546-929E-660085B082FA}" destId="{153FF2C5-23C9-CF4C-84E4-F924315CE587}" srcOrd="1" destOrd="0" presId="urn:microsoft.com/office/officeart/2005/8/layout/pyramid1"/>
    <dgm:cxn modelId="{2E4B6B41-9CF8-4935-89DE-2E239C503287}" type="presParOf" srcId="{47221C44-0625-F344-B9D6-B0F6849BA16D}" destId="{D6021F64-5BDE-8E4D-BE7B-BCB8641BB29A}" srcOrd="2" destOrd="0" presId="urn:microsoft.com/office/officeart/2005/8/layout/pyramid1"/>
    <dgm:cxn modelId="{04851CC0-999C-4B86-97CF-6C64332D3F4F}" type="presParOf" srcId="{D6021F64-5BDE-8E4D-BE7B-BCB8641BB29A}" destId="{E6F9936C-51B6-854E-866C-F2DDAC700916}" srcOrd="0" destOrd="0" presId="urn:microsoft.com/office/officeart/2005/8/layout/pyramid1"/>
    <dgm:cxn modelId="{4FB1D069-EDDE-4E99-8D59-4DAD771C8276}" type="presParOf" srcId="{D6021F64-5BDE-8E4D-BE7B-BCB8641BB29A}" destId="{EB01D218-626E-924A-8E02-1E76E836FE76}" srcOrd="1" destOrd="0" presId="urn:microsoft.com/office/officeart/2005/8/layout/pyramid1"/>
    <dgm:cxn modelId="{6EBD7E4A-E3B6-492B-B851-36EA75085075}" type="presParOf" srcId="{47221C44-0625-F344-B9D6-B0F6849BA16D}" destId="{A70B8EC4-AFDA-FE42-B35C-0F24024FD328}" srcOrd="3" destOrd="0" presId="urn:microsoft.com/office/officeart/2005/8/layout/pyramid1"/>
    <dgm:cxn modelId="{CA8734AE-5666-4078-BCAF-D3AA3DBA821B}" type="presParOf" srcId="{A70B8EC4-AFDA-FE42-B35C-0F24024FD328}" destId="{07DA6A8E-F217-9F42-B3A8-6C6CCA328003}" srcOrd="0" destOrd="0" presId="urn:microsoft.com/office/officeart/2005/8/layout/pyramid1"/>
    <dgm:cxn modelId="{2A966696-F28B-464F-A38A-0C41F6621CC1}" type="presParOf" srcId="{A70B8EC4-AFDA-FE42-B35C-0F24024FD328}" destId="{4A49B9DB-DF20-134F-AFBD-5AD8C052E9E4}" srcOrd="1" destOrd="0" presId="urn:microsoft.com/office/officeart/2005/8/layout/pyramid1"/>
    <dgm:cxn modelId="{5D8A1362-05A5-4443-BEE9-F411A037C0EF}" type="presParOf" srcId="{47221C44-0625-F344-B9D6-B0F6849BA16D}" destId="{AB5E48F2-0C77-1F4A-9D02-5276623FE220}" srcOrd="4" destOrd="0" presId="urn:microsoft.com/office/officeart/2005/8/layout/pyramid1"/>
    <dgm:cxn modelId="{7AC5CD52-6F2A-47F1-89E6-A0047E8DBD96}" type="presParOf" srcId="{AB5E48F2-0C77-1F4A-9D02-5276623FE220}" destId="{8AE11D72-967E-AB49-AD44-6A6EF0207994}" srcOrd="0" destOrd="0" presId="urn:microsoft.com/office/officeart/2005/8/layout/pyramid1"/>
    <dgm:cxn modelId="{DF0B91CE-C1D6-4637-B19B-DF22359398CE}" type="presParOf" srcId="{AB5E48F2-0C77-1F4A-9D02-5276623FE220}" destId="{9CA219B3-498E-2242-A5EA-183132AF3486}" srcOrd="1" destOrd="0" presId="urn:microsoft.com/office/officeart/2005/8/layout/pyramid1"/>
    <dgm:cxn modelId="{52F1D7F5-BF0E-47C7-A672-652CAB145036}" type="presParOf" srcId="{47221C44-0625-F344-B9D6-B0F6849BA16D}" destId="{214C33DD-2C57-2E4A-AB1F-ACB721BA05AF}" srcOrd="5" destOrd="0" presId="urn:microsoft.com/office/officeart/2005/8/layout/pyramid1"/>
    <dgm:cxn modelId="{844D4AC3-B0E1-4853-BD6A-4116AC568D25}" type="presParOf" srcId="{214C33DD-2C57-2E4A-AB1F-ACB721BA05AF}" destId="{95944573-6225-FA4D-AB3B-F075996D8685}" srcOrd="0" destOrd="0" presId="urn:microsoft.com/office/officeart/2005/8/layout/pyramid1"/>
    <dgm:cxn modelId="{38528F3F-06AA-4AB2-8D92-AFD5A43787E8}" type="presParOf" srcId="{214C33DD-2C57-2E4A-AB1F-ACB721BA05AF}" destId="{C57E0FB0-993E-314E-B998-165563D174FB}" srcOrd="1" destOrd="0" presId="urn:microsoft.com/office/officeart/2005/8/layout/pyramid1"/>
  </dgm:cxnLst>
  <dgm:bg>
    <a:noFill/>
  </dgm:bg>
  <dgm:whole/>
  <dgm:extLst>
    <a:ext uri="http://schemas.microsoft.com/office/drawing/2008/diagram">
      <dsp:dataModelExt xmlns:dsp="http://schemas.microsoft.com/office/drawing/2008/diagram" relId="rId7" minVer="http://schemas.openxmlformats.org/drawingml/2006/main"/>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EC123F-301D-894E-92F2-3CECC2CC0488}">
      <dsp:nvSpPr>
        <dsp:cNvPr id="0" name=""/>
        <dsp:cNvSpPr/>
      </dsp:nvSpPr>
      <dsp:spPr>
        <a:xfrm>
          <a:off x="3386666" y="0"/>
          <a:ext cx="1354666" cy="903111"/>
        </a:xfrm>
        <a:prstGeom prst="trapezoid">
          <a:avLst>
            <a:gd name="adj" fmla="val 75000"/>
          </a:avLst>
        </a:prstGeom>
        <a:solidFill>
          <a:srgbClr val="0097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b" anchorCtr="0">
          <a:noAutofit/>
        </a:bodyPr>
        <a:lstStyle/>
        <a:p>
          <a:pPr marL="0" lvl="0" indent="0" algn="ctr" defTabSz="2889250">
            <a:lnSpc>
              <a:spcPct val="90000"/>
            </a:lnSpc>
            <a:spcBef>
              <a:spcPct val="0"/>
            </a:spcBef>
            <a:spcAft>
              <a:spcPct val="35000"/>
            </a:spcAft>
            <a:buNone/>
          </a:pPr>
          <a:endParaRPr lang="is-IS" sz="6500" b="1" kern="1200" noProof="0">
            <a:solidFill>
              <a:schemeClr val="bg1"/>
            </a:solidFill>
          </a:endParaRPr>
        </a:p>
      </dsp:txBody>
      <dsp:txXfrm>
        <a:off x="3386666" y="0"/>
        <a:ext cx="1354666" cy="903111"/>
      </dsp:txXfrm>
    </dsp:sp>
    <dsp:sp modelId="{239AAB4B-AAE5-A649-AD46-40FC0F4BB7CA}">
      <dsp:nvSpPr>
        <dsp:cNvPr id="0" name=""/>
        <dsp:cNvSpPr/>
      </dsp:nvSpPr>
      <dsp:spPr>
        <a:xfrm>
          <a:off x="2709333" y="903111"/>
          <a:ext cx="2709333" cy="903111"/>
        </a:xfrm>
        <a:prstGeom prst="trapezoid">
          <a:avLst>
            <a:gd name="adj" fmla="val 75000"/>
          </a:avLst>
        </a:prstGeom>
        <a:solidFill>
          <a:srgbClr val="00972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 sz="2600" b="0" i="0" strike="noStrike" kern="1200" cap="none" spc="0" baseline="0">
              <a:solidFill>
                <a:srgbClr val="FFFFFF"/>
              </a:solidFill>
              <a:effectLst/>
              <a:latin typeface="Tw Cen MT" panose="020B0602020104020603"/>
              <a:ea typeface="Tw Cen MT"/>
              <a:cs typeface="Tw Cen MT"/>
            </a:rPr>
            <a:t>Future vision</a:t>
          </a:r>
        </a:p>
      </dsp:txBody>
      <dsp:txXfrm>
        <a:off x="3183466" y="903111"/>
        <a:ext cx="1761066" cy="903111"/>
      </dsp:txXfrm>
    </dsp:sp>
    <dsp:sp modelId="{E6F9936C-51B6-854E-866C-F2DDAC700916}">
      <dsp:nvSpPr>
        <dsp:cNvPr id="0" name=""/>
        <dsp:cNvSpPr/>
      </dsp:nvSpPr>
      <dsp:spPr>
        <a:xfrm>
          <a:off x="2032000" y="1806222"/>
          <a:ext cx="4064000" cy="903111"/>
        </a:xfrm>
        <a:prstGeom prst="trapezoid">
          <a:avLst>
            <a:gd name="adj" fmla="val 75000"/>
          </a:avLst>
        </a:prstGeom>
        <a:solidFill>
          <a:srgbClr val="00972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20165">
            <a:lnSpc>
              <a:spcPct val="90000"/>
            </a:lnSpc>
            <a:spcBef>
              <a:spcPct val="0"/>
            </a:spcBef>
            <a:spcAft>
              <a:spcPct val="35000"/>
            </a:spcAft>
            <a:buNone/>
          </a:pPr>
          <a:r>
            <a:rPr lang="en" sz="2970" b="0" i="0" strike="noStrike" kern="1200" cap="none" spc="0" baseline="0">
              <a:solidFill>
                <a:srgbClr val="FFFFFF"/>
              </a:solidFill>
              <a:effectLst/>
              <a:latin typeface="Tw Cen MT" panose="020B0602020104020603"/>
              <a:ea typeface="Tw Cen MT"/>
              <a:cs typeface="Tw Cen MT"/>
            </a:rPr>
            <a:t>Main Objectives</a:t>
          </a:r>
        </a:p>
      </dsp:txBody>
      <dsp:txXfrm>
        <a:off x="2743199" y="1806222"/>
        <a:ext cx="2641600" cy="903111"/>
      </dsp:txXfrm>
    </dsp:sp>
    <dsp:sp modelId="{07DA6A8E-F217-9F42-B3A8-6C6CCA328003}">
      <dsp:nvSpPr>
        <dsp:cNvPr id="0" name=""/>
        <dsp:cNvSpPr/>
      </dsp:nvSpPr>
      <dsp:spPr>
        <a:xfrm>
          <a:off x="1354666" y="2709333"/>
          <a:ext cx="5418666" cy="903111"/>
        </a:xfrm>
        <a:prstGeom prst="trapezoid">
          <a:avLst>
            <a:gd name="adj" fmla="val 75000"/>
          </a:avLst>
        </a:prstGeom>
        <a:solidFill>
          <a:srgbClr val="00972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20165">
            <a:lnSpc>
              <a:spcPct val="90000"/>
            </a:lnSpc>
            <a:spcBef>
              <a:spcPct val="0"/>
            </a:spcBef>
            <a:spcAft>
              <a:spcPct val="35000"/>
            </a:spcAft>
            <a:buNone/>
          </a:pPr>
          <a:r>
            <a:rPr lang="en" sz="2970" b="0" i="0" strike="noStrike" kern="1200" cap="none" spc="0" baseline="0">
              <a:solidFill>
                <a:srgbClr val="FFFFFF"/>
              </a:solidFill>
              <a:effectLst/>
              <a:latin typeface="Tw Cen MT" panose="020B0602020104020603"/>
              <a:ea typeface="Tw Cen MT"/>
              <a:cs typeface="Tw Cen MT"/>
            </a:rPr>
            <a:t>Strategic focus</a:t>
          </a:r>
        </a:p>
      </dsp:txBody>
      <dsp:txXfrm>
        <a:off x="2302933" y="2709333"/>
        <a:ext cx="3522133" cy="903111"/>
      </dsp:txXfrm>
    </dsp:sp>
    <dsp:sp modelId="{8AE11D72-967E-AB49-AD44-6A6EF0207994}">
      <dsp:nvSpPr>
        <dsp:cNvPr id="0" name=""/>
        <dsp:cNvSpPr/>
      </dsp:nvSpPr>
      <dsp:spPr>
        <a:xfrm>
          <a:off x="677333" y="3612444"/>
          <a:ext cx="6773333" cy="903111"/>
        </a:xfrm>
        <a:prstGeom prst="trapezoid">
          <a:avLst>
            <a:gd name="adj" fmla="val 75000"/>
          </a:avLst>
        </a:prstGeom>
        <a:solidFill>
          <a:srgbClr val="00972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38020">
            <a:lnSpc>
              <a:spcPct val="90000"/>
            </a:lnSpc>
            <a:spcBef>
              <a:spcPct val="0"/>
            </a:spcBef>
            <a:spcAft>
              <a:spcPct val="35000"/>
            </a:spcAft>
            <a:buNone/>
          </a:pPr>
          <a:r>
            <a:rPr lang="en" sz="4360" b="0" i="0" strike="noStrike" kern="1200" cap="none" spc="0" baseline="0">
              <a:solidFill>
                <a:srgbClr val="FFFFFF"/>
              </a:solidFill>
              <a:effectLst/>
              <a:latin typeface="Tw Cen MT" panose="020B0602020104020603"/>
              <a:ea typeface="Tw Cen MT"/>
              <a:cs typeface="Tw Cen MT"/>
            </a:rPr>
            <a:t>Measurable goals</a:t>
          </a:r>
        </a:p>
      </dsp:txBody>
      <dsp:txXfrm>
        <a:off x="1862666" y="3612444"/>
        <a:ext cx="4402666" cy="903111"/>
      </dsp:txXfrm>
    </dsp:sp>
    <dsp:sp modelId="{95944573-6225-FA4D-AB3B-F075996D8685}">
      <dsp:nvSpPr>
        <dsp:cNvPr id="0" name=""/>
        <dsp:cNvSpPr/>
      </dsp:nvSpPr>
      <dsp:spPr>
        <a:xfrm>
          <a:off x="0" y="4515555"/>
          <a:ext cx="8128000" cy="903111"/>
        </a:xfrm>
        <a:prstGeom prst="trapezoid">
          <a:avLst>
            <a:gd name="adj" fmla="val 75000"/>
          </a:avLst>
        </a:prstGeom>
        <a:solidFill>
          <a:srgbClr val="00972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2418080">
            <a:lnSpc>
              <a:spcPct val="90000"/>
            </a:lnSpc>
            <a:spcBef>
              <a:spcPct val="0"/>
            </a:spcBef>
            <a:spcAft>
              <a:spcPct val="35000"/>
            </a:spcAft>
            <a:buNone/>
          </a:pPr>
          <a:r>
            <a:rPr lang="en" sz="5440" b="0" i="0" strike="noStrike" kern="1200" cap="none" spc="0" baseline="0">
              <a:solidFill>
                <a:srgbClr val="FFFFFF"/>
              </a:solidFill>
              <a:effectLst/>
              <a:latin typeface="Tw Cen MT" panose="020B0602020104020603"/>
              <a:ea typeface="Tw Cen MT"/>
              <a:cs typeface="Tw Cen MT"/>
            </a:rPr>
            <a:t>Actions</a:t>
          </a:r>
        </a:p>
      </dsp:txBody>
      <dsp:txXfrm>
        <a:off x="1422399" y="4515555"/>
        <a:ext cx="5283200" cy="903111"/>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s-I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5525A5-E654-A04D-8438-C8619C263575}" type="datetimeFigureOut">
              <a:rPr lang="is-IS" smtClean="0"/>
              <a:t>21.12.2022</a:t>
            </a:fld>
            <a:endParaRPr lang="is-I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s-I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s-I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961E9B-0099-3C40-9632-8D69FA7CB8A0}" type="slidenum">
              <a:rPr lang="is-IS" smtClean="0"/>
              <a:t>‹#›</a:t>
            </a:fld>
            <a:endParaRPr lang="is-IS"/>
          </a:p>
        </p:txBody>
      </p:sp>
    </p:spTree>
    <p:extLst>
      <p:ext uri="{BB962C8B-B14F-4D97-AF65-F5344CB8AC3E}">
        <p14:creationId xmlns:p14="http://schemas.microsoft.com/office/powerpoint/2010/main" val="1047389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a:p>
        </p:txBody>
      </p:sp>
      <p:sp>
        <p:nvSpPr>
          <p:cNvPr id="4" name="Slide Number Placeholder 3"/>
          <p:cNvSpPr>
            <a:spLocks noGrp="1"/>
          </p:cNvSpPr>
          <p:nvPr>
            <p:ph type="sldNum" sz="quarter" idx="5"/>
          </p:nvPr>
        </p:nvSpPr>
        <p:spPr/>
        <p:txBody>
          <a:bodyPr/>
          <a:lstStyle/>
          <a:p>
            <a:fld id="{65961E9B-0099-3C40-9632-8D69FA7CB8A0}" type="slidenum">
              <a:rPr lang="is-IS" smtClean="0"/>
              <a:t>1</a:t>
            </a:fld>
            <a:endParaRPr lang="is-IS"/>
          </a:p>
        </p:txBody>
      </p:sp>
    </p:spTree>
    <p:extLst>
      <p:ext uri="{BB962C8B-B14F-4D97-AF65-F5344CB8AC3E}">
        <p14:creationId xmlns:p14="http://schemas.microsoft.com/office/powerpoint/2010/main" val="35797242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a:p>
        </p:txBody>
      </p:sp>
      <p:sp>
        <p:nvSpPr>
          <p:cNvPr id="4" name="Slide Number Placeholder 3"/>
          <p:cNvSpPr>
            <a:spLocks noGrp="1"/>
          </p:cNvSpPr>
          <p:nvPr>
            <p:ph type="sldNum" sz="quarter" idx="5"/>
          </p:nvPr>
        </p:nvSpPr>
        <p:spPr/>
        <p:txBody>
          <a:bodyPr/>
          <a:lstStyle/>
          <a:p>
            <a:fld id="{65961E9B-0099-3C40-9632-8D69FA7CB8A0}" type="slidenum">
              <a:rPr lang="is-IS" smtClean="0"/>
              <a:t>15</a:t>
            </a:fld>
            <a:endParaRPr lang="is-IS"/>
          </a:p>
        </p:txBody>
      </p:sp>
    </p:spTree>
    <p:extLst>
      <p:ext uri="{BB962C8B-B14F-4D97-AF65-F5344CB8AC3E}">
        <p14:creationId xmlns:p14="http://schemas.microsoft.com/office/powerpoint/2010/main" val="248957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a:p>
        </p:txBody>
      </p:sp>
      <p:sp>
        <p:nvSpPr>
          <p:cNvPr id="4" name="Slide Number Placeholder 3"/>
          <p:cNvSpPr>
            <a:spLocks noGrp="1"/>
          </p:cNvSpPr>
          <p:nvPr>
            <p:ph type="sldNum" sz="quarter" idx="5"/>
          </p:nvPr>
        </p:nvSpPr>
        <p:spPr/>
        <p:txBody>
          <a:bodyPr/>
          <a:lstStyle/>
          <a:p>
            <a:fld id="{65961E9B-0099-3C40-9632-8D69FA7CB8A0}" type="slidenum">
              <a:rPr lang="is-IS" smtClean="0"/>
              <a:t>2</a:t>
            </a:fld>
            <a:endParaRPr lang="is-IS"/>
          </a:p>
        </p:txBody>
      </p:sp>
    </p:spTree>
    <p:extLst>
      <p:ext uri="{BB962C8B-B14F-4D97-AF65-F5344CB8AC3E}">
        <p14:creationId xmlns:p14="http://schemas.microsoft.com/office/powerpoint/2010/main" val="3933744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S"/>
          </a:p>
        </p:txBody>
      </p:sp>
      <p:sp>
        <p:nvSpPr>
          <p:cNvPr id="4" name="Slide Number Placeholder 3"/>
          <p:cNvSpPr>
            <a:spLocks noGrp="1"/>
          </p:cNvSpPr>
          <p:nvPr>
            <p:ph type="sldNum" sz="quarter" idx="5"/>
          </p:nvPr>
        </p:nvSpPr>
        <p:spPr/>
        <p:txBody>
          <a:bodyPr/>
          <a:lstStyle/>
          <a:p>
            <a:fld id="{65961E9B-0099-3C40-9632-8D69FA7CB8A0}" type="slidenum">
              <a:rPr lang="is-IS" smtClean="0"/>
              <a:t>3</a:t>
            </a:fld>
            <a:endParaRPr lang="is-IS"/>
          </a:p>
        </p:txBody>
      </p:sp>
    </p:spTree>
    <p:extLst>
      <p:ext uri="{BB962C8B-B14F-4D97-AF65-F5344CB8AC3E}">
        <p14:creationId xmlns:p14="http://schemas.microsoft.com/office/powerpoint/2010/main" val="95894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S"/>
          </a:p>
        </p:txBody>
      </p:sp>
      <p:sp>
        <p:nvSpPr>
          <p:cNvPr id="4" name="Slide Number Placeholder 3"/>
          <p:cNvSpPr>
            <a:spLocks noGrp="1"/>
          </p:cNvSpPr>
          <p:nvPr>
            <p:ph type="sldNum" sz="quarter" idx="5"/>
          </p:nvPr>
        </p:nvSpPr>
        <p:spPr/>
        <p:txBody>
          <a:bodyPr/>
          <a:lstStyle/>
          <a:p>
            <a:fld id="{65961E9B-0099-3C40-9632-8D69FA7CB8A0}" type="slidenum">
              <a:rPr lang="is-IS" smtClean="0"/>
              <a:t>4</a:t>
            </a:fld>
            <a:endParaRPr lang="is-IS"/>
          </a:p>
        </p:txBody>
      </p:sp>
    </p:spTree>
    <p:extLst>
      <p:ext uri="{BB962C8B-B14F-4D97-AF65-F5344CB8AC3E}">
        <p14:creationId xmlns:p14="http://schemas.microsoft.com/office/powerpoint/2010/main" val="4535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S"/>
          </a:p>
        </p:txBody>
      </p:sp>
      <p:sp>
        <p:nvSpPr>
          <p:cNvPr id="4" name="Slide Number Placeholder 3"/>
          <p:cNvSpPr>
            <a:spLocks noGrp="1"/>
          </p:cNvSpPr>
          <p:nvPr>
            <p:ph type="sldNum" sz="quarter" idx="5"/>
          </p:nvPr>
        </p:nvSpPr>
        <p:spPr/>
        <p:txBody>
          <a:bodyPr/>
          <a:lstStyle/>
          <a:p>
            <a:fld id="{65961E9B-0099-3C40-9632-8D69FA7CB8A0}" type="slidenum">
              <a:rPr lang="is-IS" smtClean="0"/>
              <a:t>5</a:t>
            </a:fld>
            <a:endParaRPr lang="is-IS"/>
          </a:p>
        </p:txBody>
      </p:sp>
    </p:spTree>
    <p:extLst>
      <p:ext uri="{BB962C8B-B14F-4D97-AF65-F5344CB8AC3E}">
        <p14:creationId xmlns:p14="http://schemas.microsoft.com/office/powerpoint/2010/main" val="2724342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sz="1200" b="0" i="0" strike="noStrike" cap="none" spc="0" baseline="0">
                <a:solidFill>
                  <a:srgbClr val="000000"/>
                </a:solidFill>
                <a:effectLst/>
                <a:latin typeface="Calibri"/>
                <a:ea typeface="Calibri"/>
                <a:cs typeface="Calibri"/>
              </a:rPr>
              <a:t>Is it in line with the presentation to talk about the focus of "the strategy" or "our" focus??</a:t>
            </a:r>
            <a:endParaRPr lang="en-IS"/>
          </a:p>
        </p:txBody>
      </p:sp>
      <p:sp>
        <p:nvSpPr>
          <p:cNvPr id="4" name="Slide Number Placeholder 3"/>
          <p:cNvSpPr>
            <a:spLocks noGrp="1"/>
          </p:cNvSpPr>
          <p:nvPr>
            <p:ph type="sldNum" sz="quarter" idx="5"/>
          </p:nvPr>
        </p:nvSpPr>
        <p:spPr/>
        <p:txBody>
          <a:bodyPr/>
          <a:lstStyle/>
          <a:p>
            <a:fld id="{65961E9B-0099-3C40-9632-8D69FA7CB8A0}" type="slidenum">
              <a:rPr lang="is-IS" smtClean="0"/>
              <a:t>7</a:t>
            </a:fld>
            <a:endParaRPr lang="is-IS"/>
          </a:p>
        </p:txBody>
      </p:sp>
    </p:spTree>
    <p:extLst>
      <p:ext uri="{BB962C8B-B14F-4D97-AF65-F5344CB8AC3E}">
        <p14:creationId xmlns:p14="http://schemas.microsoft.com/office/powerpoint/2010/main" val="3964661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a:p>
        </p:txBody>
      </p:sp>
      <p:sp>
        <p:nvSpPr>
          <p:cNvPr id="4" name="Slide Number Placeholder 3"/>
          <p:cNvSpPr>
            <a:spLocks noGrp="1"/>
          </p:cNvSpPr>
          <p:nvPr>
            <p:ph type="sldNum" sz="quarter" idx="5"/>
          </p:nvPr>
        </p:nvSpPr>
        <p:spPr/>
        <p:txBody>
          <a:bodyPr/>
          <a:lstStyle/>
          <a:p>
            <a:fld id="{65961E9B-0099-3C40-9632-8D69FA7CB8A0}" type="slidenum">
              <a:rPr lang="is-IS" smtClean="0"/>
              <a:t>8</a:t>
            </a:fld>
            <a:endParaRPr lang="is-IS"/>
          </a:p>
        </p:txBody>
      </p:sp>
    </p:spTree>
    <p:extLst>
      <p:ext uri="{BB962C8B-B14F-4D97-AF65-F5344CB8AC3E}">
        <p14:creationId xmlns:p14="http://schemas.microsoft.com/office/powerpoint/2010/main" val="2375083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a:p>
        </p:txBody>
      </p:sp>
      <p:sp>
        <p:nvSpPr>
          <p:cNvPr id="4" name="Slide Number Placeholder 3"/>
          <p:cNvSpPr>
            <a:spLocks noGrp="1"/>
          </p:cNvSpPr>
          <p:nvPr>
            <p:ph type="sldNum" sz="quarter" idx="5"/>
          </p:nvPr>
        </p:nvSpPr>
        <p:spPr/>
        <p:txBody>
          <a:bodyPr/>
          <a:lstStyle/>
          <a:p>
            <a:fld id="{65961E9B-0099-3C40-9632-8D69FA7CB8A0}" type="slidenum">
              <a:rPr lang="is-IS" smtClean="0"/>
              <a:t>9</a:t>
            </a:fld>
            <a:endParaRPr lang="is-IS"/>
          </a:p>
        </p:txBody>
      </p:sp>
    </p:spTree>
    <p:extLst>
      <p:ext uri="{BB962C8B-B14F-4D97-AF65-F5344CB8AC3E}">
        <p14:creationId xmlns:p14="http://schemas.microsoft.com/office/powerpoint/2010/main" val="9513507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sz="1200" b="0" i="0" strike="noStrike" cap="none" spc="0" baseline="0">
                <a:solidFill>
                  <a:srgbClr val="000000"/>
                </a:solidFill>
                <a:effectLst/>
                <a:latin typeface="Calibri"/>
                <a:ea typeface="Calibri"/>
                <a:cs typeface="Calibri"/>
              </a:rPr>
              <a:t>Not quite sure if it should be in possessive case </a:t>
            </a:r>
          </a:p>
        </p:txBody>
      </p:sp>
      <p:sp>
        <p:nvSpPr>
          <p:cNvPr id="4" name="Slide Number Placeholder 3"/>
          <p:cNvSpPr>
            <a:spLocks noGrp="1"/>
          </p:cNvSpPr>
          <p:nvPr>
            <p:ph type="sldNum" sz="quarter" idx="5"/>
          </p:nvPr>
        </p:nvSpPr>
        <p:spPr/>
        <p:txBody>
          <a:bodyPr/>
          <a:lstStyle/>
          <a:p>
            <a:fld id="{65961E9B-0099-3C40-9632-8D69FA7CB8A0}" type="slidenum">
              <a:rPr lang="is-IS" smtClean="0"/>
              <a:t>11</a:t>
            </a:fld>
            <a:endParaRPr lang="is-IS"/>
          </a:p>
        </p:txBody>
      </p:sp>
    </p:spTree>
    <p:extLst>
      <p:ext uri="{BB962C8B-B14F-4D97-AF65-F5344CB8AC3E}">
        <p14:creationId xmlns:p14="http://schemas.microsoft.com/office/powerpoint/2010/main" val="2900032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https://yt3.ggpht.com/5ty67nZog5S9a6v_g-g50T2FR-NDbVbcDRsr9bW3YHXUBUoRPIDosSfjuqTsUb5KZEhn2P81RA=s900-c-k-c0x00ffffff-no-rj" TargetMode="External"/><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https://yt3.ggpht.com/5ty67nZog5S9a6v_g-g50T2FR-NDbVbcDRsr9bW3YHXUBUoRPIDosSfjuqTsUb5KZEhn2P81RA=s900-c-k-c0x00ffffff-no-rj" TargetMode="External"/><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ilsíð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34385-93CF-432B-86D6-ECD59D6874B7}"/>
              </a:ext>
            </a:extLst>
          </p:cNvPr>
          <p:cNvSpPr>
            <a:spLocks noGrp="1"/>
          </p:cNvSpPr>
          <p:nvPr>
            <p:ph type="ctrTitle" hasCustomPrompt="1"/>
          </p:nvPr>
        </p:nvSpPr>
        <p:spPr>
          <a:xfrm>
            <a:off x="1290057" y="2001932"/>
            <a:ext cx="9377943" cy="1508030"/>
          </a:xfrm>
        </p:spPr>
        <p:txBody>
          <a:bodyPr anchor="b"/>
          <a:lstStyle>
            <a:lvl1pPr algn="l">
              <a:defRPr sz="6000"/>
            </a:lvl1pPr>
          </a:lstStyle>
          <a:p>
            <a:r>
              <a:rPr lang="en-US" err="1"/>
              <a:t>Heiti fyrirlesturs</a:t>
            </a:r>
            <a:endParaRPr lang="is-IS"/>
          </a:p>
        </p:txBody>
      </p:sp>
      <p:sp>
        <p:nvSpPr>
          <p:cNvPr id="3" name="Subtitle 2">
            <a:extLst>
              <a:ext uri="{FF2B5EF4-FFF2-40B4-BE49-F238E27FC236}">
                <a16:creationId xmlns:a16="http://schemas.microsoft.com/office/drawing/2014/main" id="{2279DF1B-75F9-4BE7-9124-3E094B0616F4}"/>
              </a:ext>
            </a:extLst>
          </p:cNvPr>
          <p:cNvSpPr>
            <a:spLocks noGrp="1"/>
          </p:cNvSpPr>
          <p:nvPr>
            <p:ph type="subTitle" idx="1" hasCustomPrompt="1"/>
          </p:nvPr>
        </p:nvSpPr>
        <p:spPr>
          <a:xfrm>
            <a:off x="1290057" y="3602038"/>
            <a:ext cx="9377943" cy="1294427"/>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s-IS"/>
              <a:t>Nafn fyrirlesara</a:t>
            </a:r>
          </a:p>
        </p:txBody>
      </p:sp>
      <p:sp>
        <p:nvSpPr>
          <p:cNvPr id="8" name="Text Placeholder 92">
            <a:extLst>
              <a:ext uri="{FF2B5EF4-FFF2-40B4-BE49-F238E27FC236}">
                <a16:creationId xmlns:a16="http://schemas.microsoft.com/office/drawing/2014/main" id="{573F8D23-60CD-45F4-B4F9-193CBBC597C2}"/>
              </a:ext>
            </a:extLst>
          </p:cNvPr>
          <p:cNvSpPr>
            <a:spLocks noGrp="1"/>
          </p:cNvSpPr>
          <p:nvPr>
            <p:ph type="body" sz="quarter" idx="15" hasCustomPrompt="1"/>
          </p:nvPr>
        </p:nvSpPr>
        <p:spPr>
          <a:xfrm>
            <a:off x="1290057" y="1516722"/>
            <a:ext cx="1454244" cy="369332"/>
          </a:xfrm>
          <a:prstGeom prst="rect">
            <a:avLst/>
          </a:prstGeom>
        </p:spPr>
        <p:txBody>
          <a:bodyPr wrap="none">
            <a:spAutoFit/>
          </a:bodyPr>
          <a:lstStyle>
            <a:lvl1pPr>
              <a:buNone/>
              <a:defRPr sz="2000">
                <a:solidFill>
                  <a:schemeClr val="tx2"/>
                </a:solidFill>
              </a:defRPr>
            </a:lvl1pPr>
          </a:lstStyle>
          <a:p>
            <a:pPr lvl="0"/>
            <a:r>
              <a:rPr lang="en-GB" err="1"/>
              <a:t>Dagsetning</a:t>
            </a:r>
            <a:endParaRPr lang="en-GB"/>
          </a:p>
        </p:txBody>
      </p:sp>
      <p:sp>
        <p:nvSpPr>
          <p:cNvPr id="9" name="Text Placeholder 99">
            <a:extLst>
              <a:ext uri="{FF2B5EF4-FFF2-40B4-BE49-F238E27FC236}">
                <a16:creationId xmlns:a16="http://schemas.microsoft.com/office/drawing/2014/main" id="{CE7A47E7-B530-484E-B8ED-123E6D43ECEF}"/>
              </a:ext>
            </a:extLst>
          </p:cNvPr>
          <p:cNvSpPr>
            <a:spLocks noGrp="1"/>
          </p:cNvSpPr>
          <p:nvPr>
            <p:ph type="body" sz="quarter" idx="18" hasCustomPrompt="1"/>
          </p:nvPr>
        </p:nvSpPr>
        <p:spPr>
          <a:xfrm>
            <a:off x="1290057" y="1114717"/>
            <a:ext cx="925253" cy="369332"/>
          </a:xfrm>
          <a:prstGeom prst="rect">
            <a:avLst/>
          </a:prstGeom>
        </p:spPr>
        <p:txBody>
          <a:bodyPr wrap="none">
            <a:spAutoFit/>
          </a:bodyPr>
          <a:lstStyle>
            <a:lvl1pPr>
              <a:buNone/>
              <a:defRPr sz="2000">
                <a:solidFill>
                  <a:schemeClr val="tx2"/>
                </a:solidFill>
              </a:defRPr>
            </a:lvl1pPr>
          </a:lstStyle>
          <a:p>
            <a:pPr lvl="0"/>
            <a:r>
              <a:rPr lang="en-GB" err="1"/>
              <a:t>Staður</a:t>
            </a:r>
            <a:endParaRPr lang="en-GB"/>
          </a:p>
        </p:txBody>
      </p:sp>
    </p:spTree>
    <p:extLst>
      <p:ext uri="{BB962C8B-B14F-4D97-AF65-F5344CB8AC3E}">
        <p14:creationId xmlns:p14="http://schemas.microsoft.com/office/powerpoint/2010/main" val="184151818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Uppbro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1E8CE-CB2B-4BBF-AA0A-B6F6FFD5242F}"/>
              </a:ext>
            </a:extLst>
          </p:cNvPr>
          <p:cNvSpPr>
            <a:spLocks noGrp="1"/>
          </p:cNvSpPr>
          <p:nvPr>
            <p:ph type="title" hasCustomPrompt="1"/>
          </p:nvPr>
        </p:nvSpPr>
        <p:spPr>
          <a:xfrm>
            <a:off x="831850" y="1709738"/>
            <a:ext cx="10515600" cy="2852737"/>
          </a:xfrm>
        </p:spPr>
        <p:txBody>
          <a:bodyPr anchor="b">
            <a:normAutofit/>
          </a:bodyPr>
          <a:lstStyle>
            <a:lvl1pPr>
              <a:tabLst>
                <a:tab pos="541338" algn="l"/>
              </a:tabLst>
              <a:defRPr sz="6600"/>
            </a:lvl1pPr>
          </a:lstStyle>
          <a:p>
            <a:r>
              <a:rPr lang="en-US" err="1"/>
              <a:t>Fyrirsögn</a:t>
            </a:r>
            <a:endParaRPr lang="is-IS"/>
          </a:p>
        </p:txBody>
      </p:sp>
      <p:sp>
        <p:nvSpPr>
          <p:cNvPr id="3" name="Text Placeholder 2">
            <a:extLst>
              <a:ext uri="{FF2B5EF4-FFF2-40B4-BE49-F238E27FC236}">
                <a16:creationId xmlns:a16="http://schemas.microsoft.com/office/drawing/2014/main" id="{9EF9D67C-3F59-484D-9636-2F1D5297B0F9}"/>
              </a:ext>
            </a:extLst>
          </p:cNvPr>
          <p:cNvSpPr>
            <a:spLocks noGrp="1"/>
          </p:cNvSpPr>
          <p:nvPr>
            <p:ph type="body" idx="1" hasCustomPrompt="1"/>
          </p:nvPr>
        </p:nvSpPr>
        <p:spPr>
          <a:xfrm>
            <a:off x="831850" y="4589463"/>
            <a:ext cx="10515600" cy="1500187"/>
          </a:xfrm>
        </p:spPr>
        <p:txBody>
          <a:bodyPr/>
          <a:lstStyle>
            <a:lvl1pPr marL="0" indent="0">
              <a:buNone/>
              <a:defRPr sz="2400">
                <a:solidFill>
                  <a:srgbClr val="25252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err="1"/>
              <a:t>Smelltu hér til þess að setja inn texta</a:t>
            </a:r>
            <a:endParaRPr lang="en-US"/>
          </a:p>
        </p:txBody>
      </p:sp>
      <p:sp>
        <p:nvSpPr>
          <p:cNvPr id="4" name="Date Placeholder 3">
            <a:extLst>
              <a:ext uri="{FF2B5EF4-FFF2-40B4-BE49-F238E27FC236}">
                <a16:creationId xmlns:a16="http://schemas.microsoft.com/office/drawing/2014/main" id="{796E7B00-4ADC-4B15-8761-5D4AA7C6A6F4}"/>
              </a:ext>
            </a:extLst>
          </p:cNvPr>
          <p:cNvSpPr>
            <a:spLocks noGrp="1"/>
          </p:cNvSpPr>
          <p:nvPr>
            <p:ph type="dt" sz="half" idx="10"/>
          </p:nvPr>
        </p:nvSpPr>
        <p:spPr/>
        <p:txBody>
          <a:bodyPr/>
          <a:lstStyle/>
          <a:p>
            <a:r>
              <a:rPr lang="en-US"/>
              <a:t>Drög - ekki til dreifingar</a:t>
            </a:r>
            <a:endParaRPr lang="is-IS"/>
          </a:p>
        </p:txBody>
      </p:sp>
      <p:sp>
        <p:nvSpPr>
          <p:cNvPr id="5" name="Footer Placeholder 4">
            <a:extLst>
              <a:ext uri="{FF2B5EF4-FFF2-40B4-BE49-F238E27FC236}">
                <a16:creationId xmlns:a16="http://schemas.microsoft.com/office/drawing/2014/main" id="{B360860C-2D86-4C46-957F-4C52C981AFB9}"/>
              </a:ext>
            </a:extLst>
          </p:cNvPr>
          <p:cNvSpPr>
            <a:spLocks noGrp="1"/>
          </p:cNvSpPr>
          <p:nvPr>
            <p:ph type="ftr" sz="quarter" idx="11"/>
          </p:nvPr>
        </p:nvSpPr>
        <p:spPr/>
        <p:txBody>
          <a:bodyPr/>
          <a:lstStyle/>
          <a:p>
            <a:endParaRPr lang="is-IS"/>
          </a:p>
        </p:txBody>
      </p:sp>
      <p:sp>
        <p:nvSpPr>
          <p:cNvPr id="6" name="Slide Number Placeholder 5">
            <a:extLst>
              <a:ext uri="{FF2B5EF4-FFF2-40B4-BE49-F238E27FC236}">
                <a16:creationId xmlns:a16="http://schemas.microsoft.com/office/drawing/2014/main" id="{25F45D68-1E53-4C13-9790-2FB37C380CCA}"/>
              </a:ext>
            </a:extLst>
          </p:cNvPr>
          <p:cNvSpPr>
            <a:spLocks noGrp="1"/>
          </p:cNvSpPr>
          <p:nvPr>
            <p:ph type="sldNum" sz="quarter" idx="12"/>
          </p:nvPr>
        </p:nvSpPr>
        <p:spPr/>
        <p:txBody>
          <a:bodyPr/>
          <a:lstStyle/>
          <a:p>
            <a:fld id="{9A62F549-826B-42FD-B9B7-051C02EB573A}" type="slidenum">
              <a:rPr lang="is-IS" smtClean="0"/>
              <a:t>‹#›</a:t>
            </a:fld>
            <a:endParaRPr lang="is-IS"/>
          </a:p>
        </p:txBody>
      </p:sp>
      <p:pic>
        <p:nvPicPr>
          <p:cNvPr id="9" name="Graphic 8">
            <a:extLst>
              <a:ext uri="{FF2B5EF4-FFF2-40B4-BE49-F238E27FC236}">
                <a16:creationId xmlns:a16="http://schemas.microsoft.com/office/drawing/2014/main" id="{FC6B908E-7E62-4B6B-89DC-18E141B3232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8939376">
            <a:off x="9803205" y="-1463867"/>
            <a:ext cx="3088490" cy="4368145"/>
          </a:xfrm>
          <a:prstGeom prst="rect">
            <a:avLst/>
          </a:prstGeom>
        </p:spPr>
      </p:pic>
    </p:spTree>
    <p:extLst>
      <p:ext uri="{BB962C8B-B14F-4D97-AF65-F5344CB8AC3E}">
        <p14:creationId xmlns:p14="http://schemas.microsoft.com/office/powerpoint/2010/main" val="147776218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Uppbrot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1E8CE-CB2B-4BBF-AA0A-B6F6FFD5242F}"/>
              </a:ext>
            </a:extLst>
          </p:cNvPr>
          <p:cNvSpPr>
            <a:spLocks noGrp="1"/>
          </p:cNvSpPr>
          <p:nvPr>
            <p:ph type="title" hasCustomPrompt="1"/>
          </p:nvPr>
        </p:nvSpPr>
        <p:spPr>
          <a:xfrm>
            <a:off x="831850" y="1709738"/>
            <a:ext cx="10515600" cy="2852737"/>
          </a:xfrm>
        </p:spPr>
        <p:txBody>
          <a:bodyPr anchor="b">
            <a:normAutofit/>
          </a:bodyPr>
          <a:lstStyle>
            <a:lvl1pPr>
              <a:tabLst>
                <a:tab pos="541338" algn="l"/>
              </a:tabLst>
              <a:defRPr sz="6600"/>
            </a:lvl1pPr>
          </a:lstStyle>
          <a:p>
            <a:r>
              <a:rPr lang="en-US" err="1"/>
              <a:t>Fyrirsögn</a:t>
            </a:r>
            <a:endParaRPr lang="is-IS"/>
          </a:p>
        </p:txBody>
      </p:sp>
      <p:sp>
        <p:nvSpPr>
          <p:cNvPr id="3" name="Text Placeholder 2">
            <a:extLst>
              <a:ext uri="{FF2B5EF4-FFF2-40B4-BE49-F238E27FC236}">
                <a16:creationId xmlns:a16="http://schemas.microsoft.com/office/drawing/2014/main" id="{9EF9D67C-3F59-484D-9636-2F1D5297B0F9}"/>
              </a:ext>
            </a:extLst>
          </p:cNvPr>
          <p:cNvSpPr>
            <a:spLocks noGrp="1"/>
          </p:cNvSpPr>
          <p:nvPr>
            <p:ph type="body" idx="1" hasCustomPrompt="1"/>
          </p:nvPr>
        </p:nvSpPr>
        <p:spPr>
          <a:xfrm>
            <a:off x="831850" y="4589463"/>
            <a:ext cx="10515600" cy="1500187"/>
          </a:xfrm>
        </p:spPr>
        <p:txBody>
          <a:bodyPr/>
          <a:lstStyle>
            <a:lvl1pPr marL="0" indent="0">
              <a:buNone/>
              <a:defRPr sz="2400">
                <a:solidFill>
                  <a:srgbClr val="25252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err="1"/>
              <a:t>Smelltu hér til þess að setja inn texta</a:t>
            </a:r>
            <a:endParaRPr lang="en-US"/>
          </a:p>
        </p:txBody>
      </p:sp>
      <p:sp>
        <p:nvSpPr>
          <p:cNvPr id="4" name="Date Placeholder 3">
            <a:extLst>
              <a:ext uri="{FF2B5EF4-FFF2-40B4-BE49-F238E27FC236}">
                <a16:creationId xmlns:a16="http://schemas.microsoft.com/office/drawing/2014/main" id="{796E7B00-4ADC-4B15-8761-5D4AA7C6A6F4}"/>
              </a:ext>
            </a:extLst>
          </p:cNvPr>
          <p:cNvSpPr>
            <a:spLocks noGrp="1"/>
          </p:cNvSpPr>
          <p:nvPr>
            <p:ph type="dt" sz="half" idx="10"/>
          </p:nvPr>
        </p:nvSpPr>
        <p:spPr/>
        <p:txBody>
          <a:bodyPr/>
          <a:lstStyle/>
          <a:p>
            <a:r>
              <a:rPr lang="en-US"/>
              <a:t>Drög - ekki til dreifingar</a:t>
            </a:r>
            <a:endParaRPr lang="is-IS"/>
          </a:p>
        </p:txBody>
      </p:sp>
      <p:sp>
        <p:nvSpPr>
          <p:cNvPr id="5" name="Footer Placeholder 4">
            <a:extLst>
              <a:ext uri="{FF2B5EF4-FFF2-40B4-BE49-F238E27FC236}">
                <a16:creationId xmlns:a16="http://schemas.microsoft.com/office/drawing/2014/main" id="{B360860C-2D86-4C46-957F-4C52C981AFB9}"/>
              </a:ext>
            </a:extLst>
          </p:cNvPr>
          <p:cNvSpPr>
            <a:spLocks noGrp="1"/>
          </p:cNvSpPr>
          <p:nvPr>
            <p:ph type="ftr" sz="quarter" idx="11"/>
          </p:nvPr>
        </p:nvSpPr>
        <p:spPr/>
        <p:txBody>
          <a:bodyPr/>
          <a:lstStyle/>
          <a:p>
            <a:endParaRPr lang="is-IS"/>
          </a:p>
        </p:txBody>
      </p:sp>
      <p:sp>
        <p:nvSpPr>
          <p:cNvPr id="6" name="Slide Number Placeholder 5">
            <a:extLst>
              <a:ext uri="{FF2B5EF4-FFF2-40B4-BE49-F238E27FC236}">
                <a16:creationId xmlns:a16="http://schemas.microsoft.com/office/drawing/2014/main" id="{25F45D68-1E53-4C13-9790-2FB37C380CCA}"/>
              </a:ext>
            </a:extLst>
          </p:cNvPr>
          <p:cNvSpPr>
            <a:spLocks noGrp="1"/>
          </p:cNvSpPr>
          <p:nvPr>
            <p:ph type="sldNum" sz="quarter" idx="12"/>
          </p:nvPr>
        </p:nvSpPr>
        <p:spPr/>
        <p:txBody>
          <a:bodyPr/>
          <a:lstStyle/>
          <a:p>
            <a:fld id="{9A62F549-826B-42FD-B9B7-051C02EB573A}" type="slidenum">
              <a:rPr lang="is-IS" smtClean="0"/>
              <a:t>‹#›</a:t>
            </a:fld>
            <a:endParaRPr lang="is-IS"/>
          </a:p>
        </p:txBody>
      </p:sp>
    </p:spTree>
    <p:extLst>
      <p:ext uri="{BB962C8B-B14F-4D97-AF65-F5344CB8AC3E}">
        <p14:creationId xmlns:p14="http://schemas.microsoft.com/office/powerpoint/2010/main" val="319910663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Dálk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EACB0-1E93-4C2A-B482-221CAE89A8C9}"/>
              </a:ext>
            </a:extLst>
          </p:cNvPr>
          <p:cNvSpPr>
            <a:spLocks noGrp="1"/>
          </p:cNvSpPr>
          <p:nvPr>
            <p:ph type="title" hasCustomPrompt="1"/>
          </p:nvPr>
        </p:nvSpPr>
        <p:spPr/>
        <p:txBody>
          <a:bodyPr/>
          <a:lstStyle>
            <a:lvl1pPr>
              <a:defRPr/>
            </a:lvl1pPr>
          </a:lstStyle>
          <a:p>
            <a:r>
              <a:rPr lang="en-US" err="1"/>
              <a:t>Fyrirsögn</a:t>
            </a:r>
            <a:endParaRPr lang="is-IS"/>
          </a:p>
        </p:txBody>
      </p:sp>
      <p:sp>
        <p:nvSpPr>
          <p:cNvPr id="3" name="Content Placeholder 2">
            <a:extLst>
              <a:ext uri="{FF2B5EF4-FFF2-40B4-BE49-F238E27FC236}">
                <a16:creationId xmlns:a16="http://schemas.microsoft.com/office/drawing/2014/main" id="{FFA2E181-97D5-464B-8018-43D7CEDD8AB1}"/>
              </a:ext>
            </a:extLst>
          </p:cNvPr>
          <p:cNvSpPr>
            <a:spLocks noGrp="1"/>
          </p:cNvSpPr>
          <p:nvPr>
            <p:ph sz="half" idx="1" hasCustomPrompt="1"/>
          </p:nvPr>
        </p:nvSpPr>
        <p:spPr>
          <a:xfrm>
            <a:off x="838200" y="1825625"/>
            <a:ext cx="4835013" cy="4351338"/>
          </a:xfrm>
        </p:spPr>
        <p:txBody>
          <a:bodyPr/>
          <a:lstStyle/>
          <a:p>
            <a:pPr lvl="0"/>
            <a:r>
              <a:rPr lang="en-US" err="1"/>
              <a:t>Smelltu hér til þess að setja inn texta</a:t>
            </a:r>
            <a:endParaRPr lang="en-US"/>
          </a:p>
          <a:p>
            <a:pPr lvl="1"/>
            <a:r>
              <a:rPr lang="en-US"/>
              <a:t>Second level</a:t>
            </a:r>
          </a:p>
          <a:p>
            <a:pPr lvl="2"/>
            <a:r>
              <a:rPr lang="en-US"/>
              <a:t>Third level</a:t>
            </a:r>
          </a:p>
          <a:p>
            <a:pPr lvl="3"/>
            <a:r>
              <a:rPr lang="en-US"/>
              <a:t>Fourth level</a:t>
            </a:r>
          </a:p>
          <a:p>
            <a:pPr lvl="4"/>
            <a:r>
              <a:rPr lang="en-US"/>
              <a:t>Fifth level</a:t>
            </a:r>
            <a:endParaRPr lang="is-IS"/>
          </a:p>
        </p:txBody>
      </p:sp>
      <p:sp>
        <p:nvSpPr>
          <p:cNvPr id="4" name="Content Placeholder 3">
            <a:extLst>
              <a:ext uri="{FF2B5EF4-FFF2-40B4-BE49-F238E27FC236}">
                <a16:creationId xmlns:a16="http://schemas.microsoft.com/office/drawing/2014/main" id="{E02C0DFD-1C1C-45C9-A485-1F4E5F9AFB74}"/>
              </a:ext>
            </a:extLst>
          </p:cNvPr>
          <p:cNvSpPr>
            <a:spLocks noGrp="1"/>
          </p:cNvSpPr>
          <p:nvPr>
            <p:ph sz="half" idx="2" hasCustomPrompt="1"/>
          </p:nvPr>
        </p:nvSpPr>
        <p:spPr>
          <a:xfrm>
            <a:off x="5931310" y="1825625"/>
            <a:ext cx="4835013" cy="4351338"/>
          </a:xfrm>
        </p:spPr>
        <p:txBody>
          <a:bodyPr/>
          <a:lstStyle/>
          <a:p>
            <a:pPr lvl="0"/>
            <a:r>
              <a:rPr lang="en-US" err="1"/>
              <a:t>Smelltu hér til þess að setja inn texta</a:t>
            </a:r>
            <a:endParaRPr lang="en-US"/>
          </a:p>
          <a:p>
            <a:pPr lvl="1"/>
            <a:r>
              <a:rPr lang="en-US"/>
              <a:t>Second level</a:t>
            </a:r>
          </a:p>
          <a:p>
            <a:pPr lvl="2"/>
            <a:r>
              <a:rPr lang="en-US"/>
              <a:t>Third level</a:t>
            </a:r>
          </a:p>
          <a:p>
            <a:pPr lvl="3"/>
            <a:r>
              <a:rPr lang="en-US"/>
              <a:t>Fourth level</a:t>
            </a:r>
          </a:p>
          <a:p>
            <a:pPr lvl="4"/>
            <a:r>
              <a:rPr lang="en-US"/>
              <a:t>Fifth level</a:t>
            </a:r>
            <a:endParaRPr lang="is-IS"/>
          </a:p>
        </p:txBody>
      </p:sp>
      <p:sp>
        <p:nvSpPr>
          <p:cNvPr id="5" name="Date Placeholder 4">
            <a:extLst>
              <a:ext uri="{FF2B5EF4-FFF2-40B4-BE49-F238E27FC236}">
                <a16:creationId xmlns:a16="http://schemas.microsoft.com/office/drawing/2014/main" id="{D6E4299D-08F2-4557-B7F3-7AE43A1E257C}"/>
              </a:ext>
            </a:extLst>
          </p:cNvPr>
          <p:cNvSpPr>
            <a:spLocks noGrp="1"/>
          </p:cNvSpPr>
          <p:nvPr>
            <p:ph type="dt" sz="half" idx="10"/>
          </p:nvPr>
        </p:nvSpPr>
        <p:spPr/>
        <p:txBody>
          <a:bodyPr/>
          <a:lstStyle/>
          <a:p>
            <a:r>
              <a:rPr lang="en-US"/>
              <a:t>Drög - ekki til dreifingar</a:t>
            </a:r>
            <a:endParaRPr lang="is-IS"/>
          </a:p>
        </p:txBody>
      </p:sp>
      <p:sp>
        <p:nvSpPr>
          <p:cNvPr id="6" name="Footer Placeholder 5">
            <a:extLst>
              <a:ext uri="{FF2B5EF4-FFF2-40B4-BE49-F238E27FC236}">
                <a16:creationId xmlns:a16="http://schemas.microsoft.com/office/drawing/2014/main" id="{5230532A-1201-4578-8C63-5632ED37E2A7}"/>
              </a:ext>
            </a:extLst>
          </p:cNvPr>
          <p:cNvSpPr>
            <a:spLocks noGrp="1"/>
          </p:cNvSpPr>
          <p:nvPr>
            <p:ph type="ftr" sz="quarter" idx="11"/>
          </p:nvPr>
        </p:nvSpPr>
        <p:spPr/>
        <p:txBody>
          <a:bodyPr/>
          <a:lstStyle/>
          <a:p>
            <a:endParaRPr lang="is-IS"/>
          </a:p>
        </p:txBody>
      </p:sp>
      <p:sp>
        <p:nvSpPr>
          <p:cNvPr id="7" name="Slide Number Placeholder 6">
            <a:extLst>
              <a:ext uri="{FF2B5EF4-FFF2-40B4-BE49-F238E27FC236}">
                <a16:creationId xmlns:a16="http://schemas.microsoft.com/office/drawing/2014/main" id="{A80F1AA2-541C-4D1B-9213-AE2FBD76FFE2}"/>
              </a:ext>
            </a:extLst>
          </p:cNvPr>
          <p:cNvSpPr>
            <a:spLocks noGrp="1"/>
          </p:cNvSpPr>
          <p:nvPr>
            <p:ph type="sldNum" sz="quarter" idx="12"/>
          </p:nvPr>
        </p:nvSpPr>
        <p:spPr/>
        <p:txBody>
          <a:bodyPr/>
          <a:lstStyle/>
          <a:p>
            <a:fld id="{9A62F549-826B-42FD-B9B7-051C02EB573A}" type="slidenum">
              <a:rPr lang="is-IS" smtClean="0"/>
              <a:t>‹#›</a:t>
            </a:fld>
            <a:endParaRPr lang="is-IS"/>
          </a:p>
        </p:txBody>
      </p:sp>
    </p:spTree>
    <p:extLst>
      <p:ext uri="{BB962C8B-B14F-4D97-AF65-F5344CB8AC3E}">
        <p14:creationId xmlns:p14="http://schemas.microsoft.com/office/powerpoint/2010/main" val="95817077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Samanburðu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E17B9-9D54-42E1-B86D-E5FA2C5CC87C}"/>
              </a:ext>
            </a:extLst>
          </p:cNvPr>
          <p:cNvSpPr>
            <a:spLocks noGrp="1"/>
          </p:cNvSpPr>
          <p:nvPr>
            <p:ph type="title" hasCustomPrompt="1"/>
          </p:nvPr>
        </p:nvSpPr>
        <p:spPr>
          <a:xfrm>
            <a:off x="839788" y="365125"/>
            <a:ext cx="10515600" cy="1325563"/>
          </a:xfrm>
        </p:spPr>
        <p:txBody>
          <a:bodyPr/>
          <a:lstStyle>
            <a:lvl1pPr>
              <a:defRPr/>
            </a:lvl1pPr>
          </a:lstStyle>
          <a:p>
            <a:r>
              <a:rPr lang="en-US" err="1"/>
              <a:t>Fyrirsögn</a:t>
            </a:r>
            <a:endParaRPr lang="is-IS"/>
          </a:p>
        </p:txBody>
      </p:sp>
      <p:sp>
        <p:nvSpPr>
          <p:cNvPr id="3" name="Text Placeholder 2">
            <a:extLst>
              <a:ext uri="{FF2B5EF4-FFF2-40B4-BE49-F238E27FC236}">
                <a16:creationId xmlns:a16="http://schemas.microsoft.com/office/drawing/2014/main" id="{50F989B3-02EA-4BA8-A28E-E719804A19DE}"/>
              </a:ext>
            </a:extLst>
          </p:cNvPr>
          <p:cNvSpPr>
            <a:spLocks noGrp="1"/>
          </p:cNvSpPr>
          <p:nvPr>
            <p:ph type="body" idx="1" hasCustomPrompt="1"/>
          </p:nvPr>
        </p:nvSpPr>
        <p:spPr>
          <a:xfrm>
            <a:off x="839787" y="1681163"/>
            <a:ext cx="4834800" cy="823912"/>
          </a:xfrm>
        </p:spPr>
        <p:txBody>
          <a:bodyPr anchor="b">
            <a:normAutofit/>
          </a:bodyPr>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err="1"/>
              <a:t>Samanburður 1</a:t>
            </a:r>
          </a:p>
        </p:txBody>
      </p:sp>
      <p:sp>
        <p:nvSpPr>
          <p:cNvPr id="4" name="Content Placeholder 3">
            <a:extLst>
              <a:ext uri="{FF2B5EF4-FFF2-40B4-BE49-F238E27FC236}">
                <a16:creationId xmlns:a16="http://schemas.microsoft.com/office/drawing/2014/main" id="{3C690DE4-030C-4154-B360-559F9C0ED3CE}"/>
              </a:ext>
            </a:extLst>
          </p:cNvPr>
          <p:cNvSpPr>
            <a:spLocks noGrp="1"/>
          </p:cNvSpPr>
          <p:nvPr>
            <p:ph sz="half" idx="2" hasCustomPrompt="1"/>
          </p:nvPr>
        </p:nvSpPr>
        <p:spPr>
          <a:xfrm>
            <a:off x="839787" y="2505075"/>
            <a:ext cx="4834800" cy="3684588"/>
          </a:xfrm>
        </p:spPr>
        <p:txBody>
          <a:bodyPr>
            <a:normAutofit/>
          </a:bodyPr>
          <a:lstStyle>
            <a:lvl1pPr>
              <a:defRPr sz="2400"/>
            </a:lvl1pPr>
            <a:lvl2pPr>
              <a:defRPr sz="2000"/>
            </a:lvl2pPr>
            <a:lvl3pPr>
              <a:defRPr sz="1800"/>
            </a:lvl3pPr>
            <a:lvl4pPr>
              <a:defRPr sz="1600"/>
            </a:lvl4pPr>
            <a:lvl5pPr>
              <a:defRPr sz="1600"/>
            </a:lvl5pPr>
          </a:lstStyle>
          <a:p>
            <a:pPr lvl="0"/>
            <a:r>
              <a:rPr lang="en-US" err="1"/>
              <a:t>Smelltu hér til þess að setja inn texta</a:t>
            </a:r>
            <a:endParaRPr lang="en-US"/>
          </a:p>
          <a:p>
            <a:pPr lvl="1"/>
            <a:r>
              <a:rPr lang="en-US"/>
              <a:t>Second level</a:t>
            </a:r>
          </a:p>
          <a:p>
            <a:pPr lvl="2"/>
            <a:r>
              <a:rPr lang="en-US"/>
              <a:t>Third level</a:t>
            </a:r>
          </a:p>
          <a:p>
            <a:pPr lvl="3"/>
            <a:r>
              <a:rPr lang="en-US"/>
              <a:t>Fourth level</a:t>
            </a:r>
          </a:p>
          <a:p>
            <a:pPr lvl="4"/>
            <a:r>
              <a:rPr lang="en-US"/>
              <a:t>Fifth level</a:t>
            </a:r>
            <a:endParaRPr lang="is-IS"/>
          </a:p>
        </p:txBody>
      </p:sp>
      <p:sp>
        <p:nvSpPr>
          <p:cNvPr id="5" name="Text Placeholder 4">
            <a:extLst>
              <a:ext uri="{FF2B5EF4-FFF2-40B4-BE49-F238E27FC236}">
                <a16:creationId xmlns:a16="http://schemas.microsoft.com/office/drawing/2014/main" id="{F552F931-F3BA-4703-9E5B-643D90BA3D20}"/>
              </a:ext>
            </a:extLst>
          </p:cNvPr>
          <p:cNvSpPr>
            <a:spLocks noGrp="1"/>
          </p:cNvSpPr>
          <p:nvPr>
            <p:ph type="body" sz="quarter" idx="3" hasCustomPrompt="1"/>
          </p:nvPr>
        </p:nvSpPr>
        <p:spPr>
          <a:xfrm>
            <a:off x="5931523" y="1681163"/>
            <a:ext cx="4834800" cy="823912"/>
          </a:xfrm>
        </p:spPr>
        <p:txBody>
          <a:bodyPr anchor="b">
            <a:normAutofit/>
          </a:bodyPr>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err="1"/>
              <a:t>Samanburður 2</a:t>
            </a:r>
          </a:p>
        </p:txBody>
      </p:sp>
      <p:sp>
        <p:nvSpPr>
          <p:cNvPr id="6" name="Content Placeholder 5">
            <a:extLst>
              <a:ext uri="{FF2B5EF4-FFF2-40B4-BE49-F238E27FC236}">
                <a16:creationId xmlns:a16="http://schemas.microsoft.com/office/drawing/2014/main" id="{77D26F25-D4E5-4152-BB42-027EAC8834C0}"/>
              </a:ext>
            </a:extLst>
          </p:cNvPr>
          <p:cNvSpPr>
            <a:spLocks noGrp="1"/>
          </p:cNvSpPr>
          <p:nvPr>
            <p:ph sz="quarter" idx="4" hasCustomPrompt="1"/>
          </p:nvPr>
        </p:nvSpPr>
        <p:spPr>
          <a:xfrm>
            <a:off x="5931523" y="2505075"/>
            <a:ext cx="4834800" cy="3684588"/>
          </a:xfrm>
        </p:spPr>
        <p:txBody>
          <a:bodyPr>
            <a:normAutofit/>
          </a:bodyPr>
          <a:lstStyle>
            <a:lvl1pPr>
              <a:defRPr sz="2400"/>
            </a:lvl1pPr>
            <a:lvl2pPr>
              <a:defRPr sz="2000"/>
            </a:lvl2pPr>
            <a:lvl3pPr>
              <a:defRPr sz="1800"/>
            </a:lvl3pPr>
            <a:lvl4pPr>
              <a:defRPr sz="1600"/>
            </a:lvl4pPr>
            <a:lvl5pPr>
              <a:defRPr sz="1600"/>
            </a:lvl5pPr>
          </a:lstStyle>
          <a:p>
            <a:pPr lvl="0"/>
            <a:r>
              <a:rPr lang="en-US" err="1"/>
              <a:t>Smelltu hér til þess að setja inn texta</a:t>
            </a:r>
            <a:endParaRPr lang="en-US"/>
          </a:p>
          <a:p>
            <a:pPr lvl="1"/>
            <a:r>
              <a:rPr lang="en-US"/>
              <a:t>Second level</a:t>
            </a:r>
          </a:p>
          <a:p>
            <a:pPr lvl="2"/>
            <a:r>
              <a:rPr lang="en-US"/>
              <a:t>Third level</a:t>
            </a:r>
          </a:p>
          <a:p>
            <a:pPr lvl="3"/>
            <a:r>
              <a:rPr lang="en-US"/>
              <a:t>Fourth level</a:t>
            </a:r>
          </a:p>
          <a:p>
            <a:pPr lvl="4"/>
            <a:r>
              <a:rPr lang="en-US"/>
              <a:t>Fifth level</a:t>
            </a:r>
            <a:endParaRPr lang="is-IS"/>
          </a:p>
        </p:txBody>
      </p:sp>
      <p:sp>
        <p:nvSpPr>
          <p:cNvPr id="7" name="Date Placeholder 6">
            <a:extLst>
              <a:ext uri="{FF2B5EF4-FFF2-40B4-BE49-F238E27FC236}">
                <a16:creationId xmlns:a16="http://schemas.microsoft.com/office/drawing/2014/main" id="{1848660F-71A2-4DC2-A959-8456D72CFD84}"/>
              </a:ext>
            </a:extLst>
          </p:cNvPr>
          <p:cNvSpPr>
            <a:spLocks noGrp="1"/>
          </p:cNvSpPr>
          <p:nvPr>
            <p:ph type="dt" sz="half" idx="10"/>
          </p:nvPr>
        </p:nvSpPr>
        <p:spPr/>
        <p:txBody>
          <a:bodyPr/>
          <a:lstStyle/>
          <a:p>
            <a:r>
              <a:rPr lang="en-US"/>
              <a:t>Drög - ekki til dreifingar</a:t>
            </a:r>
            <a:endParaRPr lang="is-IS"/>
          </a:p>
        </p:txBody>
      </p:sp>
      <p:sp>
        <p:nvSpPr>
          <p:cNvPr id="8" name="Footer Placeholder 7">
            <a:extLst>
              <a:ext uri="{FF2B5EF4-FFF2-40B4-BE49-F238E27FC236}">
                <a16:creationId xmlns:a16="http://schemas.microsoft.com/office/drawing/2014/main" id="{A271EF41-5E32-4674-9334-158565BA02BA}"/>
              </a:ext>
            </a:extLst>
          </p:cNvPr>
          <p:cNvSpPr>
            <a:spLocks noGrp="1"/>
          </p:cNvSpPr>
          <p:nvPr>
            <p:ph type="ftr" sz="quarter" idx="11"/>
          </p:nvPr>
        </p:nvSpPr>
        <p:spPr/>
        <p:txBody>
          <a:bodyPr/>
          <a:lstStyle/>
          <a:p>
            <a:endParaRPr lang="is-IS"/>
          </a:p>
        </p:txBody>
      </p:sp>
      <p:sp>
        <p:nvSpPr>
          <p:cNvPr id="9" name="Slide Number Placeholder 8">
            <a:extLst>
              <a:ext uri="{FF2B5EF4-FFF2-40B4-BE49-F238E27FC236}">
                <a16:creationId xmlns:a16="http://schemas.microsoft.com/office/drawing/2014/main" id="{65ADE7A9-BB79-4F6A-86CA-5BE92B24C62A}"/>
              </a:ext>
            </a:extLst>
          </p:cNvPr>
          <p:cNvSpPr>
            <a:spLocks noGrp="1"/>
          </p:cNvSpPr>
          <p:nvPr>
            <p:ph type="sldNum" sz="quarter" idx="12"/>
          </p:nvPr>
        </p:nvSpPr>
        <p:spPr/>
        <p:txBody>
          <a:bodyPr/>
          <a:lstStyle/>
          <a:p>
            <a:fld id="{9A62F549-826B-42FD-B9B7-051C02EB573A}" type="slidenum">
              <a:rPr lang="is-IS" smtClean="0"/>
              <a:t>‹#›</a:t>
            </a:fld>
            <a:endParaRPr lang="is-IS"/>
          </a:p>
        </p:txBody>
      </p:sp>
    </p:spTree>
    <p:extLst>
      <p:ext uri="{BB962C8B-B14F-4D97-AF65-F5344CB8AC3E}">
        <p14:creationId xmlns:p14="http://schemas.microsoft.com/office/powerpoint/2010/main" val="305546242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Efni með skýringartex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09989-8DA3-4ADD-BF06-F6E0CDC77CDE}"/>
              </a:ext>
            </a:extLst>
          </p:cNvPr>
          <p:cNvSpPr>
            <a:spLocks noGrp="1"/>
          </p:cNvSpPr>
          <p:nvPr>
            <p:ph type="title" hasCustomPrompt="1"/>
          </p:nvPr>
        </p:nvSpPr>
        <p:spPr>
          <a:xfrm>
            <a:off x="839788" y="457200"/>
            <a:ext cx="3932237" cy="1600200"/>
          </a:xfrm>
        </p:spPr>
        <p:txBody>
          <a:bodyPr anchor="b">
            <a:normAutofit/>
          </a:bodyPr>
          <a:lstStyle>
            <a:lvl1pPr>
              <a:defRPr sz="4400"/>
            </a:lvl1pPr>
          </a:lstStyle>
          <a:p>
            <a:r>
              <a:rPr lang="en-US" err="1"/>
              <a:t>Fyrirsögn</a:t>
            </a:r>
            <a:endParaRPr lang="is-IS"/>
          </a:p>
        </p:txBody>
      </p:sp>
      <p:sp>
        <p:nvSpPr>
          <p:cNvPr id="3" name="Content Placeholder 2">
            <a:extLst>
              <a:ext uri="{FF2B5EF4-FFF2-40B4-BE49-F238E27FC236}">
                <a16:creationId xmlns:a16="http://schemas.microsoft.com/office/drawing/2014/main" id="{C2831849-723A-433A-8810-D3DBD7468BF0}"/>
              </a:ext>
            </a:extLst>
          </p:cNvPr>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err="1"/>
              <a:t>Smelltu hér til þess að setja inn texta</a:t>
            </a:r>
            <a:endParaRPr lang="en-US"/>
          </a:p>
          <a:p>
            <a:pPr lvl="1"/>
            <a:r>
              <a:rPr lang="en-US"/>
              <a:t>Second level</a:t>
            </a:r>
          </a:p>
          <a:p>
            <a:pPr lvl="2"/>
            <a:r>
              <a:rPr lang="en-US"/>
              <a:t>Third level</a:t>
            </a:r>
          </a:p>
          <a:p>
            <a:pPr lvl="3"/>
            <a:r>
              <a:rPr lang="en-US"/>
              <a:t>Fourth level</a:t>
            </a:r>
          </a:p>
          <a:p>
            <a:pPr lvl="4"/>
            <a:r>
              <a:rPr lang="en-US"/>
              <a:t>Fifth level</a:t>
            </a:r>
            <a:endParaRPr lang="is-IS"/>
          </a:p>
        </p:txBody>
      </p:sp>
      <p:sp>
        <p:nvSpPr>
          <p:cNvPr id="4" name="Text Placeholder 3">
            <a:extLst>
              <a:ext uri="{FF2B5EF4-FFF2-40B4-BE49-F238E27FC236}">
                <a16:creationId xmlns:a16="http://schemas.microsoft.com/office/drawing/2014/main" id="{4021CB57-F6EB-4508-B418-1D133B1823BD}"/>
              </a:ext>
            </a:extLst>
          </p:cNvPr>
          <p:cNvSpPr>
            <a:spLocks noGrp="1"/>
          </p:cNvSpPr>
          <p:nvPr>
            <p:ph type="body" sz="half" idx="2" hasCustomPrompt="1"/>
          </p:nvPr>
        </p:nvSpPr>
        <p:spPr>
          <a:xfrm>
            <a:off x="839788" y="2057400"/>
            <a:ext cx="3932237"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err="1"/>
              <a:t>Smelltu hér til þess að setja inn texta</a:t>
            </a:r>
            <a:endParaRPr lang="en-US"/>
          </a:p>
        </p:txBody>
      </p:sp>
      <p:sp>
        <p:nvSpPr>
          <p:cNvPr id="5" name="Date Placeholder 4">
            <a:extLst>
              <a:ext uri="{FF2B5EF4-FFF2-40B4-BE49-F238E27FC236}">
                <a16:creationId xmlns:a16="http://schemas.microsoft.com/office/drawing/2014/main" id="{9AC1F622-AFA1-4905-A08C-A132427B1143}"/>
              </a:ext>
            </a:extLst>
          </p:cNvPr>
          <p:cNvSpPr>
            <a:spLocks noGrp="1"/>
          </p:cNvSpPr>
          <p:nvPr>
            <p:ph type="dt" sz="half" idx="10"/>
          </p:nvPr>
        </p:nvSpPr>
        <p:spPr/>
        <p:txBody>
          <a:bodyPr/>
          <a:lstStyle/>
          <a:p>
            <a:r>
              <a:rPr lang="en-US"/>
              <a:t>Drög - ekki til dreifingar</a:t>
            </a:r>
            <a:endParaRPr lang="is-IS"/>
          </a:p>
        </p:txBody>
      </p:sp>
      <p:sp>
        <p:nvSpPr>
          <p:cNvPr id="6" name="Footer Placeholder 5">
            <a:extLst>
              <a:ext uri="{FF2B5EF4-FFF2-40B4-BE49-F238E27FC236}">
                <a16:creationId xmlns:a16="http://schemas.microsoft.com/office/drawing/2014/main" id="{A5EA7FA7-EB6A-4D3F-B64D-44F9C7350D33}"/>
              </a:ext>
            </a:extLst>
          </p:cNvPr>
          <p:cNvSpPr>
            <a:spLocks noGrp="1"/>
          </p:cNvSpPr>
          <p:nvPr>
            <p:ph type="ftr" sz="quarter" idx="11"/>
          </p:nvPr>
        </p:nvSpPr>
        <p:spPr/>
        <p:txBody>
          <a:bodyPr/>
          <a:lstStyle/>
          <a:p>
            <a:endParaRPr lang="is-IS"/>
          </a:p>
        </p:txBody>
      </p:sp>
      <p:sp>
        <p:nvSpPr>
          <p:cNvPr id="7" name="Slide Number Placeholder 6">
            <a:extLst>
              <a:ext uri="{FF2B5EF4-FFF2-40B4-BE49-F238E27FC236}">
                <a16:creationId xmlns:a16="http://schemas.microsoft.com/office/drawing/2014/main" id="{B146C5DB-1019-43CC-A356-B78A6872C828}"/>
              </a:ext>
            </a:extLst>
          </p:cNvPr>
          <p:cNvSpPr>
            <a:spLocks noGrp="1"/>
          </p:cNvSpPr>
          <p:nvPr>
            <p:ph type="sldNum" sz="quarter" idx="12"/>
          </p:nvPr>
        </p:nvSpPr>
        <p:spPr/>
        <p:txBody>
          <a:bodyPr/>
          <a:lstStyle/>
          <a:p>
            <a:fld id="{9A62F549-826B-42FD-B9B7-051C02EB573A}" type="slidenum">
              <a:rPr lang="is-IS" smtClean="0"/>
              <a:t>‹#›</a:t>
            </a:fld>
            <a:endParaRPr lang="is-IS"/>
          </a:p>
        </p:txBody>
      </p:sp>
    </p:spTree>
    <p:extLst>
      <p:ext uri="{BB962C8B-B14F-4D97-AF65-F5344CB8AC3E}">
        <p14:creationId xmlns:p14="http://schemas.microsoft.com/office/powerpoint/2010/main" val="256053764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Efni með myn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6612" y="457200"/>
            <a:ext cx="3935413" cy="1600200"/>
          </a:xfrm>
        </p:spPr>
        <p:txBody>
          <a:bodyPr anchor="b">
            <a:normAutofit/>
          </a:bodyPr>
          <a:lstStyle>
            <a:lvl1pPr>
              <a:defRPr sz="4400" b="1"/>
            </a:lvl1pPr>
          </a:lstStyle>
          <a:p>
            <a:r>
              <a:rPr lang="en-US" err="1"/>
              <a:t>Fyrirsögn</a:t>
            </a:r>
            <a:endParaRPr lang="is-I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s-IS"/>
          </a:p>
        </p:txBody>
      </p:sp>
      <p:sp>
        <p:nvSpPr>
          <p:cNvPr id="4" name="Text Placeholder 3"/>
          <p:cNvSpPr>
            <a:spLocks noGrp="1"/>
          </p:cNvSpPr>
          <p:nvPr>
            <p:ph type="body" sz="half" idx="2" hasCustomPrompt="1"/>
          </p:nvPr>
        </p:nvSpPr>
        <p:spPr>
          <a:xfrm>
            <a:off x="836612" y="2057400"/>
            <a:ext cx="393541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err="1"/>
              <a:t>Smelltu hér til þess að setja inn texta</a:t>
            </a:r>
            <a:endParaRPr lang="en-US"/>
          </a:p>
        </p:txBody>
      </p:sp>
      <p:sp>
        <p:nvSpPr>
          <p:cNvPr id="5" name="Date Placeholder 4"/>
          <p:cNvSpPr>
            <a:spLocks noGrp="1"/>
          </p:cNvSpPr>
          <p:nvPr>
            <p:ph type="dt" sz="half" idx="10"/>
          </p:nvPr>
        </p:nvSpPr>
        <p:spPr/>
        <p:txBody>
          <a:bodyPr/>
          <a:lstStyle/>
          <a:p>
            <a:r>
              <a:rPr lang="en-US"/>
              <a:t>Drög - ekki til dreifingar</a:t>
            </a:r>
            <a:endParaRPr lang="is-IS"/>
          </a:p>
        </p:txBody>
      </p:sp>
      <p:sp>
        <p:nvSpPr>
          <p:cNvPr id="6" name="Footer Placeholder 5"/>
          <p:cNvSpPr>
            <a:spLocks noGrp="1"/>
          </p:cNvSpPr>
          <p:nvPr>
            <p:ph type="ftr" sz="quarter" idx="11"/>
          </p:nvPr>
        </p:nvSpPr>
        <p:spPr/>
        <p:txBody>
          <a:bodyPr/>
          <a:lstStyle/>
          <a:p>
            <a:endParaRPr lang="is-IS"/>
          </a:p>
        </p:txBody>
      </p:sp>
      <p:sp>
        <p:nvSpPr>
          <p:cNvPr id="7" name="Slide Number Placeholder 6"/>
          <p:cNvSpPr>
            <a:spLocks noGrp="1"/>
          </p:cNvSpPr>
          <p:nvPr>
            <p:ph type="sldNum" sz="quarter" idx="12"/>
          </p:nvPr>
        </p:nvSpPr>
        <p:spPr/>
        <p:txBody>
          <a:bodyPr/>
          <a:lstStyle/>
          <a:p>
            <a:fld id="{66D506C5-CA35-46C7-B373-8EF9DAC97821}" type="slidenum">
              <a:rPr lang="is-IS" smtClean="0"/>
              <a:t>‹#›</a:t>
            </a:fld>
            <a:endParaRPr lang="is-IS"/>
          </a:p>
        </p:txBody>
      </p:sp>
    </p:spTree>
    <p:extLst>
      <p:ext uri="{BB962C8B-B14F-4D97-AF65-F5344CB8AC3E}">
        <p14:creationId xmlns:p14="http://schemas.microsoft.com/office/powerpoint/2010/main" val="95587641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Bara titi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47324-EE26-43E7-B7F6-C78C09C82915}"/>
              </a:ext>
            </a:extLst>
          </p:cNvPr>
          <p:cNvSpPr>
            <a:spLocks noGrp="1"/>
          </p:cNvSpPr>
          <p:nvPr>
            <p:ph type="title" hasCustomPrompt="1"/>
          </p:nvPr>
        </p:nvSpPr>
        <p:spPr/>
        <p:txBody>
          <a:bodyPr/>
          <a:lstStyle>
            <a:lvl1pPr>
              <a:defRPr/>
            </a:lvl1pPr>
          </a:lstStyle>
          <a:p>
            <a:r>
              <a:rPr lang="en-US" err="1"/>
              <a:t>Fyrirsögn</a:t>
            </a:r>
            <a:endParaRPr lang="is-IS"/>
          </a:p>
        </p:txBody>
      </p:sp>
      <p:sp>
        <p:nvSpPr>
          <p:cNvPr id="3" name="Date Placeholder 2">
            <a:extLst>
              <a:ext uri="{FF2B5EF4-FFF2-40B4-BE49-F238E27FC236}">
                <a16:creationId xmlns:a16="http://schemas.microsoft.com/office/drawing/2014/main" id="{3ECA1CDB-E5AE-4135-A467-EB51D51BDADA}"/>
              </a:ext>
            </a:extLst>
          </p:cNvPr>
          <p:cNvSpPr>
            <a:spLocks noGrp="1"/>
          </p:cNvSpPr>
          <p:nvPr>
            <p:ph type="dt" sz="half" idx="10"/>
          </p:nvPr>
        </p:nvSpPr>
        <p:spPr/>
        <p:txBody>
          <a:bodyPr/>
          <a:lstStyle/>
          <a:p>
            <a:r>
              <a:rPr lang="en-US"/>
              <a:t>Drög - ekki til dreifingar</a:t>
            </a:r>
            <a:endParaRPr lang="is-IS"/>
          </a:p>
        </p:txBody>
      </p:sp>
      <p:sp>
        <p:nvSpPr>
          <p:cNvPr id="4" name="Footer Placeholder 3">
            <a:extLst>
              <a:ext uri="{FF2B5EF4-FFF2-40B4-BE49-F238E27FC236}">
                <a16:creationId xmlns:a16="http://schemas.microsoft.com/office/drawing/2014/main" id="{040E26CD-8CF3-4D50-ADEF-339BBCED4890}"/>
              </a:ext>
            </a:extLst>
          </p:cNvPr>
          <p:cNvSpPr>
            <a:spLocks noGrp="1"/>
          </p:cNvSpPr>
          <p:nvPr>
            <p:ph type="ftr" sz="quarter" idx="11"/>
          </p:nvPr>
        </p:nvSpPr>
        <p:spPr/>
        <p:txBody>
          <a:bodyPr/>
          <a:lstStyle/>
          <a:p>
            <a:endParaRPr lang="is-IS"/>
          </a:p>
        </p:txBody>
      </p:sp>
      <p:sp>
        <p:nvSpPr>
          <p:cNvPr id="5" name="Slide Number Placeholder 4">
            <a:extLst>
              <a:ext uri="{FF2B5EF4-FFF2-40B4-BE49-F238E27FC236}">
                <a16:creationId xmlns:a16="http://schemas.microsoft.com/office/drawing/2014/main" id="{8FCFCEE5-6DA7-4CB2-A360-78BBBC214C3A}"/>
              </a:ext>
            </a:extLst>
          </p:cNvPr>
          <p:cNvSpPr>
            <a:spLocks noGrp="1"/>
          </p:cNvSpPr>
          <p:nvPr>
            <p:ph type="sldNum" sz="quarter" idx="12"/>
          </p:nvPr>
        </p:nvSpPr>
        <p:spPr/>
        <p:txBody>
          <a:bodyPr/>
          <a:lstStyle/>
          <a:p>
            <a:fld id="{9A62F549-826B-42FD-B9B7-051C02EB573A}" type="slidenum">
              <a:rPr lang="is-IS" smtClean="0"/>
              <a:t>‹#›</a:t>
            </a:fld>
            <a:endParaRPr lang="is-IS"/>
          </a:p>
        </p:txBody>
      </p:sp>
    </p:spTree>
    <p:extLst>
      <p:ext uri="{BB962C8B-B14F-4D97-AF65-F5344CB8AC3E}">
        <p14:creationId xmlns:p14="http://schemas.microsoft.com/office/powerpoint/2010/main" val="44076945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ilsíða 1">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0A6977F-EB7F-403F-8BC3-83462D94069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98807" y="1817073"/>
            <a:ext cx="3194386" cy="3223855"/>
          </a:xfrm>
          <a:prstGeom prst="rect">
            <a:avLst/>
          </a:prstGeom>
        </p:spPr>
      </p:pic>
    </p:spTree>
    <p:extLst>
      <p:ext uri="{BB962C8B-B14F-4D97-AF65-F5344CB8AC3E}">
        <p14:creationId xmlns:p14="http://schemas.microsoft.com/office/powerpoint/2010/main" val="319116813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ilsíða 2">
    <p:bg>
      <p:bgPr>
        <a:solidFill>
          <a:schemeClr val="accent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316E4837-23C8-4D0B-81EA-83F32B87BED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98807" y="1817073"/>
            <a:ext cx="3194386" cy="3223855"/>
          </a:xfrm>
          <a:prstGeom prst="rect">
            <a:avLst/>
          </a:prstGeom>
        </p:spPr>
      </p:pic>
      <p:pic>
        <p:nvPicPr>
          <p:cNvPr id="3" name="Graphic 2">
            <a:extLst>
              <a:ext uri="{FF2B5EF4-FFF2-40B4-BE49-F238E27FC236}">
                <a16:creationId xmlns:a16="http://schemas.microsoft.com/office/drawing/2014/main" id="{33642FB7-6FE7-8747-B42C-8F3A7AC09A0E}"/>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9075632">
            <a:off x="9029138" y="-2534963"/>
            <a:ext cx="4394817" cy="6373360"/>
          </a:xfrm>
          <a:prstGeom prst="rect">
            <a:avLst/>
          </a:prstGeom>
        </p:spPr>
      </p:pic>
    </p:spTree>
    <p:extLst>
      <p:ext uri="{BB962C8B-B14F-4D97-AF65-F5344CB8AC3E}">
        <p14:creationId xmlns:p14="http://schemas.microsoft.com/office/powerpoint/2010/main" val="224935089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D89DB-2371-0E45-95FB-5F69B5778E5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endParaRPr lang="is-IS"/>
          </a:p>
        </p:txBody>
      </p:sp>
      <p:sp>
        <p:nvSpPr>
          <p:cNvPr id="3" name="Subtitle 2">
            <a:extLst>
              <a:ext uri="{FF2B5EF4-FFF2-40B4-BE49-F238E27FC236}">
                <a16:creationId xmlns:a16="http://schemas.microsoft.com/office/drawing/2014/main" id="{5D809801-133D-5D46-AB4D-BB0F5D32CCF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is-IS"/>
          </a:p>
        </p:txBody>
      </p:sp>
    </p:spTree>
    <p:extLst>
      <p:ext uri="{BB962C8B-B14F-4D97-AF65-F5344CB8AC3E}">
        <p14:creationId xmlns:p14="http://schemas.microsoft.com/office/powerpoint/2010/main" val="368690977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Efnisyfirl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2BAD8-7B01-4B7C-B912-55D824370F7C}"/>
              </a:ext>
            </a:extLst>
          </p:cNvPr>
          <p:cNvSpPr>
            <a:spLocks noGrp="1"/>
          </p:cNvSpPr>
          <p:nvPr>
            <p:ph type="title" hasCustomPrompt="1"/>
          </p:nvPr>
        </p:nvSpPr>
        <p:spPr>
          <a:xfrm>
            <a:off x="838201" y="365125"/>
            <a:ext cx="5021826" cy="1325563"/>
          </a:xfrm>
        </p:spPr>
        <p:txBody>
          <a:bodyPr/>
          <a:lstStyle>
            <a:lvl1pPr>
              <a:defRPr/>
            </a:lvl1pPr>
          </a:lstStyle>
          <a:p>
            <a:r>
              <a:rPr lang="en-US" err="1"/>
              <a:t>Efnisyfirlit</a:t>
            </a:r>
            <a:endParaRPr lang="is-IS"/>
          </a:p>
        </p:txBody>
      </p:sp>
      <p:sp>
        <p:nvSpPr>
          <p:cNvPr id="6" name="Text Placeholder 12">
            <a:extLst>
              <a:ext uri="{FF2B5EF4-FFF2-40B4-BE49-F238E27FC236}">
                <a16:creationId xmlns:a16="http://schemas.microsoft.com/office/drawing/2014/main" id="{3E10BFC5-AD37-48F0-923A-AD8D5547D5B6}"/>
              </a:ext>
            </a:extLst>
          </p:cNvPr>
          <p:cNvSpPr>
            <a:spLocks noGrp="1"/>
          </p:cNvSpPr>
          <p:nvPr>
            <p:ph type="body" sz="quarter" idx="13" hasCustomPrompt="1"/>
          </p:nvPr>
        </p:nvSpPr>
        <p:spPr>
          <a:xfrm>
            <a:off x="838200" y="1911788"/>
            <a:ext cx="2502288" cy="369460"/>
          </a:xfrm>
          <a:prstGeom prst="rect">
            <a:avLst/>
          </a:prstGeom>
        </p:spPr>
        <p:txBody>
          <a:bodyPr vert="horz" wrap="none" lIns="91440" tIns="45720" rIns="91440" bIns="45720" rtlCol="0">
            <a:spAutoFit/>
          </a:bodyPr>
          <a:lstStyle>
            <a:lvl1pPr>
              <a:buNone/>
              <a:defRPr lang="en-GB" sz="2001">
                <a:solidFill>
                  <a:srgbClr val="252525"/>
                </a:solidFill>
              </a:defRPr>
            </a:lvl1pPr>
          </a:lstStyle>
          <a:p>
            <a:pPr lvl="0">
              <a:buNone/>
            </a:pPr>
            <a:r>
              <a:rPr lang="en-GB"/>
              <a:t>1. Kafli Lorem ipsum</a:t>
            </a:r>
          </a:p>
        </p:txBody>
      </p:sp>
      <p:sp>
        <p:nvSpPr>
          <p:cNvPr id="7" name="Text Placeholder 12">
            <a:extLst>
              <a:ext uri="{FF2B5EF4-FFF2-40B4-BE49-F238E27FC236}">
                <a16:creationId xmlns:a16="http://schemas.microsoft.com/office/drawing/2014/main" id="{2BACC5BB-1D4A-4BCA-A8B3-C08231917D68}"/>
              </a:ext>
            </a:extLst>
          </p:cNvPr>
          <p:cNvSpPr>
            <a:spLocks noGrp="1"/>
          </p:cNvSpPr>
          <p:nvPr>
            <p:ph type="body" sz="quarter" idx="14" hasCustomPrompt="1"/>
          </p:nvPr>
        </p:nvSpPr>
        <p:spPr>
          <a:xfrm>
            <a:off x="838200" y="2415579"/>
            <a:ext cx="2502288" cy="369460"/>
          </a:xfrm>
          <a:prstGeom prst="rect">
            <a:avLst/>
          </a:prstGeom>
        </p:spPr>
        <p:txBody>
          <a:bodyPr wrap="none">
            <a:spAutoFit/>
          </a:bodyPr>
          <a:lstStyle>
            <a:lvl1pPr>
              <a:buNone/>
              <a:defRPr sz="2001" b="0">
                <a:solidFill>
                  <a:srgbClr val="252525"/>
                </a:solidFill>
              </a:defRPr>
            </a:lvl1pPr>
          </a:lstStyle>
          <a:p>
            <a:pPr lvl="0"/>
            <a:r>
              <a:rPr lang="en-GB"/>
              <a:t>2. Kafli Lorem ipsum</a:t>
            </a:r>
          </a:p>
        </p:txBody>
      </p:sp>
      <p:sp>
        <p:nvSpPr>
          <p:cNvPr id="8" name="Text Placeholder 12">
            <a:extLst>
              <a:ext uri="{FF2B5EF4-FFF2-40B4-BE49-F238E27FC236}">
                <a16:creationId xmlns:a16="http://schemas.microsoft.com/office/drawing/2014/main" id="{F2CBFE0B-FE0D-4658-AFD3-C9C2782647CD}"/>
              </a:ext>
            </a:extLst>
          </p:cNvPr>
          <p:cNvSpPr>
            <a:spLocks noGrp="1"/>
          </p:cNvSpPr>
          <p:nvPr>
            <p:ph type="body" sz="quarter" idx="15" hasCustomPrompt="1"/>
          </p:nvPr>
        </p:nvSpPr>
        <p:spPr>
          <a:xfrm>
            <a:off x="838200" y="2919370"/>
            <a:ext cx="2502288" cy="369460"/>
          </a:xfrm>
          <a:prstGeom prst="rect">
            <a:avLst/>
          </a:prstGeom>
        </p:spPr>
        <p:txBody>
          <a:bodyPr wrap="none">
            <a:spAutoFit/>
          </a:bodyPr>
          <a:lstStyle>
            <a:lvl1pPr>
              <a:buNone/>
              <a:defRPr sz="2001" b="0">
                <a:solidFill>
                  <a:srgbClr val="252525"/>
                </a:solidFill>
              </a:defRPr>
            </a:lvl1pPr>
          </a:lstStyle>
          <a:p>
            <a:pPr lvl="0"/>
            <a:r>
              <a:rPr lang="en-GB"/>
              <a:t>3. Kafli Lorem ipsum</a:t>
            </a:r>
          </a:p>
        </p:txBody>
      </p:sp>
      <p:sp>
        <p:nvSpPr>
          <p:cNvPr id="9" name="Text Placeholder 12">
            <a:extLst>
              <a:ext uri="{FF2B5EF4-FFF2-40B4-BE49-F238E27FC236}">
                <a16:creationId xmlns:a16="http://schemas.microsoft.com/office/drawing/2014/main" id="{8D9F74DE-9290-4006-8702-E861397E4316}"/>
              </a:ext>
            </a:extLst>
          </p:cNvPr>
          <p:cNvSpPr>
            <a:spLocks noGrp="1"/>
          </p:cNvSpPr>
          <p:nvPr>
            <p:ph type="body" sz="quarter" idx="16" hasCustomPrompt="1"/>
          </p:nvPr>
        </p:nvSpPr>
        <p:spPr>
          <a:xfrm>
            <a:off x="838200" y="3423161"/>
            <a:ext cx="2502288" cy="369460"/>
          </a:xfrm>
          <a:prstGeom prst="rect">
            <a:avLst/>
          </a:prstGeom>
        </p:spPr>
        <p:txBody>
          <a:bodyPr wrap="none">
            <a:spAutoFit/>
          </a:bodyPr>
          <a:lstStyle>
            <a:lvl1pPr>
              <a:buNone/>
              <a:defRPr sz="2001" b="0">
                <a:solidFill>
                  <a:srgbClr val="252525"/>
                </a:solidFill>
              </a:defRPr>
            </a:lvl1pPr>
          </a:lstStyle>
          <a:p>
            <a:pPr lvl="0"/>
            <a:r>
              <a:rPr lang="en-GB"/>
              <a:t>4. Kafli Lorem ipsum</a:t>
            </a:r>
          </a:p>
        </p:txBody>
      </p:sp>
      <p:sp>
        <p:nvSpPr>
          <p:cNvPr id="10" name="Text Placeholder 12">
            <a:extLst>
              <a:ext uri="{FF2B5EF4-FFF2-40B4-BE49-F238E27FC236}">
                <a16:creationId xmlns:a16="http://schemas.microsoft.com/office/drawing/2014/main" id="{88761DE9-EB98-41E1-93EE-9B8195EECEF7}"/>
              </a:ext>
            </a:extLst>
          </p:cNvPr>
          <p:cNvSpPr>
            <a:spLocks noGrp="1"/>
          </p:cNvSpPr>
          <p:nvPr>
            <p:ph type="body" sz="quarter" idx="17" hasCustomPrompt="1"/>
          </p:nvPr>
        </p:nvSpPr>
        <p:spPr>
          <a:xfrm>
            <a:off x="838200" y="3926952"/>
            <a:ext cx="2502288" cy="369460"/>
          </a:xfrm>
          <a:prstGeom prst="rect">
            <a:avLst/>
          </a:prstGeom>
        </p:spPr>
        <p:txBody>
          <a:bodyPr wrap="none">
            <a:spAutoFit/>
          </a:bodyPr>
          <a:lstStyle>
            <a:lvl1pPr>
              <a:buNone/>
              <a:defRPr sz="2001" b="0">
                <a:solidFill>
                  <a:srgbClr val="252525"/>
                </a:solidFill>
              </a:defRPr>
            </a:lvl1pPr>
          </a:lstStyle>
          <a:p>
            <a:pPr lvl="0"/>
            <a:r>
              <a:rPr lang="en-GB"/>
              <a:t>5. Kafli Lorem ipsum</a:t>
            </a:r>
          </a:p>
        </p:txBody>
      </p:sp>
      <p:sp>
        <p:nvSpPr>
          <p:cNvPr id="11" name="Text Placeholder 12">
            <a:extLst>
              <a:ext uri="{FF2B5EF4-FFF2-40B4-BE49-F238E27FC236}">
                <a16:creationId xmlns:a16="http://schemas.microsoft.com/office/drawing/2014/main" id="{D016D655-A6AD-46D4-B965-2CD2992E0FA3}"/>
              </a:ext>
            </a:extLst>
          </p:cNvPr>
          <p:cNvSpPr>
            <a:spLocks noGrp="1"/>
          </p:cNvSpPr>
          <p:nvPr>
            <p:ph type="body" sz="quarter" idx="18" hasCustomPrompt="1"/>
          </p:nvPr>
        </p:nvSpPr>
        <p:spPr>
          <a:xfrm>
            <a:off x="838200" y="4430744"/>
            <a:ext cx="2502288" cy="369460"/>
          </a:xfrm>
          <a:prstGeom prst="rect">
            <a:avLst/>
          </a:prstGeom>
        </p:spPr>
        <p:txBody>
          <a:bodyPr wrap="none">
            <a:spAutoFit/>
          </a:bodyPr>
          <a:lstStyle>
            <a:lvl1pPr>
              <a:buNone/>
              <a:defRPr sz="2001" b="0">
                <a:solidFill>
                  <a:srgbClr val="252525"/>
                </a:solidFill>
              </a:defRPr>
            </a:lvl1pPr>
          </a:lstStyle>
          <a:p>
            <a:pPr lvl="0"/>
            <a:r>
              <a:rPr lang="en-GB"/>
              <a:t>6. Kafli Lorem ipsum</a:t>
            </a:r>
          </a:p>
        </p:txBody>
      </p:sp>
      <p:sp>
        <p:nvSpPr>
          <p:cNvPr id="12" name="Text Placeholder 12">
            <a:extLst>
              <a:ext uri="{FF2B5EF4-FFF2-40B4-BE49-F238E27FC236}">
                <a16:creationId xmlns:a16="http://schemas.microsoft.com/office/drawing/2014/main" id="{AEE9D04B-A4C1-4C68-9BA6-B3BAB99EDFF2}"/>
              </a:ext>
            </a:extLst>
          </p:cNvPr>
          <p:cNvSpPr>
            <a:spLocks noGrp="1"/>
          </p:cNvSpPr>
          <p:nvPr>
            <p:ph type="body" sz="quarter" idx="19" hasCustomPrompt="1"/>
          </p:nvPr>
        </p:nvSpPr>
        <p:spPr>
          <a:xfrm>
            <a:off x="838200" y="4934535"/>
            <a:ext cx="2502288" cy="369460"/>
          </a:xfrm>
          <a:prstGeom prst="rect">
            <a:avLst/>
          </a:prstGeom>
        </p:spPr>
        <p:txBody>
          <a:bodyPr wrap="none">
            <a:spAutoFit/>
          </a:bodyPr>
          <a:lstStyle>
            <a:lvl1pPr>
              <a:buNone/>
              <a:defRPr sz="2001" b="0">
                <a:solidFill>
                  <a:srgbClr val="252525"/>
                </a:solidFill>
              </a:defRPr>
            </a:lvl1pPr>
          </a:lstStyle>
          <a:p>
            <a:pPr lvl="0"/>
            <a:r>
              <a:rPr lang="en-GB"/>
              <a:t>7. Kafli Lorem ipsum</a:t>
            </a:r>
          </a:p>
        </p:txBody>
      </p:sp>
      <p:sp>
        <p:nvSpPr>
          <p:cNvPr id="13" name="Picture Placeholder 15">
            <a:extLst>
              <a:ext uri="{FF2B5EF4-FFF2-40B4-BE49-F238E27FC236}">
                <a16:creationId xmlns:a16="http://schemas.microsoft.com/office/drawing/2014/main" id="{CD44E3B7-3BEC-475D-A1A7-1CE535EE9DBE}"/>
              </a:ext>
            </a:extLst>
          </p:cNvPr>
          <p:cNvSpPr>
            <a:spLocks noGrp="1"/>
          </p:cNvSpPr>
          <p:nvPr>
            <p:ph type="pic" sz="quarter" idx="20" hasCustomPrompt="1"/>
          </p:nvPr>
        </p:nvSpPr>
        <p:spPr>
          <a:xfrm>
            <a:off x="6096000" y="0"/>
            <a:ext cx="6096000" cy="6858000"/>
          </a:xfrm>
          <a:prstGeom prst="rect">
            <a:avLst/>
          </a:prstGeom>
          <a:solidFill>
            <a:schemeClr val="tx1">
              <a:alpha val="30000"/>
            </a:schemeClr>
          </a:solidFill>
        </p:spPr>
        <p:txBody>
          <a:bodyPr bIns="1260000" anchor="ctr"/>
          <a:lstStyle>
            <a:lvl1pPr algn="ctr">
              <a:buNone/>
              <a:defRPr sz="1819" b="1" i="1">
                <a:solidFill>
                  <a:schemeClr val="bg1"/>
                </a:solidFill>
              </a:defRPr>
            </a:lvl1pPr>
          </a:lstStyle>
          <a:p>
            <a:r>
              <a:rPr lang="en-IS"/>
              <a:t>Ljósmynd</a:t>
            </a:r>
          </a:p>
        </p:txBody>
      </p:sp>
    </p:spTree>
    <p:extLst>
      <p:ext uri="{BB962C8B-B14F-4D97-AF65-F5344CB8AC3E}">
        <p14:creationId xmlns:p14="http://schemas.microsoft.com/office/powerpoint/2010/main" val="2111828"/>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01800-5503-104F-A8A6-F445AD130CDD}"/>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is-IS"/>
          </a:p>
        </p:txBody>
      </p:sp>
      <p:sp>
        <p:nvSpPr>
          <p:cNvPr id="3" name="Content Placeholder 2">
            <a:extLst>
              <a:ext uri="{FF2B5EF4-FFF2-40B4-BE49-F238E27FC236}">
                <a16:creationId xmlns:a16="http://schemas.microsoft.com/office/drawing/2014/main" id="{666265C6-D3EC-5D48-9712-443375BC1939}"/>
              </a:ext>
            </a:extLst>
          </p:cNvPr>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s-IS"/>
          </a:p>
        </p:txBody>
      </p:sp>
    </p:spTree>
    <p:extLst>
      <p:ext uri="{BB962C8B-B14F-4D97-AF65-F5344CB8AC3E}">
        <p14:creationId xmlns:p14="http://schemas.microsoft.com/office/powerpoint/2010/main" val="37656248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25ACA-DF8B-FE48-A61B-D593D31AB77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GB"/>
              <a:t>Click to edit Master title style</a:t>
            </a:r>
            <a:endParaRPr lang="is-IS"/>
          </a:p>
        </p:txBody>
      </p:sp>
      <p:sp>
        <p:nvSpPr>
          <p:cNvPr id="3" name="Text Placeholder 2">
            <a:extLst>
              <a:ext uri="{FF2B5EF4-FFF2-40B4-BE49-F238E27FC236}">
                <a16:creationId xmlns:a16="http://schemas.microsoft.com/office/drawing/2014/main" id="{6F7383C9-D034-104E-8E43-D3F46AD9844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65931115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A0FA9-2503-A845-9EB0-FBDF59B1C026}"/>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is-IS"/>
          </a:p>
        </p:txBody>
      </p:sp>
      <p:sp>
        <p:nvSpPr>
          <p:cNvPr id="3" name="Content Placeholder 2">
            <a:extLst>
              <a:ext uri="{FF2B5EF4-FFF2-40B4-BE49-F238E27FC236}">
                <a16:creationId xmlns:a16="http://schemas.microsoft.com/office/drawing/2014/main" id="{9D55EC87-000D-4A44-BDC9-564F9DFEBA8F}"/>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s-IS"/>
          </a:p>
        </p:txBody>
      </p:sp>
      <p:sp>
        <p:nvSpPr>
          <p:cNvPr id="4" name="Content Placeholder 3">
            <a:extLst>
              <a:ext uri="{FF2B5EF4-FFF2-40B4-BE49-F238E27FC236}">
                <a16:creationId xmlns:a16="http://schemas.microsoft.com/office/drawing/2014/main" id="{A0E67206-B3F8-244E-8254-28C00F28CB39}"/>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s-IS"/>
          </a:p>
        </p:txBody>
      </p:sp>
    </p:spTree>
    <p:extLst>
      <p:ext uri="{BB962C8B-B14F-4D97-AF65-F5344CB8AC3E}">
        <p14:creationId xmlns:p14="http://schemas.microsoft.com/office/powerpoint/2010/main" val="2906479977"/>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CEF40-2122-E844-8264-FD75F3FADE99}"/>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is-IS"/>
          </a:p>
        </p:txBody>
      </p:sp>
      <p:sp>
        <p:nvSpPr>
          <p:cNvPr id="3" name="Text Placeholder 2">
            <a:extLst>
              <a:ext uri="{FF2B5EF4-FFF2-40B4-BE49-F238E27FC236}">
                <a16:creationId xmlns:a16="http://schemas.microsoft.com/office/drawing/2014/main" id="{B6C85AED-3F84-3144-B28D-225981CD06F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0522972-2C98-2D42-89BF-3995F4AAAF86}"/>
              </a:ext>
            </a:extLst>
          </p:cNvPr>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s-IS"/>
          </a:p>
        </p:txBody>
      </p:sp>
      <p:sp>
        <p:nvSpPr>
          <p:cNvPr id="5" name="Text Placeholder 4">
            <a:extLst>
              <a:ext uri="{FF2B5EF4-FFF2-40B4-BE49-F238E27FC236}">
                <a16:creationId xmlns:a16="http://schemas.microsoft.com/office/drawing/2014/main" id="{374266B5-21EC-2844-9B59-28F9EF42082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F381438-952F-DA45-92FC-4A0AD1E5A13D}"/>
              </a:ext>
            </a:extLst>
          </p:cNvPr>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s-IS"/>
          </a:p>
        </p:txBody>
      </p:sp>
    </p:spTree>
    <p:extLst>
      <p:ext uri="{BB962C8B-B14F-4D97-AF65-F5344CB8AC3E}">
        <p14:creationId xmlns:p14="http://schemas.microsoft.com/office/powerpoint/2010/main" val="412113946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6198F-54FB-6A43-A2C8-67A4926EA309}"/>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is-IS"/>
          </a:p>
        </p:txBody>
      </p:sp>
    </p:spTree>
    <p:extLst>
      <p:ext uri="{BB962C8B-B14F-4D97-AF65-F5344CB8AC3E}">
        <p14:creationId xmlns:p14="http://schemas.microsoft.com/office/powerpoint/2010/main" val="189704757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8766423"/>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39FC1-3D33-564B-A4F9-9CF3B9E502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is-IS"/>
          </a:p>
        </p:txBody>
      </p:sp>
      <p:sp>
        <p:nvSpPr>
          <p:cNvPr id="3" name="Content Placeholder 2">
            <a:extLst>
              <a:ext uri="{FF2B5EF4-FFF2-40B4-BE49-F238E27FC236}">
                <a16:creationId xmlns:a16="http://schemas.microsoft.com/office/drawing/2014/main" id="{AE9E1900-1B8E-0D4C-B819-AFB0B211AE2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s-IS"/>
          </a:p>
        </p:txBody>
      </p:sp>
      <p:sp>
        <p:nvSpPr>
          <p:cNvPr id="4" name="Text Placeholder 3">
            <a:extLst>
              <a:ext uri="{FF2B5EF4-FFF2-40B4-BE49-F238E27FC236}">
                <a16:creationId xmlns:a16="http://schemas.microsoft.com/office/drawing/2014/main" id="{006C0859-55C4-8346-92FB-CBD22A44FDB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31280721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EB665-24F4-1F4C-9D2F-DEE8A8CE052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is-IS"/>
          </a:p>
        </p:txBody>
      </p:sp>
      <p:sp>
        <p:nvSpPr>
          <p:cNvPr id="3" name="Picture Placeholder 2">
            <a:extLst>
              <a:ext uri="{FF2B5EF4-FFF2-40B4-BE49-F238E27FC236}">
                <a16:creationId xmlns:a16="http://schemas.microsoft.com/office/drawing/2014/main" id="{1796CAA0-DDD9-454B-8B73-3FB2DFC9F64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s-IS"/>
          </a:p>
        </p:txBody>
      </p:sp>
      <p:sp>
        <p:nvSpPr>
          <p:cNvPr id="4" name="Text Placeholder 3">
            <a:extLst>
              <a:ext uri="{FF2B5EF4-FFF2-40B4-BE49-F238E27FC236}">
                <a16:creationId xmlns:a16="http://schemas.microsoft.com/office/drawing/2014/main" id="{FFF1AE36-7FB5-8340-9F7F-7F2D0F3E25F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2339186947"/>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33C1A-0CCE-C542-95C8-59CFF81EC76E}"/>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is-IS"/>
          </a:p>
        </p:txBody>
      </p:sp>
      <p:sp>
        <p:nvSpPr>
          <p:cNvPr id="3" name="Vertical Text Placeholder 2">
            <a:extLst>
              <a:ext uri="{FF2B5EF4-FFF2-40B4-BE49-F238E27FC236}">
                <a16:creationId xmlns:a16="http://schemas.microsoft.com/office/drawing/2014/main" id="{D889D154-7E61-C041-8EBB-331F831E6935}"/>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s-IS"/>
          </a:p>
        </p:txBody>
      </p:sp>
    </p:spTree>
    <p:extLst>
      <p:ext uri="{BB962C8B-B14F-4D97-AF65-F5344CB8AC3E}">
        <p14:creationId xmlns:p14="http://schemas.microsoft.com/office/powerpoint/2010/main" val="4091951396"/>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DF0F38-DD00-D94F-A458-3F535045B36D}"/>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is-IS"/>
          </a:p>
        </p:txBody>
      </p:sp>
      <p:sp>
        <p:nvSpPr>
          <p:cNvPr id="3" name="Vertical Text Placeholder 2">
            <a:extLst>
              <a:ext uri="{FF2B5EF4-FFF2-40B4-BE49-F238E27FC236}">
                <a16:creationId xmlns:a16="http://schemas.microsoft.com/office/drawing/2014/main" id="{1BBC41F7-8D7B-0F4C-ACAA-6676239D9002}"/>
              </a:ext>
            </a:extLst>
          </p:cNvPr>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s-IS"/>
          </a:p>
        </p:txBody>
      </p:sp>
    </p:spTree>
    <p:extLst>
      <p:ext uri="{BB962C8B-B14F-4D97-AF65-F5344CB8AC3E}">
        <p14:creationId xmlns:p14="http://schemas.microsoft.com/office/powerpoint/2010/main" val="205388204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ill og efn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37353-CBF7-4EBA-97B0-45089169D008}"/>
              </a:ext>
            </a:extLst>
          </p:cNvPr>
          <p:cNvSpPr>
            <a:spLocks noGrp="1"/>
          </p:cNvSpPr>
          <p:nvPr>
            <p:ph type="title" hasCustomPrompt="1"/>
          </p:nvPr>
        </p:nvSpPr>
        <p:spPr/>
        <p:txBody>
          <a:bodyPr/>
          <a:lstStyle>
            <a:lvl1pPr>
              <a:defRPr spc="120" baseline="0"/>
            </a:lvl1pPr>
          </a:lstStyle>
          <a:p>
            <a:r>
              <a:rPr lang="en-US" err="1"/>
              <a:t>Fyrirsögn</a:t>
            </a:r>
            <a:endParaRPr lang="is-IS"/>
          </a:p>
        </p:txBody>
      </p:sp>
      <p:sp>
        <p:nvSpPr>
          <p:cNvPr id="3" name="Content Placeholder 2">
            <a:extLst>
              <a:ext uri="{FF2B5EF4-FFF2-40B4-BE49-F238E27FC236}">
                <a16:creationId xmlns:a16="http://schemas.microsoft.com/office/drawing/2014/main" id="{931BFC29-BC98-48D1-86C8-3DE929FBB9BC}"/>
              </a:ext>
            </a:extLst>
          </p:cNvPr>
          <p:cNvSpPr>
            <a:spLocks noGrp="1"/>
          </p:cNvSpPr>
          <p:nvPr>
            <p:ph idx="1" hasCustomPrompt="1"/>
          </p:nvPr>
        </p:nvSpPr>
        <p:spPr/>
        <p:txBody>
          <a:bodyPr/>
          <a:lstStyle>
            <a:lvl1pPr>
              <a:defRPr spc="100" baseline="0"/>
            </a:lvl1pPr>
            <a:lvl2pPr>
              <a:defRPr spc="100" baseline="0"/>
            </a:lvl2pPr>
            <a:lvl3pPr>
              <a:defRPr spc="100" baseline="0"/>
            </a:lvl3pPr>
            <a:lvl4pPr>
              <a:defRPr spc="100" baseline="0"/>
            </a:lvl4pPr>
            <a:lvl5pPr>
              <a:defRPr spc="100" baseline="0"/>
            </a:lvl5pPr>
          </a:lstStyle>
          <a:p>
            <a:pPr lvl="0"/>
            <a:r>
              <a:rPr lang="en-US" err="1"/>
              <a:t>Smelltu hér til þess að setja inn texta</a:t>
            </a:r>
            <a:endParaRPr lang="en-US"/>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a:extLst>
              <a:ext uri="{FF2B5EF4-FFF2-40B4-BE49-F238E27FC236}">
                <a16:creationId xmlns:a16="http://schemas.microsoft.com/office/drawing/2014/main" id="{1820B7DA-12EC-41E5-9457-B0F7E32F9CCC}"/>
              </a:ext>
            </a:extLst>
          </p:cNvPr>
          <p:cNvSpPr>
            <a:spLocks noGrp="1"/>
          </p:cNvSpPr>
          <p:nvPr>
            <p:ph type="dt" sz="half" idx="10"/>
          </p:nvPr>
        </p:nvSpPr>
        <p:spPr/>
        <p:txBody>
          <a:bodyPr/>
          <a:lstStyle/>
          <a:p>
            <a:r>
              <a:rPr lang="en-US"/>
              <a:t>Drög - ekki til dreifingar</a:t>
            </a:r>
            <a:endParaRPr lang="is-IS"/>
          </a:p>
        </p:txBody>
      </p:sp>
      <p:sp>
        <p:nvSpPr>
          <p:cNvPr id="5" name="Footer Placeholder 4">
            <a:extLst>
              <a:ext uri="{FF2B5EF4-FFF2-40B4-BE49-F238E27FC236}">
                <a16:creationId xmlns:a16="http://schemas.microsoft.com/office/drawing/2014/main" id="{2BD2AF04-AFB2-4370-B42A-E7D079E0D04A}"/>
              </a:ext>
            </a:extLst>
          </p:cNvPr>
          <p:cNvSpPr>
            <a:spLocks noGrp="1"/>
          </p:cNvSpPr>
          <p:nvPr>
            <p:ph type="ftr" sz="quarter" idx="11"/>
          </p:nvPr>
        </p:nvSpPr>
        <p:spPr/>
        <p:txBody>
          <a:bodyPr/>
          <a:lstStyle/>
          <a:p>
            <a:endParaRPr lang="is-IS"/>
          </a:p>
        </p:txBody>
      </p:sp>
      <p:sp>
        <p:nvSpPr>
          <p:cNvPr id="6" name="Slide Number Placeholder 5">
            <a:extLst>
              <a:ext uri="{FF2B5EF4-FFF2-40B4-BE49-F238E27FC236}">
                <a16:creationId xmlns:a16="http://schemas.microsoft.com/office/drawing/2014/main" id="{84C5BA40-E277-4F89-ABB4-72F34B393E6A}"/>
              </a:ext>
            </a:extLst>
          </p:cNvPr>
          <p:cNvSpPr>
            <a:spLocks noGrp="1"/>
          </p:cNvSpPr>
          <p:nvPr>
            <p:ph type="sldNum" sz="quarter" idx="12"/>
          </p:nvPr>
        </p:nvSpPr>
        <p:spPr/>
        <p:txBody>
          <a:bodyPr/>
          <a:lstStyle/>
          <a:p>
            <a:fld id="{9A62F549-826B-42FD-B9B7-051C02EB573A}" type="slidenum">
              <a:rPr lang="is-IS" smtClean="0"/>
              <a:t>‹#›</a:t>
            </a:fld>
            <a:endParaRPr lang="is-IS"/>
          </a:p>
        </p:txBody>
      </p:sp>
    </p:spTree>
    <p:extLst>
      <p:ext uri="{BB962C8B-B14F-4D97-AF65-F5344CB8AC3E}">
        <p14:creationId xmlns:p14="http://schemas.microsoft.com/office/powerpoint/2010/main" val="3612324798"/>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Titilsíða 2">
    <p:bg>
      <p:bgPr>
        <a:solidFill>
          <a:srgbClr val="009729"/>
        </a:solidFill>
        <a:effectLst/>
      </p:bgPr>
    </p:bg>
    <p:spTree>
      <p:nvGrpSpPr>
        <p:cNvPr id="1" name=""/>
        <p:cNvGrpSpPr/>
        <p:nvPr/>
      </p:nvGrpSpPr>
      <p:grpSpPr>
        <a:xfrm>
          <a:off x="0" y="0"/>
          <a:ext cx="0" cy="0"/>
          <a:chOff x="0" y="0"/>
          <a:chExt cx="0" cy="0"/>
        </a:xfrm>
      </p:grpSpPr>
      <p:pic>
        <p:nvPicPr>
          <p:cNvPr id="3" name="Picture 1" descr="Vinnueftirlitið - YouTube">
            <a:extLst>
              <a:ext uri="{FF2B5EF4-FFF2-40B4-BE49-F238E27FC236}">
                <a16:creationId xmlns:a16="http://schemas.microsoft.com/office/drawing/2014/main" id="{15DE8410-1C44-44A2-E82E-8FF123866A10}"/>
              </a:ext>
            </a:extLst>
          </p:cNvPr>
          <p:cNvPicPr>
            <a:picLocks noChangeAspect="1" noChangeArrowheads="1"/>
          </p:cNvPicPr>
          <p:nvPr userDrawn="1"/>
        </p:nvPicPr>
        <p:blipFill>
          <a:blip r:embed="rId2" r:link="rId3">
            <a:extLst>
              <a:ext uri="{28A0092B-C50C-407E-A947-70E740481C1C}">
                <a14:useLocalDpi xmlns:a14="http://schemas.microsoft.com/office/drawing/2010/main" val="0"/>
              </a:ext>
            </a:extLst>
          </a:blip>
          <a:stretch>
            <a:fillRect/>
          </a:stretch>
        </p:blipFill>
        <p:spPr bwMode="auto">
          <a:xfrm>
            <a:off x="11127346" y="5826795"/>
            <a:ext cx="884349" cy="884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8635598"/>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09213-602C-134C-9346-39A9F48C572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endParaRPr lang="is-IS"/>
          </a:p>
        </p:txBody>
      </p:sp>
      <p:sp>
        <p:nvSpPr>
          <p:cNvPr id="3" name="Subtitle 2">
            <a:extLst>
              <a:ext uri="{FF2B5EF4-FFF2-40B4-BE49-F238E27FC236}">
                <a16:creationId xmlns:a16="http://schemas.microsoft.com/office/drawing/2014/main" id="{2F26AA6D-5F94-604A-AA04-638352C1A24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is-IS"/>
          </a:p>
        </p:txBody>
      </p:sp>
    </p:spTree>
    <p:extLst>
      <p:ext uri="{BB962C8B-B14F-4D97-AF65-F5344CB8AC3E}">
        <p14:creationId xmlns:p14="http://schemas.microsoft.com/office/powerpoint/2010/main" val="1910712238"/>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B4762-5DD6-A343-B1CD-CF9B0C313633}"/>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is-IS"/>
          </a:p>
        </p:txBody>
      </p:sp>
      <p:sp>
        <p:nvSpPr>
          <p:cNvPr id="3" name="Content Placeholder 2">
            <a:extLst>
              <a:ext uri="{FF2B5EF4-FFF2-40B4-BE49-F238E27FC236}">
                <a16:creationId xmlns:a16="http://schemas.microsoft.com/office/drawing/2014/main" id="{9102257E-173A-0047-B59C-F0F8FE04A90A}"/>
              </a:ext>
            </a:extLst>
          </p:cNvPr>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s-IS"/>
          </a:p>
        </p:txBody>
      </p:sp>
    </p:spTree>
    <p:extLst>
      <p:ext uri="{BB962C8B-B14F-4D97-AF65-F5344CB8AC3E}">
        <p14:creationId xmlns:p14="http://schemas.microsoft.com/office/powerpoint/2010/main" val="393693398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FC811-2FDC-E249-8CCB-66178845762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GB"/>
              <a:t>Click to edit Master title style</a:t>
            </a:r>
            <a:endParaRPr lang="is-IS"/>
          </a:p>
        </p:txBody>
      </p:sp>
      <p:sp>
        <p:nvSpPr>
          <p:cNvPr id="3" name="Text Placeholder 2">
            <a:extLst>
              <a:ext uri="{FF2B5EF4-FFF2-40B4-BE49-F238E27FC236}">
                <a16:creationId xmlns:a16="http://schemas.microsoft.com/office/drawing/2014/main" id="{720E90D4-6FDD-D143-927B-36206666D13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142916806"/>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0D680-82A3-734A-A2F6-9CA9845F4279}"/>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is-IS"/>
          </a:p>
        </p:txBody>
      </p:sp>
      <p:sp>
        <p:nvSpPr>
          <p:cNvPr id="3" name="Content Placeholder 2">
            <a:extLst>
              <a:ext uri="{FF2B5EF4-FFF2-40B4-BE49-F238E27FC236}">
                <a16:creationId xmlns:a16="http://schemas.microsoft.com/office/drawing/2014/main" id="{A9AC3B9E-F590-A64F-94D3-18B4DBF33FF1}"/>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s-IS"/>
          </a:p>
        </p:txBody>
      </p:sp>
      <p:sp>
        <p:nvSpPr>
          <p:cNvPr id="4" name="Content Placeholder 3">
            <a:extLst>
              <a:ext uri="{FF2B5EF4-FFF2-40B4-BE49-F238E27FC236}">
                <a16:creationId xmlns:a16="http://schemas.microsoft.com/office/drawing/2014/main" id="{C403551C-42F7-E641-9E68-00710EF6A0A1}"/>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s-IS"/>
          </a:p>
        </p:txBody>
      </p:sp>
    </p:spTree>
    <p:extLst>
      <p:ext uri="{BB962C8B-B14F-4D97-AF65-F5344CB8AC3E}">
        <p14:creationId xmlns:p14="http://schemas.microsoft.com/office/powerpoint/2010/main" val="2925017885"/>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C3422-7194-4345-A332-A7F3ED957335}"/>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is-IS"/>
          </a:p>
        </p:txBody>
      </p:sp>
      <p:sp>
        <p:nvSpPr>
          <p:cNvPr id="3" name="Text Placeholder 2">
            <a:extLst>
              <a:ext uri="{FF2B5EF4-FFF2-40B4-BE49-F238E27FC236}">
                <a16:creationId xmlns:a16="http://schemas.microsoft.com/office/drawing/2014/main" id="{0EE6A77C-3D6F-E648-ACBE-60BA6E20C71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51F23F0-7BDD-5546-82EA-0CF903BC0D21}"/>
              </a:ext>
            </a:extLst>
          </p:cNvPr>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s-IS"/>
          </a:p>
        </p:txBody>
      </p:sp>
      <p:sp>
        <p:nvSpPr>
          <p:cNvPr id="5" name="Text Placeholder 4">
            <a:extLst>
              <a:ext uri="{FF2B5EF4-FFF2-40B4-BE49-F238E27FC236}">
                <a16:creationId xmlns:a16="http://schemas.microsoft.com/office/drawing/2014/main" id="{18818342-0F95-D44D-B498-CDD79E20C94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CF31E22-C73F-FA42-B846-33E0BA852DBF}"/>
              </a:ext>
            </a:extLst>
          </p:cNvPr>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s-IS"/>
          </a:p>
        </p:txBody>
      </p:sp>
    </p:spTree>
    <p:extLst>
      <p:ext uri="{BB962C8B-B14F-4D97-AF65-F5344CB8AC3E}">
        <p14:creationId xmlns:p14="http://schemas.microsoft.com/office/powerpoint/2010/main" val="3136562179"/>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F92C2-BAFF-6749-8587-99E1CEDFCC6B}"/>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is-IS"/>
          </a:p>
        </p:txBody>
      </p:sp>
    </p:spTree>
    <p:extLst>
      <p:ext uri="{BB962C8B-B14F-4D97-AF65-F5344CB8AC3E}">
        <p14:creationId xmlns:p14="http://schemas.microsoft.com/office/powerpoint/2010/main" val="959322932"/>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01964816"/>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40839-140C-1647-A720-703DFE71D5A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is-IS"/>
          </a:p>
        </p:txBody>
      </p:sp>
      <p:sp>
        <p:nvSpPr>
          <p:cNvPr id="3" name="Content Placeholder 2">
            <a:extLst>
              <a:ext uri="{FF2B5EF4-FFF2-40B4-BE49-F238E27FC236}">
                <a16:creationId xmlns:a16="http://schemas.microsoft.com/office/drawing/2014/main" id="{42AE3723-CA3E-D54F-AB97-8C44EF62122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s-IS"/>
          </a:p>
        </p:txBody>
      </p:sp>
      <p:sp>
        <p:nvSpPr>
          <p:cNvPr id="4" name="Text Placeholder 3">
            <a:extLst>
              <a:ext uri="{FF2B5EF4-FFF2-40B4-BE49-F238E27FC236}">
                <a16:creationId xmlns:a16="http://schemas.microsoft.com/office/drawing/2014/main" id="{6A2BC4E8-76A3-E64B-B6EC-99525A81708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2581092249"/>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B8C15-1E65-C64B-8748-6330DF4C85C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is-IS"/>
          </a:p>
        </p:txBody>
      </p:sp>
      <p:sp>
        <p:nvSpPr>
          <p:cNvPr id="3" name="Picture Placeholder 2">
            <a:extLst>
              <a:ext uri="{FF2B5EF4-FFF2-40B4-BE49-F238E27FC236}">
                <a16:creationId xmlns:a16="http://schemas.microsoft.com/office/drawing/2014/main" id="{D1C2B6C5-B190-3E4B-A3DF-BCE472E2377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s-IS"/>
          </a:p>
        </p:txBody>
      </p:sp>
      <p:sp>
        <p:nvSpPr>
          <p:cNvPr id="4" name="Text Placeholder 3">
            <a:extLst>
              <a:ext uri="{FF2B5EF4-FFF2-40B4-BE49-F238E27FC236}">
                <a16:creationId xmlns:a16="http://schemas.microsoft.com/office/drawing/2014/main" id="{3B32F170-955F-764A-8FD6-469145FC3B2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241744889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ill, efni og myn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1BFC29-BC98-48D1-86C8-3DE929FBB9BC}"/>
              </a:ext>
            </a:extLst>
          </p:cNvPr>
          <p:cNvSpPr>
            <a:spLocks noGrp="1"/>
          </p:cNvSpPr>
          <p:nvPr>
            <p:ph idx="1" hasCustomPrompt="1"/>
          </p:nvPr>
        </p:nvSpPr>
        <p:spPr>
          <a:xfrm>
            <a:off x="838200" y="1825625"/>
            <a:ext cx="5985387" cy="4351338"/>
          </a:xfrm>
        </p:spPr>
        <p:txBody>
          <a:bodyPr/>
          <a:lstStyle>
            <a:lvl1pPr>
              <a:defRPr/>
            </a:lvl1pPr>
          </a:lstStyle>
          <a:p>
            <a:pPr lvl="0"/>
            <a:r>
              <a:rPr lang="en-US" err="1"/>
              <a:t>Smelltu hér til þess að setja inn texta</a:t>
            </a:r>
            <a:endParaRPr lang="en-US"/>
          </a:p>
          <a:p>
            <a:pPr lvl="1"/>
            <a:r>
              <a:rPr lang="en-US"/>
              <a:t>Second level</a:t>
            </a:r>
          </a:p>
          <a:p>
            <a:pPr lvl="2"/>
            <a:r>
              <a:rPr lang="en-US"/>
              <a:t>Third level</a:t>
            </a:r>
          </a:p>
          <a:p>
            <a:pPr lvl="3"/>
            <a:r>
              <a:rPr lang="en-US"/>
              <a:t>Fourth level</a:t>
            </a:r>
          </a:p>
          <a:p>
            <a:pPr lvl="4"/>
            <a:r>
              <a:rPr lang="en-US"/>
              <a:t>Fifth level</a:t>
            </a:r>
            <a:endParaRPr lang="is-IS"/>
          </a:p>
        </p:txBody>
      </p:sp>
      <p:sp>
        <p:nvSpPr>
          <p:cNvPr id="7" name="Picture Placeholder 15">
            <a:extLst>
              <a:ext uri="{FF2B5EF4-FFF2-40B4-BE49-F238E27FC236}">
                <a16:creationId xmlns:a16="http://schemas.microsoft.com/office/drawing/2014/main" id="{E54710C0-E12B-4BE5-8970-28F91C237E86}"/>
              </a:ext>
            </a:extLst>
          </p:cNvPr>
          <p:cNvSpPr>
            <a:spLocks noGrp="1"/>
          </p:cNvSpPr>
          <p:nvPr>
            <p:ph type="pic" sz="quarter" idx="13" hasCustomPrompt="1"/>
          </p:nvPr>
        </p:nvSpPr>
        <p:spPr>
          <a:xfrm>
            <a:off x="7122269" y="0"/>
            <a:ext cx="5069731" cy="6858000"/>
          </a:xfrm>
          <a:prstGeom prst="rect">
            <a:avLst/>
          </a:prstGeom>
          <a:solidFill>
            <a:schemeClr val="tx1">
              <a:alpha val="30000"/>
            </a:schemeClr>
          </a:solidFill>
        </p:spPr>
        <p:txBody>
          <a:bodyPr bIns="1260000" anchor="ctr"/>
          <a:lstStyle>
            <a:lvl1pPr algn="ctr">
              <a:buNone/>
              <a:defRPr sz="1819" b="1" i="1">
                <a:solidFill>
                  <a:schemeClr val="bg1"/>
                </a:solidFill>
              </a:defRPr>
            </a:lvl1pPr>
          </a:lstStyle>
          <a:p>
            <a:r>
              <a:rPr lang="en-IS"/>
              <a:t>Ljósmynd</a:t>
            </a:r>
          </a:p>
        </p:txBody>
      </p:sp>
      <p:sp>
        <p:nvSpPr>
          <p:cNvPr id="8" name="Title 7">
            <a:extLst>
              <a:ext uri="{FF2B5EF4-FFF2-40B4-BE49-F238E27FC236}">
                <a16:creationId xmlns:a16="http://schemas.microsoft.com/office/drawing/2014/main" id="{392008B3-C437-423F-9A42-9089E29FADA7}"/>
              </a:ext>
            </a:extLst>
          </p:cNvPr>
          <p:cNvSpPr>
            <a:spLocks noGrp="1"/>
          </p:cNvSpPr>
          <p:nvPr>
            <p:ph type="title" hasCustomPrompt="1"/>
          </p:nvPr>
        </p:nvSpPr>
        <p:spPr>
          <a:xfrm>
            <a:off x="838200" y="365125"/>
            <a:ext cx="5985387" cy="1325563"/>
          </a:xfrm>
        </p:spPr>
        <p:txBody>
          <a:bodyPr/>
          <a:lstStyle>
            <a:lvl1pPr>
              <a:defRPr/>
            </a:lvl1pPr>
          </a:lstStyle>
          <a:p>
            <a:r>
              <a:rPr lang="en-US" err="1"/>
              <a:t>Fyrirsögn</a:t>
            </a:r>
            <a:endParaRPr lang="is-IS"/>
          </a:p>
        </p:txBody>
      </p:sp>
      <p:sp>
        <p:nvSpPr>
          <p:cNvPr id="9" name="Text Placeholder 4">
            <a:extLst>
              <a:ext uri="{FF2B5EF4-FFF2-40B4-BE49-F238E27FC236}">
                <a16:creationId xmlns:a16="http://schemas.microsoft.com/office/drawing/2014/main" id="{DE46A8F6-CE9A-4412-ACF7-14806C5DED0C}"/>
              </a:ext>
            </a:extLst>
          </p:cNvPr>
          <p:cNvSpPr>
            <a:spLocks noGrp="1"/>
          </p:cNvSpPr>
          <p:nvPr>
            <p:ph type="body" sz="quarter" idx="21" hasCustomPrompt="1"/>
          </p:nvPr>
        </p:nvSpPr>
        <p:spPr>
          <a:xfrm>
            <a:off x="838199" y="6373198"/>
            <a:ext cx="5985387" cy="230961"/>
          </a:xfrm>
        </p:spPr>
        <p:txBody>
          <a:bodyPr wrap="square">
            <a:spAutoFit/>
          </a:bodyPr>
          <a:lstStyle>
            <a:lvl1pPr algn="r">
              <a:buNone/>
              <a:defRPr lang="en-GB" sz="1001" b="0" i="0" smtClean="0">
                <a:solidFill>
                  <a:schemeClr val="tx2"/>
                </a:solidFill>
                <a:latin typeface="Tw Cen MT" panose="020B0602020104020603" pitchFamily="34" charset="77"/>
                <a:ea typeface="+mn-ea"/>
                <a:cs typeface="+mn-cs"/>
              </a:defRPr>
            </a:lvl1pPr>
          </a:lstStyle>
          <a:p>
            <a:pPr lvl="0"/>
            <a:r>
              <a:rPr lang="en-GB" err="1"/>
              <a:t>Skýringartexti með mynd.</a:t>
            </a:r>
          </a:p>
        </p:txBody>
      </p:sp>
    </p:spTree>
    <p:extLst>
      <p:ext uri="{BB962C8B-B14F-4D97-AF65-F5344CB8AC3E}">
        <p14:creationId xmlns:p14="http://schemas.microsoft.com/office/powerpoint/2010/main" val="1915251174"/>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717DB-0F53-8542-9FCC-15D99A52F3E9}"/>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is-IS"/>
          </a:p>
        </p:txBody>
      </p:sp>
      <p:sp>
        <p:nvSpPr>
          <p:cNvPr id="3" name="Vertical Text Placeholder 2">
            <a:extLst>
              <a:ext uri="{FF2B5EF4-FFF2-40B4-BE49-F238E27FC236}">
                <a16:creationId xmlns:a16="http://schemas.microsoft.com/office/drawing/2014/main" id="{BDB75C96-DDE3-4945-98E8-F467C511F065}"/>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s-IS"/>
          </a:p>
        </p:txBody>
      </p:sp>
    </p:spTree>
    <p:extLst>
      <p:ext uri="{BB962C8B-B14F-4D97-AF65-F5344CB8AC3E}">
        <p14:creationId xmlns:p14="http://schemas.microsoft.com/office/powerpoint/2010/main" val="1957529578"/>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B4BA40-1048-3445-BC9E-6A981BCD0491}"/>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is-IS"/>
          </a:p>
        </p:txBody>
      </p:sp>
      <p:sp>
        <p:nvSpPr>
          <p:cNvPr id="3" name="Vertical Text Placeholder 2">
            <a:extLst>
              <a:ext uri="{FF2B5EF4-FFF2-40B4-BE49-F238E27FC236}">
                <a16:creationId xmlns:a16="http://schemas.microsoft.com/office/drawing/2014/main" id="{5A5B5AE3-FC50-A841-B62E-F971EA86B90B}"/>
              </a:ext>
            </a:extLst>
          </p:cNvPr>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is-IS"/>
          </a:p>
        </p:txBody>
      </p:sp>
    </p:spTree>
    <p:extLst>
      <p:ext uri="{BB962C8B-B14F-4D97-AF65-F5344CB8AC3E}">
        <p14:creationId xmlns:p14="http://schemas.microsoft.com/office/powerpoint/2010/main" val="406725280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2_Titilsíða 2">
    <p:bg>
      <p:bgPr>
        <a:solidFill>
          <a:srgbClr val="009700"/>
        </a:solidFill>
        <a:effectLst/>
      </p:bgPr>
    </p:bg>
    <p:spTree>
      <p:nvGrpSpPr>
        <p:cNvPr id="1" name=""/>
        <p:cNvGrpSpPr/>
        <p:nvPr/>
      </p:nvGrpSpPr>
      <p:grpSpPr>
        <a:xfrm>
          <a:off x="0" y="0"/>
          <a:ext cx="0" cy="0"/>
          <a:chOff x="0" y="0"/>
          <a:chExt cx="0" cy="0"/>
        </a:xfrm>
      </p:grpSpPr>
      <p:pic>
        <p:nvPicPr>
          <p:cNvPr id="3" name="Picture 1" descr="Vinnueftirlitið - YouTube">
            <a:extLst>
              <a:ext uri="{FF2B5EF4-FFF2-40B4-BE49-F238E27FC236}">
                <a16:creationId xmlns:a16="http://schemas.microsoft.com/office/drawing/2014/main" id="{A0021273-F5B1-9D58-DCA6-DF47BEEE32AC}"/>
              </a:ext>
            </a:extLst>
          </p:cNvPr>
          <p:cNvPicPr>
            <a:picLocks noChangeAspect="1" noChangeArrowheads="1"/>
          </p:cNvPicPr>
          <p:nvPr userDrawn="1"/>
        </p:nvPicPr>
        <p:blipFill>
          <a:blip r:embed="rId2" r:link="rId3">
            <a:extLst>
              <a:ext uri="{28A0092B-C50C-407E-A947-70E740481C1C}">
                <a14:useLocalDpi xmlns:a14="http://schemas.microsoft.com/office/drawing/2010/main" val="0"/>
              </a:ext>
            </a:extLst>
          </a:blip>
          <a:stretch>
            <a:fillRect/>
          </a:stretch>
        </p:blipFill>
        <p:spPr bwMode="auto">
          <a:xfrm>
            <a:off x="11127346" y="5826795"/>
            <a:ext cx="884349" cy="884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397769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Uppbr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1E8CE-CB2B-4BBF-AA0A-B6F6FFD5242F}"/>
              </a:ext>
            </a:extLst>
          </p:cNvPr>
          <p:cNvSpPr>
            <a:spLocks noGrp="1"/>
          </p:cNvSpPr>
          <p:nvPr>
            <p:ph type="title" hasCustomPrompt="1"/>
          </p:nvPr>
        </p:nvSpPr>
        <p:spPr>
          <a:xfrm>
            <a:off x="831850" y="1709738"/>
            <a:ext cx="10515600" cy="2852737"/>
          </a:xfrm>
        </p:spPr>
        <p:txBody>
          <a:bodyPr anchor="b">
            <a:normAutofit/>
          </a:bodyPr>
          <a:lstStyle>
            <a:lvl1pPr>
              <a:tabLst>
                <a:tab pos="541338" algn="l"/>
              </a:tabLst>
              <a:defRPr sz="6600"/>
            </a:lvl1pPr>
          </a:lstStyle>
          <a:p>
            <a:r>
              <a:rPr lang="en-US" err="1"/>
              <a:t>Fyrirsögn</a:t>
            </a:r>
            <a:endParaRPr lang="is-IS"/>
          </a:p>
        </p:txBody>
      </p:sp>
      <p:sp>
        <p:nvSpPr>
          <p:cNvPr id="3" name="Text Placeholder 2">
            <a:extLst>
              <a:ext uri="{FF2B5EF4-FFF2-40B4-BE49-F238E27FC236}">
                <a16:creationId xmlns:a16="http://schemas.microsoft.com/office/drawing/2014/main" id="{9EF9D67C-3F59-484D-9636-2F1D5297B0F9}"/>
              </a:ext>
            </a:extLst>
          </p:cNvPr>
          <p:cNvSpPr>
            <a:spLocks noGrp="1"/>
          </p:cNvSpPr>
          <p:nvPr>
            <p:ph type="body" idx="1" hasCustomPrompt="1"/>
          </p:nvPr>
        </p:nvSpPr>
        <p:spPr>
          <a:xfrm>
            <a:off x="831850" y="4589463"/>
            <a:ext cx="10515600" cy="1500187"/>
          </a:xfrm>
        </p:spPr>
        <p:txBody>
          <a:bodyPr/>
          <a:lstStyle>
            <a:lvl1pPr marL="0" indent="0">
              <a:buNone/>
              <a:defRPr sz="2400">
                <a:solidFill>
                  <a:srgbClr val="25252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err="1"/>
              <a:t>Smelltu hér til þess að setja inn texta</a:t>
            </a:r>
            <a:endParaRPr lang="en-US"/>
          </a:p>
        </p:txBody>
      </p:sp>
      <p:sp>
        <p:nvSpPr>
          <p:cNvPr id="4" name="Date Placeholder 3">
            <a:extLst>
              <a:ext uri="{FF2B5EF4-FFF2-40B4-BE49-F238E27FC236}">
                <a16:creationId xmlns:a16="http://schemas.microsoft.com/office/drawing/2014/main" id="{796E7B00-4ADC-4B15-8761-5D4AA7C6A6F4}"/>
              </a:ext>
            </a:extLst>
          </p:cNvPr>
          <p:cNvSpPr>
            <a:spLocks noGrp="1"/>
          </p:cNvSpPr>
          <p:nvPr>
            <p:ph type="dt" sz="half" idx="10"/>
          </p:nvPr>
        </p:nvSpPr>
        <p:spPr/>
        <p:txBody>
          <a:bodyPr/>
          <a:lstStyle/>
          <a:p>
            <a:r>
              <a:rPr lang="en-US"/>
              <a:t>Drög - ekki til dreifingar</a:t>
            </a:r>
            <a:endParaRPr lang="is-IS"/>
          </a:p>
        </p:txBody>
      </p:sp>
      <p:sp>
        <p:nvSpPr>
          <p:cNvPr id="5" name="Footer Placeholder 4">
            <a:extLst>
              <a:ext uri="{FF2B5EF4-FFF2-40B4-BE49-F238E27FC236}">
                <a16:creationId xmlns:a16="http://schemas.microsoft.com/office/drawing/2014/main" id="{B360860C-2D86-4C46-957F-4C52C981AFB9}"/>
              </a:ext>
            </a:extLst>
          </p:cNvPr>
          <p:cNvSpPr>
            <a:spLocks noGrp="1"/>
          </p:cNvSpPr>
          <p:nvPr>
            <p:ph type="ftr" sz="quarter" idx="11"/>
          </p:nvPr>
        </p:nvSpPr>
        <p:spPr/>
        <p:txBody>
          <a:bodyPr/>
          <a:lstStyle/>
          <a:p>
            <a:endParaRPr lang="is-IS"/>
          </a:p>
        </p:txBody>
      </p:sp>
      <p:sp>
        <p:nvSpPr>
          <p:cNvPr id="6" name="Slide Number Placeholder 5">
            <a:extLst>
              <a:ext uri="{FF2B5EF4-FFF2-40B4-BE49-F238E27FC236}">
                <a16:creationId xmlns:a16="http://schemas.microsoft.com/office/drawing/2014/main" id="{25F45D68-1E53-4C13-9790-2FB37C380CCA}"/>
              </a:ext>
            </a:extLst>
          </p:cNvPr>
          <p:cNvSpPr>
            <a:spLocks noGrp="1"/>
          </p:cNvSpPr>
          <p:nvPr>
            <p:ph type="sldNum" sz="quarter" idx="12"/>
          </p:nvPr>
        </p:nvSpPr>
        <p:spPr/>
        <p:txBody>
          <a:bodyPr/>
          <a:lstStyle/>
          <a:p>
            <a:fld id="{9A62F549-826B-42FD-B9B7-051C02EB573A}" type="slidenum">
              <a:rPr lang="is-IS" smtClean="0"/>
              <a:t>‹#›</a:t>
            </a:fld>
            <a:endParaRPr lang="is-IS"/>
          </a:p>
        </p:txBody>
      </p:sp>
      <p:pic>
        <p:nvPicPr>
          <p:cNvPr id="8" name="Graphic 7">
            <a:extLst>
              <a:ext uri="{FF2B5EF4-FFF2-40B4-BE49-F238E27FC236}">
                <a16:creationId xmlns:a16="http://schemas.microsoft.com/office/drawing/2014/main" id="{0F526487-C285-480A-BC89-8F37625AC78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8530172">
            <a:off x="9157079" y="-2483954"/>
            <a:ext cx="4024221" cy="5999748"/>
          </a:xfrm>
          <a:prstGeom prst="rect">
            <a:avLst/>
          </a:prstGeom>
        </p:spPr>
      </p:pic>
    </p:spTree>
    <p:extLst>
      <p:ext uri="{BB962C8B-B14F-4D97-AF65-F5344CB8AC3E}">
        <p14:creationId xmlns:p14="http://schemas.microsoft.com/office/powerpoint/2010/main" val="45997887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Uppbro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1E8CE-CB2B-4BBF-AA0A-B6F6FFD5242F}"/>
              </a:ext>
            </a:extLst>
          </p:cNvPr>
          <p:cNvSpPr>
            <a:spLocks noGrp="1"/>
          </p:cNvSpPr>
          <p:nvPr>
            <p:ph type="title" hasCustomPrompt="1"/>
          </p:nvPr>
        </p:nvSpPr>
        <p:spPr>
          <a:xfrm>
            <a:off x="831850" y="1709738"/>
            <a:ext cx="10515600" cy="2852737"/>
          </a:xfrm>
        </p:spPr>
        <p:txBody>
          <a:bodyPr anchor="b">
            <a:normAutofit/>
          </a:bodyPr>
          <a:lstStyle>
            <a:lvl1pPr>
              <a:tabLst>
                <a:tab pos="541338" algn="l"/>
              </a:tabLst>
              <a:defRPr sz="6600"/>
            </a:lvl1pPr>
          </a:lstStyle>
          <a:p>
            <a:r>
              <a:rPr lang="en-US" err="1"/>
              <a:t>Fyrirsögn</a:t>
            </a:r>
            <a:endParaRPr lang="is-IS"/>
          </a:p>
        </p:txBody>
      </p:sp>
      <p:sp>
        <p:nvSpPr>
          <p:cNvPr id="3" name="Text Placeholder 2">
            <a:extLst>
              <a:ext uri="{FF2B5EF4-FFF2-40B4-BE49-F238E27FC236}">
                <a16:creationId xmlns:a16="http://schemas.microsoft.com/office/drawing/2014/main" id="{9EF9D67C-3F59-484D-9636-2F1D5297B0F9}"/>
              </a:ext>
            </a:extLst>
          </p:cNvPr>
          <p:cNvSpPr>
            <a:spLocks noGrp="1"/>
          </p:cNvSpPr>
          <p:nvPr>
            <p:ph type="body" idx="1" hasCustomPrompt="1"/>
          </p:nvPr>
        </p:nvSpPr>
        <p:spPr>
          <a:xfrm>
            <a:off x="831850" y="4589463"/>
            <a:ext cx="10515600" cy="1500187"/>
          </a:xfrm>
        </p:spPr>
        <p:txBody>
          <a:bodyPr/>
          <a:lstStyle>
            <a:lvl1pPr marL="0" indent="0">
              <a:buNone/>
              <a:defRPr sz="2400">
                <a:solidFill>
                  <a:srgbClr val="25252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err="1"/>
              <a:t>Smelltu hér til þess að setja inn texta</a:t>
            </a:r>
            <a:endParaRPr lang="en-US"/>
          </a:p>
        </p:txBody>
      </p:sp>
      <p:sp>
        <p:nvSpPr>
          <p:cNvPr id="4" name="Date Placeholder 3">
            <a:extLst>
              <a:ext uri="{FF2B5EF4-FFF2-40B4-BE49-F238E27FC236}">
                <a16:creationId xmlns:a16="http://schemas.microsoft.com/office/drawing/2014/main" id="{796E7B00-4ADC-4B15-8761-5D4AA7C6A6F4}"/>
              </a:ext>
            </a:extLst>
          </p:cNvPr>
          <p:cNvSpPr>
            <a:spLocks noGrp="1"/>
          </p:cNvSpPr>
          <p:nvPr>
            <p:ph type="dt" sz="half" idx="10"/>
          </p:nvPr>
        </p:nvSpPr>
        <p:spPr/>
        <p:txBody>
          <a:bodyPr/>
          <a:lstStyle/>
          <a:p>
            <a:r>
              <a:rPr lang="en-US"/>
              <a:t>Drög - ekki til dreifingar</a:t>
            </a:r>
            <a:endParaRPr lang="is-IS"/>
          </a:p>
        </p:txBody>
      </p:sp>
      <p:sp>
        <p:nvSpPr>
          <p:cNvPr id="5" name="Footer Placeholder 4">
            <a:extLst>
              <a:ext uri="{FF2B5EF4-FFF2-40B4-BE49-F238E27FC236}">
                <a16:creationId xmlns:a16="http://schemas.microsoft.com/office/drawing/2014/main" id="{B360860C-2D86-4C46-957F-4C52C981AFB9}"/>
              </a:ext>
            </a:extLst>
          </p:cNvPr>
          <p:cNvSpPr>
            <a:spLocks noGrp="1"/>
          </p:cNvSpPr>
          <p:nvPr>
            <p:ph type="ftr" sz="quarter" idx="11"/>
          </p:nvPr>
        </p:nvSpPr>
        <p:spPr/>
        <p:txBody>
          <a:bodyPr/>
          <a:lstStyle/>
          <a:p>
            <a:endParaRPr lang="is-IS"/>
          </a:p>
        </p:txBody>
      </p:sp>
      <p:sp>
        <p:nvSpPr>
          <p:cNvPr id="6" name="Slide Number Placeholder 5">
            <a:extLst>
              <a:ext uri="{FF2B5EF4-FFF2-40B4-BE49-F238E27FC236}">
                <a16:creationId xmlns:a16="http://schemas.microsoft.com/office/drawing/2014/main" id="{25F45D68-1E53-4C13-9790-2FB37C380CCA}"/>
              </a:ext>
            </a:extLst>
          </p:cNvPr>
          <p:cNvSpPr>
            <a:spLocks noGrp="1"/>
          </p:cNvSpPr>
          <p:nvPr>
            <p:ph type="sldNum" sz="quarter" idx="12"/>
          </p:nvPr>
        </p:nvSpPr>
        <p:spPr/>
        <p:txBody>
          <a:bodyPr/>
          <a:lstStyle/>
          <a:p>
            <a:fld id="{9A62F549-826B-42FD-B9B7-051C02EB573A}" type="slidenum">
              <a:rPr lang="is-IS" smtClean="0"/>
              <a:t>‹#›</a:t>
            </a:fld>
            <a:endParaRPr lang="is-IS"/>
          </a:p>
        </p:txBody>
      </p:sp>
      <p:pic>
        <p:nvPicPr>
          <p:cNvPr id="9" name="Graphic 8">
            <a:extLst>
              <a:ext uri="{FF2B5EF4-FFF2-40B4-BE49-F238E27FC236}">
                <a16:creationId xmlns:a16="http://schemas.microsoft.com/office/drawing/2014/main" id="{CC8AC577-E7F4-4D02-A1F2-6359CA4B9E4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8722420">
            <a:off x="9564042" y="-1930399"/>
            <a:ext cx="3594100" cy="5397500"/>
          </a:xfrm>
          <a:prstGeom prst="rect">
            <a:avLst/>
          </a:prstGeom>
        </p:spPr>
      </p:pic>
    </p:spTree>
    <p:extLst>
      <p:ext uri="{BB962C8B-B14F-4D97-AF65-F5344CB8AC3E}">
        <p14:creationId xmlns:p14="http://schemas.microsoft.com/office/powerpoint/2010/main" val="296486662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Uppbro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1E8CE-CB2B-4BBF-AA0A-B6F6FFD5242F}"/>
              </a:ext>
            </a:extLst>
          </p:cNvPr>
          <p:cNvSpPr>
            <a:spLocks noGrp="1"/>
          </p:cNvSpPr>
          <p:nvPr>
            <p:ph type="title" hasCustomPrompt="1"/>
          </p:nvPr>
        </p:nvSpPr>
        <p:spPr>
          <a:xfrm>
            <a:off x="831850" y="1709738"/>
            <a:ext cx="10515600" cy="2852737"/>
          </a:xfrm>
        </p:spPr>
        <p:txBody>
          <a:bodyPr anchor="b">
            <a:normAutofit/>
          </a:bodyPr>
          <a:lstStyle>
            <a:lvl1pPr>
              <a:tabLst>
                <a:tab pos="541338" algn="l"/>
              </a:tabLst>
              <a:defRPr sz="6600"/>
            </a:lvl1pPr>
          </a:lstStyle>
          <a:p>
            <a:r>
              <a:rPr lang="en-US" err="1"/>
              <a:t>Fyrirsögn</a:t>
            </a:r>
            <a:endParaRPr lang="is-IS"/>
          </a:p>
        </p:txBody>
      </p:sp>
      <p:sp>
        <p:nvSpPr>
          <p:cNvPr id="3" name="Text Placeholder 2">
            <a:extLst>
              <a:ext uri="{FF2B5EF4-FFF2-40B4-BE49-F238E27FC236}">
                <a16:creationId xmlns:a16="http://schemas.microsoft.com/office/drawing/2014/main" id="{9EF9D67C-3F59-484D-9636-2F1D5297B0F9}"/>
              </a:ext>
            </a:extLst>
          </p:cNvPr>
          <p:cNvSpPr>
            <a:spLocks noGrp="1"/>
          </p:cNvSpPr>
          <p:nvPr>
            <p:ph type="body" idx="1" hasCustomPrompt="1"/>
          </p:nvPr>
        </p:nvSpPr>
        <p:spPr>
          <a:xfrm>
            <a:off x="831850" y="4589463"/>
            <a:ext cx="10515600" cy="1500187"/>
          </a:xfrm>
        </p:spPr>
        <p:txBody>
          <a:bodyPr/>
          <a:lstStyle>
            <a:lvl1pPr marL="0" indent="0">
              <a:buNone/>
              <a:defRPr sz="2400">
                <a:solidFill>
                  <a:srgbClr val="25252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err="1"/>
              <a:t>Smelltu hér til þess að setja inn texta</a:t>
            </a:r>
            <a:endParaRPr lang="en-US"/>
          </a:p>
        </p:txBody>
      </p:sp>
      <p:sp>
        <p:nvSpPr>
          <p:cNvPr id="4" name="Date Placeholder 3">
            <a:extLst>
              <a:ext uri="{FF2B5EF4-FFF2-40B4-BE49-F238E27FC236}">
                <a16:creationId xmlns:a16="http://schemas.microsoft.com/office/drawing/2014/main" id="{796E7B00-4ADC-4B15-8761-5D4AA7C6A6F4}"/>
              </a:ext>
            </a:extLst>
          </p:cNvPr>
          <p:cNvSpPr>
            <a:spLocks noGrp="1"/>
          </p:cNvSpPr>
          <p:nvPr>
            <p:ph type="dt" sz="half" idx="10"/>
          </p:nvPr>
        </p:nvSpPr>
        <p:spPr/>
        <p:txBody>
          <a:bodyPr/>
          <a:lstStyle/>
          <a:p>
            <a:r>
              <a:rPr lang="en-US"/>
              <a:t>Drög - ekki til dreifingar</a:t>
            </a:r>
            <a:endParaRPr lang="is-IS"/>
          </a:p>
        </p:txBody>
      </p:sp>
      <p:sp>
        <p:nvSpPr>
          <p:cNvPr id="5" name="Footer Placeholder 4">
            <a:extLst>
              <a:ext uri="{FF2B5EF4-FFF2-40B4-BE49-F238E27FC236}">
                <a16:creationId xmlns:a16="http://schemas.microsoft.com/office/drawing/2014/main" id="{B360860C-2D86-4C46-957F-4C52C981AFB9}"/>
              </a:ext>
            </a:extLst>
          </p:cNvPr>
          <p:cNvSpPr>
            <a:spLocks noGrp="1"/>
          </p:cNvSpPr>
          <p:nvPr>
            <p:ph type="ftr" sz="quarter" idx="11"/>
          </p:nvPr>
        </p:nvSpPr>
        <p:spPr/>
        <p:txBody>
          <a:bodyPr/>
          <a:lstStyle/>
          <a:p>
            <a:endParaRPr lang="is-IS"/>
          </a:p>
        </p:txBody>
      </p:sp>
      <p:sp>
        <p:nvSpPr>
          <p:cNvPr id="6" name="Slide Number Placeholder 5">
            <a:extLst>
              <a:ext uri="{FF2B5EF4-FFF2-40B4-BE49-F238E27FC236}">
                <a16:creationId xmlns:a16="http://schemas.microsoft.com/office/drawing/2014/main" id="{25F45D68-1E53-4C13-9790-2FB37C380CCA}"/>
              </a:ext>
            </a:extLst>
          </p:cNvPr>
          <p:cNvSpPr>
            <a:spLocks noGrp="1"/>
          </p:cNvSpPr>
          <p:nvPr>
            <p:ph type="sldNum" sz="quarter" idx="12"/>
          </p:nvPr>
        </p:nvSpPr>
        <p:spPr/>
        <p:txBody>
          <a:bodyPr/>
          <a:lstStyle/>
          <a:p>
            <a:fld id="{9A62F549-826B-42FD-B9B7-051C02EB573A}" type="slidenum">
              <a:rPr lang="is-IS" smtClean="0"/>
              <a:t>‹#›</a:t>
            </a:fld>
            <a:endParaRPr lang="is-IS"/>
          </a:p>
        </p:txBody>
      </p:sp>
      <p:pic>
        <p:nvPicPr>
          <p:cNvPr id="8" name="Graphic 7">
            <a:extLst>
              <a:ext uri="{FF2B5EF4-FFF2-40B4-BE49-F238E27FC236}">
                <a16:creationId xmlns:a16="http://schemas.microsoft.com/office/drawing/2014/main" id="{0450DF76-4714-44B6-93DF-6B459DC08D5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8868776">
            <a:off x="9684450" y="-1441449"/>
            <a:ext cx="3695700" cy="4495800"/>
          </a:xfrm>
          <a:prstGeom prst="rect">
            <a:avLst/>
          </a:prstGeom>
        </p:spPr>
      </p:pic>
    </p:spTree>
    <p:extLst>
      <p:ext uri="{BB962C8B-B14F-4D97-AF65-F5344CB8AC3E}">
        <p14:creationId xmlns:p14="http://schemas.microsoft.com/office/powerpoint/2010/main" val="134869008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Uppbro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1E8CE-CB2B-4BBF-AA0A-B6F6FFD5242F}"/>
              </a:ext>
            </a:extLst>
          </p:cNvPr>
          <p:cNvSpPr>
            <a:spLocks noGrp="1"/>
          </p:cNvSpPr>
          <p:nvPr>
            <p:ph type="title" hasCustomPrompt="1"/>
          </p:nvPr>
        </p:nvSpPr>
        <p:spPr>
          <a:xfrm>
            <a:off x="831850" y="1709738"/>
            <a:ext cx="10515600" cy="2852737"/>
          </a:xfrm>
        </p:spPr>
        <p:txBody>
          <a:bodyPr anchor="b">
            <a:normAutofit/>
          </a:bodyPr>
          <a:lstStyle>
            <a:lvl1pPr>
              <a:tabLst>
                <a:tab pos="541338" algn="l"/>
              </a:tabLst>
              <a:defRPr sz="6600"/>
            </a:lvl1pPr>
          </a:lstStyle>
          <a:p>
            <a:r>
              <a:rPr lang="en-US" err="1"/>
              <a:t>Fyrirsögn</a:t>
            </a:r>
            <a:endParaRPr lang="is-IS"/>
          </a:p>
        </p:txBody>
      </p:sp>
      <p:sp>
        <p:nvSpPr>
          <p:cNvPr id="3" name="Text Placeholder 2">
            <a:extLst>
              <a:ext uri="{FF2B5EF4-FFF2-40B4-BE49-F238E27FC236}">
                <a16:creationId xmlns:a16="http://schemas.microsoft.com/office/drawing/2014/main" id="{9EF9D67C-3F59-484D-9636-2F1D5297B0F9}"/>
              </a:ext>
            </a:extLst>
          </p:cNvPr>
          <p:cNvSpPr>
            <a:spLocks noGrp="1"/>
          </p:cNvSpPr>
          <p:nvPr>
            <p:ph type="body" idx="1" hasCustomPrompt="1"/>
          </p:nvPr>
        </p:nvSpPr>
        <p:spPr>
          <a:xfrm>
            <a:off x="831850" y="4589463"/>
            <a:ext cx="10515600" cy="1500187"/>
          </a:xfrm>
        </p:spPr>
        <p:txBody>
          <a:bodyPr/>
          <a:lstStyle>
            <a:lvl1pPr marL="0" indent="0">
              <a:buNone/>
              <a:defRPr sz="2400">
                <a:solidFill>
                  <a:srgbClr val="25252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err="1"/>
              <a:t>Smelltu hér til þess að setja inn texta</a:t>
            </a:r>
            <a:endParaRPr lang="en-US"/>
          </a:p>
        </p:txBody>
      </p:sp>
      <p:sp>
        <p:nvSpPr>
          <p:cNvPr id="4" name="Date Placeholder 3">
            <a:extLst>
              <a:ext uri="{FF2B5EF4-FFF2-40B4-BE49-F238E27FC236}">
                <a16:creationId xmlns:a16="http://schemas.microsoft.com/office/drawing/2014/main" id="{796E7B00-4ADC-4B15-8761-5D4AA7C6A6F4}"/>
              </a:ext>
            </a:extLst>
          </p:cNvPr>
          <p:cNvSpPr>
            <a:spLocks noGrp="1"/>
          </p:cNvSpPr>
          <p:nvPr>
            <p:ph type="dt" sz="half" idx="10"/>
          </p:nvPr>
        </p:nvSpPr>
        <p:spPr/>
        <p:txBody>
          <a:bodyPr/>
          <a:lstStyle/>
          <a:p>
            <a:r>
              <a:rPr lang="en-US"/>
              <a:t>Drög - ekki til dreifingar</a:t>
            </a:r>
            <a:endParaRPr lang="is-IS"/>
          </a:p>
        </p:txBody>
      </p:sp>
      <p:sp>
        <p:nvSpPr>
          <p:cNvPr id="5" name="Footer Placeholder 4">
            <a:extLst>
              <a:ext uri="{FF2B5EF4-FFF2-40B4-BE49-F238E27FC236}">
                <a16:creationId xmlns:a16="http://schemas.microsoft.com/office/drawing/2014/main" id="{B360860C-2D86-4C46-957F-4C52C981AFB9}"/>
              </a:ext>
            </a:extLst>
          </p:cNvPr>
          <p:cNvSpPr>
            <a:spLocks noGrp="1"/>
          </p:cNvSpPr>
          <p:nvPr>
            <p:ph type="ftr" sz="quarter" idx="11"/>
          </p:nvPr>
        </p:nvSpPr>
        <p:spPr/>
        <p:txBody>
          <a:bodyPr/>
          <a:lstStyle/>
          <a:p>
            <a:endParaRPr lang="is-IS"/>
          </a:p>
        </p:txBody>
      </p:sp>
      <p:sp>
        <p:nvSpPr>
          <p:cNvPr id="6" name="Slide Number Placeholder 5">
            <a:extLst>
              <a:ext uri="{FF2B5EF4-FFF2-40B4-BE49-F238E27FC236}">
                <a16:creationId xmlns:a16="http://schemas.microsoft.com/office/drawing/2014/main" id="{25F45D68-1E53-4C13-9790-2FB37C380CCA}"/>
              </a:ext>
            </a:extLst>
          </p:cNvPr>
          <p:cNvSpPr>
            <a:spLocks noGrp="1"/>
          </p:cNvSpPr>
          <p:nvPr>
            <p:ph type="sldNum" sz="quarter" idx="12"/>
          </p:nvPr>
        </p:nvSpPr>
        <p:spPr/>
        <p:txBody>
          <a:bodyPr/>
          <a:lstStyle/>
          <a:p>
            <a:fld id="{9A62F549-826B-42FD-B9B7-051C02EB573A}" type="slidenum">
              <a:rPr lang="is-IS" smtClean="0"/>
              <a:t>‹#›</a:t>
            </a:fld>
            <a:endParaRPr lang="is-IS"/>
          </a:p>
        </p:txBody>
      </p:sp>
      <p:pic>
        <p:nvPicPr>
          <p:cNvPr id="9" name="Graphic 8">
            <a:extLst>
              <a:ext uri="{FF2B5EF4-FFF2-40B4-BE49-F238E27FC236}">
                <a16:creationId xmlns:a16="http://schemas.microsoft.com/office/drawing/2014/main" id="{B2BEDC0A-935D-4124-BD18-077BED5D195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26550" y="-1709522"/>
            <a:ext cx="4267200" cy="4546600"/>
          </a:xfrm>
          <a:prstGeom prst="rect">
            <a:avLst/>
          </a:prstGeom>
        </p:spPr>
      </p:pic>
    </p:spTree>
    <p:extLst>
      <p:ext uri="{BB962C8B-B14F-4D97-AF65-F5344CB8AC3E}">
        <p14:creationId xmlns:p14="http://schemas.microsoft.com/office/powerpoint/2010/main" val="383084923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Uppbro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1E8CE-CB2B-4BBF-AA0A-B6F6FFD5242F}"/>
              </a:ext>
            </a:extLst>
          </p:cNvPr>
          <p:cNvSpPr>
            <a:spLocks noGrp="1"/>
          </p:cNvSpPr>
          <p:nvPr>
            <p:ph type="title" hasCustomPrompt="1"/>
          </p:nvPr>
        </p:nvSpPr>
        <p:spPr>
          <a:xfrm>
            <a:off x="831850" y="1709738"/>
            <a:ext cx="10515600" cy="2852737"/>
          </a:xfrm>
        </p:spPr>
        <p:txBody>
          <a:bodyPr anchor="b">
            <a:normAutofit/>
          </a:bodyPr>
          <a:lstStyle>
            <a:lvl1pPr>
              <a:tabLst>
                <a:tab pos="541338" algn="l"/>
              </a:tabLst>
              <a:defRPr sz="6600"/>
            </a:lvl1pPr>
          </a:lstStyle>
          <a:p>
            <a:r>
              <a:rPr lang="en-US" err="1"/>
              <a:t>Fyrirsögn</a:t>
            </a:r>
            <a:endParaRPr lang="is-IS"/>
          </a:p>
        </p:txBody>
      </p:sp>
      <p:sp>
        <p:nvSpPr>
          <p:cNvPr id="3" name="Text Placeholder 2">
            <a:extLst>
              <a:ext uri="{FF2B5EF4-FFF2-40B4-BE49-F238E27FC236}">
                <a16:creationId xmlns:a16="http://schemas.microsoft.com/office/drawing/2014/main" id="{9EF9D67C-3F59-484D-9636-2F1D5297B0F9}"/>
              </a:ext>
            </a:extLst>
          </p:cNvPr>
          <p:cNvSpPr>
            <a:spLocks noGrp="1"/>
          </p:cNvSpPr>
          <p:nvPr>
            <p:ph type="body" idx="1" hasCustomPrompt="1"/>
          </p:nvPr>
        </p:nvSpPr>
        <p:spPr>
          <a:xfrm>
            <a:off x="831850" y="4589463"/>
            <a:ext cx="10515600" cy="1500187"/>
          </a:xfrm>
        </p:spPr>
        <p:txBody>
          <a:bodyPr/>
          <a:lstStyle>
            <a:lvl1pPr marL="0" indent="0">
              <a:buNone/>
              <a:defRPr sz="2400">
                <a:solidFill>
                  <a:srgbClr val="25252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err="1"/>
              <a:t>Smelltu hér til þess að setja inn texta</a:t>
            </a:r>
            <a:endParaRPr lang="en-US"/>
          </a:p>
        </p:txBody>
      </p:sp>
      <p:sp>
        <p:nvSpPr>
          <p:cNvPr id="4" name="Date Placeholder 3">
            <a:extLst>
              <a:ext uri="{FF2B5EF4-FFF2-40B4-BE49-F238E27FC236}">
                <a16:creationId xmlns:a16="http://schemas.microsoft.com/office/drawing/2014/main" id="{796E7B00-4ADC-4B15-8761-5D4AA7C6A6F4}"/>
              </a:ext>
            </a:extLst>
          </p:cNvPr>
          <p:cNvSpPr>
            <a:spLocks noGrp="1"/>
          </p:cNvSpPr>
          <p:nvPr>
            <p:ph type="dt" sz="half" idx="10"/>
          </p:nvPr>
        </p:nvSpPr>
        <p:spPr/>
        <p:txBody>
          <a:bodyPr/>
          <a:lstStyle/>
          <a:p>
            <a:r>
              <a:rPr lang="en-US"/>
              <a:t>Drög - ekki til dreifingar</a:t>
            </a:r>
            <a:endParaRPr lang="is-IS"/>
          </a:p>
        </p:txBody>
      </p:sp>
      <p:sp>
        <p:nvSpPr>
          <p:cNvPr id="5" name="Footer Placeholder 4">
            <a:extLst>
              <a:ext uri="{FF2B5EF4-FFF2-40B4-BE49-F238E27FC236}">
                <a16:creationId xmlns:a16="http://schemas.microsoft.com/office/drawing/2014/main" id="{B360860C-2D86-4C46-957F-4C52C981AFB9}"/>
              </a:ext>
            </a:extLst>
          </p:cNvPr>
          <p:cNvSpPr>
            <a:spLocks noGrp="1"/>
          </p:cNvSpPr>
          <p:nvPr>
            <p:ph type="ftr" sz="quarter" idx="11"/>
          </p:nvPr>
        </p:nvSpPr>
        <p:spPr/>
        <p:txBody>
          <a:bodyPr/>
          <a:lstStyle/>
          <a:p>
            <a:endParaRPr lang="is-IS"/>
          </a:p>
        </p:txBody>
      </p:sp>
      <p:sp>
        <p:nvSpPr>
          <p:cNvPr id="6" name="Slide Number Placeholder 5">
            <a:extLst>
              <a:ext uri="{FF2B5EF4-FFF2-40B4-BE49-F238E27FC236}">
                <a16:creationId xmlns:a16="http://schemas.microsoft.com/office/drawing/2014/main" id="{25F45D68-1E53-4C13-9790-2FB37C380CCA}"/>
              </a:ext>
            </a:extLst>
          </p:cNvPr>
          <p:cNvSpPr>
            <a:spLocks noGrp="1"/>
          </p:cNvSpPr>
          <p:nvPr>
            <p:ph type="sldNum" sz="quarter" idx="12"/>
          </p:nvPr>
        </p:nvSpPr>
        <p:spPr/>
        <p:txBody>
          <a:bodyPr/>
          <a:lstStyle/>
          <a:p>
            <a:fld id="{9A62F549-826B-42FD-B9B7-051C02EB573A}" type="slidenum">
              <a:rPr lang="is-IS" smtClean="0"/>
              <a:t>‹#›</a:t>
            </a:fld>
            <a:endParaRPr lang="is-IS"/>
          </a:p>
        </p:txBody>
      </p:sp>
      <p:pic>
        <p:nvPicPr>
          <p:cNvPr id="8" name="Graphic 7">
            <a:extLst>
              <a:ext uri="{FF2B5EF4-FFF2-40B4-BE49-F238E27FC236}">
                <a16:creationId xmlns:a16="http://schemas.microsoft.com/office/drawing/2014/main" id="{B7DEEE57-310C-4E72-8CEA-AF3A32CD5AB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7794886">
            <a:off x="9902325" y="-1803400"/>
            <a:ext cx="3213013" cy="4368145"/>
          </a:xfrm>
          <a:prstGeom prst="rect">
            <a:avLst/>
          </a:prstGeom>
        </p:spPr>
      </p:pic>
    </p:spTree>
    <p:extLst>
      <p:ext uri="{BB962C8B-B14F-4D97-AF65-F5344CB8AC3E}">
        <p14:creationId xmlns:p14="http://schemas.microsoft.com/office/powerpoint/2010/main" val="2967587158"/>
      </p:ext>
    </p:extLst>
  </p:cSld>
  <p:clrMapOvr>
    <a:masterClrMapping/>
  </p:clrMapOvr>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E64AC2-943A-4FD3-B377-C17E5B0060AA}"/>
              </a:ext>
            </a:extLst>
          </p:cNvPr>
          <p:cNvSpPr>
            <a:spLocks noGrp="1"/>
          </p:cNvSpPr>
          <p:nvPr>
            <p:ph type="title"/>
          </p:nvPr>
        </p:nvSpPr>
        <p:spPr>
          <a:xfrm>
            <a:off x="838200" y="365125"/>
            <a:ext cx="11019503" cy="1325563"/>
          </a:xfrm>
          <a:prstGeom prst="rect">
            <a:avLst/>
          </a:prstGeom>
        </p:spPr>
        <p:txBody>
          <a:bodyPr vert="horz" lIns="91440" tIns="45720" rIns="91440" bIns="45720" rtlCol="0" anchor="ctr">
            <a:normAutofit/>
          </a:bodyPr>
          <a:lstStyle/>
          <a:p>
            <a:r>
              <a:rPr lang="en-US" err="1"/>
              <a:t>Smelltu hér til þess að setja inn titil</a:t>
            </a:r>
            <a:endParaRPr lang="is-IS"/>
          </a:p>
        </p:txBody>
      </p:sp>
      <p:sp>
        <p:nvSpPr>
          <p:cNvPr id="3" name="Text Placeholder 2">
            <a:extLst>
              <a:ext uri="{FF2B5EF4-FFF2-40B4-BE49-F238E27FC236}">
                <a16:creationId xmlns:a16="http://schemas.microsoft.com/office/drawing/2014/main" id="{CEB8C66D-74A8-4DC4-BE3C-CA5748F4393A}"/>
              </a:ext>
            </a:extLst>
          </p:cNvPr>
          <p:cNvSpPr>
            <a:spLocks noGrp="1"/>
          </p:cNvSpPr>
          <p:nvPr>
            <p:ph type="body" idx="1"/>
          </p:nvPr>
        </p:nvSpPr>
        <p:spPr>
          <a:xfrm>
            <a:off x="838200" y="1825625"/>
            <a:ext cx="9928123" cy="4351338"/>
          </a:xfrm>
          <a:prstGeom prst="rect">
            <a:avLst/>
          </a:prstGeom>
        </p:spPr>
        <p:txBody>
          <a:bodyPr vert="horz" lIns="91440" tIns="45720" rIns="91440" bIns="45720" rtlCol="0">
            <a:normAutofit/>
          </a:bodyPr>
          <a:lstStyle/>
          <a:p>
            <a:pPr lvl="0"/>
            <a:r>
              <a:rPr lang="en-US" err="1"/>
              <a:t>Smelltu hér til þess að setja inn texta</a:t>
            </a:r>
            <a:endParaRPr lang="en-US"/>
          </a:p>
          <a:p>
            <a:pPr lvl="1"/>
            <a:r>
              <a:rPr lang="en-US"/>
              <a:t>Second level</a:t>
            </a:r>
          </a:p>
          <a:p>
            <a:pPr lvl="2"/>
            <a:r>
              <a:rPr lang="en-US"/>
              <a:t>Third level</a:t>
            </a:r>
          </a:p>
          <a:p>
            <a:pPr lvl="3"/>
            <a:r>
              <a:rPr lang="en-US"/>
              <a:t>Fourth level</a:t>
            </a:r>
          </a:p>
          <a:p>
            <a:pPr lvl="4"/>
            <a:r>
              <a:rPr lang="en-US"/>
              <a:t>Fifth level</a:t>
            </a:r>
            <a:endParaRPr lang="is-IS"/>
          </a:p>
        </p:txBody>
      </p:sp>
      <p:sp>
        <p:nvSpPr>
          <p:cNvPr id="4" name="Date Placeholder 3">
            <a:extLst>
              <a:ext uri="{FF2B5EF4-FFF2-40B4-BE49-F238E27FC236}">
                <a16:creationId xmlns:a16="http://schemas.microsoft.com/office/drawing/2014/main" id="{604528B9-34A4-43CD-A973-F72065675DD5}"/>
              </a:ext>
            </a:extLst>
          </p:cNvPr>
          <p:cNvSpPr>
            <a:spLocks noGrp="1"/>
          </p:cNvSpPr>
          <p:nvPr>
            <p:ph type="dt" sz="half" idx="2"/>
          </p:nvPr>
        </p:nvSpPr>
        <p:spPr>
          <a:xfrm>
            <a:off x="838200" y="6356350"/>
            <a:ext cx="1649361"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Drög - ekki til dreifingar</a:t>
            </a:r>
            <a:endParaRPr lang="is-IS"/>
          </a:p>
        </p:txBody>
      </p:sp>
      <p:sp>
        <p:nvSpPr>
          <p:cNvPr id="5" name="Footer Placeholder 4">
            <a:extLst>
              <a:ext uri="{FF2B5EF4-FFF2-40B4-BE49-F238E27FC236}">
                <a16:creationId xmlns:a16="http://schemas.microsoft.com/office/drawing/2014/main" id="{36701294-BD01-4D7D-81A2-876D3F99E4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s-IS"/>
          </a:p>
        </p:txBody>
      </p:sp>
      <p:sp>
        <p:nvSpPr>
          <p:cNvPr id="6" name="Slide Number Placeholder 5">
            <a:extLst>
              <a:ext uri="{FF2B5EF4-FFF2-40B4-BE49-F238E27FC236}">
                <a16:creationId xmlns:a16="http://schemas.microsoft.com/office/drawing/2014/main" id="{E3417B8C-116F-405C-B017-B5ACB52F70BB}"/>
              </a:ext>
            </a:extLst>
          </p:cNvPr>
          <p:cNvSpPr>
            <a:spLocks noGrp="1"/>
          </p:cNvSpPr>
          <p:nvPr>
            <p:ph type="sldNum" sz="quarter" idx="4"/>
          </p:nvPr>
        </p:nvSpPr>
        <p:spPr>
          <a:xfrm>
            <a:off x="8610600" y="6356350"/>
            <a:ext cx="215572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62F549-826B-42FD-B9B7-051C02EB573A}" type="slidenum">
              <a:rPr lang="is-IS" smtClean="0"/>
              <a:t>‹#›</a:t>
            </a:fld>
            <a:endParaRPr lang="is-IS"/>
          </a:p>
        </p:txBody>
      </p:sp>
    </p:spTree>
    <p:extLst>
      <p:ext uri="{BB962C8B-B14F-4D97-AF65-F5344CB8AC3E}">
        <p14:creationId xmlns:p14="http://schemas.microsoft.com/office/powerpoint/2010/main" val="2814681300"/>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50" r:id="rId3"/>
    <p:sldLayoutId id="2147483662" r:id="rId4"/>
    <p:sldLayoutId id="2147483651" r:id="rId5"/>
    <p:sldLayoutId id="2147483666" r:id="rId6"/>
    <p:sldLayoutId id="2147483667" r:id="rId7"/>
    <p:sldLayoutId id="2147483668" r:id="rId8"/>
    <p:sldLayoutId id="2147483669" r:id="rId9"/>
    <p:sldLayoutId id="2147483670" r:id="rId10"/>
    <p:sldLayoutId id="2147483671" r:id="rId11"/>
    <p:sldLayoutId id="2147483652" r:id="rId12"/>
    <p:sldLayoutId id="2147483653" r:id="rId13"/>
    <p:sldLayoutId id="2147483656" r:id="rId14"/>
    <p:sldLayoutId id="2147483664" r:id="rId15"/>
    <p:sldLayoutId id="2147483654" r:id="rId16"/>
    <p:sldLayoutId id="2147483660" r:id="rId17"/>
    <p:sldLayoutId id="2147483665" r:id="rId18"/>
    <p:sldLayoutId id="2147483672" r:id="rId19"/>
    <p:sldLayoutId id="2147483673" r:id="rId20"/>
    <p:sldLayoutId id="2147483674" r:id="rId21"/>
    <p:sldLayoutId id="2147483675" r:id="rId22"/>
    <p:sldLayoutId id="2147483676" r:id="rId23"/>
    <p:sldLayoutId id="2147483677" r:id="rId24"/>
    <p:sldLayoutId id="2147483678" r:id="rId25"/>
    <p:sldLayoutId id="2147483679" r:id="rId26"/>
    <p:sldLayoutId id="2147483680" r:id="rId27"/>
    <p:sldLayoutId id="2147483681" r:id="rId28"/>
    <p:sldLayoutId id="2147483682" r:id="rId29"/>
    <p:sldLayoutId id="2147483683" r:id="rId30"/>
    <p:sldLayoutId id="2147483684" r:id="rId31"/>
    <p:sldLayoutId id="2147483685" r:id="rId32"/>
    <p:sldLayoutId id="2147483686" r:id="rId33"/>
    <p:sldLayoutId id="2147483687" r:id="rId34"/>
    <p:sldLayoutId id="2147483688" r:id="rId35"/>
    <p:sldLayoutId id="2147483689" r:id="rId36"/>
    <p:sldLayoutId id="2147483690" r:id="rId37"/>
    <p:sldLayoutId id="2147483691" r:id="rId38"/>
    <p:sldLayoutId id="2147483692" r:id="rId39"/>
    <p:sldLayoutId id="2147483693" r:id="rId40"/>
    <p:sldLayoutId id="2147483694" r:id="rId41"/>
    <p:sldLayoutId id="2147483695" r:id="rId42"/>
  </p:sldLayoutIdLst>
  <p:transition/>
  <p:hf sldNum="0" hdr="0" ftr="0"/>
  <p:txStyles>
    <p:titleStyle>
      <a:lvl1pPr algn="l" defTabSz="914400" rtl="0" eaLnBrk="1" latinLnBrk="0" hangingPunct="1">
        <a:lnSpc>
          <a:spcPct val="90000"/>
        </a:lnSpc>
        <a:spcBef>
          <a:spcPct val="0"/>
        </a:spcBef>
        <a:buNone/>
        <a:defRPr sz="4000" b="1" i="0" kern="1200" spc="150" baseline="0">
          <a:solidFill>
            <a:srgbClr val="4264AA"/>
          </a:solidFill>
          <a:latin typeface="Spartan"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spc="100" baseline="0">
          <a:solidFill>
            <a:schemeClr val="tx1">
              <a:lumMod val="85000"/>
              <a:lumOff val="15000"/>
            </a:schemeClr>
          </a:solidFill>
          <a:latin typeface="Spartan Med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spc="100" baseline="0">
          <a:solidFill>
            <a:schemeClr val="tx1">
              <a:lumMod val="85000"/>
              <a:lumOff val="15000"/>
            </a:schemeClr>
          </a:solidFill>
          <a:latin typeface="Spartan Med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spc="100" baseline="0">
          <a:solidFill>
            <a:schemeClr val="tx1">
              <a:lumMod val="85000"/>
              <a:lumOff val="15000"/>
            </a:schemeClr>
          </a:solidFill>
          <a:latin typeface="Spartan Med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spc="100" baseline="0">
          <a:solidFill>
            <a:schemeClr val="tx1">
              <a:lumMod val="85000"/>
              <a:lumOff val="15000"/>
            </a:schemeClr>
          </a:solidFill>
          <a:latin typeface="Spartan Med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spc="100" baseline="0">
          <a:solidFill>
            <a:schemeClr val="tx1">
              <a:lumMod val="85000"/>
              <a:lumOff val="15000"/>
            </a:schemeClr>
          </a:solidFill>
          <a:latin typeface="Spartan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s-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https://yt3.ggpht.com/5ty67nZog5S9a6v_g-g50T2FR-NDbVbcDRsr9bW3YHXUBUoRPIDosSfjuqTsUb5KZEhn2P81RA=s900-c-k-c0x00ffffff-no-rj"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5.xml"/><Relationship Id="rId5" Type="http://schemas.openxmlformats.org/officeDocument/2006/relationships/image" Target="../media/image46.jpeg"/><Relationship Id="rId4" Type="http://schemas.openxmlformats.org/officeDocument/2006/relationships/image" Target="../media/image45.jpeg"/></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25.xml"/><Relationship Id="rId5" Type="http://schemas.openxmlformats.org/officeDocument/2006/relationships/image" Target="../media/image46.jpeg"/><Relationship Id="rId4" Type="http://schemas.openxmlformats.org/officeDocument/2006/relationships/image" Target="../media/image45.jpeg"/></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3.jpe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6.jpe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https://yt3.ggpht.com/5ty67nZog5S9a6v_g-g50T2FR-NDbVbcDRsr9bW3YHXUBUoRPIDosSfjuqTsUb5KZEhn2P81RA=s900-c-k-c0x00ffffff-no-rj"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https://yt3.ggpht.com/5ty67nZog5S9a6v_g-g50T2FR-NDbVbcDRsr9bW3YHXUBUoRPIDosSfjuqTsUb5KZEhn2P81RA=s900-c-k-c0x00ffffff-no-rj" TargetMode="External"/><Relationship Id="rId4" Type="http://schemas.openxmlformats.org/officeDocument/2006/relationships/diagramLayout" Target="../diagrams/layout1.xml"/><Relationship Id="rId9" Type="http://schemas.openxmlformats.org/officeDocument/2006/relationships/image" Target="../media/image19.jpeg"/></Relationships>
</file>

<file path=ppt/slides/_rels/slide3.xml.rels><?xml version="1.0" encoding="UTF-8" standalone="yes"?>
<Relationships xmlns="http://schemas.openxmlformats.org/package/2006/relationships"><Relationship Id="rId8" Type="http://schemas.openxmlformats.org/officeDocument/2006/relationships/image" Target="../media/image24.emf"/><Relationship Id="rId13" Type="http://schemas.openxmlformats.org/officeDocument/2006/relationships/image" Target="../media/image29.png"/><Relationship Id="rId3" Type="http://schemas.openxmlformats.org/officeDocument/2006/relationships/image" Target="../media/image19.jpeg"/><Relationship Id="rId7" Type="http://schemas.openxmlformats.org/officeDocument/2006/relationships/image" Target="../media/image23.emf"/><Relationship Id="rId12" Type="http://schemas.openxmlformats.org/officeDocument/2006/relationships/image" Target="../media/image28.sv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22.emf"/><Relationship Id="rId11" Type="http://schemas.openxmlformats.org/officeDocument/2006/relationships/image" Target="../media/image27.png"/><Relationship Id="rId5" Type="http://schemas.openxmlformats.org/officeDocument/2006/relationships/image" Target="../media/image21.emf"/><Relationship Id="rId10" Type="http://schemas.openxmlformats.org/officeDocument/2006/relationships/image" Target="../media/image26.emf"/><Relationship Id="rId4" Type="http://schemas.openxmlformats.org/officeDocument/2006/relationships/image" Target="https://yt3.ggpht.com/5ty67nZog5S9a6v_g-g50T2FR-NDbVbcDRsr9bW3YHXUBUoRPIDosSfjuqTsUb5KZEhn2P81RA=s900-c-k-c0x00ffffff-no-rj" TargetMode="External"/><Relationship Id="rId9" Type="http://schemas.openxmlformats.org/officeDocument/2006/relationships/image" Target="../media/image25.emf"/><Relationship Id="rId14" Type="http://schemas.openxmlformats.org/officeDocument/2006/relationships/image" Target="../media/image30.sv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https://yt3.ggpht.com/5ty67nZog5S9a6v_g-g50T2FR-NDbVbcDRsr9bW3YHXUBUoRPIDosSfjuqTsUb5KZEhn2P81RA=s900-c-k-c0x00ffffff-no-rj"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9.png"/><Relationship Id="rId3" Type="http://schemas.openxmlformats.org/officeDocument/2006/relationships/image" Target="../media/image19.jpe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https://yt3.ggpht.com/5ty67nZog5S9a6v_g-g50T2FR-NDbVbcDRsr9bW3YHXUBUoRPIDosSfjuqTsUb5KZEhn2P81RA=s900-c-k-c0x00ffffff-no-rj" TargetMode="External"/><Relationship Id="rId9" Type="http://schemas.openxmlformats.org/officeDocument/2006/relationships/image" Target="../media/image35.png"/><Relationship Id="rId14" Type="http://schemas.openxmlformats.org/officeDocument/2006/relationships/image" Target="../media/image40.sv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41.png"/><Relationship Id="rId1" Type="http://schemas.openxmlformats.org/officeDocument/2006/relationships/slideLayout" Target="../slideLayouts/slideLayout25.xml"/><Relationship Id="rId4" Type="http://schemas.openxmlformats.org/officeDocument/2006/relationships/image" Target="https://yt3.ggpht.com/5ty67nZog5S9a6v_g-g50T2FR-NDbVbcDRsr9bW3YHXUBUoRPIDosSfjuqTsUb5KZEhn2P81RA=s900-c-k-c0x00ffffff-no-rj"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39.png"/><Relationship Id="rId18" Type="http://schemas.openxmlformats.org/officeDocument/2006/relationships/image" Target="../media/image46.jpe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https://yt3.ggpht.com/5ty67nZog5S9a6v_g-g50T2FR-NDbVbcDRsr9bW3YHXUBUoRPIDosSfjuqTsUb5KZEhn2P81RA=s900-c-k-c0x00ffffff-no-rj" TargetMode="External"/><Relationship Id="rId17" Type="http://schemas.openxmlformats.org/officeDocument/2006/relationships/image" Target="../media/image45.jpeg"/><Relationship Id="rId2" Type="http://schemas.openxmlformats.org/officeDocument/2006/relationships/notesSlide" Target="../notesSlides/notesSlide7.xml"/><Relationship Id="rId16" Type="http://schemas.openxmlformats.org/officeDocument/2006/relationships/image" Target="../media/image44.jpeg"/><Relationship Id="rId1" Type="http://schemas.openxmlformats.org/officeDocument/2006/relationships/slideLayout" Target="../slideLayouts/slideLayout25.xml"/><Relationship Id="rId6" Type="http://schemas.openxmlformats.org/officeDocument/2006/relationships/image" Target="../media/image34.svg"/><Relationship Id="rId11" Type="http://schemas.openxmlformats.org/officeDocument/2006/relationships/image" Target="../media/image19.jpeg"/><Relationship Id="rId5" Type="http://schemas.openxmlformats.org/officeDocument/2006/relationships/image" Target="../media/image33.png"/><Relationship Id="rId15" Type="http://schemas.openxmlformats.org/officeDocument/2006/relationships/image" Target="../media/image43.jpeg"/><Relationship Id="rId10" Type="http://schemas.openxmlformats.org/officeDocument/2006/relationships/image" Target="../media/image38.svg"/><Relationship Id="rId19" Type="http://schemas.openxmlformats.org/officeDocument/2006/relationships/image" Target="../media/image42.jpeg"/><Relationship Id="rId4" Type="http://schemas.openxmlformats.org/officeDocument/2006/relationships/image" Target="../media/image32.svg"/><Relationship Id="rId9" Type="http://schemas.openxmlformats.org/officeDocument/2006/relationships/image" Target="../media/image37.png"/><Relationship Id="rId14" Type="http://schemas.openxmlformats.org/officeDocument/2006/relationships/image" Target="../media/image40.svg"/></Relationships>
</file>

<file path=ppt/slides/_rels/slide9.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39.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https://yt3.ggpht.com/5ty67nZog5S9a6v_g-g50T2FR-NDbVbcDRsr9bW3YHXUBUoRPIDosSfjuqTsUb5KZEhn2P81RA=s900-c-k-c0x00ffffff-no-rj" TargetMode="External"/><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34.svg"/><Relationship Id="rId11" Type="http://schemas.openxmlformats.org/officeDocument/2006/relationships/image" Target="../media/image19.jpe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 Id="rId14" Type="http://schemas.openxmlformats.org/officeDocument/2006/relationships/image" Target="../media/image4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F71A21-5ED1-9C4E-B53C-2EB0CCDCF9F7}"/>
              </a:ext>
            </a:extLst>
          </p:cNvPr>
          <p:cNvSpPr/>
          <p:nvPr/>
        </p:nvSpPr>
        <p:spPr>
          <a:xfrm>
            <a:off x="-78659" y="-36871"/>
            <a:ext cx="6656440" cy="6971071"/>
          </a:xfrm>
          <a:custGeom>
            <a:avLst/>
            <a:gdLst>
              <a:gd name="connsiteX0" fmla="*/ 0 w 5748743"/>
              <a:gd name="connsiteY0" fmla="*/ 9833 h 6971071"/>
              <a:gd name="connsiteX1" fmla="*/ 4116588 w 5748743"/>
              <a:gd name="connsiteY1" fmla="*/ 0 h 6971071"/>
              <a:gd name="connsiteX2" fmla="*/ 5748743 w 5748743"/>
              <a:gd name="connsiteY2" fmla="*/ 6931742 h 6971071"/>
              <a:gd name="connsiteX3" fmla="*/ 1 w 5748743"/>
              <a:gd name="connsiteY3" fmla="*/ 6971071 h 6971071"/>
              <a:gd name="connsiteX4" fmla="*/ 0 w 5748743"/>
              <a:gd name="connsiteY4" fmla="*/ 9833 h 6971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8743" h="6971071">
                <a:moveTo>
                  <a:pt x="0" y="9833"/>
                </a:moveTo>
                <a:lnTo>
                  <a:pt x="4116588" y="0"/>
                </a:lnTo>
                <a:lnTo>
                  <a:pt x="5748743" y="6931742"/>
                </a:lnTo>
                <a:lnTo>
                  <a:pt x="1" y="6971071"/>
                </a:lnTo>
                <a:cubicBezTo>
                  <a:pt x="1" y="4650658"/>
                  <a:pt x="0" y="2330246"/>
                  <a:pt x="0" y="9833"/>
                </a:cubicBezTo>
                <a:close/>
              </a:path>
            </a:pathLst>
          </a:custGeom>
          <a:solidFill>
            <a:srgbClr val="0097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3" name="Subtitle 2">
            <a:extLst>
              <a:ext uri="{FF2B5EF4-FFF2-40B4-BE49-F238E27FC236}">
                <a16:creationId xmlns:a16="http://schemas.microsoft.com/office/drawing/2014/main" id="{0D21A690-A8B8-6C44-8AB0-9420456DBEAD}"/>
              </a:ext>
            </a:extLst>
          </p:cNvPr>
          <p:cNvSpPr>
            <a:spLocks noGrp="1"/>
          </p:cNvSpPr>
          <p:nvPr>
            <p:ph type="subTitle" idx="1"/>
          </p:nvPr>
        </p:nvSpPr>
        <p:spPr>
          <a:xfrm>
            <a:off x="491416" y="4709355"/>
            <a:ext cx="4788310" cy="1294427"/>
          </a:xfrm>
        </p:spPr>
        <p:txBody>
          <a:bodyPr>
            <a:normAutofit/>
          </a:bodyPr>
          <a:lstStyle/>
          <a:p>
            <a:pPr>
              <a:lnSpc>
                <a:spcPct val="150000"/>
              </a:lnSpc>
            </a:pPr>
            <a:r>
              <a:rPr lang="en" sz="2000" b="0" i="0" strike="noStrike" cap="none" spc="100" baseline="0">
                <a:solidFill>
                  <a:srgbClr val="FFFFFF"/>
                </a:solidFill>
                <a:effectLst/>
                <a:latin typeface="Spartan Medium"/>
                <a:ea typeface="Spartan Medium"/>
                <a:cs typeface="Spartan Medium"/>
              </a:rPr>
              <a:t>Strategy 2023-2028</a:t>
            </a:r>
          </a:p>
          <a:p>
            <a:pPr>
              <a:lnSpc>
                <a:spcPct val="150000"/>
              </a:lnSpc>
            </a:pPr>
            <a:r>
              <a:rPr lang="en" sz="2000" b="0" i="0" strike="noStrike" cap="none" spc="100" baseline="0">
                <a:solidFill>
                  <a:srgbClr val="FFFFFF"/>
                </a:solidFill>
                <a:effectLst/>
                <a:latin typeface="Spartan Medium"/>
                <a:ea typeface="Spartan Medium"/>
                <a:cs typeface="Spartan Medium"/>
              </a:rPr>
              <a:t>Presentation – June 8, 2022</a:t>
            </a:r>
          </a:p>
        </p:txBody>
      </p:sp>
      <p:sp>
        <p:nvSpPr>
          <p:cNvPr id="8" name="Title 1">
            <a:extLst>
              <a:ext uri="{FF2B5EF4-FFF2-40B4-BE49-F238E27FC236}">
                <a16:creationId xmlns:a16="http://schemas.microsoft.com/office/drawing/2014/main" id="{74ED6AB0-4868-D845-9C63-2DCEF901BF7A}"/>
              </a:ext>
            </a:extLst>
          </p:cNvPr>
          <p:cNvSpPr txBox="1"/>
          <p:nvPr/>
        </p:nvSpPr>
        <p:spPr>
          <a:xfrm>
            <a:off x="491416" y="3118688"/>
            <a:ext cx="5145709" cy="12944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i="0" kern="1200" spc="150" baseline="0">
                <a:solidFill>
                  <a:schemeClr val="tx2"/>
                </a:solidFill>
                <a:latin typeface="Spartan" pitchFamily="2" charset="77"/>
                <a:ea typeface="+mj-ea"/>
                <a:cs typeface="+mj-cs"/>
              </a:defRPr>
            </a:lvl1pPr>
          </a:lstStyle>
          <a:p>
            <a:r>
              <a:rPr lang="en" sz="4000" b="1" i="0" strike="noStrike" cap="none" spc="150" baseline="0" dirty="0">
                <a:solidFill>
                  <a:srgbClr val="FFFFFF"/>
                </a:solidFill>
                <a:effectLst/>
                <a:latin typeface="Spartan"/>
                <a:ea typeface="Spartan"/>
                <a:cs typeface="Spartan"/>
              </a:rPr>
              <a:t>The Administration of Occupational Safety and Health</a:t>
            </a:r>
          </a:p>
        </p:txBody>
      </p:sp>
      <p:sp>
        <p:nvSpPr>
          <p:cNvPr id="9" name="Rectangle 2">
            <a:extLst>
              <a:ext uri="{FF2B5EF4-FFF2-40B4-BE49-F238E27FC236}">
                <a16:creationId xmlns:a16="http://schemas.microsoft.com/office/drawing/2014/main" id="{32C5CE00-1CE7-592A-77B8-806A312BED07}"/>
              </a:ext>
            </a:extLst>
          </p:cNvPr>
          <p:cNvSpPr>
            <a:spLocks noChangeArrowheads="1"/>
          </p:cNvSpPr>
          <p:nvPr/>
        </p:nvSpPr>
        <p:spPr bwMode="auto">
          <a:xfrm>
            <a:off x="9537700" y="409548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s-IS"/>
          </a:p>
        </p:txBody>
      </p:sp>
      <p:pic>
        <p:nvPicPr>
          <p:cNvPr id="10" name="Picture 1" descr="Vinnueftirlitið - YouTube">
            <a:extLst>
              <a:ext uri="{FF2B5EF4-FFF2-40B4-BE49-F238E27FC236}">
                <a16:creationId xmlns:a16="http://schemas.microsoft.com/office/drawing/2014/main" id="{4198CC79-9418-5927-2F8F-DE5AC1B836B9}"/>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tretch>
            <a:fillRect/>
          </a:stretch>
        </p:blipFill>
        <p:spPr bwMode="auto">
          <a:xfrm>
            <a:off x="9537700" y="4095482"/>
            <a:ext cx="2654300" cy="2654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812750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F3BA65E-E062-BF40-8275-32A6F909FFDB}"/>
              </a:ext>
            </a:extLst>
          </p:cNvPr>
          <p:cNvSpPr txBox="1"/>
          <p:nvPr/>
        </p:nvSpPr>
        <p:spPr>
          <a:xfrm>
            <a:off x="2081760" y="1558944"/>
            <a:ext cx="8269248" cy="39640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spc="100" baseline="0">
                <a:solidFill>
                  <a:srgbClr val="25252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spc="100" baseline="0">
                <a:solidFill>
                  <a:srgbClr val="2525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100" baseline="0">
                <a:solidFill>
                  <a:srgbClr val="25252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100" baseline="0">
                <a:solidFill>
                  <a:srgbClr val="25252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100" baseline="0">
                <a:solidFill>
                  <a:srgbClr val="25252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mj-lt"/>
              <a:buAutoNum type="arabicPeriod"/>
            </a:pPr>
            <a:r>
              <a:rPr lang="en" sz="1200" b="1" i="0" strike="noStrike" cap="none" spc="100" baseline="0">
                <a:solidFill>
                  <a:srgbClr val="009729"/>
                </a:solidFill>
                <a:effectLst/>
                <a:latin typeface="Spartan Medium"/>
                <a:ea typeface="Spartan Medium"/>
                <a:cs typeface="Spartan Medium"/>
              </a:rPr>
              <a:t>Reduce people's absence from work with increased occupational safety and health.</a:t>
            </a:r>
          </a:p>
          <a:p>
            <a:pPr>
              <a:lnSpc>
                <a:spcPct val="150000"/>
              </a:lnSpc>
              <a:buFont typeface="+mj-lt"/>
              <a:buAutoNum type="arabicPeriod"/>
            </a:pPr>
            <a:r>
              <a:rPr lang="en" sz="1200" b="1" i="0" strike="noStrike" cap="none" spc="100" baseline="0">
                <a:solidFill>
                  <a:srgbClr val="009729"/>
                </a:solidFill>
                <a:effectLst/>
                <a:latin typeface="Spartan Medium"/>
                <a:ea typeface="Spartan Medium"/>
                <a:cs typeface="Spartan Medium"/>
              </a:rPr>
              <a:t>Facilitate a general discussion about the importance of a good workplace culture, including workplace communication, in an ever-changing environment, to promote well-being and prevent negative interactions such as harassment, violence and bullying.</a:t>
            </a:r>
          </a:p>
          <a:p>
            <a:pPr>
              <a:lnSpc>
                <a:spcPct val="150000"/>
              </a:lnSpc>
              <a:buFont typeface="+mj-lt"/>
              <a:buAutoNum type="arabicPeriod"/>
            </a:pPr>
            <a:r>
              <a:rPr lang="en" sz="1200" b="1" i="0" strike="noStrike" cap="none" spc="100" baseline="0">
                <a:solidFill>
                  <a:srgbClr val="009729"/>
                </a:solidFill>
                <a:effectLst/>
                <a:latin typeface="Spartan Medium"/>
                <a:ea typeface="Spartan Medium"/>
                <a:cs typeface="Spartan Medium"/>
              </a:rPr>
              <a:t>Reduce work-related musculoskeletal problems. Musculoskeletal problems are the second main cause of disability in this country.</a:t>
            </a:r>
          </a:p>
          <a:p>
            <a:pPr>
              <a:lnSpc>
                <a:spcPct val="150000"/>
              </a:lnSpc>
              <a:buFont typeface="+mj-lt"/>
              <a:buAutoNum type="arabicPeriod"/>
            </a:pPr>
            <a:r>
              <a:rPr lang="en" sz="1200" b="1" i="0" strike="noStrike" cap="none" spc="100" baseline="0">
                <a:solidFill>
                  <a:srgbClr val="009729"/>
                </a:solidFill>
                <a:effectLst/>
                <a:latin typeface="Spartan Medium"/>
                <a:ea typeface="Spartan Medium"/>
                <a:cs typeface="Spartan Medium"/>
              </a:rPr>
              <a:t>Increase the public's awareness of work-related employee burnout and how to prevent it.</a:t>
            </a:r>
          </a:p>
        </p:txBody>
      </p:sp>
      <p:sp>
        <p:nvSpPr>
          <p:cNvPr id="6" name="Rectangle 5">
            <a:extLst>
              <a:ext uri="{FF2B5EF4-FFF2-40B4-BE49-F238E27FC236}">
                <a16:creationId xmlns:a16="http://schemas.microsoft.com/office/drawing/2014/main" id="{BD5FDA62-D0E2-9546-9325-82016FE5A583}"/>
              </a:ext>
            </a:extLst>
          </p:cNvPr>
          <p:cNvSpPr/>
          <p:nvPr/>
        </p:nvSpPr>
        <p:spPr>
          <a:xfrm>
            <a:off x="1637344" y="477941"/>
            <a:ext cx="8475370" cy="579120"/>
          </a:xfrm>
          <a:prstGeom prst="rect">
            <a:avLst/>
          </a:prstGeom>
        </p:spPr>
        <p:txBody>
          <a:bodyPr wrap="square">
            <a:spAutoFit/>
          </a:bodyPr>
          <a:lstStyle/>
          <a:p>
            <a:r>
              <a:rPr lang="en" sz="3200" b="1" i="0" strike="noStrike" cap="none" spc="0" baseline="0">
                <a:solidFill>
                  <a:srgbClr val="016101"/>
                </a:solidFill>
                <a:effectLst/>
                <a:latin typeface="Spartan"/>
                <a:ea typeface="Spartan"/>
                <a:cs typeface="Spartan"/>
              </a:rPr>
              <a:t>WELLNESS</a:t>
            </a:r>
          </a:p>
        </p:txBody>
      </p:sp>
      <p:sp>
        <p:nvSpPr>
          <p:cNvPr id="15" name="Rectangle 14">
            <a:extLst>
              <a:ext uri="{FF2B5EF4-FFF2-40B4-BE49-F238E27FC236}">
                <a16:creationId xmlns:a16="http://schemas.microsoft.com/office/drawing/2014/main" id="{C31EEAC4-1900-C64A-8EFE-75E122EDEA8C}"/>
              </a:ext>
            </a:extLst>
          </p:cNvPr>
          <p:cNvSpPr/>
          <p:nvPr/>
        </p:nvSpPr>
        <p:spPr>
          <a:xfrm>
            <a:off x="938240" y="402639"/>
            <a:ext cx="559568" cy="579120"/>
          </a:xfrm>
          <a:prstGeom prst="rect">
            <a:avLst/>
          </a:prstGeom>
          <a:solidFill>
            <a:srgbClr val="47773B"/>
          </a:solidFill>
        </p:spPr>
        <p:txBody>
          <a:bodyPr wrap="square" anchor="ctr">
            <a:spAutoFit/>
          </a:bodyPr>
          <a:lstStyle/>
          <a:p>
            <a:pPr algn="ctr"/>
            <a:r>
              <a:rPr lang="en" sz="3200" b="1" i="0" strike="noStrike" cap="none" spc="0" baseline="0">
                <a:solidFill>
                  <a:srgbClr val="FFFFFF"/>
                </a:solidFill>
                <a:effectLst/>
                <a:latin typeface="Spartan"/>
                <a:ea typeface="Spartan"/>
                <a:cs typeface="Spartan"/>
              </a:rPr>
              <a:t>1</a:t>
            </a:r>
          </a:p>
        </p:txBody>
      </p:sp>
      <p:sp>
        <p:nvSpPr>
          <p:cNvPr id="16" name="Rectangle 3">
            <a:extLst>
              <a:ext uri="{FF2B5EF4-FFF2-40B4-BE49-F238E27FC236}">
                <a16:creationId xmlns:a16="http://schemas.microsoft.com/office/drawing/2014/main" id="{E885F73C-DD8D-D748-A735-E0C06E433C4C}"/>
              </a:ext>
            </a:extLst>
          </p:cNvPr>
          <p:cNvSpPr/>
          <p:nvPr/>
        </p:nvSpPr>
        <p:spPr>
          <a:xfrm>
            <a:off x="-4730342" y="-18288"/>
            <a:ext cx="6656440" cy="6971071"/>
          </a:xfrm>
          <a:custGeom>
            <a:avLst/>
            <a:gdLst>
              <a:gd name="connsiteX0" fmla="*/ 0 w 5748743"/>
              <a:gd name="connsiteY0" fmla="*/ 9833 h 6971071"/>
              <a:gd name="connsiteX1" fmla="*/ 4116588 w 5748743"/>
              <a:gd name="connsiteY1" fmla="*/ 0 h 6971071"/>
              <a:gd name="connsiteX2" fmla="*/ 5748743 w 5748743"/>
              <a:gd name="connsiteY2" fmla="*/ 6931742 h 6971071"/>
              <a:gd name="connsiteX3" fmla="*/ 1 w 5748743"/>
              <a:gd name="connsiteY3" fmla="*/ 6971071 h 6971071"/>
              <a:gd name="connsiteX4" fmla="*/ 0 w 5748743"/>
              <a:gd name="connsiteY4" fmla="*/ 9833 h 6971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8743" h="6971071">
                <a:moveTo>
                  <a:pt x="0" y="9833"/>
                </a:moveTo>
                <a:lnTo>
                  <a:pt x="4116588" y="0"/>
                </a:lnTo>
                <a:lnTo>
                  <a:pt x="5748743" y="6931742"/>
                </a:lnTo>
                <a:lnTo>
                  <a:pt x="1" y="6971071"/>
                </a:lnTo>
                <a:cubicBezTo>
                  <a:pt x="1" y="4650658"/>
                  <a:pt x="0" y="2330246"/>
                  <a:pt x="0" y="9833"/>
                </a:cubicBezTo>
                <a:close/>
              </a:path>
            </a:pathLst>
          </a:custGeom>
          <a:solidFill>
            <a:srgbClr val="0097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pic>
        <p:nvPicPr>
          <p:cNvPr id="9" name="Picture 4">
            <a:extLst>
              <a:ext uri="{FF2B5EF4-FFF2-40B4-BE49-F238E27FC236}">
                <a16:creationId xmlns:a16="http://schemas.microsoft.com/office/drawing/2014/main" id="{D46AED48-7F86-57DE-BBA1-2ACE221C5B9C}"/>
              </a:ext>
            </a:extLst>
          </p:cNvPr>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2274860" y="5656143"/>
            <a:ext cx="1095504" cy="107090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503B1CF0-F445-0A94-A545-A6D36A024537}"/>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3279557" y="5656143"/>
            <a:ext cx="714238" cy="9337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556F11B0-80E6-B2B2-4D56-BA0EE2F62593}"/>
              </a:ext>
            </a:extLst>
          </p:cNvPr>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4928662" y="5708176"/>
            <a:ext cx="732746" cy="74855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3FB7B013-6AEF-526B-3194-2FA173C493E8}"/>
              </a:ext>
            </a:extLst>
          </p:cNvPr>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4081541" y="5656143"/>
            <a:ext cx="760583" cy="88505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F8F0E3BF-BC2D-FF38-6CF1-A8B3015C588B}"/>
              </a:ext>
            </a:extLst>
          </p:cNvPr>
          <p:cNvSpPr/>
          <p:nvPr/>
        </p:nvSpPr>
        <p:spPr>
          <a:xfrm>
            <a:off x="6096000" y="5425953"/>
            <a:ext cx="5538033" cy="1066800"/>
          </a:xfrm>
          <a:prstGeom prst="rect">
            <a:avLst/>
          </a:prstGeom>
        </p:spPr>
        <p:txBody>
          <a:bodyPr wrap="square" lIns="91440" tIns="45720" rIns="91440" bIns="45720" anchor="t">
            <a:spAutoFit/>
          </a:bodyPr>
          <a:lstStyle/>
          <a:p>
            <a:pPr algn="r"/>
            <a:r>
              <a:rPr lang="en" sz="1600" b="0" i="0" strike="noStrike" cap="none" spc="100" baseline="0">
                <a:solidFill>
                  <a:srgbClr val="009729"/>
                </a:solidFill>
                <a:effectLst/>
                <a:latin typeface="Spartan Medium"/>
                <a:ea typeface="Spartan Medium"/>
                <a:cs typeface="Spartan Medium"/>
              </a:rPr>
              <a:t>We want to promote the good health and well-being of all employees in the Icelandic labor market through education, strong prevention work and risk-based monitoring.</a:t>
            </a:r>
            <a:endParaRPr lang="is-IS" sz="1600">
              <a:solidFill>
                <a:srgbClr val="009729"/>
              </a:solidFill>
              <a:highlight>
                <a:srgbClr val="FFFF00"/>
              </a:highlight>
              <a:latin typeface="Tw Cen MT" panose="020B0602020104020603"/>
            </a:endParaRPr>
          </a:p>
        </p:txBody>
      </p:sp>
    </p:spTree>
    <p:extLst>
      <p:ext uri="{BB962C8B-B14F-4D97-AF65-F5344CB8AC3E}">
        <p14:creationId xmlns:p14="http://schemas.microsoft.com/office/powerpoint/2010/main" val="242491969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F3BA65E-E062-BF40-8275-32A6F909FFDB}"/>
              </a:ext>
            </a:extLst>
          </p:cNvPr>
          <p:cNvSpPr txBox="1"/>
          <p:nvPr/>
        </p:nvSpPr>
        <p:spPr>
          <a:xfrm>
            <a:off x="2072616" y="1275480"/>
            <a:ext cx="8973336" cy="39640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spc="100" baseline="0">
                <a:solidFill>
                  <a:srgbClr val="25252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spc="100" baseline="0">
                <a:solidFill>
                  <a:srgbClr val="2525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100" baseline="0">
                <a:solidFill>
                  <a:srgbClr val="25252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100" baseline="0">
                <a:solidFill>
                  <a:srgbClr val="25252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100" baseline="0">
                <a:solidFill>
                  <a:srgbClr val="25252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mj-lt"/>
              <a:buAutoNum type="arabicPeriod" startAt="5"/>
            </a:pPr>
            <a:r>
              <a:rPr lang="en" sz="1200" b="1" i="0" strike="noStrike" cap="none" spc="100" baseline="0">
                <a:solidFill>
                  <a:srgbClr val="009729"/>
                </a:solidFill>
                <a:effectLst/>
                <a:latin typeface="Spartan Medium"/>
                <a:ea typeface="Spartan Medium"/>
                <a:cs typeface="Spartan Medium"/>
              </a:rPr>
              <a:t>Promote innovation in the field of occupational health and safety, such as through digital processes and tools and dissemination of education. </a:t>
            </a:r>
          </a:p>
          <a:p>
            <a:pPr>
              <a:lnSpc>
                <a:spcPct val="150000"/>
              </a:lnSpc>
              <a:buFont typeface="+mj-lt"/>
              <a:buAutoNum type="arabicPeriod" startAt="5"/>
            </a:pPr>
            <a:r>
              <a:rPr lang="en" sz="1200" b="1" i="0" strike="noStrike" cap="none" spc="100" baseline="0">
                <a:solidFill>
                  <a:srgbClr val="009729"/>
                </a:solidFill>
                <a:effectLst/>
                <a:latin typeface="Spartan Medium"/>
                <a:ea typeface="Spartan Medium"/>
                <a:cs typeface="Spartan Medium"/>
              </a:rPr>
              <a:t>Reduce work accidents in the domestic labor market through targeted prevention measures.</a:t>
            </a:r>
          </a:p>
          <a:p>
            <a:pPr>
              <a:lnSpc>
                <a:spcPct val="150000"/>
              </a:lnSpc>
              <a:buFont typeface="+mj-lt"/>
              <a:buAutoNum type="arabicPeriod" startAt="5"/>
            </a:pPr>
            <a:r>
              <a:rPr lang="en" sz="1200" b="1" i="0" strike="noStrike" cap="none" spc="100" baseline="0">
                <a:solidFill>
                  <a:srgbClr val="009729"/>
                </a:solidFill>
                <a:effectLst/>
                <a:latin typeface="Spartan Medium"/>
                <a:ea typeface="Spartan Medium"/>
                <a:cs typeface="Spartan Medium"/>
              </a:rPr>
              <a:t>Raise the awareness of individual groups in the labor market about occupational health and safety, such as employees who do not understand Icelandic, young people and employees who perform risky jobs.</a:t>
            </a:r>
          </a:p>
          <a:p>
            <a:pPr>
              <a:lnSpc>
                <a:spcPct val="150000"/>
              </a:lnSpc>
              <a:buFont typeface="+mj-lt"/>
              <a:buAutoNum type="arabicPeriod" startAt="5"/>
            </a:pPr>
            <a:r>
              <a:rPr lang="en" sz="1200" b="1" i="0" strike="noStrike" cap="none" spc="100" baseline="0">
                <a:solidFill>
                  <a:srgbClr val="009729"/>
                </a:solidFill>
                <a:effectLst/>
                <a:latin typeface="Spartan Medium"/>
                <a:ea typeface="Spartan Medium"/>
                <a:cs typeface="Spartan Medium"/>
              </a:rPr>
              <a:t>Create a discussion venue for forward-looking and issue-driven discussion about occupational health and safety in civil engineering in a broad sense.</a:t>
            </a:r>
          </a:p>
          <a:p>
            <a:pPr>
              <a:lnSpc>
                <a:spcPct val="150000"/>
              </a:lnSpc>
              <a:buFont typeface="+mj-lt"/>
              <a:buAutoNum type="arabicPeriod" startAt="5"/>
            </a:pPr>
            <a:r>
              <a:rPr lang="en" sz="1200" b="1" i="0" strike="noStrike" cap="none" spc="100" baseline="0">
                <a:solidFill>
                  <a:srgbClr val="009729"/>
                </a:solidFill>
                <a:effectLst/>
                <a:latin typeface="Spartan Medium"/>
                <a:ea typeface="Spartan Medium"/>
                <a:cs typeface="Spartan Medium"/>
              </a:rPr>
              <a:t>Communicate the causes of occupational accidents and their development to interested parties so that a quick and safe response can be made.</a:t>
            </a:r>
          </a:p>
          <a:p>
            <a:pPr>
              <a:lnSpc>
                <a:spcPct val="150000"/>
              </a:lnSpc>
              <a:buFont typeface="+mj-lt"/>
              <a:buAutoNum type="arabicPeriod" startAt="5"/>
            </a:pPr>
            <a:endParaRPr lang="is-IS" sz="1200" b="1">
              <a:solidFill>
                <a:srgbClr val="009729"/>
              </a:solidFill>
              <a:latin typeface="Spartan Medium" pitchFamily="2" charset="77"/>
            </a:endParaRPr>
          </a:p>
          <a:p>
            <a:pPr>
              <a:lnSpc>
                <a:spcPct val="150000"/>
              </a:lnSpc>
              <a:buFont typeface="+mj-lt"/>
              <a:buAutoNum type="arabicPeriod" startAt="5"/>
            </a:pPr>
            <a:endParaRPr lang="is-IS" sz="1200" b="1">
              <a:solidFill>
                <a:srgbClr val="009729"/>
              </a:solidFill>
              <a:latin typeface="Spartan Medium" pitchFamily="2" charset="77"/>
            </a:endParaRPr>
          </a:p>
          <a:p>
            <a:pPr>
              <a:lnSpc>
                <a:spcPct val="150000"/>
              </a:lnSpc>
              <a:buFont typeface="+mj-lt"/>
              <a:buAutoNum type="arabicPeriod" startAt="5"/>
            </a:pPr>
            <a:endParaRPr lang="is-IS" sz="1200" b="1">
              <a:solidFill>
                <a:srgbClr val="009729"/>
              </a:solidFill>
              <a:latin typeface="Spartan Medium" pitchFamily="2" charset="77"/>
            </a:endParaRPr>
          </a:p>
          <a:p>
            <a:pPr>
              <a:lnSpc>
                <a:spcPct val="150000"/>
              </a:lnSpc>
              <a:buFont typeface="+mj-lt"/>
              <a:buAutoNum type="arabicPeriod" startAt="5"/>
            </a:pPr>
            <a:endParaRPr lang="is-IS" sz="1200" b="1">
              <a:solidFill>
                <a:srgbClr val="009729"/>
              </a:solidFill>
              <a:latin typeface="Spartan Medium" pitchFamily="2" charset="77"/>
            </a:endParaRPr>
          </a:p>
        </p:txBody>
      </p:sp>
      <p:sp>
        <p:nvSpPr>
          <p:cNvPr id="6" name="Rectangle 5">
            <a:extLst>
              <a:ext uri="{FF2B5EF4-FFF2-40B4-BE49-F238E27FC236}">
                <a16:creationId xmlns:a16="http://schemas.microsoft.com/office/drawing/2014/main" id="{BD5FDA62-D0E2-9546-9325-82016FE5A583}"/>
              </a:ext>
            </a:extLst>
          </p:cNvPr>
          <p:cNvSpPr/>
          <p:nvPr/>
        </p:nvSpPr>
        <p:spPr>
          <a:xfrm>
            <a:off x="1637344" y="477941"/>
            <a:ext cx="8475370" cy="579120"/>
          </a:xfrm>
          <a:prstGeom prst="rect">
            <a:avLst/>
          </a:prstGeom>
        </p:spPr>
        <p:txBody>
          <a:bodyPr wrap="square">
            <a:spAutoFit/>
          </a:bodyPr>
          <a:lstStyle/>
          <a:p>
            <a:r>
              <a:rPr lang="en" sz="3200" b="1" i="0" strike="noStrike" cap="none" spc="0" baseline="0">
                <a:solidFill>
                  <a:srgbClr val="016101"/>
                </a:solidFill>
                <a:effectLst/>
                <a:latin typeface="Spartan"/>
                <a:ea typeface="Spartan"/>
                <a:cs typeface="Spartan"/>
              </a:rPr>
              <a:t>SAFETY</a:t>
            </a:r>
          </a:p>
        </p:txBody>
      </p:sp>
      <p:sp>
        <p:nvSpPr>
          <p:cNvPr id="16" name="Rectangle 3">
            <a:extLst>
              <a:ext uri="{FF2B5EF4-FFF2-40B4-BE49-F238E27FC236}">
                <a16:creationId xmlns:a16="http://schemas.microsoft.com/office/drawing/2014/main" id="{E885F73C-DD8D-D748-A735-E0C06E433C4C}"/>
              </a:ext>
            </a:extLst>
          </p:cNvPr>
          <p:cNvSpPr/>
          <p:nvPr/>
        </p:nvSpPr>
        <p:spPr>
          <a:xfrm>
            <a:off x="-4730342" y="-18288"/>
            <a:ext cx="6656440" cy="6971071"/>
          </a:xfrm>
          <a:custGeom>
            <a:avLst/>
            <a:gdLst>
              <a:gd name="connsiteX0" fmla="*/ 0 w 5748743"/>
              <a:gd name="connsiteY0" fmla="*/ 9833 h 6971071"/>
              <a:gd name="connsiteX1" fmla="*/ 4116588 w 5748743"/>
              <a:gd name="connsiteY1" fmla="*/ 0 h 6971071"/>
              <a:gd name="connsiteX2" fmla="*/ 5748743 w 5748743"/>
              <a:gd name="connsiteY2" fmla="*/ 6931742 h 6971071"/>
              <a:gd name="connsiteX3" fmla="*/ 1 w 5748743"/>
              <a:gd name="connsiteY3" fmla="*/ 6971071 h 6971071"/>
              <a:gd name="connsiteX4" fmla="*/ 0 w 5748743"/>
              <a:gd name="connsiteY4" fmla="*/ 9833 h 6971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8743" h="6971071">
                <a:moveTo>
                  <a:pt x="0" y="9833"/>
                </a:moveTo>
                <a:lnTo>
                  <a:pt x="4116588" y="0"/>
                </a:lnTo>
                <a:lnTo>
                  <a:pt x="5748743" y="6931742"/>
                </a:lnTo>
                <a:lnTo>
                  <a:pt x="1" y="6971071"/>
                </a:lnTo>
                <a:cubicBezTo>
                  <a:pt x="1" y="4650658"/>
                  <a:pt x="0" y="2330246"/>
                  <a:pt x="0" y="9833"/>
                </a:cubicBezTo>
                <a:close/>
              </a:path>
            </a:pathLst>
          </a:custGeom>
          <a:solidFill>
            <a:srgbClr val="0097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9" name="Rectangle 8">
            <a:extLst>
              <a:ext uri="{FF2B5EF4-FFF2-40B4-BE49-F238E27FC236}">
                <a16:creationId xmlns:a16="http://schemas.microsoft.com/office/drawing/2014/main" id="{8D769C23-BE5F-1DA6-93F6-D6F13BE2D959}"/>
              </a:ext>
            </a:extLst>
          </p:cNvPr>
          <p:cNvSpPr/>
          <p:nvPr/>
        </p:nvSpPr>
        <p:spPr>
          <a:xfrm>
            <a:off x="938240" y="402639"/>
            <a:ext cx="559568" cy="579120"/>
          </a:xfrm>
          <a:prstGeom prst="rect">
            <a:avLst/>
          </a:prstGeom>
          <a:solidFill>
            <a:srgbClr val="47773B"/>
          </a:solidFill>
        </p:spPr>
        <p:txBody>
          <a:bodyPr wrap="square" anchor="ctr">
            <a:spAutoFit/>
          </a:bodyPr>
          <a:lstStyle/>
          <a:p>
            <a:pPr algn="ctr"/>
            <a:r>
              <a:rPr lang="en" sz="3200" b="1" i="0" strike="noStrike" cap="none" spc="0" baseline="0">
                <a:solidFill>
                  <a:srgbClr val="FFFFFF"/>
                </a:solidFill>
                <a:effectLst/>
                <a:latin typeface="Spartan"/>
                <a:ea typeface="Spartan"/>
                <a:cs typeface="Spartan"/>
              </a:rPr>
              <a:t>2</a:t>
            </a:r>
          </a:p>
        </p:txBody>
      </p:sp>
      <p:pic>
        <p:nvPicPr>
          <p:cNvPr id="7" name="Picture 4">
            <a:extLst>
              <a:ext uri="{FF2B5EF4-FFF2-40B4-BE49-F238E27FC236}">
                <a16:creationId xmlns:a16="http://schemas.microsoft.com/office/drawing/2014/main" id="{FAE665A3-E6DA-F30A-0F5D-9024BF7E5E3B}"/>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2377542" y="5637623"/>
            <a:ext cx="1101296" cy="107657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D6FB4241-37C5-45A1-240C-DDEE8DDADE41}"/>
              </a:ext>
            </a:extLst>
          </p:cNvPr>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4206496" y="5702097"/>
            <a:ext cx="806021" cy="82341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a:extLst>
              <a:ext uri="{FF2B5EF4-FFF2-40B4-BE49-F238E27FC236}">
                <a16:creationId xmlns:a16="http://schemas.microsoft.com/office/drawing/2014/main" id="{5F717898-1362-A691-EC41-03E1AEE60A43}"/>
              </a:ext>
            </a:extLst>
          </p:cNvPr>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3360212" y="5644753"/>
            <a:ext cx="836641" cy="97355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9AF90ABE-16FB-5E88-60F7-7A5B731A5FB9}"/>
              </a:ext>
            </a:extLst>
          </p:cNvPr>
          <p:cNvSpPr/>
          <p:nvPr/>
        </p:nvSpPr>
        <p:spPr>
          <a:xfrm>
            <a:off x="6096000" y="5425953"/>
            <a:ext cx="5538033" cy="1310640"/>
          </a:xfrm>
          <a:prstGeom prst="rect">
            <a:avLst/>
          </a:prstGeom>
        </p:spPr>
        <p:txBody>
          <a:bodyPr wrap="square" lIns="91440" tIns="45720" rIns="91440" bIns="45720" anchor="t">
            <a:spAutoFit/>
          </a:bodyPr>
          <a:lstStyle/>
          <a:p>
            <a:pPr algn="r"/>
            <a:r>
              <a:rPr lang="en" sz="1600" b="0" i="0" strike="noStrike" cap="none" spc="100" baseline="0">
                <a:solidFill>
                  <a:srgbClr val="009729"/>
                </a:solidFill>
                <a:effectLst/>
                <a:latin typeface="Spartan Medium"/>
                <a:ea typeface="Spartan Medium"/>
                <a:cs typeface="Spartan Medium"/>
              </a:rPr>
              <a:t>We monitor the organization of safety issues at workplaces, heavy machinery and the use of dangerous substances and identify the main risk factors in the environment.</a:t>
            </a:r>
          </a:p>
        </p:txBody>
      </p:sp>
    </p:spTree>
    <p:extLst>
      <p:ext uri="{BB962C8B-B14F-4D97-AF65-F5344CB8AC3E}">
        <p14:creationId xmlns:p14="http://schemas.microsoft.com/office/powerpoint/2010/main" val="225468073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F3BA65E-E062-BF40-8275-32A6F909FFDB}"/>
              </a:ext>
            </a:extLst>
          </p:cNvPr>
          <p:cNvSpPr txBox="1"/>
          <p:nvPr/>
        </p:nvSpPr>
        <p:spPr>
          <a:xfrm>
            <a:off x="2072616" y="1275480"/>
            <a:ext cx="8973336" cy="39640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spc="100" baseline="0">
                <a:solidFill>
                  <a:srgbClr val="25252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spc="100" baseline="0">
                <a:solidFill>
                  <a:srgbClr val="2525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100" baseline="0">
                <a:solidFill>
                  <a:srgbClr val="25252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100" baseline="0">
                <a:solidFill>
                  <a:srgbClr val="25252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100" baseline="0">
                <a:solidFill>
                  <a:srgbClr val="25252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mj-lt"/>
              <a:buAutoNum type="arabicPeriod" startAt="10"/>
            </a:pPr>
            <a:r>
              <a:rPr lang="en" sz="1200" b="1" i="0" strike="noStrike" cap="none" spc="100" baseline="0">
                <a:solidFill>
                  <a:srgbClr val="009729"/>
                </a:solidFill>
                <a:effectLst/>
                <a:latin typeface="Spartan Medium"/>
                <a:ea typeface="Spartan Medium"/>
                <a:cs typeface="Spartan Medium"/>
              </a:rPr>
              <a:t>Support and encourage workplaces in Iceland to establish systematic occupational health and safety work based on the collaboration of employers, managers and employees.</a:t>
            </a:r>
          </a:p>
          <a:p>
            <a:pPr>
              <a:lnSpc>
                <a:spcPct val="150000"/>
              </a:lnSpc>
              <a:buFont typeface="+mj-lt"/>
              <a:buAutoNum type="arabicPeriod" startAt="10"/>
            </a:pPr>
            <a:r>
              <a:rPr lang="en" sz="1200" b="1" i="0" strike="noStrike" cap="none" spc="100" baseline="0">
                <a:solidFill>
                  <a:srgbClr val="009729"/>
                </a:solidFill>
                <a:effectLst/>
                <a:latin typeface="Spartan Medium"/>
                <a:ea typeface="Spartan Medium"/>
                <a:cs typeface="Spartan Medium"/>
              </a:rPr>
              <a:t>Promote the participation of everyone in the workplace, i.e. employer, managers and employees, in active occupational health and safety work where everyone takes responsibility for good occupational health and safety and well-being in the workplace.</a:t>
            </a:r>
          </a:p>
          <a:p>
            <a:pPr>
              <a:lnSpc>
                <a:spcPct val="150000"/>
              </a:lnSpc>
              <a:buFont typeface="+mj-lt"/>
              <a:buAutoNum type="arabicPeriod" startAt="10"/>
            </a:pPr>
            <a:r>
              <a:rPr lang="en" sz="1200" b="1" i="0" strike="noStrike" cap="none" spc="100" baseline="0">
                <a:solidFill>
                  <a:srgbClr val="009729"/>
                </a:solidFill>
                <a:effectLst/>
                <a:latin typeface="Spartan Medium"/>
                <a:ea typeface="Spartan Medium"/>
                <a:cs typeface="Spartan Medium"/>
              </a:rPr>
              <a:t>Encourage workplaces to develop a written Health and Safety Plan that addresses all five pillars of occupational health and safety.</a:t>
            </a:r>
          </a:p>
          <a:p>
            <a:pPr>
              <a:lnSpc>
                <a:spcPct val="150000"/>
              </a:lnSpc>
              <a:buFont typeface="+mj-lt"/>
              <a:buAutoNum type="arabicPeriod" startAt="10"/>
            </a:pPr>
            <a:r>
              <a:rPr lang="en" sz="1200" b="1" i="0" strike="noStrike" cap="none" spc="100" baseline="0">
                <a:solidFill>
                  <a:srgbClr val="009729"/>
                </a:solidFill>
                <a:effectLst/>
                <a:latin typeface="Spartan Medium"/>
                <a:ea typeface="Spartan Medium"/>
                <a:cs typeface="Spartan Medium"/>
              </a:rPr>
              <a:t>Encourage social discussion about the importance of occupational health and safety in order to promote a positive public image and attitude towards occupational health and safety work.</a:t>
            </a:r>
          </a:p>
          <a:p>
            <a:pPr>
              <a:lnSpc>
                <a:spcPct val="150000"/>
              </a:lnSpc>
              <a:buFont typeface="+mj-lt"/>
              <a:buAutoNum type="arabicPeriod" startAt="10"/>
            </a:pPr>
            <a:r>
              <a:rPr lang="en" sz="1200" b="1" i="0" strike="noStrike" cap="none" spc="100" baseline="0">
                <a:solidFill>
                  <a:srgbClr val="009729"/>
                </a:solidFill>
                <a:effectLst/>
                <a:latin typeface="Spartan Medium"/>
                <a:ea typeface="Spartan Medium"/>
                <a:cs typeface="Spartan Medium"/>
              </a:rPr>
              <a:t>Increase collaboration with the university community and other research institutions on research in the field of occupational health and safety.</a:t>
            </a:r>
          </a:p>
          <a:p>
            <a:pPr>
              <a:lnSpc>
                <a:spcPct val="150000"/>
              </a:lnSpc>
              <a:buFont typeface="+mj-lt"/>
              <a:buAutoNum type="arabicPeriod" startAt="10"/>
            </a:pPr>
            <a:endParaRPr lang="is-IS" sz="1200" b="1">
              <a:solidFill>
                <a:srgbClr val="009729"/>
              </a:solidFill>
              <a:latin typeface="Spartan Medium" pitchFamily="2" charset="77"/>
            </a:endParaRPr>
          </a:p>
          <a:p>
            <a:pPr>
              <a:lnSpc>
                <a:spcPct val="150000"/>
              </a:lnSpc>
              <a:buFont typeface="+mj-lt"/>
              <a:buAutoNum type="arabicPeriod" startAt="10"/>
            </a:pPr>
            <a:endParaRPr lang="is-IS" sz="1200" b="1">
              <a:solidFill>
                <a:srgbClr val="009729"/>
              </a:solidFill>
              <a:latin typeface="Spartan Medium" pitchFamily="2" charset="77"/>
            </a:endParaRPr>
          </a:p>
          <a:p>
            <a:pPr>
              <a:lnSpc>
                <a:spcPct val="150000"/>
              </a:lnSpc>
              <a:buFont typeface="+mj-lt"/>
              <a:buAutoNum type="arabicPeriod" startAt="10"/>
            </a:pPr>
            <a:endParaRPr lang="is-IS" sz="1200" b="1">
              <a:solidFill>
                <a:srgbClr val="009729"/>
              </a:solidFill>
              <a:latin typeface="Spartan Medium" pitchFamily="2" charset="77"/>
            </a:endParaRPr>
          </a:p>
          <a:p>
            <a:pPr>
              <a:lnSpc>
                <a:spcPct val="150000"/>
              </a:lnSpc>
              <a:buFont typeface="+mj-lt"/>
              <a:buAutoNum type="arabicPeriod" startAt="10"/>
            </a:pPr>
            <a:endParaRPr lang="is-IS" sz="1200" b="1">
              <a:solidFill>
                <a:srgbClr val="009729"/>
              </a:solidFill>
              <a:latin typeface="Spartan Medium" pitchFamily="2" charset="77"/>
            </a:endParaRPr>
          </a:p>
          <a:p>
            <a:pPr>
              <a:lnSpc>
                <a:spcPct val="150000"/>
              </a:lnSpc>
              <a:buFont typeface="+mj-lt"/>
              <a:buAutoNum type="arabicPeriod" startAt="10"/>
            </a:pPr>
            <a:endParaRPr lang="is-IS" sz="1200" b="1">
              <a:solidFill>
                <a:srgbClr val="009729"/>
              </a:solidFill>
              <a:latin typeface="Spartan Medium" pitchFamily="2" charset="77"/>
            </a:endParaRPr>
          </a:p>
        </p:txBody>
      </p:sp>
      <p:sp>
        <p:nvSpPr>
          <p:cNvPr id="6" name="Rectangle 5">
            <a:extLst>
              <a:ext uri="{FF2B5EF4-FFF2-40B4-BE49-F238E27FC236}">
                <a16:creationId xmlns:a16="http://schemas.microsoft.com/office/drawing/2014/main" id="{BD5FDA62-D0E2-9546-9325-82016FE5A583}"/>
              </a:ext>
            </a:extLst>
          </p:cNvPr>
          <p:cNvSpPr/>
          <p:nvPr/>
        </p:nvSpPr>
        <p:spPr>
          <a:xfrm>
            <a:off x="1637344" y="477941"/>
            <a:ext cx="8475370" cy="579120"/>
          </a:xfrm>
          <a:prstGeom prst="rect">
            <a:avLst/>
          </a:prstGeom>
        </p:spPr>
        <p:txBody>
          <a:bodyPr wrap="square">
            <a:spAutoFit/>
          </a:bodyPr>
          <a:lstStyle/>
          <a:p>
            <a:r>
              <a:rPr lang="en" sz="3200" b="1" i="0" strike="noStrike" cap="none" spc="0" baseline="0">
                <a:solidFill>
                  <a:srgbClr val="016101"/>
                </a:solidFill>
                <a:effectLst/>
                <a:latin typeface="Spartan"/>
                <a:ea typeface="Spartan"/>
                <a:cs typeface="Spartan"/>
              </a:rPr>
              <a:t>PARTICIPATION</a:t>
            </a:r>
          </a:p>
        </p:txBody>
      </p:sp>
      <p:sp>
        <p:nvSpPr>
          <p:cNvPr id="16" name="Rectangle 3">
            <a:extLst>
              <a:ext uri="{FF2B5EF4-FFF2-40B4-BE49-F238E27FC236}">
                <a16:creationId xmlns:a16="http://schemas.microsoft.com/office/drawing/2014/main" id="{E885F73C-DD8D-D748-A735-E0C06E433C4C}"/>
              </a:ext>
            </a:extLst>
          </p:cNvPr>
          <p:cNvSpPr/>
          <p:nvPr/>
        </p:nvSpPr>
        <p:spPr>
          <a:xfrm>
            <a:off x="-4730342" y="-18288"/>
            <a:ext cx="6656440" cy="6971071"/>
          </a:xfrm>
          <a:custGeom>
            <a:avLst/>
            <a:gdLst>
              <a:gd name="connsiteX0" fmla="*/ 0 w 5748743"/>
              <a:gd name="connsiteY0" fmla="*/ 9833 h 6971071"/>
              <a:gd name="connsiteX1" fmla="*/ 4116588 w 5748743"/>
              <a:gd name="connsiteY1" fmla="*/ 0 h 6971071"/>
              <a:gd name="connsiteX2" fmla="*/ 5748743 w 5748743"/>
              <a:gd name="connsiteY2" fmla="*/ 6931742 h 6971071"/>
              <a:gd name="connsiteX3" fmla="*/ 1 w 5748743"/>
              <a:gd name="connsiteY3" fmla="*/ 6971071 h 6971071"/>
              <a:gd name="connsiteX4" fmla="*/ 0 w 5748743"/>
              <a:gd name="connsiteY4" fmla="*/ 9833 h 6971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8743" h="6971071">
                <a:moveTo>
                  <a:pt x="0" y="9833"/>
                </a:moveTo>
                <a:lnTo>
                  <a:pt x="4116588" y="0"/>
                </a:lnTo>
                <a:lnTo>
                  <a:pt x="5748743" y="6931742"/>
                </a:lnTo>
                <a:lnTo>
                  <a:pt x="1" y="6971071"/>
                </a:lnTo>
                <a:cubicBezTo>
                  <a:pt x="1" y="4650658"/>
                  <a:pt x="0" y="2330246"/>
                  <a:pt x="0" y="9833"/>
                </a:cubicBezTo>
                <a:close/>
              </a:path>
            </a:pathLst>
          </a:custGeom>
          <a:solidFill>
            <a:srgbClr val="0097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9" name="Rectangle 8">
            <a:extLst>
              <a:ext uri="{FF2B5EF4-FFF2-40B4-BE49-F238E27FC236}">
                <a16:creationId xmlns:a16="http://schemas.microsoft.com/office/drawing/2014/main" id="{8D769C23-BE5F-1DA6-93F6-D6F13BE2D959}"/>
              </a:ext>
            </a:extLst>
          </p:cNvPr>
          <p:cNvSpPr/>
          <p:nvPr/>
        </p:nvSpPr>
        <p:spPr>
          <a:xfrm>
            <a:off x="938240" y="402639"/>
            <a:ext cx="559568" cy="579120"/>
          </a:xfrm>
          <a:prstGeom prst="rect">
            <a:avLst/>
          </a:prstGeom>
          <a:solidFill>
            <a:srgbClr val="47773B"/>
          </a:solidFill>
        </p:spPr>
        <p:txBody>
          <a:bodyPr wrap="square" anchor="ctr">
            <a:spAutoFit/>
          </a:bodyPr>
          <a:lstStyle/>
          <a:p>
            <a:pPr algn="ctr"/>
            <a:r>
              <a:rPr lang="en" sz="3200" b="1" i="0" strike="noStrike" cap="none" spc="0" baseline="0">
                <a:solidFill>
                  <a:srgbClr val="FFFFFF"/>
                </a:solidFill>
                <a:effectLst/>
                <a:latin typeface="Spartan"/>
                <a:ea typeface="Spartan"/>
                <a:cs typeface="Spartan"/>
              </a:rPr>
              <a:t>3</a:t>
            </a:r>
          </a:p>
        </p:txBody>
      </p:sp>
      <p:pic>
        <p:nvPicPr>
          <p:cNvPr id="7" name="Picture 4">
            <a:extLst>
              <a:ext uri="{FF2B5EF4-FFF2-40B4-BE49-F238E27FC236}">
                <a16:creationId xmlns:a16="http://schemas.microsoft.com/office/drawing/2014/main" id="{E3EA9430-2F16-4822-6746-E30E990C3963}"/>
              </a:ext>
            </a:extLst>
          </p:cNvPr>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2590945" y="5735987"/>
            <a:ext cx="1001178" cy="9787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CAFFBB9A-D002-DE59-ADE2-FB6010FDE028}"/>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3597222" y="5787662"/>
            <a:ext cx="732746" cy="74855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4A8C1F99-CC4E-E5B9-7C56-1F110514A130}"/>
              </a:ext>
            </a:extLst>
          </p:cNvPr>
          <p:cNvSpPr/>
          <p:nvPr/>
        </p:nvSpPr>
        <p:spPr>
          <a:xfrm>
            <a:off x="4850779" y="5425952"/>
            <a:ext cx="6783254" cy="1310640"/>
          </a:xfrm>
          <a:prstGeom prst="rect">
            <a:avLst/>
          </a:prstGeom>
        </p:spPr>
        <p:txBody>
          <a:bodyPr wrap="square" lIns="91440" tIns="45720" rIns="91440" bIns="45720" anchor="t">
            <a:spAutoFit/>
          </a:bodyPr>
          <a:lstStyle/>
          <a:p>
            <a:pPr algn="r"/>
            <a:r>
              <a:rPr lang="en" sz="1600" b="0" i="0" strike="noStrike" cap="none" spc="100" baseline="0">
                <a:solidFill>
                  <a:srgbClr val="009729"/>
                </a:solidFill>
                <a:effectLst/>
                <a:latin typeface="Spartan Medium"/>
                <a:ea typeface="Spartan Medium"/>
                <a:cs typeface="Spartan Medium"/>
              </a:rPr>
              <a:t>We encourage workplaces to participate in systematic occupational health and safety work, as a good workplace culture and a healthy environment lead to social and financial benefits for all of us. </a:t>
            </a:r>
          </a:p>
          <a:p>
            <a:pPr algn="r"/>
            <a:endParaRPr lang="is-IS" sz="1600" spc="100">
              <a:solidFill>
                <a:srgbClr val="009729"/>
              </a:solidFill>
              <a:latin typeface="Spartan Medium"/>
              <a:sym typeface="Poppins Light"/>
            </a:endParaRPr>
          </a:p>
        </p:txBody>
      </p:sp>
    </p:spTree>
    <p:extLst>
      <p:ext uri="{BB962C8B-B14F-4D97-AF65-F5344CB8AC3E}">
        <p14:creationId xmlns:p14="http://schemas.microsoft.com/office/powerpoint/2010/main" val="291981997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F3BA65E-E062-BF40-8275-32A6F909FFDB}"/>
              </a:ext>
            </a:extLst>
          </p:cNvPr>
          <p:cNvSpPr txBox="1"/>
          <p:nvPr/>
        </p:nvSpPr>
        <p:spPr>
          <a:xfrm>
            <a:off x="2072615" y="1275480"/>
            <a:ext cx="9257023" cy="39640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spc="100" baseline="0">
                <a:solidFill>
                  <a:srgbClr val="25252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spc="100" baseline="0">
                <a:solidFill>
                  <a:srgbClr val="2525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100" baseline="0">
                <a:solidFill>
                  <a:srgbClr val="25252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100" baseline="0">
                <a:solidFill>
                  <a:srgbClr val="25252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100" baseline="0">
                <a:solidFill>
                  <a:srgbClr val="25252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50000"/>
              </a:lnSpc>
              <a:buFont typeface="+mj-lt"/>
              <a:buAutoNum type="arabicPeriod" startAt="15"/>
            </a:pPr>
            <a:r>
              <a:rPr lang="en" sz="1200" b="1" i="0" strike="noStrike" cap="none" spc="100" baseline="0">
                <a:solidFill>
                  <a:srgbClr val="009729"/>
                </a:solidFill>
                <a:effectLst/>
                <a:latin typeface="Spartan Medium"/>
                <a:ea typeface="Spartan Medium"/>
                <a:cs typeface="Spartan Medium"/>
              </a:rPr>
              <a:t>Assess and respond to the effects of increased technology on the work environment, both positive and negative effects, such as working with machines and robots, job simplification and monotonization.</a:t>
            </a:r>
          </a:p>
          <a:p>
            <a:pPr marL="342900" indent="-342900">
              <a:lnSpc>
                <a:spcPct val="150000"/>
              </a:lnSpc>
              <a:buFont typeface="+mj-lt"/>
              <a:buAutoNum type="arabicPeriod" startAt="15"/>
            </a:pPr>
            <a:r>
              <a:rPr lang="en" sz="1200" b="1" i="0" strike="noStrike" cap="none" spc="100" baseline="0">
                <a:solidFill>
                  <a:srgbClr val="009729"/>
                </a:solidFill>
                <a:effectLst/>
                <a:latin typeface="Spartan Medium"/>
                <a:ea typeface="Spartan Medium"/>
                <a:cs typeface="Spartan Medium"/>
              </a:rPr>
              <a:t>Assess the impact of a hybrid labor market on the occupational health and safety of employees.</a:t>
            </a:r>
          </a:p>
          <a:p>
            <a:pPr marL="342900" indent="-342900">
              <a:lnSpc>
                <a:spcPct val="150000"/>
              </a:lnSpc>
              <a:buFont typeface="+mj-lt"/>
              <a:buAutoNum type="arabicPeriod" startAt="15"/>
            </a:pPr>
            <a:r>
              <a:rPr lang="en" sz="1200" b="1" i="0" strike="noStrike" cap="none" spc="100" baseline="0">
                <a:solidFill>
                  <a:srgbClr val="009729"/>
                </a:solidFill>
                <a:effectLst/>
                <a:latin typeface="Spartan Medium"/>
                <a:ea typeface="Spartan Medium"/>
                <a:cs typeface="Spartan Medium"/>
              </a:rPr>
              <a:t>Assess the impact of the increased demand for the provision of health and social services in users' private homes on the occupational health and safety of employees.</a:t>
            </a:r>
          </a:p>
          <a:p>
            <a:pPr marL="342900" indent="-342900">
              <a:lnSpc>
                <a:spcPct val="150000"/>
              </a:lnSpc>
              <a:buFont typeface="+mj-lt"/>
              <a:buAutoNum type="arabicPeriod" startAt="15"/>
            </a:pPr>
            <a:r>
              <a:rPr lang="en" sz="1200" b="1" i="0" strike="noStrike" cap="none" spc="100" baseline="0">
                <a:solidFill>
                  <a:srgbClr val="009729"/>
                </a:solidFill>
                <a:effectLst/>
                <a:latin typeface="Spartan Medium"/>
                <a:ea typeface="Spartan Medium"/>
                <a:cs typeface="Spartan Medium"/>
              </a:rPr>
              <a:t>Strengthen dialogue with stakeholders, i.a. members of the labor market, regarding the labor protection of those who carry out online work (e.g. platform workers) and those who work in other countries than their employer is established in.</a:t>
            </a:r>
          </a:p>
          <a:p>
            <a:pPr marL="342900" indent="-342900">
              <a:lnSpc>
                <a:spcPct val="150000"/>
              </a:lnSpc>
              <a:buFont typeface="+mj-lt"/>
              <a:buAutoNum type="arabicPeriod" startAt="15"/>
            </a:pPr>
            <a:r>
              <a:rPr lang="en" sz="1200" b="1" i="0" strike="noStrike" cap="none" spc="100" baseline="0">
                <a:solidFill>
                  <a:srgbClr val="009729"/>
                </a:solidFill>
                <a:effectLst/>
                <a:latin typeface="Spartan Medium"/>
                <a:ea typeface="Spartan Medium"/>
                <a:cs typeface="Spartan Medium"/>
              </a:rPr>
              <a:t>Encourage a discussion about the environmental impact of the use of heavy machinery and equipment, together with the importance of occupational health and safety in the workplace, and encourage the use of environmentally friendly heavy machinery and equipment.</a:t>
            </a:r>
          </a:p>
          <a:p>
            <a:pPr marL="342900" indent="-342900">
              <a:lnSpc>
                <a:spcPct val="150000"/>
              </a:lnSpc>
              <a:buFont typeface="+mj-lt"/>
              <a:buAutoNum type="arabicPeriod" startAt="15"/>
            </a:pPr>
            <a:endParaRPr lang="is-IS" sz="1200" b="1">
              <a:solidFill>
                <a:srgbClr val="009729"/>
              </a:solidFill>
              <a:latin typeface="Spartan Medium" pitchFamily="2" charset="77"/>
            </a:endParaRPr>
          </a:p>
          <a:p>
            <a:pPr>
              <a:lnSpc>
                <a:spcPct val="150000"/>
              </a:lnSpc>
              <a:buFont typeface="+mj-lt"/>
              <a:buAutoNum type="arabicPeriod" startAt="15"/>
            </a:pPr>
            <a:endParaRPr lang="is-IS" sz="1200" b="1">
              <a:solidFill>
                <a:srgbClr val="009729"/>
              </a:solidFill>
              <a:latin typeface="Spartan Medium" pitchFamily="2" charset="77"/>
            </a:endParaRPr>
          </a:p>
          <a:p>
            <a:pPr>
              <a:lnSpc>
                <a:spcPct val="150000"/>
              </a:lnSpc>
              <a:buFont typeface="+mj-lt"/>
              <a:buAutoNum type="arabicPeriod" startAt="15"/>
            </a:pPr>
            <a:endParaRPr lang="is-IS" sz="1200" b="1">
              <a:solidFill>
                <a:srgbClr val="009729"/>
              </a:solidFill>
              <a:latin typeface="Spartan Medium" pitchFamily="2" charset="77"/>
            </a:endParaRPr>
          </a:p>
        </p:txBody>
      </p:sp>
      <p:sp>
        <p:nvSpPr>
          <p:cNvPr id="6" name="Rectangle 5">
            <a:extLst>
              <a:ext uri="{FF2B5EF4-FFF2-40B4-BE49-F238E27FC236}">
                <a16:creationId xmlns:a16="http://schemas.microsoft.com/office/drawing/2014/main" id="{BD5FDA62-D0E2-9546-9325-82016FE5A583}"/>
              </a:ext>
            </a:extLst>
          </p:cNvPr>
          <p:cNvSpPr/>
          <p:nvPr/>
        </p:nvSpPr>
        <p:spPr>
          <a:xfrm>
            <a:off x="1637344" y="477941"/>
            <a:ext cx="8475370" cy="579120"/>
          </a:xfrm>
          <a:prstGeom prst="rect">
            <a:avLst/>
          </a:prstGeom>
        </p:spPr>
        <p:txBody>
          <a:bodyPr wrap="square">
            <a:spAutoFit/>
          </a:bodyPr>
          <a:lstStyle/>
          <a:p>
            <a:r>
              <a:rPr lang="en" sz="3200" b="1" i="0" strike="noStrike" cap="none" spc="0" baseline="0">
                <a:solidFill>
                  <a:srgbClr val="016101"/>
                </a:solidFill>
                <a:effectLst/>
                <a:latin typeface="Spartan"/>
                <a:ea typeface="Spartan"/>
                <a:cs typeface="Spartan"/>
              </a:rPr>
              <a:t>ADJUSTMENT</a:t>
            </a:r>
          </a:p>
        </p:txBody>
      </p:sp>
      <p:sp>
        <p:nvSpPr>
          <p:cNvPr id="16" name="Rectangle 3">
            <a:extLst>
              <a:ext uri="{FF2B5EF4-FFF2-40B4-BE49-F238E27FC236}">
                <a16:creationId xmlns:a16="http://schemas.microsoft.com/office/drawing/2014/main" id="{E885F73C-DD8D-D748-A735-E0C06E433C4C}"/>
              </a:ext>
            </a:extLst>
          </p:cNvPr>
          <p:cNvSpPr/>
          <p:nvPr/>
        </p:nvSpPr>
        <p:spPr>
          <a:xfrm>
            <a:off x="-4730342" y="-18288"/>
            <a:ext cx="6656440" cy="6971071"/>
          </a:xfrm>
          <a:custGeom>
            <a:avLst/>
            <a:gdLst>
              <a:gd name="connsiteX0" fmla="*/ 0 w 5748743"/>
              <a:gd name="connsiteY0" fmla="*/ 9833 h 6971071"/>
              <a:gd name="connsiteX1" fmla="*/ 4116588 w 5748743"/>
              <a:gd name="connsiteY1" fmla="*/ 0 h 6971071"/>
              <a:gd name="connsiteX2" fmla="*/ 5748743 w 5748743"/>
              <a:gd name="connsiteY2" fmla="*/ 6931742 h 6971071"/>
              <a:gd name="connsiteX3" fmla="*/ 1 w 5748743"/>
              <a:gd name="connsiteY3" fmla="*/ 6971071 h 6971071"/>
              <a:gd name="connsiteX4" fmla="*/ 0 w 5748743"/>
              <a:gd name="connsiteY4" fmla="*/ 9833 h 6971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8743" h="6971071">
                <a:moveTo>
                  <a:pt x="0" y="9833"/>
                </a:moveTo>
                <a:lnTo>
                  <a:pt x="4116588" y="0"/>
                </a:lnTo>
                <a:lnTo>
                  <a:pt x="5748743" y="6931742"/>
                </a:lnTo>
                <a:lnTo>
                  <a:pt x="1" y="6971071"/>
                </a:lnTo>
                <a:cubicBezTo>
                  <a:pt x="1" y="4650658"/>
                  <a:pt x="0" y="2330246"/>
                  <a:pt x="0" y="9833"/>
                </a:cubicBezTo>
                <a:close/>
              </a:path>
            </a:pathLst>
          </a:custGeom>
          <a:solidFill>
            <a:srgbClr val="0097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9" name="Rectangle 8">
            <a:extLst>
              <a:ext uri="{FF2B5EF4-FFF2-40B4-BE49-F238E27FC236}">
                <a16:creationId xmlns:a16="http://schemas.microsoft.com/office/drawing/2014/main" id="{8D769C23-BE5F-1DA6-93F6-D6F13BE2D959}"/>
              </a:ext>
            </a:extLst>
          </p:cNvPr>
          <p:cNvSpPr/>
          <p:nvPr/>
        </p:nvSpPr>
        <p:spPr>
          <a:xfrm>
            <a:off x="938240" y="402639"/>
            <a:ext cx="559568" cy="579120"/>
          </a:xfrm>
          <a:prstGeom prst="rect">
            <a:avLst/>
          </a:prstGeom>
          <a:solidFill>
            <a:srgbClr val="47773B"/>
          </a:solidFill>
        </p:spPr>
        <p:txBody>
          <a:bodyPr wrap="square" anchor="ctr">
            <a:spAutoFit/>
          </a:bodyPr>
          <a:lstStyle/>
          <a:p>
            <a:pPr algn="ctr"/>
            <a:r>
              <a:rPr lang="en" sz="3200" b="1" i="0" strike="noStrike" cap="none" spc="0" baseline="0">
                <a:solidFill>
                  <a:srgbClr val="FFFFFF"/>
                </a:solidFill>
                <a:effectLst/>
                <a:latin typeface="Spartan"/>
                <a:ea typeface="Spartan"/>
                <a:cs typeface="Spartan"/>
              </a:rPr>
              <a:t>4</a:t>
            </a:r>
          </a:p>
        </p:txBody>
      </p:sp>
      <p:pic>
        <p:nvPicPr>
          <p:cNvPr id="7" name="Picture 4">
            <a:extLst>
              <a:ext uri="{FF2B5EF4-FFF2-40B4-BE49-F238E27FC236}">
                <a16:creationId xmlns:a16="http://schemas.microsoft.com/office/drawing/2014/main" id="{44BF3672-C129-4F8C-0983-AFBFDB83D4DC}"/>
              </a:ext>
            </a:extLst>
          </p:cNvPr>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2422345" y="5702217"/>
            <a:ext cx="836641" cy="9735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4C5B7503-60BB-44E4-A4B0-EE19153966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7000" t="45122" r="17763" b="29374"/>
          <a:stretch>
            <a:fillRect/>
          </a:stretch>
        </p:blipFill>
        <p:spPr bwMode="auto">
          <a:xfrm>
            <a:off x="3315095" y="5724251"/>
            <a:ext cx="880275" cy="88504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7957552E-B828-38F2-4B8D-A6D907AA53AF}"/>
              </a:ext>
            </a:extLst>
          </p:cNvPr>
          <p:cNvSpPr/>
          <p:nvPr/>
        </p:nvSpPr>
        <p:spPr>
          <a:xfrm>
            <a:off x="4880472" y="5425953"/>
            <a:ext cx="6753561" cy="1310640"/>
          </a:xfrm>
          <a:prstGeom prst="rect">
            <a:avLst/>
          </a:prstGeom>
        </p:spPr>
        <p:txBody>
          <a:bodyPr wrap="square" lIns="91440" tIns="45720" rIns="91440" bIns="45720" anchor="t">
            <a:spAutoFit/>
          </a:bodyPr>
          <a:lstStyle/>
          <a:p>
            <a:pPr algn="r"/>
            <a:r>
              <a:rPr lang="en" sz="1600" b="0" i="0" strike="noStrike" cap="none" spc="100" baseline="0">
                <a:solidFill>
                  <a:srgbClr val="009729"/>
                </a:solidFill>
                <a:effectLst/>
                <a:latin typeface="Spartan Medium"/>
                <a:ea typeface="Spartan Medium"/>
                <a:cs typeface="Spartan Medium"/>
              </a:rPr>
              <a:t>We foresee much faster changes in the labor market in the coming years, which will affect people's working environment and working methods, and occupational safety considerations must be considered in light of this. </a:t>
            </a:r>
          </a:p>
        </p:txBody>
      </p:sp>
    </p:spTree>
    <p:extLst>
      <p:ext uri="{BB962C8B-B14F-4D97-AF65-F5344CB8AC3E}">
        <p14:creationId xmlns:p14="http://schemas.microsoft.com/office/powerpoint/2010/main" val="253328070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F3BA65E-E062-BF40-8275-32A6F909FFDB}"/>
              </a:ext>
            </a:extLst>
          </p:cNvPr>
          <p:cNvSpPr txBox="1"/>
          <p:nvPr/>
        </p:nvSpPr>
        <p:spPr>
          <a:xfrm>
            <a:off x="2072616" y="1275480"/>
            <a:ext cx="8973336" cy="39640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spc="100" baseline="0">
                <a:solidFill>
                  <a:srgbClr val="25252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spc="100" baseline="0">
                <a:solidFill>
                  <a:srgbClr val="2525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100" baseline="0">
                <a:solidFill>
                  <a:srgbClr val="25252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100" baseline="0">
                <a:solidFill>
                  <a:srgbClr val="25252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100" baseline="0">
                <a:solidFill>
                  <a:srgbClr val="25252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50000"/>
              </a:lnSpc>
              <a:buFont typeface="+mj-lt"/>
              <a:buAutoNum type="arabicPeriod" startAt="20"/>
            </a:pPr>
            <a:r>
              <a:rPr lang="en" sz="1200" b="1" i="0" strike="noStrike" cap="none" spc="100" baseline="0">
                <a:solidFill>
                  <a:srgbClr val="009729"/>
                </a:solidFill>
                <a:effectLst/>
                <a:latin typeface="Spartan Medium"/>
                <a:ea typeface="Spartan Medium"/>
                <a:cs typeface="Spartan Medium"/>
              </a:rPr>
              <a:t>Promote the development of digital service processes that improve service and user experience, where information technology is used efficiently to increase quality and reliability.</a:t>
            </a:r>
          </a:p>
          <a:p>
            <a:pPr marL="342900" indent="-342900">
              <a:lnSpc>
                <a:spcPct val="150000"/>
              </a:lnSpc>
              <a:buFont typeface="+mj-lt"/>
              <a:buAutoNum type="arabicPeriod" startAt="20"/>
            </a:pPr>
            <a:r>
              <a:rPr lang="en" sz="1200" b="1" i="0" strike="noStrike" cap="none" spc="100" baseline="0">
                <a:solidFill>
                  <a:srgbClr val="009729"/>
                </a:solidFill>
                <a:effectLst/>
                <a:latin typeface="Spartan Medium"/>
                <a:ea typeface="Spartan Medium"/>
                <a:cs typeface="Spartan Medium"/>
              </a:rPr>
              <a:t>Strengthen the organization's monitoring by simplifying and developing processes, innovation and the use of technology, such as digital monitoring, in accordance with good governance.</a:t>
            </a:r>
          </a:p>
          <a:p>
            <a:pPr marL="342900" indent="-342900">
              <a:lnSpc>
                <a:spcPct val="150000"/>
              </a:lnSpc>
              <a:buFont typeface="+mj-lt"/>
              <a:buAutoNum type="arabicPeriod" startAt="20"/>
            </a:pPr>
            <a:r>
              <a:rPr lang="en" sz="1200" b="1" i="0" strike="noStrike" cap="none" spc="100" baseline="0">
                <a:solidFill>
                  <a:srgbClr val="009729"/>
                </a:solidFill>
                <a:effectLst/>
                <a:latin typeface="Spartan Medium"/>
                <a:ea typeface="Spartan Medium"/>
                <a:cs typeface="Spartan Medium"/>
              </a:rPr>
              <a:t>Establish increased professional collaboration across the organization and promote professional project management.</a:t>
            </a:r>
          </a:p>
          <a:p>
            <a:pPr marL="342900" indent="-342900">
              <a:lnSpc>
                <a:spcPct val="150000"/>
              </a:lnSpc>
              <a:buFont typeface="+mj-lt"/>
              <a:buAutoNum type="arabicPeriod" startAt="20"/>
            </a:pPr>
            <a:r>
              <a:rPr lang="en" sz="1200" b="1" i="0" strike="noStrike" cap="none" spc="100" baseline="0">
                <a:solidFill>
                  <a:srgbClr val="009729"/>
                </a:solidFill>
                <a:effectLst/>
                <a:latin typeface="Spartan Medium"/>
                <a:ea typeface="Spartan Medium"/>
                <a:cs typeface="Spartan Medium"/>
              </a:rPr>
              <a:t>Strengthen the quality of inspections and follow-up of workplaces.</a:t>
            </a:r>
          </a:p>
          <a:p>
            <a:pPr marL="342900" indent="-342900">
              <a:lnSpc>
                <a:spcPct val="150000"/>
              </a:lnSpc>
              <a:buFont typeface="+mj-lt"/>
              <a:buAutoNum type="arabicPeriod" startAt="20"/>
            </a:pPr>
            <a:endParaRPr lang="is-IS" sz="1200" b="1">
              <a:solidFill>
                <a:srgbClr val="009729"/>
              </a:solidFill>
              <a:latin typeface="Spartan Medium" pitchFamily="2" charset="77"/>
            </a:endParaRPr>
          </a:p>
          <a:p>
            <a:pPr>
              <a:lnSpc>
                <a:spcPct val="150000"/>
              </a:lnSpc>
              <a:buFont typeface="+mj-lt"/>
              <a:buAutoNum type="arabicPeriod" startAt="20"/>
            </a:pPr>
            <a:endParaRPr lang="is-IS" sz="1200" b="1">
              <a:solidFill>
                <a:srgbClr val="009729"/>
              </a:solidFill>
              <a:latin typeface="Spartan Medium" pitchFamily="2" charset="77"/>
            </a:endParaRPr>
          </a:p>
          <a:p>
            <a:pPr>
              <a:lnSpc>
                <a:spcPct val="150000"/>
              </a:lnSpc>
              <a:buFont typeface="+mj-lt"/>
              <a:buAutoNum type="arabicPeriod" startAt="20"/>
            </a:pPr>
            <a:endParaRPr lang="is-IS" sz="1200" b="1">
              <a:solidFill>
                <a:srgbClr val="009729"/>
              </a:solidFill>
              <a:latin typeface="Spartan Medium" pitchFamily="2" charset="77"/>
            </a:endParaRPr>
          </a:p>
        </p:txBody>
      </p:sp>
      <p:sp>
        <p:nvSpPr>
          <p:cNvPr id="6" name="Rectangle 5">
            <a:extLst>
              <a:ext uri="{FF2B5EF4-FFF2-40B4-BE49-F238E27FC236}">
                <a16:creationId xmlns:a16="http://schemas.microsoft.com/office/drawing/2014/main" id="{BD5FDA62-D0E2-9546-9325-82016FE5A583}"/>
              </a:ext>
            </a:extLst>
          </p:cNvPr>
          <p:cNvSpPr/>
          <p:nvPr/>
        </p:nvSpPr>
        <p:spPr>
          <a:xfrm>
            <a:off x="1637344" y="477941"/>
            <a:ext cx="8475370" cy="579120"/>
          </a:xfrm>
          <a:prstGeom prst="rect">
            <a:avLst/>
          </a:prstGeom>
        </p:spPr>
        <p:txBody>
          <a:bodyPr wrap="square">
            <a:spAutoFit/>
          </a:bodyPr>
          <a:lstStyle/>
          <a:p>
            <a:r>
              <a:rPr lang="en" sz="3200" b="1" i="0" strike="noStrike" cap="none" spc="0" baseline="0">
                <a:solidFill>
                  <a:srgbClr val="016101"/>
                </a:solidFill>
                <a:effectLst/>
                <a:latin typeface="Spartan"/>
                <a:ea typeface="Spartan"/>
                <a:cs typeface="Spartan"/>
              </a:rPr>
              <a:t>SIMPLIFICATION</a:t>
            </a:r>
          </a:p>
        </p:txBody>
      </p:sp>
      <p:sp>
        <p:nvSpPr>
          <p:cNvPr id="16" name="Rectangle 3">
            <a:extLst>
              <a:ext uri="{FF2B5EF4-FFF2-40B4-BE49-F238E27FC236}">
                <a16:creationId xmlns:a16="http://schemas.microsoft.com/office/drawing/2014/main" id="{E885F73C-DD8D-D748-A735-E0C06E433C4C}"/>
              </a:ext>
            </a:extLst>
          </p:cNvPr>
          <p:cNvSpPr/>
          <p:nvPr/>
        </p:nvSpPr>
        <p:spPr>
          <a:xfrm>
            <a:off x="-4730342" y="-18288"/>
            <a:ext cx="6656440" cy="6971071"/>
          </a:xfrm>
          <a:custGeom>
            <a:avLst/>
            <a:gdLst>
              <a:gd name="connsiteX0" fmla="*/ 0 w 5748743"/>
              <a:gd name="connsiteY0" fmla="*/ 9833 h 6971071"/>
              <a:gd name="connsiteX1" fmla="*/ 4116588 w 5748743"/>
              <a:gd name="connsiteY1" fmla="*/ 0 h 6971071"/>
              <a:gd name="connsiteX2" fmla="*/ 5748743 w 5748743"/>
              <a:gd name="connsiteY2" fmla="*/ 6931742 h 6971071"/>
              <a:gd name="connsiteX3" fmla="*/ 1 w 5748743"/>
              <a:gd name="connsiteY3" fmla="*/ 6971071 h 6971071"/>
              <a:gd name="connsiteX4" fmla="*/ 0 w 5748743"/>
              <a:gd name="connsiteY4" fmla="*/ 9833 h 6971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8743" h="6971071">
                <a:moveTo>
                  <a:pt x="0" y="9833"/>
                </a:moveTo>
                <a:lnTo>
                  <a:pt x="4116588" y="0"/>
                </a:lnTo>
                <a:lnTo>
                  <a:pt x="5748743" y="6931742"/>
                </a:lnTo>
                <a:lnTo>
                  <a:pt x="1" y="6971071"/>
                </a:lnTo>
                <a:cubicBezTo>
                  <a:pt x="1" y="4650658"/>
                  <a:pt x="0" y="2330246"/>
                  <a:pt x="0" y="9833"/>
                </a:cubicBezTo>
                <a:close/>
              </a:path>
            </a:pathLst>
          </a:custGeom>
          <a:solidFill>
            <a:srgbClr val="0097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9" name="Rectangle 8">
            <a:extLst>
              <a:ext uri="{FF2B5EF4-FFF2-40B4-BE49-F238E27FC236}">
                <a16:creationId xmlns:a16="http://schemas.microsoft.com/office/drawing/2014/main" id="{8D769C23-BE5F-1DA6-93F6-D6F13BE2D959}"/>
              </a:ext>
            </a:extLst>
          </p:cNvPr>
          <p:cNvSpPr/>
          <p:nvPr/>
        </p:nvSpPr>
        <p:spPr>
          <a:xfrm>
            <a:off x="938240" y="402639"/>
            <a:ext cx="559568" cy="579120"/>
          </a:xfrm>
          <a:prstGeom prst="rect">
            <a:avLst/>
          </a:prstGeom>
          <a:solidFill>
            <a:srgbClr val="47773B"/>
          </a:solidFill>
        </p:spPr>
        <p:txBody>
          <a:bodyPr wrap="square" anchor="ctr">
            <a:spAutoFit/>
          </a:bodyPr>
          <a:lstStyle/>
          <a:p>
            <a:pPr algn="ctr"/>
            <a:r>
              <a:rPr lang="en" sz="3200" b="1" i="0" strike="noStrike" cap="none" spc="0" baseline="0">
                <a:solidFill>
                  <a:srgbClr val="FFFFFF"/>
                </a:solidFill>
                <a:effectLst/>
                <a:latin typeface="Spartan"/>
                <a:ea typeface="Spartan"/>
                <a:cs typeface="Spartan"/>
              </a:rPr>
              <a:t>5</a:t>
            </a:r>
          </a:p>
        </p:txBody>
      </p:sp>
      <p:pic>
        <p:nvPicPr>
          <p:cNvPr id="7" name="Picture 4">
            <a:extLst>
              <a:ext uri="{FF2B5EF4-FFF2-40B4-BE49-F238E27FC236}">
                <a16:creationId xmlns:a16="http://schemas.microsoft.com/office/drawing/2014/main" id="{02C1ADB2-AEE2-20CD-CF66-6734620AF8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3974" t="47178" r="53639" b="29710"/>
          <a:stretch>
            <a:fillRect/>
          </a:stretch>
        </p:blipFill>
        <p:spPr bwMode="auto">
          <a:xfrm>
            <a:off x="2589152" y="5683781"/>
            <a:ext cx="865917" cy="97044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70A5C44D-482A-28F4-BCA6-14F80CF5F64D}"/>
              </a:ext>
            </a:extLst>
          </p:cNvPr>
          <p:cNvSpPr/>
          <p:nvPr/>
        </p:nvSpPr>
        <p:spPr>
          <a:xfrm>
            <a:off x="5849958" y="5425952"/>
            <a:ext cx="5784076" cy="1554480"/>
          </a:xfrm>
          <a:prstGeom prst="rect">
            <a:avLst/>
          </a:prstGeom>
        </p:spPr>
        <p:txBody>
          <a:bodyPr wrap="square" lIns="91440" tIns="45720" rIns="91440" bIns="45720" anchor="t">
            <a:spAutoFit/>
          </a:bodyPr>
          <a:lstStyle/>
          <a:p>
            <a:pPr algn="r"/>
            <a:r>
              <a:rPr lang="en" sz="1600" b="0" i="0" strike="noStrike" cap="none" spc="100" baseline="0">
                <a:solidFill>
                  <a:srgbClr val="009729"/>
                </a:solidFill>
                <a:effectLst/>
                <a:latin typeface="Spartan Medium"/>
                <a:ea typeface="Spartan Medium"/>
                <a:cs typeface="Spartan Medium"/>
              </a:rPr>
              <a:t>We work purposefully to harmonize work processes, improve quality and simplify our approach and external communication through digital means and guided by an interdisciplinary approach</a:t>
            </a:r>
          </a:p>
          <a:p>
            <a:pPr algn="r"/>
            <a:endParaRPr lang="is-IS" sz="1600" spc="100">
              <a:solidFill>
                <a:srgbClr val="009729"/>
              </a:solidFill>
              <a:latin typeface="Spartan Medium"/>
              <a:sym typeface="Poppins Light"/>
            </a:endParaRPr>
          </a:p>
        </p:txBody>
      </p:sp>
    </p:spTree>
    <p:extLst>
      <p:ext uri="{BB962C8B-B14F-4D97-AF65-F5344CB8AC3E}">
        <p14:creationId xmlns:p14="http://schemas.microsoft.com/office/powerpoint/2010/main" val="73601040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F71A21-5ED1-9C4E-B53C-2EB0CCDCF9F7}"/>
              </a:ext>
            </a:extLst>
          </p:cNvPr>
          <p:cNvSpPr/>
          <p:nvPr/>
        </p:nvSpPr>
        <p:spPr>
          <a:xfrm>
            <a:off x="-78660" y="-36871"/>
            <a:ext cx="17317247" cy="6971071"/>
          </a:xfrm>
          <a:custGeom>
            <a:avLst/>
            <a:gdLst>
              <a:gd name="connsiteX0" fmla="*/ 0 w 5748743"/>
              <a:gd name="connsiteY0" fmla="*/ 9833 h 6971071"/>
              <a:gd name="connsiteX1" fmla="*/ 4116588 w 5748743"/>
              <a:gd name="connsiteY1" fmla="*/ 0 h 6971071"/>
              <a:gd name="connsiteX2" fmla="*/ 5748743 w 5748743"/>
              <a:gd name="connsiteY2" fmla="*/ 6931742 h 6971071"/>
              <a:gd name="connsiteX3" fmla="*/ 1 w 5748743"/>
              <a:gd name="connsiteY3" fmla="*/ 6971071 h 6971071"/>
              <a:gd name="connsiteX4" fmla="*/ 0 w 5748743"/>
              <a:gd name="connsiteY4" fmla="*/ 9833 h 6971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8743" h="6971071">
                <a:moveTo>
                  <a:pt x="0" y="9833"/>
                </a:moveTo>
                <a:lnTo>
                  <a:pt x="4116588" y="0"/>
                </a:lnTo>
                <a:lnTo>
                  <a:pt x="5748743" y="6931742"/>
                </a:lnTo>
                <a:lnTo>
                  <a:pt x="1" y="6971071"/>
                </a:lnTo>
                <a:cubicBezTo>
                  <a:pt x="1" y="4650658"/>
                  <a:pt x="0" y="2330246"/>
                  <a:pt x="0" y="9833"/>
                </a:cubicBezTo>
                <a:close/>
              </a:path>
            </a:pathLst>
          </a:custGeom>
          <a:solidFill>
            <a:srgbClr val="0097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9" name="Rectangle 2">
            <a:extLst>
              <a:ext uri="{FF2B5EF4-FFF2-40B4-BE49-F238E27FC236}">
                <a16:creationId xmlns:a16="http://schemas.microsoft.com/office/drawing/2014/main" id="{32C5CE00-1CE7-592A-77B8-806A312BED07}"/>
              </a:ext>
            </a:extLst>
          </p:cNvPr>
          <p:cNvSpPr>
            <a:spLocks noChangeArrowheads="1"/>
          </p:cNvSpPr>
          <p:nvPr/>
        </p:nvSpPr>
        <p:spPr bwMode="auto">
          <a:xfrm>
            <a:off x="9537700" y="409548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is-IS"/>
          </a:p>
        </p:txBody>
      </p:sp>
      <p:pic>
        <p:nvPicPr>
          <p:cNvPr id="10" name="Picture 1" descr="Vinnueftirlitið - YouTube">
            <a:extLst>
              <a:ext uri="{FF2B5EF4-FFF2-40B4-BE49-F238E27FC236}">
                <a16:creationId xmlns:a16="http://schemas.microsoft.com/office/drawing/2014/main" id="{4198CC79-9418-5927-2F8F-DE5AC1B836B9}"/>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tretch>
            <a:fillRect/>
          </a:stretch>
        </p:blipFill>
        <p:spPr bwMode="auto">
          <a:xfrm>
            <a:off x="4870982" y="2111463"/>
            <a:ext cx="2654300" cy="2654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593216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4C1B0300-F9FF-894A-B3E1-1861F2D4A1BC}"/>
              </a:ext>
            </a:extLst>
          </p:cNvPr>
          <p:cNvSpPr txBox="1"/>
          <p:nvPr/>
        </p:nvSpPr>
        <p:spPr>
          <a:xfrm>
            <a:off x="9468298" y="2309764"/>
            <a:ext cx="1598671" cy="792480"/>
          </a:xfrm>
          <a:prstGeom prst="rect">
            <a:avLst/>
          </a:prstGeom>
          <a:noFill/>
        </p:spPr>
        <p:txBody>
          <a:bodyPr wrap="square" rtlCol="0">
            <a:spAutoFit/>
          </a:bodyPr>
          <a:lstStyle/>
          <a:p>
            <a:pPr>
              <a:spcBef>
                <a:spcPts val="400"/>
              </a:spcBef>
              <a:spcAft>
                <a:spcPts val="800"/>
              </a:spcAft>
            </a:pPr>
            <a:r>
              <a:rPr lang="en" sz="1200" b="1" i="0" strike="noStrike" cap="none" spc="100" baseline="0">
                <a:solidFill>
                  <a:srgbClr val="009729"/>
                </a:solidFill>
                <a:effectLst/>
                <a:latin typeface="Spartan Medium"/>
                <a:ea typeface="Spartan Medium"/>
                <a:cs typeface="Spartan Medium"/>
              </a:rPr>
              <a:t>Where?</a:t>
            </a:r>
          </a:p>
          <a:p>
            <a:pPr>
              <a:spcBef>
                <a:spcPts val="400"/>
              </a:spcBef>
              <a:spcAft>
                <a:spcPts val="800"/>
              </a:spcAft>
            </a:pPr>
            <a:r>
              <a:rPr lang="en" sz="1200" b="0" i="0" strike="noStrike" cap="none" spc="100" baseline="0">
                <a:solidFill>
                  <a:srgbClr val="009729"/>
                </a:solidFill>
                <a:effectLst/>
                <a:latin typeface="Spartan Medium"/>
                <a:ea typeface="Spartan Medium"/>
                <a:cs typeface="Spartan Medium"/>
              </a:rPr>
              <a:t>until the year 2028</a:t>
            </a:r>
          </a:p>
        </p:txBody>
      </p:sp>
      <p:grpSp>
        <p:nvGrpSpPr>
          <p:cNvPr id="26" name="Group 25">
            <a:extLst>
              <a:ext uri="{FF2B5EF4-FFF2-40B4-BE49-F238E27FC236}">
                <a16:creationId xmlns:a16="http://schemas.microsoft.com/office/drawing/2014/main" id="{6806C3AC-9CF6-854D-9B06-AAD8EAF0EB50}"/>
              </a:ext>
            </a:extLst>
          </p:cNvPr>
          <p:cNvGrpSpPr/>
          <p:nvPr/>
        </p:nvGrpSpPr>
        <p:grpSpPr>
          <a:xfrm>
            <a:off x="9489031" y="3468018"/>
            <a:ext cx="313054" cy="1076838"/>
            <a:chOff x="6880840" y="630296"/>
            <a:chExt cx="779266" cy="3305658"/>
          </a:xfrm>
        </p:grpSpPr>
        <p:cxnSp>
          <p:nvCxnSpPr>
            <p:cNvPr id="27" name="Straight Connector 26">
              <a:extLst>
                <a:ext uri="{FF2B5EF4-FFF2-40B4-BE49-F238E27FC236}">
                  <a16:creationId xmlns:a16="http://schemas.microsoft.com/office/drawing/2014/main" id="{5DDA8399-C07C-4847-87A1-8283B8C7A91A}"/>
                </a:ext>
              </a:extLst>
            </p:cNvPr>
            <p:cNvCxnSpPr/>
            <p:nvPr/>
          </p:nvCxnSpPr>
          <p:spPr>
            <a:xfrm>
              <a:off x="6888743" y="630296"/>
              <a:ext cx="771363"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28" name="Straight Connector 27">
              <a:extLst>
                <a:ext uri="{FF2B5EF4-FFF2-40B4-BE49-F238E27FC236}">
                  <a16:creationId xmlns:a16="http://schemas.microsoft.com/office/drawing/2014/main" id="{0941E53B-752E-4744-BCC7-F72F0B403EEA}"/>
                </a:ext>
              </a:extLst>
            </p:cNvPr>
            <p:cNvCxnSpPr/>
            <p:nvPr/>
          </p:nvCxnSpPr>
          <p:spPr>
            <a:xfrm>
              <a:off x="6880840" y="3935954"/>
              <a:ext cx="771363" cy="0"/>
            </a:xfrm>
            <a:prstGeom prst="line">
              <a:avLst/>
            </a:prstGeom>
          </p:spPr>
          <p:style>
            <a:lnRef idx="1">
              <a:schemeClr val="accent4"/>
            </a:lnRef>
            <a:fillRef idx="0">
              <a:schemeClr val="accent4"/>
            </a:fillRef>
            <a:effectRef idx="0">
              <a:schemeClr val="accent4"/>
            </a:effectRef>
            <a:fontRef idx="minor">
              <a:schemeClr val="tx1"/>
            </a:fontRef>
          </p:style>
        </p:cxnSp>
      </p:grpSp>
      <p:cxnSp>
        <p:nvCxnSpPr>
          <p:cNvPr id="29" name="Straight Connector 28">
            <a:extLst>
              <a:ext uri="{FF2B5EF4-FFF2-40B4-BE49-F238E27FC236}">
                <a16:creationId xmlns:a16="http://schemas.microsoft.com/office/drawing/2014/main" id="{AB95E663-E72E-0443-9170-4749DAF77704}"/>
              </a:ext>
            </a:extLst>
          </p:cNvPr>
          <p:cNvCxnSpPr/>
          <p:nvPr/>
        </p:nvCxnSpPr>
        <p:spPr>
          <a:xfrm flipH="1">
            <a:off x="9803102" y="3468018"/>
            <a:ext cx="0" cy="1076838"/>
          </a:xfrm>
          <a:prstGeom prst="line">
            <a:avLst/>
          </a:prstGeom>
        </p:spPr>
        <p:style>
          <a:lnRef idx="1">
            <a:schemeClr val="accent4"/>
          </a:lnRef>
          <a:fillRef idx="0">
            <a:schemeClr val="accent4"/>
          </a:fillRef>
          <a:effectRef idx="0">
            <a:schemeClr val="accent4"/>
          </a:effectRef>
          <a:fontRef idx="minor">
            <a:schemeClr val="tx1"/>
          </a:fontRef>
        </p:style>
      </p:cxnSp>
      <p:grpSp>
        <p:nvGrpSpPr>
          <p:cNvPr id="22" name="Group 21">
            <a:extLst>
              <a:ext uri="{FF2B5EF4-FFF2-40B4-BE49-F238E27FC236}">
                <a16:creationId xmlns:a16="http://schemas.microsoft.com/office/drawing/2014/main" id="{A5C2BF21-F3CA-F147-AA82-1A5D7B5BC63B}"/>
              </a:ext>
            </a:extLst>
          </p:cNvPr>
          <p:cNvGrpSpPr/>
          <p:nvPr/>
        </p:nvGrpSpPr>
        <p:grpSpPr>
          <a:xfrm>
            <a:off x="10160661" y="4857351"/>
            <a:ext cx="309878" cy="915452"/>
            <a:chOff x="6817616" y="1345606"/>
            <a:chExt cx="771363" cy="1523688"/>
          </a:xfrm>
        </p:grpSpPr>
        <p:cxnSp>
          <p:nvCxnSpPr>
            <p:cNvPr id="23" name="Straight Connector 22">
              <a:extLst>
                <a:ext uri="{FF2B5EF4-FFF2-40B4-BE49-F238E27FC236}">
                  <a16:creationId xmlns:a16="http://schemas.microsoft.com/office/drawing/2014/main" id="{370BCBD3-3EB0-2544-A695-4F34D019A6ED}"/>
                </a:ext>
              </a:extLst>
            </p:cNvPr>
            <p:cNvCxnSpPr/>
            <p:nvPr/>
          </p:nvCxnSpPr>
          <p:spPr>
            <a:xfrm>
              <a:off x="6817616" y="1345606"/>
              <a:ext cx="771363"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24" name="Straight Connector 23">
              <a:extLst>
                <a:ext uri="{FF2B5EF4-FFF2-40B4-BE49-F238E27FC236}">
                  <a16:creationId xmlns:a16="http://schemas.microsoft.com/office/drawing/2014/main" id="{7B44724D-9F10-334F-8F4D-DA4D8C385361}"/>
                </a:ext>
              </a:extLst>
            </p:cNvPr>
            <p:cNvCxnSpPr/>
            <p:nvPr/>
          </p:nvCxnSpPr>
          <p:spPr>
            <a:xfrm>
              <a:off x="6817616" y="2869294"/>
              <a:ext cx="771363" cy="0"/>
            </a:xfrm>
            <a:prstGeom prst="line">
              <a:avLst/>
            </a:prstGeom>
          </p:spPr>
          <p:style>
            <a:lnRef idx="1">
              <a:schemeClr val="accent4"/>
            </a:lnRef>
            <a:fillRef idx="0">
              <a:schemeClr val="accent4"/>
            </a:fillRef>
            <a:effectRef idx="0">
              <a:schemeClr val="accent4"/>
            </a:effectRef>
            <a:fontRef idx="minor">
              <a:schemeClr val="tx1"/>
            </a:fontRef>
          </p:style>
        </p:cxnSp>
      </p:grpSp>
      <p:cxnSp>
        <p:nvCxnSpPr>
          <p:cNvPr id="25" name="Straight Connector 24">
            <a:extLst>
              <a:ext uri="{FF2B5EF4-FFF2-40B4-BE49-F238E27FC236}">
                <a16:creationId xmlns:a16="http://schemas.microsoft.com/office/drawing/2014/main" id="{25CCF4C6-0320-414F-8C18-7F435C2AF587}"/>
              </a:ext>
            </a:extLst>
          </p:cNvPr>
          <p:cNvCxnSpPr/>
          <p:nvPr/>
        </p:nvCxnSpPr>
        <p:spPr>
          <a:xfrm>
            <a:off x="10467365" y="4857351"/>
            <a:ext cx="4191" cy="915452"/>
          </a:xfrm>
          <a:prstGeom prst="line">
            <a:avLst/>
          </a:prstGeom>
        </p:spPr>
        <p:style>
          <a:lnRef idx="1">
            <a:schemeClr val="accent4"/>
          </a:lnRef>
          <a:fillRef idx="0">
            <a:schemeClr val="accent4"/>
          </a:fillRef>
          <a:effectRef idx="0">
            <a:schemeClr val="accent4"/>
          </a:effectRef>
          <a:fontRef idx="minor">
            <a:schemeClr val="tx1"/>
          </a:fontRef>
        </p:style>
      </p:cxnSp>
      <p:sp>
        <p:nvSpPr>
          <p:cNvPr id="40" name="TextBox 39">
            <a:extLst>
              <a:ext uri="{FF2B5EF4-FFF2-40B4-BE49-F238E27FC236}">
                <a16:creationId xmlns:a16="http://schemas.microsoft.com/office/drawing/2014/main" id="{6F4CE8A5-64EB-BD4D-A005-F037393FAAEE}"/>
              </a:ext>
            </a:extLst>
          </p:cNvPr>
          <p:cNvSpPr txBox="1"/>
          <p:nvPr/>
        </p:nvSpPr>
        <p:spPr>
          <a:xfrm>
            <a:off x="10635369" y="5007301"/>
            <a:ext cx="1598671" cy="792480"/>
          </a:xfrm>
          <a:prstGeom prst="rect">
            <a:avLst/>
          </a:prstGeom>
          <a:noFill/>
        </p:spPr>
        <p:txBody>
          <a:bodyPr wrap="square" rtlCol="0">
            <a:spAutoFit/>
          </a:bodyPr>
          <a:lstStyle/>
          <a:p>
            <a:pPr>
              <a:spcBef>
                <a:spcPts val="400"/>
              </a:spcBef>
              <a:spcAft>
                <a:spcPts val="800"/>
              </a:spcAft>
            </a:pPr>
            <a:r>
              <a:rPr lang="en" sz="1200" b="1" i="0" strike="noStrike" cap="none" spc="100" baseline="0">
                <a:solidFill>
                  <a:srgbClr val="009729"/>
                </a:solidFill>
                <a:effectLst/>
                <a:latin typeface="Spartan Medium"/>
                <a:ea typeface="Spartan Medium"/>
                <a:cs typeface="Spartan Medium"/>
              </a:rPr>
              <a:t>How?</a:t>
            </a:r>
          </a:p>
          <a:p>
            <a:pPr>
              <a:spcBef>
                <a:spcPts val="400"/>
              </a:spcBef>
              <a:spcAft>
                <a:spcPts val="800"/>
              </a:spcAft>
            </a:pPr>
            <a:r>
              <a:rPr lang="en" sz="1200" b="0" i="0" strike="noStrike" cap="none" spc="100" baseline="0">
                <a:solidFill>
                  <a:srgbClr val="009729"/>
                </a:solidFill>
                <a:effectLst/>
                <a:latin typeface="Spartan Medium"/>
                <a:ea typeface="Spartan Medium"/>
                <a:cs typeface="Spartan Medium"/>
              </a:rPr>
              <a:t>until the year 2023</a:t>
            </a:r>
          </a:p>
        </p:txBody>
      </p:sp>
      <p:sp>
        <p:nvSpPr>
          <p:cNvPr id="41" name="TextBox 40">
            <a:extLst>
              <a:ext uri="{FF2B5EF4-FFF2-40B4-BE49-F238E27FC236}">
                <a16:creationId xmlns:a16="http://schemas.microsoft.com/office/drawing/2014/main" id="{B5492ADF-681F-844E-AB33-68DE049D0893}"/>
              </a:ext>
            </a:extLst>
          </p:cNvPr>
          <p:cNvSpPr txBox="1"/>
          <p:nvPr/>
        </p:nvSpPr>
        <p:spPr>
          <a:xfrm>
            <a:off x="10036129" y="3698660"/>
            <a:ext cx="1598671" cy="792480"/>
          </a:xfrm>
          <a:prstGeom prst="rect">
            <a:avLst/>
          </a:prstGeom>
          <a:noFill/>
        </p:spPr>
        <p:txBody>
          <a:bodyPr wrap="square" rtlCol="0">
            <a:spAutoFit/>
          </a:bodyPr>
          <a:lstStyle/>
          <a:p>
            <a:pPr>
              <a:spcBef>
                <a:spcPts val="400"/>
              </a:spcBef>
              <a:spcAft>
                <a:spcPts val="800"/>
              </a:spcAft>
            </a:pPr>
            <a:r>
              <a:rPr lang="en" sz="1200" b="1" i="0" strike="noStrike" cap="none" spc="100" baseline="0">
                <a:solidFill>
                  <a:srgbClr val="009729"/>
                </a:solidFill>
                <a:effectLst/>
                <a:latin typeface="Spartan Medium"/>
                <a:ea typeface="Spartan Medium"/>
                <a:cs typeface="Spartan Medium"/>
              </a:rPr>
              <a:t>What?</a:t>
            </a:r>
          </a:p>
          <a:p>
            <a:pPr>
              <a:spcBef>
                <a:spcPts val="400"/>
              </a:spcBef>
              <a:spcAft>
                <a:spcPts val="800"/>
              </a:spcAft>
            </a:pPr>
            <a:r>
              <a:rPr lang="en" sz="1200" b="0" i="0" strike="noStrike" cap="none" spc="100" baseline="0">
                <a:solidFill>
                  <a:srgbClr val="009729"/>
                </a:solidFill>
                <a:effectLst/>
                <a:latin typeface="Spartan Medium"/>
                <a:ea typeface="Spartan Medium"/>
                <a:cs typeface="Spartan Medium"/>
              </a:rPr>
              <a:t>until the year 2024</a:t>
            </a:r>
          </a:p>
        </p:txBody>
      </p:sp>
      <p:graphicFrame>
        <p:nvGraphicFramePr>
          <p:cNvPr id="56" name="Diagram 55">
            <a:extLst>
              <a:ext uri="{FF2B5EF4-FFF2-40B4-BE49-F238E27FC236}">
                <a16:creationId xmlns:a16="http://schemas.microsoft.com/office/drawing/2014/main" id="{EDCC0CE1-E654-3E48-9CCB-1DF3362BBD00}"/>
              </a:ext>
            </a:extLst>
          </p:cNvPr>
          <p:cNvGraphicFramePr/>
          <p:nvPr>
            <p:extLst>
              <p:ext uri="{D42A27DB-BD31-4B8C-83A1-F6EECF244321}">
                <p14:modId xmlns:p14="http://schemas.microsoft.com/office/powerpoint/2010/main" val="2016653499"/>
              </p:ext>
            </p:extLst>
          </p:nvPr>
        </p:nvGraphicFramePr>
        <p:xfrm>
          <a:off x="1874069" y="667853"/>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Oval 1">
            <a:extLst>
              <a:ext uri="{FF2B5EF4-FFF2-40B4-BE49-F238E27FC236}">
                <a16:creationId xmlns:a16="http://schemas.microsoft.com/office/drawing/2014/main" id="{55D966ED-BCAB-6047-8E09-120ED0A84F22}"/>
              </a:ext>
            </a:extLst>
          </p:cNvPr>
          <p:cNvSpPr/>
          <p:nvPr/>
        </p:nvSpPr>
        <p:spPr>
          <a:xfrm>
            <a:off x="3479180" y="2309764"/>
            <a:ext cx="1215483" cy="1158254"/>
          </a:xfrm>
          <a:prstGeom prst="ellipse">
            <a:avLst/>
          </a:prstGeom>
          <a:solidFill>
            <a:srgbClr val="00972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1800" b="0" i="0" strike="noStrike" cap="none" spc="0" baseline="0">
                <a:solidFill>
                  <a:srgbClr val="FFFFFF"/>
                </a:solidFill>
                <a:effectLst/>
                <a:latin typeface="Tw Cen MT" panose="020B0602020104020603"/>
                <a:ea typeface="Tw Cen MT"/>
                <a:cs typeface="Tw Cen MT"/>
              </a:rPr>
              <a:t>Values</a:t>
            </a:r>
          </a:p>
        </p:txBody>
      </p:sp>
      <p:pic>
        <p:nvPicPr>
          <p:cNvPr id="4" name="Picture 3">
            <a:extLst>
              <a:ext uri="{FF2B5EF4-FFF2-40B4-BE49-F238E27FC236}">
                <a16:creationId xmlns:a16="http://schemas.microsoft.com/office/drawing/2014/main" id="{C0539E49-5EB5-6E49-81C8-F9CE40B3B3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63184" y="3292938"/>
            <a:ext cx="1076838" cy="1076838"/>
          </a:xfrm>
          <a:prstGeom prst="rect">
            <a:avLst/>
          </a:prstGeom>
        </p:spPr>
      </p:pic>
      <p:sp>
        <p:nvSpPr>
          <p:cNvPr id="5" name="Right Arrow 4">
            <a:extLst>
              <a:ext uri="{FF2B5EF4-FFF2-40B4-BE49-F238E27FC236}">
                <a16:creationId xmlns:a16="http://schemas.microsoft.com/office/drawing/2014/main" id="{06F2F93E-C52A-6149-9C14-E1B17493167E}"/>
              </a:ext>
            </a:extLst>
          </p:cNvPr>
          <p:cNvSpPr/>
          <p:nvPr/>
        </p:nvSpPr>
        <p:spPr>
          <a:xfrm>
            <a:off x="2982019" y="3656279"/>
            <a:ext cx="278780" cy="350157"/>
          </a:xfrm>
          <a:prstGeom prst="rightArrow">
            <a:avLst/>
          </a:prstGeom>
          <a:solidFill>
            <a:srgbClr val="00972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grpSp>
        <p:nvGrpSpPr>
          <p:cNvPr id="34" name="Group 33">
            <a:extLst>
              <a:ext uri="{FF2B5EF4-FFF2-40B4-BE49-F238E27FC236}">
                <a16:creationId xmlns:a16="http://schemas.microsoft.com/office/drawing/2014/main" id="{81657F04-8290-3E48-B6AE-71F1B3EF0E13}"/>
              </a:ext>
            </a:extLst>
          </p:cNvPr>
          <p:cNvGrpSpPr/>
          <p:nvPr/>
        </p:nvGrpSpPr>
        <p:grpSpPr>
          <a:xfrm>
            <a:off x="8916547" y="1868193"/>
            <a:ext cx="313054" cy="1244103"/>
            <a:chOff x="6880840" y="116831"/>
            <a:chExt cx="779266" cy="3819123"/>
          </a:xfrm>
        </p:grpSpPr>
        <p:cxnSp>
          <p:nvCxnSpPr>
            <p:cNvPr id="35" name="Straight Connector 34">
              <a:extLst>
                <a:ext uri="{FF2B5EF4-FFF2-40B4-BE49-F238E27FC236}">
                  <a16:creationId xmlns:a16="http://schemas.microsoft.com/office/drawing/2014/main" id="{4B883EC4-C13A-8742-B2C4-8B1BE5EA7D2C}"/>
                </a:ext>
              </a:extLst>
            </p:cNvPr>
            <p:cNvCxnSpPr/>
            <p:nvPr/>
          </p:nvCxnSpPr>
          <p:spPr>
            <a:xfrm>
              <a:off x="6888743" y="116831"/>
              <a:ext cx="771363"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36" name="Straight Connector 35">
              <a:extLst>
                <a:ext uri="{FF2B5EF4-FFF2-40B4-BE49-F238E27FC236}">
                  <a16:creationId xmlns:a16="http://schemas.microsoft.com/office/drawing/2014/main" id="{F9A8C1EB-2C01-0646-9BC9-A8E6179BA008}"/>
                </a:ext>
              </a:extLst>
            </p:cNvPr>
            <p:cNvCxnSpPr/>
            <p:nvPr/>
          </p:nvCxnSpPr>
          <p:spPr>
            <a:xfrm>
              <a:off x="6880840" y="3935954"/>
              <a:ext cx="771363" cy="0"/>
            </a:xfrm>
            <a:prstGeom prst="line">
              <a:avLst/>
            </a:prstGeom>
          </p:spPr>
          <p:style>
            <a:lnRef idx="1">
              <a:schemeClr val="accent4"/>
            </a:lnRef>
            <a:fillRef idx="0">
              <a:schemeClr val="accent4"/>
            </a:fillRef>
            <a:effectRef idx="0">
              <a:schemeClr val="accent4"/>
            </a:effectRef>
            <a:fontRef idx="minor">
              <a:schemeClr val="tx1"/>
            </a:fontRef>
          </p:style>
        </p:cxnSp>
      </p:grpSp>
      <p:cxnSp>
        <p:nvCxnSpPr>
          <p:cNvPr id="37" name="Straight Connector 36">
            <a:extLst>
              <a:ext uri="{FF2B5EF4-FFF2-40B4-BE49-F238E27FC236}">
                <a16:creationId xmlns:a16="http://schemas.microsoft.com/office/drawing/2014/main" id="{5347E28D-D6B0-FD43-B486-76D0B21D6570}"/>
              </a:ext>
            </a:extLst>
          </p:cNvPr>
          <p:cNvCxnSpPr/>
          <p:nvPr/>
        </p:nvCxnSpPr>
        <p:spPr>
          <a:xfrm flipH="1">
            <a:off x="9230618" y="1868193"/>
            <a:ext cx="0" cy="1244103"/>
          </a:xfrm>
          <a:prstGeom prst="line">
            <a:avLst/>
          </a:prstGeom>
        </p:spPr>
        <p:style>
          <a:lnRef idx="1">
            <a:schemeClr val="accent4"/>
          </a:lnRef>
          <a:fillRef idx="0">
            <a:schemeClr val="accent4"/>
          </a:fillRef>
          <a:effectRef idx="0">
            <a:schemeClr val="accent4"/>
          </a:effectRef>
          <a:fontRef idx="minor">
            <a:schemeClr val="tx1"/>
          </a:fontRef>
        </p:style>
      </p:cxnSp>
      <p:sp>
        <p:nvSpPr>
          <p:cNvPr id="6" name="TextBox 5">
            <a:extLst>
              <a:ext uri="{FF2B5EF4-FFF2-40B4-BE49-F238E27FC236}">
                <a16:creationId xmlns:a16="http://schemas.microsoft.com/office/drawing/2014/main" id="{72FD16CB-A75C-174C-9BE4-5A973DF24559}"/>
              </a:ext>
            </a:extLst>
          </p:cNvPr>
          <p:cNvSpPr txBox="1"/>
          <p:nvPr/>
        </p:nvSpPr>
        <p:spPr>
          <a:xfrm>
            <a:off x="1482792" y="4414050"/>
            <a:ext cx="1408084" cy="261671"/>
          </a:xfrm>
          <a:prstGeom prst="rect">
            <a:avLst/>
          </a:prstGeom>
          <a:noFill/>
        </p:spPr>
        <p:txBody>
          <a:bodyPr wrap="none" rtlCol="0">
            <a:spAutoFit/>
          </a:bodyPr>
          <a:lstStyle/>
          <a:p>
            <a:r>
              <a:rPr lang="en" sz="1100" b="1" i="0" strike="noStrike" cap="none" spc="0" baseline="0">
                <a:solidFill>
                  <a:srgbClr val="595959"/>
                </a:solidFill>
                <a:effectLst/>
                <a:latin typeface="Tw Cen MT" panose="020B0602020104020603"/>
                <a:ea typeface="Tw Cen MT"/>
                <a:cs typeface="Tw Cen MT"/>
              </a:rPr>
              <a:t>THE GLOBAL GOALS</a:t>
            </a:r>
          </a:p>
        </p:txBody>
      </p:sp>
      <p:pic>
        <p:nvPicPr>
          <p:cNvPr id="30" name="Picture 1" descr="Vinnueftirlitið - YouTube">
            <a:extLst>
              <a:ext uri="{FF2B5EF4-FFF2-40B4-BE49-F238E27FC236}">
                <a16:creationId xmlns:a16="http://schemas.microsoft.com/office/drawing/2014/main" id="{A4FE96CE-380B-132E-C579-6872A99315B4}"/>
              </a:ext>
            </a:extLst>
          </p:cNvPr>
          <p:cNvPicPr>
            <a:picLocks noChangeAspect="1" noChangeArrowheads="1"/>
          </p:cNvPicPr>
          <p:nvPr/>
        </p:nvPicPr>
        <p:blipFill>
          <a:blip r:embed="rId9" r:link="rId10">
            <a:extLst>
              <a:ext uri="{28A0092B-C50C-407E-A947-70E740481C1C}">
                <a14:useLocalDpi xmlns:a14="http://schemas.microsoft.com/office/drawing/2010/main" val="0"/>
              </a:ext>
            </a:extLst>
          </a:blip>
          <a:stretch>
            <a:fillRect/>
          </a:stretch>
        </p:blipFill>
        <p:spPr bwMode="auto">
          <a:xfrm>
            <a:off x="10969546" y="93335"/>
            <a:ext cx="930316" cy="930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575967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par>
                                <p:cTn id="8" presetID="9" presetClass="entr" presetSubtype="0"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dissolve">
                                      <p:cBhvr>
                                        <p:cTn id="10" dur="500"/>
                                        <p:tgtEl>
                                          <p:spTgt spid="34"/>
                                        </p:tgtEl>
                                      </p:cBhvr>
                                    </p:animEffect>
                                  </p:childTnLst>
                                </p:cTn>
                              </p:par>
                              <p:par>
                                <p:cTn id="11" presetID="9"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dissolve">
                                      <p:cBhvr>
                                        <p:cTn id="13" dur="500"/>
                                        <p:tgtEl>
                                          <p:spTgt spid="37"/>
                                        </p:tgtEl>
                                      </p:cBhvr>
                                    </p:animEffect>
                                  </p:childTnLst>
                                </p:cTn>
                              </p:par>
                            </p:childTnLst>
                          </p:cTn>
                        </p:par>
                      </p:childTnLst>
                    </p:cTn>
                  </p:par>
                  <p:par>
                    <p:cTn id="14" fill="hold" nodeType="clickPar">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dissolve">
                                      <p:cBhvr>
                                        <p:cTn id="18" dur="500"/>
                                        <p:tgtEl>
                                          <p:spTgt spid="26"/>
                                        </p:tgtEl>
                                      </p:cBhvr>
                                    </p:animEffect>
                                  </p:childTnLst>
                                </p:cTn>
                              </p:par>
                              <p:par>
                                <p:cTn id="19" presetID="9"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dissolve">
                                      <p:cBhvr>
                                        <p:cTn id="21" dur="500"/>
                                        <p:tgtEl>
                                          <p:spTgt spid="29"/>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dissolve">
                                      <p:cBhvr>
                                        <p:cTn id="24" dur="500"/>
                                        <p:tgtEl>
                                          <p:spTgt spid="41"/>
                                        </p:tgtEl>
                                      </p:cBhvr>
                                    </p:animEffect>
                                  </p:childTnLst>
                                </p:cTn>
                              </p:par>
                            </p:childTnLst>
                          </p:cTn>
                        </p:par>
                      </p:childTnLst>
                    </p:cTn>
                  </p:par>
                  <p:par>
                    <p:cTn id="25" fill="hold" nodeType="clickPar">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dissolve">
                                      <p:cBhvr>
                                        <p:cTn id="29" dur="500"/>
                                        <p:tgtEl>
                                          <p:spTgt spid="22"/>
                                        </p:tgtEl>
                                      </p:cBhvr>
                                    </p:animEffect>
                                  </p:childTnLst>
                                </p:cTn>
                              </p:par>
                              <p:par>
                                <p:cTn id="30" presetID="9" presetClass="entr" presetSubtype="0"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dissolve">
                                      <p:cBhvr>
                                        <p:cTn id="32" dur="500"/>
                                        <p:tgtEl>
                                          <p:spTgt spid="25"/>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dissolve">
                                      <p:cBhvr>
                                        <p:cTn id="3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0" grpId="0"/>
      <p:bldP spid="4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318EE-A6BC-4A4A-8933-248A9D3B845D}"/>
              </a:ext>
            </a:extLst>
          </p:cNvPr>
          <p:cNvSpPr txBox="1"/>
          <p:nvPr/>
        </p:nvSpPr>
        <p:spPr>
          <a:xfrm>
            <a:off x="481963" y="757217"/>
            <a:ext cx="11158349" cy="984861"/>
          </a:xfrm>
          <a:prstGeom prst="rect">
            <a:avLst/>
          </a:prstGeom>
        </p:spPr>
        <p:txBody>
          <a:bodyPr/>
          <a:lstStyle>
            <a:lvl1pPr algn="l" defTabSz="914400" rtl="0" eaLnBrk="1" latinLnBrk="0" hangingPunct="1">
              <a:lnSpc>
                <a:spcPct val="90000"/>
              </a:lnSpc>
              <a:spcBef>
                <a:spcPct val="0"/>
              </a:spcBef>
              <a:buNone/>
              <a:defRPr sz="4400" b="1" kern="1200" spc="150" baseline="0">
                <a:solidFill>
                  <a:schemeClr val="tx2"/>
                </a:solidFill>
                <a:latin typeface="+mj-lt"/>
                <a:ea typeface="+mj-ea"/>
                <a:cs typeface="+mj-cs"/>
              </a:defRPr>
            </a:lvl1pPr>
          </a:lstStyle>
          <a:p>
            <a:r>
              <a:rPr lang="en" sz="4800" b="1" i="0" strike="noStrike" cap="none" spc="150" baseline="0">
                <a:solidFill>
                  <a:srgbClr val="009729"/>
                </a:solidFill>
                <a:effectLst/>
                <a:latin typeface="Spartan"/>
                <a:ea typeface="Spartan"/>
                <a:cs typeface="Spartan"/>
              </a:rPr>
              <a:t>The main challenges ahead</a:t>
            </a:r>
            <a:endParaRPr lang="is-IS">
              <a:solidFill>
                <a:srgbClr val="009729"/>
              </a:solidFill>
              <a:latin typeface="Spartan" pitchFamily="2" charset="77"/>
            </a:endParaRPr>
          </a:p>
          <a:p>
            <a:endParaRPr lang="is-IS">
              <a:solidFill>
                <a:srgbClr val="009729"/>
              </a:solidFill>
              <a:latin typeface="Spartan" pitchFamily="2" charset="77"/>
            </a:endParaRPr>
          </a:p>
          <a:p>
            <a:endParaRPr lang="is-IS">
              <a:solidFill>
                <a:srgbClr val="009729"/>
              </a:solidFill>
              <a:latin typeface="Spartan" pitchFamily="2" charset="77"/>
            </a:endParaRPr>
          </a:p>
        </p:txBody>
      </p:sp>
      <p:sp>
        <p:nvSpPr>
          <p:cNvPr id="4" name="Rectangle 3">
            <a:extLst>
              <a:ext uri="{FF2B5EF4-FFF2-40B4-BE49-F238E27FC236}">
                <a16:creationId xmlns:a16="http://schemas.microsoft.com/office/drawing/2014/main" id="{9CAA692C-AC99-F147-BD9C-219ACBD54BF2}"/>
              </a:ext>
            </a:extLst>
          </p:cNvPr>
          <p:cNvSpPr/>
          <p:nvPr/>
        </p:nvSpPr>
        <p:spPr>
          <a:xfrm>
            <a:off x="1273573" y="5069915"/>
            <a:ext cx="2731499" cy="822960"/>
          </a:xfrm>
          <a:prstGeom prst="rect">
            <a:avLst/>
          </a:prstGeom>
        </p:spPr>
        <p:txBody>
          <a:bodyPr wrap="square">
            <a:spAutoFit/>
          </a:bodyPr>
          <a:lstStyle/>
          <a:p>
            <a:pPr algn="ctr"/>
            <a:r>
              <a:rPr lang="en" sz="2400" b="1" i="0" strike="noStrike" cap="none" spc="0" baseline="0">
                <a:solidFill>
                  <a:srgbClr val="009729"/>
                </a:solidFill>
                <a:effectLst/>
                <a:latin typeface="Tw Cen MT" panose="020B0602020104020603"/>
                <a:ea typeface="Tw Cen MT"/>
                <a:cs typeface="Tw Cen MT"/>
              </a:rPr>
              <a:t>EIGHT KEY CHALLENGES</a:t>
            </a:r>
          </a:p>
        </p:txBody>
      </p:sp>
      <p:pic>
        <p:nvPicPr>
          <p:cNvPr id="36" name="Picture 1" descr="Vinnueftirlitið - YouTube">
            <a:extLst>
              <a:ext uri="{FF2B5EF4-FFF2-40B4-BE49-F238E27FC236}">
                <a16:creationId xmlns:a16="http://schemas.microsoft.com/office/drawing/2014/main" id="{CDFABA2F-C9E2-B4AD-80A2-AF403263D4AD}"/>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tretch>
            <a:fillRect/>
          </a:stretch>
        </p:blipFill>
        <p:spPr bwMode="auto">
          <a:xfrm>
            <a:off x="967855" y="1803197"/>
            <a:ext cx="3251606" cy="325160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7718C34-8BB1-4581-FE7F-D39EBDB59017}"/>
              </a:ext>
            </a:extLst>
          </p:cNvPr>
          <p:cNvPicPr>
            <a:picLocks noChangeAspect="1"/>
          </p:cNvPicPr>
          <p:nvPr/>
        </p:nvPicPr>
        <p:blipFill>
          <a:blip r:embed="rId5">
            <a:duotone>
              <a:prstClr val="black"/>
              <a:srgbClr val="7DC15C">
                <a:tint val="45000"/>
                <a:satMod val="400000"/>
              </a:srgbClr>
            </a:duotone>
          </a:blip>
          <a:stretch>
            <a:fillRect/>
          </a:stretch>
        </p:blipFill>
        <p:spPr>
          <a:xfrm>
            <a:off x="5260337" y="2537243"/>
            <a:ext cx="467192" cy="529484"/>
          </a:xfrm>
          <a:prstGeom prst="rect">
            <a:avLst/>
          </a:prstGeom>
        </p:spPr>
      </p:pic>
      <p:pic>
        <p:nvPicPr>
          <p:cNvPr id="7" name="Picture 6">
            <a:extLst>
              <a:ext uri="{FF2B5EF4-FFF2-40B4-BE49-F238E27FC236}">
                <a16:creationId xmlns:a16="http://schemas.microsoft.com/office/drawing/2014/main" id="{951C7DAC-F617-D23C-A46C-6E0CB2558EF6}"/>
              </a:ext>
            </a:extLst>
          </p:cNvPr>
          <p:cNvPicPr>
            <a:picLocks noChangeAspect="1"/>
          </p:cNvPicPr>
          <p:nvPr/>
        </p:nvPicPr>
        <p:blipFill>
          <a:blip r:embed="rId6">
            <a:duotone>
              <a:prstClr val="black"/>
              <a:srgbClr val="7DC15C">
                <a:tint val="45000"/>
                <a:satMod val="400000"/>
              </a:srgbClr>
            </a:duotone>
          </a:blip>
          <a:stretch>
            <a:fillRect/>
          </a:stretch>
        </p:blipFill>
        <p:spPr>
          <a:xfrm>
            <a:off x="6990617" y="2529169"/>
            <a:ext cx="510017" cy="495849"/>
          </a:xfrm>
          <a:prstGeom prst="rect">
            <a:avLst/>
          </a:prstGeom>
        </p:spPr>
      </p:pic>
      <p:pic>
        <p:nvPicPr>
          <p:cNvPr id="8" name="Picture 7">
            <a:extLst>
              <a:ext uri="{FF2B5EF4-FFF2-40B4-BE49-F238E27FC236}">
                <a16:creationId xmlns:a16="http://schemas.microsoft.com/office/drawing/2014/main" id="{50143CB4-5699-1BBA-036B-D0442E94780C}"/>
              </a:ext>
            </a:extLst>
          </p:cNvPr>
          <p:cNvPicPr>
            <a:picLocks noChangeAspect="1"/>
          </p:cNvPicPr>
          <p:nvPr/>
        </p:nvPicPr>
        <p:blipFill>
          <a:blip r:embed="rId7">
            <a:duotone>
              <a:prstClr val="black"/>
              <a:srgbClr val="7DC15C">
                <a:tint val="45000"/>
                <a:satMod val="400000"/>
              </a:srgbClr>
            </a:duotone>
          </a:blip>
          <a:stretch>
            <a:fillRect/>
          </a:stretch>
        </p:blipFill>
        <p:spPr>
          <a:xfrm>
            <a:off x="8642271" y="2588489"/>
            <a:ext cx="461420" cy="461420"/>
          </a:xfrm>
          <a:prstGeom prst="rect">
            <a:avLst/>
          </a:prstGeom>
        </p:spPr>
      </p:pic>
      <p:pic>
        <p:nvPicPr>
          <p:cNvPr id="9" name="Picture 8">
            <a:extLst>
              <a:ext uri="{FF2B5EF4-FFF2-40B4-BE49-F238E27FC236}">
                <a16:creationId xmlns:a16="http://schemas.microsoft.com/office/drawing/2014/main" id="{072D5A09-7853-215A-7169-C049C0BF6C90}"/>
              </a:ext>
            </a:extLst>
          </p:cNvPr>
          <p:cNvPicPr>
            <a:picLocks noChangeAspect="1"/>
          </p:cNvPicPr>
          <p:nvPr/>
        </p:nvPicPr>
        <p:blipFill>
          <a:blip r:embed="rId8">
            <a:duotone>
              <a:prstClr val="black"/>
              <a:srgbClr val="7DC15C">
                <a:tint val="45000"/>
                <a:satMod val="400000"/>
              </a:srgbClr>
            </a:duotone>
          </a:blip>
          <a:stretch>
            <a:fillRect/>
          </a:stretch>
        </p:blipFill>
        <p:spPr>
          <a:xfrm>
            <a:off x="5214911" y="4235081"/>
            <a:ext cx="569560" cy="643052"/>
          </a:xfrm>
          <a:prstGeom prst="rect">
            <a:avLst/>
          </a:prstGeom>
        </p:spPr>
      </p:pic>
      <p:pic>
        <p:nvPicPr>
          <p:cNvPr id="10" name="Picture 9">
            <a:extLst>
              <a:ext uri="{FF2B5EF4-FFF2-40B4-BE49-F238E27FC236}">
                <a16:creationId xmlns:a16="http://schemas.microsoft.com/office/drawing/2014/main" id="{F3B5C315-64BB-A1ED-19C0-52198F2AFE98}"/>
              </a:ext>
            </a:extLst>
          </p:cNvPr>
          <p:cNvPicPr>
            <a:picLocks noChangeAspect="1"/>
          </p:cNvPicPr>
          <p:nvPr/>
        </p:nvPicPr>
        <p:blipFill>
          <a:blip r:embed="rId9">
            <a:duotone>
              <a:prstClr val="black"/>
              <a:srgbClr val="7DC15C">
                <a:tint val="45000"/>
                <a:satMod val="400000"/>
              </a:srgbClr>
            </a:duotone>
          </a:blip>
          <a:stretch>
            <a:fillRect/>
          </a:stretch>
        </p:blipFill>
        <p:spPr>
          <a:xfrm>
            <a:off x="6910065" y="4154926"/>
            <a:ext cx="577102" cy="659545"/>
          </a:xfrm>
          <a:prstGeom prst="rect">
            <a:avLst/>
          </a:prstGeom>
        </p:spPr>
      </p:pic>
      <p:pic>
        <p:nvPicPr>
          <p:cNvPr id="11" name="Picture 10">
            <a:extLst>
              <a:ext uri="{FF2B5EF4-FFF2-40B4-BE49-F238E27FC236}">
                <a16:creationId xmlns:a16="http://schemas.microsoft.com/office/drawing/2014/main" id="{6679971D-7676-AEE1-E5F6-B6771B89423E}"/>
              </a:ext>
            </a:extLst>
          </p:cNvPr>
          <p:cNvPicPr>
            <a:picLocks noChangeAspect="1"/>
          </p:cNvPicPr>
          <p:nvPr/>
        </p:nvPicPr>
        <p:blipFill>
          <a:blip r:embed="rId10">
            <a:duotone>
              <a:prstClr val="black"/>
              <a:srgbClr val="7DC15C">
                <a:tint val="45000"/>
                <a:satMod val="400000"/>
              </a:srgbClr>
            </a:duotone>
          </a:blip>
          <a:stretch>
            <a:fillRect/>
          </a:stretch>
        </p:blipFill>
        <p:spPr>
          <a:xfrm>
            <a:off x="8642272" y="4276041"/>
            <a:ext cx="546110" cy="583773"/>
          </a:xfrm>
          <a:prstGeom prst="rect">
            <a:avLst/>
          </a:prstGeom>
        </p:spPr>
      </p:pic>
      <p:sp>
        <p:nvSpPr>
          <p:cNvPr id="12" name="TextBox 11">
            <a:extLst>
              <a:ext uri="{FF2B5EF4-FFF2-40B4-BE49-F238E27FC236}">
                <a16:creationId xmlns:a16="http://schemas.microsoft.com/office/drawing/2014/main" id="{F28A3B62-2AE5-EA77-314D-733F7390A3FE}"/>
              </a:ext>
            </a:extLst>
          </p:cNvPr>
          <p:cNvSpPr txBox="1"/>
          <p:nvPr/>
        </p:nvSpPr>
        <p:spPr>
          <a:xfrm>
            <a:off x="4746465" y="3363230"/>
            <a:ext cx="1417204" cy="28448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a:r>
              <a:rPr lang="en" sz="1200" b="0" i="0" strike="noStrike" cap="none" spc="0" baseline="0">
                <a:solidFill>
                  <a:srgbClr val="7DC15C"/>
                </a:solidFill>
                <a:effectLst/>
                <a:latin typeface="Tw Cen MT" panose="020B0602020104020603"/>
                <a:ea typeface="Tw Cen MT"/>
                <a:cs typeface="Tw Cen MT"/>
              </a:rPr>
              <a:t>CHANGES IN JOBS</a:t>
            </a:r>
          </a:p>
        </p:txBody>
      </p:sp>
      <p:sp>
        <p:nvSpPr>
          <p:cNvPr id="13" name="TextBox 12">
            <a:extLst>
              <a:ext uri="{FF2B5EF4-FFF2-40B4-BE49-F238E27FC236}">
                <a16:creationId xmlns:a16="http://schemas.microsoft.com/office/drawing/2014/main" id="{225D8ABE-E311-CFF1-1261-91BDE24F57B0}"/>
              </a:ext>
            </a:extLst>
          </p:cNvPr>
          <p:cNvSpPr txBox="1"/>
          <p:nvPr/>
        </p:nvSpPr>
        <p:spPr>
          <a:xfrm>
            <a:off x="6483512" y="3149466"/>
            <a:ext cx="1524226" cy="6502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a:r>
              <a:rPr lang="en" sz="1200" b="0" i="0" strike="noStrike" cap="none" spc="0" baseline="0">
                <a:solidFill>
                  <a:srgbClr val="7DC15C"/>
                </a:solidFill>
                <a:effectLst/>
                <a:latin typeface="Tw Cen MT" panose="020B0602020104020603"/>
                <a:ea typeface="Tw Cen MT"/>
                <a:cs typeface="Tw Cen MT"/>
              </a:rPr>
              <a:t>PEOPLE’S WILLINGNESS TO</a:t>
            </a:r>
          </a:p>
          <a:p>
            <a:pPr algn="ctr"/>
            <a:r>
              <a:rPr lang="en" sz="1200" b="0" i="0" strike="noStrike" cap="none" spc="0" baseline="0">
                <a:solidFill>
                  <a:srgbClr val="7DC15C"/>
                </a:solidFill>
                <a:effectLst/>
                <a:latin typeface="Tw Cen MT" panose="020B0602020104020603"/>
                <a:ea typeface="Tw Cen MT"/>
                <a:cs typeface="Tw Cen MT"/>
              </a:rPr>
              <a:t>CHANGE</a:t>
            </a:r>
          </a:p>
        </p:txBody>
      </p:sp>
      <p:sp>
        <p:nvSpPr>
          <p:cNvPr id="14" name="TextBox 13">
            <a:extLst>
              <a:ext uri="{FF2B5EF4-FFF2-40B4-BE49-F238E27FC236}">
                <a16:creationId xmlns:a16="http://schemas.microsoft.com/office/drawing/2014/main" id="{FAA9454E-7071-80EF-02F9-5F15321D5C0C}"/>
              </a:ext>
            </a:extLst>
          </p:cNvPr>
          <p:cNvSpPr txBox="1"/>
          <p:nvPr/>
        </p:nvSpPr>
        <p:spPr>
          <a:xfrm>
            <a:off x="8041242" y="3143609"/>
            <a:ext cx="1730487" cy="83312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a:r>
              <a:rPr lang="en" sz="1200" b="0" i="0" strike="noStrike" cap="none" spc="0" baseline="0">
                <a:solidFill>
                  <a:srgbClr val="7DC15C"/>
                </a:solidFill>
                <a:effectLst/>
                <a:latin typeface="Tw Cen MT" panose="020B0602020104020603"/>
                <a:ea typeface="Tw Cen MT"/>
                <a:cs typeface="Tw Cen MT"/>
              </a:rPr>
              <a:t>INCREASED DEMAND FOR</a:t>
            </a:r>
          </a:p>
          <a:p>
            <a:pPr algn="ctr"/>
            <a:r>
              <a:rPr lang="en" sz="1200" b="0" i="0" strike="noStrike" cap="none" spc="0" baseline="0">
                <a:solidFill>
                  <a:srgbClr val="7DC15C"/>
                </a:solidFill>
                <a:effectLst/>
                <a:latin typeface="Tw Cen MT" panose="020B0602020104020603"/>
                <a:ea typeface="Tw Cen MT"/>
                <a:cs typeface="Tw Cen MT"/>
              </a:rPr>
              <a:t>DIGITIZATION IN MONITORING AND EDUCATION</a:t>
            </a:r>
          </a:p>
        </p:txBody>
      </p:sp>
      <p:sp>
        <p:nvSpPr>
          <p:cNvPr id="15" name="TextBox 14">
            <a:extLst>
              <a:ext uri="{FF2B5EF4-FFF2-40B4-BE49-F238E27FC236}">
                <a16:creationId xmlns:a16="http://schemas.microsoft.com/office/drawing/2014/main" id="{175229B4-C478-D6EB-73D9-00996FBB4C9E}"/>
              </a:ext>
            </a:extLst>
          </p:cNvPr>
          <p:cNvSpPr txBox="1"/>
          <p:nvPr/>
        </p:nvSpPr>
        <p:spPr>
          <a:xfrm>
            <a:off x="4764886" y="5003379"/>
            <a:ext cx="1524226" cy="6502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a:r>
              <a:rPr lang="en" sz="1200" b="0" i="0" strike="noStrike" cap="none" spc="0" baseline="0">
                <a:solidFill>
                  <a:srgbClr val="7DC15C"/>
                </a:solidFill>
                <a:effectLst/>
                <a:latin typeface="Tw Cen MT" panose="020B0602020104020603"/>
                <a:ea typeface="Tw Cen MT"/>
                <a:cs typeface="Tw Cen MT"/>
              </a:rPr>
              <a:t>MEASURABLE</a:t>
            </a:r>
          </a:p>
          <a:p>
            <a:pPr algn="ctr"/>
            <a:r>
              <a:rPr lang="en" sz="1200" b="0" i="0" strike="noStrike" cap="none" spc="0" baseline="0">
                <a:solidFill>
                  <a:srgbClr val="7DC15C"/>
                </a:solidFill>
                <a:effectLst/>
                <a:latin typeface="Tw Cen MT" panose="020B0602020104020603"/>
                <a:ea typeface="Tw Cen MT"/>
                <a:cs typeface="Tw Cen MT"/>
              </a:rPr>
              <a:t>GOALS AND USES OF STATISTICS</a:t>
            </a:r>
          </a:p>
        </p:txBody>
      </p:sp>
      <p:sp>
        <p:nvSpPr>
          <p:cNvPr id="16" name="TextBox 15">
            <a:extLst>
              <a:ext uri="{FF2B5EF4-FFF2-40B4-BE49-F238E27FC236}">
                <a16:creationId xmlns:a16="http://schemas.microsoft.com/office/drawing/2014/main" id="{323CD655-4687-F882-0B42-C4DBB42FCB74}"/>
              </a:ext>
            </a:extLst>
          </p:cNvPr>
          <p:cNvSpPr txBox="1"/>
          <p:nvPr/>
        </p:nvSpPr>
        <p:spPr>
          <a:xfrm>
            <a:off x="6414469" y="4911939"/>
            <a:ext cx="1524226" cy="83312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a:r>
              <a:rPr lang="en" sz="1200" b="0" i="0" strike="noStrike" cap="none" spc="0" baseline="0">
                <a:solidFill>
                  <a:srgbClr val="7DC15C"/>
                </a:solidFill>
                <a:effectLst/>
                <a:latin typeface="Tw Cen MT" panose="020B0602020104020603"/>
                <a:ea typeface="Tw Cen MT"/>
                <a:cs typeface="Tw Cen MT"/>
              </a:rPr>
              <a:t>REACH DIFFERENT GROUPS THROUGH EDUCATION AND INFORMATION</a:t>
            </a:r>
          </a:p>
        </p:txBody>
      </p:sp>
      <p:sp>
        <p:nvSpPr>
          <p:cNvPr id="17" name="TextBox 16">
            <a:extLst>
              <a:ext uri="{FF2B5EF4-FFF2-40B4-BE49-F238E27FC236}">
                <a16:creationId xmlns:a16="http://schemas.microsoft.com/office/drawing/2014/main" id="{1DBC1786-DC66-F8CD-F45B-0336EB74D5BB}"/>
              </a:ext>
            </a:extLst>
          </p:cNvPr>
          <p:cNvSpPr txBox="1"/>
          <p:nvPr/>
        </p:nvSpPr>
        <p:spPr>
          <a:xfrm>
            <a:off x="8144373" y="5002487"/>
            <a:ext cx="1524226" cy="46736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a:r>
              <a:rPr lang="en" sz="1200" b="0" i="0" strike="noStrike" cap="none" spc="0" baseline="0">
                <a:solidFill>
                  <a:srgbClr val="7DC15C"/>
                </a:solidFill>
                <a:effectLst/>
                <a:latin typeface="Tw Cen MT" panose="020B0602020104020603"/>
                <a:ea typeface="Tw Cen MT"/>
                <a:cs typeface="Tw Cen MT"/>
              </a:rPr>
              <a:t>IMPLEMENTATION OF CHANGES</a:t>
            </a:r>
          </a:p>
        </p:txBody>
      </p:sp>
      <p:sp>
        <p:nvSpPr>
          <p:cNvPr id="19" name="TextBox 18">
            <a:extLst>
              <a:ext uri="{FF2B5EF4-FFF2-40B4-BE49-F238E27FC236}">
                <a16:creationId xmlns:a16="http://schemas.microsoft.com/office/drawing/2014/main" id="{694944EA-DC0A-E57C-E751-2DB14AAB28F2}"/>
              </a:ext>
            </a:extLst>
          </p:cNvPr>
          <p:cNvSpPr txBox="1"/>
          <p:nvPr/>
        </p:nvSpPr>
        <p:spPr>
          <a:xfrm>
            <a:off x="9771275" y="5003379"/>
            <a:ext cx="1524226" cy="6502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a:r>
              <a:rPr lang="en" sz="1200" b="0" i="0" strike="noStrike" cap="none" spc="0" baseline="0">
                <a:solidFill>
                  <a:srgbClr val="7DC15C"/>
                </a:solidFill>
                <a:effectLst/>
                <a:latin typeface="Tw Cen MT" panose="020B0602020104020603"/>
                <a:ea typeface="Tw Cen MT"/>
                <a:cs typeface="Tw Cen MT"/>
              </a:rPr>
              <a:t>SIMPLIFICATION AND HARMONIZATION OF WORKING PRACTICES</a:t>
            </a:r>
          </a:p>
        </p:txBody>
      </p:sp>
      <p:sp>
        <p:nvSpPr>
          <p:cNvPr id="21" name="TextBox 20">
            <a:extLst>
              <a:ext uri="{FF2B5EF4-FFF2-40B4-BE49-F238E27FC236}">
                <a16:creationId xmlns:a16="http://schemas.microsoft.com/office/drawing/2014/main" id="{6A9A9FE8-F13A-CB43-EE80-06DDEE3908E2}"/>
              </a:ext>
            </a:extLst>
          </p:cNvPr>
          <p:cNvSpPr txBox="1"/>
          <p:nvPr/>
        </p:nvSpPr>
        <p:spPr>
          <a:xfrm>
            <a:off x="9806042" y="3086773"/>
            <a:ext cx="1524226" cy="83312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a:r>
              <a:rPr lang="en" sz="1200" b="0" i="0" strike="noStrike" cap="none" spc="0" baseline="0">
                <a:solidFill>
                  <a:srgbClr val="7DC15C"/>
                </a:solidFill>
                <a:effectLst/>
                <a:latin typeface="Tw Cen MT" panose="020B0602020104020603"/>
                <a:ea typeface="Tw Cen MT"/>
                <a:cs typeface="Tw Cen MT"/>
              </a:rPr>
              <a:t>INCREASED INTERCONNECTION OF INFORMATION SYSTEMS</a:t>
            </a:r>
          </a:p>
        </p:txBody>
      </p:sp>
      <p:pic>
        <p:nvPicPr>
          <p:cNvPr id="22" name="Graphic 21" descr="Server with solid fill">
            <a:extLst>
              <a:ext uri="{FF2B5EF4-FFF2-40B4-BE49-F238E27FC236}">
                <a16:creationId xmlns:a16="http://schemas.microsoft.com/office/drawing/2014/main" id="{B694A6FD-3419-9845-AE35-D26B20476BC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243399" y="2529169"/>
            <a:ext cx="582432" cy="582432"/>
          </a:xfrm>
          <a:prstGeom prst="rect">
            <a:avLst/>
          </a:prstGeom>
        </p:spPr>
      </p:pic>
      <p:pic>
        <p:nvPicPr>
          <p:cNvPr id="24" name="Graphic 23" descr="Cause And Effect with solid fill">
            <a:extLst>
              <a:ext uri="{FF2B5EF4-FFF2-40B4-BE49-F238E27FC236}">
                <a16:creationId xmlns:a16="http://schemas.microsoft.com/office/drawing/2014/main" id="{CC0982EE-B47C-A8C6-70DE-AFF8B8B63D4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228910" y="4312970"/>
            <a:ext cx="608957" cy="608957"/>
          </a:xfrm>
          <a:prstGeom prst="rect">
            <a:avLst/>
          </a:prstGeom>
        </p:spPr>
      </p:pic>
    </p:spTree>
    <p:extLst>
      <p:ext uri="{BB962C8B-B14F-4D97-AF65-F5344CB8AC3E}">
        <p14:creationId xmlns:p14="http://schemas.microsoft.com/office/powerpoint/2010/main" val="32712126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par>
                                <p:cTn id="11" presetID="9"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par>
                                <p:cTn id="14" presetID="9"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dissolve">
                                      <p:cBhvr>
                                        <p:cTn id="16" dur="500"/>
                                        <p:tgtEl>
                                          <p:spTgt spid="9"/>
                                        </p:tgtEl>
                                      </p:cBhvr>
                                    </p:animEffect>
                                  </p:childTnLst>
                                </p:cTn>
                              </p:par>
                              <p:par>
                                <p:cTn id="17" presetID="9"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dissolve">
                                      <p:cBhvr>
                                        <p:cTn id="19" dur="500"/>
                                        <p:tgtEl>
                                          <p:spTgt spid="10"/>
                                        </p:tgtEl>
                                      </p:cBhvr>
                                    </p:animEffect>
                                  </p:childTnLst>
                                </p:cTn>
                              </p:par>
                              <p:par>
                                <p:cTn id="20" presetID="9"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dissolve">
                                      <p:cBhvr>
                                        <p:cTn id="25" dur="500"/>
                                        <p:tgtEl>
                                          <p:spTgt spid="12"/>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dissolve">
                                      <p:cBhvr>
                                        <p:cTn id="28" dur="500"/>
                                        <p:tgtEl>
                                          <p:spTgt spid="13"/>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dissolve">
                                      <p:cBhvr>
                                        <p:cTn id="31" dur="500"/>
                                        <p:tgtEl>
                                          <p:spTgt spid="14"/>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dissolve">
                                      <p:cBhvr>
                                        <p:cTn id="34" dur="500"/>
                                        <p:tgtEl>
                                          <p:spTgt spid="15"/>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dissolve">
                                      <p:cBhvr>
                                        <p:cTn id="37" dur="500"/>
                                        <p:tgtEl>
                                          <p:spTgt spid="16"/>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dissolve">
                                      <p:cBhvr>
                                        <p:cTn id="40" dur="500"/>
                                        <p:tgtEl>
                                          <p:spTgt spid="17"/>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dissolve">
                                      <p:cBhvr>
                                        <p:cTn id="43" dur="500"/>
                                        <p:tgtEl>
                                          <p:spTgt spid="19"/>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dissolve">
                                      <p:cBhvr>
                                        <p:cTn id="46" dur="500"/>
                                        <p:tgtEl>
                                          <p:spTgt spid="21"/>
                                        </p:tgtEl>
                                      </p:cBhvr>
                                    </p:animEffect>
                                  </p:childTnLst>
                                </p:cTn>
                              </p:par>
                              <p:par>
                                <p:cTn id="47" presetID="9"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dissolve">
                                      <p:cBhvr>
                                        <p:cTn id="49" dur="500"/>
                                        <p:tgtEl>
                                          <p:spTgt spid="22"/>
                                        </p:tgtEl>
                                      </p:cBhvr>
                                    </p:animEffect>
                                  </p:childTnLst>
                                </p:cTn>
                              </p:par>
                              <p:par>
                                <p:cTn id="50" presetID="9" presetClass="entr" presetSubtype="0"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dissolve">
                                      <p:cBhvr>
                                        <p:cTn id="5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9"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318EE-A6BC-4A4A-8933-248A9D3B845D}"/>
              </a:ext>
            </a:extLst>
          </p:cNvPr>
          <p:cNvSpPr txBox="1"/>
          <p:nvPr/>
        </p:nvSpPr>
        <p:spPr>
          <a:xfrm>
            <a:off x="481963" y="757217"/>
            <a:ext cx="10641561" cy="1188720"/>
          </a:xfrm>
          <a:prstGeom prst="rect">
            <a:avLst/>
          </a:prstGeom>
        </p:spPr>
        <p:txBody>
          <a:bodyPr/>
          <a:lstStyle>
            <a:lvl1pPr algn="l" defTabSz="914400" rtl="0" eaLnBrk="1" latinLnBrk="0" hangingPunct="1">
              <a:lnSpc>
                <a:spcPct val="90000"/>
              </a:lnSpc>
              <a:spcBef>
                <a:spcPct val="0"/>
              </a:spcBef>
              <a:buNone/>
              <a:defRPr sz="4400" b="1" kern="1200" spc="150" baseline="0">
                <a:solidFill>
                  <a:schemeClr val="tx2"/>
                </a:solidFill>
                <a:latin typeface="+mj-lt"/>
                <a:ea typeface="+mj-ea"/>
                <a:cs typeface="+mj-cs"/>
              </a:defRPr>
            </a:lvl1pPr>
          </a:lstStyle>
          <a:p>
            <a:r>
              <a:rPr lang="en" sz="4000" b="1" i="0" strike="noStrike" cap="none" spc="150" baseline="0" dirty="0">
                <a:solidFill>
                  <a:srgbClr val="009729"/>
                </a:solidFill>
                <a:effectLst/>
                <a:latin typeface="Spartan"/>
                <a:ea typeface="Spartan"/>
                <a:cs typeface="Spartan"/>
              </a:rPr>
              <a:t>Future vision until the year 2028</a:t>
            </a:r>
          </a:p>
          <a:p>
            <a:endParaRPr lang="is-IS" dirty="0">
              <a:solidFill>
                <a:srgbClr val="009729"/>
              </a:solidFill>
              <a:latin typeface="Spartan" pitchFamily="2" charset="77"/>
            </a:endParaRPr>
          </a:p>
          <a:p>
            <a:endParaRPr lang="is-IS" dirty="0">
              <a:solidFill>
                <a:srgbClr val="009729"/>
              </a:solidFill>
              <a:latin typeface="Spartan" pitchFamily="2" charset="77"/>
            </a:endParaRPr>
          </a:p>
        </p:txBody>
      </p:sp>
      <p:sp>
        <p:nvSpPr>
          <p:cNvPr id="3" name="Subtitle 2">
            <a:extLst>
              <a:ext uri="{FF2B5EF4-FFF2-40B4-BE49-F238E27FC236}">
                <a16:creationId xmlns:a16="http://schemas.microsoft.com/office/drawing/2014/main" id="{7F3BA65E-E062-BF40-8275-32A6F909FFDB}"/>
              </a:ext>
            </a:extLst>
          </p:cNvPr>
          <p:cNvSpPr txBox="1"/>
          <p:nvPr/>
        </p:nvSpPr>
        <p:spPr>
          <a:xfrm>
            <a:off x="5085852" y="1930243"/>
            <a:ext cx="6216132" cy="2422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spc="100" baseline="0">
                <a:solidFill>
                  <a:srgbClr val="25252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spc="100" baseline="0">
                <a:solidFill>
                  <a:srgbClr val="2525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100" baseline="0">
                <a:solidFill>
                  <a:srgbClr val="25252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100" baseline="0">
                <a:solidFill>
                  <a:srgbClr val="25252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100" baseline="0">
                <a:solidFill>
                  <a:srgbClr val="25252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 sz="1200" b="0" i="0" strike="noStrike" cap="none" spc="100" baseline="0" dirty="0">
                <a:solidFill>
                  <a:srgbClr val="009729"/>
                </a:solidFill>
                <a:effectLst/>
                <a:latin typeface="Spartan Medium"/>
                <a:ea typeface="Spartan Medium"/>
                <a:cs typeface="Spartan Medium"/>
              </a:rPr>
              <a:t>With dynamic work in the field of occupational health and safety, which is constantly developing in line with rapid changes in the labor market, the AOSH has contributed to the improvement of the well-being, health and safety of employees.</a:t>
            </a:r>
          </a:p>
          <a:p>
            <a:pPr marL="0" indent="0">
              <a:lnSpc>
                <a:spcPct val="150000"/>
              </a:lnSpc>
              <a:buNone/>
            </a:pPr>
            <a:r>
              <a:rPr lang="en" sz="1200" b="0" i="0" strike="noStrike" cap="none" spc="100" baseline="0" dirty="0">
                <a:solidFill>
                  <a:srgbClr val="009729"/>
                </a:solidFill>
                <a:effectLst/>
                <a:latin typeface="Spartan Medium"/>
                <a:ea typeface="Spartan Medium"/>
                <a:cs typeface="Spartan Medium"/>
              </a:rPr>
              <a:t>Successful occupational health and safety is a joint project between employers and employees to maintain and improve safety and facilities at workplaces, thus preventing workplace accidents, mishaps and employee discomfort. </a:t>
            </a:r>
          </a:p>
          <a:p>
            <a:pPr marL="0" indent="0">
              <a:lnSpc>
                <a:spcPct val="150000"/>
              </a:lnSpc>
              <a:buNone/>
            </a:pPr>
            <a:r>
              <a:rPr lang="en" sz="1200" b="0" i="0" strike="noStrike" cap="none" spc="100" baseline="0" dirty="0">
                <a:solidFill>
                  <a:srgbClr val="009729"/>
                </a:solidFill>
                <a:effectLst/>
                <a:latin typeface="Spartan Medium"/>
                <a:ea typeface="Spartan Medium"/>
                <a:cs typeface="Spartan Medium"/>
              </a:rPr>
              <a:t>Good health brings increased productivity to the economy and benefits to society. Reliable information and analysis of data on the development of the main risk factors in the work environment allows us to prioritize in monitoring, prevention and information dissemination.</a:t>
            </a:r>
          </a:p>
          <a:p>
            <a:pPr marL="0" indent="0">
              <a:lnSpc>
                <a:spcPct val="150000"/>
              </a:lnSpc>
              <a:buNone/>
            </a:pPr>
            <a:r>
              <a:rPr lang="en" sz="1200" b="0" i="0" strike="noStrike" cap="none" spc="100" baseline="0" dirty="0">
                <a:solidFill>
                  <a:srgbClr val="009729"/>
                </a:solidFill>
                <a:effectLst/>
                <a:latin typeface="Spartan Medium"/>
                <a:ea typeface="Spartan Medium"/>
                <a:cs typeface="Spartan Medium"/>
              </a:rPr>
              <a:t>Innovation, improvement and simplification are key aspects of our work and we have been leaders in promoting methods, both new and well-known, to improve occupational health and safety in the workplace.  </a:t>
            </a:r>
          </a:p>
          <a:p>
            <a:pPr marL="0" indent="0">
              <a:lnSpc>
                <a:spcPct val="150000"/>
              </a:lnSpc>
              <a:buNone/>
            </a:pPr>
            <a:endParaRPr lang="is-IS" sz="1200" dirty="0">
              <a:solidFill>
                <a:srgbClr val="009729"/>
              </a:solidFill>
              <a:latin typeface="Spartan Medium" pitchFamily="2" charset="77"/>
            </a:endParaRPr>
          </a:p>
        </p:txBody>
      </p:sp>
      <p:sp>
        <p:nvSpPr>
          <p:cNvPr id="4" name="Rectangle 3">
            <a:extLst>
              <a:ext uri="{FF2B5EF4-FFF2-40B4-BE49-F238E27FC236}">
                <a16:creationId xmlns:a16="http://schemas.microsoft.com/office/drawing/2014/main" id="{9CAA692C-AC99-F147-BD9C-219ACBD54BF2}"/>
              </a:ext>
            </a:extLst>
          </p:cNvPr>
          <p:cNvSpPr/>
          <p:nvPr/>
        </p:nvSpPr>
        <p:spPr>
          <a:xfrm>
            <a:off x="1401644" y="5054803"/>
            <a:ext cx="2384027" cy="1188720"/>
          </a:xfrm>
          <a:prstGeom prst="rect">
            <a:avLst/>
          </a:prstGeom>
        </p:spPr>
        <p:txBody>
          <a:bodyPr wrap="square">
            <a:spAutoFit/>
          </a:bodyPr>
          <a:lstStyle/>
          <a:p>
            <a:pPr algn="ctr"/>
            <a:r>
              <a:rPr lang="en" sz="2400" b="1" i="0" strike="noStrike" cap="none" spc="0" baseline="0">
                <a:solidFill>
                  <a:srgbClr val="009729"/>
                </a:solidFill>
                <a:effectLst/>
                <a:latin typeface="Tw Cen MT" panose="020B0602020104020603"/>
                <a:ea typeface="Tw Cen MT"/>
                <a:cs typeface="Tw Cen MT"/>
              </a:rPr>
              <a:t>EVERYONE SAFE HOME FROM WORK</a:t>
            </a:r>
          </a:p>
        </p:txBody>
      </p:sp>
      <p:pic>
        <p:nvPicPr>
          <p:cNvPr id="36" name="Picture 1" descr="Vinnueftirlitið - YouTube">
            <a:extLst>
              <a:ext uri="{FF2B5EF4-FFF2-40B4-BE49-F238E27FC236}">
                <a16:creationId xmlns:a16="http://schemas.microsoft.com/office/drawing/2014/main" id="{CDFABA2F-C9E2-B4AD-80A2-AF403263D4AD}"/>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tretch>
            <a:fillRect/>
          </a:stretch>
        </p:blipFill>
        <p:spPr bwMode="auto">
          <a:xfrm>
            <a:off x="967855" y="1803197"/>
            <a:ext cx="3251606" cy="3251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432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318EE-A6BC-4A4A-8933-248A9D3B845D}"/>
              </a:ext>
            </a:extLst>
          </p:cNvPr>
          <p:cNvSpPr txBox="1"/>
          <p:nvPr/>
        </p:nvSpPr>
        <p:spPr>
          <a:xfrm>
            <a:off x="481963" y="757217"/>
            <a:ext cx="11449304" cy="984861"/>
          </a:xfrm>
          <a:prstGeom prst="rect">
            <a:avLst/>
          </a:prstGeom>
        </p:spPr>
        <p:txBody>
          <a:bodyPr/>
          <a:lstStyle>
            <a:lvl1pPr algn="l" defTabSz="914400" rtl="0" eaLnBrk="1" latinLnBrk="0" hangingPunct="1">
              <a:lnSpc>
                <a:spcPct val="90000"/>
              </a:lnSpc>
              <a:spcBef>
                <a:spcPct val="0"/>
              </a:spcBef>
              <a:buNone/>
              <a:defRPr sz="4400" b="1" kern="1200" spc="150" baseline="0">
                <a:solidFill>
                  <a:schemeClr val="tx2"/>
                </a:solidFill>
                <a:latin typeface="+mj-lt"/>
                <a:ea typeface="+mj-ea"/>
                <a:cs typeface="+mj-cs"/>
              </a:defRPr>
            </a:lvl1pPr>
          </a:lstStyle>
          <a:p>
            <a:r>
              <a:rPr lang="en" sz="4800" b="1" i="0" strike="noStrike" cap="none" spc="150" baseline="0">
                <a:solidFill>
                  <a:srgbClr val="009729"/>
                </a:solidFill>
                <a:effectLst/>
                <a:latin typeface="Spartan"/>
                <a:ea typeface="Spartan"/>
                <a:cs typeface="Spartan"/>
              </a:rPr>
              <a:t>Our main goals</a:t>
            </a:r>
          </a:p>
          <a:p>
            <a:endParaRPr lang="is-IS">
              <a:solidFill>
                <a:srgbClr val="009729"/>
              </a:solidFill>
              <a:latin typeface="Spartan" pitchFamily="2" charset="77"/>
            </a:endParaRPr>
          </a:p>
          <a:p>
            <a:endParaRPr lang="is-IS">
              <a:solidFill>
                <a:srgbClr val="009729"/>
              </a:solidFill>
              <a:latin typeface="Spartan" pitchFamily="2" charset="77"/>
            </a:endParaRPr>
          </a:p>
        </p:txBody>
      </p:sp>
      <p:pic>
        <p:nvPicPr>
          <p:cNvPr id="36" name="Picture 1" descr="Vinnueftirlitið - YouTube">
            <a:extLst>
              <a:ext uri="{FF2B5EF4-FFF2-40B4-BE49-F238E27FC236}">
                <a16:creationId xmlns:a16="http://schemas.microsoft.com/office/drawing/2014/main" id="{CDFABA2F-C9E2-B4AD-80A2-AF403263D4AD}"/>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tretch>
            <a:fillRect/>
          </a:stretch>
        </p:blipFill>
        <p:spPr bwMode="auto">
          <a:xfrm>
            <a:off x="967855" y="1803197"/>
            <a:ext cx="3251606" cy="325160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783036B-3911-74B6-88AA-AAF8EA134ADF}"/>
              </a:ext>
            </a:extLst>
          </p:cNvPr>
          <p:cNvSpPr/>
          <p:nvPr/>
        </p:nvSpPr>
        <p:spPr>
          <a:xfrm>
            <a:off x="6096000" y="3933346"/>
            <a:ext cx="1356776" cy="307848"/>
          </a:xfrm>
          <a:prstGeom prst="rect">
            <a:avLst/>
          </a:prstGeom>
        </p:spPr>
        <p:txBody>
          <a:bodyPr wrap="none">
            <a:spAutoFit/>
          </a:bodyPr>
          <a:lstStyle/>
          <a:p>
            <a:r>
              <a:rPr lang="en" sz="1400" b="1" i="0" strike="noStrike" cap="none" spc="100" baseline="0">
                <a:solidFill>
                  <a:srgbClr val="009729"/>
                </a:solidFill>
                <a:effectLst/>
                <a:latin typeface="Spartan Medium"/>
                <a:ea typeface="Spartan Medium"/>
                <a:cs typeface="Spartan Medium"/>
              </a:rPr>
              <a:t>WELLNESS</a:t>
            </a:r>
            <a:endParaRPr lang="is-IS" sz="1400">
              <a:solidFill>
                <a:srgbClr val="009729"/>
              </a:solidFill>
            </a:endParaRPr>
          </a:p>
        </p:txBody>
      </p:sp>
      <p:sp>
        <p:nvSpPr>
          <p:cNvPr id="7" name="Rectangle 6">
            <a:extLst>
              <a:ext uri="{FF2B5EF4-FFF2-40B4-BE49-F238E27FC236}">
                <a16:creationId xmlns:a16="http://schemas.microsoft.com/office/drawing/2014/main" id="{DC1E189B-1345-3584-A103-D3945B8290C9}"/>
              </a:ext>
            </a:extLst>
          </p:cNvPr>
          <p:cNvSpPr/>
          <p:nvPr/>
        </p:nvSpPr>
        <p:spPr>
          <a:xfrm>
            <a:off x="9466209" y="5781989"/>
            <a:ext cx="1687071" cy="307848"/>
          </a:xfrm>
          <a:prstGeom prst="rect">
            <a:avLst/>
          </a:prstGeom>
        </p:spPr>
        <p:txBody>
          <a:bodyPr wrap="none">
            <a:spAutoFit/>
          </a:bodyPr>
          <a:lstStyle/>
          <a:p>
            <a:r>
              <a:rPr lang="en" sz="1400" b="1" i="0" strike="noStrike" cap="none" spc="100" baseline="0">
                <a:solidFill>
                  <a:srgbClr val="009729"/>
                </a:solidFill>
                <a:effectLst/>
                <a:latin typeface="Spartan Medium"/>
                <a:ea typeface="Spartan Medium"/>
                <a:cs typeface="Spartan Medium"/>
              </a:rPr>
              <a:t>ADJUSTMENT</a:t>
            </a:r>
            <a:endParaRPr lang="is-IS" sz="1400">
              <a:solidFill>
                <a:srgbClr val="009729"/>
              </a:solidFill>
            </a:endParaRPr>
          </a:p>
        </p:txBody>
      </p:sp>
      <p:sp>
        <p:nvSpPr>
          <p:cNvPr id="8" name="Oval 5">
            <a:extLst>
              <a:ext uri="{FF2B5EF4-FFF2-40B4-BE49-F238E27FC236}">
                <a16:creationId xmlns:a16="http://schemas.microsoft.com/office/drawing/2014/main" id="{B80F7114-3FF4-3E6B-ACC8-E1BF1AD93579}"/>
              </a:ext>
            </a:extLst>
          </p:cNvPr>
          <p:cNvSpPr>
            <a:spLocks noChangeArrowheads="1"/>
          </p:cNvSpPr>
          <p:nvPr/>
        </p:nvSpPr>
        <p:spPr bwMode="auto">
          <a:xfrm>
            <a:off x="6468565" y="3239104"/>
            <a:ext cx="601240" cy="604500"/>
          </a:xfrm>
          <a:prstGeom prst="ellipse">
            <a:avLst/>
          </a:prstGeom>
          <a:solidFill>
            <a:srgbClr val="009729"/>
          </a:solidFill>
          <a:ln>
            <a:noFill/>
          </a:ln>
          <a:effectLst>
            <a:outerShdw blurRad="266700" sx="102000" sy="102000" algn="ctr" rotWithShape="0">
              <a:schemeClr val="bg1">
                <a:alpha val="96000"/>
              </a:schemeClr>
            </a:outerShdw>
          </a:effectLst>
        </p:spPr>
        <p:txBody>
          <a:bodyPr vert="horz" wrap="square" lIns="91440" tIns="45720" rIns="91440" bIns="45720" numCol="1" anchor="t" anchorCtr="0" compatLnSpc="1">
            <a:prstTxWarp prst="textNoShape">
              <a:avLst/>
            </a:prstTxWarp>
          </a:bodyPr>
          <a:lstStyle/>
          <a:p>
            <a:endParaRPr lang="en-US" sz="1400"/>
          </a:p>
        </p:txBody>
      </p:sp>
      <p:grpSp>
        <p:nvGrpSpPr>
          <p:cNvPr id="9" name="Group 8">
            <a:extLst>
              <a:ext uri="{FF2B5EF4-FFF2-40B4-BE49-F238E27FC236}">
                <a16:creationId xmlns:a16="http://schemas.microsoft.com/office/drawing/2014/main" id="{4DADE7CB-B187-0D3E-8961-7A48ABBA77F0}"/>
              </a:ext>
            </a:extLst>
          </p:cNvPr>
          <p:cNvGrpSpPr/>
          <p:nvPr/>
        </p:nvGrpSpPr>
        <p:grpSpPr>
          <a:xfrm>
            <a:off x="8099529" y="4091079"/>
            <a:ext cx="601240" cy="604500"/>
            <a:chOff x="1360273" y="3176595"/>
            <a:chExt cx="1288809" cy="1295800"/>
          </a:xfrm>
          <a:solidFill>
            <a:srgbClr val="009729"/>
          </a:solidFill>
        </p:grpSpPr>
        <p:sp>
          <p:nvSpPr>
            <p:cNvPr id="10" name="Oval 5">
              <a:extLst>
                <a:ext uri="{FF2B5EF4-FFF2-40B4-BE49-F238E27FC236}">
                  <a16:creationId xmlns:a16="http://schemas.microsoft.com/office/drawing/2014/main" id="{EABD893C-C349-34C6-72B0-DE875212F0E7}"/>
                </a:ext>
              </a:extLst>
            </p:cNvPr>
            <p:cNvSpPr>
              <a:spLocks noChangeArrowheads="1"/>
            </p:cNvSpPr>
            <p:nvPr/>
          </p:nvSpPr>
          <p:spPr bwMode="auto">
            <a:xfrm>
              <a:off x="1360273" y="3176595"/>
              <a:ext cx="1288809" cy="1295800"/>
            </a:xfrm>
            <a:prstGeom prst="ellipse">
              <a:avLst/>
            </a:prstGeom>
            <a:grpFill/>
            <a:ln>
              <a:noFill/>
            </a:ln>
            <a:effectLst>
              <a:outerShdw blurRad="266700" sx="102000" sy="102000" algn="ctr" rotWithShape="0">
                <a:schemeClr val="bg1">
                  <a:alpha val="96000"/>
                </a:schemeClr>
              </a:outerShdw>
            </a:effectLst>
          </p:spPr>
          <p:txBody>
            <a:bodyPr vert="horz" wrap="square" lIns="91440" tIns="45720" rIns="91440" bIns="45720" numCol="1" anchor="t" anchorCtr="0" compatLnSpc="1">
              <a:prstTxWarp prst="textNoShape">
                <a:avLst/>
              </a:prstTxWarp>
            </a:bodyPr>
            <a:lstStyle/>
            <a:p>
              <a:endParaRPr lang="en-US" sz="1400"/>
            </a:p>
          </p:txBody>
        </p:sp>
        <p:sp>
          <p:nvSpPr>
            <p:cNvPr id="11" name="TextBox 10">
              <a:extLst>
                <a:ext uri="{FF2B5EF4-FFF2-40B4-BE49-F238E27FC236}">
                  <a16:creationId xmlns:a16="http://schemas.microsoft.com/office/drawing/2014/main" id="{29AFED0A-DF4F-3954-01F4-E81ECC8C89C6}"/>
                </a:ext>
              </a:extLst>
            </p:cNvPr>
            <p:cNvSpPr txBox="1"/>
            <p:nvPr/>
          </p:nvSpPr>
          <p:spPr>
            <a:xfrm>
              <a:off x="1659717" y="3370024"/>
              <a:ext cx="727803" cy="989620"/>
            </a:xfrm>
            <a:prstGeom prst="rect">
              <a:avLst/>
            </a:prstGeom>
            <a:grpFill/>
          </p:spPr>
          <p:txBody>
            <a:bodyPr wrap="square" lIns="0" tIns="0" rIns="0" bIns="91440" rtlCol="0" anchor="ctr">
              <a:spAutoFit/>
            </a:bodyPr>
            <a:lstStyle/>
            <a:p>
              <a:pPr algn="ctr"/>
              <a:endParaRPr lang="en-US" sz="2400">
                <a:solidFill>
                  <a:schemeClr val="bg1"/>
                </a:solidFill>
                <a:effectLst>
                  <a:outerShdw blurRad="25400" dist="38100" dir="2700000" sx="101000" sy="101000" algn="tl" rotWithShape="0">
                    <a:prstClr val="black">
                      <a:alpha val="36000"/>
                    </a:prstClr>
                  </a:outerShdw>
                </a:effectLst>
                <a:latin typeface="Century Gothic" panose="020B0502020202020204" pitchFamily="34" charset="0"/>
              </a:endParaRPr>
            </a:p>
          </p:txBody>
        </p:sp>
      </p:grpSp>
      <p:grpSp>
        <p:nvGrpSpPr>
          <p:cNvPr id="12" name="Group 11">
            <a:extLst>
              <a:ext uri="{FF2B5EF4-FFF2-40B4-BE49-F238E27FC236}">
                <a16:creationId xmlns:a16="http://schemas.microsoft.com/office/drawing/2014/main" id="{918E194B-026A-AB76-5D6C-5D4B8F714186}"/>
              </a:ext>
            </a:extLst>
          </p:cNvPr>
          <p:cNvGrpSpPr/>
          <p:nvPr/>
        </p:nvGrpSpPr>
        <p:grpSpPr>
          <a:xfrm>
            <a:off x="9786216" y="5096245"/>
            <a:ext cx="601240" cy="604500"/>
            <a:chOff x="1360273" y="3176595"/>
            <a:chExt cx="1288809" cy="1295800"/>
          </a:xfrm>
          <a:solidFill>
            <a:srgbClr val="009729"/>
          </a:solidFill>
        </p:grpSpPr>
        <p:sp>
          <p:nvSpPr>
            <p:cNvPr id="13" name="Oval 5">
              <a:extLst>
                <a:ext uri="{FF2B5EF4-FFF2-40B4-BE49-F238E27FC236}">
                  <a16:creationId xmlns:a16="http://schemas.microsoft.com/office/drawing/2014/main" id="{8F236755-D4C3-4679-92C6-511860186D47}"/>
                </a:ext>
              </a:extLst>
            </p:cNvPr>
            <p:cNvSpPr>
              <a:spLocks noChangeArrowheads="1"/>
            </p:cNvSpPr>
            <p:nvPr/>
          </p:nvSpPr>
          <p:spPr bwMode="auto">
            <a:xfrm>
              <a:off x="1360273" y="3176595"/>
              <a:ext cx="1288809" cy="1295800"/>
            </a:xfrm>
            <a:prstGeom prst="ellipse">
              <a:avLst/>
            </a:prstGeom>
            <a:grpFill/>
            <a:ln>
              <a:noFill/>
            </a:ln>
            <a:effectLst>
              <a:outerShdw blurRad="266700" sx="102000" sy="102000" algn="ctr" rotWithShape="0">
                <a:schemeClr val="bg1">
                  <a:alpha val="96000"/>
                </a:schemeClr>
              </a:outerShdw>
            </a:effectLst>
          </p:spPr>
          <p:txBody>
            <a:bodyPr vert="horz" wrap="square" lIns="91440" tIns="45720" rIns="91440" bIns="45720" numCol="1" anchor="t" anchorCtr="0" compatLnSpc="1">
              <a:prstTxWarp prst="textNoShape">
                <a:avLst/>
              </a:prstTxWarp>
            </a:bodyPr>
            <a:lstStyle/>
            <a:p>
              <a:endParaRPr lang="en-US" sz="1400"/>
            </a:p>
          </p:txBody>
        </p:sp>
        <p:sp>
          <p:nvSpPr>
            <p:cNvPr id="14" name="TextBox 13">
              <a:extLst>
                <a:ext uri="{FF2B5EF4-FFF2-40B4-BE49-F238E27FC236}">
                  <a16:creationId xmlns:a16="http://schemas.microsoft.com/office/drawing/2014/main" id="{F7ABF2BF-AA38-0498-6ABF-00AA87595CCE}"/>
                </a:ext>
              </a:extLst>
            </p:cNvPr>
            <p:cNvSpPr txBox="1"/>
            <p:nvPr/>
          </p:nvSpPr>
          <p:spPr>
            <a:xfrm>
              <a:off x="1659717" y="3370024"/>
              <a:ext cx="727803" cy="989620"/>
            </a:xfrm>
            <a:prstGeom prst="rect">
              <a:avLst/>
            </a:prstGeom>
            <a:grpFill/>
          </p:spPr>
          <p:txBody>
            <a:bodyPr wrap="square" lIns="0" tIns="0" rIns="0" bIns="91440" rtlCol="0" anchor="ctr">
              <a:spAutoFit/>
            </a:bodyPr>
            <a:lstStyle/>
            <a:p>
              <a:pPr algn="ctr"/>
              <a:endParaRPr lang="en-US" sz="2400">
                <a:solidFill>
                  <a:schemeClr val="bg1"/>
                </a:solidFill>
                <a:effectLst>
                  <a:outerShdw blurRad="25400" dist="38100" dir="2700000" sx="101000" sy="101000" algn="tl" rotWithShape="0">
                    <a:prstClr val="black">
                      <a:alpha val="36000"/>
                    </a:prstClr>
                  </a:outerShdw>
                </a:effectLst>
                <a:latin typeface="Century Gothic" panose="020B0502020202020204" pitchFamily="34" charset="0"/>
              </a:endParaRPr>
            </a:p>
          </p:txBody>
        </p:sp>
      </p:grpSp>
      <p:grpSp>
        <p:nvGrpSpPr>
          <p:cNvPr id="15" name="Group 14">
            <a:extLst>
              <a:ext uri="{FF2B5EF4-FFF2-40B4-BE49-F238E27FC236}">
                <a16:creationId xmlns:a16="http://schemas.microsoft.com/office/drawing/2014/main" id="{BBE9EABF-F45D-0F22-B8EB-33465C77F664}"/>
              </a:ext>
            </a:extLst>
          </p:cNvPr>
          <p:cNvGrpSpPr/>
          <p:nvPr/>
        </p:nvGrpSpPr>
        <p:grpSpPr>
          <a:xfrm>
            <a:off x="6468565" y="5098270"/>
            <a:ext cx="601240" cy="604500"/>
            <a:chOff x="1360273" y="3176595"/>
            <a:chExt cx="1288809" cy="1295800"/>
          </a:xfrm>
          <a:solidFill>
            <a:srgbClr val="009729"/>
          </a:solidFill>
        </p:grpSpPr>
        <p:sp>
          <p:nvSpPr>
            <p:cNvPr id="16" name="Oval 5">
              <a:extLst>
                <a:ext uri="{FF2B5EF4-FFF2-40B4-BE49-F238E27FC236}">
                  <a16:creationId xmlns:a16="http://schemas.microsoft.com/office/drawing/2014/main" id="{9ED1E9CD-2D2F-8EA1-80BF-79D9F2A17079}"/>
                </a:ext>
              </a:extLst>
            </p:cNvPr>
            <p:cNvSpPr>
              <a:spLocks noChangeArrowheads="1"/>
            </p:cNvSpPr>
            <p:nvPr/>
          </p:nvSpPr>
          <p:spPr bwMode="auto">
            <a:xfrm>
              <a:off x="1360273" y="3176595"/>
              <a:ext cx="1288809" cy="1295800"/>
            </a:xfrm>
            <a:prstGeom prst="ellipse">
              <a:avLst/>
            </a:prstGeom>
            <a:grpFill/>
            <a:ln>
              <a:noFill/>
            </a:ln>
            <a:effectLst>
              <a:outerShdw blurRad="266700" sx="102000" sy="102000" algn="ctr" rotWithShape="0">
                <a:schemeClr val="bg1">
                  <a:alpha val="96000"/>
                </a:schemeClr>
              </a:outerShdw>
            </a:effectLst>
          </p:spPr>
          <p:txBody>
            <a:bodyPr vert="horz" wrap="square" lIns="91440" tIns="45720" rIns="91440" bIns="45720" numCol="1" anchor="t" anchorCtr="0" compatLnSpc="1">
              <a:prstTxWarp prst="textNoShape">
                <a:avLst/>
              </a:prstTxWarp>
            </a:bodyPr>
            <a:lstStyle/>
            <a:p>
              <a:endParaRPr lang="en-US" sz="1400"/>
            </a:p>
          </p:txBody>
        </p:sp>
        <p:sp>
          <p:nvSpPr>
            <p:cNvPr id="17" name="TextBox 16">
              <a:extLst>
                <a:ext uri="{FF2B5EF4-FFF2-40B4-BE49-F238E27FC236}">
                  <a16:creationId xmlns:a16="http://schemas.microsoft.com/office/drawing/2014/main" id="{AEC51A01-7CF3-7A6C-1443-D05C6C2944A0}"/>
                </a:ext>
              </a:extLst>
            </p:cNvPr>
            <p:cNvSpPr txBox="1"/>
            <p:nvPr/>
          </p:nvSpPr>
          <p:spPr>
            <a:xfrm>
              <a:off x="1659717" y="3370024"/>
              <a:ext cx="727803" cy="989620"/>
            </a:xfrm>
            <a:prstGeom prst="rect">
              <a:avLst/>
            </a:prstGeom>
            <a:grpFill/>
          </p:spPr>
          <p:txBody>
            <a:bodyPr wrap="square" lIns="0" tIns="0" rIns="0" bIns="91440" rtlCol="0" anchor="ctr">
              <a:spAutoFit/>
            </a:bodyPr>
            <a:lstStyle/>
            <a:p>
              <a:pPr algn="ctr"/>
              <a:endParaRPr lang="en-US" sz="2400">
                <a:solidFill>
                  <a:schemeClr val="bg1"/>
                </a:solidFill>
                <a:effectLst>
                  <a:outerShdw blurRad="25400" dist="38100" dir="2700000" sx="101000" sy="101000" algn="tl" rotWithShape="0">
                    <a:prstClr val="black">
                      <a:alpha val="36000"/>
                    </a:prstClr>
                  </a:outerShdw>
                </a:effectLst>
                <a:latin typeface="Century Gothic" panose="020B0502020202020204" pitchFamily="34" charset="0"/>
              </a:endParaRPr>
            </a:p>
          </p:txBody>
        </p:sp>
      </p:grpSp>
      <p:pic>
        <p:nvPicPr>
          <p:cNvPr id="18" name="Graphic 17" descr="Heart with pulse outline">
            <a:extLst>
              <a:ext uri="{FF2B5EF4-FFF2-40B4-BE49-F238E27FC236}">
                <a16:creationId xmlns:a16="http://schemas.microsoft.com/office/drawing/2014/main" id="{D6AD78A6-26E8-B540-2E52-3755AD41F2E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93495" y="3388483"/>
            <a:ext cx="320492" cy="320492"/>
          </a:xfrm>
          <a:prstGeom prst="rect">
            <a:avLst/>
          </a:prstGeom>
        </p:spPr>
      </p:pic>
      <p:pic>
        <p:nvPicPr>
          <p:cNvPr id="19" name="Graphic 18" descr="Chat outline">
            <a:extLst>
              <a:ext uri="{FF2B5EF4-FFF2-40B4-BE49-F238E27FC236}">
                <a16:creationId xmlns:a16="http://schemas.microsoft.com/office/drawing/2014/main" id="{41948712-69AD-24E5-29B2-6CB616B2969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247239" y="4240885"/>
            <a:ext cx="320492" cy="320492"/>
          </a:xfrm>
          <a:prstGeom prst="rect">
            <a:avLst/>
          </a:prstGeom>
        </p:spPr>
      </p:pic>
      <p:pic>
        <p:nvPicPr>
          <p:cNvPr id="20" name="Graphic 19" descr="Transfer outline">
            <a:extLst>
              <a:ext uri="{FF2B5EF4-FFF2-40B4-BE49-F238E27FC236}">
                <a16:creationId xmlns:a16="http://schemas.microsoft.com/office/drawing/2014/main" id="{BCB010DF-00FD-E3E5-6057-F36F047A4FA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930769" y="5271588"/>
            <a:ext cx="320492" cy="320492"/>
          </a:xfrm>
          <a:prstGeom prst="rect">
            <a:avLst/>
          </a:prstGeom>
        </p:spPr>
      </p:pic>
      <p:pic>
        <p:nvPicPr>
          <p:cNvPr id="21" name="Graphic 20" descr="Connected outline">
            <a:extLst>
              <a:ext uri="{FF2B5EF4-FFF2-40B4-BE49-F238E27FC236}">
                <a16:creationId xmlns:a16="http://schemas.microsoft.com/office/drawing/2014/main" id="{D1191946-E684-700F-6AA6-A3F7687AD51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581925" y="5245295"/>
            <a:ext cx="320492" cy="320492"/>
          </a:xfrm>
          <a:prstGeom prst="rect">
            <a:avLst/>
          </a:prstGeom>
        </p:spPr>
      </p:pic>
      <p:sp>
        <p:nvSpPr>
          <p:cNvPr id="22" name="Rectangle 21">
            <a:extLst>
              <a:ext uri="{FF2B5EF4-FFF2-40B4-BE49-F238E27FC236}">
                <a16:creationId xmlns:a16="http://schemas.microsoft.com/office/drawing/2014/main" id="{1E7C57C3-A0E8-387F-6320-62AF35F41448}"/>
              </a:ext>
            </a:extLst>
          </p:cNvPr>
          <p:cNvSpPr/>
          <p:nvPr/>
        </p:nvSpPr>
        <p:spPr>
          <a:xfrm>
            <a:off x="7709298" y="4755149"/>
            <a:ext cx="1903822" cy="307848"/>
          </a:xfrm>
          <a:prstGeom prst="rect">
            <a:avLst/>
          </a:prstGeom>
        </p:spPr>
        <p:txBody>
          <a:bodyPr wrap="none">
            <a:spAutoFit/>
          </a:bodyPr>
          <a:lstStyle/>
          <a:p>
            <a:r>
              <a:rPr lang="en" sz="1400" b="1" i="0" strike="noStrike" cap="none" spc="100" baseline="0">
                <a:solidFill>
                  <a:srgbClr val="009729"/>
                </a:solidFill>
                <a:effectLst/>
                <a:latin typeface="Spartan Medium"/>
                <a:ea typeface="Spartan Medium"/>
                <a:cs typeface="Spartan Medium"/>
              </a:rPr>
              <a:t>PARTICIPATION</a:t>
            </a:r>
            <a:endParaRPr lang="is-IS" sz="1400">
              <a:solidFill>
                <a:srgbClr val="009729"/>
              </a:solidFill>
            </a:endParaRPr>
          </a:p>
        </p:txBody>
      </p:sp>
      <p:sp>
        <p:nvSpPr>
          <p:cNvPr id="23" name="Rectangle 22">
            <a:extLst>
              <a:ext uri="{FF2B5EF4-FFF2-40B4-BE49-F238E27FC236}">
                <a16:creationId xmlns:a16="http://schemas.microsoft.com/office/drawing/2014/main" id="{C15962DD-5C9B-E15F-7C49-34397CA76602}"/>
              </a:ext>
            </a:extLst>
          </p:cNvPr>
          <p:cNvSpPr/>
          <p:nvPr/>
        </p:nvSpPr>
        <p:spPr>
          <a:xfrm>
            <a:off x="9466210" y="3920872"/>
            <a:ext cx="1013654" cy="307848"/>
          </a:xfrm>
          <a:prstGeom prst="rect">
            <a:avLst/>
          </a:prstGeom>
        </p:spPr>
        <p:txBody>
          <a:bodyPr wrap="none">
            <a:spAutoFit/>
          </a:bodyPr>
          <a:lstStyle/>
          <a:p>
            <a:r>
              <a:rPr lang="en" sz="1400" b="1" i="0" strike="noStrike" cap="none" spc="100" baseline="0">
                <a:solidFill>
                  <a:srgbClr val="009729"/>
                </a:solidFill>
                <a:effectLst/>
                <a:latin typeface="Spartan Medium"/>
                <a:ea typeface="Spartan Medium"/>
                <a:cs typeface="Spartan Medium"/>
              </a:rPr>
              <a:t>SAFETY</a:t>
            </a:r>
            <a:endParaRPr lang="is-IS" sz="1400">
              <a:solidFill>
                <a:srgbClr val="009729"/>
              </a:solidFill>
            </a:endParaRPr>
          </a:p>
        </p:txBody>
      </p:sp>
      <p:grpSp>
        <p:nvGrpSpPr>
          <p:cNvPr id="24" name="Group 23">
            <a:extLst>
              <a:ext uri="{FF2B5EF4-FFF2-40B4-BE49-F238E27FC236}">
                <a16:creationId xmlns:a16="http://schemas.microsoft.com/office/drawing/2014/main" id="{B32F5176-123A-3174-5CE8-5461AEED2879}"/>
              </a:ext>
            </a:extLst>
          </p:cNvPr>
          <p:cNvGrpSpPr/>
          <p:nvPr/>
        </p:nvGrpSpPr>
        <p:grpSpPr>
          <a:xfrm>
            <a:off x="9760094" y="3239104"/>
            <a:ext cx="601240" cy="604500"/>
            <a:chOff x="1360273" y="3176595"/>
            <a:chExt cx="1288809" cy="1295800"/>
          </a:xfrm>
          <a:solidFill>
            <a:srgbClr val="009729"/>
          </a:solidFill>
        </p:grpSpPr>
        <p:sp>
          <p:nvSpPr>
            <p:cNvPr id="25" name="Oval 5">
              <a:extLst>
                <a:ext uri="{FF2B5EF4-FFF2-40B4-BE49-F238E27FC236}">
                  <a16:creationId xmlns:a16="http://schemas.microsoft.com/office/drawing/2014/main" id="{58CBDB44-D76A-CDFA-69F3-C661E00FB0AC}"/>
                </a:ext>
              </a:extLst>
            </p:cNvPr>
            <p:cNvSpPr>
              <a:spLocks noChangeArrowheads="1"/>
            </p:cNvSpPr>
            <p:nvPr/>
          </p:nvSpPr>
          <p:spPr bwMode="auto">
            <a:xfrm>
              <a:off x="1360273" y="3176595"/>
              <a:ext cx="1288809" cy="1295800"/>
            </a:xfrm>
            <a:prstGeom prst="ellipse">
              <a:avLst/>
            </a:prstGeom>
            <a:grpFill/>
            <a:ln>
              <a:noFill/>
            </a:ln>
            <a:effectLst>
              <a:outerShdw blurRad="266700" sx="102000" sy="102000" algn="ctr" rotWithShape="0">
                <a:schemeClr val="bg1">
                  <a:alpha val="96000"/>
                </a:schemeClr>
              </a:outerShdw>
            </a:effectLst>
          </p:spPr>
          <p:txBody>
            <a:bodyPr vert="horz" wrap="square" lIns="91440" tIns="45720" rIns="91440" bIns="45720" numCol="1" anchor="t" anchorCtr="0" compatLnSpc="1">
              <a:prstTxWarp prst="textNoShape">
                <a:avLst/>
              </a:prstTxWarp>
            </a:bodyPr>
            <a:lstStyle/>
            <a:p>
              <a:endParaRPr lang="en-US" sz="1400"/>
            </a:p>
          </p:txBody>
        </p:sp>
        <p:sp>
          <p:nvSpPr>
            <p:cNvPr id="26" name="TextBox 25">
              <a:extLst>
                <a:ext uri="{FF2B5EF4-FFF2-40B4-BE49-F238E27FC236}">
                  <a16:creationId xmlns:a16="http://schemas.microsoft.com/office/drawing/2014/main" id="{6E62D7BD-BC84-1AAC-F7DE-AAFA1FC3C54F}"/>
                </a:ext>
              </a:extLst>
            </p:cNvPr>
            <p:cNvSpPr txBox="1"/>
            <p:nvPr/>
          </p:nvSpPr>
          <p:spPr>
            <a:xfrm>
              <a:off x="1659717" y="3370024"/>
              <a:ext cx="727803" cy="989620"/>
            </a:xfrm>
            <a:prstGeom prst="rect">
              <a:avLst/>
            </a:prstGeom>
            <a:grpFill/>
          </p:spPr>
          <p:txBody>
            <a:bodyPr wrap="square" lIns="0" tIns="0" rIns="0" bIns="91440" rtlCol="0" anchor="ctr">
              <a:spAutoFit/>
            </a:bodyPr>
            <a:lstStyle/>
            <a:p>
              <a:pPr algn="ctr"/>
              <a:endParaRPr lang="en-US" sz="2400">
                <a:solidFill>
                  <a:schemeClr val="bg1"/>
                </a:solidFill>
                <a:effectLst>
                  <a:outerShdw blurRad="25400" dist="38100" dir="2700000" sx="101000" sy="101000" algn="tl" rotWithShape="0">
                    <a:prstClr val="black">
                      <a:alpha val="36000"/>
                    </a:prstClr>
                  </a:outerShdw>
                </a:effectLst>
                <a:latin typeface="Century Gothic" panose="020B0502020202020204" pitchFamily="34" charset="0"/>
              </a:endParaRPr>
            </a:p>
          </p:txBody>
        </p:sp>
      </p:grpSp>
      <p:pic>
        <p:nvPicPr>
          <p:cNvPr id="27" name="Graphic 26" descr="Life jacket outline">
            <a:extLst>
              <a:ext uri="{FF2B5EF4-FFF2-40B4-BE49-F238E27FC236}">
                <a16:creationId xmlns:a16="http://schemas.microsoft.com/office/drawing/2014/main" id="{8F93FE32-6C40-53CF-9134-0373D1A9E35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900467" y="3348790"/>
            <a:ext cx="320492" cy="320492"/>
          </a:xfrm>
          <a:prstGeom prst="rect">
            <a:avLst/>
          </a:prstGeom>
        </p:spPr>
      </p:pic>
      <p:sp>
        <p:nvSpPr>
          <p:cNvPr id="28" name="Rectangle 27">
            <a:extLst>
              <a:ext uri="{FF2B5EF4-FFF2-40B4-BE49-F238E27FC236}">
                <a16:creationId xmlns:a16="http://schemas.microsoft.com/office/drawing/2014/main" id="{02871CBF-6EB7-73DC-5F93-8779333A7A2C}"/>
              </a:ext>
            </a:extLst>
          </p:cNvPr>
          <p:cNvSpPr/>
          <p:nvPr/>
        </p:nvSpPr>
        <p:spPr>
          <a:xfrm>
            <a:off x="5999819" y="5793006"/>
            <a:ext cx="2018970" cy="307848"/>
          </a:xfrm>
          <a:prstGeom prst="rect">
            <a:avLst/>
          </a:prstGeom>
        </p:spPr>
        <p:txBody>
          <a:bodyPr wrap="none">
            <a:spAutoFit/>
          </a:bodyPr>
          <a:lstStyle/>
          <a:p>
            <a:r>
              <a:rPr lang="en" sz="1400" b="1" i="0" strike="noStrike" cap="none" spc="100" baseline="0">
                <a:solidFill>
                  <a:srgbClr val="009729"/>
                </a:solidFill>
                <a:effectLst/>
                <a:latin typeface="Spartan Medium"/>
                <a:ea typeface="Spartan Medium"/>
                <a:cs typeface="Spartan Medium"/>
              </a:rPr>
              <a:t>SIMPLIFICATION</a:t>
            </a:r>
            <a:endParaRPr lang="is-IS" sz="1400">
              <a:solidFill>
                <a:srgbClr val="009729"/>
              </a:solidFill>
            </a:endParaRPr>
          </a:p>
        </p:txBody>
      </p:sp>
      <p:sp>
        <p:nvSpPr>
          <p:cNvPr id="31" name="Subtitle 2">
            <a:extLst>
              <a:ext uri="{FF2B5EF4-FFF2-40B4-BE49-F238E27FC236}">
                <a16:creationId xmlns:a16="http://schemas.microsoft.com/office/drawing/2014/main" id="{60736E23-C1CB-6762-9051-7640BD09C517}"/>
              </a:ext>
            </a:extLst>
          </p:cNvPr>
          <p:cNvSpPr txBox="1"/>
          <p:nvPr/>
        </p:nvSpPr>
        <p:spPr>
          <a:xfrm>
            <a:off x="5085852" y="1930243"/>
            <a:ext cx="6603044" cy="2422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spc="100" baseline="0">
                <a:solidFill>
                  <a:srgbClr val="25252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spc="100" baseline="0">
                <a:solidFill>
                  <a:srgbClr val="2525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100" baseline="0">
                <a:solidFill>
                  <a:srgbClr val="25252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100" baseline="0">
                <a:solidFill>
                  <a:srgbClr val="25252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100" baseline="0">
                <a:solidFill>
                  <a:srgbClr val="25252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 sz="1200" b="0" i="0" strike="noStrike" cap="none" spc="100" baseline="0">
                <a:solidFill>
                  <a:srgbClr val="009729"/>
                </a:solidFill>
                <a:effectLst/>
                <a:latin typeface="Spartan Medium"/>
                <a:ea typeface="Spartan Medium"/>
                <a:cs typeface="Spartan Medium"/>
              </a:rPr>
              <a:t>The AOSH’s strategy is structured around five main goals. Each one of them should contribute to long-term improvements and positive changes in order to make the future vision a reality. </a:t>
            </a:r>
          </a:p>
          <a:p>
            <a:pPr marL="0" indent="0">
              <a:lnSpc>
                <a:spcPct val="150000"/>
              </a:lnSpc>
              <a:buNone/>
            </a:pPr>
            <a:endParaRPr lang="is-IS" sz="1200">
              <a:solidFill>
                <a:srgbClr val="009729"/>
              </a:solidFill>
              <a:latin typeface="Spartan Medium" pitchFamily="2" charset="77"/>
            </a:endParaRPr>
          </a:p>
        </p:txBody>
      </p:sp>
      <p:sp>
        <p:nvSpPr>
          <p:cNvPr id="32" name="Rectangle 31">
            <a:extLst>
              <a:ext uri="{FF2B5EF4-FFF2-40B4-BE49-F238E27FC236}">
                <a16:creationId xmlns:a16="http://schemas.microsoft.com/office/drawing/2014/main" id="{5CAF3A58-071E-5BF5-C25A-BAA95B269817}"/>
              </a:ext>
            </a:extLst>
          </p:cNvPr>
          <p:cNvSpPr/>
          <p:nvPr/>
        </p:nvSpPr>
        <p:spPr>
          <a:xfrm>
            <a:off x="1273573" y="5069915"/>
            <a:ext cx="2640169" cy="457200"/>
          </a:xfrm>
          <a:prstGeom prst="rect">
            <a:avLst/>
          </a:prstGeom>
        </p:spPr>
        <p:txBody>
          <a:bodyPr wrap="square">
            <a:spAutoFit/>
          </a:bodyPr>
          <a:lstStyle/>
          <a:p>
            <a:pPr algn="ctr"/>
            <a:r>
              <a:rPr lang="en" sz="2400" b="1" i="0" strike="noStrike" cap="none" spc="0" baseline="0">
                <a:solidFill>
                  <a:srgbClr val="009729"/>
                </a:solidFill>
                <a:effectLst/>
                <a:latin typeface="Tw Cen MT" panose="020B0602020104020603"/>
                <a:ea typeface="Tw Cen MT"/>
                <a:cs typeface="Tw Cen MT"/>
              </a:rPr>
              <a:t>FIVE MAIN GOALS</a:t>
            </a:r>
          </a:p>
        </p:txBody>
      </p:sp>
    </p:spTree>
    <p:extLst>
      <p:ext uri="{BB962C8B-B14F-4D97-AF65-F5344CB8AC3E}">
        <p14:creationId xmlns:p14="http://schemas.microsoft.com/office/powerpoint/2010/main" val="410070574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par>
                                <p:cTn id="14" presetID="9"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dissolve">
                                      <p:cBhvr>
                                        <p:cTn id="16" dur="500"/>
                                        <p:tgtEl>
                                          <p:spTgt spid="9"/>
                                        </p:tgtEl>
                                      </p:cBhvr>
                                    </p:animEffect>
                                  </p:childTnLst>
                                </p:cTn>
                              </p:par>
                              <p:par>
                                <p:cTn id="17" presetID="9"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dissolve">
                                      <p:cBhvr>
                                        <p:cTn id="19" dur="500"/>
                                        <p:tgtEl>
                                          <p:spTgt spid="12"/>
                                        </p:tgtEl>
                                      </p:cBhvr>
                                    </p:animEffect>
                                  </p:childTnLst>
                                </p:cTn>
                              </p:par>
                              <p:par>
                                <p:cTn id="20" presetID="9"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dissolve">
                                      <p:cBhvr>
                                        <p:cTn id="22" dur="500"/>
                                        <p:tgtEl>
                                          <p:spTgt spid="15"/>
                                        </p:tgtEl>
                                      </p:cBhvr>
                                    </p:animEffect>
                                  </p:childTnLst>
                                </p:cTn>
                              </p:par>
                              <p:par>
                                <p:cTn id="23" presetID="9"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dissolve">
                                      <p:cBhvr>
                                        <p:cTn id="25" dur="500"/>
                                        <p:tgtEl>
                                          <p:spTgt spid="18"/>
                                        </p:tgtEl>
                                      </p:cBhvr>
                                    </p:animEffect>
                                  </p:childTnLst>
                                </p:cTn>
                              </p:par>
                              <p:par>
                                <p:cTn id="26" presetID="9"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dissolve">
                                      <p:cBhvr>
                                        <p:cTn id="28" dur="500"/>
                                        <p:tgtEl>
                                          <p:spTgt spid="19"/>
                                        </p:tgtEl>
                                      </p:cBhvr>
                                    </p:animEffect>
                                  </p:childTnLst>
                                </p:cTn>
                              </p:par>
                              <p:par>
                                <p:cTn id="29" presetID="9"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dissolve">
                                      <p:cBhvr>
                                        <p:cTn id="31" dur="500"/>
                                        <p:tgtEl>
                                          <p:spTgt spid="20"/>
                                        </p:tgtEl>
                                      </p:cBhvr>
                                    </p:animEffect>
                                  </p:childTnLst>
                                </p:cTn>
                              </p:par>
                              <p:par>
                                <p:cTn id="32" presetID="9" presetClass="entr" presetSubtype="0"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dissolve">
                                      <p:cBhvr>
                                        <p:cTn id="34" dur="500"/>
                                        <p:tgtEl>
                                          <p:spTgt spid="21"/>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dissolve">
                                      <p:cBhvr>
                                        <p:cTn id="37" dur="500"/>
                                        <p:tgtEl>
                                          <p:spTgt spid="22"/>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dissolve">
                                      <p:cBhvr>
                                        <p:cTn id="40" dur="500"/>
                                        <p:tgtEl>
                                          <p:spTgt spid="23"/>
                                        </p:tgtEl>
                                      </p:cBhvr>
                                    </p:animEffect>
                                  </p:childTnLst>
                                </p:cTn>
                              </p:par>
                              <p:par>
                                <p:cTn id="41" presetID="9" presetClass="entr" presetSubtype="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dissolve">
                                      <p:cBhvr>
                                        <p:cTn id="43" dur="500"/>
                                        <p:tgtEl>
                                          <p:spTgt spid="24"/>
                                        </p:tgtEl>
                                      </p:cBhvr>
                                    </p:animEffect>
                                  </p:childTnLst>
                                </p:cTn>
                              </p:par>
                              <p:par>
                                <p:cTn id="44" presetID="9" presetClass="entr" presetSubtype="0"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dissolve">
                                      <p:cBhvr>
                                        <p:cTn id="46" dur="500"/>
                                        <p:tgtEl>
                                          <p:spTgt spid="27"/>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dissolve">
                                      <p:cBhvr>
                                        <p:cTn id="4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22" grpId="0"/>
      <p:bldP spid="23"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E5D660-AB0B-6472-BFDD-8630FF81E522}"/>
              </a:ext>
            </a:extLst>
          </p:cNvPr>
          <p:cNvPicPr>
            <a:picLocks noChangeAspect="1"/>
          </p:cNvPicPr>
          <p:nvPr/>
        </p:nvPicPr>
        <p:blipFill>
          <a:blip r:embed="rId2"/>
          <a:srcRect b="3370"/>
          <a:stretch>
            <a:fillRect/>
          </a:stretch>
        </p:blipFill>
        <p:spPr>
          <a:xfrm>
            <a:off x="5132149" y="1406634"/>
            <a:ext cx="6460971" cy="4895015"/>
          </a:xfrm>
          <a:prstGeom prst="rect">
            <a:avLst/>
          </a:prstGeom>
        </p:spPr>
      </p:pic>
      <p:sp>
        <p:nvSpPr>
          <p:cNvPr id="3" name="Title 1">
            <a:extLst>
              <a:ext uri="{FF2B5EF4-FFF2-40B4-BE49-F238E27FC236}">
                <a16:creationId xmlns:a16="http://schemas.microsoft.com/office/drawing/2014/main" id="{A1AC3CAD-F3A9-96A3-0FCF-7D3028AC36B2}"/>
              </a:ext>
            </a:extLst>
          </p:cNvPr>
          <p:cNvSpPr txBox="1"/>
          <p:nvPr/>
        </p:nvSpPr>
        <p:spPr>
          <a:xfrm>
            <a:off x="481963" y="757217"/>
            <a:ext cx="10820021" cy="984861"/>
          </a:xfrm>
          <a:prstGeom prst="rect">
            <a:avLst/>
          </a:prstGeom>
        </p:spPr>
        <p:txBody>
          <a:bodyPr/>
          <a:lstStyle>
            <a:lvl1pPr algn="l" defTabSz="914400" rtl="0" eaLnBrk="1" latinLnBrk="0" hangingPunct="1">
              <a:lnSpc>
                <a:spcPct val="90000"/>
              </a:lnSpc>
              <a:spcBef>
                <a:spcPct val="0"/>
              </a:spcBef>
              <a:buNone/>
              <a:defRPr sz="4400" b="1" kern="1200" spc="150" baseline="0">
                <a:solidFill>
                  <a:schemeClr val="tx2"/>
                </a:solidFill>
                <a:latin typeface="+mj-lt"/>
                <a:ea typeface="+mj-ea"/>
                <a:cs typeface="+mj-cs"/>
              </a:defRPr>
            </a:lvl1pPr>
          </a:lstStyle>
          <a:p>
            <a:r>
              <a:rPr lang="en" sz="4800" b="1" i="0" strike="noStrike" cap="none" spc="150" baseline="0">
                <a:solidFill>
                  <a:srgbClr val="009729"/>
                </a:solidFill>
                <a:effectLst/>
                <a:latin typeface="Spartan"/>
                <a:ea typeface="Spartan"/>
                <a:cs typeface="Spartan"/>
              </a:rPr>
              <a:t>Our values</a:t>
            </a:r>
            <a:endParaRPr lang="is-IS">
              <a:solidFill>
                <a:srgbClr val="009729"/>
              </a:solidFill>
              <a:latin typeface="Spartan" pitchFamily="2" charset="77"/>
            </a:endParaRPr>
          </a:p>
          <a:p>
            <a:endParaRPr lang="is-IS">
              <a:solidFill>
                <a:srgbClr val="009729"/>
              </a:solidFill>
              <a:latin typeface="Spartan" pitchFamily="2" charset="77"/>
            </a:endParaRPr>
          </a:p>
        </p:txBody>
      </p:sp>
      <p:pic>
        <p:nvPicPr>
          <p:cNvPr id="4" name="Picture 1" descr="Vinnueftirlitið - YouTube">
            <a:extLst>
              <a:ext uri="{FF2B5EF4-FFF2-40B4-BE49-F238E27FC236}">
                <a16:creationId xmlns:a16="http://schemas.microsoft.com/office/drawing/2014/main" id="{C2546C8C-AA3C-B947-2D5C-A273E4D604A3}"/>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tretch>
            <a:fillRect/>
          </a:stretch>
        </p:blipFill>
        <p:spPr bwMode="auto">
          <a:xfrm>
            <a:off x="967855" y="1803197"/>
            <a:ext cx="3251606" cy="325160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F768886-4F90-AF96-2DA7-D6CEE1931F80}"/>
              </a:ext>
            </a:extLst>
          </p:cNvPr>
          <p:cNvSpPr/>
          <p:nvPr/>
        </p:nvSpPr>
        <p:spPr>
          <a:xfrm>
            <a:off x="1054613" y="5041847"/>
            <a:ext cx="3078090" cy="1188720"/>
          </a:xfrm>
          <a:prstGeom prst="rect">
            <a:avLst/>
          </a:prstGeom>
        </p:spPr>
        <p:txBody>
          <a:bodyPr wrap="square">
            <a:spAutoFit/>
          </a:bodyPr>
          <a:lstStyle/>
          <a:p>
            <a:pPr algn="ctr"/>
            <a:r>
              <a:rPr lang="en" sz="2400" b="1" i="0" strike="noStrike" cap="none" spc="0" baseline="0">
                <a:solidFill>
                  <a:srgbClr val="009729"/>
                </a:solidFill>
                <a:effectLst/>
                <a:latin typeface="Tw Cen MT" panose="020B0602020104020603"/>
                <a:ea typeface="Tw Cen MT"/>
                <a:cs typeface="Tw Cen MT"/>
              </a:rPr>
              <a:t>THE VALUES ARE THE CORE OF OUR ACTIVITIES</a:t>
            </a:r>
          </a:p>
        </p:txBody>
      </p:sp>
    </p:spTree>
    <p:extLst>
      <p:ext uri="{BB962C8B-B14F-4D97-AF65-F5344CB8AC3E}">
        <p14:creationId xmlns:p14="http://schemas.microsoft.com/office/powerpoint/2010/main" val="28730267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3">
            <a:extLst>
              <a:ext uri="{FF2B5EF4-FFF2-40B4-BE49-F238E27FC236}">
                <a16:creationId xmlns:a16="http://schemas.microsoft.com/office/drawing/2014/main" id="{0314292F-62B1-CB44-BB0C-91B9C8471D07}"/>
              </a:ext>
            </a:extLst>
          </p:cNvPr>
          <p:cNvSpPr/>
          <p:nvPr/>
        </p:nvSpPr>
        <p:spPr>
          <a:xfrm>
            <a:off x="1" y="-36871"/>
            <a:ext cx="5794872" cy="6971071"/>
          </a:xfrm>
          <a:custGeom>
            <a:avLst/>
            <a:gdLst>
              <a:gd name="connsiteX0" fmla="*/ 0 w 5748743"/>
              <a:gd name="connsiteY0" fmla="*/ 9833 h 6971071"/>
              <a:gd name="connsiteX1" fmla="*/ 4116588 w 5748743"/>
              <a:gd name="connsiteY1" fmla="*/ 0 h 6971071"/>
              <a:gd name="connsiteX2" fmla="*/ 5748743 w 5748743"/>
              <a:gd name="connsiteY2" fmla="*/ 6931742 h 6971071"/>
              <a:gd name="connsiteX3" fmla="*/ 1 w 5748743"/>
              <a:gd name="connsiteY3" fmla="*/ 6971071 h 6971071"/>
              <a:gd name="connsiteX4" fmla="*/ 0 w 5748743"/>
              <a:gd name="connsiteY4" fmla="*/ 9833 h 6971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8743" h="6971071">
                <a:moveTo>
                  <a:pt x="0" y="9833"/>
                </a:moveTo>
                <a:lnTo>
                  <a:pt x="4116588" y="0"/>
                </a:lnTo>
                <a:lnTo>
                  <a:pt x="5748743" y="6931742"/>
                </a:lnTo>
                <a:lnTo>
                  <a:pt x="1" y="6971071"/>
                </a:lnTo>
                <a:cubicBezTo>
                  <a:pt x="1" y="4650658"/>
                  <a:pt x="0" y="2330246"/>
                  <a:pt x="0" y="9833"/>
                </a:cubicBezTo>
                <a:close/>
              </a:path>
            </a:pathLst>
          </a:custGeom>
          <a:solidFill>
            <a:srgbClr val="0097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highlight>
                <a:srgbClr val="009729"/>
              </a:highlight>
            </a:endParaRPr>
          </a:p>
        </p:txBody>
      </p:sp>
      <p:sp>
        <p:nvSpPr>
          <p:cNvPr id="3" name="Title 2">
            <a:extLst>
              <a:ext uri="{FF2B5EF4-FFF2-40B4-BE49-F238E27FC236}">
                <a16:creationId xmlns:a16="http://schemas.microsoft.com/office/drawing/2014/main" id="{2B55577C-5E34-0E4A-A8DF-28CBEA8FF221}"/>
              </a:ext>
            </a:extLst>
          </p:cNvPr>
          <p:cNvSpPr>
            <a:spLocks noGrp="1"/>
          </p:cNvSpPr>
          <p:nvPr>
            <p:ph type="title"/>
          </p:nvPr>
        </p:nvSpPr>
        <p:spPr>
          <a:xfrm>
            <a:off x="269402" y="1450380"/>
            <a:ext cx="5066158" cy="1998284"/>
          </a:xfrm>
        </p:spPr>
        <p:txBody>
          <a:bodyPr>
            <a:noAutofit/>
          </a:bodyPr>
          <a:lstStyle/>
          <a:p>
            <a:br>
              <a:rPr sz="3200" dirty="0"/>
            </a:br>
            <a:r>
              <a:rPr lang="en" sz="3200" b="1" i="0" strike="noStrike" cap="none" spc="150" baseline="0" dirty="0">
                <a:solidFill>
                  <a:srgbClr val="FFFFFF"/>
                </a:solidFill>
                <a:effectLst/>
                <a:latin typeface="Spartan"/>
                <a:ea typeface="Spartan"/>
                <a:cs typeface="Spartan"/>
              </a:rPr>
              <a:t>United Nations </a:t>
            </a:r>
            <a:br>
              <a:rPr sz="3200" dirty="0"/>
            </a:br>
            <a:r>
              <a:rPr lang="en" sz="3200" b="1" i="0" strike="noStrike" cap="none" spc="150" baseline="0" dirty="0">
                <a:solidFill>
                  <a:srgbClr val="FFFFFF"/>
                </a:solidFill>
                <a:effectLst/>
                <a:latin typeface="Spartan"/>
                <a:ea typeface="Spartan"/>
                <a:cs typeface="Spartan"/>
              </a:rPr>
              <a:t> Global Goals for sustainable development </a:t>
            </a:r>
          </a:p>
        </p:txBody>
      </p:sp>
      <p:sp>
        <p:nvSpPr>
          <p:cNvPr id="83" name="Subtitle 2">
            <a:extLst>
              <a:ext uri="{FF2B5EF4-FFF2-40B4-BE49-F238E27FC236}">
                <a16:creationId xmlns:a16="http://schemas.microsoft.com/office/drawing/2014/main" id="{E2A89013-BE38-A840-8D06-AFF6D689E05B}"/>
              </a:ext>
            </a:extLst>
          </p:cNvPr>
          <p:cNvSpPr txBox="1"/>
          <p:nvPr/>
        </p:nvSpPr>
        <p:spPr>
          <a:xfrm>
            <a:off x="269402" y="4192290"/>
            <a:ext cx="4535553" cy="19982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spc="100" baseline="0">
                <a:solidFill>
                  <a:srgbClr val="25252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spc="100" baseline="0">
                <a:solidFill>
                  <a:srgbClr val="2525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spc="100" baseline="0">
                <a:solidFill>
                  <a:srgbClr val="25252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spc="100" baseline="0">
                <a:solidFill>
                  <a:srgbClr val="25252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spc="100" baseline="0">
                <a:solidFill>
                  <a:srgbClr val="25252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 sz="1200" b="0" i="0" strike="noStrike" cap="none" spc="100" baseline="0">
                <a:solidFill>
                  <a:srgbClr val="FFFFFF"/>
                </a:solidFill>
                <a:effectLst/>
                <a:latin typeface="Spartan Medium"/>
                <a:ea typeface="Spartan Medium"/>
                <a:cs typeface="Spartan Medium"/>
              </a:rPr>
              <a:t>The Global Goals are an action plan for the benefit of humanity, the Earth and prosperity. When choosing actions to implement the strategy's priorities, the United Nations' Global Goals will be considered. </a:t>
            </a:r>
          </a:p>
        </p:txBody>
      </p:sp>
      <p:pic>
        <p:nvPicPr>
          <p:cNvPr id="3076" name="Picture 4">
            <a:extLst>
              <a:ext uri="{FF2B5EF4-FFF2-40B4-BE49-F238E27FC236}">
                <a16:creationId xmlns:a16="http://schemas.microsoft.com/office/drawing/2014/main" id="{F8B19090-11CA-9459-FF2C-5538A10C78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86" r="1218"/>
          <a:stretch>
            <a:fillRect/>
          </a:stretch>
        </p:blipFill>
        <p:spPr bwMode="auto">
          <a:xfrm>
            <a:off x="6064274" y="1450380"/>
            <a:ext cx="5569132" cy="3470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147514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oughnut 2">
            <a:extLst>
              <a:ext uri="{FF2B5EF4-FFF2-40B4-BE49-F238E27FC236}">
                <a16:creationId xmlns:a16="http://schemas.microsoft.com/office/drawing/2014/main" id="{A6773E45-C767-759B-5177-E3D5BA3BB897}"/>
              </a:ext>
            </a:extLst>
          </p:cNvPr>
          <p:cNvSpPr/>
          <p:nvPr/>
        </p:nvSpPr>
        <p:spPr>
          <a:xfrm>
            <a:off x="3021209" y="528393"/>
            <a:ext cx="5760000" cy="5760000"/>
          </a:xfrm>
          <a:prstGeom prst="donut">
            <a:avLst>
              <a:gd name="adj" fmla="val 11402"/>
            </a:avLst>
          </a:prstGeom>
          <a:solidFill>
            <a:srgbClr val="0097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solidFill>
                <a:schemeClr val="tx1"/>
              </a:solidFill>
            </a:endParaRPr>
          </a:p>
        </p:txBody>
      </p:sp>
      <p:sp>
        <p:nvSpPr>
          <p:cNvPr id="12" name="Rectangle 11">
            <a:extLst>
              <a:ext uri="{FF2B5EF4-FFF2-40B4-BE49-F238E27FC236}">
                <a16:creationId xmlns:a16="http://schemas.microsoft.com/office/drawing/2014/main" id="{BAB2038C-73F6-C1B1-954B-FDADCAD63102}"/>
              </a:ext>
            </a:extLst>
          </p:cNvPr>
          <p:cNvSpPr/>
          <p:nvPr/>
        </p:nvSpPr>
        <p:spPr>
          <a:xfrm>
            <a:off x="1499670" y="1665367"/>
            <a:ext cx="1816945" cy="400202"/>
          </a:xfrm>
          <a:prstGeom prst="rect">
            <a:avLst/>
          </a:prstGeom>
        </p:spPr>
        <p:txBody>
          <a:bodyPr wrap="none">
            <a:spAutoFit/>
          </a:bodyPr>
          <a:lstStyle/>
          <a:p>
            <a:r>
              <a:rPr lang="en" sz="2000" b="1" i="0" strike="noStrike" cap="none" spc="100" baseline="0">
                <a:solidFill>
                  <a:srgbClr val="009729"/>
                </a:solidFill>
                <a:effectLst/>
                <a:latin typeface="Spartan Medium"/>
                <a:ea typeface="Spartan Medium"/>
                <a:cs typeface="Spartan Medium"/>
              </a:rPr>
              <a:t>WELLNESS</a:t>
            </a:r>
            <a:endParaRPr lang="is-IS" sz="2000">
              <a:solidFill>
                <a:srgbClr val="009729"/>
              </a:solidFill>
            </a:endParaRPr>
          </a:p>
        </p:txBody>
      </p:sp>
      <p:sp>
        <p:nvSpPr>
          <p:cNvPr id="14" name="Rectangle 13">
            <a:extLst>
              <a:ext uri="{FF2B5EF4-FFF2-40B4-BE49-F238E27FC236}">
                <a16:creationId xmlns:a16="http://schemas.microsoft.com/office/drawing/2014/main" id="{67CE4985-B652-41BD-DA0E-04C38A5B6722}"/>
              </a:ext>
            </a:extLst>
          </p:cNvPr>
          <p:cNvSpPr/>
          <p:nvPr/>
        </p:nvSpPr>
        <p:spPr>
          <a:xfrm>
            <a:off x="7961609" y="5452001"/>
            <a:ext cx="2275510" cy="400202"/>
          </a:xfrm>
          <a:prstGeom prst="rect">
            <a:avLst/>
          </a:prstGeom>
        </p:spPr>
        <p:txBody>
          <a:bodyPr wrap="none">
            <a:spAutoFit/>
          </a:bodyPr>
          <a:lstStyle/>
          <a:p>
            <a:r>
              <a:rPr lang="en" sz="2000" b="1" i="0" strike="noStrike" cap="none" spc="100" baseline="0">
                <a:solidFill>
                  <a:srgbClr val="009729"/>
                </a:solidFill>
                <a:effectLst/>
                <a:latin typeface="Spartan Medium"/>
                <a:ea typeface="Spartan Medium"/>
                <a:cs typeface="Spartan Medium"/>
              </a:rPr>
              <a:t>ADJUSTMENT</a:t>
            </a:r>
            <a:endParaRPr lang="is-IS" sz="2000">
              <a:solidFill>
                <a:srgbClr val="009729"/>
              </a:solidFill>
            </a:endParaRPr>
          </a:p>
        </p:txBody>
      </p:sp>
      <p:sp>
        <p:nvSpPr>
          <p:cNvPr id="16" name="Oval 5">
            <a:extLst>
              <a:ext uri="{FF2B5EF4-FFF2-40B4-BE49-F238E27FC236}">
                <a16:creationId xmlns:a16="http://schemas.microsoft.com/office/drawing/2014/main" id="{1AD4AA4F-0839-4F3B-588D-F0AED38585CF}"/>
              </a:ext>
            </a:extLst>
          </p:cNvPr>
          <p:cNvSpPr>
            <a:spLocks noChangeArrowheads="1"/>
          </p:cNvSpPr>
          <p:nvPr/>
        </p:nvSpPr>
        <p:spPr bwMode="auto">
          <a:xfrm>
            <a:off x="3375078" y="1241251"/>
            <a:ext cx="1065132" cy="1070909"/>
          </a:xfrm>
          <a:prstGeom prst="ellipse">
            <a:avLst/>
          </a:prstGeom>
          <a:solidFill>
            <a:srgbClr val="009729"/>
          </a:solidFill>
          <a:ln>
            <a:noFill/>
          </a:ln>
          <a:effectLst>
            <a:outerShdw blurRad="266700" sx="102000" sy="102000" algn="ctr" rotWithShape="0">
              <a:schemeClr val="bg1">
                <a:alpha val="96000"/>
              </a:schemeClr>
            </a:outerShdw>
          </a:effectLst>
        </p:spPr>
        <p:txBody>
          <a:bodyPr vert="horz" wrap="square" lIns="91440" tIns="45720" rIns="91440" bIns="45720" numCol="1" anchor="t" anchorCtr="0" compatLnSpc="1">
            <a:prstTxWarp prst="textNoShape">
              <a:avLst/>
            </a:prstTxWarp>
          </a:bodyPr>
          <a:lstStyle/>
          <a:p>
            <a:endParaRPr lang="en-US"/>
          </a:p>
        </p:txBody>
      </p:sp>
      <p:grpSp>
        <p:nvGrpSpPr>
          <p:cNvPr id="20" name="Group 19">
            <a:extLst>
              <a:ext uri="{FF2B5EF4-FFF2-40B4-BE49-F238E27FC236}">
                <a16:creationId xmlns:a16="http://schemas.microsoft.com/office/drawing/2014/main" id="{185109F1-CB89-7020-FEEB-C9872D776143}"/>
              </a:ext>
            </a:extLst>
          </p:cNvPr>
          <p:cNvGrpSpPr/>
          <p:nvPr/>
        </p:nvGrpSpPr>
        <p:grpSpPr>
          <a:xfrm>
            <a:off x="7871466" y="2768959"/>
            <a:ext cx="1065132" cy="1070909"/>
            <a:chOff x="1360273" y="3176595"/>
            <a:chExt cx="1288809" cy="1295800"/>
          </a:xfrm>
          <a:solidFill>
            <a:srgbClr val="009729"/>
          </a:solidFill>
        </p:grpSpPr>
        <p:sp>
          <p:nvSpPr>
            <p:cNvPr id="21" name="Oval 5">
              <a:extLst>
                <a:ext uri="{FF2B5EF4-FFF2-40B4-BE49-F238E27FC236}">
                  <a16:creationId xmlns:a16="http://schemas.microsoft.com/office/drawing/2014/main" id="{22D11249-FB34-D9B5-E537-2AFEBC95874D}"/>
                </a:ext>
              </a:extLst>
            </p:cNvPr>
            <p:cNvSpPr>
              <a:spLocks noChangeArrowheads="1"/>
            </p:cNvSpPr>
            <p:nvPr/>
          </p:nvSpPr>
          <p:spPr bwMode="auto">
            <a:xfrm>
              <a:off x="1360273" y="3176595"/>
              <a:ext cx="1288809" cy="1295800"/>
            </a:xfrm>
            <a:prstGeom prst="ellipse">
              <a:avLst/>
            </a:prstGeom>
            <a:grpFill/>
            <a:ln>
              <a:noFill/>
            </a:ln>
            <a:effectLst>
              <a:outerShdw blurRad="266700" sx="102000" sy="102000" algn="ctr" rotWithShape="0">
                <a:schemeClr val="bg1">
                  <a:alpha val="96000"/>
                </a:schemeClr>
              </a:outerShdw>
            </a:effectLst>
          </p:spPr>
          <p:txBody>
            <a:bodyPr vert="horz" wrap="square" lIns="91440" tIns="45720" rIns="91440" bIns="45720" numCol="1" anchor="t" anchorCtr="0" compatLnSpc="1">
              <a:prstTxWarp prst="textNoShape">
                <a:avLst/>
              </a:prstTxWarp>
            </a:bodyPr>
            <a:lstStyle/>
            <a:p>
              <a:endParaRPr lang="en-US"/>
            </a:p>
          </p:txBody>
        </p:sp>
        <p:sp>
          <p:nvSpPr>
            <p:cNvPr id="22" name="TextBox 21">
              <a:extLst>
                <a:ext uri="{FF2B5EF4-FFF2-40B4-BE49-F238E27FC236}">
                  <a16:creationId xmlns:a16="http://schemas.microsoft.com/office/drawing/2014/main" id="{110DC97B-74E5-97F2-F05E-8488A1850FD2}"/>
                </a:ext>
              </a:extLst>
            </p:cNvPr>
            <p:cNvSpPr txBox="1"/>
            <p:nvPr/>
          </p:nvSpPr>
          <p:spPr>
            <a:xfrm>
              <a:off x="1659717" y="3587836"/>
              <a:ext cx="727803" cy="553998"/>
            </a:xfrm>
            <a:prstGeom prst="rect">
              <a:avLst/>
            </a:prstGeom>
            <a:grpFill/>
          </p:spPr>
          <p:txBody>
            <a:bodyPr wrap="square" lIns="0" tIns="0" rIns="0" bIns="91440" rtlCol="0" anchor="ctr">
              <a:spAutoFit/>
            </a:bodyPr>
            <a:lstStyle/>
            <a:p>
              <a:pPr algn="ctr"/>
              <a:endParaRPr lang="en-US" sz="3000">
                <a:solidFill>
                  <a:schemeClr val="bg1"/>
                </a:solidFill>
                <a:effectLst>
                  <a:outerShdw blurRad="25400" dist="38100" dir="2700000" sx="101000" sy="101000" algn="tl" rotWithShape="0">
                    <a:prstClr val="black">
                      <a:alpha val="36000"/>
                    </a:prstClr>
                  </a:outerShdw>
                </a:effectLst>
                <a:latin typeface="Century Gothic" panose="020B0502020202020204" pitchFamily="34" charset="0"/>
              </a:endParaRPr>
            </a:p>
          </p:txBody>
        </p:sp>
      </p:grpSp>
      <p:grpSp>
        <p:nvGrpSpPr>
          <p:cNvPr id="32" name="Group 31">
            <a:extLst>
              <a:ext uri="{FF2B5EF4-FFF2-40B4-BE49-F238E27FC236}">
                <a16:creationId xmlns:a16="http://schemas.microsoft.com/office/drawing/2014/main" id="{121D9576-42F4-A751-80E1-75C8E68A7712}"/>
              </a:ext>
            </a:extLst>
          </p:cNvPr>
          <p:cNvGrpSpPr/>
          <p:nvPr/>
        </p:nvGrpSpPr>
        <p:grpSpPr>
          <a:xfrm>
            <a:off x="6209513" y="5237814"/>
            <a:ext cx="1065132" cy="1070909"/>
            <a:chOff x="1360273" y="3176595"/>
            <a:chExt cx="1288809" cy="1295800"/>
          </a:xfrm>
          <a:solidFill>
            <a:srgbClr val="009729"/>
          </a:solidFill>
        </p:grpSpPr>
        <p:sp>
          <p:nvSpPr>
            <p:cNvPr id="33" name="Oval 5">
              <a:extLst>
                <a:ext uri="{FF2B5EF4-FFF2-40B4-BE49-F238E27FC236}">
                  <a16:creationId xmlns:a16="http://schemas.microsoft.com/office/drawing/2014/main" id="{306A19FA-7F6B-6EEF-9B9C-E5D5EC04D742}"/>
                </a:ext>
              </a:extLst>
            </p:cNvPr>
            <p:cNvSpPr>
              <a:spLocks noChangeArrowheads="1"/>
            </p:cNvSpPr>
            <p:nvPr/>
          </p:nvSpPr>
          <p:spPr bwMode="auto">
            <a:xfrm>
              <a:off x="1360273" y="3176595"/>
              <a:ext cx="1288809" cy="1295800"/>
            </a:xfrm>
            <a:prstGeom prst="ellipse">
              <a:avLst/>
            </a:prstGeom>
            <a:grpFill/>
            <a:ln>
              <a:noFill/>
            </a:ln>
            <a:effectLst>
              <a:outerShdw blurRad="266700" sx="102000" sy="102000" algn="ctr" rotWithShape="0">
                <a:schemeClr val="bg1">
                  <a:alpha val="96000"/>
                </a:schemeClr>
              </a:outerShdw>
            </a:effectLst>
          </p:spPr>
          <p:txBody>
            <a:bodyPr vert="horz" wrap="square" lIns="91440" tIns="45720" rIns="91440" bIns="45720" numCol="1" anchor="t" anchorCtr="0" compatLnSpc="1">
              <a:prstTxWarp prst="textNoShape">
                <a:avLst/>
              </a:prstTxWarp>
            </a:bodyPr>
            <a:lstStyle/>
            <a:p>
              <a:endParaRPr lang="en-US"/>
            </a:p>
          </p:txBody>
        </p:sp>
        <p:sp>
          <p:nvSpPr>
            <p:cNvPr id="34" name="TextBox 33">
              <a:extLst>
                <a:ext uri="{FF2B5EF4-FFF2-40B4-BE49-F238E27FC236}">
                  <a16:creationId xmlns:a16="http://schemas.microsoft.com/office/drawing/2014/main" id="{497BA00D-C4F6-1028-F3EE-23BD65514FA1}"/>
                </a:ext>
              </a:extLst>
            </p:cNvPr>
            <p:cNvSpPr txBox="1"/>
            <p:nvPr/>
          </p:nvSpPr>
          <p:spPr>
            <a:xfrm>
              <a:off x="1659717" y="3587836"/>
              <a:ext cx="727803" cy="553998"/>
            </a:xfrm>
            <a:prstGeom prst="rect">
              <a:avLst/>
            </a:prstGeom>
            <a:grpFill/>
          </p:spPr>
          <p:txBody>
            <a:bodyPr wrap="square" lIns="0" tIns="0" rIns="0" bIns="91440" rtlCol="0" anchor="ctr">
              <a:spAutoFit/>
            </a:bodyPr>
            <a:lstStyle/>
            <a:p>
              <a:pPr algn="ctr"/>
              <a:endParaRPr lang="en-US" sz="3000">
                <a:solidFill>
                  <a:schemeClr val="bg1"/>
                </a:solidFill>
                <a:effectLst>
                  <a:outerShdw blurRad="25400" dist="38100" dir="2700000" sx="101000" sy="101000" algn="tl" rotWithShape="0">
                    <a:prstClr val="black">
                      <a:alpha val="36000"/>
                    </a:prstClr>
                  </a:outerShdw>
                </a:effectLst>
                <a:latin typeface="Century Gothic" panose="020B0502020202020204" pitchFamily="34" charset="0"/>
              </a:endParaRPr>
            </a:p>
          </p:txBody>
        </p:sp>
      </p:grpSp>
      <p:sp>
        <p:nvSpPr>
          <p:cNvPr id="37" name="Rectangle 36">
            <a:extLst>
              <a:ext uri="{FF2B5EF4-FFF2-40B4-BE49-F238E27FC236}">
                <a16:creationId xmlns:a16="http://schemas.microsoft.com/office/drawing/2014/main" id="{1DD4503C-2244-877F-4CE9-78E17580E30E}"/>
              </a:ext>
            </a:extLst>
          </p:cNvPr>
          <p:cNvSpPr/>
          <p:nvPr/>
        </p:nvSpPr>
        <p:spPr>
          <a:xfrm>
            <a:off x="1029958" y="4936121"/>
            <a:ext cx="2729265" cy="400202"/>
          </a:xfrm>
          <a:prstGeom prst="rect">
            <a:avLst/>
          </a:prstGeom>
        </p:spPr>
        <p:txBody>
          <a:bodyPr wrap="none">
            <a:spAutoFit/>
          </a:bodyPr>
          <a:lstStyle/>
          <a:p>
            <a:r>
              <a:rPr lang="en" sz="2000" b="1" i="0" strike="noStrike" cap="none" spc="100" baseline="0">
                <a:solidFill>
                  <a:srgbClr val="009729"/>
                </a:solidFill>
                <a:effectLst/>
                <a:latin typeface="Spartan Medium"/>
                <a:ea typeface="Spartan Medium"/>
                <a:cs typeface="Spartan Medium"/>
              </a:rPr>
              <a:t>SIMPLIFICATION</a:t>
            </a:r>
            <a:endParaRPr lang="is-IS" sz="2000">
              <a:solidFill>
                <a:srgbClr val="009729"/>
              </a:solidFill>
            </a:endParaRPr>
          </a:p>
        </p:txBody>
      </p:sp>
      <p:grpSp>
        <p:nvGrpSpPr>
          <p:cNvPr id="31" name="Group 30">
            <a:extLst>
              <a:ext uri="{FF2B5EF4-FFF2-40B4-BE49-F238E27FC236}">
                <a16:creationId xmlns:a16="http://schemas.microsoft.com/office/drawing/2014/main" id="{EA2F9B5A-91AF-A00C-F2DD-A1066CDD7C31}"/>
              </a:ext>
            </a:extLst>
          </p:cNvPr>
          <p:cNvGrpSpPr/>
          <p:nvPr/>
        </p:nvGrpSpPr>
        <p:grpSpPr>
          <a:xfrm>
            <a:off x="3118832" y="4138402"/>
            <a:ext cx="1065132" cy="1070909"/>
            <a:chOff x="1360273" y="3176595"/>
            <a:chExt cx="1288809" cy="1295800"/>
          </a:xfrm>
          <a:solidFill>
            <a:srgbClr val="009729"/>
          </a:solidFill>
        </p:grpSpPr>
        <p:sp>
          <p:nvSpPr>
            <p:cNvPr id="36" name="Oval 5">
              <a:extLst>
                <a:ext uri="{FF2B5EF4-FFF2-40B4-BE49-F238E27FC236}">
                  <a16:creationId xmlns:a16="http://schemas.microsoft.com/office/drawing/2014/main" id="{01912093-2D71-A2A9-A1A2-0C6AF61408B8}"/>
                </a:ext>
              </a:extLst>
            </p:cNvPr>
            <p:cNvSpPr>
              <a:spLocks noChangeArrowheads="1"/>
            </p:cNvSpPr>
            <p:nvPr/>
          </p:nvSpPr>
          <p:spPr bwMode="auto">
            <a:xfrm>
              <a:off x="1360273" y="3176595"/>
              <a:ext cx="1288809" cy="1295800"/>
            </a:xfrm>
            <a:prstGeom prst="ellipse">
              <a:avLst/>
            </a:prstGeom>
            <a:grpFill/>
            <a:ln>
              <a:noFill/>
            </a:ln>
            <a:effectLst>
              <a:outerShdw blurRad="266700" sx="102000" sy="102000" algn="ctr" rotWithShape="0">
                <a:schemeClr val="bg1">
                  <a:alpha val="96000"/>
                </a:schemeClr>
              </a:outerShdw>
            </a:effectLst>
          </p:spPr>
          <p:txBody>
            <a:bodyPr vert="horz" wrap="square" lIns="91440" tIns="45720" rIns="91440" bIns="45720" numCol="1" anchor="t" anchorCtr="0" compatLnSpc="1">
              <a:prstTxWarp prst="textNoShape">
                <a:avLst/>
              </a:prstTxWarp>
            </a:bodyPr>
            <a:lstStyle/>
            <a:p>
              <a:endParaRPr lang="en-US"/>
            </a:p>
          </p:txBody>
        </p:sp>
        <p:sp>
          <p:nvSpPr>
            <p:cNvPr id="41" name="TextBox 40">
              <a:extLst>
                <a:ext uri="{FF2B5EF4-FFF2-40B4-BE49-F238E27FC236}">
                  <a16:creationId xmlns:a16="http://schemas.microsoft.com/office/drawing/2014/main" id="{DFF376D0-0884-1FBE-1DF1-3EC4464D3FCF}"/>
                </a:ext>
              </a:extLst>
            </p:cNvPr>
            <p:cNvSpPr txBox="1"/>
            <p:nvPr/>
          </p:nvSpPr>
          <p:spPr>
            <a:xfrm>
              <a:off x="1659717" y="3587836"/>
              <a:ext cx="727803" cy="553998"/>
            </a:xfrm>
            <a:prstGeom prst="rect">
              <a:avLst/>
            </a:prstGeom>
            <a:grpFill/>
          </p:spPr>
          <p:txBody>
            <a:bodyPr wrap="square" lIns="0" tIns="0" rIns="0" bIns="91440" rtlCol="0" anchor="ctr">
              <a:spAutoFit/>
            </a:bodyPr>
            <a:lstStyle/>
            <a:p>
              <a:pPr algn="ctr"/>
              <a:endParaRPr lang="en-US" sz="3000">
                <a:solidFill>
                  <a:schemeClr val="bg1"/>
                </a:solidFill>
                <a:effectLst>
                  <a:outerShdw blurRad="25400" dist="38100" dir="2700000" sx="101000" sy="101000" algn="tl" rotWithShape="0">
                    <a:prstClr val="black">
                      <a:alpha val="36000"/>
                    </a:prstClr>
                  </a:outerShdw>
                </a:effectLst>
                <a:latin typeface="Century Gothic" panose="020B0502020202020204" pitchFamily="34" charset="0"/>
              </a:endParaRPr>
            </a:p>
          </p:txBody>
        </p:sp>
      </p:grpSp>
      <p:pic>
        <p:nvPicPr>
          <p:cNvPr id="5" name="Graphic 4" descr="Heart with pulse outline">
            <a:extLst>
              <a:ext uri="{FF2B5EF4-FFF2-40B4-BE49-F238E27FC236}">
                <a16:creationId xmlns:a16="http://schemas.microsoft.com/office/drawing/2014/main" id="{C14CD353-9832-557D-67EF-7F54F66F22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34123" y="1526003"/>
            <a:ext cx="516155" cy="516155"/>
          </a:xfrm>
          <a:prstGeom prst="rect">
            <a:avLst/>
          </a:prstGeom>
        </p:spPr>
      </p:pic>
      <p:pic>
        <p:nvPicPr>
          <p:cNvPr id="11" name="Graphic 10" descr="Chat outline">
            <a:extLst>
              <a:ext uri="{FF2B5EF4-FFF2-40B4-BE49-F238E27FC236}">
                <a16:creationId xmlns:a16="http://schemas.microsoft.com/office/drawing/2014/main" id="{007FCBF3-6951-F48A-5512-B09EC4F30A2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81861" y="3074234"/>
            <a:ext cx="516155" cy="516155"/>
          </a:xfrm>
          <a:prstGeom prst="rect">
            <a:avLst/>
          </a:prstGeom>
        </p:spPr>
      </p:pic>
      <p:pic>
        <p:nvPicPr>
          <p:cNvPr id="44" name="Graphic 43" descr="Transfer outline">
            <a:extLst>
              <a:ext uri="{FF2B5EF4-FFF2-40B4-BE49-F238E27FC236}">
                <a16:creationId xmlns:a16="http://schemas.microsoft.com/office/drawing/2014/main" id="{97B9E9B1-A6D0-53C0-E821-169CD13AA3F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88181" y="5548530"/>
            <a:ext cx="516155" cy="516155"/>
          </a:xfrm>
          <a:prstGeom prst="rect">
            <a:avLst/>
          </a:prstGeom>
        </p:spPr>
      </p:pic>
      <p:pic>
        <p:nvPicPr>
          <p:cNvPr id="46" name="Graphic 45" descr="Connected outline">
            <a:extLst>
              <a:ext uri="{FF2B5EF4-FFF2-40B4-BE49-F238E27FC236}">
                <a16:creationId xmlns:a16="http://schemas.microsoft.com/office/drawing/2014/main" id="{E5A69C03-ABA2-71D3-0DF7-A196929DC32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366307" y="4420800"/>
            <a:ext cx="516155" cy="516155"/>
          </a:xfrm>
          <a:prstGeom prst="rect">
            <a:avLst/>
          </a:prstGeom>
        </p:spPr>
      </p:pic>
      <p:sp>
        <p:nvSpPr>
          <p:cNvPr id="15" name="Rectangle 14">
            <a:extLst>
              <a:ext uri="{FF2B5EF4-FFF2-40B4-BE49-F238E27FC236}">
                <a16:creationId xmlns:a16="http://schemas.microsoft.com/office/drawing/2014/main" id="{97C0433E-FF18-73FD-D59D-9036529421E9}"/>
              </a:ext>
            </a:extLst>
          </p:cNvPr>
          <p:cNvSpPr/>
          <p:nvPr/>
        </p:nvSpPr>
        <p:spPr>
          <a:xfrm>
            <a:off x="8924870" y="3541766"/>
            <a:ext cx="2570723" cy="400202"/>
          </a:xfrm>
          <a:prstGeom prst="rect">
            <a:avLst/>
          </a:prstGeom>
        </p:spPr>
        <p:txBody>
          <a:bodyPr wrap="none">
            <a:spAutoFit/>
          </a:bodyPr>
          <a:lstStyle/>
          <a:p>
            <a:r>
              <a:rPr lang="en" sz="2000" b="1" i="0" strike="noStrike" cap="none" spc="100" baseline="0">
                <a:solidFill>
                  <a:srgbClr val="009729"/>
                </a:solidFill>
                <a:effectLst/>
                <a:latin typeface="Spartan Medium"/>
                <a:ea typeface="Spartan Medium"/>
                <a:cs typeface="Spartan Medium"/>
              </a:rPr>
              <a:t>PARTICIPATION</a:t>
            </a:r>
            <a:endParaRPr lang="is-IS" sz="2000">
              <a:solidFill>
                <a:srgbClr val="009729"/>
              </a:solidFill>
            </a:endParaRPr>
          </a:p>
        </p:txBody>
      </p:sp>
      <p:pic>
        <p:nvPicPr>
          <p:cNvPr id="83" name="Picture 1" descr="Vinnueftirlitið - YouTube">
            <a:extLst>
              <a:ext uri="{FF2B5EF4-FFF2-40B4-BE49-F238E27FC236}">
                <a16:creationId xmlns:a16="http://schemas.microsoft.com/office/drawing/2014/main" id="{CFBD8DDC-27B4-081F-5A70-F41BE29D2345}"/>
              </a:ext>
            </a:extLst>
          </p:cNvPr>
          <p:cNvPicPr>
            <a:picLocks noChangeAspect="1" noChangeArrowheads="1"/>
          </p:cNvPicPr>
          <p:nvPr/>
        </p:nvPicPr>
        <p:blipFill>
          <a:blip r:embed="rId11" r:link="rId12">
            <a:extLst>
              <a:ext uri="{28A0092B-C50C-407E-A947-70E740481C1C}">
                <a14:useLocalDpi xmlns:a14="http://schemas.microsoft.com/office/drawing/2010/main" val="0"/>
              </a:ext>
            </a:extLst>
          </a:blip>
          <a:stretch>
            <a:fillRect/>
          </a:stretch>
        </p:blipFill>
        <p:spPr bwMode="auto">
          <a:xfrm>
            <a:off x="4595599" y="2084824"/>
            <a:ext cx="2654300" cy="2654300"/>
          </a:xfrm>
          <a:prstGeom prst="rect">
            <a:avLst/>
          </a:prstGeom>
          <a:noFill/>
          <a:extLst>
            <a:ext uri="{909E8E84-426E-40DD-AFC4-6F175D3DCCD1}">
              <a14:hiddenFill xmlns:a14="http://schemas.microsoft.com/office/drawing/2010/main">
                <a:solidFill>
                  <a:srgbClr val="FFFFFF"/>
                </a:solidFill>
              </a14:hiddenFill>
            </a:ext>
          </a:extLst>
        </p:spPr>
      </p:pic>
      <p:sp>
        <p:nvSpPr>
          <p:cNvPr id="100" name="Rectangle 99">
            <a:extLst>
              <a:ext uri="{FF2B5EF4-FFF2-40B4-BE49-F238E27FC236}">
                <a16:creationId xmlns:a16="http://schemas.microsoft.com/office/drawing/2014/main" id="{24B5FB81-B4F2-2E03-1B0B-CAE475030E4F}"/>
              </a:ext>
            </a:extLst>
          </p:cNvPr>
          <p:cNvSpPr/>
          <p:nvPr/>
        </p:nvSpPr>
        <p:spPr>
          <a:xfrm>
            <a:off x="7443991" y="688791"/>
            <a:ext cx="1337535" cy="400202"/>
          </a:xfrm>
          <a:prstGeom prst="rect">
            <a:avLst/>
          </a:prstGeom>
        </p:spPr>
        <p:txBody>
          <a:bodyPr wrap="none">
            <a:spAutoFit/>
          </a:bodyPr>
          <a:lstStyle/>
          <a:p>
            <a:r>
              <a:rPr lang="en" sz="2000" b="1" i="0" strike="noStrike" cap="none" spc="100" baseline="0">
                <a:solidFill>
                  <a:srgbClr val="009729"/>
                </a:solidFill>
                <a:effectLst/>
                <a:latin typeface="Spartan Medium"/>
                <a:ea typeface="Spartan Medium"/>
                <a:cs typeface="Spartan Medium"/>
              </a:rPr>
              <a:t>SAFETY</a:t>
            </a:r>
            <a:endParaRPr lang="is-IS" sz="2000">
              <a:solidFill>
                <a:srgbClr val="009729"/>
              </a:solidFill>
            </a:endParaRPr>
          </a:p>
        </p:txBody>
      </p:sp>
      <p:grpSp>
        <p:nvGrpSpPr>
          <p:cNvPr id="103" name="Group 102">
            <a:extLst>
              <a:ext uri="{FF2B5EF4-FFF2-40B4-BE49-F238E27FC236}">
                <a16:creationId xmlns:a16="http://schemas.microsoft.com/office/drawing/2014/main" id="{1046793E-59E8-EE94-C7DF-0D1A14ABD733}"/>
              </a:ext>
            </a:extLst>
          </p:cNvPr>
          <p:cNvGrpSpPr/>
          <p:nvPr/>
        </p:nvGrpSpPr>
        <p:grpSpPr>
          <a:xfrm>
            <a:off x="6205927" y="487332"/>
            <a:ext cx="1065132" cy="1070909"/>
            <a:chOff x="1360273" y="3176595"/>
            <a:chExt cx="1288809" cy="1295800"/>
          </a:xfrm>
          <a:solidFill>
            <a:srgbClr val="009729"/>
          </a:solidFill>
        </p:grpSpPr>
        <p:sp>
          <p:nvSpPr>
            <p:cNvPr id="104" name="Oval 5">
              <a:extLst>
                <a:ext uri="{FF2B5EF4-FFF2-40B4-BE49-F238E27FC236}">
                  <a16:creationId xmlns:a16="http://schemas.microsoft.com/office/drawing/2014/main" id="{4CFFC427-02B5-98A7-A5FD-C3A637B7C41B}"/>
                </a:ext>
              </a:extLst>
            </p:cNvPr>
            <p:cNvSpPr>
              <a:spLocks noChangeArrowheads="1"/>
            </p:cNvSpPr>
            <p:nvPr/>
          </p:nvSpPr>
          <p:spPr bwMode="auto">
            <a:xfrm>
              <a:off x="1360273" y="3176595"/>
              <a:ext cx="1288809" cy="1295800"/>
            </a:xfrm>
            <a:prstGeom prst="ellipse">
              <a:avLst/>
            </a:prstGeom>
            <a:grpFill/>
            <a:ln>
              <a:noFill/>
            </a:ln>
            <a:effectLst>
              <a:outerShdw blurRad="266700" sx="102000" sy="102000" algn="ctr" rotWithShape="0">
                <a:schemeClr val="bg1">
                  <a:alpha val="96000"/>
                </a:schemeClr>
              </a:outerShdw>
            </a:effectLst>
          </p:spPr>
          <p:txBody>
            <a:bodyPr vert="horz" wrap="square" lIns="91440" tIns="45720" rIns="91440" bIns="45720" numCol="1" anchor="t" anchorCtr="0" compatLnSpc="1">
              <a:prstTxWarp prst="textNoShape">
                <a:avLst/>
              </a:prstTxWarp>
            </a:bodyPr>
            <a:lstStyle/>
            <a:p>
              <a:endParaRPr lang="en-US"/>
            </a:p>
          </p:txBody>
        </p:sp>
        <p:sp>
          <p:nvSpPr>
            <p:cNvPr id="105" name="TextBox 104">
              <a:extLst>
                <a:ext uri="{FF2B5EF4-FFF2-40B4-BE49-F238E27FC236}">
                  <a16:creationId xmlns:a16="http://schemas.microsoft.com/office/drawing/2014/main" id="{CECAE750-55B8-80C4-A8A0-AF0B1AFA76F1}"/>
                </a:ext>
              </a:extLst>
            </p:cNvPr>
            <p:cNvSpPr txBox="1"/>
            <p:nvPr/>
          </p:nvSpPr>
          <p:spPr>
            <a:xfrm>
              <a:off x="1659717" y="3587836"/>
              <a:ext cx="727803" cy="553998"/>
            </a:xfrm>
            <a:prstGeom prst="rect">
              <a:avLst/>
            </a:prstGeom>
            <a:grpFill/>
          </p:spPr>
          <p:txBody>
            <a:bodyPr wrap="square" lIns="0" tIns="0" rIns="0" bIns="91440" rtlCol="0" anchor="ctr">
              <a:spAutoFit/>
            </a:bodyPr>
            <a:lstStyle/>
            <a:p>
              <a:pPr algn="ctr"/>
              <a:endParaRPr lang="en-US" sz="3000">
                <a:solidFill>
                  <a:schemeClr val="bg1"/>
                </a:solidFill>
                <a:effectLst>
                  <a:outerShdw blurRad="25400" dist="38100" dir="2700000" sx="101000" sy="101000" algn="tl" rotWithShape="0">
                    <a:prstClr val="black">
                      <a:alpha val="36000"/>
                    </a:prstClr>
                  </a:outerShdw>
                </a:effectLst>
                <a:latin typeface="Century Gothic" panose="020B0502020202020204" pitchFamily="34" charset="0"/>
              </a:endParaRPr>
            </a:p>
          </p:txBody>
        </p:sp>
      </p:grpSp>
      <p:pic>
        <p:nvPicPr>
          <p:cNvPr id="106" name="Graphic 105" descr="Life jacket outline">
            <a:extLst>
              <a:ext uri="{FF2B5EF4-FFF2-40B4-BE49-F238E27FC236}">
                <a16:creationId xmlns:a16="http://schemas.microsoft.com/office/drawing/2014/main" id="{8DA18AE5-7B15-75C3-F6CA-283D73B663C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480415" y="732391"/>
            <a:ext cx="516155" cy="516155"/>
          </a:xfrm>
          <a:prstGeom prst="rect">
            <a:avLst/>
          </a:prstGeom>
        </p:spPr>
      </p:pic>
      <p:pic>
        <p:nvPicPr>
          <p:cNvPr id="50" name="Picture 4">
            <a:extLst>
              <a:ext uri="{FF2B5EF4-FFF2-40B4-BE49-F238E27FC236}">
                <a16:creationId xmlns:a16="http://schemas.microsoft.com/office/drawing/2014/main" id="{08B6B0AA-704B-C0CB-0304-90276D08B18E}"/>
              </a:ext>
            </a:extLst>
          </p:cNvPr>
          <p:cNvPicPr>
            <a:picLocks noChangeAspect="1" noChangeArrowheads="1"/>
          </p:cNvPicPr>
          <p:nvPr/>
        </p:nvPicPr>
        <p:blipFill>
          <a:blip r:embed="rId15">
            <a:extLst>
              <a:ext uri="{28A0092B-C50C-407E-A947-70E740481C1C}">
                <a14:useLocalDpi xmlns:a14="http://schemas.microsoft.com/office/drawing/2010/main"/>
              </a:ext>
            </a:extLst>
          </a:blip>
          <a:stretch>
            <a:fillRect/>
          </a:stretch>
        </p:blipFill>
        <p:spPr bwMode="auto">
          <a:xfrm>
            <a:off x="164837" y="2155096"/>
            <a:ext cx="823068" cy="80459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a:extLst>
              <a:ext uri="{FF2B5EF4-FFF2-40B4-BE49-F238E27FC236}">
                <a16:creationId xmlns:a16="http://schemas.microsoft.com/office/drawing/2014/main" id="{5455ABB0-8970-5E91-04B8-74BD06449BDD}"/>
              </a:ext>
            </a:extLst>
          </p:cNvPr>
          <p:cNvPicPr>
            <a:picLocks noChangeAspect="1" noChangeArrowheads="1"/>
          </p:cNvPicPr>
          <p:nvPr/>
        </p:nvPicPr>
        <p:blipFill>
          <a:blip r:embed="rId16">
            <a:extLst>
              <a:ext uri="{28A0092B-C50C-407E-A947-70E740481C1C}">
                <a14:useLocalDpi xmlns:a14="http://schemas.microsoft.com/office/drawing/2010/main"/>
              </a:ext>
            </a:extLst>
          </a:blip>
          <a:stretch>
            <a:fillRect/>
          </a:stretch>
        </p:blipFill>
        <p:spPr bwMode="auto">
          <a:xfrm>
            <a:off x="1015878" y="2160960"/>
            <a:ext cx="536617" cy="70153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a:extLst>
              <a:ext uri="{FF2B5EF4-FFF2-40B4-BE49-F238E27FC236}">
                <a16:creationId xmlns:a16="http://schemas.microsoft.com/office/drawing/2014/main" id="{8E0A28F1-CFDB-B8F2-0C35-BE0C07094BD3}"/>
              </a:ext>
            </a:extLst>
          </p:cNvPr>
          <p:cNvPicPr>
            <a:picLocks noChangeAspect="1" noChangeArrowheads="1"/>
          </p:cNvPicPr>
          <p:nvPr/>
        </p:nvPicPr>
        <p:blipFill>
          <a:blip r:embed="rId17">
            <a:extLst>
              <a:ext uri="{28A0092B-C50C-407E-A947-70E740481C1C}">
                <a14:useLocalDpi xmlns:a14="http://schemas.microsoft.com/office/drawing/2010/main"/>
              </a:ext>
            </a:extLst>
          </a:blip>
          <a:stretch>
            <a:fillRect/>
          </a:stretch>
        </p:blipFill>
        <p:spPr bwMode="auto">
          <a:xfrm>
            <a:off x="2293751" y="2217520"/>
            <a:ext cx="550523" cy="562404"/>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a:extLst>
              <a:ext uri="{FF2B5EF4-FFF2-40B4-BE49-F238E27FC236}">
                <a16:creationId xmlns:a16="http://schemas.microsoft.com/office/drawing/2014/main" id="{B2BEC3FF-4E9C-0D64-67AC-946991C12BC8}"/>
              </a:ext>
            </a:extLst>
          </p:cNvPr>
          <p:cNvPicPr>
            <a:picLocks noChangeAspect="1" noChangeArrowheads="1"/>
          </p:cNvPicPr>
          <p:nvPr/>
        </p:nvPicPr>
        <p:blipFill>
          <a:blip r:embed="rId15">
            <a:extLst>
              <a:ext uri="{28A0092B-C50C-407E-A947-70E740481C1C}">
                <a14:useLocalDpi xmlns:a14="http://schemas.microsoft.com/office/drawing/2010/main"/>
              </a:ext>
            </a:extLst>
          </a:blip>
          <a:stretch>
            <a:fillRect/>
          </a:stretch>
        </p:blipFill>
        <p:spPr bwMode="auto">
          <a:xfrm>
            <a:off x="8590336" y="1104051"/>
            <a:ext cx="752200" cy="735313"/>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a:extLst>
              <a:ext uri="{FF2B5EF4-FFF2-40B4-BE49-F238E27FC236}">
                <a16:creationId xmlns:a16="http://schemas.microsoft.com/office/drawing/2014/main" id="{6B364633-9E84-18CA-5999-FE5E181B9D0C}"/>
              </a:ext>
            </a:extLst>
          </p:cNvPr>
          <p:cNvPicPr>
            <a:picLocks noChangeAspect="1" noChangeArrowheads="1"/>
          </p:cNvPicPr>
          <p:nvPr/>
        </p:nvPicPr>
        <p:blipFill>
          <a:blip r:embed="rId17">
            <a:extLst>
              <a:ext uri="{28A0092B-C50C-407E-A947-70E740481C1C}">
                <a14:useLocalDpi xmlns:a14="http://schemas.microsoft.com/office/drawing/2010/main"/>
              </a:ext>
            </a:extLst>
          </a:blip>
          <a:stretch>
            <a:fillRect/>
          </a:stretch>
        </p:blipFill>
        <p:spPr bwMode="auto">
          <a:xfrm>
            <a:off x="9964862" y="1150703"/>
            <a:ext cx="550523" cy="5624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4">
            <a:extLst>
              <a:ext uri="{FF2B5EF4-FFF2-40B4-BE49-F238E27FC236}">
                <a16:creationId xmlns:a16="http://schemas.microsoft.com/office/drawing/2014/main" id="{AFC7B0B0-75C4-C46A-4644-934EEF965E49}"/>
              </a:ext>
            </a:extLst>
          </p:cNvPr>
          <p:cNvPicPr>
            <a:picLocks noChangeAspect="1" noChangeArrowheads="1"/>
          </p:cNvPicPr>
          <p:nvPr/>
        </p:nvPicPr>
        <p:blipFill>
          <a:blip r:embed="rId15">
            <a:extLst>
              <a:ext uri="{28A0092B-C50C-407E-A947-70E740481C1C}">
                <a14:useLocalDpi xmlns:a14="http://schemas.microsoft.com/office/drawing/2010/main"/>
              </a:ext>
            </a:extLst>
          </a:blip>
          <a:stretch>
            <a:fillRect/>
          </a:stretch>
        </p:blipFill>
        <p:spPr bwMode="auto">
          <a:xfrm>
            <a:off x="9902262" y="3995830"/>
            <a:ext cx="752200" cy="735313"/>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a:extLst>
              <a:ext uri="{FF2B5EF4-FFF2-40B4-BE49-F238E27FC236}">
                <a16:creationId xmlns:a16="http://schemas.microsoft.com/office/drawing/2014/main" id="{AA8AFAD2-C9C6-8B31-08FF-BA8D683BFAB3}"/>
              </a:ext>
            </a:extLst>
          </p:cNvPr>
          <p:cNvPicPr>
            <a:picLocks noChangeAspect="1" noChangeArrowheads="1"/>
          </p:cNvPicPr>
          <p:nvPr/>
        </p:nvPicPr>
        <p:blipFill>
          <a:blip r:embed="rId17">
            <a:extLst>
              <a:ext uri="{28A0092B-C50C-407E-A947-70E740481C1C}">
                <a14:useLocalDpi xmlns:a14="http://schemas.microsoft.com/office/drawing/2010/main"/>
              </a:ext>
            </a:extLst>
          </a:blip>
          <a:stretch>
            <a:fillRect/>
          </a:stretch>
        </p:blipFill>
        <p:spPr bwMode="auto">
          <a:xfrm>
            <a:off x="10653496" y="4035225"/>
            <a:ext cx="550523" cy="562404"/>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
            <a:extLst>
              <a:ext uri="{FF2B5EF4-FFF2-40B4-BE49-F238E27FC236}">
                <a16:creationId xmlns:a16="http://schemas.microsoft.com/office/drawing/2014/main" id="{2DC0A80C-964F-405E-5E3F-19482D747779}"/>
              </a:ext>
            </a:extLst>
          </p:cNvPr>
          <p:cNvPicPr>
            <a:picLocks noChangeAspect="1" noChangeArrowheads="1"/>
          </p:cNvPicPr>
          <p:nvPr/>
        </p:nvPicPr>
        <p:blipFill>
          <a:blip r:embed="rId18">
            <a:extLst>
              <a:ext uri="{28A0092B-C50C-407E-A947-70E740481C1C}">
                <a14:useLocalDpi xmlns:a14="http://schemas.microsoft.com/office/drawing/2010/main"/>
              </a:ext>
            </a:extLst>
          </a:blip>
          <a:stretch>
            <a:fillRect/>
          </a:stretch>
        </p:blipFill>
        <p:spPr bwMode="auto">
          <a:xfrm>
            <a:off x="9332754" y="1106005"/>
            <a:ext cx="571437" cy="66495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4">
            <a:extLst>
              <a:ext uri="{FF2B5EF4-FFF2-40B4-BE49-F238E27FC236}">
                <a16:creationId xmlns:a16="http://schemas.microsoft.com/office/drawing/2014/main" id="{C8CFE733-0E4F-C9E9-169B-C6730590AB4F}"/>
              </a:ext>
            </a:extLst>
          </p:cNvPr>
          <p:cNvPicPr>
            <a:picLocks noChangeAspect="1" noChangeArrowheads="1"/>
          </p:cNvPicPr>
          <p:nvPr/>
        </p:nvPicPr>
        <p:blipFill>
          <a:blip r:embed="rId18">
            <a:extLst>
              <a:ext uri="{28A0092B-C50C-407E-A947-70E740481C1C}">
                <a14:useLocalDpi xmlns:a14="http://schemas.microsoft.com/office/drawing/2010/main"/>
              </a:ext>
            </a:extLst>
          </a:blip>
          <a:stretch>
            <a:fillRect/>
          </a:stretch>
        </p:blipFill>
        <p:spPr bwMode="auto">
          <a:xfrm>
            <a:off x="1627621" y="2177264"/>
            <a:ext cx="571437" cy="66495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a:extLst>
              <a:ext uri="{FF2B5EF4-FFF2-40B4-BE49-F238E27FC236}">
                <a16:creationId xmlns:a16="http://schemas.microsoft.com/office/drawing/2014/main" id="{A375C93F-A73C-E75B-23B5-9F079ADA3EC1}"/>
              </a:ext>
            </a:extLst>
          </p:cNvPr>
          <p:cNvPicPr>
            <a:picLocks noChangeAspect="1" noChangeArrowheads="1"/>
          </p:cNvPicPr>
          <p:nvPr/>
        </p:nvPicPr>
        <p:blipFill>
          <a:blip r:embed="rId18">
            <a:extLst>
              <a:ext uri="{28A0092B-C50C-407E-A947-70E740481C1C}">
                <a14:useLocalDpi xmlns:a14="http://schemas.microsoft.com/office/drawing/2010/main"/>
              </a:ext>
            </a:extLst>
          </a:blip>
          <a:stretch>
            <a:fillRect/>
          </a:stretch>
        </p:blipFill>
        <p:spPr bwMode="auto">
          <a:xfrm>
            <a:off x="9121000" y="5845502"/>
            <a:ext cx="571437" cy="664951"/>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a:extLst>
              <a:ext uri="{FF2B5EF4-FFF2-40B4-BE49-F238E27FC236}">
                <a16:creationId xmlns:a16="http://schemas.microsoft.com/office/drawing/2014/main" id="{93B4746D-252C-79F5-D63F-3D678B04413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l="67000" t="45122" r="17763" b="29374"/>
          <a:stretch>
            <a:fillRect/>
          </a:stretch>
        </p:blipFill>
        <p:spPr bwMode="auto">
          <a:xfrm>
            <a:off x="9854167" y="5857516"/>
            <a:ext cx="601240" cy="60450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a:extLst>
              <a:ext uri="{FF2B5EF4-FFF2-40B4-BE49-F238E27FC236}">
                <a16:creationId xmlns:a16="http://schemas.microsoft.com/office/drawing/2014/main" id="{6402AE49-3483-156C-B6AC-FE3BA02E4EB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l="33974" t="47178" r="53639" b="29710"/>
          <a:stretch>
            <a:fillRect/>
          </a:stretch>
        </p:blipFill>
        <p:spPr bwMode="auto">
          <a:xfrm>
            <a:off x="901342" y="5452000"/>
            <a:ext cx="591433" cy="662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7030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nodeType="withEffect">
                                  <p:stCondLst>
                                    <p:cond delay="0"/>
                                  </p:stCondLst>
                                  <p:childTnLst>
                                    <p:set>
                                      <p:cBhvr>
                                        <p:cTn id="12" dur="1" fill="hold">
                                          <p:stCondLst>
                                            <p:cond delay="0"/>
                                          </p:stCondLst>
                                        </p:cTn>
                                        <p:tgtEl>
                                          <p:spTgt spid="106"/>
                                        </p:tgtEl>
                                        <p:attrNameLst>
                                          <p:attrName>style.visibility</p:attrName>
                                        </p:attrNameLst>
                                      </p:cBhvr>
                                      <p:to>
                                        <p:strVal val="visible"/>
                                      </p:to>
                                    </p:set>
                                    <p:animEffect transition="in" filter="dissolve">
                                      <p:cBhvr>
                                        <p:cTn id="13" dur="500"/>
                                        <p:tgtEl>
                                          <p:spTgt spid="10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00"/>
                                        </p:tgtEl>
                                        <p:attrNameLst>
                                          <p:attrName>style.visibility</p:attrName>
                                        </p:attrNameLst>
                                      </p:cBhvr>
                                      <p:to>
                                        <p:strVal val="visible"/>
                                      </p:to>
                                    </p:set>
                                    <p:animEffect transition="in" filter="dissolve">
                                      <p:cBhvr>
                                        <p:cTn id="16" dur="500"/>
                                        <p:tgtEl>
                                          <p:spTgt spid="100"/>
                                        </p:tgtEl>
                                      </p:cBhvr>
                                    </p:animEffect>
                                  </p:childTnLst>
                                </p:cTn>
                              </p:par>
                              <p:par>
                                <p:cTn id="17" presetID="9"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ssolve">
                                      <p:cBhvr>
                                        <p:cTn id="19" dur="500"/>
                                        <p:tgtEl>
                                          <p:spTgt spid="11"/>
                                        </p:tgtEl>
                                      </p:cBhvr>
                                    </p:animEffect>
                                  </p:childTnLst>
                                </p:cTn>
                              </p:par>
                              <p:par>
                                <p:cTn id="20" presetID="9"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dissolve">
                                      <p:cBhvr>
                                        <p:cTn id="22" dur="500"/>
                                        <p:tgtEl>
                                          <p:spTgt spid="20"/>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dissolve">
                                      <p:cBhvr>
                                        <p:cTn id="25" dur="500"/>
                                        <p:tgtEl>
                                          <p:spTgt spid="15"/>
                                        </p:tgtEl>
                                      </p:cBhvr>
                                    </p:animEffect>
                                  </p:childTnLst>
                                </p:cTn>
                              </p:par>
                              <p:par>
                                <p:cTn id="26" presetID="9" presetClass="entr" presetSubtype="0"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dissolve">
                                      <p:cBhvr>
                                        <p:cTn id="28" dur="500"/>
                                        <p:tgtEl>
                                          <p:spTgt spid="44"/>
                                        </p:tgtEl>
                                      </p:cBhvr>
                                    </p:animEffect>
                                  </p:childTnLst>
                                </p:cTn>
                              </p:par>
                              <p:par>
                                <p:cTn id="29" presetID="9" presetClass="entr" presetSubtype="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dissolve">
                                      <p:cBhvr>
                                        <p:cTn id="31" dur="500"/>
                                        <p:tgtEl>
                                          <p:spTgt spid="32"/>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dissolve">
                                      <p:cBhvr>
                                        <p:cTn id="34" dur="500"/>
                                        <p:tgtEl>
                                          <p:spTgt spid="14"/>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dissolve">
                                      <p:cBhvr>
                                        <p:cTn id="37" dur="500"/>
                                        <p:tgtEl>
                                          <p:spTgt spid="16"/>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dissolve">
                                      <p:cBhvr>
                                        <p:cTn id="40" dur="500"/>
                                        <p:tgtEl>
                                          <p:spTgt spid="37"/>
                                        </p:tgtEl>
                                      </p:cBhvr>
                                    </p:animEffect>
                                  </p:childTnLst>
                                </p:cTn>
                              </p:par>
                              <p:par>
                                <p:cTn id="41" presetID="9" presetClass="entr" presetSubtype="0" fill="hold" nodeType="withEffect">
                                  <p:stCondLst>
                                    <p:cond delay="0"/>
                                  </p:stCondLst>
                                  <p:childTnLst>
                                    <p:set>
                                      <p:cBhvr>
                                        <p:cTn id="42" dur="1" fill="hold">
                                          <p:stCondLst>
                                            <p:cond delay="0"/>
                                          </p:stCondLst>
                                        </p:cTn>
                                        <p:tgtEl>
                                          <p:spTgt spid="103"/>
                                        </p:tgtEl>
                                        <p:attrNameLst>
                                          <p:attrName>style.visibility</p:attrName>
                                        </p:attrNameLst>
                                      </p:cBhvr>
                                      <p:to>
                                        <p:strVal val="visible"/>
                                      </p:to>
                                    </p:set>
                                    <p:animEffect transition="in" filter="dissolve">
                                      <p:cBhvr>
                                        <p:cTn id="43" dur="500"/>
                                        <p:tgtEl>
                                          <p:spTgt spid="103"/>
                                        </p:tgtEl>
                                      </p:cBhvr>
                                    </p:animEffect>
                                  </p:childTnLst>
                                </p:cTn>
                              </p:par>
                              <p:par>
                                <p:cTn id="44" presetID="9" presetClass="entr" presetSubtype="0" fill="hold" nodeType="with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dissolve">
                                      <p:cBhvr>
                                        <p:cTn id="46" dur="500"/>
                                        <p:tgtEl>
                                          <p:spTgt spid="46"/>
                                        </p:tgtEl>
                                      </p:cBhvr>
                                    </p:animEffect>
                                  </p:childTnLst>
                                </p:cTn>
                              </p:par>
                              <p:par>
                                <p:cTn id="47" presetID="9" presetClass="entr" presetSubtype="0" fill="hold"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dissolve">
                                      <p:cBhvr>
                                        <p:cTn id="49" dur="500"/>
                                        <p:tgtEl>
                                          <p:spTgt spid="31"/>
                                        </p:tgtEl>
                                      </p:cBhvr>
                                    </p:animEffect>
                                  </p:childTnLst>
                                </p:cTn>
                              </p:par>
                            </p:childTnLst>
                          </p:cTn>
                        </p:par>
                      </p:childTnLst>
                    </p:cTn>
                  </p:par>
                  <p:par>
                    <p:cTn id="50" fill="hold" nodeType="clickPar">
                      <p:stCondLst>
                        <p:cond delay="indefinite"/>
                      </p:stCondLst>
                      <p:childTnLst>
                        <p:par>
                          <p:cTn id="51" fill="hold">
                            <p:stCondLst>
                              <p:cond delay="0"/>
                            </p:stCondLst>
                            <p:childTnLst>
                              <p:par>
                                <p:cTn id="52" presetID="9" presetClass="entr" presetSubtype="0" fill="hold" nodeType="clickEffect">
                                  <p:stCondLst>
                                    <p:cond delay="0"/>
                                  </p:stCondLst>
                                  <p:childTnLst>
                                    <p:set>
                                      <p:cBhvr>
                                        <p:cTn id="53" dur="1" fill="hold">
                                          <p:stCondLst>
                                            <p:cond delay="0"/>
                                          </p:stCondLst>
                                        </p:cTn>
                                        <p:tgtEl>
                                          <p:spTgt spid="50"/>
                                        </p:tgtEl>
                                        <p:attrNameLst>
                                          <p:attrName>style.visibility</p:attrName>
                                        </p:attrNameLst>
                                      </p:cBhvr>
                                      <p:to>
                                        <p:strVal val="visible"/>
                                      </p:to>
                                    </p:set>
                                    <p:animEffect transition="in" filter="dissolve">
                                      <p:cBhvr>
                                        <p:cTn id="54" dur="500"/>
                                        <p:tgtEl>
                                          <p:spTgt spid="50"/>
                                        </p:tgtEl>
                                      </p:cBhvr>
                                    </p:animEffect>
                                  </p:childTnLst>
                                </p:cTn>
                              </p:par>
                              <p:par>
                                <p:cTn id="55" presetID="9" presetClass="entr" presetSubtype="0"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dissolve">
                                      <p:cBhvr>
                                        <p:cTn id="57" dur="500"/>
                                        <p:tgtEl>
                                          <p:spTgt spid="51"/>
                                        </p:tgtEl>
                                      </p:cBhvr>
                                    </p:animEffect>
                                  </p:childTnLst>
                                </p:cTn>
                              </p:par>
                              <p:par>
                                <p:cTn id="58" presetID="9" presetClass="entr" presetSubtype="0" fill="hold" nodeType="withEffect">
                                  <p:stCondLst>
                                    <p:cond delay="0"/>
                                  </p:stCondLst>
                                  <p:childTnLst>
                                    <p:set>
                                      <p:cBhvr>
                                        <p:cTn id="59" dur="1" fill="hold">
                                          <p:stCondLst>
                                            <p:cond delay="0"/>
                                          </p:stCondLst>
                                        </p:cTn>
                                        <p:tgtEl>
                                          <p:spTgt spid="52"/>
                                        </p:tgtEl>
                                        <p:attrNameLst>
                                          <p:attrName>style.visibility</p:attrName>
                                        </p:attrNameLst>
                                      </p:cBhvr>
                                      <p:to>
                                        <p:strVal val="visible"/>
                                      </p:to>
                                    </p:set>
                                    <p:animEffect transition="in" filter="dissolve">
                                      <p:cBhvr>
                                        <p:cTn id="60" dur="500"/>
                                        <p:tgtEl>
                                          <p:spTgt spid="52"/>
                                        </p:tgtEl>
                                      </p:cBhvr>
                                    </p:animEffect>
                                  </p:childTnLst>
                                </p:cTn>
                              </p:par>
                              <p:par>
                                <p:cTn id="61" presetID="9" presetClass="entr" presetSubtype="0" fill="hold" nodeType="withEffect">
                                  <p:stCondLst>
                                    <p:cond delay="0"/>
                                  </p:stCondLst>
                                  <p:childTnLst>
                                    <p:set>
                                      <p:cBhvr>
                                        <p:cTn id="62" dur="1" fill="hold">
                                          <p:stCondLst>
                                            <p:cond delay="0"/>
                                          </p:stCondLst>
                                        </p:cTn>
                                        <p:tgtEl>
                                          <p:spTgt spid="58"/>
                                        </p:tgtEl>
                                        <p:attrNameLst>
                                          <p:attrName>style.visibility</p:attrName>
                                        </p:attrNameLst>
                                      </p:cBhvr>
                                      <p:to>
                                        <p:strVal val="visible"/>
                                      </p:to>
                                    </p:set>
                                    <p:animEffect transition="in" filter="dissolve">
                                      <p:cBhvr>
                                        <p:cTn id="63" dur="500"/>
                                        <p:tgtEl>
                                          <p:spTgt spid="58"/>
                                        </p:tgtEl>
                                      </p:cBhvr>
                                    </p:animEffect>
                                  </p:childTnLst>
                                </p:cTn>
                              </p:par>
                            </p:childTnLst>
                          </p:cTn>
                        </p:par>
                      </p:childTnLst>
                    </p:cTn>
                  </p:par>
                  <p:par>
                    <p:cTn id="64" fill="hold" nodeType="clickPar">
                      <p:stCondLst>
                        <p:cond delay="indefinite"/>
                      </p:stCondLst>
                      <p:childTnLst>
                        <p:par>
                          <p:cTn id="65" fill="hold">
                            <p:stCondLst>
                              <p:cond delay="0"/>
                            </p:stCondLst>
                            <p:childTnLst>
                              <p:par>
                                <p:cTn id="66" presetID="9" presetClass="entr" presetSubtype="0" fill="hold" nodeType="clickEffect">
                                  <p:stCondLst>
                                    <p:cond delay="0"/>
                                  </p:stCondLst>
                                  <p:childTnLst>
                                    <p:set>
                                      <p:cBhvr>
                                        <p:cTn id="67" dur="1" fill="hold">
                                          <p:stCondLst>
                                            <p:cond delay="0"/>
                                          </p:stCondLst>
                                        </p:cTn>
                                        <p:tgtEl>
                                          <p:spTgt spid="53"/>
                                        </p:tgtEl>
                                        <p:attrNameLst>
                                          <p:attrName>style.visibility</p:attrName>
                                        </p:attrNameLst>
                                      </p:cBhvr>
                                      <p:to>
                                        <p:strVal val="visible"/>
                                      </p:to>
                                    </p:set>
                                    <p:animEffect transition="in" filter="dissolve">
                                      <p:cBhvr>
                                        <p:cTn id="68" dur="500"/>
                                        <p:tgtEl>
                                          <p:spTgt spid="53"/>
                                        </p:tgtEl>
                                      </p:cBhvr>
                                    </p:animEffect>
                                  </p:childTnLst>
                                </p:cTn>
                              </p:par>
                              <p:par>
                                <p:cTn id="69" presetID="9" presetClass="entr" presetSubtype="0" fill="hold" nodeType="withEffect">
                                  <p:stCondLst>
                                    <p:cond delay="0"/>
                                  </p:stCondLst>
                                  <p:childTnLst>
                                    <p:set>
                                      <p:cBhvr>
                                        <p:cTn id="70" dur="1" fill="hold">
                                          <p:stCondLst>
                                            <p:cond delay="0"/>
                                          </p:stCondLst>
                                        </p:cTn>
                                        <p:tgtEl>
                                          <p:spTgt spid="54"/>
                                        </p:tgtEl>
                                        <p:attrNameLst>
                                          <p:attrName>style.visibility</p:attrName>
                                        </p:attrNameLst>
                                      </p:cBhvr>
                                      <p:to>
                                        <p:strVal val="visible"/>
                                      </p:to>
                                    </p:set>
                                    <p:animEffect transition="in" filter="dissolve">
                                      <p:cBhvr>
                                        <p:cTn id="71" dur="500"/>
                                        <p:tgtEl>
                                          <p:spTgt spid="54"/>
                                        </p:tgtEl>
                                      </p:cBhvr>
                                    </p:animEffect>
                                  </p:childTnLst>
                                </p:cTn>
                              </p:par>
                              <p:par>
                                <p:cTn id="72" presetID="9" presetClass="entr" presetSubtype="0" fill="hold" nodeType="withEffect">
                                  <p:stCondLst>
                                    <p:cond delay="0"/>
                                  </p:stCondLst>
                                  <p:childTnLst>
                                    <p:set>
                                      <p:cBhvr>
                                        <p:cTn id="73" dur="1" fill="hold">
                                          <p:stCondLst>
                                            <p:cond delay="0"/>
                                          </p:stCondLst>
                                        </p:cTn>
                                        <p:tgtEl>
                                          <p:spTgt spid="57"/>
                                        </p:tgtEl>
                                        <p:attrNameLst>
                                          <p:attrName>style.visibility</p:attrName>
                                        </p:attrNameLst>
                                      </p:cBhvr>
                                      <p:to>
                                        <p:strVal val="visible"/>
                                      </p:to>
                                    </p:set>
                                    <p:animEffect transition="in" filter="dissolve">
                                      <p:cBhvr>
                                        <p:cTn id="74" dur="500"/>
                                        <p:tgtEl>
                                          <p:spTgt spid="57"/>
                                        </p:tgtEl>
                                      </p:cBhvr>
                                    </p:animEffect>
                                  </p:childTnLst>
                                </p:cTn>
                              </p:par>
                            </p:childTnLst>
                          </p:cTn>
                        </p:par>
                      </p:childTnLst>
                    </p:cTn>
                  </p:par>
                  <p:par>
                    <p:cTn id="75" fill="hold" nodeType="clickPar">
                      <p:stCondLst>
                        <p:cond delay="indefinite"/>
                      </p:stCondLst>
                      <p:childTnLst>
                        <p:par>
                          <p:cTn id="76" fill="hold">
                            <p:stCondLst>
                              <p:cond delay="0"/>
                            </p:stCondLst>
                            <p:childTnLst>
                              <p:par>
                                <p:cTn id="77" presetID="9" presetClass="entr" presetSubtype="0" fill="hold" nodeType="clickEffect">
                                  <p:stCondLst>
                                    <p:cond delay="0"/>
                                  </p:stCondLst>
                                  <p:childTnLst>
                                    <p:set>
                                      <p:cBhvr>
                                        <p:cTn id="78" dur="1" fill="hold">
                                          <p:stCondLst>
                                            <p:cond delay="0"/>
                                          </p:stCondLst>
                                        </p:cTn>
                                        <p:tgtEl>
                                          <p:spTgt spid="55"/>
                                        </p:tgtEl>
                                        <p:attrNameLst>
                                          <p:attrName>style.visibility</p:attrName>
                                        </p:attrNameLst>
                                      </p:cBhvr>
                                      <p:to>
                                        <p:strVal val="visible"/>
                                      </p:to>
                                    </p:set>
                                    <p:animEffect transition="in" filter="dissolve">
                                      <p:cBhvr>
                                        <p:cTn id="79" dur="500"/>
                                        <p:tgtEl>
                                          <p:spTgt spid="55"/>
                                        </p:tgtEl>
                                      </p:cBhvr>
                                    </p:animEffect>
                                  </p:childTnLst>
                                </p:cTn>
                              </p:par>
                              <p:par>
                                <p:cTn id="80" presetID="9" presetClass="entr" presetSubtype="0" fill="hold" nodeType="withEffect">
                                  <p:stCondLst>
                                    <p:cond delay="0"/>
                                  </p:stCondLst>
                                  <p:childTnLst>
                                    <p:set>
                                      <p:cBhvr>
                                        <p:cTn id="81" dur="1" fill="hold">
                                          <p:stCondLst>
                                            <p:cond delay="0"/>
                                          </p:stCondLst>
                                        </p:cTn>
                                        <p:tgtEl>
                                          <p:spTgt spid="56"/>
                                        </p:tgtEl>
                                        <p:attrNameLst>
                                          <p:attrName>style.visibility</p:attrName>
                                        </p:attrNameLst>
                                      </p:cBhvr>
                                      <p:to>
                                        <p:strVal val="visible"/>
                                      </p:to>
                                    </p:set>
                                    <p:animEffect transition="in" filter="dissolve">
                                      <p:cBhvr>
                                        <p:cTn id="82" dur="500"/>
                                        <p:tgtEl>
                                          <p:spTgt spid="56"/>
                                        </p:tgtEl>
                                      </p:cBhvr>
                                    </p:animEffect>
                                  </p:childTnLst>
                                </p:cTn>
                              </p:par>
                            </p:childTnLst>
                          </p:cTn>
                        </p:par>
                      </p:childTnLst>
                    </p:cTn>
                  </p:par>
                  <p:par>
                    <p:cTn id="83" fill="hold" nodeType="clickPar">
                      <p:stCondLst>
                        <p:cond delay="indefinite"/>
                      </p:stCondLst>
                      <p:childTnLst>
                        <p:par>
                          <p:cTn id="84" fill="hold">
                            <p:stCondLst>
                              <p:cond delay="0"/>
                            </p:stCondLst>
                            <p:childTnLst>
                              <p:par>
                                <p:cTn id="85" presetID="9" presetClass="entr" presetSubtype="0" fill="hold" nodeType="clickEffect">
                                  <p:stCondLst>
                                    <p:cond delay="0"/>
                                  </p:stCondLst>
                                  <p:childTnLst>
                                    <p:set>
                                      <p:cBhvr>
                                        <p:cTn id="86" dur="1" fill="hold">
                                          <p:stCondLst>
                                            <p:cond delay="0"/>
                                          </p:stCondLst>
                                        </p:cTn>
                                        <p:tgtEl>
                                          <p:spTgt spid="59"/>
                                        </p:tgtEl>
                                        <p:attrNameLst>
                                          <p:attrName>style.visibility</p:attrName>
                                        </p:attrNameLst>
                                      </p:cBhvr>
                                      <p:to>
                                        <p:strVal val="visible"/>
                                      </p:to>
                                    </p:set>
                                    <p:animEffect transition="in" filter="dissolve">
                                      <p:cBhvr>
                                        <p:cTn id="87" dur="500"/>
                                        <p:tgtEl>
                                          <p:spTgt spid="59"/>
                                        </p:tgtEl>
                                      </p:cBhvr>
                                    </p:animEffect>
                                  </p:childTnLst>
                                </p:cTn>
                              </p:par>
                              <p:par>
                                <p:cTn id="88" presetID="9" presetClass="entr" presetSubtype="0" fill="hold" nodeType="withEffect">
                                  <p:stCondLst>
                                    <p:cond delay="0"/>
                                  </p:stCondLst>
                                  <p:childTnLst>
                                    <p:set>
                                      <p:cBhvr>
                                        <p:cTn id="89" dur="1" fill="hold">
                                          <p:stCondLst>
                                            <p:cond delay="0"/>
                                          </p:stCondLst>
                                        </p:cTn>
                                        <p:tgtEl>
                                          <p:spTgt spid="60"/>
                                        </p:tgtEl>
                                        <p:attrNameLst>
                                          <p:attrName>style.visibility</p:attrName>
                                        </p:attrNameLst>
                                      </p:cBhvr>
                                      <p:to>
                                        <p:strVal val="visible"/>
                                      </p:to>
                                    </p:set>
                                    <p:animEffect transition="in" filter="dissolve">
                                      <p:cBhvr>
                                        <p:cTn id="90" dur="500"/>
                                        <p:tgtEl>
                                          <p:spTgt spid="60"/>
                                        </p:tgtEl>
                                      </p:cBhvr>
                                    </p:animEffect>
                                  </p:childTnLst>
                                </p:cTn>
                              </p:par>
                            </p:childTnLst>
                          </p:cTn>
                        </p:par>
                      </p:childTnLst>
                    </p:cTn>
                  </p:par>
                  <p:par>
                    <p:cTn id="91" fill="hold" nodeType="clickPar">
                      <p:stCondLst>
                        <p:cond delay="indefinite"/>
                      </p:stCondLst>
                      <p:childTnLst>
                        <p:par>
                          <p:cTn id="92" fill="hold">
                            <p:stCondLst>
                              <p:cond delay="0"/>
                            </p:stCondLst>
                            <p:childTnLst>
                              <p:par>
                                <p:cTn id="93" presetID="9" presetClass="entr" presetSubtype="0" fill="hold" nodeType="clickEffect">
                                  <p:stCondLst>
                                    <p:cond delay="0"/>
                                  </p:stCondLst>
                                  <p:childTnLst>
                                    <p:set>
                                      <p:cBhvr>
                                        <p:cTn id="94" dur="1" fill="hold">
                                          <p:stCondLst>
                                            <p:cond delay="0"/>
                                          </p:stCondLst>
                                        </p:cTn>
                                        <p:tgtEl>
                                          <p:spTgt spid="61"/>
                                        </p:tgtEl>
                                        <p:attrNameLst>
                                          <p:attrName>style.visibility</p:attrName>
                                        </p:attrNameLst>
                                      </p:cBhvr>
                                      <p:to>
                                        <p:strVal val="visible"/>
                                      </p:to>
                                    </p:set>
                                    <p:animEffect transition="in" filter="dissolve">
                                      <p:cBhvr>
                                        <p:cTn id="95"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animBg="1"/>
      <p:bldP spid="37" grpId="0"/>
      <p:bldP spid="15" grpId="0"/>
      <p:bldP spid="10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oughnut 2">
            <a:extLst>
              <a:ext uri="{FF2B5EF4-FFF2-40B4-BE49-F238E27FC236}">
                <a16:creationId xmlns:a16="http://schemas.microsoft.com/office/drawing/2014/main" id="{A6773E45-C767-759B-5177-E3D5BA3BB897}"/>
              </a:ext>
            </a:extLst>
          </p:cNvPr>
          <p:cNvSpPr/>
          <p:nvPr/>
        </p:nvSpPr>
        <p:spPr>
          <a:xfrm>
            <a:off x="3021209" y="528393"/>
            <a:ext cx="5760000" cy="5760000"/>
          </a:xfrm>
          <a:prstGeom prst="donut">
            <a:avLst>
              <a:gd name="adj" fmla="val 11402"/>
            </a:avLst>
          </a:prstGeom>
          <a:solidFill>
            <a:srgbClr val="0097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solidFill>
                <a:schemeClr val="tx1"/>
              </a:solidFill>
            </a:endParaRPr>
          </a:p>
        </p:txBody>
      </p:sp>
      <p:sp>
        <p:nvSpPr>
          <p:cNvPr id="12" name="Rectangle 11">
            <a:extLst>
              <a:ext uri="{FF2B5EF4-FFF2-40B4-BE49-F238E27FC236}">
                <a16:creationId xmlns:a16="http://schemas.microsoft.com/office/drawing/2014/main" id="{BAB2038C-73F6-C1B1-954B-FDADCAD63102}"/>
              </a:ext>
            </a:extLst>
          </p:cNvPr>
          <p:cNvSpPr/>
          <p:nvPr/>
        </p:nvSpPr>
        <p:spPr>
          <a:xfrm>
            <a:off x="1499670" y="1665367"/>
            <a:ext cx="1816945" cy="400202"/>
          </a:xfrm>
          <a:prstGeom prst="rect">
            <a:avLst/>
          </a:prstGeom>
        </p:spPr>
        <p:txBody>
          <a:bodyPr wrap="none">
            <a:spAutoFit/>
          </a:bodyPr>
          <a:lstStyle/>
          <a:p>
            <a:r>
              <a:rPr lang="en" sz="2000" b="1" i="0" strike="noStrike" cap="none" spc="100" baseline="0">
                <a:solidFill>
                  <a:srgbClr val="009729"/>
                </a:solidFill>
                <a:effectLst/>
                <a:latin typeface="Spartan Medium"/>
                <a:ea typeface="Spartan Medium"/>
                <a:cs typeface="Spartan Medium"/>
              </a:rPr>
              <a:t>WELLNESS</a:t>
            </a:r>
            <a:endParaRPr lang="is-IS" sz="2000">
              <a:solidFill>
                <a:srgbClr val="009729"/>
              </a:solidFill>
            </a:endParaRPr>
          </a:p>
        </p:txBody>
      </p:sp>
      <p:sp>
        <p:nvSpPr>
          <p:cNvPr id="14" name="Rectangle 13">
            <a:extLst>
              <a:ext uri="{FF2B5EF4-FFF2-40B4-BE49-F238E27FC236}">
                <a16:creationId xmlns:a16="http://schemas.microsoft.com/office/drawing/2014/main" id="{67CE4985-B652-41BD-DA0E-04C38A5B6722}"/>
              </a:ext>
            </a:extLst>
          </p:cNvPr>
          <p:cNvSpPr/>
          <p:nvPr/>
        </p:nvSpPr>
        <p:spPr>
          <a:xfrm>
            <a:off x="7961609" y="5452001"/>
            <a:ext cx="2275510" cy="400202"/>
          </a:xfrm>
          <a:prstGeom prst="rect">
            <a:avLst/>
          </a:prstGeom>
        </p:spPr>
        <p:txBody>
          <a:bodyPr wrap="none">
            <a:spAutoFit/>
          </a:bodyPr>
          <a:lstStyle/>
          <a:p>
            <a:r>
              <a:rPr lang="en" sz="2000" b="1" i="0" strike="noStrike" cap="none" spc="100" baseline="0">
                <a:solidFill>
                  <a:srgbClr val="009729"/>
                </a:solidFill>
                <a:effectLst/>
                <a:latin typeface="Spartan Medium"/>
                <a:ea typeface="Spartan Medium"/>
                <a:cs typeface="Spartan Medium"/>
              </a:rPr>
              <a:t>ADJUSTMENT</a:t>
            </a:r>
            <a:endParaRPr lang="is-IS" sz="2000">
              <a:solidFill>
                <a:srgbClr val="009729"/>
              </a:solidFill>
            </a:endParaRPr>
          </a:p>
        </p:txBody>
      </p:sp>
      <p:sp>
        <p:nvSpPr>
          <p:cNvPr id="16" name="Oval 5">
            <a:extLst>
              <a:ext uri="{FF2B5EF4-FFF2-40B4-BE49-F238E27FC236}">
                <a16:creationId xmlns:a16="http://schemas.microsoft.com/office/drawing/2014/main" id="{1AD4AA4F-0839-4F3B-588D-F0AED38585CF}"/>
              </a:ext>
            </a:extLst>
          </p:cNvPr>
          <p:cNvSpPr>
            <a:spLocks noChangeArrowheads="1"/>
          </p:cNvSpPr>
          <p:nvPr/>
        </p:nvSpPr>
        <p:spPr bwMode="auto">
          <a:xfrm>
            <a:off x="3375078" y="1241251"/>
            <a:ext cx="1065132" cy="1070909"/>
          </a:xfrm>
          <a:prstGeom prst="ellipse">
            <a:avLst/>
          </a:prstGeom>
          <a:solidFill>
            <a:srgbClr val="009729"/>
          </a:solidFill>
          <a:ln>
            <a:noFill/>
          </a:ln>
          <a:effectLst>
            <a:outerShdw blurRad="266700" sx="102000" sy="102000" algn="ctr" rotWithShape="0">
              <a:schemeClr val="bg1">
                <a:alpha val="96000"/>
              </a:schemeClr>
            </a:outerShdw>
          </a:effectLst>
        </p:spPr>
        <p:txBody>
          <a:bodyPr vert="horz" wrap="square" lIns="91440" tIns="45720" rIns="91440" bIns="45720" numCol="1" anchor="t" anchorCtr="0" compatLnSpc="1">
            <a:prstTxWarp prst="textNoShape">
              <a:avLst/>
            </a:prstTxWarp>
          </a:bodyPr>
          <a:lstStyle/>
          <a:p>
            <a:endParaRPr lang="en-US"/>
          </a:p>
        </p:txBody>
      </p:sp>
      <p:grpSp>
        <p:nvGrpSpPr>
          <p:cNvPr id="20" name="Group 19">
            <a:extLst>
              <a:ext uri="{FF2B5EF4-FFF2-40B4-BE49-F238E27FC236}">
                <a16:creationId xmlns:a16="http://schemas.microsoft.com/office/drawing/2014/main" id="{185109F1-CB89-7020-FEEB-C9872D776143}"/>
              </a:ext>
            </a:extLst>
          </p:cNvPr>
          <p:cNvGrpSpPr/>
          <p:nvPr/>
        </p:nvGrpSpPr>
        <p:grpSpPr>
          <a:xfrm>
            <a:off x="7871466" y="2768959"/>
            <a:ext cx="1065132" cy="1070909"/>
            <a:chOff x="1360273" y="3176595"/>
            <a:chExt cx="1288809" cy="1295800"/>
          </a:xfrm>
          <a:solidFill>
            <a:srgbClr val="009729"/>
          </a:solidFill>
        </p:grpSpPr>
        <p:sp>
          <p:nvSpPr>
            <p:cNvPr id="21" name="Oval 5">
              <a:extLst>
                <a:ext uri="{FF2B5EF4-FFF2-40B4-BE49-F238E27FC236}">
                  <a16:creationId xmlns:a16="http://schemas.microsoft.com/office/drawing/2014/main" id="{22D11249-FB34-D9B5-E537-2AFEBC95874D}"/>
                </a:ext>
              </a:extLst>
            </p:cNvPr>
            <p:cNvSpPr>
              <a:spLocks noChangeArrowheads="1"/>
            </p:cNvSpPr>
            <p:nvPr/>
          </p:nvSpPr>
          <p:spPr bwMode="auto">
            <a:xfrm>
              <a:off x="1360273" y="3176595"/>
              <a:ext cx="1288809" cy="1295800"/>
            </a:xfrm>
            <a:prstGeom prst="ellipse">
              <a:avLst/>
            </a:prstGeom>
            <a:grpFill/>
            <a:ln>
              <a:noFill/>
            </a:ln>
            <a:effectLst>
              <a:outerShdw blurRad="266700" sx="102000" sy="102000" algn="ctr" rotWithShape="0">
                <a:schemeClr val="bg1">
                  <a:alpha val="96000"/>
                </a:schemeClr>
              </a:outerShdw>
            </a:effectLst>
          </p:spPr>
          <p:txBody>
            <a:bodyPr vert="horz" wrap="square" lIns="91440" tIns="45720" rIns="91440" bIns="45720" numCol="1" anchor="t" anchorCtr="0" compatLnSpc="1">
              <a:prstTxWarp prst="textNoShape">
                <a:avLst/>
              </a:prstTxWarp>
            </a:bodyPr>
            <a:lstStyle/>
            <a:p>
              <a:endParaRPr lang="en-US"/>
            </a:p>
          </p:txBody>
        </p:sp>
        <p:sp>
          <p:nvSpPr>
            <p:cNvPr id="22" name="TextBox 21">
              <a:extLst>
                <a:ext uri="{FF2B5EF4-FFF2-40B4-BE49-F238E27FC236}">
                  <a16:creationId xmlns:a16="http://schemas.microsoft.com/office/drawing/2014/main" id="{110DC97B-74E5-97F2-F05E-8488A1850FD2}"/>
                </a:ext>
              </a:extLst>
            </p:cNvPr>
            <p:cNvSpPr txBox="1"/>
            <p:nvPr/>
          </p:nvSpPr>
          <p:spPr>
            <a:xfrm>
              <a:off x="1659717" y="3587836"/>
              <a:ext cx="727803" cy="553998"/>
            </a:xfrm>
            <a:prstGeom prst="rect">
              <a:avLst/>
            </a:prstGeom>
            <a:grpFill/>
          </p:spPr>
          <p:txBody>
            <a:bodyPr wrap="square" lIns="0" tIns="0" rIns="0" bIns="91440" rtlCol="0" anchor="ctr">
              <a:spAutoFit/>
            </a:bodyPr>
            <a:lstStyle/>
            <a:p>
              <a:pPr algn="ctr"/>
              <a:endParaRPr lang="en-US" sz="3000">
                <a:solidFill>
                  <a:schemeClr val="bg1"/>
                </a:solidFill>
                <a:effectLst>
                  <a:outerShdw blurRad="25400" dist="38100" dir="2700000" sx="101000" sy="101000" algn="tl" rotWithShape="0">
                    <a:prstClr val="black">
                      <a:alpha val="36000"/>
                    </a:prstClr>
                  </a:outerShdw>
                </a:effectLst>
                <a:latin typeface="Century Gothic" panose="020B0502020202020204" pitchFamily="34" charset="0"/>
              </a:endParaRPr>
            </a:p>
          </p:txBody>
        </p:sp>
      </p:grpSp>
      <p:grpSp>
        <p:nvGrpSpPr>
          <p:cNvPr id="32" name="Group 31">
            <a:extLst>
              <a:ext uri="{FF2B5EF4-FFF2-40B4-BE49-F238E27FC236}">
                <a16:creationId xmlns:a16="http://schemas.microsoft.com/office/drawing/2014/main" id="{121D9576-42F4-A751-80E1-75C8E68A7712}"/>
              </a:ext>
            </a:extLst>
          </p:cNvPr>
          <p:cNvGrpSpPr/>
          <p:nvPr/>
        </p:nvGrpSpPr>
        <p:grpSpPr>
          <a:xfrm>
            <a:off x="6209513" y="5237814"/>
            <a:ext cx="1065132" cy="1070909"/>
            <a:chOff x="1360273" y="3176595"/>
            <a:chExt cx="1288809" cy="1295800"/>
          </a:xfrm>
          <a:solidFill>
            <a:srgbClr val="009729"/>
          </a:solidFill>
        </p:grpSpPr>
        <p:sp>
          <p:nvSpPr>
            <p:cNvPr id="33" name="Oval 5">
              <a:extLst>
                <a:ext uri="{FF2B5EF4-FFF2-40B4-BE49-F238E27FC236}">
                  <a16:creationId xmlns:a16="http://schemas.microsoft.com/office/drawing/2014/main" id="{306A19FA-7F6B-6EEF-9B9C-E5D5EC04D742}"/>
                </a:ext>
              </a:extLst>
            </p:cNvPr>
            <p:cNvSpPr>
              <a:spLocks noChangeArrowheads="1"/>
            </p:cNvSpPr>
            <p:nvPr/>
          </p:nvSpPr>
          <p:spPr bwMode="auto">
            <a:xfrm>
              <a:off x="1360273" y="3176595"/>
              <a:ext cx="1288809" cy="1295800"/>
            </a:xfrm>
            <a:prstGeom prst="ellipse">
              <a:avLst/>
            </a:prstGeom>
            <a:grpFill/>
            <a:ln>
              <a:noFill/>
            </a:ln>
            <a:effectLst>
              <a:outerShdw blurRad="266700" sx="102000" sy="102000" algn="ctr" rotWithShape="0">
                <a:schemeClr val="bg1">
                  <a:alpha val="96000"/>
                </a:schemeClr>
              </a:outerShdw>
            </a:effectLst>
          </p:spPr>
          <p:txBody>
            <a:bodyPr vert="horz" wrap="square" lIns="91440" tIns="45720" rIns="91440" bIns="45720" numCol="1" anchor="t" anchorCtr="0" compatLnSpc="1">
              <a:prstTxWarp prst="textNoShape">
                <a:avLst/>
              </a:prstTxWarp>
            </a:bodyPr>
            <a:lstStyle/>
            <a:p>
              <a:endParaRPr lang="en-US"/>
            </a:p>
          </p:txBody>
        </p:sp>
        <p:sp>
          <p:nvSpPr>
            <p:cNvPr id="34" name="TextBox 33">
              <a:extLst>
                <a:ext uri="{FF2B5EF4-FFF2-40B4-BE49-F238E27FC236}">
                  <a16:creationId xmlns:a16="http://schemas.microsoft.com/office/drawing/2014/main" id="{497BA00D-C4F6-1028-F3EE-23BD65514FA1}"/>
                </a:ext>
              </a:extLst>
            </p:cNvPr>
            <p:cNvSpPr txBox="1"/>
            <p:nvPr/>
          </p:nvSpPr>
          <p:spPr>
            <a:xfrm>
              <a:off x="1659717" y="3587836"/>
              <a:ext cx="727803" cy="553998"/>
            </a:xfrm>
            <a:prstGeom prst="rect">
              <a:avLst/>
            </a:prstGeom>
            <a:grpFill/>
          </p:spPr>
          <p:txBody>
            <a:bodyPr wrap="square" lIns="0" tIns="0" rIns="0" bIns="91440" rtlCol="0" anchor="ctr">
              <a:spAutoFit/>
            </a:bodyPr>
            <a:lstStyle/>
            <a:p>
              <a:pPr algn="ctr"/>
              <a:endParaRPr lang="en-US" sz="3000">
                <a:solidFill>
                  <a:schemeClr val="bg1"/>
                </a:solidFill>
                <a:effectLst>
                  <a:outerShdw blurRad="25400" dist="38100" dir="2700000" sx="101000" sy="101000" algn="tl" rotWithShape="0">
                    <a:prstClr val="black">
                      <a:alpha val="36000"/>
                    </a:prstClr>
                  </a:outerShdw>
                </a:effectLst>
                <a:latin typeface="Century Gothic" panose="020B0502020202020204" pitchFamily="34" charset="0"/>
              </a:endParaRPr>
            </a:p>
          </p:txBody>
        </p:sp>
      </p:grpSp>
      <p:sp>
        <p:nvSpPr>
          <p:cNvPr id="37" name="Rectangle 36">
            <a:extLst>
              <a:ext uri="{FF2B5EF4-FFF2-40B4-BE49-F238E27FC236}">
                <a16:creationId xmlns:a16="http://schemas.microsoft.com/office/drawing/2014/main" id="{1DD4503C-2244-877F-4CE9-78E17580E30E}"/>
              </a:ext>
            </a:extLst>
          </p:cNvPr>
          <p:cNvSpPr/>
          <p:nvPr/>
        </p:nvSpPr>
        <p:spPr>
          <a:xfrm>
            <a:off x="516520" y="4911667"/>
            <a:ext cx="2729265" cy="400202"/>
          </a:xfrm>
          <a:prstGeom prst="rect">
            <a:avLst/>
          </a:prstGeom>
        </p:spPr>
        <p:txBody>
          <a:bodyPr wrap="none">
            <a:spAutoFit/>
          </a:bodyPr>
          <a:lstStyle/>
          <a:p>
            <a:r>
              <a:rPr lang="en" sz="2000" b="1" i="0" strike="noStrike" cap="none" spc="100" baseline="0" dirty="0">
                <a:solidFill>
                  <a:srgbClr val="009729"/>
                </a:solidFill>
                <a:effectLst/>
                <a:latin typeface="Spartan Medium"/>
                <a:ea typeface="Spartan Medium"/>
                <a:cs typeface="Spartan Medium"/>
              </a:rPr>
              <a:t>SIMPLIFICATION</a:t>
            </a:r>
            <a:endParaRPr lang="is-IS" sz="2000" dirty="0">
              <a:solidFill>
                <a:srgbClr val="009729"/>
              </a:solidFill>
            </a:endParaRPr>
          </a:p>
        </p:txBody>
      </p:sp>
      <p:grpSp>
        <p:nvGrpSpPr>
          <p:cNvPr id="31" name="Group 30">
            <a:extLst>
              <a:ext uri="{FF2B5EF4-FFF2-40B4-BE49-F238E27FC236}">
                <a16:creationId xmlns:a16="http://schemas.microsoft.com/office/drawing/2014/main" id="{EA2F9B5A-91AF-A00C-F2DD-A1066CDD7C31}"/>
              </a:ext>
            </a:extLst>
          </p:cNvPr>
          <p:cNvGrpSpPr/>
          <p:nvPr/>
        </p:nvGrpSpPr>
        <p:grpSpPr>
          <a:xfrm>
            <a:off x="3118832" y="4138402"/>
            <a:ext cx="1065132" cy="1070909"/>
            <a:chOff x="1360273" y="3176595"/>
            <a:chExt cx="1288809" cy="1295800"/>
          </a:xfrm>
          <a:solidFill>
            <a:srgbClr val="009729"/>
          </a:solidFill>
        </p:grpSpPr>
        <p:sp>
          <p:nvSpPr>
            <p:cNvPr id="36" name="Oval 5">
              <a:extLst>
                <a:ext uri="{FF2B5EF4-FFF2-40B4-BE49-F238E27FC236}">
                  <a16:creationId xmlns:a16="http://schemas.microsoft.com/office/drawing/2014/main" id="{01912093-2D71-A2A9-A1A2-0C6AF61408B8}"/>
                </a:ext>
              </a:extLst>
            </p:cNvPr>
            <p:cNvSpPr>
              <a:spLocks noChangeArrowheads="1"/>
            </p:cNvSpPr>
            <p:nvPr/>
          </p:nvSpPr>
          <p:spPr bwMode="auto">
            <a:xfrm>
              <a:off x="1360273" y="3176595"/>
              <a:ext cx="1288809" cy="1295800"/>
            </a:xfrm>
            <a:prstGeom prst="ellipse">
              <a:avLst/>
            </a:prstGeom>
            <a:grpFill/>
            <a:ln>
              <a:noFill/>
            </a:ln>
            <a:effectLst>
              <a:outerShdw blurRad="266700" sx="102000" sy="102000" algn="ctr" rotWithShape="0">
                <a:schemeClr val="bg1">
                  <a:alpha val="96000"/>
                </a:schemeClr>
              </a:outerShdw>
            </a:effectLst>
          </p:spPr>
          <p:txBody>
            <a:bodyPr vert="horz" wrap="square" lIns="91440" tIns="45720" rIns="91440" bIns="45720" numCol="1" anchor="t" anchorCtr="0" compatLnSpc="1">
              <a:prstTxWarp prst="textNoShape">
                <a:avLst/>
              </a:prstTxWarp>
            </a:bodyPr>
            <a:lstStyle/>
            <a:p>
              <a:endParaRPr lang="en-US"/>
            </a:p>
          </p:txBody>
        </p:sp>
        <p:sp>
          <p:nvSpPr>
            <p:cNvPr id="41" name="TextBox 40">
              <a:extLst>
                <a:ext uri="{FF2B5EF4-FFF2-40B4-BE49-F238E27FC236}">
                  <a16:creationId xmlns:a16="http://schemas.microsoft.com/office/drawing/2014/main" id="{DFF376D0-0884-1FBE-1DF1-3EC4464D3FCF}"/>
                </a:ext>
              </a:extLst>
            </p:cNvPr>
            <p:cNvSpPr txBox="1"/>
            <p:nvPr/>
          </p:nvSpPr>
          <p:spPr>
            <a:xfrm>
              <a:off x="1659717" y="3587836"/>
              <a:ext cx="727803" cy="553998"/>
            </a:xfrm>
            <a:prstGeom prst="rect">
              <a:avLst/>
            </a:prstGeom>
            <a:grpFill/>
          </p:spPr>
          <p:txBody>
            <a:bodyPr wrap="square" lIns="0" tIns="0" rIns="0" bIns="91440" rtlCol="0" anchor="ctr">
              <a:spAutoFit/>
            </a:bodyPr>
            <a:lstStyle/>
            <a:p>
              <a:pPr algn="ctr"/>
              <a:endParaRPr lang="en-US" sz="3000">
                <a:solidFill>
                  <a:schemeClr val="bg1"/>
                </a:solidFill>
                <a:effectLst>
                  <a:outerShdw blurRad="25400" dist="38100" dir="2700000" sx="101000" sy="101000" algn="tl" rotWithShape="0">
                    <a:prstClr val="black">
                      <a:alpha val="36000"/>
                    </a:prstClr>
                  </a:outerShdw>
                </a:effectLst>
                <a:latin typeface="Century Gothic" panose="020B0502020202020204" pitchFamily="34" charset="0"/>
              </a:endParaRPr>
            </a:p>
          </p:txBody>
        </p:sp>
      </p:grpSp>
      <p:pic>
        <p:nvPicPr>
          <p:cNvPr id="5" name="Graphic 4" descr="Heart with pulse outline">
            <a:extLst>
              <a:ext uri="{FF2B5EF4-FFF2-40B4-BE49-F238E27FC236}">
                <a16:creationId xmlns:a16="http://schemas.microsoft.com/office/drawing/2014/main" id="{C14CD353-9832-557D-67EF-7F54F66F22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34123" y="1526003"/>
            <a:ext cx="516155" cy="516155"/>
          </a:xfrm>
          <a:prstGeom prst="rect">
            <a:avLst/>
          </a:prstGeom>
        </p:spPr>
      </p:pic>
      <p:pic>
        <p:nvPicPr>
          <p:cNvPr id="11" name="Graphic 10" descr="Chat outline">
            <a:extLst>
              <a:ext uri="{FF2B5EF4-FFF2-40B4-BE49-F238E27FC236}">
                <a16:creationId xmlns:a16="http://schemas.microsoft.com/office/drawing/2014/main" id="{007FCBF3-6951-F48A-5512-B09EC4F30A2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81861" y="3074234"/>
            <a:ext cx="516155" cy="516155"/>
          </a:xfrm>
          <a:prstGeom prst="rect">
            <a:avLst/>
          </a:prstGeom>
        </p:spPr>
      </p:pic>
      <p:pic>
        <p:nvPicPr>
          <p:cNvPr id="44" name="Graphic 43" descr="Transfer outline">
            <a:extLst>
              <a:ext uri="{FF2B5EF4-FFF2-40B4-BE49-F238E27FC236}">
                <a16:creationId xmlns:a16="http://schemas.microsoft.com/office/drawing/2014/main" id="{97B9E9B1-A6D0-53C0-E821-169CD13AA3F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88181" y="5548530"/>
            <a:ext cx="516155" cy="516155"/>
          </a:xfrm>
          <a:prstGeom prst="rect">
            <a:avLst/>
          </a:prstGeom>
        </p:spPr>
      </p:pic>
      <p:pic>
        <p:nvPicPr>
          <p:cNvPr id="46" name="Graphic 45" descr="Connected outline">
            <a:extLst>
              <a:ext uri="{FF2B5EF4-FFF2-40B4-BE49-F238E27FC236}">
                <a16:creationId xmlns:a16="http://schemas.microsoft.com/office/drawing/2014/main" id="{E5A69C03-ABA2-71D3-0DF7-A196929DC32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366307" y="4420800"/>
            <a:ext cx="516155" cy="516155"/>
          </a:xfrm>
          <a:prstGeom prst="rect">
            <a:avLst/>
          </a:prstGeom>
        </p:spPr>
      </p:pic>
      <p:sp>
        <p:nvSpPr>
          <p:cNvPr id="15" name="Rectangle 14">
            <a:extLst>
              <a:ext uri="{FF2B5EF4-FFF2-40B4-BE49-F238E27FC236}">
                <a16:creationId xmlns:a16="http://schemas.microsoft.com/office/drawing/2014/main" id="{97C0433E-FF18-73FD-D59D-9036529421E9}"/>
              </a:ext>
            </a:extLst>
          </p:cNvPr>
          <p:cNvSpPr/>
          <p:nvPr/>
        </p:nvSpPr>
        <p:spPr>
          <a:xfrm>
            <a:off x="8924870" y="3541766"/>
            <a:ext cx="2570723" cy="400202"/>
          </a:xfrm>
          <a:prstGeom prst="rect">
            <a:avLst/>
          </a:prstGeom>
        </p:spPr>
        <p:txBody>
          <a:bodyPr wrap="none">
            <a:spAutoFit/>
          </a:bodyPr>
          <a:lstStyle/>
          <a:p>
            <a:r>
              <a:rPr lang="en" sz="2000" b="1" i="0" strike="noStrike" cap="none" spc="100" baseline="0">
                <a:solidFill>
                  <a:srgbClr val="009729"/>
                </a:solidFill>
                <a:effectLst/>
                <a:latin typeface="Spartan Medium"/>
                <a:ea typeface="Spartan Medium"/>
                <a:cs typeface="Spartan Medium"/>
              </a:rPr>
              <a:t>PARTICIPATION</a:t>
            </a:r>
            <a:endParaRPr lang="is-IS" sz="2000">
              <a:solidFill>
                <a:srgbClr val="009729"/>
              </a:solidFill>
            </a:endParaRPr>
          </a:p>
        </p:txBody>
      </p:sp>
      <p:pic>
        <p:nvPicPr>
          <p:cNvPr id="83" name="Picture 1" descr="Vinnueftirlitið - YouTube">
            <a:extLst>
              <a:ext uri="{FF2B5EF4-FFF2-40B4-BE49-F238E27FC236}">
                <a16:creationId xmlns:a16="http://schemas.microsoft.com/office/drawing/2014/main" id="{CFBD8DDC-27B4-081F-5A70-F41BE29D2345}"/>
              </a:ext>
            </a:extLst>
          </p:cNvPr>
          <p:cNvPicPr>
            <a:picLocks noChangeAspect="1" noChangeArrowheads="1"/>
          </p:cNvPicPr>
          <p:nvPr/>
        </p:nvPicPr>
        <p:blipFill>
          <a:blip r:embed="rId11" r:link="rId12">
            <a:extLst>
              <a:ext uri="{28A0092B-C50C-407E-A947-70E740481C1C}">
                <a14:useLocalDpi xmlns:a14="http://schemas.microsoft.com/office/drawing/2010/main" val="0"/>
              </a:ext>
            </a:extLst>
          </a:blip>
          <a:stretch>
            <a:fillRect/>
          </a:stretch>
        </p:blipFill>
        <p:spPr bwMode="auto">
          <a:xfrm>
            <a:off x="4595599" y="2084824"/>
            <a:ext cx="2654300" cy="2654300"/>
          </a:xfrm>
          <a:prstGeom prst="rect">
            <a:avLst/>
          </a:prstGeom>
          <a:noFill/>
          <a:extLst>
            <a:ext uri="{909E8E84-426E-40DD-AFC4-6F175D3DCCD1}">
              <a14:hiddenFill xmlns:a14="http://schemas.microsoft.com/office/drawing/2010/main">
                <a:solidFill>
                  <a:srgbClr val="FFFFFF"/>
                </a:solidFill>
              </a14:hiddenFill>
            </a:ext>
          </a:extLst>
        </p:spPr>
      </p:pic>
      <p:sp>
        <p:nvSpPr>
          <p:cNvPr id="100" name="Rectangle 99">
            <a:extLst>
              <a:ext uri="{FF2B5EF4-FFF2-40B4-BE49-F238E27FC236}">
                <a16:creationId xmlns:a16="http://schemas.microsoft.com/office/drawing/2014/main" id="{24B5FB81-B4F2-2E03-1B0B-CAE475030E4F}"/>
              </a:ext>
            </a:extLst>
          </p:cNvPr>
          <p:cNvSpPr/>
          <p:nvPr/>
        </p:nvSpPr>
        <p:spPr>
          <a:xfrm>
            <a:off x="7443991" y="688791"/>
            <a:ext cx="1337535" cy="400202"/>
          </a:xfrm>
          <a:prstGeom prst="rect">
            <a:avLst/>
          </a:prstGeom>
        </p:spPr>
        <p:txBody>
          <a:bodyPr wrap="none">
            <a:spAutoFit/>
          </a:bodyPr>
          <a:lstStyle/>
          <a:p>
            <a:r>
              <a:rPr lang="en" sz="2000" b="1" i="0" strike="noStrike" cap="none" spc="100" baseline="0">
                <a:solidFill>
                  <a:srgbClr val="009729"/>
                </a:solidFill>
                <a:effectLst/>
                <a:latin typeface="Spartan Medium"/>
                <a:ea typeface="Spartan Medium"/>
                <a:cs typeface="Spartan Medium"/>
              </a:rPr>
              <a:t>SAFETY</a:t>
            </a:r>
            <a:endParaRPr lang="is-IS" sz="2000">
              <a:solidFill>
                <a:srgbClr val="009729"/>
              </a:solidFill>
            </a:endParaRPr>
          </a:p>
        </p:txBody>
      </p:sp>
      <p:grpSp>
        <p:nvGrpSpPr>
          <p:cNvPr id="103" name="Group 102">
            <a:extLst>
              <a:ext uri="{FF2B5EF4-FFF2-40B4-BE49-F238E27FC236}">
                <a16:creationId xmlns:a16="http://schemas.microsoft.com/office/drawing/2014/main" id="{1046793E-59E8-EE94-C7DF-0D1A14ABD733}"/>
              </a:ext>
            </a:extLst>
          </p:cNvPr>
          <p:cNvGrpSpPr/>
          <p:nvPr/>
        </p:nvGrpSpPr>
        <p:grpSpPr>
          <a:xfrm>
            <a:off x="6205927" y="487332"/>
            <a:ext cx="1065132" cy="1070909"/>
            <a:chOff x="1360273" y="3176595"/>
            <a:chExt cx="1288809" cy="1295800"/>
          </a:xfrm>
          <a:solidFill>
            <a:srgbClr val="009729"/>
          </a:solidFill>
        </p:grpSpPr>
        <p:sp>
          <p:nvSpPr>
            <p:cNvPr id="104" name="Oval 5">
              <a:extLst>
                <a:ext uri="{FF2B5EF4-FFF2-40B4-BE49-F238E27FC236}">
                  <a16:creationId xmlns:a16="http://schemas.microsoft.com/office/drawing/2014/main" id="{4CFFC427-02B5-98A7-A5FD-C3A637B7C41B}"/>
                </a:ext>
              </a:extLst>
            </p:cNvPr>
            <p:cNvSpPr>
              <a:spLocks noChangeArrowheads="1"/>
            </p:cNvSpPr>
            <p:nvPr/>
          </p:nvSpPr>
          <p:spPr bwMode="auto">
            <a:xfrm>
              <a:off x="1360273" y="3176595"/>
              <a:ext cx="1288809" cy="1295800"/>
            </a:xfrm>
            <a:prstGeom prst="ellipse">
              <a:avLst/>
            </a:prstGeom>
            <a:grpFill/>
            <a:ln>
              <a:noFill/>
            </a:ln>
            <a:effectLst>
              <a:outerShdw blurRad="266700" sx="102000" sy="102000" algn="ctr" rotWithShape="0">
                <a:schemeClr val="bg1">
                  <a:alpha val="96000"/>
                </a:schemeClr>
              </a:outerShdw>
            </a:effectLst>
          </p:spPr>
          <p:txBody>
            <a:bodyPr vert="horz" wrap="square" lIns="91440" tIns="45720" rIns="91440" bIns="45720" numCol="1" anchor="t" anchorCtr="0" compatLnSpc="1">
              <a:prstTxWarp prst="textNoShape">
                <a:avLst/>
              </a:prstTxWarp>
            </a:bodyPr>
            <a:lstStyle/>
            <a:p>
              <a:endParaRPr lang="en-US"/>
            </a:p>
          </p:txBody>
        </p:sp>
        <p:sp>
          <p:nvSpPr>
            <p:cNvPr id="105" name="TextBox 104">
              <a:extLst>
                <a:ext uri="{FF2B5EF4-FFF2-40B4-BE49-F238E27FC236}">
                  <a16:creationId xmlns:a16="http://schemas.microsoft.com/office/drawing/2014/main" id="{CECAE750-55B8-80C4-A8A0-AF0B1AFA76F1}"/>
                </a:ext>
              </a:extLst>
            </p:cNvPr>
            <p:cNvSpPr txBox="1"/>
            <p:nvPr/>
          </p:nvSpPr>
          <p:spPr>
            <a:xfrm>
              <a:off x="1659717" y="3587836"/>
              <a:ext cx="727803" cy="553998"/>
            </a:xfrm>
            <a:prstGeom prst="rect">
              <a:avLst/>
            </a:prstGeom>
            <a:grpFill/>
          </p:spPr>
          <p:txBody>
            <a:bodyPr wrap="square" lIns="0" tIns="0" rIns="0" bIns="91440" rtlCol="0" anchor="ctr">
              <a:spAutoFit/>
            </a:bodyPr>
            <a:lstStyle/>
            <a:p>
              <a:pPr algn="ctr"/>
              <a:endParaRPr lang="en-US" sz="3000">
                <a:solidFill>
                  <a:schemeClr val="bg1"/>
                </a:solidFill>
                <a:effectLst>
                  <a:outerShdw blurRad="25400" dist="38100" dir="2700000" sx="101000" sy="101000" algn="tl" rotWithShape="0">
                    <a:prstClr val="black">
                      <a:alpha val="36000"/>
                    </a:prstClr>
                  </a:outerShdw>
                </a:effectLst>
                <a:latin typeface="Century Gothic" panose="020B0502020202020204" pitchFamily="34" charset="0"/>
              </a:endParaRPr>
            </a:p>
          </p:txBody>
        </p:sp>
      </p:grpSp>
      <p:pic>
        <p:nvPicPr>
          <p:cNvPr id="106" name="Graphic 105" descr="Life jacket outline">
            <a:extLst>
              <a:ext uri="{FF2B5EF4-FFF2-40B4-BE49-F238E27FC236}">
                <a16:creationId xmlns:a16="http://schemas.microsoft.com/office/drawing/2014/main" id="{8DA18AE5-7B15-75C3-F6CA-283D73B663C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480415" y="732391"/>
            <a:ext cx="516155" cy="516155"/>
          </a:xfrm>
          <a:prstGeom prst="rect">
            <a:avLst/>
          </a:prstGeom>
        </p:spPr>
      </p:pic>
      <p:sp>
        <p:nvSpPr>
          <p:cNvPr id="39" name="Rectangle 38">
            <a:extLst>
              <a:ext uri="{FF2B5EF4-FFF2-40B4-BE49-F238E27FC236}">
                <a16:creationId xmlns:a16="http://schemas.microsoft.com/office/drawing/2014/main" id="{2DBF863C-5AA5-B2B2-D1C3-DBC04201429C}"/>
              </a:ext>
            </a:extLst>
          </p:cNvPr>
          <p:cNvSpPr/>
          <p:nvPr/>
        </p:nvSpPr>
        <p:spPr>
          <a:xfrm>
            <a:off x="201755" y="2106538"/>
            <a:ext cx="2838820" cy="1005840"/>
          </a:xfrm>
          <a:prstGeom prst="rect">
            <a:avLst/>
          </a:prstGeom>
        </p:spPr>
        <p:txBody>
          <a:bodyPr wrap="square" lIns="91440" tIns="45720" rIns="91440" bIns="45720" anchor="t">
            <a:spAutoFit/>
          </a:bodyPr>
          <a:lstStyle/>
          <a:p>
            <a:pPr algn="ctr"/>
            <a:r>
              <a:rPr lang="en" sz="1000" b="0" i="0" strike="noStrike" cap="none" spc="100" baseline="0">
                <a:solidFill>
                  <a:srgbClr val="009729"/>
                </a:solidFill>
                <a:effectLst/>
                <a:latin typeface="Spartan Medium"/>
                <a:ea typeface="Spartan Medium"/>
                <a:cs typeface="Spartan Medium"/>
              </a:rPr>
              <a:t>We want to promote the good health and well-being of all employees in the Icelandic labor market through education, strong prevention work and risk-based monitoring.</a:t>
            </a:r>
            <a:endParaRPr lang="is-IS" sz="1000">
              <a:solidFill>
                <a:srgbClr val="009729"/>
              </a:solidFill>
              <a:highlight>
                <a:srgbClr val="FFFF00"/>
              </a:highlight>
              <a:latin typeface="Tw Cen MT" panose="020B0602020104020603"/>
            </a:endParaRPr>
          </a:p>
        </p:txBody>
      </p:sp>
      <p:sp>
        <p:nvSpPr>
          <p:cNvPr id="40" name="Rectangle 39">
            <a:extLst>
              <a:ext uri="{FF2B5EF4-FFF2-40B4-BE49-F238E27FC236}">
                <a16:creationId xmlns:a16="http://schemas.microsoft.com/office/drawing/2014/main" id="{A0B3FEA6-1C8D-AD29-E015-AE0E9CF9D248}"/>
              </a:ext>
            </a:extLst>
          </p:cNvPr>
          <p:cNvSpPr/>
          <p:nvPr/>
        </p:nvSpPr>
        <p:spPr>
          <a:xfrm>
            <a:off x="8788089" y="3965994"/>
            <a:ext cx="3121145" cy="1158240"/>
          </a:xfrm>
          <a:prstGeom prst="rect">
            <a:avLst/>
          </a:prstGeom>
        </p:spPr>
        <p:txBody>
          <a:bodyPr wrap="square" lIns="91440" tIns="45720" rIns="91440" bIns="45720" anchor="t">
            <a:spAutoFit/>
          </a:bodyPr>
          <a:lstStyle/>
          <a:p>
            <a:pPr algn="ctr"/>
            <a:r>
              <a:rPr lang="en" sz="1000" b="0" i="0" strike="noStrike" cap="none" spc="100" baseline="0">
                <a:solidFill>
                  <a:srgbClr val="009729"/>
                </a:solidFill>
                <a:effectLst/>
                <a:latin typeface="Spartan Medium"/>
                <a:ea typeface="Spartan Medium"/>
                <a:cs typeface="Spartan Medium"/>
              </a:rPr>
              <a:t>We encourage workplaces to participate in systematic occupational health and safety work, as a good workplace culture and a healthy environment lead to social and financial benefits for all of us. </a:t>
            </a:r>
            <a:endParaRPr lang="is-IS" sz="1000" spc="100">
              <a:solidFill>
                <a:srgbClr val="009729"/>
              </a:solidFill>
              <a:highlight>
                <a:srgbClr val="FFFF00"/>
              </a:highlight>
              <a:latin typeface="Spartan Medium"/>
              <a:sym typeface="Poppins Light"/>
            </a:endParaRPr>
          </a:p>
        </p:txBody>
      </p:sp>
      <p:sp>
        <p:nvSpPr>
          <p:cNvPr id="42" name="Rectangle 41">
            <a:extLst>
              <a:ext uri="{FF2B5EF4-FFF2-40B4-BE49-F238E27FC236}">
                <a16:creationId xmlns:a16="http://schemas.microsoft.com/office/drawing/2014/main" id="{3B6B0F12-DC1D-A611-1C45-BA272C53464D}"/>
              </a:ext>
            </a:extLst>
          </p:cNvPr>
          <p:cNvSpPr/>
          <p:nvPr/>
        </p:nvSpPr>
        <p:spPr>
          <a:xfrm>
            <a:off x="202748" y="5401240"/>
            <a:ext cx="3237941" cy="1310640"/>
          </a:xfrm>
          <a:prstGeom prst="rect">
            <a:avLst/>
          </a:prstGeom>
        </p:spPr>
        <p:txBody>
          <a:bodyPr wrap="square" lIns="91440" tIns="45720" rIns="91440" bIns="45720" anchor="t">
            <a:spAutoFit/>
          </a:bodyPr>
          <a:lstStyle/>
          <a:p>
            <a:pPr algn="ctr"/>
            <a:r>
              <a:rPr lang="en" sz="1000" b="0" i="0" strike="noStrike" cap="none" spc="100" baseline="0">
                <a:solidFill>
                  <a:srgbClr val="009729"/>
                </a:solidFill>
                <a:effectLst/>
                <a:latin typeface="Spartan Medium"/>
                <a:ea typeface="Spartan Medium"/>
                <a:cs typeface="Spartan Medium"/>
              </a:rPr>
              <a:t>We work purposefully to harmonize work processes, improve quality and simplify our approach and external communication through digital means and guided by an interdisciplinary approach</a:t>
            </a:r>
          </a:p>
          <a:p>
            <a:pPr algn="ctr"/>
            <a:endParaRPr lang="is-IS" sz="1000" spc="100">
              <a:solidFill>
                <a:srgbClr val="009729"/>
              </a:solidFill>
              <a:latin typeface="Spartan Medium"/>
              <a:sym typeface="Poppins Light"/>
            </a:endParaRPr>
          </a:p>
          <a:p>
            <a:pPr algn="ctr"/>
            <a:endParaRPr lang="is-IS" sz="1000">
              <a:solidFill>
                <a:srgbClr val="009729"/>
              </a:solidFill>
              <a:highlight>
                <a:srgbClr val="FFFF00"/>
              </a:highlight>
              <a:latin typeface="Tw Cen MT" panose="020B0602020104020603"/>
            </a:endParaRPr>
          </a:p>
        </p:txBody>
      </p:sp>
      <p:sp>
        <p:nvSpPr>
          <p:cNvPr id="43" name="Rectangle 42">
            <a:extLst>
              <a:ext uri="{FF2B5EF4-FFF2-40B4-BE49-F238E27FC236}">
                <a16:creationId xmlns:a16="http://schemas.microsoft.com/office/drawing/2014/main" id="{B2A6D3DE-08E7-8A47-9135-6C2EF916F6FD}"/>
              </a:ext>
            </a:extLst>
          </p:cNvPr>
          <p:cNvSpPr/>
          <p:nvPr/>
        </p:nvSpPr>
        <p:spPr>
          <a:xfrm>
            <a:off x="8344805" y="5834938"/>
            <a:ext cx="3452704" cy="1005840"/>
          </a:xfrm>
          <a:prstGeom prst="rect">
            <a:avLst/>
          </a:prstGeom>
        </p:spPr>
        <p:txBody>
          <a:bodyPr wrap="square" lIns="91440" tIns="45720" rIns="91440" bIns="45720" anchor="t">
            <a:spAutoFit/>
          </a:bodyPr>
          <a:lstStyle/>
          <a:p>
            <a:pPr algn="ctr"/>
            <a:r>
              <a:rPr lang="en" sz="1000" b="0" i="0" strike="noStrike" cap="none" spc="100" baseline="0">
                <a:solidFill>
                  <a:srgbClr val="009729"/>
                </a:solidFill>
                <a:effectLst/>
                <a:latin typeface="Spartan Medium"/>
                <a:ea typeface="Spartan Medium"/>
                <a:cs typeface="Spartan Medium"/>
              </a:rPr>
              <a:t>We foresee much faster changes in the labor market in the coming years, which will affect people's working environment and working methods, and occupational safety considerations must be considered in light of this. </a:t>
            </a:r>
            <a:endParaRPr lang="is-IS" sz="1000">
              <a:solidFill>
                <a:srgbClr val="009729"/>
              </a:solidFill>
              <a:highlight>
                <a:srgbClr val="FFFF00"/>
              </a:highlight>
              <a:latin typeface="Tw Cen MT" panose="020B0602020104020603"/>
            </a:endParaRPr>
          </a:p>
        </p:txBody>
      </p:sp>
      <p:sp>
        <p:nvSpPr>
          <p:cNvPr id="45" name="Rectangle 44">
            <a:extLst>
              <a:ext uri="{FF2B5EF4-FFF2-40B4-BE49-F238E27FC236}">
                <a16:creationId xmlns:a16="http://schemas.microsoft.com/office/drawing/2014/main" id="{EB013026-B0F3-4154-EBC1-98E73BBE64D0}"/>
              </a:ext>
            </a:extLst>
          </p:cNvPr>
          <p:cNvSpPr/>
          <p:nvPr/>
        </p:nvSpPr>
        <p:spPr>
          <a:xfrm>
            <a:off x="8224201" y="1146366"/>
            <a:ext cx="3219463" cy="853440"/>
          </a:xfrm>
          <a:prstGeom prst="rect">
            <a:avLst/>
          </a:prstGeom>
        </p:spPr>
        <p:txBody>
          <a:bodyPr wrap="square" lIns="91440" tIns="45720" rIns="91440" bIns="45720" anchor="t">
            <a:spAutoFit/>
          </a:bodyPr>
          <a:lstStyle/>
          <a:p>
            <a:pPr algn="ctr"/>
            <a:r>
              <a:rPr lang="en" sz="1000" b="0" i="0" strike="noStrike" cap="none" spc="100" baseline="0">
                <a:solidFill>
                  <a:srgbClr val="009729"/>
                </a:solidFill>
                <a:effectLst/>
                <a:latin typeface="Spartan Medium"/>
                <a:ea typeface="Spartan Medium"/>
                <a:cs typeface="Spartan Medium"/>
              </a:rPr>
              <a:t>We monitor the organization of safety issues at workplaces, heavy machinery and the use of dangerous substances and identify the main risk factors in the environment.</a:t>
            </a:r>
          </a:p>
        </p:txBody>
      </p:sp>
    </p:spTree>
    <p:extLst>
      <p:ext uri="{BB962C8B-B14F-4D97-AF65-F5344CB8AC3E}">
        <p14:creationId xmlns:p14="http://schemas.microsoft.com/office/powerpoint/2010/main" val="861856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dissolve">
                                      <p:cBhvr>
                                        <p:cTn id="7" dur="500"/>
                                        <p:tgtEl>
                                          <p:spTgt spid="39"/>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dissolve">
                                      <p:cBhvr>
                                        <p:cTn id="12" dur="500"/>
                                        <p:tgtEl>
                                          <p:spTgt spid="45"/>
                                        </p:tgtEl>
                                      </p:cBhvr>
                                    </p:animEffect>
                                  </p:childTnLst>
                                </p:cTn>
                              </p:par>
                            </p:childTnLst>
                          </p:cTn>
                        </p:par>
                      </p:childTnLst>
                    </p:cTn>
                  </p:par>
                  <p:par>
                    <p:cTn id="13" fill="hold" nodeType="clickPar">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dissolve">
                                      <p:cBhvr>
                                        <p:cTn id="17" dur="500"/>
                                        <p:tgtEl>
                                          <p:spTgt spid="40"/>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dissolve">
                                      <p:cBhvr>
                                        <p:cTn id="22" dur="500"/>
                                        <p:tgtEl>
                                          <p:spTgt spid="43"/>
                                        </p:tgtEl>
                                      </p:cBhvr>
                                    </p:animEffect>
                                  </p:childTnLst>
                                </p:cTn>
                              </p:par>
                            </p:childTnLst>
                          </p:cTn>
                        </p:par>
                      </p:childTnLst>
                    </p:cTn>
                  </p:par>
                  <p:par>
                    <p:cTn id="23" fill="hold" nodeType="clickPar">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dissolve">
                                      <p:cBhvr>
                                        <p:cTn id="2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2" grpId="0"/>
      <p:bldP spid="43" grpId="0"/>
      <p:bldP spid="45" grpId="0"/>
    </p:bldLst>
  </p:timing>
</p:sld>
</file>

<file path=ppt/tags/tag1.xml><?xml version="1.0" encoding="utf-8"?>
<p:tagLst xmlns:a="http://schemas.openxmlformats.org/drawingml/2006/main" xmlns:r="http://schemas.openxmlformats.org/officeDocument/2006/relationships" xmlns:p="http://schemas.openxmlformats.org/presentationml/2006/main">
  <p:tag name="AS_OS" val="Microsoft Windows NT 10.0"/>
  <p:tag name="AS_RELEASE_DATE" val="2021.10.31"/>
  <p:tag name="AS_TITLE" val="Aspose.Slides for Java"/>
  <p:tag name="AS_VERSION" val="21.10"/>
</p:tagLst>
</file>

<file path=ppt/theme/theme1.xml><?xml version="1.0" encoding="utf-8"?>
<a:theme xmlns:a="http://schemas.openxmlformats.org/drawingml/2006/main" name="Office Theme">
  <a:themeElements>
    <a:clrScheme name="Hafnarfjarðarbær 2021">
      <a:dk1>
        <a:srgbClr val="000000"/>
      </a:dk1>
      <a:lt1>
        <a:srgbClr val="FFFFFF"/>
      </a:lt1>
      <a:dk2>
        <a:srgbClr val="4B5E99"/>
      </a:dk2>
      <a:lt2>
        <a:srgbClr val="FFFFFF"/>
      </a:lt2>
      <a:accent1>
        <a:srgbClr val="4B5E99"/>
      </a:accent1>
      <a:accent2>
        <a:srgbClr val="DFA158"/>
      </a:accent2>
      <a:accent3>
        <a:srgbClr val="CA5F5F"/>
      </a:accent3>
      <a:accent4>
        <a:srgbClr val="68AFA5"/>
      </a:accent4>
      <a:accent5>
        <a:srgbClr val="979696"/>
      </a:accent5>
      <a:accent6>
        <a:srgbClr val="F79646"/>
      </a:accent6>
      <a:hlink>
        <a:srgbClr val="4B5E99"/>
      </a:hlink>
      <a:folHlink>
        <a:srgbClr val="979696"/>
      </a:folHlink>
    </a:clrScheme>
    <a:fontScheme name="Tw Cen MT">
      <a:majorFont>
        <a:latin typeface="Tw Cen MT" panose="020B0602020104020603"/>
        <a:ea typeface="Tw Cen MT" panose="020B0602020104020603"/>
        <a:cs typeface="Arial"/>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Tw Cen MT" panose="020B0602020104020603"/>
        <a:cs typeface="Arial"/>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FJ-Powerpoint-2021" id="{9CF4BC36-DEF3-384B-B0DE-3AC61AC6B8AD}" vid="{C2D035FD-F9C5-1D4C-85B5-90343075A7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5ddffd7-ce4c-4f7c-8151-4c0a84cb74f8" xsi:nil="true"/>
    <lcf76f155ced4ddcb4097134ff3c332f xmlns="97ecb65f-aaf6-454e-b6a2-9e2fb7966b3e">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D9FD8A436820242A9E4A6E22BB15976" ma:contentTypeVersion="16" ma:contentTypeDescription="Create a new document." ma:contentTypeScope="" ma:versionID="05ca43087a2711a9d299783d0d94e638">
  <xsd:schema xmlns:xsd="http://www.w3.org/2001/XMLSchema" xmlns:xs="http://www.w3.org/2001/XMLSchema" xmlns:p="http://schemas.microsoft.com/office/2006/metadata/properties" xmlns:ns2="85ddffd7-ce4c-4f7c-8151-4c0a84cb74f8" xmlns:ns3="97ecb65f-aaf6-454e-b6a2-9e2fb7966b3e" targetNamespace="http://schemas.microsoft.com/office/2006/metadata/properties" ma:root="true" ma:fieldsID="b66909d3ae1faa9e210afde8364a913e" ns2:_="" ns3:_="">
    <xsd:import namespace="85ddffd7-ce4c-4f7c-8151-4c0a84cb74f8"/>
    <xsd:import namespace="97ecb65f-aaf6-454e-b6a2-9e2fb7966b3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ServiceLocation"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ddffd7-ce4c-4f7c-8151-4c0a84cb74f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230381b-09c0-4973-9fa2-3d1beafbad9a}" ma:internalName="TaxCatchAll" ma:showField="CatchAllData" ma:web="85ddffd7-ce4c-4f7c-8151-4c0a84cb74f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7ecb65f-aaf6-454e-b6a2-9e2fb7966b3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589b0e3-31a4-492c-b096-879978cde5b6"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A2EBB61-52EC-4D96-89F8-B5CB7D2D927E}">
  <ds:schemaRefs>
    <ds:schemaRef ds:uri="b29c976d-7b6b-433d-a2b9-8e5ca4075142"/>
    <ds:schemaRef ds:uri="http://purl.org/dc/dcmitype/"/>
    <ds:schemaRef ds:uri="http://schemas.microsoft.com/office/2006/documentManagement/types"/>
    <ds:schemaRef ds:uri="http://schemas.microsoft.com/office/infopath/2007/PartnerControls"/>
    <ds:schemaRef ds:uri="http://purl.org/dc/elements/1.1/"/>
    <ds:schemaRef ds:uri="73aee494-7946-44ca-9e1f-944c1c2fd71c"/>
    <ds:schemaRef ds:uri="http://schemas.microsoft.com/office/2006/metadata/properties"/>
    <ds:schemaRef ds:uri="http://purl.org/dc/terms/"/>
    <ds:schemaRef ds:uri="http://schemas.openxmlformats.org/package/2006/metadata/core-properties"/>
    <ds:schemaRef ds:uri="http://www.w3.org/XML/1998/namespace"/>
    <ds:schemaRef ds:uri="85ddffd7-ce4c-4f7c-8151-4c0a84cb74f8"/>
    <ds:schemaRef ds:uri="97ecb65f-aaf6-454e-b6a2-9e2fb7966b3e"/>
  </ds:schemaRefs>
</ds:datastoreItem>
</file>

<file path=customXml/itemProps2.xml><?xml version="1.0" encoding="utf-8"?>
<ds:datastoreItem xmlns:ds="http://schemas.openxmlformats.org/officeDocument/2006/customXml" ds:itemID="{7112ED60-E42B-4C73-B53D-1F264E91D4D4}">
  <ds:schemaRefs/>
</ds:datastoreItem>
</file>

<file path=customXml/itemProps3.xml><?xml version="1.0" encoding="utf-8"?>
<ds:datastoreItem xmlns:ds="http://schemas.openxmlformats.org/officeDocument/2006/customXml" ds:itemID="{7CAB7CDA-BAE2-49B7-A42E-54634FEC063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59017</TotalTime>
  <Words>1301</Words>
  <Application>Microsoft Office PowerPoint</Application>
  <PresentationFormat>Widescreen</PresentationFormat>
  <Paragraphs>119</Paragraphs>
  <Slides>15</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Spartan Medium</vt:lpstr>
      <vt:lpstr>Calibri</vt:lpstr>
      <vt:lpstr>Tw Cen MT</vt:lpstr>
      <vt:lpstr>Century Gothic</vt:lpstr>
      <vt:lpstr>Spartan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 United Nations   Global Goals for sustainable development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Andri Ómarsson</dc:creator>
  <cp:lastModifiedBy>Vera Einarsdóttir</cp:lastModifiedBy>
  <cp:revision>57</cp:revision>
  <cp:lastPrinted>2022-03-30T10:52:26Z</cp:lastPrinted>
  <dcterms:created xsi:type="dcterms:W3CDTF">2021-05-03T11:08:00Z</dcterms:created>
  <dcterms:modified xsi:type="dcterms:W3CDTF">2022-12-21T15:29:41Z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0x0101004D9FD8A436820242A9E4A6E22BB15976</vt:lpwstr>
  </property>
  <property fmtid="{D5CDD505-2E9C-101B-9397-08002B2CF9AE}" pid="3" name="MediaServiceImageTags">
    <vt:lpwstr/>
  </property>
</Properties>
</file>