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6" r:id="rId4"/>
    <p:sldId id="260" r:id="rId5"/>
    <p:sldId id="264" r:id="rId6"/>
    <p:sldId id="261" r:id="rId7"/>
    <p:sldId id="262" r:id="rId8"/>
    <p:sldId id="263" r:id="rId9"/>
    <p:sldId id="265" r:id="rId10"/>
    <p:sldId id="275" r:id="rId11"/>
    <p:sldId id="278" r:id="rId12"/>
    <p:sldId id="266" r:id="rId13"/>
    <p:sldId id="276" r:id="rId14"/>
    <p:sldId id="274" r:id="rId15"/>
    <p:sldId id="277" r:id="rId16"/>
    <p:sldId id="259" r:id="rId17"/>
  </p:sldIdLst>
  <p:sldSz cx="12192000" cy="6858000"/>
  <p:notesSz cx="6858000" cy="9144000"/>
  <p:defaultTextStyle>
    <a:defPPr>
      <a:defRPr lang="is-I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8C6C2-8822-41D4-B43B-ECF33F19C9E2}" v="333" dt="2025-03-27T00:08:19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09" autoAdjust="0"/>
    <p:restoredTop sz="93162" autoAdjust="0"/>
  </p:normalViewPr>
  <p:slideViewPr>
    <p:cSldViewPr>
      <p:cViewPr varScale="1">
        <p:scale>
          <a:sx n="87" d="100"/>
          <a:sy n="87" d="100"/>
        </p:scale>
        <p:origin x="64" y="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6" d="100"/>
          <a:sy n="146" d="100"/>
        </p:scale>
        <p:origin x="-34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4EC4E33-CB7C-3FF6-5EA6-A868796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8A82AB5-3BF2-1FD6-E2BE-1351FD1AD1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C840FDA-FF66-D6EA-EC8C-A971CC5494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BE43368-96CE-2638-ED65-7A7B53C14B0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noProof="0"/>
              <a:t>Click to edit Master text styles</a:t>
            </a:r>
          </a:p>
          <a:p>
            <a:pPr lvl="1"/>
            <a:r>
              <a:rPr lang="is-IS" noProof="0"/>
              <a:t>Second level</a:t>
            </a:r>
          </a:p>
          <a:p>
            <a:pPr lvl="2"/>
            <a:r>
              <a:rPr lang="is-IS" noProof="0"/>
              <a:t>Third level</a:t>
            </a:r>
          </a:p>
          <a:p>
            <a:pPr lvl="3"/>
            <a:r>
              <a:rPr lang="is-IS" noProof="0"/>
              <a:t>Fourth level</a:t>
            </a:r>
          </a:p>
          <a:p>
            <a:pPr lvl="4"/>
            <a:r>
              <a:rPr lang="is-I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BDFA54E7-873C-ADD7-03D6-46D91B6702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0FD9B82-193B-3689-89AD-D1E7A0669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E81703-2B7F-4A4C-8CA3-577A8752480C}" type="slidenum">
              <a:rPr lang="is-IS" altLang="en-US"/>
              <a:pPr/>
              <a:t>‹#›</a:t>
            </a:fld>
            <a:endParaRPr lang="is-I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81703-2B7F-4A4C-8CA3-577A8752480C}" type="slidenum">
              <a:rPr lang="is-IS" altLang="en-US" smtClean="0"/>
              <a:pPr/>
              <a:t>2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05162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AB9507C-62DA-9EF6-B050-0AA2FC82B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D1E94A2-7CD3-4878-8771-84FEFE8C43B2}" type="slidenum">
              <a:rPr lang="is-IS" altLang="en-US" sz="1200"/>
              <a:pPr/>
              <a:t>3</a:t>
            </a:fld>
            <a:endParaRPr lang="is-I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670C6B2-11D6-15AB-793A-BDCA87F82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B0D41BE-5A41-B51C-29F9-3DC75EB69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81703-2B7F-4A4C-8CA3-577A8752480C}" type="slidenum">
              <a:rPr lang="is-IS" altLang="en-US" smtClean="0"/>
              <a:pPr/>
              <a:t>5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13157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81703-2B7F-4A4C-8CA3-577A8752480C}" type="slidenum">
              <a:rPr lang="is-IS" altLang="en-US" smtClean="0"/>
              <a:pPr/>
              <a:t>7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72886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81703-2B7F-4A4C-8CA3-577A8752480C}" type="slidenum">
              <a:rPr lang="is-IS" altLang="en-US" smtClean="0"/>
              <a:pPr/>
              <a:t>11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237841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723D7B0-FEE8-F394-8013-ED438F670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E095B74-ECF0-469C-B3C9-90BB5736F19D}" type="slidenum">
              <a:rPr lang="is-IS" altLang="is-IS" sz="1200"/>
              <a:pPr/>
              <a:t>14</a:t>
            </a:fld>
            <a:endParaRPr lang="is-IS" altLang="is-I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7E5E424-249A-F0A1-5113-99A302201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DAAFE7A0-147D-3F31-E0B1-F9A31D9F9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s-I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B8A0C-1993-F591-EB92-DCFEC7D43B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A0407D-657F-FEF9-9336-DCE879960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BDCAD8-9F39-AB8A-FD98-B9B19F97D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0911E-002C-4525-A822-F2BAF8FB77B1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26644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0A80D-4855-11F7-9AC5-20E56DA52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79AEF0-0F76-D3A6-920F-4DDF0DD13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BE70BB-3A23-90B2-70BC-95097BB03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7AD16-63B3-4752-B742-AABE08E1F1E4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83931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8200" y="0"/>
            <a:ext cx="2819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2550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66CFE1-7725-8827-8E9B-6EA456CEB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723844-8339-FC8F-650F-D5B38C7F8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F139C8-8CED-EAFE-AE79-0068BC046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E51AE-5BA1-45B6-B153-E4E5E0BFF032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66701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E9396-FEA7-2811-C467-EE2978C3A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541D3B-9877-1C9D-0D29-42EB07267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04D4F1-B86F-9839-9144-B994EEA1C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EFD46-91B9-465F-B408-ADD79420197A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75185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06DAA6-235D-3AF0-749D-96E0A8D68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C59031-9AA9-DCAD-BF73-A23A1BEAFF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E22621-936B-756A-20B5-08D9C5620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58EA1-570D-4936-A574-E42CDABFFF49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22170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72441-CD3B-0229-BCC5-C4CD6258C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BB889-B988-6BD2-E429-0D1F70434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366D1-8E87-BF1A-548C-FC699F032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7590B-85E1-4F8A-B543-23B8ED99B3F3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410820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8E7F1B-BFEA-CADF-4C11-CBBDD8627F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BF1CA5-2FD1-5FA7-FB1F-B9B8F4AA93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292FBE4-9AE9-2726-795D-A81E9B2FC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48912-9CDC-46BB-8B69-29CF1249E839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274754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DF93400-CA98-2C1E-0FE1-36ED7F6C1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348F5B-FFC0-DDD1-56E2-87BE48DDB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07EFB-494D-6598-9FDF-1D5B625DD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0BA2D-B231-45C0-B8AF-53BB44BF4FE4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08416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6B3F13-6392-A039-85BD-67EA8C55E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CFC8C7-1BC0-B762-CF23-99ADE71F6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B23F51-1766-19F5-5B6D-B26657044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0E786-1C4F-4B62-AF0D-B763C1130BE4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20363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6568B-A0F3-4CA9-B1BC-DBFC95F1D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2C773-8113-B121-E34E-77754EC2B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EC912-9AA1-E719-96F7-4C5EE009E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4D89F-DC24-4713-A4CE-5D73BA3746B7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1906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12946-0218-AC2A-949E-9985BCDAD6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DC5F0-65E4-E1C6-7CCD-A80990125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064D4-A37B-A07F-C8DB-5751CF156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98E59-2C62-40DD-A1B3-900C078E50E7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29673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7F51FC-BDBA-D9FE-1605-87AD4DC2A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s-I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56DE49-BD20-77AC-CF51-24D22E580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altLang="en-US"/>
              <a:t>Click to edit Master text styles</a:t>
            </a:r>
          </a:p>
          <a:p>
            <a:pPr lvl="1"/>
            <a:r>
              <a:rPr lang="is-IS" altLang="en-US"/>
              <a:t>Second level</a:t>
            </a:r>
          </a:p>
          <a:p>
            <a:pPr lvl="2"/>
            <a:r>
              <a:rPr lang="is-IS" altLang="en-US"/>
              <a:t>Third level</a:t>
            </a:r>
          </a:p>
          <a:p>
            <a:pPr lvl="3"/>
            <a:r>
              <a:rPr lang="is-IS" altLang="en-US"/>
              <a:t>Fourth level</a:t>
            </a:r>
          </a:p>
          <a:p>
            <a:pPr lvl="4"/>
            <a:r>
              <a:rPr lang="is-I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05EF79-CF6F-44C8-AC76-07A8F7E055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DA6A6F-E8BF-C76A-651F-EC7AF9A417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8DF4D7-8BD9-9964-609E-D1972EEA24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DCA6A5-ED92-4D96-86C3-410F91AB4C8C}" type="slidenum">
              <a:rPr lang="is-IS" altLang="en-US"/>
              <a:pPr/>
              <a:t>‹#›</a:t>
            </a:fld>
            <a:endParaRPr lang="is-IS" altLang="en-US"/>
          </a:p>
        </p:txBody>
      </p:sp>
      <p:pic>
        <p:nvPicPr>
          <p:cNvPr id="1031" name="Picture 16">
            <a:extLst>
              <a:ext uri="{FF2B5EF4-FFF2-40B4-BE49-F238E27FC236}">
                <a16:creationId xmlns:a16="http://schemas.microsoft.com/office/drawing/2014/main" id="{2C128689-348F-E58A-F17E-1A03738C4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F8BB6510-A2F1-F5B3-0A7B-B0933D3C0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3388" y="2130425"/>
            <a:ext cx="8713787" cy="1470025"/>
          </a:xfrm>
        </p:spPr>
        <p:txBody>
          <a:bodyPr/>
          <a:lstStyle/>
          <a:p>
            <a:r>
              <a:rPr lang="is-IS" sz="6000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LT-verkefnið 20 ára: </a:t>
            </a:r>
            <a:br>
              <a:rPr lang="is-IS" sz="1600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</a:br>
            <a:r>
              <a:rPr lang="is-IS" sz="3200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Áhrif upphafsþéttleika á lerki</a:t>
            </a:r>
            <a:endParaRPr lang="en-US" altLang="en-US" sz="4800" dirty="0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A76D3D4C-09DD-B779-7D3B-C12E1A22F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4365625"/>
            <a:ext cx="8425060" cy="1273175"/>
          </a:xfrm>
        </p:spPr>
        <p:txBody>
          <a:bodyPr/>
          <a:lstStyle/>
          <a:p>
            <a:r>
              <a:rPr lang="is-IS" altLang="en-US" dirty="0"/>
              <a:t>Lárus Heiðarsson</a:t>
            </a:r>
            <a:r>
              <a:rPr lang="is-IS" altLang="en-US" baseline="30000" dirty="0"/>
              <a:t>1</a:t>
            </a:r>
            <a:r>
              <a:rPr lang="is-IS" altLang="en-US" dirty="0"/>
              <a:t> og Bjarni Diðrik Sigurðsson</a:t>
            </a:r>
            <a:r>
              <a:rPr lang="is-IS" altLang="en-US" baseline="30000" dirty="0"/>
              <a:t>2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07E4-0FF5-CBA7-222E-A63054832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4533528" cy="1470025"/>
          </a:xfrm>
        </p:spPr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vita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kemur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í </a:t>
            </a:r>
            <a:r>
              <a:rPr lang="en-US" dirty="0" err="1"/>
              <a:t>hinn</a:t>
            </a:r>
            <a:r>
              <a:rPr lang="en-US" dirty="0"/>
              <a:t> </a:t>
            </a:r>
            <a:r>
              <a:rPr lang="en-US" dirty="0" err="1"/>
              <a:t>endann</a:t>
            </a:r>
            <a:r>
              <a:rPr lang="en-US" dirty="0"/>
              <a:t>!</a:t>
            </a:r>
            <a:endParaRPr lang="is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30A43-D653-E898-F2D4-BD3E71625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4340696"/>
            <a:ext cx="4267200" cy="1752600"/>
          </a:xfrm>
        </p:spPr>
        <p:txBody>
          <a:bodyPr/>
          <a:lstStyle/>
          <a:p>
            <a:r>
              <a:rPr lang="en-US" dirty="0"/>
              <a:t>Ef </a:t>
            </a:r>
            <a:r>
              <a:rPr lang="en-US" dirty="0" err="1"/>
              <a:t>þetta</a:t>
            </a:r>
            <a:r>
              <a:rPr lang="en-US" dirty="0"/>
              <a:t> er </a:t>
            </a:r>
            <a:r>
              <a:rPr lang="en-US" dirty="0" err="1"/>
              <a:t>hrein</a:t>
            </a:r>
            <a:r>
              <a:rPr lang="en-US" dirty="0"/>
              <a:t> </a:t>
            </a:r>
            <a:r>
              <a:rPr lang="en-US" dirty="0" err="1"/>
              <a:t>nytjaskógrækt</a:t>
            </a:r>
            <a:r>
              <a:rPr lang="en-US" dirty="0"/>
              <a:t> –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fæ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?</a:t>
            </a:r>
          </a:p>
          <a:p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392A2-9181-34B6-8A39-B98E3F06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06" t="42857" r="13787" b="18624"/>
          <a:stretch/>
        </p:blipFill>
        <p:spPr>
          <a:xfrm>
            <a:off x="5879976" y="3886200"/>
            <a:ext cx="5999312" cy="2465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6DAAB-1E65-C1A0-B40E-522BA1CE19D6}"/>
              </a:ext>
            </a:extLst>
          </p:cNvPr>
          <p:cNvSpPr txBox="1"/>
          <p:nvPr/>
        </p:nvSpPr>
        <p:spPr>
          <a:xfrm>
            <a:off x="6240488" y="1124744"/>
            <a:ext cx="5278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Vaxtarlíkön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lerki</a:t>
            </a:r>
            <a:r>
              <a:rPr lang="en-US" dirty="0"/>
              <a:t> (Lárus Heiðarsson </a:t>
            </a:r>
            <a:r>
              <a:rPr lang="en-US" dirty="0" err="1"/>
              <a:t>og</a:t>
            </a:r>
            <a:r>
              <a:rPr lang="en-US" dirty="0"/>
              <a:t> Timo Pukkala, 2011)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Arborex</a:t>
            </a:r>
            <a:r>
              <a:rPr lang="en-US" dirty="0"/>
              <a:t> </a:t>
            </a:r>
            <a:r>
              <a:rPr lang="en-US" dirty="0" err="1"/>
              <a:t>vaxtarhermirinn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Bestun</a:t>
            </a:r>
            <a:r>
              <a:rPr lang="en-US" dirty="0"/>
              <a:t> á </a:t>
            </a:r>
            <a:r>
              <a:rPr lang="en-US" dirty="0" err="1"/>
              <a:t>hreinu</a:t>
            </a:r>
            <a:r>
              <a:rPr lang="en-US" dirty="0"/>
              <a:t> </a:t>
            </a:r>
            <a:r>
              <a:rPr lang="en-US" dirty="0" err="1"/>
              <a:t>núvirði</a:t>
            </a:r>
            <a:r>
              <a:rPr lang="en-US" dirty="0"/>
              <a:t> (NPV)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vaxtarlotu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Allur</a:t>
            </a:r>
            <a:r>
              <a:rPr lang="en-US" dirty="0"/>
              <a:t> </a:t>
            </a:r>
            <a:r>
              <a:rPr lang="en-US" dirty="0" err="1"/>
              <a:t>ræktunarkostnaður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sölutekjur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3% </a:t>
            </a:r>
            <a:r>
              <a:rPr lang="en-US" dirty="0" err="1"/>
              <a:t>innri</a:t>
            </a:r>
            <a:r>
              <a:rPr lang="en-US" dirty="0"/>
              <a:t> </a:t>
            </a:r>
            <a:r>
              <a:rPr lang="en-US" dirty="0" err="1"/>
              <a:t>vextir</a:t>
            </a:r>
            <a:endParaRPr lang="en-U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2889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7E195-F040-A156-34C9-E67126FB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6704-4311-CAC6-4296-7C07B0EA9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3957464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/>
              <a:t>Ég</a:t>
            </a:r>
            <a:r>
              <a:rPr lang="en-US" sz="3200" dirty="0"/>
              <a:t> er </a:t>
            </a:r>
            <a:r>
              <a:rPr lang="en-US" sz="3200" dirty="0" err="1"/>
              <a:t>skógareigandi</a:t>
            </a:r>
            <a:r>
              <a:rPr lang="en-US" sz="3200" dirty="0"/>
              <a:t> á </a:t>
            </a:r>
            <a:r>
              <a:rPr lang="en-US" sz="3200" dirty="0" err="1"/>
              <a:t>Austurlandi</a:t>
            </a:r>
            <a:r>
              <a:rPr lang="en-US" sz="3200" dirty="0"/>
              <a:t> í </a:t>
            </a:r>
            <a:r>
              <a:rPr lang="en-US" sz="3200" dirty="0" err="1"/>
              <a:t>dag</a:t>
            </a:r>
            <a:r>
              <a:rPr lang="en-US" sz="3200" dirty="0"/>
              <a:t> – </a:t>
            </a:r>
            <a:r>
              <a:rPr lang="en-US" sz="3200" dirty="0" err="1"/>
              <a:t>hvað</a:t>
            </a:r>
            <a:r>
              <a:rPr lang="en-US" sz="3200" dirty="0"/>
              <a:t> </a:t>
            </a:r>
            <a:r>
              <a:rPr lang="en-US" sz="3200" dirty="0" err="1"/>
              <a:t>fæ</a:t>
            </a:r>
            <a:r>
              <a:rPr lang="en-US" sz="3200" dirty="0"/>
              <a:t> </a:t>
            </a:r>
            <a:r>
              <a:rPr lang="en-US" sz="3200" dirty="0" err="1"/>
              <a:t>ég</a:t>
            </a:r>
            <a:r>
              <a:rPr lang="en-US" sz="3200" dirty="0"/>
              <a:t> </a:t>
            </a:r>
            <a:r>
              <a:rPr lang="en-US" sz="3200" dirty="0" err="1"/>
              <a:t>fyrir</a:t>
            </a:r>
            <a:r>
              <a:rPr lang="en-US" sz="3200" dirty="0"/>
              <a:t> </a:t>
            </a:r>
            <a:r>
              <a:rPr lang="en-US" sz="3200" dirty="0" err="1"/>
              <a:t>afurðina</a:t>
            </a:r>
            <a:r>
              <a:rPr lang="en-US" sz="3200" dirty="0"/>
              <a:t>?</a:t>
            </a:r>
          </a:p>
          <a:p>
            <a:r>
              <a:rPr lang="en-US" sz="2400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mjónur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1500 </a:t>
            </a:r>
            <a:r>
              <a:rPr lang="en-US" sz="2400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kr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/m</a:t>
            </a:r>
            <a:r>
              <a:rPr lang="en-US" sz="2400" baseline="30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</a:t>
            </a:r>
            <a:endParaRPr lang="is-IS" sz="2400" baseline="300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2400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Iðnviður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3500 </a:t>
            </a:r>
            <a:r>
              <a:rPr lang="en-US" sz="2400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kr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/m</a:t>
            </a:r>
            <a:r>
              <a:rPr lang="en-US" sz="2400" baseline="30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</a:t>
            </a:r>
          </a:p>
          <a:p>
            <a:r>
              <a:rPr lang="en-US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flettiefni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var 18.000 </a:t>
            </a:r>
            <a:r>
              <a:rPr lang="en-US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kr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/m</a:t>
            </a:r>
            <a:r>
              <a:rPr lang="en-US" sz="24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</a:t>
            </a:r>
          </a:p>
          <a:p>
            <a:pPr lvl="1"/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Eitt </a:t>
            </a:r>
            <a:r>
              <a:rPr lang="en-US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verð</a:t>
            </a:r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– </a:t>
            </a:r>
            <a:r>
              <a:rPr lang="en-US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allt</a:t>
            </a:r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flettiefni</a:t>
            </a:r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!</a:t>
            </a:r>
          </a:p>
          <a:p>
            <a:endParaRPr lang="is-I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E5A99E-7557-ED23-56AD-55939678E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1944" y="1700808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B7888B-B8AE-C85E-1403-9A2C4B29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060848"/>
            <a:ext cx="10585176" cy="3528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5AB60-FE73-9A02-2972-B2B14602B7E7}"/>
              </a:ext>
            </a:extLst>
          </p:cNvPr>
          <p:cNvSpPr txBox="1"/>
          <p:nvPr/>
        </p:nvSpPr>
        <p:spPr>
          <a:xfrm>
            <a:off x="4799856" y="36403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sjálfgrisjun</a:t>
            </a:r>
            <a:endParaRPr lang="is-I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00AC6-CD6A-E1F9-0AB6-A0A48367A441}"/>
              </a:ext>
            </a:extLst>
          </p:cNvPr>
          <p:cNvSpPr txBox="1"/>
          <p:nvPr/>
        </p:nvSpPr>
        <p:spPr>
          <a:xfrm>
            <a:off x="4799856" y="40677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sjálfgrisjun</a:t>
            </a:r>
            <a:endParaRPr lang="is-I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21D4C-4D4C-EDB5-DB1D-914106D08057}"/>
              </a:ext>
            </a:extLst>
          </p:cNvPr>
          <p:cNvSpPr txBox="1"/>
          <p:nvPr/>
        </p:nvSpPr>
        <p:spPr>
          <a:xfrm>
            <a:off x="4843399" y="47878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sjálfgrisjun</a:t>
            </a:r>
            <a:endParaRPr lang="is-IS" sz="1800" dirty="0"/>
          </a:p>
        </p:txBody>
      </p:sp>
    </p:spTree>
    <p:extLst>
      <p:ext uri="{BB962C8B-B14F-4D97-AF65-F5344CB8AC3E}">
        <p14:creationId xmlns:p14="http://schemas.microsoft.com/office/powerpoint/2010/main" val="104950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486E-8D76-E89B-5974-C041695D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58E1B-A140-93F3-1E0F-B726F6D6E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92" y="2060848"/>
            <a:ext cx="1109580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9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6A8A883-7877-E18C-BEF9-358A4B4C9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0"/>
            <a:ext cx="6769100" cy="1143000"/>
          </a:xfrm>
        </p:spPr>
        <p:txBody>
          <a:bodyPr/>
          <a:lstStyle/>
          <a:p>
            <a:pPr eaLnBrk="1" hangingPunct="1"/>
            <a:r>
              <a:rPr lang="is-IS" altLang="is-IS" sz="6000" b="1" dirty="0"/>
              <a:t>Halló!</a:t>
            </a:r>
            <a:endParaRPr lang="en-US" altLang="is-IS" sz="6000" b="1" dirty="0"/>
          </a:p>
        </p:txBody>
      </p:sp>
      <p:pic>
        <p:nvPicPr>
          <p:cNvPr id="24579" name="Picture 15">
            <a:extLst>
              <a:ext uri="{FF2B5EF4-FFF2-40B4-BE49-F238E27FC236}">
                <a16:creationId xmlns:a16="http://schemas.microsoft.com/office/drawing/2014/main" id="{5E868F64-8FDA-26B5-7B2D-B71D182B94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8" t="38072"/>
          <a:stretch>
            <a:fillRect/>
          </a:stretch>
        </p:blipFill>
        <p:spPr>
          <a:xfrm>
            <a:off x="6160566" y="1125539"/>
            <a:ext cx="5480050" cy="4987925"/>
          </a:xfrm>
          <a:noFill/>
        </p:spPr>
      </p:pic>
      <p:sp>
        <p:nvSpPr>
          <p:cNvPr id="24580" name="TextBox 5">
            <a:extLst>
              <a:ext uri="{FF2B5EF4-FFF2-40B4-BE49-F238E27FC236}">
                <a16:creationId xmlns:a16="http://schemas.microsoft.com/office/drawing/2014/main" id="{2DC24597-10A7-ABD2-6961-DCB6C17B948F}"/>
              </a:ext>
            </a:extLst>
          </p:cNvPr>
          <p:cNvSpPr txBox="1">
            <a:spLocks noChangeArrowheads="1"/>
          </p:cNvSpPr>
          <p:nvPr/>
        </p:nvSpPr>
        <p:spPr bwMode="auto">
          <a:xfrm rot="20795813">
            <a:off x="187667" y="3796159"/>
            <a:ext cx="64979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is-IS" altLang="is-IS" b="1" dirty="0" err="1"/>
              <a:t>Arðsamast</a:t>
            </a:r>
            <a:r>
              <a:rPr lang="is-IS" altLang="is-IS" b="1" dirty="0"/>
              <a:t> nytja = 5000 tré/</a:t>
            </a:r>
            <a:r>
              <a:rPr lang="is-IS" altLang="is-IS" b="1" dirty="0" err="1"/>
              <a:t>ha</a:t>
            </a:r>
            <a:r>
              <a:rPr lang="is-IS" altLang="is-IS" b="1" dirty="0"/>
              <a:t> + 2 grisjanir!!</a:t>
            </a:r>
          </a:p>
          <a:p>
            <a:r>
              <a:rPr lang="is-IS" altLang="is-IS" b="1" dirty="0"/>
              <a:t>Næst: Hvert er virði C-bindingar? </a:t>
            </a:r>
          </a:p>
          <a:p>
            <a:r>
              <a:rPr lang="is-IS" altLang="is-IS" b="1" dirty="0"/>
              <a:t>Mun auka lotulengd (nær örugglega)…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ugging a tree in the woods&#10;&#10;AI-generated content may be incorrect.">
            <a:extLst>
              <a:ext uri="{FF2B5EF4-FFF2-40B4-BE49-F238E27FC236}">
                <a16:creationId xmlns:a16="http://schemas.microsoft.com/office/drawing/2014/main" id="{ABB37963-93C9-C556-91DA-F777AF593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1"/>
          <a:stretch/>
        </p:blipFill>
        <p:spPr>
          <a:xfrm>
            <a:off x="2783632" y="1052736"/>
            <a:ext cx="5015014" cy="556194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8FA71E2-2020-6285-604B-3EE295D271F4}"/>
              </a:ext>
            </a:extLst>
          </p:cNvPr>
          <p:cNvSpPr/>
          <p:nvPr/>
        </p:nvSpPr>
        <p:spPr bwMode="auto">
          <a:xfrm>
            <a:off x="7248128" y="476672"/>
            <a:ext cx="4176464" cy="2448272"/>
          </a:xfrm>
          <a:prstGeom prst="wedgeEllipseCallout">
            <a:avLst>
              <a:gd name="adj1" fmla="val -82577"/>
              <a:gd name="adj2" fmla="val 752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Takk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fyrir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Ég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réð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mér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feitan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búktalara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í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verkið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05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E7B6-37D2-97B6-0AB6-307913BD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0"/>
            <a:ext cx="7795592" cy="1143000"/>
          </a:xfrm>
        </p:spPr>
        <p:txBody>
          <a:bodyPr/>
          <a:lstStyle/>
          <a:p>
            <a:r>
              <a:rPr lang="en-US" dirty="0" err="1"/>
              <a:t>Fyrri</a:t>
            </a:r>
            <a:r>
              <a:rPr lang="en-US" dirty="0"/>
              <a:t> </a:t>
            </a:r>
            <a:r>
              <a:rPr lang="en-US" dirty="0" err="1"/>
              <a:t>úttektir</a:t>
            </a:r>
            <a:r>
              <a:rPr lang="en-US" dirty="0"/>
              <a:t> á LT-</a:t>
            </a:r>
            <a:r>
              <a:rPr lang="en-US" dirty="0" err="1"/>
              <a:t>verkefninu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3E52E-575F-A820-4DE9-DC9A2B7889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Austurland</a:t>
            </a:r>
            <a:endParaRPr lang="en-US" b="1" dirty="0"/>
          </a:p>
          <a:p>
            <a:r>
              <a:rPr lang="en-US" sz="2000" dirty="0"/>
              <a:t>Bjarni Diðrik Sigurðsson </a:t>
            </a:r>
            <a:r>
              <a:rPr lang="en-US" sz="2000" dirty="0" err="1"/>
              <a:t>o.fl</a:t>
            </a:r>
            <a:r>
              <a:rPr lang="en-US" sz="2000" dirty="0"/>
              <a:t>. (2006). </a:t>
            </a:r>
            <a:r>
              <a:rPr lang="en-US" sz="1600" dirty="0" err="1"/>
              <a:t>Langtímarannsóknir</a:t>
            </a:r>
            <a:r>
              <a:rPr lang="en-US" sz="1600" dirty="0"/>
              <a:t> á </a:t>
            </a:r>
            <a:r>
              <a:rPr lang="en-US" sz="1600" dirty="0" err="1"/>
              <a:t>áhrifum</a:t>
            </a:r>
            <a:r>
              <a:rPr lang="en-US" sz="1600" dirty="0"/>
              <a:t> </a:t>
            </a:r>
            <a:r>
              <a:rPr lang="en-US" sz="1600" dirty="0" err="1"/>
              <a:t>tegundablöndu</a:t>
            </a:r>
            <a:r>
              <a:rPr lang="en-US" sz="1600" dirty="0"/>
              <a:t>, </a:t>
            </a:r>
            <a:r>
              <a:rPr lang="en-US" sz="1600" dirty="0" err="1"/>
              <a:t>áburðargjafar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upphafsþéttleika</a:t>
            </a:r>
            <a:r>
              <a:rPr lang="en-US" sz="1600" dirty="0"/>
              <a:t> í </a:t>
            </a:r>
            <a:r>
              <a:rPr lang="en-US" sz="1600" dirty="0" err="1"/>
              <a:t>skógrækt</a:t>
            </a:r>
            <a:r>
              <a:rPr lang="en-US" sz="1600" dirty="0"/>
              <a:t> (LT-</a:t>
            </a:r>
            <a:r>
              <a:rPr lang="en-US" sz="1600" dirty="0" err="1"/>
              <a:t>verkefnið</a:t>
            </a:r>
            <a:r>
              <a:rPr lang="en-US" sz="1600" dirty="0"/>
              <a:t>). Rit </a:t>
            </a:r>
            <a:r>
              <a:rPr lang="en-US" sz="1600" dirty="0" err="1"/>
              <a:t>Fræðaþings</a:t>
            </a:r>
            <a:r>
              <a:rPr lang="en-US" sz="1600" dirty="0"/>
              <a:t> </a:t>
            </a:r>
            <a:r>
              <a:rPr lang="en-US" sz="1600" dirty="0" err="1"/>
              <a:t>landbúnaðarins</a:t>
            </a:r>
            <a:r>
              <a:rPr lang="en-US" sz="1600" dirty="0"/>
              <a:t>, 2006, 285-288. </a:t>
            </a:r>
          </a:p>
          <a:p>
            <a:r>
              <a:rPr lang="en-US" sz="2000" dirty="0"/>
              <a:t>Bjarni Diðrik Sigurðsson (2011). </a:t>
            </a:r>
            <a:r>
              <a:rPr lang="en-US" sz="1600" dirty="0"/>
              <a:t>LT-</a:t>
            </a:r>
            <a:r>
              <a:rPr lang="en-US" sz="1600" dirty="0" err="1"/>
              <a:t>verkefnið</a:t>
            </a:r>
            <a:r>
              <a:rPr lang="en-US" sz="1600" dirty="0"/>
              <a:t>: </a:t>
            </a:r>
            <a:r>
              <a:rPr lang="en-US" sz="1600" b="1" dirty="0" err="1"/>
              <a:t>Lifun</a:t>
            </a:r>
            <a:r>
              <a:rPr lang="en-US" sz="1600" b="1" dirty="0"/>
              <a:t> </a:t>
            </a:r>
            <a:r>
              <a:rPr lang="en-US" sz="1600" b="1" dirty="0" err="1"/>
              <a:t>og</a:t>
            </a:r>
            <a:r>
              <a:rPr lang="en-US" sz="1600" b="1" dirty="0"/>
              <a:t> </a:t>
            </a:r>
            <a:r>
              <a:rPr lang="en-US" sz="1600" b="1" dirty="0" err="1"/>
              <a:t>vöxtur</a:t>
            </a:r>
            <a:r>
              <a:rPr lang="en-US" sz="1600" b="1" dirty="0"/>
              <a:t> </a:t>
            </a:r>
            <a:r>
              <a:rPr lang="en-US" sz="1600" dirty="0" err="1"/>
              <a:t>íslensks</a:t>
            </a:r>
            <a:r>
              <a:rPr lang="en-US" sz="1600" dirty="0"/>
              <a:t> </a:t>
            </a:r>
            <a:r>
              <a:rPr lang="en-US" sz="1600" dirty="0" err="1"/>
              <a:t>birkis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þriggja</a:t>
            </a:r>
            <a:r>
              <a:rPr lang="en-US" sz="1600" dirty="0"/>
              <a:t> </a:t>
            </a:r>
            <a:r>
              <a:rPr lang="en-US" sz="1600" dirty="0" err="1"/>
              <a:t>tegunda</a:t>
            </a:r>
            <a:r>
              <a:rPr lang="en-US" sz="1600" dirty="0"/>
              <a:t> </a:t>
            </a:r>
            <a:r>
              <a:rPr lang="en-US" sz="1600" dirty="0" err="1"/>
              <a:t>barrtrjáa</a:t>
            </a:r>
            <a:r>
              <a:rPr lang="en-US" sz="1600" dirty="0"/>
              <a:t> á </a:t>
            </a:r>
            <a:r>
              <a:rPr lang="en-US" sz="1600" dirty="0" err="1"/>
              <a:t>Fljótsdalshéraði</a:t>
            </a:r>
            <a:r>
              <a:rPr lang="en-US" sz="1600" dirty="0"/>
              <a:t> 8 </a:t>
            </a:r>
            <a:r>
              <a:rPr lang="en-US" sz="1600" dirty="0" err="1"/>
              <a:t>árum</a:t>
            </a:r>
            <a:r>
              <a:rPr lang="en-US" sz="1600" dirty="0"/>
              <a:t> </a:t>
            </a:r>
            <a:r>
              <a:rPr lang="en-US" sz="1600" dirty="0" err="1"/>
              <a:t>eftir</a:t>
            </a:r>
            <a:r>
              <a:rPr lang="en-US" sz="1600" dirty="0"/>
              <a:t> </a:t>
            </a:r>
            <a:r>
              <a:rPr lang="en-US" sz="1600" dirty="0" err="1"/>
              <a:t>gróðursetningu</a:t>
            </a:r>
            <a:r>
              <a:rPr lang="en-US" sz="1600" dirty="0"/>
              <a:t>. Rit </a:t>
            </a:r>
            <a:r>
              <a:rPr lang="en-US" sz="1600" dirty="0" err="1"/>
              <a:t>Fræðaþings</a:t>
            </a:r>
            <a:r>
              <a:rPr lang="en-US" sz="1600" dirty="0"/>
              <a:t> </a:t>
            </a:r>
            <a:r>
              <a:rPr lang="en-US" sz="1600" dirty="0" err="1"/>
              <a:t>landbúnaðarins</a:t>
            </a:r>
            <a:r>
              <a:rPr lang="en-US" sz="1600" dirty="0"/>
              <a:t>, 8, 390-395. </a:t>
            </a:r>
          </a:p>
          <a:p>
            <a:r>
              <a:rPr lang="en-US" sz="2000" dirty="0"/>
              <a:t>Þórveig Jóhannsdóttir (2012). </a:t>
            </a:r>
            <a:r>
              <a:rPr lang="en-US" sz="1600" dirty="0" err="1"/>
              <a:t>Áhrif</a:t>
            </a:r>
            <a:r>
              <a:rPr lang="en-US" sz="1600" dirty="0"/>
              <a:t> </a:t>
            </a:r>
            <a:r>
              <a:rPr lang="en-US" sz="1600" dirty="0" err="1"/>
              <a:t>upphafsþéttleika</a:t>
            </a:r>
            <a:r>
              <a:rPr lang="en-US" sz="1600" dirty="0"/>
              <a:t> </a:t>
            </a:r>
            <a:r>
              <a:rPr lang="en-US" sz="1600" dirty="0" err="1"/>
              <a:t>lerkis</a:t>
            </a:r>
            <a:r>
              <a:rPr lang="en-US" sz="1600" dirty="0"/>
              <a:t> á </a:t>
            </a:r>
            <a:r>
              <a:rPr lang="en-US" sz="1600" dirty="0" err="1"/>
              <a:t>viðarvöxt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trjágæði</a:t>
            </a:r>
            <a:r>
              <a:rPr lang="en-US" sz="1600" dirty="0"/>
              <a:t>. (B.S. </a:t>
            </a:r>
            <a:r>
              <a:rPr lang="en-US" sz="1600" dirty="0" err="1"/>
              <a:t>verkefni</a:t>
            </a:r>
            <a:r>
              <a:rPr lang="en-US" sz="1600" dirty="0"/>
              <a:t>), </a:t>
            </a:r>
            <a:r>
              <a:rPr lang="en-US" sz="1600" dirty="0" err="1"/>
              <a:t>Landbúnaðarháskóli</a:t>
            </a:r>
            <a:r>
              <a:rPr lang="en-US" sz="1600" dirty="0"/>
              <a:t> Íslands, </a:t>
            </a:r>
            <a:r>
              <a:rPr lang="en-US" sz="1600" dirty="0" err="1"/>
              <a:t>Hvanneyri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is-I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BD767-9ECF-6A73-8BEC-C442616A8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276872"/>
            <a:ext cx="5080000" cy="3175992"/>
          </a:xfrm>
        </p:spPr>
        <p:txBody>
          <a:bodyPr/>
          <a:lstStyle/>
          <a:p>
            <a:pPr marL="0" marR="0" indent="0">
              <a:buNone/>
            </a:pPr>
            <a:r>
              <a:rPr lang="is-IS" sz="2000" dirty="0">
                <a:latin typeface="Calibri" panose="020F0502020204030204" pitchFamily="34" charset="0"/>
              </a:rPr>
              <a:t>1. úttekt</a:t>
            </a:r>
          </a:p>
          <a:p>
            <a:pPr marR="0"/>
            <a:r>
              <a:rPr lang="is-IS" sz="2000" dirty="0">
                <a:latin typeface="Calibri" panose="020F0502020204030204" pitchFamily="34" charset="0"/>
              </a:rPr>
              <a:t>Þórveig Jóhannsdóttir, Lárus Heiðarsson &amp; Bjarni Diðrik Sigurðsson (2013). </a:t>
            </a:r>
            <a:r>
              <a:rPr lang="is-IS" sz="1600" dirty="0">
                <a:latin typeface="Calibri" panose="020F0502020204030204" pitchFamily="34" charset="0"/>
              </a:rPr>
              <a:t>Hvaða áhrif hefur það á vöxt og byggingarlag lerkis hversu þétt er gróðursett? Fyrstu niðurstöður frá LT-verkefninu. </a:t>
            </a:r>
            <a:r>
              <a:rPr lang="is-IS" sz="1600" i="1" dirty="0">
                <a:latin typeface="Calibri" panose="020F0502020204030204" pitchFamily="34" charset="0"/>
              </a:rPr>
              <a:t>Skógræktarritið 2013(1), 10-17. </a:t>
            </a:r>
          </a:p>
          <a:p>
            <a:pPr marL="0" marR="0" indent="0">
              <a:buNone/>
            </a:pPr>
            <a:r>
              <a:rPr lang="is-IS" sz="2000" dirty="0">
                <a:latin typeface="Calibri" panose="020F0502020204030204" pitchFamily="34" charset="0"/>
              </a:rPr>
              <a:t>2. úttekt</a:t>
            </a:r>
          </a:p>
          <a:p>
            <a:pPr marR="0"/>
            <a:r>
              <a:rPr lang="is-IS" sz="2000" dirty="0">
                <a:latin typeface="Calibri" panose="020F0502020204030204" pitchFamily="34" charset="0"/>
              </a:rPr>
              <a:t>Lárus Heiðarsson o.fl. (2020). </a:t>
            </a:r>
            <a:r>
              <a:rPr lang="is-IS" sz="1400" dirty="0">
                <a:latin typeface="Calibri" panose="020F0502020204030204" pitchFamily="34" charset="0"/>
              </a:rPr>
              <a:t>Áhrif þéttleika við gróðursetningu á vöxt og viðgang 15 ára rússalerkis á Fljótsdalshéraði. </a:t>
            </a:r>
            <a:r>
              <a:rPr lang="is-IS" sz="1400" i="1" dirty="0">
                <a:latin typeface="Calibri" panose="020F0502020204030204" pitchFamily="34" charset="0"/>
              </a:rPr>
              <a:t>Rit Mógilsár, 39, 25 bls</a:t>
            </a:r>
            <a:r>
              <a:rPr lang="is-IS" sz="1800" i="1" dirty="0">
                <a:latin typeface="Calibri" panose="020F0502020204030204" pitchFamily="34" charset="0"/>
              </a:rPr>
              <a:t>. </a:t>
            </a:r>
          </a:p>
          <a:p>
            <a:pPr marL="0" marR="0" indent="0">
              <a:buNone/>
            </a:pPr>
            <a:r>
              <a:rPr lang="is-IS" sz="2000" dirty="0">
                <a:latin typeface="Calibri" panose="020F0502020204030204" pitchFamily="34" charset="0"/>
              </a:rPr>
              <a:t>3. Úttekt</a:t>
            </a:r>
          </a:p>
          <a:p>
            <a:r>
              <a:rPr lang="is-IS" sz="2000" dirty="0">
                <a:latin typeface="Calibri" panose="020F0502020204030204" pitchFamily="34" charset="0"/>
              </a:rPr>
              <a:t>Þetta erindi</a:t>
            </a:r>
          </a:p>
          <a:p>
            <a:pPr marL="0" marR="0" indent="0">
              <a:buNone/>
            </a:pPr>
            <a:endParaRPr lang="is-IS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4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a rock formation&#10;&#10;AI-generated content may be incorrect.">
            <a:extLst>
              <a:ext uri="{FF2B5EF4-FFF2-40B4-BE49-F238E27FC236}">
                <a16:creationId xmlns:a16="http://schemas.microsoft.com/office/drawing/2014/main" id="{9ABDF86E-7923-A8E5-84DA-F6BB33CE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0" y="-594320"/>
            <a:ext cx="12192000" cy="7452320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4496974D-918C-4058-9CF5-CAF2A8D560E7}"/>
              </a:ext>
            </a:extLst>
          </p:cNvPr>
          <p:cNvSpPr/>
          <p:nvPr/>
        </p:nvSpPr>
        <p:spPr bwMode="auto">
          <a:xfrm>
            <a:off x="2711624" y="2780928"/>
            <a:ext cx="3672408" cy="3384376"/>
          </a:xfrm>
          <a:prstGeom prst="hear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/>
              <a:t>Við</a:t>
            </a:r>
            <a:r>
              <a:rPr lang="en-US" sz="2800" dirty="0"/>
              <a:t> </a:t>
            </a:r>
            <a:r>
              <a:rPr lang="en-US" sz="2800" dirty="0" err="1"/>
              <a:t>sendum</a:t>
            </a:r>
            <a:r>
              <a:rPr lang="en-US" sz="2800" dirty="0"/>
              <a:t> </a:t>
            </a:r>
            <a:r>
              <a:rPr lang="en-US" sz="2800" dirty="0" err="1"/>
              <a:t>þér</a:t>
            </a:r>
            <a:r>
              <a:rPr lang="en-US" sz="2800" dirty="0"/>
              <a:t> </a:t>
            </a:r>
            <a:r>
              <a:rPr lang="en-US" sz="2800" dirty="0" err="1"/>
              <a:t>baráttu</a:t>
            </a:r>
            <a:r>
              <a:rPr lang="en-US" sz="2800" dirty="0"/>
              <a:t>- </a:t>
            </a:r>
            <a:r>
              <a:rPr lang="en-US" sz="2800" dirty="0" err="1"/>
              <a:t>og</a:t>
            </a:r>
            <a:r>
              <a:rPr lang="en-US" sz="2800" dirty="0"/>
              <a:t> bata </a:t>
            </a:r>
            <a:r>
              <a:rPr lang="en-US" sz="2800" dirty="0" err="1"/>
              <a:t>kveður</a:t>
            </a:r>
            <a:r>
              <a:rPr lang="en-US" sz="2800" dirty="0"/>
              <a:t> Lalli!</a:t>
            </a:r>
            <a:endParaRPr kumimoji="0" lang="is-I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4A9840C-BF09-CE14-46DA-210866438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6400800" cy="8382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L</a:t>
            </a:r>
            <a:r>
              <a:rPr lang="is-IS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T-verkefnið - sagan</a:t>
            </a:r>
            <a:endParaRPr lang="is-IS" altLang="en-US" sz="6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8A763-931A-EF63-EB0C-15786AF430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15" t="27489" r="21651" b="30866"/>
          <a:stretch/>
        </p:blipFill>
        <p:spPr>
          <a:xfrm>
            <a:off x="2567608" y="3919364"/>
            <a:ext cx="7416824" cy="2664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F333D-E5FC-A911-E573-31D0DD11245D}"/>
              </a:ext>
            </a:extLst>
          </p:cNvPr>
          <p:cNvSpPr txBox="1"/>
          <p:nvPr/>
        </p:nvSpPr>
        <p:spPr>
          <a:xfrm>
            <a:off x="2309993" y="1411403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Fjórar jarðir í </a:t>
            </a:r>
            <a:r>
              <a:rPr lang="is-IS" dirty="0" err="1"/>
              <a:t>Hérðasskógum</a:t>
            </a:r>
            <a:r>
              <a:rPr lang="is-IS" dirty="0"/>
              <a:t> (ein 8 </a:t>
            </a:r>
            <a:r>
              <a:rPr lang="is-IS" dirty="0" err="1"/>
              <a:t>ha</a:t>
            </a:r>
            <a:r>
              <a:rPr lang="is-IS" dirty="0"/>
              <a:t> blokk per stað)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Litla-Steinsvað í Hróarstungu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Hjartarstaðir í </a:t>
            </a:r>
            <a:r>
              <a:rPr lang="is-IS" dirty="0" err="1"/>
              <a:t>Eyðaþinghá</a:t>
            </a:r>
            <a:endParaRPr lang="is-I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 err="1"/>
              <a:t>Mjóanes</a:t>
            </a:r>
            <a:r>
              <a:rPr lang="is-IS" dirty="0"/>
              <a:t> í Skógum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/>
              <a:t>Sturluflöt í Fljótsdal. </a:t>
            </a:r>
          </a:p>
          <a:p>
            <a:r>
              <a:rPr lang="is-IS" dirty="0"/>
              <a:t>Gróðursett 2002 eftir </a:t>
            </a:r>
            <a:r>
              <a:rPr lang="is-IS" dirty="0" err="1"/>
              <a:t>jarðvinnsu</a:t>
            </a:r>
            <a:r>
              <a:rPr lang="is-IS" dirty="0"/>
              <a:t> með </a:t>
            </a:r>
            <a:r>
              <a:rPr lang="is-IS" dirty="0" err="1"/>
              <a:t>kullu</a:t>
            </a:r>
            <a:r>
              <a:rPr lang="is-IS" dirty="0"/>
              <a:t> (nema S-flöt)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2A074-9D5A-027C-8BCA-55257EA571D7}"/>
              </a:ext>
            </a:extLst>
          </p:cNvPr>
          <p:cNvSpPr/>
          <p:nvPr/>
        </p:nvSpPr>
        <p:spPr bwMode="auto">
          <a:xfrm>
            <a:off x="2567607" y="3919364"/>
            <a:ext cx="4638929" cy="6617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s-I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mountain with a location&#10;&#10;AI-generated content may be incorrect.">
            <a:extLst>
              <a:ext uri="{FF2B5EF4-FFF2-40B4-BE49-F238E27FC236}">
                <a16:creationId xmlns:a16="http://schemas.microsoft.com/office/drawing/2014/main" id="{9BE1FDF3-77F9-A271-E9D1-0AA4A0175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28800"/>
            <a:ext cx="3378694" cy="4869160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404BDBC2-98EE-4E8A-9400-DA7319F0D0F6}"/>
              </a:ext>
            </a:extLst>
          </p:cNvPr>
          <p:cNvSpPr/>
          <p:nvPr/>
        </p:nvSpPr>
        <p:spPr bwMode="auto">
          <a:xfrm>
            <a:off x="3791744" y="980728"/>
            <a:ext cx="3378694" cy="1224136"/>
          </a:xfrm>
          <a:prstGeom prst="borderCallout1">
            <a:avLst>
              <a:gd name="adj1" fmla="val 18750"/>
              <a:gd name="adj2" fmla="val -8333"/>
              <a:gd name="adj3" fmla="val 61745"/>
              <a:gd name="adj4" fmla="val -35712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Jarðdjúpur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fjalldrapamói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ofan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á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ás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 í 60-70 m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h.y.s.</a:t>
            </a:r>
            <a:endParaRPr kumimoji="0" lang="is-I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D70019BE-25E8-C3C7-6B52-D708101CA9BF}"/>
              </a:ext>
            </a:extLst>
          </p:cNvPr>
          <p:cNvSpPr/>
          <p:nvPr/>
        </p:nvSpPr>
        <p:spPr bwMode="auto">
          <a:xfrm>
            <a:off x="3791744" y="2348880"/>
            <a:ext cx="3378694" cy="1224136"/>
          </a:xfrm>
          <a:prstGeom prst="borderCallout1">
            <a:avLst>
              <a:gd name="adj1" fmla="val 18750"/>
              <a:gd name="adj2" fmla="val -8333"/>
              <a:gd name="adj3" fmla="val -2393"/>
              <a:gd name="adj4" fmla="val -2614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Jarðdjúpur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fjalldrapamói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neðs</a:t>
            </a:r>
            <a:r>
              <a:rPr lang="en-US" dirty="0" err="1"/>
              <a:t>t</a:t>
            </a:r>
            <a:r>
              <a:rPr lang="en-US" dirty="0"/>
              <a:t> í </a:t>
            </a:r>
            <a:r>
              <a:rPr lang="en-US" dirty="0" err="1"/>
              <a:t>brekkum</a:t>
            </a:r>
            <a:r>
              <a:rPr lang="en-US" dirty="0"/>
              <a:t> 50-65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m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h.y.s.</a:t>
            </a:r>
            <a:endParaRPr kumimoji="0" lang="is-I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992992A8-9786-D112-3AB1-A8D8311C6371}"/>
              </a:ext>
            </a:extLst>
          </p:cNvPr>
          <p:cNvSpPr/>
          <p:nvPr/>
        </p:nvSpPr>
        <p:spPr bwMode="auto">
          <a:xfrm>
            <a:off x="3791744" y="3789040"/>
            <a:ext cx="3378694" cy="1224136"/>
          </a:xfrm>
          <a:prstGeom prst="borderCallout1">
            <a:avLst>
              <a:gd name="adj1" fmla="val 18750"/>
              <a:gd name="adj2" fmla="val -8333"/>
              <a:gd name="adj3" fmla="val 25140"/>
              <a:gd name="adj4" fmla="val -2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Jarðdjúpur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fjalldr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./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þursa-skeggsmói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ofarlega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í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brekkum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110-113 m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y.s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.</a:t>
            </a:r>
            <a:endParaRPr kumimoji="0" lang="is-I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399F9BC4-B4F4-693F-297F-EC10886ED4F8}"/>
              </a:ext>
            </a:extLst>
          </p:cNvPr>
          <p:cNvSpPr/>
          <p:nvPr/>
        </p:nvSpPr>
        <p:spPr bwMode="auto">
          <a:xfrm>
            <a:off x="3811035" y="5229200"/>
            <a:ext cx="3378694" cy="1224136"/>
          </a:xfrm>
          <a:prstGeom prst="borderCallout1">
            <a:avLst>
              <a:gd name="adj1" fmla="val 18750"/>
              <a:gd name="adj2" fmla="val -8333"/>
              <a:gd name="adj3" fmla="val 38209"/>
              <a:gd name="adj4" fmla="val -5564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Jarðgrunnur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melur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í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miðri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fjallshlíð</a:t>
            </a:r>
            <a:r>
              <a:rPr lang="en-US" dirty="0"/>
              <a:t> í 150-190 m </a:t>
            </a:r>
            <a:r>
              <a:rPr lang="en-US" dirty="0" err="1"/>
              <a:t>y.s</a:t>
            </a:r>
            <a:r>
              <a:rPr lang="en-US" dirty="0"/>
              <a:t>.</a:t>
            </a:r>
            <a:endParaRPr kumimoji="0" lang="is-I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" name="Picture 9" descr="A group of people standing in a forest&#10;&#10;AI-generated content may be incorrect.">
            <a:extLst>
              <a:ext uri="{FF2B5EF4-FFF2-40B4-BE49-F238E27FC236}">
                <a16:creationId xmlns:a16="http://schemas.microsoft.com/office/drawing/2014/main" id="{6675C711-5843-DFA5-6B64-817D88828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88640"/>
            <a:ext cx="4211960" cy="3158970"/>
          </a:xfrm>
          <a:prstGeom prst="rect">
            <a:avLst/>
          </a:prstGeom>
        </p:spPr>
      </p:pic>
      <p:pic>
        <p:nvPicPr>
          <p:cNvPr id="12" name="Picture 11" descr="A forest with many trees&#10;&#10;AI-generated content may be incorrect.">
            <a:extLst>
              <a:ext uri="{FF2B5EF4-FFF2-40B4-BE49-F238E27FC236}">
                <a16:creationId xmlns:a16="http://schemas.microsoft.com/office/drawing/2014/main" id="{7B445920-7FEB-FD0B-DF70-DA6B83E00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403899"/>
            <a:ext cx="4211960" cy="3158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D3DD02-C0E3-91C1-F644-509FA99F2D51}"/>
              </a:ext>
            </a:extLst>
          </p:cNvPr>
          <p:cNvSpPr txBox="1"/>
          <p:nvPr/>
        </p:nvSpPr>
        <p:spPr>
          <a:xfrm>
            <a:off x="9336360" y="285293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1000 </a:t>
            </a:r>
            <a:r>
              <a:rPr lang="en-US" dirty="0" err="1">
                <a:solidFill>
                  <a:schemeClr val="bg1"/>
                </a:solidFill>
              </a:rPr>
              <a:t>tré</a:t>
            </a:r>
            <a:r>
              <a:rPr lang="en-US" dirty="0">
                <a:solidFill>
                  <a:schemeClr val="bg1"/>
                </a:solidFill>
              </a:rPr>
              <a:t>/ha 2023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243EE-2674-CCF8-2699-92977350DE97}"/>
              </a:ext>
            </a:extLst>
          </p:cNvPr>
          <p:cNvSpPr txBox="1"/>
          <p:nvPr/>
        </p:nvSpPr>
        <p:spPr>
          <a:xfrm>
            <a:off x="9371856" y="600548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5000 </a:t>
            </a:r>
            <a:r>
              <a:rPr lang="en-US" dirty="0" err="1">
                <a:solidFill>
                  <a:schemeClr val="bg1"/>
                </a:solidFill>
              </a:rPr>
              <a:t>tré</a:t>
            </a:r>
            <a:r>
              <a:rPr lang="en-US" dirty="0">
                <a:solidFill>
                  <a:schemeClr val="bg1"/>
                </a:solidFill>
              </a:rPr>
              <a:t>/ha 2023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6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DC24-C84E-35B2-CC56-B2E39286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0"/>
            <a:ext cx="7795592" cy="1143000"/>
          </a:xfrm>
        </p:spPr>
        <p:txBody>
          <a:bodyPr/>
          <a:lstStyle/>
          <a:p>
            <a:r>
              <a:rPr lang="en-US" dirty="0" err="1"/>
              <a:t>Meðferðir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C75F-302F-627E-C521-B9652BAA8C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Árið</a:t>
            </a:r>
            <a:r>
              <a:rPr lang="en-US" dirty="0"/>
              <a:t> 2017 </a:t>
            </a:r>
            <a:r>
              <a:rPr lang="en-US" dirty="0" err="1"/>
              <a:t>millibilsjöfnun</a:t>
            </a:r>
            <a:endParaRPr lang="en-US" dirty="0"/>
          </a:p>
          <a:p>
            <a:pPr lvl="1"/>
            <a:r>
              <a:rPr lang="en-US" dirty="0"/>
              <a:t>5000 </a:t>
            </a:r>
            <a:r>
              <a:rPr lang="en-US" dirty="0" err="1"/>
              <a:t>tré</a:t>
            </a:r>
            <a:r>
              <a:rPr lang="en-US" dirty="0"/>
              <a:t>/ha í 3200 </a:t>
            </a:r>
            <a:r>
              <a:rPr lang="en-US" dirty="0" err="1"/>
              <a:t>tré</a:t>
            </a:r>
            <a:r>
              <a:rPr lang="en-US" dirty="0"/>
              <a:t>/ha</a:t>
            </a:r>
          </a:p>
          <a:p>
            <a:pPr lvl="1"/>
            <a:r>
              <a:rPr lang="en-US" dirty="0"/>
              <a:t>3500 </a:t>
            </a:r>
            <a:r>
              <a:rPr lang="en-US" dirty="0" err="1"/>
              <a:t>tré</a:t>
            </a:r>
            <a:r>
              <a:rPr lang="en-US" dirty="0"/>
              <a:t>/ha í 1800 </a:t>
            </a:r>
            <a:r>
              <a:rPr lang="en-US" dirty="0" err="1"/>
              <a:t>tré</a:t>
            </a:r>
            <a:r>
              <a:rPr lang="en-US" dirty="0"/>
              <a:t>/ha</a:t>
            </a:r>
          </a:p>
          <a:p>
            <a:pPr lvl="1"/>
            <a:r>
              <a:rPr lang="en-US" dirty="0"/>
              <a:t>2000 </a:t>
            </a:r>
            <a:r>
              <a:rPr lang="en-US" dirty="0" err="1"/>
              <a:t>tré</a:t>
            </a:r>
            <a:r>
              <a:rPr lang="en-US" dirty="0"/>
              <a:t>/ha </a:t>
            </a:r>
            <a:r>
              <a:rPr lang="en-US" dirty="0" err="1"/>
              <a:t>ógrisjað</a:t>
            </a:r>
            <a:r>
              <a:rPr lang="en-US" dirty="0"/>
              <a:t> </a:t>
            </a:r>
            <a:r>
              <a:rPr lang="en-US" dirty="0" err="1"/>
              <a:t>enn</a:t>
            </a:r>
            <a:endParaRPr lang="en-US" dirty="0"/>
          </a:p>
          <a:p>
            <a:pPr lvl="1"/>
            <a:r>
              <a:rPr lang="en-US" dirty="0"/>
              <a:t>1000 </a:t>
            </a:r>
            <a:r>
              <a:rPr lang="en-US" dirty="0" err="1"/>
              <a:t>tré</a:t>
            </a:r>
            <a:r>
              <a:rPr lang="en-US" dirty="0"/>
              <a:t>/ha </a:t>
            </a:r>
            <a:r>
              <a:rPr lang="en-US" dirty="0" err="1"/>
              <a:t>ógrisjað</a:t>
            </a:r>
            <a:r>
              <a:rPr lang="en-US" dirty="0"/>
              <a:t> </a:t>
            </a:r>
            <a:r>
              <a:rPr lang="en-US" dirty="0" err="1"/>
              <a:t>enn</a:t>
            </a:r>
            <a:endParaRPr lang="en-US" dirty="0"/>
          </a:p>
          <a:p>
            <a:r>
              <a:rPr lang="en-US" dirty="0"/>
              <a:t>2022 </a:t>
            </a:r>
            <a:r>
              <a:rPr lang="en-US" dirty="0" err="1"/>
              <a:t>úttekt</a:t>
            </a:r>
            <a:r>
              <a:rPr lang="en-US" dirty="0"/>
              <a:t> 5 </a:t>
            </a:r>
            <a:r>
              <a:rPr lang="en-US" dirty="0" err="1"/>
              <a:t>árum</a:t>
            </a:r>
            <a:r>
              <a:rPr lang="en-US" dirty="0"/>
              <a:t> </a:t>
            </a:r>
            <a:r>
              <a:rPr lang="en-US" dirty="0" err="1"/>
              <a:t>síðar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8 ca. 200 m </a:t>
            </a:r>
            <a:r>
              <a:rPr lang="en-US" dirty="0" err="1"/>
              <a:t>mælifletir</a:t>
            </a:r>
            <a:r>
              <a:rPr lang="en-US" dirty="0"/>
              <a:t> per </a:t>
            </a:r>
            <a:r>
              <a:rPr lang="en-US" dirty="0" err="1"/>
              <a:t>stað</a:t>
            </a:r>
            <a:endParaRPr lang="en-US" dirty="0"/>
          </a:p>
          <a:p>
            <a:pPr lvl="1"/>
            <a:r>
              <a:rPr lang="en-US" dirty="0"/>
              <a:t>Alls 32 </a:t>
            </a:r>
            <a:r>
              <a:rPr lang="en-US" dirty="0" err="1"/>
              <a:t>mælifletir</a:t>
            </a:r>
            <a:endParaRPr lang="en-US" dirty="0"/>
          </a:p>
          <a:p>
            <a:pPr lvl="1"/>
            <a:r>
              <a:rPr lang="en-US" dirty="0" err="1"/>
              <a:t>Hæð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þvermál</a:t>
            </a:r>
            <a:r>
              <a:rPr lang="en-US" dirty="0"/>
              <a:t> </a:t>
            </a:r>
            <a:r>
              <a:rPr lang="en-US" dirty="0" err="1"/>
              <a:t>allra</a:t>
            </a:r>
            <a:r>
              <a:rPr lang="en-US" dirty="0"/>
              <a:t> </a:t>
            </a:r>
            <a:r>
              <a:rPr lang="en-US" dirty="0" err="1"/>
              <a:t>trjáa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group of people walking through a forest&#10;&#10;AI-generated content may be incorrect.">
            <a:extLst>
              <a:ext uri="{FF2B5EF4-FFF2-40B4-BE49-F238E27FC236}">
                <a16:creationId xmlns:a16="http://schemas.microsoft.com/office/drawing/2014/main" id="{875E5D27-3A4D-35F3-DB25-C88EA5EDD7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33600"/>
            <a:ext cx="5080000" cy="3810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7F0590-18B3-F78D-4FC4-ABC2E6B5169D}"/>
              </a:ext>
            </a:extLst>
          </p:cNvPr>
          <p:cNvSpPr txBox="1"/>
          <p:nvPr/>
        </p:nvSpPr>
        <p:spPr>
          <a:xfrm>
            <a:off x="6816080" y="5373216"/>
            <a:ext cx="466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3500 </a:t>
            </a:r>
            <a:r>
              <a:rPr lang="en-US" dirty="0" err="1">
                <a:solidFill>
                  <a:schemeClr val="bg1"/>
                </a:solidFill>
              </a:rPr>
              <a:t>tré</a:t>
            </a:r>
            <a:r>
              <a:rPr lang="en-US" dirty="0">
                <a:solidFill>
                  <a:schemeClr val="bg1"/>
                </a:solidFill>
              </a:rPr>
              <a:t>/ha </a:t>
            </a:r>
            <a:r>
              <a:rPr lang="en-US" dirty="0" err="1">
                <a:solidFill>
                  <a:schemeClr val="bg1"/>
                </a:solidFill>
              </a:rPr>
              <a:t>grisjaður</a:t>
            </a:r>
            <a:r>
              <a:rPr lang="en-US" dirty="0">
                <a:solidFill>
                  <a:schemeClr val="bg1"/>
                </a:solidFill>
              </a:rPr>
              <a:t> í 1800 </a:t>
            </a:r>
            <a:r>
              <a:rPr lang="en-US" dirty="0" err="1">
                <a:solidFill>
                  <a:schemeClr val="bg1"/>
                </a:solidFill>
              </a:rPr>
              <a:t>tré</a:t>
            </a:r>
            <a:r>
              <a:rPr lang="en-US" dirty="0">
                <a:solidFill>
                  <a:schemeClr val="bg1"/>
                </a:solidFill>
              </a:rPr>
              <a:t>/ha 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5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D97A-10CC-779C-BCC3-883808AA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260648"/>
            <a:ext cx="9361040" cy="1143000"/>
          </a:xfrm>
        </p:spPr>
        <p:txBody>
          <a:bodyPr/>
          <a:lstStyle/>
          <a:p>
            <a:r>
              <a:rPr lang="en-US" dirty="0" err="1"/>
              <a:t>Áhrif</a:t>
            </a:r>
            <a:r>
              <a:rPr lang="en-US" dirty="0"/>
              <a:t> </a:t>
            </a:r>
            <a:r>
              <a:rPr lang="en-US" dirty="0" err="1"/>
              <a:t>upphafsþéttleika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grisjana</a:t>
            </a:r>
            <a:r>
              <a:rPr lang="en-US" dirty="0"/>
              <a:t> á YH</a:t>
            </a:r>
            <a:endParaRPr lang="is-I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B20B2F-CD1F-C015-85E8-9B9C5F8D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1" y="1636775"/>
            <a:ext cx="9937532" cy="47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5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A6AC-8398-7BAF-8482-E41EBE497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E1E1-F1C9-AF64-2E28-6DC28F6D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356" y="99587"/>
            <a:ext cx="10363200" cy="1143000"/>
          </a:xfrm>
        </p:spPr>
        <p:txBody>
          <a:bodyPr/>
          <a:lstStyle/>
          <a:p>
            <a:r>
              <a:rPr lang="en-US" dirty="0" err="1"/>
              <a:t>Áhrif</a:t>
            </a:r>
            <a:r>
              <a:rPr lang="en-US" dirty="0"/>
              <a:t> </a:t>
            </a:r>
            <a:r>
              <a:rPr lang="en-US" dirty="0" err="1"/>
              <a:t>upphafsþéttleika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grisjana</a:t>
            </a:r>
            <a:r>
              <a:rPr lang="en-US" dirty="0"/>
              <a:t> á D130</a:t>
            </a:r>
            <a:endParaRPr lang="is-I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073BD-D39A-74FB-074B-D324380C6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1484784"/>
            <a:ext cx="99759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81692-1578-7233-4473-2A6EFF6C7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8BF2-5BF6-9FA8-BA72-D8D42C71A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CD300-EE76-48F3-B980-D9D9A04B6B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1624" y="0"/>
            <a:ext cx="7776864" cy="688077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471986-677E-DEB1-103C-604ACBC58796}"/>
              </a:ext>
            </a:extLst>
          </p:cNvPr>
          <p:cNvCxnSpPr>
            <a:cxnSpLocks/>
          </p:cNvCxnSpPr>
          <p:nvPr/>
        </p:nvCxnSpPr>
        <p:spPr bwMode="auto">
          <a:xfrm>
            <a:off x="7071454" y="5229200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3D4E62-4E2E-37D4-6C00-D4BB75EE0A16}"/>
              </a:ext>
            </a:extLst>
          </p:cNvPr>
          <p:cNvCxnSpPr>
            <a:cxnSpLocks/>
          </p:cNvCxnSpPr>
          <p:nvPr/>
        </p:nvCxnSpPr>
        <p:spPr bwMode="auto">
          <a:xfrm>
            <a:off x="8976320" y="4797152"/>
            <a:ext cx="5760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7978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437D-5267-45BC-D276-3E3E57AA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476672"/>
            <a:ext cx="10363200" cy="1143000"/>
          </a:xfrm>
        </p:spPr>
        <p:txBody>
          <a:bodyPr/>
          <a:lstStyle/>
          <a:p>
            <a:r>
              <a:rPr lang="en-US" dirty="0" err="1"/>
              <a:t>Áhrif</a:t>
            </a:r>
            <a:r>
              <a:rPr lang="en-US" dirty="0"/>
              <a:t> </a:t>
            </a:r>
            <a:r>
              <a:rPr lang="en-US" dirty="0" err="1"/>
              <a:t>grisjana</a:t>
            </a:r>
            <a:r>
              <a:rPr lang="en-US" dirty="0"/>
              <a:t> á </a:t>
            </a:r>
            <a:r>
              <a:rPr lang="en-US" dirty="0" err="1"/>
              <a:t>kolefnisbindingu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fyrstu</a:t>
            </a:r>
            <a:r>
              <a:rPr lang="en-US" dirty="0"/>
              <a:t> 20 </a:t>
            </a:r>
            <a:r>
              <a:rPr lang="en-US" dirty="0" err="1"/>
              <a:t>árin</a:t>
            </a:r>
            <a:endParaRPr lang="is-I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996D91-326C-7C8D-BED7-12A903FC0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432" y="1844824"/>
            <a:ext cx="9375188" cy="430002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59AAED74-9F0D-22D0-1ADA-F7450A5DB971}"/>
              </a:ext>
            </a:extLst>
          </p:cNvPr>
          <p:cNvSpPr/>
          <p:nvPr/>
        </p:nvSpPr>
        <p:spPr bwMode="auto">
          <a:xfrm>
            <a:off x="6672064" y="3789040"/>
            <a:ext cx="648072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s-I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933431D-5EC3-A97C-4E9E-4874403394B0}"/>
              </a:ext>
            </a:extLst>
          </p:cNvPr>
          <p:cNvSpPr/>
          <p:nvPr/>
        </p:nvSpPr>
        <p:spPr bwMode="auto">
          <a:xfrm>
            <a:off x="8976320" y="2908986"/>
            <a:ext cx="648072" cy="10240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s-I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s-I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s-I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517</Words>
  <Application>Microsoft Office PowerPoint</Application>
  <PresentationFormat>Víðskjár</PresentationFormat>
  <Paragraphs>68</Paragraphs>
  <Slides>16</Slides>
  <Notes>6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5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IBM Plex Sans</vt:lpstr>
      <vt:lpstr>Times</vt:lpstr>
      <vt:lpstr>Blank</vt:lpstr>
      <vt:lpstr>LT-verkefnið 20 ára:  Áhrif upphafsþéttleika á lerki</vt:lpstr>
      <vt:lpstr>PowerPoint-kynning</vt:lpstr>
      <vt:lpstr>LT-verkefnið - sagan</vt:lpstr>
      <vt:lpstr>PowerPoint-kynning</vt:lpstr>
      <vt:lpstr>Meðferðir</vt:lpstr>
      <vt:lpstr>Áhrif upphafsþéttleika og grisjana á YH</vt:lpstr>
      <vt:lpstr>Áhrif upphafsþéttleika og grisjana á D130</vt:lpstr>
      <vt:lpstr>PowerPoint-kynning</vt:lpstr>
      <vt:lpstr>Áhrif grisjana á kolefnisbindingu  fyrstu 20 árin</vt:lpstr>
      <vt:lpstr>En ég vil vita hvað kemur út í hinn endann!</vt:lpstr>
      <vt:lpstr>PowerPoint-kynning</vt:lpstr>
      <vt:lpstr>PowerPoint-kynning</vt:lpstr>
      <vt:lpstr>PowerPoint-kynning</vt:lpstr>
      <vt:lpstr>Halló!</vt:lpstr>
      <vt:lpstr>PowerPoint-kynning</vt:lpstr>
      <vt:lpstr>Fyrri úttektir á LT-verkefninu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2003 New Zealand and Australia Hoki resource flow</dc:title>
  <dc:creator>Björn</dc:creator>
  <cp:lastModifiedBy>Pétur Halldórsson - LOGS</cp:lastModifiedBy>
  <cp:revision>43</cp:revision>
  <dcterms:created xsi:type="dcterms:W3CDTF">2003-10-02T16:21:04Z</dcterms:created>
  <dcterms:modified xsi:type="dcterms:W3CDTF">2025-03-27T08:48:54Z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80478f-11da-4717-908f-ce13ec08de93_Enabled">
    <vt:lpwstr>true</vt:lpwstr>
  </property>
  <property fmtid="{D5CDD505-2E9C-101B-9397-08002B2CF9AE}" pid="3" name="MSIP_Label_dc80478f-11da-4717-908f-ce13ec08de93_SetDate">
    <vt:lpwstr>2025-03-27T08:48:53Z</vt:lpwstr>
  </property>
  <property fmtid="{D5CDD505-2E9C-101B-9397-08002B2CF9AE}" pid="4" name="MSIP_Label_dc80478f-11da-4717-908f-ce13ec08de93_Method">
    <vt:lpwstr>Standard</vt:lpwstr>
  </property>
  <property fmtid="{D5CDD505-2E9C-101B-9397-08002B2CF9AE}" pid="5" name="MSIP_Label_dc80478f-11da-4717-908f-ce13ec08de93_Name">
    <vt:lpwstr>Varin</vt:lpwstr>
  </property>
  <property fmtid="{D5CDD505-2E9C-101B-9397-08002B2CF9AE}" pid="6" name="MSIP_Label_dc80478f-11da-4717-908f-ce13ec08de93_SiteId">
    <vt:lpwstr>764a306d-0a68-45ad-9f07-6f1804447cd4</vt:lpwstr>
  </property>
  <property fmtid="{D5CDD505-2E9C-101B-9397-08002B2CF9AE}" pid="7" name="MSIP_Label_dc80478f-11da-4717-908f-ce13ec08de93_ActionId">
    <vt:lpwstr>054650c6-f1ec-4afb-b8d4-5dbf4a276c59</vt:lpwstr>
  </property>
  <property fmtid="{D5CDD505-2E9C-101B-9397-08002B2CF9AE}" pid="8" name="MSIP_Label_dc80478f-11da-4717-908f-ce13ec08de93_ContentBits">
    <vt:lpwstr>0</vt:lpwstr>
  </property>
  <property fmtid="{D5CDD505-2E9C-101B-9397-08002B2CF9AE}" pid="9" name="MSIP_Label_dc80478f-11da-4717-908f-ce13ec08de93_Tag">
    <vt:lpwstr>10, 3, 0, 1</vt:lpwstr>
  </property>
</Properties>
</file>