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7" r:id="rId11"/>
    <p:sldId id="266" r:id="rId12"/>
    <p:sldId id="268" r:id="rId1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96"/>
    <p:restoredTop sz="95807"/>
  </p:normalViewPr>
  <p:slideViewPr>
    <p:cSldViewPr snapToGrid="0">
      <p:cViewPr varScale="1">
        <p:scale>
          <a:sx n="63" d="100"/>
          <a:sy n="63" d="100"/>
        </p:scale>
        <p:origin x="5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9D102-85B7-AD4B-99B5-E1BA20EE5942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448EF-1787-5943-A24A-81B16A93DC8A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4431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448EF-1787-5943-A24A-81B16A93DC8A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520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EA78-EE63-9020-234D-53DA8B6A1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22BD9-4EE4-912D-AD80-68294C160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A5125-B3B6-9A83-8F76-E1493A3E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2EBC-7E59-F448-0728-CC906116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EC49E-39BA-0171-34CD-A3FCB799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8174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D923-37F0-4F2E-6BB0-C73C6D24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A2975-EAE2-11D6-4268-0674DA8A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219D-D1A6-2F57-2E93-83A72531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C06E9-D7F2-A1E4-10B5-2A32C271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C5117-24AA-4E7D-5B76-42C13D73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6994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3C341-81C4-E71C-5B80-66A25D8A6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49887-B301-B525-753C-8E30C240E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97FAC-2595-8906-5FA9-F0831C3C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7F577-F2AF-4D4A-1B02-5E3261CA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B8ED9-548F-565F-951D-BD34C8CD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591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07741-E239-DF1A-10A1-CE2F3D1C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D5603-DCF2-E57E-B2DF-4D99FAA0D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E9CD8-CB45-A911-5340-12338B1A5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ABC4B-49DE-DEF4-3CE1-426D081E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C21D4-419E-9B19-4691-2BA9B763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659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7083-B693-0E15-3CD9-ED670B10C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C36F3-F70D-8E70-B434-E38B9649D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EE88C-EFEC-3866-7B8C-6C977836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16059-6A01-5A39-DA01-CC1E4484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743C-F430-34C5-6487-73B1510E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0727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C166-C2A5-D78C-9CC3-1BB11C44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D81CD-D56C-33CD-C26D-8F7EE4120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B88DE-899D-061A-10AE-08C9DB91F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A10BB-B891-1183-0839-BAA0324B8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A5614-E5F5-3FA9-F50C-FCF4DE06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8184C-6451-BEBD-7D19-E42104A1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0979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DDF49-BA90-D02B-53B2-535C1316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17656-31E7-7053-D5EF-A00C5793C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A69E-1B0B-BD34-DD6E-9708D1D1D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D44E26-5EDC-0D8A-1631-50969458A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8342E-262E-773D-56AB-0AB670E6F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CB6D12-E66B-787F-BEBE-583EF6AF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A4348-628C-2351-990E-C7F2FC49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4F81C-7B2D-2018-E406-0DECFB31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9241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2A3C-A35A-2001-340C-EC31D959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A96ED-24D2-6EE7-AAD1-0F3F8D73D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3C343-2153-15DF-28B0-DCE3DBAD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1BED5-B8DD-720E-5BD8-EC32EF75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3899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BA605-67F4-C65F-E249-9F1FF8064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EDBD4-29E8-5390-009C-756DC66B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9E383-4925-7D0A-3308-26362D0E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5919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79E0-B5B6-4260-6749-08AF75DA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AF100-ED63-21A5-37D8-C809B0F29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80740-8A9C-2D97-88A8-E6118E362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6DD36-9596-BAC2-3062-C9A5E29D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0C4FA-F640-B995-1FCD-6DA919D1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D2D08-4C96-B5BC-9F75-82B1CFC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1629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7FEF-8E99-F142-562A-DBD66D7D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0F363-DEF4-F006-9853-95BE5E9CD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4AA7D-4390-149E-F8F2-4C47DDB89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97005-ED7B-9313-1834-C902B19C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F35B4-E740-4033-BBF0-A1EE15BD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D8110-1DD7-1FB8-B6A9-BC3276E8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54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6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21"/>
                    </a14:imgEffect>
                    <a14:imgEffect>
                      <a14:saturation sat="148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3F643A-DC39-5C62-3B16-F2ED2999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2AA5F-5D4D-41C9-B65D-3924A8C4F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4EAB-86B5-937A-4688-10B1D2D8D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9DB251-91C8-1D4D-9C3F-E02184CBD560}" type="datetimeFigureOut">
              <a:rPr lang="en-IS" smtClean="0"/>
              <a:t>03/26/2025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72DE-6DA4-4345-38BD-B267DDDD5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5AF6B-A74A-C668-D016-96A706AA6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F98AE4-2DB1-254A-8872-F8675549359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936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magnus/Library/Group%20Containers/UBF8T346G9.ms/WebArchiveCopyPasteTempFiles/com.microsoft.Word/tandraoskjuhlid25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87DCBC0-09C4-ACB5-B2EC-ECDEE073A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6956"/>
            <a:ext cx="9144000" cy="1439982"/>
          </a:xfrm>
        </p:spPr>
        <p:txBody>
          <a:bodyPr>
            <a:normAutofit/>
          </a:bodyPr>
          <a:lstStyle/>
          <a:p>
            <a:endParaRPr lang="en-IS" sz="3000" dirty="0"/>
          </a:p>
          <a:p>
            <a:r>
              <a:rPr lang="en-IS" sz="3000" dirty="0"/>
              <a:t>Reynsla Tandrabretta ehf.</a:t>
            </a:r>
          </a:p>
          <a:p>
            <a:endParaRPr lang="en-GB" sz="58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A7E76-E22F-7967-1A44-7BBCB2E06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71638" cy="1785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392AFB-9017-F603-B880-54E96FD82C39}"/>
              </a:ext>
            </a:extLst>
          </p:cNvPr>
          <p:cNvSpPr txBox="1"/>
          <p:nvPr/>
        </p:nvSpPr>
        <p:spPr>
          <a:xfrm>
            <a:off x="744511" y="2003049"/>
            <a:ext cx="10702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Skógarhögg</a:t>
            </a:r>
            <a:r>
              <a:rPr lang="en-GB" sz="4800" dirty="0"/>
              <a:t> </a:t>
            </a:r>
            <a:r>
              <a:rPr lang="en-GB" sz="4800" dirty="0" err="1"/>
              <a:t>og</a:t>
            </a:r>
            <a:r>
              <a:rPr lang="en-GB" sz="4800" dirty="0"/>
              <a:t> </a:t>
            </a:r>
            <a:r>
              <a:rPr lang="en-GB" sz="4800" dirty="0" err="1"/>
              <a:t>úrvinnsla</a:t>
            </a:r>
            <a:r>
              <a:rPr lang="en-GB" sz="4800" dirty="0"/>
              <a:t> </a:t>
            </a:r>
            <a:r>
              <a:rPr lang="en-GB" sz="4800" dirty="0" err="1"/>
              <a:t>á</a:t>
            </a:r>
            <a:r>
              <a:rPr lang="en-GB" sz="4800" dirty="0"/>
              <a:t> </a:t>
            </a:r>
            <a:r>
              <a:rPr lang="en-GB" sz="4800" dirty="0" err="1"/>
              <a:t>grisjunarvið</a:t>
            </a:r>
            <a:endParaRPr lang="en-GB" sz="4800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09354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EE2C-6268-CE2C-7EFE-490696A0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21" y="769860"/>
            <a:ext cx="4948003" cy="1325563"/>
          </a:xfrm>
        </p:spPr>
        <p:txBody>
          <a:bodyPr/>
          <a:lstStyle/>
          <a:p>
            <a:pPr algn="ctr"/>
            <a:r>
              <a:rPr lang="en-IS" b="1" dirty="0"/>
              <a:t>Framsýni</a:t>
            </a:r>
          </a:p>
        </p:txBody>
      </p:sp>
      <p:pic>
        <p:nvPicPr>
          <p:cNvPr id="5" name="Content Placeholder 4" descr="A newspaper with a picture of a road and trees&#10;&#10;AI-generated content may be incorrect.">
            <a:extLst>
              <a:ext uri="{FF2B5EF4-FFF2-40B4-BE49-F238E27FC236}">
                <a16:creationId xmlns:a16="http://schemas.microsoft.com/office/drawing/2014/main" id="{D53F7E78-E95E-50AC-32B0-C4412A743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55451"/>
            <a:ext cx="5801194" cy="64928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93AF8-5627-6F01-3681-55AC0B8A4712}"/>
              </a:ext>
            </a:extLst>
          </p:cNvPr>
          <p:cNvSpPr txBox="1"/>
          <p:nvPr/>
        </p:nvSpPr>
        <p:spPr>
          <a:xfrm>
            <a:off x="659566" y="2278505"/>
            <a:ext cx="4092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800" dirty="0"/>
              <a:t>Blað Sjálfstæðismanna á Austurlandi</a:t>
            </a:r>
          </a:p>
          <a:p>
            <a:pPr algn="ctr"/>
            <a:endParaRPr lang="en-IS" sz="2800" dirty="0"/>
          </a:p>
          <a:p>
            <a:pPr algn="ctr"/>
            <a:r>
              <a:rPr lang="en-IS" sz="2800" dirty="0"/>
              <a:t>5 Marz 1965</a:t>
            </a:r>
          </a:p>
          <a:p>
            <a:pPr algn="ctr"/>
            <a:endParaRPr lang="en-I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6E4EB-5345-C4F3-9D2D-C88ACBB06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47" y="-185216"/>
            <a:ext cx="1402025" cy="15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6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70E8-9159-8121-ADB9-0A5B466C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308" y="365125"/>
            <a:ext cx="8775491" cy="1325563"/>
          </a:xfrm>
        </p:spPr>
        <p:txBody>
          <a:bodyPr/>
          <a:lstStyle/>
          <a:p>
            <a:r>
              <a:rPr lang="en-IS" dirty="0"/>
              <a:t>Framtíð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747EA-72F3-9C10-E618-91CA59DD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7472" cy="4351338"/>
          </a:xfrm>
        </p:spPr>
        <p:txBody>
          <a:bodyPr/>
          <a:lstStyle/>
          <a:p>
            <a:r>
              <a:rPr lang="en-IS" dirty="0"/>
              <a:t>Hlutfall flettiviðar eykst við hverja grisjun</a:t>
            </a:r>
          </a:p>
          <a:p>
            <a:r>
              <a:rPr lang="en-IS" dirty="0"/>
              <a:t>Nú 10-15%</a:t>
            </a:r>
          </a:p>
          <a:p>
            <a:r>
              <a:rPr lang="en-IS" dirty="0"/>
              <a:t>Meira af gæðatrjám eykur viðarvinnslu</a:t>
            </a:r>
          </a:p>
          <a:p>
            <a:r>
              <a:rPr lang="en-IS" dirty="0"/>
              <a:t>Úrgangur frá viðarvinnslu nýtist í perlur og iðnaðarvörur</a:t>
            </a:r>
          </a:p>
          <a:p>
            <a:r>
              <a:rPr lang="en-IS" dirty="0"/>
              <a:t>Ný verkefni í farvatninu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48491-0D73-3F9C-002C-B4C88FA3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53" y="-137623"/>
            <a:ext cx="1402025" cy="1543987"/>
          </a:xfrm>
          <a:prstGeom prst="rect">
            <a:avLst/>
          </a:prstGeom>
        </p:spPr>
      </p:pic>
      <p:pic>
        <p:nvPicPr>
          <p:cNvPr id="7" name="Picture 6" descr="A forest with many trees&#10;&#10;AI-generated content may be incorrect.">
            <a:extLst>
              <a:ext uri="{FF2B5EF4-FFF2-40B4-BE49-F238E27FC236}">
                <a16:creationId xmlns:a16="http://schemas.microsoft.com/office/drawing/2014/main" id="{6E2410C2-02CC-998B-A937-28FC78059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3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302B-3BE8-F5AA-F9F2-47643B22A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S" dirty="0"/>
              <a:t>Sýnishorn af framleiðslu og tækjum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D94CC-2395-35A9-9397-0012B4FCA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S" dirty="0"/>
              <a:t>  </a:t>
            </a:r>
            <a:r>
              <a:rPr lang="en-IS" sz="3200" dirty="0"/>
              <a:t>Velkomin að skoða framleiðslu og tæki</a:t>
            </a:r>
            <a:r>
              <a:rPr lang="en-IS" dirty="0"/>
              <a:t>,</a:t>
            </a:r>
          </a:p>
          <a:p>
            <a:endParaRPr lang="en-IS" dirty="0"/>
          </a:p>
          <a:p>
            <a:r>
              <a:rPr lang="en-IS" dirty="0"/>
              <a:t>Viðarperlur og aðrar afurðir nefndar</a:t>
            </a:r>
          </a:p>
          <a:p>
            <a:r>
              <a:rPr lang="en-IS" dirty="0"/>
              <a:t>Perluarinn</a:t>
            </a:r>
          </a:p>
          <a:p>
            <a:r>
              <a:rPr lang="en-IS" dirty="0"/>
              <a:t>Húshitunar ofn, combo lurkar og perlur</a:t>
            </a:r>
          </a:p>
          <a:p>
            <a:r>
              <a:rPr lang="en-IS" dirty="0"/>
              <a:t>Pizza ofn</a:t>
            </a:r>
          </a:p>
          <a:p>
            <a:r>
              <a:rPr lang="en-IS" dirty="0"/>
              <a:t>Kyndistöð fyrir öll hús Hótel Hallormstaðar.</a:t>
            </a:r>
          </a:p>
          <a:p>
            <a:endParaRPr lang="en-IS" dirty="0"/>
          </a:p>
          <a:p>
            <a:pPr marL="0" indent="0" algn="ctr">
              <a:buNone/>
            </a:pPr>
            <a:r>
              <a:rPr lang="en-IS" sz="3200" dirty="0"/>
              <a:t>Bestu þakkir fyrir áheyrnina.</a:t>
            </a:r>
          </a:p>
          <a:p>
            <a:pPr marL="457200" lvl="1" indent="0" algn="ctr">
              <a:buNone/>
            </a:pP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FB116-D976-B421-6513-AEF892640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" y="0"/>
            <a:ext cx="1402025" cy="15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4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D17E-8FCB-AC22-3B52-56900DD8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64" y="365125"/>
            <a:ext cx="10994037" cy="1325563"/>
          </a:xfrm>
        </p:spPr>
        <p:txBody>
          <a:bodyPr/>
          <a:lstStyle/>
          <a:p>
            <a:pPr algn="ctr"/>
            <a:r>
              <a:rPr lang="en-IS" dirty="0"/>
              <a:t>Tandrabretti  ehf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550B0-8CD5-5FD6-B837-E78C8DE7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64" y="1825625"/>
            <a:ext cx="6011056" cy="4667250"/>
          </a:xfrm>
        </p:spPr>
        <p:txBody>
          <a:bodyPr>
            <a:normAutofit fontScale="77500" lnSpcReduction="20000"/>
          </a:bodyPr>
          <a:lstStyle/>
          <a:p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Framleiðslufyrirtæki staðsett á</a:t>
            </a:r>
          </a:p>
          <a:p>
            <a:pPr marL="0" indent="0">
              <a:buNone/>
            </a:pPr>
            <a:r>
              <a:rPr lang="is-I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Eskifirði og Neskaupstað</a:t>
            </a:r>
            <a:endParaRPr lang="en-I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Eina vélvædda framleiðsla vörubretta úr timbri á Íslandi</a:t>
            </a:r>
            <a:endParaRPr lang="en-I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Brautryðjandi í framleiðslu á viðarperlum </a:t>
            </a:r>
          </a:p>
          <a:p>
            <a:endParaRPr lang="en-I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TandraOrka framleiðir  heitt  vatn með viðarperlum í kyndistöðvum.</a:t>
            </a:r>
          </a:p>
          <a:p>
            <a:endParaRPr lang="en-I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Vörur seldar undir vörumerkinu Ilmur.</a:t>
            </a:r>
          </a:p>
          <a:p>
            <a:endParaRPr lang="is-IS" sz="2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Eigendur: Einar Birgir Krisjánsson og</a:t>
            </a:r>
          </a:p>
          <a:p>
            <a:pPr marL="0" indent="0">
              <a:buNone/>
            </a:pPr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Magnús Þorsteinsson</a:t>
            </a:r>
            <a:endParaRPr lang="en-I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pic>
        <p:nvPicPr>
          <p:cNvPr id="5" name="Picture 4" descr="A stack of pallets with text&#10;&#10;AI-generated content may be incorrect.">
            <a:extLst>
              <a:ext uri="{FF2B5EF4-FFF2-40B4-BE49-F238E27FC236}">
                <a16:creationId xmlns:a16="http://schemas.microsoft.com/office/drawing/2014/main" id="{17E91434-6058-0DCF-2F7D-641F9B2DB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820" y="1825625"/>
            <a:ext cx="5471410" cy="1449309"/>
          </a:xfrm>
          <a:prstGeom prst="rect">
            <a:avLst/>
          </a:prstGeom>
        </p:spPr>
      </p:pic>
      <p:pic>
        <p:nvPicPr>
          <p:cNvPr id="7" name="Picture 6" descr="A logo with a factory and leaves coming out of it&#10;&#10;AI-generated content may be incorrect.">
            <a:extLst>
              <a:ext uri="{FF2B5EF4-FFF2-40B4-BE49-F238E27FC236}">
                <a16:creationId xmlns:a16="http://schemas.microsoft.com/office/drawing/2014/main" id="{0DC3F4F7-7679-2E2B-4519-BF654F33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25" y="3320198"/>
            <a:ext cx="2278505" cy="1941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234BF6-D15F-3EAC-3245-09BA51B5F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267" y="3409871"/>
            <a:ext cx="1918801" cy="185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4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2FE4-7147-79C1-83DC-60803C8D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31636" cy="1325563"/>
          </a:xfrm>
        </p:spPr>
        <p:txBody>
          <a:bodyPr/>
          <a:lstStyle/>
          <a:p>
            <a:pPr algn="ctr"/>
            <a:r>
              <a:rPr lang="en-IS" dirty="0"/>
              <a:t>Þörf á grisjun?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9C32B-24AE-1666-E519-268DB525D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06600"/>
            <a:ext cx="8018145" cy="4446588"/>
          </a:xfrm>
        </p:spPr>
        <p:txBody>
          <a:bodyPr/>
          <a:lstStyle/>
          <a:p>
            <a:pPr>
              <a:buNone/>
            </a:pP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s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is-I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Undirritaður er skógarbóndi, enn með helming af 120 ha. ógrisjaða!</a:t>
            </a:r>
            <a:endParaRPr lang="en-I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Þúsundir ha. enn ógrisjaðir úr plöntun frá 1990 -2005 á Fljótsdalshéraði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Forsenda þess að verðmætari afurðir verði til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Keðjusagir eiga ekki lengur við í fyrstu grisjun</a:t>
            </a:r>
          </a:p>
          <a:p>
            <a:r>
              <a:rPr lang="is-I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Komið að annari grisjun víða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5295A-BD16-6863-2F45-10587594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1638" cy="1785938"/>
          </a:xfrm>
          <a:prstGeom prst="rect">
            <a:avLst/>
          </a:prstGeom>
        </p:spPr>
      </p:pic>
      <p:pic>
        <p:nvPicPr>
          <p:cNvPr id="7" name="Picture 6" descr="A group of trees in a forest&#10;&#10;AI-generated content may be incorrect.">
            <a:extLst>
              <a:ext uri="{FF2B5EF4-FFF2-40B4-BE49-F238E27FC236}">
                <a16:creationId xmlns:a16="http://schemas.microsoft.com/office/drawing/2014/main" id="{7BB9679F-06D9-E6FB-C676-7F66C4BA0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25" y="681037"/>
            <a:ext cx="3524250" cy="5956301"/>
          </a:xfrm>
          <a:prstGeom prst="rect">
            <a:avLst/>
          </a:prstGeom>
          <a:effectLst>
            <a:softEdge rad="98696"/>
          </a:effectLst>
        </p:spPr>
      </p:pic>
    </p:spTree>
    <p:extLst>
      <p:ext uri="{BB962C8B-B14F-4D97-AF65-F5344CB8AC3E}">
        <p14:creationId xmlns:p14="http://schemas.microsoft.com/office/powerpoint/2010/main" val="4060341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04F3-5BD8-666F-A8EE-C08DC25F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365125"/>
            <a:ext cx="10174224" cy="1325563"/>
          </a:xfrm>
        </p:spPr>
        <p:txBody>
          <a:bodyPr>
            <a:normAutofit fontScale="90000"/>
          </a:bodyPr>
          <a:lstStyle/>
          <a:p>
            <a:r>
              <a:rPr lang="is-IS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Grisjun Tandrabretta með vélum hófst 2022</a:t>
            </a:r>
            <a:br>
              <a:rPr lang="en-IS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E2680-F41B-0DA3-604F-1EBF73212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s-I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2.000m3  á  árinu 2022</a:t>
            </a:r>
          </a:p>
          <a:p>
            <a:pPr>
              <a:buNone/>
            </a:pPr>
            <a:r>
              <a:rPr lang="en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2.900 m3 a árinu 2023</a:t>
            </a:r>
          </a:p>
          <a:p>
            <a:pPr>
              <a:buNone/>
            </a:pPr>
            <a:r>
              <a:rPr lang="is-I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.500m3  á árinu 2024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6.000m3 áætlaðir á árinu 2025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Fyrsta árið aðeins á Austurlandi og Suðurlandi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Á þessu ári, Austurland, Norðurland , </a:t>
            </a:r>
            <a:r>
              <a:rPr lang="is-IS" sz="2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Öskjuhlíð,</a:t>
            </a:r>
            <a:endParaRPr lang="en-IS" sz="24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solidFill>
                  <a:srgbClr val="000000"/>
                </a:solidFill>
                <a:effectLst/>
                <a:latin typeface="-webkit-standard"/>
                <a:ea typeface="Aptos" panose="020B0004020202020204" pitchFamily="34" charset="0"/>
                <a:cs typeface="Times New Roman" panose="02020603050405020304" pitchFamily="18" charset="0"/>
              </a:rPr>
              <a:t> Suðurland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Æskilegt nýting á vélum væri amk 10.000m3 á ári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pic>
        <p:nvPicPr>
          <p:cNvPr id="4" name="Picture 3" descr="A group of trees in a forest&#10;&#10;AI-generated content may be incorrect.">
            <a:extLst>
              <a:ext uri="{FF2B5EF4-FFF2-40B4-BE49-F238E27FC236}">
                <a16:creationId xmlns:a16="http://schemas.microsoft.com/office/drawing/2014/main" id="{1496E59A-8B02-77A4-6B34-AB21E9BAB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87" y="1192213"/>
            <a:ext cx="4024313" cy="5618162"/>
          </a:xfrm>
          <a:prstGeom prst="rect">
            <a:avLst/>
          </a:prstGeom>
          <a:effectLst>
            <a:softEdge rad="98408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D8F45-BD48-B963-95C7-A90C3270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332" y="-153670"/>
            <a:ext cx="1549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B583D-58C6-B98C-0B37-DCD7527B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624744"/>
            <a:ext cx="9863328" cy="1325563"/>
          </a:xfrm>
        </p:spPr>
        <p:txBody>
          <a:bodyPr/>
          <a:lstStyle/>
          <a:p>
            <a:r>
              <a:rPr lang="is-IS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Tæki og tól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CC39C-5B47-DAE3-0167-B05C49B32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514475"/>
            <a:ext cx="6415083" cy="452755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Vélar fluttar inn tímabundið til prófunar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Fyrstu 3 fluttar út aftur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stórar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gamlar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dýrar</a:t>
            </a:r>
          </a:p>
          <a:p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Stjórnendur véla, atvinnumenn frá</a:t>
            </a: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Lettlandi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pic>
        <p:nvPicPr>
          <p:cNvPr id="9" name="Picture 8" descr="A tractor in the woods&#10;&#10;AI-generated content may be incorrect.">
            <a:extLst>
              <a:ext uri="{FF2B5EF4-FFF2-40B4-BE49-F238E27FC236}">
                <a16:creationId xmlns:a16="http://schemas.microsoft.com/office/drawing/2014/main" id="{ADD1E13B-A61B-FF15-27C7-CF116421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29944" y="-813198"/>
            <a:ext cx="3209130" cy="5153025"/>
          </a:xfrm>
          <a:prstGeom prst="rect">
            <a:avLst/>
          </a:prstGeom>
          <a:effectLst>
            <a:softEdge rad="43332"/>
          </a:effectLst>
        </p:spPr>
      </p:pic>
      <p:pic>
        <p:nvPicPr>
          <p:cNvPr id="11" name="Picture 10" descr="A tractor with a crane and a pile of logs&#10;&#10;AI-generated content may be incorrect.">
            <a:extLst>
              <a:ext uri="{FF2B5EF4-FFF2-40B4-BE49-F238E27FC236}">
                <a16:creationId xmlns:a16="http://schemas.microsoft.com/office/drawing/2014/main" id="{FD27569B-9660-2694-09CC-6F810869C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8" y="3371054"/>
            <a:ext cx="5153025" cy="3486945"/>
          </a:xfrm>
          <a:prstGeom prst="rect">
            <a:avLst/>
          </a:prstGeom>
          <a:effectLst>
            <a:softEdge rad="59784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BA0A8-6F8E-04A9-8646-60B0CC23E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628" y="-299974"/>
            <a:ext cx="1549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7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173C-CDC3-A556-44C0-4670FEB0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648" y="365125"/>
            <a:ext cx="9598152" cy="1325563"/>
          </a:xfrm>
        </p:spPr>
        <p:txBody>
          <a:bodyPr/>
          <a:lstStyle/>
          <a:p>
            <a:r>
              <a:rPr lang="en-IS" dirty="0"/>
              <a:t>Núverandi tæki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1C84D-FFEA-E56A-3370-5B3171B55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3324" cy="4351338"/>
          </a:xfrm>
        </p:spPr>
        <p:txBody>
          <a:bodyPr/>
          <a:lstStyle/>
          <a:p>
            <a:pPr>
              <a:buNone/>
            </a:pPr>
            <a:r>
              <a:rPr lang="is-I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Tiger Cat fellivél</a:t>
            </a: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(Harvester)</a:t>
            </a:r>
          </a:p>
          <a:p>
            <a:pPr>
              <a:buNone/>
            </a:pP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2,5 m á breidd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Á beltum eða dekkjum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11m krani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Fellihaus tekur allt að 40 cm tré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A3F93-7390-67B8-08E3-4F02CDF22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" y="-80518"/>
            <a:ext cx="1549400" cy="1587500"/>
          </a:xfrm>
          <a:prstGeom prst="rect">
            <a:avLst/>
          </a:prstGeom>
        </p:spPr>
      </p:pic>
      <p:pic>
        <p:nvPicPr>
          <p:cNvPr id="6" name="Picture 1" descr="A machine in the woods&#10;&#10;AI-generated content may be incorrect.">
            <a:extLst>
              <a:ext uri="{FF2B5EF4-FFF2-40B4-BE49-F238E27FC236}">
                <a16:creationId xmlns:a16="http://schemas.microsoft.com/office/drawing/2014/main" id="{8C6925BF-61C3-21CF-9E8F-4D2373CC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4" y="871538"/>
            <a:ext cx="6340476" cy="5757861"/>
          </a:xfrm>
          <a:prstGeom prst="rect">
            <a:avLst/>
          </a:prstGeom>
          <a:noFill/>
          <a:effectLst>
            <a:softEdge rad="9901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2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49FFE-FB39-475A-6913-FEA386CD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is-I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Núverandi tæki</a:t>
            </a:r>
            <a:br>
              <a:rPr lang="en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89E1D-1A8A-5FF5-4C22-262F29F58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378967"/>
            <a:ext cx="5652135" cy="501269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None/>
            </a:pPr>
            <a:r>
              <a:rPr lang="is-I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Entracon,</a:t>
            </a: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s-I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útkeyrsluvél</a:t>
            </a: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(Forwarder)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2,5 m breidd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 m  Krani</a:t>
            </a: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Á</a:t>
            </a: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dekkjum og keðjum 8 hjól.</a:t>
            </a:r>
          </a:p>
          <a:p>
            <a:pPr>
              <a:buNone/>
            </a:pP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Timburflutninga bifreið </a:t>
            </a:r>
            <a:r>
              <a:rPr lang="is-I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</a:t>
            </a:r>
            <a:endParaRPr lang="is-I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Bíll og kerra</a:t>
            </a:r>
          </a:p>
          <a:p>
            <a:pPr>
              <a:buNone/>
            </a:pPr>
            <a:endParaRPr lang="en-I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918FA6-CB93-63B3-FFF9-1194B487E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835" y="471487"/>
            <a:ext cx="1257046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B1F23-73FF-1603-9788-D0EDD19A5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-208534"/>
            <a:ext cx="1549400" cy="1587500"/>
          </a:xfrm>
          <a:prstGeom prst="rect">
            <a:avLst/>
          </a:prstGeom>
        </p:spPr>
      </p:pic>
      <p:pic>
        <p:nvPicPr>
          <p:cNvPr id="9" name="Picture 8" descr="A tractor loading logs into a truck&#10;&#10;AI-generated content may be incorrect.">
            <a:extLst>
              <a:ext uri="{FF2B5EF4-FFF2-40B4-BE49-F238E27FC236}">
                <a16:creationId xmlns:a16="http://schemas.microsoft.com/office/drawing/2014/main" id="{D30F9DD1-FEDD-7C71-DCCF-D620FB340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4" y="649224"/>
            <a:ext cx="6156326" cy="3408425"/>
          </a:xfrm>
          <a:prstGeom prst="rect">
            <a:avLst/>
          </a:prstGeom>
          <a:effectLst>
            <a:softEdge rad="94998"/>
          </a:effectLst>
        </p:spPr>
      </p:pic>
      <p:pic>
        <p:nvPicPr>
          <p:cNvPr id="12" name="Picture 11" descr="A truck with logs on the back&#10;&#10;AI-generated content may be incorrect.">
            <a:extLst>
              <a:ext uri="{FF2B5EF4-FFF2-40B4-BE49-F238E27FC236}">
                <a16:creationId xmlns:a16="http://schemas.microsoft.com/office/drawing/2014/main" id="{3F20DB0F-54D8-C95E-568F-74AAF03FA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005" y="3942413"/>
            <a:ext cx="6099495" cy="2915587"/>
          </a:xfrm>
          <a:prstGeom prst="rect">
            <a:avLst/>
          </a:prstGeom>
          <a:effectLst>
            <a:softEdge rad="110626"/>
          </a:effectLst>
        </p:spPr>
      </p:pic>
    </p:spTree>
    <p:extLst>
      <p:ext uri="{BB962C8B-B14F-4D97-AF65-F5344CB8AC3E}">
        <p14:creationId xmlns:p14="http://schemas.microsoft.com/office/powerpoint/2010/main" val="224426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16A3-0227-92DD-4E5E-5AA4FC5A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Hvað framleiðium við úr</a:t>
            </a:r>
            <a:r>
              <a:rPr lang="is-IS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Grisjunarvið?</a:t>
            </a:r>
            <a:br>
              <a:rPr lang="en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A30C7-B451-DF1A-ADC9-1EF23B25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406"/>
            <a:ext cx="10515600" cy="470655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is-I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Viðarperlur – Wood Pellets</a:t>
            </a:r>
            <a:endParaRPr lang="en-I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Framleitt á sl ári 2.500 tonn</a:t>
            </a: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Framleiðsla í verksmiðju á Eskifirði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Fjárfesting 250 milljónir til dagsins í dag</a:t>
            </a:r>
          </a:p>
          <a:p>
            <a:pPr marL="0" indent="0"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Framleiðslugeta 5-8.000 tonn</a:t>
            </a:r>
          </a:p>
          <a:p>
            <a:pPr marL="0" indent="0">
              <a:buNone/>
            </a:pPr>
            <a:r>
              <a:rPr lang="is-I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Varan notuð mest á Íslandi sem undirburður fyrir hross</a:t>
            </a:r>
            <a:endParaRPr lang="is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is-I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Orkusala.</a:t>
            </a:r>
            <a:endParaRPr lang="en-I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Viðarperlur nýttar mest til orkuframleiðslu erlendis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katlar tóku yfir Fjarvarmaveitu Neskaupstaðar á sl ári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ketill skólahverfi og Íþróttahús á Reyðarfirði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Gróðurhús og kornþurkun í Vallanesi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Hotel Hallormstaður, Végarður,  félagsheimili. </a:t>
            </a:r>
            <a:endParaRPr lang="en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09172-E432-B452-1E04-E4CB429D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-117094"/>
            <a:ext cx="1549400" cy="1587500"/>
          </a:xfrm>
          <a:prstGeom prst="rect">
            <a:avLst/>
          </a:prstGeom>
        </p:spPr>
      </p:pic>
      <p:pic>
        <p:nvPicPr>
          <p:cNvPr id="8" name="Picture 7" descr="A bag of fertilizer on the ground&#10;&#10;AI-generated content may be incorrect.">
            <a:extLst>
              <a:ext uri="{FF2B5EF4-FFF2-40B4-BE49-F238E27FC236}">
                <a16:creationId xmlns:a16="http://schemas.microsoft.com/office/drawing/2014/main" id="{029D1506-268E-6734-F0BD-D960D3ACF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752" y="1214374"/>
            <a:ext cx="4745736" cy="2937002"/>
          </a:xfrm>
          <a:prstGeom prst="rect">
            <a:avLst/>
          </a:prstGeom>
          <a:effectLst>
            <a:softEdge rad="60493"/>
          </a:effectLst>
        </p:spPr>
      </p:pic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0D106367-1D87-7651-F538-F4E5654F5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752" y="4151376"/>
            <a:ext cx="4745736" cy="2624328"/>
          </a:xfrm>
          <a:prstGeom prst="rect">
            <a:avLst/>
          </a:prstGeom>
          <a:effectLst>
            <a:softEdge rad="59025"/>
          </a:effectLst>
        </p:spPr>
      </p:pic>
    </p:spTree>
    <p:extLst>
      <p:ext uri="{BB962C8B-B14F-4D97-AF65-F5344CB8AC3E}">
        <p14:creationId xmlns:p14="http://schemas.microsoft.com/office/powerpoint/2010/main" val="355700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E883-2AD6-54E1-83E8-81B7A722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690181"/>
            <a:ext cx="10908792" cy="1393452"/>
          </a:xfrm>
        </p:spPr>
        <p:txBody>
          <a:bodyPr/>
          <a:lstStyle/>
          <a:p>
            <a:r>
              <a:rPr lang="en-IS" dirty="0"/>
              <a:t>Tilraunir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05CA1-BB8D-97C5-5B63-945407552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08" y="1816481"/>
            <a:ext cx="4629912" cy="43513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is-I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is-I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Girðingarstaurar,  vara líkar vel, </a:t>
            </a: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þarf að vélvæða framleiðsluna frekar</a:t>
            </a:r>
          </a:p>
          <a:p>
            <a:pPr>
              <a:buNone/>
            </a:pP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Skífur, fyrsti stóri samningurin</a:t>
            </a:r>
          </a:p>
          <a:p>
            <a:pPr>
              <a:buNone/>
            </a:pPr>
            <a:r>
              <a:rPr lang="is-I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Í burðarliðnum</a:t>
            </a: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Viðarkol – Sjáið vonandi</a:t>
            </a:r>
          </a:p>
          <a:p>
            <a:pPr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verslunum í sumar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90807-0BE9-43E3-331A-91C5139D4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795" y="883190"/>
            <a:ext cx="3632507" cy="3130041"/>
          </a:xfrm>
          <a:prstGeom prst="rect">
            <a:avLst/>
          </a:prstGeom>
          <a:effectLst>
            <a:glow>
              <a:schemeClr val="accent1">
                <a:alpha val="88110"/>
              </a:schemeClr>
            </a:glow>
            <a:softEdge rad="95725"/>
          </a:effectLst>
        </p:spPr>
      </p:pic>
      <p:pic>
        <p:nvPicPr>
          <p:cNvPr id="7" name="Picture 6" descr="A piece of wood on a black surface&#10;&#10;AI-generated content may be incorrect.">
            <a:extLst>
              <a:ext uri="{FF2B5EF4-FFF2-40B4-BE49-F238E27FC236}">
                <a16:creationId xmlns:a16="http://schemas.microsoft.com/office/drawing/2014/main" id="{F2C97CD2-A783-331D-5C20-A509DCE7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59321" y="891980"/>
            <a:ext cx="3072384" cy="3127957"/>
          </a:xfrm>
          <a:prstGeom prst="rect">
            <a:avLst/>
          </a:prstGeom>
          <a:effectLst>
            <a:softEdge rad="33359"/>
          </a:effectLst>
        </p:spPr>
      </p:pic>
      <p:pic>
        <p:nvPicPr>
          <p:cNvPr id="9" name="Picture 8" descr="A large metal container with a fire coming out of it&#10;&#10;AI-generated content may be incorrect.">
            <a:extLst>
              <a:ext uri="{FF2B5EF4-FFF2-40B4-BE49-F238E27FC236}">
                <a16:creationId xmlns:a16="http://schemas.microsoft.com/office/drawing/2014/main" id="{DFCE51E1-6B1B-BD59-B30E-A160AB254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16025" y="3660949"/>
            <a:ext cx="2719438" cy="3632507"/>
          </a:xfrm>
          <a:prstGeom prst="rect">
            <a:avLst/>
          </a:prstGeom>
          <a:effectLst>
            <a:softEdge rad="127769"/>
          </a:effectLst>
        </p:spPr>
      </p:pic>
      <p:pic>
        <p:nvPicPr>
          <p:cNvPr id="11" name="Picture 10" descr="A bag of black coal&#10;&#10;AI-generated content may be incorrect.">
            <a:extLst>
              <a:ext uri="{FF2B5EF4-FFF2-40B4-BE49-F238E27FC236}">
                <a16:creationId xmlns:a16="http://schemas.microsoft.com/office/drawing/2014/main" id="{7FC7D4D7-E58F-09AA-8FA8-741629029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534" y="4221735"/>
            <a:ext cx="3127957" cy="2615185"/>
          </a:xfrm>
          <a:prstGeom prst="rect">
            <a:avLst/>
          </a:prstGeom>
          <a:effectLst>
            <a:softEdge rad="65644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E9018-3A7C-0CF6-4484-DE5FC8FB6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4607" y="-406869"/>
            <a:ext cx="1402025" cy="15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83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436</Words>
  <Application>Microsoft Office PowerPoint</Application>
  <PresentationFormat>Widescreen</PresentationFormat>
  <Paragraphs>112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-webkit-standard</vt:lpstr>
      <vt:lpstr>Office Theme</vt:lpstr>
      <vt:lpstr>PowerPoint Presentation</vt:lpstr>
      <vt:lpstr>Tandrabretti  ehf</vt:lpstr>
      <vt:lpstr>Þörf á grisjun?</vt:lpstr>
      <vt:lpstr>Grisjun Tandrabretta með vélum hófst 2022 </vt:lpstr>
      <vt:lpstr>Tæki og tól</vt:lpstr>
      <vt:lpstr>Núverandi tæki</vt:lpstr>
      <vt:lpstr>Núverandi tæki </vt:lpstr>
      <vt:lpstr>    Hvað framleiðium við úr Grisjunarvið? </vt:lpstr>
      <vt:lpstr>Tilraunir </vt:lpstr>
      <vt:lpstr>Framsýni</vt:lpstr>
      <vt:lpstr>Framtíð</vt:lpstr>
      <vt:lpstr>Sýnishorn af framleiðslu og tækjum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Magnus Thorsteinsson</dc:creator>
  <cp:lastModifiedBy>Bjarni Diðrik Sigurdsson - LBHI</cp:lastModifiedBy>
  <cp:revision>34</cp:revision>
  <dcterms:created xsi:type="dcterms:W3CDTF">2025-03-23T14:51:26Z</dcterms:created>
  <dcterms:modified xsi:type="dcterms:W3CDTF">2025-03-26T01:02:07Z</dcterms:modified>
</cp:coreProperties>
</file>