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2"/>
  </p:notesMasterIdLst>
  <p:sldIdLst>
    <p:sldId id="258" r:id="rId5"/>
    <p:sldId id="281" r:id="rId6"/>
    <p:sldId id="259" r:id="rId7"/>
    <p:sldId id="267" r:id="rId8"/>
    <p:sldId id="404" r:id="rId9"/>
    <p:sldId id="405" r:id="rId10"/>
    <p:sldId id="406" r:id="rId11"/>
    <p:sldId id="265" r:id="rId12"/>
    <p:sldId id="280" r:id="rId13"/>
    <p:sldId id="279" r:id="rId14"/>
    <p:sldId id="409" r:id="rId15"/>
    <p:sldId id="408" r:id="rId16"/>
    <p:sldId id="264" r:id="rId17"/>
    <p:sldId id="377" r:id="rId18"/>
    <p:sldId id="286" r:id="rId19"/>
    <p:sldId id="274" r:id="rId20"/>
    <p:sldId id="275" r:id="rId21"/>
    <p:sldId id="276" r:id="rId22"/>
    <p:sldId id="277" r:id="rId23"/>
    <p:sldId id="278" r:id="rId24"/>
    <p:sldId id="287" r:id="rId25"/>
    <p:sldId id="285" r:id="rId26"/>
    <p:sldId id="378" r:id="rId27"/>
    <p:sldId id="379" r:id="rId28"/>
    <p:sldId id="380" r:id="rId29"/>
    <p:sldId id="282" r:id="rId30"/>
    <p:sldId id="283" r:id="rId31"/>
    <p:sldId id="284" r:id="rId32"/>
    <p:sldId id="412" r:id="rId33"/>
    <p:sldId id="288" r:id="rId34"/>
    <p:sldId id="401" r:id="rId35"/>
    <p:sldId id="381" r:id="rId36"/>
    <p:sldId id="402" r:id="rId37"/>
    <p:sldId id="372" r:id="rId38"/>
    <p:sldId id="375" r:id="rId39"/>
    <p:sldId id="373" r:id="rId40"/>
    <p:sldId id="384" r:id="rId41"/>
    <p:sldId id="410" r:id="rId42"/>
    <p:sldId id="386" r:id="rId43"/>
    <p:sldId id="388" r:id="rId44"/>
    <p:sldId id="389" r:id="rId45"/>
    <p:sldId id="395" r:id="rId46"/>
    <p:sldId id="396" r:id="rId47"/>
    <p:sldId id="394" r:id="rId48"/>
    <p:sldId id="407" r:id="rId49"/>
    <p:sldId id="400" r:id="rId50"/>
    <p:sldId id="4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4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09089-8E9B-42CB-9529-C86F15335B38}" v="3" dt="2025-03-27T13:10:57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ðal stíll 2 - Áhersla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Þemastíll 2 - Áhersla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kr.arnor.SKOGUR\Documents\Nytt\&#205;slensk%20sk&#243;gar&#250;ttekt\FRA2025&#250;rvinnsla\FRA%20og%20SoEF%202025%20yfirlitsskr&#225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kr.arnor.SKOGUR\Documents\Nytt\&#205;slensk%20sk&#243;gar&#250;ttekt\FRA2025&#250;rvinnsla\FRA%20og%20SoEF%202025%20yfirlitsskr&#225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/>
              <a:t>Fjöldi mæliflata ÍSÚ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Samantekt!$M$12</c:f>
              <c:strCache>
                <c:ptCount val="1"/>
                <c:pt idx="0">
                  <c:v>Mælifletir rækt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Samantekt!$N$11:$AH$11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Samantekt!$N$12:$AH$12</c:f>
              <c:numCache>
                <c:formatCode>General</c:formatCode>
                <c:ptCount val="21"/>
                <c:pt idx="0">
                  <c:v>123</c:v>
                </c:pt>
                <c:pt idx="1">
                  <c:v>129</c:v>
                </c:pt>
                <c:pt idx="2">
                  <c:v>131</c:v>
                </c:pt>
                <c:pt idx="3">
                  <c:v>148</c:v>
                </c:pt>
                <c:pt idx="4">
                  <c:v>184</c:v>
                </c:pt>
                <c:pt idx="5">
                  <c:v>147</c:v>
                </c:pt>
                <c:pt idx="6">
                  <c:v>172</c:v>
                </c:pt>
                <c:pt idx="7">
                  <c:v>158</c:v>
                </c:pt>
                <c:pt idx="8">
                  <c:v>175</c:v>
                </c:pt>
                <c:pt idx="9">
                  <c:v>194</c:v>
                </c:pt>
                <c:pt idx="10">
                  <c:v>211</c:v>
                </c:pt>
                <c:pt idx="11">
                  <c:v>229</c:v>
                </c:pt>
                <c:pt idx="12">
                  <c:v>183</c:v>
                </c:pt>
                <c:pt idx="13">
                  <c:v>176</c:v>
                </c:pt>
                <c:pt idx="14">
                  <c:v>200</c:v>
                </c:pt>
                <c:pt idx="15">
                  <c:v>219</c:v>
                </c:pt>
                <c:pt idx="16">
                  <c:v>223</c:v>
                </c:pt>
                <c:pt idx="17">
                  <c:v>273</c:v>
                </c:pt>
                <c:pt idx="18" formatCode="0">
                  <c:v>273</c:v>
                </c:pt>
                <c:pt idx="19">
                  <c:v>351</c:v>
                </c:pt>
                <c:pt idx="20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A-4763-8B69-F2C6C50C9D94}"/>
            </c:ext>
          </c:extLst>
        </c:ser>
        <c:ser>
          <c:idx val="1"/>
          <c:order val="1"/>
          <c:tx>
            <c:strRef>
              <c:f>Samantekt!$M$13</c:f>
              <c:strCache>
                <c:ptCount val="1"/>
                <c:pt idx="0">
                  <c:v>Mælifletir birki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Samantekt!$N$11:$AH$11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Samantekt!$N$13:$AH$13</c:f>
              <c:numCache>
                <c:formatCode>General</c:formatCode>
                <c:ptCount val="21"/>
                <c:pt idx="0">
                  <c:v>12</c:v>
                </c:pt>
                <c:pt idx="1">
                  <c:v>58</c:v>
                </c:pt>
                <c:pt idx="2">
                  <c:v>34</c:v>
                </c:pt>
                <c:pt idx="3">
                  <c:v>54</c:v>
                </c:pt>
                <c:pt idx="4">
                  <c:v>43</c:v>
                </c:pt>
                <c:pt idx="5">
                  <c:v>6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51</c:v>
                </c:pt>
                <c:pt idx="11">
                  <c:v>56</c:v>
                </c:pt>
                <c:pt idx="12">
                  <c:v>71</c:v>
                </c:pt>
                <c:pt idx="13">
                  <c:v>65</c:v>
                </c:pt>
                <c:pt idx="14">
                  <c:v>48</c:v>
                </c:pt>
                <c:pt idx="15">
                  <c:v>14</c:v>
                </c:pt>
                <c:pt idx="16">
                  <c:v>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A-4763-8B69-F2C6C50C9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4241920"/>
        <c:axId val="1764243360"/>
      </c:barChart>
      <c:catAx>
        <c:axId val="17642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764243360"/>
        <c:crosses val="autoZero"/>
        <c:auto val="1"/>
        <c:lblAlgn val="ctr"/>
        <c:lblOffset val="100"/>
        <c:noMultiLvlLbl val="0"/>
      </c:catAx>
      <c:valAx>
        <c:axId val="176424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7642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Árleg gróðursetning skógarplantna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Sheet1!$A$2:$A$125</c:f>
              <c:numCache>
                <c:formatCode>General</c:formatCode>
                <c:ptCount val="124"/>
                <c:pt idx="0">
                  <c:v>1899</c:v>
                </c:pt>
                <c:pt idx="1">
                  <c:v>1900</c:v>
                </c:pt>
                <c:pt idx="2">
                  <c:v>1901</c:v>
                </c:pt>
                <c:pt idx="3">
                  <c:v>1902</c:v>
                </c:pt>
                <c:pt idx="4">
                  <c:v>1903</c:v>
                </c:pt>
                <c:pt idx="5">
                  <c:v>1904</c:v>
                </c:pt>
                <c:pt idx="6">
                  <c:v>1905</c:v>
                </c:pt>
                <c:pt idx="7">
                  <c:v>1906</c:v>
                </c:pt>
                <c:pt idx="8">
                  <c:v>1907</c:v>
                </c:pt>
                <c:pt idx="9">
                  <c:v>1908</c:v>
                </c:pt>
                <c:pt idx="10">
                  <c:v>1909</c:v>
                </c:pt>
                <c:pt idx="11">
                  <c:v>1910</c:v>
                </c:pt>
                <c:pt idx="12">
                  <c:v>1911</c:v>
                </c:pt>
                <c:pt idx="13">
                  <c:v>1912</c:v>
                </c:pt>
                <c:pt idx="14">
                  <c:v>1913</c:v>
                </c:pt>
                <c:pt idx="15">
                  <c:v>1914</c:v>
                </c:pt>
                <c:pt idx="16">
                  <c:v>1915</c:v>
                </c:pt>
                <c:pt idx="17">
                  <c:v>1916</c:v>
                </c:pt>
                <c:pt idx="18">
                  <c:v>1917</c:v>
                </c:pt>
                <c:pt idx="19">
                  <c:v>1918</c:v>
                </c:pt>
                <c:pt idx="20">
                  <c:v>1919</c:v>
                </c:pt>
                <c:pt idx="21">
                  <c:v>1920</c:v>
                </c:pt>
                <c:pt idx="22">
                  <c:v>1921</c:v>
                </c:pt>
                <c:pt idx="23">
                  <c:v>1922</c:v>
                </c:pt>
                <c:pt idx="24">
                  <c:v>1923</c:v>
                </c:pt>
                <c:pt idx="25">
                  <c:v>1924</c:v>
                </c:pt>
                <c:pt idx="26">
                  <c:v>1925</c:v>
                </c:pt>
                <c:pt idx="27">
                  <c:v>1926</c:v>
                </c:pt>
                <c:pt idx="28">
                  <c:v>1927</c:v>
                </c:pt>
                <c:pt idx="29">
                  <c:v>1928</c:v>
                </c:pt>
                <c:pt idx="30">
                  <c:v>1929</c:v>
                </c:pt>
                <c:pt idx="31">
                  <c:v>1930</c:v>
                </c:pt>
                <c:pt idx="32">
                  <c:v>1931</c:v>
                </c:pt>
                <c:pt idx="33">
                  <c:v>1932</c:v>
                </c:pt>
                <c:pt idx="34">
                  <c:v>1933</c:v>
                </c:pt>
                <c:pt idx="35">
                  <c:v>1934</c:v>
                </c:pt>
                <c:pt idx="36">
                  <c:v>1935</c:v>
                </c:pt>
                <c:pt idx="37">
                  <c:v>1936</c:v>
                </c:pt>
                <c:pt idx="38">
                  <c:v>1937</c:v>
                </c:pt>
                <c:pt idx="39">
                  <c:v>1938</c:v>
                </c:pt>
                <c:pt idx="40">
                  <c:v>1939</c:v>
                </c:pt>
                <c:pt idx="41">
                  <c:v>1940</c:v>
                </c:pt>
                <c:pt idx="42">
                  <c:v>1941</c:v>
                </c:pt>
                <c:pt idx="43">
                  <c:v>1942</c:v>
                </c:pt>
                <c:pt idx="44">
                  <c:v>1943</c:v>
                </c:pt>
                <c:pt idx="45">
                  <c:v>1944</c:v>
                </c:pt>
                <c:pt idx="46">
                  <c:v>1945</c:v>
                </c:pt>
                <c:pt idx="47">
                  <c:v>1946</c:v>
                </c:pt>
                <c:pt idx="48">
                  <c:v>1947</c:v>
                </c:pt>
                <c:pt idx="49">
                  <c:v>1948</c:v>
                </c:pt>
                <c:pt idx="50">
                  <c:v>1949</c:v>
                </c:pt>
                <c:pt idx="51">
                  <c:v>1950</c:v>
                </c:pt>
                <c:pt idx="52">
                  <c:v>1951</c:v>
                </c:pt>
                <c:pt idx="53">
                  <c:v>1952</c:v>
                </c:pt>
                <c:pt idx="54">
                  <c:v>1953</c:v>
                </c:pt>
                <c:pt idx="55">
                  <c:v>1954</c:v>
                </c:pt>
                <c:pt idx="56">
                  <c:v>1955</c:v>
                </c:pt>
                <c:pt idx="57">
                  <c:v>1956</c:v>
                </c:pt>
                <c:pt idx="58">
                  <c:v>1957</c:v>
                </c:pt>
                <c:pt idx="59">
                  <c:v>1958</c:v>
                </c:pt>
                <c:pt idx="60">
                  <c:v>1959</c:v>
                </c:pt>
                <c:pt idx="61">
                  <c:v>1960</c:v>
                </c:pt>
                <c:pt idx="62">
                  <c:v>1961</c:v>
                </c:pt>
                <c:pt idx="63">
                  <c:v>1962</c:v>
                </c:pt>
                <c:pt idx="64">
                  <c:v>1963</c:v>
                </c:pt>
                <c:pt idx="65">
                  <c:v>1964</c:v>
                </c:pt>
                <c:pt idx="66">
                  <c:v>1965</c:v>
                </c:pt>
                <c:pt idx="67">
                  <c:v>1966</c:v>
                </c:pt>
                <c:pt idx="68">
                  <c:v>1967</c:v>
                </c:pt>
                <c:pt idx="69">
                  <c:v>1968</c:v>
                </c:pt>
                <c:pt idx="70">
                  <c:v>1969</c:v>
                </c:pt>
                <c:pt idx="71">
                  <c:v>1970</c:v>
                </c:pt>
                <c:pt idx="72">
                  <c:v>1971</c:v>
                </c:pt>
                <c:pt idx="73">
                  <c:v>1972</c:v>
                </c:pt>
                <c:pt idx="74">
                  <c:v>1973</c:v>
                </c:pt>
                <c:pt idx="75">
                  <c:v>1974</c:v>
                </c:pt>
                <c:pt idx="76">
                  <c:v>1975</c:v>
                </c:pt>
                <c:pt idx="77">
                  <c:v>1976</c:v>
                </c:pt>
                <c:pt idx="78">
                  <c:v>1977</c:v>
                </c:pt>
                <c:pt idx="79">
                  <c:v>1978</c:v>
                </c:pt>
                <c:pt idx="80">
                  <c:v>1979</c:v>
                </c:pt>
                <c:pt idx="81">
                  <c:v>1980</c:v>
                </c:pt>
                <c:pt idx="82">
                  <c:v>1981</c:v>
                </c:pt>
                <c:pt idx="83">
                  <c:v>1982</c:v>
                </c:pt>
                <c:pt idx="84">
                  <c:v>1983</c:v>
                </c:pt>
                <c:pt idx="85">
                  <c:v>1984</c:v>
                </c:pt>
                <c:pt idx="86">
                  <c:v>1985</c:v>
                </c:pt>
                <c:pt idx="87">
                  <c:v>1986</c:v>
                </c:pt>
                <c:pt idx="88">
                  <c:v>1987</c:v>
                </c:pt>
                <c:pt idx="89">
                  <c:v>1988</c:v>
                </c:pt>
                <c:pt idx="90">
                  <c:v>1989</c:v>
                </c:pt>
                <c:pt idx="91">
                  <c:v>1990</c:v>
                </c:pt>
                <c:pt idx="92">
                  <c:v>1991</c:v>
                </c:pt>
                <c:pt idx="93">
                  <c:v>1992</c:v>
                </c:pt>
                <c:pt idx="94">
                  <c:v>1993</c:v>
                </c:pt>
                <c:pt idx="95">
                  <c:v>1994</c:v>
                </c:pt>
                <c:pt idx="96">
                  <c:v>1995</c:v>
                </c:pt>
                <c:pt idx="97">
                  <c:v>1996</c:v>
                </c:pt>
                <c:pt idx="98">
                  <c:v>1997</c:v>
                </c:pt>
                <c:pt idx="99">
                  <c:v>1998</c:v>
                </c:pt>
                <c:pt idx="100">
                  <c:v>1999</c:v>
                </c:pt>
                <c:pt idx="101">
                  <c:v>2000</c:v>
                </c:pt>
                <c:pt idx="102">
                  <c:v>2001</c:v>
                </c:pt>
                <c:pt idx="103">
                  <c:v>2002</c:v>
                </c:pt>
                <c:pt idx="104">
                  <c:v>2003</c:v>
                </c:pt>
                <c:pt idx="105">
                  <c:v>2004</c:v>
                </c:pt>
                <c:pt idx="106">
                  <c:v>2005</c:v>
                </c:pt>
                <c:pt idx="107">
                  <c:v>2006</c:v>
                </c:pt>
                <c:pt idx="108">
                  <c:v>2007</c:v>
                </c:pt>
                <c:pt idx="109">
                  <c:v>2008</c:v>
                </c:pt>
                <c:pt idx="110">
                  <c:v>2009</c:v>
                </c:pt>
                <c:pt idx="111">
                  <c:v>2010</c:v>
                </c:pt>
                <c:pt idx="112">
                  <c:v>2011</c:v>
                </c:pt>
                <c:pt idx="113">
                  <c:v>2012</c:v>
                </c:pt>
                <c:pt idx="114">
                  <c:v>2013</c:v>
                </c:pt>
                <c:pt idx="115">
                  <c:v>2014</c:v>
                </c:pt>
                <c:pt idx="116">
                  <c:v>2015</c:v>
                </c:pt>
                <c:pt idx="117">
                  <c:v>2016</c:v>
                </c:pt>
                <c:pt idx="118">
                  <c:v>2017</c:v>
                </c:pt>
                <c:pt idx="119">
                  <c:v>2018</c:v>
                </c:pt>
                <c:pt idx="120">
                  <c:v>2019</c:v>
                </c:pt>
                <c:pt idx="121">
                  <c:v>2020</c:v>
                </c:pt>
                <c:pt idx="122">
                  <c:v>2021</c:v>
                </c:pt>
                <c:pt idx="123">
                  <c:v>2022</c:v>
                </c:pt>
              </c:numCache>
            </c:numRef>
          </c:xVal>
          <c:yVal>
            <c:numRef>
              <c:f>Sheet1!$B$2:$B$125</c:f>
              <c:numCache>
                <c:formatCode>General</c:formatCode>
                <c:ptCount val="124"/>
                <c:pt idx="0">
                  <c:v>4400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11600</c:v>
                </c:pt>
                <c:pt idx="17">
                  <c:v>1500</c:v>
                </c:pt>
                <c:pt idx="18">
                  <c:v>3600</c:v>
                </c:pt>
                <c:pt idx="19">
                  <c:v>9900</c:v>
                </c:pt>
                <c:pt idx="20">
                  <c:v>13100</c:v>
                </c:pt>
                <c:pt idx="21">
                  <c:v>3000</c:v>
                </c:pt>
                <c:pt idx="22">
                  <c:v>0</c:v>
                </c:pt>
                <c:pt idx="23">
                  <c:v>6200</c:v>
                </c:pt>
                <c:pt idx="24">
                  <c:v>7000</c:v>
                </c:pt>
                <c:pt idx="25">
                  <c:v>2100</c:v>
                </c:pt>
                <c:pt idx="26">
                  <c:v>3300</c:v>
                </c:pt>
                <c:pt idx="27">
                  <c:v>2200</c:v>
                </c:pt>
                <c:pt idx="28">
                  <c:v>4000</c:v>
                </c:pt>
                <c:pt idx="29">
                  <c:v>2900</c:v>
                </c:pt>
                <c:pt idx="30">
                  <c:v>3700</c:v>
                </c:pt>
                <c:pt idx="31">
                  <c:v>3800</c:v>
                </c:pt>
                <c:pt idx="32">
                  <c:v>1300</c:v>
                </c:pt>
                <c:pt idx="33">
                  <c:v>5500</c:v>
                </c:pt>
                <c:pt idx="34">
                  <c:v>6500</c:v>
                </c:pt>
                <c:pt idx="35">
                  <c:v>8500</c:v>
                </c:pt>
                <c:pt idx="36">
                  <c:v>6000</c:v>
                </c:pt>
                <c:pt idx="37">
                  <c:v>5900</c:v>
                </c:pt>
                <c:pt idx="38">
                  <c:v>7800</c:v>
                </c:pt>
                <c:pt idx="39">
                  <c:v>36505</c:v>
                </c:pt>
                <c:pt idx="40">
                  <c:v>53300</c:v>
                </c:pt>
                <c:pt idx="41" formatCode="#,##0">
                  <c:v>27300</c:v>
                </c:pt>
                <c:pt idx="42" formatCode="#,##0">
                  <c:v>33900</c:v>
                </c:pt>
                <c:pt idx="43" formatCode="#,##0">
                  <c:v>45016</c:v>
                </c:pt>
                <c:pt idx="44" formatCode="#,##0">
                  <c:v>57739</c:v>
                </c:pt>
                <c:pt idx="45" formatCode="#,##0">
                  <c:v>47075</c:v>
                </c:pt>
                <c:pt idx="46" formatCode="#,##0">
                  <c:v>60110</c:v>
                </c:pt>
                <c:pt idx="47" formatCode="#,##0">
                  <c:v>102612</c:v>
                </c:pt>
                <c:pt idx="48" formatCode="#,##0">
                  <c:v>155170</c:v>
                </c:pt>
                <c:pt idx="49" formatCode="#,##0">
                  <c:v>178400</c:v>
                </c:pt>
                <c:pt idx="50" formatCode="#,##0">
                  <c:v>134800</c:v>
                </c:pt>
                <c:pt idx="51" formatCode="#,##0">
                  <c:v>222598</c:v>
                </c:pt>
                <c:pt idx="52" formatCode="#,##0">
                  <c:v>529750</c:v>
                </c:pt>
                <c:pt idx="53" formatCode="#,##0">
                  <c:v>636910</c:v>
                </c:pt>
                <c:pt idx="54" formatCode="#,##0">
                  <c:v>765985</c:v>
                </c:pt>
                <c:pt idx="55" formatCode="#,##0">
                  <c:v>838891</c:v>
                </c:pt>
                <c:pt idx="56" formatCode="#,##0">
                  <c:v>651112</c:v>
                </c:pt>
                <c:pt idx="57" formatCode="#,##0">
                  <c:v>729242</c:v>
                </c:pt>
                <c:pt idx="58" formatCode="#,##0">
                  <c:v>617196</c:v>
                </c:pt>
                <c:pt idx="59" formatCode="#,##0">
                  <c:v>1266224</c:v>
                </c:pt>
                <c:pt idx="60" formatCode="#,##0">
                  <c:v>1028145</c:v>
                </c:pt>
                <c:pt idx="61" formatCode="#,##0">
                  <c:v>1100032</c:v>
                </c:pt>
                <c:pt idx="62" formatCode="#,##0">
                  <c:v>1473383</c:v>
                </c:pt>
                <c:pt idx="63" formatCode="#,##0">
                  <c:v>1379300</c:v>
                </c:pt>
                <c:pt idx="64" formatCode="#,##0">
                  <c:v>1082800</c:v>
                </c:pt>
                <c:pt idx="65" formatCode="#,##0">
                  <c:v>942200</c:v>
                </c:pt>
                <c:pt idx="66" formatCode="#,##0">
                  <c:v>846500</c:v>
                </c:pt>
                <c:pt idx="67" formatCode="#,##0">
                  <c:v>786700</c:v>
                </c:pt>
                <c:pt idx="68" formatCode="#,##0">
                  <c:v>908935</c:v>
                </c:pt>
                <c:pt idx="69" formatCode="#,##0">
                  <c:v>713800</c:v>
                </c:pt>
                <c:pt idx="70" formatCode="#,##0">
                  <c:v>772700</c:v>
                </c:pt>
                <c:pt idx="71" formatCode="#,##0">
                  <c:v>730800</c:v>
                </c:pt>
                <c:pt idx="72" formatCode="#,##0">
                  <c:v>609200</c:v>
                </c:pt>
                <c:pt idx="73" formatCode="#,##0">
                  <c:v>692160</c:v>
                </c:pt>
                <c:pt idx="74" formatCode="#,##0">
                  <c:v>758290</c:v>
                </c:pt>
                <c:pt idx="75" formatCode="#,##0">
                  <c:v>708560</c:v>
                </c:pt>
                <c:pt idx="76" formatCode="#,##0">
                  <c:v>750040</c:v>
                </c:pt>
                <c:pt idx="77" formatCode="#,##0">
                  <c:v>709700</c:v>
                </c:pt>
                <c:pt idx="78" formatCode="#,##0">
                  <c:v>763170</c:v>
                </c:pt>
                <c:pt idx="79" formatCode="#,##0">
                  <c:v>545883</c:v>
                </c:pt>
                <c:pt idx="80" formatCode="#,##0">
                  <c:v>689945</c:v>
                </c:pt>
                <c:pt idx="81" formatCode="#,##0">
                  <c:v>529005</c:v>
                </c:pt>
                <c:pt idx="82" formatCode="#,##0">
                  <c:v>597390</c:v>
                </c:pt>
                <c:pt idx="83" formatCode="#,##0">
                  <c:v>759880</c:v>
                </c:pt>
                <c:pt idx="84" formatCode="#,##0">
                  <c:v>1016401</c:v>
                </c:pt>
                <c:pt idx="85" formatCode="#,##0">
                  <c:v>938298</c:v>
                </c:pt>
                <c:pt idx="86" formatCode="#,##0">
                  <c:v>902840</c:v>
                </c:pt>
                <c:pt idx="87" formatCode="#,##0">
                  <c:v>956447</c:v>
                </c:pt>
                <c:pt idx="88" formatCode="#,##0">
                  <c:v>1224932</c:v>
                </c:pt>
                <c:pt idx="89" formatCode="#,##0">
                  <c:v>1305053</c:v>
                </c:pt>
                <c:pt idx="90" formatCode="#,##0">
                  <c:v>1434982</c:v>
                </c:pt>
                <c:pt idx="91" formatCode="#,##0">
                  <c:v>3375859</c:v>
                </c:pt>
                <c:pt idx="92" formatCode="#,##0">
                  <c:v>4598100</c:v>
                </c:pt>
                <c:pt idx="93" formatCode="#,##0">
                  <c:v>4598100</c:v>
                </c:pt>
                <c:pt idx="94" formatCode="#,##0">
                  <c:v>5023300</c:v>
                </c:pt>
                <c:pt idx="95" formatCode="#,##0">
                  <c:v>4275600</c:v>
                </c:pt>
                <c:pt idx="96" formatCode="#,##0">
                  <c:v>4354438</c:v>
                </c:pt>
                <c:pt idx="97" formatCode="#,##0">
                  <c:v>3976281</c:v>
                </c:pt>
                <c:pt idx="98" formatCode="#,##0">
                  <c:v>3416932</c:v>
                </c:pt>
                <c:pt idx="99" formatCode="#,##0">
                  <c:v>4458893</c:v>
                </c:pt>
                <c:pt idx="100" formatCode="#,##0">
                  <c:v>4685524</c:v>
                </c:pt>
                <c:pt idx="101" formatCode="#,##0">
                  <c:v>4714434</c:v>
                </c:pt>
                <c:pt idx="102" formatCode="#,##0">
                  <c:v>4267230</c:v>
                </c:pt>
                <c:pt idx="103" formatCode="#,##0">
                  <c:v>5380723</c:v>
                </c:pt>
                <c:pt idx="104" formatCode="#,##0">
                  <c:v>5025480</c:v>
                </c:pt>
                <c:pt idx="105" formatCode="#,##0">
                  <c:v>5711783</c:v>
                </c:pt>
                <c:pt idx="106" formatCode="#,##0">
                  <c:v>5889674</c:v>
                </c:pt>
                <c:pt idx="107" formatCode="#,##0">
                  <c:v>5811289</c:v>
                </c:pt>
                <c:pt idx="108" formatCode="#,##0">
                  <c:v>6153292</c:v>
                </c:pt>
                <c:pt idx="109" formatCode="#,##0">
                  <c:v>5917956</c:v>
                </c:pt>
                <c:pt idx="110" formatCode="#,##0">
                  <c:v>5330190</c:v>
                </c:pt>
                <c:pt idx="111" formatCode="#,##0">
                  <c:v>4130289</c:v>
                </c:pt>
                <c:pt idx="112" formatCode="#,##0">
                  <c:v>4107842</c:v>
                </c:pt>
                <c:pt idx="113" formatCode="#,##0">
                  <c:v>3315344</c:v>
                </c:pt>
                <c:pt idx="114" formatCode="#,##0">
                  <c:v>3165032</c:v>
                </c:pt>
                <c:pt idx="115" formatCode="#,##0">
                  <c:v>3016707</c:v>
                </c:pt>
                <c:pt idx="116" formatCode="#,##0">
                  <c:v>3088522</c:v>
                </c:pt>
                <c:pt idx="117" formatCode="#,##0">
                  <c:v>3098159</c:v>
                </c:pt>
                <c:pt idx="118" formatCode="#,##0">
                  <c:v>3054370</c:v>
                </c:pt>
                <c:pt idx="119" formatCode="#,##0">
                  <c:v>3101751</c:v>
                </c:pt>
                <c:pt idx="120" formatCode="#,##0">
                  <c:v>3521640</c:v>
                </c:pt>
                <c:pt idx="121" formatCode="#,##0">
                  <c:v>4539378</c:v>
                </c:pt>
                <c:pt idx="122">
                  <c:v>5273210</c:v>
                </c:pt>
                <c:pt idx="123" formatCode="#,##0">
                  <c:v>6345987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0A-4222-9EF9-C39DDE998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246783"/>
        <c:axId val="829234719"/>
      </c:scatterChart>
      <c:valAx>
        <c:axId val="829246783"/>
        <c:scaling>
          <c:orientation val="minMax"/>
          <c:max val="2025"/>
          <c:min val="189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29234719"/>
        <c:crosses val="autoZero"/>
        <c:crossBetween val="midCat"/>
        <c:majorUnit val="10"/>
      </c:valAx>
      <c:valAx>
        <c:axId val="82923471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Milljónir plantna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29246783"/>
        <c:crosses val="autoZero"/>
        <c:crossBetween val="midCat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is-I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Sheet1!$AM$11</c:f>
              <c:strCache>
                <c:ptCount val="1"/>
                <c:pt idx="0">
                  <c:v>Ræktað ≥ 5 m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Sheet1!$AN$10:$AQ$10</c:f>
              <c:strCache>
                <c:ptCount val="4"/>
                <c:pt idx="0">
                  <c:v>Skógur FAO</c:v>
                </c:pt>
                <c:pt idx="1">
                  <c:v>Skógur IS</c:v>
                </c:pt>
                <c:pt idx="2">
                  <c:v>Annað viði vaxið FAO</c:v>
                </c:pt>
                <c:pt idx="3">
                  <c:v>Annað viði vaxið IS</c:v>
                </c:pt>
              </c:strCache>
            </c:strRef>
          </c:cat>
          <c:val>
            <c:numRef>
              <c:f>Sheet1!$AN$11:$AQ$11</c:f>
              <c:numCache>
                <c:formatCode>0</c:formatCode>
                <c:ptCount val="4"/>
                <c:pt idx="0">
                  <c:v>49.467866914921352</c:v>
                </c:pt>
                <c:pt idx="1">
                  <c:v>49.467866914921352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FE-4376-881A-7A20DF3C5018}"/>
            </c:ext>
          </c:extLst>
        </c:ser>
        <c:ser>
          <c:idx val="1"/>
          <c:order val="1"/>
          <c:tx>
            <c:strRef>
              <c:f>Sheet1!$AM$12</c:f>
              <c:strCache>
                <c:ptCount val="1"/>
                <c:pt idx="0">
                  <c:v>Náttúrulegt ≥ 5 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Sheet1!$AN$10:$AQ$10</c:f>
              <c:strCache>
                <c:ptCount val="4"/>
                <c:pt idx="0">
                  <c:v>Skógur FAO</c:v>
                </c:pt>
                <c:pt idx="1">
                  <c:v>Skógur IS</c:v>
                </c:pt>
                <c:pt idx="2">
                  <c:v>Annað viði vaxið FAO</c:v>
                </c:pt>
                <c:pt idx="3">
                  <c:v>Annað viði vaxið IS</c:v>
                </c:pt>
              </c:strCache>
            </c:strRef>
          </c:cat>
          <c:val>
            <c:numRef>
              <c:f>Sheet1!$AN$12:$AQ$12</c:f>
              <c:numCache>
                <c:formatCode>0</c:formatCode>
                <c:ptCount val="4"/>
                <c:pt idx="0">
                  <c:v>12.0076058532558</c:v>
                </c:pt>
                <c:pt idx="1">
                  <c:v>12.0076058532558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FE-4376-881A-7A20DF3C5018}"/>
            </c:ext>
          </c:extLst>
        </c:ser>
        <c:ser>
          <c:idx val="2"/>
          <c:order val="2"/>
          <c:tx>
            <c:strRef>
              <c:f>Sheet1!$AM$13</c:f>
              <c:strCache>
                <c:ptCount val="1"/>
                <c:pt idx="0">
                  <c:v>Ræktað &lt; 5 m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Sheet1!$AN$10:$AQ$10</c:f>
              <c:strCache>
                <c:ptCount val="4"/>
                <c:pt idx="0">
                  <c:v>Skógur FAO</c:v>
                </c:pt>
                <c:pt idx="1">
                  <c:v>Skógur IS</c:v>
                </c:pt>
                <c:pt idx="2">
                  <c:v>Annað viði vaxið FAO</c:v>
                </c:pt>
                <c:pt idx="3">
                  <c:v>Annað viði vaxið IS</c:v>
                </c:pt>
              </c:strCache>
            </c:strRef>
          </c:cat>
          <c:val>
            <c:numRef>
              <c:f>Sheet1!$AN$13:$AQ$13</c:f>
              <c:numCache>
                <c:formatCode>0</c:formatCode>
                <c:ptCount val="4"/>
                <c:pt idx="0">
                  <c:v>0</c:v>
                </c:pt>
                <c:pt idx="1">
                  <c:v>3.7786207015386983</c:v>
                </c:pt>
                <c:pt idx="2">
                  <c:v>3.7786207015386983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FE-4376-881A-7A20DF3C5018}"/>
            </c:ext>
          </c:extLst>
        </c:ser>
        <c:ser>
          <c:idx val="3"/>
          <c:order val="3"/>
          <c:tx>
            <c:strRef>
              <c:f>Sheet1!$AM$14</c:f>
              <c:strCache>
                <c:ptCount val="1"/>
                <c:pt idx="0">
                  <c:v>Náttúrulegt 2-5 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Sheet1!$AN$10:$AQ$10</c:f>
              <c:strCache>
                <c:ptCount val="4"/>
                <c:pt idx="0">
                  <c:v>Skógur FAO</c:v>
                </c:pt>
                <c:pt idx="1">
                  <c:v>Skógur IS</c:v>
                </c:pt>
                <c:pt idx="2">
                  <c:v>Annað viði vaxið FAO</c:v>
                </c:pt>
                <c:pt idx="3">
                  <c:v>Annað viði vaxið IS</c:v>
                </c:pt>
              </c:strCache>
            </c:strRef>
          </c:cat>
          <c:val>
            <c:numRef>
              <c:f>Sheet1!$AN$14:$AQ$14</c:f>
              <c:numCache>
                <c:formatCode>0</c:formatCode>
                <c:ptCount val="4"/>
                <c:pt idx="0">
                  <c:v>0</c:v>
                </c:pt>
                <c:pt idx="1">
                  <c:v>99.783178934972682</c:v>
                </c:pt>
                <c:pt idx="2">
                  <c:v>99.783178934972682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FE-4376-881A-7A20DF3C5018}"/>
            </c:ext>
          </c:extLst>
        </c:ser>
        <c:ser>
          <c:idx val="4"/>
          <c:order val="4"/>
          <c:tx>
            <c:strRef>
              <c:f>Sheet1!$AM$15</c:f>
              <c:strCache>
                <c:ptCount val="1"/>
                <c:pt idx="0">
                  <c:v>Náttúrulegt &lt; 2 m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Sheet1!$AN$10:$AQ$10</c:f>
              <c:strCache>
                <c:ptCount val="4"/>
                <c:pt idx="0">
                  <c:v>Skógur FAO</c:v>
                </c:pt>
                <c:pt idx="1">
                  <c:v>Skógur IS</c:v>
                </c:pt>
                <c:pt idx="2">
                  <c:v>Annað viði vaxið FAO</c:v>
                </c:pt>
                <c:pt idx="3">
                  <c:v>Annað viði vaxið IS</c:v>
                </c:pt>
              </c:strCache>
            </c:strRef>
          </c:cat>
          <c:val>
            <c:numRef>
              <c:f>Sheet1!$AN$15:$AQ$15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49.956379391571012</c:v>
                </c:pt>
                <c:pt idx="3">
                  <c:v>49.956379391571012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FE-4376-881A-7A20DF3C5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4655871"/>
        <c:axId val="412516623"/>
      </c:barChart>
      <c:catAx>
        <c:axId val="88465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12516623"/>
        <c:crosses val="autoZero"/>
        <c:auto val="1"/>
        <c:lblAlgn val="ctr"/>
        <c:lblOffset val="100"/>
        <c:noMultiLvlLbl val="0"/>
      </c:catAx>
      <c:valAx>
        <c:axId val="41251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Þúsund hektarar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84655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is-I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Sheet1!$I$40</c:f>
              <c:strCache>
                <c:ptCount val="1"/>
                <c:pt idx="0">
                  <c:v>milljón m3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Sheet1!$H$41:$H$48</c:f>
              <c:strCache>
                <c:ptCount val="8"/>
                <c:pt idx="0">
                  <c:v>Heimurinn allur</c:v>
                </c:pt>
                <c:pt idx="1">
                  <c:v>Brasilía</c:v>
                </c:pt>
                <c:pt idx="2">
                  <c:v>Evrópa </c:v>
                </c:pt>
                <c:pt idx="3">
                  <c:v>Rússland</c:v>
                </c:pt>
                <c:pt idx="4">
                  <c:v>Svíðþjóð</c:v>
                </c:pt>
                <c:pt idx="5">
                  <c:v>Andorra</c:v>
                </c:pt>
                <c:pt idx="6">
                  <c:v>Lichenstein</c:v>
                </c:pt>
                <c:pt idx="7">
                  <c:v>Ísland</c:v>
                </c:pt>
              </c:strCache>
            </c:strRef>
          </c:cat>
          <c:val>
            <c:numRef>
              <c:f>Sheet1!$I$41:$I$48</c:f>
              <c:numCache>
                <c:formatCode>General</c:formatCode>
                <c:ptCount val="8"/>
                <c:pt idx="0">
                  <c:v>557000</c:v>
                </c:pt>
                <c:pt idx="1">
                  <c:v>120358</c:v>
                </c:pt>
                <c:pt idx="2">
                  <c:v>104000</c:v>
                </c:pt>
                <c:pt idx="3">
                  <c:v>79193</c:v>
                </c:pt>
                <c:pt idx="4">
                  <c:v>3654</c:v>
                </c:pt>
                <c:pt idx="5">
                  <c:v>3.52</c:v>
                </c:pt>
                <c:pt idx="6">
                  <c:v>2.74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0-4A4A-8A77-106CBE4D8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284655"/>
        <c:axId val="1703663247"/>
      </c:barChart>
      <c:catAx>
        <c:axId val="17028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703663247"/>
        <c:crosses val="autoZero"/>
        <c:auto val="1"/>
        <c:lblAlgn val="ctr"/>
        <c:lblOffset val="100"/>
        <c:noMultiLvlLbl val="0"/>
      </c:catAx>
      <c:valAx>
        <c:axId val="1703663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Milljónir rúmmetra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70284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is-I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Sheet1!$H$46:$H$50</c:f>
              <c:strCache>
                <c:ptCount val="5"/>
                <c:pt idx="0">
                  <c:v>Andorra</c:v>
                </c:pt>
                <c:pt idx="1">
                  <c:v>Lichenstein</c:v>
                </c:pt>
                <c:pt idx="2">
                  <c:v>Ísland</c:v>
                </c:pt>
                <c:pt idx="3">
                  <c:v>Jómfrúareyjar</c:v>
                </c:pt>
                <c:pt idx="4">
                  <c:v>Djibouti</c:v>
                </c:pt>
              </c:strCache>
            </c:strRef>
          </c:cat>
          <c:val>
            <c:numRef>
              <c:f>Sheet1!$I$46:$I$50</c:f>
              <c:numCache>
                <c:formatCode>General</c:formatCode>
                <c:ptCount val="5"/>
                <c:pt idx="0">
                  <c:v>3.52</c:v>
                </c:pt>
                <c:pt idx="1">
                  <c:v>2.74</c:v>
                </c:pt>
                <c:pt idx="2">
                  <c:v>1</c:v>
                </c:pt>
                <c:pt idx="3">
                  <c:v>0.79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28-4870-BACA-05A964E24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294735"/>
        <c:axId val="1101596447"/>
      </c:barChart>
      <c:catAx>
        <c:axId val="17029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01596447"/>
        <c:crosses val="autoZero"/>
        <c:auto val="1"/>
        <c:lblAlgn val="ctr"/>
        <c:lblOffset val="100"/>
        <c:noMultiLvlLbl val="0"/>
      </c:catAx>
      <c:valAx>
        <c:axId val="110159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Milljónir rúmmetra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7029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is-I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Vaxandi rúmmál árið 2020 samtals ein milljón m3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1FC-4CCE-970E-4AB6A8E5E5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1FC-4CCE-970E-4AB6A8E5E5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1FC-4CCE-970E-4AB6A8E5E5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1FC-4CCE-970E-4AB6A8E5E54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1FC-4CCE-970E-4AB6A8E5E54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1FC-4CCE-970E-4AB6A8E5E54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1FC-4CCE-970E-4AB6A8E5E54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1FC-4CCE-970E-4AB6A8E5E54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Sheet1!$Z$265:$Z$272</c:f>
              <c:strCache>
                <c:ptCount val="8"/>
                <c:pt idx="0">
                  <c:v>Rússa- og síberíulerki</c:v>
                </c:pt>
                <c:pt idx="1">
                  <c:v>Stafafura</c:v>
                </c:pt>
                <c:pt idx="2">
                  <c:v>Sitkagreni og - bastarður</c:v>
                </c:pt>
                <c:pt idx="3">
                  <c:v>Alaskaösp</c:v>
                </c:pt>
                <c:pt idx="4">
                  <c:v>Ilmbjörk náttúruleg</c:v>
                </c:pt>
                <c:pt idx="5">
                  <c:v>Ilmbjörk ræktuð</c:v>
                </c:pt>
                <c:pt idx="6">
                  <c:v>Rauðgreni</c:v>
                </c:pt>
                <c:pt idx="7">
                  <c:v>Aðrar tegundir</c:v>
                </c:pt>
              </c:strCache>
            </c:strRef>
          </c:cat>
          <c:val>
            <c:numRef>
              <c:f>Sheet1!$AA$265:$AA$272</c:f>
              <c:numCache>
                <c:formatCode>0</c:formatCode>
                <c:ptCount val="8"/>
                <c:pt idx="0">
                  <c:v>318.49885946560988</c:v>
                </c:pt>
                <c:pt idx="1">
                  <c:v>182.56840319887337</c:v>
                </c:pt>
                <c:pt idx="2">
                  <c:v>162.7406325987115</c:v>
                </c:pt>
                <c:pt idx="3">
                  <c:v>129.14283539897559</c:v>
                </c:pt>
                <c:pt idx="4">
                  <c:v>61.212131827393605</c:v>
                </c:pt>
                <c:pt idx="5">
                  <c:v>40.170957760451657</c:v>
                </c:pt>
                <c:pt idx="6">
                  <c:v>55.006471390545961</c:v>
                </c:pt>
                <c:pt idx="7">
                  <c:v>55.099395155779312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1FC-4CCE-970E-4AB6A8E5E54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Flatarmál skóga 2020 samtals 57.600</a:t>
            </a:r>
            <a:r>
              <a:rPr lang="en-US" baseline="0"/>
              <a:t> </a:t>
            </a:r>
            <a:r>
              <a:rPr lang="en-US"/>
              <a:t>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0F4-4033-A986-B89F7DD954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F4-4033-A986-B89F7DD954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0F4-4033-A986-B89F7DD954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0F4-4033-A986-B89F7DD954A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0F4-4033-A986-B89F7DD954A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0F4-4033-A986-B89F7DD954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0F4-4033-A986-B89F7DD954A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0F4-4033-A986-B89F7DD954A7}"/>
              </c:ext>
            </c:extLst>
          </c:dPt>
          <c:dLbls>
            <c:dLbl>
              <c:idx val="7"/>
              <c:layout>
                <c:manualLayout>
                  <c:x val="4.3626531155518108E-2"/>
                  <c:y val="0.1618872455536641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0F4-4033-A986-B89F7DD954A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Sheet1!$Z$265:$Z$272</c:f>
              <c:strCache>
                <c:ptCount val="8"/>
                <c:pt idx="0">
                  <c:v>Rússa- og síberíulerki</c:v>
                </c:pt>
                <c:pt idx="1">
                  <c:v>Stafafura</c:v>
                </c:pt>
                <c:pt idx="2">
                  <c:v>Sitkagreni og - bastarður</c:v>
                </c:pt>
                <c:pt idx="3">
                  <c:v>Alaskaösp</c:v>
                </c:pt>
                <c:pt idx="4">
                  <c:v>Ilmbjörk náttúruleg</c:v>
                </c:pt>
                <c:pt idx="5">
                  <c:v>Ilmbjörk ræktuð</c:v>
                </c:pt>
                <c:pt idx="6">
                  <c:v>Rauðgreni</c:v>
                </c:pt>
                <c:pt idx="7">
                  <c:v>Aðrar tegundir</c:v>
                </c:pt>
              </c:strCache>
            </c:strRef>
          </c:cat>
          <c:val>
            <c:numRef>
              <c:f>Sheet1!$AB$265:$AB$272</c:f>
              <c:numCache>
                <c:formatCode>0.000</c:formatCode>
                <c:ptCount val="8"/>
                <c:pt idx="0">
                  <c:v>12.045010125491318</c:v>
                </c:pt>
                <c:pt idx="1">
                  <c:v>7.4318799785029208</c:v>
                </c:pt>
                <c:pt idx="2">
                  <c:v>6.9689604079459651</c:v>
                </c:pt>
                <c:pt idx="3">
                  <c:v>3.8738112933076754</c:v>
                </c:pt>
                <c:pt idx="4">
                  <c:v>11.793555914556977</c:v>
                </c:pt>
                <c:pt idx="5">
                  <c:v>11.184110975784572</c:v>
                </c:pt>
                <c:pt idx="6">
                  <c:v>1.033675331786204</c:v>
                </c:pt>
                <c:pt idx="7">
                  <c:v>2.3271467025461026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0F4-4033-A986-B89F7DD954A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s-I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Speciesness_vol_wl!$F$437</c:f>
              <c:strCache>
                <c:ptCount val="1"/>
                <c:pt idx="0">
                  <c:v>Tiltækt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Speciesness_vol_wl!$E$438:$E$444</c:f>
              <c:strCache>
                <c:ptCount val="7"/>
                <c:pt idx="0">
                  <c:v>Rússa- og síberíurlerki</c:v>
                </c:pt>
                <c:pt idx="1">
                  <c:v>Stafafura</c:v>
                </c:pt>
                <c:pt idx="2">
                  <c:v>Sitkagreni og -bastarður</c:v>
                </c:pt>
                <c:pt idx="3">
                  <c:v>Alaskaösp</c:v>
                </c:pt>
                <c:pt idx="4">
                  <c:v>Ilmbjörk</c:v>
                </c:pt>
                <c:pt idx="5">
                  <c:v>Rauðgreni</c:v>
                </c:pt>
                <c:pt idx="6">
                  <c:v>Aðrar tegundir</c:v>
                </c:pt>
              </c:strCache>
            </c:strRef>
          </c:cat>
          <c:val>
            <c:numRef>
              <c:f>Speciesness_vol_wl!$F$438:$F$444</c:f>
              <c:numCache>
                <c:formatCode>0</c:formatCode>
                <c:ptCount val="7"/>
                <c:pt idx="0">
                  <c:v>316.87227891932008</c:v>
                </c:pt>
                <c:pt idx="1">
                  <c:v>175.6311318856724</c:v>
                </c:pt>
                <c:pt idx="2">
                  <c:v>147.37941001980772</c:v>
                </c:pt>
                <c:pt idx="3">
                  <c:v>119.90691898381964</c:v>
                </c:pt>
                <c:pt idx="4">
                  <c:v>27.877069803367188</c:v>
                </c:pt>
                <c:pt idx="5">
                  <c:v>40.748991972533041</c:v>
                </c:pt>
                <c:pt idx="6">
                  <c:v>37.289304017807339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C-4293-9B4C-8B3C9E0BBDF1}"/>
            </c:ext>
          </c:extLst>
        </c:ser>
        <c:ser>
          <c:idx val="1"/>
          <c:order val="1"/>
          <c:tx>
            <c:strRef>
              <c:f>Speciesness_vol_wl!$G$437</c:f>
              <c:strCache>
                <c:ptCount val="1"/>
                <c:pt idx="0">
                  <c:v>Ekki tiltækt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Speciesness_vol_wl!$E$438:$E$444</c:f>
              <c:strCache>
                <c:ptCount val="7"/>
                <c:pt idx="0">
                  <c:v>Rússa- og síberíurlerki</c:v>
                </c:pt>
                <c:pt idx="1">
                  <c:v>Stafafura</c:v>
                </c:pt>
                <c:pt idx="2">
                  <c:v>Sitkagreni og -bastarður</c:v>
                </c:pt>
                <c:pt idx="3">
                  <c:v>Alaskaösp</c:v>
                </c:pt>
                <c:pt idx="4">
                  <c:v>Ilmbjörk</c:v>
                </c:pt>
                <c:pt idx="5">
                  <c:v>Rauðgreni</c:v>
                </c:pt>
                <c:pt idx="6">
                  <c:v>Aðrar tegundir</c:v>
                </c:pt>
              </c:strCache>
            </c:strRef>
          </c:cat>
          <c:val>
            <c:numRef>
              <c:f>Speciesness_vol_wl!$G$438:$G$444</c:f>
              <c:numCache>
                <c:formatCode>0</c:formatCode>
                <c:ptCount val="7"/>
                <c:pt idx="0">
                  <c:v>7.868238385438076</c:v>
                </c:pt>
                <c:pt idx="1">
                  <c:v>11.65806438791742</c:v>
                </c:pt>
                <c:pt idx="2">
                  <c:v>20.3894705325161</c:v>
                </c:pt>
                <c:pt idx="3">
                  <c:v>13.648298353533434</c:v>
                </c:pt>
                <c:pt idx="4">
                  <c:v>13.418597343332255</c:v>
                </c:pt>
                <c:pt idx="5">
                  <c:v>17.355692743631806</c:v>
                </c:pt>
                <c:pt idx="6">
                  <c:v>18.317666384620523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C-4293-9B4C-8B3C9E0BB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2802463"/>
        <c:axId val="1692799583"/>
      </c:barChart>
      <c:catAx>
        <c:axId val="169280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692799583"/>
        <c:crosses val="autoZero"/>
        <c:auto val="1"/>
        <c:lblAlgn val="ctr"/>
        <c:lblOffset val="100"/>
        <c:noMultiLvlLbl val="0"/>
      </c:catAx>
      <c:valAx>
        <c:axId val="169279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m3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69280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is-I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EFA1F-418E-4F3C-8B84-AC020326F2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C5B8C7-4C66-4EAD-86D7-1331D9A11A25}">
      <dgm:prSet custT="1"/>
      <dgm:spPr/>
      <dgm:t>
        <a:bodyPr/>
        <a:lstStyle/>
        <a:p>
          <a:pPr algn="ctr"/>
          <a:r>
            <a:rPr lang="en-US" sz="2800"/>
            <a:t>Helena Marta  </a:t>
          </a:r>
          <a:br>
            <a:rPr lang="en-US" sz="2800"/>
          </a:br>
          <a:r>
            <a:rPr lang="en-US" sz="2800"/>
            <a:t>- Gagnaöflun - </a:t>
          </a:r>
        </a:p>
      </dgm:t>
    </dgm:pt>
    <dgm:pt modelId="{5E5BA924-3F5C-4BAA-B75E-E2E933B7120A}" type="parTrans" cxnId="{34D4CC9F-4EA1-4E1D-A778-FE70C7DBFDC1}">
      <dgm:prSet/>
      <dgm:spPr/>
      <dgm:t>
        <a:bodyPr/>
        <a:lstStyle/>
        <a:p>
          <a:pPr algn="ctr"/>
          <a:endParaRPr lang="en-US" sz="1600"/>
        </a:p>
      </dgm:t>
    </dgm:pt>
    <dgm:pt modelId="{820D9447-C7EE-4923-8FFB-3D89177EACD4}" type="sibTrans" cxnId="{34D4CC9F-4EA1-4E1D-A778-FE70C7DBFDC1}">
      <dgm:prSet/>
      <dgm:spPr/>
      <dgm:t>
        <a:bodyPr/>
        <a:lstStyle/>
        <a:p>
          <a:pPr algn="ctr"/>
          <a:endParaRPr lang="en-US" sz="1600"/>
        </a:p>
      </dgm:t>
    </dgm:pt>
    <dgm:pt modelId="{CA29BA5C-7518-473F-B89B-76B498E802D2}">
      <dgm:prSet custT="1"/>
      <dgm:spPr/>
      <dgm:t>
        <a:bodyPr/>
        <a:lstStyle/>
        <a:p>
          <a:pPr algn="ctr"/>
          <a:r>
            <a:rPr lang="en-US" sz="2800"/>
            <a:t>Björn  </a:t>
          </a:r>
          <a:br>
            <a:rPr lang="en-US" sz="2800"/>
          </a:br>
          <a:r>
            <a:rPr lang="en-US" sz="2800"/>
            <a:t>- Gagnaúrvinnsla og miðlun -</a:t>
          </a:r>
        </a:p>
      </dgm:t>
    </dgm:pt>
    <dgm:pt modelId="{8073FDF5-AB63-4EF2-B8EA-997473C51A74}" type="parTrans" cxnId="{890B30AF-75C3-47B9-9891-C03A3BF994AF}">
      <dgm:prSet/>
      <dgm:spPr/>
      <dgm:t>
        <a:bodyPr/>
        <a:lstStyle/>
        <a:p>
          <a:pPr algn="ctr"/>
          <a:endParaRPr lang="en-US" sz="1600"/>
        </a:p>
      </dgm:t>
    </dgm:pt>
    <dgm:pt modelId="{B98FF9B1-8241-4611-9197-E7BF5FB8C55C}" type="sibTrans" cxnId="{890B30AF-75C3-47B9-9891-C03A3BF994AF}">
      <dgm:prSet/>
      <dgm:spPr/>
      <dgm:t>
        <a:bodyPr/>
        <a:lstStyle/>
        <a:p>
          <a:pPr algn="ctr"/>
          <a:endParaRPr lang="en-US" sz="1600"/>
        </a:p>
      </dgm:t>
    </dgm:pt>
    <dgm:pt modelId="{6DC1B0F0-74D7-4DC0-8CA6-D83CED922550}" type="pres">
      <dgm:prSet presAssocID="{ADCEFA1F-418E-4F3C-8B84-AC020326F2DE}" presName="linear" presStyleCnt="0">
        <dgm:presLayoutVars>
          <dgm:animLvl val="lvl"/>
          <dgm:resizeHandles val="exact"/>
        </dgm:presLayoutVars>
      </dgm:prSet>
      <dgm:spPr/>
    </dgm:pt>
    <dgm:pt modelId="{386189C4-7DCE-4937-9367-5CD0E9619B74}" type="pres">
      <dgm:prSet presAssocID="{B0C5B8C7-4C66-4EAD-86D7-1331D9A11A2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9EFEC18-D3D3-41C6-AEF4-253799722743}" type="pres">
      <dgm:prSet presAssocID="{820D9447-C7EE-4923-8FFB-3D89177EACD4}" presName="spacer" presStyleCnt="0"/>
      <dgm:spPr/>
    </dgm:pt>
    <dgm:pt modelId="{869FADD9-59FC-422E-948D-E0388E68D09D}" type="pres">
      <dgm:prSet presAssocID="{CA29BA5C-7518-473F-B89B-76B498E802D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DBDD421-308B-43CE-B5F8-4A5A6E94A61E}" type="presOf" srcId="{B0C5B8C7-4C66-4EAD-86D7-1331D9A11A25}" destId="{386189C4-7DCE-4937-9367-5CD0E9619B74}" srcOrd="0" destOrd="0" presId="urn:microsoft.com/office/officeart/2005/8/layout/vList2"/>
    <dgm:cxn modelId="{3373495F-2FDD-48B4-83E3-00F14F64CEF6}" type="presOf" srcId="{CA29BA5C-7518-473F-B89B-76B498E802D2}" destId="{869FADD9-59FC-422E-948D-E0388E68D09D}" srcOrd="0" destOrd="0" presId="urn:microsoft.com/office/officeart/2005/8/layout/vList2"/>
    <dgm:cxn modelId="{34D4CC9F-4EA1-4E1D-A778-FE70C7DBFDC1}" srcId="{ADCEFA1F-418E-4F3C-8B84-AC020326F2DE}" destId="{B0C5B8C7-4C66-4EAD-86D7-1331D9A11A25}" srcOrd="0" destOrd="0" parTransId="{5E5BA924-3F5C-4BAA-B75E-E2E933B7120A}" sibTransId="{820D9447-C7EE-4923-8FFB-3D89177EACD4}"/>
    <dgm:cxn modelId="{890B30AF-75C3-47B9-9891-C03A3BF994AF}" srcId="{ADCEFA1F-418E-4F3C-8B84-AC020326F2DE}" destId="{CA29BA5C-7518-473F-B89B-76B498E802D2}" srcOrd="1" destOrd="0" parTransId="{8073FDF5-AB63-4EF2-B8EA-997473C51A74}" sibTransId="{B98FF9B1-8241-4611-9197-E7BF5FB8C55C}"/>
    <dgm:cxn modelId="{737EC7E3-A59E-4AE3-95D9-C67BF34662F0}" type="presOf" srcId="{ADCEFA1F-418E-4F3C-8B84-AC020326F2DE}" destId="{6DC1B0F0-74D7-4DC0-8CA6-D83CED922550}" srcOrd="0" destOrd="0" presId="urn:microsoft.com/office/officeart/2005/8/layout/vList2"/>
    <dgm:cxn modelId="{22CEC083-ECC1-47FB-ADC2-36B677E8D999}" type="presParOf" srcId="{6DC1B0F0-74D7-4DC0-8CA6-D83CED922550}" destId="{386189C4-7DCE-4937-9367-5CD0E9619B74}" srcOrd="0" destOrd="0" presId="urn:microsoft.com/office/officeart/2005/8/layout/vList2"/>
    <dgm:cxn modelId="{96D63BF6-3E2D-49D9-B5B5-9FF988500D37}" type="presParOf" srcId="{6DC1B0F0-74D7-4DC0-8CA6-D83CED922550}" destId="{E9EFEC18-D3D3-41C6-AEF4-253799722743}" srcOrd="1" destOrd="0" presId="urn:microsoft.com/office/officeart/2005/8/layout/vList2"/>
    <dgm:cxn modelId="{D1159CC2-3D09-40DF-9985-36D435CF222F}" type="presParOf" srcId="{6DC1B0F0-74D7-4DC0-8CA6-D83CED922550}" destId="{869FADD9-59FC-422E-948D-E0388E68D09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6E297D-D414-4024-95E1-9360C1CB18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8D537-E283-41D8-BEEB-845376EB1186}">
      <dgm:prSet custT="1"/>
      <dgm:spPr/>
      <dgm:t>
        <a:bodyPr/>
        <a:lstStyle/>
        <a:p>
          <a:pPr algn="ctr"/>
          <a:r>
            <a:rPr lang="en-US" sz="2400" b="1"/>
            <a:t>Í </a:t>
          </a:r>
          <a:r>
            <a:rPr lang="en-US" sz="2400" b="1" err="1"/>
            <a:t>völdum</a:t>
          </a:r>
          <a:r>
            <a:rPr lang="en-US" sz="2400" b="1"/>
            <a:t> </a:t>
          </a:r>
          <a:r>
            <a:rPr lang="en-US" sz="2400" b="1" err="1"/>
            <a:t>reitum</a:t>
          </a:r>
          <a:r>
            <a:rPr lang="en-US" sz="2400" b="1"/>
            <a:t>: </a:t>
          </a:r>
          <a:endParaRPr lang="en-US" sz="2400"/>
        </a:p>
      </dgm:t>
    </dgm:pt>
    <dgm:pt modelId="{C96FF28C-B2C9-4262-9BAA-936D54702DD8}" type="parTrans" cxnId="{4E2B5430-30B8-499F-B2D4-9452AF89C5A5}">
      <dgm:prSet/>
      <dgm:spPr/>
      <dgm:t>
        <a:bodyPr/>
        <a:lstStyle/>
        <a:p>
          <a:endParaRPr lang="en-US"/>
        </a:p>
      </dgm:t>
    </dgm:pt>
    <dgm:pt modelId="{CC52BE60-B8C4-4F33-AB5D-7565052C72EE}" type="sibTrans" cxnId="{4E2B5430-30B8-499F-B2D4-9452AF89C5A5}">
      <dgm:prSet/>
      <dgm:spPr/>
      <dgm:t>
        <a:bodyPr/>
        <a:lstStyle/>
        <a:p>
          <a:endParaRPr lang="en-US"/>
        </a:p>
      </dgm:t>
    </dgm:pt>
    <dgm:pt modelId="{73538541-6A8C-4F4E-A390-8ACCF370A02E}">
      <dgm:prSet custT="1"/>
      <dgm:spPr/>
      <dgm:t>
        <a:bodyPr/>
        <a:lstStyle/>
        <a:p>
          <a:r>
            <a:rPr lang="en-US" sz="2000" err="1"/>
            <a:t>Ítarleg</a:t>
          </a:r>
          <a:r>
            <a:rPr lang="en-US" sz="2000"/>
            <a:t> </a:t>
          </a:r>
          <a:r>
            <a:rPr lang="en-US" sz="2000" err="1"/>
            <a:t>gróðurgreining</a:t>
          </a:r>
          <a:r>
            <a:rPr lang="en-US" sz="2000"/>
            <a:t> </a:t>
          </a:r>
          <a:r>
            <a:rPr lang="en-US" sz="2000" err="1"/>
            <a:t>botngróðurs</a:t>
          </a:r>
          <a:endParaRPr lang="en-US" sz="2000"/>
        </a:p>
      </dgm:t>
    </dgm:pt>
    <dgm:pt modelId="{78CBF180-B4CC-4E88-89B2-EA73E26A5205}" type="parTrans" cxnId="{B3AD62F0-793D-48A7-9BB0-6A15A4712B94}">
      <dgm:prSet/>
      <dgm:spPr/>
      <dgm:t>
        <a:bodyPr/>
        <a:lstStyle/>
        <a:p>
          <a:endParaRPr lang="en-US"/>
        </a:p>
      </dgm:t>
    </dgm:pt>
    <dgm:pt modelId="{22AFFD9A-08BA-489F-B53B-F2DE891EF8F2}" type="sibTrans" cxnId="{B3AD62F0-793D-48A7-9BB0-6A15A4712B94}">
      <dgm:prSet/>
      <dgm:spPr/>
      <dgm:t>
        <a:bodyPr/>
        <a:lstStyle/>
        <a:p>
          <a:endParaRPr lang="en-US"/>
        </a:p>
      </dgm:t>
    </dgm:pt>
    <dgm:pt modelId="{57823C31-4300-4E6D-AAE3-BBC3107A7607}">
      <dgm:prSet custT="1"/>
      <dgm:spPr/>
      <dgm:t>
        <a:bodyPr/>
        <a:lstStyle/>
        <a:p>
          <a:r>
            <a:rPr lang="en-US" sz="2000"/>
            <a:t>Drónar</a:t>
          </a:r>
        </a:p>
      </dgm:t>
    </dgm:pt>
    <dgm:pt modelId="{F0E07F0F-F2D5-4C7D-9EAD-30E908DBAF7B}" type="parTrans" cxnId="{1C67F41A-DBB3-4BDC-9D1B-BE44CD121186}">
      <dgm:prSet/>
      <dgm:spPr/>
      <dgm:t>
        <a:bodyPr/>
        <a:lstStyle/>
        <a:p>
          <a:endParaRPr lang="en-US"/>
        </a:p>
      </dgm:t>
    </dgm:pt>
    <dgm:pt modelId="{87506C00-1322-413A-A390-22992F824823}" type="sibTrans" cxnId="{1C67F41A-DBB3-4BDC-9D1B-BE44CD121186}">
      <dgm:prSet/>
      <dgm:spPr/>
      <dgm:t>
        <a:bodyPr/>
        <a:lstStyle/>
        <a:p>
          <a:endParaRPr lang="en-US"/>
        </a:p>
      </dgm:t>
    </dgm:pt>
    <dgm:pt modelId="{9DC3B8B3-0DD3-4CAB-8EB7-717BAFE23D65}">
      <dgm:prSet custT="1"/>
      <dgm:spPr/>
      <dgm:t>
        <a:bodyPr/>
        <a:lstStyle/>
        <a:p>
          <a:r>
            <a:rPr lang="en-US" sz="2000"/>
            <a:t>Lidar </a:t>
          </a:r>
          <a:r>
            <a:rPr lang="en-US" sz="2000" err="1"/>
            <a:t>mælingar</a:t>
          </a:r>
          <a:r>
            <a:rPr lang="en-US" sz="2000"/>
            <a:t> - </a:t>
          </a:r>
          <a:r>
            <a:rPr lang="en-US" sz="2000" err="1"/>
            <a:t>iphone</a:t>
          </a:r>
          <a:endParaRPr lang="en-US" sz="2000"/>
        </a:p>
      </dgm:t>
    </dgm:pt>
    <dgm:pt modelId="{C70F5847-712C-40F4-B096-46C02B7651BD}" type="parTrans" cxnId="{90BF31FB-DE38-40ED-9EE1-3CC91FB4CD5E}">
      <dgm:prSet/>
      <dgm:spPr/>
      <dgm:t>
        <a:bodyPr/>
        <a:lstStyle/>
        <a:p>
          <a:endParaRPr lang="en-US"/>
        </a:p>
      </dgm:t>
    </dgm:pt>
    <dgm:pt modelId="{E1DAF758-58BA-4AFD-9E9C-F82849E584CF}" type="sibTrans" cxnId="{90BF31FB-DE38-40ED-9EE1-3CC91FB4CD5E}">
      <dgm:prSet/>
      <dgm:spPr/>
      <dgm:t>
        <a:bodyPr/>
        <a:lstStyle/>
        <a:p>
          <a:endParaRPr lang="en-US"/>
        </a:p>
      </dgm:t>
    </dgm:pt>
    <dgm:pt modelId="{A70B9DAF-659D-4329-99AC-375E34DEA7B8}">
      <dgm:prSet custT="1"/>
      <dgm:spPr/>
      <dgm:t>
        <a:bodyPr/>
        <a:lstStyle/>
        <a:p>
          <a:r>
            <a:rPr lang="en-US" sz="2000"/>
            <a:t>ORB – </a:t>
          </a:r>
          <a:r>
            <a:rPr lang="en-US" sz="2000" err="1"/>
            <a:t>appið</a:t>
          </a:r>
          <a:r>
            <a:rPr lang="en-US" sz="2000"/>
            <a:t>, </a:t>
          </a:r>
          <a:r>
            <a:rPr lang="en-US" sz="2000" err="1"/>
            <a:t>mælingar</a:t>
          </a:r>
          <a:endParaRPr lang="en-US" sz="2000"/>
        </a:p>
      </dgm:t>
    </dgm:pt>
    <dgm:pt modelId="{0F10FE89-1B31-47E9-819A-101BAC7C1856}" type="parTrans" cxnId="{EAA3523B-BBD8-4108-BF9E-759ECC2D8DBE}">
      <dgm:prSet/>
      <dgm:spPr/>
      <dgm:t>
        <a:bodyPr/>
        <a:lstStyle/>
        <a:p>
          <a:endParaRPr lang="en-US"/>
        </a:p>
      </dgm:t>
    </dgm:pt>
    <dgm:pt modelId="{5C070718-774B-4100-B783-E6559C010D0B}" type="sibTrans" cxnId="{EAA3523B-BBD8-4108-BF9E-759ECC2D8DBE}">
      <dgm:prSet/>
      <dgm:spPr/>
      <dgm:t>
        <a:bodyPr/>
        <a:lstStyle/>
        <a:p>
          <a:endParaRPr lang="en-US"/>
        </a:p>
      </dgm:t>
    </dgm:pt>
    <dgm:pt modelId="{F4C6CFEC-82CD-4BE9-A99F-CA772EAD8799}">
      <dgm:prSet custT="1"/>
      <dgm:spPr/>
      <dgm:t>
        <a:bodyPr/>
        <a:lstStyle/>
        <a:p>
          <a:r>
            <a:rPr lang="en-US" sz="2000"/>
            <a:t>eDNA í </a:t>
          </a:r>
          <a:r>
            <a:rPr lang="en-US" sz="2000" err="1"/>
            <a:t>jarðvegi</a:t>
          </a:r>
          <a:endParaRPr lang="en-US" sz="2000"/>
        </a:p>
      </dgm:t>
    </dgm:pt>
    <dgm:pt modelId="{E0A0EC18-0EAA-463B-B7D4-F43E66FFB0C0}" type="parTrans" cxnId="{A238752D-3BA6-4D7F-B07D-BF76F23D8818}">
      <dgm:prSet/>
      <dgm:spPr/>
      <dgm:t>
        <a:bodyPr/>
        <a:lstStyle/>
        <a:p>
          <a:endParaRPr lang="is-IS"/>
        </a:p>
      </dgm:t>
    </dgm:pt>
    <dgm:pt modelId="{FFC6F36B-4430-49EC-9B9B-C217AF6910E7}" type="sibTrans" cxnId="{A238752D-3BA6-4D7F-B07D-BF76F23D8818}">
      <dgm:prSet/>
      <dgm:spPr/>
      <dgm:t>
        <a:bodyPr/>
        <a:lstStyle/>
        <a:p>
          <a:endParaRPr lang="is-IS"/>
        </a:p>
      </dgm:t>
    </dgm:pt>
    <dgm:pt modelId="{27639AF4-2E52-4799-BBDB-A82FDF6E81DF}" type="pres">
      <dgm:prSet presAssocID="{6D6E297D-D414-4024-95E1-9360C1CB1847}" presName="linear" presStyleCnt="0">
        <dgm:presLayoutVars>
          <dgm:animLvl val="lvl"/>
          <dgm:resizeHandles val="exact"/>
        </dgm:presLayoutVars>
      </dgm:prSet>
      <dgm:spPr/>
    </dgm:pt>
    <dgm:pt modelId="{521E89AC-E5F9-4910-BEFD-1E82B8D1FDA1}" type="pres">
      <dgm:prSet presAssocID="{FF28D537-E283-41D8-BEEB-845376EB1186}" presName="parentText" presStyleLbl="node1" presStyleIdx="0" presStyleCnt="1" custScaleX="74258" custScaleY="55465" custLinFactNeighborX="-9475" custLinFactNeighborY="-5290">
        <dgm:presLayoutVars>
          <dgm:chMax val="0"/>
          <dgm:bulletEnabled val="1"/>
        </dgm:presLayoutVars>
      </dgm:prSet>
      <dgm:spPr/>
    </dgm:pt>
    <dgm:pt modelId="{1A411D65-C43B-441B-8254-8308677A7F92}" type="pres">
      <dgm:prSet presAssocID="{FF28D537-E283-41D8-BEEB-845376EB118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3416A14-4619-4344-90DD-B7EC32D270DC}" type="presOf" srcId="{FF28D537-E283-41D8-BEEB-845376EB1186}" destId="{521E89AC-E5F9-4910-BEFD-1E82B8D1FDA1}" srcOrd="0" destOrd="0" presId="urn:microsoft.com/office/officeart/2005/8/layout/vList2"/>
    <dgm:cxn modelId="{1C67F41A-DBB3-4BDC-9D1B-BE44CD121186}" srcId="{FF28D537-E283-41D8-BEEB-845376EB1186}" destId="{57823C31-4300-4E6D-AAE3-BBC3107A7607}" srcOrd="2" destOrd="0" parTransId="{F0E07F0F-F2D5-4C7D-9EAD-30E908DBAF7B}" sibTransId="{87506C00-1322-413A-A390-22992F824823}"/>
    <dgm:cxn modelId="{A238752D-3BA6-4D7F-B07D-BF76F23D8818}" srcId="{FF28D537-E283-41D8-BEEB-845376EB1186}" destId="{F4C6CFEC-82CD-4BE9-A99F-CA772EAD8799}" srcOrd="1" destOrd="0" parTransId="{E0A0EC18-0EAA-463B-B7D4-F43E66FFB0C0}" sibTransId="{FFC6F36B-4430-49EC-9B9B-C217AF6910E7}"/>
    <dgm:cxn modelId="{FE1B6F2E-31B2-441C-9AE6-8A4C82F6B658}" type="presOf" srcId="{A70B9DAF-659D-4329-99AC-375E34DEA7B8}" destId="{1A411D65-C43B-441B-8254-8308677A7F92}" srcOrd="0" destOrd="4" presId="urn:microsoft.com/office/officeart/2005/8/layout/vList2"/>
    <dgm:cxn modelId="{4E2B5430-30B8-499F-B2D4-9452AF89C5A5}" srcId="{6D6E297D-D414-4024-95E1-9360C1CB1847}" destId="{FF28D537-E283-41D8-BEEB-845376EB1186}" srcOrd="0" destOrd="0" parTransId="{C96FF28C-B2C9-4262-9BAA-936D54702DD8}" sibTransId="{CC52BE60-B8C4-4F33-AB5D-7565052C72EE}"/>
    <dgm:cxn modelId="{EAA3523B-BBD8-4108-BF9E-759ECC2D8DBE}" srcId="{FF28D537-E283-41D8-BEEB-845376EB1186}" destId="{A70B9DAF-659D-4329-99AC-375E34DEA7B8}" srcOrd="4" destOrd="0" parTransId="{0F10FE89-1B31-47E9-819A-101BAC7C1856}" sibTransId="{5C070718-774B-4100-B783-E6559C010D0B}"/>
    <dgm:cxn modelId="{899F7E75-0DD1-4E1E-B4BA-3E7832F3F4A5}" type="presOf" srcId="{9DC3B8B3-0DD3-4CAB-8EB7-717BAFE23D65}" destId="{1A411D65-C43B-441B-8254-8308677A7F92}" srcOrd="0" destOrd="3" presId="urn:microsoft.com/office/officeart/2005/8/layout/vList2"/>
    <dgm:cxn modelId="{3D70D18D-908F-4A56-9C35-70DD2807F460}" type="presOf" srcId="{6D6E297D-D414-4024-95E1-9360C1CB1847}" destId="{27639AF4-2E52-4799-BBDB-A82FDF6E81DF}" srcOrd="0" destOrd="0" presId="urn:microsoft.com/office/officeart/2005/8/layout/vList2"/>
    <dgm:cxn modelId="{0A92C593-30A1-4AC6-B064-785B8CE3E7EC}" type="presOf" srcId="{57823C31-4300-4E6D-AAE3-BBC3107A7607}" destId="{1A411D65-C43B-441B-8254-8308677A7F92}" srcOrd="0" destOrd="2" presId="urn:microsoft.com/office/officeart/2005/8/layout/vList2"/>
    <dgm:cxn modelId="{BFB87CD4-E57F-45FF-B20B-2E404AF8F0D4}" type="presOf" srcId="{F4C6CFEC-82CD-4BE9-A99F-CA772EAD8799}" destId="{1A411D65-C43B-441B-8254-8308677A7F92}" srcOrd="0" destOrd="1" presId="urn:microsoft.com/office/officeart/2005/8/layout/vList2"/>
    <dgm:cxn modelId="{F8E6F5E8-F709-439F-99CF-7BE478753BEF}" type="presOf" srcId="{73538541-6A8C-4F4E-A390-8ACCF370A02E}" destId="{1A411D65-C43B-441B-8254-8308677A7F92}" srcOrd="0" destOrd="0" presId="urn:microsoft.com/office/officeart/2005/8/layout/vList2"/>
    <dgm:cxn modelId="{B3AD62F0-793D-48A7-9BB0-6A15A4712B94}" srcId="{FF28D537-E283-41D8-BEEB-845376EB1186}" destId="{73538541-6A8C-4F4E-A390-8ACCF370A02E}" srcOrd="0" destOrd="0" parTransId="{78CBF180-B4CC-4E88-89B2-EA73E26A5205}" sibTransId="{22AFFD9A-08BA-489F-B53B-F2DE891EF8F2}"/>
    <dgm:cxn modelId="{90BF31FB-DE38-40ED-9EE1-3CC91FB4CD5E}" srcId="{FF28D537-E283-41D8-BEEB-845376EB1186}" destId="{9DC3B8B3-0DD3-4CAB-8EB7-717BAFE23D65}" srcOrd="3" destOrd="0" parTransId="{C70F5847-712C-40F4-B096-46C02B7651BD}" sibTransId="{E1DAF758-58BA-4AFD-9E9C-F82849E584CF}"/>
    <dgm:cxn modelId="{0A12DEE2-19F2-4564-99B3-BEE617E3C2E0}" type="presParOf" srcId="{27639AF4-2E52-4799-BBDB-A82FDF6E81DF}" destId="{521E89AC-E5F9-4910-BEFD-1E82B8D1FDA1}" srcOrd="0" destOrd="0" presId="urn:microsoft.com/office/officeart/2005/8/layout/vList2"/>
    <dgm:cxn modelId="{8EB140A5-4F47-420E-8DB5-CC7287595285}" type="presParOf" srcId="{27639AF4-2E52-4799-BBDB-A82FDF6E81DF}" destId="{1A411D65-C43B-441B-8254-8308677A7F9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6E297D-D414-4024-95E1-9360C1CB18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8D537-E283-41D8-BEEB-845376EB1186}">
      <dgm:prSet custT="1"/>
      <dgm:spPr/>
      <dgm:t>
        <a:bodyPr/>
        <a:lstStyle/>
        <a:p>
          <a:pPr algn="ctr"/>
          <a:r>
            <a:rPr lang="en-US" sz="2400" b="1"/>
            <a:t>Í </a:t>
          </a:r>
          <a:r>
            <a:rPr lang="en-US" sz="2400" b="1" err="1"/>
            <a:t>öllum</a:t>
          </a:r>
          <a:r>
            <a:rPr lang="en-US" sz="2400" b="1"/>
            <a:t> </a:t>
          </a:r>
          <a:r>
            <a:rPr lang="en-US" sz="2400" b="1" err="1"/>
            <a:t>reitum</a:t>
          </a:r>
          <a:r>
            <a:rPr lang="en-US" sz="2400" b="1"/>
            <a:t>: </a:t>
          </a:r>
          <a:endParaRPr lang="en-US" sz="2400"/>
        </a:p>
      </dgm:t>
    </dgm:pt>
    <dgm:pt modelId="{C96FF28C-B2C9-4262-9BAA-936D54702DD8}" type="parTrans" cxnId="{4E2B5430-30B8-499F-B2D4-9452AF89C5A5}">
      <dgm:prSet/>
      <dgm:spPr/>
      <dgm:t>
        <a:bodyPr/>
        <a:lstStyle/>
        <a:p>
          <a:endParaRPr lang="en-US"/>
        </a:p>
      </dgm:t>
    </dgm:pt>
    <dgm:pt modelId="{CC52BE60-B8C4-4F33-AB5D-7565052C72EE}" type="sibTrans" cxnId="{4E2B5430-30B8-499F-B2D4-9452AF89C5A5}">
      <dgm:prSet/>
      <dgm:spPr/>
      <dgm:t>
        <a:bodyPr/>
        <a:lstStyle/>
        <a:p>
          <a:endParaRPr lang="en-US"/>
        </a:p>
      </dgm:t>
    </dgm:pt>
    <dgm:pt modelId="{54376A7D-D0DE-44D0-8B69-2B897DCAC8BF}">
      <dgm:prSet custT="1"/>
      <dgm:spPr/>
      <dgm:t>
        <a:bodyPr/>
        <a:lstStyle/>
        <a:p>
          <a:r>
            <a:rPr lang="en-US" sz="1800" err="1"/>
            <a:t>Gróður</a:t>
          </a:r>
          <a:endParaRPr lang="en-US" sz="1800"/>
        </a:p>
      </dgm:t>
    </dgm:pt>
    <dgm:pt modelId="{937E8AB9-CE51-4E4D-AA6A-5A57781D4CC0}" type="parTrans" cxnId="{173EBDAC-5C7E-4A19-9607-B1EFF3500C41}">
      <dgm:prSet/>
      <dgm:spPr/>
      <dgm:t>
        <a:bodyPr/>
        <a:lstStyle/>
        <a:p>
          <a:endParaRPr lang="is-IS"/>
        </a:p>
      </dgm:t>
    </dgm:pt>
    <dgm:pt modelId="{1DC9CC95-3B4F-4184-B659-91BF89156AFB}" type="sibTrans" cxnId="{173EBDAC-5C7E-4A19-9607-B1EFF3500C41}">
      <dgm:prSet/>
      <dgm:spPr/>
      <dgm:t>
        <a:bodyPr/>
        <a:lstStyle/>
        <a:p>
          <a:endParaRPr lang="is-IS"/>
        </a:p>
      </dgm:t>
    </dgm:pt>
    <dgm:pt modelId="{6C0EAF3D-E55D-4049-9C28-36C92A98DF0B}">
      <dgm:prSet custT="1"/>
      <dgm:spPr/>
      <dgm:t>
        <a:bodyPr/>
        <a:lstStyle/>
        <a:p>
          <a:r>
            <a:rPr lang="en-US" sz="1800" err="1"/>
            <a:t>Húmus</a:t>
          </a:r>
          <a:r>
            <a:rPr lang="en-US" sz="1800"/>
            <a:t>/litter</a:t>
          </a:r>
        </a:p>
      </dgm:t>
    </dgm:pt>
    <dgm:pt modelId="{7CA80EA7-54AE-4098-B32A-01C346F8F542}" type="parTrans" cxnId="{06882573-E3D7-4C0F-B724-626119F8502C}">
      <dgm:prSet/>
      <dgm:spPr/>
      <dgm:t>
        <a:bodyPr/>
        <a:lstStyle/>
        <a:p>
          <a:endParaRPr lang="is-IS"/>
        </a:p>
      </dgm:t>
    </dgm:pt>
    <dgm:pt modelId="{DA508C42-E1D1-496D-9B12-9C8940B77A01}" type="sibTrans" cxnId="{06882573-E3D7-4C0F-B724-626119F8502C}">
      <dgm:prSet/>
      <dgm:spPr/>
      <dgm:t>
        <a:bodyPr/>
        <a:lstStyle/>
        <a:p>
          <a:endParaRPr lang="is-IS"/>
        </a:p>
      </dgm:t>
    </dgm:pt>
    <dgm:pt modelId="{C9F988DA-63A3-4AA4-9AEE-BC3115184DC8}">
      <dgm:prSet custT="1"/>
      <dgm:spPr/>
      <dgm:t>
        <a:bodyPr/>
        <a:lstStyle/>
        <a:p>
          <a:r>
            <a:rPr lang="en-US" sz="1800"/>
            <a:t>0-5 cm</a:t>
          </a:r>
        </a:p>
      </dgm:t>
    </dgm:pt>
    <dgm:pt modelId="{0F9AC62D-C2CD-4420-AE3B-A0EC095A6632}" type="parTrans" cxnId="{BD314CCF-B86E-4F80-9219-B9BE0657FE7D}">
      <dgm:prSet/>
      <dgm:spPr/>
      <dgm:t>
        <a:bodyPr/>
        <a:lstStyle/>
        <a:p>
          <a:endParaRPr lang="is-IS"/>
        </a:p>
      </dgm:t>
    </dgm:pt>
    <dgm:pt modelId="{65038085-C5AC-4910-9961-4D04512B582E}" type="sibTrans" cxnId="{BD314CCF-B86E-4F80-9219-B9BE0657FE7D}">
      <dgm:prSet/>
      <dgm:spPr/>
      <dgm:t>
        <a:bodyPr/>
        <a:lstStyle/>
        <a:p>
          <a:endParaRPr lang="is-IS"/>
        </a:p>
      </dgm:t>
    </dgm:pt>
    <dgm:pt modelId="{2AEBE50B-D77D-4E4F-A36D-C03BFEEF6A75}">
      <dgm:prSet custT="1"/>
      <dgm:spPr/>
      <dgm:t>
        <a:bodyPr/>
        <a:lstStyle/>
        <a:p>
          <a:r>
            <a:rPr lang="en-US" sz="1800"/>
            <a:t>5-10 cm</a:t>
          </a:r>
        </a:p>
      </dgm:t>
    </dgm:pt>
    <dgm:pt modelId="{B4BA2031-EADB-4FEE-9B12-735CA684B620}" type="parTrans" cxnId="{14DCED61-5049-413B-9AE4-BC1A26CF05F8}">
      <dgm:prSet/>
      <dgm:spPr/>
      <dgm:t>
        <a:bodyPr/>
        <a:lstStyle/>
        <a:p>
          <a:endParaRPr lang="is-IS"/>
        </a:p>
      </dgm:t>
    </dgm:pt>
    <dgm:pt modelId="{6F970AC1-459D-4B1F-9D6D-EFC72E23E3DA}" type="sibTrans" cxnId="{14DCED61-5049-413B-9AE4-BC1A26CF05F8}">
      <dgm:prSet/>
      <dgm:spPr/>
      <dgm:t>
        <a:bodyPr/>
        <a:lstStyle/>
        <a:p>
          <a:endParaRPr lang="is-IS"/>
        </a:p>
      </dgm:t>
    </dgm:pt>
    <dgm:pt modelId="{467FF91A-9F3B-4BF9-8531-6DC0A301EC58}">
      <dgm:prSet custT="1"/>
      <dgm:spPr/>
      <dgm:t>
        <a:bodyPr/>
        <a:lstStyle/>
        <a:p>
          <a:r>
            <a:rPr lang="en-US" sz="1800"/>
            <a:t>10-20 cm</a:t>
          </a:r>
        </a:p>
      </dgm:t>
    </dgm:pt>
    <dgm:pt modelId="{CC01F83B-8C7E-46A5-B9DF-68E9773ACAD6}" type="parTrans" cxnId="{380762D8-CAE2-4E39-81E0-E6535CC16B68}">
      <dgm:prSet/>
      <dgm:spPr/>
      <dgm:t>
        <a:bodyPr/>
        <a:lstStyle/>
        <a:p>
          <a:endParaRPr lang="is-IS"/>
        </a:p>
      </dgm:t>
    </dgm:pt>
    <dgm:pt modelId="{465C2985-9092-4AFD-B400-E875EB40DD32}" type="sibTrans" cxnId="{380762D8-CAE2-4E39-81E0-E6535CC16B68}">
      <dgm:prSet/>
      <dgm:spPr/>
      <dgm:t>
        <a:bodyPr/>
        <a:lstStyle/>
        <a:p>
          <a:endParaRPr lang="is-IS"/>
        </a:p>
      </dgm:t>
    </dgm:pt>
    <dgm:pt modelId="{30EC4D20-1F6F-40FE-823F-052E954AD305}">
      <dgm:prSet custT="1"/>
      <dgm:spPr/>
      <dgm:t>
        <a:bodyPr/>
        <a:lstStyle/>
        <a:p>
          <a:r>
            <a:rPr lang="en-US" sz="1800"/>
            <a:t>20-30 cm</a:t>
          </a:r>
          <a:endParaRPr lang="is-IS" sz="1800"/>
        </a:p>
      </dgm:t>
    </dgm:pt>
    <dgm:pt modelId="{E0ACDE4D-0CA7-4279-906C-F210626611F7}" type="parTrans" cxnId="{AB9DD5B4-67CF-4FBE-B0A8-8936C45678F3}">
      <dgm:prSet/>
      <dgm:spPr/>
      <dgm:t>
        <a:bodyPr/>
        <a:lstStyle/>
        <a:p>
          <a:endParaRPr lang="is-IS"/>
        </a:p>
      </dgm:t>
    </dgm:pt>
    <dgm:pt modelId="{FE3BE4E5-8DB1-4E9C-A903-AD8FCA119AC7}" type="sibTrans" cxnId="{AB9DD5B4-67CF-4FBE-B0A8-8936C45678F3}">
      <dgm:prSet/>
      <dgm:spPr/>
      <dgm:t>
        <a:bodyPr/>
        <a:lstStyle/>
        <a:p>
          <a:endParaRPr lang="is-IS"/>
        </a:p>
      </dgm:t>
    </dgm:pt>
    <dgm:pt modelId="{C7A4F9A2-661F-4B65-8140-35B65E1BBAC0}">
      <dgm:prSet custT="1"/>
      <dgm:spPr/>
      <dgm:t>
        <a:bodyPr/>
        <a:lstStyle/>
        <a:p>
          <a:r>
            <a:rPr lang="en-US" sz="1800" err="1"/>
            <a:t>Auka</a:t>
          </a:r>
          <a:r>
            <a:rPr lang="en-US" sz="1800"/>
            <a:t> </a:t>
          </a:r>
          <a:r>
            <a:rPr lang="en-US" sz="1800" err="1"/>
            <a:t>jarðvegs</a:t>
          </a:r>
          <a:r>
            <a:rPr lang="en-US" sz="1800"/>
            <a:t>- og </a:t>
          </a:r>
          <a:r>
            <a:rPr lang="en-US" sz="1800" err="1"/>
            <a:t>gróðursýnatöku</a:t>
          </a:r>
          <a:endParaRPr lang="en-US" sz="1800"/>
        </a:p>
      </dgm:t>
    </dgm:pt>
    <dgm:pt modelId="{A112DE59-E8BA-4CAE-9CDF-76754F57EDAC}" type="parTrans" cxnId="{53FFD4E1-8480-4D93-8C65-578BD18D0599}">
      <dgm:prSet/>
      <dgm:spPr/>
      <dgm:t>
        <a:bodyPr/>
        <a:lstStyle/>
        <a:p>
          <a:endParaRPr lang="is-IS"/>
        </a:p>
      </dgm:t>
    </dgm:pt>
    <dgm:pt modelId="{B474F606-657A-42F1-9744-D4D924CA4CB6}" type="sibTrans" cxnId="{53FFD4E1-8480-4D93-8C65-578BD18D0599}">
      <dgm:prSet/>
      <dgm:spPr/>
      <dgm:t>
        <a:bodyPr/>
        <a:lstStyle/>
        <a:p>
          <a:endParaRPr lang="is-IS"/>
        </a:p>
      </dgm:t>
    </dgm:pt>
    <dgm:pt modelId="{00F5CBF4-66CC-425C-A7F8-6E8035BEECAA}">
      <dgm:prSet custT="1"/>
      <dgm:spPr/>
      <dgm:t>
        <a:bodyPr/>
        <a:lstStyle/>
        <a:p>
          <a:r>
            <a:rPr lang="en-US" sz="1800"/>
            <a:t>pH, C/N, BD, GT</a:t>
          </a:r>
          <a:endParaRPr lang="is-IS" sz="1800"/>
        </a:p>
      </dgm:t>
    </dgm:pt>
    <dgm:pt modelId="{B6DADB8B-9BFE-4DDE-9A1F-1EB146C3321F}" type="parTrans" cxnId="{2B28E1EF-D667-4862-A2D6-B91FAB631806}">
      <dgm:prSet/>
      <dgm:spPr/>
      <dgm:t>
        <a:bodyPr/>
        <a:lstStyle/>
        <a:p>
          <a:endParaRPr lang="is-IS"/>
        </a:p>
      </dgm:t>
    </dgm:pt>
    <dgm:pt modelId="{6F014F5D-FE63-4A73-9198-6662BD5F98D1}" type="sibTrans" cxnId="{2B28E1EF-D667-4862-A2D6-B91FAB631806}">
      <dgm:prSet/>
      <dgm:spPr/>
      <dgm:t>
        <a:bodyPr/>
        <a:lstStyle/>
        <a:p>
          <a:endParaRPr lang="is-IS"/>
        </a:p>
      </dgm:t>
    </dgm:pt>
    <dgm:pt modelId="{27639AF4-2E52-4799-BBDB-A82FDF6E81DF}" type="pres">
      <dgm:prSet presAssocID="{6D6E297D-D414-4024-95E1-9360C1CB1847}" presName="linear" presStyleCnt="0">
        <dgm:presLayoutVars>
          <dgm:animLvl val="lvl"/>
          <dgm:resizeHandles val="exact"/>
        </dgm:presLayoutVars>
      </dgm:prSet>
      <dgm:spPr/>
    </dgm:pt>
    <dgm:pt modelId="{521E89AC-E5F9-4910-BEFD-1E82B8D1FDA1}" type="pres">
      <dgm:prSet presAssocID="{FF28D537-E283-41D8-BEEB-845376EB1186}" presName="parentText" presStyleLbl="node1" presStyleIdx="0" presStyleCnt="1" custScaleX="57409" custScaleY="44845" custLinFactNeighborX="-18377" custLinFactNeighborY="-4362">
        <dgm:presLayoutVars>
          <dgm:chMax val="0"/>
          <dgm:bulletEnabled val="1"/>
        </dgm:presLayoutVars>
      </dgm:prSet>
      <dgm:spPr/>
    </dgm:pt>
    <dgm:pt modelId="{1A411D65-C43B-441B-8254-8308677A7F92}" type="pres">
      <dgm:prSet presAssocID="{FF28D537-E283-41D8-BEEB-845376EB118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9B51912-A2A6-42FB-88F1-FB1A74A165C6}" type="presOf" srcId="{467FF91A-9F3B-4BF9-8531-6DC0A301EC58}" destId="{1A411D65-C43B-441B-8254-8308677A7F92}" srcOrd="0" destOrd="5" presId="urn:microsoft.com/office/officeart/2005/8/layout/vList2"/>
    <dgm:cxn modelId="{C3416A14-4619-4344-90DD-B7EC32D270DC}" type="presOf" srcId="{FF28D537-E283-41D8-BEEB-845376EB1186}" destId="{521E89AC-E5F9-4910-BEFD-1E82B8D1FDA1}" srcOrd="0" destOrd="0" presId="urn:microsoft.com/office/officeart/2005/8/layout/vList2"/>
    <dgm:cxn modelId="{4E2B5430-30B8-499F-B2D4-9452AF89C5A5}" srcId="{6D6E297D-D414-4024-95E1-9360C1CB1847}" destId="{FF28D537-E283-41D8-BEEB-845376EB1186}" srcOrd="0" destOrd="0" parTransId="{C96FF28C-B2C9-4262-9BAA-936D54702DD8}" sibTransId="{CC52BE60-B8C4-4F33-AB5D-7565052C72EE}"/>
    <dgm:cxn modelId="{7BD81137-C6D3-4832-B78E-006617D1E802}" type="presOf" srcId="{00F5CBF4-66CC-425C-A7F8-6E8035BEECAA}" destId="{1A411D65-C43B-441B-8254-8308677A7F92}" srcOrd="0" destOrd="7" presId="urn:microsoft.com/office/officeart/2005/8/layout/vList2"/>
    <dgm:cxn modelId="{5A302F3D-3A80-4185-962C-3D94E156E073}" type="presOf" srcId="{2AEBE50B-D77D-4E4F-A36D-C03BFEEF6A75}" destId="{1A411D65-C43B-441B-8254-8308677A7F92}" srcOrd="0" destOrd="4" presId="urn:microsoft.com/office/officeart/2005/8/layout/vList2"/>
    <dgm:cxn modelId="{71FBD53D-DF5A-4E6C-A909-84E28E05D9CE}" type="presOf" srcId="{6C0EAF3D-E55D-4049-9C28-36C92A98DF0B}" destId="{1A411D65-C43B-441B-8254-8308677A7F92}" srcOrd="0" destOrd="2" presId="urn:microsoft.com/office/officeart/2005/8/layout/vList2"/>
    <dgm:cxn modelId="{63D60341-D625-4694-975F-077FF0B4B674}" type="presOf" srcId="{30EC4D20-1F6F-40FE-823F-052E954AD305}" destId="{1A411D65-C43B-441B-8254-8308677A7F92}" srcOrd="0" destOrd="6" presId="urn:microsoft.com/office/officeart/2005/8/layout/vList2"/>
    <dgm:cxn modelId="{14DCED61-5049-413B-9AE4-BC1A26CF05F8}" srcId="{C7A4F9A2-661F-4B65-8140-35B65E1BBAC0}" destId="{2AEBE50B-D77D-4E4F-A36D-C03BFEEF6A75}" srcOrd="3" destOrd="0" parTransId="{B4BA2031-EADB-4FEE-9B12-735CA684B620}" sibTransId="{6F970AC1-459D-4B1F-9D6D-EFC72E23E3DA}"/>
    <dgm:cxn modelId="{B7C06F6E-E898-4FF5-AE76-62855C7F44AB}" type="presOf" srcId="{C9F988DA-63A3-4AA4-9AEE-BC3115184DC8}" destId="{1A411D65-C43B-441B-8254-8308677A7F92}" srcOrd="0" destOrd="3" presId="urn:microsoft.com/office/officeart/2005/8/layout/vList2"/>
    <dgm:cxn modelId="{06882573-E3D7-4C0F-B724-626119F8502C}" srcId="{C7A4F9A2-661F-4B65-8140-35B65E1BBAC0}" destId="{6C0EAF3D-E55D-4049-9C28-36C92A98DF0B}" srcOrd="1" destOrd="0" parTransId="{7CA80EA7-54AE-4098-B32A-01C346F8F542}" sibTransId="{DA508C42-E1D1-496D-9B12-9C8940B77A01}"/>
    <dgm:cxn modelId="{2983CC8B-341D-4A0D-A513-0DAAD7A67F9A}" type="presOf" srcId="{54376A7D-D0DE-44D0-8B69-2B897DCAC8BF}" destId="{1A411D65-C43B-441B-8254-8308677A7F92}" srcOrd="0" destOrd="1" presId="urn:microsoft.com/office/officeart/2005/8/layout/vList2"/>
    <dgm:cxn modelId="{3D70D18D-908F-4A56-9C35-70DD2807F460}" type="presOf" srcId="{6D6E297D-D414-4024-95E1-9360C1CB1847}" destId="{27639AF4-2E52-4799-BBDB-A82FDF6E81DF}" srcOrd="0" destOrd="0" presId="urn:microsoft.com/office/officeart/2005/8/layout/vList2"/>
    <dgm:cxn modelId="{173EBDAC-5C7E-4A19-9607-B1EFF3500C41}" srcId="{C7A4F9A2-661F-4B65-8140-35B65E1BBAC0}" destId="{54376A7D-D0DE-44D0-8B69-2B897DCAC8BF}" srcOrd="0" destOrd="0" parTransId="{937E8AB9-CE51-4E4D-AA6A-5A57781D4CC0}" sibTransId="{1DC9CC95-3B4F-4184-B659-91BF89156AFB}"/>
    <dgm:cxn modelId="{AB9DD5B4-67CF-4FBE-B0A8-8936C45678F3}" srcId="{C7A4F9A2-661F-4B65-8140-35B65E1BBAC0}" destId="{30EC4D20-1F6F-40FE-823F-052E954AD305}" srcOrd="5" destOrd="0" parTransId="{E0ACDE4D-0CA7-4279-906C-F210626611F7}" sibTransId="{FE3BE4E5-8DB1-4E9C-A903-AD8FCA119AC7}"/>
    <dgm:cxn modelId="{BD314CCF-B86E-4F80-9219-B9BE0657FE7D}" srcId="{C7A4F9A2-661F-4B65-8140-35B65E1BBAC0}" destId="{C9F988DA-63A3-4AA4-9AEE-BC3115184DC8}" srcOrd="2" destOrd="0" parTransId="{0F9AC62D-C2CD-4420-AE3B-A0EC095A6632}" sibTransId="{65038085-C5AC-4910-9961-4D04512B582E}"/>
    <dgm:cxn modelId="{380762D8-CAE2-4E39-81E0-E6535CC16B68}" srcId="{C7A4F9A2-661F-4B65-8140-35B65E1BBAC0}" destId="{467FF91A-9F3B-4BF9-8531-6DC0A301EC58}" srcOrd="4" destOrd="0" parTransId="{CC01F83B-8C7E-46A5-B9DF-68E9773ACAD6}" sibTransId="{465C2985-9092-4AFD-B400-E875EB40DD32}"/>
    <dgm:cxn modelId="{53FFD4E1-8480-4D93-8C65-578BD18D0599}" srcId="{FF28D537-E283-41D8-BEEB-845376EB1186}" destId="{C7A4F9A2-661F-4B65-8140-35B65E1BBAC0}" srcOrd="0" destOrd="0" parTransId="{A112DE59-E8BA-4CAE-9CDF-76754F57EDAC}" sibTransId="{B474F606-657A-42F1-9744-D4D924CA4CB6}"/>
    <dgm:cxn modelId="{A517D0E5-8FF1-4ED8-A2D6-4301A04DEC34}" type="presOf" srcId="{C7A4F9A2-661F-4B65-8140-35B65E1BBAC0}" destId="{1A411D65-C43B-441B-8254-8308677A7F92}" srcOrd="0" destOrd="0" presId="urn:microsoft.com/office/officeart/2005/8/layout/vList2"/>
    <dgm:cxn modelId="{2B28E1EF-D667-4862-A2D6-B91FAB631806}" srcId="{C7A4F9A2-661F-4B65-8140-35B65E1BBAC0}" destId="{00F5CBF4-66CC-425C-A7F8-6E8035BEECAA}" srcOrd="6" destOrd="0" parTransId="{B6DADB8B-9BFE-4DDE-9A1F-1EB146C3321F}" sibTransId="{6F014F5D-FE63-4A73-9198-6662BD5F98D1}"/>
    <dgm:cxn modelId="{0A12DEE2-19F2-4564-99B3-BEE617E3C2E0}" type="presParOf" srcId="{27639AF4-2E52-4799-BBDB-A82FDF6E81DF}" destId="{521E89AC-E5F9-4910-BEFD-1E82B8D1FDA1}" srcOrd="0" destOrd="0" presId="urn:microsoft.com/office/officeart/2005/8/layout/vList2"/>
    <dgm:cxn modelId="{8EB140A5-4F47-420E-8DB5-CC7287595285}" type="presParOf" srcId="{27639AF4-2E52-4799-BBDB-A82FDF6E81DF}" destId="{1A411D65-C43B-441B-8254-8308677A7F9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189C4-7DCE-4937-9367-5CD0E9619B74}">
      <dsp:nvSpPr>
        <dsp:cNvPr id="0" name=""/>
        <dsp:cNvSpPr/>
      </dsp:nvSpPr>
      <dsp:spPr>
        <a:xfrm>
          <a:off x="0" y="244437"/>
          <a:ext cx="3181348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Helena Marta  </a:t>
          </a:r>
          <a:br>
            <a:rPr lang="en-US" sz="2800" kern="1200"/>
          </a:br>
          <a:r>
            <a:rPr lang="en-US" sz="2800" kern="1200"/>
            <a:t>- Gagnaöflun - </a:t>
          </a:r>
        </a:p>
      </dsp:txBody>
      <dsp:txXfrm>
        <a:off x="76105" y="320542"/>
        <a:ext cx="3029138" cy="1406815"/>
      </dsp:txXfrm>
    </dsp:sp>
    <dsp:sp modelId="{869FADD9-59FC-422E-948D-E0388E68D09D}">
      <dsp:nvSpPr>
        <dsp:cNvPr id="0" name=""/>
        <dsp:cNvSpPr/>
      </dsp:nvSpPr>
      <dsp:spPr>
        <a:xfrm>
          <a:off x="0" y="1990662"/>
          <a:ext cx="3181348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Björn  </a:t>
          </a:r>
          <a:br>
            <a:rPr lang="en-US" sz="2800" kern="1200"/>
          </a:br>
          <a:r>
            <a:rPr lang="en-US" sz="2800" kern="1200"/>
            <a:t>- Gagnaúrvinnsla og miðlun -</a:t>
          </a:r>
        </a:p>
      </dsp:txBody>
      <dsp:txXfrm>
        <a:off x="76105" y="2066767"/>
        <a:ext cx="3029138" cy="1406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E89AC-E5F9-4910-BEFD-1E82B8D1FDA1}">
      <dsp:nvSpPr>
        <dsp:cNvPr id="0" name=""/>
        <dsp:cNvSpPr/>
      </dsp:nvSpPr>
      <dsp:spPr>
        <a:xfrm>
          <a:off x="130139" y="98783"/>
          <a:ext cx="2845661" cy="67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Í </a:t>
          </a:r>
          <a:r>
            <a:rPr lang="en-US" sz="2400" b="1" kern="1200" err="1"/>
            <a:t>völdum</a:t>
          </a:r>
          <a:r>
            <a:rPr lang="en-US" sz="2400" b="1" kern="1200"/>
            <a:t> </a:t>
          </a:r>
          <a:r>
            <a:rPr lang="en-US" sz="2400" b="1" kern="1200" err="1"/>
            <a:t>reitum</a:t>
          </a:r>
          <a:r>
            <a:rPr lang="en-US" sz="2400" b="1" kern="1200"/>
            <a:t>: </a:t>
          </a:r>
          <a:endParaRPr lang="en-US" sz="2400" kern="1200"/>
        </a:p>
      </dsp:txBody>
      <dsp:txXfrm>
        <a:off x="163085" y="131729"/>
        <a:ext cx="2779769" cy="609006"/>
      </dsp:txXfrm>
    </dsp:sp>
    <dsp:sp modelId="{1A411D65-C43B-441B-8254-8308677A7F92}">
      <dsp:nvSpPr>
        <dsp:cNvPr id="0" name=""/>
        <dsp:cNvSpPr/>
      </dsp:nvSpPr>
      <dsp:spPr>
        <a:xfrm>
          <a:off x="0" y="878667"/>
          <a:ext cx="3832128" cy="1984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7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err="1"/>
            <a:t>Ítarleg</a:t>
          </a:r>
          <a:r>
            <a:rPr lang="en-US" sz="2000" kern="1200"/>
            <a:t> </a:t>
          </a:r>
          <a:r>
            <a:rPr lang="en-US" sz="2000" kern="1200" err="1"/>
            <a:t>gróðurgreining</a:t>
          </a:r>
          <a:r>
            <a:rPr lang="en-US" sz="2000" kern="1200"/>
            <a:t> </a:t>
          </a:r>
          <a:r>
            <a:rPr lang="en-US" sz="2000" kern="1200" err="1"/>
            <a:t>botngróðurs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eDNA í </a:t>
          </a:r>
          <a:r>
            <a:rPr lang="en-US" sz="2000" kern="1200" err="1"/>
            <a:t>jarðvegi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Drónar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Lidar </a:t>
          </a:r>
          <a:r>
            <a:rPr lang="en-US" sz="2000" kern="1200" err="1"/>
            <a:t>mælingar</a:t>
          </a:r>
          <a:r>
            <a:rPr lang="en-US" sz="2000" kern="1200"/>
            <a:t> - </a:t>
          </a:r>
          <a:r>
            <a:rPr lang="en-US" sz="2000" kern="1200" err="1"/>
            <a:t>iphone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ORB – </a:t>
          </a:r>
          <a:r>
            <a:rPr lang="en-US" sz="2000" kern="1200" err="1"/>
            <a:t>appið</a:t>
          </a:r>
          <a:r>
            <a:rPr lang="en-US" sz="2000" kern="1200"/>
            <a:t>, </a:t>
          </a:r>
          <a:r>
            <a:rPr lang="en-US" sz="2000" kern="1200" err="1"/>
            <a:t>mælingar</a:t>
          </a:r>
          <a:endParaRPr lang="en-US" sz="2000" kern="1200"/>
        </a:p>
      </dsp:txBody>
      <dsp:txXfrm>
        <a:off x="0" y="878667"/>
        <a:ext cx="3832128" cy="19846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E89AC-E5F9-4910-BEFD-1E82B8D1FDA1}">
      <dsp:nvSpPr>
        <dsp:cNvPr id="0" name=""/>
        <dsp:cNvSpPr/>
      </dsp:nvSpPr>
      <dsp:spPr>
        <a:xfrm>
          <a:off x="140661" y="23652"/>
          <a:ext cx="2766912" cy="537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Í </a:t>
          </a:r>
          <a:r>
            <a:rPr lang="en-US" sz="2400" b="1" kern="1200" err="1"/>
            <a:t>öllum</a:t>
          </a:r>
          <a:r>
            <a:rPr lang="en-US" sz="2400" b="1" kern="1200"/>
            <a:t> </a:t>
          </a:r>
          <a:r>
            <a:rPr lang="en-US" sz="2400" b="1" kern="1200" err="1"/>
            <a:t>reitum</a:t>
          </a:r>
          <a:r>
            <a:rPr lang="en-US" sz="2400" b="1" kern="1200"/>
            <a:t>: </a:t>
          </a:r>
          <a:endParaRPr lang="en-US" sz="2400" kern="1200"/>
        </a:p>
      </dsp:txBody>
      <dsp:txXfrm>
        <a:off x="166889" y="49880"/>
        <a:ext cx="2714456" cy="484822"/>
      </dsp:txXfrm>
    </dsp:sp>
    <dsp:sp modelId="{1A411D65-C43B-441B-8254-8308677A7F92}">
      <dsp:nvSpPr>
        <dsp:cNvPr id="0" name=""/>
        <dsp:cNvSpPr/>
      </dsp:nvSpPr>
      <dsp:spPr>
        <a:xfrm>
          <a:off x="0" y="667838"/>
          <a:ext cx="4819650" cy="245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02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err="1"/>
            <a:t>Auka</a:t>
          </a:r>
          <a:r>
            <a:rPr lang="en-US" sz="1800" kern="1200"/>
            <a:t> </a:t>
          </a:r>
          <a:r>
            <a:rPr lang="en-US" sz="1800" kern="1200" err="1"/>
            <a:t>jarðvegs</a:t>
          </a:r>
          <a:r>
            <a:rPr lang="en-US" sz="1800" kern="1200"/>
            <a:t>- og </a:t>
          </a:r>
          <a:r>
            <a:rPr lang="en-US" sz="1800" kern="1200" err="1"/>
            <a:t>gróðursýnatöku</a:t>
          </a:r>
          <a:endParaRPr lang="en-US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err="1"/>
            <a:t>Gróður</a:t>
          </a:r>
          <a:endParaRPr lang="en-US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err="1"/>
            <a:t>Húmus</a:t>
          </a:r>
          <a:r>
            <a:rPr lang="en-US" sz="1800" kern="1200"/>
            <a:t>/litter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0-5 cm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5-10 cm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10-20 cm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20-30 cm</a:t>
          </a:r>
          <a:endParaRPr lang="is-IS" sz="1800" kern="120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pH, C/N, BD, GT</a:t>
          </a:r>
          <a:endParaRPr lang="is-IS" sz="1800" kern="1200"/>
        </a:p>
      </dsp:txBody>
      <dsp:txXfrm>
        <a:off x="0" y="667838"/>
        <a:ext cx="4819650" cy="245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0.41344</cdr:x>
      <cdr:y>0.12736</cdr:y>
    </cdr:from>
    <cdr:to>
      <cdr:x>0.41344</cdr:x>
      <cdr:y>0.91425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5D7189D-EA95-F5D6-331E-D1BF9CED9504}"/>
            </a:ext>
          </a:extLst>
        </cdr:cNvPr>
        <cdr:cNvCxnSpPr/>
      </cdr:nvCxnSpPr>
      <cdr:spPr>
        <a:xfrm xmlns:a="http://schemas.openxmlformats.org/drawingml/2006/main">
          <a:off x="4016796" y="556350"/>
          <a:ext cx="0" cy="343726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0.7271</cdr:x>
      <cdr:y>0.1371</cdr:y>
    </cdr:from>
    <cdr:to>
      <cdr:x>0.7271</cdr:x>
      <cdr:y>0.90886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80469954-B605-4E1B-ED82-E5CBC3CA1029}"/>
            </a:ext>
          </a:extLst>
        </cdr:cNvPr>
        <cdr:cNvCxnSpPr/>
      </cdr:nvCxnSpPr>
      <cdr:spPr>
        <a:xfrm xmlns:a="http://schemas.openxmlformats.org/drawingml/2006/main">
          <a:off x="7064184" y="598886"/>
          <a:ext cx="0" cy="3371162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0.72218</cdr:x>
      <cdr:y>0.57784</cdr:y>
    </cdr:from>
    <cdr:to>
      <cdr:x>1</cdr:x>
      <cdr:y>0.78921</cdr:y>
    </cdr:to>
    <cdr:sp macro="" textlink="">
      <cdr:nvSpPr>
        <cdr:cNvPr id="8" name="TextBox 8">
          <a:extLst xmlns:a="http://schemas.openxmlformats.org/drawingml/2006/main">
            <a:ext uri="{FF2B5EF4-FFF2-40B4-BE49-F238E27FC236}">
              <a16:creationId xmlns:a16="http://schemas.microsoft.com/office/drawing/2014/main" id="{AA71A9FA-19CC-30B0-AE8E-4E2FBCD796B3}"/>
            </a:ext>
          </a:extLst>
        </cdr:cNvPr>
        <cdr:cNvSpPr txBox="1"/>
      </cdr:nvSpPr>
      <cdr:spPr>
        <a:xfrm xmlns:a="http://schemas.openxmlformats.org/drawingml/2006/main">
          <a:off x="7016368" y="2524094"/>
          <a:ext cx="2699132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s-I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 err="1"/>
            <a:t>Fjölnytjar</a:t>
          </a:r>
          <a:r>
            <a:rPr lang="en-GB" dirty="0"/>
            <a:t>: </a:t>
          </a:r>
          <a:r>
            <a:rPr lang="en-GB" dirty="0" err="1"/>
            <a:t>gróðursetning</a:t>
          </a:r>
          <a:r>
            <a:rPr lang="en-GB" dirty="0"/>
            <a:t> </a:t>
          </a:r>
          <a:r>
            <a:rPr lang="en-GB" dirty="0" err="1"/>
            <a:t>innfluttra</a:t>
          </a:r>
          <a:r>
            <a:rPr lang="en-GB" dirty="0"/>
            <a:t> og </a:t>
          </a:r>
          <a:r>
            <a:rPr lang="en-GB" dirty="0" err="1"/>
            <a:t>innlendra</a:t>
          </a:r>
          <a:r>
            <a:rPr lang="en-GB" dirty="0"/>
            <a:t> </a:t>
          </a:r>
          <a:r>
            <a:rPr lang="en-GB" dirty="0" err="1"/>
            <a:t>trjátegunda</a:t>
          </a:r>
          <a:endParaRPr lang="is-I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4ABFA-021D-4B4F-8D92-B752EF87AF42}" type="datetimeFigureOut">
              <a:rPr lang="is-IS" smtClean="0"/>
              <a:t>27.3.2025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E89CF-16DA-425C-8949-DE006F721FA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022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89CF-16DA-425C-8949-DE006F721FA4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93223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Já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getum</a:t>
            </a:r>
            <a:r>
              <a:rPr lang="en-GB"/>
              <a:t> </a:t>
            </a:r>
            <a:r>
              <a:rPr lang="en-GB" err="1"/>
              <a:t>verið</a:t>
            </a:r>
            <a:r>
              <a:rPr lang="en-GB"/>
              <a:t> </a:t>
            </a:r>
            <a:r>
              <a:rPr lang="en-GB" err="1"/>
              <a:t>ánægð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okkar</a:t>
            </a:r>
            <a:r>
              <a:rPr lang="en-GB"/>
              <a:t> </a:t>
            </a:r>
            <a:r>
              <a:rPr lang="en-GB" err="1"/>
              <a:t>einu</a:t>
            </a:r>
            <a:r>
              <a:rPr lang="en-GB"/>
              <a:t> </a:t>
            </a:r>
            <a:r>
              <a:rPr lang="en-GB" err="1"/>
              <a:t>milljón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viðarmagni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öllum</a:t>
            </a:r>
            <a:r>
              <a:rPr lang="en-GB"/>
              <a:t> </a:t>
            </a:r>
            <a:r>
              <a:rPr lang="en-GB" err="1"/>
              <a:t>líkindum</a:t>
            </a:r>
            <a:r>
              <a:rPr lang="en-GB"/>
              <a:t> </a:t>
            </a:r>
            <a:r>
              <a:rPr lang="en-GB" err="1"/>
              <a:t>verður</a:t>
            </a:r>
            <a:r>
              <a:rPr lang="en-GB"/>
              <a:t> </a:t>
            </a:r>
            <a:r>
              <a:rPr lang="en-GB" err="1"/>
              <a:t>orðin</a:t>
            </a:r>
            <a:r>
              <a:rPr lang="en-GB"/>
              <a:t> </a:t>
            </a:r>
            <a:r>
              <a:rPr lang="en-GB" err="1"/>
              <a:t>ein</a:t>
            </a:r>
            <a:r>
              <a:rPr lang="en-GB"/>
              <a:t> og half í </a:t>
            </a:r>
            <a:r>
              <a:rPr lang="en-GB" err="1"/>
              <a:t>lok</a:t>
            </a:r>
            <a:r>
              <a:rPr lang="en-GB"/>
              <a:t> </a:t>
            </a:r>
            <a:r>
              <a:rPr lang="en-GB" err="1"/>
              <a:t>næsta</a:t>
            </a:r>
            <a:r>
              <a:rPr lang="en-GB"/>
              <a:t> </a:t>
            </a:r>
            <a:r>
              <a:rPr lang="en-GB" err="1"/>
              <a:t>árs</a:t>
            </a:r>
            <a:r>
              <a:rPr lang="en-GB"/>
              <a:t>.</a:t>
            </a:r>
          </a:p>
          <a:p>
            <a:r>
              <a:rPr lang="en-GB" err="1"/>
              <a:t>Því</a:t>
            </a:r>
            <a:r>
              <a:rPr lang="en-GB"/>
              <a:t> </a:t>
            </a:r>
            <a:r>
              <a:rPr lang="en-GB" err="1"/>
              <a:t>miður</a:t>
            </a:r>
            <a:r>
              <a:rPr lang="en-GB"/>
              <a:t> er ekki </a:t>
            </a:r>
            <a:r>
              <a:rPr lang="en-GB" err="1"/>
              <a:t>allt</a:t>
            </a:r>
            <a:r>
              <a:rPr lang="en-GB"/>
              <a:t> </a:t>
            </a:r>
            <a:r>
              <a:rPr lang="en-GB" err="1"/>
              <a:t>þetta</a:t>
            </a:r>
            <a:r>
              <a:rPr lang="en-GB"/>
              <a:t> </a:t>
            </a:r>
            <a:r>
              <a:rPr lang="en-GB" err="1"/>
              <a:t>viðamagn</a:t>
            </a:r>
            <a:r>
              <a:rPr lang="en-GB"/>
              <a:t> </a:t>
            </a:r>
            <a:r>
              <a:rPr lang="en-GB" err="1"/>
              <a:t>tiltækt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viðaröflunar</a:t>
            </a:r>
            <a:endParaRPr lang="en-GB"/>
          </a:p>
          <a:p>
            <a:r>
              <a:rPr lang="en-GB" err="1"/>
              <a:t>Því</a:t>
            </a:r>
            <a:r>
              <a:rPr lang="en-GB"/>
              <a:t> </a:t>
            </a:r>
            <a:r>
              <a:rPr lang="en-GB" err="1"/>
              <a:t>kynni</a:t>
            </a:r>
            <a:r>
              <a:rPr lang="en-GB"/>
              <a:t> </a:t>
            </a:r>
            <a:r>
              <a:rPr lang="en-GB" err="1"/>
              <a:t>hér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sögunnar</a:t>
            </a:r>
            <a:r>
              <a:rPr lang="en-GB"/>
              <a:t> </a:t>
            </a:r>
            <a:r>
              <a:rPr lang="en-GB" err="1"/>
              <a:t>hugtak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skógarúttektarfólk</a:t>
            </a:r>
            <a:r>
              <a:rPr lang="en-GB"/>
              <a:t> </a:t>
            </a:r>
            <a:r>
              <a:rPr lang="en-GB" err="1"/>
              <a:t>hefur</a:t>
            </a:r>
            <a:r>
              <a:rPr lang="en-GB"/>
              <a:t> </a:t>
            </a:r>
            <a:r>
              <a:rPr lang="en-GB" err="1"/>
              <a:t>verið</a:t>
            </a:r>
            <a:r>
              <a:rPr lang="en-GB"/>
              <a:t> </a:t>
            </a:r>
            <a:r>
              <a:rPr lang="en-GB" err="1"/>
              <a:t>mjög</a:t>
            </a:r>
            <a:r>
              <a:rPr lang="en-GB"/>
              <a:t> </a:t>
            </a:r>
            <a:r>
              <a:rPr lang="en-GB" err="1"/>
              <a:t>upptekin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síðustu</a:t>
            </a:r>
            <a:r>
              <a:rPr lang="en-GB"/>
              <a:t> </a:t>
            </a:r>
            <a:r>
              <a:rPr lang="en-GB" err="1"/>
              <a:t>árin</a:t>
            </a:r>
            <a:r>
              <a:rPr lang="en-GB"/>
              <a:t>, ekki </a:t>
            </a:r>
            <a:r>
              <a:rPr lang="en-GB" err="1"/>
              <a:t>síst</a:t>
            </a:r>
            <a:r>
              <a:rPr lang="en-GB"/>
              <a:t> í </a:t>
            </a:r>
            <a:r>
              <a:rPr lang="en-GB" err="1"/>
              <a:t>Evrópu</a:t>
            </a:r>
            <a:r>
              <a:rPr lang="en-GB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err="1"/>
              <a:t>Fólk</a:t>
            </a:r>
            <a:r>
              <a:rPr lang="en-GB"/>
              <a:t> er </a:t>
            </a:r>
            <a:r>
              <a:rPr lang="en-GB" err="1"/>
              <a:t>mjög</a:t>
            </a:r>
            <a:r>
              <a:rPr lang="en-GB"/>
              <a:t> </a:t>
            </a:r>
            <a:r>
              <a:rPr lang="en-GB" err="1"/>
              <a:t>upptekið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því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finna</a:t>
            </a:r>
            <a:r>
              <a:rPr lang="en-GB"/>
              <a:t> </a:t>
            </a:r>
            <a:r>
              <a:rPr lang="en-GB" err="1"/>
              <a:t>út</a:t>
            </a:r>
            <a:r>
              <a:rPr lang="en-GB"/>
              <a:t> </a:t>
            </a:r>
            <a:r>
              <a:rPr lang="en-GB" err="1"/>
              <a:t>hve</a:t>
            </a:r>
            <a:r>
              <a:rPr lang="en-GB"/>
              <a:t> </a:t>
            </a:r>
            <a:r>
              <a:rPr lang="en-GB" err="1"/>
              <a:t>mikið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skógum</a:t>
            </a:r>
            <a:r>
              <a:rPr lang="en-GB"/>
              <a:t> í </a:t>
            </a:r>
            <a:r>
              <a:rPr lang="en-GB" err="1"/>
              <a:t>Evrópu</a:t>
            </a:r>
            <a:r>
              <a:rPr lang="en-GB"/>
              <a:t> (ES </a:t>
            </a:r>
            <a:r>
              <a:rPr lang="en-GB" err="1"/>
              <a:t>eða</a:t>
            </a:r>
            <a:r>
              <a:rPr lang="en-GB"/>
              <a:t> EES) er </a:t>
            </a:r>
            <a:r>
              <a:rPr lang="en-GB" err="1"/>
              <a:t>tiltækir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viðaröflunar</a:t>
            </a:r>
            <a:endParaRPr lang="is-IS"/>
          </a:p>
          <a:p>
            <a:r>
              <a:rPr lang="en-GB" err="1"/>
              <a:t>Hvernig</a:t>
            </a:r>
            <a:r>
              <a:rPr lang="en-GB"/>
              <a:t> er </a:t>
            </a:r>
            <a:r>
              <a:rPr lang="en-GB" err="1"/>
              <a:t>hægt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auka</a:t>
            </a:r>
            <a:r>
              <a:rPr lang="en-GB"/>
              <a:t> </a:t>
            </a:r>
            <a:r>
              <a:rPr lang="en-GB" err="1"/>
              <a:t>nýtingu</a:t>
            </a:r>
            <a:r>
              <a:rPr lang="en-GB"/>
              <a:t> á </a:t>
            </a:r>
            <a:r>
              <a:rPr lang="en-GB" err="1"/>
              <a:t>viðarafurðum</a:t>
            </a:r>
            <a:r>
              <a:rPr lang="en-GB"/>
              <a:t> </a:t>
            </a:r>
            <a:r>
              <a:rPr lang="en-GB" err="1"/>
              <a:t>úr</a:t>
            </a:r>
            <a:r>
              <a:rPr lang="en-GB"/>
              <a:t> </a:t>
            </a:r>
            <a:r>
              <a:rPr lang="en-GB" err="1"/>
              <a:t>skógum</a:t>
            </a:r>
            <a:r>
              <a:rPr lang="en-GB"/>
              <a:t> á EES </a:t>
            </a:r>
            <a:r>
              <a:rPr lang="en-GB" err="1"/>
              <a:t>svæðinu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minnka</a:t>
            </a:r>
            <a:r>
              <a:rPr lang="en-GB"/>
              <a:t> </a:t>
            </a:r>
            <a:r>
              <a:rPr lang="en-GB" err="1"/>
              <a:t>losun</a:t>
            </a:r>
            <a:r>
              <a:rPr lang="en-GB"/>
              <a:t> GHL (</a:t>
            </a:r>
            <a:r>
              <a:rPr lang="en-GB" err="1"/>
              <a:t>aukin</a:t>
            </a:r>
            <a:r>
              <a:rPr lang="en-GB"/>
              <a:t> </a:t>
            </a:r>
            <a:r>
              <a:rPr lang="en-GB" err="1"/>
              <a:t>notkun</a:t>
            </a:r>
            <a:r>
              <a:rPr lang="en-GB"/>
              <a:t> í </a:t>
            </a:r>
            <a:r>
              <a:rPr lang="en-GB" err="1"/>
              <a:t>byggingum</a:t>
            </a:r>
            <a:r>
              <a:rPr lang="en-GB"/>
              <a:t> og </a:t>
            </a:r>
            <a:r>
              <a:rPr lang="en-GB" err="1"/>
              <a:t>orkuvinnslu</a:t>
            </a:r>
            <a:r>
              <a:rPr lang="en-GB"/>
              <a:t>) </a:t>
            </a:r>
            <a:r>
              <a:rPr lang="en-GB" err="1"/>
              <a:t>án</a:t>
            </a:r>
            <a:r>
              <a:rPr lang="en-GB"/>
              <a:t> </a:t>
            </a:r>
            <a:r>
              <a:rPr lang="en-GB" err="1"/>
              <a:t>þess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draga</a:t>
            </a:r>
            <a:r>
              <a:rPr lang="en-GB"/>
              <a:t> </a:t>
            </a:r>
            <a:r>
              <a:rPr lang="en-GB" err="1"/>
              <a:t>úr</a:t>
            </a:r>
            <a:r>
              <a:rPr lang="en-GB"/>
              <a:t> C-</a:t>
            </a:r>
            <a:r>
              <a:rPr lang="en-GB" err="1"/>
              <a:t>bindingu</a:t>
            </a:r>
            <a:r>
              <a:rPr lang="en-GB"/>
              <a:t> </a:t>
            </a:r>
            <a:r>
              <a:rPr lang="en-GB" err="1"/>
              <a:t>skógana</a:t>
            </a:r>
            <a:r>
              <a:rPr lang="en-GB"/>
              <a:t>?</a:t>
            </a:r>
          </a:p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36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75130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7833D-4497-EEB3-3F36-11E9DF85F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CBED4-1C57-3F23-B3AD-DACFB7872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C0834-3A81-B6C4-D0E2-1674701F8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C:\Users\skr.arnor.SKOGUR\Documents\Nytt\Íslensk </a:t>
            </a:r>
            <a:r>
              <a:rPr lang="en-GB" err="1"/>
              <a:t>skógarúttekt</a:t>
            </a:r>
            <a:r>
              <a:rPr lang="en-GB"/>
              <a:t>\FRA2025úrvinnsla\Raekt_Forestry-Professional-Conference-2024_2019-2023_v1.4 </a:t>
            </a:r>
            <a:r>
              <a:rPr lang="en-GB" err="1"/>
              <a:t>Rúmmál</a:t>
            </a:r>
            <a:r>
              <a:rPr lang="en-GB"/>
              <a:t> á </a:t>
            </a:r>
            <a:r>
              <a:rPr lang="en-GB" err="1"/>
              <a:t>hvern</a:t>
            </a:r>
            <a:r>
              <a:rPr lang="en-GB"/>
              <a:t> </a:t>
            </a:r>
            <a:r>
              <a:rPr lang="en-GB" err="1"/>
              <a:t>reit</a:t>
            </a:r>
            <a:r>
              <a:rPr lang="en-GB"/>
              <a:t> </a:t>
            </a:r>
            <a:r>
              <a:rPr lang="en-GB" err="1"/>
              <a:t>skipt</a:t>
            </a:r>
            <a:r>
              <a:rPr lang="en-GB"/>
              <a:t> á tegundir.xlsx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3F0B2-D608-18B8-4F78-14B9D75FD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37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378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EE1E7-058A-4CD1-8006-3A460568B075}" type="slidenum">
              <a:rPr lang="is-IS" smtClean="0"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62270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89CF-16DA-425C-8949-DE006F721FA4}" type="slidenum">
              <a:rPr lang="is-IS" smtClean="0"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6968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89CF-16DA-425C-8949-DE006F721FA4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0835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89CF-16DA-425C-8949-DE006F721FA4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239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species of plants </a:t>
            </a: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68F30-8628-854B-A699-E872C449D8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Fyrstu</a:t>
            </a:r>
            <a:r>
              <a:rPr lang="en-GB"/>
              <a:t> </a:t>
            </a:r>
            <a:r>
              <a:rPr lang="en-GB" err="1"/>
              <a:t>gróðursetningingarnar</a:t>
            </a:r>
            <a:r>
              <a:rPr lang="en-GB"/>
              <a:t> </a:t>
            </a:r>
            <a:r>
              <a:rPr lang="en-GB" err="1"/>
              <a:t>voru</a:t>
            </a:r>
            <a:r>
              <a:rPr lang="en-GB"/>
              <a:t> 1899.</a:t>
            </a: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749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E89CF-16DA-425C-8949-DE006F721FA4}" type="slidenum">
              <a:rPr lang="is-IS" smtClean="0"/>
              <a:t>29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7988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Áður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höldum</a:t>
            </a:r>
            <a:r>
              <a:rPr lang="en-GB"/>
              <a:t> </a:t>
            </a:r>
            <a:r>
              <a:rPr lang="en-GB" err="1"/>
              <a:t>lengra</a:t>
            </a:r>
            <a:r>
              <a:rPr lang="en-GB"/>
              <a:t> er </a:t>
            </a:r>
            <a:r>
              <a:rPr lang="en-GB" err="1"/>
              <a:t>mikilvægt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gera</a:t>
            </a:r>
            <a:r>
              <a:rPr lang="en-GB"/>
              <a:t> </a:t>
            </a:r>
            <a:r>
              <a:rPr lang="en-GB" err="1"/>
              <a:t>grein</a:t>
            </a:r>
            <a:r>
              <a:rPr lang="en-GB"/>
              <a:t>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muninum</a:t>
            </a:r>
            <a:r>
              <a:rPr lang="en-GB"/>
              <a:t> á </a:t>
            </a:r>
            <a:r>
              <a:rPr lang="en-GB" err="1"/>
              <a:t>skógarskilgreiningum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notum </a:t>
            </a:r>
            <a:r>
              <a:rPr lang="en-GB" err="1"/>
              <a:t>hér</a:t>
            </a:r>
            <a:r>
              <a:rPr lang="en-GB"/>
              <a:t> á </a:t>
            </a:r>
            <a:r>
              <a:rPr lang="en-GB" err="1"/>
              <a:t>landi</a:t>
            </a:r>
            <a:r>
              <a:rPr lang="en-GB"/>
              <a:t> og </a:t>
            </a:r>
            <a:r>
              <a:rPr lang="en-GB" err="1"/>
              <a:t>síðan</a:t>
            </a:r>
            <a:r>
              <a:rPr lang="en-GB"/>
              <a:t> </a:t>
            </a:r>
            <a:r>
              <a:rPr lang="en-GB" err="1"/>
              <a:t>alþjóðlegum</a:t>
            </a:r>
            <a:r>
              <a:rPr lang="en-GB"/>
              <a:t> </a:t>
            </a:r>
            <a:r>
              <a:rPr lang="en-GB" err="1"/>
              <a:t>skilgreiningum</a:t>
            </a:r>
            <a:r>
              <a:rPr lang="en-GB"/>
              <a:t> á </a:t>
            </a:r>
            <a:r>
              <a:rPr lang="en-GB" err="1"/>
              <a:t>vegum</a:t>
            </a:r>
            <a:r>
              <a:rPr lang="en-GB"/>
              <a:t> FAO.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8921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Djibouti er 20.000 </a:t>
            </a:r>
            <a:r>
              <a:rPr lang="en-GB" err="1"/>
              <a:t>ferkílómetrar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skóglendi</a:t>
            </a:r>
            <a:r>
              <a:rPr lang="en-GB"/>
              <a:t> </a:t>
            </a:r>
            <a:r>
              <a:rPr lang="en-GB" err="1"/>
              <a:t>upp</a:t>
            </a:r>
            <a:r>
              <a:rPr lang="en-GB"/>
              <a:t> á 5600 ha </a:t>
            </a:r>
            <a:r>
              <a:rPr lang="en-GB" err="1"/>
              <a:t>sem</a:t>
            </a:r>
            <a:r>
              <a:rPr lang="en-GB"/>
              <a:t> er 0,3 %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heildarflatarmáli</a:t>
            </a:r>
            <a:r>
              <a:rPr lang="en-GB"/>
              <a:t> </a:t>
            </a:r>
            <a:r>
              <a:rPr lang="en-GB" err="1"/>
              <a:t>árið</a:t>
            </a:r>
            <a:r>
              <a:rPr lang="en-GB"/>
              <a:t> 2020. </a:t>
            </a:r>
            <a:r>
              <a:rPr lang="en-GB" err="1"/>
              <a:t>Eyðimerkurríki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Rauða</a:t>
            </a:r>
            <a:r>
              <a:rPr lang="en-GB"/>
              <a:t> </a:t>
            </a:r>
            <a:r>
              <a:rPr lang="en-GB" err="1"/>
              <a:t>hafið</a:t>
            </a:r>
            <a:r>
              <a:rPr lang="en-GB"/>
              <a:t>.</a:t>
            </a:r>
          </a:p>
          <a:p>
            <a:r>
              <a:rPr lang="en-GB" err="1"/>
              <a:t>Ísland</a:t>
            </a:r>
            <a:r>
              <a:rPr lang="en-GB"/>
              <a:t> er 100.000 </a:t>
            </a:r>
            <a:r>
              <a:rPr lang="en-GB" err="1"/>
              <a:t>ferkílómetrar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skóglendi</a:t>
            </a:r>
            <a:r>
              <a:rPr lang="en-GB"/>
              <a:t> </a:t>
            </a:r>
            <a:r>
              <a:rPr lang="en-GB" err="1"/>
              <a:t>upp</a:t>
            </a:r>
            <a:r>
              <a:rPr lang="en-GB"/>
              <a:t> á 56000 ha </a:t>
            </a:r>
            <a:r>
              <a:rPr lang="en-GB" err="1"/>
              <a:t>sem</a:t>
            </a:r>
            <a:r>
              <a:rPr lang="en-GB"/>
              <a:t> er 0,56 %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heildarflatarmáli</a:t>
            </a:r>
            <a:r>
              <a:rPr lang="en-GB"/>
              <a:t> </a:t>
            </a:r>
            <a:r>
              <a:rPr lang="en-GB" err="1"/>
              <a:t>árið</a:t>
            </a:r>
            <a:r>
              <a:rPr lang="en-GB"/>
              <a:t> 2020.</a:t>
            </a:r>
          </a:p>
          <a:p>
            <a:r>
              <a:rPr lang="en-GB"/>
              <a:t>Hin </a:t>
            </a:r>
            <a:r>
              <a:rPr lang="en-GB" err="1"/>
              <a:t>ríkin</a:t>
            </a:r>
            <a:r>
              <a:rPr lang="en-GB"/>
              <a:t> </a:t>
            </a:r>
            <a:r>
              <a:rPr lang="en-GB" err="1"/>
              <a:t>eru</a:t>
            </a:r>
            <a:r>
              <a:rPr lang="en-GB"/>
              <a:t> </a:t>
            </a:r>
            <a:r>
              <a:rPr lang="en-GB" err="1"/>
              <a:t>smáríki</a:t>
            </a:r>
            <a:r>
              <a:rPr lang="en-GB"/>
              <a:t> og </a:t>
            </a:r>
            <a:r>
              <a:rPr lang="en-GB" err="1"/>
              <a:t>öll</a:t>
            </a:r>
            <a:r>
              <a:rPr lang="en-GB"/>
              <a:t> </a:t>
            </a:r>
            <a:r>
              <a:rPr lang="en-GB" err="1"/>
              <a:t>undir</a:t>
            </a:r>
            <a:r>
              <a:rPr lang="en-GB"/>
              <a:t> 500 </a:t>
            </a:r>
            <a:r>
              <a:rPr lang="en-GB" err="1"/>
              <a:t>ferkílómetrum</a:t>
            </a:r>
            <a:r>
              <a:rPr lang="en-GB"/>
              <a:t>.</a:t>
            </a:r>
          </a:p>
          <a:p>
            <a:r>
              <a:rPr lang="en-GB" err="1"/>
              <a:t>Af</a:t>
            </a:r>
            <a:r>
              <a:rPr lang="en-GB"/>
              <a:t> Andorra og </a:t>
            </a:r>
            <a:r>
              <a:rPr lang="en-GB" err="1"/>
              <a:t>Lichenstein</a:t>
            </a:r>
            <a:r>
              <a:rPr lang="en-GB"/>
              <a:t> </a:t>
            </a:r>
            <a:r>
              <a:rPr lang="en-GB" err="1"/>
              <a:t>gætum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kannski</a:t>
            </a:r>
            <a:r>
              <a:rPr lang="en-GB"/>
              <a:t> </a:t>
            </a:r>
            <a:r>
              <a:rPr lang="en-GB" err="1"/>
              <a:t>lært</a:t>
            </a:r>
            <a:r>
              <a:rPr lang="en-GB"/>
              <a:t> </a:t>
            </a:r>
            <a:r>
              <a:rPr lang="en-GB" err="1"/>
              <a:t>eitthvað</a:t>
            </a:r>
            <a:r>
              <a:rPr lang="en-GB"/>
              <a:t> um </a:t>
            </a:r>
            <a:r>
              <a:rPr lang="en-GB" err="1"/>
              <a:t>hvernig</a:t>
            </a:r>
            <a:r>
              <a:rPr lang="en-GB"/>
              <a:t> </a:t>
            </a:r>
            <a:r>
              <a:rPr lang="en-GB" err="1"/>
              <a:t>þeir</a:t>
            </a:r>
            <a:r>
              <a:rPr lang="en-GB"/>
              <a:t> </a:t>
            </a:r>
            <a:r>
              <a:rPr lang="en-GB" err="1"/>
              <a:t>nýta</a:t>
            </a:r>
            <a:r>
              <a:rPr lang="en-GB"/>
              <a:t> </a:t>
            </a:r>
            <a:r>
              <a:rPr lang="en-GB" err="1"/>
              <a:t>sitt</a:t>
            </a:r>
            <a:r>
              <a:rPr lang="en-GB"/>
              <a:t> </a:t>
            </a:r>
            <a:r>
              <a:rPr lang="en-GB" err="1"/>
              <a:t>viðarmagn</a:t>
            </a:r>
            <a:r>
              <a:rPr lang="en-GB"/>
              <a:t>.</a:t>
            </a:r>
          </a:p>
          <a:p>
            <a:endParaRPr lang="en-GB"/>
          </a:p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358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/>
              <a:t>C:\Users\skr.arnor.SKOGUR\Documents\Nytt\Íslensk skógarúttekt\FRA2025úrvinnsla\FRA og </a:t>
            </a:r>
            <a:r>
              <a:rPr lang="is-IS" err="1"/>
              <a:t>SoEF</a:t>
            </a:r>
            <a:r>
              <a:rPr lang="is-IS"/>
              <a:t> 2025 yfirlitsskrá.xlsx AE252</a:t>
            </a:r>
          </a:p>
          <a:p>
            <a:endParaRPr lang="is-IS"/>
          </a:p>
          <a:p>
            <a:r>
              <a:rPr lang="is-IS"/>
              <a:t>Meðalaldur ræktaðs skógar af öllum tegundum nema rauðgrenis er rétt rúmlega 20 ár. Rauðgrenið er aftur á móti með tæplega 50 ára meðalaldur.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D6A4A-E808-42FE-846B-BADCC04A25E0}" type="slidenum">
              <a:rPr lang="is-IS" smtClean="0"/>
              <a:t>35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8139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00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CE524-BC14-8DED-641E-92113C7AA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35" y="1031474"/>
            <a:ext cx="4968727" cy="4967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610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932CE-4842-B057-8237-3B5D4BC32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389" y="5277896"/>
            <a:ext cx="1252436" cy="834740"/>
          </a:xfrm>
          <a:prstGeom prst="rect">
            <a:avLst/>
          </a:prstGeom>
        </p:spPr>
      </p:pic>
      <p:sp>
        <p:nvSpPr>
          <p:cNvPr id="7" name="Title 27">
            <a:extLst>
              <a:ext uri="{FF2B5EF4-FFF2-40B4-BE49-F238E27FC236}">
                <a16:creationId xmlns:a16="http://schemas.microsoft.com/office/drawing/2014/main" id="{99FEFC69-C8C3-441C-89A8-CDA86D11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89" y="728664"/>
            <a:ext cx="4681023" cy="178306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36">
            <a:extLst>
              <a:ext uri="{FF2B5EF4-FFF2-40B4-BE49-F238E27FC236}">
                <a16:creationId xmlns:a16="http://schemas.microsoft.com/office/drawing/2014/main" id="{FD2B9F87-DB92-4BD4-E995-F7202C79AF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817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803507" y="727075"/>
            <a:ext cx="5949890" cy="179008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809788" y="2603500"/>
            <a:ext cx="5943609" cy="34480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/>
          </a:p>
        </p:txBody>
      </p:sp>
      <p:sp>
        <p:nvSpPr>
          <p:cNvPr id="8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7205952" y="0"/>
            <a:ext cx="498604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4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45" y="728664"/>
            <a:ext cx="3542635" cy="178723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95544" y="2592389"/>
            <a:ext cx="3542636" cy="3459161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844725" y="728664"/>
            <a:ext cx="6488215" cy="5322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7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/>
          <p:cNvSpPr>
            <a:spLocks noGrp="1"/>
          </p:cNvSpPr>
          <p:nvPr>
            <p:ph type="title"/>
          </p:nvPr>
        </p:nvSpPr>
        <p:spPr>
          <a:xfrm>
            <a:off x="6642389" y="727076"/>
            <a:ext cx="4681023" cy="1796306"/>
          </a:xfrm>
        </p:spPr>
        <p:txBody>
          <a:bodyPr/>
          <a:lstStyle>
            <a:lvl1pPr>
              <a:defRPr baseline="0">
                <a:solidFill>
                  <a:srgbClr val="C3D4CA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36"/>
          <p:cNvSpPr>
            <a:spLocks noGrp="1"/>
          </p:cNvSpPr>
          <p:nvPr>
            <p:ph type="body" sz="quarter" idx="10"/>
          </p:nvPr>
        </p:nvSpPr>
        <p:spPr>
          <a:xfrm>
            <a:off x="6647938" y="2614532"/>
            <a:ext cx="4675474" cy="250199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C3D4CA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44" y="5489444"/>
            <a:ext cx="2082813" cy="813388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64319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9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5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s://www.sciencedirect.com/science/article/pii/S1389934119301492?via%253Dihub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6B59-965B-E703-FC08-C897721C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814" y="742562"/>
            <a:ext cx="5932186" cy="1707502"/>
          </a:xfrm>
        </p:spPr>
        <p:txBody>
          <a:bodyPr>
            <a:noAutofit/>
          </a:bodyPr>
          <a:lstStyle/>
          <a:p>
            <a:r>
              <a:rPr lang="en-US" sz="3600" b="1" err="1">
                <a:latin typeface="Arial Nova" panose="020B0504020202020204" pitchFamily="34" charset="0"/>
              </a:rPr>
              <a:t>Staða</a:t>
            </a:r>
            <a:r>
              <a:rPr lang="en-US" sz="3600" b="1">
                <a:latin typeface="Arial Nova" panose="020B0504020202020204" pitchFamily="34" charset="0"/>
              </a:rPr>
              <a:t> </a:t>
            </a:r>
            <a:r>
              <a:rPr lang="en-US" sz="3600" b="1" err="1">
                <a:latin typeface="Arial Nova" panose="020B0504020202020204" pitchFamily="34" charset="0"/>
              </a:rPr>
              <a:t>skógarauðlindarinnar</a:t>
            </a:r>
            <a:r>
              <a:rPr lang="en-US" sz="3600" b="1">
                <a:latin typeface="Arial Nova" panose="020B0504020202020204" pitchFamily="34" charset="0"/>
              </a:rPr>
              <a:t> </a:t>
            </a:r>
            <a:br>
              <a:rPr lang="en-US" sz="3600" b="1">
                <a:latin typeface="Arial Nova" panose="020B0504020202020204" pitchFamily="34" charset="0"/>
              </a:rPr>
            </a:br>
            <a:r>
              <a:rPr lang="en-US" sz="3600" b="1">
                <a:latin typeface="Arial Nova" panose="020B0504020202020204" pitchFamily="34" charset="0"/>
              </a:rPr>
              <a:t>og </a:t>
            </a:r>
            <a:r>
              <a:rPr lang="en-US" sz="3600" b="1" err="1">
                <a:latin typeface="Arial Nova" panose="020B0504020202020204" pitchFamily="34" charset="0"/>
              </a:rPr>
              <a:t>þróun</a:t>
            </a:r>
            <a:r>
              <a:rPr lang="en-US" sz="3600" b="1">
                <a:latin typeface="Arial Nova" panose="020B0504020202020204" pitchFamily="34" charset="0"/>
              </a:rPr>
              <a:t> ÍSÚ </a:t>
            </a:r>
            <a:r>
              <a:rPr lang="en-US" sz="3600" b="1" err="1">
                <a:latin typeface="Arial Nova" panose="020B0504020202020204" pitchFamily="34" charset="0"/>
              </a:rPr>
              <a:t>til</a:t>
            </a:r>
            <a:r>
              <a:rPr lang="en-US" sz="3600" b="1">
                <a:latin typeface="Arial Nova" panose="020B0504020202020204" pitchFamily="34" charset="0"/>
              </a:rPr>
              <a:t> </a:t>
            </a:r>
            <a:r>
              <a:rPr lang="en-US" sz="3600" b="1" err="1">
                <a:latin typeface="Arial Nova" panose="020B0504020202020204" pitchFamily="34" charset="0"/>
              </a:rPr>
              <a:t>framtíðar</a:t>
            </a:r>
            <a:endParaRPr lang="is-IS" sz="3600" b="1">
              <a:latin typeface="Arial Nova" panose="020B05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19109-AA4D-280C-DDF1-C9E1164E5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3320" y="5593702"/>
            <a:ext cx="5638566" cy="917754"/>
          </a:xfrm>
        </p:spPr>
        <p:txBody>
          <a:bodyPr>
            <a:normAutofit/>
          </a:bodyPr>
          <a:lstStyle/>
          <a:p>
            <a:r>
              <a:rPr lang="en-US" sz="1600" err="1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Fagráðstefna</a:t>
            </a:r>
            <a:r>
              <a:rPr lang="en-US" sz="1600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err="1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skógræktar</a:t>
            </a:r>
            <a:r>
              <a:rPr lang="en-US" sz="1600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en-US" sz="1600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err="1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Hótel</a:t>
            </a:r>
            <a:r>
              <a:rPr lang="en-US" sz="1600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err="1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Hallormsstað</a:t>
            </a:r>
            <a:r>
              <a:rPr lang="en-US" sz="1600"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26.-27. mars 2025</a:t>
            </a:r>
            <a:endParaRPr lang="is-IS" sz="1600"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8041B66-6314-2CF1-EF8B-214C2050685B}"/>
              </a:ext>
            </a:extLst>
          </p:cNvPr>
          <p:cNvSpPr txBox="1">
            <a:spLocks/>
          </p:cNvSpPr>
          <p:nvPr/>
        </p:nvSpPr>
        <p:spPr>
          <a:xfrm>
            <a:off x="6243319" y="3138729"/>
            <a:ext cx="5683665" cy="1707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 baseline="0">
                <a:solidFill>
                  <a:schemeClr val="bg1"/>
                </a:solidFill>
                <a:latin typeface="Open Sans Semibold" panose="020B0606030504020204" pitchFamily="34" charset="0"/>
                <a:ea typeface="+mn-ea"/>
                <a:cs typeface="Open Sans Semibold" panose="020B0606030504020204" pitchFamily="34" charset="0"/>
              </a:defRPr>
            </a:lvl1pPr>
            <a:lvl2pPr marL="722313" indent="-2651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baseline="0">
                <a:solidFill>
                  <a:schemeClr val="tx1"/>
                </a:solidFill>
                <a:latin typeface="Open Sans Semibold" panose="020B0606030504020204" pitchFamily="34" charset="0"/>
                <a:ea typeface="+mn-ea"/>
                <a:cs typeface="Open Sans Semibold" panose="020B0606030504020204" pitchFamily="34" charset="0"/>
              </a:defRPr>
            </a:lvl2pPr>
            <a:lvl3pPr marL="1165225" indent="-2508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i="0" kern="1200" baseline="0">
                <a:solidFill>
                  <a:schemeClr val="tx1"/>
                </a:solidFill>
                <a:latin typeface="Open Sans Semibold" panose="020B0606030504020204" pitchFamily="34" charset="0"/>
                <a:ea typeface="+mn-ea"/>
                <a:cs typeface="Open Sans Semibold" panose="020B0606030504020204" pitchFamily="34" charset="0"/>
              </a:defRPr>
            </a:lvl3pPr>
            <a:lvl4pPr marL="1619250" indent="-2476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i="0" kern="1200" baseline="0">
                <a:solidFill>
                  <a:schemeClr val="tx1"/>
                </a:solidFill>
                <a:latin typeface="Open Sans Semibold" panose="020B0606030504020204" pitchFamily="34" charset="0"/>
                <a:ea typeface="+mn-ea"/>
                <a:cs typeface="Open Sans Semibold" panose="020B0606030504020204" pitchFamily="34" charset="0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i="0" kern="1200" baseline="0">
                <a:solidFill>
                  <a:schemeClr val="tx1"/>
                </a:solidFill>
                <a:latin typeface="Open Sans Semibold" panose="020B0606030504020204" pitchFamily="34" charset="0"/>
                <a:ea typeface="+mn-ea"/>
                <a:cs typeface="Open Sans Semibold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rial Nova" panose="020B0504020202020204" pitchFamily="34" charset="0"/>
              </a:rPr>
              <a:t>Helena Marta Stefánsdóttir</a:t>
            </a:r>
          </a:p>
          <a:p>
            <a:r>
              <a:rPr lang="en-US" sz="2400">
                <a:latin typeface="Arial Nova" panose="020B0504020202020204" pitchFamily="34" charset="0"/>
              </a:rPr>
              <a:t>Björn Traustason</a:t>
            </a:r>
          </a:p>
          <a:p>
            <a:endParaRPr lang="en-US" sz="2400">
              <a:latin typeface="Arial Nova" panose="020B0504020202020204" pitchFamily="34" charset="0"/>
            </a:endParaRPr>
          </a:p>
          <a:p>
            <a:r>
              <a:rPr lang="is-IS" sz="1600">
                <a:latin typeface="Arial Nova" panose="020B0504020202020204" pitchFamily="34" charset="0"/>
              </a:rPr>
              <a:t>Svið rannsókna og þróunar </a:t>
            </a:r>
          </a:p>
          <a:p>
            <a:r>
              <a:rPr lang="is-IS" sz="1600">
                <a:latin typeface="Arial Nova" panose="020B0504020202020204" pitchFamily="34" charset="0"/>
              </a:rPr>
              <a:t>Land og skógur </a:t>
            </a:r>
          </a:p>
        </p:txBody>
      </p:sp>
    </p:spTree>
    <p:extLst>
      <p:ext uri="{BB962C8B-B14F-4D97-AF65-F5344CB8AC3E}">
        <p14:creationId xmlns:p14="http://schemas.microsoft.com/office/powerpoint/2010/main" val="311170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C887A84-FBF4-E08A-C4D2-6B056ECB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67" y="306250"/>
            <a:ext cx="3541712" cy="695602"/>
          </a:xfrm>
        </p:spPr>
        <p:txBody>
          <a:bodyPr/>
          <a:lstStyle/>
          <a:p>
            <a:r>
              <a:rPr lang="en-US" err="1">
                <a:ea typeface="Open Sans Semibold"/>
                <a:cs typeface="Open Sans Semibold"/>
              </a:rPr>
              <a:t>Hver</a:t>
            </a:r>
            <a:r>
              <a:rPr lang="en-US">
                <a:ea typeface="Open Sans Semibold"/>
                <a:cs typeface="Open Sans Semibold"/>
              </a:rPr>
              <a:t> </a:t>
            </a:r>
            <a:r>
              <a:rPr lang="en-US" err="1">
                <a:ea typeface="Open Sans Semibold"/>
                <a:cs typeface="Open Sans Semibold"/>
              </a:rPr>
              <a:t>mæliflötur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EB694A1-D4E1-DC4E-963A-9A35042C3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707" y="904085"/>
            <a:ext cx="5299293" cy="48972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7970" indent="-267970"/>
            <a:r>
              <a:rPr lang="en-US" sz="2000" err="1">
                <a:latin typeface="+mj-lt"/>
                <a:ea typeface="Open Sans Semibold"/>
                <a:cs typeface="Open Sans Semibold"/>
              </a:rPr>
              <a:t>Hringlaga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200 m</a:t>
            </a:r>
            <a:r>
              <a:rPr lang="en-US" sz="2000" baseline="30000">
                <a:latin typeface="+mj-lt"/>
                <a:ea typeface="Open Sans Semibold"/>
                <a:cs typeface="Open Sans Semibold"/>
              </a:rPr>
              <a:t>2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(7,98 m radius) </a:t>
            </a:r>
          </a:p>
          <a:p>
            <a:pPr marL="267970" indent="-267970"/>
            <a:r>
              <a:rPr lang="en-US" sz="2000" b="1" err="1">
                <a:latin typeface="+mj-lt"/>
                <a:ea typeface="Open Sans Semibold"/>
                <a:cs typeface="Open Sans Semibold"/>
              </a:rPr>
              <a:t>Miðjan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GPS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mæld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með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mikilli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nákvæmni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raunstaðsetning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hvers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trés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innan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reits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þekkt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mælingar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því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ávalt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á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sama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tré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milli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hringja</a:t>
            </a:r>
            <a:endParaRPr lang="en-US" sz="2000">
              <a:latin typeface="+mj-lt"/>
              <a:ea typeface="Open Sans Semibold"/>
              <a:cs typeface="Open Sans Semibold"/>
            </a:endParaRPr>
          </a:p>
          <a:p>
            <a:pPr marL="267970" indent="-267970"/>
            <a:r>
              <a:rPr lang="en-US" sz="2000" b="1" err="1">
                <a:latin typeface="+mj-lt"/>
                <a:ea typeface="Open Sans Semibold"/>
                <a:cs typeface="Open Sans Semibold"/>
              </a:rPr>
              <a:t>Lýsing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á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aðstæðum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 </a:t>
            </a:r>
          </a:p>
          <a:p>
            <a:pPr marL="725170" lvl="1" indent="-267970"/>
            <a:r>
              <a:rPr lang="en-US" sz="1600" err="1">
                <a:latin typeface="+mj-lt"/>
                <a:ea typeface="Open Sans Semibold"/>
                <a:cs typeface="Open Sans Semibold"/>
              </a:rPr>
              <a:t>Skógarlýsing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landgerð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skjólfar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ástand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náttúrulega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endurnýjun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lagskipting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tegundir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 í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mælifleti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ea typeface="Open Sans Semibold"/>
                <a:cs typeface="Open Sans Semibold"/>
              </a:rPr>
              <a:t>nýtingarmöguleikar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 …</a:t>
            </a:r>
          </a:p>
          <a:p>
            <a:pPr marL="267970" indent="-267970"/>
            <a:r>
              <a:rPr lang="en-US" sz="2000" b="1" err="1">
                <a:ea typeface="Open Sans Semibold"/>
                <a:cs typeface="Open Sans Semibold"/>
              </a:rPr>
              <a:t>Mæling</a:t>
            </a:r>
            <a:r>
              <a:rPr lang="en-US" sz="2000">
                <a:ea typeface="Open Sans Semibold"/>
                <a:cs typeface="Open Sans Semibold"/>
              </a:rPr>
              <a:t> á </a:t>
            </a:r>
            <a:r>
              <a:rPr lang="en-US" sz="2000" err="1">
                <a:ea typeface="Open Sans Semibold"/>
                <a:cs typeface="Open Sans Semibold"/>
              </a:rPr>
              <a:t>öllum</a:t>
            </a:r>
            <a:r>
              <a:rPr lang="en-US" sz="2000">
                <a:ea typeface="Open Sans Semibold"/>
                <a:cs typeface="Open Sans Semibold"/>
              </a:rPr>
              <a:t> </a:t>
            </a:r>
            <a:r>
              <a:rPr lang="en-US" sz="2000" err="1">
                <a:ea typeface="Open Sans Semibold"/>
                <a:cs typeface="Open Sans Semibold"/>
              </a:rPr>
              <a:t>trjám</a:t>
            </a:r>
            <a:r>
              <a:rPr lang="en-US" sz="2000">
                <a:ea typeface="Open Sans Semibold"/>
                <a:cs typeface="Open Sans Semibold"/>
              </a:rPr>
              <a:t> </a:t>
            </a:r>
            <a:r>
              <a:rPr lang="en-US" sz="2000" err="1">
                <a:ea typeface="Open Sans Semibold"/>
                <a:cs typeface="Open Sans Semibold"/>
              </a:rPr>
              <a:t>innan</a:t>
            </a:r>
            <a:r>
              <a:rPr lang="en-US" sz="2000">
                <a:ea typeface="Open Sans Semibold"/>
                <a:cs typeface="Open Sans Semibold"/>
              </a:rPr>
              <a:t> </a:t>
            </a:r>
            <a:r>
              <a:rPr lang="en-US" sz="2000" err="1">
                <a:ea typeface="Open Sans Semibold"/>
                <a:cs typeface="Open Sans Semibold"/>
              </a:rPr>
              <a:t>reitsins</a:t>
            </a:r>
            <a:endParaRPr lang="en-US" sz="2000">
              <a:ea typeface="Open Sans Semibold"/>
              <a:cs typeface="Open Sans Semibold"/>
            </a:endParaRPr>
          </a:p>
          <a:p>
            <a:pPr marL="725170" lvl="1" indent="-267970"/>
            <a:r>
              <a:rPr lang="en-US" sz="1600" err="1">
                <a:ea typeface="Open Sans Semibold"/>
                <a:cs typeface="Open Sans Semibold"/>
              </a:rPr>
              <a:t>Hæð</a:t>
            </a:r>
            <a:r>
              <a:rPr lang="en-US" sz="1600">
                <a:ea typeface="Open Sans Semibold"/>
                <a:cs typeface="Open Sans Semibold"/>
              </a:rPr>
              <a:t>, </a:t>
            </a:r>
            <a:r>
              <a:rPr lang="en-US" sz="1600" err="1">
                <a:ea typeface="Open Sans Semibold"/>
                <a:cs typeface="Open Sans Semibold"/>
              </a:rPr>
              <a:t>þvermál</a:t>
            </a:r>
            <a:r>
              <a:rPr lang="en-US" sz="1600">
                <a:ea typeface="Open Sans Semibold"/>
                <a:cs typeface="Open Sans Semibold"/>
              </a:rPr>
              <a:t> í BH/HH/SH</a:t>
            </a:r>
          </a:p>
          <a:p>
            <a:pPr marL="267970" indent="-267970"/>
            <a:r>
              <a:rPr lang="en-US" sz="2000" b="1">
                <a:ea typeface="Open Sans Semibold"/>
                <a:cs typeface="Open Sans Semibold"/>
              </a:rPr>
              <a:t>Mat</a:t>
            </a:r>
            <a:r>
              <a:rPr lang="en-US" sz="2000">
                <a:ea typeface="Open Sans Semibold"/>
                <a:cs typeface="Open Sans Semibold"/>
              </a:rPr>
              <a:t> á </a:t>
            </a:r>
          </a:p>
          <a:p>
            <a:pPr marL="725170" lvl="1" indent="-267970"/>
            <a:r>
              <a:rPr lang="en-US" sz="1600" err="1">
                <a:ea typeface="Open Sans Semibold"/>
                <a:cs typeface="Open Sans Semibold"/>
              </a:rPr>
              <a:t>Heilbrigðil</a:t>
            </a:r>
            <a:r>
              <a:rPr lang="en-US" sz="1600">
                <a:ea typeface="Open Sans Semibold"/>
                <a:cs typeface="Open Sans Semibold"/>
              </a:rPr>
              <a:t>, </a:t>
            </a:r>
            <a:r>
              <a:rPr lang="en-US" sz="1600" err="1">
                <a:ea typeface="Open Sans Semibold"/>
                <a:cs typeface="Open Sans Semibold"/>
              </a:rPr>
              <a:t>Aldursskiptingu</a:t>
            </a:r>
            <a:r>
              <a:rPr lang="en-US" sz="1600">
                <a:ea typeface="Open Sans Semibold"/>
                <a:cs typeface="Open Sans Semibold"/>
              </a:rPr>
              <a:t>, </a:t>
            </a:r>
            <a:r>
              <a:rPr lang="en-US" sz="1600" err="1">
                <a:ea typeface="Open Sans Semibold"/>
                <a:cs typeface="Open Sans Semibold"/>
              </a:rPr>
              <a:t>Nálarhlutfalli</a:t>
            </a:r>
            <a:r>
              <a:rPr lang="en-US" sz="1600">
                <a:ea typeface="Open Sans Semibold"/>
                <a:cs typeface="Open Sans Semibold"/>
              </a:rPr>
              <a:t>… </a:t>
            </a:r>
          </a:p>
          <a:p>
            <a:pPr marL="267970" indent="-267970"/>
            <a:r>
              <a:rPr lang="en-US" sz="2000">
                <a:latin typeface="+mj-lt"/>
                <a:ea typeface="Open Sans Semibold"/>
                <a:cs typeface="Open Sans Semibold"/>
              </a:rPr>
              <a:t>50 x 50 cm - </a:t>
            </a:r>
            <a:r>
              <a:rPr lang="en-US" sz="2000" b="1" err="1">
                <a:latin typeface="+mj-lt"/>
                <a:ea typeface="Open Sans Semibold"/>
                <a:cs typeface="Open Sans Semibold"/>
              </a:rPr>
              <a:t>gróðurþekju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 </a:t>
            </a:r>
            <a:r>
              <a:rPr lang="en-US" sz="2000" err="1">
                <a:latin typeface="+mj-lt"/>
                <a:ea typeface="Open Sans Semibold"/>
                <a:cs typeface="Open Sans Semibold"/>
              </a:rPr>
              <a:t>lýst</a:t>
            </a:r>
            <a:endParaRPr lang="en-US" sz="2000">
              <a:latin typeface="+mj-lt"/>
              <a:ea typeface="Open Sans Semibold"/>
              <a:cs typeface="Open Sans Semibold"/>
            </a:endParaRPr>
          </a:p>
          <a:p>
            <a:pPr marL="267970" indent="-267970"/>
            <a:r>
              <a:rPr lang="en-US" sz="2000" b="1" err="1">
                <a:latin typeface="+mj-lt"/>
                <a:ea typeface="Open Sans Semibold"/>
                <a:cs typeface="Open Sans Semibold"/>
              </a:rPr>
              <a:t>Sýni</a:t>
            </a:r>
            <a:r>
              <a:rPr lang="en-US" sz="2000">
                <a:latin typeface="+mj-lt"/>
                <a:ea typeface="Open Sans Semibold"/>
                <a:cs typeface="Open Sans Semibold"/>
              </a:rPr>
              <a:t>:</a:t>
            </a:r>
          </a:p>
          <a:p>
            <a:pPr marL="721995" lvl="1" indent="-264795">
              <a:buFont typeface="Courier New"/>
              <a:buChar char="o"/>
            </a:pPr>
            <a:r>
              <a:rPr lang="en-US" sz="1600" err="1">
                <a:latin typeface="+mj-lt"/>
                <a:ea typeface="Open Sans Semibold"/>
                <a:cs typeface="Open Sans Semibold"/>
              </a:rPr>
              <a:t>Botngróður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,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feyra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/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sóp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 og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svörður</a:t>
            </a:r>
            <a:endParaRPr lang="en-US">
              <a:latin typeface="+mj-lt"/>
              <a:ea typeface="Open Sans Semibold"/>
              <a:cs typeface="Open Sans Semibold"/>
            </a:endParaRPr>
          </a:p>
          <a:p>
            <a:pPr marL="721995" lvl="1" indent="-264795">
              <a:buFont typeface="Courier New"/>
              <a:buChar char="o"/>
            </a:pPr>
            <a:r>
              <a:rPr lang="en-US" sz="1600">
                <a:latin typeface="+mj-lt"/>
                <a:ea typeface="Open Sans Semibold"/>
                <a:cs typeface="Open Sans Semibold"/>
              </a:rPr>
              <a:t>30 cm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jarðvegssýni</a:t>
            </a:r>
            <a:r>
              <a:rPr lang="en-US" sz="1600">
                <a:latin typeface="+mj-lt"/>
                <a:ea typeface="Open Sans Semibold"/>
                <a:cs typeface="Open Sans Semibold"/>
              </a:rPr>
              <a:t> í “Random” </a:t>
            </a:r>
            <a:r>
              <a:rPr lang="en-US" sz="1600" err="1">
                <a:latin typeface="+mj-lt"/>
                <a:ea typeface="Open Sans Semibold"/>
                <a:cs typeface="Open Sans Semibold"/>
              </a:rPr>
              <a:t>reitum</a:t>
            </a:r>
            <a:endParaRPr lang="en-US" sz="1600">
              <a:latin typeface="+mj-lt"/>
              <a:ea typeface="Open Sans Semibold"/>
              <a:cs typeface="Open Sans Semibold"/>
            </a:endParaRPr>
          </a:p>
        </p:txBody>
      </p:sp>
      <p:pic>
        <p:nvPicPr>
          <p:cNvPr id="6" name="Content Placeholder 5" descr="A diagram of trees and soil samples&#10;&#10;Description automatically generated">
            <a:extLst>
              <a:ext uri="{FF2B5EF4-FFF2-40B4-BE49-F238E27FC236}">
                <a16:creationId xmlns:a16="http://schemas.microsoft.com/office/drawing/2014/main" id="{81393B5C-0D9F-8748-7FB5-22EE6BC4DD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72249" y="501650"/>
            <a:ext cx="5180489" cy="5299732"/>
          </a:xfrm>
          <a:noFill/>
        </p:spPr>
      </p:pic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44254606-CB63-66C0-05C1-F7E058E1E0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30F1E1-8D40-F55B-D06F-A4581521D4C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189E8-11F1-4B35-BD13-81AB34BF116D}" type="slidenum">
              <a:rPr lang="is-IS" smtClean="0"/>
              <a:pPr/>
              <a:t>10</a:t>
            </a:fld>
            <a:endParaRPr lang="is-I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3579015-D517-D234-0B2F-24D9765B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B46BE2-4B61-C249-FF1E-51AA969154C6}"/>
              </a:ext>
            </a:extLst>
          </p:cNvPr>
          <p:cNvSpPr txBox="1"/>
          <p:nvPr/>
        </p:nvSpPr>
        <p:spPr>
          <a:xfrm>
            <a:off x="5619752" y="5872701"/>
            <a:ext cx="2609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7970" indent="-267970"/>
            <a:r>
              <a:rPr lang="en-US" err="1">
                <a:ea typeface="Open Sans Semibold"/>
              </a:rPr>
              <a:t>Samtals</a:t>
            </a:r>
            <a:r>
              <a:rPr lang="en-US">
                <a:ea typeface="Open Sans Semibold"/>
              </a:rPr>
              <a:t> um </a:t>
            </a:r>
            <a:r>
              <a:rPr lang="en-US" b="1" u="sng">
                <a:ea typeface="Open Sans Semibold"/>
              </a:rPr>
              <a:t>174 </a:t>
            </a:r>
            <a:r>
              <a:rPr lang="en-US" b="1" u="sng" err="1">
                <a:ea typeface="Open Sans Semibold"/>
              </a:rPr>
              <a:t>atriði</a:t>
            </a:r>
            <a:r>
              <a:rPr lang="en-US" b="1" u="sng">
                <a:ea typeface="Open Sans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36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BE9F-B1D5-5361-8BD4-68B64068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44" y="334716"/>
            <a:ext cx="7492461" cy="1787231"/>
          </a:xfrm>
        </p:spPr>
        <p:txBody>
          <a:bodyPr anchor="t"/>
          <a:lstStyle/>
          <a:p>
            <a:r>
              <a:rPr lang="en-US" err="1"/>
              <a:t>Vísitegundir</a:t>
            </a:r>
            <a:r>
              <a:rPr lang="en-US"/>
              <a:t> - Innan </a:t>
            </a:r>
            <a:r>
              <a:rPr lang="en-US" err="1"/>
              <a:t>gróðurrammans</a:t>
            </a:r>
            <a:endParaRPr lang="is-IS"/>
          </a:p>
        </p:txBody>
      </p:sp>
      <p:pic>
        <p:nvPicPr>
          <p:cNvPr id="3074" name="Picture 2" descr="Íslensku plönturnar - Blóm eftir búsvæðum">
            <a:extLst>
              <a:ext uri="{FF2B5EF4-FFF2-40B4-BE49-F238E27FC236}">
                <a16:creationId xmlns:a16="http://schemas.microsoft.com/office/drawing/2014/main" id="{20152A79-A69D-8358-82C6-411BCD7F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924" y="1042975"/>
            <a:ext cx="1554835" cy="13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6F5B5-6A46-10DC-230E-11752CB80A38}"/>
              </a:ext>
            </a:extLst>
          </p:cNvPr>
          <p:cNvSpPr txBox="1"/>
          <p:nvPr/>
        </p:nvSpPr>
        <p:spPr>
          <a:xfrm>
            <a:off x="94010" y="2358389"/>
            <a:ext cx="159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Kornsúra</a:t>
            </a:r>
          </a:p>
          <a:p>
            <a:pPr algn="ctr"/>
            <a:r>
              <a:rPr lang="is-IS" sz="1200" i="1"/>
              <a:t>Polygonum viviparum </a:t>
            </a:r>
            <a:br>
              <a:rPr lang="is-IS" sz="1200" i="1"/>
            </a:br>
            <a:r>
              <a:rPr lang="is-IS" sz="1200" i="1"/>
              <a:t>(Bistorta vivipara)</a:t>
            </a:r>
          </a:p>
        </p:txBody>
      </p:sp>
      <p:pic>
        <p:nvPicPr>
          <p:cNvPr id="3078" name="Picture 6" descr="Krækilyng | Náttúruminjasafn Íslands">
            <a:extLst>
              <a:ext uri="{FF2B5EF4-FFF2-40B4-BE49-F238E27FC236}">
                <a16:creationId xmlns:a16="http://schemas.microsoft.com/office/drawing/2014/main" id="{F7F07DCB-CE3E-2363-2D75-02849C14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331" y="1042975"/>
            <a:ext cx="1595312" cy="13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CD499A-21E4-E095-9BF6-50791682BE41}"/>
              </a:ext>
            </a:extLst>
          </p:cNvPr>
          <p:cNvSpPr txBox="1"/>
          <p:nvPr/>
        </p:nvSpPr>
        <p:spPr>
          <a:xfrm>
            <a:off x="1814331" y="2367631"/>
            <a:ext cx="146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Krækilyng</a:t>
            </a:r>
          </a:p>
          <a:p>
            <a:pPr algn="ctr"/>
            <a:r>
              <a:rPr lang="is-IS" sz="1200" i="1"/>
              <a:t>Empetrum nigrum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F9D10-7DC5-2B43-898C-5DA24DDE5FD4}"/>
              </a:ext>
            </a:extLst>
          </p:cNvPr>
          <p:cNvSpPr txBox="1"/>
          <p:nvPr/>
        </p:nvSpPr>
        <p:spPr>
          <a:xfrm>
            <a:off x="3465036" y="2374090"/>
            <a:ext cx="138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Holtasóley</a:t>
            </a:r>
          </a:p>
          <a:p>
            <a:pPr algn="ctr"/>
            <a:r>
              <a:rPr lang="is-IS" sz="1200" i="1"/>
              <a:t>Dryas octopetala</a:t>
            </a:r>
          </a:p>
        </p:txBody>
      </p:sp>
      <p:pic>
        <p:nvPicPr>
          <p:cNvPr id="3084" name="Picture 12" descr="Flóra Íslands Flóran Blómplöntur">
            <a:extLst>
              <a:ext uri="{FF2B5EF4-FFF2-40B4-BE49-F238E27FC236}">
                <a16:creationId xmlns:a16="http://schemas.microsoft.com/office/drawing/2014/main" id="{BF104539-BD3A-0912-615E-B8F56234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586" y="1041102"/>
            <a:ext cx="1565637" cy="1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E7CCD-EA15-5735-B120-F96223D3F896}"/>
              </a:ext>
            </a:extLst>
          </p:cNvPr>
          <p:cNvSpPr txBox="1"/>
          <p:nvPr/>
        </p:nvSpPr>
        <p:spPr>
          <a:xfrm>
            <a:off x="5154377" y="2355248"/>
            <a:ext cx="128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Hrútaberjalyng</a:t>
            </a:r>
          </a:p>
          <a:p>
            <a:pPr algn="ctr"/>
            <a:r>
              <a:rPr lang="is-IS" sz="1200" i="1"/>
              <a:t>Rubus saxatilis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B5AF99-1FAF-1DF4-5E12-CCCB8449B3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082" y="1048524"/>
            <a:ext cx="1460334" cy="1312274"/>
          </a:xfrm>
          <a:prstGeom prst="rect">
            <a:avLst/>
          </a:prstGeom>
        </p:spPr>
      </p:pic>
      <p:pic>
        <p:nvPicPr>
          <p:cNvPr id="3086" name="Picture 14" descr="Íslensku plönturnar - Blóm eftir búsvæðum">
            <a:extLst>
              <a:ext uri="{FF2B5EF4-FFF2-40B4-BE49-F238E27FC236}">
                <a16:creationId xmlns:a16="http://schemas.microsoft.com/office/drawing/2014/main" id="{540849C7-C219-8466-D74A-5AF352B5E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4064" y="1040649"/>
            <a:ext cx="1582575" cy="1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D947A3-7AFF-F48D-7B92-C71F82D71F93}"/>
              </a:ext>
            </a:extLst>
          </p:cNvPr>
          <p:cNvSpPr txBox="1"/>
          <p:nvPr/>
        </p:nvSpPr>
        <p:spPr>
          <a:xfrm>
            <a:off x="6623943" y="2327119"/>
            <a:ext cx="162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Blágresi</a:t>
            </a:r>
          </a:p>
          <a:p>
            <a:pPr algn="ctr"/>
            <a:r>
              <a:rPr lang="is-IS" sz="1200" i="1"/>
              <a:t>Geranium sylvaticum</a:t>
            </a:r>
          </a:p>
        </p:txBody>
      </p:sp>
      <p:pic>
        <p:nvPicPr>
          <p:cNvPr id="3088" name="Picture 16" descr="Aðalbláberjalyng (Vaccinium myrtillus) | Fruit, Food, Flora">
            <a:extLst>
              <a:ext uri="{FF2B5EF4-FFF2-40B4-BE49-F238E27FC236}">
                <a16:creationId xmlns:a16="http://schemas.microsoft.com/office/drawing/2014/main" id="{EAF3D61C-C2CC-59CE-1C0A-66775DB4D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1480" y="1040649"/>
            <a:ext cx="1461588" cy="130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76EBEF-54B2-79EF-A9CE-CA6E6F318CAE}"/>
              </a:ext>
            </a:extLst>
          </p:cNvPr>
          <p:cNvSpPr txBox="1"/>
          <p:nvPr/>
        </p:nvSpPr>
        <p:spPr>
          <a:xfrm>
            <a:off x="8276694" y="2327574"/>
            <a:ext cx="143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Aðalbláberjalyng</a:t>
            </a:r>
          </a:p>
          <a:p>
            <a:pPr algn="ctr"/>
            <a:r>
              <a:rPr lang="is-IS" sz="1200" i="1"/>
              <a:t>Vaccinium myrtillus</a:t>
            </a:r>
          </a:p>
        </p:txBody>
      </p:sp>
      <p:pic>
        <p:nvPicPr>
          <p:cNvPr id="3092" name="Picture 20" descr="Bláberjalyng | Botanical gardens, Akureyri, Botanical">
            <a:extLst>
              <a:ext uri="{FF2B5EF4-FFF2-40B4-BE49-F238E27FC236}">
                <a16:creationId xmlns:a16="http://schemas.microsoft.com/office/drawing/2014/main" id="{243EB4F2-9EE7-7280-68D4-8C9A02356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4050" y="1040649"/>
            <a:ext cx="1331959" cy="12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F9691E-EA3B-0290-6A90-3BCD23ECE802}"/>
              </a:ext>
            </a:extLst>
          </p:cNvPr>
          <p:cNvSpPr txBox="1"/>
          <p:nvPr/>
        </p:nvSpPr>
        <p:spPr>
          <a:xfrm>
            <a:off x="9649307" y="2323148"/>
            <a:ext cx="1539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Bláberjalyng</a:t>
            </a:r>
          </a:p>
          <a:p>
            <a:pPr algn="ctr"/>
            <a:r>
              <a:rPr lang="is-IS" sz="1200" i="1"/>
              <a:t>Vaccinium uliginosum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D3253A-939E-4A06-9A6B-F686B29BCED2}"/>
              </a:ext>
            </a:extLst>
          </p:cNvPr>
          <p:cNvSpPr txBox="1"/>
          <p:nvPr/>
        </p:nvSpPr>
        <p:spPr>
          <a:xfrm>
            <a:off x="11006378" y="2367631"/>
            <a:ext cx="11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b="1"/>
              <a:t>Slíðrastör</a:t>
            </a:r>
          </a:p>
          <a:p>
            <a:pPr algn="ctr"/>
            <a:r>
              <a:rPr lang="is-IS" sz="1200" i="1"/>
              <a:t>Carex vaginata</a:t>
            </a:r>
          </a:p>
        </p:txBody>
      </p:sp>
      <p:pic>
        <p:nvPicPr>
          <p:cNvPr id="3096" name="Picture 24" descr="Carex vaginata, Islande-17:07:1993 | Galerie photos de la SMBC">
            <a:extLst>
              <a:ext uri="{FF2B5EF4-FFF2-40B4-BE49-F238E27FC236}">
                <a16:creationId xmlns:a16="http://schemas.microsoft.com/office/drawing/2014/main" id="{28FBFF2F-C763-17DE-AF57-2AC97AA7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6991" y="1028709"/>
            <a:ext cx="870922" cy="13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C56D72-1892-F7F8-698E-0960E8CBB038}"/>
              </a:ext>
            </a:extLst>
          </p:cNvPr>
          <p:cNvSpPr txBox="1">
            <a:spLocks/>
          </p:cNvSpPr>
          <p:nvPr/>
        </p:nvSpPr>
        <p:spPr>
          <a:xfrm>
            <a:off x="251407" y="3367673"/>
            <a:ext cx="6848768" cy="61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/>
              <a:t>Þekjugreining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7A90D-C5F3-C89C-6962-D5771DB48BE8}"/>
              </a:ext>
            </a:extLst>
          </p:cNvPr>
          <p:cNvSpPr txBox="1"/>
          <p:nvPr/>
        </p:nvSpPr>
        <p:spPr>
          <a:xfrm>
            <a:off x="251407" y="4072437"/>
            <a:ext cx="2944375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/>
              <a:t>Mosi</a:t>
            </a:r>
          </a:p>
          <a:p>
            <a:r>
              <a:rPr lang="en-US" err="1"/>
              <a:t>Sveppir</a:t>
            </a:r>
            <a:endParaRPr lang="en-US"/>
          </a:p>
          <a:p>
            <a:r>
              <a:rPr lang="en-US" err="1"/>
              <a:t>Fléttur</a:t>
            </a:r>
            <a:endParaRPr lang="en-US"/>
          </a:p>
          <a:p>
            <a:r>
              <a:rPr lang="en-US" err="1"/>
              <a:t>Byrkningar</a:t>
            </a:r>
            <a:endParaRPr lang="en-US"/>
          </a:p>
          <a:p>
            <a:r>
              <a:rPr lang="en-US"/>
              <a:t>Gras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Háplöntur</a:t>
            </a:r>
            <a:endParaRPr lang="en-US"/>
          </a:p>
          <a:p>
            <a:r>
              <a:rPr lang="en-US" err="1"/>
              <a:t>Smárunnar</a:t>
            </a:r>
            <a:endParaRPr lang="en-US"/>
          </a:p>
          <a:p>
            <a:r>
              <a:rPr lang="en-US" err="1"/>
              <a:t>Runnar</a:t>
            </a:r>
            <a:endParaRPr lang="en-US"/>
          </a:p>
          <a:p>
            <a:r>
              <a:rPr lang="en-US" err="1"/>
              <a:t>Birki</a:t>
            </a:r>
            <a:r>
              <a:rPr lang="en-US"/>
              <a:t> &lt;0,5m)</a:t>
            </a:r>
          </a:p>
        </p:txBody>
      </p:sp>
      <p:pic>
        <p:nvPicPr>
          <p:cNvPr id="16" name="Picture 5" descr="107_0736">
            <a:extLst>
              <a:ext uri="{FF2B5EF4-FFF2-40B4-BE49-F238E27FC236}">
                <a16:creationId xmlns:a16="http://schemas.microsoft.com/office/drawing/2014/main" id="{E8FBAF86-2690-F690-4B4C-E6331E359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278" y="3414644"/>
            <a:ext cx="2496704" cy="27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118_1891">
            <a:extLst>
              <a:ext uri="{FF2B5EF4-FFF2-40B4-BE49-F238E27FC236}">
                <a16:creationId xmlns:a16="http://schemas.microsoft.com/office/drawing/2014/main" id="{7E9E88B0-0DB7-7C29-2F80-C66C783B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787" y="3419955"/>
            <a:ext cx="3357865" cy="27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C4C6A07-81F8-C935-EC9D-4B5AA7D32CEC}"/>
              </a:ext>
            </a:extLst>
          </p:cNvPr>
          <p:cNvSpPr txBox="1">
            <a:spLocks/>
          </p:cNvSpPr>
          <p:nvPr/>
        </p:nvSpPr>
        <p:spPr>
          <a:xfrm>
            <a:off x="9391973" y="3438045"/>
            <a:ext cx="2685940" cy="1864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err="1"/>
              <a:t>Gróður</a:t>
            </a:r>
            <a:r>
              <a:rPr lang="en-US"/>
              <a:t>- og </a:t>
            </a:r>
            <a:r>
              <a:rPr lang="en-US" err="1"/>
              <a:t>jarðvegssýni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E802E-CE7C-9550-1B2E-3CF6608C9E26}"/>
              </a:ext>
            </a:extLst>
          </p:cNvPr>
          <p:cNvSpPr txBox="1"/>
          <p:nvPr/>
        </p:nvSpPr>
        <p:spPr>
          <a:xfrm>
            <a:off x="9391973" y="4474482"/>
            <a:ext cx="2944375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err="1"/>
              <a:t>Gróður</a:t>
            </a:r>
            <a:r>
              <a:rPr lang="en-US"/>
              <a:t>/</a:t>
            </a:r>
            <a:r>
              <a:rPr lang="en-US" err="1"/>
              <a:t>sóp</a:t>
            </a:r>
            <a:r>
              <a:rPr lang="en-US"/>
              <a:t> 10x10cm</a:t>
            </a:r>
          </a:p>
          <a:p>
            <a:endParaRPr lang="en-US"/>
          </a:p>
          <a:p>
            <a:r>
              <a:rPr lang="en-US"/>
              <a:t>0-30 cm </a:t>
            </a:r>
            <a:r>
              <a:rPr lang="en-US" err="1"/>
              <a:t>dýpi</a:t>
            </a:r>
            <a:endParaRPr lang="en-US"/>
          </a:p>
          <a:p>
            <a:r>
              <a:rPr lang="en-US"/>
              <a:t>Ø 18 0m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0EA1311-930C-47F8-712C-AF5EA03D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0E4D5A-B27B-FF1A-BB8C-877B1B8C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4" name="Picture 23" descr="A close up of a letter&#10;&#10;AI-generated content may be incorrect.">
            <a:extLst>
              <a:ext uri="{FF2B5EF4-FFF2-40B4-BE49-F238E27FC236}">
                <a16:creationId xmlns:a16="http://schemas.microsoft.com/office/drawing/2014/main" id="{DA1BAC38-28A4-C8EE-9987-A0BF272A5B8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0D6A-6849-9135-A4E3-3B046839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38" y="-185590"/>
            <a:ext cx="8078262" cy="1453376"/>
          </a:xfrm>
        </p:spPr>
        <p:txBody>
          <a:bodyPr/>
          <a:lstStyle/>
          <a:p>
            <a:r>
              <a:rPr lang="en-US" err="1"/>
              <a:t>Viðbætur</a:t>
            </a:r>
            <a:r>
              <a:rPr lang="en-US"/>
              <a:t> í </a:t>
            </a:r>
            <a:r>
              <a:rPr lang="en-US" err="1"/>
              <a:t>komandi</a:t>
            </a:r>
            <a:r>
              <a:rPr lang="en-US"/>
              <a:t> </a:t>
            </a:r>
            <a:r>
              <a:rPr lang="en-US" err="1"/>
              <a:t>vöktunarhring</a:t>
            </a:r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463EB-66DF-3AF6-5228-42835CB345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496" y="3649016"/>
            <a:ext cx="2348882" cy="3131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0EDE3B-4A33-8118-36CA-490BD20201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69" y="814868"/>
            <a:ext cx="2300288" cy="3067050"/>
          </a:xfrm>
          <a:prstGeom prst="rect">
            <a:avLst/>
          </a:prstGeom>
        </p:spPr>
      </p:pic>
      <p:graphicFrame>
        <p:nvGraphicFramePr>
          <p:cNvPr id="13" name="Text Placeholder 2">
            <a:extLst>
              <a:ext uri="{FF2B5EF4-FFF2-40B4-BE49-F238E27FC236}">
                <a16:creationId xmlns:a16="http://schemas.microsoft.com/office/drawing/2014/main" id="{8A255D43-A609-3FFD-4739-54DE1536F3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794061"/>
              </p:ext>
            </p:extLst>
          </p:nvPr>
        </p:nvGraphicFramePr>
        <p:xfrm>
          <a:off x="5300027" y="3136900"/>
          <a:ext cx="3832128" cy="3067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72EFB495-594E-CCFE-F904-F6EB0A461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859226"/>
              </p:ext>
            </p:extLst>
          </p:nvPr>
        </p:nvGraphicFramePr>
        <p:xfrm>
          <a:off x="2774441" y="791217"/>
          <a:ext cx="4819650" cy="324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9A17BC78-6902-AFC8-AECC-119FC5345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56C9D0D-CFB0-8E84-B923-EB11AD14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35B96C8-A95C-EA93-76C8-C39BF147E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0C08E74-8588-58B4-E0B1-72E2804F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879F99B-393F-1F40-D2AD-A69528EE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7D6B-E10D-2C4D-9014-1F50F4DD2B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4" name="Picture 23" descr="A close up of a letter&#10;&#10;AI-generated content may be incorrect.">
            <a:extLst>
              <a:ext uri="{FF2B5EF4-FFF2-40B4-BE49-F238E27FC236}">
                <a16:creationId xmlns:a16="http://schemas.microsoft.com/office/drawing/2014/main" id="{769C3D81-54A6-EB7E-6AF8-3A4A4B0396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Placeholder 6" descr="An aerial view of an island&#10;&#10;AI-generated content may be incorrect.">
            <a:extLst>
              <a:ext uri="{FF2B5EF4-FFF2-40B4-BE49-F238E27FC236}">
                <a16:creationId xmlns:a16="http://schemas.microsoft.com/office/drawing/2014/main" id="{C730DA97-5A22-3782-959E-DAE1684753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close up of a letter&#10;&#10;AI-generated content may be incorrect.">
            <a:extLst>
              <a:ext uri="{FF2B5EF4-FFF2-40B4-BE49-F238E27FC236}">
                <a16:creationId xmlns:a16="http://schemas.microsoft.com/office/drawing/2014/main" id="{C5243D42-F0AF-F1CE-7186-78118042F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1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E3CE-0418-0382-F66A-762680B9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Meginmarkmið</a:t>
            </a:r>
            <a:r>
              <a:rPr lang="en-GB"/>
              <a:t> </a:t>
            </a:r>
            <a:r>
              <a:rPr lang="en-GB" err="1"/>
              <a:t>skógræktar</a:t>
            </a:r>
            <a:r>
              <a:rPr lang="en-GB"/>
              <a:t> </a:t>
            </a:r>
            <a:r>
              <a:rPr lang="en-GB" err="1"/>
              <a:t>eftir</a:t>
            </a:r>
            <a:r>
              <a:rPr lang="en-GB"/>
              <a:t> </a:t>
            </a:r>
            <a:r>
              <a:rPr lang="en-GB" err="1"/>
              <a:t>tímabilum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2A111-594A-4FEB-5E65-30970EA4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14</a:t>
            </a:fld>
            <a:endParaRPr lang="is-I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29A9A5-84C1-4AE4-B16A-B7C781840B07}"/>
              </a:ext>
            </a:extLst>
          </p:cNvPr>
          <p:cNvGraphicFramePr>
            <a:graphicFrameLocks/>
          </p:cNvGraphicFramePr>
          <p:nvPr/>
        </p:nvGraphicFramePr>
        <p:xfrm>
          <a:off x="1061980" y="1536855"/>
          <a:ext cx="9715500" cy="436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17C7543-0AEB-9969-ECE8-7A40EF4FCE09}"/>
              </a:ext>
            </a:extLst>
          </p:cNvPr>
          <p:cNvSpPr txBox="1"/>
          <p:nvPr/>
        </p:nvSpPr>
        <p:spPr>
          <a:xfrm>
            <a:off x="2082189" y="2137272"/>
            <a:ext cx="269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Eldiviður</a:t>
            </a:r>
            <a:r>
              <a:rPr lang="en-GB"/>
              <a:t>: </a:t>
            </a:r>
            <a:r>
              <a:rPr lang="en-GB" err="1"/>
              <a:t>beitarfriðun</a:t>
            </a:r>
            <a:r>
              <a:rPr lang="en-GB"/>
              <a:t> </a:t>
            </a:r>
            <a:r>
              <a:rPr lang="en-GB" err="1"/>
              <a:t>skógarleifa</a:t>
            </a:r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1A9FA-19CC-30B0-AE8E-4E2FBCD796B3}"/>
              </a:ext>
            </a:extLst>
          </p:cNvPr>
          <p:cNvSpPr txBox="1"/>
          <p:nvPr/>
        </p:nvSpPr>
        <p:spPr>
          <a:xfrm>
            <a:off x="5297278" y="2142788"/>
            <a:ext cx="269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Gagnviður</a:t>
            </a:r>
            <a:r>
              <a:rPr lang="en-GB"/>
              <a:t>: </a:t>
            </a:r>
            <a:r>
              <a:rPr lang="en-GB" err="1"/>
              <a:t>gróðursetning</a:t>
            </a:r>
            <a:r>
              <a:rPr lang="en-GB"/>
              <a:t> </a:t>
            </a:r>
            <a:r>
              <a:rPr lang="en-GB" err="1"/>
              <a:t>innfluttra</a:t>
            </a:r>
            <a:r>
              <a:rPr lang="en-GB"/>
              <a:t> </a:t>
            </a:r>
            <a:r>
              <a:rPr lang="en-GB" err="1"/>
              <a:t>trjátegunda</a:t>
            </a:r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C7C24-30D2-7548-9305-C0BB7B8F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DD74F673-115B-3642-DE33-6CC550D402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45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777A6-8A82-C0FC-BC7C-E2F19DC4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1E4B1D96-4208-44ED-505E-F31134FE8522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C683DFFD-8BDF-EB07-512D-64F56371F11A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0AE823B5-2773-C2E0-E83F-55C0ADCDA553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arammi 46">
            <a:extLst>
              <a:ext uri="{FF2B5EF4-FFF2-40B4-BE49-F238E27FC236}">
                <a16:creationId xmlns:a16="http://schemas.microsoft.com/office/drawing/2014/main" id="{9E41DE3A-195B-074A-0EB5-8CBE9A22FA10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48" name="Textarammi 47">
            <a:extLst>
              <a:ext uri="{FF2B5EF4-FFF2-40B4-BE49-F238E27FC236}">
                <a16:creationId xmlns:a16="http://schemas.microsoft.com/office/drawing/2014/main" id="{C8485055-E26C-9C45-7CC9-1355346170B7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49" name="Textarammi 48">
            <a:extLst>
              <a:ext uri="{FF2B5EF4-FFF2-40B4-BE49-F238E27FC236}">
                <a16:creationId xmlns:a16="http://schemas.microsoft.com/office/drawing/2014/main" id="{FC570A59-A78B-ACD1-FB8B-7F881A67BA44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50" name="Textarammi 49">
            <a:extLst>
              <a:ext uri="{FF2B5EF4-FFF2-40B4-BE49-F238E27FC236}">
                <a16:creationId xmlns:a16="http://schemas.microsoft.com/office/drawing/2014/main" id="{349FBC15-783D-6BB2-E4B9-FE078912A051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51" name="Textarammi 50">
            <a:extLst>
              <a:ext uri="{FF2B5EF4-FFF2-40B4-BE49-F238E27FC236}">
                <a16:creationId xmlns:a16="http://schemas.microsoft.com/office/drawing/2014/main" id="{AE04AA55-06D2-BA30-C64C-141EADCD9881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52" name="Textarammi 51">
            <a:extLst>
              <a:ext uri="{FF2B5EF4-FFF2-40B4-BE49-F238E27FC236}">
                <a16:creationId xmlns:a16="http://schemas.microsoft.com/office/drawing/2014/main" id="{CF35AF0B-5358-0DBA-8EEA-0315CAD86C89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53" name="Textarammi 52">
            <a:extLst>
              <a:ext uri="{FF2B5EF4-FFF2-40B4-BE49-F238E27FC236}">
                <a16:creationId xmlns:a16="http://schemas.microsoft.com/office/drawing/2014/main" id="{D2342E61-91E5-277B-9D56-E959F5357ED6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54" name="Textarammi 53">
            <a:extLst>
              <a:ext uri="{FF2B5EF4-FFF2-40B4-BE49-F238E27FC236}">
                <a16:creationId xmlns:a16="http://schemas.microsoft.com/office/drawing/2014/main" id="{0B8E3E29-390E-B189-CCAE-D57F2EA01366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55" name="Textarammi 54">
            <a:extLst>
              <a:ext uri="{FF2B5EF4-FFF2-40B4-BE49-F238E27FC236}">
                <a16:creationId xmlns:a16="http://schemas.microsoft.com/office/drawing/2014/main" id="{5903A382-9112-A867-0148-5AC827FC62D7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56" name="Textarammi 55">
            <a:extLst>
              <a:ext uri="{FF2B5EF4-FFF2-40B4-BE49-F238E27FC236}">
                <a16:creationId xmlns:a16="http://schemas.microsoft.com/office/drawing/2014/main" id="{77639AAB-9636-0F80-AD2F-0A43CF9E96FA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57" name="Textarammi 56">
            <a:extLst>
              <a:ext uri="{FF2B5EF4-FFF2-40B4-BE49-F238E27FC236}">
                <a16:creationId xmlns:a16="http://schemas.microsoft.com/office/drawing/2014/main" id="{2F066BFC-FCB4-A6D6-279B-9563188A25D7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58" name="Textarammi 57">
            <a:extLst>
              <a:ext uri="{FF2B5EF4-FFF2-40B4-BE49-F238E27FC236}">
                <a16:creationId xmlns:a16="http://schemas.microsoft.com/office/drawing/2014/main" id="{23D6F62A-264E-7D10-B0FB-785625A16279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59" name="Textarammi 58">
            <a:extLst>
              <a:ext uri="{FF2B5EF4-FFF2-40B4-BE49-F238E27FC236}">
                <a16:creationId xmlns:a16="http://schemas.microsoft.com/office/drawing/2014/main" id="{3D52E9DF-CB25-A68E-6658-F8021E9976DC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0" name="Textarammi 59">
            <a:extLst>
              <a:ext uri="{FF2B5EF4-FFF2-40B4-BE49-F238E27FC236}">
                <a16:creationId xmlns:a16="http://schemas.microsoft.com/office/drawing/2014/main" id="{9D2FFA48-F243-2C1B-50B5-5D47551B5EB3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61" name="Textarammi 60">
            <a:extLst>
              <a:ext uri="{FF2B5EF4-FFF2-40B4-BE49-F238E27FC236}">
                <a16:creationId xmlns:a16="http://schemas.microsoft.com/office/drawing/2014/main" id="{1215B8EF-E284-EBE2-AEA1-B4659B0EAC3B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62" name="Textarammi 61">
            <a:extLst>
              <a:ext uri="{FF2B5EF4-FFF2-40B4-BE49-F238E27FC236}">
                <a16:creationId xmlns:a16="http://schemas.microsoft.com/office/drawing/2014/main" id="{8C96A692-2370-D499-BAEC-DC82B7B0D9E2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68" name="Sporaskja 67">
            <a:extLst>
              <a:ext uri="{FF2B5EF4-FFF2-40B4-BE49-F238E27FC236}">
                <a16:creationId xmlns:a16="http://schemas.microsoft.com/office/drawing/2014/main" id="{91C5AC5D-FBA2-9EFD-96DA-433314A65B7B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5D2BC328-C85B-A86D-9CB8-DDE712CA540E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16C625F2-BD08-D9D5-F9B5-5A14223FAD84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5A60EBBA-14AC-70AE-A9DF-039C340199C4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932591BB-E8D1-C7B3-B5FD-2F2831759A8E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E3C0E538-78AA-275F-6257-847278F2B11B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5B92DD79-C2F0-0CF4-690D-806B2161520E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F79C7593-58A2-70F0-4A9F-78FB658291FC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9D3AD99E-2827-A689-FDC3-4EB47FFBFC57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13096FE7-F21E-C594-52CF-664899142098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B10924CE-4123-2913-9D47-D7B2F2F81F76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0E82871B-B03A-664B-711E-6D36F423F6E5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8C2EA2D0-2924-43E7-9613-49DC8B106D86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26A81306-7F55-C2F8-9F53-DE35F0D2C125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A0A53962-2FDA-1C30-8B50-1A181683D7F2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6957C93A-E01D-234F-1656-B5E2B0804703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DED95AB1-0EC9-CB17-EC34-F77FE870E9C4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Mynd 2" descr="Mynd sem inniheldur kort, texti, kortab�k&#10;&#10;Efni búið til af gervigreind getur verið með villum.">
            <a:extLst>
              <a:ext uri="{FF2B5EF4-FFF2-40B4-BE49-F238E27FC236}">
                <a16:creationId xmlns:a16="http://schemas.microsoft.com/office/drawing/2014/main" id="{E5D8C94B-B9EB-74EB-D273-F7D1B25CC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298" y="797441"/>
            <a:ext cx="4963767" cy="3509163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821C53B1-E268-F8A7-1413-CF0E17A75697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4" name="Textarammi 3">
            <a:extLst>
              <a:ext uri="{FF2B5EF4-FFF2-40B4-BE49-F238E27FC236}">
                <a16:creationId xmlns:a16="http://schemas.microsoft.com/office/drawing/2014/main" id="{4D10924D-E44C-B38B-AF6F-D7D4EA3BF00E}"/>
              </a:ext>
            </a:extLst>
          </p:cNvPr>
          <p:cNvSpPr txBox="1"/>
          <p:nvPr/>
        </p:nvSpPr>
        <p:spPr>
          <a:xfrm>
            <a:off x="11112838" y="1115930"/>
            <a:ext cx="776175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135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5" name="Textarammi 4">
            <a:extLst>
              <a:ext uri="{FF2B5EF4-FFF2-40B4-BE49-F238E27FC236}">
                <a16:creationId xmlns:a16="http://schemas.microsoft.com/office/drawing/2014/main" id="{926FBFD9-71ED-623E-C733-849788DA0CBD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965AD7B0-E640-6BBC-3761-739497FF4AAB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1939</a:t>
            </a:r>
          </a:p>
        </p:txBody>
      </p:sp>
      <p:sp>
        <p:nvSpPr>
          <p:cNvPr id="7" name="Sporaskja 6">
            <a:extLst>
              <a:ext uri="{FF2B5EF4-FFF2-40B4-BE49-F238E27FC236}">
                <a16:creationId xmlns:a16="http://schemas.microsoft.com/office/drawing/2014/main" id="{630ECF1C-5A41-1919-0A42-A6BD377A7FF6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B516BD34-62FE-B0AD-BA62-6EC4C7BC49AA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DB11E1B1-DAB3-926D-DB2E-0BC520BAFA40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19" name="Textarammi 18">
            <a:extLst>
              <a:ext uri="{FF2B5EF4-FFF2-40B4-BE49-F238E27FC236}">
                <a16:creationId xmlns:a16="http://schemas.microsoft.com/office/drawing/2014/main" id="{C7FA2865-3FFE-87E0-1E79-326567B2D3C8}"/>
              </a:ext>
            </a:extLst>
          </p:cNvPr>
          <p:cNvSpPr txBox="1"/>
          <p:nvPr/>
        </p:nvSpPr>
        <p:spPr>
          <a:xfrm>
            <a:off x="1052190" y="38876"/>
            <a:ext cx="9953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</a:t>
            </a:r>
          </a:p>
          <a:p>
            <a:r>
              <a:rPr lang="is-IS" sz="1200"/>
              <a:t>félög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C10873-8E9A-736F-1C28-14DA1325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FB863F-429E-27AC-0BBB-CCA323B0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 descr="A close up of a letter&#10;&#10;AI-generated content may be incorrect.">
            <a:extLst>
              <a:ext uri="{FF2B5EF4-FFF2-40B4-BE49-F238E27FC236}">
                <a16:creationId xmlns:a16="http://schemas.microsoft.com/office/drawing/2014/main" id="{04B331C9-2131-EA8D-C089-2C3A9949CE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8" name="Textarammi 7">
            <a:extLst>
              <a:ext uri="{FF2B5EF4-FFF2-40B4-BE49-F238E27FC236}">
                <a16:creationId xmlns:a16="http://schemas.microsoft.com/office/drawing/2014/main" id="{0739346F-B0A8-8677-607E-CA8C9A2C1AF4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80C47547-9655-F15E-DF85-A4840E5441F2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129412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7809-B4D7-B029-613C-0FD5B8ADB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CEB41BC1-F984-A7DF-0353-A64FB21E00BF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996E3E6E-966D-1DFD-C587-426E1ABFD153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1BA4AC40-AF32-0CA7-A12D-4747B1531B12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9804DF41-F37E-F4D9-51CD-A963C2E70329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D5339BBE-F4AE-A110-CD74-8A2154030F9A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AA083233-BED1-4C33-9097-F80E74E5B968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51FA022A-999D-8E53-FFA7-4539AA4E0997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8D710658-0E86-B32B-7EBB-E484F7BDE21B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06305FAC-5218-2DD6-903F-A06447129B00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1DCB9AFE-B804-A180-4252-4DA900C72ACE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9AEB2EA7-B0B0-3412-491B-DC282A0537D7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1C3BFF83-C713-46FF-26DE-171984D999DA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2F28F2BD-70EB-6A81-16A9-E478CB44BB62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C6818F1A-86C6-BF23-CDF3-155C1E88C4CF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FD09032B-9676-7BB3-1F4D-AC83BFDC7D6B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7899B15C-0E1F-9207-9A19-2C643F4767B2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E1575653-3699-1CAC-D7F7-623D3062338A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95313453-DF07-5D78-1192-16A600A4FC51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9BFAA89D-86B4-9CAA-E01E-2CC034A7E460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03CA1AA3-1B4E-AA84-C7E6-29863563B2F6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818B0F04-CED5-5FDF-A1C1-612A4AC2F369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635B02A4-160C-938D-EA29-2AE83F2675C3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ynd 4" descr="Mynd sem inniheldur kort, texti, kortab�k&#10;&#10;Efni búið til af gervigreind getur verið með villum.">
            <a:extLst>
              <a:ext uri="{FF2B5EF4-FFF2-40B4-BE49-F238E27FC236}">
                <a16:creationId xmlns:a16="http://schemas.microsoft.com/office/drawing/2014/main" id="{843A1A05-51E2-923B-73EB-3D1C1E0C8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400" y="797441"/>
            <a:ext cx="4962600" cy="3508337"/>
          </a:xfrm>
          <a:prstGeom prst="rect">
            <a:avLst/>
          </a:prstGeom>
        </p:spPr>
      </p:pic>
      <p:sp>
        <p:nvSpPr>
          <p:cNvPr id="6" name="Textarammi 5">
            <a:extLst>
              <a:ext uri="{FF2B5EF4-FFF2-40B4-BE49-F238E27FC236}">
                <a16:creationId xmlns:a16="http://schemas.microsoft.com/office/drawing/2014/main" id="{FD58B593-9A95-7997-F3E6-65C0ED1DF174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60631EC0-98AA-C3EC-7F72-6F2C766F4CC1}"/>
              </a:ext>
            </a:extLst>
          </p:cNvPr>
          <p:cNvSpPr txBox="1"/>
          <p:nvPr/>
        </p:nvSpPr>
        <p:spPr>
          <a:xfrm>
            <a:off x="11112838" y="1115930"/>
            <a:ext cx="776175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373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D699EF52-45A4-0FC9-5C40-97344D2AD0C6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355AE9B3-8BC3-A9BA-46D4-FE3CA18D48BC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1950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22ADBB34-3F32-10F9-31BA-F29AB13A4179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A6A001B2-DD7A-12C6-B15A-44189680A897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3F621C78-363D-DD35-8746-F928CC4E7118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19450E4A-92BE-3979-4285-65104DE9B083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1CB45851-7A24-F481-522D-FC1EEADD9FF3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C0327D02-BD2B-CF69-B10C-E7AD050359C4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A30D4D41-A493-F6B5-377D-BD21AD2C5A69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630D61E0-40F3-4EA9-5959-1A10CC012019}"/>
              </a:ext>
            </a:extLst>
          </p:cNvPr>
          <p:cNvSpPr txBox="1"/>
          <p:nvPr/>
        </p:nvSpPr>
        <p:spPr>
          <a:xfrm>
            <a:off x="1052190" y="38876"/>
            <a:ext cx="9953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</a:t>
            </a:r>
          </a:p>
          <a:p>
            <a:r>
              <a:rPr lang="is-IS" sz="1200"/>
              <a:t>félög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47531-1760-85DB-C22A-E7A33D65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9A556-10DC-F46F-933A-BEF6B9A4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 descr="A close up of a letter&#10;&#10;AI-generated content may be incorrect.">
            <a:extLst>
              <a:ext uri="{FF2B5EF4-FFF2-40B4-BE49-F238E27FC236}">
                <a16:creationId xmlns:a16="http://schemas.microsoft.com/office/drawing/2014/main" id="{AD8C4511-75E0-FB4E-A560-C7FB4A182A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14B29844-B430-5912-22FD-92B620EF2246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19" name="Textarammi 18">
            <a:extLst>
              <a:ext uri="{FF2B5EF4-FFF2-40B4-BE49-F238E27FC236}">
                <a16:creationId xmlns:a16="http://schemas.microsoft.com/office/drawing/2014/main" id="{518905F4-61A4-DA32-41A8-77EF1BD076AC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3AEE238F-DF09-C7F6-1C74-8F088FFF296B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22" name="Textarammi 21">
            <a:extLst>
              <a:ext uri="{FF2B5EF4-FFF2-40B4-BE49-F238E27FC236}">
                <a16:creationId xmlns:a16="http://schemas.microsoft.com/office/drawing/2014/main" id="{ECD60CF8-D0AE-F7C1-537F-B7796B8BD8C3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EC9A670C-ED40-7A51-F703-B451267896CC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24" name="Textarammi 23">
            <a:extLst>
              <a:ext uri="{FF2B5EF4-FFF2-40B4-BE49-F238E27FC236}">
                <a16:creationId xmlns:a16="http://schemas.microsoft.com/office/drawing/2014/main" id="{A26063B4-6D28-154A-6399-C6D4D902AE77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28020C9F-C0B2-C4E5-C87A-78E89234C1E2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BF100BFE-0BAF-4E8F-9116-7896D3FD2A23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B1B8F21F-68C2-ABA5-50AC-E653EDA96E1F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63916B88-88ED-1779-8218-131513A7D424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E256254B-D4F0-23E5-B9ED-89FA11120095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08384771-9D7F-40D8-01D5-2E326EDA451E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17FC8A35-C006-3F67-CE41-A8631F649AE1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7AC343CB-AD3F-AA76-A6BA-03CD34D4ABFB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86A62634-F7FD-5AB5-86BE-CF3079CB5459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CD69A054-17D2-B674-500D-0A6F24A65FF5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0592B46E-5F21-9684-CC70-ADA34A79010A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56273CD2-F898-8A2C-D818-BD6BFBC90582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316644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15C7D-7089-2A89-557B-1F00BB2F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802294B1-C273-58DB-CF70-862E3858BF1F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B02A226B-1059-29BA-89E1-5791424E5CAD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46F40629-B5A8-75E6-D40C-7F49FD9E320C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89D317B3-3321-D212-B557-824EE434D54B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97F1A0AA-CFB6-7145-D9E9-F10CFFCB8178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DCF1C90E-AD0D-5C60-7E10-AC122039C54A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01479B12-31B1-75A7-B8CA-41C82B414D52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E6F26C0D-AA63-7248-3A3A-E64F6E202CF9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FA2AC953-032C-8211-AFAF-AE4C90E22AF5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ECEB56F2-0A81-3BEF-F30A-045777F6ADB3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B664658A-EF87-CFEB-2484-FB1EA2698670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A88166C7-24A1-6DC6-13D2-BA9AF179A589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FD154EDD-2656-2EDA-F7F4-FAF21D5DC662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BC73F01A-F580-8F49-F105-3D9A0CE8BBE3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FEC134E2-0167-7F6F-B568-F8B6A16A5980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14B6C47B-BE5F-140D-4ED2-C7F78DC45A39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3B60D72C-8B1E-E1BE-2128-0472CFE3F93E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800BC6D6-E623-516B-9C43-11E3F39F111A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772CEBA0-5CB2-F546-4631-6A15D5FA85D5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9392088F-E480-B5D6-3FBE-2B1833C2F5A2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AF2A236F-EF4F-94B0-57D5-C454FD5F40E0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44032725-5C4F-9EFF-F3ED-C35E32D4321C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8940A573-EDB6-9406-CDBC-731E732AB846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B00C78E6-ACE6-038F-5609-18CB7D2C19BC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ynd 4">
            <a:extLst>
              <a:ext uri="{FF2B5EF4-FFF2-40B4-BE49-F238E27FC236}">
                <a16:creationId xmlns:a16="http://schemas.microsoft.com/office/drawing/2014/main" id="{D921D8CC-B087-9D3D-2ED8-27C0C026C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644" y="799200"/>
            <a:ext cx="4964400" cy="3509610"/>
          </a:xfrm>
          <a:prstGeom prst="rect">
            <a:avLst/>
          </a:prstGeom>
        </p:spPr>
      </p:pic>
      <p:sp>
        <p:nvSpPr>
          <p:cNvPr id="6" name="Textarammi 5">
            <a:extLst>
              <a:ext uri="{FF2B5EF4-FFF2-40B4-BE49-F238E27FC236}">
                <a16:creationId xmlns:a16="http://schemas.microsoft.com/office/drawing/2014/main" id="{61872A72-115D-ADB3-3319-01E53DDCF8CA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29A69E70-0061-279F-E803-88F061BF627A}"/>
              </a:ext>
            </a:extLst>
          </p:cNvPr>
          <p:cNvSpPr txBox="1"/>
          <p:nvPr/>
        </p:nvSpPr>
        <p:spPr>
          <a:xfrm>
            <a:off x="11112838" y="1115930"/>
            <a:ext cx="776175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913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9A62EAC1-2621-9191-7806-AED83E84C270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35FE7FAC-FB29-5A40-8476-B4527B1666DA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1960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57C59AED-B595-5C96-9F8D-7504A07E8B81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6D438B5C-5C9F-D84E-F59E-C38932B634CA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A17B68F2-7AF9-4C84-A118-9005C4185B98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21518134-87E1-403B-E957-5EFE9DC89E1E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24022081-3337-D722-3E02-3F5254CDE6DA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BD34A7E9-B530-C555-4F87-0D1083E2C4D1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8" name="Sporaskja 17">
            <a:extLst>
              <a:ext uri="{FF2B5EF4-FFF2-40B4-BE49-F238E27FC236}">
                <a16:creationId xmlns:a16="http://schemas.microsoft.com/office/drawing/2014/main" id="{0445E116-0DBC-4C4B-250B-FC00AAFDE720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F31D3BBD-70D5-D407-16C3-0C989562541F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9FDA4B1E-F213-1D89-AEA9-D3B5DA7997D9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82F3C639-1B3A-B601-342A-3E9251E9BDD3}"/>
              </a:ext>
            </a:extLst>
          </p:cNvPr>
          <p:cNvSpPr txBox="1"/>
          <p:nvPr/>
        </p:nvSpPr>
        <p:spPr>
          <a:xfrm>
            <a:off x="1052190" y="38876"/>
            <a:ext cx="9953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</a:t>
            </a:r>
          </a:p>
          <a:p>
            <a:r>
              <a:rPr lang="is-IS" sz="1200"/>
              <a:t>félög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23005-2AD4-9A48-C59D-0E0C93A2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531B-1FFD-07C8-FC83-82205100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19" name="Picture 18" descr="A close up of a letter&#10;&#10;AI-generated content may be incorrect.">
            <a:extLst>
              <a:ext uri="{FF2B5EF4-FFF2-40B4-BE49-F238E27FC236}">
                <a16:creationId xmlns:a16="http://schemas.microsoft.com/office/drawing/2014/main" id="{08E54B93-4B35-E563-498F-C65D8A2B2C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00E3C268-3EDD-8D99-3312-6A6EEE09C911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22" name="Textarammi 21">
            <a:extLst>
              <a:ext uri="{FF2B5EF4-FFF2-40B4-BE49-F238E27FC236}">
                <a16:creationId xmlns:a16="http://schemas.microsoft.com/office/drawing/2014/main" id="{87B11153-F0A7-96E2-771D-973277547D65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24" name="Textarammi 23">
            <a:extLst>
              <a:ext uri="{FF2B5EF4-FFF2-40B4-BE49-F238E27FC236}">
                <a16:creationId xmlns:a16="http://schemas.microsoft.com/office/drawing/2014/main" id="{9B67E262-9143-14D8-6F3B-F6B1FE8A834C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E5D045DE-A38F-7B0F-DFD9-9652B9D386F8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BD426588-9C0C-43DC-1865-C189F48AE619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4776560E-EDAF-60BA-F212-04662DFC6224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2587C0A2-2A32-559C-1078-0967B5A792C4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F084077B-66C3-5920-142E-04E565B33D6E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97164701-C281-E22D-806F-BED730119CE7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68195FE6-4FAB-59D5-51B2-B57998E353D6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80F59019-A9F7-4D1F-F1A2-072906D83D4B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FE2A84F1-AC50-838F-64F0-07B5CA4C716B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870C43F8-8C7A-623D-3495-C1596B884FFA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5798129A-943A-FF07-F4E2-EC58C4098D73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4AE2C49C-244E-5A85-56A0-6FCC793CF0CB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602D938A-23C2-C0BF-C96F-C8BA21F5C8DC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161EC2F2-907F-5B72-18F9-B75F681101C8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BB839634-A059-571F-C54E-9B53DDC5AACD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3721921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2CB1-4915-88A8-770B-46B8FE13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5BE8615D-786B-E882-840A-F6233265DF00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98189851-62DE-188D-CD00-7B20386E0BFA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78758361-0FB0-84D8-1CD4-C4B6D0B4779C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BCEAD16E-D146-C842-1D4A-A50E190FA162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DF81A4B9-D03B-107D-9920-4D9CB1153125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4827C5B3-68C1-C210-8FC9-77C6EAE65372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DC49B20B-CEE4-35E2-D2F4-61B649FCE8BC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17180325-11EB-F6F2-4AED-F9DB237D7FEC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3AEFB790-18D5-A2AA-AAC4-A6F6BC4B9D64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7C81B173-CB23-34EC-7939-E28B94A8765E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A9A0E0D0-FCCF-DDA9-3039-A4D4CF9F93BC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7F293B5B-6508-7360-849C-AFE18A47A38C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0BE2B1F4-E5DC-6794-9658-F91E728894BF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DDB8F068-C6E0-CA67-8C36-106AD17AE29C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E996ACAA-9114-70AA-D1C2-9E564353B683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D00D44F0-FAB6-C085-DEE1-9583F9D91DB9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47AFE348-EA18-4081-E621-E7305F77B273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E83FF328-40CE-0DB5-5BFB-44FB14DC7651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33571932-B526-6EA2-1605-A558463AD6F0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0587FB82-2910-AC9D-4B3E-B28D651E2D02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33B58679-A86B-5EFF-D2F1-B622BBC974E3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33087BEE-5F6D-B460-2453-074F2A710BDA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3D4F75CD-25D0-CF0D-3EBE-2C0D209F733C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96C3CEF6-347C-49F7-B2F7-976FE9B2FD1E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B12C8EA5-B600-60E0-1B69-1D2264E48F5C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163EA09C-539B-EFA6-7402-F16C780420E4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ynd 4" descr="Mynd sem inniheldur kort, kortab�k, texti&#10;&#10;Efni búið til af gervigreind getur verið með villum.">
            <a:extLst>
              <a:ext uri="{FF2B5EF4-FFF2-40B4-BE49-F238E27FC236}">
                <a16:creationId xmlns:a16="http://schemas.microsoft.com/office/drawing/2014/main" id="{2B85791F-184C-C186-3673-B2A31356C1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73" y="797441"/>
            <a:ext cx="4964952" cy="3510000"/>
          </a:xfrm>
          <a:prstGeom prst="rect">
            <a:avLst/>
          </a:prstGeom>
        </p:spPr>
      </p:pic>
      <p:sp>
        <p:nvSpPr>
          <p:cNvPr id="6" name="Textarammi 5">
            <a:extLst>
              <a:ext uri="{FF2B5EF4-FFF2-40B4-BE49-F238E27FC236}">
                <a16:creationId xmlns:a16="http://schemas.microsoft.com/office/drawing/2014/main" id="{AC9C9397-A990-7882-EF81-6CD44732923A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A7FF3D4A-079D-0EAE-BF68-0FBFD9F8C5E0}"/>
              </a:ext>
            </a:extLst>
          </p:cNvPr>
          <p:cNvSpPr txBox="1"/>
          <p:nvPr/>
        </p:nvSpPr>
        <p:spPr>
          <a:xfrm>
            <a:off x="11112838" y="1115930"/>
            <a:ext cx="944489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2.394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5767ABDB-1549-E398-58F0-22DAC5F23EA6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08DA9888-F120-039F-4799-BF1232F08989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1970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4CD8812F-7B93-F393-2994-C86AACC16B6A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18EAAD7C-D266-9769-92F8-0548701A5A85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5ABA5764-2E16-3D0C-70A6-D3A2239F6FB1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5E92FB5E-A226-9488-575B-290719EB21A0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0F6F6DA0-EDD3-1151-CCFE-279D60487C11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B05E8985-DE56-C2A6-DAAD-E980DB007D42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8" name="Sporaskja 17">
            <a:extLst>
              <a:ext uri="{FF2B5EF4-FFF2-40B4-BE49-F238E27FC236}">
                <a16:creationId xmlns:a16="http://schemas.microsoft.com/office/drawing/2014/main" id="{E1A0020C-B950-183C-6D91-7846174BC917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AD8A018E-B78A-894F-32C6-4F73336DE2B7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FC27E36C-0D8F-A3E5-3AE9-18B71A88E8B6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Sporaskja 22">
            <a:extLst>
              <a:ext uri="{FF2B5EF4-FFF2-40B4-BE49-F238E27FC236}">
                <a16:creationId xmlns:a16="http://schemas.microsoft.com/office/drawing/2014/main" id="{69B06AB5-8AE2-5CEF-CE7B-029F507B6D29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61977F72-8C78-BCE4-E701-FCA3514E98C1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71CDD7FF-08D6-14FE-0592-6D39FC29E89B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F14A57A4-258E-B945-B1CB-87BE193A9D6E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A93A7983-5B3A-111A-4A79-FF67BADC1372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Fljótsdals-</a:t>
            </a:r>
          </a:p>
          <a:p>
            <a:r>
              <a:rPr lang="is-IS" sz="1200"/>
              <a:t>áætlun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2C76AE16-597B-6FD0-5B54-D15F809EB387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9E1B2-B30E-D48F-238C-AD2D8406D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DBF0A-01AA-C6A7-05FC-CA3A142E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22" name="Picture 21" descr="A close up of a letter&#10;&#10;AI-generated content may be incorrect.">
            <a:extLst>
              <a:ext uri="{FF2B5EF4-FFF2-40B4-BE49-F238E27FC236}">
                <a16:creationId xmlns:a16="http://schemas.microsoft.com/office/drawing/2014/main" id="{B054347A-CC03-0FA1-A69B-0FB56C268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A11E8FF1-DDB0-1C62-B933-BDFCDD266FDA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24" name="Textarammi 23">
            <a:extLst>
              <a:ext uri="{FF2B5EF4-FFF2-40B4-BE49-F238E27FC236}">
                <a16:creationId xmlns:a16="http://schemas.microsoft.com/office/drawing/2014/main" id="{9DA08F68-D976-CC52-BF82-F53F93B1FD51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10E2A391-96C5-D265-5553-84BF8BF6F2FD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ACFE2839-C9F5-B333-25EB-5B4D3FB90926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BABE7EF3-12B5-855F-88AD-45E69F93B734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FE683DA5-084A-51C9-17FB-3E6020E9CE0E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C40EF4F8-1DE6-9E93-0ED0-A4C86FFA4A1D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85719F71-3FC7-F660-16B2-D3512EDE730B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B4711608-3C0A-A0C0-7E44-F681F7F50D82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79A7AFE2-0F70-870E-15BD-46306BF3E83E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13870B2F-1603-E6BA-3049-191207C4F7F8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2C639938-54C2-F56D-33A9-56BEC7B8514B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C9F0B472-9DA7-5509-A8F0-0B8905F70BD4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20C6864B-DC6D-CCF9-FD91-645A442FB79D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B2B0E107-8504-E2BC-8522-390AC8CD8DE8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FC455154-63A9-D8A6-701F-46D07D68F9DD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6B96E253-530E-88DB-4A95-02FF10A5763D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8FBB1874-28A3-5F79-FB15-AF9017E0CAAC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2913647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BC6D5-6E53-AFA8-D038-6F7A2CC34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E4EDA03F-9188-7FA5-9A52-2397F4D2CC2A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066CA017-CB7C-2447-3DB6-0577B6363018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99852BAE-D816-4D60-BA4E-62104B7E517E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BB548026-48A8-AD22-FEC2-5A779402DF53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4A01C6CE-C760-19D0-CF48-11100CE34C99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FD51D232-9727-495F-C00B-728D8C859814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B2838BA7-70FD-6BA4-44A1-E37F3CA6B10D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E338F05E-C1E8-F6F0-1AD1-DE0A36C0961B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4904759D-9D37-3CAA-08B4-5247236F1151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3051951E-25B6-359C-35E4-41BEF849A946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15CC157D-B5D0-44FF-DC02-77139A00A642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E31E04A3-9282-5C7A-C980-76904B2246AB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7F3B2D12-3C45-4751-FD43-0418DC233B7F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B4121F3E-E651-F693-3A0A-3C5EDFAE877A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C9B04898-26BC-2B91-29E7-0B34ADE5684A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43E79F79-BDC2-C31E-9DE5-15863714CA4E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53324607-412D-5E26-0BDE-68233CA1B30D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BF45A437-EA0B-8F94-5B61-6DD60EFA2B40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1DC7F445-38B7-D79C-4D4B-D0817FE68C46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62563C37-B33C-F2AF-078F-49C449FB92C6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9296CCF8-F7AF-B2E4-EEC4-A4B38E40635D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693F12A6-94EA-DB8A-C0D9-80CCD45AFDB9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131B16FF-72ED-FBBA-1B07-2F24D90152A4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3D554044-E296-4210-8798-45D138E486AF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FD1E37A1-DEDE-ACEE-116F-BBA2523B9D1F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0F8CB701-EAC8-BD2F-B102-EB42E719B633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37A043E8-B8B5-634D-1391-939A0A57FC0E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0F518CAF-ADFB-94C0-724A-6830778BE351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ynd 4" descr="Mynd sem inniheldur kort, texti, kortab�k&#10;&#10;Efni búið til af gervigreind getur verið með villum.">
            <a:extLst>
              <a:ext uri="{FF2B5EF4-FFF2-40B4-BE49-F238E27FC236}">
                <a16:creationId xmlns:a16="http://schemas.microsoft.com/office/drawing/2014/main" id="{A822E9CC-CD27-F3C5-3C91-9052A83582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46" y="799200"/>
            <a:ext cx="4964952" cy="3510000"/>
          </a:xfrm>
          <a:prstGeom prst="rect">
            <a:avLst/>
          </a:prstGeom>
        </p:spPr>
      </p:pic>
      <p:sp>
        <p:nvSpPr>
          <p:cNvPr id="6" name="Textarammi 5">
            <a:extLst>
              <a:ext uri="{FF2B5EF4-FFF2-40B4-BE49-F238E27FC236}">
                <a16:creationId xmlns:a16="http://schemas.microsoft.com/office/drawing/2014/main" id="{F073E8DE-6803-31CB-D9B1-B313B775607C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35A119E3-F828-2B7D-8B63-6F9738CB643E}"/>
              </a:ext>
            </a:extLst>
          </p:cNvPr>
          <p:cNvSpPr txBox="1"/>
          <p:nvPr/>
        </p:nvSpPr>
        <p:spPr>
          <a:xfrm>
            <a:off x="11112838" y="1115930"/>
            <a:ext cx="944489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3.799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6C5FEBB0-2FC1-341D-41A8-AF12A8B06DA9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B2FC840E-624F-0ACB-5E38-A8967E4AF30C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1980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1CFA2A5B-7163-BA81-DB2C-89637213E0FF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D8DE94FF-DD5A-8164-E630-B7B043FDB7B6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19DB97AA-7385-5267-0F84-6D1C7698033B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1AE07A8C-8C06-5C00-86D1-5CB4DEA1EF8A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BF2A6F0E-FB75-64C9-7920-F7C86917A0D6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2835E6AC-E4B9-3B14-C64E-905F2226D7CD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8" name="Sporaskja 17">
            <a:extLst>
              <a:ext uri="{FF2B5EF4-FFF2-40B4-BE49-F238E27FC236}">
                <a16:creationId xmlns:a16="http://schemas.microsoft.com/office/drawing/2014/main" id="{03AF4355-B786-7D10-B227-7EDE56AB61BA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6EFC2F06-8408-240F-1116-7E07AEDF635D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2F81262E-DF3F-A82B-1FED-92ED4612384B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Sporaskja 22">
            <a:extLst>
              <a:ext uri="{FF2B5EF4-FFF2-40B4-BE49-F238E27FC236}">
                <a16:creationId xmlns:a16="http://schemas.microsoft.com/office/drawing/2014/main" id="{BF9B2AE4-C1E8-E6A1-AB6A-58632A048613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A07F0323-952C-1FDF-AA57-6ADB2AE21C93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68CC3ADF-54C8-1B29-C630-6625911CE2EF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2A12A663-4EB0-D75D-14E5-6B3535656B9C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D84F5755-0680-F32B-0A7E-5A8A7CA65DCB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Fljótsdals-</a:t>
            </a:r>
          </a:p>
          <a:p>
            <a:r>
              <a:rPr lang="is-IS" sz="1200"/>
              <a:t>áætlun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A16C50E4-D98D-D331-8A97-F46B0D27AB00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C6414-ED11-5600-F27B-4ED1F2E9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6BFF7-FABE-CE13-4BBA-630FC4D5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pic>
        <p:nvPicPr>
          <p:cNvPr id="24" name="Picture 23" descr="A close up of a letter&#10;&#10;AI-generated content may be incorrect.">
            <a:extLst>
              <a:ext uri="{FF2B5EF4-FFF2-40B4-BE49-F238E27FC236}">
                <a16:creationId xmlns:a16="http://schemas.microsoft.com/office/drawing/2014/main" id="{39D3B4DC-9762-B2F4-1F89-2A22FC3B3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A6422E39-806E-9E36-E632-C5D7133375B2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389E1B92-2EC7-B8F8-2C63-CB3CCF508A9B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5B8E609F-F851-F610-AE6C-E2286D61508A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154D3E3B-7CCE-87C2-0154-1AB790B1F40F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AB7CFEC6-A386-FF0B-D9FB-D6FC9754F7AB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E9115915-2957-BB8E-307A-2FF9D3B4E898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8CB8BDF7-7A81-BD6E-1112-F038F52CA0BD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72CD3862-AE67-EC5C-5FCC-53009671533D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AB9CDC06-D018-17C9-549E-FC562DADEBEE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80725301-BEB5-761C-2E20-4F4AD3DFD2AF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04B7192E-E20D-3284-A180-51EADB2D9208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EA42C821-8D61-73A6-1D0A-CB3D9C82D7EB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BD701769-B429-FF8A-D0B7-5E007E5BB100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03D28D01-2AC1-D38B-C2A5-096094A6BFB9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9E7E932B-7D2C-6891-8167-75206E76FF8C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B25B2D23-7B8D-C012-4CF9-291FF4D1EC3E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A5DD19CC-2CFD-724D-8666-F01C9E91E1AB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3B05E29C-C6ED-2D63-3E2F-22726913F040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242490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FC92-1EC3-2BAA-91E6-B0DAECDBF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2E590-D8EC-4018-F813-9429849B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99" y="418225"/>
            <a:ext cx="10454825" cy="766350"/>
          </a:xfrm>
        </p:spPr>
        <p:txBody>
          <a:bodyPr/>
          <a:lstStyle/>
          <a:p>
            <a:r>
              <a:rPr lang="en-US" err="1"/>
              <a:t>Upphaf</a:t>
            </a:r>
            <a:r>
              <a:rPr lang="en-US"/>
              <a:t> ÍSÚ og </a:t>
            </a:r>
            <a:r>
              <a:rPr lang="en-US" err="1"/>
              <a:t>alþjóðasamhengi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2E54B-1994-852C-61F2-F993C9DCB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152" y="1201411"/>
            <a:ext cx="7381697" cy="521455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Skógrækt er </a:t>
            </a:r>
            <a:r>
              <a:rPr lang="is-IS" sz="2400" b="1"/>
              <a:t>ung á Íslandi </a:t>
            </a:r>
            <a:r>
              <a:rPr lang="is-IS" sz="2400"/>
              <a:t>miðað við </a:t>
            </a:r>
            <a:r>
              <a:rPr lang="is-IS" sz="2400" b="1"/>
              <a:t>nágrannalönd</a:t>
            </a:r>
            <a:r>
              <a:rPr lang="is-IS" sz="24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Skógarúttektir til að stuðla að </a:t>
            </a:r>
            <a:r>
              <a:rPr lang="is-IS" sz="2400" b="1"/>
              <a:t>sjálfbærri nýtingu </a:t>
            </a:r>
            <a:r>
              <a:rPr lang="is-IS" sz="2400"/>
              <a:t>auðlindarinnar </a:t>
            </a:r>
          </a:p>
          <a:p>
            <a:pPr marL="1028700" lvl="1" indent="-342900"/>
            <a:r>
              <a:rPr lang="is-IS" sz="2000">
                <a:solidFill>
                  <a:schemeClr val="bg1"/>
                </a:solidFill>
              </a:rPr>
              <a:t>Þýskaland 19. öld</a:t>
            </a:r>
          </a:p>
          <a:p>
            <a:pPr marL="1028700" lvl="1" indent="-342900"/>
            <a:r>
              <a:rPr lang="is-IS" sz="2000">
                <a:solidFill>
                  <a:schemeClr val="bg1"/>
                </a:solidFill>
              </a:rPr>
              <a:t>Noregur, Svíþjóð, Finnland 1920-40</a:t>
            </a:r>
          </a:p>
          <a:p>
            <a:pPr marL="1028700" lvl="1" indent="-342900"/>
            <a:r>
              <a:rPr lang="is-IS" sz="2000">
                <a:solidFill>
                  <a:schemeClr val="bg1"/>
                </a:solidFill>
              </a:rPr>
              <a:t>Bretland og Frakkland, 1950-60</a:t>
            </a:r>
          </a:p>
          <a:p>
            <a:pPr marL="1028700" lvl="1" indent="-342900"/>
            <a:r>
              <a:rPr lang="is-IS" sz="2000" b="1" u="sng">
                <a:solidFill>
                  <a:schemeClr val="bg1"/>
                </a:solidFill>
              </a:rPr>
              <a:t>Ísland 2005 </a:t>
            </a:r>
            <a:r>
              <a:rPr lang="is-IS" sz="2000">
                <a:solidFill>
                  <a:schemeClr val="bg1"/>
                </a:solidFill>
              </a:rPr>
              <a:t>– skuldbindingar vegna losunar CO</a:t>
            </a:r>
            <a:r>
              <a:rPr lang="is-IS" sz="2000" baseline="-25000">
                <a:solidFill>
                  <a:schemeClr val="bg1"/>
                </a:solidFill>
              </a:rPr>
              <a:t>2</a:t>
            </a:r>
            <a:endParaRPr lang="is-IS" sz="2000" b="1" u="sng" baseline="-25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Skógrækt ríkisins → Skógræktin → </a:t>
            </a:r>
            <a:r>
              <a:rPr lang="is-IS" sz="2400" b="1"/>
              <a:t>Land og skógur</a:t>
            </a: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ÍSÚ 2005 hafið af </a:t>
            </a:r>
            <a:r>
              <a:rPr lang="is-IS" sz="2400" b="1"/>
              <a:t>Arnóri Snorrasyni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Hefur lyft grettistaki með úttektinni, vitneskja um stöðu auðlindarinnar mikilvæg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Töluverðar breytingar í tækni og aðferðum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/>
              <a:t>Kröfur um skil á gögnum aukist til muna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s-I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2400"/>
          </a:p>
        </p:txBody>
      </p:sp>
      <p:pic>
        <p:nvPicPr>
          <p:cNvPr id="2" name="Picture Placeholder 7" descr="A person holding a pole in a forest&#10;&#10;Description automatically generated">
            <a:extLst>
              <a:ext uri="{FF2B5EF4-FFF2-40B4-BE49-F238E27FC236}">
                <a16:creationId xmlns:a16="http://schemas.microsoft.com/office/drawing/2014/main" id="{292AF0D6-D979-14EA-EC4F-5ACBE5B746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835" y="583009"/>
            <a:ext cx="3474428" cy="5090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4673F-499B-F881-0EC7-65BA024E2CAC}"/>
              </a:ext>
            </a:extLst>
          </p:cNvPr>
          <p:cNvSpPr txBox="1"/>
          <p:nvPr/>
        </p:nvSpPr>
        <p:spPr>
          <a:xfrm>
            <a:off x="8540669" y="5089163"/>
            <a:ext cx="4135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Arnór Snorrason</a:t>
            </a:r>
            <a:endParaRPr lang="is-IS" sz="3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A4B84-8361-525A-4838-A2AC2F7C7C24}"/>
              </a:ext>
            </a:extLst>
          </p:cNvPr>
          <p:cNvSpPr/>
          <p:nvPr/>
        </p:nvSpPr>
        <p:spPr>
          <a:xfrm>
            <a:off x="6534150" y="5229225"/>
            <a:ext cx="1476375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9" name="Picture 8" descr="A close up of a letter&#10;&#10;AI-generated content may be incorrect.">
            <a:extLst>
              <a:ext uri="{FF2B5EF4-FFF2-40B4-BE49-F238E27FC236}">
                <a16:creationId xmlns:a16="http://schemas.microsoft.com/office/drawing/2014/main" id="{15454443-01BA-2E1B-7238-ADACA0EB42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21DDFA3-73DF-9025-F8E2-8B09DEB65F15}"/>
              </a:ext>
            </a:extLst>
          </p:cNvPr>
          <p:cNvSpPr txBox="1">
            <a:spLocks/>
          </p:cNvSpPr>
          <p:nvPr/>
        </p:nvSpPr>
        <p:spPr>
          <a:xfrm>
            <a:off x="8768903" y="647396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43189E8-11F1-4B35-BD13-81AB34BF116D}" type="slidenum">
              <a:rPr lang="is-IS" sz="1200" smtClean="0">
                <a:solidFill>
                  <a:schemeClr val="tx1">
                    <a:lumMod val="65000"/>
                  </a:schemeClr>
                </a:solidFill>
              </a:rPr>
              <a:pPr algn="r"/>
              <a:t>2</a:t>
            </a:fld>
            <a:endParaRPr lang="is-IS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98ED661-0A21-0AAC-CA1C-40AF5390AD28}"/>
              </a:ext>
            </a:extLst>
          </p:cNvPr>
          <p:cNvSpPr txBox="1">
            <a:spLocks/>
          </p:cNvSpPr>
          <p:nvPr/>
        </p:nvSpPr>
        <p:spPr>
          <a:xfrm>
            <a:off x="4196903" y="64739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>
                    <a:lumMod val="65000"/>
                  </a:schemeClr>
                </a:solidFill>
              </a:rPr>
              <a:t>HMS/BT </a:t>
            </a:r>
            <a:r>
              <a:rPr lang="en-US" err="1">
                <a:solidFill>
                  <a:schemeClr val="tx1">
                    <a:lumMod val="65000"/>
                  </a:schemeClr>
                </a:solidFill>
              </a:rPr>
              <a:t>Fagráðstefna</a:t>
            </a:r>
            <a:r>
              <a:rPr lang="en-US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65000"/>
                  </a:schemeClr>
                </a:solidFill>
              </a:rPr>
              <a:t>skógræktar</a:t>
            </a:r>
            <a:r>
              <a:rPr lang="en-US">
                <a:solidFill>
                  <a:schemeClr val="tx1">
                    <a:lumMod val="65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7165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604C-443E-1DE8-012D-8EBFA9F9F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DC64B9B2-5E58-E600-3947-01EF4E0201F9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2FCF9E6A-BD01-61A5-036A-BE20DEB308B9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8A100784-60FD-4868-7C26-792A09863D4B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2679DB57-BEEE-F1D2-7E13-FD3084AF6A20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6CC63F0A-BAE2-E062-1FB1-33F2FE0275D3}"/>
              </a:ext>
            </a:extLst>
          </p:cNvPr>
          <p:cNvCxnSpPr>
            <a:cxnSpLocks/>
            <a:endCxn id="4" idx="6"/>
          </p:cNvCxnSpPr>
          <p:nvPr/>
        </p:nvCxnSpPr>
        <p:spPr>
          <a:xfrm flipV="1">
            <a:off x="5834885" y="4599966"/>
            <a:ext cx="395769" cy="1269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76EB9111-DE64-D96C-A5C7-ED06A10C3C31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C65A909A-4BD0-7AAE-7783-BADEF3E6969F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6CE33232-99A4-50F1-4F3D-2131ED841C7B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8A9F38D7-64CD-4718-4515-9EDA3CDEC774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AF6E3906-FAC4-2364-3FC8-F142F05E61E4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001FB3BC-A38F-30FF-706F-D472159B6661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5DD63148-E4F3-509B-F1DD-E71E27CF7E84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E95C807A-08A9-9BBB-56D1-4AFD7FFECC51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945AF62F-B1F1-9C4B-841E-DF2200D3ACBD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6BEB03AF-6753-C13C-538B-71CAB4D613C4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F7189C06-B57A-E284-C9DD-E94FDE914728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786F515A-AAD0-2713-7558-917E7CE306B0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4318425A-F3ED-18BB-A0F9-F3449DB8A1ED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A8DD080F-1403-174F-A582-D80344844E8D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4629989F-F31C-E1B1-3F6E-0C47A613ABF9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BD8DB148-A073-19F2-9B4D-5B40821A700D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E382F007-2E9D-7389-84D0-629EFD1D6FDD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CEF7BE8B-360F-4481-9D4E-7F54E83C9813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8CBAEB79-7896-3A81-5B4D-6FF93369DD8B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B8C84EF3-958C-33F7-E55C-9DA7CF1A0C33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7B9DEC1A-060B-0442-DA3F-E5E1E26A9B60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0D4F2644-4233-0712-E9E7-2D702C01F132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914D10FB-1C36-139D-B786-E086F1058054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9A19AE01-78DA-3053-A65E-BE576984580A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Mynd 2" descr="Mynd sem inniheldur kort, texti, kortab�k&#10;&#10;Efni búið til af gervigreind getur verið með villum.">
            <a:extLst>
              <a:ext uri="{FF2B5EF4-FFF2-40B4-BE49-F238E27FC236}">
                <a16:creationId xmlns:a16="http://schemas.microsoft.com/office/drawing/2014/main" id="{9FCA61E9-D5C5-D711-506D-548CE6068B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400" y="797440"/>
            <a:ext cx="4964951" cy="3510000"/>
          </a:xfrm>
          <a:prstGeom prst="rect">
            <a:avLst/>
          </a:prstGeom>
        </p:spPr>
      </p:pic>
      <p:sp>
        <p:nvSpPr>
          <p:cNvPr id="4" name="Sporaskja 3">
            <a:extLst>
              <a:ext uri="{FF2B5EF4-FFF2-40B4-BE49-F238E27FC236}">
                <a16:creationId xmlns:a16="http://schemas.microsoft.com/office/drawing/2014/main" id="{57FF82FE-3E61-1A2C-74E9-04B61FB48BDC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F5DD3A2D-8A26-F1A5-7329-D0F603DEFA1A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9F9219FF-0DFD-76F9-C199-6225CF9A107D}"/>
              </a:ext>
            </a:extLst>
          </p:cNvPr>
          <p:cNvSpPr txBox="1"/>
          <p:nvPr/>
        </p:nvSpPr>
        <p:spPr>
          <a:xfrm>
            <a:off x="11112838" y="1115930"/>
            <a:ext cx="944489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5.271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A9F68F4F-A536-F7D4-D0CE-CD57F14C605E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CC10F73C-972F-98DE-2676-940EB6F301A3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1985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3B2C1635-07AE-FBED-3860-ADC68D1D0E63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82D00A66-E42E-F6BE-95B9-14649455FE2E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8DEE45DE-3EDA-21CC-283C-D45C86909CCD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6A5D528C-96AB-BD4E-F939-1E3659674234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BC55AB9B-ECCE-B360-CF3C-4B8F32AA810B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60A82BB0-4379-304D-FD27-FAF8FE137EA2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8" name="Sporaskja 17">
            <a:extLst>
              <a:ext uri="{FF2B5EF4-FFF2-40B4-BE49-F238E27FC236}">
                <a16:creationId xmlns:a16="http://schemas.microsoft.com/office/drawing/2014/main" id="{002916C0-0A66-33B0-B59E-D69EAF766AC1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8135ECDA-339C-056B-CCFC-1AD8E43AEE67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11290A28-57FF-E983-E0F5-9FEE8940F38F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Sporaskja 22">
            <a:extLst>
              <a:ext uri="{FF2B5EF4-FFF2-40B4-BE49-F238E27FC236}">
                <a16:creationId xmlns:a16="http://schemas.microsoft.com/office/drawing/2014/main" id="{505E3D97-A30D-844A-629D-59874DCF68FF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5F42AFB3-B00B-087B-06DB-CF50D8CBBD60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D13FD411-56BC-21FF-EC54-14458A5A00D2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ADDB9FAC-1B76-B1D1-1341-39C8058DD9B2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57F8385A-5C19-FCBA-F35B-AB74C91C1171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Fljótsdals-</a:t>
            </a:r>
          </a:p>
          <a:p>
            <a:r>
              <a:rPr lang="is-IS" sz="1200"/>
              <a:t>áætlun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8B2D72C3-0FCE-3242-6D39-40B1ED5EDBC8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3EA85931-F42E-E34E-D869-B94425893A5A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Nytjaskógrækt á </a:t>
            </a:r>
          </a:p>
          <a:p>
            <a:r>
              <a:rPr lang="is-IS" sz="1200"/>
              <a:t>bújörðum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E36D7-6E36-10AE-094B-7C020A6B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8C256D0-C98B-2BB0-355C-29C29A8F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pic>
        <p:nvPicPr>
          <p:cNvPr id="28" name="Picture 27" descr="A close up of a letter&#10;&#10;AI-generated content may be incorrect.">
            <a:extLst>
              <a:ext uri="{FF2B5EF4-FFF2-40B4-BE49-F238E27FC236}">
                <a16:creationId xmlns:a16="http://schemas.microsoft.com/office/drawing/2014/main" id="{4DD84D1B-ECEA-C5F2-9E8A-52F143B36E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DC72DBBC-F37E-62F0-FCCB-A84E02EE3946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50949C61-1BA9-C10F-9C8E-26A597B76276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2130525F-4B74-7C4F-F472-1D9ADE73698B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29F8782F-14A8-EDC8-1D35-726B93E64048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D4D6909C-B2A6-AC80-E58C-491414B3D076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98F7E078-8BC7-6485-9D32-2640BDF5AEDE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AA096EAD-72A7-3AAD-4114-FF494FD4157E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96DCC93D-2648-ACA3-1B25-4AD9CBA4D167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D2332DB6-0506-8C2F-78E2-06291947C73A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3AEF8048-BFA6-9976-F26E-2E2D5BBD9F97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496F6BC9-02EF-678C-AEA9-1157DD5DAC3E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FB4BCAA8-6811-90AE-8F5E-7ED5951C1653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6B4175A4-3C23-37DA-879D-1533FF004977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A8150879-1193-6214-3F48-DF17C89B75CD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446D57B0-2E85-A1BD-5407-D08C1C229115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7CBB08C6-462B-27D5-34B3-EAF6886C9509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820FC544-8EA2-A4EC-A79C-20B529594D41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73" name="Textarammi 72">
            <a:extLst>
              <a:ext uri="{FF2B5EF4-FFF2-40B4-BE49-F238E27FC236}">
                <a16:creationId xmlns:a16="http://schemas.microsoft.com/office/drawing/2014/main" id="{AC0A23EA-A273-A926-1A0E-648D599BCAFB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82096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6FBF7-37D9-4D78-246A-E5CF2358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14B112DB-E8A5-07CF-59B3-0EC2CA15DDDD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A9A0F685-D1B5-FED9-CAF7-A10BDD6FCD88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491ED55B-9A12-0CAE-A2DF-04FC67E30AD0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A853614E-3BF6-29E0-1B07-5DBE0A406DEB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B54C544B-E241-DDBB-265F-53E4EF7FED98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32FE3A96-21CF-6765-CC7D-63D5D52282EC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35C0CE81-CEBB-1144-28BD-066E9A594C0B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EB9C25BB-541E-90EB-9C43-E4AFCC4CA995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E9AB1520-09C6-5ACF-0012-02E5A5014C6B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94F1FC55-A1D2-38C8-7117-5A5AD8330B52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5A9A2631-FCD6-2544-20C0-63798F8EDB39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FE2AEC21-F542-78E9-2CCD-AE50012E37BC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686B0FB5-C0AC-9B46-842E-D4222F157493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945FEDFC-53A6-29A9-8CFC-53FE35196EF5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5604F1C7-6AD3-9246-CC55-75623DCD865B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AB8CCA14-25F7-D1A5-E2B4-11DAF94CA9CB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E289F509-F3CE-4452-53B6-C84B97AE1473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5E7EBF94-8A65-96DB-AC82-62ED83D7B872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1C89F215-5EAE-D6B5-7F7D-30C367758AD7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7F3BA71C-1971-4D0C-65F7-02962A91BB34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7917AC1D-BAA6-A4BB-47F6-9201222113F8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7A0A1B4A-8A81-F0C0-896F-7B44031F34E8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8954ABB4-2A08-A938-2004-7B7B01684A3D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80CEF169-3089-E45E-8C4E-5CDD90E792E9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1783EE22-BE8C-9E1B-636F-B1FA749334DE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F4769371-A713-6F83-8539-6B3F7B46CB59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5BF0EC57-44F7-816B-4D46-DF6350C45A25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93CC4B95-D2DC-98C2-0D79-24DE3602E18C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752EEFC4-F223-388E-2FA8-7794389B7174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E7D27EC5-4EAA-42F5-C4CE-026C0D921ED1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698CA852-2F23-2718-5BD1-88B367AEFF4E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, kortab�k&#10;&#10;Efni búið til af gervigreind getur verið með villum.">
            <a:extLst>
              <a:ext uri="{FF2B5EF4-FFF2-40B4-BE49-F238E27FC236}">
                <a16:creationId xmlns:a16="http://schemas.microsoft.com/office/drawing/2014/main" id="{2D39F124-59A9-0E3C-763D-76EFB15978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585" y="799200"/>
            <a:ext cx="4964952" cy="3510000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201E2C4E-0FCA-2761-C687-357221F5E16A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5" name="Textarammi 4">
            <a:extLst>
              <a:ext uri="{FF2B5EF4-FFF2-40B4-BE49-F238E27FC236}">
                <a16:creationId xmlns:a16="http://schemas.microsoft.com/office/drawing/2014/main" id="{D93D1033-D52D-25A3-6914-4606135731EB}"/>
              </a:ext>
            </a:extLst>
          </p:cNvPr>
          <p:cNvSpPr txBox="1"/>
          <p:nvPr/>
        </p:nvSpPr>
        <p:spPr>
          <a:xfrm>
            <a:off x="11112838" y="1115930"/>
            <a:ext cx="944489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7.446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ED8A7465-7876-8172-9854-DBC80D483F12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C8CCEF35-75A8-8C9B-003E-9E497CE3E77D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1990</a:t>
            </a:r>
          </a:p>
        </p:txBody>
      </p:sp>
      <p:sp>
        <p:nvSpPr>
          <p:cNvPr id="8" name="Sporaskja 7">
            <a:extLst>
              <a:ext uri="{FF2B5EF4-FFF2-40B4-BE49-F238E27FC236}">
                <a16:creationId xmlns:a16="http://schemas.microsoft.com/office/drawing/2014/main" id="{3A544EE3-549A-5779-453F-AA2FA53EDC59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52BF0911-2450-2C8F-4D39-0CF755342D55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1" name="Sporaskja 10">
            <a:extLst>
              <a:ext uri="{FF2B5EF4-FFF2-40B4-BE49-F238E27FC236}">
                <a16:creationId xmlns:a16="http://schemas.microsoft.com/office/drawing/2014/main" id="{8BAA3D5C-F8C3-1752-7EF8-2E1E1BD2093E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C673E1F6-E8E0-DB80-6B0B-F7C4F391F39F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3" name="Sporaskja 12">
            <a:extLst>
              <a:ext uri="{FF2B5EF4-FFF2-40B4-BE49-F238E27FC236}">
                <a16:creationId xmlns:a16="http://schemas.microsoft.com/office/drawing/2014/main" id="{5B9DB0EB-71AD-D8CD-E484-9E033FFB0599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048F866C-4E95-F9E6-F57A-0D383AAEB6E7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5" name="Sporaskja 14">
            <a:extLst>
              <a:ext uri="{FF2B5EF4-FFF2-40B4-BE49-F238E27FC236}">
                <a16:creationId xmlns:a16="http://schemas.microsoft.com/office/drawing/2014/main" id="{1DC1D1CD-BE3E-740E-F494-AD8A670F79D2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42E7AC32-D059-3332-A9C4-A3923AD4E7A0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18" name="Sporaskja 17">
            <a:extLst>
              <a:ext uri="{FF2B5EF4-FFF2-40B4-BE49-F238E27FC236}">
                <a16:creationId xmlns:a16="http://schemas.microsoft.com/office/drawing/2014/main" id="{6122A2D9-98A9-1DEE-05E5-98B87CF4625A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FC454DEA-A91F-5888-142E-974089CBB460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86F9AD5D-74D8-E880-BCA4-56D0FE71A915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05981A2E-A79B-7702-5BEF-5D78378F92A8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89E7398A-AFA1-FF8C-78A9-282CC42E8DB6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D6E9FAFC-FE92-BBD6-93E2-1C6191A866FB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F2434F2A-0EC8-02D1-0BA2-DCD34006EBD6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Nytjaskógrækt á </a:t>
            </a:r>
          </a:p>
          <a:p>
            <a:r>
              <a:rPr lang="is-IS" sz="1200"/>
              <a:t>bújörðum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1EADA14C-780B-38BA-24D9-FAEDE340F862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Héraðs-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C6BBA698-484C-1F74-AF24-EBEDC36E5B7A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BC280A9B-3384-E6CE-9A4D-B8585AB526CB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62A125A-F96E-903A-4A4B-DC744CEC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D3D2869-3BC5-1F54-46D5-8070404F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pic>
        <p:nvPicPr>
          <p:cNvPr id="28" name="Picture 27" descr="A close up of a letter&#10;&#10;AI-generated content may be incorrect.">
            <a:extLst>
              <a:ext uri="{FF2B5EF4-FFF2-40B4-BE49-F238E27FC236}">
                <a16:creationId xmlns:a16="http://schemas.microsoft.com/office/drawing/2014/main" id="{4FDA1792-7430-5627-8C57-7D91035A5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5" name="Textarammi 24">
            <a:extLst>
              <a:ext uri="{FF2B5EF4-FFF2-40B4-BE49-F238E27FC236}">
                <a16:creationId xmlns:a16="http://schemas.microsoft.com/office/drawing/2014/main" id="{56CEF8EE-53F3-8112-2989-E6D2AC6F4891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BC8C8FFF-5872-71EE-6E5E-609555B71D79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4B36C6C2-8CAC-231A-EB8D-ABBD433DAFE7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8D727320-B1AE-DC8E-12AB-B4A13F998764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AB4FD12A-C001-3608-C271-AA5A0E5A75B9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B7359EAE-E716-6899-C2B3-946ABD498EC1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66F2BF71-BA8D-41B6-BEEF-15DA4F144B3F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CBFCD46F-FD49-3BD6-1BFB-F8F671390D86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E6250C53-7BC5-A453-B3DB-0EB0308EB41E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7C03714F-54EB-39D1-2A7A-3BD6EEE53150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8272435B-BB6C-ED05-1678-228FA9457B35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86162377-4D11-F835-E4A8-989C35D9739E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C9643EF8-359B-28F6-4709-298903EAC4F9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2AECDBA2-ED19-4143-50BE-293B436BD372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31DBEB82-EBD1-23AA-5118-E93DCE2553AF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74" name="Textarammi 73">
            <a:extLst>
              <a:ext uri="{FF2B5EF4-FFF2-40B4-BE49-F238E27FC236}">
                <a16:creationId xmlns:a16="http://schemas.microsoft.com/office/drawing/2014/main" id="{F1C5AAEC-28E6-C95B-5763-5F8939F03C97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75" name="Textarammi 74">
            <a:extLst>
              <a:ext uri="{FF2B5EF4-FFF2-40B4-BE49-F238E27FC236}">
                <a16:creationId xmlns:a16="http://schemas.microsoft.com/office/drawing/2014/main" id="{756A95B8-3ACD-1880-5925-E1C11C37F85C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76" name="Textarammi 75">
            <a:extLst>
              <a:ext uri="{FF2B5EF4-FFF2-40B4-BE49-F238E27FC236}">
                <a16:creationId xmlns:a16="http://schemas.microsoft.com/office/drawing/2014/main" id="{425C384D-2B33-5DCF-D4CA-43F20BD9CD6D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208910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FFD5-4644-BFEE-C57B-B8F7344F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84ED3EAB-8BE7-EEC9-9C88-D05F1FE99E5B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90D6B66D-3995-412E-0D9A-44DEDBAFFD89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9EA5C50E-6A47-F74C-EC26-7312CF165604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E000432E-488D-D8EA-FF2A-1E5FCB09F4F6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8C8CCDB2-FC87-DC17-F44F-3A70D640AE90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D3E29750-A215-ABBC-0DC8-E56269D218B2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474A4BAE-CD9B-E82B-9B44-927D874E3518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86A2379C-F045-CC38-015F-A785260F0C78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CA840B73-F71D-45A9-6E56-775B067A4CFD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F878D20A-E847-3C90-24DA-6A024289DC1A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9D707E12-114E-9A22-FAA7-E002F7C16E1F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45609D92-AD9C-6049-A82F-689CBA716372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B6512305-121F-87DD-3B78-FEF0DC21643B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6890769D-B48C-9554-ECE4-BE51EB62FEA9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BBBEB549-4AF0-F5E5-F9D2-DB06671B9CD2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12F2000D-0F47-98EA-06B5-0AE719E584E9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FFB62815-D671-33F8-59B1-5C7B52A24193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9884AA30-165F-5D9A-3DEC-BBFC8C852FA3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2379DDE6-7AF3-2830-4533-F9532287B60A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765E2EC2-EC0D-9762-9246-BEF60541FD02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3C6F2E73-3071-09F0-1DF1-812991392D82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E3FA8970-FC0D-0589-E038-2D6C996AE126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042832C5-C0BE-74F2-F2EA-7C19D6EBE9FB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D4821141-F6E0-E2CE-44A7-57EA38E337BC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66EE1130-894B-4EDD-D4BA-2C3EB51D5B49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20D98BB5-0107-25CF-9374-9342BB2E0517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540ED093-AA92-3A27-514A-0994D97701B1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D5A63A6C-DF4F-7CFD-D6F1-1AAF046E01CF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56905BD8-FA89-8376-53D2-5D50DB83DBAB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56418D2C-D926-C998-905C-3A09A2B342FB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61093E77-4E99-6D16-1952-98391B34FD0B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1B7E74B1-8CA5-F3A3-0E3B-03289303AA05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6" name="Mynd 5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79EB9276-89E7-7F4C-DF2C-998E829199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585" y="797441"/>
            <a:ext cx="4964952" cy="3510000"/>
          </a:xfrm>
          <a:prstGeom prst="rect">
            <a:avLst/>
          </a:prstGeom>
        </p:spPr>
      </p:pic>
      <p:sp>
        <p:nvSpPr>
          <p:cNvPr id="7" name="Textarammi 6">
            <a:extLst>
              <a:ext uri="{FF2B5EF4-FFF2-40B4-BE49-F238E27FC236}">
                <a16:creationId xmlns:a16="http://schemas.microsoft.com/office/drawing/2014/main" id="{DA320110-39F2-8590-AFA3-9CA894043D18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E569B3EA-00E2-E123-D9ED-5BC478820CF5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14.108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00F24370-5E7D-F03E-1953-E7E42F7463AE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73226AA4-C547-05AE-D79B-DBC3C4059878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1995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EFA6C04F-D0AB-0FA0-ED1A-D331D20E5876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41568B52-B562-FE26-72AA-ED8D361A3FF7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343715DE-1600-3745-F159-19D693682802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28137896-6BA0-B542-1BF7-69E2527C1ABE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987B465C-3473-C974-7795-6528CBBB7200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107D0BC5-A054-AE44-54C1-A235A110EFD9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F7C9D3CD-7446-886B-0EFE-747A7184D931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1E1BBEAE-ADAE-C178-6529-775D9F42FA9C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3" name="Sporaskja 22">
            <a:extLst>
              <a:ext uri="{FF2B5EF4-FFF2-40B4-BE49-F238E27FC236}">
                <a16:creationId xmlns:a16="http://schemas.microsoft.com/office/drawing/2014/main" id="{78B1BB68-E629-2F5F-D36B-6CD0F4BB82A8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Sporaskja 24">
            <a:extLst>
              <a:ext uri="{FF2B5EF4-FFF2-40B4-BE49-F238E27FC236}">
                <a16:creationId xmlns:a16="http://schemas.microsoft.com/office/drawing/2014/main" id="{2D89A0C2-FFA3-ABB6-2F12-29065D55EFDA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7" name="Textarammi 26">
            <a:extLst>
              <a:ext uri="{FF2B5EF4-FFF2-40B4-BE49-F238E27FC236}">
                <a16:creationId xmlns:a16="http://schemas.microsoft.com/office/drawing/2014/main" id="{2E229C16-8D54-02C2-A381-96FEBB3EABBF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9" name="Textarammi 28">
            <a:extLst>
              <a:ext uri="{FF2B5EF4-FFF2-40B4-BE49-F238E27FC236}">
                <a16:creationId xmlns:a16="http://schemas.microsoft.com/office/drawing/2014/main" id="{8EA8D0EA-4D94-8A07-CB73-45238136BD4D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38D3FF19-F47A-BA52-7897-5071D25E6624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5DFF5F26-755A-0F6D-260E-6FF91A82DDBC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23D1D252-0B56-9832-E114-883E14E71F47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Nytjaskógrækt á </a:t>
            </a:r>
          </a:p>
          <a:p>
            <a:r>
              <a:rPr lang="is-IS" sz="1200"/>
              <a:t>bújörðum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C00C42B6-65C7-EA2C-361C-4C325D91C7E0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Héraðs-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396F5177-DE0E-C21E-4AED-22E0641C00D3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AD5AAF3F-C325-9C0C-A026-AEB69CA1363A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FBBB6011-D284-F9ED-E476-2BBE0912DF98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3E6C0-E871-841B-0F86-7D94093A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36C8-5BD9-1BBF-C11C-3FB4C00F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  <p:pic>
        <p:nvPicPr>
          <p:cNvPr id="28" name="Picture 27" descr="A close up of a letter&#10;&#10;AI-generated content may be incorrect.">
            <a:extLst>
              <a:ext uri="{FF2B5EF4-FFF2-40B4-BE49-F238E27FC236}">
                <a16:creationId xmlns:a16="http://schemas.microsoft.com/office/drawing/2014/main" id="{76FDC7D2-35E1-E508-9A79-44BDE3D723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D1DD431D-48CD-FE48-CC47-68862B4CFBF0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0" name="Textarammi 29">
            <a:extLst>
              <a:ext uri="{FF2B5EF4-FFF2-40B4-BE49-F238E27FC236}">
                <a16:creationId xmlns:a16="http://schemas.microsoft.com/office/drawing/2014/main" id="{C34E9523-5287-824C-6213-C5043B1C18A4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0D40B235-7539-2E0E-9051-B8DEC1381E2B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27BF4904-62D1-2C24-8EB4-F893769CA905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CC0AC894-4C7B-9802-6593-CF09EA4AC929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E557AD2F-D223-2F73-1A70-3C4614DF1758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D0502CA1-6757-D24A-AD02-2CDA77C85FF9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BD71F007-AB55-4471-04CB-5CAB9CD834EA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52580BEC-1C89-7AC1-452D-CC45B14C72DB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C69B95A4-500B-12B4-2426-7E248DF8B12A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ED5CC281-4D10-81FD-6F60-2A969DB57566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6BB2FDAA-9D4B-ECA5-192B-ABD72FC20BC7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53D0DFEB-F6B4-9310-2299-7F8BE91334EC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24E78F9B-089E-1F36-5884-451BB86E7135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75" name="Textarammi 74">
            <a:extLst>
              <a:ext uri="{FF2B5EF4-FFF2-40B4-BE49-F238E27FC236}">
                <a16:creationId xmlns:a16="http://schemas.microsoft.com/office/drawing/2014/main" id="{75AF83BF-817E-65AB-49CE-540C217E9850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76" name="Textarammi 75">
            <a:extLst>
              <a:ext uri="{FF2B5EF4-FFF2-40B4-BE49-F238E27FC236}">
                <a16:creationId xmlns:a16="http://schemas.microsoft.com/office/drawing/2014/main" id="{99CF9D11-7D74-2628-9A3B-904F34401BA8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77" name="Textarammi 76">
            <a:extLst>
              <a:ext uri="{FF2B5EF4-FFF2-40B4-BE49-F238E27FC236}">
                <a16:creationId xmlns:a16="http://schemas.microsoft.com/office/drawing/2014/main" id="{9D616D5B-E120-8ECB-96DC-243642C280DE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78" name="Textarammi 77">
            <a:extLst>
              <a:ext uri="{FF2B5EF4-FFF2-40B4-BE49-F238E27FC236}">
                <a16:creationId xmlns:a16="http://schemas.microsoft.com/office/drawing/2014/main" id="{AFA09126-2802-E02A-69D9-4D1B3D027F0C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1000587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05881-83CB-AF6E-B436-8A6263B04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33F7FFF6-B1C7-2FD7-454A-F6CD041DAD1A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C18D144C-B50E-FF69-8390-026FFC28A233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E17463FD-1C58-BF22-19FF-41DCDC56D8CD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711A9D86-155F-0CDE-44EC-4D02B26B3997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89B22A6E-59E3-38DE-2278-EC03516D75C0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32978C90-9A24-6081-158A-4CDC5937A47E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B7A3D6EC-1C97-2ADA-F434-B4BB2ABBE5EA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66879701-563D-5A0C-D543-5D1D8F8E8085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6645F4A4-9F01-7A3D-C3E9-6B4DE4E1C126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19877612-7F5B-7EF5-AA1F-2638E13C4544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80F635B1-7F75-D3C4-8FB9-82322A331601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CE3AA739-5107-614E-4870-ABB7A56E9F94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C0778974-D304-207F-D663-39837A3E9E3E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AF6375D3-7CBC-D79E-82B2-7E97E3F1EE3F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D57F4261-E33B-12B3-63B3-30CD0A136967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5CC19348-6950-0D1B-A6D3-AA37E7FA62D9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6642471F-CD22-528E-FB13-00AD2AEA49D7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3DAD06BD-8E5F-6CA5-1CCB-838176CC6D3A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C29BED17-C7AB-2B1A-0BDA-8A44B483A1D9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6E375253-4D19-6D7B-A466-DA096B5B1FAA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12B51186-7593-02E7-117C-212C2ABE2867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F3613C9C-0B95-2AB7-4C1C-670AE7309EC8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81F0F588-1C18-9C24-D111-5DBA094859F4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1CEBB4BD-C089-BDCD-1903-1B7330636438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997AB70C-39DA-558F-C6F5-7C8C53C85EB5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6D609AFC-2FEB-DF35-F2B8-3C6D177BA4DE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8CA6E668-ACA7-D72A-244E-923A82F4958F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187DABC0-489D-0A74-89BF-0E0D18CABD3A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311646C1-2FA0-B017-CEF1-514BAD7B7B49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8F5BDA7A-69F0-137A-4CFF-A8DD7444F33C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23B92259-C4A8-F438-34B9-C56500B0F32E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2574B760-1F35-FDDD-EC86-747176EA55E6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D9E48800-DC65-8D42-2FD8-A86BEB4A3B39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97E238AC-4060-3DD1-884F-A1FAB7137FF3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B5896755-6E53-E1CE-D082-679C52AF8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779" y="79920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CF8CAEF7-F351-F984-74BF-151C6F76272E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E25C9E44-EA15-A838-4AA1-F45C1D6A39DF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22.060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FDF1FE44-B99E-8F2D-9D89-035D30D082BB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D5C35D63-6F78-6B37-5C33-CEEE71C69DDC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2000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7D32BC10-69E9-A663-703F-6953B18409E4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B548534F-36A5-994B-A844-4519675C9B63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95ED56FE-8FBC-7A65-8370-9864C61F2B05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C3584B3C-51BA-B8D8-B840-0991DE7BCBAF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A25032F8-80E9-BC6E-C615-07FBE6A64A11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0392046E-E319-38C3-2D56-22FC1B1BBEEE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FB97D8EF-ACFF-AB6E-2A24-2874D372091E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96A5E500-D0B7-CD92-5E1C-1A1DF2075B75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F189E5DC-B46F-2DBE-3861-3BD850DAE5C6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5ECE6FFD-6DAD-0ACC-8052-340E596C640E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AFE5DD19-B0BF-1DA2-CCAC-E5F0CCD144FC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1BEE0C4D-E9BF-1AA5-DE5D-3A1E9A3430EC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9FB7FF7A-1666-69D3-3323-BA8B281C7785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4175A21D-BDEF-961A-C398-BBA6CC1762E7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3EB0EFFA-DEE2-356E-E7CF-5C24E4C4A9CB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DDA37CFC-0535-251A-DCC0-0D8CEF3E5154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Héraðs-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48B819EC-1D30-1D9C-05A5-D1E4C1B8EB98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Landshluta</a:t>
            </a:r>
          </a:p>
          <a:p>
            <a:r>
              <a:rPr lang="is-IS" sz="1200"/>
              <a:t>verkefni í </a:t>
            </a:r>
          </a:p>
          <a:p>
            <a:r>
              <a:rPr lang="is-IS" sz="1200"/>
              <a:t>skógrækt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F515638C-6677-F5B6-2A0C-85C14DE009B8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5" name="Textarammi 84">
            <a:extLst>
              <a:ext uri="{FF2B5EF4-FFF2-40B4-BE49-F238E27FC236}">
                <a16:creationId xmlns:a16="http://schemas.microsoft.com/office/drawing/2014/main" id="{271AEA56-9765-AEC4-E309-5E8889C37B87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5FCDD01A-DFF2-BE2F-D5CD-AF60D5B0007D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E183B110-460E-8B3A-0E74-91425E8E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76BB7A2-50DD-E15A-B71E-F6A3DF4D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2497C32A-098D-E8A4-4FD7-AFBDE95737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5CA39D07-2F8A-1970-8D8A-FEB34BB9CF12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914EE9E6-6983-2B11-D034-861A288CF19C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1FA753E8-D21F-512E-3856-C8A9F43E14A0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CE395DED-B1D7-12D4-D06C-36773919068F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9BD18338-BB90-E9A8-9991-9AE07A17B2D2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15F76F69-9532-681A-7FF1-7C3B598C0907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22B61CEF-F522-7BD0-33E1-9FDFB5272542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7AC5EFA4-E38C-B6A0-BA85-A713A0449881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73CB3918-980E-D012-9226-FFD722E6415F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E5C1B1D9-E538-B10B-39EC-B96779F7AD98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AF02CF0F-0F8F-A0BE-21EC-93A06E273A58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29550890-B93A-672C-A8DE-9DA842F8EA2C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9779C314-7C71-D64D-0F12-BA74FEF6CAAE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1072A54D-82B7-0D17-F701-16B38F158336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6B97F62E-A8A4-3F07-BDEF-15F92A4E9550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80D8D1F8-271C-7776-AA85-B2D31A76B452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76" name="Textarammi 75">
            <a:extLst>
              <a:ext uri="{FF2B5EF4-FFF2-40B4-BE49-F238E27FC236}">
                <a16:creationId xmlns:a16="http://schemas.microsoft.com/office/drawing/2014/main" id="{0FDCC361-4C23-FB9F-55AC-18A604E75DAE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77" name="Textarammi 76">
            <a:extLst>
              <a:ext uri="{FF2B5EF4-FFF2-40B4-BE49-F238E27FC236}">
                <a16:creationId xmlns:a16="http://schemas.microsoft.com/office/drawing/2014/main" id="{E135E0A1-6C3A-DDC0-61DD-034FD51DF29D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214519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C2FC-033A-0072-E336-34B2160A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030A5FC6-BB37-C589-DEC2-6286768CA7FB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E1397532-CC37-7022-5927-7DA52784B5F7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F261A466-5692-54BE-50D3-A8785E04AFFC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9FD1FE91-90C7-257E-D544-30A4C3172D31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3BF26A8A-4D89-D0B3-64DC-147E4EB8A7E0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FBD9563C-AD2A-B9EE-9A62-E872B82D35D0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Bein tengilína 31">
            <a:extLst>
              <a:ext uri="{FF2B5EF4-FFF2-40B4-BE49-F238E27FC236}">
                <a16:creationId xmlns:a16="http://schemas.microsoft.com/office/drawing/2014/main" id="{BCAC616E-1E60-C7F5-D017-F0D977D4A678}"/>
              </a:ext>
            </a:extLst>
          </p:cNvPr>
          <p:cNvCxnSpPr/>
          <p:nvPr/>
        </p:nvCxnSpPr>
        <p:spPr>
          <a:xfrm flipV="1">
            <a:off x="7431362" y="2775964"/>
            <a:ext cx="396140" cy="653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9DD2CA26-F935-79D4-5C77-23F18630E8E2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8DBD2326-6D0A-A949-910E-82F542AAA57D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99F1A9B0-5D86-FA28-60FC-F42F78F84801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4A314756-0F19-66BE-92FF-66DE52042EB3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D1605C4B-CFFE-9E63-B002-265C30100431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7C392217-A058-F041-3E8F-9222F1498D67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0C3617B9-AED1-44AB-6115-1086F24AF6D0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B477F536-3E0B-9A2C-0981-0A360367FFA5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42C7D339-C21D-A574-891F-0F73830E3609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0C56CF19-5972-4637-9573-20C0D04A5B4F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675E7A14-6574-3ED7-7375-BBE4BC663D03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6" name="Sporaskja 75">
            <a:extLst>
              <a:ext uri="{FF2B5EF4-FFF2-40B4-BE49-F238E27FC236}">
                <a16:creationId xmlns:a16="http://schemas.microsoft.com/office/drawing/2014/main" id="{A0494CB2-997C-01EE-822C-40306C01AF6F}"/>
              </a:ext>
            </a:extLst>
          </p:cNvPr>
          <p:cNvSpPr/>
          <p:nvPr/>
        </p:nvSpPr>
        <p:spPr>
          <a:xfrm>
            <a:off x="7806930" y="27593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2F2844DC-2248-D1A3-7657-7C8F1DFEA956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58B196CA-26BB-2FD9-8C50-56F3921693F4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B77FB7DE-4E59-2915-B7B4-BE8E0FE6F35C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CC597B43-7B2A-C135-5ABA-689BDCD8599E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D5F688A4-466D-8A4A-B2AD-C1B2F1FD7BF3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D918A04F-ED8E-C9E4-220C-41666A23AA83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AD29C30C-E6FB-513C-FD33-F05A281C4A3E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0E0EA71C-5680-2189-AAE2-F775C4D126F5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3DCADE5D-0399-D8C2-E583-A2B46227B14C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35731244-1122-7340-F87B-D7E78FC10B0F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AB3D7277-C857-FB0E-B264-8E2652CA43CB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673D0BB4-1CB8-E71D-073C-8B3C7B1E96CD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14ACD99F-57E9-C530-991C-A673A4B56AA4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801E5A56-D97B-F067-526E-3B646D9C2759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58614898-A446-E1B2-C8CA-BCA84889A5D6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6666987D-58DD-8A28-4A5D-F48796630B09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EB1DBC19-CF74-902D-D8AF-4A19CBD3B12C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5A8CA769-E79C-126B-008C-F05EB898A6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89" y="79920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C60A77CB-44BD-C9F8-B2F9-737FF4B7529F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D949FCE4-CFA3-96FC-B1C6-B81011241BE5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31.728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1C23E96F-E335-3FE9-98FB-19F65601ECA0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DDB54A79-1E4A-86C3-A680-9031D65C64F8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2005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386E6C2C-6280-CD7F-0DFF-961D648749C6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B785DC9C-7220-78E4-798F-A3DB0CA224DD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AC7F34BC-C8DB-88FA-4A21-912BACD0CDEA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564D4C4B-DDE8-1588-A5A3-823E33AE499B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E6453795-60B3-42E5-1A25-0463174F8F94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E84F3BED-F52F-69AF-208F-A2E07186D5B4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D89C7043-FFA6-306C-2B32-8AF48723DB08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51718F65-AC0F-BC21-E26A-7FBE7E669C51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EE114547-51CA-3F61-53BD-CA04A0E3B896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D5031BEC-6CC3-0282-50C9-7C3E483B9343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47039BD1-AEC4-4B9B-6896-071F866767C8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4ACFDF2A-C2B9-F2BA-29D3-7355C0AE57CE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45884CE0-E118-7808-BB01-093B5BA9FCA2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06868CF5-3B92-1B5C-82A3-041A2A0E11B6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66C17A2A-36C2-8B10-FC2D-F5B95FDED863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9A094B84-E5E9-1E8D-BB5D-C6347A3CD157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Héraðs-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765EE725-7B2F-ED5C-BAD5-D30EBF2DDF7F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Landshluta</a:t>
            </a:r>
          </a:p>
          <a:p>
            <a:r>
              <a:rPr lang="is-IS" sz="1200"/>
              <a:t>verkefni í </a:t>
            </a:r>
          </a:p>
          <a:p>
            <a:r>
              <a:rPr lang="is-IS" sz="1200"/>
              <a:t>skógrækt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86A3AF6E-09A2-05DE-A280-65FC586285DE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8EA43304-D4F7-B4FA-6261-E97D9A3B79C2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203ECA7B-22DD-E128-B2DE-8C5C94A6932E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0228920-0C48-54A5-3DB1-E4985F750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02E0359-2D50-6E9A-FA7D-509468E8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3A866A55-6799-052B-1255-E084010A2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1C967093-D73C-7291-B72D-7DB8070D2BB0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3773BAB5-052B-A938-C3DA-F2D659C2E570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DA7252EC-5CC7-BB83-3893-D14C18865E55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85662A5B-D977-2B86-CA66-84AD0CBAC04C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A7166E43-B87E-91FC-A4EF-DE9740C58BD1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6BCC0911-9218-2610-CA8F-C41655AB72FC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7BC959D8-5032-9862-EFD6-724F78D667A7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D87DBC08-DE2F-3771-1029-887FA57E9759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93D571BB-584E-FF68-82B5-AA5877DE0F8D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E2DDB91A-846E-2F38-F3A0-E0DA59C0FECC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080F76B1-F1DE-8869-002F-D2FDA3EF1E53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140C82B6-7DBC-EC19-2B89-1C8EA1956A7C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81177281-BD43-3694-406D-B7C5A8F2A53F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E921F52B-DDA3-F53D-23EF-696DEAC0FC00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77" name="Textarammi 76">
            <a:extLst>
              <a:ext uri="{FF2B5EF4-FFF2-40B4-BE49-F238E27FC236}">
                <a16:creationId xmlns:a16="http://schemas.microsoft.com/office/drawing/2014/main" id="{FFEE2393-39E8-7FB8-081A-A5930AC6ECDC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78" name="Textarammi 77">
            <a:extLst>
              <a:ext uri="{FF2B5EF4-FFF2-40B4-BE49-F238E27FC236}">
                <a16:creationId xmlns:a16="http://schemas.microsoft.com/office/drawing/2014/main" id="{A00AA0B9-8C84-2E6C-C943-E05CC6E2A26C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79" name="Textarammi 78">
            <a:extLst>
              <a:ext uri="{FF2B5EF4-FFF2-40B4-BE49-F238E27FC236}">
                <a16:creationId xmlns:a16="http://schemas.microsoft.com/office/drawing/2014/main" id="{4B81778D-FABD-B48E-9A24-6E22CA21BAD2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80" name="Textarammi 79">
            <a:extLst>
              <a:ext uri="{FF2B5EF4-FFF2-40B4-BE49-F238E27FC236}">
                <a16:creationId xmlns:a16="http://schemas.microsoft.com/office/drawing/2014/main" id="{4F980D4D-9513-509E-68E2-849D54841DC9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354954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0A2CB-7940-D1F4-106A-1D91CC1F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9A33FEB8-DC4E-5BD5-B3D5-6BCE72BC105D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190FF165-C28E-3691-C61B-3F9EE947D1BC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25739B59-9D91-43D3-9C27-417A9440D001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34011921-7C05-353C-1658-D1B77198FDA3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56FE2C45-54DE-B9A2-DCC1-E5E98FA64261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530190DB-8602-2681-CE50-A9C0CF6F6607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Bein tengilína 31">
            <a:extLst>
              <a:ext uri="{FF2B5EF4-FFF2-40B4-BE49-F238E27FC236}">
                <a16:creationId xmlns:a16="http://schemas.microsoft.com/office/drawing/2014/main" id="{6CC7666C-2C4E-1B0E-DA17-F570AF9E68A2}"/>
              </a:ext>
            </a:extLst>
          </p:cNvPr>
          <p:cNvCxnSpPr/>
          <p:nvPr/>
        </p:nvCxnSpPr>
        <p:spPr>
          <a:xfrm flipV="1">
            <a:off x="7431362" y="2775964"/>
            <a:ext cx="396140" cy="653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Bein tengilína 33">
            <a:extLst>
              <a:ext uri="{FF2B5EF4-FFF2-40B4-BE49-F238E27FC236}">
                <a16:creationId xmlns:a16="http://schemas.microsoft.com/office/drawing/2014/main" id="{DBBD407D-3E84-8CA5-CA5C-F904DDF43AA8}"/>
              </a:ext>
            </a:extLst>
          </p:cNvPr>
          <p:cNvCxnSpPr/>
          <p:nvPr/>
        </p:nvCxnSpPr>
        <p:spPr>
          <a:xfrm flipV="1">
            <a:off x="7830481" y="2207070"/>
            <a:ext cx="396140" cy="565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E35DC0B2-7AE1-43A9-B1EF-30F04D6BC834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850A7051-E009-887D-DC8E-E53E785F7E8C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CE251BD0-1425-98AB-7FF0-657DB27E5462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6B0314F3-1347-1231-DFBA-ED0EB45C8017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55E3799C-3CC0-9A79-DB1B-0E59BDB820D7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540BA5C1-4E34-4E3C-C85F-606F8B59A1B8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FF6A7CF8-6929-32A3-A31E-56F59C4DC098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299B56F5-1790-7081-E1A1-A3CF8C6598E1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48FF207E-7137-E314-ACB7-20361DF9245E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CCF973F2-AD05-3D35-EEC6-4E0FF42B8DDD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6" name="Sporaskja 75">
            <a:extLst>
              <a:ext uri="{FF2B5EF4-FFF2-40B4-BE49-F238E27FC236}">
                <a16:creationId xmlns:a16="http://schemas.microsoft.com/office/drawing/2014/main" id="{BE279AE8-2DCE-0FC5-6696-61264081C118}"/>
              </a:ext>
            </a:extLst>
          </p:cNvPr>
          <p:cNvSpPr/>
          <p:nvPr/>
        </p:nvSpPr>
        <p:spPr>
          <a:xfrm>
            <a:off x="7806930" y="27593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7" name="Sporaskja 76">
            <a:extLst>
              <a:ext uri="{FF2B5EF4-FFF2-40B4-BE49-F238E27FC236}">
                <a16:creationId xmlns:a16="http://schemas.microsoft.com/office/drawing/2014/main" id="{27E31D6A-DA86-6DD2-D015-C4ABD8652353}"/>
              </a:ext>
            </a:extLst>
          </p:cNvPr>
          <p:cNvSpPr/>
          <p:nvPr/>
        </p:nvSpPr>
        <p:spPr>
          <a:xfrm>
            <a:off x="8204453" y="2191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A0CE5887-8AEB-F188-CDF1-D443C6FA6167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FD092FC0-0E57-D436-9B72-95A92A4415AE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F231EF8D-A8B7-6542-48DF-9D2068D3BD3A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DF4142A9-CC7E-65C8-759F-17FEF12CE42D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DD9789EB-131E-8B0F-E2B2-FA70F3F5BCC5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542E839F-D4DF-4220-EF7F-F5F1B8F16E19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3A6557D5-060C-90FA-50BD-02A7A31C8BFC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3C70B793-E3E5-94A2-D357-79356AFD4E90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78D8A978-4729-76C6-5ED5-639515549C32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FEE31C71-9869-89FA-7CEC-60B9D2718C1B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311D7E33-18E7-1B22-2257-5F6E7BC051CB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1A522C94-C76D-96D7-2419-9FBD4E04C94E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832D789B-16BC-E648-6533-898D9B3EAE37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7022A7C2-AF28-E55F-B8E8-7E8D1A0A3078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8747E267-0E44-8435-419D-0F384133C6D3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CD12EE1C-02FC-CE2D-2AB6-DB7D26F1C549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3F0DC2AC-99C0-B26C-2D95-2AFA78BE4A2F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0557D90A-80BC-7B9B-607C-20F62D4437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89" y="79920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5BCDDF26-9B2D-8BAF-8B9B-5E75E806F098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6FCDCEDF-5797-1FBB-CAE0-2B5091227A2A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39.752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0950D716-51EA-B2DD-8D68-A0219CB4A177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FFF9E850-1690-2665-8C8F-B3E8A57C9543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2010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DC69B6A2-E1D0-AE70-0B62-DB0E404D5F1D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95B51D13-8811-63F1-8A98-1DFAD58E3783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F71E8645-9D0E-BABF-AA61-3A0277775F13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9A17C83D-C76F-941D-BD47-F228BF8798A3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FA8A2328-0638-0A32-35D7-9385DCABDF41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3623A7AB-8CEA-5237-9487-72C94046A80D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D5FE2FB3-475C-7D41-1646-DCC5DD63D6E6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F712E87E-E148-0584-6695-742F157F4037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DC9C0D64-AF70-C509-833C-FA74DA295988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FFFBEA20-08FF-664C-A28B-7E4F547BA5B0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91542C7A-3E99-45C4-5B2C-F9B23C4432EC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BB96EE75-6EF4-CC2D-3487-30F6DC9A2B81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2B53A2DA-FD65-40F3-3A50-5C15A0A5D726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F04D2158-634D-0569-814D-D8104640B7BA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C00EB7C3-1800-A2C4-8AE7-CB2D1C9828E6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648233ED-149F-9B4C-D9F0-ECC0290C2478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Héraðs-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8AB9F05C-D005-5061-BAFB-FE16F58035B0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Landshluta</a:t>
            </a:r>
          </a:p>
          <a:p>
            <a:r>
              <a:rPr lang="is-IS" sz="1200"/>
              <a:t>verkefni í </a:t>
            </a:r>
          </a:p>
          <a:p>
            <a:r>
              <a:rPr lang="is-IS" sz="1200"/>
              <a:t>skógrækt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ABABD33A-FE13-C4CC-3F2B-43ADFE9BAF74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AC044673-57F6-C966-5A85-FEFFF50465BA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BEF886B8-FAF7-32E8-D0E8-2DAC2D5643D9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6D23269-2F40-DEBC-1E50-A9ABC40E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67048E7-23E7-6686-B8DB-F545ECDF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8382B961-22AA-A86D-10E3-770341809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30116A39-76EE-25A9-BEE2-C88136DD1C30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C1118F5F-67F6-CF40-D478-F3E6C01B9B05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6B8FB929-050A-4F5A-A3DD-EA03E968B1FE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272B992E-2457-0235-4C66-792262A51951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3FC20A01-D95C-CD36-6B9E-58167E13FA4F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51DAEB5B-3554-5E19-C979-3734E670FDA4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BF386932-F490-FEA4-B3AF-6F5E16DEF784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DBD60110-3192-A755-DF94-6CE466056D4C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8B66D277-D777-45F2-45F2-7309FB150CC9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E1E53B6B-D16E-547D-DBC0-DA4F3FB9CE8A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42" name="Textarammi 41">
            <a:extLst>
              <a:ext uri="{FF2B5EF4-FFF2-40B4-BE49-F238E27FC236}">
                <a16:creationId xmlns:a16="http://schemas.microsoft.com/office/drawing/2014/main" id="{001CC456-7176-60C5-C031-4819729285E1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0F1ABCB4-5CCE-6F29-D400-F64C1AC20626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210407E0-6273-982B-03B3-1C95384F60BF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9DC317A0-7153-9CA5-B8A2-133D8D64B296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78" name="Textarammi 77">
            <a:extLst>
              <a:ext uri="{FF2B5EF4-FFF2-40B4-BE49-F238E27FC236}">
                <a16:creationId xmlns:a16="http://schemas.microsoft.com/office/drawing/2014/main" id="{AD2DEC87-9062-19F0-27DA-C1B3C862A235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79" name="Textarammi 78">
            <a:extLst>
              <a:ext uri="{FF2B5EF4-FFF2-40B4-BE49-F238E27FC236}">
                <a16:creationId xmlns:a16="http://schemas.microsoft.com/office/drawing/2014/main" id="{B9F99576-D540-A07C-4DF5-6B76A3614875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80" name="Textarammi 79">
            <a:extLst>
              <a:ext uri="{FF2B5EF4-FFF2-40B4-BE49-F238E27FC236}">
                <a16:creationId xmlns:a16="http://schemas.microsoft.com/office/drawing/2014/main" id="{F28FD96E-644D-1EAD-4096-A1CA98490FB2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85" name="Textarammi 84">
            <a:extLst>
              <a:ext uri="{FF2B5EF4-FFF2-40B4-BE49-F238E27FC236}">
                <a16:creationId xmlns:a16="http://schemas.microsoft.com/office/drawing/2014/main" id="{38E6659C-2E8F-FAC4-A77C-8D627BE27122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247554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1D5EF-7C86-97E1-3776-B4D0D8EC2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1C7E62AC-C476-2232-D027-0B6D39F929E6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9E7E5CE9-F782-A412-2752-178D7701A9F0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F96B980D-CD73-DFD1-4166-7F76FA8EE741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556E7F20-33EB-EE26-B1D4-891E95363DFF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AB87C47F-8CB2-D5B7-5547-5D3FCA1FB8F0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6631581A-B064-7E5D-FFEC-F374922FF0CC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Bein tengilína 31">
            <a:extLst>
              <a:ext uri="{FF2B5EF4-FFF2-40B4-BE49-F238E27FC236}">
                <a16:creationId xmlns:a16="http://schemas.microsoft.com/office/drawing/2014/main" id="{C33672A3-FA42-7AC3-DD80-1EBA626F048A}"/>
              </a:ext>
            </a:extLst>
          </p:cNvPr>
          <p:cNvCxnSpPr/>
          <p:nvPr/>
        </p:nvCxnSpPr>
        <p:spPr>
          <a:xfrm flipV="1">
            <a:off x="7431362" y="2775964"/>
            <a:ext cx="396140" cy="653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Bein tengilína 33">
            <a:extLst>
              <a:ext uri="{FF2B5EF4-FFF2-40B4-BE49-F238E27FC236}">
                <a16:creationId xmlns:a16="http://schemas.microsoft.com/office/drawing/2014/main" id="{5FEF2E4E-F65E-E89D-167E-D1D2F8F2E856}"/>
              </a:ext>
            </a:extLst>
          </p:cNvPr>
          <p:cNvCxnSpPr/>
          <p:nvPr/>
        </p:nvCxnSpPr>
        <p:spPr>
          <a:xfrm flipV="1">
            <a:off x="7830481" y="2207070"/>
            <a:ext cx="396140" cy="565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Bein tengilína 35">
            <a:extLst>
              <a:ext uri="{FF2B5EF4-FFF2-40B4-BE49-F238E27FC236}">
                <a16:creationId xmlns:a16="http://schemas.microsoft.com/office/drawing/2014/main" id="{B163FEFB-A7B6-90A4-B546-FD7F9AA7D6F8}"/>
              </a:ext>
            </a:extLst>
          </p:cNvPr>
          <p:cNvCxnSpPr/>
          <p:nvPr/>
        </p:nvCxnSpPr>
        <p:spPr>
          <a:xfrm flipV="1">
            <a:off x="8226621" y="1876456"/>
            <a:ext cx="399120" cy="33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C167B436-14CC-A741-5EF8-17091088CDB7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E6C6E316-8DA7-0B7D-5EB6-64161364CCFC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D99F49B7-9F35-A2FB-670B-F808D8899A05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94E5340C-58C4-6FA1-550E-1702491C721A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6E4C32AF-2524-4144-8843-CE6340B7C61D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C52091ED-A14D-1378-FE34-83ABD270885C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69DFFB3D-DB0E-6AAE-9D04-F868E9322DCD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C2CB8C79-BC81-070E-B083-5BFDC8E08771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7FDE4491-DD36-3726-F88D-D56D433BCA3D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27EE80F3-12AE-97CC-C008-151088E778FF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8FA2F465-15E8-D6F7-7B8A-F328BB505BDD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6" name="Sporaskja 75">
            <a:extLst>
              <a:ext uri="{FF2B5EF4-FFF2-40B4-BE49-F238E27FC236}">
                <a16:creationId xmlns:a16="http://schemas.microsoft.com/office/drawing/2014/main" id="{52D7866D-7CF3-49E3-C7B7-4C7BFD30F911}"/>
              </a:ext>
            </a:extLst>
          </p:cNvPr>
          <p:cNvSpPr/>
          <p:nvPr/>
        </p:nvSpPr>
        <p:spPr>
          <a:xfrm>
            <a:off x="7806930" y="27593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7" name="Sporaskja 76">
            <a:extLst>
              <a:ext uri="{FF2B5EF4-FFF2-40B4-BE49-F238E27FC236}">
                <a16:creationId xmlns:a16="http://schemas.microsoft.com/office/drawing/2014/main" id="{96A7BB11-26B7-8999-8E12-BD28D827F89F}"/>
              </a:ext>
            </a:extLst>
          </p:cNvPr>
          <p:cNvSpPr/>
          <p:nvPr/>
        </p:nvSpPr>
        <p:spPr>
          <a:xfrm>
            <a:off x="8204453" y="2191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8" name="Sporaskja 77">
            <a:extLst>
              <a:ext uri="{FF2B5EF4-FFF2-40B4-BE49-F238E27FC236}">
                <a16:creationId xmlns:a16="http://schemas.microsoft.com/office/drawing/2014/main" id="{B28C38F7-670C-CF88-C6CA-4FC5397577C1}"/>
              </a:ext>
            </a:extLst>
          </p:cNvPr>
          <p:cNvSpPr/>
          <p:nvPr/>
        </p:nvSpPr>
        <p:spPr>
          <a:xfrm>
            <a:off x="8604371" y="185618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5EEC0B25-4A6C-4AB2-6B98-8EC2318A8752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CF62C24B-5FA9-4933-AD78-9DE591CF93B0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CC8E5881-8A7B-8DDA-1C84-5B4A6355921E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0B015D6D-FB37-D41B-F670-B34C07B95D22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2AE6F62A-EAD0-4B38-D048-769E6A0228DA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F63F83CD-39AC-08C4-A7D7-2818BEF6BF78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DD475A25-B637-75A1-6696-D4EA90BB5500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73F786D2-2F07-1E30-95B8-AB9099CB0593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24403BFE-871B-3E9F-E65D-39BF0041DA79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16852FFF-344E-632B-2FF6-327DA77BCC82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3DA22491-2BB9-66F1-5B74-750362922BF2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160F71AD-6D4F-84B1-2653-7EFA042EAF17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6B7B1CB6-44FA-6CB6-E5C3-DC72F000AFF3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CE0C6C04-0DCF-67A8-EA67-BF0C1D1EEDDB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BF7F1649-F43D-C4FD-801B-2CC4D8B148D0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5628A759-37FB-E776-FE0F-6AB8A17B85BE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F43CB626-936B-C271-D78D-3E8E681F51CE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F1958A20-056B-BBEF-DF75-97B2CA4DBB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290" y="79920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01CC7B54-E1B7-5277-EF24-82908E13DD33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783393D3-F035-F812-201C-6CC1186A72D5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44.567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1C948907-0CB7-9AF5-22E6-533C3DCD1295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50F75318-292A-2528-78C7-3C578D7ECBF3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2015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146D5E41-DDF3-2ECD-1DDD-4F5557FD1EA1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5E03615F-5F01-4FF0-2D9B-A6C469ECC143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B63C3762-FE2C-0755-A9EE-B743447F4177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ED26C088-9871-FB89-E6F9-3FF517E1C390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4E4C219A-BF06-F654-4125-62222915C755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2098968F-3FF0-378B-6A33-4797BDA88398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0629D550-3599-BA64-AFE5-45207019A44D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6B829ED2-4755-AC01-31CA-185562EBD0B2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9898B094-8149-85A0-1FC5-4EF49548724A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F36C1D19-17F1-F1C3-D187-BAC83137DF2F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DFA5BB63-3F4B-BF78-5998-7E8BD01CE6E9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00E7DFA3-B661-19A7-F900-D9C0C6DEE0FA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DD8CD93C-B826-F5DE-6CB4-7366EA50F8D6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 ríkisins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338F3FDA-B553-9566-98BD-BAEE07BF5A09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DD015B58-C391-BF67-0A79-9BB27DD73766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176A8354-8192-8005-102E-4AC9E9F79BD0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Héraðs-</a:t>
            </a:r>
          </a:p>
          <a:p>
            <a:r>
              <a:rPr lang="is-IS" sz="1200">
                <a:solidFill>
                  <a:schemeClr val="bg2"/>
                </a:solidFill>
              </a:rPr>
              <a:t>skógar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FB476305-69F1-38F2-423C-C6EF3313434D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Landshluta</a:t>
            </a:r>
          </a:p>
          <a:p>
            <a:r>
              <a:rPr lang="is-IS" sz="1200">
                <a:solidFill>
                  <a:schemeClr val="bg2"/>
                </a:solidFill>
              </a:rPr>
              <a:t>verkefni í </a:t>
            </a:r>
          </a:p>
          <a:p>
            <a:r>
              <a:rPr lang="is-IS" sz="1200">
                <a:solidFill>
                  <a:schemeClr val="bg2"/>
                </a:solidFill>
              </a:rPr>
              <a:t>skógrækt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7F00DE82-1D27-7711-E70B-5D15406BA44A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DA6DDEF4-4297-7C90-4C07-5E57A6CA31C2}"/>
              </a:ext>
            </a:extLst>
          </p:cNvPr>
          <p:cNvSpPr txBox="1"/>
          <p:nvPr/>
        </p:nvSpPr>
        <p:spPr>
          <a:xfrm>
            <a:off x="7483112" y="44085"/>
            <a:ext cx="925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Skógræktin</a:t>
            </a:r>
          </a:p>
          <a:p>
            <a:r>
              <a:rPr lang="is-IS" sz="1200"/>
              <a:t>(2016)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8466848A-91E4-18B8-470B-CC1FB9E8989A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9E7E19A6-73EA-C0AA-A4CF-43186593B8F8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3FCFE7F-CFEB-88AA-66F4-568D0A62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B8A204D-0E27-8BF0-9713-A512688E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498BD2FD-36E2-E156-E5D3-7F0098E60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187DF6BB-23C4-9628-B057-3D5B9E84C324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606EEF44-1206-A3AD-6C94-CF32331DDF93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19D4D4FE-89FF-C763-9E9B-6AA75DBC6E08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EB0C45B3-5D93-6088-13D7-54BE698E4841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08C90356-979C-9E73-4B3E-BD40B6E0120E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8" name="Textarammi 37">
            <a:extLst>
              <a:ext uri="{FF2B5EF4-FFF2-40B4-BE49-F238E27FC236}">
                <a16:creationId xmlns:a16="http://schemas.microsoft.com/office/drawing/2014/main" id="{45DC5CF4-27BB-16BB-1C5B-6063CAF9FDFD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92A86F60-78AA-CD06-3733-FE0C446A37D1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A18E9187-68E6-9163-CA56-28056F5F25EB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79" name="Textarammi 78">
            <a:extLst>
              <a:ext uri="{FF2B5EF4-FFF2-40B4-BE49-F238E27FC236}">
                <a16:creationId xmlns:a16="http://schemas.microsoft.com/office/drawing/2014/main" id="{AFEC6C7D-0433-E7FE-C90D-70F018E301C9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80" name="Textarammi 79">
            <a:extLst>
              <a:ext uri="{FF2B5EF4-FFF2-40B4-BE49-F238E27FC236}">
                <a16:creationId xmlns:a16="http://schemas.microsoft.com/office/drawing/2014/main" id="{FB886BD6-64F8-32D7-798A-B135E0BB3604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E771E1FD-23CE-86F1-87D9-DBA9EE37B000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5ED95F6E-CEA4-8EE0-CE14-8467C6A55FEF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7966B571-AA0E-6D7C-4DB4-C467C835046D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85" name="Textarammi 84">
            <a:extLst>
              <a:ext uri="{FF2B5EF4-FFF2-40B4-BE49-F238E27FC236}">
                <a16:creationId xmlns:a16="http://schemas.microsoft.com/office/drawing/2014/main" id="{23361676-3AEE-1A15-D2B5-4CBA08194CDC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86" name="Textarammi 85">
            <a:extLst>
              <a:ext uri="{FF2B5EF4-FFF2-40B4-BE49-F238E27FC236}">
                <a16:creationId xmlns:a16="http://schemas.microsoft.com/office/drawing/2014/main" id="{C5BA7EBA-DC0E-59A6-657E-6AFFFCA526C7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87" name="Textarammi 86">
            <a:extLst>
              <a:ext uri="{FF2B5EF4-FFF2-40B4-BE49-F238E27FC236}">
                <a16:creationId xmlns:a16="http://schemas.microsoft.com/office/drawing/2014/main" id="{70C6F0C5-1B18-CD83-6188-B3E88B5CDAAB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88" name="Textarammi 87">
            <a:extLst>
              <a:ext uri="{FF2B5EF4-FFF2-40B4-BE49-F238E27FC236}">
                <a16:creationId xmlns:a16="http://schemas.microsoft.com/office/drawing/2014/main" id="{C2F9B187-A49D-C8A7-B1F0-71BF10FDF3EE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89" name="Textarammi 88">
            <a:extLst>
              <a:ext uri="{FF2B5EF4-FFF2-40B4-BE49-F238E27FC236}">
                <a16:creationId xmlns:a16="http://schemas.microsoft.com/office/drawing/2014/main" id="{3D64F5C5-9214-69FB-3C2C-70B2697A079F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3798872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439A2-B8AD-1870-008B-B829ECEBD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B4A427E1-5207-4CEF-E8DF-2A45C39C7E07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EE9163B7-D358-D6C9-EF47-F19687CF954E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AE44C459-C21E-49E9-55E3-81D9B08BA57E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90F9DAC5-9D69-D49F-2768-0310389EEFEF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6F408BEF-0CA9-5611-FF0C-80B602CD576B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47E4E5EC-3E78-5D53-8681-BA65A438CC82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Bein tengilína 31">
            <a:extLst>
              <a:ext uri="{FF2B5EF4-FFF2-40B4-BE49-F238E27FC236}">
                <a16:creationId xmlns:a16="http://schemas.microsoft.com/office/drawing/2014/main" id="{82219533-8804-9BEC-1339-581879A6D33B}"/>
              </a:ext>
            </a:extLst>
          </p:cNvPr>
          <p:cNvCxnSpPr/>
          <p:nvPr/>
        </p:nvCxnSpPr>
        <p:spPr>
          <a:xfrm flipV="1">
            <a:off x="7431362" y="2775964"/>
            <a:ext cx="396140" cy="653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Bein tengilína 33">
            <a:extLst>
              <a:ext uri="{FF2B5EF4-FFF2-40B4-BE49-F238E27FC236}">
                <a16:creationId xmlns:a16="http://schemas.microsoft.com/office/drawing/2014/main" id="{660E2357-0252-A880-BC35-1EDE05AD64AB}"/>
              </a:ext>
            </a:extLst>
          </p:cNvPr>
          <p:cNvCxnSpPr/>
          <p:nvPr/>
        </p:nvCxnSpPr>
        <p:spPr>
          <a:xfrm flipV="1">
            <a:off x="7830481" y="2207070"/>
            <a:ext cx="396140" cy="565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Bein tengilína 35">
            <a:extLst>
              <a:ext uri="{FF2B5EF4-FFF2-40B4-BE49-F238E27FC236}">
                <a16:creationId xmlns:a16="http://schemas.microsoft.com/office/drawing/2014/main" id="{3ECC9331-A2D8-AB87-4B26-38EA66A17825}"/>
              </a:ext>
            </a:extLst>
          </p:cNvPr>
          <p:cNvCxnSpPr/>
          <p:nvPr/>
        </p:nvCxnSpPr>
        <p:spPr>
          <a:xfrm flipV="1">
            <a:off x="8226621" y="1876456"/>
            <a:ext cx="399120" cy="33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Bein tengilína 37">
            <a:extLst>
              <a:ext uri="{FF2B5EF4-FFF2-40B4-BE49-F238E27FC236}">
                <a16:creationId xmlns:a16="http://schemas.microsoft.com/office/drawing/2014/main" id="{79219C22-E55B-7973-475C-E10E920F2C69}"/>
              </a:ext>
            </a:extLst>
          </p:cNvPr>
          <p:cNvCxnSpPr/>
          <p:nvPr/>
        </p:nvCxnSpPr>
        <p:spPr>
          <a:xfrm flipV="1">
            <a:off x="8628719" y="1596477"/>
            <a:ext cx="396141" cy="279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0A07BEDA-FF7B-4259-E2C2-B738BB75CC17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07CD1D94-E51D-84EF-6A46-2A47E61C7BA5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77E55927-A652-848B-0083-80CD8DD93129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0FBA04F9-5B05-EEBF-65A4-CCFC623F5F34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53521231-F533-5038-888B-5B00E36B31EB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D922308F-9DFC-7839-FAD5-3B351127CBA0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0B63873E-F732-F30F-9D9B-75A6A9096C3B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FFBABA40-5160-4933-10A6-06ADF76F6BCF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00FE258B-FE59-5A4C-1A5C-31DD675D349F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08C97AC8-7E22-7A64-E4CE-69C26CBA0B76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D83DC79C-563B-4D5C-6A9C-B234BDB069CC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6" name="Sporaskja 75">
            <a:extLst>
              <a:ext uri="{FF2B5EF4-FFF2-40B4-BE49-F238E27FC236}">
                <a16:creationId xmlns:a16="http://schemas.microsoft.com/office/drawing/2014/main" id="{44358FAA-337D-9206-9516-CFB1F1350998}"/>
              </a:ext>
            </a:extLst>
          </p:cNvPr>
          <p:cNvSpPr/>
          <p:nvPr/>
        </p:nvSpPr>
        <p:spPr>
          <a:xfrm>
            <a:off x="7806930" y="27593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7" name="Sporaskja 76">
            <a:extLst>
              <a:ext uri="{FF2B5EF4-FFF2-40B4-BE49-F238E27FC236}">
                <a16:creationId xmlns:a16="http://schemas.microsoft.com/office/drawing/2014/main" id="{DCACE5E2-1B06-6F27-D2D9-CD0D6C641E1A}"/>
              </a:ext>
            </a:extLst>
          </p:cNvPr>
          <p:cNvSpPr/>
          <p:nvPr/>
        </p:nvSpPr>
        <p:spPr>
          <a:xfrm>
            <a:off x="8204453" y="2191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8" name="Sporaskja 77">
            <a:extLst>
              <a:ext uri="{FF2B5EF4-FFF2-40B4-BE49-F238E27FC236}">
                <a16:creationId xmlns:a16="http://schemas.microsoft.com/office/drawing/2014/main" id="{2D860CB8-8541-82BF-D894-CE60046C56B4}"/>
              </a:ext>
            </a:extLst>
          </p:cNvPr>
          <p:cNvSpPr/>
          <p:nvPr/>
        </p:nvSpPr>
        <p:spPr>
          <a:xfrm>
            <a:off x="8604371" y="185618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9" name="Sporaskja 78">
            <a:extLst>
              <a:ext uri="{FF2B5EF4-FFF2-40B4-BE49-F238E27FC236}">
                <a16:creationId xmlns:a16="http://schemas.microsoft.com/office/drawing/2014/main" id="{D6F642FC-BD9A-A4B9-3F93-D3910766C58B}"/>
              </a:ext>
            </a:extLst>
          </p:cNvPr>
          <p:cNvSpPr/>
          <p:nvPr/>
        </p:nvSpPr>
        <p:spPr>
          <a:xfrm>
            <a:off x="9003489" y="15710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2D10777E-3546-4C9C-502A-7F1299D5B5AA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0FD4C498-7911-49BE-CD20-07FE8A7758D8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67711552-008F-0EA8-6209-C987178AC290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34020DBA-ABAC-7D4A-FBE6-35DE0A708A6F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903EB2AC-2C4A-9578-6DF8-2F93755EDF9D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A4D53054-F417-9761-9DBC-DC0864EF24D0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657711D5-E449-606D-D79F-01D4A4141159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9DB071AA-4844-5405-5848-3591F476BBCA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D477392C-C949-D2ED-3328-532E99BAFC8E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5B24B00E-0252-715D-04FB-79C281CCBACF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AC80F297-DECE-9935-C2E7-A49E7ABFCCD6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6926FBB9-5C89-ED22-3146-6F3053B848CB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4B905E40-6494-FCCE-1387-F2EDD2172D3F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92378687-43E3-A91D-02C9-6CE94AD02BF0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4C5891C8-6AE9-0F4B-9B61-A640A714FFC5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75657DE2-2589-6429-52F0-CF6C0FDE9F54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9595A9AD-B6F5-CB50-2E28-D6876E5D2119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744F3F62-8716-98E3-B06F-A6D247869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400" y="79926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D5BAD20D-E124-6486-3CFB-7BAA956963C0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8B9FC3C9-0E2C-B5D1-84EC-CD6F995E8CBE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48.545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0DEAA609-4C18-1FEB-E8ED-5A2098B17C88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ED772107-4E11-93B2-8768-F0EED13ED4C0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2020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4C49B952-6E9D-FB1C-EE57-9D6C629ADABC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141B1FAF-34F1-5E9D-EB52-777DAB0A177F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0ECAC624-3049-4AF3-98B9-DAB4C953BD30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F7617B19-7660-29BA-2DF4-CCB99E51F4CB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52B47C56-AB4E-CD5F-0993-D02EFD6600B5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1939B193-31B9-2271-FFE6-56DD0B215E8D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F080285C-3E46-B7F6-C3D2-A933A9CEBFED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9A209B64-7F2A-6C5A-BCE7-73D45F2B2ED0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DB560D77-1358-2B32-7722-48C654FBDD52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FE482E8F-2FF3-6A0A-9D80-2159FC153ED4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A9915444-FA82-D45D-98F1-87510C483402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0772C750-315D-F7E4-F320-4978574D62B9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67BAD694-07BD-CA63-26B2-84730C536428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Skógrækt ríkisins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6F68623C-A1A6-13D2-45D3-5740A3D8D656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CEEB3E68-A00E-EBA5-959F-B6546BCB86E3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E804ACD8-CE08-947A-EFD8-94CC694F856F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Héraðs-</a:t>
            </a:r>
          </a:p>
          <a:p>
            <a:r>
              <a:rPr lang="is-IS" sz="1200">
                <a:solidFill>
                  <a:schemeClr val="bg2"/>
                </a:solidFill>
              </a:rPr>
              <a:t>skógar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BAB83C13-A07F-D1B8-391C-BD674B07CCF9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Landshluta</a:t>
            </a:r>
          </a:p>
          <a:p>
            <a:r>
              <a:rPr lang="is-IS" sz="1200">
                <a:solidFill>
                  <a:schemeClr val="bg2"/>
                </a:solidFill>
              </a:rPr>
              <a:t>verkefni í </a:t>
            </a:r>
          </a:p>
          <a:p>
            <a:r>
              <a:rPr lang="is-IS" sz="1200">
                <a:solidFill>
                  <a:schemeClr val="bg2"/>
                </a:solidFill>
              </a:rPr>
              <a:t>skógrækt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77F2B017-B6A8-E04F-5CA5-3BEFA1C472AC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5CABF4DB-0F9C-8D9F-D2F6-C67C6AA83529}"/>
              </a:ext>
            </a:extLst>
          </p:cNvPr>
          <p:cNvSpPr txBox="1"/>
          <p:nvPr/>
        </p:nvSpPr>
        <p:spPr>
          <a:xfrm>
            <a:off x="7483112" y="44085"/>
            <a:ext cx="925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Skógræktin</a:t>
            </a:r>
          </a:p>
          <a:p>
            <a:r>
              <a:rPr lang="is-IS" sz="1200"/>
              <a:t>(2016)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B3943DCF-1630-3EE6-D806-10ED5088C735}"/>
              </a:ext>
            </a:extLst>
          </p:cNvPr>
          <p:cNvSpPr txBox="1"/>
          <p:nvPr/>
        </p:nvSpPr>
        <p:spPr>
          <a:xfrm>
            <a:off x="8515672" y="41194"/>
            <a:ext cx="7926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Kolefnis-</a:t>
            </a:r>
          </a:p>
          <a:p>
            <a:r>
              <a:rPr lang="is-IS" sz="1200"/>
              <a:t>skógrækt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92D5E148-A51D-A2A3-CD0B-1AD86E995A5D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11A2D743-2C4C-44E9-4C4A-8B4C0622A16B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5B80B87F-EBA4-25B9-5698-17689719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7A0EBF1-79EF-7279-5751-349AA0E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0F242061-65E3-EEE5-42B7-31DDF973ED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7BFB2517-2ED3-E055-2759-BDF0AC56A5A4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FBE813F2-D37E-8766-061B-E2FDB83AC5A9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75728E51-2AC4-5AE2-41FD-5C3F7F90495E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3E37AF5C-1258-1BD6-CD41-598606FE39A6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5BDBFBC6-1944-0AFC-1D28-81A71344CD92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CD2410D8-F0AF-0500-6B91-060E925D0F58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40" name="Textarammi 39">
            <a:extLst>
              <a:ext uri="{FF2B5EF4-FFF2-40B4-BE49-F238E27FC236}">
                <a16:creationId xmlns:a16="http://schemas.microsoft.com/office/drawing/2014/main" id="{782B1A60-D72C-91F5-F294-7E7251442690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80" name="Textarammi 79">
            <a:extLst>
              <a:ext uri="{FF2B5EF4-FFF2-40B4-BE49-F238E27FC236}">
                <a16:creationId xmlns:a16="http://schemas.microsoft.com/office/drawing/2014/main" id="{992826E1-2B39-0349-EAD9-4C595FF56DDE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FEEE9A0C-90F1-DE8D-AD67-ADFA24D65821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5F01FE07-0374-2097-E395-B851114906CC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85" name="Textarammi 84">
            <a:extLst>
              <a:ext uri="{FF2B5EF4-FFF2-40B4-BE49-F238E27FC236}">
                <a16:creationId xmlns:a16="http://schemas.microsoft.com/office/drawing/2014/main" id="{126175B9-5897-47E0-E2D2-C76572469A36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86" name="Textarammi 85">
            <a:extLst>
              <a:ext uri="{FF2B5EF4-FFF2-40B4-BE49-F238E27FC236}">
                <a16:creationId xmlns:a16="http://schemas.microsoft.com/office/drawing/2014/main" id="{6F3615EC-1F8A-BFC7-AF16-892BB772A6BA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87" name="Textarammi 86">
            <a:extLst>
              <a:ext uri="{FF2B5EF4-FFF2-40B4-BE49-F238E27FC236}">
                <a16:creationId xmlns:a16="http://schemas.microsoft.com/office/drawing/2014/main" id="{23424BA7-5ED2-95C5-8EAC-954A461DB696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88" name="Textarammi 87">
            <a:extLst>
              <a:ext uri="{FF2B5EF4-FFF2-40B4-BE49-F238E27FC236}">
                <a16:creationId xmlns:a16="http://schemas.microsoft.com/office/drawing/2014/main" id="{C906F207-E40D-D5DA-B56D-1FD4127C8805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89" name="Textarammi 88">
            <a:extLst>
              <a:ext uri="{FF2B5EF4-FFF2-40B4-BE49-F238E27FC236}">
                <a16:creationId xmlns:a16="http://schemas.microsoft.com/office/drawing/2014/main" id="{45285AB7-AF6F-1CFF-EE46-E3BCEE327E68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90" name="Textarammi 89">
            <a:extLst>
              <a:ext uri="{FF2B5EF4-FFF2-40B4-BE49-F238E27FC236}">
                <a16:creationId xmlns:a16="http://schemas.microsoft.com/office/drawing/2014/main" id="{2CFD14BF-F76A-69C2-F19C-16996045D544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101" name="Textarammi 100">
            <a:extLst>
              <a:ext uri="{FF2B5EF4-FFF2-40B4-BE49-F238E27FC236}">
                <a16:creationId xmlns:a16="http://schemas.microsoft.com/office/drawing/2014/main" id="{A2BF54BA-6A96-A607-1D83-BB12AA3C5E6F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103" name="Textarammi 102">
            <a:extLst>
              <a:ext uri="{FF2B5EF4-FFF2-40B4-BE49-F238E27FC236}">
                <a16:creationId xmlns:a16="http://schemas.microsoft.com/office/drawing/2014/main" id="{B10483FF-44E9-7FD5-B8B0-AB638AB66D50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117038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9F1D4-C899-F1B5-249A-1E050B2F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Bein tengilína 9">
            <a:extLst>
              <a:ext uri="{FF2B5EF4-FFF2-40B4-BE49-F238E27FC236}">
                <a16:creationId xmlns:a16="http://schemas.microsoft.com/office/drawing/2014/main" id="{D67030F5-B0A9-F6AB-8932-A333A9A86C1C}"/>
              </a:ext>
            </a:extLst>
          </p:cNvPr>
          <p:cNvCxnSpPr>
            <a:cxnSpLocks/>
          </p:cNvCxnSpPr>
          <p:nvPr/>
        </p:nvCxnSpPr>
        <p:spPr>
          <a:xfrm flipV="1">
            <a:off x="2551814" y="4965162"/>
            <a:ext cx="876441" cy="21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>
            <a:extLst>
              <a:ext uri="{FF2B5EF4-FFF2-40B4-BE49-F238E27FC236}">
                <a16:creationId xmlns:a16="http://schemas.microsoft.com/office/drawing/2014/main" id="{4DFEA7E5-EBA6-AA6A-67DA-16C7AA3436FA}"/>
              </a:ext>
            </a:extLst>
          </p:cNvPr>
          <p:cNvCxnSpPr>
            <a:cxnSpLocks/>
          </p:cNvCxnSpPr>
          <p:nvPr/>
        </p:nvCxnSpPr>
        <p:spPr>
          <a:xfrm flipV="1">
            <a:off x="3428255" y="4929420"/>
            <a:ext cx="807174" cy="35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Bein tengilína 18">
            <a:extLst>
              <a:ext uri="{FF2B5EF4-FFF2-40B4-BE49-F238E27FC236}">
                <a16:creationId xmlns:a16="http://schemas.microsoft.com/office/drawing/2014/main" id="{9B946968-2311-71D3-22AC-F440EEF38A31}"/>
              </a:ext>
            </a:extLst>
          </p:cNvPr>
          <p:cNvCxnSpPr>
            <a:cxnSpLocks/>
          </p:cNvCxnSpPr>
          <p:nvPr/>
        </p:nvCxnSpPr>
        <p:spPr>
          <a:xfrm flipV="1">
            <a:off x="4212972" y="4828151"/>
            <a:ext cx="817717" cy="951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Bein tengilína 21">
            <a:extLst>
              <a:ext uri="{FF2B5EF4-FFF2-40B4-BE49-F238E27FC236}">
                <a16:creationId xmlns:a16="http://schemas.microsoft.com/office/drawing/2014/main" id="{9108B81B-AF65-D069-B1CE-606AD73B166B}"/>
              </a:ext>
            </a:extLst>
          </p:cNvPr>
          <p:cNvCxnSpPr/>
          <p:nvPr/>
        </p:nvCxnSpPr>
        <p:spPr>
          <a:xfrm flipV="1">
            <a:off x="5030689" y="4723904"/>
            <a:ext cx="795260" cy="104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Bein tengilína 23">
            <a:extLst>
              <a:ext uri="{FF2B5EF4-FFF2-40B4-BE49-F238E27FC236}">
                <a16:creationId xmlns:a16="http://schemas.microsoft.com/office/drawing/2014/main" id="{EE87A90D-947C-846A-11C8-5449ACD11285}"/>
              </a:ext>
            </a:extLst>
          </p:cNvPr>
          <p:cNvCxnSpPr/>
          <p:nvPr/>
        </p:nvCxnSpPr>
        <p:spPr>
          <a:xfrm flipV="1">
            <a:off x="5834885" y="4464774"/>
            <a:ext cx="789303" cy="262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Bein tengilína 27">
            <a:extLst>
              <a:ext uri="{FF2B5EF4-FFF2-40B4-BE49-F238E27FC236}">
                <a16:creationId xmlns:a16="http://schemas.microsoft.com/office/drawing/2014/main" id="{EEFF8793-0856-B412-ABDD-2A9DEE38F403}"/>
              </a:ext>
            </a:extLst>
          </p:cNvPr>
          <p:cNvCxnSpPr/>
          <p:nvPr/>
        </p:nvCxnSpPr>
        <p:spPr>
          <a:xfrm flipV="1">
            <a:off x="7038199" y="3429000"/>
            <a:ext cx="393163" cy="57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Bein tengilína 31">
            <a:extLst>
              <a:ext uri="{FF2B5EF4-FFF2-40B4-BE49-F238E27FC236}">
                <a16:creationId xmlns:a16="http://schemas.microsoft.com/office/drawing/2014/main" id="{BF1AB5D6-6234-CC8E-D868-75D480278E21}"/>
              </a:ext>
            </a:extLst>
          </p:cNvPr>
          <p:cNvCxnSpPr/>
          <p:nvPr/>
        </p:nvCxnSpPr>
        <p:spPr>
          <a:xfrm flipV="1">
            <a:off x="7431362" y="2775964"/>
            <a:ext cx="396140" cy="653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Bein tengilína 33">
            <a:extLst>
              <a:ext uri="{FF2B5EF4-FFF2-40B4-BE49-F238E27FC236}">
                <a16:creationId xmlns:a16="http://schemas.microsoft.com/office/drawing/2014/main" id="{5A799B63-C901-2275-A580-0DA3C49176B8}"/>
              </a:ext>
            </a:extLst>
          </p:cNvPr>
          <p:cNvCxnSpPr/>
          <p:nvPr/>
        </p:nvCxnSpPr>
        <p:spPr>
          <a:xfrm flipV="1">
            <a:off x="7830481" y="2207070"/>
            <a:ext cx="396140" cy="565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Bein tengilína 35">
            <a:extLst>
              <a:ext uri="{FF2B5EF4-FFF2-40B4-BE49-F238E27FC236}">
                <a16:creationId xmlns:a16="http://schemas.microsoft.com/office/drawing/2014/main" id="{0FD8BDFD-DF44-AA20-63A3-06EB030DB183}"/>
              </a:ext>
            </a:extLst>
          </p:cNvPr>
          <p:cNvCxnSpPr/>
          <p:nvPr/>
        </p:nvCxnSpPr>
        <p:spPr>
          <a:xfrm flipV="1">
            <a:off x="8226621" y="1876456"/>
            <a:ext cx="399120" cy="33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Bein tengilína 37">
            <a:extLst>
              <a:ext uri="{FF2B5EF4-FFF2-40B4-BE49-F238E27FC236}">
                <a16:creationId xmlns:a16="http://schemas.microsoft.com/office/drawing/2014/main" id="{D3C70099-BAF7-F37C-ADAB-F785AC311525}"/>
              </a:ext>
            </a:extLst>
          </p:cNvPr>
          <p:cNvCxnSpPr/>
          <p:nvPr/>
        </p:nvCxnSpPr>
        <p:spPr>
          <a:xfrm flipV="1">
            <a:off x="8628719" y="1596477"/>
            <a:ext cx="396141" cy="279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Bein tengilína 39">
            <a:extLst>
              <a:ext uri="{FF2B5EF4-FFF2-40B4-BE49-F238E27FC236}">
                <a16:creationId xmlns:a16="http://schemas.microsoft.com/office/drawing/2014/main" id="{F0B85F2C-74CE-9755-1ECE-5AE75CAB0D6E}"/>
              </a:ext>
            </a:extLst>
          </p:cNvPr>
          <p:cNvCxnSpPr/>
          <p:nvPr/>
        </p:nvCxnSpPr>
        <p:spPr>
          <a:xfrm flipV="1">
            <a:off x="9024860" y="1215229"/>
            <a:ext cx="321678" cy="3872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Bein tengilína 41">
            <a:extLst>
              <a:ext uri="{FF2B5EF4-FFF2-40B4-BE49-F238E27FC236}">
                <a16:creationId xmlns:a16="http://schemas.microsoft.com/office/drawing/2014/main" id="{52E99A2D-56BE-3C1A-8680-2CD77E331D84}"/>
              </a:ext>
            </a:extLst>
          </p:cNvPr>
          <p:cNvCxnSpPr/>
          <p:nvPr/>
        </p:nvCxnSpPr>
        <p:spPr>
          <a:xfrm>
            <a:off x="1839433" y="79744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Bein tengilína 43">
            <a:extLst>
              <a:ext uri="{FF2B5EF4-FFF2-40B4-BE49-F238E27FC236}">
                <a16:creationId xmlns:a16="http://schemas.microsoft.com/office/drawing/2014/main" id="{98B4C50D-E708-CE02-DB86-DDA2F98F07C6}"/>
              </a:ext>
            </a:extLst>
          </p:cNvPr>
          <p:cNvCxnSpPr/>
          <p:nvPr/>
        </p:nvCxnSpPr>
        <p:spPr>
          <a:xfrm>
            <a:off x="1844749" y="797442"/>
            <a:ext cx="0" cy="41892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Bein tengilína 45">
            <a:extLst>
              <a:ext uri="{FF2B5EF4-FFF2-40B4-BE49-F238E27FC236}">
                <a16:creationId xmlns:a16="http://schemas.microsoft.com/office/drawing/2014/main" id="{11323F60-8D03-5EF9-E171-4DCD21925AB7}"/>
              </a:ext>
            </a:extLst>
          </p:cNvPr>
          <p:cNvCxnSpPr/>
          <p:nvPr/>
        </p:nvCxnSpPr>
        <p:spPr>
          <a:xfrm>
            <a:off x="1855381" y="4986670"/>
            <a:ext cx="79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Sporaskja 67">
            <a:extLst>
              <a:ext uri="{FF2B5EF4-FFF2-40B4-BE49-F238E27FC236}">
                <a16:creationId xmlns:a16="http://schemas.microsoft.com/office/drawing/2014/main" id="{CE3F6560-FF12-3B0F-6DF2-CF47ED839BB3}"/>
              </a:ext>
            </a:extLst>
          </p:cNvPr>
          <p:cNvSpPr/>
          <p:nvPr/>
        </p:nvSpPr>
        <p:spPr>
          <a:xfrm>
            <a:off x="2551814" y="49530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Sporaskja 68">
            <a:extLst>
              <a:ext uri="{FF2B5EF4-FFF2-40B4-BE49-F238E27FC236}">
                <a16:creationId xmlns:a16="http://schemas.microsoft.com/office/drawing/2014/main" id="{290F63F7-715D-A32F-3BEB-181483A9A33A}"/>
              </a:ext>
            </a:extLst>
          </p:cNvPr>
          <p:cNvSpPr/>
          <p:nvPr/>
        </p:nvSpPr>
        <p:spPr>
          <a:xfrm>
            <a:off x="3414860" y="493154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0" name="Sporaskja 69">
            <a:extLst>
              <a:ext uri="{FF2B5EF4-FFF2-40B4-BE49-F238E27FC236}">
                <a16:creationId xmlns:a16="http://schemas.microsoft.com/office/drawing/2014/main" id="{5E146194-5955-E330-609F-C90799C95369}"/>
              </a:ext>
            </a:extLst>
          </p:cNvPr>
          <p:cNvSpPr/>
          <p:nvPr/>
        </p:nvSpPr>
        <p:spPr>
          <a:xfrm>
            <a:off x="4210120" y="49035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1" name="Sporaskja 70">
            <a:extLst>
              <a:ext uri="{FF2B5EF4-FFF2-40B4-BE49-F238E27FC236}">
                <a16:creationId xmlns:a16="http://schemas.microsoft.com/office/drawing/2014/main" id="{8C167D9E-7A47-0272-C250-12D6A38A2F23}"/>
              </a:ext>
            </a:extLst>
          </p:cNvPr>
          <p:cNvSpPr/>
          <p:nvPr/>
        </p:nvSpPr>
        <p:spPr>
          <a:xfrm>
            <a:off x="5012298" y="48052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Sporaskja 71">
            <a:extLst>
              <a:ext uri="{FF2B5EF4-FFF2-40B4-BE49-F238E27FC236}">
                <a16:creationId xmlns:a16="http://schemas.microsoft.com/office/drawing/2014/main" id="{B93B5189-3763-2BE2-5624-16CAB421E8F1}"/>
              </a:ext>
            </a:extLst>
          </p:cNvPr>
          <p:cNvSpPr/>
          <p:nvPr/>
        </p:nvSpPr>
        <p:spPr>
          <a:xfrm>
            <a:off x="5807558" y="46975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Sporaskja 72">
            <a:extLst>
              <a:ext uri="{FF2B5EF4-FFF2-40B4-BE49-F238E27FC236}">
                <a16:creationId xmlns:a16="http://schemas.microsoft.com/office/drawing/2014/main" id="{53ED9529-6BCC-B5AB-C8B9-28EA605D9021}"/>
              </a:ext>
            </a:extLst>
          </p:cNvPr>
          <p:cNvSpPr/>
          <p:nvPr/>
        </p:nvSpPr>
        <p:spPr>
          <a:xfrm>
            <a:off x="6598349" y="444949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Sporaskja 73">
            <a:extLst>
              <a:ext uri="{FF2B5EF4-FFF2-40B4-BE49-F238E27FC236}">
                <a16:creationId xmlns:a16="http://schemas.microsoft.com/office/drawing/2014/main" id="{4FF2CC48-95A5-E09C-EBD6-F514DFD76EBD}"/>
              </a:ext>
            </a:extLst>
          </p:cNvPr>
          <p:cNvSpPr/>
          <p:nvPr/>
        </p:nvSpPr>
        <p:spPr>
          <a:xfrm>
            <a:off x="7015339" y="397244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Sporaskja 74">
            <a:extLst>
              <a:ext uri="{FF2B5EF4-FFF2-40B4-BE49-F238E27FC236}">
                <a16:creationId xmlns:a16="http://schemas.microsoft.com/office/drawing/2014/main" id="{7EF03C2E-966F-4267-F4DB-4A44F4BDC2D7}"/>
              </a:ext>
            </a:extLst>
          </p:cNvPr>
          <p:cNvSpPr/>
          <p:nvPr/>
        </p:nvSpPr>
        <p:spPr>
          <a:xfrm>
            <a:off x="7409992" y="34061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6" name="Sporaskja 75">
            <a:extLst>
              <a:ext uri="{FF2B5EF4-FFF2-40B4-BE49-F238E27FC236}">
                <a16:creationId xmlns:a16="http://schemas.microsoft.com/office/drawing/2014/main" id="{B2A1A1D4-E231-1C26-B9EE-C32C1CA5B8FE}"/>
              </a:ext>
            </a:extLst>
          </p:cNvPr>
          <p:cNvSpPr/>
          <p:nvPr/>
        </p:nvSpPr>
        <p:spPr>
          <a:xfrm>
            <a:off x="7806930" y="275930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7" name="Sporaskja 76">
            <a:extLst>
              <a:ext uri="{FF2B5EF4-FFF2-40B4-BE49-F238E27FC236}">
                <a16:creationId xmlns:a16="http://schemas.microsoft.com/office/drawing/2014/main" id="{BE185F86-87A5-B394-4932-4A721FF40ACA}"/>
              </a:ext>
            </a:extLst>
          </p:cNvPr>
          <p:cNvSpPr/>
          <p:nvPr/>
        </p:nvSpPr>
        <p:spPr>
          <a:xfrm>
            <a:off x="8204453" y="219179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8" name="Sporaskja 77">
            <a:extLst>
              <a:ext uri="{FF2B5EF4-FFF2-40B4-BE49-F238E27FC236}">
                <a16:creationId xmlns:a16="http://schemas.microsoft.com/office/drawing/2014/main" id="{9A79C0E8-BF1B-EA7A-7323-C8F94B3D5703}"/>
              </a:ext>
            </a:extLst>
          </p:cNvPr>
          <p:cNvSpPr/>
          <p:nvPr/>
        </p:nvSpPr>
        <p:spPr>
          <a:xfrm>
            <a:off x="8604371" y="185618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9" name="Sporaskja 78">
            <a:extLst>
              <a:ext uri="{FF2B5EF4-FFF2-40B4-BE49-F238E27FC236}">
                <a16:creationId xmlns:a16="http://schemas.microsoft.com/office/drawing/2014/main" id="{2683F636-3054-7CB8-C211-D540D05E58EE}"/>
              </a:ext>
            </a:extLst>
          </p:cNvPr>
          <p:cNvSpPr/>
          <p:nvPr/>
        </p:nvSpPr>
        <p:spPr>
          <a:xfrm>
            <a:off x="9003489" y="15710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0" name="Sporaskja 79">
            <a:extLst>
              <a:ext uri="{FF2B5EF4-FFF2-40B4-BE49-F238E27FC236}">
                <a16:creationId xmlns:a16="http://schemas.microsoft.com/office/drawing/2014/main" id="{24A6033A-10ED-1B7A-3B03-D08591A15C06}"/>
              </a:ext>
            </a:extLst>
          </p:cNvPr>
          <p:cNvSpPr/>
          <p:nvPr/>
        </p:nvSpPr>
        <p:spPr>
          <a:xfrm>
            <a:off x="9322190" y="11780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82" name="Bein tengilína 81">
            <a:extLst>
              <a:ext uri="{FF2B5EF4-FFF2-40B4-BE49-F238E27FC236}">
                <a16:creationId xmlns:a16="http://schemas.microsoft.com/office/drawing/2014/main" id="{F4E85934-8BF0-32F7-AD57-67BD9F5F6CF6}"/>
              </a:ext>
            </a:extLst>
          </p:cNvPr>
          <p:cNvCxnSpPr>
            <a:cxnSpLocks/>
          </p:cNvCxnSpPr>
          <p:nvPr/>
        </p:nvCxnSpPr>
        <p:spPr>
          <a:xfrm flipH="1" flipV="1">
            <a:off x="1837807" y="1497398"/>
            <a:ext cx="7998934" cy="1981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Bein tengilína 90">
            <a:extLst>
              <a:ext uri="{FF2B5EF4-FFF2-40B4-BE49-F238E27FC236}">
                <a16:creationId xmlns:a16="http://schemas.microsoft.com/office/drawing/2014/main" id="{20DBCDE7-EC64-61B7-A741-289E1E3B2D85}"/>
              </a:ext>
            </a:extLst>
          </p:cNvPr>
          <p:cNvCxnSpPr/>
          <p:nvPr/>
        </p:nvCxnSpPr>
        <p:spPr>
          <a:xfrm>
            <a:off x="2647982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Bein tengilína 91">
            <a:extLst>
              <a:ext uri="{FF2B5EF4-FFF2-40B4-BE49-F238E27FC236}">
                <a16:creationId xmlns:a16="http://schemas.microsoft.com/office/drawing/2014/main" id="{4928FB49-32F1-14A0-8C10-1F8D6CA4808A}"/>
              </a:ext>
            </a:extLst>
          </p:cNvPr>
          <p:cNvCxnSpPr/>
          <p:nvPr/>
        </p:nvCxnSpPr>
        <p:spPr>
          <a:xfrm>
            <a:off x="3460579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Bein tengilína 92">
            <a:extLst>
              <a:ext uri="{FF2B5EF4-FFF2-40B4-BE49-F238E27FC236}">
                <a16:creationId xmlns:a16="http://schemas.microsoft.com/office/drawing/2014/main" id="{651F786A-409C-FB5C-41A2-9AE64D982453}"/>
              </a:ext>
            </a:extLst>
          </p:cNvPr>
          <p:cNvCxnSpPr/>
          <p:nvPr/>
        </p:nvCxnSpPr>
        <p:spPr>
          <a:xfrm>
            <a:off x="4247631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Bein tengilína 93">
            <a:extLst>
              <a:ext uri="{FF2B5EF4-FFF2-40B4-BE49-F238E27FC236}">
                <a16:creationId xmlns:a16="http://schemas.microsoft.com/office/drawing/2014/main" id="{C1C74F8A-B131-ED14-D4D9-3AA385F36A72}"/>
              </a:ext>
            </a:extLst>
          </p:cNvPr>
          <p:cNvCxnSpPr/>
          <p:nvPr/>
        </p:nvCxnSpPr>
        <p:spPr>
          <a:xfrm>
            <a:off x="5043906" y="786689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Bein tengilína 94">
            <a:extLst>
              <a:ext uri="{FF2B5EF4-FFF2-40B4-BE49-F238E27FC236}">
                <a16:creationId xmlns:a16="http://schemas.microsoft.com/office/drawing/2014/main" id="{FF255E15-9B62-E2CE-23C5-1F15DA3D1750}"/>
              </a:ext>
            </a:extLst>
          </p:cNvPr>
          <p:cNvCxnSpPr/>
          <p:nvPr/>
        </p:nvCxnSpPr>
        <p:spPr>
          <a:xfrm>
            <a:off x="5856503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Bein tengilína 95">
            <a:extLst>
              <a:ext uri="{FF2B5EF4-FFF2-40B4-BE49-F238E27FC236}">
                <a16:creationId xmlns:a16="http://schemas.microsoft.com/office/drawing/2014/main" id="{D8E7375C-78DF-466D-B729-2BBBCA93BEFC}"/>
              </a:ext>
            </a:extLst>
          </p:cNvPr>
          <p:cNvCxnSpPr/>
          <p:nvPr/>
        </p:nvCxnSpPr>
        <p:spPr>
          <a:xfrm>
            <a:off x="6643555" y="775934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Bein tengilína 96">
            <a:extLst>
              <a:ext uri="{FF2B5EF4-FFF2-40B4-BE49-F238E27FC236}">
                <a16:creationId xmlns:a16="http://schemas.microsoft.com/office/drawing/2014/main" id="{619131B3-2117-252A-1E1C-B395F0B01A73}"/>
              </a:ext>
            </a:extLst>
          </p:cNvPr>
          <p:cNvCxnSpPr/>
          <p:nvPr/>
        </p:nvCxnSpPr>
        <p:spPr>
          <a:xfrm>
            <a:off x="7437575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Bein tengilína 97">
            <a:extLst>
              <a:ext uri="{FF2B5EF4-FFF2-40B4-BE49-F238E27FC236}">
                <a16:creationId xmlns:a16="http://schemas.microsoft.com/office/drawing/2014/main" id="{D78473D4-A66E-EF24-7B53-7F98E95E9136}"/>
              </a:ext>
            </a:extLst>
          </p:cNvPr>
          <p:cNvCxnSpPr/>
          <p:nvPr/>
        </p:nvCxnSpPr>
        <p:spPr>
          <a:xfrm>
            <a:off x="8250172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Bein tengilína 98">
            <a:extLst>
              <a:ext uri="{FF2B5EF4-FFF2-40B4-BE49-F238E27FC236}">
                <a16:creationId xmlns:a16="http://schemas.microsoft.com/office/drawing/2014/main" id="{85DC2E1D-D707-7069-CECF-57821F281D6F}"/>
              </a:ext>
            </a:extLst>
          </p:cNvPr>
          <p:cNvCxnSpPr/>
          <p:nvPr/>
        </p:nvCxnSpPr>
        <p:spPr>
          <a:xfrm>
            <a:off x="9037224" y="786687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Bein tengilína 99">
            <a:extLst>
              <a:ext uri="{FF2B5EF4-FFF2-40B4-BE49-F238E27FC236}">
                <a16:creationId xmlns:a16="http://schemas.microsoft.com/office/drawing/2014/main" id="{7B49C2B9-E68F-2B01-1E92-02E64C281D71}"/>
              </a:ext>
            </a:extLst>
          </p:cNvPr>
          <p:cNvCxnSpPr/>
          <p:nvPr/>
        </p:nvCxnSpPr>
        <p:spPr>
          <a:xfrm>
            <a:off x="9836741" y="797442"/>
            <a:ext cx="0" cy="41892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Bein tengilína 101">
            <a:extLst>
              <a:ext uri="{FF2B5EF4-FFF2-40B4-BE49-F238E27FC236}">
                <a16:creationId xmlns:a16="http://schemas.microsoft.com/office/drawing/2014/main" id="{D42F200A-30B4-43BB-5BC1-136878D6FF4D}"/>
              </a:ext>
            </a:extLst>
          </p:cNvPr>
          <p:cNvCxnSpPr/>
          <p:nvPr/>
        </p:nvCxnSpPr>
        <p:spPr>
          <a:xfrm flipV="1">
            <a:off x="1837807" y="4986670"/>
            <a:ext cx="8005876" cy="12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Bein tengilína 103">
            <a:extLst>
              <a:ext uri="{FF2B5EF4-FFF2-40B4-BE49-F238E27FC236}">
                <a16:creationId xmlns:a16="http://schemas.microsoft.com/office/drawing/2014/main" id="{31879DD8-3C83-2D4D-CCCC-60E8DDB85560}"/>
              </a:ext>
            </a:extLst>
          </p:cNvPr>
          <p:cNvCxnSpPr/>
          <p:nvPr/>
        </p:nvCxnSpPr>
        <p:spPr>
          <a:xfrm>
            <a:off x="1837807" y="2191794"/>
            <a:ext cx="7981360" cy="1527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Bein tengilína 105">
            <a:extLst>
              <a:ext uri="{FF2B5EF4-FFF2-40B4-BE49-F238E27FC236}">
                <a16:creationId xmlns:a16="http://schemas.microsoft.com/office/drawing/2014/main" id="{7ADB431E-11B8-CED6-0673-2D098E4593B3}"/>
              </a:ext>
            </a:extLst>
          </p:cNvPr>
          <p:cNvCxnSpPr/>
          <p:nvPr/>
        </p:nvCxnSpPr>
        <p:spPr>
          <a:xfrm flipV="1">
            <a:off x="1850065" y="2881301"/>
            <a:ext cx="7993618" cy="10755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Bein tengilína 107">
            <a:extLst>
              <a:ext uri="{FF2B5EF4-FFF2-40B4-BE49-F238E27FC236}">
                <a16:creationId xmlns:a16="http://schemas.microsoft.com/office/drawing/2014/main" id="{FB14CCD9-E103-0B99-8C81-1F9082E76B6A}"/>
              </a:ext>
            </a:extLst>
          </p:cNvPr>
          <p:cNvCxnSpPr/>
          <p:nvPr/>
        </p:nvCxnSpPr>
        <p:spPr>
          <a:xfrm>
            <a:off x="1834118" y="3585206"/>
            <a:ext cx="7985049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Bein tengilína 109">
            <a:extLst>
              <a:ext uri="{FF2B5EF4-FFF2-40B4-BE49-F238E27FC236}">
                <a16:creationId xmlns:a16="http://schemas.microsoft.com/office/drawing/2014/main" id="{40B87FB3-05E9-E0B6-91FC-1B931467DB6A}"/>
              </a:ext>
            </a:extLst>
          </p:cNvPr>
          <p:cNvCxnSpPr/>
          <p:nvPr/>
        </p:nvCxnSpPr>
        <p:spPr>
          <a:xfrm>
            <a:off x="1837807" y="4300870"/>
            <a:ext cx="79813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oraskja 1">
            <a:extLst>
              <a:ext uri="{FF2B5EF4-FFF2-40B4-BE49-F238E27FC236}">
                <a16:creationId xmlns:a16="http://schemas.microsoft.com/office/drawing/2014/main" id="{0A5D3BE7-7A94-0D22-51FD-8A27922A0685}"/>
              </a:ext>
            </a:extLst>
          </p:cNvPr>
          <p:cNvSpPr/>
          <p:nvPr/>
        </p:nvSpPr>
        <p:spPr>
          <a:xfrm>
            <a:off x="6184935" y="45771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2C6785A3-1688-BA5D-1600-FBD7F1405F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26" y="799200"/>
            <a:ext cx="4964952" cy="3510000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4A538DDC-DDA5-70C0-5892-F55067FE4EC9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49F8EBEF-B55F-6A6E-95DB-9EE7ABF80B6C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53.902 </a:t>
            </a:r>
            <a:r>
              <a:rPr lang="is-IS" sz="1600" err="1"/>
              <a:t>ha</a:t>
            </a:r>
            <a:endParaRPr lang="is-IS" sz="160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1E29B187-C06C-2A95-01C6-283E0BC03902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6834B461-D290-33BB-31E9-54A3A5177EBB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/>
              <a:t>2024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62DA56E9-E0EA-2B5A-E815-F9908D1F1AAC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37CDA60E-02D5-23E9-ADF9-EC430F8A7209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25A38C12-DA37-7239-94C2-92F6467638FB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F40C17D5-E7F3-44CC-58FA-033CD225FAD1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C9812D85-D413-C2D4-DC22-306643C8652F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516E966F-8959-034E-0D90-D44A661CC483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7B1155E2-DEDB-A460-D317-836F1817F286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03C0D035-ECC9-0141-AAF2-9D9B9415471C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D3F3DD25-D47C-7048-9490-2981B5C161DF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68FD01EF-4C17-76F2-5C28-D2F44F0B9BAC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175931A2-E896-5C30-3032-5EDD7938F60C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D38662D4-CE47-C00A-D0B4-D0691573F205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43" name="Textarammi 42">
            <a:extLst>
              <a:ext uri="{FF2B5EF4-FFF2-40B4-BE49-F238E27FC236}">
                <a16:creationId xmlns:a16="http://schemas.microsoft.com/office/drawing/2014/main" id="{4BB67554-289B-503D-8008-91321777FB1D}"/>
              </a:ext>
            </a:extLst>
          </p:cNvPr>
          <p:cNvSpPr txBox="1"/>
          <p:nvPr/>
        </p:nvSpPr>
        <p:spPr>
          <a:xfrm>
            <a:off x="143861" y="32285"/>
            <a:ext cx="8341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Skógrækt ríkisins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25904CC3-152D-C7A9-47DF-987614A48EE8}"/>
              </a:ext>
            </a:extLst>
          </p:cNvPr>
          <p:cNvSpPr txBox="1"/>
          <p:nvPr/>
        </p:nvSpPr>
        <p:spPr>
          <a:xfrm>
            <a:off x="2154252" y="37133"/>
            <a:ext cx="9257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Fljótsdals-</a:t>
            </a:r>
          </a:p>
          <a:p>
            <a:r>
              <a:rPr lang="is-IS" sz="1200">
                <a:solidFill>
                  <a:schemeClr val="bg2"/>
                </a:solidFill>
              </a:rPr>
              <a:t>áætlun</a:t>
            </a:r>
          </a:p>
        </p:txBody>
      </p:sp>
      <p:sp>
        <p:nvSpPr>
          <p:cNvPr id="63" name="Textarammi 62">
            <a:extLst>
              <a:ext uri="{FF2B5EF4-FFF2-40B4-BE49-F238E27FC236}">
                <a16:creationId xmlns:a16="http://schemas.microsoft.com/office/drawing/2014/main" id="{7982AB77-1DAA-EE2A-221C-D643F32FF223}"/>
              </a:ext>
            </a:extLst>
          </p:cNvPr>
          <p:cNvSpPr txBox="1"/>
          <p:nvPr/>
        </p:nvSpPr>
        <p:spPr>
          <a:xfrm>
            <a:off x="3142839" y="41217"/>
            <a:ext cx="1284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Nytjaskógrækt á </a:t>
            </a:r>
          </a:p>
          <a:p>
            <a:r>
              <a:rPr lang="is-IS" sz="1200">
                <a:solidFill>
                  <a:schemeClr val="bg2"/>
                </a:solidFill>
              </a:rPr>
              <a:t>bújörðum</a:t>
            </a:r>
          </a:p>
        </p:txBody>
      </p:sp>
      <p:sp>
        <p:nvSpPr>
          <p:cNvPr id="64" name="Textarammi 63">
            <a:extLst>
              <a:ext uri="{FF2B5EF4-FFF2-40B4-BE49-F238E27FC236}">
                <a16:creationId xmlns:a16="http://schemas.microsoft.com/office/drawing/2014/main" id="{956FC89F-7806-2157-4B77-7CA3A88F4B9C}"/>
              </a:ext>
            </a:extLst>
          </p:cNvPr>
          <p:cNvSpPr txBox="1"/>
          <p:nvPr/>
        </p:nvSpPr>
        <p:spPr>
          <a:xfrm>
            <a:off x="4490500" y="41195"/>
            <a:ext cx="7171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Héraðs-</a:t>
            </a:r>
          </a:p>
          <a:p>
            <a:r>
              <a:rPr lang="is-IS" sz="1200">
                <a:solidFill>
                  <a:schemeClr val="bg2"/>
                </a:solidFill>
              </a:rPr>
              <a:t>skógar</a:t>
            </a:r>
          </a:p>
        </p:txBody>
      </p:sp>
      <p:sp>
        <p:nvSpPr>
          <p:cNvPr id="65" name="Textarammi 64">
            <a:extLst>
              <a:ext uri="{FF2B5EF4-FFF2-40B4-BE49-F238E27FC236}">
                <a16:creationId xmlns:a16="http://schemas.microsoft.com/office/drawing/2014/main" id="{CFD51EA0-0A4C-3998-C127-2D6FBD7D9363}"/>
              </a:ext>
            </a:extLst>
          </p:cNvPr>
          <p:cNvSpPr txBox="1"/>
          <p:nvPr/>
        </p:nvSpPr>
        <p:spPr>
          <a:xfrm>
            <a:off x="6475441" y="38427"/>
            <a:ext cx="9345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Landshluta</a:t>
            </a:r>
          </a:p>
          <a:p>
            <a:r>
              <a:rPr lang="is-IS" sz="1200">
                <a:solidFill>
                  <a:schemeClr val="bg2"/>
                </a:solidFill>
              </a:rPr>
              <a:t>verkefni í </a:t>
            </a:r>
          </a:p>
          <a:p>
            <a:r>
              <a:rPr lang="is-IS" sz="1200">
                <a:solidFill>
                  <a:schemeClr val="bg2"/>
                </a:solidFill>
              </a:rPr>
              <a:t>skógrækt</a:t>
            </a:r>
          </a:p>
        </p:txBody>
      </p:sp>
      <p:sp>
        <p:nvSpPr>
          <p:cNvPr id="66" name="Textarammi 65">
            <a:extLst>
              <a:ext uri="{FF2B5EF4-FFF2-40B4-BE49-F238E27FC236}">
                <a16:creationId xmlns:a16="http://schemas.microsoft.com/office/drawing/2014/main" id="{9687CCFD-B161-5178-DB3A-676F03358686}"/>
              </a:ext>
            </a:extLst>
          </p:cNvPr>
          <p:cNvSpPr txBox="1"/>
          <p:nvPr/>
        </p:nvSpPr>
        <p:spPr>
          <a:xfrm>
            <a:off x="5284233" y="44085"/>
            <a:ext cx="11085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Landgræðslu-</a:t>
            </a:r>
          </a:p>
          <a:p>
            <a:r>
              <a:rPr lang="is-IS" sz="1200"/>
              <a:t>skógar</a:t>
            </a:r>
          </a:p>
        </p:txBody>
      </p:sp>
      <p:sp>
        <p:nvSpPr>
          <p:cNvPr id="67" name="Textarammi 66">
            <a:extLst>
              <a:ext uri="{FF2B5EF4-FFF2-40B4-BE49-F238E27FC236}">
                <a16:creationId xmlns:a16="http://schemas.microsoft.com/office/drawing/2014/main" id="{657C4EF1-3A55-4448-45FD-BD7F000D94EA}"/>
              </a:ext>
            </a:extLst>
          </p:cNvPr>
          <p:cNvSpPr txBox="1"/>
          <p:nvPr/>
        </p:nvSpPr>
        <p:spPr>
          <a:xfrm>
            <a:off x="7483112" y="44085"/>
            <a:ext cx="9257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>
                <a:solidFill>
                  <a:schemeClr val="bg2"/>
                </a:solidFill>
              </a:rPr>
              <a:t>Skógræktin</a:t>
            </a:r>
          </a:p>
          <a:p>
            <a:r>
              <a:rPr lang="is-IS" sz="1200">
                <a:solidFill>
                  <a:schemeClr val="bg2"/>
                </a:solidFill>
              </a:rPr>
              <a:t>(2016)</a:t>
            </a:r>
          </a:p>
        </p:txBody>
      </p:sp>
      <p:sp>
        <p:nvSpPr>
          <p:cNvPr id="81" name="Textarammi 80">
            <a:extLst>
              <a:ext uri="{FF2B5EF4-FFF2-40B4-BE49-F238E27FC236}">
                <a16:creationId xmlns:a16="http://schemas.microsoft.com/office/drawing/2014/main" id="{6E8F3339-7D6A-F82D-025F-9B6C34BAB869}"/>
              </a:ext>
            </a:extLst>
          </p:cNvPr>
          <p:cNvSpPr txBox="1"/>
          <p:nvPr/>
        </p:nvSpPr>
        <p:spPr>
          <a:xfrm>
            <a:off x="8515672" y="41194"/>
            <a:ext cx="7926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Kolefnis-</a:t>
            </a:r>
          </a:p>
          <a:p>
            <a:r>
              <a:rPr lang="is-IS" sz="1200"/>
              <a:t>skógrækt</a:t>
            </a:r>
          </a:p>
        </p:txBody>
      </p:sp>
      <p:sp>
        <p:nvSpPr>
          <p:cNvPr id="83" name="Textarammi 82">
            <a:extLst>
              <a:ext uri="{FF2B5EF4-FFF2-40B4-BE49-F238E27FC236}">
                <a16:creationId xmlns:a16="http://schemas.microsoft.com/office/drawing/2014/main" id="{A8EE9C17-24E3-4054-D5C3-03EAB628A477}"/>
              </a:ext>
            </a:extLst>
          </p:cNvPr>
          <p:cNvSpPr txBox="1"/>
          <p:nvPr/>
        </p:nvSpPr>
        <p:spPr>
          <a:xfrm>
            <a:off x="9419768" y="44085"/>
            <a:ext cx="7411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200"/>
              <a:t>Land og </a:t>
            </a:r>
          </a:p>
          <a:p>
            <a:r>
              <a:rPr lang="is-IS" sz="1200"/>
              <a:t>Skógur</a:t>
            </a:r>
          </a:p>
        </p:txBody>
      </p:sp>
      <p:sp>
        <p:nvSpPr>
          <p:cNvPr id="84" name="Textarammi 83">
            <a:extLst>
              <a:ext uri="{FF2B5EF4-FFF2-40B4-BE49-F238E27FC236}">
                <a16:creationId xmlns:a16="http://schemas.microsoft.com/office/drawing/2014/main" id="{DE3419ED-00BD-9032-5939-1CC9CE9E5EC1}"/>
              </a:ext>
            </a:extLst>
          </p:cNvPr>
          <p:cNvSpPr txBox="1"/>
          <p:nvPr/>
        </p:nvSpPr>
        <p:spPr>
          <a:xfrm>
            <a:off x="1060667" y="32285"/>
            <a:ext cx="10229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s-IS" sz="1200"/>
              <a:t>Skógræktar- félög</a:t>
            </a:r>
          </a:p>
        </p:txBody>
      </p:sp>
      <p:cxnSp>
        <p:nvCxnSpPr>
          <p:cNvPr id="26" name="Bein tengilína 25">
            <a:extLst>
              <a:ext uri="{FF2B5EF4-FFF2-40B4-BE49-F238E27FC236}">
                <a16:creationId xmlns:a16="http://schemas.microsoft.com/office/drawing/2014/main" id="{66549966-14A5-3330-C0A9-64CA9E7C8F7F}"/>
              </a:ext>
            </a:extLst>
          </p:cNvPr>
          <p:cNvCxnSpPr/>
          <p:nvPr/>
        </p:nvCxnSpPr>
        <p:spPr>
          <a:xfrm flipV="1">
            <a:off x="6621209" y="4003106"/>
            <a:ext cx="416990" cy="4706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46F55211-8393-007E-888D-DB3881A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9112229-3248-5A3F-A4F4-F947C91E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831290BC-7D22-B248-F6A5-EC6E1A0D56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EBA0B89A-1C9F-F238-20F6-74ECD9EEC396}"/>
              </a:ext>
            </a:extLst>
          </p:cNvPr>
          <p:cNvSpPr txBox="1"/>
          <p:nvPr/>
        </p:nvSpPr>
        <p:spPr>
          <a:xfrm>
            <a:off x="1083356" y="1363026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3AE9B7DE-CDF6-9F06-05E8-BF500FB1622E}"/>
              </a:ext>
            </a:extLst>
          </p:cNvPr>
          <p:cNvSpPr txBox="1"/>
          <p:nvPr/>
        </p:nvSpPr>
        <p:spPr>
          <a:xfrm>
            <a:off x="1054292" y="203767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2693965C-1904-6D27-5129-FE2F999897A5}"/>
              </a:ext>
            </a:extLst>
          </p:cNvPr>
          <p:cNvSpPr txBox="1"/>
          <p:nvPr/>
        </p:nvSpPr>
        <p:spPr>
          <a:xfrm>
            <a:off x="1054293" y="274543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6E271325-182E-0C9B-96E6-DD849AF5F0B2}"/>
              </a:ext>
            </a:extLst>
          </p:cNvPr>
          <p:cNvSpPr txBox="1"/>
          <p:nvPr/>
        </p:nvSpPr>
        <p:spPr>
          <a:xfrm>
            <a:off x="1067468" y="340470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62798804-4734-0151-A33E-53C724FCDD89}"/>
              </a:ext>
            </a:extLst>
          </p:cNvPr>
          <p:cNvSpPr txBox="1"/>
          <p:nvPr/>
        </p:nvSpPr>
        <p:spPr>
          <a:xfrm>
            <a:off x="1037469" y="412914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39" name="Textarammi 38">
            <a:extLst>
              <a:ext uri="{FF2B5EF4-FFF2-40B4-BE49-F238E27FC236}">
                <a16:creationId xmlns:a16="http://schemas.microsoft.com/office/drawing/2014/main" id="{82A1E9A2-17AC-AD11-459F-67C4C02F4F0C}"/>
              </a:ext>
            </a:extLst>
          </p:cNvPr>
          <p:cNvSpPr txBox="1"/>
          <p:nvPr/>
        </p:nvSpPr>
        <p:spPr>
          <a:xfrm>
            <a:off x="1627438" y="52532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/>
              <a:t>1930</a:t>
            </a:r>
          </a:p>
        </p:txBody>
      </p:sp>
      <p:sp>
        <p:nvSpPr>
          <p:cNvPr id="41" name="Textarammi 40">
            <a:extLst>
              <a:ext uri="{FF2B5EF4-FFF2-40B4-BE49-F238E27FC236}">
                <a16:creationId xmlns:a16="http://schemas.microsoft.com/office/drawing/2014/main" id="{DF479A55-25BE-306D-5E96-9AFC04D6DCD3}"/>
              </a:ext>
            </a:extLst>
          </p:cNvPr>
          <p:cNvSpPr txBox="1"/>
          <p:nvPr/>
        </p:nvSpPr>
        <p:spPr>
          <a:xfrm>
            <a:off x="2379691" y="52591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85" name="Textarammi 84">
            <a:extLst>
              <a:ext uri="{FF2B5EF4-FFF2-40B4-BE49-F238E27FC236}">
                <a16:creationId xmlns:a16="http://schemas.microsoft.com/office/drawing/2014/main" id="{59100955-FEB9-748B-E6F6-E403F6DFE7E1}"/>
              </a:ext>
            </a:extLst>
          </p:cNvPr>
          <p:cNvSpPr txBox="1"/>
          <p:nvPr/>
        </p:nvSpPr>
        <p:spPr>
          <a:xfrm>
            <a:off x="3179569" y="527310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86" name="Textarammi 85">
            <a:extLst>
              <a:ext uri="{FF2B5EF4-FFF2-40B4-BE49-F238E27FC236}">
                <a16:creationId xmlns:a16="http://schemas.microsoft.com/office/drawing/2014/main" id="{CC7E1935-750B-559B-CF00-A7C938D66892}"/>
              </a:ext>
            </a:extLst>
          </p:cNvPr>
          <p:cNvSpPr txBox="1"/>
          <p:nvPr/>
        </p:nvSpPr>
        <p:spPr>
          <a:xfrm>
            <a:off x="3976663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87" name="Textarammi 86">
            <a:extLst>
              <a:ext uri="{FF2B5EF4-FFF2-40B4-BE49-F238E27FC236}">
                <a16:creationId xmlns:a16="http://schemas.microsoft.com/office/drawing/2014/main" id="{6097A003-D652-1B4E-D763-D9114208EE2C}"/>
              </a:ext>
            </a:extLst>
          </p:cNvPr>
          <p:cNvSpPr txBox="1"/>
          <p:nvPr/>
        </p:nvSpPr>
        <p:spPr>
          <a:xfrm>
            <a:off x="4773757" y="526631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88" name="Textarammi 87">
            <a:extLst>
              <a:ext uri="{FF2B5EF4-FFF2-40B4-BE49-F238E27FC236}">
                <a16:creationId xmlns:a16="http://schemas.microsoft.com/office/drawing/2014/main" id="{016C16E2-320D-6608-0C2B-56A124F2D3D1}"/>
              </a:ext>
            </a:extLst>
          </p:cNvPr>
          <p:cNvSpPr txBox="1"/>
          <p:nvPr/>
        </p:nvSpPr>
        <p:spPr>
          <a:xfrm>
            <a:off x="5573635" y="527309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89" name="Textarammi 88">
            <a:extLst>
              <a:ext uri="{FF2B5EF4-FFF2-40B4-BE49-F238E27FC236}">
                <a16:creationId xmlns:a16="http://schemas.microsoft.com/office/drawing/2014/main" id="{3F4986FF-000A-7C22-7E44-B840EF0BEC0F}"/>
              </a:ext>
            </a:extLst>
          </p:cNvPr>
          <p:cNvSpPr txBox="1"/>
          <p:nvPr/>
        </p:nvSpPr>
        <p:spPr>
          <a:xfrm>
            <a:off x="6381493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90" name="Textarammi 89">
            <a:extLst>
              <a:ext uri="{FF2B5EF4-FFF2-40B4-BE49-F238E27FC236}">
                <a16:creationId xmlns:a16="http://schemas.microsoft.com/office/drawing/2014/main" id="{EB69B739-45BB-1130-1EBE-62F83D4A2D3D}"/>
              </a:ext>
            </a:extLst>
          </p:cNvPr>
          <p:cNvSpPr txBox="1"/>
          <p:nvPr/>
        </p:nvSpPr>
        <p:spPr>
          <a:xfrm>
            <a:off x="7182121" y="52801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101" name="Textarammi 100">
            <a:extLst>
              <a:ext uri="{FF2B5EF4-FFF2-40B4-BE49-F238E27FC236}">
                <a16:creationId xmlns:a16="http://schemas.microsoft.com/office/drawing/2014/main" id="{A7BB62FA-D85C-01C7-970D-7EFC3F51046A}"/>
              </a:ext>
            </a:extLst>
          </p:cNvPr>
          <p:cNvSpPr txBox="1"/>
          <p:nvPr/>
        </p:nvSpPr>
        <p:spPr>
          <a:xfrm>
            <a:off x="7977226" y="527309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103" name="Textarammi 102">
            <a:extLst>
              <a:ext uri="{FF2B5EF4-FFF2-40B4-BE49-F238E27FC236}">
                <a16:creationId xmlns:a16="http://schemas.microsoft.com/office/drawing/2014/main" id="{F66084AF-0394-AF80-3B3D-9199F14AEB38}"/>
              </a:ext>
            </a:extLst>
          </p:cNvPr>
          <p:cNvSpPr txBox="1"/>
          <p:nvPr/>
        </p:nvSpPr>
        <p:spPr>
          <a:xfrm>
            <a:off x="8773298" y="526797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105" name="Textarammi 104">
            <a:extLst>
              <a:ext uri="{FF2B5EF4-FFF2-40B4-BE49-F238E27FC236}">
                <a16:creationId xmlns:a16="http://schemas.microsoft.com/office/drawing/2014/main" id="{B690D74F-D9F7-D9E9-1981-2C6C8599E950}"/>
              </a:ext>
            </a:extLst>
          </p:cNvPr>
          <p:cNvSpPr txBox="1"/>
          <p:nvPr/>
        </p:nvSpPr>
        <p:spPr>
          <a:xfrm>
            <a:off x="9575392" y="526544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107" name="Textarammi 106">
            <a:extLst>
              <a:ext uri="{FF2B5EF4-FFF2-40B4-BE49-F238E27FC236}">
                <a16:creationId xmlns:a16="http://schemas.microsoft.com/office/drawing/2014/main" id="{16BF3925-7B34-482E-4CE8-C4730EAF4219}"/>
              </a:ext>
            </a:extLst>
          </p:cNvPr>
          <p:cNvSpPr txBox="1"/>
          <p:nvPr/>
        </p:nvSpPr>
        <p:spPr>
          <a:xfrm>
            <a:off x="5654344" y="573155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109" name="Textarammi 108">
            <a:extLst>
              <a:ext uri="{FF2B5EF4-FFF2-40B4-BE49-F238E27FC236}">
                <a16:creationId xmlns:a16="http://schemas.microsoft.com/office/drawing/2014/main" id="{AB738290-5B7B-A3DD-D7E5-2CEDDC7AB042}"/>
              </a:ext>
            </a:extLst>
          </p:cNvPr>
          <p:cNvSpPr txBox="1"/>
          <p:nvPr/>
        </p:nvSpPr>
        <p:spPr>
          <a:xfrm rot="16200000">
            <a:off x="332889" y="2894069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</p:spTree>
    <p:extLst>
      <p:ext uri="{BB962C8B-B14F-4D97-AF65-F5344CB8AC3E}">
        <p14:creationId xmlns:p14="http://schemas.microsoft.com/office/powerpoint/2010/main" val="3411776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CEE2-684E-3222-B73D-B92134A3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rammi 4">
            <a:extLst>
              <a:ext uri="{FF2B5EF4-FFF2-40B4-BE49-F238E27FC236}">
                <a16:creationId xmlns:a16="http://schemas.microsoft.com/office/drawing/2014/main" id="{C6A66503-20E1-4CCE-49F1-2235C17A37A6}"/>
              </a:ext>
            </a:extLst>
          </p:cNvPr>
          <p:cNvSpPr txBox="1"/>
          <p:nvPr/>
        </p:nvSpPr>
        <p:spPr>
          <a:xfrm>
            <a:off x="10040008" y="1115930"/>
            <a:ext cx="109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Flatarmál: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95F6B455-F6D8-61E1-38F6-8E2A06AF0222}"/>
              </a:ext>
            </a:extLst>
          </p:cNvPr>
          <p:cNvSpPr txBox="1"/>
          <p:nvPr/>
        </p:nvSpPr>
        <p:spPr>
          <a:xfrm>
            <a:off x="11112838" y="1115930"/>
            <a:ext cx="105349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 dirty="0"/>
              <a:t>95.000 </a:t>
            </a:r>
            <a:r>
              <a:rPr lang="is-IS" sz="1600" dirty="0" err="1"/>
              <a:t>ha</a:t>
            </a:r>
            <a:endParaRPr lang="is-IS" sz="1600" dirty="0"/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8BA914A2-7AA0-CBDB-C299-1899CDD92DDC}"/>
              </a:ext>
            </a:extLst>
          </p:cNvPr>
          <p:cNvSpPr txBox="1"/>
          <p:nvPr/>
        </p:nvSpPr>
        <p:spPr>
          <a:xfrm>
            <a:off x="10021898" y="628164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/>
              <a:t>Ár: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C848BAD2-93DF-6727-C0DD-8A988861D96A}"/>
              </a:ext>
            </a:extLst>
          </p:cNvPr>
          <p:cNvSpPr txBox="1"/>
          <p:nvPr/>
        </p:nvSpPr>
        <p:spPr>
          <a:xfrm>
            <a:off x="11112838" y="628164"/>
            <a:ext cx="62068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s-IS" sz="1600" dirty="0"/>
              <a:t>2030</a:t>
            </a:r>
          </a:p>
        </p:txBody>
      </p:sp>
      <p:sp>
        <p:nvSpPr>
          <p:cNvPr id="9" name="Sporaskja 8">
            <a:extLst>
              <a:ext uri="{FF2B5EF4-FFF2-40B4-BE49-F238E27FC236}">
                <a16:creationId xmlns:a16="http://schemas.microsoft.com/office/drawing/2014/main" id="{C4328D9F-5863-A943-674F-E742ED308E20}"/>
              </a:ext>
            </a:extLst>
          </p:cNvPr>
          <p:cNvSpPr/>
          <p:nvPr/>
        </p:nvSpPr>
        <p:spPr>
          <a:xfrm>
            <a:off x="10185050" y="1845629"/>
            <a:ext cx="106828" cy="106586"/>
          </a:xfrm>
          <a:prstGeom prst="ellipse">
            <a:avLst/>
          </a:prstGeom>
          <a:solidFill>
            <a:srgbClr val="55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91E2BFFE-14B6-8BDF-124C-AAEF2CF34C87}"/>
              </a:ext>
            </a:extLst>
          </p:cNvPr>
          <p:cNvSpPr txBox="1"/>
          <p:nvPr/>
        </p:nvSpPr>
        <p:spPr>
          <a:xfrm>
            <a:off x="10347251" y="17142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Birki</a:t>
            </a:r>
          </a:p>
        </p:txBody>
      </p:sp>
      <p:sp>
        <p:nvSpPr>
          <p:cNvPr id="12" name="Sporaskja 11">
            <a:extLst>
              <a:ext uri="{FF2B5EF4-FFF2-40B4-BE49-F238E27FC236}">
                <a16:creationId xmlns:a16="http://schemas.microsoft.com/office/drawing/2014/main" id="{C1EA0547-ACC3-D3C4-75AE-D822EF4BAB87}"/>
              </a:ext>
            </a:extLst>
          </p:cNvPr>
          <p:cNvSpPr/>
          <p:nvPr/>
        </p:nvSpPr>
        <p:spPr>
          <a:xfrm>
            <a:off x="10185050" y="2489561"/>
            <a:ext cx="106828" cy="10658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7BB70A8D-3EE7-D493-C967-E49902EC0F17}"/>
              </a:ext>
            </a:extLst>
          </p:cNvPr>
          <p:cNvSpPr txBox="1"/>
          <p:nvPr/>
        </p:nvSpPr>
        <p:spPr>
          <a:xfrm>
            <a:off x="10347251" y="23433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Ýmsar tegundir</a:t>
            </a:r>
          </a:p>
        </p:txBody>
      </p:sp>
      <p:sp>
        <p:nvSpPr>
          <p:cNvPr id="14" name="Sporaskja 13">
            <a:extLst>
              <a:ext uri="{FF2B5EF4-FFF2-40B4-BE49-F238E27FC236}">
                <a16:creationId xmlns:a16="http://schemas.microsoft.com/office/drawing/2014/main" id="{F9D63F9F-E490-5C66-311E-5ED26AFB2018}"/>
              </a:ext>
            </a:extLst>
          </p:cNvPr>
          <p:cNvSpPr/>
          <p:nvPr/>
        </p:nvSpPr>
        <p:spPr>
          <a:xfrm>
            <a:off x="10185050" y="2160181"/>
            <a:ext cx="106828" cy="106586"/>
          </a:xfrm>
          <a:prstGeom prst="ellipse">
            <a:avLst/>
          </a:prstGeom>
          <a:solidFill>
            <a:srgbClr val="A83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151C2922-C7D9-29BE-8274-7EDA8E1399A4}"/>
              </a:ext>
            </a:extLst>
          </p:cNvPr>
          <p:cNvSpPr txBox="1"/>
          <p:nvPr/>
        </p:nvSpPr>
        <p:spPr>
          <a:xfrm>
            <a:off x="10347251" y="2028808"/>
            <a:ext cx="11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Sitkagreni</a:t>
            </a:r>
          </a:p>
        </p:txBody>
      </p:sp>
      <p:sp>
        <p:nvSpPr>
          <p:cNvPr id="17" name="Sporaskja 16">
            <a:extLst>
              <a:ext uri="{FF2B5EF4-FFF2-40B4-BE49-F238E27FC236}">
                <a16:creationId xmlns:a16="http://schemas.microsoft.com/office/drawing/2014/main" id="{27783C31-17C9-DA48-9857-AD91984068A0}"/>
              </a:ext>
            </a:extLst>
          </p:cNvPr>
          <p:cNvSpPr/>
          <p:nvPr/>
        </p:nvSpPr>
        <p:spPr>
          <a:xfrm>
            <a:off x="10180405" y="2817255"/>
            <a:ext cx="106828" cy="106586"/>
          </a:xfrm>
          <a:prstGeom prst="ellipse">
            <a:avLst/>
          </a:prstGeom>
          <a:solidFill>
            <a:srgbClr val="FF00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C39746C9-C947-93CA-AC94-E1022668C349}"/>
              </a:ext>
            </a:extLst>
          </p:cNvPr>
          <p:cNvSpPr txBox="1"/>
          <p:nvPr/>
        </p:nvSpPr>
        <p:spPr>
          <a:xfrm>
            <a:off x="10354192" y="2685882"/>
            <a:ext cx="12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Alaskaösp</a:t>
            </a:r>
          </a:p>
        </p:txBody>
      </p:sp>
      <p:sp>
        <p:nvSpPr>
          <p:cNvPr id="20" name="Sporaskja 19">
            <a:extLst>
              <a:ext uri="{FF2B5EF4-FFF2-40B4-BE49-F238E27FC236}">
                <a16:creationId xmlns:a16="http://schemas.microsoft.com/office/drawing/2014/main" id="{5824B5E2-82A6-3D7D-68C9-9174411A1C08}"/>
              </a:ext>
            </a:extLst>
          </p:cNvPr>
          <p:cNvSpPr/>
          <p:nvPr/>
        </p:nvSpPr>
        <p:spPr>
          <a:xfrm>
            <a:off x="10188198" y="3164068"/>
            <a:ext cx="106828" cy="1065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Sporaskja 20">
            <a:extLst>
              <a:ext uri="{FF2B5EF4-FFF2-40B4-BE49-F238E27FC236}">
                <a16:creationId xmlns:a16="http://schemas.microsoft.com/office/drawing/2014/main" id="{5F7B5CFF-AF63-EF4B-BC53-9B8A0CF454D1}"/>
              </a:ext>
            </a:extLst>
          </p:cNvPr>
          <p:cNvSpPr/>
          <p:nvPr/>
        </p:nvSpPr>
        <p:spPr>
          <a:xfrm>
            <a:off x="10193808" y="3486502"/>
            <a:ext cx="106828" cy="106586"/>
          </a:xfrm>
          <a:prstGeom prst="ellipse">
            <a:avLst/>
          </a:prstGeom>
          <a:solidFill>
            <a:srgbClr val="FFA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arammi 22">
            <a:extLst>
              <a:ext uri="{FF2B5EF4-FFF2-40B4-BE49-F238E27FC236}">
                <a16:creationId xmlns:a16="http://schemas.microsoft.com/office/drawing/2014/main" id="{E66687EF-053F-F39A-180A-6C946C52DB9B}"/>
              </a:ext>
            </a:extLst>
          </p:cNvPr>
          <p:cNvSpPr txBox="1"/>
          <p:nvPr/>
        </p:nvSpPr>
        <p:spPr>
          <a:xfrm>
            <a:off x="10354192" y="3019206"/>
            <a:ext cx="66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Lerki</a:t>
            </a:r>
          </a:p>
        </p:txBody>
      </p:sp>
      <p:sp>
        <p:nvSpPr>
          <p:cNvPr id="25" name="Textarammi 24">
            <a:extLst>
              <a:ext uri="{FF2B5EF4-FFF2-40B4-BE49-F238E27FC236}">
                <a16:creationId xmlns:a16="http://schemas.microsoft.com/office/drawing/2014/main" id="{D319DCEE-776D-6C02-ADCE-78F570EA1D36}"/>
              </a:ext>
            </a:extLst>
          </p:cNvPr>
          <p:cNvSpPr txBox="1"/>
          <p:nvPr/>
        </p:nvSpPr>
        <p:spPr>
          <a:xfrm>
            <a:off x="10343818" y="3355129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Stafafura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DE547CD4-98AE-C448-E4BB-12540960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E65ACF4-AFF0-7A7E-0080-008D41EA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pic>
        <p:nvPicPr>
          <p:cNvPr id="30" name="Picture 29" descr="A close up of a letter&#10;&#10;AI-generated content may be incorrect.">
            <a:extLst>
              <a:ext uri="{FF2B5EF4-FFF2-40B4-BE49-F238E27FC236}">
                <a16:creationId xmlns:a16="http://schemas.microsoft.com/office/drawing/2014/main" id="{D5B4EEC2-4E5A-A1E9-7ADA-2E4ACD1B88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pic>
        <p:nvPicPr>
          <p:cNvPr id="130" name="Mynd 129" descr="Mynd sem inniheldur texti, kort, skj�mynd&#10;&#10;Efni búið til af gervigreind getur verið með villum.">
            <a:extLst>
              <a:ext uri="{FF2B5EF4-FFF2-40B4-BE49-F238E27FC236}">
                <a16:creationId xmlns:a16="http://schemas.microsoft.com/office/drawing/2014/main" id="{E140E1BC-F93C-9A18-7041-0884C54C82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28" y="2700607"/>
            <a:ext cx="6838979" cy="3691251"/>
          </a:xfrm>
          <a:prstGeom prst="rect">
            <a:avLst/>
          </a:prstGeom>
        </p:spPr>
      </p:pic>
      <p:sp>
        <p:nvSpPr>
          <p:cNvPr id="131" name="Textarammi 130">
            <a:extLst>
              <a:ext uri="{FF2B5EF4-FFF2-40B4-BE49-F238E27FC236}">
                <a16:creationId xmlns:a16="http://schemas.microsoft.com/office/drawing/2014/main" id="{3B78528B-31F9-F8F2-353E-F48B9EE7EAA1}"/>
              </a:ext>
            </a:extLst>
          </p:cNvPr>
          <p:cNvSpPr txBox="1"/>
          <p:nvPr/>
        </p:nvSpPr>
        <p:spPr>
          <a:xfrm>
            <a:off x="169406" y="325114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100.000</a:t>
            </a:r>
          </a:p>
        </p:txBody>
      </p:sp>
      <p:sp>
        <p:nvSpPr>
          <p:cNvPr id="132" name="Textarammi 131">
            <a:extLst>
              <a:ext uri="{FF2B5EF4-FFF2-40B4-BE49-F238E27FC236}">
                <a16:creationId xmlns:a16="http://schemas.microsoft.com/office/drawing/2014/main" id="{54571D25-ACD1-BC13-DD0B-0090021E574E}"/>
              </a:ext>
            </a:extLst>
          </p:cNvPr>
          <p:cNvSpPr txBox="1"/>
          <p:nvPr/>
        </p:nvSpPr>
        <p:spPr>
          <a:xfrm>
            <a:off x="169406" y="872452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90.000</a:t>
            </a:r>
          </a:p>
        </p:txBody>
      </p:sp>
      <p:sp>
        <p:nvSpPr>
          <p:cNvPr id="133" name="Textarammi 132">
            <a:extLst>
              <a:ext uri="{FF2B5EF4-FFF2-40B4-BE49-F238E27FC236}">
                <a16:creationId xmlns:a16="http://schemas.microsoft.com/office/drawing/2014/main" id="{A2515B67-1C10-4B9D-2CBB-4ACF9AABA375}"/>
              </a:ext>
            </a:extLst>
          </p:cNvPr>
          <p:cNvSpPr txBox="1"/>
          <p:nvPr/>
        </p:nvSpPr>
        <p:spPr>
          <a:xfrm>
            <a:off x="169406" y="1442445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80.000</a:t>
            </a:r>
          </a:p>
        </p:txBody>
      </p:sp>
      <p:sp>
        <p:nvSpPr>
          <p:cNvPr id="134" name="Textarammi 133">
            <a:extLst>
              <a:ext uri="{FF2B5EF4-FFF2-40B4-BE49-F238E27FC236}">
                <a16:creationId xmlns:a16="http://schemas.microsoft.com/office/drawing/2014/main" id="{90D52FED-1815-4CFE-71AA-BE8B980D805B}"/>
              </a:ext>
            </a:extLst>
          </p:cNvPr>
          <p:cNvSpPr txBox="1"/>
          <p:nvPr/>
        </p:nvSpPr>
        <p:spPr>
          <a:xfrm>
            <a:off x="172649" y="198978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70.000</a:t>
            </a:r>
          </a:p>
        </p:txBody>
      </p:sp>
      <p:sp>
        <p:nvSpPr>
          <p:cNvPr id="135" name="Textarammi 134">
            <a:extLst>
              <a:ext uri="{FF2B5EF4-FFF2-40B4-BE49-F238E27FC236}">
                <a16:creationId xmlns:a16="http://schemas.microsoft.com/office/drawing/2014/main" id="{6A2F33BD-DD7F-549E-B1D3-E4AEB4664361}"/>
              </a:ext>
            </a:extLst>
          </p:cNvPr>
          <p:cNvSpPr txBox="1"/>
          <p:nvPr/>
        </p:nvSpPr>
        <p:spPr>
          <a:xfrm>
            <a:off x="172649" y="255261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60.000</a:t>
            </a:r>
          </a:p>
        </p:txBody>
      </p:sp>
      <p:cxnSp>
        <p:nvCxnSpPr>
          <p:cNvPr id="139" name="Bein tengilína 138">
            <a:extLst>
              <a:ext uri="{FF2B5EF4-FFF2-40B4-BE49-F238E27FC236}">
                <a16:creationId xmlns:a16="http://schemas.microsoft.com/office/drawing/2014/main" id="{E32E3743-1DD7-F9D6-CFBA-E6A37C43ACD8}"/>
              </a:ext>
            </a:extLst>
          </p:cNvPr>
          <p:cNvCxnSpPr>
            <a:cxnSpLocks/>
          </p:cNvCxnSpPr>
          <p:nvPr/>
        </p:nvCxnSpPr>
        <p:spPr>
          <a:xfrm flipV="1">
            <a:off x="7224936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Bein tengilína 139">
            <a:extLst>
              <a:ext uri="{FF2B5EF4-FFF2-40B4-BE49-F238E27FC236}">
                <a16:creationId xmlns:a16="http://schemas.microsoft.com/office/drawing/2014/main" id="{B8D2B148-BAC7-1B84-B549-913C2222AC47}"/>
              </a:ext>
            </a:extLst>
          </p:cNvPr>
          <p:cNvCxnSpPr>
            <a:cxnSpLocks/>
          </p:cNvCxnSpPr>
          <p:nvPr/>
        </p:nvCxnSpPr>
        <p:spPr>
          <a:xfrm flipV="1">
            <a:off x="6608883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Bein tengilína 140">
            <a:extLst>
              <a:ext uri="{FF2B5EF4-FFF2-40B4-BE49-F238E27FC236}">
                <a16:creationId xmlns:a16="http://schemas.microsoft.com/office/drawing/2014/main" id="{D4D7F4D3-E6D0-E2BC-98F2-061939DA30F3}"/>
              </a:ext>
            </a:extLst>
          </p:cNvPr>
          <p:cNvCxnSpPr>
            <a:cxnSpLocks/>
          </p:cNvCxnSpPr>
          <p:nvPr/>
        </p:nvCxnSpPr>
        <p:spPr>
          <a:xfrm flipV="1">
            <a:off x="6004247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Bein tengilína 141">
            <a:extLst>
              <a:ext uri="{FF2B5EF4-FFF2-40B4-BE49-F238E27FC236}">
                <a16:creationId xmlns:a16="http://schemas.microsoft.com/office/drawing/2014/main" id="{147DB8AB-CECE-0178-4C7D-210983C09746}"/>
              </a:ext>
            </a:extLst>
          </p:cNvPr>
          <p:cNvCxnSpPr>
            <a:cxnSpLocks/>
          </p:cNvCxnSpPr>
          <p:nvPr/>
        </p:nvCxnSpPr>
        <p:spPr>
          <a:xfrm flipV="1">
            <a:off x="5372804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Bein tengilína 142">
            <a:extLst>
              <a:ext uri="{FF2B5EF4-FFF2-40B4-BE49-F238E27FC236}">
                <a16:creationId xmlns:a16="http://schemas.microsoft.com/office/drawing/2014/main" id="{88CFD123-90EF-2778-9B09-76CBA0CBA923}"/>
              </a:ext>
            </a:extLst>
          </p:cNvPr>
          <p:cNvCxnSpPr>
            <a:cxnSpLocks/>
          </p:cNvCxnSpPr>
          <p:nvPr/>
        </p:nvCxnSpPr>
        <p:spPr>
          <a:xfrm flipV="1">
            <a:off x="4762212" y="479003"/>
            <a:ext cx="0" cy="222160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Bein tengilína 143">
            <a:extLst>
              <a:ext uri="{FF2B5EF4-FFF2-40B4-BE49-F238E27FC236}">
                <a16:creationId xmlns:a16="http://schemas.microsoft.com/office/drawing/2014/main" id="{282BAEBA-17D4-4EEF-8441-59ED62A124B9}"/>
              </a:ext>
            </a:extLst>
          </p:cNvPr>
          <p:cNvCxnSpPr>
            <a:cxnSpLocks/>
          </p:cNvCxnSpPr>
          <p:nvPr/>
        </p:nvCxnSpPr>
        <p:spPr>
          <a:xfrm flipV="1">
            <a:off x="4157576" y="479003"/>
            <a:ext cx="0" cy="222160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Bein tengilína 144">
            <a:extLst>
              <a:ext uri="{FF2B5EF4-FFF2-40B4-BE49-F238E27FC236}">
                <a16:creationId xmlns:a16="http://schemas.microsoft.com/office/drawing/2014/main" id="{C5D5DF0C-6B42-3AED-EDBB-0AB2AF5EBB75}"/>
              </a:ext>
            </a:extLst>
          </p:cNvPr>
          <p:cNvCxnSpPr>
            <a:cxnSpLocks/>
          </p:cNvCxnSpPr>
          <p:nvPr/>
        </p:nvCxnSpPr>
        <p:spPr>
          <a:xfrm flipV="1">
            <a:off x="3529112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Bein tengilína 145">
            <a:extLst>
              <a:ext uri="{FF2B5EF4-FFF2-40B4-BE49-F238E27FC236}">
                <a16:creationId xmlns:a16="http://schemas.microsoft.com/office/drawing/2014/main" id="{3A6A8410-A374-80F3-9BBD-80D320A05064}"/>
              </a:ext>
            </a:extLst>
          </p:cNvPr>
          <p:cNvCxnSpPr>
            <a:cxnSpLocks/>
          </p:cNvCxnSpPr>
          <p:nvPr/>
        </p:nvCxnSpPr>
        <p:spPr>
          <a:xfrm flipV="1">
            <a:off x="2912562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Bein tengilína 146">
            <a:extLst>
              <a:ext uri="{FF2B5EF4-FFF2-40B4-BE49-F238E27FC236}">
                <a16:creationId xmlns:a16="http://schemas.microsoft.com/office/drawing/2014/main" id="{20A7A432-9C8D-3745-5405-32AAF826A6E3}"/>
              </a:ext>
            </a:extLst>
          </p:cNvPr>
          <p:cNvCxnSpPr>
            <a:cxnSpLocks/>
          </p:cNvCxnSpPr>
          <p:nvPr/>
        </p:nvCxnSpPr>
        <p:spPr>
          <a:xfrm flipV="1">
            <a:off x="2301969" y="479003"/>
            <a:ext cx="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Bein tengilína 147">
            <a:extLst>
              <a:ext uri="{FF2B5EF4-FFF2-40B4-BE49-F238E27FC236}">
                <a16:creationId xmlns:a16="http://schemas.microsoft.com/office/drawing/2014/main" id="{85A57A55-D0DC-0E1C-9C5A-8B9802DEF8C6}"/>
              </a:ext>
            </a:extLst>
          </p:cNvPr>
          <p:cNvCxnSpPr>
            <a:cxnSpLocks/>
          </p:cNvCxnSpPr>
          <p:nvPr/>
        </p:nvCxnSpPr>
        <p:spPr>
          <a:xfrm flipH="1" flipV="1">
            <a:off x="1667961" y="479003"/>
            <a:ext cx="6040" cy="2233689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Bein tengilína 149">
            <a:extLst>
              <a:ext uri="{FF2B5EF4-FFF2-40B4-BE49-F238E27FC236}">
                <a16:creationId xmlns:a16="http://schemas.microsoft.com/office/drawing/2014/main" id="{B05890BC-44C9-A7A7-7E52-C4BB41BBD2F8}"/>
              </a:ext>
            </a:extLst>
          </p:cNvPr>
          <p:cNvCxnSpPr/>
          <p:nvPr/>
        </p:nvCxnSpPr>
        <p:spPr>
          <a:xfrm>
            <a:off x="1667961" y="2712692"/>
            <a:ext cx="5556975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Bein tengilína 150">
            <a:extLst>
              <a:ext uri="{FF2B5EF4-FFF2-40B4-BE49-F238E27FC236}">
                <a16:creationId xmlns:a16="http://schemas.microsoft.com/office/drawing/2014/main" id="{53E9E91D-031C-F79F-0CF7-2BFE2A6820E8}"/>
              </a:ext>
            </a:extLst>
          </p:cNvPr>
          <p:cNvCxnSpPr>
            <a:cxnSpLocks/>
          </p:cNvCxnSpPr>
          <p:nvPr/>
        </p:nvCxnSpPr>
        <p:spPr>
          <a:xfrm flipV="1">
            <a:off x="1044601" y="2097505"/>
            <a:ext cx="6167581" cy="3310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Bein tengilína 151">
            <a:extLst>
              <a:ext uri="{FF2B5EF4-FFF2-40B4-BE49-F238E27FC236}">
                <a16:creationId xmlns:a16="http://schemas.microsoft.com/office/drawing/2014/main" id="{00238FD8-43F7-FFB9-C906-4763E993156C}"/>
              </a:ext>
            </a:extLst>
          </p:cNvPr>
          <p:cNvCxnSpPr>
            <a:cxnSpLocks/>
          </p:cNvCxnSpPr>
          <p:nvPr/>
        </p:nvCxnSpPr>
        <p:spPr>
          <a:xfrm flipV="1">
            <a:off x="1031847" y="1550167"/>
            <a:ext cx="6180335" cy="46166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Bein tengilína 152">
            <a:extLst>
              <a:ext uri="{FF2B5EF4-FFF2-40B4-BE49-F238E27FC236}">
                <a16:creationId xmlns:a16="http://schemas.microsoft.com/office/drawing/2014/main" id="{F565C814-6AEB-C279-693B-8A857AC845E7}"/>
              </a:ext>
            </a:extLst>
          </p:cNvPr>
          <p:cNvCxnSpPr>
            <a:cxnSpLocks/>
          </p:cNvCxnSpPr>
          <p:nvPr/>
        </p:nvCxnSpPr>
        <p:spPr>
          <a:xfrm flipV="1">
            <a:off x="1060336" y="991861"/>
            <a:ext cx="6177093" cy="3447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Bein tengilína 153">
            <a:extLst>
              <a:ext uri="{FF2B5EF4-FFF2-40B4-BE49-F238E27FC236}">
                <a16:creationId xmlns:a16="http://schemas.microsoft.com/office/drawing/2014/main" id="{04E4131D-DF30-325D-7EB0-5F96E8F03E80}"/>
              </a:ext>
            </a:extLst>
          </p:cNvPr>
          <p:cNvCxnSpPr>
            <a:cxnSpLocks/>
          </p:cNvCxnSpPr>
          <p:nvPr/>
        </p:nvCxnSpPr>
        <p:spPr>
          <a:xfrm flipV="1">
            <a:off x="1057093" y="426652"/>
            <a:ext cx="6143588" cy="3829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Bein tengilína 165">
            <a:extLst>
              <a:ext uri="{FF2B5EF4-FFF2-40B4-BE49-F238E27FC236}">
                <a16:creationId xmlns:a16="http://schemas.microsoft.com/office/drawing/2014/main" id="{88F9076F-2204-1B8B-2921-3795AE66124E}"/>
              </a:ext>
            </a:extLst>
          </p:cNvPr>
          <p:cNvCxnSpPr/>
          <p:nvPr/>
        </p:nvCxnSpPr>
        <p:spPr>
          <a:xfrm flipV="1">
            <a:off x="6860988" y="753035"/>
            <a:ext cx="363948" cy="22661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Sporaskja 166">
            <a:extLst>
              <a:ext uri="{FF2B5EF4-FFF2-40B4-BE49-F238E27FC236}">
                <a16:creationId xmlns:a16="http://schemas.microsoft.com/office/drawing/2014/main" id="{1B109B84-9566-717F-2A9E-B1A381C909E8}"/>
              </a:ext>
            </a:extLst>
          </p:cNvPr>
          <p:cNvSpPr/>
          <p:nvPr/>
        </p:nvSpPr>
        <p:spPr>
          <a:xfrm>
            <a:off x="7204464" y="7325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69" name="Bein tengilína 168">
            <a:extLst>
              <a:ext uri="{FF2B5EF4-FFF2-40B4-BE49-F238E27FC236}">
                <a16:creationId xmlns:a16="http://schemas.microsoft.com/office/drawing/2014/main" id="{1E16B18B-E08F-E8AD-C5B1-06F278A0483F}"/>
              </a:ext>
            </a:extLst>
          </p:cNvPr>
          <p:cNvCxnSpPr>
            <a:cxnSpLocks/>
          </p:cNvCxnSpPr>
          <p:nvPr/>
        </p:nvCxnSpPr>
        <p:spPr>
          <a:xfrm flipH="1" flipV="1">
            <a:off x="1057093" y="398058"/>
            <a:ext cx="3243" cy="233522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étthyrningur 1">
            <a:extLst>
              <a:ext uri="{FF2B5EF4-FFF2-40B4-BE49-F238E27FC236}">
                <a16:creationId xmlns:a16="http://schemas.microsoft.com/office/drawing/2014/main" id="{D7B9B071-09B5-4AB3-B937-D2A853882268}"/>
              </a:ext>
            </a:extLst>
          </p:cNvPr>
          <p:cNvSpPr/>
          <p:nvPr/>
        </p:nvSpPr>
        <p:spPr>
          <a:xfrm>
            <a:off x="371475" y="3055214"/>
            <a:ext cx="610974" cy="267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extarammi 2">
            <a:extLst>
              <a:ext uri="{FF2B5EF4-FFF2-40B4-BE49-F238E27FC236}">
                <a16:creationId xmlns:a16="http://schemas.microsoft.com/office/drawing/2014/main" id="{9FC675D0-EE1E-26EE-D287-DE3384790C0C}"/>
              </a:ext>
            </a:extLst>
          </p:cNvPr>
          <p:cNvSpPr txBox="1"/>
          <p:nvPr/>
        </p:nvSpPr>
        <p:spPr>
          <a:xfrm>
            <a:off x="174314" y="310255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50.000</a:t>
            </a:r>
          </a:p>
        </p:txBody>
      </p:sp>
      <p:sp>
        <p:nvSpPr>
          <p:cNvPr id="4" name="Textarammi 3">
            <a:extLst>
              <a:ext uri="{FF2B5EF4-FFF2-40B4-BE49-F238E27FC236}">
                <a16:creationId xmlns:a16="http://schemas.microsoft.com/office/drawing/2014/main" id="{AD11D084-F491-C009-CC42-0FD84E06959B}"/>
              </a:ext>
            </a:extLst>
          </p:cNvPr>
          <p:cNvSpPr txBox="1"/>
          <p:nvPr/>
        </p:nvSpPr>
        <p:spPr>
          <a:xfrm>
            <a:off x="169406" y="3634193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40.000</a:t>
            </a:r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4620CA7F-3F41-A2CF-0855-F805E6B69F88}"/>
              </a:ext>
            </a:extLst>
          </p:cNvPr>
          <p:cNvSpPr txBox="1"/>
          <p:nvPr/>
        </p:nvSpPr>
        <p:spPr>
          <a:xfrm>
            <a:off x="169406" y="419060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30.000</a:t>
            </a:r>
          </a:p>
        </p:txBody>
      </p:sp>
      <p:sp>
        <p:nvSpPr>
          <p:cNvPr id="16" name="Textarammi 15">
            <a:extLst>
              <a:ext uri="{FF2B5EF4-FFF2-40B4-BE49-F238E27FC236}">
                <a16:creationId xmlns:a16="http://schemas.microsoft.com/office/drawing/2014/main" id="{E0263F48-4FB8-AE5C-E0F8-C607D257DD57}"/>
              </a:ext>
            </a:extLst>
          </p:cNvPr>
          <p:cNvSpPr txBox="1"/>
          <p:nvPr/>
        </p:nvSpPr>
        <p:spPr>
          <a:xfrm>
            <a:off x="167214" y="4724242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20.000</a:t>
            </a:r>
          </a:p>
        </p:txBody>
      </p:sp>
      <p:sp>
        <p:nvSpPr>
          <p:cNvPr id="19" name="Textarammi 18">
            <a:extLst>
              <a:ext uri="{FF2B5EF4-FFF2-40B4-BE49-F238E27FC236}">
                <a16:creationId xmlns:a16="http://schemas.microsoft.com/office/drawing/2014/main" id="{C2660965-9019-3B0D-8EBE-A2E386F69381}"/>
              </a:ext>
            </a:extLst>
          </p:cNvPr>
          <p:cNvSpPr txBox="1"/>
          <p:nvPr/>
        </p:nvSpPr>
        <p:spPr>
          <a:xfrm>
            <a:off x="167213" y="5254085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10.000</a:t>
            </a:r>
          </a:p>
        </p:txBody>
      </p:sp>
      <p:sp>
        <p:nvSpPr>
          <p:cNvPr id="43" name="Rétthyrningur 42">
            <a:extLst>
              <a:ext uri="{FF2B5EF4-FFF2-40B4-BE49-F238E27FC236}">
                <a16:creationId xmlns:a16="http://schemas.microsoft.com/office/drawing/2014/main" id="{083724D0-F380-2403-B84F-6ACF3CC0710B}"/>
              </a:ext>
            </a:extLst>
          </p:cNvPr>
          <p:cNvSpPr/>
          <p:nvPr/>
        </p:nvSpPr>
        <p:spPr>
          <a:xfrm>
            <a:off x="676962" y="6086475"/>
            <a:ext cx="6936358" cy="30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Textarammi 21">
            <a:extLst>
              <a:ext uri="{FF2B5EF4-FFF2-40B4-BE49-F238E27FC236}">
                <a16:creationId xmlns:a16="http://schemas.microsoft.com/office/drawing/2014/main" id="{4C029FCD-C704-09E3-904A-EE12A7F06B13}"/>
              </a:ext>
            </a:extLst>
          </p:cNvPr>
          <p:cNvSpPr txBox="1"/>
          <p:nvPr/>
        </p:nvSpPr>
        <p:spPr>
          <a:xfrm>
            <a:off x="770250" y="6033086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1930</a:t>
            </a:r>
          </a:p>
        </p:txBody>
      </p:sp>
      <p:sp>
        <p:nvSpPr>
          <p:cNvPr id="24" name="Textarammi 23">
            <a:extLst>
              <a:ext uri="{FF2B5EF4-FFF2-40B4-BE49-F238E27FC236}">
                <a16:creationId xmlns:a16="http://schemas.microsoft.com/office/drawing/2014/main" id="{982D1E3A-F55E-EF98-CA7E-E46A059E2815}"/>
              </a:ext>
            </a:extLst>
          </p:cNvPr>
          <p:cNvSpPr txBox="1"/>
          <p:nvPr/>
        </p:nvSpPr>
        <p:spPr>
          <a:xfrm>
            <a:off x="1341528" y="6039043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1940</a:t>
            </a:r>
          </a:p>
        </p:txBody>
      </p:sp>
      <p:sp>
        <p:nvSpPr>
          <p:cNvPr id="26" name="Textarammi 25">
            <a:extLst>
              <a:ext uri="{FF2B5EF4-FFF2-40B4-BE49-F238E27FC236}">
                <a16:creationId xmlns:a16="http://schemas.microsoft.com/office/drawing/2014/main" id="{96DCED86-4C0F-CC4E-BB15-2D220C21678D}"/>
              </a:ext>
            </a:extLst>
          </p:cNvPr>
          <p:cNvSpPr txBox="1"/>
          <p:nvPr/>
        </p:nvSpPr>
        <p:spPr>
          <a:xfrm>
            <a:off x="2008056" y="605294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1950</a:t>
            </a:r>
          </a:p>
        </p:txBody>
      </p:sp>
      <p:sp>
        <p:nvSpPr>
          <p:cNvPr id="28" name="Textarammi 27">
            <a:extLst>
              <a:ext uri="{FF2B5EF4-FFF2-40B4-BE49-F238E27FC236}">
                <a16:creationId xmlns:a16="http://schemas.microsoft.com/office/drawing/2014/main" id="{CA96FBA1-DEA6-18D4-BE31-129E54C1B22F}"/>
              </a:ext>
            </a:extLst>
          </p:cNvPr>
          <p:cNvSpPr txBox="1"/>
          <p:nvPr/>
        </p:nvSpPr>
        <p:spPr>
          <a:xfrm>
            <a:off x="2624175" y="604616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1960</a:t>
            </a:r>
          </a:p>
        </p:txBody>
      </p:sp>
      <p:sp>
        <p:nvSpPr>
          <p:cNvPr id="31" name="Textarammi 30">
            <a:extLst>
              <a:ext uri="{FF2B5EF4-FFF2-40B4-BE49-F238E27FC236}">
                <a16:creationId xmlns:a16="http://schemas.microsoft.com/office/drawing/2014/main" id="{59512D4C-2553-3AF9-BCD4-62F4DA524B38}"/>
              </a:ext>
            </a:extLst>
          </p:cNvPr>
          <p:cNvSpPr txBox="1"/>
          <p:nvPr/>
        </p:nvSpPr>
        <p:spPr>
          <a:xfrm>
            <a:off x="3259344" y="604616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1970</a:t>
            </a:r>
          </a:p>
        </p:txBody>
      </p:sp>
      <p:sp>
        <p:nvSpPr>
          <p:cNvPr id="32" name="Textarammi 31">
            <a:extLst>
              <a:ext uri="{FF2B5EF4-FFF2-40B4-BE49-F238E27FC236}">
                <a16:creationId xmlns:a16="http://schemas.microsoft.com/office/drawing/2014/main" id="{E2E8766D-1975-FA7E-2009-B6F4E94E38ED}"/>
              </a:ext>
            </a:extLst>
          </p:cNvPr>
          <p:cNvSpPr txBox="1"/>
          <p:nvPr/>
        </p:nvSpPr>
        <p:spPr>
          <a:xfrm>
            <a:off x="3878247" y="6052943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1980</a:t>
            </a:r>
          </a:p>
        </p:txBody>
      </p:sp>
      <p:sp>
        <p:nvSpPr>
          <p:cNvPr id="33" name="Textarammi 32">
            <a:extLst>
              <a:ext uri="{FF2B5EF4-FFF2-40B4-BE49-F238E27FC236}">
                <a16:creationId xmlns:a16="http://schemas.microsoft.com/office/drawing/2014/main" id="{193FCBF0-A847-E023-79E8-343E45A4FB38}"/>
              </a:ext>
            </a:extLst>
          </p:cNvPr>
          <p:cNvSpPr txBox="1"/>
          <p:nvPr/>
        </p:nvSpPr>
        <p:spPr>
          <a:xfrm>
            <a:off x="4486080" y="60529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1990</a:t>
            </a:r>
          </a:p>
        </p:txBody>
      </p:sp>
      <p:sp>
        <p:nvSpPr>
          <p:cNvPr id="34" name="Textarammi 33">
            <a:extLst>
              <a:ext uri="{FF2B5EF4-FFF2-40B4-BE49-F238E27FC236}">
                <a16:creationId xmlns:a16="http://schemas.microsoft.com/office/drawing/2014/main" id="{A291FCD5-D9F4-1B87-F52A-7F003285DEB9}"/>
              </a:ext>
            </a:extLst>
          </p:cNvPr>
          <p:cNvSpPr txBox="1"/>
          <p:nvPr/>
        </p:nvSpPr>
        <p:spPr>
          <a:xfrm>
            <a:off x="5115258" y="60600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2000</a:t>
            </a:r>
          </a:p>
        </p:txBody>
      </p:sp>
      <p:sp>
        <p:nvSpPr>
          <p:cNvPr id="35" name="Textarammi 34">
            <a:extLst>
              <a:ext uri="{FF2B5EF4-FFF2-40B4-BE49-F238E27FC236}">
                <a16:creationId xmlns:a16="http://schemas.microsoft.com/office/drawing/2014/main" id="{08F2C795-B029-EF5E-3A97-6243EB30BE53}"/>
              </a:ext>
            </a:extLst>
          </p:cNvPr>
          <p:cNvSpPr txBox="1"/>
          <p:nvPr/>
        </p:nvSpPr>
        <p:spPr>
          <a:xfrm>
            <a:off x="5738913" y="6052942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2010</a:t>
            </a:r>
          </a:p>
        </p:txBody>
      </p:sp>
      <p:sp>
        <p:nvSpPr>
          <p:cNvPr id="36" name="Textarammi 35">
            <a:extLst>
              <a:ext uri="{FF2B5EF4-FFF2-40B4-BE49-F238E27FC236}">
                <a16:creationId xmlns:a16="http://schemas.microsoft.com/office/drawing/2014/main" id="{1BDDB7BA-71C2-39A4-C736-DA880100FCFE}"/>
              </a:ext>
            </a:extLst>
          </p:cNvPr>
          <p:cNvSpPr txBox="1"/>
          <p:nvPr/>
        </p:nvSpPr>
        <p:spPr>
          <a:xfrm>
            <a:off x="6344485" y="6047815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2020</a:t>
            </a:r>
          </a:p>
        </p:txBody>
      </p:sp>
      <p:sp>
        <p:nvSpPr>
          <p:cNvPr id="37" name="Textarammi 36">
            <a:extLst>
              <a:ext uri="{FF2B5EF4-FFF2-40B4-BE49-F238E27FC236}">
                <a16:creationId xmlns:a16="http://schemas.microsoft.com/office/drawing/2014/main" id="{0202E430-9370-BCEB-71A2-A38FCF6465F0}"/>
              </a:ext>
            </a:extLst>
          </p:cNvPr>
          <p:cNvSpPr txBox="1"/>
          <p:nvPr/>
        </p:nvSpPr>
        <p:spPr>
          <a:xfrm>
            <a:off x="6946554" y="604528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2030</a:t>
            </a:r>
          </a:p>
        </p:txBody>
      </p:sp>
      <p:sp>
        <p:nvSpPr>
          <p:cNvPr id="44" name="Textarammi 43">
            <a:extLst>
              <a:ext uri="{FF2B5EF4-FFF2-40B4-BE49-F238E27FC236}">
                <a16:creationId xmlns:a16="http://schemas.microsoft.com/office/drawing/2014/main" id="{CE673D7A-1BE6-1DAC-8A14-9FB87D12D593}"/>
              </a:ext>
            </a:extLst>
          </p:cNvPr>
          <p:cNvSpPr txBox="1"/>
          <p:nvPr/>
        </p:nvSpPr>
        <p:spPr>
          <a:xfrm>
            <a:off x="3660228" y="635424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Ár</a:t>
            </a:r>
          </a:p>
        </p:txBody>
      </p:sp>
      <p:sp>
        <p:nvSpPr>
          <p:cNvPr id="45" name="Textarammi 44">
            <a:extLst>
              <a:ext uri="{FF2B5EF4-FFF2-40B4-BE49-F238E27FC236}">
                <a16:creationId xmlns:a16="http://schemas.microsoft.com/office/drawing/2014/main" id="{53D630BD-72FC-F7D7-C710-0D4374E7DAD5}"/>
              </a:ext>
            </a:extLst>
          </p:cNvPr>
          <p:cNvSpPr txBox="1"/>
          <p:nvPr/>
        </p:nvSpPr>
        <p:spPr>
          <a:xfrm>
            <a:off x="51392" y="-13073"/>
            <a:ext cx="104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Hektarar</a:t>
            </a:r>
          </a:p>
        </p:txBody>
      </p:sp>
      <p:sp>
        <p:nvSpPr>
          <p:cNvPr id="46" name="Textarammi 45">
            <a:extLst>
              <a:ext uri="{FF2B5EF4-FFF2-40B4-BE49-F238E27FC236}">
                <a16:creationId xmlns:a16="http://schemas.microsoft.com/office/drawing/2014/main" id="{EAC291F6-5CCF-F5EE-69DF-AC390510619A}"/>
              </a:ext>
            </a:extLst>
          </p:cNvPr>
          <p:cNvSpPr txBox="1"/>
          <p:nvPr/>
        </p:nvSpPr>
        <p:spPr>
          <a:xfrm>
            <a:off x="7474653" y="462178"/>
            <a:ext cx="2119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Samþykkt fjármála-</a:t>
            </a:r>
          </a:p>
          <a:p>
            <a:r>
              <a:rPr lang="is-IS" dirty="0"/>
              <a:t>áætlun Alþingis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105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8C82F-8A09-AAE6-F94F-E362CD62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365125"/>
            <a:ext cx="3381374" cy="1790086"/>
          </a:xfrm>
        </p:spPr>
        <p:txBody>
          <a:bodyPr>
            <a:normAutofit fontScale="90000"/>
          </a:bodyPr>
          <a:lstStyle/>
          <a:p>
            <a:pPr algn="ctr"/>
            <a:r>
              <a:rPr lang="en-US" err="1"/>
              <a:t>Íslensk</a:t>
            </a:r>
            <a:r>
              <a:rPr lang="en-US"/>
              <a:t> </a:t>
            </a:r>
            <a:r>
              <a:rPr lang="en-US" err="1"/>
              <a:t>skógarúttekt</a:t>
            </a:r>
            <a:r>
              <a:rPr lang="en-US"/>
              <a:t> </a:t>
            </a:r>
            <a:br>
              <a:rPr lang="en-US"/>
            </a:br>
            <a:r>
              <a:rPr lang="en-US"/>
              <a:t>2025</a:t>
            </a:r>
            <a:endParaRPr lang="is-IS" sz="3600"/>
          </a:p>
        </p:txBody>
      </p:sp>
      <p:pic>
        <p:nvPicPr>
          <p:cNvPr id="7" name="Picture Placeholder 6" descr="An aerial view of an island&#10;&#10;AI-generated content may be incorrect.">
            <a:extLst>
              <a:ext uri="{FF2B5EF4-FFF2-40B4-BE49-F238E27FC236}">
                <a16:creationId xmlns:a16="http://schemas.microsoft.com/office/drawing/2014/main" id="{7AFA123D-59BE-C0A9-65F8-8ECEBA567A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375" y="0"/>
            <a:ext cx="8048625" cy="6858000"/>
          </a:xfrm>
        </p:spPr>
      </p:pic>
      <p:graphicFrame>
        <p:nvGraphicFramePr>
          <p:cNvPr id="9" name="Text Placeholder 4">
            <a:extLst>
              <a:ext uri="{FF2B5EF4-FFF2-40B4-BE49-F238E27FC236}">
                <a16:creationId xmlns:a16="http://schemas.microsoft.com/office/drawing/2014/main" id="{759F0763-8D1D-9224-03A7-B78B7DF40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422108"/>
              </p:ext>
            </p:extLst>
          </p:nvPr>
        </p:nvGraphicFramePr>
        <p:xfrm>
          <a:off x="542926" y="2370137"/>
          <a:ext cx="3181349" cy="379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 descr="A close up of a letter&#10;&#10;AI-generated content may be incorrect.">
            <a:extLst>
              <a:ext uri="{FF2B5EF4-FFF2-40B4-BE49-F238E27FC236}">
                <a16:creationId xmlns:a16="http://schemas.microsoft.com/office/drawing/2014/main" id="{D68043A5-0B2F-820D-1C57-C01E3BACE8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8EEBBCC-CDB6-E74A-6EA1-101A3F727E22}"/>
              </a:ext>
            </a:extLst>
          </p:cNvPr>
          <p:cNvSpPr txBox="1">
            <a:spLocks/>
          </p:cNvSpPr>
          <p:nvPr/>
        </p:nvSpPr>
        <p:spPr>
          <a:xfrm>
            <a:off x="8601075" y="64438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lumMod val="6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fld id="{943189E8-11F1-4B35-BD13-81AB34BF116D}" type="slidenum">
              <a:rPr lang="is-IS" smtClean="0"/>
              <a:pPr/>
              <a:t>3</a:t>
            </a:fld>
            <a:endParaRPr lang="is-I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839CA3B-CD3B-A9B0-6BE9-83B882F7B346}"/>
              </a:ext>
            </a:extLst>
          </p:cNvPr>
          <p:cNvSpPr txBox="1">
            <a:spLocks/>
          </p:cNvSpPr>
          <p:nvPr/>
        </p:nvSpPr>
        <p:spPr>
          <a:xfrm>
            <a:off x="4038600" y="64438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lumMod val="6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560657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2707D49A-CDC0-A37A-B377-A1EEA83A44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B7B39-4390-C16B-9DBF-2128A0EA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1F4BB-68E1-8941-86E2-A30181E1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close up of a letter&#10;&#10;AI-generated content may be incorrect.">
            <a:extLst>
              <a:ext uri="{FF2B5EF4-FFF2-40B4-BE49-F238E27FC236}">
                <a16:creationId xmlns:a16="http://schemas.microsoft.com/office/drawing/2014/main" id="{67220B30-CA13-CD1D-0D25-6A815AD81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0E0DE87-4C8F-38B6-AE88-D0BDC3B3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Skógarskrá</a:t>
            </a:r>
            <a:endParaRPr lang="is-IS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5416B061-8B7B-8035-4020-22138581F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43" y="1576387"/>
            <a:ext cx="9373493" cy="1647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4183BAD5-ECDC-1895-01C4-A7A2EC8E60B3}"/>
              </a:ext>
            </a:extLst>
          </p:cNvPr>
          <p:cNvSpPr txBox="1"/>
          <p:nvPr/>
        </p:nvSpPr>
        <p:spPr>
          <a:xfrm>
            <a:off x="838200" y="3429000"/>
            <a:ext cx="110763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Landi og </a:t>
            </a:r>
            <a:r>
              <a:rPr lang="en-US" err="1"/>
              <a:t>skógi</a:t>
            </a:r>
            <a:r>
              <a:rPr lang="en-US"/>
              <a:t> </a:t>
            </a:r>
            <a:r>
              <a:rPr lang="en-US" err="1"/>
              <a:t>ber</a:t>
            </a:r>
            <a:r>
              <a:rPr lang="en-US"/>
              <a:t> </a:t>
            </a:r>
            <a:r>
              <a:rPr lang="en-US" err="1"/>
              <a:t>samkvæmt</a:t>
            </a:r>
            <a:r>
              <a:rPr lang="en-US"/>
              <a:t> </a:t>
            </a:r>
            <a:r>
              <a:rPr lang="en-US" err="1"/>
              <a:t>lögum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halda</a:t>
            </a:r>
            <a:r>
              <a:rPr lang="en-US"/>
              <a:t> </a:t>
            </a:r>
            <a:r>
              <a:rPr lang="en-US" err="1"/>
              <a:t>skógarskrá</a:t>
            </a:r>
            <a:r>
              <a:rPr lang="en-US"/>
              <a:t> </a:t>
            </a:r>
            <a:r>
              <a:rPr lang="en-US" err="1"/>
              <a:t>yfir</a:t>
            </a:r>
            <a:r>
              <a:rPr lang="en-US"/>
              <a:t> </a:t>
            </a:r>
            <a:r>
              <a:rPr lang="en-US" err="1"/>
              <a:t>alla</a:t>
            </a:r>
            <a:r>
              <a:rPr lang="en-US"/>
              <a:t> </a:t>
            </a:r>
            <a:r>
              <a:rPr lang="en-US" err="1"/>
              <a:t>skóga</a:t>
            </a:r>
            <a:r>
              <a:rPr lang="en-US"/>
              <a:t> </a:t>
            </a:r>
            <a:r>
              <a:rPr lang="en-US" err="1"/>
              <a:t>landsins</a:t>
            </a:r>
            <a:r>
              <a:rPr lang="en-US"/>
              <a:t> og </a:t>
            </a:r>
            <a:r>
              <a:rPr lang="en-US" err="1"/>
              <a:t>kjarr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Skógarskráin</a:t>
            </a:r>
            <a:r>
              <a:rPr lang="en-US"/>
              <a:t> </a:t>
            </a:r>
            <a:r>
              <a:rPr lang="en-US" err="1"/>
              <a:t>skal</a:t>
            </a:r>
            <a:r>
              <a:rPr lang="en-US"/>
              <a:t> vera </a:t>
            </a:r>
            <a:r>
              <a:rPr lang="en-US" err="1"/>
              <a:t>með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lágmarki</a:t>
            </a:r>
            <a:r>
              <a:rPr lang="en-US"/>
              <a:t> </a:t>
            </a:r>
            <a:r>
              <a:rPr lang="en-US" err="1"/>
              <a:t>eftirfarandi</a:t>
            </a:r>
            <a:r>
              <a:rPr lang="en-US"/>
              <a:t> </a:t>
            </a:r>
            <a:r>
              <a:rPr lang="en-US" err="1"/>
              <a:t>upplýsingar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err="1"/>
              <a:t>Staðsetningu</a:t>
            </a:r>
            <a:r>
              <a:rPr lang="en-US" b="1"/>
              <a:t> </a:t>
            </a:r>
            <a:r>
              <a:rPr lang="en-US" b="1" err="1"/>
              <a:t>skóga</a:t>
            </a:r>
            <a:r>
              <a:rPr lang="en-US" b="1"/>
              <a:t> og </a:t>
            </a:r>
            <a:r>
              <a:rPr lang="en-US" b="1" err="1"/>
              <a:t>kjarrs</a:t>
            </a:r>
            <a:r>
              <a:rPr lang="en-US" b="1"/>
              <a:t>, </a:t>
            </a:r>
            <a:r>
              <a:rPr lang="en-US" b="1" err="1"/>
              <a:t>ytri</a:t>
            </a:r>
            <a:r>
              <a:rPr lang="en-US" b="1"/>
              <a:t> </a:t>
            </a:r>
            <a:r>
              <a:rPr lang="en-US" b="1" err="1"/>
              <a:t>mörk</a:t>
            </a:r>
            <a:r>
              <a:rPr lang="en-US" b="1"/>
              <a:t> </a:t>
            </a:r>
            <a:r>
              <a:rPr lang="en-US" b="1" err="1"/>
              <a:t>þeirra</a:t>
            </a:r>
            <a:r>
              <a:rPr lang="en-US" b="1"/>
              <a:t>, </a:t>
            </a:r>
            <a:r>
              <a:rPr lang="en-US" b="1" err="1"/>
              <a:t>flatarmál</a:t>
            </a:r>
            <a:r>
              <a:rPr lang="en-US" b="1"/>
              <a:t>, </a:t>
            </a:r>
            <a:r>
              <a:rPr lang="en-US" b="1" err="1"/>
              <a:t>eignarhald</a:t>
            </a:r>
            <a:r>
              <a:rPr lang="en-US" b="1"/>
              <a:t> og </a:t>
            </a:r>
            <a:r>
              <a:rPr lang="en-US" b="1" err="1"/>
              <a:t>trjátegundir</a:t>
            </a:r>
            <a:endParaRPr lang="en-US" b="1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Skóglendisvefsjá</a:t>
            </a:r>
            <a:r>
              <a:rPr lang="en-US"/>
              <a:t> </a:t>
            </a:r>
            <a:r>
              <a:rPr lang="en-US" err="1"/>
              <a:t>síðan</a:t>
            </a:r>
            <a:r>
              <a:rPr lang="en-US"/>
              <a:t> 2017, </a:t>
            </a:r>
            <a:r>
              <a:rPr lang="en-US" err="1"/>
              <a:t>ný</a:t>
            </a:r>
            <a:r>
              <a:rPr lang="en-US"/>
              <a:t> </a:t>
            </a:r>
            <a:r>
              <a:rPr lang="en-US" err="1"/>
              <a:t>útgáfa</a:t>
            </a:r>
            <a:r>
              <a:rPr lang="en-US"/>
              <a:t> </a:t>
            </a:r>
            <a:r>
              <a:rPr lang="en-US" err="1"/>
              <a:t>kynnt</a:t>
            </a:r>
            <a:r>
              <a:rPr lang="en-US"/>
              <a:t> </a:t>
            </a:r>
            <a:r>
              <a:rPr lang="en-US" err="1"/>
              <a:t>hér</a:t>
            </a:r>
            <a:r>
              <a:rPr lang="en-US"/>
              <a:t> á </a:t>
            </a:r>
            <a:r>
              <a:rPr lang="en-US" err="1"/>
              <a:t>fagráðstefnu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err="1"/>
              <a:t>Skógar</a:t>
            </a:r>
            <a:r>
              <a:rPr lang="en-US" b="1"/>
              <a:t> </a:t>
            </a:r>
            <a:r>
              <a:rPr lang="en-US" b="1" err="1"/>
              <a:t>sem</a:t>
            </a:r>
            <a:r>
              <a:rPr lang="en-US" b="1"/>
              <a:t> </a:t>
            </a:r>
            <a:r>
              <a:rPr lang="en-US" b="1" err="1"/>
              <a:t>njóta</a:t>
            </a:r>
            <a:r>
              <a:rPr lang="en-US" b="1"/>
              <a:t> </a:t>
            </a:r>
            <a:r>
              <a:rPr lang="en-US" b="1" err="1"/>
              <a:t>sérstakrar</a:t>
            </a:r>
            <a:r>
              <a:rPr lang="en-US" b="1"/>
              <a:t> </a:t>
            </a:r>
            <a:r>
              <a:rPr lang="en-US" b="1" err="1"/>
              <a:t>verndar</a:t>
            </a:r>
            <a:r>
              <a:rPr lang="en-US" b="1"/>
              <a:t> </a:t>
            </a:r>
            <a:r>
              <a:rPr kumimoji="0" lang="is-IS" altLang="is-IS" b="0" i="0" u="none" strike="noStrike" cap="none" normalizeH="0" baseline="0">
                <a:ln>
                  <a:noFill/>
                </a:ln>
                <a:solidFill>
                  <a:srgbClr val="242424"/>
                </a:solidFill>
                <a:effectLst/>
                <a:latin typeface="Droid Serif"/>
              </a:rPr>
              <a:t>sbr. 61. gr. laga um náttúruvernd, skulu vera hluti af skógaskrá.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s-IS" altLang="is-IS">
                <a:solidFill>
                  <a:srgbClr val="242424"/>
                </a:solidFill>
                <a:latin typeface="Droid Serif"/>
              </a:rPr>
              <a:t>Þekja yfir skóga sem njóta sérstakrar verndar hafa verið í skoðun um nokkurt skeið og er í vinnslu</a:t>
            </a: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is-IS" altLang="is-IS" b="1">
                <a:solidFill>
                  <a:srgbClr val="242424"/>
                </a:solidFill>
                <a:latin typeface="Droid Serif"/>
              </a:rPr>
              <a:t>Kolefnisforða</a:t>
            </a:r>
          </a:p>
          <a:p>
            <a:pPr marL="1200150" lvl="2" indent="-285750" fontAlgn="t">
              <a:buFont typeface="Arial" panose="020B0604020202020204" pitchFamily="34" charset="0"/>
              <a:buChar char="•"/>
            </a:pPr>
            <a:r>
              <a:rPr lang="is-IS" altLang="is-IS">
                <a:solidFill>
                  <a:srgbClr val="242424"/>
                </a:solidFill>
                <a:latin typeface="Droid Serif"/>
              </a:rPr>
              <a:t> Á hverju ári er upplýsingum aflað um kolefnisforða í skógum landsins. </a:t>
            </a:r>
            <a:r>
              <a:rPr kumimoji="0" lang="is-IS" altLang="is-IS" b="0" i="0" u="none" strike="noStrike" cap="none" normalizeH="0" baseline="0">
                <a:ln>
                  <a:noFill/>
                </a:ln>
                <a:solidFill>
                  <a:srgbClr val="242424"/>
                </a:solidFill>
                <a:effectLst/>
                <a:latin typeface="Droid Serif"/>
              </a:rPr>
              <a:t>Kolefnisforðakort</a:t>
            </a:r>
            <a:r>
              <a:rPr kumimoji="0" lang="is-IS" altLang="is-IS" b="0" i="0" u="none" strike="noStrike" cap="none" normalizeH="0">
                <a:ln>
                  <a:noFill/>
                </a:ln>
                <a:solidFill>
                  <a:srgbClr val="242424"/>
                </a:solidFill>
                <a:effectLst/>
                <a:latin typeface="Droid Serif"/>
              </a:rPr>
              <a:t> í undirbúningi.</a:t>
            </a:r>
            <a:endParaRPr lang="is-IS" altLang="is-IS">
              <a:solidFill>
                <a:srgbClr val="242424"/>
              </a:solidFill>
              <a:latin typeface="Droid Serif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err="1"/>
              <a:t>Skrána</a:t>
            </a:r>
            <a:r>
              <a:rPr lang="en-US" b="1"/>
              <a:t> </a:t>
            </a:r>
            <a:r>
              <a:rPr lang="en-US" b="1" err="1"/>
              <a:t>skal</a:t>
            </a:r>
            <a:r>
              <a:rPr lang="en-US" b="1"/>
              <a:t> </a:t>
            </a:r>
            <a:r>
              <a:rPr lang="en-US" b="1" err="1"/>
              <a:t>uppfæra</a:t>
            </a:r>
            <a:r>
              <a:rPr lang="en-US" b="1"/>
              <a:t> og </a:t>
            </a:r>
            <a:r>
              <a:rPr lang="en-US" b="1" err="1"/>
              <a:t>birta</a:t>
            </a:r>
            <a:r>
              <a:rPr lang="en-US" b="1"/>
              <a:t> á </a:t>
            </a:r>
            <a:r>
              <a:rPr lang="en-US" b="1" err="1"/>
              <a:t>a.m.k</a:t>
            </a:r>
            <a:r>
              <a:rPr lang="en-US" b="1"/>
              <a:t>. 5 </a:t>
            </a:r>
            <a:r>
              <a:rPr lang="en-US" b="1" err="1"/>
              <a:t>ára</a:t>
            </a:r>
            <a:r>
              <a:rPr lang="en-US" b="1"/>
              <a:t> </a:t>
            </a:r>
            <a:r>
              <a:rPr lang="en-US" b="1" err="1"/>
              <a:t>fresti</a:t>
            </a:r>
            <a:endParaRPr lang="en-US" b="1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err="1"/>
              <a:t>Uppfærsla</a:t>
            </a:r>
            <a:r>
              <a:rPr lang="en-US"/>
              <a:t> 2025</a:t>
            </a:r>
          </a:p>
          <a:p>
            <a:pPr lvl="1"/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229F0-BF9F-89BE-9ECA-568CD4F0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BAFFB-D2A3-F1D8-1C4C-82D1BD85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A close up of a letter&#10;&#10;AI-generated content may be incorrect.">
            <a:extLst>
              <a:ext uri="{FF2B5EF4-FFF2-40B4-BE49-F238E27FC236}">
                <a16:creationId xmlns:a16="http://schemas.microsoft.com/office/drawing/2014/main" id="{77100BED-9259-766A-739F-31B4AEDA8B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4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419F-9F91-1E9D-AA37-A5431168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Skógarskilgreiningar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50EC-478D-50D0-925F-C4E7755D8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>
            <a:normAutofit lnSpcReduction="10000"/>
          </a:bodyPr>
          <a:lstStyle/>
          <a:p>
            <a:r>
              <a:rPr lang="en-GB" err="1"/>
              <a:t>Skógur</a:t>
            </a:r>
            <a:r>
              <a:rPr lang="en-GB"/>
              <a:t>/</a:t>
            </a:r>
            <a:r>
              <a:rPr lang="en-GB" err="1"/>
              <a:t>skóglendi</a:t>
            </a:r>
            <a:r>
              <a:rPr lang="en-GB"/>
              <a:t> (Forest)</a:t>
            </a:r>
          </a:p>
          <a:p>
            <a:pPr lvl="1"/>
            <a:r>
              <a:rPr lang="en-GB" err="1"/>
              <a:t>Hæð</a:t>
            </a:r>
            <a:r>
              <a:rPr lang="en-GB"/>
              <a:t> </a:t>
            </a:r>
            <a:r>
              <a:rPr lang="en-GB" err="1"/>
              <a:t>fullvaxta</a:t>
            </a:r>
            <a:r>
              <a:rPr lang="en-GB"/>
              <a:t>: </a:t>
            </a:r>
          </a:p>
          <a:p>
            <a:pPr marL="914400" lvl="1" indent="-514350"/>
            <a:r>
              <a:rPr lang="en-GB"/>
              <a:t>FAO </a:t>
            </a:r>
            <a:r>
              <a:rPr lang="en-GB" err="1"/>
              <a:t>skilgreining</a:t>
            </a:r>
            <a:r>
              <a:rPr lang="en-GB"/>
              <a:t>: 5 m </a:t>
            </a:r>
            <a:r>
              <a:rPr lang="en-GB" err="1"/>
              <a:t>eða</a:t>
            </a:r>
            <a:r>
              <a:rPr lang="en-GB"/>
              <a:t> </a:t>
            </a:r>
            <a:r>
              <a:rPr lang="en-GB" err="1"/>
              <a:t>meira</a:t>
            </a:r>
            <a:endParaRPr lang="en-GB"/>
          </a:p>
          <a:p>
            <a:pPr marL="914400" lvl="1" indent="-514350"/>
            <a:r>
              <a:rPr lang="en-GB" err="1"/>
              <a:t>Íslensk</a:t>
            </a:r>
            <a:r>
              <a:rPr lang="en-GB"/>
              <a:t> </a:t>
            </a:r>
            <a:r>
              <a:rPr lang="en-GB" err="1"/>
              <a:t>skilgreining</a:t>
            </a:r>
            <a:r>
              <a:rPr lang="en-GB"/>
              <a:t>: 2 m </a:t>
            </a:r>
            <a:r>
              <a:rPr lang="en-GB" err="1"/>
              <a:t>eða</a:t>
            </a:r>
            <a:r>
              <a:rPr lang="en-GB"/>
              <a:t> Meira</a:t>
            </a:r>
          </a:p>
          <a:p>
            <a:pPr marL="1314450" lvl="2" indent="-514350"/>
            <a:r>
              <a:rPr lang="en-GB" err="1"/>
              <a:t>Notuð</a:t>
            </a:r>
            <a:r>
              <a:rPr lang="en-GB"/>
              <a:t> í </a:t>
            </a:r>
            <a:r>
              <a:rPr lang="en-GB" err="1"/>
              <a:t>bókhaldi</a:t>
            </a:r>
            <a:r>
              <a:rPr lang="en-GB"/>
              <a:t> GHL</a:t>
            </a:r>
            <a:endParaRPr lang="is-IS"/>
          </a:p>
          <a:p>
            <a:pPr marL="514350" indent="-514350"/>
            <a:r>
              <a:rPr lang="is-IS"/>
              <a:t>Annað viði vaxið land:</a:t>
            </a:r>
          </a:p>
          <a:p>
            <a:pPr marL="914400" lvl="1" indent="-514350"/>
            <a:r>
              <a:rPr lang="is-IS"/>
              <a:t>Other </a:t>
            </a:r>
            <a:r>
              <a:rPr lang="is-IS" err="1"/>
              <a:t>wooded</a:t>
            </a:r>
            <a:r>
              <a:rPr lang="is-IS"/>
              <a:t> land</a:t>
            </a:r>
          </a:p>
          <a:p>
            <a:pPr marL="914400" lvl="1" indent="-514350"/>
            <a:r>
              <a:rPr lang="is-IS"/>
              <a:t>Hæð fullvaxta</a:t>
            </a:r>
          </a:p>
          <a:p>
            <a:pPr marL="914400" lvl="1" indent="-514350"/>
            <a:r>
              <a:rPr lang="is-IS"/>
              <a:t>FAO skilgreining: undir 5 m</a:t>
            </a:r>
          </a:p>
          <a:p>
            <a:pPr marL="914400" lvl="1" indent="-514350"/>
            <a:r>
              <a:rPr lang="is-IS"/>
              <a:t>Íslensk skilgreining: undir 2 m</a:t>
            </a:r>
          </a:p>
          <a:p>
            <a:pPr marL="1314450" lvl="2" indent="-514350"/>
            <a:r>
              <a:rPr lang="is-IS"/>
              <a:t>Kjarr (e. </a:t>
            </a:r>
            <a:r>
              <a:rPr lang="is-IS" err="1"/>
              <a:t>shrubland</a:t>
            </a:r>
            <a:r>
              <a:rPr lang="is-IS"/>
              <a:t>)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338FF-E4DF-9FA9-8FE1-F5D3E302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32</a:t>
            </a:fld>
            <a:endParaRPr lang="is-I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ABB1E5C-B41B-FF78-ED84-CA85CEB5A733}"/>
              </a:ext>
            </a:extLst>
          </p:cNvPr>
          <p:cNvGraphicFramePr>
            <a:graphicFrameLocks/>
          </p:cNvGraphicFramePr>
          <p:nvPr/>
        </p:nvGraphicFramePr>
        <p:xfrm>
          <a:off x="6299812" y="1600201"/>
          <a:ext cx="4572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C4991-0B8D-8833-07D5-79A5B8527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4EAA7961-7439-4A6B-13D8-2B57231ABF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35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1179009-892F-07DE-FB91-6F9A6528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95" y="167633"/>
            <a:ext cx="10515600" cy="1325563"/>
          </a:xfrm>
        </p:spPr>
        <p:txBody>
          <a:bodyPr/>
          <a:lstStyle/>
          <a:p>
            <a:r>
              <a:rPr lang="en-US" err="1"/>
              <a:t>Vaxandi</a:t>
            </a:r>
            <a:r>
              <a:rPr lang="en-US"/>
              <a:t> </a:t>
            </a:r>
            <a:r>
              <a:rPr lang="en-US" err="1"/>
              <a:t>viðarmagn</a:t>
            </a:r>
            <a:r>
              <a:rPr lang="en-US"/>
              <a:t> á Íslandi</a:t>
            </a:r>
            <a:endParaRPr lang="is-IS"/>
          </a:p>
        </p:txBody>
      </p:sp>
      <p:pic>
        <p:nvPicPr>
          <p:cNvPr id="4" name="Mynd 3" descr="Mynd sem inniheldur kort, texti&#10;&#10;Efni búið til af gervigreind getur verið með villum.">
            <a:extLst>
              <a:ext uri="{FF2B5EF4-FFF2-40B4-BE49-F238E27FC236}">
                <a16:creationId xmlns:a16="http://schemas.microsoft.com/office/drawing/2014/main" id="{0503F1E2-B4D6-E530-D6AA-49A4C51145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932" y="1621277"/>
            <a:ext cx="7020290" cy="4964348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4C13A55E-F932-C6EE-247C-7526460357FE}"/>
              </a:ext>
            </a:extLst>
          </p:cNvPr>
          <p:cNvSpPr txBox="1"/>
          <p:nvPr/>
        </p:nvSpPr>
        <p:spPr>
          <a:xfrm>
            <a:off x="428103" y="2781503"/>
            <a:ext cx="304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Vaxandi</a:t>
            </a:r>
            <a:r>
              <a:rPr lang="en-US" dirty="0"/>
              <a:t> </a:t>
            </a:r>
            <a:r>
              <a:rPr lang="en-US" dirty="0" err="1"/>
              <a:t>viðarmagn</a:t>
            </a:r>
            <a:r>
              <a:rPr lang="en-US" dirty="0"/>
              <a:t> </a:t>
            </a:r>
            <a:r>
              <a:rPr lang="en-US" dirty="0" err="1"/>
              <a:t>skiptist</a:t>
            </a:r>
            <a:r>
              <a:rPr lang="en-US" dirty="0"/>
              <a:t> á </a:t>
            </a:r>
          </a:p>
          <a:p>
            <a:r>
              <a:rPr lang="en-US" dirty="0"/>
              <a:t>3 </a:t>
            </a:r>
            <a:r>
              <a:rPr lang="en-US" dirty="0" err="1"/>
              <a:t>kjarnasvæði</a:t>
            </a:r>
            <a:endParaRPr lang="en-US" dirty="0"/>
          </a:p>
        </p:txBody>
      </p:sp>
      <p:sp>
        <p:nvSpPr>
          <p:cNvPr id="5" name="Sporaskja 4">
            <a:extLst>
              <a:ext uri="{FF2B5EF4-FFF2-40B4-BE49-F238E27FC236}">
                <a16:creationId xmlns:a16="http://schemas.microsoft.com/office/drawing/2014/main" id="{7D307781-C902-0F0B-9C05-E853006B79DC}"/>
              </a:ext>
            </a:extLst>
          </p:cNvPr>
          <p:cNvSpPr/>
          <p:nvPr/>
        </p:nvSpPr>
        <p:spPr>
          <a:xfrm>
            <a:off x="6562928" y="4051570"/>
            <a:ext cx="1854740" cy="179151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Sporaskja 5">
            <a:extLst>
              <a:ext uri="{FF2B5EF4-FFF2-40B4-BE49-F238E27FC236}">
                <a16:creationId xmlns:a16="http://schemas.microsoft.com/office/drawing/2014/main" id="{DD918537-DC8B-5B6A-0B27-D64604763844}"/>
              </a:ext>
            </a:extLst>
          </p:cNvPr>
          <p:cNvSpPr/>
          <p:nvPr/>
        </p:nvSpPr>
        <p:spPr>
          <a:xfrm>
            <a:off x="7477328" y="2359941"/>
            <a:ext cx="2217906" cy="15635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Sporaskja 6">
            <a:extLst>
              <a:ext uri="{FF2B5EF4-FFF2-40B4-BE49-F238E27FC236}">
                <a16:creationId xmlns:a16="http://schemas.microsoft.com/office/drawing/2014/main" id="{774EEDB0-AD3F-1C14-E679-54660EC713F8}"/>
              </a:ext>
            </a:extLst>
          </p:cNvPr>
          <p:cNvSpPr/>
          <p:nvPr/>
        </p:nvSpPr>
        <p:spPr>
          <a:xfrm>
            <a:off x="10486418" y="3223097"/>
            <a:ext cx="640404" cy="102464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51B462EE-466C-4E63-18AF-E4AB0B5D5A51}"/>
              </a:ext>
            </a:extLst>
          </p:cNvPr>
          <p:cNvSpPr txBox="1"/>
          <p:nvPr/>
        </p:nvSpPr>
        <p:spPr>
          <a:xfrm>
            <a:off x="526895" y="3586264"/>
            <a:ext cx="156831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Austurland</a:t>
            </a:r>
            <a:endParaRPr lang="is-IS"/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A13C4108-2993-CB0C-24F5-817ADEDAF9C4}"/>
              </a:ext>
            </a:extLst>
          </p:cNvPr>
          <p:cNvSpPr txBox="1"/>
          <p:nvPr/>
        </p:nvSpPr>
        <p:spPr>
          <a:xfrm>
            <a:off x="526895" y="4153870"/>
            <a:ext cx="160819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Norðurland</a:t>
            </a:r>
            <a:endParaRPr lang="is-IS"/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61EE7CD6-1E7C-4116-FE23-9E783FCACE43}"/>
              </a:ext>
            </a:extLst>
          </p:cNvPr>
          <p:cNvSpPr txBox="1"/>
          <p:nvPr/>
        </p:nvSpPr>
        <p:spPr>
          <a:xfrm>
            <a:off x="526895" y="4721476"/>
            <a:ext cx="25410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Suður</a:t>
            </a:r>
            <a:r>
              <a:rPr lang="en-US"/>
              <a:t>- og </a:t>
            </a:r>
            <a:r>
              <a:rPr lang="en-US" err="1"/>
              <a:t>Vesturland</a:t>
            </a:r>
            <a:endParaRPr lang="is-IS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A13BDF05-C3BA-D201-E589-5EF4A614D1F5}"/>
              </a:ext>
            </a:extLst>
          </p:cNvPr>
          <p:cNvSpPr txBox="1"/>
          <p:nvPr/>
        </p:nvSpPr>
        <p:spPr>
          <a:xfrm>
            <a:off x="428103" y="1267174"/>
            <a:ext cx="219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Ofanjarðarhluti</a:t>
            </a:r>
            <a:r>
              <a:rPr lang="en-US" dirty="0"/>
              <a:t> </a:t>
            </a:r>
            <a:r>
              <a:rPr lang="en-US" dirty="0" err="1"/>
              <a:t>trjáa</a:t>
            </a:r>
            <a:endParaRPr lang="is-I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CFAA870-4428-08FC-3EC2-E9F64C69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4EF47B9-5B9F-AD66-F085-F4288717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pic>
        <p:nvPicPr>
          <p:cNvPr id="15" name="Picture 14" descr="A close up of a letter&#10;&#10;AI-generated content may be incorrect.">
            <a:extLst>
              <a:ext uri="{FF2B5EF4-FFF2-40B4-BE49-F238E27FC236}">
                <a16:creationId xmlns:a16="http://schemas.microsoft.com/office/drawing/2014/main" id="{6E77CFA1-BC2E-2972-58DC-337D1CF95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17" name="Textarammi 16">
            <a:extLst>
              <a:ext uri="{FF2B5EF4-FFF2-40B4-BE49-F238E27FC236}">
                <a16:creationId xmlns:a16="http://schemas.microsoft.com/office/drawing/2014/main" id="{A7395DB9-54A9-0E04-E2C7-B8B2B9D9D541}"/>
              </a:ext>
            </a:extLst>
          </p:cNvPr>
          <p:cNvSpPr txBox="1"/>
          <p:nvPr/>
        </p:nvSpPr>
        <p:spPr>
          <a:xfrm>
            <a:off x="428103" y="1747693"/>
            <a:ext cx="3482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Tx/>
              <a:buNone/>
            </a:pPr>
            <a:r>
              <a:rPr lang="is-IS" altLang="is-I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Rúmmál með berki á lifandi trjám með þvermál í brjósthæð jafnt og eða meira en 10 </a:t>
            </a:r>
            <a:r>
              <a:rPr lang="is-IS" altLang="is-I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sm</a:t>
            </a:r>
            <a:r>
              <a:rPr lang="is-IS" altLang="is-I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Felur í sér stofn trésins án stubbs og greina en með toppi. </a:t>
            </a:r>
          </a:p>
        </p:txBody>
      </p:sp>
    </p:spTree>
    <p:extLst>
      <p:ext uri="{BB962C8B-B14F-4D97-AF65-F5344CB8AC3E}">
        <p14:creationId xmlns:p14="http://schemas.microsoft.com/office/powerpoint/2010/main" val="30580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7073-378E-9856-C07C-FCDBAE01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Samanburður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önnur</a:t>
            </a:r>
            <a:r>
              <a:rPr lang="en-GB"/>
              <a:t> </a:t>
            </a:r>
            <a:r>
              <a:rPr lang="en-GB" err="1"/>
              <a:t>lönd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71A2D-C798-62CE-85FB-492E91C2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34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40F9F7-43C6-9045-1A05-88D4E94253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358" y="2309931"/>
            <a:ext cx="2141284" cy="210656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6B3E403-ED93-5B09-4C8A-F3A070BF10F6}"/>
              </a:ext>
            </a:extLst>
          </p:cNvPr>
          <p:cNvGraphicFramePr>
            <a:graphicFrameLocks/>
          </p:cNvGraphicFramePr>
          <p:nvPr/>
        </p:nvGraphicFramePr>
        <p:xfrm>
          <a:off x="737667" y="1267866"/>
          <a:ext cx="4670825" cy="502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8C1E7E8-EC9F-5498-0D43-12A68DCC85EC}"/>
              </a:ext>
            </a:extLst>
          </p:cNvPr>
          <p:cNvGraphicFramePr>
            <a:graphicFrameLocks/>
          </p:cNvGraphicFramePr>
          <p:nvPr/>
        </p:nvGraphicFramePr>
        <p:xfrm>
          <a:off x="5293017" y="1417638"/>
          <a:ext cx="5937625" cy="433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B090-B7C0-EB8A-C10F-5C38007D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pic>
        <p:nvPicPr>
          <p:cNvPr id="6" name="Picture 5" descr="A close up of a letter&#10;&#10;AI-generated content may be incorrect.">
            <a:extLst>
              <a:ext uri="{FF2B5EF4-FFF2-40B4-BE49-F238E27FC236}">
                <a16:creationId xmlns:a16="http://schemas.microsoft.com/office/drawing/2014/main" id="{F194FAF1-CD53-4C22-AD2F-029E6D0F00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D0D0-FB4F-B84E-9007-31024CC1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Samanburður</a:t>
            </a:r>
            <a:r>
              <a:rPr lang="en-GB"/>
              <a:t> milli </a:t>
            </a:r>
            <a:r>
              <a:rPr lang="en-GB" err="1"/>
              <a:t>trjátegunda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D8A29-30A8-557F-5C07-827307F3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35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52CC8D-828D-46EB-2079-21303AB878EE}"/>
              </a:ext>
            </a:extLst>
          </p:cNvPr>
          <p:cNvGrpSpPr/>
          <p:nvPr/>
        </p:nvGrpSpPr>
        <p:grpSpPr>
          <a:xfrm>
            <a:off x="883842" y="1535943"/>
            <a:ext cx="10501314" cy="3750469"/>
            <a:chOff x="0" y="0"/>
            <a:chExt cx="10501314" cy="3750469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32303B2C-A67F-57C0-3061-5FD657FA50EA}"/>
                </a:ext>
              </a:extLst>
            </p:cNvPr>
            <p:cNvGraphicFramePr/>
            <p:nvPr/>
          </p:nvGraphicFramePr>
          <p:xfrm>
            <a:off x="0" y="7144"/>
            <a:ext cx="6136481" cy="37409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B8714030-CB92-8EC9-2FDF-084D18EE9893}"/>
                </a:ext>
              </a:extLst>
            </p:cNvPr>
            <p:cNvGraphicFramePr/>
            <p:nvPr/>
          </p:nvGraphicFramePr>
          <p:xfrm>
            <a:off x="5584031" y="0"/>
            <a:ext cx="4917283" cy="37504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DD942-95B1-BCEA-3C7C-943FE360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pic>
        <p:nvPicPr>
          <p:cNvPr id="9" name="Picture 8" descr="A close up of a letter&#10;&#10;AI-generated content may be incorrect.">
            <a:extLst>
              <a:ext uri="{FF2B5EF4-FFF2-40B4-BE49-F238E27FC236}">
                <a16:creationId xmlns:a16="http://schemas.microsoft.com/office/drawing/2014/main" id="{7FAFC80F-5265-DCE3-E2FA-F4C7F1EA0E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11" name="Textarammi 10">
            <a:extLst>
              <a:ext uri="{FF2B5EF4-FFF2-40B4-BE49-F238E27FC236}">
                <a16:creationId xmlns:a16="http://schemas.microsoft.com/office/drawing/2014/main" id="{114FCB4D-20EE-BE37-7AE6-37AB715965FC}"/>
              </a:ext>
            </a:extLst>
          </p:cNvPr>
          <p:cNvSpPr txBox="1"/>
          <p:nvPr/>
        </p:nvSpPr>
        <p:spPr>
          <a:xfrm>
            <a:off x="8679766" y="1535943"/>
            <a:ext cx="569741" cy="426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s-IS" dirty="0"/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1761A407-15C5-6CEE-BD90-75443C15BEBE}"/>
              </a:ext>
            </a:extLst>
          </p:cNvPr>
          <p:cNvSpPr txBox="1"/>
          <p:nvPr/>
        </p:nvSpPr>
        <p:spPr>
          <a:xfrm>
            <a:off x="8641080" y="1600145"/>
            <a:ext cx="68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is-I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9E5395D6-8270-5B75-B6DD-92C6CDF93C79}"/>
              </a:ext>
            </a:extLst>
          </p:cNvPr>
          <p:cNvSpPr txBox="1"/>
          <p:nvPr/>
        </p:nvSpPr>
        <p:spPr>
          <a:xfrm>
            <a:off x="3732628" y="1543087"/>
            <a:ext cx="569741" cy="426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s-IS" dirty="0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B8D56BA8-E4AF-3B5E-AFF6-BEACED6698A1}"/>
              </a:ext>
            </a:extLst>
          </p:cNvPr>
          <p:cNvSpPr txBox="1"/>
          <p:nvPr/>
        </p:nvSpPr>
        <p:spPr>
          <a:xfrm>
            <a:off x="3693942" y="1607289"/>
            <a:ext cx="68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</a:t>
            </a:r>
            <a:endParaRPr lang="is-I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4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B97B0-D2AE-760B-230E-DCBDAF03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err="1"/>
              <a:t>Skógar</a:t>
            </a:r>
            <a:r>
              <a:rPr lang="en-GB"/>
              <a:t> </a:t>
            </a:r>
            <a:r>
              <a:rPr lang="en-GB" err="1"/>
              <a:t>tiltækir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viðaröflunar</a:t>
            </a:r>
            <a:br>
              <a:rPr lang="en-GB"/>
            </a:br>
            <a:r>
              <a:rPr lang="en-GB" sz="2000"/>
              <a:t>(e. Forest available for wood supply = FAWS)</a:t>
            </a:r>
            <a:endParaRPr lang="is-I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435E6-9DD7-6593-13DF-5F71F37FE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175402" cy="4525963"/>
          </a:xfrm>
        </p:spPr>
        <p:txBody>
          <a:bodyPr>
            <a:normAutofit/>
          </a:bodyPr>
          <a:lstStyle/>
          <a:p>
            <a:r>
              <a:rPr lang="en-GB" sz="2400"/>
              <a:t>Gera </a:t>
            </a:r>
            <a:r>
              <a:rPr lang="en-GB" sz="2400" err="1"/>
              <a:t>áætlanir</a:t>
            </a:r>
            <a:r>
              <a:rPr lang="en-GB" sz="2400"/>
              <a:t> um </a:t>
            </a:r>
            <a:r>
              <a:rPr lang="en-GB" sz="2400" err="1"/>
              <a:t>mögulega</a:t>
            </a:r>
            <a:r>
              <a:rPr lang="en-GB" sz="2400"/>
              <a:t> </a:t>
            </a:r>
            <a:r>
              <a:rPr lang="en-GB" sz="2400" err="1"/>
              <a:t>viðarnýtingu</a:t>
            </a:r>
            <a:r>
              <a:rPr lang="en-GB" sz="2400"/>
              <a:t> </a:t>
            </a:r>
            <a:r>
              <a:rPr lang="en-GB" sz="2400" err="1"/>
              <a:t>raunsannari</a:t>
            </a:r>
            <a:endParaRPr lang="en-GB" sz="2400"/>
          </a:p>
          <a:p>
            <a:r>
              <a:rPr lang="en-GB" sz="2400" err="1"/>
              <a:t>Þáttum</a:t>
            </a:r>
            <a:r>
              <a:rPr lang="en-GB" sz="2400"/>
              <a:t> </a:t>
            </a:r>
            <a:r>
              <a:rPr lang="en-GB" sz="2400" err="1"/>
              <a:t>sem</a:t>
            </a:r>
            <a:r>
              <a:rPr lang="en-GB" sz="2400"/>
              <a:t> </a:t>
            </a:r>
            <a:r>
              <a:rPr lang="en-GB" sz="2400" err="1"/>
              <a:t>takmarka</a:t>
            </a:r>
            <a:r>
              <a:rPr lang="en-GB" sz="2400"/>
              <a:t> </a:t>
            </a:r>
            <a:r>
              <a:rPr lang="en-GB" sz="2400" err="1"/>
              <a:t>viðaröflun</a:t>
            </a:r>
            <a:r>
              <a:rPr lang="en-GB" sz="2400"/>
              <a:t> er </a:t>
            </a:r>
            <a:r>
              <a:rPr lang="en-GB" sz="2400" err="1"/>
              <a:t>skipt</a:t>
            </a:r>
            <a:r>
              <a:rPr lang="en-GB" sz="2400"/>
              <a:t> í </a:t>
            </a:r>
            <a:r>
              <a:rPr lang="en-GB" sz="2400" err="1"/>
              <a:t>þrennt</a:t>
            </a:r>
            <a:r>
              <a:rPr lang="en-GB" sz="2400"/>
              <a:t>:</a:t>
            </a:r>
          </a:p>
          <a:p>
            <a:pPr lvl="1"/>
            <a:r>
              <a:rPr lang="en-GB" sz="2000" err="1"/>
              <a:t>Umhverfisþættir</a:t>
            </a:r>
            <a:r>
              <a:rPr lang="en-GB" sz="2000"/>
              <a:t>: </a:t>
            </a:r>
            <a:r>
              <a:rPr lang="en-GB" sz="2000" err="1"/>
              <a:t>t.d.</a:t>
            </a:r>
            <a:r>
              <a:rPr lang="en-GB" sz="2000"/>
              <a:t> </a:t>
            </a:r>
            <a:r>
              <a:rPr lang="en-GB" sz="2000" err="1"/>
              <a:t>friðanir</a:t>
            </a:r>
            <a:r>
              <a:rPr lang="en-GB" sz="2000"/>
              <a:t> v. </a:t>
            </a:r>
            <a:r>
              <a:rPr lang="en-GB" sz="2000" err="1"/>
              <a:t>náttúruverndar</a:t>
            </a:r>
            <a:endParaRPr lang="en-GB" sz="2000"/>
          </a:p>
          <a:p>
            <a:pPr lvl="1"/>
            <a:r>
              <a:rPr lang="en-GB" sz="2000" err="1"/>
              <a:t>Hagrænir</a:t>
            </a:r>
            <a:r>
              <a:rPr lang="en-GB" sz="2000"/>
              <a:t> </a:t>
            </a:r>
            <a:r>
              <a:rPr lang="en-GB" sz="2000" err="1"/>
              <a:t>þættir</a:t>
            </a:r>
            <a:r>
              <a:rPr lang="en-GB" sz="2000"/>
              <a:t>: </a:t>
            </a:r>
            <a:r>
              <a:rPr lang="en-GB" sz="2000" err="1"/>
              <a:t>s.s.</a:t>
            </a:r>
            <a:r>
              <a:rPr lang="en-GB" sz="2000"/>
              <a:t> </a:t>
            </a:r>
            <a:r>
              <a:rPr lang="en-GB" sz="2000" err="1"/>
              <a:t>aðgengi</a:t>
            </a:r>
            <a:r>
              <a:rPr lang="en-GB" sz="2000"/>
              <a:t>, </a:t>
            </a:r>
            <a:r>
              <a:rPr lang="en-GB" sz="2000" err="1"/>
              <a:t>landhalli</a:t>
            </a:r>
            <a:r>
              <a:rPr lang="en-GB" sz="2000"/>
              <a:t>, </a:t>
            </a:r>
            <a:r>
              <a:rPr lang="en-GB" sz="2000" err="1"/>
              <a:t>arðbærni</a:t>
            </a:r>
            <a:endParaRPr lang="en-GB" sz="2000"/>
          </a:p>
          <a:p>
            <a:pPr lvl="1"/>
            <a:r>
              <a:rPr lang="en-GB" sz="2000" err="1"/>
              <a:t>Félagslegir</a:t>
            </a:r>
            <a:r>
              <a:rPr lang="en-GB" sz="2000"/>
              <a:t> </a:t>
            </a:r>
            <a:r>
              <a:rPr lang="en-GB" sz="2000" err="1"/>
              <a:t>þættir</a:t>
            </a:r>
            <a:r>
              <a:rPr lang="en-GB" sz="2000"/>
              <a:t>: </a:t>
            </a:r>
            <a:r>
              <a:rPr lang="en-GB" sz="2000" err="1"/>
              <a:t>önnur</a:t>
            </a:r>
            <a:r>
              <a:rPr lang="en-GB" sz="2000"/>
              <a:t> </a:t>
            </a:r>
            <a:r>
              <a:rPr lang="en-GB" sz="2000" err="1"/>
              <a:t>nýting</a:t>
            </a:r>
            <a:r>
              <a:rPr lang="en-GB" sz="2000"/>
              <a:t> </a:t>
            </a:r>
            <a:r>
              <a:rPr lang="en-GB" sz="2000" err="1"/>
              <a:t>kemur</a:t>
            </a:r>
            <a:r>
              <a:rPr lang="en-GB" sz="2000"/>
              <a:t> í veg </a:t>
            </a:r>
            <a:r>
              <a:rPr lang="en-GB" sz="2000" err="1"/>
              <a:t>fyrir</a:t>
            </a:r>
            <a:r>
              <a:rPr lang="en-GB" sz="2000"/>
              <a:t> </a:t>
            </a:r>
            <a:r>
              <a:rPr lang="en-GB" sz="2000" err="1"/>
              <a:t>mögulega</a:t>
            </a:r>
            <a:r>
              <a:rPr lang="en-GB" sz="2000"/>
              <a:t> </a:t>
            </a:r>
            <a:r>
              <a:rPr lang="en-GB" sz="2000" err="1"/>
              <a:t>viðaröflun</a:t>
            </a:r>
            <a:r>
              <a:rPr lang="en-GB" sz="2000"/>
              <a:t> </a:t>
            </a:r>
            <a:r>
              <a:rPr lang="en-GB" sz="2000" err="1"/>
              <a:t>s.s.</a:t>
            </a:r>
            <a:r>
              <a:rPr lang="en-GB" sz="2000"/>
              <a:t> </a:t>
            </a:r>
            <a:r>
              <a:rPr lang="en-GB" sz="2000" err="1"/>
              <a:t>veiðar</a:t>
            </a:r>
            <a:r>
              <a:rPr lang="en-GB" sz="2000"/>
              <a:t>, </a:t>
            </a:r>
            <a:r>
              <a:rPr lang="en-GB" sz="2000" err="1"/>
              <a:t>háspennulínur</a:t>
            </a:r>
            <a:r>
              <a:rPr lang="en-GB" sz="2000"/>
              <a:t>, </a:t>
            </a:r>
            <a:r>
              <a:rPr lang="en-GB" sz="2000" err="1"/>
              <a:t>útivist</a:t>
            </a:r>
            <a:r>
              <a:rPr lang="en-GB" sz="2000"/>
              <a:t>, </a:t>
            </a:r>
            <a:r>
              <a:rPr lang="en-GB" sz="2000" err="1"/>
              <a:t>heræfingasvæði</a:t>
            </a:r>
            <a:endParaRPr lang="en-GB" sz="2000"/>
          </a:p>
          <a:p>
            <a:r>
              <a:rPr lang="en-GB" sz="2400" err="1"/>
              <a:t>Hlutfall</a:t>
            </a:r>
            <a:r>
              <a:rPr lang="en-GB" sz="2400"/>
              <a:t> </a:t>
            </a:r>
            <a:r>
              <a:rPr lang="en-GB" sz="2400" err="1"/>
              <a:t>skóga</a:t>
            </a:r>
            <a:r>
              <a:rPr lang="en-GB" sz="2400"/>
              <a:t> </a:t>
            </a:r>
            <a:r>
              <a:rPr lang="en-GB" sz="2400" err="1"/>
              <a:t>sem</a:t>
            </a:r>
            <a:r>
              <a:rPr lang="en-GB" sz="2400"/>
              <a:t> ekki </a:t>
            </a:r>
            <a:r>
              <a:rPr lang="en-GB" sz="2400" err="1"/>
              <a:t>eru</a:t>
            </a:r>
            <a:r>
              <a:rPr lang="en-GB" sz="2400"/>
              <a:t> </a:t>
            </a:r>
            <a:r>
              <a:rPr lang="en-GB" sz="2400" err="1"/>
              <a:t>tiltækir</a:t>
            </a:r>
            <a:r>
              <a:rPr lang="en-GB" sz="2400"/>
              <a:t> (FNAWS) er </a:t>
            </a:r>
            <a:r>
              <a:rPr lang="en-GB" sz="2400" err="1"/>
              <a:t>mishátt</a:t>
            </a:r>
            <a:r>
              <a:rPr lang="en-GB" sz="2400"/>
              <a:t> </a:t>
            </a:r>
            <a:r>
              <a:rPr lang="en-GB" sz="2400" err="1"/>
              <a:t>eftir</a:t>
            </a:r>
            <a:r>
              <a:rPr lang="en-GB" sz="2400"/>
              <a:t> </a:t>
            </a:r>
            <a:r>
              <a:rPr lang="en-GB" sz="2400" err="1"/>
              <a:t>löndum</a:t>
            </a:r>
            <a:r>
              <a:rPr lang="en-GB" sz="2400"/>
              <a:t> og </a:t>
            </a:r>
            <a:r>
              <a:rPr lang="en-GB" sz="2400" err="1"/>
              <a:t>af</a:t>
            </a:r>
            <a:r>
              <a:rPr lang="en-GB" sz="2400"/>
              <a:t> </a:t>
            </a:r>
            <a:r>
              <a:rPr lang="en-GB" sz="2400" err="1"/>
              <a:t>misjöfnum</a:t>
            </a:r>
            <a:r>
              <a:rPr lang="en-GB" sz="2400"/>
              <a:t> </a:t>
            </a:r>
            <a:r>
              <a:rPr lang="en-GB" sz="2400" err="1"/>
              <a:t>ástæðum</a:t>
            </a:r>
            <a:r>
              <a:rPr lang="en-GB" sz="2400"/>
              <a:t> (5 </a:t>
            </a:r>
            <a:r>
              <a:rPr lang="en-GB" sz="2400" err="1"/>
              <a:t>til</a:t>
            </a:r>
            <a:r>
              <a:rPr lang="en-GB" sz="2400"/>
              <a:t> 49% </a:t>
            </a:r>
            <a:r>
              <a:rPr lang="en-GB" sz="2400" err="1"/>
              <a:t>af</a:t>
            </a:r>
            <a:r>
              <a:rPr lang="en-GB" sz="2400"/>
              <a:t> </a:t>
            </a:r>
            <a:r>
              <a:rPr lang="en-GB" sz="2400" err="1"/>
              <a:t>flatarmáli</a:t>
            </a:r>
            <a:r>
              <a:rPr lang="en-GB" sz="2400"/>
              <a:t>)</a:t>
            </a:r>
            <a:endParaRPr lang="is-IS" sz="24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FE6801-ACEC-7878-8454-32F08671B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6258" y="1600201"/>
            <a:ext cx="4536143" cy="26183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1BF89-749B-56B5-12D8-F03C1E84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36</a:t>
            </a:fld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9C68B8-1931-08F4-4948-FFF743EBB81B}"/>
              </a:ext>
            </a:extLst>
          </p:cNvPr>
          <p:cNvSpPr txBox="1"/>
          <p:nvPr/>
        </p:nvSpPr>
        <p:spPr>
          <a:xfrm>
            <a:off x="6992470" y="4472107"/>
            <a:ext cx="479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>
                <a:hlinkClick r:id="rId4"/>
              </a:rPr>
              <a:t>https://www.sciencedirect.com/science/article/pii/S1389934119301492?via%253Dihub</a:t>
            </a:r>
            <a:r>
              <a:rPr lang="is-IS" sz="120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C0C57-A954-02CC-E6D5-4424889E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FC3CB5F2-AADB-376A-5373-75F927662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75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3F5E7-052A-4DF7-71AB-EE2C0851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5A417F-81A0-2A73-76A1-F33A0726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7323"/>
          </a:xfrm>
        </p:spPr>
        <p:txBody>
          <a:bodyPr>
            <a:normAutofit fontScale="90000"/>
          </a:bodyPr>
          <a:lstStyle/>
          <a:p>
            <a:r>
              <a:rPr lang="en-GB" err="1"/>
              <a:t>Skógar</a:t>
            </a:r>
            <a:r>
              <a:rPr lang="en-GB"/>
              <a:t> </a:t>
            </a:r>
            <a:r>
              <a:rPr lang="en-GB" err="1"/>
              <a:t>tiltækir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viðaröflunar</a:t>
            </a:r>
            <a:r>
              <a:rPr lang="en-GB"/>
              <a:t> - </a:t>
            </a:r>
            <a:r>
              <a:rPr lang="en-GB" err="1"/>
              <a:t>skipt</a:t>
            </a:r>
            <a:r>
              <a:rPr lang="en-GB"/>
              <a:t> á </a:t>
            </a:r>
            <a:r>
              <a:rPr lang="en-GB" err="1"/>
              <a:t>trjátegundir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16FB8-64A1-F346-CC69-29145050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189E8-11F1-4B35-BD13-81AB34BF116D}" type="slidenum">
              <a:rPr lang="is-IS" smtClean="0"/>
              <a:t>37</a:t>
            </a:fld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66494-C1D6-A37A-80D1-3A18256EA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91961"/>
            <a:ext cx="5181600" cy="1813367"/>
          </a:xfrm>
        </p:spPr>
        <p:txBody>
          <a:bodyPr>
            <a:normAutofit/>
          </a:bodyPr>
          <a:lstStyle/>
          <a:p>
            <a:r>
              <a:rPr lang="en-GB" sz="2000" dirty="0" err="1"/>
              <a:t>Tiltækt</a:t>
            </a:r>
            <a:r>
              <a:rPr lang="en-GB" sz="2000" dirty="0"/>
              <a:t> </a:t>
            </a:r>
            <a:r>
              <a:rPr lang="en-GB" sz="2000" dirty="0" err="1"/>
              <a:t>viðarmagn</a:t>
            </a:r>
            <a:r>
              <a:rPr lang="en-GB" sz="2000" dirty="0"/>
              <a:t>: 866 þús.m3</a:t>
            </a:r>
          </a:p>
          <a:p>
            <a:r>
              <a:rPr lang="en-GB" sz="2000" dirty="0" err="1"/>
              <a:t>Hæsta</a:t>
            </a:r>
            <a:r>
              <a:rPr lang="en-GB" sz="2000" dirty="0"/>
              <a:t> </a:t>
            </a:r>
            <a:r>
              <a:rPr lang="en-GB" sz="2000" dirty="0" err="1"/>
              <a:t>hlutfallið</a:t>
            </a:r>
            <a:r>
              <a:rPr lang="en-GB" sz="2000" dirty="0"/>
              <a:t> á </a:t>
            </a:r>
            <a:r>
              <a:rPr lang="en-GB" sz="2000" dirty="0" err="1"/>
              <a:t>tiltæku</a:t>
            </a:r>
            <a:r>
              <a:rPr lang="en-GB" sz="2000" dirty="0"/>
              <a:t> </a:t>
            </a:r>
            <a:r>
              <a:rPr lang="en-GB" sz="2000" dirty="0" err="1"/>
              <a:t>viðarmagni</a:t>
            </a:r>
            <a:r>
              <a:rPr lang="en-GB" sz="2000" dirty="0"/>
              <a:t> </a:t>
            </a:r>
            <a:r>
              <a:rPr lang="en-GB" sz="2000" dirty="0" err="1"/>
              <a:t>hjá</a:t>
            </a:r>
            <a:r>
              <a:rPr lang="en-GB" sz="2000" dirty="0"/>
              <a:t> </a:t>
            </a:r>
            <a:r>
              <a:rPr lang="en-GB" sz="2000" dirty="0" err="1"/>
              <a:t>lerki</a:t>
            </a:r>
            <a:r>
              <a:rPr lang="en-GB" sz="2000" dirty="0"/>
              <a:t>: 98%</a:t>
            </a:r>
          </a:p>
          <a:p>
            <a:r>
              <a:rPr lang="en-GB" sz="2000" dirty="0" err="1"/>
              <a:t>Lægst</a:t>
            </a:r>
            <a:r>
              <a:rPr lang="en-GB" sz="2000" dirty="0"/>
              <a:t> </a:t>
            </a:r>
            <a:r>
              <a:rPr lang="en-GB" sz="2000" dirty="0" err="1"/>
              <a:t>hjá</a:t>
            </a:r>
            <a:r>
              <a:rPr lang="en-GB" sz="2000" dirty="0"/>
              <a:t> </a:t>
            </a:r>
            <a:r>
              <a:rPr lang="en-GB" sz="2000" dirty="0" err="1"/>
              <a:t>öðrum</a:t>
            </a:r>
            <a:r>
              <a:rPr lang="en-GB" sz="2000" dirty="0"/>
              <a:t> </a:t>
            </a:r>
            <a:r>
              <a:rPr lang="en-GB" sz="2000" dirty="0" err="1"/>
              <a:t>tegundum</a:t>
            </a:r>
            <a:r>
              <a:rPr lang="en-GB" sz="2000" dirty="0"/>
              <a:t>:  67%</a:t>
            </a:r>
            <a:endParaRPr lang="is-IS" sz="20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2EC5E13-5F8A-8F14-C3A4-D5294C031BE3}"/>
              </a:ext>
            </a:extLst>
          </p:cNvPr>
          <p:cNvGraphicFramePr>
            <a:graphicFrameLocks/>
          </p:cNvGraphicFramePr>
          <p:nvPr/>
        </p:nvGraphicFramePr>
        <p:xfrm>
          <a:off x="520995" y="1091961"/>
          <a:ext cx="4853749" cy="5264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Mynd 1" descr="Mynd sem inniheldur kort&#10;&#10;Efni búið til af gervigreind getur verið með villum.">
            <a:extLst>
              <a:ext uri="{FF2B5EF4-FFF2-40B4-BE49-F238E27FC236}">
                <a16:creationId xmlns:a16="http://schemas.microsoft.com/office/drawing/2014/main" id="{2BAA5FDC-1690-E1D7-D29E-89CC4EF8C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582" y="2745185"/>
            <a:ext cx="4590972" cy="324561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A7AC7C-5853-9A3D-9B31-16371124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pic>
        <p:nvPicPr>
          <p:cNvPr id="9" name="Picture 8" descr="A close up of a letter&#10;&#10;AI-generated content may be incorrect.">
            <a:extLst>
              <a:ext uri="{FF2B5EF4-FFF2-40B4-BE49-F238E27FC236}">
                <a16:creationId xmlns:a16="http://schemas.microsoft.com/office/drawing/2014/main" id="{E97FFAEC-81EA-146C-8039-D8B97E41C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6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B1B450D-7A9C-3117-74EB-B279BCAB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69" y="198436"/>
            <a:ext cx="10620983" cy="1325563"/>
          </a:xfrm>
        </p:spPr>
        <p:txBody>
          <a:bodyPr>
            <a:normAutofit/>
          </a:bodyPr>
          <a:lstStyle/>
          <a:p>
            <a:r>
              <a:rPr lang="is-IS" sz="4000" dirty="0"/>
              <a:t>Nýjasta tækni og vísindi í mati á skógarauðlindinni</a:t>
            </a:r>
          </a:p>
        </p:txBody>
      </p:sp>
      <p:pic>
        <p:nvPicPr>
          <p:cNvPr id="6" name="Mynd 5" descr="Mynd sem inniheldur tr�, snj�r, m�lverk, utandyra&#10;&#10;Efni búið til af gervigreind getur verið með villum.">
            <a:extLst>
              <a:ext uri="{FF2B5EF4-FFF2-40B4-BE49-F238E27FC236}">
                <a16:creationId xmlns:a16="http://schemas.microsoft.com/office/drawing/2014/main" id="{33628140-8B39-E23C-B797-C1CC353D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01" y="1523999"/>
            <a:ext cx="4760069" cy="4760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Mynd 2" descr="Mynd sem inniheldur himinn, utandyra, m�lverk, tr�&#10;&#10;Efni búið til af gervigreind getur verið með villum.">
            <a:extLst>
              <a:ext uri="{FF2B5EF4-FFF2-40B4-BE49-F238E27FC236}">
                <a16:creationId xmlns:a16="http://schemas.microsoft.com/office/drawing/2014/main" id="{DF50AFCE-45D6-6B32-B6C1-95C96A97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61" y="1523999"/>
            <a:ext cx="4760069" cy="4760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9D3E0-2B54-222D-7760-1AA67D6A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C5053-5FD5-9407-A8C8-4971EFA0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A close up of a letter&#10;&#10;AI-generated content may be incorrect.">
            <a:extLst>
              <a:ext uri="{FF2B5EF4-FFF2-40B4-BE49-F238E27FC236}">
                <a16:creationId xmlns:a16="http://schemas.microsoft.com/office/drawing/2014/main" id="{426EE753-C808-686E-14D9-D3427E068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6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>
            <a:extLst>
              <a:ext uri="{FF2B5EF4-FFF2-40B4-BE49-F238E27FC236}">
                <a16:creationId xmlns:a16="http://schemas.microsoft.com/office/drawing/2014/main" id="{AD46A218-EDFA-C9A0-985B-F19CF85177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64" y="1540878"/>
            <a:ext cx="4306486" cy="934136"/>
          </a:xfrm>
          <a:prstGeom prst="rect">
            <a:avLst/>
          </a:prstGeom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29DABE40-302A-A477-E10E-07D5E1D68B1D}"/>
              </a:ext>
            </a:extLst>
          </p:cNvPr>
          <p:cNvSpPr txBox="1"/>
          <p:nvPr/>
        </p:nvSpPr>
        <p:spPr>
          <a:xfrm>
            <a:off x="661050" y="376136"/>
            <a:ext cx="108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600" dirty="0"/>
              <a:t>Kort yfir skóga heimsins gert með aðstoð gervigreindar</a:t>
            </a: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09DCC548-6884-C7DF-DF91-AD069A6F77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63" y="1363117"/>
            <a:ext cx="8241383" cy="232219"/>
          </a:xfrm>
          <a:prstGeom prst="rect">
            <a:avLst/>
          </a:prstGeom>
        </p:spPr>
      </p:pic>
      <p:sp>
        <p:nvSpPr>
          <p:cNvPr id="5" name="Textarammi 4">
            <a:extLst>
              <a:ext uri="{FF2B5EF4-FFF2-40B4-BE49-F238E27FC236}">
                <a16:creationId xmlns:a16="http://schemas.microsoft.com/office/drawing/2014/main" id="{475058A0-1364-7E8B-7B49-84ACEF08E7EE}"/>
              </a:ext>
            </a:extLst>
          </p:cNvPr>
          <p:cNvSpPr txBox="1"/>
          <p:nvPr/>
        </p:nvSpPr>
        <p:spPr>
          <a:xfrm>
            <a:off x="810263" y="2885872"/>
            <a:ext cx="6359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Meta og World </a:t>
            </a:r>
            <a:r>
              <a:rPr lang="is-IS" dirty="0" err="1"/>
              <a:t>Resource</a:t>
            </a:r>
            <a:r>
              <a:rPr lang="is-IS" dirty="0"/>
              <a:t> </a:t>
            </a:r>
            <a:r>
              <a:rPr lang="is-IS" dirty="0" err="1"/>
              <a:t>Institute</a:t>
            </a:r>
            <a:r>
              <a:rPr lang="is-IS" dirty="0"/>
              <a:t> stóðu fyrir gerð á skógarkorti </a:t>
            </a:r>
          </a:p>
          <a:p>
            <a:r>
              <a:rPr lang="is-IS" dirty="0"/>
              <a:t>sem sýnir þekju skóga heimsins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EEA40E00-9C48-37A3-3194-3870B52EE707}"/>
              </a:ext>
            </a:extLst>
          </p:cNvPr>
          <p:cNvSpPr txBox="1"/>
          <p:nvPr/>
        </p:nvSpPr>
        <p:spPr>
          <a:xfrm>
            <a:off x="810262" y="3527569"/>
            <a:ext cx="3549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Hvert og eitt tré fær sitt hæðargildi</a:t>
            </a:r>
          </a:p>
          <a:p>
            <a:r>
              <a:rPr lang="is-IS" dirty="0"/>
              <a:t>í 1m upplausn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15869476-3F81-D66B-53CA-FBE905E94D33}"/>
              </a:ext>
            </a:extLst>
          </p:cNvPr>
          <p:cNvSpPr txBox="1"/>
          <p:nvPr/>
        </p:nvSpPr>
        <p:spPr>
          <a:xfrm>
            <a:off x="810261" y="5473969"/>
            <a:ext cx="3912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/>
              <a:t>Það besta sem við höfum séð fyrir</a:t>
            </a:r>
          </a:p>
          <a:p>
            <a:r>
              <a:rPr lang="is-IS" b="1" dirty="0"/>
              <a:t>skóglendi frá þriðja aðila fyrir Ísland</a:t>
            </a:r>
          </a:p>
        </p:txBody>
      </p:sp>
      <p:pic>
        <p:nvPicPr>
          <p:cNvPr id="9" name="Mynd 8">
            <a:extLst>
              <a:ext uri="{FF2B5EF4-FFF2-40B4-BE49-F238E27FC236}">
                <a16:creationId xmlns:a16="http://schemas.microsoft.com/office/drawing/2014/main" id="{701CE9F2-6672-ECB2-4437-2C4F8A2D1F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998" y="1317099"/>
            <a:ext cx="3923427" cy="3269523"/>
          </a:xfrm>
          <a:prstGeom prst="rect">
            <a:avLst/>
          </a:prstGeom>
        </p:spPr>
      </p:pic>
      <p:pic>
        <p:nvPicPr>
          <p:cNvPr id="10" name="Mynd 9">
            <a:extLst>
              <a:ext uri="{FF2B5EF4-FFF2-40B4-BE49-F238E27FC236}">
                <a16:creationId xmlns:a16="http://schemas.microsoft.com/office/drawing/2014/main" id="{9F3CA99A-5C28-2BEE-FC35-5473015BAC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954" y="3429000"/>
            <a:ext cx="4068506" cy="3316310"/>
          </a:xfrm>
          <a:prstGeom prst="rect">
            <a:avLst/>
          </a:prstGeom>
        </p:spPr>
      </p:pic>
      <p:sp>
        <p:nvSpPr>
          <p:cNvPr id="11" name="Textarammi 10">
            <a:extLst>
              <a:ext uri="{FF2B5EF4-FFF2-40B4-BE49-F238E27FC236}">
                <a16:creationId xmlns:a16="http://schemas.microsoft.com/office/drawing/2014/main" id="{90E66BCA-DA08-DACF-0486-B016E80003E4}"/>
              </a:ext>
            </a:extLst>
          </p:cNvPr>
          <p:cNvSpPr txBox="1"/>
          <p:nvPr/>
        </p:nvSpPr>
        <p:spPr>
          <a:xfrm>
            <a:off x="810262" y="4176408"/>
            <a:ext cx="3498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Gögnin og líkanið á bak við gögnin</a:t>
            </a:r>
          </a:p>
          <a:p>
            <a:r>
              <a:rPr lang="is-IS" dirty="0"/>
              <a:t>aðgengileg á vefnum</a:t>
            </a: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91D67F56-C247-058E-0509-DA0A000133EA}"/>
              </a:ext>
            </a:extLst>
          </p:cNvPr>
          <p:cNvSpPr txBox="1"/>
          <p:nvPr/>
        </p:nvSpPr>
        <p:spPr>
          <a:xfrm>
            <a:off x="810261" y="4847868"/>
            <a:ext cx="28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Hægt að aðlaga fyrir Ísland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E4E700A-9504-8E0B-EC70-3A5AE397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13EA36C-E061-B780-9C36-175ADB87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39</a:t>
            </a:fld>
            <a:endParaRPr lang="en-US"/>
          </a:p>
        </p:txBody>
      </p:sp>
      <p:pic>
        <p:nvPicPr>
          <p:cNvPr id="16" name="Picture 15" descr="A close up of a letter&#10;&#10;AI-generated content may be incorrect.">
            <a:extLst>
              <a:ext uri="{FF2B5EF4-FFF2-40B4-BE49-F238E27FC236}">
                <a16:creationId xmlns:a16="http://schemas.microsoft.com/office/drawing/2014/main" id="{C40D9162-03B2-D19B-928E-E05112876A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0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A59AE-F822-78EF-B607-63AFAEC5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281732"/>
            <a:ext cx="10598586" cy="1076854"/>
          </a:xfrm>
        </p:spPr>
        <p:txBody>
          <a:bodyPr>
            <a:normAutofit/>
          </a:bodyPr>
          <a:lstStyle/>
          <a:p>
            <a:r>
              <a:rPr lang="en-US" err="1"/>
              <a:t>Hvað</a:t>
            </a:r>
            <a:r>
              <a:rPr lang="en-US"/>
              <a:t> er ÍSÚ?  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A40D9-5318-E1E2-F7C2-BA5641065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723" y="1235052"/>
            <a:ext cx="7794641" cy="520529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6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Vöktun</a:t>
            </a:r>
            <a:r>
              <a:rPr lang="en-U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6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skógarvistkerfa</a:t>
            </a:r>
            <a:endParaRPr lang="en-US" sz="2600">
              <a:solidFill>
                <a:srgbClr val="333333"/>
              </a:solidFill>
              <a:latin typeface="Arial Nova" panose="020B0504020202020204" pitchFamily="34" charset="0"/>
              <a:cs typeface="Open Sans Semibold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Meginmarkmið að afla á vísindalegan hátt upplýsinga um </a:t>
            </a:r>
          </a:p>
          <a:p>
            <a:pPr marL="1028700" lvl="1" indent="-342900">
              <a:lnSpc>
                <a:spcPct val="150000"/>
              </a:lnSpc>
              <a:spcBef>
                <a:spcPts val="600"/>
              </a:spcBef>
            </a:pP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útbreiðslu skóga 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- kortlagning</a:t>
            </a:r>
          </a:p>
          <a:p>
            <a:pPr marL="1028700" lvl="1" indent="-342900">
              <a:lnSpc>
                <a:spcPct val="150000"/>
              </a:lnSpc>
              <a:spcBef>
                <a:spcPts val="0"/>
              </a:spcBef>
            </a:pP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uppsöfnun kolefnisforða 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- mælingar</a:t>
            </a:r>
          </a:p>
          <a:p>
            <a:pPr marL="1028700" lvl="1" indent="-342900">
              <a:lnSpc>
                <a:spcPct val="150000"/>
              </a:lnSpc>
              <a:spcBef>
                <a:spcPts val="0"/>
              </a:spcBef>
            </a:pP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ástand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trjánna/</a:t>
            </a: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skóganna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- mat</a:t>
            </a:r>
          </a:p>
          <a:p>
            <a:pPr marL="1028700" lvl="1" indent="-342900">
              <a:lnSpc>
                <a:spcPct val="150000"/>
              </a:lnSpc>
              <a:spcBef>
                <a:spcPts val="0"/>
              </a:spcBef>
            </a:pP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stöðu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skógar</a:t>
            </a: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auðlindarinnar</a:t>
            </a: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</a:p>
          <a:p>
            <a:pPr marL="1028700" lvl="1" indent="-342900">
              <a:lnSpc>
                <a:spcPct val="150000"/>
              </a:lnSpc>
              <a:spcBef>
                <a:spcPts val="600"/>
              </a:spcBef>
            </a:pPr>
            <a:r>
              <a:rPr lang="is-IS" sz="26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gögn um </a:t>
            </a:r>
            <a:r>
              <a:rPr lang="is-IS" sz="26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umhverfi</a:t>
            </a:r>
          </a:p>
          <a:p>
            <a:pPr marL="457200" indent="-457200">
              <a:buAutoNum type="arabicParenR"/>
            </a:pPr>
            <a:endParaRPr lang="is-IS" sz="1600">
              <a:solidFill>
                <a:schemeClr val="bg1"/>
              </a:solidFill>
            </a:endParaRPr>
          </a:p>
          <a:p>
            <a:endParaRPr lang="is-IS" sz="2400"/>
          </a:p>
        </p:txBody>
      </p:sp>
      <p:pic>
        <p:nvPicPr>
          <p:cNvPr id="6" name="Picture 5" descr="A person standing in a forest&#10;&#10;Description automatically generated">
            <a:extLst>
              <a:ext uri="{FF2B5EF4-FFF2-40B4-BE49-F238E27FC236}">
                <a16:creationId xmlns:a16="http://schemas.microsoft.com/office/drawing/2014/main" id="{0A1CF9B6-2B3A-2E14-2004-AAE695958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9838" y="149163"/>
            <a:ext cx="2960243" cy="2240520"/>
          </a:xfrm>
          <a:prstGeom prst="rect">
            <a:avLst/>
          </a:prstGeom>
        </p:spPr>
      </p:pic>
      <p:pic>
        <p:nvPicPr>
          <p:cNvPr id="9" name="Picture 8" descr="A person standing in a forest&#10;&#10;Description automatically generated">
            <a:extLst>
              <a:ext uri="{FF2B5EF4-FFF2-40B4-BE49-F238E27FC236}">
                <a16:creationId xmlns:a16="http://schemas.microsoft.com/office/drawing/2014/main" id="{EBB0B894-11E5-2A79-2015-38BC18CDFA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472" y="4621422"/>
            <a:ext cx="2773537" cy="2055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A person using a digital device&#10;&#10;Description automatically generated">
            <a:extLst>
              <a:ext uri="{FF2B5EF4-FFF2-40B4-BE49-F238E27FC236}">
                <a16:creationId xmlns:a16="http://schemas.microsoft.com/office/drawing/2014/main" id="{28E7A319-1EF2-5AFF-0407-BB75640022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560" y="2533475"/>
            <a:ext cx="2775228" cy="1849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2541BD2-90F4-B06C-BCA1-FFA768E97E78}"/>
              </a:ext>
            </a:extLst>
          </p:cNvPr>
          <p:cNvSpPr/>
          <p:nvPr/>
        </p:nvSpPr>
        <p:spPr>
          <a:xfrm>
            <a:off x="6534150" y="5229225"/>
            <a:ext cx="1476375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5" name="Picture 14" descr="A close up of a letter&#10;&#10;AI-generated content may be incorrect.">
            <a:extLst>
              <a:ext uri="{FF2B5EF4-FFF2-40B4-BE49-F238E27FC236}">
                <a16:creationId xmlns:a16="http://schemas.microsoft.com/office/drawing/2014/main" id="{C048D90F-9EE6-B2D4-E514-E8D4DEAF3D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54D61FF-591C-B57F-DB9B-4C454670F9A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189E8-11F1-4B35-BD13-81AB34BF116D}" type="slidenum">
              <a:rPr lang="is-IS" smtClean="0"/>
              <a:pPr/>
              <a:t>4</a:t>
            </a:fld>
            <a:endParaRPr lang="is-IS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6F8C2E66-6CC8-21F3-F668-1A73FDC83491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lumMod val="6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8937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>
            <a:extLst>
              <a:ext uri="{FF2B5EF4-FFF2-40B4-BE49-F238E27FC236}">
                <a16:creationId xmlns:a16="http://schemas.microsoft.com/office/drawing/2014/main" id="{C2274821-9DDE-DF18-0F6E-3711B830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" y="0"/>
            <a:ext cx="12167656" cy="6858000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66EEF0B4-04BE-47BE-1CAD-6A147288CEFB}"/>
              </a:ext>
            </a:extLst>
          </p:cNvPr>
          <p:cNvSpPr txBox="1"/>
          <p:nvPr/>
        </p:nvSpPr>
        <p:spPr>
          <a:xfrm>
            <a:off x="6141396" y="71336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Öskjuhlíð</a:t>
            </a:r>
            <a:endParaRPr lang="is-I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30785-061C-2BA2-792D-6AA5C8A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120AC-71E1-BFA6-4627-CFB0BAAB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98956791-1FEB-78EE-CC6A-039A17198F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06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>
            <a:extLst>
              <a:ext uri="{FF2B5EF4-FFF2-40B4-BE49-F238E27FC236}">
                <a16:creationId xmlns:a16="http://schemas.microsoft.com/office/drawing/2014/main" id="{B5FF3AA6-E165-4779-FD57-40CF03375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196"/>
            <a:ext cx="12192000" cy="50056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42B78D5-DE4F-A1C9-4B2C-8BD3B2CC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75" y="144423"/>
            <a:ext cx="2717260" cy="6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arammi 2">
            <a:extLst>
              <a:ext uri="{FF2B5EF4-FFF2-40B4-BE49-F238E27FC236}">
                <a16:creationId xmlns:a16="http://schemas.microsoft.com/office/drawing/2014/main" id="{E04B51DD-B9EB-44AC-B5D0-A201ABA679E9}"/>
              </a:ext>
            </a:extLst>
          </p:cNvPr>
          <p:cNvSpPr txBox="1"/>
          <p:nvPr/>
        </p:nvSpPr>
        <p:spPr>
          <a:xfrm>
            <a:off x="9064283" y="501649"/>
            <a:ext cx="307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Hamrahlíð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– Skógræktarfélag Mosfellsbæjar</a:t>
            </a:r>
            <a:endParaRPr lang="is-I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2A6F-111B-5B7D-36CA-00C79D8D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1AD5B-C4B8-AA9D-42FB-C98B9DBD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 descr="A close up of a letter&#10;&#10;AI-generated content may be incorrect.">
            <a:extLst>
              <a:ext uri="{FF2B5EF4-FFF2-40B4-BE49-F238E27FC236}">
                <a16:creationId xmlns:a16="http://schemas.microsoft.com/office/drawing/2014/main" id="{67BBA5EE-D45D-3160-21DC-5712C5E8C4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9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>
            <a:extLst>
              <a:ext uri="{FF2B5EF4-FFF2-40B4-BE49-F238E27FC236}">
                <a16:creationId xmlns:a16="http://schemas.microsoft.com/office/drawing/2014/main" id="{10E7AAEE-8B95-88EB-153B-FB25426DFE19}"/>
              </a:ext>
            </a:extLst>
          </p:cNvPr>
          <p:cNvSpPr txBox="1"/>
          <p:nvPr/>
        </p:nvSpPr>
        <p:spPr>
          <a:xfrm>
            <a:off x="1993252" y="303990"/>
            <a:ext cx="8316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Samanburður</a:t>
            </a:r>
            <a:r>
              <a:rPr lang="en-US" sz="2400" b="1" dirty="0"/>
              <a:t> á </a:t>
            </a:r>
            <a:r>
              <a:rPr lang="en-US" sz="2400" b="1" dirty="0" err="1"/>
              <a:t>hefðbundnum</a:t>
            </a:r>
            <a:r>
              <a:rPr lang="en-US" sz="2400" b="1" dirty="0"/>
              <a:t> </a:t>
            </a:r>
            <a:r>
              <a:rPr lang="en-US" sz="2400" b="1" dirty="0" err="1"/>
              <a:t>aðferðum</a:t>
            </a:r>
            <a:r>
              <a:rPr lang="en-US" sz="2400" b="1" dirty="0"/>
              <a:t> og LiDAR </a:t>
            </a:r>
            <a:r>
              <a:rPr lang="en-US" sz="2400" b="1" dirty="0" err="1"/>
              <a:t>drónum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/>
              <a:t>við</a:t>
            </a:r>
            <a:r>
              <a:rPr lang="en-US" sz="2400" b="1" dirty="0"/>
              <a:t> </a:t>
            </a:r>
            <a:r>
              <a:rPr lang="en-US" sz="2400" b="1" dirty="0" err="1"/>
              <a:t>skógmælingar</a:t>
            </a:r>
            <a:r>
              <a:rPr lang="en-US" sz="2400" b="1" dirty="0"/>
              <a:t> í </a:t>
            </a:r>
            <a:r>
              <a:rPr lang="en-US" sz="2400" b="1" dirty="0" err="1"/>
              <a:t>Fljótsdal</a:t>
            </a:r>
            <a:endParaRPr lang="en-US" b="1" dirty="0"/>
          </a:p>
          <a:p>
            <a:endParaRPr lang="en-US" dirty="0"/>
          </a:p>
          <a:p>
            <a:pPr algn="ctr"/>
            <a:r>
              <a:rPr lang="en-US" dirty="0" err="1"/>
              <a:t>Rannsókn</a:t>
            </a:r>
            <a:r>
              <a:rPr lang="en-US" dirty="0"/>
              <a:t> </a:t>
            </a:r>
            <a:r>
              <a:rPr lang="en-US" dirty="0" err="1"/>
              <a:t>styrkt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Framleiðnisjóði</a:t>
            </a:r>
            <a:r>
              <a:rPr lang="en-US" dirty="0"/>
              <a:t> </a:t>
            </a:r>
            <a:r>
              <a:rPr lang="en-US" dirty="0" err="1"/>
              <a:t>landbúnaðarins</a:t>
            </a:r>
            <a:r>
              <a:rPr lang="en-US" dirty="0"/>
              <a:t>, </a:t>
            </a:r>
            <a:r>
              <a:rPr lang="en-US" dirty="0" err="1"/>
              <a:t>verkefni</a:t>
            </a:r>
            <a:r>
              <a:rPr lang="en-US" dirty="0"/>
              <a:t> </a:t>
            </a:r>
            <a:r>
              <a:rPr lang="en-US" dirty="0" err="1"/>
              <a:t>lokið</a:t>
            </a:r>
            <a:r>
              <a:rPr lang="en-US" dirty="0"/>
              <a:t> 2020 </a:t>
            </a:r>
            <a:endParaRPr lang="is-IS" dirty="0"/>
          </a:p>
        </p:txBody>
      </p:sp>
      <p:pic>
        <p:nvPicPr>
          <p:cNvPr id="6" name="Mynd 5" descr="Mynd sem inniheldur utandyra, gras, spend�r, j�r�&#10;&#10;Efni búið til af gervigreind getur verið með villum.">
            <a:extLst>
              <a:ext uri="{FF2B5EF4-FFF2-40B4-BE49-F238E27FC236}">
                <a16:creationId xmlns:a16="http://schemas.microsoft.com/office/drawing/2014/main" id="{340640B2-80E7-C404-0DD9-F718EA034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57473" y="2537334"/>
            <a:ext cx="3920521" cy="294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9B68CE2-BB51-1EA6-FF75-F5C93BE87C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72" y="3139808"/>
            <a:ext cx="282829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EA26106D-EA0B-AC12-30C5-21F635B13C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05" y="2879117"/>
            <a:ext cx="5007190" cy="264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arammi 8">
            <a:extLst>
              <a:ext uri="{FF2B5EF4-FFF2-40B4-BE49-F238E27FC236}">
                <a16:creationId xmlns:a16="http://schemas.microsoft.com/office/drawing/2014/main" id="{369F7979-B7E6-7CED-3A4F-9C13947A818A}"/>
              </a:ext>
            </a:extLst>
          </p:cNvPr>
          <p:cNvSpPr txBox="1"/>
          <p:nvPr/>
        </p:nvSpPr>
        <p:spPr>
          <a:xfrm>
            <a:off x="404071" y="5928312"/>
            <a:ext cx="521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Samstarfsverkefni</a:t>
            </a:r>
            <a:r>
              <a:rPr lang="en-US" dirty="0"/>
              <a:t> Skógræktarinnar, </a:t>
            </a:r>
            <a:r>
              <a:rPr lang="en-US" dirty="0" err="1"/>
              <a:t>Svarma</a:t>
            </a:r>
            <a:r>
              <a:rPr lang="en-US" dirty="0"/>
              <a:t> og LSE</a:t>
            </a:r>
            <a:endParaRPr lang="is-I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2DFAD-236F-2DF5-6240-73C7859B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FC9563-D9A4-8427-40D3-30A5C564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  <p:pic>
        <p:nvPicPr>
          <p:cNvPr id="11" name="Picture 10" descr="A close up of a letter&#10;&#10;AI-generated content may be incorrect.">
            <a:extLst>
              <a:ext uri="{FF2B5EF4-FFF2-40B4-BE49-F238E27FC236}">
                <a16:creationId xmlns:a16="http://schemas.microsoft.com/office/drawing/2014/main" id="{2B8DE1D5-CABE-9FE5-60F8-D36AA83D0E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9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93A698D2-63FB-2B32-81DC-401D8E24B8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430" y="451875"/>
            <a:ext cx="3721321" cy="256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Mynd 1">
            <a:extLst>
              <a:ext uri="{FF2B5EF4-FFF2-40B4-BE49-F238E27FC236}">
                <a16:creationId xmlns:a16="http://schemas.microsoft.com/office/drawing/2014/main" id="{D3824ECC-911D-5CD7-7BAD-F98086B17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601" y="440865"/>
            <a:ext cx="3663613" cy="257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ynd 3">
            <a:extLst>
              <a:ext uri="{FF2B5EF4-FFF2-40B4-BE49-F238E27FC236}">
                <a16:creationId xmlns:a16="http://schemas.microsoft.com/office/drawing/2014/main" id="{A90D6834-6E80-7566-82DE-1F6FF80B97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082" y="3301170"/>
            <a:ext cx="3674669" cy="254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4553AC03-ADE0-8523-2F17-524B1A18B9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539" y="3306935"/>
            <a:ext cx="3663613" cy="2525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arammi 5">
            <a:extLst>
              <a:ext uri="{FF2B5EF4-FFF2-40B4-BE49-F238E27FC236}">
                <a16:creationId xmlns:a16="http://schemas.microsoft.com/office/drawing/2014/main" id="{6C56BB57-D286-EA85-E2A4-D77506368B9F}"/>
              </a:ext>
            </a:extLst>
          </p:cNvPr>
          <p:cNvSpPr txBox="1"/>
          <p:nvPr/>
        </p:nvSpPr>
        <p:spPr>
          <a:xfrm>
            <a:off x="4327836" y="2988855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Þéttleiki trjáa</a:t>
            </a:r>
          </a:p>
        </p:txBody>
      </p:sp>
      <p:sp>
        <p:nvSpPr>
          <p:cNvPr id="7" name="Textarammi 6">
            <a:extLst>
              <a:ext uri="{FF2B5EF4-FFF2-40B4-BE49-F238E27FC236}">
                <a16:creationId xmlns:a16="http://schemas.microsoft.com/office/drawing/2014/main" id="{2B8E778E-468F-0843-9945-4F494B6471CA}"/>
              </a:ext>
            </a:extLst>
          </p:cNvPr>
          <p:cNvSpPr txBox="1"/>
          <p:nvPr/>
        </p:nvSpPr>
        <p:spPr>
          <a:xfrm>
            <a:off x="8339129" y="3004422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Hæð trjáa</a:t>
            </a:r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CF85DA1F-5E88-CEF3-348E-466B1C117A5E}"/>
              </a:ext>
            </a:extLst>
          </p:cNvPr>
          <p:cNvSpPr txBox="1"/>
          <p:nvPr/>
        </p:nvSpPr>
        <p:spPr>
          <a:xfrm>
            <a:off x="4422539" y="5851592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Lífmassi í trjám</a:t>
            </a:r>
          </a:p>
        </p:txBody>
      </p:sp>
      <p:sp>
        <p:nvSpPr>
          <p:cNvPr id="9" name="Textarammi 8">
            <a:extLst>
              <a:ext uri="{FF2B5EF4-FFF2-40B4-BE49-F238E27FC236}">
                <a16:creationId xmlns:a16="http://schemas.microsoft.com/office/drawing/2014/main" id="{3CB7A04B-01A7-FA4E-9571-23D4E68E8E0B}"/>
              </a:ext>
            </a:extLst>
          </p:cNvPr>
          <p:cNvSpPr txBox="1"/>
          <p:nvPr/>
        </p:nvSpPr>
        <p:spPr>
          <a:xfrm>
            <a:off x="8377430" y="5832630"/>
            <a:ext cx="1611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/>
              <a:t>Lífmassi yfir svæði</a:t>
            </a:r>
          </a:p>
        </p:txBody>
      </p:sp>
      <p:sp>
        <p:nvSpPr>
          <p:cNvPr id="10" name="Textarammi 9">
            <a:extLst>
              <a:ext uri="{FF2B5EF4-FFF2-40B4-BE49-F238E27FC236}">
                <a16:creationId xmlns:a16="http://schemas.microsoft.com/office/drawing/2014/main" id="{E60628BD-7868-EC81-36DE-A9C87D487D1E}"/>
              </a:ext>
            </a:extLst>
          </p:cNvPr>
          <p:cNvSpPr txBox="1"/>
          <p:nvPr/>
        </p:nvSpPr>
        <p:spPr>
          <a:xfrm>
            <a:off x="369651" y="1919469"/>
            <a:ext cx="378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Gagnaúrvinnsla</a:t>
            </a:r>
            <a:r>
              <a:rPr lang="en-US" dirty="0"/>
              <a:t> </a:t>
            </a:r>
            <a:r>
              <a:rPr lang="en-US" dirty="0" err="1"/>
              <a:t>unnin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Svarma</a:t>
            </a:r>
            <a:endParaRPr lang="en-US" dirty="0"/>
          </a:p>
          <a:p>
            <a:r>
              <a:rPr lang="en-US" dirty="0"/>
              <a:t>í </a:t>
            </a:r>
            <a:r>
              <a:rPr lang="en-US" dirty="0" err="1"/>
              <a:t>samstarfi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sérfræðinga</a:t>
            </a:r>
            <a:r>
              <a:rPr lang="en-US" dirty="0"/>
              <a:t> á Mógilsá</a:t>
            </a:r>
            <a:endParaRPr lang="is-IS" dirty="0"/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1AFACF34-157E-FBD5-E4CB-137E34C674A6}"/>
              </a:ext>
            </a:extLst>
          </p:cNvPr>
          <p:cNvSpPr txBox="1"/>
          <p:nvPr/>
        </p:nvSpPr>
        <p:spPr>
          <a:xfrm>
            <a:off x="311528" y="840981"/>
            <a:ext cx="331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Gagnaúrvinnsla</a:t>
            </a:r>
            <a:endParaRPr lang="is-IS" sz="3600" dirty="0"/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9BC39700-22BD-D9F0-7E35-01B0650EAF8F}"/>
              </a:ext>
            </a:extLst>
          </p:cNvPr>
          <p:cNvSpPr txBox="1"/>
          <p:nvPr/>
        </p:nvSpPr>
        <p:spPr>
          <a:xfrm>
            <a:off x="264028" y="3850275"/>
            <a:ext cx="4158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Þekkt</a:t>
            </a:r>
            <a:r>
              <a:rPr lang="en-US" dirty="0"/>
              <a:t> </a:t>
            </a:r>
            <a:r>
              <a:rPr lang="en-US" dirty="0" err="1"/>
              <a:t>lífmassaföll</a:t>
            </a:r>
            <a:r>
              <a:rPr lang="en-US" dirty="0"/>
              <a:t> </a:t>
            </a:r>
            <a:r>
              <a:rPr lang="en-US" dirty="0" err="1"/>
              <a:t>notuð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mat</a:t>
            </a:r>
          </a:p>
          <a:p>
            <a:r>
              <a:rPr lang="en-US" dirty="0"/>
              <a:t>á </a:t>
            </a:r>
            <a:r>
              <a:rPr lang="en-US" dirty="0" err="1"/>
              <a:t>lífmassa</a:t>
            </a:r>
            <a:r>
              <a:rPr lang="en-US" dirty="0"/>
              <a:t> og </a:t>
            </a:r>
            <a:r>
              <a:rPr lang="en-US" dirty="0" err="1"/>
              <a:t>bolrúmmáli</a:t>
            </a:r>
            <a:r>
              <a:rPr lang="en-US" dirty="0"/>
              <a:t> í </a:t>
            </a:r>
            <a:r>
              <a:rPr lang="en-US" dirty="0" err="1"/>
              <a:t>hefðbundinni</a:t>
            </a:r>
            <a:endParaRPr lang="en-US" dirty="0"/>
          </a:p>
          <a:p>
            <a:r>
              <a:rPr lang="en-US" dirty="0" err="1"/>
              <a:t>aðferð</a:t>
            </a:r>
            <a:endParaRPr lang="is-IS" dirty="0"/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9E65ADF9-C851-7926-77DB-FE50A425A01B}"/>
              </a:ext>
            </a:extLst>
          </p:cNvPr>
          <p:cNvSpPr txBox="1"/>
          <p:nvPr/>
        </p:nvSpPr>
        <p:spPr>
          <a:xfrm>
            <a:off x="264028" y="4981926"/>
            <a:ext cx="3840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Hæð</a:t>
            </a:r>
            <a:r>
              <a:rPr lang="en-US" dirty="0"/>
              <a:t> </a:t>
            </a:r>
            <a:r>
              <a:rPr lang="en-US" dirty="0" err="1"/>
              <a:t>trjáa</a:t>
            </a:r>
            <a:r>
              <a:rPr lang="en-US" dirty="0"/>
              <a:t> </a:t>
            </a:r>
            <a:r>
              <a:rPr lang="en-US" dirty="0" err="1"/>
              <a:t>notuð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meta </a:t>
            </a:r>
            <a:r>
              <a:rPr lang="en-US" dirty="0" err="1"/>
              <a:t>lífmassa</a:t>
            </a:r>
            <a:r>
              <a:rPr lang="en-US" dirty="0"/>
              <a:t> </a:t>
            </a:r>
          </a:p>
          <a:p>
            <a:r>
              <a:rPr lang="en-US" dirty="0" err="1"/>
              <a:t>út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stuðli</a:t>
            </a:r>
            <a:r>
              <a:rPr lang="en-US" dirty="0"/>
              <a:t> með LiDAR </a:t>
            </a:r>
            <a:r>
              <a:rPr lang="en-US" dirty="0" err="1"/>
              <a:t>dróna</a:t>
            </a:r>
            <a:r>
              <a:rPr lang="en-US" dirty="0"/>
              <a:t> </a:t>
            </a:r>
            <a:r>
              <a:rPr lang="en-US" dirty="0" err="1"/>
              <a:t>aðferð</a:t>
            </a:r>
            <a:endParaRPr lang="is-I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E6EDD99-FF7D-B53A-4457-5218E8E1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132A0B7-5E6D-05AA-546E-B7274F0D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43</a:t>
            </a:fld>
            <a:endParaRPr lang="en-US"/>
          </a:p>
        </p:txBody>
      </p:sp>
      <p:pic>
        <p:nvPicPr>
          <p:cNvPr id="17" name="Picture 16" descr="A close up of a letter&#10;&#10;AI-generated content may be incorrect.">
            <a:extLst>
              <a:ext uri="{FF2B5EF4-FFF2-40B4-BE49-F238E27FC236}">
                <a16:creationId xmlns:a16="http://schemas.microsoft.com/office/drawing/2014/main" id="{117A0547-2A84-137F-1F7E-19A636D096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8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>
            <a:extLst>
              <a:ext uri="{FF2B5EF4-FFF2-40B4-BE49-F238E27FC236}">
                <a16:creationId xmlns:a16="http://schemas.microsoft.com/office/drawing/2014/main" id="{44667FF6-7327-362B-1E24-7ACC84CAC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406" y="1194077"/>
            <a:ext cx="3473511" cy="2088273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91FB8834-179A-9576-79CE-0868467A14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815" y="1171696"/>
            <a:ext cx="3944877" cy="2136418"/>
          </a:xfrm>
          <a:prstGeom prst="rect">
            <a:avLst/>
          </a:prstGeo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14B8DB3B-4FDA-5289-16B5-995DB16ECB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506" y="3768133"/>
            <a:ext cx="3424438" cy="1903966"/>
          </a:xfrm>
          <a:prstGeom prst="rect">
            <a:avLst/>
          </a:prstGeom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47BADBEC-052C-8EC8-5991-D4815EA80F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03" y="3721091"/>
            <a:ext cx="3625458" cy="1951073"/>
          </a:xfrm>
          <a:prstGeom prst="rect">
            <a:avLst/>
          </a:prstGeom>
        </p:spPr>
      </p:pic>
      <p:sp>
        <p:nvSpPr>
          <p:cNvPr id="2" name="Textarammi 1">
            <a:extLst>
              <a:ext uri="{FF2B5EF4-FFF2-40B4-BE49-F238E27FC236}">
                <a16:creationId xmlns:a16="http://schemas.microsoft.com/office/drawing/2014/main" id="{144A701A-AD51-1A6D-2E60-B490D7239E8E}"/>
              </a:ext>
            </a:extLst>
          </p:cNvPr>
          <p:cNvSpPr txBox="1"/>
          <p:nvPr/>
        </p:nvSpPr>
        <p:spPr>
          <a:xfrm>
            <a:off x="5101602" y="3308114"/>
            <a:ext cx="1359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>
                <a:solidFill>
                  <a:schemeClr val="bg2">
                    <a:lumMod val="50000"/>
                  </a:schemeClr>
                </a:solidFill>
              </a:rPr>
              <a:t>Ár gróðursetninga</a:t>
            </a: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FBE8355E-B6F3-2458-2268-A071D2634CCF}"/>
              </a:ext>
            </a:extLst>
          </p:cNvPr>
          <p:cNvSpPr txBox="1"/>
          <p:nvPr/>
        </p:nvSpPr>
        <p:spPr>
          <a:xfrm rot="16200000">
            <a:off x="3515695" y="2127302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dirty="0">
                <a:solidFill>
                  <a:schemeClr val="bg2">
                    <a:lumMod val="50000"/>
                  </a:schemeClr>
                </a:solidFill>
              </a:rPr>
              <a:t>Rúmmetrar m</a:t>
            </a:r>
            <a:r>
              <a:rPr lang="is-IS" sz="1100" baseline="3000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is-I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arammi 11">
            <a:extLst>
              <a:ext uri="{FF2B5EF4-FFF2-40B4-BE49-F238E27FC236}">
                <a16:creationId xmlns:a16="http://schemas.microsoft.com/office/drawing/2014/main" id="{A39D591A-6D95-24D7-EB45-7152450A1BDA}"/>
              </a:ext>
            </a:extLst>
          </p:cNvPr>
          <p:cNvSpPr txBox="1"/>
          <p:nvPr/>
        </p:nvSpPr>
        <p:spPr>
          <a:xfrm>
            <a:off x="9265137" y="3308114"/>
            <a:ext cx="1359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>
                <a:solidFill>
                  <a:schemeClr val="bg2">
                    <a:lumMod val="50000"/>
                  </a:schemeClr>
                </a:solidFill>
              </a:rPr>
              <a:t>Ár gróðursetninga</a:t>
            </a:r>
          </a:p>
        </p:txBody>
      </p:sp>
      <p:sp>
        <p:nvSpPr>
          <p:cNvPr id="13" name="Textarammi 12">
            <a:extLst>
              <a:ext uri="{FF2B5EF4-FFF2-40B4-BE49-F238E27FC236}">
                <a16:creationId xmlns:a16="http://schemas.microsoft.com/office/drawing/2014/main" id="{B9D85933-C731-AD7A-2F15-B5515E8CFA24}"/>
              </a:ext>
            </a:extLst>
          </p:cNvPr>
          <p:cNvSpPr txBox="1"/>
          <p:nvPr/>
        </p:nvSpPr>
        <p:spPr>
          <a:xfrm rot="16200000">
            <a:off x="7406187" y="2241421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dirty="0">
                <a:solidFill>
                  <a:schemeClr val="bg2">
                    <a:lumMod val="50000"/>
                  </a:schemeClr>
                </a:solidFill>
              </a:rPr>
              <a:t>Rúmmetrar m</a:t>
            </a:r>
            <a:r>
              <a:rPr lang="is-IS" sz="1100" baseline="3000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is-I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arammi 13">
            <a:extLst>
              <a:ext uri="{FF2B5EF4-FFF2-40B4-BE49-F238E27FC236}">
                <a16:creationId xmlns:a16="http://schemas.microsoft.com/office/drawing/2014/main" id="{92CCFF93-EBB5-5E8C-E2FD-469E3F066F63}"/>
              </a:ext>
            </a:extLst>
          </p:cNvPr>
          <p:cNvSpPr txBox="1"/>
          <p:nvPr/>
        </p:nvSpPr>
        <p:spPr>
          <a:xfrm>
            <a:off x="5229295" y="5664682"/>
            <a:ext cx="1359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>
                <a:solidFill>
                  <a:schemeClr val="bg2">
                    <a:lumMod val="50000"/>
                  </a:schemeClr>
                </a:solidFill>
              </a:rPr>
              <a:t>Ár gróðursetninga</a:t>
            </a:r>
          </a:p>
        </p:txBody>
      </p:sp>
      <p:sp>
        <p:nvSpPr>
          <p:cNvPr id="15" name="Textarammi 14">
            <a:extLst>
              <a:ext uri="{FF2B5EF4-FFF2-40B4-BE49-F238E27FC236}">
                <a16:creationId xmlns:a16="http://schemas.microsoft.com/office/drawing/2014/main" id="{2F1B762F-0ED8-6FB4-4164-0CBCD04FE15B}"/>
              </a:ext>
            </a:extLst>
          </p:cNvPr>
          <p:cNvSpPr txBox="1"/>
          <p:nvPr/>
        </p:nvSpPr>
        <p:spPr>
          <a:xfrm rot="16200000">
            <a:off x="3515694" y="4548213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dirty="0">
                <a:solidFill>
                  <a:schemeClr val="bg2">
                    <a:lumMod val="50000"/>
                  </a:schemeClr>
                </a:solidFill>
              </a:rPr>
              <a:t>Rúmmetrar m</a:t>
            </a:r>
            <a:r>
              <a:rPr lang="is-IS" sz="1100" baseline="3000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6" name="Textarammi 15">
            <a:extLst>
              <a:ext uri="{FF2B5EF4-FFF2-40B4-BE49-F238E27FC236}">
                <a16:creationId xmlns:a16="http://schemas.microsoft.com/office/drawing/2014/main" id="{EA139511-9421-5071-9D90-224B335DB63D}"/>
              </a:ext>
            </a:extLst>
          </p:cNvPr>
          <p:cNvSpPr txBox="1"/>
          <p:nvPr/>
        </p:nvSpPr>
        <p:spPr>
          <a:xfrm>
            <a:off x="9408766" y="5721531"/>
            <a:ext cx="1359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dirty="0">
                <a:solidFill>
                  <a:schemeClr val="bg2">
                    <a:lumMod val="50000"/>
                  </a:schemeClr>
                </a:solidFill>
              </a:rPr>
              <a:t>Ár gróðursetninga</a:t>
            </a:r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342ED1C5-0176-B563-94C0-324CB91B9FBD}"/>
              </a:ext>
            </a:extLst>
          </p:cNvPr>
          <p:cNvSpPr txBox="1"/>
          <p:nvPr/>
        </p:nvSpPr>
        <p:spPr>
          <a:xfrm rot="16200000">
            <a:off x="7619630" y="4689233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dirty="0">
                <a:solidFill>
                  <a:schemeClr val="bg2">
                    <a:lumMod val="50000"/>
                  </a:schemeClr>
                </a:solidFill>
              </a:rPr>
              <a:t>Rúmmetrar m</a:t>
            </a:r>
            <a:r>
              <a:rPr lang="is-IS" sz="1100" baseline="3000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is-I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6D5F80C0-0F65-937E-E0AD-E72EBA289254}"/>
              </a:ext>
            </a:extLst>
          </p:cNvPr>
          <p:cNvSpPr txBox="1"/>
          <p:nvPr/>
        </p:nvSpPr>
        <p:spPr>
          <a:xfrm>
            <a:off x="428018" y="453959"/>
            <a:ext cx="2308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Niðurstöður</a:t>
            </a:r>
            <a:endParaRPr lang="is-IS" sz="3200" dirty="0"/>
          </a:p>
        </p:txBody>
      </p:sp>
      <p:sp>
        <p:nvSpPr>
          <p:cNvPr id="20" name="Textarammi 19">
            <a:extLst>
              <a:ext uri="{FF2B5EF4-FFF2-40B4-BE49-F238E27FC236}">
                <a16:creationId xmlns:a16="http://schemas.microsoft.com/office/drawing/2014/main" id="{D809F4E0-28F2-CDE4-02EA-2B39FC77D26E}"/>
              </a:ext>
            </a:extLst>
          </p:cNvPr>
          <p:cNvSpPr txBox="1"/>
          <p:nvPr/>
        </p:nvSpPr>
        <p:spPr>
          <a:xfrm>
            <a:off x="290639" y="1626168"/>
            <a:ext cx="3562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Lítill</a:t>
            </a:r>
            <a:r>
              <a:rPr lang="en-US" dirty="0"/>
              <a:t> </a:t>
            </a:r>
            <a:r>
              <a:rPr lang="en-US" dirty="0" err="1"/>
              <a:t>munur</a:t>
            </a:r>
            <a:r>
              <a:rPr lang="en-US" dirty="0"/>
              <a:t> í </a:t>
            </a:r>
            <a:r>
              <a:rPr lang="en-US" dirty="0" err="1"/>
              <a:t>heildarlífmassa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Ofmat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gamla</a:t>
            </a:r>
            <a:r>
              <a:rPr lang="en-US" dirty="0"/>
              <a:t> </a:t>
            </a:r>
            <a:r>
              <a:rPr lang="en-US" dirty="0" err="1"/>
              <a:t>skóginn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Vanmat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þétta</a:t>
            </a:r>
            <a:r>
              <a:rPr lang="en-US" dirty="0"/>
              <a:t> </a:t>
            </a:r>
            <a:r>
              <a:rPr lang="en-US" dirty="0" err="1"/>
              <a:t>skóginn</a:t>
            </a:r>
            <a:r>
              <a:rPr lang="en-US" dirty="0"/>
              <a:t> </a:t>
            </a:r>
            <a:endParaRPr lang="is-IS" dirty="0"/>
          </a:p>
        </p:txBody>
      </p:sp>
      <p:sp>
        <p:nvSpPr>
          <p:cNvPr id="21" name="Textarammi 20">
            <a:extLst>
              <a:ext uri="{FF2B5EF4-FFF2-40B4-BE49-F238E27FC236}">
                <a16:creationId xmlns:a16="http://schemas.microsoft.com/office/drawing/2014/main" id="{E696B75B-BB09-DC72-3C12-A7BFFD589DF3}"/>
              </a:ext>
            </a:extLst>
          </p:cNvPr>
          <p:cNvSpPr txBox="1"/>
          <p:nvPr/>
        </p:nvSpPr>
        <p:spPr>
          <a:xfrm>
            <a:off x="285991" y="4123837"/>
            <a:ext cx="3066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Vanmat</a:t>
            </a:r>
            <a:r>
              <a:rPr lang="en-US" dirty="0"/>
              <a:t> í </a:t>
            </a:r>
            <a:r>
              <a:rPr lang="en-US" dirty="0" err="1"/>
              <a:t>fjölda</a:t>
            </a:r>
            <a:r>
              <a:rPr lang="en-US" dirty="0"/>
              <a:t> </a:t>
            </a:r>
            <a:r>
              <a:rPr lang="en-US" dirty="0" err="1"/>
              <a:t>trjáa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Sérstaklega</a:t>
            </a:r>
            <a:r>
              <a:rPr lang="en-US" dirty="0"/>
              <a:t> í </a:t>
            </a:r>
            <a:r>
              <a:rPr lang="en-US" dirty="0" err="1"/>
              <a:t>elsta</a:t>
            </a:r>
            <a:r>
              <a:rPr lang="en-US" dirty="0"/>
              <a:t> og </a:t>
            </a:r>
          </a:p>
          <a:p>
            <a:pPr lvl="1"/>
            <a:r>
              <a:rPr lang="en-US" dirty="0"/>
              <a:t>      </a:t>
            </a:r>
            <a:r>
              <a:rPr lang="en-US" dirty="0" err="1"/>
              <a:t>yngsta</a:t>
            </a:r>
            <a:r>
              <a:rPr lang="en-US" dirty="0"/>
              <a:t> </a:t>
            </a:r>
            <a:r>
              <a:rPr lang="en-US" dirty="0" err="1"/>
              <a:t>skóginum</a:t>
            </a:r>
            <a:endParaRPr lang="is-I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A0C52D9-744C-E212-256E-9E7497A7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649A9B-0673-C920-CFD2-87AED1B6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44</a:t>
            </a:fld>
            <a:endParaRPr lang="en-US"/>
          </a:p>
        </p:txBody>
      </p:sp>
      <p:pic>
        <p:nvPicPr>
          <p:cNvPr id="25" name="Picture 24" descr="A close up of a letter&#10;&#10;AI-generated content may be incorrect.">
            <a:extLst>
              <a:ext uri="{FF2B5EF4-FFF2-40B4-BE49-F238E27FC236}">
                <a16:creationId xmlns:a16="http://schemas.microsoft.com/office/drawing/2014/main" id="{FA1B7E62-4470-7D78-0239-47C5B8A7B3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2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rammi 4">
            <a:extLst>
              <a:ext uri="{FF2B5EF4-FFF2-40B4-BE49-F238E27FC236}">
                <a16:creationId xmlns:a16="http://schemas.microsoft.com/office/drawing/2014/main" id="{2E41ED1D-B8F3-B62D-1D2F-014E0CB5FD9B}"/>
              </a:ext>
            </a:extLst>
          </p:cNvPr>
          <p:cNvSpPr txBox="1"/>
          <p:nvPr/>
        </p:nvSpPr>
        <p:spPr>
          <a:xfrm>
            <a:off x="886899" y="1299411"/>
            <a:ext cx="5196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Sprotafyrirtæki sem hefur hannað smáforritið</a:t>
            </a:r>
          </a:p>
          <a:p>
            <a:r>
              <a:rPr lang="is-IS" dirty="0"/>
              <a:t>      </a:t>
            </a:r>
            <a:r>
              <a:rPr lang="is-IS" dirty="0" err="1"/>
              <a:t>TreeVision</a:t>
            </a:r>
            <a:r>
              <a:rPr lang="is-IS" dirty="0"/>
              <a:t> í síma (fyrir </a:t>
            </a:r>
            <a:r>
              <a:rPr lang="is-IS" dirty="0" err="1"/>
              <a:t>Android</a:t>
            </a:r>
            <a:r>
              <a:rPr lang="is-I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Í undirbúningi er Rannís rannsókn í samstarfi við</a:t>
            </a:r>
          </a:p>
          <a:p>
            <a:r>
              <a:rPr lang="is-IS" dirty="0"/>
              <a:t>      </a:t>
            </a:r>
            <a:r>
              <a:rPr lang="is-IS" dirty="0" err="1"/>
              <a:t>LogS</a:t>
            </a:r>
            <a:r>
              <a:rPr lang="is-IS" dirty="0"/>
              <a:t> þar sem þróa á eftirfarandi þætti: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5AF1956F-0D75-2DB4-F01D-2DD23B7DD4F9}"/>
              </a:ext>
            </a:extLst>
          </p:cNvPr>
          <p:cNvSpPr txBox="1"/>
          <p:nvPr/>
        </p:nvSpPr>
        <p:spPr>
          <a:xfrm>
            <a:off x="886899" y="2641101"/>
            <a:ext cx="550060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Að smáforriti geri þrívíddarlíkan af skógunum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Geti reiknað eftirfarandi þætti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Kolefnisbindingu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Vöxt trjánna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Lögun trjánna (viðarnýting)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Laufþekju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Tegundir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Sjúkdóma og aðra óværu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dirty="0"/>
              <a:t>Fleiri þættir eiga eftir að bætast við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err="1"/>
              <a:t>Fjarkönnunargögn</a:t>
            </a:r>
            <a:r>
              <a:rPr lang="is-IS" dirty="0"/>
              <a:t> notuð til útreikninga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Sjálfvirk skýrslugerð um ýmsa þætti skógarins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Að smáforritið geti nýst skógareigendum og aðilum </a:t>
            </a:r>
          </a:p>
          <a:p>
            <a:r>
              <a:rPr lang="is-IS" dirty="0"/>
              <a:t>      sem vinna að skógarúttektum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2D617-4692-FDA7-5201-8570FE26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8D895-252F-2D52-1442-D7174E78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 descr="A close up of a letter&#10;&#10;AI-generated content may be incorrect.">
            <a:extLst>
              <a:ext uri="{FF2B5EF4-FFF2-40B4-BE49-F238E27FC236}">
                <a16:creationId xmlns:a16="http://schemas.microsoft.com/office/drawing/2014/main" id="{7EFFFB74-03D6-0F71-8503-346F81B6FE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pic>
        <p:nvPicPr>
          <p:cNvPr id="12" name="Mynd 11">
            <a:extLst>
              <a:ext uri="{FF2B5EF4-FFF2-40B4-BE49-F238E27FC236}">
                <a16:creationId xmlns:a16="http://schemas.microsoft.com/office/drawing/2014/main" id="{FDED35C5-B55D-90F8-6A87-CD5642A35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44" y="362340"/>
            <a:ext cx="1833711" cy="6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3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>
            <a:extLst>
              <a:ext uri="{FF2B5EF4-FFF2-40B4-BE49-F238E27FC236}">
                <a16:creationId xmlns:a16="http://schemas.microsoft.com/office/drawing/2014/main" id="{4F6B7E50-C891-83CA-704C-0D9FD8438FED}"/>
              </a:ext>
            </a:extLst>
          </p:cNvPr>
          <p:cNvSpPr txBox="1"/>
          <p:nvPr/>
        </p:nvSpPr>
        <p:spPr>
          <a:xfrm>
            <a:off x="678937" y="829145"/>
            <a:ext cx="57029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Evrópusambandsverkefni</a:t>
            </a:r>
            <a:r>
              <a:rPr lang="en-US" dirty="0"/>
              <a:t> (Horizon Europe Project)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Ísland</a:t>
            </a:r>
            <a:r>
              <a:rPr lang="en-US" dirty="0"/>
              <a:t> </a:t>
            </a:r>
            <a:r>
              <a:rPr lang="en-US" dirty="0" err="1"/>
              <a:t>þátttakandi</a:t>
            </a:r>
            <a:r>
              <a:rPr lang="en-US" dirty="0"/>
              <a:t> í </a:t>
            </a:r>
            <a:r>
              <a:rPr lang="en-US" dirty="0" err="1"/>
              <a:t>verkefninu</a:t>
            </a:r>
            <a:r>
              <a:rPr lang="en-US" dirty="0"/>
              <a:t> með </a:t>
            </a:r>
            <a:r>
              <a:rPr lang="en-US" dirty="0" err="1"/>
              <a:t>mælifleti</a:t>
            </a:r>
            <a:r>
              <a:rPr lang="en-US" dirty="0"/>
              <a:t> á </a:t>
            </a:r>
            <a:r>
              <a:rPr lang="en-US" dirty="0" err="1"/>
              <a:t>Héraði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Hvernig</a:t>
            </a:r>
            <a:r>
              <a:rPr lang="en-US" dirty="0"/>
              <a:t> er best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stjórna</a:t>
            </a:r>
            <a:r>
              <a:rPr lang="en-US" dirty="0"/>
              <a:t> </a:t>
            </a:r>
            <a:r>
              <a:rPr lang="en-US" dirty="0" err="1"/>
              <a:t>skógum</a:t>
            </a:r>
            <a:r>
              <a:rPr lang="en-US" dirty="0"/>
              <a:t> </a:t>
            </a:r>
            <a:r>
              <a:rPr lang="en-US" dirty="0" err="1"/>
              <a:t>Evrópu</a:t>
            </a:r>
            <a:r>
              <a:rPr lang="en-US" dirty="0"/>
              <a:t> á </a:t>
            </a:r>
          </a:p>
          <a:p>
            <a:r>
              <a:rPr lang="en-US" dirty="0"/>
              <a:t>      </a:t>
            </a:r>
            <a:r>
              <a:rPr lang="en-US" dirty="0" err="1"/>
              <a:t>tímum</a:t>
            </a:r>
            <a:r>
              <a:rPr lang="en-US" dirty="0"/>
              <a:t> </a:t>
            </a:r>
            <a:r>
              <a:rPr lang="en-US" dirty="0" err="1"/>
              <a:t>loftslagsbreytinga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Nákvæmt</a:t>
            </a:r>
            <a:r>
              <a:rPr lang="en-US" dirty="0"/>
              <a:t> mat á </a:t>
            </a:r>
            <a:r>
              <a:rPr lang="en-US" dirty="0" err="1"/>
              <a:t>loftslagsbókhaldi</a:t>
            </a:r>
            <a:r>
              <a:rPr lang="en-US" dirty="0"/>
              <a:t> </a:t>
            </a:r>
            <a:r>
              <a:rPr lang="en-US" dirty="0" err="1"/>
              <a:t>skóga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Samþætting</a:t>
            </a:r>
            <a:r>
              <a:rPr lang="en-US" dirty="0"/>
              <a:t> </a:t>
            </a:r>
            <a:r>
              <a:rPr lang="en-US" dirty="0" err="1"/>
              <a:t>úttektargagna</a:t>
            </a:r>
            <a:r>
              <a:rPr lang="en-US" dirty="0"/>
              <a:t> og </a:t>
            </a:r>
            <a:r>
              <a:rPr lang="en-US" dirty="0" err="1"/>
              <a:t>fjarkönnunargagna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Nákvæmt</a:t>
            </a:r>
            <a:r>
              <a:rPr lang="en-US" dirty="0"/>
              <a:t> mat á </a:t>
            </a:r>
            <a:r>
              <a:rPr lang="en-US" dirty="0" err="1"/>
              <a:t>ýmsum</a:t>
            </a:r>
            <a:r>
              <a:rPr lang="en-US" dirty="0"/>
              <a:t> </a:t>
            </a:r>
            <a:r>
              <a:rPr lang="en-US" dirty="0" err="1"/>
              <a:t>þáttum</a:t>
            </a:r>
            <a:r>
              <a:rPr lang="en-US" dirty="0"/>
              <a:t> </a:t>
            </a:r>
            <a:r>
              <a:rPr lang="en-US" dirty="0" err="1"/>
              <a:t>skóganna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Meðal annars miðað við kröfur LULUCF</a:t>
            </a:r>
            <a:endParaRPr lang="en-US" dirty="0"/>
          </a:p>
        </p:txBody>
      </p:sp>
      <p:pic>
        <p:nvPicPr>
          <p:cNvPr id="6" name="Mynd 5">
            <a:extLst>
              <a:ext uri="{FF2B5EF4-FFF2-40B4-BE49-F238E27FC236}">
                <a16:creationId xmlns:a16="http://schemas.microsoft.com/office/drawing/2014/main" id="{34DE1213-0366-6C62-AEBE-A90DFDF9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19" y="191635"/>
            <a:ext cx="2095610" cy="521864"/>
          </a:xfrm>
          <a:prstGeom prst="rect">
            <a:avLst/>
          </a:prstGeom>
        </p:spPr>
      </p:pic>
      <p:pic>
        <p:nvPicPr>
          <p:cNvPr id="8" name="Mynd 7">
            <a:extLst>
              <a:ext uri="{FF2B5EF4-FFF2-40B4-BE49-F238E27FC236}">
                <a16:creationId xmlns:a16="http://schemas.microsoft.com/office/drawing/2014/main" id="{669E8AF7-4BBF-C7C4-342D-D0A16E4F2B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123" y="191635"/>
            <a:ext cx="3173216" cy="3070781"/>
          </a:xfrm>
          <a:prstGeom prst="rect">
            <a:avLst/>
          </a:prstGeom>
        </p:spPr>
      </p:pic>
      <p:pic>
        <p:nvPicPr>
          <p:cNvPr id="2050" name="Picture 2" descr="logo for forests of future forest scenarios">
            <a:extLst>
              <a:ext uri="{FF2B5EF4-FFF2-40B4-BE49-F238E27FC236}">
                <a16:creationId xmlns:a16="http://schemas.microsoft.com/office/drawing/2014/main" id="{6A7D9757-C1AF-F1BC-528F-72389665F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097" y="3594816"/>
            <a:ext cx="959386" cy="9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 for consistent field survey on carbon pools and biodiversity indicators">
            <a:extLst>
              <a:ext uri="{FF2B5EF4-FFF2-40B4-BE49-F238E27FC236}">
                <a16:creationId xmlns:a16="http://schemas.microsoft.com/office/drawing/2014/main" id="{E0F456D5-075A-10B8-5B4C-292AC27C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96" y="3664087"/>
            <a:ext cx="959386" cy="9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for mapping and estimation platform for forestry">
            <a:extLst>
              <a:ext uri="{FF2B5EF4-FFF2-40B4-BE49-F238E27FC236}">
                <a16:creationId xmlns:a16="http://schemas.microsoft.com/office/drawing/2014/main" id="{7586BF48-22B1-0889-6F1E-CE723F402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97" y="4875232"/>
            <a:ext cx="1153623" cy="11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go for launch of a participatory design of different forest management pathways">
            <a:extLst>
              <a:ext uri="{FF2B5EF4-FFF2-40B4-BE49-F238E27FC236}">
                <a16:creationId xmlns:a16="http://schemas.microsoft.com/office/drawing/2014/main" id="{2AE9F07C-EF46-2275-A3F7-45786426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565" y="4907844"/>
            <a:ext cx="907299" cy="9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arammi 15">
            <a:extLst>
              <a:ext uri="{FF2B5EF4-FFF2-40B4-BE49-F238E27FC236}">
                <a16:creationId xmlns:a16="http://schemas.microsoft.com/office/drawing/2014/main" id="{A6E3B599-482C-2014-B474-95B5577AF7DD}"/>
              </a:ext>
            </a:extLst>
          </p:cNvPr>
          <p:cNvSpPr txBox="1"/>
          <p:nvPr/>
        </p:nvSpPr>
        <p:spPr>
          <a:xfrm>
            <a:off x="1991483" y="3871278"/>
            <a:ext cx="349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Sviðsmyndir</a:t>
            </a:r>
            <a:r>
              <a:rPr lang="en-US" dirty="0"/>
              <a:t> </a:t>
            </a:r>
            <a:r>
              <a:rPr lang="en-US" dirty="0" err="1"/>
              <a:t>skóga</a:t>
            </a:r>
            <a:r>
              <a:rPr lang="en-US" dirty="0"/>
              <a:t> </a:t>
            </a:r>
            <a:r>
              <a:rPr lang="en-US" dirty="0" err="1"/>
              <a:t>framtíðarinnar</a:t>
            </a:r>
            <a:endParaRPr lang="is-IS" dirty="0"/>
          </a:p>
        </p:txBody>
      </p:sp>
      <p:sp>
        <p:nvSpPr>
          <p:cNvPr id="17" name="Textarammi 16">
            <a:extLst>
              <a:ext uri="{FF2B5EF4-FFF2-40B4-BE49-F238E27FC236}">
                <a16:creationId xmlns:a16="http://schemas.microsoft.com/office/drawing/2014/main" id="{09BF2234-E1DF-05E5-71B5-AA139FA560B5}"/>
              </a:ext>
            </a:extLst>
          </p:cNvPr>
          <p:cNvSpPr txBox="1"/>
          <p:nvPr/>
        </p:nvSpPr>
        <p:spPr>
          <a:xfrm>
            <a:off x="8015182" y="3808119"/>
            <a:ext cx="396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Staðlaðar</a:t>
            </a:r>
            <a:r>
              <a:rPr lang="en-US" dirty="0"/>
              <a:t> </a:t>
            </a:r>
            <a:r>
              <a:rPr lang="en-US" dirty="0" err="1"/>
              <a:t>aðferðir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skógmælingar</a:t>
            </a:r>
            <a:r>
              <a:rPr lang="is-IS" dirty="0"/>
              <a:t> </a:t>
            </a:r>
          </a:p>
          <a:p>
            <a:r>
              <a:rPr lang="is-IS" dirty="0"/>
              <a:t>við mat á kolefnisforða og líffjölbreytni</a:t>
            </a:r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607F55D4-6D57-F578-11D7-2F01AF5E1F05}"/>
              </a:ext>
            </a:extLst>
          </p:cNvPr>
          <p:cNvSpPr txBox="1"/>
          <p:nvPr/>
        </p:nvSpPr>
        <p:spPr>
          <a:xfrm>
            <a:off x="2110880" y="5215657"/>
            <a:ext cx="306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/>
              <a:t>Gagnagátt fyrir skóga Evrópu</a:t>
            </a:r>
            <a:endParaRPr lang="is-IS" dirty="0"/>
          </a:p>
        </p:txBody>
      </p:sp>
      <p:sp>
        <p:nvSpPr>
          <p:cNvPr id="19" name="Textarammi 18">
            <a:extLst>
              <a:ext uri="{FF2B5EF4-FFF2-40B4-BE49-F238E27FC236}">
                <a16:creationId xmlns:a16="http://schemas.microsoft.com/office/drawing/2014/main" id="{BB8955DC-1E06-7B2C-B7AC-CD8199ACACB0}"/>
              </a:ext>
            </a:extLst>
          </p:cNvPr>
          <p:cNvSpPr txBox="1"/>
          <p:nvPr/>
        </p:nvSpPr>
        <p:spPr>
          <a:xfrm>
            <a:off x="8042305" y="5038327"/>
            <a:ext cx="3939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Þátttökuaðferðir við hönnun á ýmsum </a:t>
            </a:r>
          </a:p>
          <a:p>
            <a:r>
              <a:rPr lang="is-IS" dirty="0"/>
              <a:t>leiðum til skógarstjórnunar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9093-5C89-75A9-3995-24104C521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21373-62E5-F0A8-FBAA-931EABEF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46</a:t>
            </a:fld>
            <a:endParaRPr lang="en-US"/>
          </a:p>
        </p:txBody>
      </p:sp>
      <p:pic>
        <p:nvPicPr>
          <p:cNvPr id="20" name="Picture 19" descr="A close up of a letter&#10;&#10;AI-generated content may be incorrect.">
            <a:extLst>
              <a:ext uri="{FF2B5EF4-FFF2-40B4-BE49-F238E27FC236}">
                <a16:creationId xmlns:a16="http://schemas.microsoft.com/office/drawing/2014/main" id="{E8D636A3-DD01-D563-9F9E-D01B21B9A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7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>
            <a:extLst>
              <a:ext uri="{FF2B5EF4-FFF2-40B4-BE49-F238E27FC236}">
                <a16:creationId xmlns:a16="http://schemas.microsoft.com/office/drawing/2014/main" id="{522D645C-2E58-7358-ECB2-08255D06AEFF}"/>
              </a:ext>
            </a:extLst>
          </p:cNvPr>
          <p:cNvSpPr txBox="1"/>
          <p:nvPr/>
        </p:nvSpPr>
        <p:spPr>
          <a:xfrm>
            <a:off x="1050452" y="693513"/>
            <a:ext cx="5045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Staða</a:t>
            </a:r>
            <a:r>
              <a:rPr lang="en-US" sz="3200" dirty="0"/>
              <a:t> </a:t>
            </a:r>
            <a:r>
              <a:rPr lang="en-US" sz="3200" err="1"/>
              <a:t>skógarauðlindarinnar</a:t>
            </a:r>
            <a:endParaRPr lang="is-IS" sz="3200"/>
          </a:p>
        </p:txBody>
      </p:sp>
      <p:sp>
        <p:nvSpPr>
          <p:cNvPr id="3" name="Textarammi 2">
            <a:extLst>
              <a:ext uri="{FF2B5EF4-FFF2-40B4-BE49-F238E27FC236}">
                <a16:creationId xmlns:a16="http://schemas.microsoft.com/office/drawing/2014/main" id="{37FF8E8C-809B-12D8-ACBE-999E49EABF40}"/>
              </a:ext>
            </a:extLst>
          </p:cNvPr>
          <p:cNvSpPr txBox="1"/>
          <p:nvPr/>
        </p:nvSpPr>
        <p:spPr>
          <a:xfrm>
            <a:off x="836578" y="2016868"/>
            <a:ext cx="5006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Gert er </a:t>
            </a:r>
            <a:r>
              <a:rPr lang="en-US" sz="2000" dirty="0" err="1"/>
              <a:t>ráð</a:t>
            </a:r>
            <a:r>
              <a:rPr lang="en-US" sz="2000" dirty="0"/>
              <a:t> </a:t>
            </a:r>
            <a:r>
              <a:rPr lang="en-US" sz="2000" dirty="0" err="1"/>
              <a:t>fyrir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dirty="0" err="1"/>
              <a:t>gróðursetningar</a:t>
            </a:r>
            <a:r>
              <a:rPr lang="en-US" sz="2000" dirty="0"/>
              <a:t> </a:t>
            </a:r>
            <a:r>
              <a:rPr lang="en-US" sz="2000" dirty="0" err="1"/>
              <a:t>aukist</a:t>
            </a:r>
            <a:r>
              <a:rPr lang="en-US" sz="2000" dirty="0"/>
              <a:t> </a:t>
            </a:r>
            <a:r>
              <a:rPr lang="en-US" sz="2000" dirty="0" err="1"/>
              <a:t>jafnt</a:t>
            </a:r>
            <a:r>
              <a:rPr lang="en-US" sz="2000" dirty="0"/>
              <a:t> og </a:t>
            </a:r>
            <a:r>
              <a:rPr lang="en-US" sz="2000" dirty="0" err="1"/>
              <a:t>þétt</a:t>
            </a:r>
            <a:r>
              <a:rPr lang="en-US" sz="2000" dirty="0"/>
              <a:t> </a:t>
            </a:r>
            <a:r>
              <a:rPr lang="en-US" sz="2000" dirty="0" err="1"/>
              <a:t>næstu</a:t>
            </a:r>
            <a:r>
              <a:rPr lang="en-US" sz="2000" dirty="0"/>
              <a:t> </a:t>
            </a:r>
            <a:r>
              <a:rPr lang="en-US" sz="2000" dirty="0" err="1"/>
              <a:t>árin</a:t>
            </a:r>
            <a:r>
              <a:rPr lang="en-US" sz="2000" dirty="0"/>
              <a:t> </a:t>
            </a:r>
            <a:r>
              <a:rPr lang="en-US" sz="2000" dirty="0" err="1"/>
              <a:t>skv</a:t>
            </a:r>
            <a:r>
              <a:rPr lang="en-US" sz="2000" dirty="0"/>
              <a:t>. </a:t>
            </a:r>
            <a:r>
              <a:rPr lang="en-US" sz="2000" dirty="0" err="1"/>
              <a:t>Samþykktri</a:t>
            </a:r>
            <a:endParaRPr lang="en-US" sz="2000" dirty="0"/>
          </a:p>
          <a:p>
            <a:r>
              <a:rPr lang="en-US" sz="2000" dirty="0"/>
              <a:t>     </a:t>
            </a:r>
            <a:r>
              <a:rPr lang="en-US" sz="2000" dirty="0" err="1"/>
              <a:t>fjármálaáætlun</a:t>
            </a:r>
            <a:r>
              <a:rPr lang="en-US" sz="2000" dirty="0"/>
              <a:t> </a:t>
            </a:r>
            <a:r>
              <a:rPr lang="en-US" sz="2000" dirty="0" err="1"/>
              <a:t>Alþingis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Kolefnisbinding</a:t>
            </a:r>
            <a:r>
              <a:rPr lang="en-US" sz="2000" dirty="0"/>
              <a:t> </a:t>
            </a:r>
            <a:r>
              <a:rPr lang="en-US" sz="2000" dirty="0" err="1"/>
              <a:t>skóganna</a:t>
            </a:r>
            <a:r>
              <a:rPr lang="en-US" sz="2000" dirty="0"/>
              <a:t> </a:t>
            </a:r>
            <a:r>
              <a:rPr lang="en-US" sz="2000" dirty="0" err="1"/>
              <a:t>veruleg</a:t>
            </a:r>
            <a:r>
              <a:rPr lang="en-US" sz="2000" dirty="0"/>
              <a:t> og mun </a:t>
            </a:r>
            <a:r>
              <a:rPr lang="en-US" sz="2000" dirty="0" err="1"/>
              <a:t>aukast</a:t>
            </a:r>
            <a:r>
              <a:rPr lang="en-US" sz="2000" dirty="0"/>
              <a:t> </a:t>
            </a:r>
            <a:r>
              <a:rPr lang="en-US" sz="2000" dirty="0" err="1"/>
              <a:t>áfram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Hægt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dirty="0" err="1"/>
              <a:t>nýta</a:t>
            </a:r>
            <a:r>
              <a:rPr lang="en-US" sz="2000" dirty="0"/>
              <a:t> </a:t>
            </a:r>
            <a:r>
              <a:rPr lang="en-US" sz="2000" dirty="0" err="1"/>
              <a:t>skógana</a:t>
            </a:r>
            <a:r>
              <a:rPr lang="en-US" sz="2000" dirty="0"/>
              <a:t> mun </a:t>
            </a:r>
            <a:r>
              <a:rPr lang="en-US" sz="2000" dirty="0" err="1"/>
              <a:t>betur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Miklir</a:t>
            </a:r>
            <a:r>
              <a:rPr lang="en-US" sz="2000" dirty="0"/>
              <a:t> </a:t>
            </a:r>
            <a:r>
              <a:rPr lang="en-US" sz="2000" dirty="0" err="1"/>
              <a:t>möguleikar</a:t>
            </a:r>
            <a:r>
              <a:rPr lang="en-US" sz="2000" dirty="0"/>
              <a:t> í </a:t>
            </a:r>
            <a:r>
              <a:rPr lang="en-US" sz="2000" dirty="0" err="1"/>
              <a:t>vöktun</a:t>
            </a:r>
            <a:r>
              <a:rPr lang="en-US" sz="2000" dirty="0"/>
              <a:t> og </a:t>
            </a:r>
            <a:r>
              <a:rPr lang="en-US" sz="2000" dirty="0" err="1"/>
              <a:t>kortlagningu</a:t>
            </a:r>
            <a:r>
              <a:rPr lang="en-US" sz="2000" dirty="0"/>
              <a:t> </a:t>
            </a:r>
            <a:r>
              <a:rPr lang="en-US" sz="2000" dirty="0" err="1"/>
              <a:t>skóganna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Framtíðin</a:t>
            </a:r>
            <a:r>
              <a:rPr lang="en-US" sz="2000" dirty="0"/>
              <a:t> er </a:t>
            </a:r>
            <a:r>
              <a:rPr lang="en-US" sz="2000" dirty="0" err="1"/>
              <a:t>björt</a:t>
            </a:r>
            <a:endParaRPr lang="is-I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C1F0D-2248-A505-CA45-443FD78C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HMS/BT Fagráðstefna skógræktar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7E6-1EA5-A038-8596-71AF6CF9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0D0DFBDA-374A-3421-794A-66BA17F47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pic>
        <p:nvPicPr>
          <p:cNvPr id="3074" name="Picture 2" descr="Can you create a biomass map of Iceland. The map shows the country Iceland and where the biomass pools are located in the forests of Iceland.">
            <a:extLst>
              <a:ext uri="{FF2B5EF4-FFF2-40B4-BE49-F238E27FC236}">
                <a16:creationId xmlns:a16="http://schemas.microsoft.com/office/drawing/2014/main" id="{62753794-FB15-7A2E-F1CA-930CC2C6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755" y="853976"/>
            <a:ext cx="5006503" cy="50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51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03B2A-E2A9-F549-16EE-01C169EDC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BBE4F7-B239-17FF-C296-0F0A8393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4" y="281732"/>
            <a:ext cx="10598586" cy="1076854"/>
          </a:xfrm>
        </p:spPr>
        <p:txBody>
          <a:bodyPr>
            <a:normAutofit/>
          </a:bodyPr>
          <a:lstStyle/>
          <a:p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hvers</a:t>
            </a:r>
            <a:r>
              <a:rPr lang="en-US"/>
              <a:t> er ÍSÚ?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3773E-C60B-8C00-6CBF-920B3D5B4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723" y="1235052"/>
            <a:ext cx="7794641" cy="520529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s-I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Úrvinnsla og skil á gögnum: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Árlega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skýrslu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Íslands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til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 </a:t>
            </a:r>
            <a:r>
              <a:rPr lang="en-US" sz="2400" b="1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Rammasamnings</a:t>
            </a:r>
            <a:r>
              <a:rPr lang="en-US" sz="24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Sameinuðu</a:t>
            </a:r>
            <a:r>
              <a:rPr lang="en-US" sz="24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þjóðanna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um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loftslagsmál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 og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fleiri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skýrslur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tengdar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kolefnisbókhaldi</a:t>
            </a:r>
            <a:r>
              <a:rPr lang="en-US" sz="24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skóga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og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skógræktar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Skýrslu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Sameinuðu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þjóðanna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, </a:t>
            </a:r>
            <a:r>
              <a:rPr lang="en-US" sz="24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FAO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, um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ástand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skóga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heimsins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, </a:t>
            </a:r>
            <a:r>
              <a:rPr lang="en-US" sz="2400" b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FRA 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(Global Forest Resources Assessment)</a:t>
            </a:r>
            <a:endParaRPr lang="en-US" sz="2400" b="1">
              <a:solidFill>
                <a:srgbClr val="333333"/>
              </a:solidFill>
              <a:latin typeface="Arial Nova" panose="020B0504020202020204" pitchFamily="34" charset="0"/>
              <a:cs typeface="Open Sans Semibold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Erlendar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og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innlendar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skýrslur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og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greinar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fyrir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</a:t>
            </a:r>
            <a:b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</a:b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stjórnvöld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 og </a:t>
            </a:r>
            <a:r>
              <a:rPr lang="en-US" sz="2400" err="1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almenning</a:t>
            </a:r>
            <a:r>
              <a:rPr lang="en-US" sz="2400">
                <a:solidFill>
                  <a:srgbClr val="333333"/>
                </a:solidFill>
                <a:latin typeface="Arial Nova" panose="020B0504020202020204" pitchFamily="34" charset="0"/>
                <a:cs typeface="Open Sans Semibold"/>
              </a:rPr>
              <a:t>.</a:t>
            </a:r>
          </a:p>
          <a:p>
            <a:pPr marL="457200" indent="-457200">
              <a:buAutoNum type="arabicParenR"/>
            </a:pPr>
            <a:endParaRPr lang="is-IS" sz="1400">
              <a:solidFill>
                <a:schemeClr val="bg1"/>
              </a:solidFill>
            </a:endParaRPr>
          </a:p>
          <a:p>
            <a:endParaRPr lang="is-IS"/>
          </a:p>
        </p:txBody>
      </p:sp>
      <p:pic>
        <p:nvPicPr>
          <p:cNvPr id="6" name="Picture 5" descr="A person standing in a forest&#10;&#10;Description automatically generated">
            <a:extLst>
              <a:ext uri="{FF2B5EF4-FFF2-40B4-BE49-F238E27FC236}">
                <a16:creationId xmlns:a16="http://schemas.microsoft.com/office/drawing/2014/main" id="{0ECCAD2D-5002-06D5-4988-FE2CC5A1E6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9838" y="149163"/>
            <a:ext cx="2960243" cy="2240520"/>
          </a:xfrm>
          <a:prstGeom prst="rect">
            <a:avLst/>
          </a:prstGeom>
        </p:spPr>
      </p:pic>
      <p:pic>
        <p:nvPicPr>
          <p:cNvPr id="9" name="Picture 8" descr="A person standing in a forest&#10;&#10;Description automatically generated">
            <a:extLst>
              <a:ext uri="{FF2B5EF4-FFF2-40B4-BE49-F238E27FC236}">
                <a16:creationId xmlns:a16="http://schemas.microsoft.com/office/drawing/2014/main" id="{621C7EF6-C692-A0A1-91AE-3C01CAB81B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472" y="4621422"/>
            <a:ext cx="2773537" cy="2055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A person using a digital device&#10;&#10;Description automatically generated">
            <a:extLst>
              <a:ext uri="{FF2B5EF4-FFF2-40B4-BE49-F238E27FC236}">
                <a16:creationId xmlns:a16="http://schemas.microsoft.com/office/drawing/2014/main" id="{27C529DD-AECA-D2A2-BC0D-48362D6B8D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560" y="2533475"/>
            <a:ext cx="2775228" cy="1849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718EA-EF50-00D5-C8D3-CB2B402CE20E}"/>
              </a:ext>
            </a:extLst>
          </p:cNvPr>
          <p:cNvSpPr/>
          <p:nvPr/>
        </p:nvSpPr>
        <p:spPr>
          <a:xfrm>
            <a:off x="6534150" y="5229225"/>
            <a:ext cx="1476375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 descr="A close up of a letter&#10;&#10;AI-generated content may be incorrect.">
            <a:extLst>
              <a:ext uri="{FF2B5EF4-FFF2-40B4-BE49-F238E27FC236}">
                <a16:creationId xmlns:a16="http://schemas.microsoft.com/office/drawing/2014/main" id="{A10AD2F2-CDC9-2AB7-614E-DCFCCC4875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E5264A0-0DCA-053A-6CF4-DB47C00A899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189E8-11F1-4B35-BD13-81AB34BF116D}" type="slidenum">
              <a:rPr lang="is-IS" smtClean="0"/>
              <a:pPr/>
              <a:t>5</a:t>
            </a:fld>
            <a:endParaRPr lang="is-I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35E8CF7-9434-9F16-810E-28121886E5E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>
                    <a:lumMod val="65000"/>
                  </a:schemeClr>
                </a:solidFill>
              </a:rPr>
              <a:t>HMS/BT </a:t>
            </a:r>
            <a:r>
              <a:rPr lang="en-US" err="1">
                <a:solidFill>
                  <a:schemeClr val="tx1">
                    <a:lumMod val="65000"/>
                  </a:schemeClr>
                </a:solidFill>
              </a:rPr>
              <a:t>Fagráðstefna</a:t>
            </a:r>
            <a:r>
              <a:rPr lang="en-US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65000"/>
                  </a:schemeClr>
                </a:solidFill>
              </a:rPr>
              <a:t>skógræktar</a:t>
            </a:r>
            <a:r>
              <a:rPr lang="en-US">
                <a:solidFill>
                  <a:schemeClr val="tx1">
                    <a:lumMod val="65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1146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ynd 9" descr="Mynd sem inniheldur texti&#10;&#10;Efni búið til af gervigreind getur verið með villum.">
            <a:extLst>
              <a:ext uri="{FF2B5EF4-FFF2-40B4-BE49-F238E27FC236}">
                <a16:creationId xmlns:a16="http://schemas.microsoft.com/office/drawing/2014/main" id="{4093F71E-E611-9DA5-A145-A0691D091A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817B9-C8A3-9557-5EEC-3F666F7D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Hvernig eru reitirnir valdir?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E7F1915-A689-40D8-B2E8-2B8E42F384A1}"/>
              </a:ext>
            </a:extLst>
          </p:cNvPr>
          <p:cNvSpPr/>
          <p:nvPr/>
        </p:nvSpPr>
        <p:spPr>
          <a:xfrm>
            <a:off x="10582275" y="2981339"/>
            <a:ext cx="247973" cy="25247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 descr="A close up of a letter&#10;&#10;AI-generated content may be incorrect.">
            <a:extLst>
              <a:ext uri="{FF2B5EF4-FFF2-40B4-BE49-F238E27FC236}">
                <a16:creationId xmlns:a16="http://schemas.microsoft.com/office/drawing/2014/main" id="{1869244E-476E-3852-9A78-967CEFF4DE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2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F63A-10CD-1FB0-7834-71399F1E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2" name="Mynd 11" descr="Mynd sem inniheldur texti, kort&#10;&#10;Efni búið til af gervigreind getur verið með villum.">
            <a:extLst>
              <a:ext uri="{FF2B5EF4-FFF2-40B4-BE49-F238E27FC236}">
                <a16:creationId xmlns:a16="http://schemas.microsoft.com/office/drawing/2014/main" id="{B5D21044-4A70-602D-C80E-4FC19A9934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8" y="116450"/>
            <a:ext cx="9371309" cy="6625099"/>
          </a:xfrm>
          <a:prstGeom prst="rect">
            <a:avLst/>
          </a:prstGeom>
        </p:spPr>
      </p:pic>
      <p:sp>
        <p:nvSpPr>
          <p:cNvPr id="5" name="Sporaskja 4">
            <a:extLst>
              <a:ext uri="{FF2B5EF4-FFF2-40B4-BE49-F238E27FC236}">
                <a16:creationId xmlns:a16="http://schemas.microsoft.com/office/drawing/2014/main" id="{6A6CB125-B57F-58C1-3678-1929B9358BF8}"/>
              </a:ext>
            </a:extLst>
          </p:cNvPr>
          <p:cNvSpPr/>
          <p:nvPr/>
        </p:nvSpPr>
        <p:spPr>
          <a:xfrm>
            <a:off x="8216419" y="210881"/>
            <a:ext cx="605016" cy="5775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Sporaskja 4">
            <a:extLst>
              <a:ext uri="{FF2B5EF4-FFF2-40B4-BE49-F238E27FC236}">
                <a16:creationId xmlns:a16="http://schemas.microsoft.com/office/drawing/2014/main" id="{FE97F968-562C-9F36-B027-E4F20D8190ED}"/>
              </a:ext>
            </a:extLst>
          </p:cNvPr>
          <p:cNvSpPr/>
          <p:nvPr/>
        </p:nvSpPr>
        <p:spPr>
          <a:xfrm>
            <a:off x="5863744" y="4979144"/>
            <a:ext cx="605016" cy="5775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C999A028-68B5-8D06-A2F4-55193D32C444}"/>
              </a:ext>
            </a:extLst>
          </p:cNvPr>
          <p:cNvSpPr/>
          <p:nvPr/>
        </p:nvSpPr>
        <p:spPr>
          <a:xfrm>
            <a:off x="4248149" y="2961630"/>
            <a:ext cx="765197" cy="724545"/>
          </a:xfrm>
          <a:prstGeom prst="teardrop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err="1"/>
              <a:t>Þú</a:t>
            </a:r>
            <a:r>
              <a:rPr lang="en-US" sz="1100" b="1"/>
              <a:t> </a:t>
            </a:r>
            <a:r>
              <a:rPr lang="en-US" sz="1100" b="1" err="1"/>
              <a:t>ert</a:t>
            </a:r>
            <a:r>
              <a:rPr lang="en-US" sz="1100" b="1"/>
              <a:t> </a:t>
            </a:r>
            <a:r>
              <a:rPr lang="en-US" sz="1100" b="1" err="1"/>
              <a:t>hér</a:t>
            </a:r>
            <a:endParaRPr lang="is-IS" sz="1100" b="1"/>
          </a:p>
        </p:txBody>
      </p:sp>
      <p:pic>
        <p:nvPicPr>
          <p:cNvPr id="11" name="Mynd 10" descr="Mynd sem inniheldur texti, skj�mynd&#10;&#10;Efni búið til af gervigreind getur verið með villum.">
            <a:extLst>
              <a:ext uri="{FF2B5EF4-FFF2-40B4-BE49-F238E27FC236}">
                <a16:creationId xmlns:a16="http://schemas.microsoft.com/office/drawing/2014/main" id="{0CE4E69A-D729-8C4A-3266-6CB4B161D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818" y="1288010"/>
            <a:ext cx="7847694" cy="55479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48A0C1-16FC-E779-9063-4C0FF27C47A4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8732832" y="703823"/>
            <a:ext cx="554043" cy="64551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6C5A2C-220F-CCE6-AF86-74A773F6911C}"/>
              </a:ext>
            </a:extLst>
          </p:cNvPr>
          <p:cNvCxnSpPr>
            <a:cxnSpLocks/>
          </p:cNvCxnSpPr>
          <p:nvPr/>
        </p:nvCxnSpPr>
        <p:spPr>
          <a:xfrm flipH="1">
            <a:off x="7705220" y="683010"/>
            <a:ext cx="565949" cy="6895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letter&#10;&#10;AI-generated content may be incorrect.">
            <a:extLst>
              <a:ext uri="{FF2B5EF4-FFF2-40B4-BE49-F238E27FC236}">
                <a16:creationId xmlns:a16="http://schemas.microsoft.com/office/drawing/2014/main" id="{D63D1A33-43F9-7CC9-016C-06B0EE8BCB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2619C63-3295-9E6C-68A4-2D19EB0C80D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189E8-11F1-4B35-BD13-81AB34BF116D}" type="slidenum">
              <a:rPr lang="is-IS" smtClean="0"/>
              <a:pPr/>
              <a:t>7</a:t>
            </a:fld>
            <a:endParaRPr lang="is-IS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EA7717A3-45E3-4AB3-2EB7-A775AC0B048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19094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AE738EF6-CE8F-51EB-E6CC-7992DB0754D1}"/>
              </a:ext>
            </a:extLst>
          </p:cNvPr>
          <p:cNvSpPr/>
          <p:nvPr/>
        </p:nvSpPr>
        <p:spPr>
          <a:xfrm rot="10800000">
            <a:off x="6647936" y="1105290"/>
            <a:ext cx="5365834" cy="1022644"/>
          </a:xfrm>
          <a:prstGeom prst="homePlate">
            <a:avLst/>
          </a:prstGeom>
          <a:solidFill>
            <a:srgbClr val="1A3F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FF0550D-03F7-AEB2-3D49-D90086A821FE}"/>
              </a:ext>
            </a:extLst>
          </p:cNvPr>
          <p:cNvSpPr/>
          <p:nvPr/>
        </p:nvSpPr>
        <p:spPr>
          <a:xfrm>
            <a:off x="178229" y="4857470"/>
            <a:ext cx="5441521" cy="1485900"/>
          </a:xfrm>
          <a:prstGeom prst="homePlate">
            <a:avLst/>
          </a:prstGeom>
          <a:solidFill>
            <a:srgbClr val="1A3F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145C8F-2871-0610-5CD7-0A5FB48C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321" y="242889"/>
            <a:ext cx="4338298" cy="812743"/>
          </a:xfrm>
        </p:spPr>
        <p:txBody>
          <a:bodyPr>
            <a:normAutofit/>
          </a:bodyPr>
          <a:lstStyle/>
          <a:p>
            <a:r>
              <a:rPr lang="en-US" sz="3600"/>
              <a:t>ÍSÚ </a:t>
            </a:r>
            <a:r>
              <a:rPr lang="en-US" sz="3600" err="1"/>
              <a:t>ræktaðir</a:t>
            </a:r>
            <a:r>
              <a:rPr lang="en-US" sz="3600"/>
              <a:t> </a:t>
            </a:r>
            <a:r>
              <a:rPr lang="en-US" sz="3600" err="1"/>
              <a:t>skógar</a:t>
            </a:r>
            <a:endParaRPr lang="is-IS" sz="3600"/>
          </a:p>
        </p:txBody>
      </p:sp>
      <p:pic>
        <p:nvPicPr>
          <p:cNvPr id="15" name="Picture Placeholder 5" descr="A map of land with orange spots&#10;&#10;AI-generated content may be incorrect.">
            <a:extLst>
              <a:ext uri="{FF2B5EF4-FFF2-40B4-BE49-F238E27FC236}">
                <a16:creationId xmlns:a16="http://schemas.microsoft.com/office/drawing/2014/main" id="{D82BCD14-B194-B40B-F428-A416E0B1BF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"/>
          <a:stretch/>
        </p:blipFill>
        <p:spPr>
          <a:xfrm>
            <a:off x="178229" y="242889"/>
            <a:ext cx="6344215" cy="4475136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990BE7-37D2-F16B-3AE5-AFB4745B1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8" name="Picture 17" descr="A map of land with orange spots&#10;&#10;AI-generated content may be incorrect.">
            <a:extLst>
              <a:ext uri="{FF2B5EF4-FFF2-40B4-BE49-F238E27FC236}">
                <a16:creationId xmlns:a16="http://schemas.microsoft.com/office/drawing/2014/main" id="{F549A403-F5DA-40FB-8419-8ACDD28E47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575" y="2226870"/>
            <a:ext cx="6270196" cy="44782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4D9743-8EE2-72FE-754B-849624B766E1}"/>
              </a:ext>
            </a:extLst>
          </p:cNvPr>
          <p:cNvSpPr txBox="1"/>
          <p:nvPr/>
        </p:nvSpPr>
        <p:spPr>
          <a:xfrm>
            <a:off x="5874179" y="5968780"/>
            <a:ext cx="275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Allir</a:t>
            </a:r>
            <a:r>
              <a:rPr lang="en-US"/>
              <a:t> </a:t>
            </a:r>
            <a:r>
              <a:rPr lang="en-US" err="1"/>
              <a:t>mælifletir</a:t>
            </a:r>
            <a:r>
              <a:rPr lang="en-US"/>
              <a:t> </a:t>
            </a:r>
            <a:r>
              <a:rPr lang="en-US" err="1"/>
              <a:t>eftir</a:t>
            </a:r>
            <a:r>
              <a:rPr lang="en-US"/>
              <a:t> </a:t>
            </a:r>
            <a:r>
              <a:rPr lang="en-US" err="1"/>
              <a:t>fækkun</a:t>
            </a:r>
            <a:r>
              <a:rPr lang="en-US"/>
              <a:t> (853)</a:t>
            </a:r>
            <a:endParaRPr lang="is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264B8-A386-06A5-D578-6D32F1B44C56}"/>
              </a:ext>
            </a:extLst>
          </p:cNvPr>
          <p:cNvSpPr txBox="1"/>
          <p:nvPr/>
        </p:nvSpPr>
        <p:spPr>
          <a:xfrm>
            <a:off x="257980" y="4281333"/>
            <a:ext cx="275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Allir</a:t>
            </a:r>
            <a:r>
              <a:rPr lang="en-US"/>
              <a:t> </a:t>
            </a:r>
            <a:r>
              <a:rPr lang="en-US" err="1"/>
              <a:t>mælifletir</a:t>
            </a:r>
            <a:r>
              <a:rPr lang="en-US"/>
              <a:t> (1662)</a:t>
            </a:r>
            <a:endParaRPr lang="is-I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ED7C3-FC68-3282-AC0A-06648D66DFB7}"/>
              </a:ext>
            </a:extLst>
          </p:cNvPr>
          <p:cNvSpPr txBox="1"/>
          <p:nvPr/>
        </p:nvSpPr>
        <p:spPr>
          <a:xfrm>
            <a:off x="7534275" y="1154947"/>
            <a:ext cx="409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Úttektin</a:t>
            </a:r>
            <a:r>
              <a:rPr lang="en-US"/>
              <a:t> </a:t>
            </a:r>
            <a:r>
              <a:rPr lang="en-US" err="1"/>
              <a:t>kostnaðarsöm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Mikil</a:t>
            </a:r>
            <a:r>
              <a:rPr lang="en-US"/>
              <a:t> </a:t>
            </a:r>
            <a:r>
              <a:rPr lang="en-US" err="1"/>
              <a:t>vinna</a:t>
            </a:r>
            <a:r>
              <a:rPr lang="en-US"/>
              <a:t> í </a:t>
            </a:r>
            <a:r>
              <a:rPr lang="en-US" err="1"/>
              <a:t>hverjum</a:t>
            </a:r>
            <a:r>
              <a:rPr lang="en-US"/>
              <a:t> </a:t>
            </a:r>
            <a:r>
              <a:rPr lang="en-US" err="1"/>
              <a:t>punkti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Nákæmni</a:t>
            </a:r>
            <a:r>
              <a:rPr lang="en-US"/>
              <a:t> </a:t>
            </a:r>
            <a:r>
              <a:rPr lang="en-US" err="1"/>
              <a:t>mikil</a:t>
            </a:r>
            <a:r>
              <a:rPr lang="en-US"/>
              <a:t> og </a:t>
            </a:r>
            <a:r>
              <a:rPr lang="en-US" err="1"/>
              <a:t>vikmörk</a:t>
            </a:r>
            <a:r>
              <a:rPr lang="en-US"/>
              <a:t> </a:t>
            </a:r>
            <a:r>
              <a:rPr lang="en-US" err="1"/>
              <a:t>lág</a:t>
            </a:r>
            <a:endParaRPr lang="is-I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88A906-750A-8664-ADB8-3DB1D02FD94C}"/>
              </a:ext>
            </a:extLst>
          </p:cNvPr>
          <p:cNvSpPr txBox="1"/>
          <p:nvPr/>
        </p:nvSpPr>
        <p:spPr>
          <a:xfrm>
            <a:off x="485580" y="5000255"/>
            <a:ext cx="436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Fækkun</a:t>
            </a:r>
            <a:r>
              <a:rPr lang="en-US"/>
              <a:t> </a:t>
            </a:r>
            <a:r>
              <a:rPr lang="en-US" err="1"/>
              <a:t>mæliflata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 err="1"/>
              <a:t>Aukin</a:t>
            </a:r>
            <a:r>
              <a:rPr lang="en-US"/>
              <a:t> </a:t>
            </a:r>
            <a:r>
              <a:rPr lang="en-US" err="1"/>
              <a:t>hagkvæmni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 err="1"/>
              <a:t>Vikmörk</a:t>
            </a:r>
            <a:r>
              <a:rPr lang="en-US"/>
              <a:t> </a:t>
            </a:r>
            <a:r>
              <a:rPr lang="en-US" err="1"/>
              <a:t>innan</a:t>
            </a:r>
            <a:r>
              <a:rPr lang="en-US"/>
              <a:t> </a:t>
            </a:r>
            <a:r>
              <a:rPr lang="en-US" err="1"/>
              <a:t>skekkjumarka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 err="1"/>
              <a:t>Aukin</a:t>
            </a:r>
            <a:r>
              <a:rPr lang="en-US"/>
              <a:t> </a:t>
            </a:r>
            <a:r>
              <a:rPr lang="en-US" err="1"/>
              <a:t>gagnaöflun</a:t>
            </a:r>
            <a:r>
              <a:rPr lang="en-US"/>
              <a:t> </a:t>
            </a:r>
            <a:r>
              <a:rPr lang="en-US" err="1"/>
              <a:t>möguleg</a:t>
            </a:r>
            <a:endParaRPr lang="is-IS"/>
          </a:p>
        </p:txBody>
      </p:sp>
      <p:pic>
        <p:nvPicPr>
          <p:cNvPr id="24" name="Picture 23" descr="A close up of a letter&#10;&#10;AI-generated content may be incorrect.">
            <a:extLst>
              <a:ext uri="{FF2B5EF4-FFF2-40B4-BE49-F238E27FC236}">
                <a16:creationId xmlns:a16="http://schemas.microsoft.com/office/drawing/2014/main" id="{4D80FD6F-3338-72AC-9D17-DBB538828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fla 4">
            <a:extLst>
              <a:ext uri="{FF2B5EF4-FFF2-40B4-BE49-F238E27FC236}">
                <a16:creationId xmlns:a16="http://schemas.microsoft.com/office/drawing/2014/main" id="{2EE20D3E-ADE9-664F-A917-1CA9A9659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603845"/>
              </p:ext>
            </p:extLst>
          </p:nvPr>
        </p:nvGraphicFramePr>
        <p:xfrm>
          <a:off x="1114480" y="4727885"/>
          <a:ext cx="6096000" cy="14833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371670">
                  <a:extLst>
                    <a:ext uri="{9D8B030D-6E8A-4147-A177-3AD203B41FA5}">
                      <a16:colId xmlns:a16="http://schemas.microsoft.com/office/drawing/2014/main" val="3472233982"/>
                    </a:ext>
                  </a:extLst>
                </a:gridCol>
                <a:gridCol w="1692330">
                  <a:extLst>
                    <a:ext uri="{9D8B030D-6E8A-4147-A177-3AD203B41FA5}">
                      <a16:colId xmlns:a16="http://schemas.microsoft.com/office/drawing/2014/main" val="24314112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51400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Ræktaðir skógar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Fyrir fækkun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Eftir fækkun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79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Allir mælifletir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1.662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853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5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Þar af í mælingu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1.092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567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60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Heimsóttir 2025</a:t>
                      </a:r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293</a:t>
                      </a:r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140</a:t>
                      </a:r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348909"/>
                  </a:ext>
                </a:extLst>
              </a:tr>
            </a:tbl>
          </a:graphicData>
        </a:graphic>
      </p:graphicFrame>
      <p:graphicFrame>
        <p:nvGraphicFramePr>
          <p:cNvPr id="8" name="Tafla 7">
            <a:extLst>
              <a:ext uri="{FF2B5EF4-FFF2-40B4-BE49-F238E27FC236}">
                <a16:creationId xmlns:a16="http://schemas.microsoft.com/office/drawing/2014/main" id="{1C42016D-1946-1950-7C61-56391CEA9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839110"/>
              </p:ext>
            </p:extLst>
          </p:nvPr>
        </p:nvGraphicFramePr>
        <p:xfrm>
          <a:off x="7281411" y="4727885"/>
          <a:ext cx="4064000" cy="14833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624589">
                  <a:extLst>
                    <a:ext uri="{9D8B030D-6E8A-4147-A177-3AD203B41FA5}">
                      <a16:colId xmlns:a16="http://schemas.microsoft.com/office/drawing/2014/main" val="3472233982"/>
                    </a:ext>
                  </a:extLst>
                </a:gridCol>
                <a:gridCol w="1439411">
                  <a:extLst>
                    <a:ext uri="{9D8B030D-6E8A-4147-A177-3AD203B41FA5}">
                      <a16:colId xmlns:a16="http://schemas.microsoft.com/office/drawing/2014/main" val="2431411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Náttúrulegt birki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Fjöldi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79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Allir mælifletir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is-IS"/>
                        <a:t>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15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Þ</a:t>
                      </a:r>
                      <a:r>
                        <a:rPr lang="is-IS"/>
                        <a:t>ar af í mælingu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312</a:t>
                      </a:r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60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Heimsóttir 2025</a:t>
                      </a:r>
                      <a:endParaRPr lang="is-I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</a:t>
                      </a:r>
                      <a:endParaRPr lang="is-I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7309"/>
                  </a:ext>
                </a:extLst>
              </a:tr>
            </a:tbl>
          </a:graphicData>
        </a:graphic>
      </p:graphicFrame>
      <p:graphicFrame>
        <p:nvGraphicFramePr>
          <p:cNvPr id="3" name="Línurit 2">
            <a:extLst>
              <a:ext uri="{FF2B5EF4-FFF2-40B4-BE49-F238E27FC236}">
                <a16:creationId xmlns:a16="http://schemas.microsoft.com/office/drawing/2014/main" id="{5EA62473-3B44-BA95-AC2A-C6327ACA6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578353"/>
              </p:ext>
            </p:extLst>
          </p:nvPr>
        </p:nvGraphicFramePr>
        <p:xfrm>
          <a:off x="1324002" y="646755"/>
          <a:ext cx="9543995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Picture 23" descr="A close up of a letter&#10;&#10;AI-generated content may be incorrect.">
            <a:extLst>
              <a:ext uri="{FF2B5EF4-FFF2-40B4-BE49-F238E27FC236}">
                <a16:creationId xmlns:a16="http://schemas.microsoft.com/office/drawing/2014/main" id="{871E68F6-0DCC-2B68-F1AE-EF134EF5D6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6443865"/>
            <a:ext cx="1419225" cy="235034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C49D99FE-336F-FB36-2056-7070C52F4A6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3189E8-11F1-4B35-BD13-81AB34BF116D}" type="slidenum">
              <a:rPr lang="is-IS" smtClean="0"/>
              <a:pPr/>
              <a:t>9</a:t>
            </a:fld>
            <a:endParaRPr lang="is-IS"/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0EA113E3-34A9-E2EC-6BCA-78EAAA87236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HMS/BT </a:t>
            </a:r>
            <a:r>
              <a:rPr lang="en-US" err="1"/>
              <a:t>Fagráðstefna</a:t>
            </a:r>
            <a:r>
              <a:rPr lang="en-US"/>
              <a:t> </a:t>
            </a:r>
            <a:r>
              <a:rPr lang="en-US" err="1"/>
              <a:t>skógræktar</a:t>
            </a:r>
            <a:r>
              <a:rPr lang="en-US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168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A37B54D4BB040A099837EAB1B8ED0" ma:contentTypeVersion="8" ma:contentTypeDescription="Create a new document." ma:contentTypeScope="" ma:versionID="d860213419b874ebffad962159cab66d">
  <xsd:schema xmlns:xsd="http://www.w3.org/2001/XMLSchema" xmlns:xs="http://www.w3.org/2001/XMLSchema" xmlns:p="http://schemas.microsoft.com/office/2006/metadata/properties" xmlns:ns2="0e6da05a-449a-41da-921a-972c39b82231" targetNamespace="http://schemas.microsoft.com/office/2006/metadata/properties" ma:root="true" ma:fieldsID="a55ebf0b45087b73a92320fe420cef6c" ns2:_="">
    <xsd:import namespace="0e6da05a-449a-41da-921a-972c39b822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da05a-449a-41da-921a-972c39b82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01AAC9-6A40-4604-B9CD-67C78AA468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A8F0B8-3CD2-4E0F-8E2D-2658357E03CE}">
  <ds:schemaRefs>
    <ds:schemaRef ds:uri="0e6da05a-449a-41da-921a-972c39b82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8DD47A-70D6-4B13-BA8B-7DA0E3534ECD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0e6da05a-449a-41da-921a-972c39b8223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2620</Words>
  <Application>Microsoft Office PowerPoint</Application>
  <PresentationFormat>Víðskjár</PresentationFormat>
  <Paragraphs>946</Paragraphs>
  <Slides>47</Slides>
  <Notes>13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7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47</vt:i4>
      </vt:variant>
    </vt:vector>
  </HeadingPairs>
  <TitlesOfParts>
    <vt:vector size="55" baseType="lpstr">
      <vt:lpstr>Aptos</vt:lpstr>
      <vt:lpstr>Aptos Display</vt:lpstr>
      <vt:lpstr>Arial</vt:lpstr>
      <vt:lpstr>Arial Nova</vt:lpstr>
      <vt:lpstr>Courier New</vt:lpstr>
      <vt:lpstr>Droid Serif</vt:lpstr>
      <vt:lpstr>Open Sans Semibold</vt:lpstr>
      <vt:lpstr>office theme</vt:lpstr>
      <vt:lpstr>Staða skógarauðlindarinnar  og þróun ÍSÚ til framtíðar</vt:lpstr>
      <vt:lpstr>Upphaf ÍSÚ og alþjóðasamhengi</vt:lpstr>
      <vt:lpstr>Íslensk skógarúttekt  2025</vt:lpstr>
      <vt:lpstr>Hvað er ÍSÚ?  </vt:lpstr>
      <vt:lpstr>Til hvers er ÍSÚ?</vt:lpstr>
      <vt:lpstr>Hvernig eru reitirnir valdir?</vt:lpstr>
      <vt:lpstr>PowerPoint-kynning</vt:lpstr>
      <vt:lpstr>ÍSÚ ræktaðir skógar</vt:lpstr>
      <vt:lpstr>PowerPoint-kynning</vt:lpstr>
      <vt:lpstr>Hver mæliflötur</vt:lpstr>
      <vt:lpstr>Vísitegundir - Innan gróðurrammans</vt:lpstr>
      <vt:lpstr>Viðbætur í komandi vöktunarhring</vt:lpstr>
      <vt:lpstr>PowerPoint-kynning</vt:lpstr>
      <vt:lpstr>Meginmarkmið skógræktar eftir tímabilum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Skógarskrá</vt:lpstr>
      <vt:lpstr>Skógarskilgreiningar</vt:lpstr>
      <vt:lpstr>Vaxandi viðarmagn á Íslandi</vt:lpstr>
      <vt:lpstr>Samanburður við önnur lönd</vt:lpstr>
      <vt:lpstr>Samanburður milli trjátegunda</vt:lpstr>
      <vt:lpstr>Skógar tiltækir til viðaröflunar (e. Forest available for wood supply = FAWS)</vt:lpstr>
      <vt:lpstr>Skógar tiltækir til viðaröflunar - skipt á trjátegundir</vt:lpstr>
      <vt:lpstr>Nýjasta tækni og vísindi í mati á skógarauðlindinni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Björn Traustason - LOGS</dc:creator>
  <cp:lastModifiedBy>Pétur Halldórsson - LOGS</cp:lastModifiedBy>
  <cp:revision>3</cp:revision>
  <dcterms:created xsi:type="dcterms:W3CDTF">2025-03-17T15:56:14Z</dcterms:created>
  <dcterms:modified xsi:type="dcterms:W3CDTF">2025-03-27T13:11:14Z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0x01010088BA37B54D4BB040A099837EAB1B8ED0</vt:lpwstr>
  </property>
  <property fmtid="{D5CDD505-2E9C-101B-9397-08002B2CF9AE}" pid="3" name="MSIP_Label_dc80478f-11da-4717-908f-ce13ec08de93_Enabled">
    <vt:lpwstr>true</vt:lpwstr>
  </property>
  <property fmtid="{D5CDD505-2E9C-101B-9397-08002B2CF9AE}" pid="4" name="MSIP_Label_dc80478f-11da-4717-908f-ce13ec08de93_SetDate">
    <vt:lpwstr>2025-03-17T15:56:56Z</vt:lpwstr>
  </property>
  <property fmtid="{D5CDD505-2E9C-101B-9397-08002B2CF9AE}" pid="5" name="MSIP_Label_dc80478f-11da-4717-908f-ce13ec08de93_Method">
    <vt:lpwstr>Standard</vt:lpwstr>
  </property>
  <property fmtid="{D5CDD505-2E9C-101B-9397-08002B2CF9AE}" pid="6" name="MSIP_Label_dc80478f-11da-4717-908f-ce13ec08de93_Name">
    <vt:lpwstr>Varin</vt:lpwstr>
  </property>
  <property fmtid="{D5CDD505-2E9C-101B-9397-08002B2CF9AE}" pid="7" name="MSIP_Label_dc80478f-11da-4717-908f-ce13ec08de93_SiteId">
    <vt:lpwstr>764a306d-0a68-45ad-9f07-6f1804447cd4</vt:lpwstr>
  </property>
  <property fmtid="{D5CDD505-2E9C-101B-9397-08002B2CF9AE}" pid="8" name="MSIP_Label_dc80478f-11da-4717-908f-ce13ec08de93_ActionId">
    <vt:lpwstr>37e6bc90-0cc8-4e00-b4af-f8f7d3114aaf</vt:lpwstr>
  </property>
  <property fmtid="{D5CDD505-2E9C-101B-9397-08002B2CF9AE}" pid="9" name="MSIP_Label_dc80478f-11da-4717-908f-ce13ec08de93_ContentBits">
    <vt:lpwstr>0</vt:lpwstr>
  </property>
  <property fmtid="{D5CDD505-2E9C-101B-9397-08002B2CF9AE}" pid="10" name="MSIP_Label_dc80478f-11da-4717-908f-ce13ec08de93_Tag">
    <vt:lpwstr>10, 3, 0, 1</vt:lpwstr>
  </property>
</Properties>
</file>