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450" r:id="rId4"/>
    <p:sldMasterId id="2147486454" r:id="rId5"/>
    <p:sldMasterId id="2147483719" r:id="rId6"/>
  </p:sldMasterIdLst>
  <p:notesMasterIdLst>
    <p:notesMasterId r:id="rId14"/>
  </p:notesMasterIdLst>
  <p:handoutMasterIdLst>
    <p:handoutMasterId r:id="rId15"/>
  </p:handoutMasterIdLst>
  <p:sldIdLst>
    <p:sldId id="280" r:id="rId7"/>
    <p:sldId id="555" r:id="rId8"/>
    <p:sldId id="554" r:id="rId9"/>
    <p:sldId id="558" r:id="rId10"/>
    <p:sldId id="549" r:id="rId11"/>
    <p:sldId id="559" r:id="rId12"/>
    <p:sldId id="539" r:id="rId13"/>
  </p:sldIdLst>
  <p:sldSz cx="12192000" cy="6858000"/>
  <p:notesSz cx="6858000" cy="9296400"/>
  <p:defaultTextStyle>
    <a:defPPr>
      <a:defRPr lang="en-US"/>
    </a:defPPr>
    <a:lvl1pPr algn="l" defTabSz="615914" rtl="0" eaLnBrk="0" fontAlgn="base" hangingPunct="0">
      <a:spcBef>
        <a:spcPct val="0"/>
      </a:spcBef>
      <a:spcAft>
        <a:spcPct val="0"/>
      </a:spcAft>
      <a:defRPr kern="1200">
        <a:solidFill>
          <a:schemeClr val="tx1"/>
        </a:solidFill>
        <a:latin typeface="Arial" charset="0"/>
        <a:ea typeface="MS PGothic" charset="0"/>
        <a:cs typeface="MS PGothic" charset="0"/>
      </a:defRPr>
    </a:lvl1pPr>
    <a:lvl2pPr marL="615914" algn="l" defTabSz="615914"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1231828" algn="l" defTabSz="615914"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847743" algn="l" defTabSz="615914"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2463657" algn="l" defTabSz="615914"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3079571" algn="l" defTabSz="615914" rtl="0" eaLnBrk="1" latinLnBrk="0" hangingPunct="1">
      <a:defRPr kern="1200">
        <a:solidFill>
          <a:schemeClr val="tx1"/>
        </a:solidFill>
        <a:latin typeface="Arial" charset="0"/>
        <a:ea typeface="MS PGothic" charset="0"/>
        <a:cs typeface="MS PGothic" charset="0"/>
      </a:defRPr>
    </a:lvl6pPr>
    <a:lvl7pPr marL="3695485" algn="l" defTabSz="615914" rtl="0" eaLnBrk="1" latinLnBrk="0" hangingPunct="1">
      <a:defRPr kern="1200">
        <a:solidFill>
          <a:schemeClr val="tx1"/>
        </a:solidFill>
        <a:latin typeface="Arial" charset="0"/>
        <a:ea typeface="MS PGothic" charset="0"/>
        <a:cs typeface="MS PGothic" charset="0"/>
      </a:defRPr>
    </a:lvl7pPr>
    <a:lvl8pPr marL="4311398" algn="l" defTabSz="615914" rtl="0" eaLnBrk="1" latinLnBrk="0" hangingPunct="1">
      <a:defRPr kern="1200">
        <a:solidFill>
          <a:schemeClr val="tx1"/>
        </a:solidFill>
        <a:latin typeface="Arial" charset="0"/>
        <a:ea typeface="MS PGothic" charset="0"/>
        <a:cs typeface="MS PGothic" charset="0"/>
      </a:defRPr>
    </a:lvl8pPr>
    <a:lvl9pPr marL="4927314" algn="l" defTabSz="615914" rtl="0" eaLnBrk="1" latinLnBrk="0" hangingPunct="1">
      <a:defRPr kern="1200">
        <a:solidFill>
          <a:schemeClr val="tx1"/>
        </a:solidFill>
        <a:latin typeface="Arial" charset="0"/>
        <a:ea typeface="MS PGothic" charset="0"/>
        <a:cs typeface="MS PGothic" charset="0"/>
      </a:defRPr>
    </a:lvl9pPr>
  </p:defaultTextStyle>
  <p:extLst>
    <p:ext uri="{EFAFB233-063F-42B5-8137-9DF3F51BA10A}">
      <p15:sldGuideLst xmlns:p15="http://schemas.microsoft.com/office/powerpoint/2012/main">
        <p15:guide id="1" orient="horz" pos="2160" userDrawn="1">
          <p15:clr>
            <a:srgbClr val="A4A3A4"/>
          </p15:clr>
        </p15:guide>
        <p15:guide id="2" orient="horz" pos="1464" userDrawn="1">
          <p15:clr>
            <a:srgbClr val="A4A3A4"/>
          </p15:clr>
        </p15:guide>
        <p15:guide id="3" pos="3840" userDrawn="1">
          <p15:clr>
            <a:srgbClr val="A4A3A4"/>
          </p15:clr>
        </p15:guide>
        <p15:guide id="4" userDrawn="1">
          <p15:clr>
            <a:srgbClr val="A4A3A4"/>
          </p15:clr>
        </p15:guide>
        <p15:guide id="5" pos="928" userDrawn="1">
          <p15:clr>
            <a:srgbClr val="A4A3A4"/>
          </p15:clr>
        </p15:guide>
        <p15:guide id="6" pos="320" userDrawn="1">
          <p15:clr>
            <a:srgbClr val="A4A3A4"/>
          </p15:clr>
        </p15:guide>
        <p15:guide id="7" orient="horz" pos="840" userDrawn="1">
          <p15:clr>
            <a:srgbClr val="A4A3A4"/>
          </p15:clr>
        </p15:guide>
        <p15:guide id="8" orient="horz" pos="9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X. Barrett" initials="AXB" lastIdx="45" clrIdx="0"/>
  <p:cmAuthor id="1" name="Kari Weis" initials="" lastIdx="0" clrIdx="1"/>
  <p:cmAuthor id="2" name="Tanya E Forsberg" initials="TEF" lastIdx="30" clrIdx="2">
    <p:extLst>
      <p:ext uri="{19B8F6BF-5375-455C-9EA6-DF929625EA0E}">
        <p15:presenceInfo xmlns:p15="http://schemas.microsoft.com/office/powerpoint/2012/main" userId="S-1-5-21-1229272821-706699826-839522115-3729924" providerId="AD"/>
      </p:ext>
    </p:extLst>
  </p:cmAuthor>
  <p:cmAuthor id="3" name="FRED RICHARD MARTICH" initials="FRM" lastIdx="11" clrIdx="3">
    <p:extLst>
      <p:ext uri="{19B8F6BF-5375-455C-9EA6-DF929625EA0E}">
        <p15:presenceInfo xmlns:p15="http://schemas.microsoft.com/office/powerpoint/2012/main" userId="S-1-5-21-1229272821-706699826-839522115-473527" providerId="AD"/>
      </p:ext>
    </p:extLst>
  </p:cmAuthor>
  <p:cmAuthor id="4" name="Kate O'toole" initials="KO" lastIdx="3" clrIdx="4">
    <p:extLst>
      <p:ext uri="{19B8F6BF-5375-455C-9EA6-DF929625EA0E}">
        <p15:presenceInfo xmlns:p15="http://schemas.microsoft.com/office/powerpoint/2012/main" userId="S-1-5-21-1229272821-706699826-839522115-3088129" providerId="AD"/>
      </p:ext>
    </p:extLst>
  </p:cmAuthor>
  <p:cmAuthor id="5" name="Janine Lucas" initials="JL" lastIdx="32" clrIdx="5">
    <p:extLst>
      <p:ext uri="{19B8F6BF-5375-455C-9EA6-DF929625EA0E}">
        <p15:presenceInfo xmlns:p15="http://schemas.microsoft.com/office/powerpoint/2012/main" userId="S-1-5-21-1229272821-706699826-839522115-4084317" providerId="AD"/>
      </p:ext>
    </p:extLst>
  </p:cmAuthor>
  <p:cmAuthor id="6" name="Fred Martich" initials="frm" lastIdx="25" clrIdx="6">
    <p:extLst>
      <p:ext uri="{19B8F6BF-5375-455C-9EA6-DF929625EA0E}">
        <p15:presenceInfo xmlns:p15="http://schemas.microsoft.com/office/powerpoint/2012/main" userId="Fred Martich" providerId="None"/>
      </p:ext>
    </p:extLst>
  </p:cmAuthor>
  <p:cmAuthor id="7" name="Patrick Bates" initials="PB" lastIdx="33" clrIdx="7">
    <p:extLst>
      <p:ext uri="{19B8F6BF-5375-455C-9EA6-DF929625EA0E}">
        <p15:presenceInfo xmlns:p15="http://schemas.microsoft.com/office/powerpoint/2012/main" userId="S::Patrick.Bates@kp.org::f838c354-b14c-496c-9ba7-a4786c3b8742" providerId="AD"/>
      </p:ext>
    </p:extLst>
  </p:cmAuthor>
  <p:cmAuthor id="8" name="Jaime L Assadi" initials="JLA" lastIdx="133" clrIdx="8">
    <p:extLst>
      <p:ext uri="{19B8F6BF-5375-455C-9EA6-DF929625EA0E}">
        <p15:presenceInfo xmlns:p15="http://schemas.microsoft.com/office/powerpoint/2012/main" userId="S::Jaime.L.Assadi@kp.org::f847f1b9-8d4c-416c-82b4-e1fff17f9b5b" providerId="AD"/>
      </p:ext>
    </p:extLst>
  </p:cmAuthor>
  <p:cmAuthor id="9" name="Tammy V Park" initials="TVP" lastIdx="3" clrIdx="9">
    <p:extLst>
      <p:ext uri="{19B8F6BF-5375-455C-9EA6-DF929625EA0E}">
        <p15:presenceInfo xmlns:p15="http://schemas.microsoft.com/office/powerpoint/2012/main" userId="S::tammy.park@kp.org::301ca5ce-2077-43cd-ba0a-21552feff753" providerId="AD"/>
      </p:ext>
    </p:extLst>
  </p:cmAuthor>
  <p:cmAuthor id="10" name="Samuel C Hansen" initials="SCH" lastIdx="5" clrIdx="10">
    <p:extLst>
      <p:ext uri="{19B8F6BF-5375-455C-9EA6-DF929625EA0E}">
        <p15:presenceInfo xmlns:p15="http://schemas.microsoft.com/office/powerpoint/2012/main" userId="S::Samuel.C.Hansen@kp.org::7c8df2e9-90ca-4102-8433-602d2d5741b5" providerId="AD"/>
      </p:ext>
    </p:extLst>
  </p:cmAuthor>
  <p:cmAuthor id="11" name="David M Wilson" initials="DMW" lastIdx="9" clrIdx="11">
    <p:extLst>
      <p:ext uri="{19B8F6BF-5375-455C-9EA6-DF929625EA0E}">
        <p15:presenceInfo xmlns:p15="http://schemas.microsoft.com/office/powerpoint/2012/main" userId="S::David.M.Wilson@kp.org::79392181-6b82-40d9-8ba7-05077d1ecc44" providerId="AD"/>
      </p:ext>
    </p:extLst>
  </p:cmAuthor>
  <p:cmAuthor id="12" name="Brian Webb" initials="BW" lastIdx="3" clrIdx="12">
    <p:extLst>
      <p:ext uri="{19B8F6BF-5375-455C-9EA6-DF929625EA0E}">
        <p15:presenceInfo xmlns:p15="http://schemas.microsoft.com/office/powerpoint/2012/main" userId="S::Brian.X1.Webb@kp.org::f6d87ead-dcdd-49a6-9a53-6b5dbfa02f1a" providerId="AD"/>
      </p:ext>
    </p:extLst>
  </p:cmAuthor>
  <p:cmAuthor id="13" name="Maria Alice D Ferreira" initials="MADF" lastIdx="10" clrIdx="13">
    <p:extLst>
      <p:ext uri="{19B8F6BF-5375-455C-9EA6-DF929625EA0E}">
        <p15:presenceInfo xmlns:p15="http://schemas.microsoft.com/office/powerpoint/2012/main" userId="S::maria.a.ferreira@kp.org::4ac57c41-7f1e-4e17-b5a1-443967b031df" providerId="AD"/>
      </p:ext>
    </p:extLst>
  </p:cmAuthor>
  <p:cmAuthor id="14" name="Mulligan (US), Karen E" initials="M(KE" lastIdx="14" clrIdx="14">
    <p:extLst>
      <p:ext uri="{19B8F6BF-5375-455C-9EA6-DF929625EA0E}">
        <p15:presenceInfo xmlns:p15="http://schemas.microsoft.com/office/powerpoint/2012/main" userId="S-1-5-21-1993962763-688789844-682003330-1103729" providerId="AD"/>
      </p:ext>
    </p:extLst>
  </p:cmAuthor>
  <p:cmAuthor id="15" name="Halse (US), Erik" initials="H(E" lastIdx="14" clrIdx="15">
    <p:extLst>
      <p:ext uri="{19B8F6BF-5375-455C-9EA6-DF929625EA0E}">
        <p15:presenceInfo xmlns:p15="http://schemas.microsoft.com/office/powerpoint/2012/main" userId="S-1-5-21-2025429265-1303643608-1417001333-19499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308BCC"/>
    <a:srgbClr val="0170C0"/>
    <a:srgbClr val="C6D9F1"/>
    <a:srgbClr val="E303C3"/>
    <a:srgbClr val="EDF5FD"/>
    <a:srgbClr val="FF2F92"/>
    <a:srgbClr val="92CCF0"/>
    <a:srgbClr val="FFFFFF"/>
    <a:srgbClr val="9602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517" autoAdjust="0"/>
  </p:normalViewPr>
  <p:slideViewPr>
    <p:cSldViewPr snapToGrid="0">
      <p:cViewPr varScale="1">
        <p:scale>
          <a:sx n="114" d="100"/>
          <a:sy n="114" d="100"/>
        </p:scale>
        <p:origin x="414" y="102"/>
      </p:cViewPr>
      <p:guideLst>
        <p:guide orient="horz" pos="2160"/>
        <p:guide orient="horz" pos="1464"/>
        <p:guide pos="3840"/>
        <p:guide/>
        <p:guide pos="928"/>
        <p:guide pos="320"/>
        <p:guide orient="horz" pos="840"/>
        <p:guide orient="horz" pos="9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421" cy="464980"/>
          </a:xfrm>
          <a:prstGeom prst="rect">
            <a:avLst/>
          </a:prstGeom>
        </p:spPr>
        <p:txBody>
          <a:bodyPr vert="horz" lIns="92830" tIns="46415" rIns="92830" bIns="46415"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027" y="1"/>
            <a:ext cx="2972421" cy="464980"/>
          </a:xfrm>
          <a:prstGeom prst="rect">
            <a:avLst/>
          </a:prstGeom>
        </p:spPr>
        <p:txBody>
          <a:bodyPr vert="horz" wrap="square" lIns="92830" tIns="46415" rIns="92830" bIns="46415" numCol="1" anchor="t" anchorCtr="0" compatLnSpc="1">
            <a:prstTxWarp prst="textNoShape">
              <a:avLst/>
            </a:prstTxWarp>
          </a:bodyPr>
          <a:lstStyle>
            <a:lvl1pPr algn="r" eaLnBrk="1" hangingPunct="1">
              <a:defRPr sz="1200" smtClean="0">
                <a:latin typeface="Calibri" charset="0"/>
              </a:defRPr>
            </a:lvl1pPr>
          </a:lstStyle>
          <a:p>
            <a:pPr>
              <a:defRPr/>
            </a:pPr>
            <a:fld id="{B7A496C1-6072-0441-B473-AAA8B3A4E083}" type="datetime1">
              <a:rPr lang="en-US"/>
              <a:pPr>
                <a:defRPr/>
              </a:pPr>
              <a:t>8/14/2023</a:t>
            </a:fld>
            <a:endParaRPr lang="en-US"/>
          </a:p>
        </p:txBody>
      </p:sp>
      <p:sp>
        <p:nvSpPr>
          <p:cNvPr id="4" name="Footer Placeholder 3"/>
          <p:cNvSpPr>
            <a:spLocks noGrp="1"/>
          </p:cNvSpPr>
          <p:nvPr>
            <p:ph type="ftr" sz="quarter" idx="2"/>
          </p:nvPr>
        </p:nvSpPr>
        <p:spPr>
          <a:xfrm>
            <a:off x="1" y="8829823"/>
            <a:ext cx="2972421" cy="464980"/>
          </a:xfrm>
          <a:prstGeom prst="rect">
            <a:avLst/>
          </a:prstGeom>
        </p:spPr>
        <p:txBody>
          <a:bodyPr vert="horz" lIns="92830" tIns="46415" rIns="92830" bIns="46415"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027" y="8829823"/>
            <a:ext cx="2972421" cy="464980"/>
          </a:xfrm>
          <a:prstGeom prst="rect">
            <a:avLst/>
          </a:prstGeom>
        </p:spPr>
        <p:txBody>
          <a:bodyPr vert="horz" wrap="square" lIns="92830" tIns="46415" rIns="92830" bIns="46415" numCol="1" anchor="b" anchorCtr="0" compatLnSpc="1">
            <a:prstTxWarp prst="textNoShape">
              <a:avLst/>
            </a:prstTxWarp>
          </a:bodyPr>
          <a:lstStyle>
            <a:lvl1pPr algn="r" eaLnBrk="1" hangingPunct="1">
              <a:defRPr sz="1200" smtClean="0">
                <a:latin typeface="Calibri" charset="0"/>
              </a:defRPr>
            </a:lvl1pPr>
          </a:lstStyle>
          <a:p>
            <a:pPr>
              <a:defRPr/>
            </a:pPr>
            <a:fld id="{E47E55A0-FB20-514C-9E69-56E0DA9BE978}" type="slidenum">
              <a:rPr lang="en-US"/>
              <a:pPr>
                <a:defRPr/>
              </a:pPr>
              <a:t>‹#›</a:t>
            </a:fld>
            <a:endParaRPr lang="en-US"/>
          </a:p>
        </p:txBody>
      </p:sp>
    </p:spTree>
    <p:extLst>
      <p:ext uri="{BB962C8B-B14F-4D97-AF65-F5344CB8AC3E}">
        <p14:creationId xmlns:p14="http://schemas.microsoft.com/office/powerpoint/2010/main" val="620078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421" cy="464980"/>
          </a:xfrm>
          <a:prstGeom prst="rect">
            <a:avLst/>
          </a:prstGeom>
        </p:spPr>
        <p:txBody>
          <a:bodyPr vert="horz" lIns="92830" tIns="46415" rIns="92830" bIns="46415"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027" y="1"/>
            <a:ext cx="2972421" cy="464980"/>
          </a:xfrm>
          <a:prstGeom prst="rect">
            <a:avLst/>
          </a:prstGeom>
        </p:spPr>
        <p:txBody>
          <a:bodyPr vert="horz" wrap="square" lIns="92830" tIns="46415" rIns="92830" bIns="46415" numCol="1" anchor="t" anchorCtr="0" compatLnSpc="1">
            <a:prstTxWarp prst="textNoShape">
              <a:avLst/>
            </a:prstTxWarp>
          </a:bodyPr>
          <a:lstStyle>
            <a:lvl1pPr algn="r" eaLnBrk="1" hangingPunct="1">
              <a:defRPr sz="1200" smtClean="0">
                <a:latin typeface="Calibri" charset="0"/>
              </a:defRPr>
            </a:lvl1pPr>
          </a:lstStyle>
          <a:p>
            <a:pPr>
              <a:defRPr/>
            </a:pPr>
            <a:fld id="{66847149-A73B-B041-ADC1-3C89601E5DAF}" type="datetime1">
              <a:rPr lang="en-US"/>
              <a:pPr>
                <a:defRPr/>
              </a:pPr>
              <a:t>8/14/2023</a:t>
            </a:fld>
            <a:endParaRPr 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2830" tIns="46415" rIns="92830" bIns="46415" rtlCol="0" anchor="ctr"/>
          <a:lstStyle/>
          <a:p>
            <a:pPr lvl="0"/>
            <a:endParaRPr lang="en-US" noProof="0"/>
          </a:p>
        </p:txBody>
      </p:sp>
      <p:sp>
        <p:nvSpPr>
          <p:cNvPr id="5" name="Notes Placeholder 4"/>
          <p:cNvSpPr>
            <a:spLocks noGrp="1"/>
          </p:cNvSpPr>
          <p:nvPr>
            <p:ph type="body" sz="quarter" idx="3"/>
          </p:nvPr>
        </p:nvSpPr>
        <p:spPr>
          <a:xfrm>
            <a:off x="686421" y="4416510"/>
            <a:ext cx="5485158" cy="4183220"/>
          </a:xfrm>
          <a:prstGeom prst="rect">
            <a:avLst/>
          </a:prstGeom>
        </p:spPr>
        <p:txBody>
          <a:bodyPr vert="horz" lIns="92830" tIns="46415" rIns="92830" bIns="46415"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29823"/>
            <a:ext cx="2972421" cy="464980"/>
          </a:xfrm>
          <a:prstGeom prst="rect">
            <a:avLst/>
          </a:prstGeom>
        </p:spPr>
        <p:txBody>
          <a:bodyPr vert="horz" lIns="92830" tIns="46415" rIns="92830" bIns="46415"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027" y="8829823"/>
            <a:ext cx="2972421" cy="464980"/>
          </a:xfrm>
          <a:prstGeom prst="rect">
            <a:avLst/>
          </a:prstGeom>
        </p:spPr>
        <p:txBody>
          <a:bodyPr vert="horz" wrap="square" lIns="92830" tIns="46415" rIns="92830" bIns="46415" numCol="1" anchor="b" anchorCtr="0" compatLnSpc="1">
            <a:prstTxWarp prst="textNoShape">
              <a:avLst/>
            </a:prstTxWarp>
          </a:bodyPr>
          <a:lstStyle>
            <a:lvl1pPr algn="r" eaLnBrk="1" hangingPunct="1">
              <a:defRPr sz="1200" smtClean="0">
                <a:latin typeface="Calibri" charset="0"/>
              </a:defRPr>
            </a:lvl1pPr>
          </a:lstStyle>
          <a:p>
            <a:pPr>
              <a:defRPr/>
            </a:pPr>
            <a:fld id="{E64E6AEF-2A63-C448-9232-9ECDFD87C6B8}" type="slidenum">
              <a:rPr lang="en-US"/>
              <a:pPr>
                <a:defRPr/>
              </a:pPr>
              <a:t>‹#›</a:t>
            </a:fld>
            <a:endParaRPr lang="en-US"/>
          </a:p>
        </p:txBody>
      </p:sp>
    </p:spTree>
    <p:extLst>
      <p:ext uri="{BB962C8B-B14F-4D97-AF65-F5344CB8AC3E}">
        <p14:creationId xmlns:p14="http://schemas.microsoft.com/office/powerpoint/2010/main" val="2720935933"/>
      </p:ext>
    </p:extLst>
  </p:cSld>
  <p:clrMap bg1="lt1" tx1="dk1" bg2="lt2" tx2="dk2" accent1="accent1" accent2="accent2" accent3="accent3" accent4="accent4" accent5="accent5" accent6="accent6" hlink="hlink" folHlink="folHlink"/>
  <p:hf hdr="0" ftr="0" dt="0"/>
  <p:notesStyle>
    <a:lvl1pPr algn="l" defTabSz="615914" rtl="0" eaLnBrk="0" fontAlgn="base" hangingPunct="0">
      <a:spcBef>
        <a:spcPct val="30000"/>
      </a:spcBef>
      <a:spcAft>
        <a:spcPct val="0"/>
      </a:spcAft>
      <a:defRPr sz="1617" kern="1200">
        <a:solidFill>
          <a:schemeClr val="tx1"/>
        </a:solidFill>
        <a:latin typeface="+mn-lt"/>
        <a:ea typeface="MS PGothic" panose="020B0600070205080204" pitchFamily="34" charset="-128"/>
        <a:cs typeface="MS PGothic" charset="0"/>
      </a:defRPr>
    </a:lvl1pPr>
    <a:lvl2pPr marL="615914" algn="l" defTabSz="615914" rtl="0" eaLnBrk="0" fontAlgn="base" hangingPunct="0">
      <a:spcBef>
        <a:spcPct val="30000"/>
      </a:spcBef>
      <a:spcAft>
        <a:spcPct val="0"/>
      </a:spcAft>
      <a:defRPr sz="1617" kern="1200">
        <a:solidFill>
          <a:schemeClr val="tx1"/>
        </a:solidFill>
        <a:latin typeface="+mn-lt"/>
        <a:ea typeface="MS PGothic" panose="020B0600070205080204" pitchFamily="34" charset="-128"/>
        <a:cs typeface="MS PGothic" charset="0"/>
      </a:defRPr>
    </a:lvl2pPr>
    <a:lvl3pPr marL="1231828" algn="l" defTabSz="615914" rtl="0" eaLnBrk="0" fontAlgn="base" hangingPunct="0">
      <a:spcBef>
        <a:spcPct val="30000"/>
      </a:spcBef>
      <a:spcAft>
        <a:spcPct val="0"/>
      </a:spcAft>
      <a:defRPr sz="1617" kern="1200">
        <a:solidFill>
          <a:schemeClr val="tx1"/>
        </a:solidFill>
        <a:latin typeface="+mn-lt"/>
        <a:ea typeface="MS PGothic" panose="020B0600070205080204" pitchFamily="34" charset="-128"/>
        <a:cs typeface="MS PGothic" charset="0"/>
      </a:defRPr>
    </a:lvl3pPr>
    <a:lvl4pPr marL="1847743" algn="l" defTabSz="615914" rtl="0" eaLnBrk="0" fontAlgn="base" hangingPunct="0">
      <a:spcBef>
        <a:spcPct val="30000"/>
      </a:spcBef>
      <a:spcAft>
        <a:spcPct val="0"/>
      </a:spcAft>
      <a:defRPr sz="1617" kern="1200">
        <a:solidFill>
          <a:schemeClr val="tx1"/>
        </a:solidFill>
        <a:latin typeface="+mn-lt"/>
        <a:ea typeface="MS PGothic" panose="020B0600070205080204" pitchFamily="34" charset="-128"/>
        <a:cs typeface="MS PGothic" charset="0"/>
      </a:defRPr>
    </a:lvl4pPr>
    <a:lvl5pPr marL="2463657" algn="l" defTabSz="615914" rtl="0" eaLnBrk="0" fontAlgn="base" hangingPunct="0">
      <a:spcBef>
        <a:spcPct val="30000"/>
      </a:spcBef>
      <a:spcAft>
        <a:spcPct val="0"/>
      </a:spcAft>
      <a:defRPr sz="1617" kern="1200">
        <a:solidFill>
          <a:schemeClr val="tx1"/>
        </a:solidFill>
        <a:latin typeface="+mn-lt"/>
        <a:ea typeface="MS PGothic" panose="020B0600070205080204" pitchFamily="34" charset="-128"/>
        <a:cs typeface="MS PGothic" charset="0"/>
      </a:defRPr>
    </a:lvl5pPr>
    <a:lvl6pPr marL="3079571" algn="l" defTabSz="615914" rtl="0" eaLnBrk="1" latinLnBrk="0" hangingPunct="1">
      <a:defRPr sz="1617" kern="1200">
        <a:solidFill>
          <a:schemeClr val="tx1"/>
        </a:solidFill>
        <a:latin typeface="+mn-lt"/>
        <a:ea typeface="+mn-ea"/>
        <a:cs typeface="+mn-cs"/>
      </a:defRPr>
    </a:lvl6pPr>
    <a:lvl7pPr marL="3695485" algn="l" defTabSz="615914" rtl="0" eaLnBrk="1" latinLnBrk="0" hangingPunct="1">
      <a:defRPr sz="1617" kern="1200">
        <a:solidFill>
          <a:schemeClr val="tx1"/>
        </a:solidFill>
        <a:latin typeface="+mn-lt"/>
        <a:ea typeface="+mn-ea"/>
        <a:cs typeface="+mn-cs"/>
      </a:defRPr>
    </a:lvl7pPr>
    <a:lvl8pPr marL="4311398" algn="l" defTabSz="615914" rtl="0" eaLnBrk="1" latinLnBrk="0" hangingPunct="1">
      <a:defRPr sz="1617" kern="1200">
        <a:solidFill>
          <a:schemeClr val="tx1"/>
        </a:solidFill>
        <a:latin typeface="+mn-lt"/>
        <a:ea typeface="+mn-ea"/>
        <a:cs typeface="+mn-cs"/>
      </a:defRPr>
    </a:lvl8pPr>
    <a:lvl9pPr marL="4927314" algn="l" defTabSz="615914" rtl="0" eaLnBrk="1" latinLnBrk="0" hangingPunct="1">
      <a:defRPr sz="161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0E33C-9A7A-4705-B722-B611B22E4F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339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z="1200" kern="1200" dirty="0">
              <a:solidFill>
                <a:schemeClr val="tx1"/>
              </a:solidFill>
              <a:effectLst/>
              <a:latin typeface="+mn-lt"/>
              <a:ea typeface="MS PGothic" panose="020B0600070205080204" pitchFamily="34" charset="-128"/>
              <a:cs typeface="MS PGothic" charset="0"/>
            </a:endParaRPr>
          </a:p>
        </p:txBody>
      </p:sp>
      <p:sp>
        <p:nvSpPr>
          <p:cNvPr id="798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FBEE079-DEE1-444F-BFBE-BEB49E11076E}" type="slidenum">
              <a:rPr lang="en-US" sz="1200">
                <a:solidFill>
                  <a:srgbClr val="000000"/>
                </a:solidFill>
                <a:latin typeface="Calibri" charset="0"/>
              </a:rPr>
              <a:pPr/>
              <a:t>4</a:t>
            </a:fld>
            <a:endParaRPr lang="en-US" sz="1200" dirty="0">
              <a:solidFill>
                <a:srgbClr val="000000"/>
              </a:solidFill>
              <a:latin typeface="Calibri" charset="0"/>
            </a:endParaRPr>
          </a:p>
        </p:txBody>
      </p:sp>
    </p:spTree>
    <p:extLst>
      <p:ext uri="{BB962C8B-B14F-4D97-AF65-F5344CB8AC3E}">
        <p14:creationId xmlns:p14="http://schemas.microsoft.com/office/powerpoint/2010/main" val="1415242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4E6AEF-2A63-C448-9232-9ECDFD87C6B8}" type="slidenum">
              <a:rPr lang="en-US" smtClean="0"/>
              <a:pPr>
                <a:defRPr/>
              </a:pPr>
              <a:t>5</a:t>
            </a:fld>
            <a:endParaRPr lang="en-US"/>
          </a:p>
        </p:txBody>
      </p:sp>
    </p:spTree>
    <p:extLst>
      <p:ext uri="{BB962C8B-B14F-4D97-AF65-F5344CB8AC3E}">
        <p14:creationId xmlns:p14="http://schemas.microsoft.com/office/powerpoint/2010/main" val="4136609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0E33C-9A7A-4705-B722-B611B22E4F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09980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335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07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90CD862-EAE1-8240-A0E0-9BDC74A154B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4826" y="6251379"/>
            <a:ext cx="2075526" cy="228600"/>
          </a:xfrm>
          <a:prstGeom prst="rect">
            <a:avLst/>
          </a:prstGeom>
        </p:spPr>
      </p:pic>
    </p:spTree>
    <p:extLst>
      <p:ext uri="{BB962C8B-B14F-4D97-AF65-F5344CB8AC3E}">
        <p14:creationId xmlns:p14="http://schemas.microsoft.com/office/powerpoint/2010/main" val="2302383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BEF9A80-DE53-4856-A21D-01299285D05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47225" y="6260569"/>
            <a:ext cx="2294818" cy="254980"/>
          </a:xfrm>
          <a:prstGeom prst="rect">
            <a:avLst/>
          </a:prstGeom>
        </p:spPr>
      </p:pic>
      <p:sp>
        <p:nvSpPr>
          <p:cNvPr id="8" name="object 2">
            <a:extLst>
              <a:ext uri="{FF2B5EF4-FFF2-40B4-BE49-F238E27FC236}">
                <a16:creationId xmlns:a16="http://schemas.microsoft.com/office/drawing/2014/main" id="{329B42F1-05C0-40CA-9315-14E26FDC2C76}"/>
              </a:ext>
            </a:extLst>
          </p:cNvPr>
          <p:cNvSpPr txBox="1"/>
          <p:nvPr userDrawn="1"/>
        </p:nvSpPr>
        <p:spPr>
          <a:xfrm>
            <a:off x="8723071" y="322583"/>
            <a:ext cx="2808605"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003B71"/>
                </a:solidFill>
                <a:latin typeface="Arial"/>
                <a:cs typeface="Arial"/>
              </a:rPr>
              <a:t>A </a:t>
            </a:r>
            <a:r>
              <a:rPr sz="1000" b="1" spc="-5" dirty="0">
                <a:solidFill>
                  <a:srgbClr val="003B71"/>
                </a:solidFill>
                <a:latin typeface="Arial"/>
                <a:cs typeface="Arial"/>
              </a:rPr>
              <a:t>BETTER </a:t>
            </a:r>
            <a:r>
              <a:rPr sz="1000" b="1" spc="-55" dirty="0">
                <a:solidFill>
                  <a:srgbClr val="003B71"/>
                </a:solidFill>
                <a:latin typeface="Arial"/>
                <a:cs typeface="Arial"/>
              </a:rPr>
              <a:t>WAY </a:t>
            </a:r>
            <a:r>
              <a:rPr sz="1000" spc="-10" dirty="0">
                <a:solidFill>
                  <a:srgbClr val="0078B3"/>
                </a:solidFill>
                <a:latin typeface="Arial"/>
                <a:cs typeface="Arial"/>
              </a:rPr>
              <a:t>TO </a:t>
            </a:r>
            <a:r>
              <a:rPr sz="1000" spc="-20" dirty="0">
                <a:solidFill>
                  <a:srgbClr val="0078B3"/>
                </a:solidFill>
                <a:latin typeface="Arial"/>
                <a:cs typeface="Arial"/>
              </a:rPr>
              <a:t>TAKE </a:t>
            </a:r>
            <a:r>
              <a:rPr sz="1000" spc="-5" dirty="0">
                <a:solidFill>
                  <a:srgbClr val="0078B3"/>
                </a:solidFill>
                <a:latin typeface="Arial"/>
                <a:cs typeface="Arial"/>
              </a:rPr>
              <a:t>CARE </a:t>
            </a:r>
            <a:r>
              <a:rPr sz="1000" dirty="0">
                <a:solidFill>
                  <a:srgbClr val="0078B3"/>
                </a:solidFill>
                <a:latin typeface="Arial"/>
                <a:cs typeface="Arial"/>
              </a:rPr>
              <a:t>OF</a:t>
            </a:r>
            <a:r>
              <a:rPr sz="1000" spc="-65" dirty="0">
                <a:solidFill>
                  <a:srgbClr val="0078B3"/>
                </a:solidFill>
                <a:latin typeface="Arial"/>
                <a:cs typeface="Arial"/>
              </a:rPr>
              <a:t> </a:t>
            </a:r>
            <a:r>
              <a:rPr sz="1000" dirty="0">
                <a:solidFill>
                  <a:srgbClr val="0078B3"/>
                </a:solidFill>
                <a:latin typeface="Arial"/>
                <a:cs typeface="Arial"/>
              </a:rPr>
              <a:t>BUSINESS</a:t>
            </a:r>
            <a:endParaRPr sz="1000" dirty="0">
              <a:latin typeface="Arial"/>
              <a:cs typeface="Arial"/>
            </a:endParaRPr>
          </a:p>
        </p:txBody>
      </p:sp>
      <p:sp>
        <p:nvSpPr>
          <p:cNvPr id="9" name="object 12">
            <a:extLst>
              <a:ext uri="{FF2B5EF4-FFF2-40B4-BE49-F238E27FC236}">
                <a16:creationId xmlns:a16="http://schemas.microsoft.com/office/drawing/2014/main" id="{1DB5CCAF-09DA-4447-9B0D-E007BB96F724}"/>
              </a:ext>
            </a:extLst>
          </p:cNvPr>
          <p:cNvSpPr txBox="1"/>
          <p:nvPr userDrawn="1"/>
        </p:nvSpPr>
        <p:spPr>
          <a:xfrm>
            <a:off x="490575" y="6467767"/>
            <a:ext cx="1490345" cy="196215"/>
          </a:xfrm>
          <a:prstGeom prst="rect">
            <a:avLst/>
          </a:prstGeom>
        </p:spPr>
        <p:txBody>
          <a:bodyPr vert="horz" wrap="square" lIns="0" tIns="0" rIns="0" bIns="0" rtlCol="0">
            <a:spAutoFit/>
          </a:bodyPr>
          <a:lstStyle/>
          <a:p>
            <a:pPr marL="12700">
              <a:lnSpc>
                <a:spcPts val="1425"/>
              </a:lnSpc>
            </a:pPr>
            <a:r>
              <a:rPr sz="1200" b="1" spc="-5" dirty="0">
                <a:solidFill>
                  <a:srgbClr val="003B71"/>
                </a:solidFill>
                <a:latin typeface="Arial"/>
                <a:cs typeface="Arial"/>
              </a:rPr>
              <a:t>kp.org/choosebetter</a:t>
            </a:r>
            <a:endParaRPr sz="1200" dirty="0">
              <a:latin typeface="Arial"/>
              <a:cs typeface="Arial"/>
            </a:endParaRPr>
          </a:p>
        </p:txBody>
      </p:sp>
      <p:sp>
        <p:nvSpPr>
          <p:cNvPr id="10" name="object 13">
            <a:extLst>
              <a:ext uri="{FF2B5EF4-FFF2-40B4-BE49-F238E27FC236}">
                <a16:creationId xmlns:a16="http://schemas.microsoft.com/office/drawing/2014/main" id="{2A6641F7-DBA0-478F-AAC3-45016C99D8F6}"/>
              </a:ext>
            </a:extLst>
          </p:cNvPr>
          <p:cNvSpPr txBox="1"/>
          <p:nvPr userDrawn="1"/>
        </p:nvSpPr>
        <p:spPr>
          <a:xfrm>
            <a:off x="2334107" y="6515949"/>
            <a:ext cx="1757045" cy="111569"/>
          </a:xfrm>
          <a:prstGeom prst="rect">
            <a:avLst/>
          </a:prstGeom>
        </p:spPr>
        <p:txBody>
          <a:bodyPr vert="horz" wrap="square" lIns="0" tIns="3810" rIns="0" bIns="0" rtlCol="0">
            <a:spAutoFit/>
          </a:bodyPr>
          <a:lstStyle/>
          <a:p>
            <a:pPr marL="12700">
              <a:lnSpc>
                <a:spcPct val="100000"/>
              </a:lnSpc>
              <a:spcBef>
                <a:spcPts val="30"/>
              </a:spcBef>
            </a:pPr>
            <a:r>
              <a:rPr sz="700" dirty="0">
                <a:solidFill>
                  <a:srgbClr val="7F7F7F"/>
                </a:solidFill>
                <a:latin typeface="Arial"/>
                <a:cs typeface="Arial"/>
              </a:rPr>
              <a:t>©202</a:t>
            </a:r>
            <a:r>
              <a:rPr lang="en-US" sz="700" dirty="0">
                <a:solidFill>
                  <a:srgbClr val="7F7F7F"/>
                </a:solidFill>
                <a:latin typeface="Arial"/>
                <a:cs typeface="Arial"/>
              </a:rPr>
              <a:t>1</a:t>
            </a:r>
            <a:r>
              <a:rPr sz="700" dirty="0">
                <a:solidFill>
                  <a:srgbClr val="7F7F7F"/>
                </a:solidFill>
                <a:latin typeface="Arial"/>
                <a:cs typeface="Arial"/>
              </a:rPr>
              <a:t> Kaiser Foundation </a:t>
            </a:r>
            <a:r>
              <a:rPr sz="700" spc="-5" dirty="0">
                <a:solidFill>
                  <a:srgbClr val="7F7F7F"/>
                </a:solidFill>
                <a:latin typeface="Arial"/>
                <a:cs typeface="Arial"/>
              </a:rPr>
              <a:t>Health </a:t>
            </a:r>
            <a:r>
              <a:rPr sz="700" dirty="0">
                <a:solidFill>
                  <a:srgbClr val="7F7F7F"/>
                </a:solidFill>
                <a:latin typeface="Arial"/>
                <a:cs typeface="Arial"/>
              </a:rPr>
              <a:t>Plans,</a:t>
            </a:r>
            <a:r>
              <a:rPr sz="700" spc="-85" dirty="0">
                <a:solidFill>
                  <a:srgbClr val="7F7F7F"/>
                </a:solidFill>
                <a:latin typeface="Arial"/>
                <a:cs typeface="Arial"/>
              </a:rPr>
              <a:t> </a:t>
            </a:r>
            <a:r>
              <a:rPr sz="700" dirty="0">
                <a:solidFill>
                  <a:srgbClr val="7F7F7F"/>
                </a:solidFill>
                <a:latin typeface="Arial"/>
                <a:cs typeface="Arial"/>
              </a:rPr>
              <a:t>Inc.</a:t>
            </a:r>
            <a:endParaRPr sz="700" dirty="0">
              <a:latin typeface="Arial"/>
              <a:cs typeface="Arial"/>
            </a:endParaRPr>
          </a:p>
        </p:txBody>
      </p:sp>
    </p:spTree>
    <p:extLst>
      <p:ext uri="{BB962C8B-B14F-4D97-AF65-F5344CB8AC3E}">
        <p14:creationId xmlns:p14="http://schemas.microsoft.com/office/powerpoint/2010/main" val="187368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D16790-3E1A-49A6-9DD5-B203FBB2DD10}"/>
              </a:ext>
            </a:extLst>
          </p:cNvPr>
          <p:cNvSpPr>
            <a:spLocks noGrp="1"/>
          </p:cNvSpPr>
          <p:nvPr>
            <p:ph type="sldNum" sz="quarter" idx="10"/>
          </p:nvPr>
        </p:nvSpPr>
        <p:spPr>
          <a:xfrm>
            <a:off x="336712" y="6584695"/>
            <a:ext cx="200659" cy="119520"/>
          </a:xfrm>
          <a:prstGeom prst="rect">
            <a:avLst/>
          </a:prstGeom>
        </p:spPr>
        <p:txBody>
          <a:bodyPr/>
          <a:lstStyle/>
          <a:p>
            <a:fld id="{81D60167-4931-47E6-BA6A-407CBD079E47}" type="slidenum">
              <a:rPr lang="en-US" smtClean="0"/>
              <a:pPr/>
              <a:t>‹#›</a:t>
            </a:fld>
            <a:endParaRPr lang="en-US"/>
          </a:p>
        </p:txBody>
      </p:sp>
    </p:spTree>
    <p:extLst>
      <p:ext uri="{BB962C8B-B14F-4D97-AF65-F5344CB8AC3E}">
        <p14:creationId xmlns:p14="http://schemas.microsoft.com/office/powerpoint/2010/main" val="38759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69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Column Text – Header">
    <p:spTree>
      <p:nvGrpSpPr>
        <p:cNvPr id="1" name=""/>
        <p:cNvGrpSpPr/>
        <p:nvPr/>
      </p:nvGrpSpPr>
      <p:grpSpPr>
        <a:xfrm>
          <a:off x="0" y="0"/>
          <a:ext cx="0" cy="0"/>
          <a:chOff x="0" y="0"/>
          <a:chExt cx="0" cy="0"/>
        </a:xfrm>
      </p:grpSpPr>
      <p:sp>
        <p:nvSpPr>
          <p:cNvPr id="20" name="Content Placeholder 5">
            <a:extLst>
              <a:ext uri="{FF2B5EF4-FFF2-40B4-BE49-F238E27FC236}">
                <a16:creationId xmlns:a16="http://schemas.microsoft.com/office/drawing/2014/main" id="{81C242D1-D908-C343-8D31-E8A97CD1D66B}"/>
              </a:ext>
            </a:extLst>
          </p:cNvPr>
          <p:cNvSpPr>
            <a:spLocks noGrp="1"/>
          </p:cNvSpPr>
          <p:nvPr>
            <p:ph sz="quarter" idx="19"/>
          </p:nvPr>
        </p:nvSpPr>
        <p:spPr>
          <a:xfrm>
            <a:off x="908287" y="1892361"/>
            <a:ext cx="8310081" cy="4036952"/>
          </a:xfrm>
          <a:prstGeom prst="rect">
            <a:avLst/>
          </a:prstGeom>
        </p:spPr>
        <p:txBody>
          <a:bodyPr lIns="0" tIns="0" rIns="0" bIns="0"/>
          <a:lstStyle>
            <a:lvl1pPr marL="0" indent="0">
              <a:buNone/>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5850B068-6673-FF4E-922D-C14821FA661E}"/>
              </a:ext>
            </a:extLst>
          </p:cNvPr>
          <p:cNvSpPr>
            <a:spLocks noGrp="1"/>
          </p:cNvSpPr>
          <p:nvPr>
            <p:ph type="title" hasCustomPrompt="1"/>
          </p:nvPr>
        </p:nvSpPr>
        <p:spPr>
          <a:xfrm>
            <a:off x="908286" y="1053443"/>
            <a:ext cx="10232579" cy="415498"/>
          </a:xfrm>
          <a:prstGeom prst="rect">
            <a:avLst/>
          </a:prstGeom>
        </p:spPr>
        <p:txBody>
          <a:bodyPr lIns="0" tIns="0" rIns="0" bIns="0">
            <a:spAutoFit/>
          </a:bodyPr>
          <a:lstStyle>
            <a:lvl1pPr>
              <a:defRPr b="1" i="0" baseline="0">
                <a:solidFill>
                  <a:schemeClr val="tx2"/>
                </a:solidFill>
                <a:latin typeface="Arial Black" panose="020B0604020202020204" pitchFamily="34" charset="0"/>
                <a:cs typeface="Arial Black" panose="020B0604020202020204" pitchFamily="34" charset="0"/>
              </a:defRPr>
            </a:lvl1pPr>
          </a:lstStyle>
          <a:p>
            <a:r>
              <a:rPr lang="en-US"/>
              <a:t>Max size Arial Bold 30pt. </a:t>
            </a:r>
          </a:p>
        </p:txBody>
      </p:sp>
      <p:sp>
        <p:nvSpPr>
          <p:cNvPr id="14" name="Slide Number Placeholder 6">
            <a:extLst>
              <a:ext uri="{FF2B5EF4-FFF2-40B4-BE49-F238E27FC236}">
                <a16:creationId xmlns:a16="http://schemas.microsoft.com/office/drawing/2014/main" id="{0103F688-0A48-5246-A969-D4FCD290F774}"/>
              </a:ext>
            </a:extLst>
          </p:cNvPr>
          <p:cNvSpPr>
            <a:spLocks noGrp="1"/>
          </p:cNvSpPr>
          <p:nvPr>
            <p:ph type="sldNum" sz="quarter" idx="4"/>
          </p:nvPr>
        </p:nvSpPr>
        <p:spPr>
          <a:xfrm>
            <a:off x="327950" y="6515068"/>
            <a:ext cx="380259" cy="200037"/>
          </a:xfrm>
          <a:prstGeom prst="rect">
            <a:avLst/>
          </a:prstGeom>
        </p:spPr>
        <p:txBody>
          <a:bodyPr vert="horz" wrap="square" lIns="45702" tIns="22851" rIns="45702" bIns="22851" rtlCol="0" anchor="ctr" anchorCtr="0">
            <a:spAutoFit/>
          </a:bodyPr>
          <a:lstStyle>
            <a:defPPr>
              <a:defRPr lang="en-US"/>
            </a:defPPr>
            <a:lvl1pPr marL="0" algn="r" defTabSz="91408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040" algn="l" defTabSz="914080" rtl="0" eaLnBrk="1" latinLnBrk="0" hangingPunct="1">
              <a:defRPr sz="1799" kern="1200">
                <a:solidFill>
                  <a:schemeClr val="tx1"/>
                </a:solidFill>
                <a:latin typeface="+mn-lt"/>
                <a:ea typeface="+mn-ea"/>
                <a:cs typeface="+mn-cs"/>
              </a:defRPr>
            </a:lvl2pPr>
            <a:lvl3pPr marL="914080" algn="l" defTabSz="914080" rtl="0" eaLnBrk="1" latinLnBrk="0" hangingPunct="1">
              <a:defRPr sz="1799" kern="1200">
                <a:solidFill>
                  <a:schemeClr val="tx1"/>
                </a:solidFill>
                <a:latin typeface="+mn-lt"/>
                <a:ea typeface="+mn-ea"/>
                <a:cs typeface="+mn-cs"/>
              </a:defRPr>
            </a:lvl3pPr>
            <a:lvl4pPr marL="1371120" algn="l" defTabSz="914080" rtl="0" eaLnBrk="1" latinLnBrk="0" hangingPunct="1">
              <a:defRPr sz="1799" kern="1200">
                <a:solidFill>
                  <a:schemeClr val="tx1"/>
                </a:solidFill>
                <a:latin typeface="+mn-lt"/>
                <a:ea typeface="+mn-ea"/>
                <a:cs typeface="+mn-cs"/>
              </a:defRPr>
            </a:lvl4pPr>
            <a:lvl5pPr marL="1828160" algn="l" defTabSz="914080" rtl="0" eaLnBrk="1" latinLnBrk="0" hangingPunct="1">
              <a:defRPr sz="1799" kern="1200">
                <a:solidFill>
                  <a:schemeClr val="tx1"/>
                </a:solidFill>
                <a:latin typeface="+mn-lt"/>
                <a:ea typeface="+mn-ea"/>
                <a:cs typeface="+mn-cs"/>
              </a:defRPr>
            </a:lvl5pPr>
            <a:lvl6pPr marL="2285200" algn="l" defTabSz="914080" rtl="0" eaLnBrk="1" latinLnBrk="0" hangingPunct="1">
              <a:defRPr sz="1799" kern="1200">
                <a:solidFill>
                  <a:schemeClr val="tx1"/>
                </a:solidFill>
                <a:latin typeface="+mn-lt"/>
                <a:ea typeface="+mn-ea"/>
                <a:cs typeface="+mn-cs"/>
              </a:defRPr>
            </a:lvl6pPr>
            <a:lvl7pPr marL="2742240" algn="l" defTabSz="914080" rtl="0" eaLnBrk="1" latinLnBrk="0" hangingPunct="1">
              <a:defRPr sz="1799" kern="1200">
                <a:solidFill>
                  <a:schemeClr val="tx1"/>
                </a:solidFill>
                <a:latin typeface="+mn-lt"/>
                <a:ea typeface="+mn-ea"/>
                <a:cs typeface="+mn-cs"/>
              </a:defRPr>
            </a:lvl7pPr>
            <a:lvl8pPr marL="3199280" algn="l" defTabSz="914080" rtl="0" eaLnBrk="1" latinLnBrk="0" hangingPunct="1">
              <a:defRPr sz="1799" kern="1200">
                <a:solidFill>
                  <a:schemeClr val="tx1"/>
                </a:solidFill>
                <a:latin typeface="+mn-lt"/>
                <a:ea typeface="+mn-ea"/>
                <a:cs typeface="+mn-cs"/>
              </a:defRPr>
            </a:lvl8pPr>
            <a:lvl9pPr marL="3656320" algn="l" defTabSz="914080" rtl="0" eaLnBrk="1" latinLnBrk="0" hangingPunct="1">
              <a:defRPr sz="1799" kern="1200">
                <a:solidFill>
                  <a:schemeClr val="tx1"/>
                </a:solidFill>
                <a:latin typeface="+mn-lt"/>
                <a:ea typeface="+mn-ea"/>
                <a:cs typeface="+mn-cs"/>
              </a:defRPr>
            </a:lvl9pPr>
          </a:lstStyle>
          <a:p>
            <a:pPr>
              <a:defRPr/>
            </a:pPr>
            <a:fld id="{8C8B385D-DF67-E241-B0BF-76B80A8E743B}" type="slidenum">
              <a:rPr lang="en-US" smtClean="0"/>
              <a:pPr>
                <a:defRPr/>
              </a:pPr>
              <a:t>‹#›</a:t>
            </a:fld>
            <a:endParaRPr lang="en-US">
              <a:solidFill>
                <a:srgbClr val="000000">
                  <a:tint val="75000"/>
                </a:srgbClr>
              </a:solidFill>
            </a:endParaRPr>
          </a:p>
        </p:txBody>
      </p:sp>
    </p:spTree>
    <p:extLst>
      <p:ext uri="{BB962C8B-B14F-4D97-AF65-F5344CB8AC3E}">
        <p14:creationId xmlns:p14="http://schemas.microsoft.com/office/powerpoint/2010/main" val="36701660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28A5E11-F89B-E84C-BC1C-AEF29E40FE17}"/>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94826" y="6251379"/>
            <a:ext cx="2075526" cy="228600"/>
          </a:xfrm>
          <a:prstGeom prst="rect">
            <a:avLst/>
          </a:prstGeom>
        </p:spPr>
      </p:pic>
    </p:spTree>
    <p:extLst>
      <p:ext uri="{BB962C8B-B14F-4D97-AF65-F5344CB8AC3E}">
        <p14:creationId xmlns:p14="http://schemas.microsoft.com/office/powerpoint/2010/main" val="3949250005"/>
      </p:ext>
    </p:extLst>
  </p:cSld>
  <p:clrMap bg1="lt1" tx1="dk1" bg2="lt2" tx2="dk2" accent1="accent1" accent2="accent2" accent3="accent3" accent4="accent4" accent5="accent5" accent6="accent6" hlink="hlink" folHlink="folHlink"/>
  <p:sldLayoutIdLst>
    <p:sldLayoutId id="2147486451" r:id="rId1"/>
    <p:sldLayoutId id="2147486452" r:id="rId2"/>
    <p:sldLayoutId id="2147486453" r:id="rId3"/>
  </p:sldLayoutIdLst>
  <p:hf hdr="0" ftr="0" dt="0"/>
  <p:txStyles>
    <p:titleStyle>
      <a:lvl1pPr algn="l" defTabSz="449762" rtl="0" eaLnBrk="0" fontAlgn="base" hangingPunct="0">
        <a:spcBef>
          <a:spcPct val="0"/>
        </a:spcBef>
        <a:spcAft>
          <a:spcPct val="0"/>
        </a:spcAft>
        <a:defRPr sz="3148" kern="1200">
          <a:solidFill>
            <a:srgbClr val="2D7127"/>
          </a:solidFill>
          <a:latin typeface="+mj-lt"/>
          <a:ea typeface="MS PGothic" panose="020B0600070205080204" pitchFamily="34" charset="-128"/>
          <a:cs typeface="Avenir Next Regular"/>
        </a:defRPr>
      </a:lvl1pPr>
      <a:lvl2pPr algn="l" defTabSz="449762" rtl="0" eaLnBrk="0" fontAlgn="base" hangingPunct="0">
        <a:spcBef>
          <a:spcPct val="0"/>
        </a:spcBef>
        <a:spcAft>
          <a:spcPct val="0"/>
        </a:spcAft>
        <a:defRPr sz="3148">
          <a:solidFill>
            <a:srgbClr val="2D7127"/>
          </a:solidFill>
          <a:latin typeface="Arial" panose="020B0604020202020204" pitchFamily="34" charset="0"/>
          <a:ea typeface="MS PGothic" panose="020B0600070205080204" pitchFamily="34" charset="-128"/>
          <a:cs typeface="Avenir Next Regular" pitchFamily="123" charset="0"/>
        </a:defRPr>
      </a:lvl2pPr>
      <a:lvl3pPr algn="l" defTabSz="449762" rtl="0" eaLnBrk="0" fontAlgn="base" hangingPunct="0">
        <a:spcBef>
          <a:spcPct val="0"/>
        </a:spcBef>
        <a:spcAft>
          <a:spcPct val="0"/>
        </a:spcAft>
        <a:defRPr sz="3148">
          <a:solidFill>
            <a:srgbClr val="2D7127"/>
          </a:solidFill>
          <a:latin typeface="Arial" panose="020B0604020202020204" pitchFamily="34" charset="0"/>
          <a:ea typeface="MS PGothic" panose="020B0600070205080204" pitchFamily="34" charset="-128"/>
          <a:cs typeface="Avenir Next Regular" pitchFamily="123" charset="0"/>
        </a:defRPr>
      </a:lvl3pPr>
      <a:lvl4pPr algn="l" defTabSz="449762" rtl="0" eaLnBrk="0" fontAlgn="base" hangingPunct="0">
        <a:spcBef>
          <a:spcPct val="0"/>
        </a:spcBef>
        <a:spcAft>
          <a:spcPct val="0"/>
        </a:spcAft>
        <a:defRPr sz="3148">
          <a:solidFill>
            <a:srgbClr val="2D7127"/>
          </a:solidFill>
          <a:latin typeface="Arial" panose="020B0604020202020204" pitchFamily="34" charset="0"/>
          <a:ea typeface="MS PGothic" panose="020B0600070205080204" pitchFamily="34" charset="-128"/>
          <a:cs typeface="Avenir Next Regular" pitchFamily="123" charset="0"/>
        </a:defRPr>
      </a:lvl4pPr>
      <a:lvl5pPr algn="l" defTabSz="449762" rtl="0" eaLnBrk="0" fontAlgn="base" hangingPunct="0">
        <a:spcBef>
          <a:spcPct val="0"/>
        </a:spcBef>
        <a:spcAft>
          <a:spcPct val="0"/>
        </a:spcAft>
        <a:defRPr sz="3148">
          <a:solidFill>
            <a:srgbClr val="2D7127"/>
          </a:solidFill>
          <a:latin typeface="Arial" panose="020B0604020202020204" pitchFamily="34" charset="0"/>
          <a:ea typeface="MS PGothic" panose="020B0600070205080204" pitchFamily="34" charset="-128"/>
          <a:cs typeface="Avenir Next Regular" pitchFamily="123" charset="0"/>
        </a:defRPr>
      </a:lvl5pPr>
      <a:lvl6pPr marL="449762" algn="l" defTabSz="449762" rtl="0" fontAlgn="base">
        <a:spcBef>
          <a:spcPct val="0"/>
        </a:spcBef>
        <a:spcAft>
          <a:spcPct val="0"/>
        </a:spcAft>
        <a:defRPr sz="3148">
          <a:solidFill>
            <a:srgbClr val="2D7127"/>
          </a:solidFill>
          <a:latin typeface="Arial" panose="020B0604020202020204" pitchFamily="34" charset="0"/>
          <a:ea typeface="MS PGothic" panose="020B0600070205080204" pitchFamily="34" charset="-128"/>
        </a:defRPr>
      </a:lvl6pPr>
      <a:lvl7pPr marL="899522" algn="l" defTabSz="449762" rtl="0" fontAlgn="base">
        <a:spcBef>
          <a:spcPct val="0"/>
        </a:spcBef>
        <a:spcAft>
          <a:spcPct val="0"/>
        </a:spcAft>
        <a:defRPr sz="3148">
          <a:solidFill>
            <a:srgbClr val="2D7127"/>
          </a:solidFill>
          <a:latin typeface="Arial" panose="020B0604020202020204" pitchFamily="34" charset="0"/>
          <a:ea typeface="MS PGothic" panose="020B0600070205080204" pitchFamily="34" charset="-128"/>
        </a:defRPr>
      </a:lvl7pPr>
      <a:lvl8pPr marL="1349283" algn="l" defTabSz="449762" rtl="0" fontAlgn="base">
        <a:spcBef>
          <a:spcPct val="0"/>
        </a:spcBef>
        <a:spcAft>
          <a:spcPct val="0"/>
        </a:spcAft>
        <a:defRPr sz="3148">
          <a:solidFill>
            <a:srgbClr val="2D7127"/>
          </a:solidFill>
          <a:latin typeface="Arial" panose="020B0604020202020204" pitchFamily="34" charset="0"/>
          <a:ea typeface="MS PGothic" panose="020B0600070205080204" pitchFamily="34" charset="-128"/>
        </a:defRPr>
      </a:lvl8pPr>
      <a:lvl9pPr marL="1799044" algn="l" defTabSz="449762" rtl="0" fontAlgn="base">
        <a:spcBef>
          <a:spcPct val="0"/>
        </a:spcBef>
        <a:spcAft>
          <a:spcPct val="0"/>
        </a:spcAft>
        <a:defRPr sz="3148">
          <a:solidFill>
            <a:srgbClr val="2D7127"/>
          </a:solidFill>
          <a:latin typeface="Arial" panose="020B0604020202020204" pitchFamily="34" charset="0"/>
          <a:ea typeface="MS PGothic" panose="020B0600070205080204" pitchFamily="34" charset="-128"/>
        </a:defRPr>
      </a:lvl9pPr>
    </p:titleStyle>
    <p:bodyStyle>
      <a:lvl1pPr marL="449762" indent="-449762" algn="l" defTabSz="449762" rtl="0" eaLnBrk="0" fontAlgn="base" hangingPunct="0">
        <a:spcBef>
          <a:spcPct val="20000"/>
        </a:spcBef>
        <a:spcAft>
          <a:spcPts val="1771"/>
        </a:spcAft>
        <a:buClr>
          <a:srgbClr val="40833A"/>
        </a:buClr>
        <a:buFont typeface="Arial" charset="0"/>
        <a:buChar char="•"/>
        <a:defRPr sz="3148" kern="1200">
          <a:solidFill>
            <a:srgbClr val="404040"/>
          </a:solidFill>
          <a:latin typeface="+mn-lt"/>
          <a:ea typeface="MS PGothic" panose="020B0600070205080204" pitchFamily="34" charset="-128"/>
          <a:cs typeface="Avenir Next Regular"/>
        </a:defRPr>
      </a:lvl1pPr>
      <a:lvl2pPr marL="899522" indent="-449762" algn="l" defTabSz="449762" rtl="0" eaLnBrk="0" fontAlgn="base" hangingPunct="0">
        <a:spcBef>
          <a:spcPct val="20000"/>
        </a:spcBef>
        <a:spcAft>
          <a:spcPts val="1771"/>
        </a:spcAft>
        <a:buClr>
          <a:srgbClr val="40833A"/>
        </a:buClr>
        <a:buFont typeface="Arial" charset="0"/>
        <a:buChar char="•"/>
        <a:defRPr sz="2754" kern="1200">
          <a:solidFill>
            <a:srgbClr val="404040"/>
          </a:solidFill>
          <a:latin typeface="+mn-lt"/>
          <a:ea typeface="MS PGothic" panose="020B0600070205080204" pitchFamily="34" charset="-128"/>
          <a:cs typeface="Avenir Next Regular"/>
        </a:defRPr>
      </a:lvl2pPr>
      <a:lvl3pPr marL="1236844" indent="-337321" algn="l" defTabSz="449762" rtl="0" eaLnBrk="0" fontAlgn="base" hangingPunct="0">
        <a:spcBef>
          <a:spcPct val="20000"/>
        </a:spcBef>
        <a:spcAft>
          <a:spcPts val="1771"/>
        </a:spcAft>
        <a:buClr>
          <a:srgbClr val="40833A"/>
        </a:buClr>
        <a:buFont typeface="Arial" charset="0"/>
        <a:buChar char="•"/>
        <a:defRPr sz="2361" kern="1200">
          <a:solidFill>
            <a:srgbClr val="404040"/>
          </a:solidFill>
          <a:latin typeface="+mn-lt"/>
          <a:ea typeface="MS PGothic" panose="020B0600070205080204" pitchFamily="34" charset="-128"/>
          <a:cs typeface="Avenir Next Regular"/>
        </a:defRPr>
      </a:lvl3pPr>
      <a:lvl4pPr marL="1686604" indent="-337321" algn="l" defTabSz="449762" rtl="0" eaLnBrk="0" fontAlgn="base" hangingPunct="0">
        <a:spcBef>
          <a:spcPct val="20000"/>
        </a:spcBef>
        <a:spcAft>
          <a:spcPts val="1771"/>
        </a:spcAft>
        <a:buClr>
          <a:srgbClr val="40833A"/>
        </a:buClr>
        <a:buFont typeface="Arial" charset="0"/>
        <a:buChar char="•"/>
        <a:defRPr sz="1968" kern="1200">
          <a:solidFill>
            <a:srgbClr val="404040"/>
          </a:solidFill>
          <a:latin typeface="+mn-lt"/>
          <a:ea typeface="MS PGothic" panose="020B0600070205080204" pitchFamily="34" charset="-128"/>
          <a:cs typeface="Avenir Next Regular"/>
        </a:defRPr>
      </a:lvl4pPr>
      <a:lvl5pPr marL="2136365" indent="-337321" algn="l" defTabSz="449762" rtl="0" eaLnBrk="0" fontAlgn="base" hangingPunct="0">
        <a:spcBef>
          <a:spcPct val="20000"/>
        </a:spcBef>
        <a:spcAft>
          <a:spcPts val="1771"/>
        </a:spcAft>
        <a:buClr>
          <a:srgbClr val="40833A"/>
        </a:buClr>
        <a:buFont typeface="Arial" charset="0"/>
        <a:buChar char="•"/>
        <a:defRPr sz="1968" kern="1200">
          <a:solidFill>
            <a:srgbClr val="404040"/>
          </a:solidFill>
          <a:latin typeface="+mn-lt"/>
          <a:ea typeface="MS PGothic" panose="020B0600070205080204" pitchFamily="34" charset="-128"/>
          <a:cs typeface="Avenir Next Regular"/>
        </a:defRPr>
      </a:lvl5pPr>
      <a:lvl6pPr marL="2473685" indent="-224880" algn="l" defTabSz="449762" rtl="0" eaLnBrk="1" latinLnBrk="0" hangingPunct="1">
        <a:spcBef>
          <a:spcPct val="20000"/>
        </a:spcBef>
        <a:buFont typeface="Arial"/>
        <a:buChar char="•"/>
        <a:defRPr sz="1968" kern="1200">
          <a:solidFill>
            <a:schemeClr val="tx1"/>
          </a:solidFill>
          <a:latin typeface="+mn-lt"/>
          <a:ea typeface="+mn-ea"/>
          <a:cs typeface="+mn-cs"/>
        </a:defRPr>
      </a:lvl6pPr>
      <a:lvl7pPr marL="2923447" indent="-224880" algn="l" defTabSz="449762" rtl="0" eaLnBrk="1" latinLnBrk="0" hangingPunct="1">
        <a:spcBef>
          <a:spcPct val="20000"/>
        </a:spcBef>
        <a:buFont typeface="Arial"/>
        <a:buChar char="•"/>
        <a:defRPr sz="1968" kern="1200">
          <a:solidFill>
            <a:schemeClr val="tx1"/>
          </a:solidFill>
          <a:latin typeface="+mn-lt"/>
          <a:ea typeface="+mn-ea"/>
          <a:cs typeface="+mn-cs"/>
        </a:defRPr>
      </a:lvl7pPr>
      <a:lvl8pPr marL="3373208" indent="-224880" algn="l" defTabSz="449762" rtl="0" eaLnBrk="1" latinLnBrk="0" hangingPunct="1">
        <a:spcBef>
          <a:spcPct val="20000"/>
        </a:spcBef>
        <a:buFont typeface="Arial"/>
        <a:buChar char="•"/>
        <a:defRPr sz="1968" kern="1200">
          <a:solidFill>
            <a:schemeClr val="tx1"/>
          </a:solidFill>
          <a:latin typeface="+mn-lt"/>
          <a:ea typeface="+mn-ea"/>
          <a:cs typeface="+mn-cs"/>
        </a:defRPr>
      </a:lvl8pPr>
      <a:lvl9pPr marL="3822969" indent="-224880" algn="l" defTabSz="449762"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49762" rtl="0" eaLnBrk="1" latinLnBrk="0" hangingPunct="1">
        <a:defRPr sz="1771" kern="1200">
          <a:solidFill>
            <a:schemeClr val="tx1"/>
          </a:solidFill>
          <a:latin typeface="+mn-lt"/>
          <a:ea typeface="+mn-ea"/>
          <a:cs typeface="+mn-cs"/>
        </a:defRPr>
      </a:lvl1pPr>
      <a:lvl2pPr marL="449762" algn="l" defTabSz="449762" rtl="0" eaLnBrk="1" latinLnBrk="0" hangingPunct="1">
        <a:defRPr sz="1771" kern="1200">
          <a:solidFill>
            <a:schemeClr val="tx1"/>
          </a:solidFill>
          <a:latin typeface="+mn-lt"/>
          <a:ea typeface="+mn-ea"/>
          <a:cs typeface="+mn-cs"/>
        </a:defRPr>
      </a:lvl2pPr>
      <a:lvl3pPr marL="899522" algn="l" defTabSz="449762" rtl="0" eaLnBrk="1" latinLnBrk="0" hangingPunct="1">
        <a:defRPr sz="1771" kern="1200">
          <a:solidFill>
            <a:schemeClr val="tx1"/>
          </a:solidFill>
          <a:latin typeface="+mn-lt"/>
          <a:ea typeface="+mn-ea"/>
          <a:cs typeface="+mn-cs"/>
        </a:defRPr>
      </a:lvl3pPr>
      <a:lvl4pPr marL="1349283" algn="l" defTabSz="449762" rtl="0" eaLnBrk="1" latinLnBrk="0" hangingPunct="1">
        <a:defRPr sz="1771" kern="1200">
          <a:solidFill>
            <a:schemeClr val="tx1"/>
          </a:solidFill>
          <a:latin typeface="+mn-lt"/>
          <a:ea typeface="+mn-ea"/>
          <a:cs typeface="+mn-cs"/>
        </a:defRPr>
      </a:lvl4pPr>
      <a:lvl5pPr marL="1799044" algn="l" defTabSz="449762" rtl="0" eaLnBrk="1" latinLnBrk="0" hangingPunct="1">
        <a:defRPr sz="1771" kern="1200">
          <a:solidFill>
            <a:schemeClr val="tx1"/>
          </a:solidFill>
          <a:latin typeface="+mn-lt"/>
          <a:ea typeface="+mn-ea"/>
          <a:cs typeface="+mn-cs"/>
        </a:defRPr>
      </a:lvl5pPr>
      <a:lvl6pPr marL="2248806" algn="l" defTabSz="449762" rtl="0" eaLnBrk="1" latinLnBrk="0" hangingPunct="1">
        <a:defRPr sz="1771" kern="1200">
          <a:solidFill>
            <a:schemeClr val="tx1"/>
          </a:solidFill>
          <a:latin typeface="+mn-lt"/>
          <a:ea typeface="+mn-ea"/>
          <a:cs typeface="+mn-cs"/>
        </a:defRPr>
      </a:lvl6pPr>
      <a:lvl7pPr marL="2698567" algn="l" defTabSz="449762" rtl="0" eaLnBrk="1" latinLnBrk="0" hangingPunct="1">
        <a:defRPr sz="1771" kern="1200">
          <a:solidFill>
            <a:schemeClr val="tx1"/>
          </a:solidFill>
          <a:latin typeface="+mn-lt"/>
          <a:ea typeface="+mn-ea"/>
          <a:cs typeface="+mn-cs"/>
        </a:defRPr>
      </a:lvl7pPr>
      <a:lvl8pPr marL="3148328" algn="l" defTabSz="449762" rtl="0" eaLnBrk="1" latinLnBrk="0" hangingPunct="1">
        <a:defRPr sz="1771" kern="1200">
          <a:solidFill>
            <a:schemeClr val="tx1"/>
          </a:solidFill>
          <a:latin typeface="+mn-lt"/>
          <a:ea typeface="+mn-ea"/>
          <a:cs typeface="+mn-cs"/>
        </a:defRPr>
      </a:lvl8pPr>
      <a:lvl9pPr marL="3598089" algn="l" defTabSz="449762" rtl="0" eaLnBrk="1" latinLnBrk="0" hangingPunct="1">
        <a:defRPr sz="177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8BFEC4A-FEC6-442C-BF9B-1E36C33C0ED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48562" y="6251735"/>
            <a:ext cx="2304288" cy="256032"/>
          </a:xfrm>
          <a:prstGeom prst="rect">
            <a:avLst/>
          </a:prstGeom>
        </p:spPr>
      </p:pic>
      <p:sp>
        <p:nvSpPr>
          <p:cNvPr id="2" name="Holder 2"/>
          <p:cNvSpPr>
            <a:spLocks noGrp="1"/>
          </p:cNvSpPr>
          <p:nvPr>
            <p:ph type="title"/>
          </p:nvPr>
        </p:nvSpPr>
        <p:spPr>
          <a:xfrm>
            <a:off x="742950" y="811894"/>
            <a:ext cx="10119055" cy="817880"/>
          </a:xfrm>
          <a:prstGeom prst="rect">
            <a:avLst/>
          </a:prstGeom>
        </p:spPr>
        <p:txBody>
          <a:bodyPr wrap="square" lIns="0" tIns="0" rIns="0" bIns="0">
            <a:spAutoFit/>
          </a:bodyPr>
          <a:lstStyle>
            <a:lvl1pPr>
              <a:defRPr sz="2600" b="0" i="0">
                <a:solidFill>
                  <a:srgbClr val="0078B3"/>
                </a:solidFill>
                <a:latin typeface="Arial"/>
                <a:cs typeface="Arial"/>
              </a:defRPr>
            </a:lvl1pPr>
          </a:lstStyle>
          <a:p>
            <a:endParaRPr dirty="0"/>
          </a:p>
        </p:txBody>
      </p:sp>
      <p:sp>
        <p:nvSpPr>
          <p:cNvPr id="3" name="Holder 3"/>
          <p:cNvSpPr>
            <a:spLocks noGrp="1"/>
          </p:cNvSpPr>
          <p:nvPr>
            <p:ph type="body" idx="1"/>
          </p:nvPr>
        </p:nvSpPr>
        <p:spPr>
          <a:xfrm>
            <a:off x="742950" y="1386953"/>
            <a:ext cx="10536555" cy="4556760"/>
          </a:xfrm>
          <a:prstGeom prst="rect">
            <a:avLst/>
          </a:prstGeom>
        </p:spPr>
        <p:txBody>
          <a:bodyPr wrap="square" lIns="0" tIns="0" rIns="0" bIns="0">
            <a:spAutoFit/>
          </a:bodyPr>
          <a:lstStyle>
            <a:lvl1pPr>
              <a:defRPr b="0" i="0">
                <a:solidFill>
                  <a:schemeClr val="tx1"/>
                </a:solidFill>
              </a:defRPr>
            </a:lvl1pPr>
          </a:lstStyle>
          <a:p>
            <a:endParaRPr/>
          </a:p>
        </p:txBody>
      </p:sp>
      <p:sp>
        <p:nvSpPr>
          <p:cNvPr id="6" name="Holder 6"/>
          <p:cNvSpPr>
            <a:spLocks noGrp="1"/>
          </p:cNvSpPr>
          <p:nvPr>
            <p:ph type="sldNum" sz="quarter" idx="7"/>
          </p:nvPr>
        </p:nvSpPr>
        <p:spPr>
          <a:xfrm>
            <a:off x="336712" y="6584695"/>
            <a:ext cx="200659" cy="119520"/>
          </a:xfrm>
          <a:prstGeom prst="rect">
            <a:avLst/>
          </a:prstGeom>
        </p:spPr>
        <p:txBody>
          <a:bodyPr wrap="square" lIns="0" tIns="0" rIns="0" bIns="0">
            <a:spAutoFit/>
          </a:bodyPr>
          <a:lstStyle>
            <a:lvl1pPr marL="38100" algn="l" defTabSz="914400" rtl="0" eaLnBrk="1" latinLnBrk="0" hangingPunct="1">
              <a:lnSpc>
                <a:spcPts val="1030"/>
              </a:lnSpc>
              <a:defRPr lang="en-US" sz="700" kern="1200" smtClean="0">
                <a:solidFill>
                  <a:srgbClr val="939598"/>
                </a:solidFill>
                <a:latin typeface="Arial" panose="020B0604020202020204" pitchFamily="34" charset="0"/>
                <a:ea typeface="+mn-ea"/>
                <a:cs typeface="Arial" panose="020B0604020202020204" pitchFamily="34" charset="0"/>
              </a:defRPr>
            </a:lvl1pPr>
          </a:lstStyle>
          <a:p>
            <a:fld id="{81D60167-4931-47E6-BA6A-407CBD079E47}" type="slidenum">
              <a:rPr lang="en-US" smtClean="0"/>
              <a:pPr/>
              <a:t>‹#›</a:t>
            </a:fld>
            <a:endParaRPr lang="en-US" dirty="0"/>
          </a:p>
        </p:txBody>
      </p:sp>
      <p:sp>
        <p:nvSpPr>
          <p:cNvPr id="13" name="object 20">
            <a:extLst>
              <a:ext uri="{FF2B5EF4-FFF2-40B4-BE49-F238E27FC236}">
                <a16:creationId xmlns:a16="http://schemas.microsoft.com/office/drawing/2014/main" id="{4B1E880B-99BE-4B5E-BFA6-784DCF26C79C}"/>
              </a:ext>
            </a:extLst>
          </p:cNvPr>
          <p:cNvSpPr txBox="1">
            <a:spLocks/>
          </p:cNvSpPr>
          <p:nvPr userDrawn="1"/>
        </p:nvSpPr>
        <p:spPr>
          <a:xfrm>
            <a:off x="559291" y="6590947"/>
            <a:ext cx="2904490" cy="107017"/>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905"/>
              </a:lnSpc>
            </a:pPr>
            <a:r>
              <a:rPr lang="en-US" sz="700" spc="-5" dirty="0">
                <a:latin typeface="Arial" panose="020B0604020202020204" pitchFamily="34" charset="0"/>
                <a:cs typeface="Arial" panose="020B0604020202020204" pitchFamily="34" charset="0"/>
              </a:rPr>
              <a:t>April 2021 </a:t>
            </a:r>
            <a:r>
              <a:rPr lang="en-US" sz="700" dirty="0">
                <a:latin typeface="Arial" panose="020B0604020202020204" pitchFamily="34" charset="0"/>
                <a:cs typeface="Arial" panose="020B0604020202020204" pitchFamily="34" charset="0"/>
              </a:rPr>
              <a:t>| ©2021 Kaiser Foundation </a:t>
            </a:r>
            <a:r>
              <a:rPr lang="en-US" sz="700" spc="-5" dirty="0">
                <a:latin typeface="Arial" panose="020B0604020202020204" pitchFamily="34" charset="0"/>
                <a:cs typeface="Arial" panose="020B0604020202020204" pitchFamily="34" charset="0"/>
              </a:rPr>
              <a:t>Health </a:t>
            </a:r>
            <a:r>
              <a:rPr lang="en-US" sz="700" dirty="0">
                <a:latin typeface="Arial" panose="020B0604020202020204" pitchFamily="34" charset="0"/>
                <a:cs typeface="Arial" panose="020B0604020202020204" pitchFamily="34" charset="0"/>
              </a:rPr>
              <a:t>Plan,</a:t>
            </a:r>
            <a:r>
              <a:rPr lang="en-US" sz="700" spc="10" dirty="0">
                <a:latin typeface="Arial" panose="020B0604020202020204" pitchFamily="34" charset="0"/>
                <a:cs typeface="Arial" panose="020B0604020202020204" pitchFamily="34" charset="0"/>
              </a:rPr>
              <a:t> </a:t>
            </a:r>
            <a:r>
              <a:rPr lang="en-US" sz="700" dirty="0">
                <a:latin typeface="Arial" panose="020B0604020202020204" pitchFamily="34" charset="0"/>
                <a:cs typeface="Arial" panose="020B0604020202020204" pitchFamily="34" charset="0"/>
              </a:rPr>
              <a:t>Inc.</a:t>
            </a:r>
          </a:p>
        </p:txBody>
      </p:sp>
      <p:sp>
        <p:nvSpPr>
          <p:cNvPr id="28" name="object 2">
            <a:extLst>
              <a:ext uri="{FF2B5EF4-FFF2-40B4-BE49-F238E27FC236}">
                <a16:creationId xmlns:a16="http://schemas.microsoft.com/office/drawing/2014/main" id="{06BD44AE-326C-462C-B554-ADA3336A19A2}"/>
              </a:ext>
            </a:extLst>
          </p:cNvPr>
          <p:cNvSpPr txBox="1"/>
          <p:nvPr userDrawn="1"/>
        </p:nvSpPr>
        <p:spPr>
          <a:xfrm>
            <a:off x="8723071" y="322583"/>
            <a:ext cx="2808605"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003B71"/>
                </a:solidFill>
                <a:latin typeface="Arial"/>
                <a:cs typeface="Arial"/>
              </a:rPr>
              <a:t>A </a:t>
            </a:r>
            <a:r>
              <a:rPr sz="1000" b="1" spc="-5" dirty="0">
                <a:solidFill>
                  <a:srgbClr val="003B71"/>
                </a:solidFill>
                <a:latin typeface="Arial"/>
                <a:cs typeface="Arial"/>
              </a:rPr>
              <a:t>BETTER </a:t>
            </a:r>
            <a:r>
              <a:rPr sz="1000" b="1" spc="-55" dirty="0">
                <a:solidFill>
                  <a:srgbClr val="003B71"/>
                </a:solidFill>
                <a:latin typeface="Arial"/>
                <a:cs typeface="Arial"/>
              </a:rPr>
              <a:t>WAY </a:t>
            </a:r>
            <a:r>
              <a:rPr sz="1000" spc="-10" dirty="0">
                <a:solidFill>
                  <a:srgbClr val="0078B3"/>
                </a:solidFill>
                <a:latin typeface="Arial"/>
                <a:cs typeface="Arial"/>
              </a:rPr>
              <a:t>TO </a:t>
            </a:r>
            <a:r>
              <a:rPr sz="1000" spc="-20" dirty="0">
                <a:solidFill>
                  <a:srgbClr val="0078B3"/>
                </a:solidFill>
                <a:latin typeface="Arial"/>
                <a:cs typeface="Arial"/>
              </a:rPr>
              <a:t>TAKE </a:t>
            </a:r>
            <a:r>
              <a:rPr sz="1000" spc="-5" dirty="0">
                <a:solidFill>
                  <a:srgbClr val="0078B3"/>
                </a:solidFill>
                <a:latin typeface="Arial"/>
                <a:cs typeface="Arial"/>
              </a:rPr>
              <a:t>CARE </a:t>
            </a:r>
            <a:r>
              <a:rPr sz="1000" dirty="0">
                <a:solidFill>
                  <a:srgbClr val="0078B3"/>
                </a:solidFill>
                <a:latin typeface="Arial"/>
                <a:cs typeface="Arial"/>
              </a:rPr>
              <a:t>OF</a:t>
            </a:r>
            <a:r>
              <a:rPr sz="1000" spc="-65" dirty="0">
                <a:solidFill>
                  <a:srgbClr val="0078B3"/>
                </a:solidFill>
                <a:latin typeface="Arial"/>
                <a:cs typeface="Arial"/>
              </a:rPr>
              <a:t> </a:t>
            </a:r>
            <a:r>
              <a:rPr sz="1000" dirty="0">
                <a:solidFill>
                  <a:srgbClr val="0078B3"/>
                </a:solidFill>
                <a:latin typeface="Arial"/>
                <a:cs typeface="Arial"/>
              </a:rPr>
              <a:t>BUSINESS</a:t>
            </a:r>
            <a:endParaRPr sz="1000" dirty="0">
              <a:latin typeface="Arial"/>
              <a:cs typeface="Arial"/>
            </a:endParaRPr>
          </a:p>
        </p:txBody>
      </p:sp>
    </p:spTree>
    <p:extLst>
      <p:ext uri="{BB962C8B-B14F-4D97-AF65-F5344CB8AC3E}">
        <p14:creationId xmlns:p14="http://schemas.microsoft.com/office/powerpoint/2010/main" val="3143133437"/>
      </p:ext>
    </p:extLst>
  </p:cSld>
  <p:clrMap bg1="lt1" tx1="dk1" bg2="lt2" tx2="dk2" accent1="accent1" accent2="accent2" accent3="accent3" accent4="accent4" accent5="accent5" accent6="accent6" hlink="hlink" folHlink="folHlink"/>
  <p:sldLayoutIdLst>
    <p:sldLayoutId id="2147486455" r:id="rId1"/>
    <p:sldLayoutId id="2147486456" r:id="rId2"/>
    <p:sldLayoutId id="2147486457" r:id="rId3"/>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173364"/>
      </p:ext>
    </p:extLst>
  </p:cSld>
  <p:clrMap bg1="lt1" tx1="dk1" bg2="lt2" tx2="dk2" accent1="accent1" accent2="accent2" accent3="accent3" accent4="accent4" accent5="accent5" accent6="accent6" hlink="hlink" folHlink="folHlink"/>
  <p:sldLayoutIdLst>
    <p:sldLayoutId id="2147483720" r:id="rId1"/>
  </p:sldLayoutIdLst>
  <p:hf hdr="0" ftr="0" dt="0"/>
  <p:txStyles>
    <p:titleStyle>
      <a:lvl1pPr algn="l" defTabSz="914126" rtl="0" eaLnBrk="1" latinLnBrk="0" hangingPunct="1">
        <a:lnSpc>
          <a:spcPct val="90000"/>
        </a:lnSpc>
        <a:spcBef>
          <a:spcPct val="0"/>
        </a:spcBef>
        <a:buNone/>
        <a:defRPr sz="3000" kern="1200">
          <a:solidFill>
            <a:srgbClr val="003B71"/>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4" pos="3839">
          <p15:clr>
            <a:srgbClr val="F26B43"/>
          </p15:clr>
        </p15:guide>
        <p15:guide id="7" orient="horz" pos="232">
          <p15:clr>
            <a:srgbClr val="FBAE40"/>
          </p15:clr>
        </p15:guide>
        <p15:guide id="8" pos="4456">
          <p15:clr>
            <a:srgbClr val="FBAE40"/>
          </p15:clr>
        </p15:guide>
        <p15:guide id="9" pos="3774">
          <p15:clr>
            <a:srgbClr val="FBAE40"/>
          </p15:clr>
        </p15:guide>
        <p15:guide id="10" pos="3900">
          <p15:clr>
            <a:srgbClr val="FBAE40"/>
          </p15:clr>
        </p15:guide>
        <p15:guide id="11" pos="4330">
          <p15:clr>
            <a:srgbClr val="FBAE40"/>
          </p15:clr>
        </p15:guide>
        <p15:guide id="12" pos="4884">
          <p15:clr>
            <a:srgbClr val="FBAE40"/>
          </p15:clr>
        </p15:guide>
        <p15:guide id="13" pos="5010">
          <p15:clr>
            <a:srgbClr val="FBAE40"/>
          </p15:clr>
        </p15:guide>
        <p15:guide id="14" pos="5440">
          <p15:clr>
            <a:srgbClr val="FBAE40"/>
          </p15:clr>
        </p15:guide>
        <p15:guide id="15" pos="5566">
          <p15:clr>
            <a:srgbClr val="FBAE40"/>
          </p15:clr>
        </p15:guide>
        <p15:guide id="16" pos="5994">
          <p15:clr>
            <a:srgbClr val="FBAE40"/>
          </p15:clr>
        </p15:guide>
        <p15:guide id="17" pos="6120">
          <p15:clr>
            <a:srgbClr val="FBAE40"/>
          </p15:clr>
        </p15:guide>
        <p15:guide id="18" pos="6548">
          <p15:clr>
            <a:srgbClr val="FBAE40"/>
          </p15:clr>
        </p15:guide>
        <p15:guide id="19" pos="6674">
          <p15:clr>
            <a:srgbClr val="FBAE40"/>
          </p15:clr>
        </p15:guide>
        <p15:guide id="20" pos="7104">
          <p15:clr>
            <a:srgbClr val="FBAE40"/>
          </p15:clr>
        </p15:guide>
        <p15:guide id="21" pos="7230">
          <p15:clr>
            <a:srgbClr val="FBAE40"/>
          </p15:clr>
        </p15:guide>
        <p15:guide id="22" pos="3346">
          <p15:clr>
            <a:srgbClr val="FBAE40"/>
          </p15:clr>
        </p15:guide>
        <p15:guide id="23" pos="3220">
          <p15:clr>
            <a:srgbClr val="FBAE40"/>
          </p15:clr>
        </p15:guide>
        <p15:guide id="24" pos="2792">
          <p15:clr>
            <a:srgbClr val="FBAE40"/>
          </p15:clr>
        </p15:guide>
        <p15:guide id="25" pos="2666">
          <p15:clr>
            <a:srgbClr val="FBAE40"/>
          </p15:clr>
        </p15:guide>
        <p15:guide id="26" pos="2236">
          <p15:clr>
            <a:srgbClr val="FBAE40"/>
          </p15:clr>
        </p15:guide>
        <p15:guide id="27" pos="2110">
          <p15:clr>
            <a:srgbClr val="FBAE40"/>
          </p15:clr>
        </p15:guide>
        <p15:guide id="28" pos="1682">
          <p15:clr>
            <a:srgbClr val="FBAE40"/>
          </p15:clr>
        </p15:guide>
        <p15:guide id="29" pos="1556">
          <p15:clr>
            <a:srgbClr val="FBAE40"/>
          </p15:clr>
        </p15:guide>
        <p15:guide id="30" pos="1128">
          <p15:clr>
            <a:srgbClr val="FBAE40"/>
          </p15:clr>
        </p15:guide>
        <p15:guide id="31" pos="1002">
          <p15:clr>
            <a:srgbClr val="FBAE40"/>
          </p15:clr>
        </p15:guide>
        <p15:guide id="32" pos="572">
          <p15:clr>
            <a:srgbClr val="FBAE40"/>
          </p15:clr>
        </p15:guide>
        <p15:guide id="33" pos="446">
          <p15:clr>
            <a:srgbClr val="FBAE40"/>
          </p15:clr>
        </p15:guide>
        <p15:guide id="34" orient="horz" pos="662">
          <p15:clr>
            <a:srgbClr val="C35EA4"/>
          </p15:clr>
        </p15:guide>
        <p15:guide id="35" orient="horz" pos="518">
          <p15:clr>
            <a:srgbClr val="547EBF"/>
          </p15:clr>
        </p15:guide>
        <p15:guide id="36" orient="horz" pos="4208">
          <p15:clr>
            <a:srgbClr val="FBAE40"/>
          </p15:clr>
        </p15:guide>
        <p15:guide id="37" orient="horz" pos="3944">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mybenefits.kp.org/boeing?kp_shortcut_referrer=kp.org/wa/boeing" TargetMode="External"/><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kp.org/travel" TargetMode="External"/><Relationship Id="rId7" Type="http://schemas.openxmlformats.org/officeDocument/2006/relationships/image" Target="../media/image10.svg"/><Relationship Id="rId2" Type="http://schemas.openxmlformats.org/officeDocument/2006/relationships/hyperlink" Target="wa-doctors.kp.org" TargetMode="Externa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s://kp.org/register" TargetMode="Externa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kp.org/refill" TargetMode="External"/><Relationship Id="rId11" Type="http://schemas.openxmlformats.org/officeDocument/2006/relationships/image" Target="../media/image15.png"/><Relationship Id="rId5" Type="http://schemas.openxmlformats.org/officeDocument/2006/relationships/hyperlink" Target="https://my.kp.org/advantagesolutions/contact-member-services/" TargetMode="External"/><Relationship Id="rId10" Type="http://schemas.openxmlformats.org/officeDocument/2006/relationships/image" Target="../media/image14.png"/><Relationship Id="rId4" Type="http://schemas.openxmlformats.org/officeDocument/2006/relationships/hyperlink" Target="https://kp.org/getcare" TargetMode="External"/><Relationship Id="rId9" Type="http://schemas.openxmlformats.org/officeDocument/2006/relationships/image" Target="../media/image13.png"/><Relationship Id="rId14" Type="http://schemas.openxmlformats.org/officeDocument/2006/relationships/image" Target="../media/image1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mybenefits.kp.org/boeing?kp_shortcut_referrer=kp.org/wa/boeing"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7E2B52-BC03-0542-8ED9-1DC906C44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E072D26D-0E76-4E2D-82C3-B39E3F8C4D63}"/>
              </a:ext>
            </a:extLst>
          </p:cNvPr>
          <p:cNvSpPr>
            <a:spLocks noGrp="1"/>
          </p:cNvSpPr>
          <p:nvPr>
            <p:ph type="sldNum" sz="quarter" idx="10"/>
          </p:nvPr>
        </p:nvSpPr>
        <p:spPr/>
        <p:txBody>
          <a:bodyPr/>
          <a:lstStyle/>
          <a:p>
            <a:pPr marL="38100" marR="0" lvl="0" indent="0" algn="l" defTabSz="914400" rtl="0" eaLnBrk="1" fontAlgn="auto" latinLnBrk="0" hangingPunct="1">
              <a:lnSpc>
                <a:spcPts val="1030"/>
              </a:lnSpc>
              <a:spcBef>
                <a:spcPts val="0"/>
              </a:spcBef>
              <a:spcAft>
                <a:spcPts val="0"/>
              </a:spcAft>
              <a:buClrTx/>
              <a:buSzTx/>
              <a:buFontTx/>
              <a:buNone/>
              <a:tabLst/>
              <a:defRPr/>
            </a:pPr>
            <a:fld id="{81D60167-4931-47E6-BA6A-407CBD079E47}" type="slidenum">
              <a:rPr kumimoji="0" lang="en-US" sz="700" b="0" i="0" u="none" strike="noStrike" kern="1200" cap="none" spc="0" normalizeH="0" baseline="0" noProof="0" smtClean="0">
                <a:ln>
                  <a:noFill/>
                </a:ln>
                <a:solidFill>
                  <a:srgbClr val="939598"/>
                </a:solidFill>
                <a:effectLst/>
                <a:uLnTx/>
                <a:uFillTx/>
                <a:latin typeface="Arial" panose="020B0604020202020204" pitchFamily="34" charset="0"/>
                <a:ea typeface="+mn-ea"/>
                <a:cs typeface="Arial" panose="020B0604020202020204" pitchFamily="34" charset="0"/>
              </a:rPr>
              <a:pPr marL="38100" marR="0" lvl="0" indent="0" algn="l" defTabSz="914400" rtl="0" eaLnBrk="1" fontAlgn="auto" latinLnBrk="0" hangingPunct="1">
                <a:lnSpc>
                  <a:spcPts val="1030"/>
                </a:lnSpc>
                <a:spcBef>
                  <a:spcPts val="0"/>
                </a:spcBef>
                <a:spcAft>
                  <a:spcPts val="0"/>
                </a:spcAft>
                <a:buClrTx/>
                <a:buSzTx/>
                <a:buFontTx/>
                <a:buNone/>
                <a:tabLst/>
                <a:defRPr/>
              </a:pPr>
              <a:t>1</a:t>
            </a:fld>
            <a:endParaRPr kumimoji="0" lang="en-US" sz="700" b="0" i="0" u="none" strike="noStrike" kern="1200" cap="none" spc="0" normalizeH="0" baseline="0" noProof="0" dirty="0">
              <a:ln>
                <a:noFill/>
              </a:ln>
              <a:solidFill>
                <a:srgbClr val="939598"/>
              </a:solidFill>
              <a:effectLst/>
              <a:uLnTx/>
              <a:uFillTx/>
              <a:latin typeface="Arial" panose="020B0604020202020204" pitchFamily="34" charset="0"/>
              <a:ea typeface="+mn-ea"/>
              <a:cs typeface="Arial" panose="020B0604020202020204" pitchFamily="34" charset="0"/>
            </a:endParaRPr>
          </a:p>
        </p:txBody>
      </p:sp>
      <p:sp>
        <p:nvSpPr>
          <p:cNvPr id="12" name="BG (dark blue overlay)">
            <a:extLst>
              <a:ext uri="{FF2B5EF4-FFF2-40B4-BE49-F238E27FC236}">
                <a16:creationId xmlns:a16="http://schemas.microsoft.com/office/drawing/2014/main" id="{8F161F4F-36D6-3644-84B2-BC8BE543A795}"/>
              </a:ext>
            </a:extLst>
          </p:cNvPr>
          <p:cNvSpPr/>
          <p:nvPr/>
        </p:nvSpPr>
        <p:spPr>
          <a:xfrm>
            <a:off x="0" y="0"/>
            <a:ext cx="12192000" cy="6854007"/>
          </a:xfrm>
          <a:prstGeom prst="rect">
            <a:avLst/>
          </a:prstGeom>
          <a:solidFill>
            <a:srgbClr val="164677">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79" b="0" i="0" u="none" strike="noStrike" kern="1200" cap="none" spc="0" normalizeH="0" baseline="0" noProof="0" dirty="0">
              <a:ln>
                <a:noFill/>
              </a:ln>
              <a:solidFill>
                <a:prstClr val="white">
                  <a:alpha val="33000"/>
                </a:prstClr>
              </a:solidFill>
              <a:effectLst/>
              <a:uLnTx/>
              <a:uFillTx/>
              <a:latin typeface="Calibri"/>
              <a:ea typeface="+mn-ea"/>
              <a:cs typeface="+mn-cs"/>
            </a:endParaRPr>
          </a:p>
        </p:txBody>
      </p:sp>
      <p:sp>
        <p:nvSpPr>
          <p:cNvPr id="14" name="Title 1">
            <a:extLst>
              <a:ext uri="{FF2B5EF4-FFF2-40B4-BE49-F238E27FC236}">
                <a16:creationId xmlns:a16="http://schemas.microsoft.com/office/drawing/2014/main" id="{A7696193-8530-8447-964E-52A6B4B95382}"/>
              </a:ext>
            </a:extLst>
          </p:cNvPr>
          <p:cNvSpPr txBox="1">
            <a:spLocks/>
          </p:cNvSpPr>
          <p:nvPr/>
        </p:nvSpPr>
        <p:spPr>
          <a:xfrm>
            <a:off x="1020417" y="3048000"/>
            <a:ext cx="10151165" cy="1709531"/>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571" b="1" kern="1200" baseline="0">
                <a:solidFill>
                  <a:schemeClr val="tx1"/>
                </a:solidFill>
                <a:latin typeface="+mj-lt"/>
                <a:ea typeface="+mj-ea"/>
                <a:cs typeface="+mj-cs"/>
              </a:defRPr>
            </a:lvl1pPr>
          </a:lstStyle>
          <a:p>
            <a:pPr marL="0" marR="0" lvl="0" indent="0" algn="l" defTabSz="914400" rtl="0" eaLnBrk="1" fontAlgn="auto" latinLnBrk="0" hangingPunct="1">
              <a:lnSpc>
                <a:spcPts val="4800"/>
              </a:lnSpc>
              <a:spcBef>
                <a:spcPct val="0"/>
              </a:spcBef>
              <a:spcAft>
                <a:spcPts val="0"/>
              </a:spcAft>
              <a:buClrTx/>
              <a:buSzTx/>
              <a:buFontTx/>
              <a:buNone/>
              <a:tabLst/>
              <a:defRPr/>
            </a:pPr>
            <a:r>
              <a:rPr lang="en-US" sz="4800" dirty="0">
                <a:solidFill>
                  <a:srgbClr val="96CCEF"/>
                </a:solidFill>
                <a:latin typeface="Arial" panose="020B0604020202020204" pitchFamily="34" charset="0"/>
                <a:cs typeface="Arial" panose="020B0604020202020204" pitchFamily="34" charset="0"/>
              </a:rPr>
              <a:t>Understanding Your </a:t>
            </a:r>
            <a:endParaRPr kumimoji="0" lang="en-US" sz="4800" b="1" i="0" u="none" strike="noStrike" kern="1200" cap="none" spc="0" normalizeH="0" baseline="0" noProof="0" dirty="0">
              <a:ln>
                <a:noFill/>
              </a:ln>
              <a:solidFill>
                <a:srgbClr val="96CCEF"/>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ts val="48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96CCEF"/>
                </a:solidFill>
                <a:effectLst/>
                <a:uLnTx/>
                <a:uFillTx/>
                <a:latin typeface="Arial" panose="020B0604020202020204" pitchFamily="34" charset="0"/>
                <a:ea typeface="+mj-ea"/>
                <a:cs typeface="Arial" panose="020B0604020202020204" pitchFamily="34" charset="0"/>
              </a:rPr>
              <a:t>Kaiser Permanente </a:t>
            </a:r>
          </a:p>
          <a:p>
            <a:pPr marL="0" marR="0" lvl="0" indent="0" algn="l" defTabSz="914400" rtl="0" eaLnBrk="1" fontAlgn="auto" latinLnBrk="0" hangingPunct="1">
              <a:lnSpc>
                <a:spcPts val="48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96CCEF"/>
                </a:solidFill>
                <a:effectLst/>
                <a:uLnTx/>
                <a:uFillTx/>
                <a:latin typeface="Arial" panose="020B0604020202020204" pitchFamily="34" charset="0"/>
                <a:ea typeface="+mj-ea"/>
                <a:cs typeface="Arial" panose="020B0604020202020204" pitchFamily="34" charset="0"/>
              </a:rPr>
              <a:t>Virtual Plus Plan</a:t>
            </a:r>
            <a:endParaRPr lang="en-US" sz="4800" dirty="0">
              <a:solidFill>
                <a:srgbClr val="96CCEF"/>
              </a:solidFill>
              <a:latin typeface="Arial" panose="020B0604020202020204" pitchFamily="34" charset="0"/>
              <a:cs typeface="Arial" panose="020B0604020202020204" pitchFamily="34" charset="0"/>
            </a:endParaRPr>
          </a:p>
        </p:txBody>
      </p:sp>
      <p:sp>
        <p:nvSpPr>
          <p:cNvPr id="7" name="Subtitle 2">
            <a:extLst>
              <a:ext uri="{FF2B5EF4-FFF2-40B4-BE49-F238E27FC236}">
                <a16:creationId xmlns:a16="http://schemas.microsoft.com/office/drawing/2014/main" id="{60E8CEA9-DFCB-4042-BFD4-A18E4C720ECE}"/>
              </a:ext>
            </a:extLst>
          </p:cNvPr>
          <p:cNvSpPr txBox="1">
            <a:spLocks/>
          </p:cNvSpPr>
          <p:nvPr/>
        </p:nvSpPr>
        <p:spPr>
          <a:xfrm>
            <a:off x="1020417" y="3798458"/>
            <a:ext cx="8064682" cy="176798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230271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Two men looking at a computer&#10;&#10;Description automatically generated">
            <a:extLst>
              <a:ext uri="{FF2B5EF4-FFF2-40B4-BE49-F238E27FC236}">
                <a16:creationId xmlns:a16="http://schemas.microsoft.com/office/drawing/2014/main" id="{1EA61242-7EB4-55B9-6412-723305B92A2C}"/>
              </a:ext>
            </a:extLst>
          </p:cNvPr>
          <p:cNvPicPr>
            <a:picLocks noChangeAspect="1"/>
          </p:cNvPicPr>
          <p:nvPr/>
        </p:nvPicPr>
        <p:blipFill>
          <a:blip r:embed="rId2">
            <a:alphaModFix amt="50000"/>
          </a:blip>
          <a:stretch>
            <a:fillRect/>
          </a:stretch>
        </p:blipFill>
        <p:spPr>
          <a:xfrm>
            <a:off x="5344485" y="753084"/>
            <a:ext cx="6763625" cy="4509083"/>
          </a:xfrm>
          <a:prstGeom prst="rect">
            <a:avLst/>
          </a:prstGeom>
        </p:spPr>
      </p:pic>
      <p:sp>
        <p:nvSpPr>
          <p:cNvPr id="4" name="TextBox 3">
            <a:extLst>
              <a:ext uri="{FF2B5EF4-FFF2-40B4-BE49-F238E27FC236}">
                <a16:creationId xmlns:a16="http://schemas.microsoft.com/office/drawing/2014/main" id="{9B972D9C-D885-424A-A1EF-F6E951381BE4}"/>
              </a:ext>
            </a:extLst>
          </p:cNvPr>
          <p:cNvSpPr txBox="1"/>
          <p:nvPr/>
        </p:nvSpPr>
        <p:spPr>
          <a:xfrm>
            <a:off x="382589" y="1715524"/>
            <a:ext cx="4290080" cy="4431983"/>
          </a:xfrm>
          <a:prstGeom prst="rect">
            <a:avLst/>
          </a:prstGeom>
          <a:noFill/>
        </p:spPr>
        <p:txBody>
          <a:bodyPr wrap="square" rtlCol="0">
            <a:spAutoFit/>
          </a:bodyPr>
          <a:lstStyle/>
          <a:p>
            <a:r>
              <a:rPr lang="en-US" sz="2400" dirty="0"/>
              <a:t>Kaiser Permanente Virtual Plus is the most cost-effective option to accessing care with Kaiser Permanente</a:t>
            </a:r>
          </a:p>
          <a:p>
            <a:endParaRPr lang="en-US" sz="2400" dirty="0"/>
          </a:p>
          <a:p>
            <a:r>
              <a:rPr lang="en-US" sz="2400" dirty="0"/>
              <a:t>It is your virtual front door to low-cost, high-quality care.</a:t>
            </a:r>
          </a:p>
          <a:p>
            <a:endParaRPr lang="en-US" sz="2400" dirty="0"/>
          </a:p>
          <a:p>
            <a:r>
              <a:rPr lang="en-US" sz="2400" i="1" dirty="0"/>
              <a:t>But that isn’t the only avenue to care…</a:t>
            </a:r>
          </a:p>
          <a:p>
            <a:endParaRPr lang="en-US" sz="2400" dirty="0"/>
          </a:p>
          <a:p>
            <a:endParaRPr lang="en-US" dirty="0"/>
          </a:p>
        </p:txBody>
      </p:sp>
      <p:sp>
        <p:nvSpPr>
          <p:cNvPr id="5" name="TextBox 4">
            <a:extLst>
              <a:ext uri="{FF2B5EF4-FFF2-40B4-BE49-F238E27FC236}">
                <a16:creationId xmlns:a16="http://schemas.microsoft.com/office/drawing/2014/main" id="{36FAF188-2E8A-B54E-55A9-4DD4197EB740}"/>
              </a:ext>
            </a:extLst>
          </p:cNvPr>
          <p:cNvSpPr txBox="1"/>
          <p:nvPr/>
        </p:nvSpPr>
        <p:spPr>
          <a:xfrm>
            <a:off x="198494" y="518615"/>
            <a:ext cx="6089594" cy="1077218"/>
          </a:xfrm>
          <a:prstGeom prst="rect">
            <a:avLst/>
          </a:prstGeom>
          <a:noFill/>
        </p:spPr>
        <p:txBody>
          <a:bodyPr wrap="square" rtlCol="0">
            <a:spAutoFit/>
          </a:bodyPr>
          <a:lstStyle/>
          <a:p>
            <a:r>
              <a:rPr lang="en-US" sz="3200" dirty="0">
                <a:solidFill>
                  <a:srgbClr val="0070C0"/>
                </a:solidFill>
              </a:rPr>
              <a:t>What is Kaiser Permanente Virtual Plus?</a:t>
            </a:r>
          </a:p>
        </p:txBody>
      </p:sp>
      <p:sp>
        <p:nvSpPr>
          <p:cNvPr id="7" name="TextBox 4">
            <a:extLst>
              <a:ext uri="{FF2B5EF4-FFF2-40B4-BE49-F238E27FC236}">
                <a16:creationId xmlns:a16="http://schemas.microsoft.com/office/drawing/2014/main" id="{DF089DA4-5639-76A1-D85D-41891571A9F0}"/>
              </a:ext>
            </a:extLst>
          </p:cNvPr>
          <p:cNvSpPr txBox="1">
            <a:spLocks noChangeArrowheads="1"/>
          </p:cNvSpPr>
          <p:nvPr/>
        </p:nvSpPr>
        <p:spPr bwMode="auto">
          <a:xfrm>
            <a:off x="382588" y="292100"/>
            <a:ext cx="5905500" cy="169863"/>
          </a:xfrm>
          <a:prstGeom prst="rect">
            <a:avLst/>
          </a:prstGeom>
          <a:noFill/>
          <a:ln>
            <a:noFill/>
          </a:ln>
        </p:spPr>
        <p:txBody>
          <a:bodyPr lIns="0" tIns="0" rIns="0" bIns="0">
            <a:spAutoFit/>
          </a:bodyPr>
          <a:lstStyle>
            <a:lvl1pPr>
              <a:tabLst>
                <a:tab pos="1430338" algn="l"/>
              </a:tabLst>
              <a:defRPr>
                <a:solidFill>
                  <a:schemeClr val="tx1"/>
                </a:solidFill>
                <a:latin typeface="Arial" panose="020B0604020202020204" pitchFamily="34" charset="0"/>
                <a:ea typeface="MS PGothic" panose="020B0600070205080204" pitchFamily="34" charset="-128"/>
              </a:defRPr>
            </a:lvl1pPr>
            <a:lvl2pPr marL="742950" indent="-285750">
              <a:tabLst>
                <a:tab pos="1430338" algn="l"/>
              </a:tabLst>
              <a:defRPr>
                <a:solidFill>
                  <a:schemeClr val="tx1"/>
                </a:solidFill>
                <a:latin typeface="Arial" panose="020B0604020202020204" pitchFamily="34" charset="0"/>
                <a:ea typeface="MS PGothic" panose="020B0600070205080204" pitchFamily="34" charset="-128"/>
              </a:defRPr>
            </a:lvl2pPr>
            <a:lvl3pPr marL="1143000" indent="-228600">
              <a:tabLst>
                <a:tab pos="1430338" algn="l"/>
              </a:tabLst>
              <a:defRPr>
                <a:solidFill>
                  <a:schemeClr val="tx1"/>
                </a:solidFill>
                <a:latin typeface="Arial" panose="020B0604020202020204" pitchFamily="34" charset="0"/>
                <a:ea typeface="MS PGothic" panose="020B0600070205080204" pitchFamily="34" charset="-128"/>
              </a:defRPr>
            </a:lvl3pPr>
            <a:lvl4pPr marL="1600200" indent="-228600">
              <a:tabLst>
                <a:tab pos="1430338" algn="l"/>
              </a:tabLst>
              <a:defRPr>
                <a:solidFill>
                  <a:schemeClr val="tx1"/>
                </a:solidFill>
                <a:latin typeface="Arial" panose="020B0604020202020204" pitchFamily="34" charset="0"/>
                <a:ea typeface="MS PGothic" panose="020B0600070205080204" pitchFamily="34" charset="-128"/>
              </a:defRPr>
            </a:lvl4pPr>
            <a:lvl5pPr marL="2057400" indent="-228600">
              <a:tabLst>
                <a:tab pos="1430338" algn="l"/>
              </a:tabLst>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100" b="1" dirty="0">
                <a:solidFill>
                  <a:srgbClr val="7F7F7F"/>
                </a:solidFill>
              </a:rPr>
              <a:t>Kaiser Permanente </a:t>
            </a:r>
            <a:r>
              <a:rPr lang="en-US" altLang="en-US" sz="1100" dirty="0">
                <a:solidFill>
                  <a:srgbClr val="7F7F7F"/>
                </a:solidFill>
              </a:rPr>
              <a:t>Virtual Plus</a:t>
            </a:r>
          </a:p>
        </p:txBody>
      </p:sp>
      <p:sp>
        <p:nvSpPr>
          <p:cNvPr id="8" name="Rectangle 7">
            <a:extLst>
              <a:ext uri="{FF2B5EF4-FFF2-40B4-BE49-F238E27FC236}">
                <a16:creationId xmlns:a16="http://schemas.microsoft.com/office/drawing/2014/main" id="{F414F8D4-5AC4-5245-6800-D7FDB57078C9}"/>
              </a:ext>
            </a:extLst>
          </p:cNvPr>
          <p:cNvSpPr/>
          <p:nvPr/>
        </p:nvSpPr>
        <p:spPr>
          <a:xfrm>
            <a:off x="598702" y="5916830"/>
            <a:ext cx="7336160" cy="307777"/>
          </a:xfrm>
          <a:prstGeom prst="rect">
            <a:avLst/>
          </a:prstGeom>
        </p:spPr>
        <p:txBody>
          <a:bodyPr wrap="square" lIns="91440" tIns="45720" rIns="91440" bIns="45720" anchor="t">
            <a:spAutoFit/>
          </a:bodyPr>
          <a:lstStyle/>
          <a:p>
            <a:pPr>
              <a:spcBef>
                <a:spcPts val="0"/>
              </a:spcBef>
              <a:spcAft>
                <a:spcPts val="295"/>
              </a:spcAft>
            </a:pPr>
            <a:r>
              <a:rPr lang="en-US" sz="1400" dirty="0">
                <a:latin typeface="Arial"/>
                <a:ea typeface="MS PGothic"/>
              </a:rPr>
              <a:t>To learn more about Kaiser Permanente Virtual Plus </a:t>
            </a:r>
            <a:r>
              <a:rPr lang="en-US" sz="1400" dirty="0">
                <a:latin typeface="Arial" panose="020B0604020202020204" pitchFamily="34" charset="0"/>
                <a:cs typeface="Arial" panose="020B0604020202020204" pitchFamily="34" charset="0"/>
              </a:rPr>
              <a:t>Visit us: </a:t>
            </a:r>
            <a:r>
              <a:rPr lang="en-US" sz="1400" b="0" i="0" u="sng" dirty="0">
                <a:solidFill>
                  <a:srgbClr val="0078B3"/>
                </a:solidFill>
                <a:effectLst/>
                <a:latin typeface="AvenirNextLTPro-Bold"/>
                <a:hlinkClick r:id="rId3"/>
              </a:rPr>
              <a:t>kp.org/wa/boeing</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338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67F0A1D-A944-6A4A-1B9D-CC1CC638321E}"/>
              </a:ext>
            </a:extLst>
          </p:cNvPr>
          <p:cNvGraphicFramePr>
            <a:graphicFrameLocks noGrp="1"/>
          </p:cNvGraphicFramePr>
          <p:nvPr>
            <p:extLst>
              <p:ext uri="{D42A27DB-BD31-4B8C-83A1-F6EECF244321}">
                <p14:modId xmlns:p14="http://schemas.microsoft.com/office/powerpoint/2010/main" val="4104111308"/>
              </p:ext>
            </p:extLst>
          </p:nvPr>
        </p:nvGraphicFramePr>
        <p:xfrm>
          <a:off x="512064" y="1368890"/>
          <a:ext cx="11558016" cy="4732302"/>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3149377696"/>
                    </a:ext>
                  </a:extLst>
                </a:gridCol>
                <a:gridCol w="3819144">
                  <a:extLst>
                    <a:ext uri="{9D8B030D-6E8A-4147-A177-3AD203B41FA5}">
                      <a16:colId xmlns:a16="http://schemas.microsoft.com/office/drawing/2014/main" val="1573059843"/>
                    </a:ext>
                  </a:extLst>
                </a:gridCol>
                <a:gridCol w="3852672">
                  <a:extLst>
                    <a:ext uri="{9D8B030D-6E8A-4147-A177-3AD203B41FA5}">
                      <a16:colId xmlns:a16="http://schemas.microsoft.com/office/drawing/2014/main" val="3238998674"/>
                    </a:ext>
                  </a:extLst>
                </a:gridCol>
              </a:tblGrid>
              <a:tr h="903111">
                <a:tc>
                  <a:txBody>
                    <a:bodyPr/>
                    <a:lstStyle/>
                    <a:p>
                      <a:r>
                        <a:rPr lang="en-US" dirty="0"/>
                        <a:t>Virtual Care</a:t>
                      </a:r>
                    </a:p>
                  </a:txBody>
                  <a:tcPr/>
                </a:tc>
                <a:tc>
                  <a:txBody>
                    <a:bodyPr/>
                    <a:lstStyle/>
                    <a:p>
                      <a:r>
                        <a:rPr lang="en-US" dirty="0"/>
                        <a:t>In Person Care</a:t>
                      </a:r>
                    </a:p>
                  </a:txBody>
                  <a:tcPr/>
                </a:tc>
                <a:tc>
                  <a:txBody>
                    <a:bodyPr/>
                    <a:lstStyle/>
                    <a:p>
                      <a:r>
                        <a:rPr lang="en-US" dirty="0"/>
                        <a:t>Urgent and Emergent care</a:t>
                      </a:r>
                    </a:p>
                  </a:txBody>
                  <a:tcPr/>
                </a:tc>
                <a:extLst>
                  <a:ext uri="{0D108BD9-81ED-4DB2-BD59-A6C34878D82A}">
                    <a16:rowId xmlns:a16="http://schemas.microsoft.com/office/drawing/2014/main" val="2484891185"/>
                  </a:ext>
                </a:extLst>
              </a:tr>
              <a:tr h="903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mn-lt"/>
                          <a:cs typeface="Arial" panose="020B0604020202020204" pitchFamily="34" charset="0"/>
                        </a:rPr>
                        <a:t>Use as a starting point for care.  Most issues can be resolved with Kaiser’s virtual care team. The virtual care team will connect you to in-person care when needed.</a:t>
                      </a:r>
                      <a:endParaRPr lang="en-US" dirty="0"/>
                    </a:p>
                  </a:txBody>
                  <a:tcPr/>
                </a:tc>
                <a:tc>
                  <a:txBody>
                    <a:bodyPr/>
                    <a:lstStyle/>
                    <a:p>
                      <a:r>
                        <a:rPr lang="en-US" strike="noStrike" dirty="0"/>
                        <a:t>Use when an in-person appointment is needed. You are not required to use virtual first for in-person care; however, your costs are lower when accessing through virtual care first. </a:t>
                      </a:r>
                      <a:endParaRPr lang="en-US" dirty="0"/>
                    </a:p>
                  </a:txBody>
                  <a:tcPr/>
                </a:tc>
                <a:tc>
                  <a:txBody>
                    <a:bodyPr/>
                    <a:lstStyle/>
                    <a:p>
                      <a:r>
                        <a:rPr lang="en-US" u="none" strike="noStrike" dirty="0"/>
                        <a:t>Use for emergency care.</a:t>
                      </a:r>
                      <a:endParaRPr lang="en-US" dirty="0"/>
                    </a:p>
                  </a:txBody>
                  <a:tcPr/>
                </a:tc>
                <a:extLst>
                  <a:ext uri="{0D108BD9-81ED-4DB2-BD59-A6C34878D82A}">
                    <a16:rowId xmlns:a16="http://schemas.microsoft.com/office/drawing/2014/main" val="1749222945"/>
                  </a:ext>
                </a:extLst>
              </a:tr>
              <a:tr h="903111">
                <a:tc>
                  <a:txBody>
                    <a:bodyPr/>
                    <a:lstStyle/>
                    <a:p>
                      <a:r>
                        <a:rPr lang="en-US" dirty="0"/>
                        <a:t>All visits are no cost.</a:t>
                      </a:r>
                    </a:p>
                    <a:p>
                      <a:r>
                        <a:rPr lang="en-US" dirty="0"/>
                        <a:t>Includes Primary Care, Specialist and Mental Health.</a:t>
                      </a:r>
                    </a:p>
                  </a:txBody>
                  <a:tcPr/>
                </a:tc>
                <a:tc>
                  <a:txBody>
                    <a:bodyPr/>
                    <a:lstStyle/>
                    <a:p>
                      <a:r>
                        <a:rPr lang="en-US" strike="noStrike" dirty="0"/>
                        <a:t>$10 copayment per Primary Care visit when recommended through virtual care first. </a:t>
                      </a:r>
                    </a:p>
                    <a:p>
                      <a:r>
                        <a:rPr lang="en-US" strike="noStrike" dirty="0"/>
                        <a:t>10% after deductible per Primary Care visit without  virtual care first.</a:t>
                      </a:r>
                      <a:endParaRPr lang="en-US" dirty="0"/>
                    </a:p>
                  </a:txBody>
                  <a:tcPr/>
                </a:tc>
                <a:tc>
                  <a:txBody>
                    <a:bodyPr/>
                    <a:lstStyle/>
                    <a:p>
                      <a:r>
                        <a:rPr lang="en-US" strike="noStrike" dirty="0"/>
                        <a:t>You are not required to use virtual first for emergent care.</a:t>
                      </a:r>
                      <a:endParaRPr lang="en-US" dirty="0"/>
                    </a:p>
                  </a:txBody>
                  <a:tcPr/>
                </a:tc>
                <a:extLst>
                  <a:ext uri="{0D108BD9-81ED-4DB2-BD59-A6C34878D82A}">
                    <a16:rowId xmlns:a16="http://schemas.microsoft.com/office/drawing/2014/main" val="4071147231"/>
                  </a:ext>
                </a:extLst>
              </a:tr>
              <a:tr h="903111">
                <a:tc>
                  <a:txBody>
                    <a:bodyPr/>
                    <a:lstStyle/>
                    <a:p>
                      <a:r>
                        <a:rPr lang="en-US" dirty="0"/>
                        <a:t>Virtual Care is accessed by logging into KP.org member account.</a:t>
                      </a:r>
                    </a:p>
                  </a:txBody>
                  <a:tcPr/>
                </a:tc>
                <a:tc>
                  <a:txBody>
                    <a:bodyPr/>
                    <a:lstStyle/>
                    <a:p>
                      <a:r>
                        <a:rPr lang="en-US" dirty="0"/>
                        <a:t>Search for providers and locations at </a:t>
                      </a:r>
                      <a:r>
                        <a:rPr lang="en-US" dirty="0">
                          <a:hlinkClick r:id="rId2" action="ppaction://hlinkfile"/>
                        </a:rPr>
                        <a:t>wa-doctors.kp.org</a:t>
                      </a:r>
                      <a:endParaRPr lang="en-US" dirty="0"/>
                    </a:p>
                  </a:txBody>
                  <a:tcPr/>
                </a:tc>
                <a:tc>
                  <a:txBody>
                    <a:bodyPr/>
                    <a:lstStyle/>
                    <a:p>
                      <a:r>
                        <a:rPr lang="en-US" dirty="0"/>
                        <a:t>Traveling? Contact visit </a:t>
                      </a:r>
                      <a:r>
                        <a:rPr lang="en-US" dirty="0">
                          <a:hlinkClick r:id="rId3" action="ppaction://hlinkfile"/>
                        </a:rPr>
                        <a:t>kp.org/travel </a:t>
                      </a:r>
                      <a:r>
                        <a:rPr lang="en-US" dirty="0"/>
                        <a:t>for help finding providers.</a:t>
                      </a:r>
                    </a:p>
                  </a:txBody>
                  <a:tcPr/>
                </a:tc>
                <a:extLst>
                  <a:ext uri="{0D108BD9-81ED-4DB2-BD59-A6C34878D82A}">
                    <a16:rowId xmlns:a16="http://schemas.microsoft.com/office/drawing/2014/main" val="4289205987"/>
                  </a:ext>
                </a:extLst>
              </a:tr>
            </a:tbl>
          </a:graphicData>
        </a:graphic>
      </p:graphicFrame>
      <p:pic>
        <p:nvPicPr>
          <p:cNvPr id="4" name="Picture 3" descr="Application, icon&#10;&#10;Description automatically generated">
            <a:extLst>
              <a:ext uri="{FF2B5EF4-FFF2-40B4-BE49-F238E27FC236}">
                <a16:creationId xmlns:a16="http://schemas.microsoft.com/office/drawing/2014/main" id="{387A0367-279D-1431-0336-B2BD3AA86D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51436" y="1443639"/>
            <a:ext cx="768404" cy="768404"/>
          </a:xfrm>
          <a:prstGeom prst="rect">
            <a:avLst/>
          </a:prstGeom>
        </p:spPr>
      </p:pic>
      <p:pic>
        <p:nvPicPr>
          <p:cNvPr id="6" name="Picture 5" descr="A picture containing text, businesscard, vector graphics, table&#10;&#10;Description automatically generated">
            <a:extLst>
              <a:ext uri="{FF2B5EF4-FFF2-40B4-BE49-F238E27FC236}">
                <a16:creationId xmlns:a16="http://schemas.microsoft.com/office/drawing/2014/main" id="{13B31B6D-0B3F-A762-DE43-1C1E0AE4021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08760" y="1368890"/>
            <a:ext cx="917903" cy="917903"/>
          </a:xfrm>
          <a:prstGeom prst="rect">
            <a:avLst/>
          </a:prstGeom>
        </p:spPr>
      </p:pic>
      <p:pic>
        <p:nvPicPr>
          <p:cNvPr id="7" name="Graphic 6">
            <a:extLst>
              <a:ext uri="{FF2B5EF4-FFF2-40B4-BE49-F238E27FC236}">
                <a16:creationId xmlns:a16="http://schemas.microsoft.com/office/drawing/2014/main" id="{3956DD6B-F262-A536-4D97-09D0D9E388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28926" y="1285444"/>
            <a:ext cx="917902" cy="917902"/>
          </a:xfrm>
          <a:prstGeom prst="rect">
            <a:avLst/>
          </a:prstGeom>
        </p:spPr>
      </p:pic>
      <p:sp>
        <p:nvSpPr>
          <p:cNvPr id="8" name="Title 1">
            <a:extLst>
              <a:ext uri="{FF2B5EF4-FFF2-40B4-BE49-F238E27FC236}">
                <a16:creationId xmlns:a16="http://schemas.microsoft.com/office/drawing/2014/main" id="{372EAAD5-E7C8-AE7F-D0A6-3DF907BFDE0D}"/>
              </a:ext>
            </a:extLst>
          </p:cNvPr>
          <p:cNvSpPr txBox="1">
            <a:spLocks/>
          </p:cNvSpPr>
          <p:nvPr/>
        </p:nvSpPr>
        <p:spPr bwMode="auto">
          <a:xfrm>
            <a:off x="572527" y="562385"/>
            <a:ext cx="11497553" cy="681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t"/>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3200" dirty="0">
                <a:solidFill>
                  <a:srgbClr val="0070C0"/>
                </a:solidFill>
              </a:rPr>
              <a:t>Kaiser Permanente Virtual Plus Pathways to care</a:t>
            </a:r>
            <a:endParaRPr lang="en-US" sz="3200" i="1" dirty="0">
              <a:solidFill>
                <a:srgbClr val="0070C0"/>
              </a:solidFill>
            </a:endParaRPr>
          </a:p>
        </p:txBody>
      </p:sp>
      <p:sp>
        <p:nvSpPr>
          <p:cNvPr id="3" name="TextBox 4">
            <a:extLst>
              <a:ext uri="{FF2B5EF4-FFF2-40B4-BE49-F238E27FC236}">
                <a16:creationId xmlns:a16="http://schemas.microsoft.com/office/drawing/2014/main" id="{1F898F52-24A3-3489-2B32-6E6C5D6ED224}"/>
              </a:ext>
            </a:extLst>
          </p:cNvPr>
          <p:cNvSpPr txBox="1">
            <a:spLocks noChangeArrowheads="1"/>
          </p:cNvSpPr>
          <p:nvPr/>
        </p:nvSpPr>
        <p:spPr bwMode="auto">
          <a:xfrm>
            <a:off x="382588" y="292100"/>
            <a:ext cx="5905500" cy="169863"/>
          </a:xfrm>
          <a:prstGeom prst="rect">
            <a:avLst/>
          </a:prstGeom>
          <a:noFill/>
          <a:ln>
            <a:noFill/>
          </a:ln>
        </p:spPr>
        <p:txBody>
          <a:bodyPr lIns="0" tIns="0" rIns="0" bIns="0">
            <a:spAutoFit/>
          </a:bodyPr>
          <a:lstStyle>
            <a:lvl1pPr>
              <a:tabLst>
                <a:tab pos="1430338" algn="l"/>
              </a:tabLst>
              <a:defRPr>
                <a:solidFill>
                  <a:schemeClr val="tx1"/>
                </a:solidFill>
                <a:latin typeface="Arial" panose="020B0604020202020204" pitchFamily="34" charset="0"/>
                <a:ea typeface="MS PGothic" panose="020B0600070205080204" pitchFamily="34" charset="-128"/>
              </a:defRPr>
            </a:lvl1pPr>
            <a:lvl2pPr marL="742950" indent="-285750">
              <a:tabLst>
                <a:tab pos="1430338" algn="l"/>
              </a:tabLst>
              <a:defRPr>
                <a:solidFill>
                  <a:schemeClr val="tx1"/>
                </a:solidFill>
                <a:latin typeface="Arial" panose="020B0604020202020204" pitchFamily="34" charset="0"/>
                <a:ea typeface="MS PGothic" panose="020B0600070205080204" pitchFamily="34" charset="-128"/>
              </a:defRPr>
            </a:lvl2pPr>
            <a:lvl3pPr marL="1143000" indent="-228600">
              <a:tabLst>
                <a:tab pos="1430338" algn="l"/>
              </a:tabLst>
              <a:defRPr>
                <a:solidFill>
                  <a:schemeClr val="tx1"/>
                </a:solidFill>
                <a:latin typeface="Arial" panose="020B0604020202020204" pitchFamily="34" charset="0"/>
                <a:ea typeface="MS PGothic" panose="020B0600070205080204" pitchFamily="34" charset="-128"/>
              </a:defRPr>
            </a:lvl3pPr>
            <a:lvl4pPr marL="1600200" indent="-228600">
              <a:tabLst>
                <a:tab pos="1430338" algn="l"/>
              </a:tabLst>
              <a:defRPr>
                <a:solidFill>
                  <a:schemeClr val="tx1"/>
                </a:solidFill>
                <a:latin typeface="Arial" panose="020B0604020202020204" pitchFamily="34" charset="0"/>
                <a:ea typeface="MS PGothic" panose="020B0600070205080204" pitchFamily="34" charset="-128"/>
              </a:defRPr>
            </a:lvl4pPr>
            <a:lvl5pPr marL="2057400" indent="-228600">
              <a:tabLst>
                <a:tab pos="1430338" algn="l"/>
              </a:tabLst>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100" b="1" dirty="0">
                <a:solidFill>
                  <a:srgbClr val="7F7F7F"/>
                </a:solidFill>
              </a:rPr>
              <a:t>Kaiser Permanente </a:t>
            </a:r>
            <a:r>
              <a:rPr lang="en-US" altLang="en-US" sz="1100" dirty="0">
                <a:solidFill>
                  <a:srgbClr val="7F7F7F"/>
                </a:solidFill>
              </a:rPr>
              <a:t>Virtual Plus</a:t>
            </a:r>
          </a:p>
        </p:txBody>
      </p:sp>
    </p:spTree>
    <p:extLst>
      <p:ext uri="{BB962C8B-B14F-4D97-AF65-F5344CB8AC3E}">
        <p14:creationId xmlns:p14="http://schemas.microsoft.com/office/powerpoint/2010/main" val="102038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
            <a:extLst>
              <a:ext uri="{FF2B5EF4-FFF2-40B4-BE49-F238E27FC236}">
                <a16:creationId xmlns:a16="http://schemas.microsoft.com/office/drawing/2014/main" id="{D8333BCF-4C06-9049-999B-4321F686123B}"/>
              </a:ext>
            </a:extLst>
          </p:cNvPr>
          <p:cNvSpPr txBox="1">
            <a:spLocks noChangeArrowheads="1"/>
          </p:cNvSpPr>
          <p:nvPr/>
        </p:nvSpPr>
        <p:spPr bwMode="auto">
          <a:xfrm>
            <a:off x="382588" y="292100"/>
            <a:ext cx="5905500" cy="169863"/>
          </a:xfrm>
          <a:prstGeom prst="rect">
            <a:avLst/>
          </a:prstGeom>
          <a:noFill/>
          <a:ln>
            <a:noFill/>
          </a:ln>
        </p:spPr>
        <p:txBody>
          <a:bodyPr lIns="0" tIns="0" rIns="0" bIns="0">
            <a:spAutoFit/>
          </a:bodyPr>
          <a:lstStyle>
            <a:lvl1pPr>
              <a:tabLst>
                <a:tab pos="1430338" algn="l"/>
              </a:tabLst>
              <a:defRPr>
                <a:solidFill>
                  <a:schemeClr val="tx1"/>
                </a:solidFill>
                <a:latin typeface="Arial" panose="020B0604020202020204" pitchFamily="34" charset="0"/>
                <a:ea typeface="MS PGothic" panose="020B0600070205080204" pitchFamily="34" charset="-128"/>
              </a:defRPr>
            </a:lvl1pPr>
            <a:lvl2pPr marL="742950" indent="-285750">
              <a:tabLst>
                <a:tab pos="1430338" algn="l"/>
              </a:tabLst>
              <a:defRPr>
                <a:solidFill>
                  <a:schemeClr val="tx1"/>
                </a:solidFill>
                <a:latin typeface="Arial" panose="020B0604020202020204" pitchFamily="34" charset="0"/>
                <a:ea typeface="MS PGothic" panose="020B0600070205080204" pitchFamily="34" charset="-128"/>
              </a:defRPr>
            </a:lvl2pPr>
            <a:lvl3pPr marL="1143000" indent="-228600">
              <a:tabLst>
                <a:tab pos="1430338" algn="l"/>
              </a:tabLst>
              <a:defRPr>
                <a:solidFill>
                  <a:schemeClr val="tx1"/>
                </a:solidFill>
                <a:latin typeface="Arial" panose="020B0604020202020204" pitchFamily="34" charset="0"/>
                <a:ea typeface="MS PGothic" panose="020B0600070205080204" pitchFamily="34" charset="-128"/>
              </a:defRPr>
            </a:lvl3pPr>
            <a:lvl4pPr marL="1600200" indent="-228600">
              <a:tabLst>
                <a:tab pos="1430338" algn="l"/>
              </a:tabLst>
              <a:defRPr>
                <a:solidFill>
                  <a:schemeClr val="tx1"/>
                </a:solidFill>
                <a:latin typeface="Arial" panose="020B0604020202020204" pitchFamily="34" charset="0"/>
                <a:ea typeface="MS PGothic" panose="020B0600070205080204" pitchFamily="34" charset="-128"/>
              </a:defRPr>
            </a:lvl4pPr>
            <a:lvl5pPr marL="2057400" indent="-228600">
              <a:tabLst>
                <a:tab pos="1430338" algn="l"/>
              </a:tabLst>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100" b="1" dirty="0">
                <a:solidFill>
                  <a:srgbClr val="7F7F7F"/>
                </a:solidFill>
              </a:rPr>
              <a:t>Kaiser Permanente </a:t>
            </a:r>
            <a:r>
              <a:rPr lang="en-US" altLang="en-US" sz="1100" dirty="0">
                <a:solidFill>
                  <a:srgbClr val="7F7F7F"/>
                </a:solidFill>
              </a:rPr>
              <a:t>Virtual Plus</a:t>
            </a:r>
          </a:p>
        </p:txBody>
      </p:sp>
      <p:sp>
        <p:nvSpPr>
          <p:cNvPr id="16" name="Title 1">
            <a:extLst>
              <a:ext uri="{FF2B5EF4-FFF2-40B4-BE49-F238E27FC236}">
                <a16:creationId xmlns:a16="http://schemas.microsoft.com/office/drawing/2014/main" id="{9F63AA89-7605-1F4C-ABB6-F62A596CB7F7}"/>
              </a:ext>
            </a:extLst>
          </p:cNvPr>
          <p:cNvSpPr txBox="1">
            <a:spLocks/>
          </p:cNvSpPr>
          <p:nvPr/>
        </p:nvSpPr>
        <p:spPr bwMode="auto">
          <a:xfrm>
            <a:off x="382588" y="780601"/>
            <a:ext cx="11836919" cy="969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Aft>
                <a:spcPts val="0"/>
              </a:spcAft>
            </a:pPr>
            <a:r>
              <a:rPr lang="en-US" sz="2800" dirty="0">
                <a:solidFill>
                  <a:srgbClr val="0070C0"/>
                </a:solidFill>
              </a:rPr>
              <a:t>Kaiser Permanente Virtual Plus allows you many ways to get the care you need. These touch points are at no cost. In person care is still low cost.</a:t>
            </a:r>
            <a:br>
              <a:rPr lang="en-US" sz="3200" dirty="0">
                <a:solidFill>
                  <a:srgbClr val="0070C0"/>
                </a:solidFill>
              </a:rPr>
            </a:br>
            <a:endParaRPr lang="en-US" sz="1378" dirty="0">
              <a:solidFill>
                <a:srgbClr val="0070C0"/>
              </a:solidFill>
              <a:cs typeface="Arial" charset="0"/>
            </a:endParaRPr>
          </a:p>
        </p:txBody>
      </p:sp>
      <p:cxnSp>
        <p:nvCxnSpPr>
          <p:cNvPr id="17" name="Straight Connector 16">
            <a:extLst>
              <a:ext uri="{FF2B5EF4-FFF2-40B4-BE49-F238E27FC236}">
                <a16:creationId xmlns:a16="http://schemas.microsoft.com/office/drawing/2014/main" id="{662F9C61-2BA0-FC43-B5C8-11FC5AB24532}"/>
              </a:ext>
            </a:extLst>
          </p:cNvPr>
          <p:cNvCxnSpPr>
            <a:cxnSpLocks/>
          </p:cNvCxnSpPr>
          <p:nvPr/>
        </p:nvCxnSpPr>
        <p:spPr>
          <a:xfrm flipH="1">
            <a:off x="853426" y="3516468"/>
            <a:ext cx="10497061" cy="0"/>
          </a:xfrm>
          <a:prstGeom prst="line">
            <a:avLst/>
          </a:prstGeom>
          <a:ln w="19050">
            <a:solidFill>
              <a:srgbClr val="0170C0"/>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96B393B-D71B-9741-A70A-D7901115FB37}"/>
              </a:ext>
            </a:extLst>
          </p:cNvPr>
          <p:cNvGrpSpPr/>
          <p:nvPr/>
        </p:nvGrpSpPr>
        <p:grpSpPr>
          <a:xfrm>
            <a:off x="4351460" y="2424406"/>
            <a:ext cx="3403045" cy="2339784"/>
            <a:chOff x="4351460" y="2318767"/>
            <a:chExt cx="3403045" cy="3560816"/>
          </a:xfrm>
        </p:grpSpPr>
        <p:cxnSp>
          <p:nvCxnSpPr>
            <p:cNvPr id="19" name="Straight Connector 18">
              <a:extLst>
                <a:ext uri="{FF2B5EF4-FFF2-40B4-BE49-F238E27FC236}">
                  <a16:creationId xmlns:a16="http://schemas.microsoft.com/office/drawing/2014/main" id="{48A59839-C050-E14D-B670-2C41BEAE4094}"/>
                </a:ext>
              </a:extLst>
            </p:cNvPr>
            <p:cNvCxnSpPr>
              <a:cxnSpLocks/>
            </p:cNvCxnSpPr>
            <p:nvPr/>
          </p:nvCxnSpPr>
          <p:spPr>
            <a:xfrm>
              <a:off x="4351460" y="2318767"/>
              <a:ext cx="0" cy="3560816"/>
            </a:xfrm>
            <a:prstGeom prst="line">
              <a:avLst/>
            </a:prstGeom>
            <a:ln w="19050">
              <a:solidFill>
                <a:srgbClr val="0170C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3B91B8-91CE-1641-857A-484109D3EFB9}"/>
                </a:ext>
              </a:extLst>
            </p:cNvPr>
            <p:cNvCxnSpPr>
              <a:cxnSpLocks/>
            </p:cNvCxnSpPr>
            <p:nvPr/>
          </p:nvCxnSpPr>
          <p:spPr>
            <a:xfrm>
              <a:off x="7754505" y="2363906"/>
              <a:ext cx="0" cy="3470537"/>
            </a:xfrm>
            <a:prstGeom prst="line">
              <a:avLst/>
            </a:prstGeom>
            <a:ln w="19050">
              <a:solidFill>
                <a:srgbClr val="0170C0"/>
              </a:solidFill>
              <a:prstDash val="sysDot"/>
            </a:ln>
          </p:spPr>
          <p:style>
            <a:lnRef idx="1">
              <a:schemeClr val="accent1"/>
            </a:lnRef>
            <a:fillRef idx="0">
              <a:schemeClr val="accent1"/>
            </a:fillRef>
            <a:effectRef idx="0">
              <a:schemeClr val="accent1"/>
            </a:effectRef>
            <a:fontRef idx="minor">
              <a:schemeClr val="tx1"/>
            </a:fontRef>
          </p:style>
        </p:cxnSp>
      </p:grpSp>
      <p:sp>
        <p:nvSpPr>
          <p:cNvPr id="21" name="object 30">
            <a:extLst>
              <a:ext uri="{FF2B5EF4-FFF2-40B4-BE49-F238E27FC236}">
                <a16:creationId xmlns:a16="http://schemas.microsoft.com/office/drawing/2014/main" id="{37E2E4D1-2CD7-8D46-B063-B31AEFCE2FC0}"/>
              </a:ext>
            </a:extLst>
          </p:cNvPr>
          <p:cNvSpPr txBox="1"/>
          <p:nvPr/>
        </p:nvSpPr>
        <p:spPr>
          <a:xfrm>
            <a:off x="852462" y="5562638"/>
            <a:ext cx="10882338" cy="625171"/>
          </a:xfrm>
          <a:prstGeom prst="rect">
            <a:avLst/>
          </a:prstGeom>
        </p:spPr>
        <p:txBody>
          <a:bodyPr wrap="square" lIns="0" tIns="9525" rIns="0" bIns="0">
            <a:spAutoFit/>
          </a:bodyPr>
          <a:lstStyle/>
          <a:p>
            <a:pPr marL="9525" defTabSz="685800" eaLnBrk="1" fontAlgn="auto" hangingPunct="1">
              <a:spcBef>
                <a:spcPts val="75"/>
              </a:spcBef>
              <a:spcAft>
                <a:spcPts val="0"/>
              </a:spcAft>
              <a:defRPr/>
            </a:pPr>
            <a:r>
              <a:rPr lang="en-US" sz="800" b="1">
                <a:latin typeface="Arial"/>
                <a:cs typeface="Arial"/>
              </a:rPr>
              <a:t>1. </a:t>
            </a:r>
            <a:r>
              <a:rPr lang="en-US" sz="800">
                <a:latin typeface="Arial"/>
                <a:cs typeface="Arial"/>
              </a:rPr>
              <a:t>When appropriate and available.</a:t>
            </a:r>
            <a:r>
              <a:rPr lang="en-US" sz="800" b="1">
                <a:latin typeface="Arial"/>
                <a:cs typeface="Arial"/>
              </a:rPr>
              <a:t> 2. </a:t>
            </a:r>
            <a:r>
              <a:rPr lang="en-US" sz="800">
                <a:latin typeface="Arial"/>
                <a:cs typeface="Arial"/>
              </a:rPr>
              <a:t>Video visits are available to Kaiser Permanente members who have a camera-equipped computer or mobile device and are registered at kp.org. </a:t>
            </a:r>
            <a:r>
              <a:rPr lang="en-US" sz="800" b="1">
                <a:latin typeface="Arial"/>
                <a:cs typeface="Arial"/>
              </a:rPr>
              <a:t>3.</a:t>
            </a:r>
            <a:r>
              <a:rPr lang="en-US" sz="800">
                <a:latin typeface="Arial"/>
                <a:cs typeface="Arial"/>
              </a:rPr>
              <a:t> While traveling out of state, phone and video visits may not be available due to state laws that may prevent doctors from providing care across state lines. Laws differ by state. </a:t>
            </a:r>
            <a:r>
              <a:rPr lang="en-US" sz="800" b="1">
                <a:latin typeface="Arial"/>
                <a:cs typeface="Arial"/>
              </a:rPr>
              <a:t>4. </a:t>
            </a:r>
            <a:r>
              <a:rPr lang="en-US" sz="800">
                <a:latin typeface="Arial"/>
                <a:cs typeface="Arial"/>
              </a:rPr>
              <a:t>Same-day and next-day prescription delivery services may be available for an additional fee. These services are not covered under your health plan benefits and may be limited to specific prescription drugs, pharmacies, and delivery addresses. Order cutoff times and delivery days may vary by pharmacy location. Kaiser Permanente is not responsible for delivery delays by mail carriers. Kaiser Permanente may discontinue same-day and next-day prescription delivery services at any time without notice and other restrictions may apply. Medi-Cal and Medicaid beneficiaries should ask your local pharmacy for more information. </a:t>
            </a:r>
            <a:r>
              <a:rPr lang="en-US" sz="800">
                <a:solidFill>
                  <a:prstClr val="black"/>
                </a:solidFill>
                <a:latin typeface="Arial"/>
                <a:ea typeface="+mn-ea"/>
                <a:cs typeface="Arial"/>
              </a:rPr>
              <a:t> </a:t>
            </a:r>
          </a:p>
        </p:txBody>
      </p:sp>
      <p:sp>
        <p:nvSpPr>
          <p:cNvPr id="22" name="Rectangle 21">
            <a:extLst>
              <a:ext uri="{FF2B5EF4-FFF2-40B4-BE49-F238E27FC236}">
                <a16:creationId xmlns:a16="http://schemas.microsoft.com/office/drawing/2014/main" id="{97AF5BD4-8E46-1746-B72A-BD9B288056A9}"/>
              </a:ext>
            </a:extLst>
          </p:cNvPr>
          <p:cNvSpPr/>
          <p:nvPr/>
        </p:nvSpPr>
        <p:spPr>
          <a:xfrm>
            <a:off x="5027835" y="3879762"/>
            <a:ext cx="2839843" cy="1131079"/>
          </a:xfrm>
          <a:prstGeom prst="rect">
            <a:avLst/>
          </a:prstGeom>
        </p:spPr>
        <p:txBody>
          <a:bodyPr wrap="square">
            <a:spAutoFit/>
          </a:bodyPr>
          <a:lstStyle/>
          <a:p>
            <a:r>
              <a:rPr lang="en-US" sz="1350" b="1" dirty="0">
                <a:solidFill>
                  <a:srgbClr val="1A3F6D"/>
                </a:solidFill>
                <a:latin typeface="Arial"/>
                <a:cs typeface="Arial"/>
              </a:rPr>
              <a:t>Email your care team </a:t>
            </a:r>
            <a:r>
              <a:rPr lang="en-US" sz="1350" spc="-5" dirty="0">
                <a:solidFill>
                  <a:srgbClr val="1A3F6D"/>
                </a:solidFill>
                <a:latin typeface="Arial"/>
                <a:cs typeface="Arial"/>
              </a:rPr>
              <a:t>with nonurgent questions and get </a:t>
            </a:r>
            <a:br>
              <a:rPr lang="en-US" sz="1350" spc="-5" dirty="0">
                <a:solidFill>
                  <a:srgbClr val="1A3F6D"/>
                </a:solidFill>
                <a:latin typeface="Arial"/>
                <a:cs typeface="Arial"/>
              </a:rPr>
            </a:br>
            <a:r>
              <a:rPr lang="en-US" sz="1350" dirty="0">
                <a:solidFill>
                  <a:srgbClr val="1A3F6D"/>
                </a:solidFill>
                <a:latin typeface="Arial"/>
                <a:cs typeface="Arial"/>
              </a:rPr>
              <a:t>a reply usually </a:t>
            </a:r>
            <a:r>
              <a:rPr lang="en-US" sz="1350" spc="-5" dirty="0">
                <a:solidFill>
                  <a:srgbClr val="1A3F6D"/>
                </a:solidFill>
                <a:latin typeface="Arial"/>
                <a:cs typeface="Arial"/>
              </a:rPr>
              <a:t>within </a:t>
            </a:r>
            <a:r>
              <a:rPr lang="en-US" sz="1350" dirty="0">
                <a:solidFill>
                  <a:srgbClr val="1A3F6D"/>
                </a:solidFill>
                <a:latin typeface="Arial"/>
                <a:cs typeface="Arial"/>
              </a:rPr>
              <a:t>2 </a:t>
            </a:r>
            <a:r>
              <a:rPr lang="en-US" sz="1350" spc="-5" dirty="0">
                <a:solidFill>
                  <a:srgbClr val="1A3F6D"/>
                </a:solidFill>
                <a:latin typeface="Arial"/>
                <a:cs typeface="Arial"/>
              </a:rPr>
              <a:t>business</a:t>
            </a:r>
            <a:r>
              <a:rPr lang="en-US" sz="1350" spc="-65" dirty="0">
                <a:solidFill>
                  <a:srgbClr val="1A3F6D"/>
                </a:solidFill>
                <a:latin typeface="Arial"/>
                <a:cs typeface="Arial"/>
              </a:rPr>
              <a:t> </a:t>
            </a:r>
            <a:r>
              <a:rPr lang="en-US" sz="1350" spc="-5" dirty="0">
                <a:solidFill>
                  <a:srgbClr val="1A3F6D"/>
                </a:solidFill>
                <a:latin typeface="Arial"/>
                <a:cs typeface="Arial"/>
              </a:rPr>
              <a:t>days. </a:t>
            </a:r>
            <a:r>
              <a:rPr lang="en-US" sz="1350" spc="-5" dirty="0">
                <a:solidFill>
                  <a:srgbClr val="1A3F6D"/>
                </a:solidFill>
                <a:latin typeface="Arial"/>
                <a:cs typeface="Arial"/>
                <a:hlinkClick r:id="rId3"/>
              </a:rPr>
              <a:t>Register here</a:t>
            </a:r>
            <a:endParaRPr lang="en-US" sz="1350" dirty="0">
              <a:solidFill>
                <a:srgbClr val="1A3F6D"/>
              </a:solidFill>
              <a:latin typeface="Arial"/>
              <a:cs typeface="Arial"/>
            </a:endParaRPr>
          </a:p>
          <a:p>
            <a:endParaRPr lang="en-US" sz="1350" dirty="0">
              <a:solidFill>
                <a:schemeClr val="tx2">
                  <a:lumMod val="75000"/>
                </a:schemeClr>
              </a:solidFill>
              <a:latin typeface="+mn-lt"/>
            </a:endParaRPr>
          </a:p>
        </p:txBody>
      </p:sp>
      <p:sp>
        <p:nvSpPr>
          <p:cNvPr id="23" name="Rectangle 22">
            <a:extLst>
              <a:ext uri="{FF2B5EF4-FFF2-40B4-BE49-F238E27FC236}">
                <a16:creationId xmlns:a16="http://schemas.microsoft.com/office/drawing/2014/main" id="{BA16B048-5A7C-1043-9EDD-83F3701E1279}"/>
              </a:ext>
            </a:extLst>
          </p:cNvPr>
          <p:cNvSpPr/>
          <p:nvPr/>
        </p:nvSpPr>
        <p:spPr>
          <a:xfrm>
            <a:off x="1393533" y="3879762"/>
            <a:ext cx="2915411" cy="738664"/>
          </a:xfrm>
          <a:prstGeom prst="rect">
            <a:avLst/>
          </a:prstGeom>
        </p:spPr>
        <p:txBody>
          <a:bodyPr wrap="square">
            <a:spAutoFit/>
          </a:bodyPr>
          <a:lstStyle/>
          <a:p>
            <a:r>
              <a:rPr lang="en-US" altLang="en-US" sz="1400" dirty="0">
                <a:solidFill>
                  <a:srgbClr val="1A3F6D"/>
                </a:solidFill>
                <a:cs typeface="Arial" panose="020B0604020202020204" pitchFamily="34" charset="0"/>
              </a:rPr>
              <a:t>Complete an </a:t>
            </a:r>
            <a:r>
              <a:rPr lang="en-US" altLang="en-US" sz="1400" b="1" dirty="0">
                <a:solidFill>
                  <a:srgbClr val="1A3F6D"/>
                </a:solidFill>
                <a:cs typeface="Arial" panose="020B0604020202020204" pitchFamily="34" charset="0"/>
                <a:hlinkClick r:id="rId4"/>
              </a:rPr>
              <a:t>e-visit</a:t>
            </a:r>
            <a:r>
              <a:rPr lang="en-US" altLang="en-US" sz="1400" dirty="0">
                <a:solidFill>
                  <a:srgbClr val="1A3F6D"/>
                </a:solidFill>
                <a:cs typeface="Arial" panose="020B0604020202020204" pitchFamily="34" charset="0"/>
              </a:rPr>
              <a:t> for immediate care advice or a personalized care plan in a few hours.</a:t>
            </a:r>
            <a:endParaRPr lang="en-US" sz="1350" baseline="30000" dirty="0">
              <a:solidFill>
                <a:schemeClr val="tx2">
                  <a:lumMod val="75000"/>
                </a:schemeClr>
              </a:solidFill>
              <a:latin typeface="+mn-lt"/>
            </a:endParaRPr>
          </a:p>
        </p:txBody>
      </p:sp>
      <p:sp>
        <p:nvSpPr>
          <p:cNvPr id="24" name="Rectangle 23">
            <a:extLst>
              <a:ext uri="{FF2B5EF4-FFF2-40B4-BE49-F238E27FC236}">
                <a16:creationId xmlns:a16="http://schemas.microsoft.com/office/drawing/2014/main" id="{31C4D41D-E6C3-4246-847A-C34884381F14}"/>
              </a:ext>
            </a:extLst>
          </p:cNvPr>
          <p:cNvSpPr/>
          <p:nvPr/>
        </p:nvSpPr>
        <p:spPr>
          <a:xfrm>
            <a:off x="8566536" y="3879762"/>
            <a:ext cx="3216773" cy="923330"/>
          </a:xfrm>
          <a:prstGeom prst="rect">
            <a:avLst/>
          </a:prstGeom>
        </p:spPr>
        <p:txBody>
          <a:bodyPr wrap="square">
            <a:spAutoFit/>
          </a:bodyPr>
          <a:lstStyle/>
          <a:p>
            <a:r>
              <a:rPr lang="en-US" sz="1350" dirty="0">
                <a:solidFill>
                  <a:srgbClr val="1A3F6D"/>
                </a:solidFill>
                <a:latin typeface="Arial"/>
                <a:cs typeface="Arial"/>
              </a:rPr>
              <a:t>Get questions addressed quickly </a:t>
            </a:r>
            <a:br>
              <a:rPr lang="en-US" sz="1350" dirty="0">
                <a:solidFill>
                  <a:srgbClr val="1A3F6D"/>
                </a:solidFill>
                <a:latin typeface="Arial"/>
                <a:cs typeface="Arial"/>
              </a:rPr>
            </a:br>
            <a:r>
              <a:rPr lang="en-US" sz="1350" dirty="0">
                <a:solidFill>
                  <a:srgbClr val="1A3F6D"/>
                </a:solidFill>
                <a:latin typeface="Arial"/>
                <a:cs typeface="Arial"/>
              </a:rPr>
              <a:t>by </a:t>
            </a:r>
            <a:r>
              <a:rPr lang="en-US" sz="1350" b="1" dirty="0">
                <a:solidFill>
                  <a:srgbClr val="1A3F6D"/>
                </a:solidFill>
                <a:latin typeface="Arial"/>
                <a:cs typeface="Arial"/>
              </a:rPr>
              <a:t>chatting online </a:t>
            </a:r>
            <a:r>
              <a:rPr lang="en-US" sz="1350" dirty="0">
                <a:solidFill>
                  <a:srgbClr val="1A3F6D"/>
                </a:solidFill>
                <a:latin typeface="Arial"/>
                <a:cs typeface="Arial"/>
              </a:rPr>
              <a:t>with a Member Services representative.</a:t>
            </a:r>
            <a:endParaRPr lang="en-US" sz="1350" baseline="30000" dirty="0">
              <a:solidFill>
                <a:srgbClr val="1A3F6D"/>
              </a:solidFill>
              <a:latin typeface="Arial"/>
              <a:cs typeface="Arial"/>
            </a:endParaRPr>
          </a:p>
          <a:p>
            <a:endParaRPr lang="en-US" sz="1350" dirty="0">
              <a:solidFill>
                <a:schemeClr val="tx2">
                  <a:lumMod val="75000"/>
                </a:schemeClr>
              </a:solidFill>
              <a:effectLst/>
              <a:latin typeface="+mn-lt"/>
            </a:endParaRPr>
          </a:p>
        </p:txBody>
      </p:sp>
      <p:sp>
        <p:nvSpPr>
          <p:cNvPr id="25" name="Rectangle 24">
            <a:extLst>
              <a:ext uri="{FF2B5EF4-FFF2-40B4-BE49-F238E27FC236}">
                <a16:creationId xmlns:a16="http://schemas.microsoft.com/office/drawing/2014/main" id="{3C7534B5-4633-7B42-BF0B-CB37C341E5B1}"/>
              </a:ext>
            </a:extLst>
          </p:cNvPr>
          <p:cNvSpPr/>
          <p:nvPr/>
        </p:nvSpPr>
        <p:spPr>
          <a:xfrm>
            <a:off x="1393534" y="2505677"/>
            <a:ext cx="2928335" cy="923330"/>
          </a:xfrm>
          <a:prstGeom prst="rect">
            <a:avLst/>
          </a:prstGeom>
        </p:spPr>
        <p:txBody>
          <a:bodyPr wrap="square">
            <a:spAutoFit/>
          </a:bodyPr>
          <a:lstStyle/>
          <a:p>
            <a:r>
              <a:rPr lang="en-US" sz="1350" dirty="0">
                <a:solidFill>
                  <a:schemeClr val="tx2">
                    <a:lumMod val="75000"/>
                  </a:schemeClr>
                </a:solidFill>
                <a:latin typeface="+mn-lt"/>
                <a:hlinkClick r:id="rId4"/>
              </a:rPr>
              <a:t>Schedule phone</a:t>
            </a:r>
            <a:r>
              <a:rPr lang="en-US" sz="1350" baseline="30000" dirty="0">
                <a:solidFill>
                  <a:schemeClr val="tx2">
                    <a:lumMod val="75000"/>
                  </a:schemeClr>
                </a:solidFill>
                <a:latin typeface="+mn-lt"/>
                <a:hlinkClick r:id="rId4"/>
              </a:rPr>
              <a:t>1</a:t>
            </a:r>
            <a:r>
              <a:rPr lang="en-US" sz="1350" dirty="0">
                <a:solidFill>
                  <a:schemeClr val="tx2">
                    <a:lumMod val="75000"/>
                  </a:schemeClr>
                </a:solidFill>
                <a:latin typeface="+mn-lt"/>
                <a:hlinkClick r:id="rId4"/>
              </a:rPr>
              <a:t> or </a:t>
            </a:r>
            <a:r>
              <a:rPr lang="en-US" sz="1350" b="1" dirty="0">
                <a:solidFill>
                  <a:schemeClr val="tx2">
                    <a:lumMod val="75000"/>
                  </a:schemeClr>
                </a:solidFill>
                <a:latin typeface="+mn-lt"/>
                <a:hlinkClick r:id="rId4"/>
              </a:rPr>
              <a:t>face-to-face video visits</a:t>
            </a:r>
            <a:r>
              <a:rPr lang="en-US" sz="1350" baseline="30000" dirty="0">
                <a:solidFill>
                  <a:schemeClr val="tx2">
                    <a:lumMod val="75000"/>
                  </a:schemeClr>
                </a:solidFill>
                <a:latin typeface="+mn-lt"/>
                <a:hlinkClick r:id="rId4"/>
              </a:rPr>
              <a:t>1,2</a:t>
            </a:r>
            <a:r>
              <a:rPr lang="en-US" sz="1350" b="1" dirty="0">
                <a:solidFill>
                  <a:schemeClr val="tx2">
                    <a:lumMod val="75000"/>
                  </a:schemeClr>
                </a:solidFill>
                <a:latin typeface="+mn-lt"/>
                <a:hlinkClick r:id="rId4"/>
              </a:rPr>
              <a:t> </a:t>
            </a:r>
            <a:r>
              <a:rPr lang="en-US" sz="1350" dirty="0">
                <a:solidFill>
                  <a:schemeClr val="tx2">
                    <a:lumMod val="75000"/>
                  </a:schemeClr>
                </a:solidFill>
                <a:latin typeface="+mn-lt"/>
              </a:rPr>
              <a:t>with your care team and any specialists you’ve been referred to.</a:t>
            </a:r>
            <a:r>
              <a:rPr lang="en-US" sz="1350" baseline="30000" dirty="0">
                <a:solidFill>
                  <a:schemeClr val="tx2">
                    <a:lumMod val="75000"/>
                  </a:schemeClr>
                </a:solidFill>
                <a:latin typeface="+mn-lt"/>
              </a:rPr>
              <a:t>3</a:t>
            </a:r>
            <a:endParaRPr lang="en-US" sz="1350" baseline="30000" dirty="0">
              <a:solidFill>
                <a:schemeClr val="tx2">
                  <a:lumMod val="75000"/>
                </a:schemeClr>
              </a:solidFill>
              <a:effectLst/>
              <a:latin typeface="+mn-lt"/>
            </a:endParaRPr>
          </a:p>
        </p:txBody>
      </p:sp>
      <p:sp>
        <p:nvSpPr>
          <p:cNvPr id="26" name="Rectangle 25">
            <a:extLst>
              <a:ext uri="{FF2B5EF4-FFF2-40B4-BE49-F238E27FC236}">
                <a16:creationId xmlns:a16="http://schemas.microsoft.com/office/drawing/2014/main" id="{CB1E0132-CD09-804F-8205-8618C24017BB}"/>
              </a:ext>
            </a:extLst>
          </p:cNvPr>
          <p:cNvSpPr/>
          <p:nvPr/>
        </p:nvSpPr>
        <p:spPr>
          <a:xfrm>
            <a:off x="5060522" y="2505677"/>
            <a:ext cx="2603651" cy="507831"/>
          </a:xfrm>
          <a:prstGeom prst="rect">
            <a:avLst/>
          </a:prstGeom>
        </p:spPr>
        <p:txBody>
          <a:bodyPr wrap="square">
            <a:spAutoFit/>
          </a:bodyPr>
          <a:lstStyle/>
          <a:p>
            <a:r>
              <a:rPr lang="en-US" sz="1350" dirty="0">
                <a:solidFill>
                  <a:schemeClr val="tx2">
                    <a:lumMod val="75000"/>
                  </a:schemeClr>
                </a:solidFill>
                <a:latin typeface="+mn-lt"/>
              </a:rPr>
              <a:t>Get on-demand support with </a:t>
            </a:r>
            <a:r>
              <a:rPr lang="en-US" sz="1350" b="1" dirty="0">
                <a:solidFill>
                  <a:schemeClr val="tx2">
                    <a:lumMod val="75000"/>
                  </a:schemeClr>
                </a:solidFill>
                <a:latin typeface="+mn-lt"/>
                <a:hlinkClick r:id="rId5"/>
              </a:rPr>
              <a:t>24/7 advice </a:t>
            </a:r>
            <a:r>
              <a:rPr lang="en-US" sz="1350" dirty="0">
                <a:solidFill>
                  <a:schemeClr val="tx2">
                    <a:lumMod val="75000"/>
                  </a:schemeClr>
                </a:solidFill>
                <a:latin typeface="+mn-lt"/>
                <a:hlinkClick r:id="rId5"/>
              </a:rPr>
              <a:t>by phone</a:t>
            </a:r>
            <a:r>
              <a:rPr lang="en-US" sz="1350" dirty="0">
                <a:solidFill>
                  <a:schemeClr val="tx2">
                    <a:lumMod val="75000"/>
                  </a:schemeClr>
                </a:solidFill>
                <a:latin typeface="+mn-lt"/>
              </a:rPr>
              <a:t>.</a:t>
            </a:r>
            <a:endParaRPr lang="en-US" sz="1350" dirty="0">
              <a:solidFill>
                <a:schemeClr val="tx2">
                  <a:lumMod val="75000"/>
                </a:schemeClr>
              </a:solidFill>
              <a:effectLst/>
              <a:latin typeface="+mn-lt"/>
            </a:endParaRPr>
          </a:p>
        </p:txBody>
      </p:sp>
      <p:sp>
        <p:nvSpPr>
          <p:cNvPr id="27" name="Rectangle 26">
            <a:extLst>
              <a:ext uri="{FF2B5EF4-FFF2-40B4-BE49-F238E27FC236}">
                <a16:creationId xmlns:a16="http://schemas.microsoft.com/office/drawing/2014/main" id="{ADF829FB-8339-F945-BD50-AAC5DE275052}"/>
              </a:ext>
            </a:extLst>
          </p:cNvPr>
          <p:cNvSpPr/>
          <p:nvPr/>
        </p:nvSpPr>
        <p:spPr>
          <a:xfrm>
            <a:off x="8566537" y="2505677"/>
            <a:ext cx="3379151" cy="1107996"/>
          </a:xfrm>
          <a:prstGeom prst="rect">
            <a:avLst/>
          </a:prstGeom>
        </p:spPr>
        <p:txBody>
          <a:bodyPr wrap="square">
            <a:spAutoFit/>
          </a:bodyPr>
          <a:lstStyle/>
          <a:p>
            <a:r>
              <a:rPr lang="en-US" altLang="en-US" sz="1350" b="1" dirty="0">
                <a:solidFill>
                  <a:srgbClr val="1A3F6D"/>
                </a:solidFill>
                <a:cs typeface="Arial" panose="020B0604020202020204" pitchFamily="34" charset="0"/>
              </a:rPr>
              <a:t>Order prescriptions on our </a:t>
            </a:r>
            <a:br>
              <a:rPr lang="en-US" altLang="en-US" sz="1350" b="1" dirty="0">
                <a:solidFill>
                  <a:srgbClr val="1A3F6D"/>
                </a:solidFill>
                <a:cs typeface="Arial" panose="020B0604020202020204" pitchFamily="34" charset="0"/>
              </a:rPr>
            </a:br>
            <a:r>
              <a:rPr lang="en-US" altLang="en-US" sz="1350" b="1" dirty="0">
                <a:solidFill>
                  <a:srgbClr val="1A3F6D"/>
                </a:solidFill>
                <a:cs typeface="Arial" panose="020B0604020202020204" pitchFamily="34" charset="0"/>
              </a:rPr>
              <a:t>mobile app </a:t>
            </a:r>
            <a:r>
              <a:rPr lang="en-US" altLang="en-US" sz="1350" dirty="0">
                <a:solidFill>
                  <a:srgbClr val="1A3F6D"/>
                </a:solidFill>
                <a:cs typeface="Arial" panose="020B0604020202020204" pitchFamily="34" charset="0"/>
              </a:rPr>
              <a:t>or </a:t>
            </a:r>
            <a:r>
              <a:rPr lang="en-US" altLang="en-US" sz="1350" dirty="0">
                <a:solidFill>
                  <a:srgbClr val="1A3F6D"/>
                </a:solidFill>
                <a:cs typeface="Arial" panose="020B0604020202020204" pitchFamily="34" charset="0"/>
                <a:hlinkClick r:id="rId6"/>
              </a:rPr>
              <a:t>kp.org </a:t>
            </a:r>
            <a:r>
              <a:rPr lang="en-US" altLang="en-US" sz="1350" dirty="0">
                <a:solidFill>
                  <a:srgbClr val="1A3F6D"/>
                </a:solidFill>
                <a:cs typeface="Arial" panose="020B0604020202020204" pitchFamily="34" charset="0"/>
              </a:rPr>
              <a:t>and get </a:t>
            </a:r>
            <a:br>
              <a:rPr lang="en-US" altLang="en-US" sz="1350" dirty="0">
                <a:solidFill>
                  <a:srgbClr val="1A3F6D"/>
                </a:solidFill>
                <a:cs typeface="Arial" panose="020B0604020202020204" pitchFamily="34" charset="0"/>
              </a:rPr>
            </a:br>
            <a:r>
              <a:rPr lang="en-US" altLang="en-US" sz="1350" dirty="0">
                <a:solidFill>
                  <a:srgbClr val="1A3F6D"/>
                </a:solidFill>
                <a:cs typeface="Arial" panose="020B0604020202020204" pitchFamily="34" charset="0"/>
              </a:rPr>
              <a:t>same-day or next-day delivery </a:t>
            </a:r>
            <a:br>
              <a:rPr lang="en-US" altLang="en-US" sz="1350" dirty="0">
                <a:solidFill>
                  <a:srgbClr val="1A3F6D"/>
                </a:solidFill>
                <a:cs typeface="Arial" panose="020B0604020202020204" pitchFamily="34" charset="0"/>
              </a:rPr>
            </a:br>
            <a:r>
              <a:rPr lang="en-US" altLang="en-US" sz="1350" dirty="0">
                <a:solidFill>
                  <a:srgbClr val="1A3F6D"/>
                </a:solidFill>
                <a:cs typeface="Arial" panose="020B0604020202020204" pitchFamily="34" charset="0"/>
              </a:rPr>
              <a:t>to your home.</a:t>
            </a:r>
            <a:r>
              <a:rPr lang="en-US" altLang="en-US" sz="1350" baseline="30000" dirty="0">
                <a:solidFill>
                  <a:srgbClr val="1A3F6D"/>
                </a:solidFill>
                <a:cs typeface="Arial" panose="020B0604020202020204" pitchFamily="34" charset="0"/>
              </a:rPr>
              <a:t>4</a:t>
            </a:r>
            <a:endParaRPr lang="en-US" altLang="en-US" sz="1350" dirty="0">
              <a:solidFill>
                <a:srgbClr val="1A3F6D"/>
              </a:solidFill>
              <a:cs typeface="Arial" panose="020B0604020202020204" pitchFamily="34" charset="0"/>
            </a:endParaRPr>
          </a:p>
          <a:p>
            <a:endParaRPr lang="en-US" sz="1200" dirty="0">
              <a:solidFill>
                <a:schemeClr val="tx2">
                  <a:lumMod val="75000"/>
                </a:schemeClr>
              </a:solidFill>
              <a:effectLst/>
              <a:latin typeface="+mn-lt"/>
            </a:endParaRPr>
          </a:p>
        </p:txBody>
      </p:sp>
      <p:pic>
        <p:nvPicPr>
          <p:cNvPr id="28" name="Graphic 30">
            <a:extLst>
              <a:ext uri="{FF2B5EF4-FFF2-40B4-BE49-F238E27FC236}">
                <a16:creationId xmlns:a16="http://schemas.microsoft.com/office/drawing/2014/main" id="{AEF1ABC9-9E34-FE49-A175-F809F3AB13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0735" y="2434949"/>
            <a:ext cx="568494"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raphic 37">
            <a:extLst>
              <a:ext uri="{FF2B5EF4-FFF2-40B4-BE49-F238E27FC236}">
                <a16:creationId xmlns:a16="http://schemas.microsoft.com/office/drawing/2014/main" id="{E8751C20-FA7B-0747-B7F3-9ACBE48127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74868" y="3755438"/>
            <a:ext cx="566273" cy="56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phic 39">
            <a:extLst>
              <a:ext uri="{FF2B5EF4-FFF2-40B4-BE49-F238E27FC236}">
                <a16:creationId xmlns:a16="http://schemas.microsoft.com/office/drawing/2014/main" id="{FAFA06B3-8F09-A049-B38B-1938CE7CFB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5569" y="2414018"/>
            <a:ext cx="564053" cy="56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phic 57">
            <a:extLst>
              <a:ext uri="{FF2B5EF4-FFF2-40B4-BE49-F238E27FC236}">
                <a16:creationId xmlns:a16="http://schemas.microsoft.com/office/drawing/2014/main" id="{0C7EEACA-069D-9C45-A986-422A0E9872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5978" y="2398396"/>
            <a:ext cx="564053" cy="56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1">
            <a:extLst>
              <a:ext uri="{FF2B5EF4-FFF2-40B4-BE49-F238E27FC236}">
                <a16:creationId xmlns:a16="http://schemas.microsoft.com/office/drawing/2014/main" id="{441A3703-A7CD-1F43-91D6-6A3663FE4386}"/>
              </a:ext>
            </a:extLst>
          </p:cNvPr>
          <p:cNvSpPr txBox="1">
            <a:spLocks/>
          </p:cNvSpPr>
          <p:nvPr/>
        </p:nvSpPr>
        <p:spPr bwMode="auto">
          <a:xfrm>
            <a:off x="846533" y="1860030"/>
            <a:ext cx="10592642" cy="577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Aft>
                <a:spcPts val="1000"/>
              </a:spcAft>
            </a:pPr>
            <a:r>
              <a:rPr lang="en-US" sz="1600" dirty="0"/>
              <a:t>You can get care in more ways — and in more places — than ever before. All without setting foot in a doctor’s office. </a:t>
            </a:r>
            <a:endParaRPr lang="en-US" sz="1378" dirty="0">
              <a:solidFill>
                <a:srgbClr val="0070C0"/>
              </a:solidFill>
              <a:cs typeface="Arial" charset="0"/>
            </a:endParaRPr>
          </a:p>
        </p:txBody>
      </p:sp>
      <p:pic>
        <p:nvPicPr>
          <p:cNvPr id="36" name="Graphic 35">
            <a:extLst>
              <a:ext uri="{FF2B5EF4-FFF2-40B4-BE49-F238E27FC236}">
                <a16:creationId xmlns:a16="http://schemas.microsoft.com/office/drawing/2014/main" id="{E0BD4122-FC43-0C45-A36E-1FC4E942EA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9396" y="3706617"/>
            <a:ext cx="539833" cy="539833"/>
          </a:xfrm>
          <a:prstGeom prst="rect">
            <a:avLst/>
          </a:prstGeom>
        </p:spPr>
      </p:pic>
      <p:pic>
        <p:nvPicPr>
          <p:cNvPr id="39" name="Graphic 38">
            <a:extLst>
              <a:ext uri="{FF2B5EF4-FFF2-40B4-BE49-F238E27FC236}">
                <a16:creationId xmlns:a16="http://schemas.microsoft.com/office/drawing/2014/main" id="{465E1FE7-DCBD-4644-AD8F-0CDF21E67DB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10272" y="3787527"/>
            <a:ext cx="608727" cy="608727"/>
          </a:xfrm>
          <a:prstGeom prst="rect">
            <a:avLst/>
          </a:prstGeom>
        </p:spPr>
      </p:pic>
    </p:spTree>
    <p:extLst>
      <p:ext uri="{BB962C8B-B14F-4D97-AF65-F5344CB8AC3E}">
        <p14:creationId xmlns:p14="http://schemas.microsoft.com/office/powerpoint/2010/main" val="4046864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27C0D8C-1BB5-41EB-A047-A5981A7C9B96}"/>
              </a:ext>
            </a:extLst>
          </p:cNvPr>
          <p:cNvGraphicFramePr>
            <a:graphicFrameLocks noGrp="1"/>
          </p:cNvGraphicFramePr>
          <p:nvPr>
            <p:extLst>
              <p:ext uri="{D42A27DB-BD31-4B8C-83A1-F6EECF244321}">
                <p14:modId xmlns:p14="http://schemas.microsoft.com/office/powerpoint/2010/main" val="759261319"/>
              </p:ext>
            </p:extLst>
          </p:nvPr>
        </p:nvGraphicFramePr>
        <p:xfrm>
          <a:off x="794656" y="1169122"/>
          <a:ext cx="10580480" cy="4939547"/>
        </p:xfrm>
        <a:graphic>
          <a:graphicData uri="http://schemas.openxmlformats.org/drawingml/2006/table">
            <a:tbl>
              <a:tblPr/>
              <a:tblGrid>
                <a:gridCol w="4258455">
                  <a:extLst>
                    <a:ext uri="{9D8B030D-6E8A-4147-A177-3AD203B41FA5}">
                      <a16:colId xmlns:a16="http://schemas.microsoft.com/office/drawing/2014/main" val="2634123129"/>
                    </a:ext>
                  </a:extLst>
                </a:gridCol>
                <a:gridCol w="6322025">
                  <a:extLst>
                    <a:ext uri="{9D8B030D-6E8A-4147-A177-3AD203B41FA5}">
                      <a16:colId xmlns:a16="http://schemas.microsoft.com/office/drawing/2014/main" val="2965390348"/>
                    </a:ext>
                  </a:extLst>
                </a:gridCol>
              </a:tblGrid>
              <a:tr h="246008">
                <a:tc>
                  <a:txBody>
                    <a:bodyPr/>
                    <a:lstStyle/>
                    <a:p>
                      <a:pPr algn="l" fontAlgn="b"/>
                      <a:endParaRPr lang="en-US" sz="1400" b="1" i="0" u="none" strike="noStrike" dirty="0">
                        <a:solidFill>
                          <a:srgbClr val="0070C0"/>
                        </a:solidFill>
                        <a:effectLst/>
                        <a:latin typeface="Arial" panose="020B0604020202020204" pitchFamily="34" charset="0"/>
                      </a:endParaRPr>
                    </a:p>
                  </a:txBody>
                  <a:tcPr marL="6350" marR="6350" marT="6350" marB="0" anchor="b">
                    <a:lnL>
                      <a:noFill/>
                    </a:lnL>
                    <a:lnR>
                      <a:noFill/>
                    </a:lnR>
                    <a:lnT>
                      <a:noFill/>
                    </a:lnT>
                    <a:lnB w="19050" cap="flat" cmpd="sng" algn="ctr">
                      <a:solidFill>
                        <a:srgbClr val="92CCF0"/>
                      </a:solidFill>
                      <a:prstDash val="solid"/>
                      <a:round/>
                      <a:headEnd type="none" w="med" len="med"/>
                      <a:tailEnd type="none" w="med" len="med"/>
                    </a:lnB>
                  </a:tcPr>
                </a:tc>
                <a:tc>
                  <a:txBody>
                    <a:bodyPr/>
                    <a:lstStyle/>
                    <a:p>
                      <a:pPr algn="l" fontAlgn="b"/>
                      <a:endParaRPr lang="en-US" sz="1400" b="1" i="0" u="none" strike="noStrike" dirty="0">
                        <a:solidFill>
                          <a:srgbClr val="000000"/>
                        </a:solidFill>
                        <a:effectLst/>
                        <a:latin typeface="Arial" panose="020B0604020202020204" pitchFamily="34" charset="0"/>
                      </a:endParaRPr>
                    </a:p>
                  </a:txBody>
                  <a:tcPr marL="6350" marR="6350" marT="6350" marB="0" anchor="b">
                    <a:lnL>
                      <a:noFill/>
                    </a:lnL>
                    <a:lnR>
                      <a:noFill/>
                    </a:lnR>
                    <a:lnT>
                      <a:noFill/>
                    </a:lnT>
                    <a:lnB w="19050" cap="flat" cmpd="sng" algn="ctr">
                      <a:solidFill>
                        <a:srgbClr val="92CCF0"/>
                      </a:solidFill>
                      <a:prstDash val="solid"/>
                      <a:round/>
                      <a:headEnd type="none" w="med" len="med"/>
                      <a:tailEnd type="none" w="med" len="med"/>
                    </a:lnB>
                  </a:tcPr>
                </a:tc>
                <a:extLst>
                  <a:ext uri="{0D108BD9-81ED-4DB2-BD59-A6C34878D82A}">
                    <a16:rowId xmlns:a16="http://schemas.microsoft.com/office/drawing/2014/main" val="4028181620"/>
                  </a:ext>
                </a:extLst>
              </a:tr>
              <a:tr h="246008">
                <a:tc>
                  <a:txBody>
                    <a:bodyPr/>
                    <a:lstStyle/>
                    <a:p>
                      <a:pPr algn="l" rtl="0" fontAlgn="ctr"/>
                      <a:r>
                        <a:rPr lang="en-US" sz="1400" b="1" i="0" u="none" strike="noStrike" dirty="0">
                          <a:solidFill>
                            <a:srgbClr val="000000"/>
                          </a:solidFill>
                          <a:effectLst/>
                          <a:latin typeface="Arial" panose="020B0604020202020204" pitchFamily="34" charset="0"/>
                        </a:rPr>
                        <a:t>Yearly deductible</a:t>
                      </a:r>
                    </a:p>
                  </a:txBody>
                  <a:tcPr marL="95250" marR="6350" marT="6350" marB="0" anchor="ctr">
                    <a:lnL w="12700" cap="flat" cmpd="sng" algn="ctr">
                      <a:solidFill>
                        <a:srgbClr val="FFFFFF"/>
                      </a:solidFill>
                      <a:prstDash val="solid"/>
                      <a:round/>
                      <a:headEnd type="none" w="med" len="med"/>
                      <a:tailEnd type="none" w="med" len="med"/>
                    </a:lnL>
                    <a:lnR>
                      <a:noFill/>
                    </a:lnR>
                    <a:lnT w="190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tc>
                  <a:txBody>
                    <a:bodyPr/>
                    <a:lstStyle/>
                    <a:p>
                      <a:pPr algn="l" rtl="0" fontAlgn="ctr"/>
                      <a:r>
                        <a:rPr lang="en-US" sz="1400" b="0" i="0" u="none" strike="noStrike" dirty="0">
                          <a:solidFill>
                            <a:srgbClr val="0070C0"/>
                          </a:solidFill>
                          <a:effectLst/>
                          <a:latin typeface="Arial" panose="020B0604020202020204" pitchFamily="34" charset="0"/>
                        </a:rPr>
                        <a:t>$250 individual/$500 family</a:t>
                      </a:r>
                    </a:p>
                  </a:txBody>
                  <a:tcPr marL="95250" marR="6350" marT="6350" marB="0" anchor="ctr">
                    <a:lnL>
                      <a:noFill/>
                    </a:lnL>
                    <a:lnR w="12700" cap="flat" cmpd="sng" algn="ctr">
                      <a:solidFill>
                        <a:srgbClr val="FFFFFF"/>
                      </a:solidFill>
                      <a:prstDash val="solid"/>
                      <a:round/>
                      <a:headEnd type="none" w="med" len="med"/>
                      <a:tailEnd type="none" w="med" len="med"/>
                    </a:lnR>
                    <a:lnT w="190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extLst>
                  <a:ext uri="{0D108BD9-81ED-4DB2-BD59-A6C34878D82A}">
                    <a16:rowId xmlns:a16="http://schemas.microsoft.com/office/drawing/2014/main" val="2775633174"/>
                  </a:ext>
                </a:extLst>
              </a:tr>
              <a:tr h="246008">
                <a:tc>
                  <a:txBody>
                    <a:bodyPr/>
                    <a:lstStyle/>
                    <a:p>
                      <a:pPr algn="l" rtl="0" fontAlgn="ctr"/>
                      <a:r>
                        <a:rPr lang="en-US" sz="1400" b="1" i="0" u="none" strike="noStrike" dirty="0">
                          <a:solidFill>
                            <a:srgbClr val="000000"/>
                          </a:solidFill>
                          <a:effectLst/>
                          <a:latin typeface="Arial" panose="020B0604020202020204" pitchFamily="34" charset="0"/>
                        </a:rPr>
                        <a:t>Maximum yearly out-of-pocket costs</a:t>
                      </a:r>
                    </a:p>
                  </a:txBody>
                  <a:tcPr marL="95250" marR="6350" marT="6350" marB="0" anchor="ctr">
                    <a:lnL w="12700" cap="flat" cmpd="sng" algn="ctr">
                      <a:solidFill>
                        <a:srgbClr val="FFFFFF"/>
                      </a:solidFill>
                      <a:prstDash val="solid"/>
                      <a:round/>
                      <a:headEnd type="none" w="med" len="med"/>
                      <a:tailEnd type="none" w="med" len="med"/>
                    </a:lnL>
                    <a:lnR>
                      <a:noFill/>
                    </a:lnR>
                    <a:lnT w="6350" cap="flat" cmpd="sng" algn="ctr">
                      <a:solidFill>
                        <a:srgbClr val="92CCF0"/>
                      </a:solidFill>
                      <a:prstDash val="solid"/>
                      <a:round/>
                      <a:headEnd type="none" w="med" len="med"/>
                      <a:tailEnd type="none" w="med" len="med"/>
                    </a:lnT>
                    <a:lnB>
                      <a:noFill/>
                    </a:lnB>
                    <a:solidFill>
                      <a:srgbClr val="F0F4FB"/>
                    </a:solidFill>
                  </a:tcPr>
                </a:tc>
                <a:tc>
                  <a:txBody>
                    <a:bodyPr/>
                    <a:lstStyle/>
                    <a:p>
                      <a:pPr algn="l" rtl="0" fontAlgn="ctr"/>
                      <a:r>
                        <a:rPr lang="en-US" sz="1400" b="0" i="0" u="none" strike="noStrike" dirty="0">
                          <a:solidFill>
                            <a:srgbClr val="0070C0"/>
                          </a:solidFill>
                          <a:effectLst/>
                          <a:latin typeface="Arial" panose="020B0604020202020204" pitchFamily="34" charset="0"/>
                        </a:rPr>
                        <a:t>$2,000 individual/$4,000 family</a:t>
                      </a:r>
                    </a:p>
                  </a:txBody>
                  <a:tcPr marL="95250" marR="6350" marT="6350" marB="0" anchor="ctr">
                    <a:lnL>
                      <a:noFill/>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a:noFill/>
                    </a:lnB>
                    <a:solidFill>
                      <a:srgbClr val="F0F4FB"/>
                    </a:solidFill>
                  </a:tcPr>
                </a:tc>
                <a:extLst>
                  <a:ext uri="{0D108BD9-81ED-4DB2-BD59-A6C34878D82A}">
                    <a16:rowId xmlns:a16="http://schemas.microsoft.com/office/drawing/2014/main" val="12517503"/>
                  </a:ext>
                </a:extLst>
              </a:tr>
              <a:tr h="246008">
                <a:tc>
                  <a:txBody>
                    <a:bodyPr/>
                    <a:lstStyle/>
                    <a:p>
                      <a:pPr algn="l" rtl="0" fontAlgn="ctr"/>
                      <a:r>
                        <a:rPr lang="en-US" sz="1400" b="1" i="0" u="none" strike="noStrike">
                          <a:solidFill>
                            <a:srgbClr val="0070C0"/>
                          </a:solidFill>
                          <a:effectLst/>
                          <a:latin typeface="Arial" panose="020B0604020202020204" pitchFamily="34" charset="0"/>
                        </a:rPr>
                        <a:t>Covered service</a:t>
                      </a:r>
                    </a:p>
                  </a:txBody>
                  <a:tcPr marL="6350" marR="6350" marT="6350" marB="0" anchor="ctr">
                    <a:lnL w="12700" cap="flat" cmpd="sng" algn="ctr">
                      <a:solidFill>
                        <a:srgbClr val="FFFFFF"/>
                      </a:solidFill>
                      <a:prstDash val="solid"/>
                      <a:round/>
                      <a:headEnd type="none" w="med" len="med"/>
                      <a:tailEnd type="none" w="med" len="med"/>
                    </a:lnL>
                    <a:lnR>
                      <a:noFill/>
                    </a:lnR>
                    <a:lnT>
                      <a:noFill/>
                    </a:lnT>
                    <a:lnB w="19050" cap="flat" cmpd="sng" algn="ctr">
                      <a:solidFill>
                        <a:srgbClr val="92CCF0"/>
                      </a:solidFill>
                      <a:prstDash val="solid"/>
                      <a:round/>
                      <a:headEnd type="none" w="med" len="med"/>
                      <a:tailEnd type="none" w="med" len="med"/>
                    </a:lnB>
                  </a:tcPr>
                </a:tc>
                <a:tc>
                  <a:txBody>
                    <a:bodyPr/>
                    <a:lstStyle/>
                    <a:p>
                      <a:pPr algn="l" rtl="0" fontAlgn="ctr"/>
                      <a:r>
                        <a:rPr lang="en-US" sz="1400" b="1" i="0" u="none" strike="noStrike" dirty="0">
                          <a:solidFill>
                            <a:srgbClr val="000000"/>
                          </a:solidFill>
                          <a:effectLst/>
                          <a:latin typeface="Arial" panose="020B0604020202020204" pitchFamily="34" charset="0"/>
                        </a:rPr>
                        <a:t>You pay</a:t>
                      </a:r>
                    </a:p>
                  </a:txBody>
                  <a:tcPr marL="6350" marR="6350" marT="6350" marB="0" anchor="ctr">
                    <a:lnL>
                      <a:noFill/>
                    </a:lnL>
                    <a:lnR w="12700" cap="flat" cmpd="sng" algn="ctr">
                      <a:solidFill>
                        <a:srgbClr val="FFFFFF"/>
                      </a:solidFill>
                      <a:prstDash val="solid"/>
                      <a:round/>
                      <a:headEnd type="none" w="med" len="med"/>
                      <a:tailEnd type="none" w="med" len="med"/>
                    </a:lnR>
                    <a:lnT>
                      <a:noFill/>
                    </a:lnT>
                    <a:lnB w="19050" cap="flat" cmpd="sng" algn="ctr">
                      <a:solidFill>
                        <a:srgbClr val="92CCF0"/>
                      </a:solidFill>
                      <a:prstDash val="solid"/>
                      <a:round/>
                      <a:headEnd type="none" w="med" len="med"/>
                      <a:tailEnd type="none" w="med" len="med"/>
                    </a:lnB>
                  </a:tcPr>
                </a:tc>
                <a:extLst>
                  <a:ext uri="{0D108BD9-81ED-4DB2-BD59-A6C34878D82A}">
                    <a16:rowId xmlns:a16="http://schemas.microsoft.com/office/drawing/2014/main" val="4138201839"/>
                  </a:ext>
                </a:extLst>
              </a:tr>
              <a:tr h="246008">
                <a:tc>
                  <a:txBody>
                    <a:bodyPr/>
                    <a:lstStyle/>
                    <a:p>
                      <a:pPr algn="l" rtl="0" fontAlgn="ctr"/>
                      <a:r>
                        <a:rPr lang="en-US" sz="1400" b="1" i="0" u="none" strike="noStrike" dirty="0">
                          <a:solidFill>
                            <a:srgbClr val="000000"/>
                          </a:solidFill>
                          <a:effectLst/>
                          <a:latin typeface="Arial" panose="020B0604020202020204" pitchFamily="34" charset="0"/>
                        </a:rPr>
                        <a:t>Virtual Care</a:t>
                      </a:r>
                    </a:p>
                  </a:txBody>
                  <a:tcPr marL="95250" marR="6350" marT="6350" marB="0" anchor="ctr">
                    <a:lnL w="12700" cap="flat" cmpd="sng" algn="ctr">
                      <a:solidFill>
                        <a:srgbClr val="FFFFFF"/>
                      </a:solidFill>
                      <a:prstDash val="solid"/>
                      <a:round/>
                      <a:headEnd type="none" w="med" len="med"/>
                      <a:tailEnd type="none" w="med" len="med"/>
                    </a:lnL>
                    <a:lnR>
                      <a:noFill/>
                    </a:lnR>
                    <a:lnT w="19050" cap="flat" cmpd="sng" algn="ctr">
                      <a:solidFill>
                        <a:srgbClr val="92CCF0"/>
                      </a:solidFill>
                      <a:prstDash val="solid"/>
                      <a:round/>
                      <a:headEnd type="none" w="med" len="med"/>
                      <a:tailEnd type="none" w="med" len="med"/>
                    </a:lnT>
                    <a:lnB w="19050" cap="flat" cmpd="sng" algn="ctr">
                      <a:solidFill>
                        <a:srgbClr val="92CCF0"/>
                      </a:solidFill>
                      <a:prstDash val="solid"/>
                      <a:round/>
                      <a:headEnd type="none" w="med" len="med"/>
                      <a:tailEnd type="none" w="med" len="med"/>
                    </a:lnB>
                    <a:solidFill>
                      <a:srgbClr val="F0F4FB"/>
                    </a:solidFill>
                  </a:tcPr>
                </a:tc>
                <a:tc>
                  <a:txBody>
                    <a:bodyPr/>
                    <a:lstStyle/>
                    <a:p>
                      <a:pPr algn="l" rtl="0" fontAlgn="ctr"/>
                      <a:r>
                        <a:rPr lang="en-US" sz="1400" b="0" i="0" u="none" strike="noStrike" dirty="0">
                          <a:solidFill>
                            <a:srgbClr val="0070C0"/>
                          </a:solidFill>
                          <a:effectLst/>
                          <a:latin typeface="Arial" panose="020B0604020202020204" pitchFamily="34" charset="0"/>
                        </a:rPr>
                        <a:t>$0 copay includes Primary, Specialist, Urgent and Preventive care</a:t>
                      </a:r>
                    </a:p>
                  </a:txBody>
                  <a:tcPr marL="95250" marR="6350" marT="6350" marB="0" anchor="ctr">
                    <a:lnL>
                      <a:noFill/>
                    </a:lnL>
                    <a:lnR w="12700" cap="flat" cmpd="sng" algn="ctr">
                      <a:solidFill>
                        <a:srgbClr val="FFFFFF"/>
                      </a:solidFill>
                      <a:prstDash val="solid"/>
                      <a:round/>
                      <a:headEnd type="none" w="med" len="med"/>
                      <a:tailEnd type="none" w="med" len="med"/>
                    </a:lnR>
                    <a:lnT w="19050" cap="flat" cmpd="sng" algn="ctr">
                      <a:solidFill>
                        <a:srgbClr val="92CCF0"/>
                      </a:solidFill>
                      <a:prstDash val="solid"/>
                      <a:round/>
                      <a:headEnd type="none" w="med" len="med"/>
                      <a:tailEnd type="none" w="med" len="med"/>
                    </a:lnT>
                    <a:lnB w="19050" cap="flat" cmpd="sng" algn="ctr">
                      <a:solidFill>
                        <a:srgbClr val="92CCF0"/>
                      </a:solidFill>
                      <a:prstDash val="solid"/>
                      <a:round/>
                      <a:headEnd type="none" w="med" len="med"/>
                      <a:tailEnd type="none" w="med" len="med"/>
                    </a:lnB>
                    <a:solidFill>
                      <a:srgbClr val="F0F4FB"/>
                    </a:solidFill>
                  </a:tcPr>
                </a:tc>
                <a:extLst>
                  <a:ext uri="{0D108BD9-81ED-4DB2-BD59-A6C34878D82A}">
                    <a16:rowId xmlns:a16="http://schemas.microsoft.com/office/drawing/2014/main" val="3790373932"/>
                  </a:ext>
                </a:extLst>
              </a:tr>
              <a:tr h="246008">
                <a:tc>
                  <a:txBody>
                    <a:bodyPr/>
                    <a:lstStyle/>
                    <a:p>
                      <a:pPr algn="l" rtl="0" fontAlgn="ctr"/>
                      <a:r>
                        <a:rPr lang="en-US" sz="1400" b="1" i="0" u="none" strike="noStrike" dirty="0">
                          <a:solidFill>
                            <a:srgbClr val="000000"/>
                          </a:solidFill>
                          <a:effectLst/>
                          <a:latin typeface="Arial" panose="020B0604020202020204" pitchFamily="34" charset="0"/>
                        </a:rPr>
                        <a:t>Preventive care- </a:t>
                      </a:r>
                      <a:r>
                        <a:rPr lang="en-US" sz="1400" b="1" i="1" u="none" strike="noStrike" dirty="0">
                          <a:solidFill>
                            <a:srgbClr val="000000"/>
                          </a:solidFill>
                          <a:effectLst/>
                          <a:latin typeface="Arial" panose="020B0604020202020204" pitchFamily="34" charset="0"/>
                        </a:rPr>
                        <a:t>Virtual and In Person</a:t>
                      </a:r>
                    </a:p>
                  </a:txBody>
                  <a:tcPr marL="95250" marR="6350" marT="6350" marB="0" anchor="ctr">
                    <a:lnL w="12700" cap="flat" cmpd="sng" algn="ctr">
                      <a:solidFill>
                        <a:srgbClr val="FFFFFF"/>
                      </a:solidFill>
                      <a:prstDash val="solid"/>
                      <a:round/>
                      <a:headEnd type="none" w="med" len="med"/>
                      <a:tailEnd type="none" w="med" len="med"/>
                    </a:lnL>
                    <a:lnR>
                      <a:noFill/>
                    </a:lnR>
                    <a:lnT w="190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tc>
                  <a:txBody>
                    <a:bodyPr/>
                    <a:lstStyle/>
                    <a:p>
                      <a:pPr algn="l" rtl="0" fontAlgn="ctr"/>
                      <a:r>
                        <a:rPr lang="en-US" sz="1400" b="0" i="0" u="none" strike="noStrike" dirty="0">
                          <a:solidFill>
                            <a:srgbClr val="0070C0"/>
                          </a:solidFill>
                          <a:effectLst/>
                          <a:latin typeface="Arial" panose="020B0604020202020204" pitchFamily="34" charset="0"/>
                        </a:rPr>
                        <a:t>$0 copay</a:t>
                      </a:r>
                    </a:p>
                  </a:txBody>
                  <a:tcPr marL="95250" marR="6350" marT="6350" marB="0" anchor="ctr">
                    <a:lnL>
                      <a:noFill/>
                    </a:lnL>
                    <a:lnR w="12700" cap="flat" cmpd="sng" algn="ctr">
                      <a:solidFill>
                        <a:srgbClr val="FFFFFF"/>
                      </a:solidFill>
                      <a:prstDash val="solid"/>
                      <a:round/>
                      <a:headEnd type="none" w="med" len="med"/>
                      <a:tailEnd type="none" w="med" len="med"/>
                    </a:lnR>
                    <a:lnT w="190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extLst>
                  <a:ext uri="{0D108BD9-81ED-4DB2-BD59-A6C34878D82A}">
                    <a16:rowId xmlns:a16="http://schemas.microsoft.com/office/drawing/2014/main" val="1336044667"/>
                  </a:ext>
                </a:extLst>
              </a:tr>
              <a:tr h="650694">
                <a:tc>
                  <a:txBody>
                    <a:bodyPr/>
                    <a:lstStyle/>
                    <a:p>
                      <a:pPr algn="l" rtl="0" fontAlgn="ctr"/>
                      <a:r>
                        <a:rPr lang="en-US" sz="1400" b="1" i="0" u="none" strike="noStrike" dirty="0">
                          <a:solidFill>
                            <a:srgbClr val="000000"/>
                          </a:solidFill>
                          <a:effectLst/>
                          <a:latin typeface="Arial" panose="020B0604020202020204" pitchFamily="34" charset="0"/>
                        </a:rPr>
                        <a:t>Primary Care- </a:t>
                      </a:r>
                      <a:r>
                        <a:rPr lang="en-US" sz="1400" b="1" i="1" u="none" strike="noStrike" dirty="0">
                          <a:solidFill>
                            <a:srgbClr val="000000"/>
                          </a:solidFill>
                          <a:effectLst/>
                          <a:latin typeface="Arial" panose="020B0604020202020204" pitchFamily="34" charset="0"/>
                        </a:rPr>
                        <a:t>In Person</a:t>
                      </a:r>
                    </a:p>
                  </a:txBody>
                  <a:tcPr marL="95250" marR="6350" marT="6350" marB="0" anchor="ctr">
                    <a:lnL w="12700" cap="flat" cmpd="sng" algn="ctr">
                      <a:solidFill>
                        <a:srgbClr val="FFFFFF"/>
                      </a:solidFill>
                      <a:prstDash val="solid"/>
                      <a:round/>
                      <a:headEnd type="none" w="med" len="med"/>
                      <a:tailEnd type="none" w="med" len="med"/>
                    </a:lnL>
                    <a:lnR>
                      <a:noFill/>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tc>
                  <a:txBody>
                    <a:bodyPr/>
                    <a:lstStyle/>
                    <a:p>
                      <a:pPr algn="l" rtl="0" fontAlgn="ctr"/>
                      <a:r>
                        <a:rPr lang="en-US" sz="1400" b="0" i="0" u="none" strike="noStrike" dirty="0">
                          <a:solidFill>
                            <a:srgbClr val="0070C0"/>
                          </a:solidFill>
                          <a:effectLst/>
                          <a:latin typeface="Arial" panose="020B0604020202020204" pitchFamily="34" charset="0"/>
                        </a:rPr>
                        <a:t>$10 per visit when recommended through Virtual Care first. 10% coinsurance after deductible without Virtual Care first</a:t>
                      </a:r>
                      <a:br>
                        <a:rPr lang="en-US" sz="1400" b="0" i="0" u="none" strike="noStrike" dirty="0">
                          <a:solidFill>
                            <a:srgbClr val="000000"/>
                          </a:solidFill>
                          <a:effectLst/>
                          <a:latin typeface="Arial" panose="020B0604020202020204" pitchFamily="34" charset="0"/>
                        </a:rPr>
                      </a:br>
                      <a:endParaRPr lang="en-US" sz="1400" b="0" i="0" u="none" strike="noStrike" dirty="0">
                        <a:solidFill>
                          <a:srgbClr val="000000"/>
                        </a:solidFill>
                        <a:effectLst/>
                        <a:latin typeface="Arial" panose="020B0604020202020204" pitchFamily="34" charset="0"/>
                      </a:endParaRPr>
                    </a:p>
                  </a:txBody>
                  <a:tcPr marL="95250" marR="6350" marT="6350" marB="0" anchor="ctr">
                    <a:lnL>
                      <a:noFill/>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extLst>
                  <a:ext uri="{0D108BD9-81ED-4DB2-BD59-A6C34878D82A}">
                    <a16:rowId xmlns:a16="http://schemas.microsoft.com/office/drawing/2014/main" val="1074942319"/>
                  </a:ext>
                </a:extLst>
              </a:tr>
              <a:tr h="246008">
                <a:tc>
                  <a:txBody>
                    <a:bodyPr/>
                    <a:lstStyle/>
                    <a:p>
                      <a:pPr algn="l" rtl="0" fontAlgn="ctr"/>
                      <a:r>
                        <a:rPr lang="en-US" sz="1400" b="1" i="0" u="none" strike="noStrike" dirty="0">
                          <a:solidFill>
                            <a:srgbClr val="000000"/>
                          </a:solidFill>
                          <a:effectLst/>
                          <a:latin typeface="Arial" panose="020B0604020202020204" pitchFamily="34" charset="0"/>
                        </a:rPr>
                        <a:t>Specialist- </a:t>
                      </a:r>
                      <a:r>
                        <a:rPr lang="en-US" sz="1400" b="1" i="1" u="none" strike="noStrike" dirty="0">
                          <a:solidFill>
                            <a:srgbClr val="000000"/>
                          </a:solidFill>
                          <a:effectLst/>
                          <a:latin typeface="Arial" panose="020B0604020202020204" pitchFamily="34" charset="0"/>
                        </a:rPr>
                        <a:t>In Person</a:t>
                      </a:r>
                    </a:p>
                  </a:txBody>
                  <a:tcPr marL="95250" marR="6350" marT="6350" marB="0" anchor="ctr">
                    <a:lnL w="12700" cap="flat" cmpd="sng" algn="ctr">
                      <a:solidFill>
                        <a:srgbClr val="FFFFFF"/>
                      </a:solidFill>
                      <a:prstDash val="solid"/>
                      <a:round/>
                      <a:headEnd type="none" w="med" len="med"/>
                      <a:tailEnd type="none" w="med" len="med"/>
                    </a:lnL>
                    <a:lnR>
                      <a:noFill/>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tc>
                  <a:txBody>
                    <a:bodyPr/>
                    <a:lstStyle/>
                    <a:p>
                      <a:pPr algn="l" rtl="0" fontAlgn="ctr"/>
                      <a:r>
                        <a:rPr lang="en-US" sz="1400" b="0" i="0" u="none" strike="noStrike" dirty="0">
                          <a:solidFill>
                            <a:srgbClr val="0070C0"/>
                          </a:solidFill>
                          <a:effectLst/>
                          <a:latin typeface="Arial" panose="020B0604020202020204" pitchFamily="34" charset="0"/>
                        </a:rPr>
                        <a:t>$30 per visit</a:t>
                      </a:r>
                    </a:p>
                  </a:txBody>
                  <a:tcPr marL="95250" marR="6350" marT="6350" marB="0" anchor="ctr">
                    <a:lnL>
                      <a:noFill/>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extLst>
                  <a:ext uri="{0D108BD9-81ED-4DB2-BD59-A6C34878D82A}">
                    <a16:rowId xmlns:a16="http://schemas.microsoft.com/office/drawing/2014/main" val="149143350"/>
                  </a:ext>
                </a:extLst>
              </a:tr>
              <a:tr h="246008">
                <a:tc>
                  <a:txBody>
                    <a:bodyPr/>
                    <a:lstStyle/>
                    <a:p>
                      <a:pPr algn="l" rtl="0" fontAlgn="ctr"/>
                      <a:r>
                        <a:rPr lang="en-US" sz="1400" b="1" i="0" u="none" strike="noStrike" dirty="0">
                          <a:solidFill>
                            <a:srgbClr val="000000"/>
                          </a:solidFill>
                          <a:effectLst/>
                          <a:latin typeface="Arial" panose="020B0604020202020204" pitchFamily="34" charset="0"/>
                        </a:rPr>
                        <a:t>Lab tests and radiology</a:t>
                      </a:r>
                    </a:p>
                  </a:txBody>
                  <a:tcPr marL="95250" marR="6350" marT="6350" marB="0" anchor="ctr">
                    <a:lnL w="12700" cap="flat" cmpd="sng" algn="ctr">
                      <a:solidFill>
                        <a:srgbClr val="FFFFFF"/>
                      </a:solidFill>
                      <a:prstDash val="solid"/>
                      <a:round/>
                      <a:headEnd type="none" w="med" len="med"/>
                      <a:tailEnd type="none" w="med" len="med"/>
                    </a:lnL>
                    <a:lnR>
                      <a:noFill/>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tc>
                  <a:txBody>
                    <a:bodyPr/>
                    <a:lstStyle/>
                    <a:p>
                      <a:pPr marL="0" marR="0" lvl="0" indent="0" algn="l" defTabSz="449762"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70C0"/>
                          </a:solidFill>
                          <a:effectLst/>
                          <a:latin typeface="Arial" panose="020B0604020202020204" pitchFamily="34" charset="0"/>
                        </a:rPr>
                        <a:t>X-ray:  10% coinsurance after deductible</a:t>
                      </a:r>
                    </a:p>
                  </a:txBody>
                  <a:tcPr marL="95250" marR="6350" marT="6350" marB="0" anchor="ctr">
                    <a:lnL>
                      <a:noFill/>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extLst>
                  <a:ext uri="{0D108BD9-81ED-4DB2-BD59-A6C34878D82A}">
                    <a16:rowId xmlns:a16="http://schemas.microsoft.com/office/drawing/2014/main" val="1654380021"/>
                  </a:ext>
                </a:extLst>
              </a:tr>
              <a:tr h="348392">
                <a:tc>
                  <a:txBody>
                    <a:bodyPr/>
                    <a:lstStyle/>
                    <a:p>
                      <a:pPr algn="l" fontAlgn="ctr"/>
                      <a:r>
                        <a:rPr lang="en-US" sz="2000" b="0" i="0" u="none" strike="noStrike">
                          <a:solidFill>
                            <a:srgbClr val="000000"/>
                          </a:solidFill>
                          <a:effectLst/>
                          <a:latin typeface="Arial" panose="020B0604020202020204" pitchFamily="34" charset="0"/>
                        </a:rPr>
                        <a:t> </a:t>
                      </a:r>
                    </a:p>
                  </a:txBody>
                  <a:tcPr marL="95250" marR="6350" marT="6350" marB="0" anchor="ctr">
                    <a:lnL w="12700" cap="flat" cmpd="sng" algn="ctr">
                      <a:solidFill>
                        <a:srgbClr val="FFFFFF"/>
                      </a:solidFill>
                      <a:prstDash val="solid"/>
                      <a:round/>
                      <a:headEnd type="none" w="med" len="med"/>
                      <a:tailEnd type="none" w="med" len="med"/>
                    </a:lnL>
                    <a:lnR>
                      <a:noFill/>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tc>
                  <a:txBody>
                    <a:bodyPr/>
                    <a:lstStyle/>
                    <a:p>
                      <a:pPr marL="0" marR="0" lvl="0" indent="0" algn="l" defTabSz="449762"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70C0"/>
                          </a:solidFill>
                          <a:effectLst/>
                          <a:latin typeface="Arial" panose="020B0604020202020204" pitchFamily="34" charset="0"/>
                        </a:rPr>
                        <a:t>Labs: 10% coinsurance after deductible</a:t>
                      </a:r>
                    </a:p>
                  </a:txBody>
                  <a:tcPr marL="95250" marR="6350" marT="6350" marB="0" anchor="ctr">
                    <a:lnL>
                      <a:noFill/>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extLst>
                  <a:ext uri="{0D108BD9-81ED-4DB2-BD59-A6C34878D82A}">
                    <a16:rowId xmlns:a16="http://schemas.microsoft.com/office/drawing/2014/main" val="2742868116"/>
                  </a:ext>
                </a:extLst>
              </a:tr>
              <a:tr h="246008">
                <a:tc>
                  <a:txBody>
                    <a:bodyPr/>
                    <a:lstStyle/>
                    <a:p>
                      <a:pPr algn="l" rtl="0" fontAlgn="ctr"/>
                      <a:r>
                        <a:rPr lang="en-US" sz="1400" b="1" i="0" u="none" strike="noStrike" dirty="0">
                          <a:solidFill>
                            <a:srgbClr val="000000"/>
                          </a:solidFill>
                          <a:effectLst/>
                          <a:latin typeface="Arial" panose="020B0604020202020204" pitchFamily="34" charset="0"/>
                        </a:rPr>
                        <a:t>Outpatient surgery</a:t>
                      </a:r>
                    </a:p>
                  </a:txBody>
                  <a:tcPr marL="95250" marR="6350" marT="6350" marB="0" anchor="ctr">
                    <a:lnL w="12700" cap="flat" cmpd="sng" algn="ctr">
                      <a:solidFill>
                        <a:srgbClr val="FFFFFF"/>
                      </a:solidFill>
                      <a:prstDash val="solid"/>
                      <a:round/>
                      <a:headEnd type="none" w="med" len="med"/>
                      <a:tailEnd type="none" w="med" len="med"/>
                    </a:lnL>
                    <a:lnR>
                      <a:noFill/>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tc>
                  <a:txBody>
                    <a:bodyPr/>
                    <a:lstStyle/>
                    <a:p>
                      <a:pPr algn="l" rtl="0" fontAlgn="ctr"/>
                      <a:r>
                        <a:rPr lang="en-US" sz="1400" b="0" i="0" u="none" strike="noStrike" dirty="0">
                          <a:solidFill>
                            <a:srgbClr val="0070C0"/>
                          </a:solidFill>
                          <a:effectLst/>
                          <a:latin typeface="Arial" panose="020B0604020202020204" pitchFamily="34" charset="0"/>
                        </a:rPr>
                        <a:t>10% coinsurance after deductible</a:t>
                      </a:r>
                    </a:p>
                  </a:txBody>
                  <a:tcPr marL="95250" marR="6350" marT="6350" marB="0" anchor="ctr">
                    <a:lnL>
                      <a:noFill/>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extLst>
                  <a:ext uri="{0D108BD9-81ED-4DB2-BD59-A6C34878D82A}">
                    <a16:rowId xmlns:a16="http://schemas.microsoft.com/office/drawing/2014/main" val="1392757178"/>
                  </a:ext>
                </a:extLst>
              </a:tr>
              <a:tr h="246008">
                <a:tc>
                  <a:txBody>
                    <a:bodyPr/>
                    <a:lstStyle/>
                    <a:p>
                      <a:pPr algn="l" rtl="0" fontAlgn="ctr"/>
                      <a:r>
                        <a:rPr lang="en-US" sz="1400" b="1" i="0" u="none" strike="noStrike">
                          <a:solidFill>
                            <a:srgbClr val="000000"/>
                          </a:solidFill>
                          <a:effectLst/>
                          <a:latin typeface="Arial" panose="020B0604020202020204" pitchFamily="34" charset="0"/>
                        </a:rPr>
                        <a:t>Hospitalization</a:t>
                      </a:r>
                    </a:p>
                  </a:txBody>
                  <a:tcPr marL="95250" marR="6350" marT="6350" marB="0" anchor="ctr">
                    <a:lnL w="12700" cap="flat" cmpd="sng" algn="ctr">
                      <a:solidFill>
                        <a:srgbClr val="FFFFFF"/>
                      </a:solidFill>
                      <a:prstDash val="solid"/>
                      <a:round/>
                      <a:headEnd type="none" w="med" len="med"/>
                      <a:tailEnd type="none" w="med" len="med"/>
                    </a:lnL>
                    <a:lnR>
                      <a:noFill/>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tc>
                  <a:txBody>
                    <a:bodyPr/>
                    <a:lstStyle/>
                    <a:p>
                      <a:pPr algn="l" rtl="0" fontAlgn="ctr"/>
                      <a:r>
                        <a:rPr lang="en-US" sz="1400" b="0" i="0" u="none" strike="noStrike" dirty="0">
                          <a:solidFill>
                            <a:srgbClr val="0070C0"/>
                          </a:solidFill>
                          <a:effectLst/>
                          <a:latin typeface="Arial" panose="020B0604020202020204" pitchFamily="34" charset="0"/>
                        </a:rPr>
                        <a:t>10% coinsurance after deductible</a:t>
                      </a:r>
                    </a:p>
                  </a:txBody>
                  <a:tcPr marL="95250" marR="6350" marT="6350" marB="0" anchor="ctr">
                    <a:lnL>
                      <a:noFill/>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extLst>
                  <a:ext uri="{0D108BD9-81ED-4DB2-BD59-A6C34878D82A}">
                    <a16:rowId xmlns:a16="http://schemas.microsoft.com/office/drawing/2014/main" val="57957166"/>
                  </a:ext>
                </a:extLst>
              </a:tr>
              <a:tr h="246008">
                <a:tc>
                  <a:txBody>
                    <a:bodyPr/>
                    <a:lstStyle/>
                    <a:p>
                      <a:pPr algn="l" rtl="0" fontAlgn="ctr"/>
                      <a:r>
                        <a:rPr lang="en-US" sz="1400" b="1" i="0" u="none" strike="noStrike">
                          <a:solidFill>
                            <a:srgbClr val="000000"/>
                          </a:solidFill>
                          <a:effectLst/>
                          <a:latin typeface="Arial" panose="020B0604020202020204" pitchFamily="34" charset="0"/>
                        </a:rPr>
                        <a:t>Emergency care</a:t>
                      </a:r>
                    </a:p>
                  </a:txBody>
                  <a:tcPr marL="95250" marR="6350" marT="6350" marB="0" anchor="ctr">
                    <a:lnL w="12700" cap="flat" cmpd="sng" algn="ctr">
                      <a:solidFill>
                        <a:srgbClr val="FFFFFF"/>
                      </a:solidFill>
                      <a:prstDash val="solid"/>
                      <a:round/>
                      <a:headEnd type="none" w="med" len="med"/>
                      <a:tailEnd type="none" w="med" len="med"/>
                    </a:lnL>
                    <a:lnR>
                      <a:noFill/>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tc>
                  <a:txBody>
                    <a:bodyPr/>
                    <a:lstStyle/>
                    <a:p>
                      <a:pPr algn="l" rtl="0" fontAlgn="ctr"/>
                      <a:r>
                        <a:rPr lang="en-US" sz="1400" b="0" i="0" kern="1200" dirty="0">
                          <a:solidFill>
                            <a:srgbClr val="0070C0"/>
                          </a:solidFill>
                          <a:effectLst/>
                          <a:latin typeface="+mn-lt"/>
                          <a:ea typeface="+mn-ea"/>
                          <a:cs typeface="+mn-cs"/>
                        </a:rPr>
                        <a:t>$200 copayment per visit, then 10% after deductible (copayment waived if admitted) </a:t>
                      </a:r>
                      <a:endParaRPr lang="en-US" sz="1400" b="0" i="0" u="none" strike="noStrike" dirty="0">
                        <a:solidFill>
                          <a:srgbClr val="0070C0"/>
                        </a:solidFill>
                        <a:effectLst/>
                        <a:latin typeface="Arial" panose="020B0604020202020204" pitchFamily="34" charset="0"/>
                      </a:endParaRPr>
                    </a:p>
                  </a:txBody>
                  <a:tcPr marL="95250" marR="6350" marT="6350" marB="0" anchor="ctr">
                    <a:lnL>
                      <a:noFill/>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extLst>
                  <a:ext uri="{0D108BD9-81ED-4DB2-BD59-A6C34878D82A}">
                    <a16:rowId xmlns:a16="http://schemas.microsoft.com/office/drawing/2014/main" val="3845597690"/>
                  </a:ext>
                </a:extLst>
              </a:tr>
              <a:tr h="242453">
                <a:tc gridSpan="2">
                  <a:txBody>
                    <a:bodyPr/>
                    <a:lstStyle/>
                    <a:p>
                      <a:pPr algn="l" rtl="0" fontAlgn="ctr"/>
                      <a:r>
                        <a:rPr lang="en-US" sz="1400" b="1" i="0" u="none" strike="noStrike" dirty="0">
                          <a:solidFill>
                            <a:srgbClr val="000000"/>
                          </a:solidFill>
                          <a:effectLst/>
                          <a:latin typeface="Arial" panose="020B0604020202020204" pitchFamily="34" charset="0"/>
                        </a:rPr>
                        <a:t>Prescribed medications (30-day supply)</a:t>
                      </a:r>
                    </a:p>
                  </a:txBody>
                  <a:tcPr marL="952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tc hMerge="1">
                  <a:txBody>
                    <a:bodyPr/>
                    <a:lstStyle/>
                    <a:p>
                      <a:endParaRPr lang="en-US"/>
                    </a:p>
                  </a:txBody>
                  <a:tcPr/>
                </a:tc>
                <a:extLst>
                  <a:ext uri="{0D108BD9-81ED-4DB2-BD59-A6C34878D82A}">
                    <a16:rowId xmlns:a16="http://schemas.microsoft.com/office/drawing/2014/main" val="2275536404"/>
                  </a:ext>
                </a:extLst>
              </a:tr>
              <a:tr h="246008">
                <a:tc>
                  <a:txBody>
                    <a:bodyPr/>
                    <a:lstStyle/>
                    <a:p>
                      <a:pPr algn="l" rtl="0" fontAlgn="ctr"/>
                      <a:r>
                        <a:rPr lang="en-US" sz="1400" b="1" i="0" u="none" strike="noStrike" dirty="0">
                          <a:solidFill>
                            <a:srgbClr val="000000"/>
                          </a:solidFill>
                          <a:effectLst/>
                          <a:latin typeface="Arial" panose="020B0604020202020204" pitchFamily="34" charset="0"/>
                        </a:rPr>
                        <a:t>Generic</a:t>
                      </a:r>
                    </a:p>
                  </a:txBody>
                  <a:tcPr marL="285750" marR="6350" marT="6350" marB="0" anchor="ctr">
                    <a:lnL>
                      <a:noFill/>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tc>
                  <a:txBody>
                    <a:bodyPr/>
                    <a:lstStyle/>
                    <a:p>
                      <a:pPr algn="l" rtl="0" fontAlgn="ctr"/>
                      <a:r>
                        <a:rPr lang="en-US" sz="1400" b="0" i="0" u="none" strike="noStrike" dirty="0">
                          <a:solidFill>
                            <a:srgbClr val="0070C0"/>
                          </a:solidFill>
                          <a:effectLst/>
                          <a:latin typeface="Arial" panose="020B0604020202020204" pitchFamily="34" charset="0"/>
                        </a:rPr>
                        <a:t>$10 copay</a:t>
                      </a:r>
                      <a:r>
                        <a:rPr lang="en-US" sz="1400" b="0" i="0" u="none" strike="noStrike" dirty="0">
                          <a:solidFill>
                            <a:srgbClr val="000000"/>
                          </a:solidFill>
                          <a:effectLst/>
                          <a:latin typeface="Arial" panose="020B0604020202020204" pitchFamily="34" charset="0"/>
                        </a:rPr>
                        <a:t> </a:t>
                      </a:r>
                    </a:p>
                  </a:txBody>
                  <a:tcPr marL="952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extLst>
                  <a:ext uri="{0D108BD9-81ED-4DB2-BD59-A6C34878D82A}">
                    <a16:rowId xmlns:a16="http://schemas.microsoft.com/office/drawing/2014/main" val="3048677442"/>
                  </a:ext>
                </a:extLst>
              </a:tr>
              <a:tr h="246008">
                <a:tc>
                  <a:txBody>
                    <a:bodyPr/>
                    <a:lstStyle/>
                    <a:p>
                      <a:pPr algn="l" rtl="0" fontAlgn="ctr"/>
                      <a:r>
                        <a:rPr lang="en-US" sz="1400" b="1" i="0" u="none" strike="noStrike" dirty="0">
                          <a:solidFill>
                            <a:srgbClr val="000000"/>
                          </a:solidFill>
                          <a:effectLst/>
                          <a:latin typeface="Arial" panose="020B0604020202020204" pitchFamily="34" charset="0"/>
                        </a:rPr>
                        <a:t>Brand</a:t>
                      </a:r>
                    </a:p>
                  </a:txBody>
                  <a:tcPr marL="285750" marR="6350" marT="6350" marB="0" anchor="ctr">
                    <a:lnL>
                      <a:noFill/>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tc>
                  <a:txBody>
                    <a:bodyPr/>
                    <a:lstStyle/>
                    <a:p>
                      <a:pPr algn="l" rtl="0" fontAlgn="ctr"/>
                      <a:r>
                        <a:rPr lang="en-US" sz="1400" b="0" i="0" u="none" strike="noStrike" dirty="0">
                          <a:solidFill>
                            <a:srgbClr val="0070C0"/>
                          </a:solidFill>
                          <a:effectLst/>
                          <a:latin typeface="Arial" panose="020B0604020202020204" pitchFamily="34" charset="0"/>
                        </a:rPr>
                        <a:t>$30 copay</a:t>
                      </a:r>
                      <a:endParaRPr lang="en-US" sz="1400" b="0" i="0" u="none" strike="noStrike" dirty="0">
                        <a:solidFill>
                          <a:srgbClr val="000000"/>
                        </a:solidFill>
                        <a:effectLst/>
                        <a:latin typeface="Arial" panose="020B0604020202020204" pitchFamily="34" charset="0"/>
                      </a:endParaRPr>
                    </a:p>
                  </a:txBody>
                  <a:tcPr marL="952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6350" cap="flat" cmpd="sng" algn="ctr">
                      <a:solidFill>
                        <a:srgbClr val="92CCF0"/>
                      </a:solidFill>
                      <a:prstDash val="solid"/>
                      <a:round/>
                      <a:headEnd type="none" w="med" len="med"/>
                      <a:tailEnd type="none" w="med" len="med"/>
                    </a:lnB>
                    <a:solidFill>
                      <a:srgbClr val="F0F4FB"/>
                    </a:solidFill>
                  </a:tcPr>
                </a:tc>
                <a:extLst>
                  <a:ext uri="{0D108BD9-81ED-4DB2-BD59-A6C34878D82A}">
                    <a16:rowId xmlns:a16="http://schemas.microsoft.com/office/drawing/2014/main" val="2953354718"/>
                  </a:ext>
                </a:extLst>
              </a:tr>
              <a:tr h="312842">
                <a:tc>
                  <a:txBody>
                    <a:bodyPr/>
                    <a:lstStyle/>
                    <a:p>
                      <a:pPr algn="l" rtl="0" fontAlgn="ctr"/>
                      <a:r>
                        <a:rPr lang="en-US" sz="1400" b="1" i="0" u="none" strike="noStrike" dirty="0">
                          <a:solidFill>
                            <a:srgbClr val="000000"/>
                          </a:solidFill>
                          <a:effectLst/>
                          <a:latin typeface="Arial" panose="020B0604020202020204" pitchFamily="34" charset="0"/>
                        </a:rPr>
                        <a:t>Specialty</a:t>
                      </a:r>
                    </a:p>
                  </a:txBody>
                  <a:tcPr marL="285750" marR="6350" marT="6350" marB="0" anchor="ctr">
                    <a:lnL>
                      <a:noFill/>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4FB"/>
                    </a:solidFill>
                  </a:tcPr>
                </a:tc>
                <a:tc>
                  <a:txBody>
                    <a:bodyPr/>
                    <a:lstStyle/>
                    <a:p>
                      <a:pPr algn="l" rtl="0" fontAlgn="ctr"/>
                      <a:r>
                        <a:rPr lang="en-US" sz="1400" b="0" i="0" u="none" strike="noStrike" dirty="0">
                          <a:solidFill>
                            <a:srgbClr val="0070C0"/>
                          </a:solidFill>
                          <a:effectLst/>
                          <a:latin typeface="Arial" panose="020B0604020202020204" pitchFamily="34" charset="0"/>
                        </a:rPr>
                        <a:t>$150</a:t>
                      </a:r>
                      <a:endParaRPr lang="en-US" sz="1400" b="0" i="0" u="none" strike="noStrike" dirty="0">
                        <a:solidFill>
                          <a:srgbClr val="000000"/>
                        </a:solidFill>
                        <a:effectLst/>
                        <a:latin typeface="Arial" panose="020B0604020202020204" pitchFamily="34" charset="0"/>
                      </a:endParaRPr>
                    </a:p>
                  </a:txBody>
                  <a:tcPr marL="952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92CCF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4FB"/>
                    </a:solidFill>
                  </a:tcPr>
                </a:tc>
                <a:extLst>
                  <a:ext uri="{0D108BD9-81ED-4DB2-BD59-A6C34878D82A}">
                    <a16:rowId xmlns:a16="http://schemas.microsoft.com/office/drawing/2014/main" val="3313273760"/>
                  </a:ext>
                </a:extLst>
              </a:tr>
            </a:tbl>
          </a:graphicData>
        </a:graphic>
      </p:graphicFrame>
      <p:sp>
        <p:nvSpPr>
          <p:cNvPr id="5" name="Title 1">
            <a:extLst>
              <a:ext uri="{FF2B5EF4-FFF2-40B4-BE49-F238E27FC236}">
                <a16:creationId xmlns:a16="http://schemas.microsoft.com/office/drawing/2014/main" id="{7D7460D4-919C-40A4-92F8-86F5293ABB64}"/>
              </a:ext>
            </a:extLst>
          </p:cNvPr>
          <p:cNvSpPr txBox="1">
            <a:spLocks/>
          </p:cNvSpPr>
          <p:nvPr/>
        </p:nvSpPr>
        <p:spPr bwMode="auto">
          <a:xfrm>
            <a:off x="794656" y="363634"/>
            <a:ext cx="8381569" cy="80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t"/>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spcAft>
                <a:spcPts val="1000"/>
              </a:spcAft>
            </a:pPr>
            <a:r>
              <a:rPr lang="en-US" sz="3200" dirty="0">
                <a:solidFill>
                  <a:srgbClr val="0070C0"/>
                </a:solidFill>
              </a:rPr>
              <a:t>Kaiser Permanente Virtual Plus</a:t>
            </a:r>
            <a:endParaRPr lang="en-US" sz="3200" i="1" dirty="0">
              <a:solidFill>
                <a:srgbClr val="0070C0"/>
              </a:solidFill>
            </a:endParaRPr>
          </a:p>
          <a:p>
            <a:pPr eaLnBrk="1" hangingPunct="1"/>
            <a:r>
              <a:rPr lang="en-US" sz="1600" dirty="0"/>
              <a:t>This table shows an example of some of your group’s benefits. </a:t>
            </a:r>
            <a:r>
              <a:rPr lang="en-US" sz="1378" dirty="0"/>
              <a:t> </a:t>
            </a:r>
            <a:endParaRPr lang="en-US" sz="1378" dirty="0">
              <a:cs typeface="Arial" charset="0"/>
            </a:endParaRPr>
          </a:p>
        </p:txBody>
      </p:sp>
      <p:sp>
        <p:nvSpPr>
          <p:cNvPr id="2" name="TextBox 4">
            <a:extLst>
              <a:ext uri="{FF2B5EF4-FFF2-40B4-BE49-F238E27FC236}">
                <a16:creationId xmlns:a16="http://schemas.microsoft.com/office/drawing/2014/main" id="{6C40FC04-3B49-1ADF-A29B-E25081FFDBF6}"/>
              </a:ext>
            </a:extLst>
          </p:cNvPr>
          <p:cNvSpPr txBox="1">
            <a:spLocks noChangeArrowheads="1"/>
          </p:cNvSpPr>
          <p:nvPr/>
        </p:nvSpPr>
        <p:spPr bwMode="auto">
          <a:xfrm>
            <a:off x="354596" y="193771"/>
            <a:ext cx="5905500" cy="169863"/>
          </a:xfrm>
          <a:prstGeom prst="rect">
            <a:avLst/>
          </a:prstGeom>
          <a:noFill/>
          <a:ln>
            <a:noFill/>
          </a:ln>
        </p:spPr>
        <p:txBody>
          <a:bodyPr lIns="0" tIns="0" rIns="0" bIns="0">
            <a:spAutoFit/>
          </a:bodyPr>
          <a:lstStyle>
            <a:lvl1pPr>
              <a:tabLst>
                <a:tab pos="1430338" algn="l"/>
              </a:tabLst>
              <a:defRPr>
                <a:solidFill>
                  <a:schemeClr val="tx1"/>
                </a:solidFill>
                <a:latin typeface="Arial" panose="020B0604020202020204" pitchFamily="34" charset="0"/>
                <a:ea typeface="MS PGothic" panose="020B0600070205080204" pitchFamily="34" charset="-128"/>
              </a:defRPr>
            </a:lvl1pPr>
            <a:lvl2pPr marL="742950" indent="-285750">
              <a:tabLst>
                <a:tab pos="1430338" algn="l"/>
              </a:tabLst>
              <a:defRPr>
                <a:solidFill>
                  <a:schemeClr val="tx1"/>
                </a:solidFill>
                <a:latin typeface="Arial" panose="020B0604020202020204" pitchFamily="34" charset="0"/>
                <a:ea typeface="MS PGothic" panose="020B0600070205080204" pitchFamily="34" charset="-128"/>
              </a:defRPr>
            </a:lvl2pPr>
            <a:lvl3pPr marL="1143000" indent="-228600">
              <a:tabLst>
                <a:tab pos="1430338" algn="l"/>
              </a:tabLst>
              <a:defRPr>
                <a:solidFill>
                  <a:schemeClr val="tx1"/>
                </a:solidFill>
                <a:latin typeface="Arial" panose="020B0604020202020204" pitchFamily="34" charset="0"/>
                <a:ea typeface="MS PGothic" panose="020B0600070205080204" pitchFamily="34" charset="-128"/>
              </a:defRPr>
            </a:lvl3pPr>
            <a:lvl4pPr marL="1600200" indent="-228600">
              <a:tabLst>
                <a:tab pos="1430338" algn="l"/>
              </a:tabLst>
              <a:defRPr>
                <a:solidFill>
                  <a:schemeClr val="tx1"/>
                </a:solidFill>
                <a:latin typeface="Arial" panose="020B0604020202020204" pitchFamily="34" charset="0"/>
                <a:ea typeface="MS PGothic" panose="020B0600070205080204" pitchFamily="34" charset="-128"/>
              </a:defRPr>
            </a:lvl4pPr>
            <a:lvl5pPr marL="2057400" indent="-228600">
              <a:tabLst>
                <a:tab pos="1430338" algn="l"/>
              </a:tabLst>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tabLst>
                <a:tab pos="1430338" algn="l"/>
              </a:tabLst>
              <a:defRPr>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100" b="1" dirty="0">
                <a:solidFill>
                  <a:srgbClr val="7F7F7F"/>
                </a:solidFill>
              </a:rPr>
              <a:t>Kaiser Permanente </a:t>
            </a:r>
            <a:r>
              <a:rPr lang="en-US" altLang="en-US" sz="1100" dirty="0">
                <a:solidFill>
                  <a:srgbClr val="7F7F7F"/>
                </a:solidFill>
              </a:rPr>
              <a:t>Virtual Plus</a:t>
            </a:r>
          </a:p>
        </p:txBody>
      </p:sp>
    </p:spTree>
    <p:extLst>
      <p:ext uri="{BB962C8B-B14F-4D97-AF65-F5344CB8AC3E}">
        <p14:creationId xmlns:p14="http://schemas.microsoft.com/office/powerpoint/2010/main" val="3132321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0EEE0-B18E-494E-A062-8BA4D8ACAE5F}"/>
              </a:ext>
            </a:extLst>
          </p:cNvPr>
          <p:cNvSpPr>
            <a:spLocks noGrp="1"/>
          </p:cNvSpPr>
          <p:nvPr>
            <p:ph type="title"/>
          </p:nvPr>
        </p:nvSpPr>
        <p:spPr>
          <a:xfrm>
            <a:off x="908286" y="1053443"/>
            <a:ext cx="10232579" cy="415498"/>
          </a:xfrm>
        </p:spPr>
        <p:txBody>
          <a:bodyPr/>
          <a:lstStyle/>
          <a:p>
            <a:r>
              <a:rPr lang="en-US" dirty="0"/>
              <a:t>To Learn More and Ask Questions</a:t>
            </a:r>
          </a:p>
        </p:txBody>
      </p:sp>
      <p:sp>
        <p:nvSpPr>
          <p:cNvPr id="3" name="Content Placeholder 2">
            <a:extLst>
              <a:ext uri="{FF2B5EF4-FFF2-40B4-BE49-F238E27FC236}">
                <a16:creationId xmlns:a16="http://schemas.microsoft.com/office/drawing/2014/main" id="{3ED8B563-28C9-4B6D-A038-91900D984D62}"/>
              </a:ext>
            </a:extLst>
          </p:cNvPr>
          <p:cNvSpPr>
            <a:spLocks noGrp="1"/>
          </p:cNvSpPr>
          <p:nvPr>
            <p:ph sz="quarter" idx="19"/>
          </p:nvPr>
        </p:nvSpPr>
        <p:spPr>
          <a:xfrm>
            <a:off x="908287" y="1892361"/>
            <a:ext cx="10646404" cy="4036952"/>
          </a:xfrm>
        </p:spPr>
        <p:txBody>
          <a:bodyPr/>
          <a:lstStyle/>
          <a:p>
            <a:pPr algn="ctr">
              <a:tabLst>
                <a:tab pos="1260475" algn="l"/>
              </a:tabLst>
            </a:pPr>
            <a:endParaRPr lang="en-US"/>
          </a:p>
          <a:p>
            <a:pPr algn="ctr">
              <a:tabLst>
                <a:tab pos="1260475" algn="l"/>
              </a:tabLst>
            </a:pPr>
            <a:endParaRPr lang="en-US" dirty="0"/>
          </a:p>
          <a:p>
            <a:pPr algn="ctr">
              <a:tabLst>
                <a:tab pos="1260475" algn="l"/>
              </a:tabLst>
            </a:pPr>
            <a:endParaRPr lang="en-US" b="1" dirty="0"/>
          </a:p>
          <a:p>
            <a:pPr marL="1260475">
              <a:tabLst>
                <a:tab pos="1260475" algn="l"/>
              </a:tabLst>
            </a:pPr>
            <a:r>
              <a:rPr lang="en-US" b="1" dirty="0"/>
              <a:t>	</a:t>
            </a:r>
            <a:r>
              <a:rPr lang="en-US" sz="2000" b="1" dirty="0"/>
              <a:t>Visit:  </a:t>
            </a:r>
            <a:r>
              <a:rPr lang="en-US" sz="2000" u="sng" dirty="0">
                <a:solidFill>
                  <a:srgbClr val="0078B3"/>
                </a:solidFill>
                <a:hlinkClick r:id="rId2"/>
              </a:rPr>
              <a:t>kp.org/wa/boeing</a:t>
            </a:r>
            <a:endParaRPr lang="en-US" sz="2000" u="sng" dirty="0">
              <a:solidFill>
                <a:srgbClr val="0078B3"/>
              </a:solidFill>
            </a:endParaRPr>
          </a:p>
          <a:p>
            <a:pPr marL="1260475">
              <a:tabLst>
                <a:tab pos="1260475" algn="l"/>
              </a:tabLst>
            </a:pPr>
            <a:r>
              <a:rPr lang="en-US" sz="2000" b="1" dirty="0"/>
              <a:t>	Call: </a:t>
            </a:r>
            <a:r>
              <a:rPr lang="en-US" sz="2000" dirty="0"/>
              <a:t>1-800-514-0985 (TTY 711)</a:t>
            </a:r>
            <a:br>
              <a:rPr lang="en-US" sz="2000" dirty="0"/>
            </a:br>
            <a:r>
              <a:rPr lang="en-US" sz="2000" dirty="0"/>
              <a:t>	         Monday through Friday, 7 a.m. to 6 p.m. Pacific time</a:t>
            </a:r>
          </a:p>
          <a:p>
            <a:pPr marL="1260475"/>
            <a:r>
              <a:rPr lang="en-US" sz="2000" dirty="0"/>
              <a:t>	</a:t>
            </a:r>
          </a:p>
        </p:txBody>
      </p:sp>
    </p:spTree>
    <p:extLst>
      <p:ext uri="{BB962C8B-B14F-4D97-AF65-F5344CB8AC3E}">
        <p14:creationId xmlns:p14="http://schemas.microsoft.com/office/powerpoint/2010/main" val="3533963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7E2B52-BC03-0542-8ED9-1DC906C44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E072D26D-0E76-4E2D-82C3-B39E3F8C4D63}"/>
              </a:ext>
            </a:extLst>
          </p:cNvPr>
          <p:cNvSpPr>
            <a:spLocks noGrp="1"/>
          </p:cNvSpPr>
          <p:nvPr>
            <p:ph type="sldNum" sz="quarter" idx="10"/>
          </p:nvPr>
        </p:nvSpPr>
        <p:spPr/>
        <p:txBody>
          <a:bodyPr/>
          <a:lstStyle/>
          <a:p>
            <a:pPr marL="38100" marR="0" lvl="0" indent="0" algn="l" defTabSz="914400" rtl="0" eaLnBrk="1" fontAlgn="auto" latinLnBrk="0" hangingPunct="1">
              <a:lnSpc>
                <a:spcPts val="1030"/>
              </a:lnSpc>
              <a:spcBef>
                <a:spcPts val="0"/>
              </a:spcBef>
              <a:spcAft>
                <a:spcPts val="0"/>
              </a:spcAft>
              <a:buClrTx/>
              <a:buSzTx/>
              <a:buFontTx/>
              <a:buNone/>
              <a:tabLst/>
              <a:defRPr/>
            </a:pPr>
            <a:fld id="{81D60167-4931-47E6-BA6A-407CBD079E47}" type="slidenum">
              <a:rPr kumimoji="0" lang="en-US" sz="700" b="0" i="0" u="none" strike="noStrike" kern="1200" cap="none" spc="0" normalizeH="0" baseline="0" noProof="0" smtClean="0">
                <a:ln>
                  <a:noFill/>
                </a:ln>
                <a:solidFill>
                  <a:srgbClr val="939598"/>
                </a:solidFill>
                <a:effectLst/>
                <a:uLnTx/>
                <a:uFillTx/>
                <a:latin typeface="Arial" panose="020B0604020202020204" pitchFamily="34" charset="0"/>
                <a:ea typeface="+mn-ea"/>
                <a:cs typeface="Arial" panose="020B0604020202020204" pitchFamily="34" charset="0"/>
              </a:rPr>
              <a:pPr marL="38100" marR="0" lvl="0" indent="0" algn="l" defTabSz="914400" rtl="0" eaLnBrk="1" fontAlgn="auto" latinLnBrk="0" hangingPunct="1">
                <a:lnSpc>
                  <a:spcPts val="1030"/>
                </a:lnSpc>
                <a:spcBef>
                  <a:spcPts val="0"/>
                </a:spcBef>
                <a:spcAft>
                  <a:spcPts val="0"/>
                </a:spcAft>
                <a:buClrTx/>
                <a:buSzTx/>
                <a:buFontTx/>
                <a:buNone/>
                <a:tabLst/>
                <a:defRPr/>
              </a:pPr>
              <a:t>7</a:t>
            </a:fld>
            <a:endParaRPr kumimoji="0" lang="en-US" sz="700" b="0" i="0" u="none" strike="noStrike" kern="1200" cap="none" spc="0" normalizeH="0" baseline="0" noProof="0">
              <a:ln>
                <a:noFill/>
              </a:ln>
              <a:solidFill>
                <a:srgbClr val="939598"/>
              </a:solidFill>
              <a:effectLst/>
              <a:uLnTx/>
              <a:uFillTx/>
              <a:latin typeface="Arial" panose="020B0604020202020204" pitchFamily="34" charset="0"/>
              <a:ea typeface="+mn-ea"/>
              <a:cs typeface="Arial" panose="020B0604020202020204" pitchFamily="34" charset="0"/>
            </a:endParaRPr>
          </a:p>
        </p:txBody>
      </p:sp>
      <p:sp>
        <p:nvSpPr>
          <p:cNvPr id="12" name="BG (dark blue overlay)">
            <a:extLst>
              <a:ext uri="{FF2B5EF4-FFF2-40B4-BE49-F238E27FC236}">
                <a16:creationId xmlns:a16="http://schemas.microsoft.com/office/drawing/2014/main" id="{8F161F4F-36D6-3644-84B2-BC8BE543A795}"/>
              </a:ext>
            </a:extLst>
          </p:cNvPr>
          <p:cNvSpPr/>
          <p:nvPr/>
        </p:nvSpPr>
        <p:spPr>
          <a:xfrm>
            <a:off x="0" y="0"/>
            <a:ext cx="12192000" cy="6854007"/>
          </a:xfrm>
          <a:prstGeom prst="rect">
            <a:avLst/>
          </a:prstGeom>
          <a:solidFill>
            <a:srgbClr val="164677">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79" b="0" i="0" u="none" strike="noStrike" kern="1200" cap="none" spc="0" normalizeH="0" baseline="0" noProof="0" dirty="0">
              <a:ln>
                <a:noFill/>
              </a:ln>
              <a:solidFill>
                <a:prstClr val="white">
                  <a:alpha val="33000"/>
                </a:prst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79" b="0" i="0" u="none" strike="noStrike" kern="1200" cap="none" spc="0" normalizeH="0" baseline="0" noProof="0" dirty="0">
              <a:ln>
                <a:noFill/>
              </a:ln>
              <a:solidFill>
                <a:prstClr val="white">
                  <a:alpha val="33000"/>
                </a:prstClr>
              </a:solidFill>
              <a:effectLst/>
              <a:uLnTx/>
              <a:uFillTx/>
              <a:latin typeface="Calibri"/>
              <a:ea typeface="+mn-ea"/>
              <a:cs typeface="+mn-cs"/>
            </a:endParaRPr>
          </a:p>
        </p:txBody>
      </p:sp>
      <p:sp>
        <p:nvSpPr>
          <p:cNvPr id="14" name="Title 1">
            <a:extLst>
              <a:ext uri="{FF2B5EF4-FFF2-40B4-BE49-F238E27FC236}">
                <a16:creationId xmlns:a16="http://schemas.microsoft.com/office/drawing/2014/main" id="{A7696193-8530-8447-964E-52A6B4B95382}"/>
              </a:ext>
            </a:extLst>
          </p:cNvPr>
          <p:cNvSpPr txBox="1">
            <a:spLocks/>
          </p:cNvSpPr>
          <p:nvPr/>
        </p:nvSpPr>
        <p:spPr>
          <a:xfrm>
            <a:off x="1020417" y="2406316"/>
            <a:ext cx="10151165" cy="2351215"/>
          </a:xfrm>
          <a:prstGeom prst="rect">
            <a:avLst/>
          </a:prstGeom>
        </p:spPr>
        <p:txBody>
          <a:bodyPr vert="horz" lIns="91440" tIns="45720" rIns="91440" bIns="45720" rtlCol="0" anchor="t" anchorCtr="0">
            <a:noAutofit/>
          </a:bodyPr>
          <a:lstStyle>
            <a:lvl1pPr algn="l" defTabSz="914400" rtl="0" eaLnBrk="1" latinLnBrk="0" hangingPunct="1">
              <a:lnSpc>
                <a:spcPct val="100000"/>
              </a:lnSpc>
              <a:spcBef>
                <a:spcPct val="0"/>
              </a:spcBef>
              <a:buNone/>
              <a:defRPr sz="2571" b="1" kern="1200" baseline="0">
                <a:solidFill>
                  <a:schemeClr val="tx1"/>
                </a:solidFill>
                <a:latin typeface="+mj-lt"/>
                <a:ea typeface="+mj-ea"/>
                <a:cs typeface="+mj-cs"/>
              </a:defRPr>
            </a:lvl1pPr>
          </a:lstStyle>
          <a:p>
            <a:pPr marL="0" marR="0" lvl="0" indent="0" algn="l" defTabSz="914400" rtl="0" eaLnBrk="1" fontAlgn="auto" latinLnBrk="0" hangingPunct="1">
              <a:lnSpc>
                <a:spcPts val="4800"/>
              </a:lnSpc>
              <a:spcBef>
                <a:spcPct val="0"/>
              </a:spcBef>
              <a:spcAft>
                <a:spcPts val="0"/>
              </a:spcAft>
              <a:buClrTx/>
              <a:buSzTx/>
              <a:buFontTx/>
              <a:buNone/>
              <a:tabLst/>
              <a:defRPr/>
            </a:pPr>
            <a:r>
              <a:rPr lang="en-US" sz="4800" dirty="0">
                <a:solidFill>
                  <a:srgbClr val="96CCEF"/>
                </a:solidFill>
                <a:latin typeface="Arial" panose="020B0604020202020204" pitchFamily="34" charset="0"/>
                <a:cs typeface="Arial" panose="020B0604020202020204" pitchFamily="34" charset="0"/>
              </a:rPr>
              <a:t>Thank you!</a:t>
            </a:r>
          </a:p>
          <a:p>
            <a:pPr marL="0" marR="0" lvl="0" indent="0" algn="l" defTabSz="914400" rtl="0" eaLnBrk="1" fontAlgn="auto" latinLnBrk="0" hangingPunct="1">
              <a:lnSpc>
                <a:spcPts val="4800"/>
              </a:lnSpc>
              <a:spcBef>
                <a:spcPct val="0"/>
              </a:spcBef>
              <a:spcAft>
                <a:spcPts val="0"/>
              </a:spcAft>
              <a:buClrTx/>
              <a:buSzTx/>
              <a:buFontTx/>
              <a:buNone/>
              <a:tabLst/>
              <a:defRPr/>
            </a:pPr>
            <a:endParaRPr kumimoji="0" lang="en-US" sz="4800" b="1" i="0" u="none" strike="noStrike" kern="1200" cap="none" spc="0" normalizeH="0" baseline="0" noProof="0" dirty="0">
              <a:ln>
                <a:noFill/>
              </a:ln>
              <a:solidFill>
                <a:srgbClr val="96CCEF"/>
              </a:solidFill>
              <a:effectLst/>
              <a:uLnTx/>
              <a:uFillTx/>
              <a:latin typeface="Arial" panose="020B0604020202020204" pitchFamily="34" charset="0"/>
              <a:ea typeface="+mj-ea"/>
              <a:cs typeface="Arial" panose="020B0604020202020204" pitchFamily="34" charset="0"/>
            </a:endParaRPr>
          </a:p>
        </p:txBody>
      </p:sp>
      <p:sp>
        <p:nvSpPr>
          <p:cNvPr id="6" name="Subtitle 2">
            <a:extLst>
              <a:ext uri="{FF2B5EF4-FFF2-40B4-BE49-F238E27FC236}">
                <a16:creationId xmlns:a16="http://schemas.microsoft.com/office/drawing/2014/main" id="{9F6C7E24-2B17-452D-815C-FEE57D6791CD}"/>
              </a:ext>
            </a:extLst>
          </p:cNvPr>
          <p:cNvSpPr txBox="1">
            <a:spLocks/>
          </p:cNvSpPr>
          <p:nvPr/>
        </p:nvSpPr>
        <p:spPr>
          <a:xfrm>
            <a:off x="1107882" y="3153790"/>
            <a:ext cx="8064682" cy="176798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066443"/>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Top PG Header">
  <a:themeElements>
    <a:clrScheme name="KP 2">
      <a:dk1>
        <a:srgbClr val="222222"/>
      </a:dk1>
      <a:lt1>
        <a:srgbClr val="FFFFFF"/>
      </a:lt1>
      <a:dk2>
        <a:srgbClr val="003B71"/>
      </a:dk2>
      <a:lt2>
        <a:srgbClr val="E7E6E6"/>
      </a:lt2>
      <a:accent1>
        <a:srgbClr val="95CCEF"/>
      </a:accent1>
      <a:accent2>
        <a:srgbClr val="2377B3"/>
      </a:accent2>
      <a:accent3>
        <a:srgbClr val="003B71"/>
      </a:accent3>
      <a:accent4>
        <a:srgbClr val="2377B3"/>
      </a:accent4>
      <a:accent5>
        <a:srgbClr val="95CCEF"/>
      </a:accent5>
      <a:accent6>
        <a:srgbClr val="003B71"/>
      </a:accent6>
      <a:hlink>
        <a:srgbClr val="2377B3"/>
      </a:hlink>
      <a:folHlink>
        <a:srgbClr val="2377B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0A3C3CA64BD60449E09674859A5F6A0" ma:contentTypeVersion="6" ma:contentTypeDescription="Create a new document." ma:contentTypeScope="" ma:versionID="243f01301a64807563375a2c552d27ea">
  <xsd:schema xmlns:xsd="http://www.w3.org/2001/XMLSchema" xmlns:xs="http://www.w3.org/2001/XMLSchema" xmlns:p="http://schemas.microsoft.com/office/2006/metadata/properties" xmlns:ns2="784d4276-3232-4ef9-85d3-2f5541d734ab" xmlns:ns3="e762e272-682b-42eb-9e93-353be5d52f8c" targetNamespace="http://schemas.microsoft.com/office/2006/metadata/properties" ma:root="true" ma:fieldsID="6288f5b004f9f9a573ab5013d4ab48ed" ns2:_="" ns3:_="">
    <xsd:import namespace="784d4276-3232-4ef9-85d3-2f5541d734ab"/>
    <xsd:import namespace="e762e272-682b-42eb-9e93-353be5d52f8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4d4276-3232-4ef9-85d3-2f5541d734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62e272-682b-42eb-9e93-353be5d52f8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4AE180-5D4D-4751-93B3-055504FFA965}">
  <ds:schemaRefs>
    <ds:schemaRef ds:uri="http://schemas.microsoft.com/sharepoint/v3/contenttype/forms"/>
  </ds:schemaRefs>
</ds:datastoreItem>
</file>

<file path=customXml/itemProps2.xml><?xml version="1.0" encoding="utf-8"?>
<ds:datastoreItem xmlns:ds="http://schemas.openxmlformats.org/officeDocument/2006/customXml" ds:itemID="{916FAC3F-EC4E-4F19-8679-20304D1DD3AE}">
  <ds:schemaRefs>
    <ds:schemaRef ds:uri="http://schemas.microsoft.com/office/2006/documentManagement/types"/>
    <ds:schemaRef ds:uri="http://schemas.openxmlformats.org/package/2006/metadata/core-properties"/>
    <ds:schemaRef ds:uri="http://purl.org/dc/elements/1.1/"/>
    <ds:schemaRef ds:uri="http://purl.org/dc/terms/"/>
    <ds:schemaRef ds:uri="http://purl.org/dc/dcmitype/"/>
    <ds:schemaRef ds:uri="http://schemas.microsoft.com/office/2006/metadata/properties"/>
    <ds:schemaRef ds:uri="http://www.w3.org/XML/1998/namespace"/>
    <ds:schemaRef ds:uri="784d4276-3232-4ef9-85d3-2f5541d734ab"/>
    <ds:schemaRef ds:uri="http://schemas.microsoft.com/office/infopath/2007/PartnerControls"/>
    <ds:schemaRef ds:uri="e762e272-682b-42eb-9e93-353be5d52f8c"/>
  </ds:schemaRefs>
</ds:datastoreItem>
</file>

<file path=customXml/itemProps3.xml><?xml version="1.0" encoding="utf-8"?>
<ds:datastoreItem xmlns:ds="http://schemas.openxmlformats.org/officeDocument/2006/customXml" ds:itemID="{DC9693D0-3E62-4506-B299-6C930616D6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4d4276-3232-4ef9-85d3-2f5541d734ab"/>
    <ds:schemaRef ds:uri="e762e272-682b-42eb-9e93-353be5d52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f8a7bc4-e337-47a5-a0fc-0d512c0e05f1}" enabled="0" method="" siteId="{3f8a7bc4-e337-47a5-a0fc-0d512c0e05f1}" removed="1"/>
</clbl:labelList>
</file>

<file path=docProps/app.xml><?xml version="1.0" encoding="utf-8"?>
<Properties xmlns="http://schemas.openxmlformats.org/officeDocument/2006/extended-properties" xmlns:vt="http://schemas.openxmlformats.org/officeDocument/2006/docPropsVTypes">
  <TotalTime>14176</TotalTime>
  <Words>806</Words>
  <Application>Microsoft Office PowerPoint</Application>
  <PresentationFormat>Widescreen</PresentationFormat>
  <Paragraphs>85</Paragraphs>
  <Slides>7</Slides>
  <Notes>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7</vt:i4>
      </vt:variant>
    </vt:vector>
  </HeadingPairs>
  <TitlesOfParts>
    <vt:vector size="14" baseType="lpstr">
      <vt:lpstr>Arial</vt:lpstr>
      <vt:lpstr>Arial Black</vt:lpstr>
      <vt:lpstr>AvenirNextLTPro-Bold</vt:lpstr>
      <vt:lpstr>Calibri</vt:lpstr>
      <vt:lpstr>1_Office Theme</vt:lpstr>
      <vt:lpstr>Office Theme</vt:lpstr>
      <vt:lpstr>Content–Top PG Header</vt:lpstr>
      <vt:lpstr>PowerPoint Presentation</vt:lpstr>
      <vt:lpstr>PowerPoint Presentation</vt:lpstr>
      <vt:lpstr>PowerPoint Presentation</vt:lpstr>
      <vt:lpstr>PowerPoint Presentation</vt:lpstr>
      <vt:lpstr>PowerPoint Presentation</vt:lpstr>
      <vt:lpstr>To Learn More and Ask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OE Self Guided PowerPoint Presentation - Full Version, English - CA</dc:title>
  <dc:creator>- -</dc:creator>
  <cp:lastModifiedBy>Lucas M Bush</cp:lastModifiedBy>
  <cp:revision>67</cp:revision>
  <cp:lastPrinted>2018-08-03T17:12:05Z</cp:lastPrinted>
  <dcterms:created xsi:type="dcterms:W3CDTF">2015-08-18T20:41:25Z</dcterms:created>
  <dcterms:modified xsi:type="dcterms:W3CDTF">2023-08-14T18:44:58Z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0x01010020A3C3CA64BD60449E09674859A5F6A0</vt:lpwstr>
  </property>
  <property fmtid="{D5CDD505-2E9C-101B-9397-08002B2CF9AE}" pid="3" name="HPICategory">
    <vt:lpwstr/>
  </property>
  <property fmtid="{D5CDD505-2E9C-101B-9397-08002B2CF9AE}" pid="4" name="HPIDistributionOptions">
    <vt:lpwstr/>
  </property>
  <property fmtid="{D5CDD505-2E9C-101B-9397-08002B2CF9AE}" pid="5" name="HPIAssociatedPages">
    <vt:lpwstr>2582;#$Second Sale OE Collateral - All Regions 2020$|c3fdfdfd-7bec-49cd-bd92-da1eb92a1cb9</vt:lpwstr>
  </property>
  <property fmtid="{D5CDD505-2E9C-101B-9397-08002B2CF9AE}" pid="6" name="HPIPageSections">
    <vt:lpwstr>80;#Section 4|4a6acc87-08a2-4cff-a99e-0f841a30a893</vt:lpwstr>
  </property>
  <property fmtid="{D5CDD505-2E9C-101B-9397-08002B2CF9AE}" pid="7" name="HPIRegion">
    <vt:lpwstr>16;#California|51a915a8-ceaa-4c9f-83ca-e61adc42f36e</vt:lpwstr>
  </property>
  <property fmtid="{D5CDD505-2E9C-101B-9397-08002B2CF9AE}" pid="8" name="HPILanguage">
    <vt:lpwstr/>
  </property>
  <property fmtid="{D5CDD505-2E9C-101B-9397-08002B2CF9AE}" pid="9" name="HPIKeywords">
    <vt:lpwstr>62;#open enrollment|a64e0f05-d840-45bb-b9df-c3169ccb10a7;#2023;#second sale|a1539457-157b-4a4a-816d-3ee815c0e1f4</vt:lpwstr>
  </property>
  <property fmtid="{D5CDD505-2E9C-101B-9397-08002B2CF9AE}" pid="10" name="HPIDocumentOptions">
    <vt:lpwstr/>
  </property>
  <property fmtid="{D5CDD505-2E9C-101B-9397-08002B2CF9AE}" pid="11" name="g3f37e44716d4e2fa6febacf58155248">
    <vt:lpwstr>open enrollment|a64e0f05-d840-45bb-b9df-c3169ccb10a7;second sale|a1539457-157b-4a4a-816d-3ee815c0e1f4</vt:lpwstr>
  </property>
  <property fmtid="{D5CDD505-2E9C-101B-9397-08002B2CF9AE}" pid="12" name="MultiLinks">
    <vt:lpwstr>0</vt:lpwstr>
  </property>
  <property fmtid="{D5CDD505-2E9C-101B-9397-08002B2CF9AE}" pid="13" name="l86ec8f59bd94bd59a447937b4f69990">
    <vt:lpwstr>$Second Sale OE Collateral - All Regions 2020$|c3fdfdfd-7bec-49cd-bd92-da1eb92a1cb9</vt:lpwstr>
  </property>
  <property fmtid="{D5CDD505-2E9C-101B-9397-08002B2CF9AE}" pid="14" name="cb7cdb739a5740ca8c6d6be39ef7e66f">
    <vt:lpwstr/>
  </property>
  <property fmtid="{D5CDD505-2E9C-101B-9397-08002B2CF9AE}" pid="15" name="j405839e8a874c67974da76a29375a05">
    <vt:lpwstr>California|51a915a8-ceaa-4c9f-83ca-e61adc42f36e</vt:lpwstr>
  </property>
  <property fmtid="{D5CDD505-2E9C-101B-9397-08002B2CF9AE}" pid="16" name="HPIDescription">
    <vt:lpwstr/>
  </property>
  <property fmtid="{D5CDD505-2E9C-101B-9397-08002B2CF9AE}" pid="17" name="HPIValidThroughDate">
    <vt:lpwstr/>
  </property>
  <property fmtid="{D5CDD505-2E9C-101B-9397-08002B2CF9AE}" pid="18" name="HPIOwner">
    <vt:lpwstr/>
  </property>
  <property fmtid="{D5CDD505-2E9C-101B-9397-08002B2CF9AE}" pid="19" name="WFIndicator">
    <vt:lpwstr>InitialUpload</vt:lpwstr>
  </property>
  <property fmtid="{D5CDD505-2E9C-101B-9397-08002B2CF9AE}" pid="20" name="kdf792ea22b24bb7a4a94edbec2b0f4d">
    <vt:lpwstr/>
  </property>
  <property fmtid="{D5CDD505-2E9C-101B-9397-08002B2CF9AE}" pid="21" name="m5bc533ed8f642439ee055801e1b124a">
    <vt:lpwstr>Section 4|4a6acc87-08a2-4cff-a99e-0f841a30a893</vt:lpwstr>
  </property>
  <property fmtid="{D5CDD505-2E9C-101B-9397-08002B2CF9AE}" pid="22" name="Last Updated">
    <vt:lpwstr/>
  </property>
  <property fmtid="{D5CDD505-2E9C-101B-9397-08002B2CF9AE}" pid="23" name="HPIContentStrategist">
    <vt:lpwstr/>
  </property>
  <property fmtid="{D5CDD505-2E9C-101B-9397-08002B2CF9AE}" pid="24" name="OID">
    <vt:lpwstr/>
  </property>
  <property fmtid="{D5CDD505-2E9C-101B-9397-08002B2CF9AE}" pid="25" name="TaxCatchAll">
    <vt:lpwstr/>
  </property>
  <property fmtid="{D5CDD505-2E9C-101B-9397-08002B2CF9AE}" pid="26" name="DocumentOrder">
    <vt:lpwstr/>
  </property>
  <property fmtid="{D5CDD505-2E9C-101B-9397-08002B2CF9AE}" pid="27" name="HPIAvailableByDate">
    <vt:lpwstr/>
  </property>
  <property fmtid="{D5CDD505-2E9C-101B-9397-08002B2CF9AE}" pid="28" name="l0bd4fce218f442cbdff4b8400943baf">
    <vt:lpwstr/>
  </property>
  <property fmtid="{D5CDD505-2E9C-101B-9397-08002B2CF9AE}" pid="29" name="Comments (Admin Use Only)">
    <vt:lpwstr/>
  </property>
  <property fmtid="{D5CDD505-2E9C-101B-9397-08002B2CF9AE}" pid="30" name="HPIDeveloper">
    <vt:lpwstr/>
  </property>
  <property fmtid="{D5CDD505-2E9C-101B-9397-08002B2CF9AE}" pid="31" name="c58197a402844ecd816aa8ca8ccfd47e">
    <vt:lpwstr/>
  </property>
  <property fmtid="{D5CDD505-2E9C-101B-9397-08002B2CF9AE}" pid="32" name="showpadTags">
    <vt:lpwstr>2523;#Consumer/Member|8e1388f6-17b6-4f43-a85f-e6788b1ba4b5;#2601;#2020 Open Enrollment|f8132f6c-ebcb-4b74-b654-3c9e762fe1c7</vt:lpwstr>
  </property>
  <property fmtid="{D5CDD505-2E9C-101B-9397-08002B2CF9AE}" pid="33" name="_dlc_DocIdItemGuid">
    <vt:lpwstr>35558569-4ebc-4d13-93dd-32987e1fad51</vt:lpwstr>
  </property>
</Properties>
</file>