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58CA0786.xml" ContentType="application/vnd.ms-powerpoint.comments+xml"/>
  <Override PartName="/ppt/comments/modernComment_101_56935B55.xml" ContentType="application/vnd.ms-powerpoint.comments+xml"/>
  <Override PartName="/ppt/comments/modernComment_102_EBCAD935.xml" ContentType="application/vnd.ms-powerpoint.comments+xml"/>
  <Override PartName="/ppt/comments/modernComment_10B_4D4A5B4.xml" ContentType="application/vnd.ms-powerpoint.comments+xml"/>
  <Override PartName="/ppt/comments/modernComment_114_474EA4B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256" r:id="rId5"/>
    <p:sldId id="257" r:id="rId6"/>
    <p:sldId id="258" r:id="rId7"/>
    <p:sldId id="263" r:id="rId8"/>
    <p:sldId id="275" r:id="rId9"/>
    <p:sldId id="267" r:id="rId10"/>
    <p:sldId id="276" r:id="rId11"/>
    <p:sldId id="274" r:id="rId12"/>
    <p:sldId id="266" r:id="rId1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25E344-B3EC-6F08-FF57-C821CA75405B}" name="Huij, Thomas" initials="HT" userId="S::Thomas.Huij@schiphol.nl::90f32ede-28e7-4f53-af0d-36bb1ac0d810" providerId="AD"/>
  <p188:author id="{31D7CE86-AF6F-110C-811E-3366FC866379}" name="Witteman, Shelly" initials="WS" userId="S::shelly.witteman@schiphol.nl::2d43f376-f151-46f4-ab21-3b3a0701c8ec" providerId="AD"/>
  <p188:author id="{D309A797-517C-1FB4-9972-DFC1E3D248E9}" name="Meeuse, Benjamin" initials="MB" userId="S::benjamin.meeuse@schiphol.nl::10f40930-20d6-4e67-aeac-fefdbb1015a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ed Aarsen" initials="FA" lastIdx="3" clrIdx="0">
    <p:extLst>
      <p:ext uri="{19B8F6BF-5375-455C-9EA6-DF929625EA0E}">
        <p15:presenceInfo xmlns:p15="http://schemas.microsoft.com/office/powerpoint/2012/main" userId="S::fred.aarsen@salmay.nl::f7b44d13-cc3b-4e56-b0f2-596589c0a828" providerId="AD"/>
      </p:ext>
    </p:extLst>
  </p:cmAuthor>
  <p:cmAuthor id="2" name="Huij, Thomas" initials="HT" lastIdx="9" clrIdx="1">
    <p:extLst>
      <p:ext uri="{19B8F6BF-5375-455C-9EA6-DF929625EA0E}">
        <p15:presenceInfo xmlns:p15="http://schemas.microsoft.com/office/powerpoint/2012/main" userId="S::thomas.huij@schiphol.nl::90f32ede-28e7-4f53-af0d-36bb1ac0d810" providerId="AD"/>
      </p:ext>
    </p:extLst>
  </p:cmAuthor>
  <p:cmAuthor id="3" name="Miranda Rellum" initials="MR" lastIdx="5" clrIdx="2">
    <p:extLst>
      <p:ext uri="{19B8F6BF-5375-455C-9EA6-DF929625EA0E}">
        <p15:presenceInfo xmlns:p15="http://schemas.microsoft.com/office/powerpoint/2012/main" userId="2d1bb3064569b7a5" providerId="Windows Live"/>
      </p:ext>
    </p:extLst>
  </p:cmAuthor>
  <p:cmAuthor id="4" name="Kooij-Rellum, Romy van der" initials="KRRvd" lastIdx="20" clrIdx="3">
    <p:extLst>
      <p:ext uri="{19B8F6BF-5375-455C-9EA6-DF929625EA0E}">
        <p15:presenceInfo xmlns:p15="http://schemas.microsoft.com/office/powerpoint/2012/main" userId="S::Romy.Rellum@schiphol.nl::a1979a74-bd16-497e-8ef2-fbe68e7dde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9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75C2EE-32B0-9047-A6BF-81A80AB9F3F0}" v="2" dt="2022-06-15T12:56:10.2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26"/>
  </p:normalViewPr>
  <p:slideViewPr>
    <p:cSldViewPr snapToGrid="0">
      <p:cViewPr varScale="1">
        <p:scale>
          <a:sx n="77" d="100"/>
          <a:sy n="77" d="100"/>
        </p:scale>
        <p:origin x="128"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omments/modernComment_100_58CA0786.xml><?xml version="1.0" encoding="utf-8"?>
<p188:cmLst xmlns:a="http://schemas.openxmlformats.org/drawingml/2006/main" xmlns:r="http://schemas.openxmlformats.org/officeDocument/2006/relationships" xmlns:p188="http://schemas.microsoft.com/office/powerpoint/2018/8/main">
  <p188:cm id="{C88E6C17-DC56-4DF2-8373-98B204DB89AF}" authorId="{AF25E344-B3EC-6F08-FF57-C821CA75405B}" created="2022-04-25T07:43:45.750">
    <pc:sldMkLst xmlns:pc="http://schemas.microsoft.com/office/powerpoint/2013/main/command">
      <pc:docMk/>
      <pc:sldMk cId="1489635206" sldId="256"/>
    </pc:sldMkLst>
    <p188:txBody>
      <a:bodyPr/>
      <a:lstStyle/>
      <a:p>
        <a:r>
          <a:rPr lang="en-NL"/>
          <a:t>FRED: Kun je hier een plaatje invoegen over overlast</a:t>
        </a:r>
      </a:p>
    </p188:txBody>
  </p188:cm>
</p188:cmLst>
</file>

<file path=ppt/comments/modernComment_101_56935B55.xml><?xml version="1.0" encoding="utf-8"?>
<p188:cmLst xmlns:a="http://schemas.openxmlformats.org/drawingml/2006/main" xmlns:r="http://schemas.openxmlformats.org/officeDocument/2006/relationships" xmlns:p188="http://schemas.microsoft.com/office/powerpoint/2018/8/main">
  <p188:cm id="{C90B026A-6284-4B43-BE7E-A8BB05FD7653}" authorId="{AF25E344-B3EC-6F08-FF57-C821CA75405B}" created="2022-04-25T07:44:10.560">
    <pc:sldMkLst xmlns:pc="http://schemas.microsoft.com/office/powerpoint/2013/main/command">
      <pc:docMk/>
      <pc:sldMk cId="1452497749" sldId="257"/>
    </pc:sldMkLst>
    <p188:txBody>
      <a:bodyPr/>
      <a:lstStyle/>
      <a:p>
        <a:r>
          <a:rPr lang="en-NL"/>
          <a:t>Filmpje invoegen beperkte overlast</a:t>
        </a:r>
      </a:p>
    </p188:txBody>
  </p188:cm>
</p188:cmLst>
</file>

<file path=ppt/comments/modernComment_102_EBCAD935.xml><?xml version="1.0" encoding="utf-8"?>
<p188:cmLst xmlns:a="http://schemas.openxmlformats.org/drawingml/2006/main" xmlns:r="http://schemas.openxmlformats.org/officeDocument/2006/relationships" xmlns:p188="http://schemas.microsoft.com/office/powerpoint/2018/8/main">
  <p188:cm id="{ADBB97D9-CFAF-428D-8AB8-01221D715F89}" authorId="{D309A797-517C-1FB4-9972-DFC1E3D248E9}" created="2022-04-25T06:22:25.397">
    <ac:deMkLst xmlns:ac="http://schemas.microsoft.com/office/drawing/2013/main/command">
      <pc:docMk xmlns:pc="http://schemas.microsoft.com/office/powerpoint/2013/main/command"/>
      <pc:sldMk xmlns:pc="http://schemas.microsoft.com/office/powerpoint/2013/main/command" cId="3955939637" sldId="258"/>
      <ac:picMk id="4" creationId="{DE498BF7-21EF-C04B-81D2-3D7B2EA01C54}"/>
    </ac:deMkLst>
    <p188:txBody>
      <a:bodyPr/>
      <a:lstStyle/>
      <a:p>
        <a:r>
          <a:rPr lang="en-US"/>
          <a:t>Opmaak?</a:t>
        </a:r>
      </a:p>
    </p188:txBody>
  </p188:cm>
</p188:cmLst>
</file>

<file path=ppt/comments/modernComment_10B_4D4A5B4.xml><?xml version="1.0" encoding="utf-8"?>
<p188:cmLst xmlns:a="http://schemas.openxmlformats.org/drawingml/2006/main" xmlns:r="http://schemas.openxmlformats.org/officeDocument/2006/relationships" xmlns:p188="http://schemas.microsoft.com/office/powerpoint/2018/8/main">
  <p188:cm id="{BE17CBAF-02AD-491A-8865-56BA6808B0D3}" authorId="{AF25E344-B3EC-6F08-FF57-C821CA75405B}" created="2022-04-25T07:53:15.987">
    <ac:deMkLst xmlns:ac="http://schemas.microsoft.com/office/drawing/2013/main/command">
      <pc:docMk xmlns:pc="http://schemas.microsoft.com/office/powerpoint/2013/main/command"/>
      <pc:sldMk xmlns:pc="http://schemas.microsoft.com/office/powerpoint/2013/main/command" cId="81044916" sldId="267"/>
      <ac:picMk id="6" creationId="{8342CF02-FEB4-48C7-BEAB-EFEB09008483}"/>
    </ac:deMkLst>
    <p188:txBody>
      <a:bodyPr/>
      <a:lstStyle/>
      <a:p>
        <a:r>
          <a:rPr lang="en-NL"/>
          <a:t>Graag een plaatje van overlast invoegen</a:t>
        </a:r>
      </a:p>
    </p188:txBody>
  </p188:cm>
</p188:cmLst>
</file>

<file path=ppt/comments/modernComment_114_474EA4B0.xml><?xml version="1.0" encoding="utf-8"?>
<p188:cmLst xmlns:a="http://schemas.openxmlformats.org/drawingml/2006/main" xmlns:r="http://schemas.openxmlformats.org/officeDocument/2006/relationships" xmlns:p188="http://schemas.microsoft.com/office/powerpoint/2018/8/main">
  <p188:cm id="{3C13DFDB-69C1-4C3F-AA6B-3C3593B0DC5D}" authorId="{AF25E344-B3EC-6F08-FF57-C821CA75405B}" created="2022-04-25T07:54:51.507">
    <pc:sldMkLst xmlns:pc="http://schemas.microsoft.com/office/powerpoint/2013/main/command">
      <pc:docMk/>
      <pc:sldMk cId="1196336304" sldId="276"/>
    </pc:sldMkLst>
    <p188:txBody>
      <a:bodyPr/>
      <a:lstStyle/>
      <a:p>
        <a:r>
          <a:rPr lang="en-NL"/>
          <a:t>Plaatje overlast invoegen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0B342-D266-EC46-8A27-F49EB9F199A6}" type="datetimeFigureOut">
              <a:rPr lang="en-NL" smtClean="0"/>
              <a:t>03/11/2026</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6F9853-4187-4E4E-9BF6-23E59CE0950E}" type="slidenum">
              <a:rPr lang="en-NL" smtClean="0"/>
              <a:t>‹nr.›</a:t>
            </a:fld>
            <a:endParaRPr lang="en-NL"/>
          </a:p>
        </p:txBody>
      </p:sp>
    </p:spTree>
    <p:extLst>
      <p:ext uri="{BB962C8B-B14F-4D97-AF65-F5344CB8AC3E}">
        <p14:creationId xmlns:p14="http://schemas.microsoft.com/office/powerpoint/2010/main" val="509159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066F9853-4187-4E4E-9BF6-23E59CE0950E}" type="slidenum">
              <a:rPr lang="en-NL" smtClean="0"/>
              <a:t>1</a:t>
            </a:fld>
            <a:endParaRPr lang="en-NL"/>
          </a:p>
        </p:txBody>
      </p:sp>
    </p:spTree>
    <p:extLst>
      <p:ext uri="{BB962C8B-B14F-4D97-AF65-F5344CB8AC3E}">
        <p14:creationId xmlns:p14="http://schemas.microsoft.com/office/powerpoint/2010/main" val="3131950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2517D-E25A-414B-923A-9BC406AAD93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0676EEE-DDF7-494F-87C6-A6B83B2C5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AA0E6EB-B0CB-204B-9019-DE0F0C0CD588}"/>
              </a:ext>
            </a:extLst>
          </p:cNvPr>
          <p:cNvSpPr>
            <a:spLocks noGrp="1"/>
          </p:cNvSpPr>
          <p:nvPr>
            <p:ph type="dt" sz="half" idx="10"/>
          </p:nvPr>
        </p:nvSpPr>
        <p:spPr/>
        <p:txBody>
          <a:bodyPr/>
          <a:lstStyle/>
          <a:p>
            <a:fld id="{4CBF7A4E-8AED-104E-818A-7F89581AC3B6}" type="datetimeFigureOut">
              <a:rPr lang="nl-NL" smtClean="0"/>
              <a:t>11-3-2026</a:t>
            </a:fld>
            <a:endParaRPr lang="nl-NL"/>
          </a:p>
        </p:txBody>
      </p:sp>
      <p:sp>
        <p:nvSpPr>
          <p:cNvPr id="5" name="Tijdelijke aanduiding voor voettekst 4">
            <a:extLst>
              <a:ext uri="{FF2B5EF4-FFF2-40B4-BE49-F238E27FC236}">
                <a16:creationId xmlns:a16="http://schemas.microsoft.com/office/drawing/2014/main" id="{AA677598-DDD9-0845-8AD0-9E765A5FD82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6F95A7-B24B-534B-B8A5-1D8D8A231475}"/>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1378249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50F52F-D184-D34B-BB58-99D80B4FB7F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5DD4A24-CCDF-B443-8D77-A24BBA576E4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E041DEA-B6AC-904C-97E0-6FCF714A092A}"/>
              </a:ext>
            </a:extLst>
          </p:cNvPr>
          <p:cNvSpPr>
            <a:spLocks noGrp="1"/>
          </p:cNvSpPr>
          <p:nvPr>
            <p:ph type="dt" sz="half" idx="10"/>
          </p:nvPr>
        </p:nvSpPr>
        <p:spPr/>
        <p:txBody>
          <a:bodyPr/>
          <a:lstStyle/>
          <a:p>
            <a:fld id="{4CBF7A4E-8AED-104E-818A-7F89581AC3B6}" type="datetimeFigureOut">
              <a:rPr lang="nl-NL" smtClean="0"/>
              <a:t>11-3-2026</a:t>
            </a:fld>
            <a:endParaRPr lang="nl-NL"/>
          </a:p>
        </p:txBody>
      </p:sp>
      <p:sp>
        <p:nvSpPr>
          <p:cNvPr id="5" name="Tijdelijke aanduiding voor voettekst 4">
            <a:extLst>
              <a:ext uri="{FF2B5EF4-FFF2-40B4-BE49-F238E27FC236}">
                <a16:creationId xmlns:a16="http://schemas.microsoft.com/office/drawing/2014/main" id="{443F8F9E-57ED-8646-8DC1-B80D74478E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442C43C-1114-0444-A770-C6A3FDB24992}"/>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2112264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AA6336E-CD17-4848-9FD0-B72C64271FE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DB8DFF8-8272-E341-A179-3DE9F8B1FC3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44764C-091B-8747-B6D1-CB40C8D3E4FD}"/>
              </a:ext>
            </a:extLst>
          </p:cNvPr>
          <p:cNvSpPr>
            <a:spLocks noGrp="1"/>
          </p:cNvSpPr>
          <p:nvPr>
            <p:ph type="dt" sz="half" idx="10"/>
          </p:nvPr>
        </p:nvSpPr>
        <p:spPr/>
        <p:txBody>
          <a:bodyPr/>
          <a:lstStyle/>
          <a:p>
            <a:fld id="{4CBF7A4E-8AED-104E-818A-7F89581AC3B6}" type="datetimeFigureOut">
              <a:rPr lang="nl-NL" smtClean="0"/>
              <a:t>11-3-2026</a:t>
            </a:fld>
            <a:endParaRPr lang="nl-NL"/>
          </a:p>
        </p:txBody>
      </p:sp>
      <p:sp>
        <p:nvSpPr>
          <p:cNvPr id="5" name="Tijdelijke aanduiding voor voettekst 4">
            <a:extLst>
              <a:ext uri="{FF2B5EF4-FFF2-40B4-BE49-F238E27FC236}">
                <a16:creationId xmlns:a16="http://schemas.microsoft.com/office/drawing/2014/main" id="{C419CA67-E54B-7340-855F-20B7509D4C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E04075-E2D9-9046-BCAC-544B732EEC53}"/>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4214869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DF05F6-FADC-C64A-BE03-C649F2740BD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65D804C-B680-6E40-B40B-AED33F7D6CE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14B7D77-77ED-A54B-AAA5-B6E67490416C}"/>
              </a:ext>
            </a:extLst>
          </p:cNvPr>
          <p:cNvSpPr>
            <a:spLocks noGrp="1"/>
          </p:cNvSpPr>
          <p:nvPr>
            <p:ph type="dt" sz="half" idx="10"/>
          </p:nvPr>
        </p:nvSpPr>
        <p:spPr/>
        <p:txBody>
          <a:bodyPr/>
          <a:lstStyle/>
          <a:p>
            <a:fld id="{4CBF7A4E-8AED-104E-818A-7F89581AC3B6}" type="datetimeFigureOut">
              <a:rPr lang="nl-NL" smtClean="0"/>
              <a:t>11-3-2026</a:t>
            </a:fld>
            <a:endParaRPr lang="nl-NL"/>
          </a:p>
        </p:txBody>
      </p:sp>
      <p:sp>
        <p:nvSpPr>
          <p:cNvPr id="5" name="Tijdelijke aanduiding voor voettekst 4">
            <a:extLst>
              <a:ext uri="{FF2B5EF4-FFF2-40B4-BE49-F238E27FC236}">
                <a16:creationId xmlns:a16="http://schemas.microsoft.com/office/drawing/2014/main" id="{D9ADF3F7-F3CF-0C49-A864-39D3CAAE334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24B4DC8-A168-EB44-B686-564184D4BE6D}"/>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1065990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8F9E60-28FD-5644-8A73-7D91A65294C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5928A3F-51E2-3947-AE01-D58488EF15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B47CCFE-F51D-5040-ACB9-AC6A111225CE}"/>
              </a:ext>
            </a:extLst>
          </p:cNvPr>
          <p:cNvSpPr>
            <a:spLocks noGrp="1"/>
          </p:cNvSpPr>
          <p:nvPr>
            <p:ph type="dt" sz="half" idx="10"/>
          </p:nvPr>
        </p:nvSpPr>
        <p:spPr/>
        <p:txBody>
          <a:bodyPr/>
          <a:lstStyle/>
          <a:p>
            <a:fld id="{4CBF7A4E-8AED-104E-818A-7F89581AC3B6}" type="datetimeFigureOut">
              <a:rPr lang="nl-NL" smtClean="0"/>
              <a:t>11-3-2026</a:t>
            </a:fld>
            <a:endParaRPr lang="nl-NL"/>
          </a:p>
        </p:txBody>
      </p:sp>
      <p:sp>
        <p:nvSpPr>
          <p:cNvPr id="5" name="Tijdelijke aanduiding voor voettekst 4">
            <a:extLst>
              <a:ext uri="{FF2B5EF4-FFF2-40B4-BE49-F238E27FC236}">
                <a16:creationId xmlns:a16="http://schemas.microsoft.com/office/drawing/2014/main" id="{3EAEFDE2-02A1-4548-984E-AFB598DCD0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C1DAD67-8593-A641-8794-DCB44D807E8B}"/>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3381088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87CB6-CAE1-6947-8081-65016740686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C0F7062-3072-254A-9B29-27C6F68D2BB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EC7DC68-F33B-3A4F-A4C2-01504D4A087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41650C0-51AF-1948-9C08-51E06E44E3B8}"/>
              </a:ext>
            </a:extLst>
          </p:cNvPr>
          <p:cNvSpPr>
            <a:spLocks noGrp="1"/>
          </p:cNvSpPr>
          <p:nvPr>
            <p:ph type="dt" sz="half" idx="10"/>
          </p:nvPr>
        </p:nvSpPr>
        <p:spPr/>
        <p:txBody>
          <a:bodyPr/>
          <a:lstStyle/>
          <a:p>
            <a:fld id="{4CBF7A4E-8AED-104E-818A-7F89581AC3B6}" type="datetimeFigureOut">
              <a:rPr lang="nl-NL" smtClean="0"/>
              <a:t>11-3-2026</a:t>
            </a:fld>
            <a:endParaRPr lang="nl-NL"/>
          </a:p>
        </p:txBody>
      </p:sp>
      <p:sp>
        <p:nvSpPr>
          <p:cNvPr id="6" name="Tijdelijke aanduiding voor voettekst 5">
            <a:extLst>
              <a:ext uri="{FF2B5EF4-FFF2-40B4-BE49-F238E27FC236}">
                <a16:creationId xmlns:a16="http://schemas.microsoft.com/office/drawing/2014/main" id="{4D6DFD6E-6997-4D40-BADB-FC6D93A3D84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6CB0B50-E382-294F-804D-D0616697D1EE}"/>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811669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DDB10-2809-3641-A689-44E3E4F52AA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F213A09-974E-7046-A0C0-C37CB8C0CA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1199ED0-32AC-AE4E-9AC6-83A46684825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3198092-F7B1-6E41-9212-494DD7EA8A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839C413-23DC-9E4A-A6EC-F9011C0B0B6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7363303-1376-5E41-9222-E1F5985CACF8}"/>
              </a:ext>
            </a:extLst>
          </p:cNvPr>
          <p:cNvSpPr>
            <a:spLocks noGrp="1"/>
          </p:cNvSpPr>
          <p:nvPr>
            <p:ph type="dt" sz="half" idx="10"/>
          </p:nvPr>
        </p:nvSpPr>
        <p:spPr/>
        <p:txBody>
          <a:bodyPr/>
          <a:lstStyle/>
          <a:p>
            <a:fld id="{4CBF7A4E-8AED-104E-818A-7F89581AC3B6}" type="datetimeFigureOut">
              <a:rPr lang="nl-NL" smtClean="0"/>
              <a:t>11-3-2026</a:t>
            </a:fld>
            <a:endParaRPr lang="nl-NL"/>
          </a:p>
        </p:txBody>
      </p:sp>
      <p:sp>
        <p:nvSpPr>
          <p:cNvPr id="8" name="Tijdelijke aanduiding voor voettekst 7">
            <a:extLst>
              <a:ext uri="{FF2B5EF4-FFF2-40B4-BE49-F238E27FC236}">
                <a16:creationId xmlns:a16="http://schemas.microsoft.com/office/drawing/2014/main" id="{B2939E6E-B698-1F4D-8F89-FAA24F6831A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A2234B1-C1F3-A34E-A47C-1A85380D6662}"/>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403150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11DF88-A9B2-AD4E-9778-D92BABFBF2F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00A39BE-1BFD-C34C-A1A2-49652D0F4CE6}"/>
              </a:ext>
            </a:extLst>
          </p:cNvPr>
          <p:cNvSpPr>
            <a:spLocks noGrp="1"/>
          </p:cNvSpPr>
          <p:nvPr>
            <p:ph type="dt" sz="half" idx="10"/>
          </p:nvPr>
        </p:nvSpPr>
        <p:spPr/>
        <p:txBody>
          <a:bodyPr/>
          <a:lstStyle/>
          <a:p>
            <a:fld id="{4CBF7A4E-8AED-104E-818A-7F89581AC3B6}" type="datetimeFigureOut">
              <a:rPr lang="nl-NL" smtClean="0"/>
              <a:t>11-3-2026</a:t>
            </a:fld>
            <a:endParaRPr lang="nl-NL"/>
          </a:p>
        </p:txBody>
      </p:sp>
      <p:sp>
        <p:nvSpPr>
          <p:cNvPr id="4" name="Tijdelijke aanduiding voor voettekst 3">
            <a:extLst>
              <a:ext uri="{FF2B5EF4-FFF2-40B4-BE49-F238E27FC236}">
                <a16:creationId xmlns:a16="http://schemas.microsoft.com/office/drawing/2014/main" id="{38F8AF73-2792-3F4B-860C-C97EB07AE05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8074AA7-E982-F64D-9718-C91B8E1AAD66}"/>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877714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71FAD92-92A9-B74C-B805-F5E1BA346C1E}"/>
              </a:ext>
            </a:extLst>
          </p:cNvPr>
          <p:cNvSpPr>
            <a:spLocks noGrp="1"/>
          </p:cNvSpPr>
          <p:nvPr>
            <p:ph type="dt" sz="half" idx="10"/>
          </p:nvPr>
        </p:nvSpPr>
        <p:spPr/>
        <p:txBody>
          <a:bodyPr/>
          <a:lstStyle/>
          <a:p>
            <a:fld id="{4CBF7A4E-8AED-104E-818A-7F89581AC3B6}" type="datetimeFigureOut">
              <a:rPr lang="nl-NL" smtClean="0"/>
              <a:t>11-3-2026</a:t>
            </a:fld>
            <a:endParaRPr lang="nl-NL"/>
          </a:p>
        </p:txBody>
      </p:sp>
      <p:sp>
        <p:nvSpPr>
          <p:cNvPr id="3" name="Tijdelijke aanduiding voor voettekst 2">
            <a:extLst>
              <a:ext uri="{FF2B5EF4-FFF2-40B4-BE49-F238E27FC236}">
                <a16:creationId xmlns:a16="http://schemas.microsoft.com/office/drawing/2014/main" id="{5BA12ED0-1F8E-BC42-920C-4B21E969D00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79CB907-85C8-734E-B306-FA25F28B2D1D}"/>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2605957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B778F-F149-8C4E-BFF8-B21F2D594F6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5B0D101-FA12-4846-983A-743562D5E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C12D2A4-B85C-1948-B6EE-F69E7FDCF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AEA1396-37DD-9540-92E6-2DB8773AEBC6}"/>
              </a:ext>
            </a:extLst>
          </p:cNvPr>
          <p:cNvSpPr>
            <a:spLocks noGrp="1"/>
          </p:cNvSpPr>
          <p:nvPr>
            <p:ph type="dt" sz="half" idx="10"/>
          </p:nvPr>
        </p:nvSpPr>
        <p:spPr/>
        <p:txBody>
          <a:bodyPr/>
          <a:lstStyle/>
          <a:p>
            <a:fld id="{4CBF7A4E-8AED-104E-818A-7F89581AC3B6}" type="datetimeFigureOut">
              <a:rPr lang="nl-NL" smtClean="0"/>
              <a:t>11-3-2026</a:t>
            </a:fld>
            <a:endParaRPr lang="nl-NL"/>
          </a:p>
        </p:txBody>
      </p:sp>
      <p:sp>
        <p:nvSpPr>
          <p:cNvPr id="6" name="Tijdelijke aanduiding voor voettekst 5">
            <a:extLst>
              <a:ext uri="{FF2B5EF4-FFF2-40B4-BE49-F238E27FC236}">
                <a16:creationId xmlns:a16="http://schemas.microsoft.com/office/drawing/2014/main" id="{371FFF16-BEAC-C44C-8065-76ADEAE7446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5DC7C3F-46A8-BC48-8EFE-E0D2546A9E5E}"/>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196942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EDA422-E1EC-BD4E-88BF-DB4FE9D0153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842E72D-F3E4-4547-AEDF-AC285E6FE2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E9B5C6C-5E78-1349-83AA-DA8F84EA4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DDA06D0-5F54-2344-860B-413646CB5C45}"/>
              </a:ext>
            </a:extLst>
          </p:cNvPr>
          <p:cNvSpPr>
            <a:spLocks noGrp="1"/>
          </p:cNvSpPr>
          <p:nvPr>
            <p:ph type="dt" sz="half" idx="10"/>
          </p:nvPr>
        </p:nvSpPr>
        <p:spPr/>
        <p:txBody>
          <a:bodyPr/>
          <a:lstStyle/>
          <a:p>
            <a:fld id="{4CBF7A4E-8AED-104E-818A-7F89581AC3B6}" type="datetimeFigureOut">
              <a:rPr lang="nl-NL" smtClean="0"/>
              <a:t>11-3-2026</a:t>
            </a:fld>
            <a:endParaRPr lang="nl-NL"/>
          </a:p>
        </p:txBody>
      </p:sp>
      <p:sp>
        <p:nvSpPr>
          <p:cNvPr id="6" name="Tijdelijke aanduiding voor voettekst 5">
            <a:extLst>
              <a:ext uri="{FF2B5EF4-FFF2-40B4-BE49-F238E27FC236}">
                <a16:creationId xmlns:a16="http://schemas.microsoft.com/office/drawing/2014/main" id="{CDE97B68-ADB5-874C-BC60-65F4FA800BE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6333578-4A55-2E43-AD3C-703CC3989ACF}"/>
              </a:ext>
            </a:extLst>
          </p:cNvPr>
          <p:cNvSpPr>
            <a:spLocks noGrp="1"/>
          </p:cNvSpPr>
          <p:nvPr>
            <p:ph type="sldNum" sz="quarter" idx="12"/>
          </p:nvPr>
        </p:nvSpPr>
        <p:spPr/>
        <p:txBody>
          <a:bodyPr/>
          <a:lstStyle/>
          <a:p>
            <a:fld id="{0AF45EA1-652C-8A4F-8833-65A195C1A3C7}" type="slidenum">
              <a:rPr lang="nl-NL" smtClean="0"/>
              <a:t>‹nr.›</a:t>
            </a:fld>
            <a:endParaRPr lang="nl-NL"/>
          </a:p>
        </p:txBody>
      </p:sp>
    </p:spTree>
    <p:extLst>
      <p:ext uri="{BB962C8B-B14F-4D97-AF65-F5344CB8AC3E}">
        <p14:creationId xmlns:p14="http://schemas.microsoft.com/office/powerpoint/2010/main" val="1143578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49BB8E4-C032-484C-97DA-A58ACB121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FBD39FE-A8B5-4543-8C90-6E111DF79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DC07F4B-970D-1846-8999-A6D445B645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F7A4E-8AED-104E-818A-7F89581AC3B6}" type="datetimeFigureOut">
              <a:rPr lang="nl-NL" smtClean="0"/>
              <a:t>11-3-2026</a:t>
            </a:fld>
            <a:endParaRPr lang="nl-NL"/>
          </a:p>
        </p:txBody>
      </p:sp>
      <p:sp>
        <p:nvSpPr>
          <p:cNvPr id="5" name="Tijdelijke aanduiding voor voettekst 4">
            <a:extLst>
              <a:ext uri="{FF2B5EF4-FFF2-40B4-BE49-F238E27FC236}">
                <a16:creationId xmlns:a16="http://schemas.microsoft.com/office/drawing/2014/main" id="{56C4B019-F59D-7446-8F9E-1B0AEBA8B9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BFB506A-89A9-E446-9194-4BD95C1EB2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45EA1-652C-8A4F-8833-65A195C1A3C7}" type="slidenum">
              <a:rPr lang="nl-NL" smtClean="0"/>
              <a:t>‹nr.›</a:t>
            </a:fld>
            <a:endParaRPr lang="nl-NL"/>
          </a:p>
        </p:txBody>
      </p:sp>
    </p:spTree>
    <p:extLst>
      <p:ext uri="{BB962C8B-B14F-4D97-AF65-F5344CB8AC3E}">
        <p14:creationId xmlns:p14="http://schemas.microsoft.com/office/powerpoint/2010/main" val="4045873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58CA0786.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microsoft.com/office/2018/10/relationships/comments" Target="../comments/modernComment_101_56935B5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02_EBCAD93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0B_4D4A5B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14_474EA4B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mailto:safe_office@schiphol.nl"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Safe_Office@schiphol.nl"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rrow&#10;&#10;Description automatically generated">
            <a:extLst>
              <a:ext uri="{FF2B5EF4-FFF2-40B4-BE49-F238E27FC236}">
                <a16:creationId xmlns:a16="http://schemas.microsoft.com/office/drawing/2014/main" id="{C1AC1FD3-33EA-2DA7-5F1F-38A17B95FC46}"/>
              </a:ext>
            </a:extLst>
          </p:cNvPr>
          <p:cNvPicPr>
            <a:picLocks noChangeAspect="1"/>
          </p:cNvPicPr>
          <p:nvPr/>
        </p:nvPicPr>
        <p:blipFill>
          <a:blip r:embed="rId4"/>
          <a:stretch>
            <a:fillRect/>
          </a:stretch>
        </p:blipFill>
        <p:spPr>
          <a:xfrm>
            <a:off x="3175" y="0"/>
            <a:ext cx="12185650" cy="6858000"/>
          </a:xfrm>
          <a:prstGeom prst="rect">
            <a:avLst/>
          </a:prstGeom>
        </p:spPr>
      </p:pic>
      <p:sp>
        <p:nvSpPr>
          <p:cNvPr id="6" name="Tekstvak 5">
            <a:extLst>
              <a:ext uri="{FF2B5EF4-FFF2-40B4-BE49-F238E27FC236}">
                <a16:creationId xmlns:a16="http://schemas.microsoft.com/office/drawing/2014/main" id="{B9B4DBF7-B724-5649-8661-096028697C73}"/>
              </a:ext>
            </a:extLst>
          </p:cNvPr>
          <p:cNvSpPr txBox="1"/>
          <p:nvPr/>
        </p:nvSpPr>
        <p:spPr>
          <a:xfrm>
            <a:off x="247136" y="3490066"/>
            <a:ext cx="9792214" cy="1200329"/>
          </a:xfrm>
          <a:prstGeom prst="rect">
            <a:avLst/>
          </a:prstGeom>
          <a:noFill/>
        </p:spPr>
        <p:txBody>
          <a:bodyPr wrap="square" rtlCol="0">
            <a:spAutoFit/>
          </a:bodyPr>
          <a:lstStyle/>
          <a:p>
            <a:r>
              <a:rPr lang="nl-NL" sz="7200" b="1" dirty="0">
                <a:solidFill>
                  <a:schemeClr val="bg1"/>
                </a:solidFill>
                <a:latin typeface="Frutiger LT Pro 55 Roman" panose="020B0602020204020204" pitchFamily="34" charset="77"/>
              </a:rPr>
              <a:t>Beperkte overlast</a:t>
            </a:r>
          </a:p>
        </p:txBody>
      </p:sp>
      <p:sp>
        <p:nvSpPr>
          <p:cNvPr id="7" name="Tekstvak 6">
            <a:extLst>
              <a:ext uri="{FF2B5EF4-FFF2-40B4-BE49-F238E27FC236}">
                <a16:creationId xmlns:a16="http://schemas.microsoft.com/office/drawing/2014/main" id="{F56BCEEF-A049-014A-8E39-4AEB538D95E8}"/>
              </a:ext>
            </a:extLst>
          </p:cNvPr>
          <p:cNvSpPr txBox="1"/>
          <p:nvPr/>
        </p:nvSpPr>
        <p:spPr>
          <a:xfrm>
            <a:off x="247135" y="4690395"/>
            <a:ext cx="6830997" cy="461665"/>
          </a:xfrm>
          <a:prstGeom prst="rect">
            <a:avLst/>
          </a:prstGeom>
          <a:noFill/>
        </p:spPr>
        <p:txBody>
          <a:bodyPr wrap="square" rtlCol="0">
            <a:spAutoFit/>
          </a:bodyPr>
          <a:lstStyle/>
          <a:p>
            <a:r>
              <a:rPr lang="nl-NL" sz="2400" dirty="0">
                <a:solidFill>
                  <a:schemeClr val="bg1"/>
                </a:solidFill>
                <a:latin typeface="Frutiger LT Pro 55 Roman" panose="020B0602020204020204" pitchFamily="34" charset="77"/>
              </a:rPr>
              <a:t>Passagiers hebben geen last van mijn werk</a:t>
            </a:r>
          </a:p>
        </p:txBody>
      </p:sp>
    </p:spTree>
    <p:extLst>
      <p:ext uri="{BB962C8B-B14F-4D97-AF65-F5344CB8AC3E}">
        <p14:creationId xmlns:p14="http://schemas.microsoft.com/office/powerpoint/2010/main" val="1489635206"/>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5"/>
          <a:stretch>
            <a:fillRect/>
          </a:stretch>
        </p:blipFill>
        <p:spPr>
          <a:xfrm>
            <a:off x="0" y="-1"/>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410916"/>
            <a:ext cx="10515600" cy="1325563"/>
          </a:xfrm>
        </p:spPr>
        <p:txBody>
          <a:bodyPr>
            <a:normAutofit/>
          </a:bodyPr>
          <a:lstStyle/>
          <a:p>
            <a:r>
              <a:rPr lang="nl-NL" sz="3600" b="1">
                <a:solidFill>
                  <a:schemeClr val="bg2"/>
                </a:solidFill>
                <a:latin typeface="Frutiger LT Pro 55 Roman" panose="020B0602020204020204" pitchFamily="34" charset="77"/>
              </a:rPr>
              <a:t>Video</a:t>
            </a:r>
          </a:p>
        </p:txBody>
      </p:sp>
      <p:pic>
        <p:nvPicPr>
          <p:cNvPr id="4" name="Schiphol-beperkte-overlast" descr="Schiphol-beperkte-overlast">
            <a:hlinkClick r:id="" action="ppaction://media"/>
            <a:extLst>
              <a:ext uri="{FF2B5EF4-FFF2-40B4-BE49-F238E27FC236}">
                <a16:creationId xmlns:a16="http://schemas.microsoft.com/office/drawing/2014/main" id="{078567ED-CBEF-1786-BBEE-506AE222C80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2211" y="1666178"/>
            <a:ext cx="8499389" cy="4780906"/>
          </a:xfrm>
          <a:prstGeom prst="rect">
            <a:avLst/>
          </a:prstGeom>
        </p:spPr>
      </p:pic>
    </p:spTree>
    <p:extLst>
      <p:ext uri="{BB962C8B-B14F-4D97-AF65-F5344CB8AC3E}">
        <p14:creationId xmlns:p14="http://schemas.microsoft.com/office/powerpoint/2010/main" val="145249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6950BFC3-D8DA-4A85-94F7-54DA5524770B}">
      <p188:commentRel xmlns:p188="http://schemas.microsoft.com/office/powerpoint/2018/8/main" r:id="rId4"/>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3"/>
          <a:stretch>
            <a:fillRect/>
          </a:stretch>
        </p:blipFill>
        <p:spPr>
          <a:xfrm>
            <a:off x="0" y="-76727"/>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550478"/>
            <a:ext cx="10515600" cy="1325563"/>
          </a:xfrm>
        </p:spPr>
        <p:txBody>
          <a:bodyPr>
            <a:normAutofit/>
          </a:bodyPr>
          <a:lstStyle/>
          <a:p>
            <a:r>
              <a:rPr lang="nl-NL" sz="3600" b="1">
                <a:solidFill>
                  <a:schemeClr val="bg1"/>
                </a:solidFill>
                <a:latin typeface="Frutiger LT Pro 55 Roman" panose="020B0602020204020204" pitchFamily="34" charset="77"/>
              </a:rPr>
              <a:t>Bij Schiphol</a:t>
            </a:r>
          </a:p>
        </p:txBody>
      </p:sp>
      <p:sp>
        <p:nvSpPr>
          <p:cNvPr id="3" name="Tekstvak 2">
            <a:extLst>
              <a:ext uri="{FF2B5EF4-FFF2-40B4-BE49-F238E27FC236}">
                <a16:creationId xmlns:a16="http://schemas.microsoft.com/office/drawing/2014/main" id="{973490A0-3624-7244-80A4-B49D3D3CD4F9}"/>
              </a:ext>
            </a:extLst>
          </p:cNvPr>
          <p:cNvSpPr txBox="1"/>
          <p:nvPr/>
        </p:nvSpPr>
        <p:spPr>
          <a:xfrm>
            <a:off x="492211" y="3405679"/>
            <a:ext cx="7081406" cy="2308324"/>
          </a:xfrm>
          <a:prstGeom prst="rect">
            <a:avLst/>
          </a:prstGeom>
          <a:noFill/>
        </p:spPr>
        <p:txBody>
          <a:bodyPr wrap="square" rtlCol="0">
            <a:spAutoFit/>
          </a:bodyPr>
          <a:lstStyle/>
          <a:p>
            <a:endParaRPr lang="nl-NL" dirty="0">
              <a:solidFill>
                <a:srgbClr val="0F2962"/>
              </a:solidFill>
              <a:latin typeface="Frutiger LT Pro 55 Roman" panose="020B0602020204020204" pitchFamily="34" charset="77"/>
            </a:endParaRPr>
          </a:p>
          <a:p>
            <a:endParaRPr lang="nl-NL" dirty="0">
              <a:solidFill>
                <a:srgbClr val="0F2962"/>
              </a:solidFill>
              <a:latin typeface="Frutiger LT Pro 55 Roman" panose="020B0602020204020204" pitchFamily="34" charset="77"/>
            </a:endParaRPr>
          </a:p>
          <a:p>
            <a:endParaRPr lang="nl-NL" dirty="0">
              <a:solidFill>
                <a:srgbClr val="0F2962"/>
              </a:solidFill>
              <a:latin typeface="Frutiger LT Pro 55 Roman" panose="020B0602020204020204" pitchFamily="34" charset="77"/>
            </a:endParaRPr>
          </a:p>
          <a:p>
            <a:endParaRPr lang="nl-NL" dirty="0">
              <a:solidFill>
                <a:srgbClr val="0F2962"/>
              </a:solidFill>
              <a:latin typeface="Frutiger LT Pro 55 Roman" panose="020B0602020204020204" pitchFamily="34" charset="77"/>
            </a:endParaRPr>
          </a:p>
          <a:p>
            <a:endParaRPr lang="nl-NL" dirty="0">
              <a:solidFill>
                <a:srgbClr val="0F2962"/>
              </a:solidFill>
              <a:latin typeface="Frutiger LT Pro 55 Roman" panose="020B0602020204020204" pitchFamily="34" charset="77"/>
            </a:endParaRPr>
          </a:p>
          <a:p>
            <a:endParaRPr lang="nl-NL" dirty="0">
              <a:solidFill>
                <a:srgbClr val="0F2962"/>
              </a:solidFill>
              <a:latin typeface="Frutiger LT Pro 55 Roman" panose="020B0602020204020204" pitchFamily="34" charset="77"/>
            </a:endParaRPr>
          </a:p>
          <a:p>
            <a:r>
              <a:rPr lang="nl-NL" dirty="0">
                <a:solidFill>
                  <a:srgbClr val="0F2962"/>
                </a:solidFill>
                <a:latin typeface="Frutiger LT Pro 55 Roman" panose="020B0602020204020204" pitchFamily="34" charset="77"/>
              </a:rPr>
              <a:t>■ Schiphol wil een goede fijne en betrouwbare luchthaven zijn</a:t>
            </a:r>
          </a:p>
          <a:p>
            <a:r>
              <a:rPr lang="nl-NL" dirty="0">
                <a:solidFill>
                  <a:srgbClr val="0F2962"/>
                </a:solidFill>
                <a:latin typeface="Frutiger LT Pro 55 Roman" panose="020B0602020204020204" pitchFamily="34" charset="77"/>
              </a:rPr>
              <a:t>■ Hiervoor dienen we voortdurende te vernieuwen en verbeteren </a:t>
            </a:r>
          </a:p>
        </p:txBody>
      </p:sp>
      <p:pic>
        <p:nvPicPr>
          <p:cNvPr id="4" name="Afbeelding 3">
            <a:extLst>
              <a:ext uri="{FF2B5EF4-FFF2-40B4-BE49-F238E27FC236}">
                <a16:creationId xmlns:a16="http://schemas.microsoft.com/office/drawing/2014/main" id="{DE498BF7-21EF-C04B-81D2-3D7B2EA01C54}"/>
              </a:ext>
            </a:extLst>
          </p:cNvPr>
          <p:cNvPicPr>
            <a:picLocks noChangeAspect="1"/>
          </p:cNvPicPr>
          <p:nvPr/>
        </p:nvPicPr>
        <p:blipFill>
          <a:blip r:embed="rId4"/>
          <a:stretch>
            <a:fillRect/>
          </a:stretch>
        </p:blipFill>
        <p:spPr>
          <a:xfrm>
            <a:off x="4819135" y="2310309"/>
            <a:ext cx="3940987" cy="2341091"/>
          </a:xfrm>
          <a:prstGeom prst="rect">
            <a:avLst/>
          </a:prstGeom>
        </p:spPr>
      </p:pic>
    </p:spTree>
    <p:extLst>
      <p:ext uri="{BB962C8B-B14F-4D97-AF65-F5344CB8AC3E}">
        <p14:creationId xmlns:p14="http://schemas.microsoft.com/office/powerpoint/2010/main" val="3955939637"/>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9923"/>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424975"/>
            <a:ext cx="10515600" cy="1325563"/>
          </a:xfrm>
        </p:spPr>
        <p:txBody>
          <a:bodyPr>
            <a:noAutofit/>
          </a:bodyPr>
          <a:lstStyle/>
          <a:p>
            <a:r>
              <a:rPr lang="nl-NL" sz="3600" b="1" dirty="0">
                <a:solidFill>
                  <a:schemeClr val="bg1"/>
                </a:solidFill>
                <a:latin typeface="Frutiger LT Pro 55 Roman" panose="020B0602020204020204" pitchFamily="34" charset="77"/>
              </a:rPr>
              <a:t>De passagier is zich niet </a:t>
            </a:r>
            <a:br>
              <a:rPr lang="nl-NL" sz="3600" b="1" dirty="0">
                <a:solidFill>
                  <a:schemeClr val="bg1"/>
                </a:solidFill>
                <a:latin typeface="Frutiger LT Pro 55 Roman" panose="020B0602020204020204" pitchFamily="34" charset="77"/>
              </a:rPr>
            </a:br>
            <a:r>
              <a:rPr lang="nl-NL" sz="3600" b="1" dirty="0">
                <a:solidFill>
                  <a:schemeClr val="bg1"/>
                </a:solidFill>
                <a:latin typeface="Frutiger LT Pro 55 Roman" panose="020B0602020204020204" pitchFamily="34" charset="77"/>
              </a:rPr>
              <a:t>bewust van de </a:t>
            </a:r>
            <a:br>
              <a:rPr lang="nl-NL" sz="3600" b="1" dirty="0">
                <a:solidFill>
                  <a:schemeClr val="bg1"/>
                </a:solidFill>
                <a:latin typeface="Frutiger LT Pro 55 Roman" panose="020B0602020204020204" pitchFamily="34" charset="77"/>
              </a:rPr>
            </a:br>
            <a:r>
              <a:rPr lang="nl-NL" sz="3600" b="1" dirty="0">
                <a:solidFill>
                  <a:schemeClr val="bg1"/>
                </a:solidFill>
                <a:latin typeface="Frutiger LT Pro 55 Roman" panose="020B0602020204020204" pitchFamily="34" charset="77"/>
              </a:rPr>
              <a:t>risico’s</a:t>
            </a:r>
          </a:p>
        </p:txBody>
      </p:sp>
      <p:sp>
        <p:nvSpPr>
          <p:cNvPr id="3" name="Tekstvak 2">
            <a:extLst>
              <a:ext uri="{FF2B5EF4-FFF2-40B4-BE49-F238E27FC236}">
                <a16:creationId xmlns:a16="http://schemas.microsoft.com/office/drawing/2014/main" id="{973490A0-3624-7244-80A4-B49D3D3CD4F9}"/>
              </a:ext>
            </a:extLst>
          </p:cNvPr>
          <p:cNvSpPr txBox="1"/>
          <p:nvPr/>
        </p:nvSpPr>
        <p:spPr>
          <a:xfrm>
            <a:off x="404431" y="1936392"/>
            <a:ext cx="3204026" cy="4770537"/>
          </a:xfrm>
          <a:prstGeom prst="rect">
            <a:avLst/>
          </a:prstGeom>
          <a:noFill/>
        </p:spPr>
        <p:txBody>
          <a:bodyPr wrap="square" lIns="91440" tIns="45720" rIns="91440" bIns="45720" rtlCol="0" anchor="t">
            <a:spAutoFit/>
          </a:bodyPr>
          <a:lstStyle/>
          <a:p>
            <a:endParaRPr lang="nl-NL" sz="1600" dirty="0">
              <a:solidFill>
                <a:srgbClr val="0F2962"/>
              </a:solidFill>
              <a:latin typeface="Frutiger LT Pro 55 Roman" panose="020B0602020204020204" pitchFamily="34" charset="77"/>
            </a:endParaRPr>
          </a:p>
          <a:p>
            <a:endParaRPr lang="nl-NL" sz="1600" dirty="0">
              <a:solidFill>
                <a:srgbClr val="0F2962"/>
              </a:solidFill>
              <a:latin typeface="Frutiger LT Pro 55 Roman" panose="020B0602020204020204" pitchFamily="34" charset="77"/>
            </a:endParaRPr>
          </a:p>
          <a:p>
            <a:endParaRPr lang="nl-NL" sz="1600" dirty="0">
              <a:solidFill>
                <a:srgbClr val="0F2962"/>
              </a:solidFill>
              <a:latin typeface="Frutiger LT Pro 55 Roman" panose="020B0602020204020204" pitchFamily="34" charset="77"/>
            </a:endParaRPr>
          </a:p>
          <a:p>
            <a:endParaRPr lang="nl-NL" sz="1600" dirty="0">
              <a:solidFill>
                <a:srgbClr val="0F2962"/>
              </a:solidFill>
              <a:latin typeface="Frutiger LT Pro 55 Roman" panose="020B0602020204020204" pitchFamily="34" charset="77"/>
            </a:endParaRPr>
          </a:p>
          <a:p>
            <a:endParaRPr lang="nl-NL" sz="1600" dirty="0">
              <a:solidFill>
                <a:srgbClr val="0F2962"/>
              </a:solidFill>
              <a:latin typeface="Frutiger LT Pro 55 Roman" panose="020B0602020204020204" pitchFamily="34" charset="77"/>
            </a:endParaRPr>
          </a:p>
          <a:p>
            <a:endParaRPr lang="nl-NL" sz="1600" dirty="0">
              <a:solidFill>
                <a:srgbClr val="0F2962"/>
              </a:solidFill>
              <a:latin typeface="Frutiger LT Pro 55 Roman" panose="020B0602020204020204" pitchFamily="34" charset="77"/>
            </a:endParaRPr>
          </a:p>
          <a:p>
            <a:r>
              <a:rPr lang="nl-NL" sz="1600" dirty="0">
                <a:solidFill>
                  <a:srgbClr val="0F2962"/>
                </a:solidFill>
                <a:latin typeface="Frutiger LT Pro 55 Roman"/>
              </a:rPr>
              <a:t>Neem je verantwoordelijkheid voor de mensen om je heen. Die zijn zich vaak niet bewust van de risico’s van jouw werkzaamheden. Denk aan passagiers, bezoekers, maar ook anderen die in de buurt aan het werk zijn. Zorg er altijd voor dat jouw werkzaamheden geen overlast veroorzaakt en niemand in gevaar brengt. Tref maatregelen om overlast en risico’s te voorkomen.</a:t>
            </a:r>
          </a:p>
          <a:p>
            <a:endParaRPr lang="nl-NL" sz="1600" dirty="0">
              <a:solidFill>
                <a:srgbClr val="0F2962"/>
              </a:solidFill>
              <a:latin typeface="Frutiger LT Pro 55 Roman" panose="020B0602020204020204" pitchFamily="34" charset="77"/>
            </a:endParaRPr>
          </a:p>
          <a:p>
            <a:endParaRPr lang="nl-NL" sz="1600" dirty="0">
              <a:solidFill>
                <a:srgbClr val="0F2962"/>
              </a:solidFill>
              <a:latin typeface="Frutiger LT Pro 55 Roman" panose="020B0602020204020204" pitchFamily="34" charset="77"/>
            </a:endParaRPr>
          </a:p>
        </p:txBody>
      </p:sp>
      <p:pic>
        <p:nvPicPr>
          <p:cNvPr id="8" name="Afbeelding 7" descr="Afbeelding met binnen, plafond, vloer, kamer&#10;&#10;Automatisch gegenereerde beschrijving">
            <a:extLst>
              <a:ext uri="{FF2B5EF4-FFF2-40B4-BE49-F238E27FC236}">
                <a16:creationId xmlns:a16="http://schemas.microsoft.com/office/drawing/2014/main" id="{85B84836-7062-7948-B775-B475AC5AA0B9}"/>
              </a:ext>
            </a:extLst>
          </p:cNvPr>
          <p:cNvPicPr>
            <a:picLocks noChangeAspect="1"/>
          </p:cNvPicPr>
          <p:nvPr/>
        </p:nvPicPr>
        <p:blipFill>
          <a:blip r:embed="rId3"/>
          <a:stretch>
            <a:fillRect/>
          </a:stretch>
        </p:blipFill>
        <p:spPr>
          <a:xfrm>
            <a:off x="4591878" y="3120734"/>
            <a:ext cx="4551004" cy="3032905"/>
          </a:xfrm>
          <a:prstGeom prst="rect">
            <a:avLst/>
          </a:prstGeom>
        </p:spPr>
      </p:pic>
    </p:spTree>
    <p:extLst>
      <p:ext uri="{BB962C8B-B14F-4D97-AF65-F5344CB8AC3E}">
        <p14:creationId xmlns:p14="http://schemas.microsoft.com/office/powerpoint/2010/main" val="1331769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1"/>
            <a:ext cx="12192000" cy="6861575"/>
          </a:xfrm>
        </p:spPr>
      </p:pic>
      <p:sp>
        <p:nvSpPr>
          <p:cNvPr id="3" name="Tekstvak 2">
            <a:extLst>
              <a:ext uri="{FF2B5EF4-FFF2-40B4-BE49-F238E27FC236}">
                <a16:creationId xmlns:a16="http://schemas.microsoft.com/office/drawing/2014/main" id="{973490A0-3624-7244-80A4-B49D3D3CD4F9}"/>
              </a:ext>
            </a:extLst>
          </p:cNvPr>
          <p:cNvSpPr txBox="1"/>
          <p:nvPr/>
        </p:nvSpPr>
        <p:spPr>
          <a:xfrm>
            <a:off x="492211" y="3196988"/>
            <a:ext cx="8327324" cy="4370427"/>
          </a:xfrm>
          <a:prstGeom prst="rect">
            <a:avLst/>
          </a:prstGeom>
          <a:noFill/>
        </p:spPr>
        <p:txBody>
          <a:bodyPr wrap="square" rtlCol="0">
            <a:spAutoFit/>
          </a:bodyPr>
          <a:lstStyle/>
          <a:p>
            <a:pPr fontAlgn="ctr"/>
            <a:r>
              <a:rPr lang="nl-NL" sz="1600">
                <a:solidFill>
                  <a:srgbClr val="0F2962"/>
                </a:solidFill>
                <a:latin typeface="Frutiger LT Pro 55 Roman" panose="020B0602020204020204" pitchFamily="34" charset="77"/>
              </a:rPr>
              <a:t>■  </a:t>
            </a:r>
            <a:r>
              <a:rPr lang="nl-NL">
                <a:solidFill>
                  <a:srgbClr val="0F2962"/>
                </a:solidFill>
                <a:latin typeface="Frutiger LT Pro 55 Roman" panose="020B0602020204020204" pitchFamily="34" charset="77"/>
              </a:rPr>
              <a:t>Uitgangspunt is dan: overlast veroorzakend werk alleen buiten operationele uren</a:t>
            </a:r>
          </a:p>
          <a:p>
            <a:pPr fontAlgn="ctr"/>
            <a:endParaRPr lang="nl-NL">
              <a:solidFill>
                <a:srgbClr val="0F2962"/>
              </a:solidFill>
              <a:latin typeface="Frutiger LT Pro 55 Roman" panose="020B0602020204020204" pitchFamily="34" charset="77"/>
            </a:endParaRPr>
          </a:p>
          <a:p>
            <a:pPr fontAlgn="ctr"/>
            <a:r>
              <a:rPr lang="nl-NL">
                <a:solidFill>
                  <a:srgbClr val="0F2962"/>
                </a:solidFill>
                <a:latin typeface="Frutiger LT Pro 55 Roman" panose="020B0602020204020204" pitchFamily="34" charset="77"/>
              </a:rPr>
              <a:t>■  Denk aan lawaai </a:t>
            </a:r>
          </a:p>
          <a:p>
            <a:pPr fontAlgn="ctr"/>
            <a:endParaRPr lang="nl-NL">
              <a:solidFill>
                <a:srgbClr val="0F2962"/>
              </a:solidFill>
              <a:latin typeface="Frutiger LT Pro 55 Roman" panose="020B0602020204020204" pitchFamily="34" charset="77"/>
            </a:endParaRPr>
          </a:p>
          <a:p>
            <a:pPr fontAlgn="ctr"/>
            <a:r>
              <a:rPr lang="nl-NL">
                <a:solidFill>
                  <a:srgbClr val="0F2962"/>
                </a:solidFill>
                <a:latin typeface="Frutiger LT Pro 55 Roman" panose="020B0602020204020204" pitchFamily="34" charset="77"/>
              </a:rPr>
              <a:t>■  Transport van zwaar materiaal</a:t>
            </a:r>
          </a:p>
          <a:p>
            <a:pPr fontAlgn="ctr"/>
            <a:endParaRPr lang="nl-NL">
              <a:solidFill>
                <a:srgbClr val="0F2962"/>
              </a:solidFill>
              <a:latin typeface="Frutiger LT Pro 55 Roman" panose="020B0602020204020204" pitchFamily="34" charset="77"/>
            </a:endParaRPr>
          </a:p>
          <a:p>
            <a:pPr fontAlgn="ctr"/>
            <a:r>
              <a:rPr lang="nl-NL">
                <a:solidFill>
                  <a:srgbClr val="0F2962"/>
                </a:solidFill>
                <a:latin typeface="Frutiger LT Pro 55 Roman" panose="020B0602020204020204" pitchFamily="34" charset="77"/>
              </a:rPr>
              <a:t>■  Stof veroorzakende werkzaamheden </a:t>
            </a:r>
          </a:p>
          <a:p>
            <a:pPr fontAlgn="ctr"/>
            <a:endParaRPr lang="nl-NL">
              <a:solidFill>
                <a:srgbClr val="0F2962"/>
              </a:solidFill>
              <a:latin typeface="Frutiger LT Pro 55 Roman" panose="020B0602020204020204" pitchFamily="34" charset="77"/>
            </a:endParaRPr>
          </a:p>
          <a:p>
            <a:pPr fontAlgn="ctr"/>
            <a:r>
              <a:rPr lang="nl-NL">
                <a:solidFill>
                  <a:srgbClr val="0F2962"/>
                </a:solidFill>
                <a:latin typeface="Frutiger LT Pro 55 Roman" panose="020B0602020204020204" pitchFamily="34" charset="77"/>
              </a:rPr>
              <a:t>■  Vallende voorwerpen vanaf steigers of werkplekken</a:t>
            </a:r>
          </a:p>
          <a:p>
            <a:pPr fontAlgn="ctr"/>
            <a:endParaRPr lang="nl-NL">
              <a:solidFill>
                <a:srgbClr val="0F2962"/>
              </a:solidFill>
              <a:latin typeface="Frutiger LT Pro 55 Roman" panose="020B0602020204020204" pitchFamily="34" charset="77"/>
            </a:endParaRPr>
          </a:p>
          <a:p>
            <a:pPr fontAlgn="ctr"/>
            <a:r>
              <a:rPr lang="nl-NL">
                <a:solidFill>
                  <a:srgbClr val="0F2962"/>
                </a:solidFill>
                <a:latin typeface="Frutiger LT Pro 55 Roman" panose="020B0602020204020204" pitchFamily="34" charset="77"/>
              </a:rPr>
              <a:t>■  Afspraken hierover worden vastgelegd in de werkvergunning (OVA) </a:t>
            </a:r>
          </a:p>
          <a:p>
            <a:pPr fontAlgn="ctr"/>
            <a:endParaRPr lang="nl-NL" sz="1600">
              <a:solidFill>
                <a:srgbClr val="0F2962"/>
              </a:solidFill>
              <a:latin typeface="Frutiger LT Pro 55 Roman" panose="020B0602020204020204" pitchFamily="34" charset="77"/>
            </a:endParaRPr>
          </a:p>
          <a:p>
            <a:pPr fontAlgn="ctr"/>
            <a:endParaRPr lang="nl-NL" sz="1600">
              <a:solidFill>
                <a:srgbClr val="0F2962"/>
              </a:solidFill>
              <a:latin typeface="Frutiger LT Pro 55 Roman" panose="020B0602020204020204" pitchFamily="34" charset="77"/>
            </a:endParaRPr>
          </a:p>
          <a:p>
            <a:pPr fontAlgn="ctr"/>
            <a:endParaRPr lang="nl-NL" sz="1600">
              <a:solidFill>
                <a:srgbClr val="0F2962"/>
              </a:solidFill>
              <a:latin typeface="Frutiger LT Pro 55 Roman" panose="020B0602020204020204" pitchFamily="34" charset="77"/>
            </a:endParaRPr>
          </a:p>
          <a:p>
            <a:pPr fontAlgn="ctr"/>
            <a:endParaRPr lang="nl-NL" sz="1600">
              <a:solidFill>
                <a:srgbClr val="0F2962"/>
              </a:solidFill>
              <a:latin typeface="Frutiger LT Pro 55 Roman" panose="020B0602020204020204" pitchFamily="34" charset="77"/>
            </a:endParaRPr>
          </a:p>
          <a:p>
            <a:endParaRPr lang="nl-NL" sz="1600">
              <a:solidFill>
                <a:srgbClr val="0F2962"/>
              </a:solidFill>
              <a:latin typeface="Frutiger LT Pro 55 Roman" panose="020B0602020204020204" pitchFamily="34" charset="77"/>
            </a:endParaRPr>
          </a:p>
        </p:txBody>
      </p:sp>
      <p:sp>
        <p:nvSpPr>
          <p:cNvPr id="11" name="Titel 1">
            <a:extLst>
              <a:ext uri="{FF2B5EF4-FFF2-40B4-BE49-F238E27FC236}">
                <a16:creationId xmlns:a16="http://schemas.microsoft.com/office/drawing/2014/main" id="{A0297DD2-06CA-1E4F-8B69-DB96046EF941}"/>
              </a:ext>
            </a:extLst>
          </p:cNvPr>
          <p:cNvSpPr>
            <a:spLocks noGrp="1"/>
          </p:cNvSpPr>
          <p:nvPr>
            <p:ph type="title"/>
          </p:nvPr>
        </p:nvSpPr>
        <p:spPr>
          <a:xfrm>
            <a:off x="492211" y="547960"/>
            <a:ext cx="10515600" cy="1325563"/>
          </a:xfrm>
        </p:spPr>
        <p:txBody>
          <a:bodyPr>
            <a:noAutofit/>
          </a:bodyPr>
          <a:lstStyle/>
          <a:p>
            <a:r>
              <a:rPr lang="nl-NL" sz="3600" b="1">
                <a:solidFill>
                  <a:schemeClr val="bg1"/>
                </a:solidFill>
                <a:latin typeface="Frutiger LT Pro 55 Roman" panose="020B0602020204020204" pitchFamily="34" charset="77"/>
              </a:rPr>
              <a:t>Soms is overlast niet te </a:t>
            </a:r>
            <a:br>
              <a:rPr lang="nl-NL" sz="3600" b="1">
                <a:solidFill>
                  <a:schemeClr val="bg1"/>
                </a:solidFill>
                <a:latin typeface="Frutiger LT Pro 55 Roman" panose="020B0602020204020204" pitchFamily="34" charset="77"/>
              </a:rPr>
            </a:br>
            <a:r>
              <a:rPr lang="nl-NL" sz="3600" b="1">
                <a:solidFill>
                  <a:schemeClr val="bg1"/>
                </a:solidFill>
                <a:latin typeface="Frutiger LT Pro 55 Roman" panose="020B0602020204020204" pitchFamily="34" charset="77"/>
              </a:rPr>
              <a:t>voorkomen</a:t>
            </a:r>
          </a:p>
        </p:txBody>
      </p:sp>
    </p:spTree>
    <p:extLst>
      <p:ext uri="{BB962C8B-B14F-4D97-AF65-F5344CB8AC3E}">
        <p14:creationId xmlns:p14="http://schemas.microsoft.com/office/powerpoint/2010/main" val="2917202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3"/>
          <a:stretch>
            <a:fillRect/>
          </a:stretch>
        </p:blipFill>
        <p:spPr>
          <a:xfrm>
            <a:off x="0" y="-1"/>
            <a:ext cx="12192000" cy="6861575"/>
          </a:xfrm>
        </p:spPr>
      </p:pic>
      <p:sp>
        <p:nvSpPr>
          <p:cNvPr id="3" name="Tekstvak 2">
            <a:extLst>
              <a:ext uri="{FF2B5EF4-FFF2-40B4-BE49-F238E27FC236}">
                <a16:creationId xmlns:a16="http://schemas.microsoft.com/office/drawing/2014/main" id="{973490A0-3624-7244-80A4-B49D3D3CD4F9}"/>
              </a:ext>
            </a:extLst>
          </p:cNvPr>
          <p:cNvSpPr txBox="1"/>
          <p:nvPr/>
        </p:nvSpPr>
        <p:spPr>
          <a:xfrm>
            <a:off x="406718" y="3464080"/>
            <a:ext cx="6260540" cy="3139321"/>
          </a:xfrm>
          <a:prstGeom prst="rect">
            <a:avLst/>
          </a:prstGeom>
          <a:noFill/>
        </p:spPr>
        <p:txBody>
          <a:bodyPr wrap="square" lIns="91440" tIns="45720" rIns="91440" bIns="45720" rtlCol="0" anchor="t">
            <a:spAutoFit/>
          </a:bodyPr>
          <a:lstStyle/>
          <a:p>
            <a:pPr fontAlgn="ctr"/>
            <a:r>
              <a:rPr lang="nl-NL" dirty="0">
                <a:solidFill>
                  <a:srgbClr val="0F2962"/>
                </a:solidFill>
                <a:latin typeface="Frutiger LT Pro 55 Roman" panose="020B0602020204020204" pitchFamily="34" charset="77"/>
              </a:rPr>
              <a:t>■  Houdt altijd rekening met de passagiers</a:t>
            </a:r>
          </a:p>
          <a:p>
            <a:pPr fontAlgn="ctr"/>
            <a:endParaRPr lang="nl-NL" dirty="0">
              <a:solidFill>
                <a:srgbClr val="0F2962"/>
              </a:solidFill>
              <a:latin typeface="Frutiger LT Pro 55 Roman" panose="020B0602020204020204" pitchFamily="34" charset="77"/>
            </a:endParaRPr>
          </a:p>
          <a:p>
            <a:pPr fontAlgn="ctr"/>
            <a:r>
              <a:rPr lang="nl-NL" dirty="0">
                <a:solidFill>
                  <a:srgbClr val="0F2962"/>
                </a:solidFill>
                <a:latin typeface="Frutiger LT Pro 55 Roman" panose="020B0602020204020204" pitchFamily="34" charset="77"/>
              </a:rPr>
              <a:t>■  Lawaai is niet toegestaan</a:t>
            </a:r>
          </a:p>
          <a:p>
            <a:pPr fontAlgn="ctr"/>
            <a:endParaRPr lang="nl-NL" dirty="0">
              <a:solidFill>
                <a:srgbClr val="0F2962"/>
              </a:solidFill>
              <a:latin typeface="Frutiger LT Pro 55 Roman" panose="020B0602020204020204" pitchFamily="34" charset="77"/>
            </a:endParaRPr>
          </a:p>
          <a:p>
            <a:pPr fontAlgn="ctr"/>
            <a:r>
              <a:rPr lang="nl-NL" dirty="0">
                <a:solidFill>
                  <a:srgbClr val="0F2962"/>
                </a:solidFill>
                <a:latin typeface="Frutiger LT Pro 55 Roman" panose="020B0602020204020204" pitchFamily="34" charset="77"/>
              </a:rPr>
              <a:t>■  Schreeuw nooit tijdens je werk</a:t>
            </a:r>
          </a:p>
          <a:p>
            <a:pPr fontAlgn="ctr"/>
            <a:endParaRPr lang="nl-NL" dirty="0">
              <a:solidFill>
                <a:srgbClr val="0F2962"/>
              </a:solidFill>
              <a:latin typeface="Frutiger LT Pro 55 Roman" panose="020B0602020204020204" pitchFamily="34" charset="77"/>
            </a:endParaRPr>
          </a:p>
          <a:p>
            <a:pPr fontAlgn="ctr"/>
            <a:r>
              <a:rPr lang="nl-NL" dirty="0">
                <a:solidFill>
                  <a:srgbClr val="0F2962"/>
                </a:solidFill>
                <a:latin typeface="Frutiger LT Pro 55 Roman" panose="020B0602020204020204" pitchFamily="34" charset="77"/>
              </a:rPr>
              <a:t>■  Geen overlast veroorzakende radio’s op de werkplek</a:t>
            </a:r>
          </a:p>
          <a:p>
            <a:pPr fontAlgn="ctr"/>
            <a:endParaRPr lang="nl-NL" dirty="0">
              <a:solidFill>
                <a:srgbClr val="0F2962"/>
              </a:solidFill>
              <a:latin typeface="Frutiger LT Pro 55 Roman" panose="020B0602020204020204" pitchFamily="34" charset="77"/>
            </a:endParaRPr>
          </a:p>
          <a:p>
            <a:pPr fontAlgn="ctr"/>
            <a:r>
              <a:rPr lang="nl-NL" dirty="0">
                <a:solidFill>
                  <a:srgbClr val="0F2962"/>
                </a:solidFill>
                <a:latin typeface="Frutiger LT Pro 55 Roman" panose="020B0602020204020204" pitchFamily="34" charset="77"/>
              </a:rPr>
              <a:t>■  Houdt bouwgebieden gesloten</a:t>
            </a:r>
          </a:p>
          <a:p>
            <a:pPr fontAlgn="ctr"/>
            <a:endParaRPr lang="nl-NL" dirty="0">
              <a:solidFill>
                <a:srgbClr val="0F2962"/>
              </a:solidFill>
              <a:latin typeface="Frutiger LT Pro 55 Roman" panose="020B0602020204020204" pitchFamily="34" charset="77"/>
            </a:endParaRPr>
          </a:p>
          <a:p>
            <a:pPr fontAlgn="ctr"/>
            <a:endParaRPr lang="nl-NL" dirty="0">
              <a:solidFill>
                <a:srgbClr val="0F2962"/>
              </a:solidFill>
              <a:latin typeface="Frutiger LT Pro 55 Roman" panose="020B0602020204020204" pitchFamily="34" charset="77"/>
            </a:endParaRPr>
          </a:p>
        </p:txBody>
      </p:sp>
      <p:sp>
        <p:nvSpPr>
          <p:cNvPr id="8" name="Titel 1">
            <a:extLst>
              <a:ext uri="{FF2B5EF4-FFF2-40B4-BE49-F238E27FC236}">
                <a16:creationId xmlns:a16="http://schemas.microsoft.com/office/drawing/2014/main" id="{D65D001C-721E-DE4A-BBD8-B760F072AC82}"/>
              </a:ext>
            </a:extLst>
          </p:cNvPr>
          <p:cNvSpPr txBox="1">
            <a:spLocks/>
          </p:cNvSpPr>
          <p:nvPr/>
        </p:nvSpPr>
        <p:spPr>
          <a:xfrm>
            <a:off x="492211" y="5504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a:solidFill>
                  <a:schemeClr val="bg1"/>
                </a:solidFill>
                <a:latin typeface="Frutiger LT Pro 55 Roman" panose="020B0602020204020204" pitchFamily="34" charset="77"/>
              </a:rPr>
              <a:t>Wat verwacht Schiphol </a:t>
            </a:r>
          </a:p>
          <a:p>
            <a:r>
              <a:rPr lang="nl-NL" sz="3600" b="1">
                <a:solidFill>
                  <a:schemeClr val="bg1"/>
                </a:solidFill>
                <a:latin typeface="Frutiger LT Pro 55 Roman" panose="020B0602020204020204" pitchFamily="34" charset="77"/>
              </a:rPr>
              <a:t>van jou (1/2)?</a:t>
            </a:r>
          </a:p>
        </p:txBody>
      </p:sp>
      <p:pic>
        <p:nvPicPr>
          <p:cNvPr id="4" name="Picture 3" descr="A picture containing clipart&#10;&#10;Description automatically generated">
            <a:extLst>
              <a:ext uri="{FF2B5EF4-FFF2-40B4-BE49-F238E27FC236}">
                <a16:creationId xmlns:a16="http://schemas.microsoft.com/office/drawing/2014/main" id="{9754A8A8-C91A-444B-DDB9-1662E5DE4CAD}"/>
              </a:ext>
            </a:extLst>
          </p:cNvPr>
          <p:cNvPicPr>
            <a:picLocks noChangeAspect="1"/>
          </p:cNvPicPr>
          <p:nvPr/>
        </p:nvPicPr>
        <p:blipFill>
          <a:blip r:embed="rId4"/>
          <a:stretch>
            <a:fillRect/>
          </a:stretch>
        </p:blipFill>
        <p:spPr>
          <a:xfrm>
            <a:off x="5750011" y="3303587"/>
            <a:ext cx="3470623" cy="1945703"/>
          </a:xfrm>
          <a:prstGeom prst="rect">
            <a:avLst/>
          </a:prstGeom>
        </p:spPr>
      </p:pic>
    </p:spTree>
    <p:extLst>
      <p:ext uri="{BB962C8B-B14F-4D97-AF65-F5344CB8AC3E}">
        <p14:creationId xmlns:p14="http://schemas.microsoft.com/office/powerpoint/2010/main" val="81044916"/>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3"/>
          <a:stretch>
            <a:fillRect/>
          </a:stretch>
        </p:blipFill>
        <p:spPr>
          <a:xfrm>
            <a:off x="0" y="-1"/>
            <a:ext cx="12192000" cy="6861575"/>
          </a:xfrm>
        </p:spPr>
      </p:pic>
      <p:sp>
        <p:nvSpPr>
          <p:cNvPr id="3" name="Tekstvak 2">
            <a:extLst>
              <a:ext uri="{FF2B5EF4-FFF2-40B4-BE49-F238E27FC236}">
                <a16:creationId xmlns:a16="http://schemas.microsoft.com/office/drawing/2014/main" id="{973490A0-3624-7244-80A4-B49D3D3CD4F9}"/>
              </a:ext>
            </a:extLst>
          </p:cNvPr>
          <p:cNvSpPr txBox="1"/>
          <p:nvPr/>
        </p:nvSpPr>
        <p:spPr>
          <a:xfrm>
            <a:off x="264292" y="3749005"/>
            <a:ext cx="6260540" cy="2523768"/>
          </a:xfrm>
          <a:prstGeom prst="rect">
            <a:avLst/>
          </a:prstGeom>
          <a:noFill/>
        </p:spPr>
        <p:txBody>
          <a:bodyPr wrap="square" lIns="91440" tIns="45720" rIns="91440" bIns="45720" rtlCol="0" anchor="t">
            <a:spAutoFit/>
          </a:bodyPr>
          <a:lstStyle/>
          <a:p>
            <a:pPr fontAlgn="ctr"/>
            <a:r>
              <a:rPr lang="nl-NL">
                <a:solidFill>
                  <a:srgbClr val="0F2962"/>
                </a:solidFill>
                <a:latin typeface="Frutiger LT Pro 55 Roman" panose="020B0602020204020204" pitchFamily="34" charset="77"/>
              </a:rPr>
              <a:t>■  Gebruik de voorgeschreven afzettingen*</a:t>
            </a:r>
          </a:p>
          <a:p>
            <a:pPr fontAlgn="ctr"/>
            <a:endParaRPr lang="nl-NL">
              <a:solidFill>
                <a:srgbClr val="0F2962"/>
              </a:solidFill>
              <a:latin typeface="Frutiger LT Pro 55 Roman" panose="020B0602020204020204" pitchFamily="34" charset="77"/>
            </a:endParaRPr>
          </a:p>
          <a:p>
            <a:pPr fontAlgn="ctr"/>
            <a:r>
              <a:rPr lang="nl-NL">
                <a:solidFill>
                  <a:srgbClr val="0F2962"/>
                </a:solidFill>
                <a:latin typeface="Frutiger LT Pro 55 Roman" panose="020B0602020204020204" pitchFamily="34" charset="77"/>
              </a:rPr>
              <a:t>■  Laat geen materiaal onbeheerd achter in passagiersgebieden</a:t>
            </a:r>
          </a:p>
          <a:p>
            <a:pPr fontAlgn="ctr"/>
            <a:endParaRPr lang="nl-NL">
              <a:solidFill>
                <a:srgbClr val="0F2962"/>
              </a:solidFill>
              <a:latin typeface="Frutiger LT Pro 55 Roman" panose="020B0602020204020204" pitchFamily="34" charset="77"/>
            </a:endParaRPr>
          </a:p>
          <a:p>
            <a:pPr fontAlgn="ctr"/>
            <a:r>
              <a:rPr lang="nl-NL">
                <a:solidFill>
                  <a:srgbClr val="0F2962"/>
                </a:solidFill>
                <a:latin typeface="Frutiger LT Pro 55 Roman" panose="020B0602020204020204" pitchFamily="34" charset="77"/>
              </a:rPr>
              <a:t>■  Voorkom vallende voorwerpen in passagiersgebieden</a:t>
            </a:r>
          </a:p>
          <a:p>
            <a:pPr fontAlgn="ctr"/>
            <a:endParaRPr lang="nl-NL">
              <a:solidFill>
                <a:srgbClr val="0F2962"/>
              </a:solidFill>
              <a:latin typeface="Frutiger LT Pro 55 Roman" panose="020B0602020204020204" pitchFamily="34" charset="77"/>
            </a:endParaRPr>
          </a:p>
          <a:p>
            <a:pPr fontAlgn="ctr"/>
            <a:r>
              <a:rPr lang="nl-NL">
                <a:solidFill>
                  <a:srgbClr val="0F2962"/>
                </a:solidFill>
                <a:latin typeface="Frutiger LT Pro 55 Roman" panose="020B0602020204020204" pitchFamily="34" charset="77"/>
              </a:rPr>
              <a:t>■  Houdt rekening met passagiers rond je werkplek </a:t>
            </a:r>
          </a:p>
          <a:p>
            <a:pPr fontAlgn="ctr"/>
            <a:endParaRPr lang="nl-NL">
              <a:solidFill>
                <a:srgbClr val="0F2962"/>
              </a:solidFill>
              <a:latin typeface="Frutiger LT Pro 55 Roman" panose="020B0602020204020204" pitchFamily="34" charset="77"/>
            </a:endParaRPr>
          </a:p>
          <a:p>
            <a:pPr fontAlgn="ctr"/>
            <a:r>
              <a:rPr lang="nl-NL" sz="1400" b="1">
                <a:solidFill>
                  <a:srgbClr val="0F2962"/>
                </a:solidFill>
                <a:latin typeface="Frutiger LT Pro 55 Roman" panose="020B0602020204020204" pitchFamily="34" charset="77"/>
              </a:rPr>
              <a:t>* Zie uitvoeringsvoorwaarden OPS terminal op  www.schiphol.nl/veiligheid</a:t>
            </a:r>
          </a:p>
        </p:txBody>
      </p:sp>
      <p:sp>
        <p:nvSpPr>
          <p:cNvPr id="8" name="Titel 1">
            <a:extLst>
              <a:ext uri="{FF2B5EF4-FFF2-40B4-BE49-F238E27FC236}">
                <a16:creationId xmlns:a16="http://schemas.microsoft.com/office/drawing/2014/main" id="{D65D001C-721E-DE4A-BBD8-B760F072AC82}"/>
              </a:ext>
            </a:extLst>
          </p:cNvPr>
          <p:cNvSpPr txBox="1">
            <a:spLocks/>
          </p:cNvSpPr>
          <p:nvPr/>
        </p:nvSpPr>
        <p:spPr>
          <a:xfrm>
            <a:off x="492211" y="5504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a:solidFill>
                  <a:schemeClr val="bg1"/>
                </a:solidFill>
                <a:latin typeface="Frutiger LT Pro 55 Roman" panose="020B0602020204020204" pitchFamily="34" charset="77"/>
              </a:rPr>
              <a:t>Wat verwacht Schiphol </a:t>
            </a:r>
          </a:p>
          <a:p>
            <a:r>
              <a:rPr lang="nl-NL" sz="3600" b="1">
                <a:solidFill>
                  <a:schemeClr val="bg1"/>
                </a:solidFill>
                <a:latin typeface="Frutiger LT Pro 55 Roman" panose="020B0602020204020204" pitchFamily="34" charset="77"/>
              </a:rPr>
              <a:t>van jou (2/2)?</a:t>
            </a:r>
          </a:p>
        </p:txBody>
      </p:sp>
      <p:pic>
        <p:nvPicPr>
          <p:cNvPr id="4" name="Picture 3" descr="Graphical user interface&#10;&#10;Description automatically generated with medium confidence">
            <a:extLst>
              <a:ext uri="{FF2B5EF4-FFF2-40B4-BE49-F238E27FC236}">
                <a16:creationId xmlns:a16="http://schemas.microsoft.com/office/drawing/2014/main" id="{CAE14170-F5C1-586D-E478-912E10771EB0}"/>
              </a:ext>
            </a:extLst>
          </p:cNvPr>
          <p:cNvPicPr>
            <a:picLocks noChangeAspect="1"/>
          </p:cNvPicPr>
          <p:nvPr/>
        </p:nvPicPr>
        <p:blipFill>
          <a:blip r:embed="rId4"/>
          <a:stretch>
            <a:fillRect/>
          </a:stretch>
        </p:blipFill>
        <p:spPr>
          <a:xfrm>
            <a:off x="5750011" y="1679109"/>
            <a:ext cx="3554221" cy="1993696"/>
          </a:xfrm>
          <a:prstGeom prst="rect">
            <a:avLst/>
          </a:prstGeom>
        </p:spPr>
      </p:pic>
    </p:spTree>
    <p:extLst>
      <p:ext uri="{BB962C8B-B14F-4D97-AF65-F5344CB8AC3E}">
        <p14:creationId xmlns:p14="http://schemas.microsoft.com/office/powerpoint/2010/main" val="1196336304"/>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1"/>
            <a:ext cx="12192000" cy="6861575"/>
          </a:xfrm>
        </p:spPr>
      </p:pic>
      <p:sp>
        <p:nvSpPr>
          <p:cNvPr id="3" name="Tekstvak 2">
            <a:extLst>
              <a:ext uri="{FF2B5EF4-FFF2-40B4-BE49-F238E27FC236}">
                <a16:creationId xmlns:a16="http://schemas.microsoft.com/office/drawing/2014/main" id="{973490A0-3624-7244-80A4-B49D3D3CD4F9}"/>
              </a:ext>
            </a:extLst>
          </p:cNvPr>
          <p:cNvSpPr txBox="1"/>
          <p:nvPr/>
        </p:nvSpPr>
        <p:spPr>
          <a:xfrm>
            <a:off x="492211" y="3196988"/>
            <a:ext cx="8327324" cy="4739759"/>
          </a:xfrm>
          <a:prstGeom prst="rect">
            <a:avLst/>
          </a:prstGeom>
          <a:noFill/>
        </p:spPr>
        <p:txBody>
          <a:bodyPr wrap="square" rtlCol="0">
            <a:spAutoFit/>
          </a:bodyPr>
          <a:lstStyle/>
          <a:p>
            <a:pPr fontAlgn="ctr"/>
            <a:r>
              <a:rPr lang="nl-NL">
                <a:solidFill>
                  <a:srgbClr val="0F2962"/>
                </a:solidFill>
                <a:latin typeface="Frutiger LT Pro 55 Roman" panose="020B0602020204020204"/>
              </a:rPr>
              <a:t>Van Schiphol krijg je alle ruimte om alles te doen wat nodig is om in een veilige omgeving te kunnen werken en de overlast voor passagiers zo veel mogelijk te voorkomen. We doen het veilig of we doen het niet. </a:t>
            </a:r>
          </a:p>
          <a:p>
            <a:pPr fontAlgn="ctr"/>
            <a:r>
              <a:rPr lang="nl-NL">
                <a:solidFill>
                  <a:srgbClr val="0F2962"/>
                </a:solidFill>
                <a:latin typeface="Frutiger LT Pro 55 Roman" panose="020B0602020204020204"/>
              </a:rPr>
              <a:t>Daarnaast mag je ons ook actief om ondersteuning vragen om je werk veilig te kunnen doen. </a:t>
            </a:r>
          </a:p>
          <a:p>
            <a:pPr fontAlgn="ctr"/>
            <a:r>
              <a:rPr lang="nl-NL">
                <a:solidFill>
                  <a:srgbClr val="0F2962"/>
                </a:solidFill>
                <a:latin typeface="Frutiger LT Pro 55 Roman" panose="020B0602020204020204"/>
              </a:rPr>
              <a:t>Je kunt ons bereiken via </a:t>
            </a:r>
            <a:r>
              <a:rPr lang="nl-NL" u="sng">
                <a:solidFill>
                  <a:srgbClr val="0F2962"/>
                </a:solidFill>
                <a:latin typeface="Frutiger LT Pro 55 Roman" panose="020B0602020204020204"/>
                <a:hlinkClick r:id="rId3">
                  <a:extLst>
                    <a:ext uri="{A12FA001-AC4F-418D-AE19-62706E023703}">
                      <ahyp:hlinkClr xmlns:ahyp="http://schemas.microsoft.com/office/drawing/2018/hyperlinkcolor" val="tx"/>
                    </a:ext>
                  </a:extLst>
                </a:hlinkClick>
              </a:rPr>
              <a:t>safe_office@schiphol.nl</a:t>
            </a:r>
            <a:r>
              <a:rPr lang="nl-NL">
                <a:solidFill>
                  <a:srgbClr val="0F2962"/>
                </a:solidFill>
                <a:latin typeface="Frutiger LT Pro 55 Roman" panose="020B0602020204020204"/>
              </a:rPr>
              <a:t> of natuurlijk via jouw leidinggevende. </a:t>
            </a:r>
          </a:p>
          <a:p>
            <a:pPr fontAlgn="ctr"/>
            <a:endParaRPr lang="nl-NL" sz="1600">
              <a:solidFill>
                <a:srgbClr val="0F2962"/>
              </a:solidFill>
              <a:latin typeface="Frutiger LT Pro 55 Roman" panose="020B0602020204020204" pitchFamily="34" charset="77"/>
            </a:endParaRPr>
          </a:p>
          <a:p>
            <a:pPr fontAlgn="ctr"/>
            <a:r>
              <a:rPr lang="nl-NL">
                <a:solidFill>
                  <a:srgbClr val="0F2962"/>
                </a:solidFill>
                <a:latin typeface="Frutiger LT Pro 55 Roman" panose="020B0602020204020204" pitchFamily="34" charset="77"/>
              </a:rPr>
              <a:t>Tot slot onze belangrijkste tips:</a:t>
            </a:r>
          </a:p>
          <a:p>
            <a:pPr fontAlgn="ctr"/>
            <a:endParaRPr lang="nl-NL" sz="1600">
              <a:solidFill>
                <a:srgbClr val="0F2962"/>
              </a:solidFill>
              <a:latin typeface="Frutiger LT Pro 55 Roman" panose="020B0602020204020204" pitchFamily="34" charset="77"/>
            </a:endParaRPr>
          </a:p>
          <a:p>
            <a:pPr fontAlgn="ctr"/>
            <a:r>
              <a:rPr lang="nl-NL" sz="1600" b="1">
                <a:solidFill>
                  <a:srgbClr val="0F2962"/>
                </a:solidFill>
                <a:latin typeface="Frutiger LT Pro 55 Roman" panose="020B0602020204020204" pitchFamily="34" charset="77"/>
              </a:rPr>
              <a:t>BLIJF ALTIJD ALERT! </a:t>
            </a:r>
          </a:p>
          <a:p>
            <a:pPr fontAlgn="ctr"/>
            <a:r>
              <a:rPr lang="nl-NL" sz="1600" b="1">
                <a:solidFill>
                  <a:srgbClr val="0F2962"/>
                </a:solidFill>
                <a:latin typeface="Frutiger LT Pro 55 Roman" panose="020B0602020204020204" pitchFamily="34" charset="77"/>
              </a:rPr>
              <a:t>BIJ TWIJFEL: ALTIJD VRAGEN. </a:t>
            </a:r>
          </a:p>
          <a:p>
            <a:pPr fontAlgn="ctr"/>
            <a:r>
              <a:rPr lang="nl-NL" sz="1600" b="1">
                <a:solidFill>
                  <a:srgbClr val="0F2962"/>
                </a:solidFill>
                <a:latin typeface="Frutiger LT Pro 55 Roman" panose="020B0602020204020204" pitchFamily="34" charset="77"/>
              </a:rPr>
              <a:t>ONDERBREEK INDIEN NODIG HET WERK.</a:t>
            </a:r>
          </a:p>
          <a:p>
            <a:pPr fontAlgn="ctr"/>
            <a:endParaRPr lang="nl-NL" sz="1600">
              <a:solidFill>
                <a:srgbClr val="0F2962"/>
              </a:solidFill>
              <a:latin typeface="Frutiger LT Pro 55 Roman" panose="020B0602020204020204" pitchFamily="34" charset="77"/>
            </a:endParaRPr>
          </a:p>
          <a:p>
            <a:pPr fontAlgn="ctr"/>
            <a:endParaRPr lang="nl-NL" sz="1600">
              <a:solidFill>
                <a:srgbClr val="0F2962"/>
              </a:solidFill>
              <a:latin typeface="Frutiger LT Pro 55 Roman" panose="020B0602020204020204" pitchFamily="34" charset="77"/>
            </a:endParaRPr>
          </a:p>
          <a:p>
            <a:pPr fontAlgn="ctr"/>
            <a:endParaRPr lang="nl-NL" sz="1600">
              <a:solidFill>
                <a:srgbClr val="0F2962"/>
              </a:solidFill>
              <a:latin typeface="Frutiger LT Pro 55 Roman" panose="020B0602020204020204" pitchFamily="34" charset="77"/>
            </a:endParaRPr>
          </a:p>
          <a:p>
            <a:pPr fontAlgn="ctr"/>
            <a:endParaRPr lang="nl-NL" sz="1600">
              <a:solidFill>
                <a:srgbClr val="0F2962"/>
              </a:solidFill>
              <a:latin typeface="Frutiger LT Pro 55 Roman" panose="020B0602020204020204" pitchFamily="34" charset="77"/>
            </a:endParaRPr>
          </a:p>
          <a:p>
            <a:pPr fontAlgn="ctr"/>
            <a:endParaRPr lang="nl-NL" sz="1600">
              <a:solidFill>
                <a:srgbClr val="0F2962"/>
              </a:solidFill>
              <a:latin typeface="Frutiger LT Pro 55 Roman" panose="020B0602020204020204" pitchFamily="34" charset="77"/>
            </a:endParaRPr>
          </a:p>
          <a:p>
            <a:endParaRPr lang="nl-NL" sz="1600">
              <a:solidFill>
                <a:srgbClr val="0F2962"/>
              </a:solidFill>
              <a:latin typeface="Frutiger LT Pro 55 Roman" panose="020B0602020204020204" pitchFamily="34" charset="77"/>
            </a:endParaRPr>
          </a:p>
        </p:txBody>
      </p:sp>
      <p:sp>
        <p:nvSpPr>
          <p:cNvPr id="11" name="Titel 1">
            <a:extLst>
              <a:ext uri="{FF2B5EF4-FFF2-40B4-BE49-F238E27FC236}">
                <a16:creationId xmlns:a16="http://schemas.microsoft.com/office/drawing/2014/main" id="{A0297DD2-06CA-1E4F-8B69-DB96046EF941}"/>
              </a:ext>
            </a:extLst>
          </p:cNvPr>
          <p:cNvSpPr>
            <a:spLocks noGrp="1"/>
          </p:cNvSpPr>
          <p:nvPr>
            <p:ph type="title"/>
          </p:nvPr>
        </p:nvSpPr>
        <p:spPr>
          <a:xfrm>
            <a:off x="492211" y="547960"/>
            <a:ext cx="10515600" cy="1325563"/>
          </a:xfrm>
        </p:spPr>
        <p:txBody>
          <a:bodyPr>
            <a:noAutofit/>
          </a:bodyPr>
          <a:lstStyle/>
          <a:p>
            <a:r>
              <a:rPr lang="nl-NL" sz="3600" b="1">
                <a:solidFill>
                  <a:schemeClr val="bg1"/>
                </a:solidFill>
                <a:latin typeface="Frutiger LT Pro 55 Roman" panose="020B0602020204020204" pitchFamily="34" charset="77"/>
              </a:rPr>
              <a:t>Wat mag je van Schiphol </a:t>
            </a:r>
            <a:br>
              <a:rPr lang="nl-NL" sz="3600" b="1">
                <a:solidFill>
                  <a:schemeClr val="bg1"/>
                </a:solidFill>
                <a:latin typeface="Frutiger LT Pro 55 Roman" panose="020B0602020204020204" pitchFamily="34" charset="77"/>
              </a:rPr>
            </a:br>
            <a:r>
              <a:rPr lang="nl-NL" sz="3600" b="1">
                <a:solidFill>
                  <a:schemeClr val="bg1"/>
                </a:solidFill>
                <a:latin typeface="Frutiger LT Pro 55 Roman" panose="020B0602020204020204" pitchFamily="34" charset="77"/>
              </a:rPr>
              <a:t>verwachten? </a:t>
            </a:r>
          </a:p>
        </p:txBody>
      </p:sp>
    </p:spTree>
    <p:extLst>
      <p:ext uri="{BB962C8B-B14F-4D97-AF65-F5344CB8AC3E}">
        <p14:creationId xmlns:p14="http://schemas.microsoft.com/office/powerpoint/2010/main" val="3497715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A60EE8D0-1FE1-614A-9B37-7B9A91BD59A9}"/>
              </a:ext>
            </a:extLst>
          </p:cNvPr>
          <p:cNvPicPr>
            <a:picLocks noGrp="1" noChangeAspect="1"/>
          </p:cNvPicPr>
          <p:nvPr>
            <p:ph idx="1"/>
          </p:nvPr>
        </p:nvPicPr>
        <p:blipFill>
          <a:blip r:embed="rId2"/>
          <a:stretch>
            <a:fillRect/>
          </a:stretch>
        </p:blipFill>
        <p:spPr>
          <a:xfrm>
            <a:off x="0" y="0"/>
            <a:ext cx="12192000" cy="6861575"/>
          </a:xfrm>
        </p:spPr>
      </p:pic>
      <p:sp>
        <p:nvSpPr>
          <p:cNvPr id="2" name="Titel 1">
            <a:extLst>
              <a:ext uri="{FF2B5EF4-FFF2-40B4-BE49-F238E27FC236}">
                <a16:creationId xmlns:a16="http://schemas.microsoft.com/office/drawing/2014/main" id="{82B29615-C558-E741-850B-5730F00A86B3}"/>
              </a:ext>
            </a:extLst>
          </p:cNvPr>
          <p:cNvSpPr>
            <a:spLocks noGrp="1"/>
          </p:cNvSpPr>
          <p:nvPr>
            <p:ph type="title"/>
          </p:nvPr>
        </p:nvSpPr>
        <p:spPr>
          <a:xfrm>
            <a:off x="492211" y="550478"/>
            <a:ext cx="10515600" cy="1325563"/>
          </a:xfrm>
        </p:spPr>
        <p:txBody>
          <a:bodyPr>
            <a:normAutofit/>
          </a:bodyPr>
          <a:lstStyle/>
          <a:p>
            <a:r>
              <a:rPr lang="nl-NL" sz="3600" b="1">
                <a:solidFill>
                  <a:schemeClr val="bg1"/>
                </a:solidFill>
                <a:latin typeface="Frutiger LT Pro 55 Roman" panose="020B0602020204020204" pitchFamily="34" charset="77"/>
              </a:rPr>
              <a:t>Tot slot</a:t>
            </a:r>
          </a:p>
        </p:txBody>
      </p:sp>
      <p:sp>
        <p:nvSpPr>
          <p:cNvPr id="3" name="Tekstvak 2">
            <a:extLst>
              <a:ext uri="{FF2B5EF4-FFF2-40B4-BE49-F238E27FC236}">
                <a16:creationId xmlns:a16="http://schemas.microsoft.com/office/drawing/2014/main" id="{973490A0-3624-7244-80A4-B49D3D3CD4F9}"/>
              </a:ext>
            </a:extLst>
          </p:cNvPr>
          <p:cNvSpPr txBox="1"/>
          <p:nvPr/>
        </p:nvSpPr>
        <p:spPr>
          <a:xfrm>
            <a:off x="492211" y="3353145"/>
            <a:ext cx="7645949" cy="2031325"/>
          </a:xfrm>
          <a:prstGeom prst="rect">
            <a:avLst/>
          </a:prstGeom>
          <a:noFill/>
        </p:spPr>
        <p:txBody>
          <a:bodyPr wrap="square" rtlCol="0">
            <a:spAutoFit/>
          </a:bodyPr>
          <a:lstStyle/>
          <a:p>
            <a:pPr marL="285750" indent="-285750">
              <a:buSzPct val="150000"/>
              <a:buFont typeface="Wingdings" pitchFamily="2" charset="2"/>
              <a:buChar char="§"/>
            </a:pPr>
            <a:r>
              <a:rPr lang="nl-NL">
                <a:solidFill>
                  <a:srgbClr val="0F2962"/>
                </a:solidFill>
                <a:latin typeface="Frutiger LT Pro 55 Roman" panose="020B0602020204020204" pitchFamily="34" charset="77"/>
              </a:rPr>
              <a:t>Vragen / onduidelijkheden? </a:t>
            </a:r>
          </a:p>
          <a:p>
            <a:pPr>
              <a:buSzPct val="150000"/>
            </a:pPr>
            <a:r>
              <a:rPr lang="nl-NL">
                <a:solidFill>
                  <a:srgbClr val="0F2962"/>
                </a:solidFill>
                <a:latin typeface="Frutiger LT Pro 55 Roman" panose="020B0602020204020204" pitchFamily="34" charset="77"/>
              </a:rPr>
              <a:t>     Contact opdrachtgever / projectmanager</a:t>
            </a:r>
          </a:p>
          <a:p>
            <a:pPr marL="285750" indent="-285750">
              <a:buSzPct val="150000"/>
              <a:buFont typeface="Wingdings" pitchFamily="2" charset="2"/>
              <a:buChar char="§"/>
            </a:pPr>
            <a:endParaRPr lang="nl-NL">
              <a:solidFill>
                <a:srgbClr val="0F2962"/>
              </a:solidFill>
              <a:latin typeface="Frutiger LT Pro 55 Roman" panose="020B0602020204020204" pitchFamily="34" charset="77"/>
            </a:endParaRPr>
          </a:p>
          <a:p>
            <a:pPr marL="285750" indent="-285750">
              <a:buSzPct val="150000"/>
              <a:buFont typeface="Wingdings" pitchFamily="2" charset="2"/>
              <a:buChar char="§"/>
            </a:pPr>
            <a:r>
              <a:rPr lang="nl-NL" err="1">
                <a:solidFill>
                  <a:srgbClr val="0F2962"/>
                </a:solidFill>
                <a:latin typeface="Frutiger LT Pro 55 Roman" panose="020B0602020204020204" pitchFamily="34" charset="77"/>
              </a:rPr>
              <a:t>www.schiphol.nl</a:t>
            </a:r>
            <a:r>
              <a:rPr lang="nl-NL">
                <a:solidFill>
                  <a:srgbClr val="0F2962"/>
                </a:solidFill>
                <a:latin typeface="Frutiger LT Pro 55 Roman" panose="020B0602020204020204" pitchFamily="34" charset="77"/>
              </a:rPr>
              <a:t>/veiligheid</a:t>
            </a:r>
          </a:p>
          <a:p>
            <a:pPr marL="285750" indent="-285750">
              <a:buSzPct val="150000"/>
              <a:buFont typeface="Wingdings" pitchFamily="2" charset="2"/>
              <a:buChar char="§"/>
            </a:pPr>
            <a:endParaRPr lang="nl-NL">
              <a:solidFill>
                <a:srgbClr val="0F2962"/>
              </a:solidFill>
              <a:latin typeface="Frutiger LT Pro 55 Roman" panose="020B0602020204020204" pitchFamily="34" charset="77"/>
            </a:endParaRPr>
          </a:p>
          <a:p>
            <a:pPr marL="285750" indent="-285750">
              <a:buSzPct val="150000"/>
              <a:buFont typeface="Wingdings" pitchFamily="2" charset="2"/>
              <a:buChar char="§"/>
            </a:pPr>
            <a:r>
              <a:rPr lang="nl-NL">
                <a:solidFill>
                  <a:srgbClr val="0F2962"/>
                </a:solidFill>
                <a:latin typeface="Frutiger LT Pro 55 Roman" panose="020B0602020204020204" pitchFamily="34" charset="77"/>
              </a:rPr>
              <a:t>Voor algemene vragen m.b.t. Safety contact HSE Office via </a:t>
            </a:r>
            <a:r>
              <a:rPr lang="nl-NL" u="sng">
                <a:solidFill>
                  <a:srgbClr val="0F2962"/>
                </a:solidFill>
                <a:latin typeface="Frutiger LT Pro 55 Roman" panose="020B0602020204020204" pitchFamily="34" charset="77"/>
                <a:hlinkClick r:id="rId3" tooltip="mailto:safe_office@schiphol.nl">
                  <a:extLst>
                    <a:ext uri="{A12FA001-AC4F-418D-AE19-62706E023703}">
                      <ahyp:hlinkClr xmlns:ahyp="http://schemas.microsoft.com/office/drawing/2018/hyperlinkcolor" val="tx"/>
                    </a:ext>
                  </a:extLst>
                </a:hlinkClick>
              </a:rPr>
              <a:t>Safe_Office@schiphol.nl</a:t>
            </a:r>
            <a:r>
              <a:rPr lang="nl-NL">
                <a:solidFill>
                  <a:srgbClr val="0F2962"/>
                </a:solidFill>
                <a:latin typeface="Frutiger LT Pro 55 Roman" panose="020B0602020204020204" pitchFamily="34" charset="77"/>
              </a:rPr>
              <a:t>.</a:t>
            </a:r>
          </a:p>
        </p:txBody>
      </p:sp>
      <p:pic>
        <p:nvPicPr>
          <p:cNvPr id="6" name="Picture 5" descr="Logo&#10;&#10;Description automatically generated">
            <a:extLst>
              <a:ext uri="{FF2B5EF4-FFF2-40B4-BE49-F238E27FC236}">
                <a16:creationId xmlns:a16="http://schemas.microsoft.com/office/drawing/2014/main" id="{6AE9392B-3EE0-433B-BBDF-AC2B706853BD}"/>
              </a:ext>
            </a:extLst>
          </p:cNvPr>
          <p:cNvPicPr>
            <a:picLocks noChangeAspect="1"/>
          </p:cNvPicPr>
          <p:nvPr/>
        </p:nvPicPr>
        <p:blipFill>
          <a:blip r:embed="rId4"/>
          <a:stretch>
            <a:fillRect/>
          </a:stretch>
        </p:blipFill>
        <p:spPr>
          <a:xfrm rot="21148969">
            <a:off x="3489748" y="5362972"/>
            <a:ext cx="5582421" cy="1016407"/>
          </a:xfrm>
          <a:prstGeom prst="rect">
            <a:avLst/>
          </a:prstGeom>
        </p:spPr>
      </p:pic>
    </p:spTree>
    <p:extLst>
      <p:ext uri="{BB962C8B-B14F-4D97-AF65-F5344CB8AC3E}">
        <p14:creationId xmlns:p14="http://schemas.microsoft.com/office/powerpoint/2010/main" val="389179592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9CB6C45695B74BA34E32C4F825981F" ma:contentTypeVersion="28" ma:contentTypeDescription="Create a new document." ma:contentTypeScope="" ma:versionID="0ca1a65e2f1aa690be217ac3fd41acab">
  <xsd:schema xmlns:xsd="http://www.w3.org/2001/XMLSchema" xmlns:xs="http://www.w3.org/2001/XMLSchema" xmlns:p="http://schemas.microsoft.com/office/2006/metadata/properties" xmlns:ns1="http://schemas.microsoft.com/sharepoint/v3" xmlns:ns2="eadd29aa-bf57-444e-b421-511116d50a58" xmlns:ns3="http://schemas.microsoft.com/sharepoint/v3/fields" xmlns:ns4="851256ee-1493-464f-b855-67169ff3a9e3" targetNamespace="http://schemas.microsoft.com/office/2006/metadata/properties" ma:root="true" ma:fieldsID="aaa050007692ac49ee33243163921ac8" ns1:_="" ns2:_="" ns3:_="" ns4:_="">
    <xsd:import namespace="http://schemas.microsoft.com/sharepoint/v3"/>
    <xsd:import namespace="eadd29aa-bf57-444e-b421-511116d50a58"/>
    <xsd:import namespace="http://schemas.microsoft.com/sharepoint/v3/fields"/>
    <xsd:import namespace="851256ee-1493-464f-b855-67169ff3a9e3"/>
    <xsd:element name="properties">
      <xsd:complexType>
        <xsd:sequence>
          <xsd:element name="documentManagement">
            <xsd:complexType>
              <xsd:all>
                <xsd:element ref="ns2:Document_x0020_Date" minOccurs="0"/>
                <xsd:element ref="ns2:Document_x0020_Version" minOccurs="0"/>
                <xsd:element ref="ns2:Document_x0020_Type" minOccurs="0"/>
                <xsd:element ref="ns3:_Status" minOccurs="0"/>
                <xsd:element ref="ns4:Label_x002f_Location" minOccurs="0"/>
                <xsd:element ref="ns1:V3Comments" minOccurs="0"/>
                <xsd:element ref="ns4:MediaServiceMetadata" minOccurs="0"/>
                <xsd:element ref="ns4:MediaServiceFastMetadata" minOccurs="0"/>
                <xsd:element ref="ns2:SharedWithUsers" minOccurs="0"/>
                <xsd:element ref="ns2:SharedWithDetails"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lcf76f155ced4ddcb4097134ff3c332f" minOccurs="0"/>
                <xsd:element ref="ns2:TaxCatchAll"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V3Comments" ma:index="7" nillable="true" ma:displayName="Comments" ma:internalName="V3Comme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add29aa-bf57-444e-b421-511116d50a58" elementFormDefault="qualified">
    <xsd:import namespace="http://schemas.microsoft.com/office/2006/documentManagement/types"/>
    <xsd:import namespace="http://schemas.microsoft.com/office/infopath/2007/PartnerControls"/>
    <xsd:element name="Document_x0020_Date" ma:index="2" nillable="true" ma:displayName="Document Date" ma:default="[today]" ma:format="DateOnly" ma:internalName="Document_x0020_Date">
      <xsd:simpleType>
        <xsd:restriction base="dms:DateTime"/>
      </xsd:simpleType>
    </xsd:element>
    <xsd:element name="Document_x0020_Version" ma:index="3" nillable="true" ma:displayName="Document Version" ma:decimals="1" ma:internalName="Document_x0020_Version" ma:percentage="FALSE">
      <xsd:simpleType>
        <xsd:restriction base="dms:Number"/>
      </xsd:simpleType>
    </xsd:element>
    <xsd:element name="Document_x0020_Type" ma:index="4" nillable="true" ma:displayName="Document Type" ma:format="Dropdown" ma:internalName="Document_x0020_Type">
      <xsd:simpleType>
        <xsd:union memberTypes="dms:Text">
          <xsd:simpleType>
            <xsd:restriction base="dms:Choice">
              <xsd:enumeration value="Aanschrijving"/>
              <xsd:enumeration value="Agenda, notulen of actielijst"/>
              <xsd:enumeration value="Bijlage"/>
              <xsd:enumeration value="Contract"/>
              <xsd:enumeration value="Dataset of meetresultaten"/>
              <xsd:enumeration value="Omgevingsvergunning"/>
              <xsd:enumeration value="Overig"/>
              <xsd:enumeration value="Presentatie"/>
              <xsd:enumeration value="Rapport"/>
              <xsd:enumeration value="RI&amp;E en PvA"/>
              <xsd:enumeration value="Richtlijn, norm of wetgeving"/>
              <xsd:enumeration value="Samenvatting"/>
              <xsd:enumeration value="Tekening"/>
              <xsd:enumeration value="Terms of Reference"/>
              <xsd:enumeration value="Uitgaand document"/>
            </xsd:restriction>
          </xsd:simpleType>
        </xsd:union>
      </xsd:simpleType>
    </xsd:element>
    <xsd:element name="SharedWithUsers" ma:index="1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hidden="true" ma:internalName="SharedWithDetails" ma:readOnly="true">
      <xsd:simpleType>
        <xsd:restriction base="dms:Note"/>
      </xsd:simpleType>
    </xsd:element>
    <xsd:element name="TaxCatchAll" ma:index="25" nillable="true" ma:displayName="Taxonomy Catch All Column" ma:hidden="true" ma:list="{b8a855c5-6215-4701-86da-ddf3822d574b}" ma:internalName="TaxCatchAll" ma:readOnly="false" ma:showField="CatchAllData" ma:web="eadd29aa-bf57-444e-b421-511116d50a5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5" nillable="true" ma:displayName="Status" ma:format="Dropdown" ma:internalName="_Status">
      <xsd:simpleType>
        <xsd:union memberTypes="dms:Text">
          <xsd:simpleType>
            <xsd:restriction base="dms:Choice">
              <xsd:enumeration value="Draft"/>
              <xsd:enumeration value="In review"/>
              <xsd:enumeration value="Final"/>
              <xsd:enumeration value="Format"/>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851256ee-1493-464f-b855-67169ff3a9e3" elementFormDefault="qualified">
    <xsd:import namespace="http://schemas.microsoft.com/office/2006/documentManagement/types"/>
    <xsd:import namespace="http://schemas.microsoft.com/office/infopath/2007/PartnerControls"/>
    <xsd:element name="Label_x002f_Location" ma:index="6" nillable="true" ma:displayName="Label/Location" ma:internalName="Label_x002f_Location">
      <xsd:complexType>
        <xsd:complexContent>
          <xsd:extension base="dms:MultiChoiceFillIn">
            <xsd:sequence>
              <xsd:element name="Value" maxOccurs="unbounded" minOccurs="0" nillable="true">
                <xsd:simpleType>
                  <xsd:union memberTypes="dms:Text">
                    <xsd:simpleType>
                      <xsd:restriction base="dms:Choice">
                        <xsd:enumeration value="Bagage"/>
                        <xsd:enumeration value="Terminal"/>
                        <xsd:enumeration value="Airside"/>
                        <xsd:enumeration value="Landside"/>
                        <xsd:enumeration value="Parking"/>
                        <xsd:enumeration value="VOP's"/>
                        <xsd:enumeration value="Pieren"/>
                        <xsd:enumeration value="Daken"/>
                      </xsd:restriction>
                    </xsd:simpleType>
                  </xsd:union>
                </xsd:simpleType>
              </xsd:element>
            </xsd:sequence>
          </xsd:extension>
        </xsd:complexContent>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hidden="true" ma:internalName="MediaServiceKeyPoints"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hidden="true" ma:internalName="MediaLengthInSeconds" ma:readOnly="true">
      <xsd:simpleType>
        <xsd:restriction base="dms:Unknown"/>
      </xsd:simpleType>
    </xsd:element>
    <xsd:element name="MediaServiceAutoTags" ma:index="19" nillable="true" ma:displayName="Tags" ma:hidden="true" ma:internalName="MediaServiceAutoTags" ma:readOnly="true">
      <xsd:simpleType>
        <xsd:restriction base="dms:Text"/>
      </xsd:simpleType>
    </xsd:element>
    <xsd:element name="MediaServiceLocation" ma:index="20" nillable="true" ma:displayName="Location" ma:hidden="true" ma:internalName="MediaServiceLocation" ma:readOnly="true">
      <xsd:simpleType>
        <xsd:restriction base="dms:Text"/>
      </xsd:simpleType>
    </xsd:element>
    <xsd:element name="MediaServiceOCR" ma:index="21" nillable="true" ma:displayName="Extracted Text" ma:hidden="true" ma:internalName="MediaServiceOCR" ma:readOnly="true">
      <xsd:simpleType>
        <xsd:restriction base="dms:Note"/>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f368baf-70a1-4a54-b386-ff5a79ea02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ument_x0020_Date xmlns="eadd29aa-bf57-444e-b421-511116d50a58" xsi:nil="true"/>
    <_Status xmlns="http://schemas.microsoft.com/sharepoint/v3/fields" xsi:nil="true"/>
    <lcf76f155ced4ddcb4097134ff3c332f xmlns="851256ee-1493-464f-b855-67169ff3a9e3">
      <Terms xmlns="http://schemas.microsoft.com/office/infopath/2007/PartnerControls"/>
    </lcf76f155ced4ddcb4097134ff3c332f>
    <V3Comments xmlns="http://schemas.microsoft.com/sharepoint/v3" xsi:nil="true"/>
    <Document_x0020_Version xmlns="eadd29aa-bf57-444e-b421-511116d50a58" xsi:nil="true"/>
    <TaxCatchAll xmlns="eadd29aa-bf57-444e-b421-511116d50a58" xsi:nil="true"/>
    <Document_x0020_Type xmlns="eadd29aa-bf57-444e-b421-511116d50a58" xsi:nil="true"/>
    <Label_x002f_Location xmlns="851256ee-1493-464f-b855-67169ff3a9e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5CF6C0-8568-4581-860E-ED054D94675C}"/>
</file>

<file path=customXml/itemProps2.xml><?xml version="1.0" encoding="utf-8"?>
<ds:datastoreItem xmlns:ds="http://schemas.openxmlformats.org/officeDocument/2006/customXml" ds:itemID="{E06F302C-D00C-4977-A4AA-4293BA457903}">
  <ds:schemaRefs>
    <ds:schemaRef ds:uri="http://www.w3.org/XML/1998/namespace"/>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a2ff09c1-fc51-416c-a551-b4873589fb2f"/>
    <ds:schemaRef ds:uri="http://schemas.microsoft.com/sharepoint/v3/fields"/>
    <ds:schemaRef ds:uri="eadd29aa-bf57-444e-b421-511116d50a58"/>
    <ds:schemaRef ds:uri="http://schemas.microsoft.com/sharepoint/v3"/>
    <ds:schemaRef ds:uri="851256ee-1493-464f-b855-67169ff3a9e3"/>
  </ds:schemaRefs>
</ds:datastoreItem>
</file>

<file path=customXml/itemProps3.xml><?xml version="1.0" encoding="utf-8"?>
<ds:datastoreItem xmlns:ds="http://schemas.openxmlformats.org/officeDocument/2006/customXml" ds:itemID="{5B6B841D-E77C-44CA-B7EE-8FD5EE7B2900}">
  <ds:schemaRefs>
    <ds:schemaRef ds:uri="http://schemas.microsoft.com/sharepoint/v3/contenttype/forms"/>
  </ds:schemaRefs>
</ds:datastoreItem>
</file>

<file path=docMetadata/LabelInfo.xml><?xml version="1.0" encoding="utf-8"?>
<clbl:labelList xmlns:clbl="http://schemas.microsoft.com/office/2020/mipLabelMetadata">
  <clbl:label id="{5237ac88-813e-467d-90ba-6ce279e3edc8}" enabled="1" method="Standard" siteId="{27776982-d882-41b2-95ac-322f28d5a2ce}" contentBits="0" removed="0"/>
</clbl:labelList>
</file>

<file path=docProps/app.xml><?xml version="1.0" encoding="utf-8"?>
<Properties xmlns="http://schemas.openxmlformats.org/officeDocument/2006/extended-properties" xmlns:vt="http://schemas.openxmlformats.org/officeDocument/2006/docPropsVTypes">
  <TotalTime>0</TotalTime>
  <Words>393</Words>
  <Application>Microsoft Office PowerPoint</Application>
  <PresentationFormat>Breedbeeld</PresentationFormat>
  <Paragraphs>79</Paragraphs>
  <Slides>9</Slides>
  <Notes>1</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vt:i4>
      </vt:variant>
    </vt:vector>
  </HeadingPairs>
  <TitlesOfParts>
    <vt:vector size="15" baseType="lpstr">
      <vt:lpstr>Arial</vt:lpstr>
      <vt:lpstr>Calibri</vt:lpstr>
      <vt:lpstr>Calibri Light</vt:lpstr>
      <vt:lpstr>Frutiger LT Pro 55 Roman</vt:lpstr>
      <vt:lpstr>Wingdings</vt:lpstr>
      <vt:lpstr>Kantoorthema</vt:lpstr>
      <vt:lpstr>PowerPoint-presentatie</vt:lpstr>
      <vt:lpstr>Video</vt:lpstr>
      <vt:lpstr>Bij Schiphol</vt:lpstr>
      <vt:lpstr>De passagier is zich niet  bewust van de  risico’s</vt:lpstr>
      <vt:lpstr>Soms is overlast niet te  voorkomen</vt:lpstr>
      <vt:lpstr>PowerPoint-presentatie</vt:lpstr>
      <vt:lpstr>PowerPoint-presentatie</vt:lpstr>
      <vt:lpstr>Wat mag je van Schiphol  verwachten? </vt:lpstr>
      <vt:lpstr>Tot slot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Eveline Raap (Salmay)</dc:creator>
  <cp:lastModifiedBy>Kuiten, Rob</cp:lastModifiedBy>
  <cp:revision>2</cp:revision>
  <dcterms:created xsi:type="dcterms:W3CDTF">2021-06-03T10:40:26Z</dcterms:created>
  <dcterms:modified xsi:type="dcterms:W3CDTF">2026-03-11T09:33:49Z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0x0101007D9CB6C45695B74BA34E32C4F825981F</vt:lpwstr>
  </property>
  <property fmtid="{D5CDD505-2E9C-101B-9397-08002B2CF9AE}" pid="3" name="MSIP_Label_5237ac88-813e-467d-90ba-6ce279e3edc8_Enabled">
    <vt:lpwstr>true</vt:lpwstr>
  </property>
  <property fmtid="{D5CDD505-2E9C-101B-9397-08002B2CF9AE}" pid="4" name="MSIP_Label_5237ac88-813e-467d-90ba-6ce279e3edc8_SetDate">
    <vt:lpwstr>2022-04-04T07:44:25Z</vt:lpwstr>
  </property>
  <property fmtid="{D5CDD505-2E9C-101B-9397-08002B2CF9AE}" pid="5" name="MSIP_Label_5237ac88-813e-467d-90ba-6ce279e3edc8_Method">
    <vt:lpwstr>Standard</vt:lpwstr>
  </property>
  <property fmtid="{D5CDD505-2E9C-101B-9397-08002B2CF9AE}" pid="6" name="MSIP_Label_5237ac88-813e-467d-90ba-6ce279e3edc8_Name">
    <vt:lpwstr>5237ac88-813e-467d-90ba-6ce279e3edc8</vt:lpwstr>
  </property>
  <property fmtid="{D5CDD505-2E9C-101B-9397-08002B2CF9AE}" pid="7" name="MSIP_Label_5237ac88-813e-467d-90ba-6ce279e3edc8_SiteId">
    <vt:lpwstr>27776982-d882-41b2-95ac-322f28d5a2ce</vt:lpwstr>
  </property>
  <property fmtid="{D5CDD505-2E9C-101B-9397-08002B2CF9AE}" pid="8" name="MSIP_Label_5237ac88-813e-467d-90ba-6ce279e3edc8_ActionId">
    <vt:lpwstr>82564722-5e29-4e49-bf30-331192d0e9db</vt:lpwstr>
  </property>
  <property fmtid="{D5CDD505-2E9C-101B-9397-08002B2CF9AE}" pid="9" name="MSIP_Label_5237ac88-813e-467d-90ba-6ce279e3edc8_ContentBits">
    <vt:lpwstr>0</vt:lpwstr>
  </property>
  <property fmtid="{D5CDD505-2E9C-101B-9397-08002B2CF9AE}" pid="10" name="MediaServiceImageTags">
    <vt:lpwstr/>
  </property>
</Properties>
</file>