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9" r:id="rId4"/>
  </p:sldMasterIdLst>
  <p:notesMasterIdLst>
    <p:notesMasterId r:id="rId35"/>
  </p:notesMasterIdLst>
  <p:handoutMasterIdLst>
    <p:handoutMasterId r:id="rId36"/>
  </p:handoutMasterIdLst>
  <p:sldIdLst>
    <p:sldId id="317" r:id="rId5"/>
    <p:sldId id="322" r:id="rId6"/>
    <p:sldId id="319" r:id="rId7"/>
    <p:sldId id="320" r:id="rId8"/>
    <p:sldId id="321" r:id="rId9"/>
    <p:sldId id="325" r:id="rId10"/>
    <p:sldId id="331" r:id="rId11"/>
    <p:sldId id="326" r:id="rId12"/>
    <p:sldId id="334" r:id="rId13"/>
    <p:sldId id="337" r:id="rId14"/>
    <p:sldId id="351" r:id="rId15"/>
    <p:sldId id="339" r:id="rId16"/>
    <p:sldId id="341" r:id="rId17"/>
    <p:sldId id="342" r:id="rId18"/>
    <p:sldId id="323" r:id="rId19"/>
    <p:sldId id="336" r:id="rId20"/>
    <p:sldId id="335" r:id="rId21"/>
    <p:sldId id="328" r:id="rId22"/>
    <p:sldId id="352" r:id="rId23"/>
    <p:sldId id="327" r:id="rId24"/>
    <p:sldId id="356" r:id="rId25"/>
    <p:sldId id="340" r:id="rId26"/>
    <p:sldId id="347" r:id="rId27"/>
    <p:sldId id="330" r:id="rId28"/>
    <p:sldId id="332" r:id="rId29"/>
    <p:sldId id="349" r:id="rId30"/>
    <p:sldId id="361" r:id="rId31"/>
    <p:sldId id="357" r:id="rId32"/>
    <p:sldId id="358" r:id="rId33"/>
    <p:sldId id="360" r:id="rId34"/>
  </p:sldIdLst>
  <p:sldSz cx="9144000" cy="5143500" type="screen16x9"/>
  <p:notesSz cx="6858000" cy="9144000"/>
  <p:defaultTextStyle>
    <a:defPPr>
      <a:defRPr lang="nl-NL"/>
    </a:defPPr>
    <a:lvl1pPr marL="0" algn="l" defTabSz="354646" rtl="0" eaLnBrk="1" latinLnBrk="0" hangingPunct="1">
      <a:defRPr sz="1395" kern="1200">
        <a:solidFill>
          <a:schemeClr val="tx1"/>
        </a:solidFill>
        <a:latin typeface="+mn-lt"/>
        <a:ea typeface="+mn-ea"/>
        <a:cs typeface="+mn-cs"/>
      </a:defRPr>
    </a:lvl1pPr>
    <a:lvl2pPr marL="354646" algn="l" defTabSz="354646" rtl="0" eaLnBrk="1" latinLnBrk="0" hangingPunct="1">
      <a:defRPr sz="1395" kern="1200">
        <a:solidFill>
          <a:schemeClr val="tx1"/>
        </a:solidFill>
        <a:latin typeface="+mn-lt"/>
        <a:ea typeface="+mn-ea"/>
        <a:cs typeface="+mn-cs"/>
      </a:defRPr>
    </a:lvl2pPr>
    <a:lvl3pPr marL="709292" algn="l" defTabSz="354646" rtl="0" eaLnBrk="1" latinLnBrk="0" hangingPunct="1">
      <a:defRPr sz="1395" kern="1200">
        <a:solidFill>
          <a:schemeClr val="tx1"/>
        </a:solidFill>
        <a:latin typeface="+mn-lt"/>
        <a:ea typeface="+mn-ea"/>
        <a:cs typeface="+mn-cs"/>
      </a:defRPr>
    </a:lvl3pPr>
    <a:lvl4pPr marL="1063939" algn="l" defTabSz="354646" rtl="0" eaLnBrk="1" latinLnBrk="0" hangingPunct="1">
      <a:defRPr sz="1395" kern="1200">
        <a:solidFill>
          <a:schemeClr val="tx1"/>
        </a:solidFill>
        <a:latin typeface="+mn-lt"/>
        <a:ea typeface="+mn-ea"/>
        <a:cs typeface="+mn-cs"/>
      </a:defRPr>
    </a:lvl4pPr>
    <a:lvl5pPr marL="1418585" algn="l" defTabSz="354646" rtl="0" eaLnBrk="1" latinLnBrk="0" hangingPunct="1">
      <a:defRPr sz="1395" kern="1200">
        <a:solidFill>
          <a:schemeClr val="tx1"/>
        </a:solidFill>
        <a:latin typeface="+mn-lt"/>
        <a:ea typeface="+mn-ea"/>
        <a:cs typeface="+mn-cs"/>
      </a:defRPr>
    </a:lvl5pPr>
    <a:lvl6pPr marL="1773231" algn="l" defTabSz="354646" rtl="0" eaLnBrk="1" latinLnBrk="0" hangingPunct="1">
      <a:defRPr sz="1395" kern="1200">
        <a:solidFill>
          <a:schemeClr val="tx1"/>
        </a:solidFill>
        <a:latin typeface="+mn-lt"/>
        <a:ea typeface="+mn-ea"/>
        <a:cs typeface="+mn-cs"/>
      </a:defRPr>
    </a:lvl6pPr>
    <a:lvl7pPr marL="2127878" algn="l" defTabSz="354646" rtl="0" eaLnBrk="1" latinLnBrk="0" hangingPunct="1">
      <a:defRPr sz="1395" kern="1200">
        <a:solidFill>
          <a:schemeClr val="tx1"/>
        </a:solidFill>
        <a:latin typeface="+mn-lt"/>
        <a:ea typeface="+mn-ea"/>
        <a:cs typeface="+mn-cs"/>
      </a:defRPr>
    </a:lvl7pPr>
    <a:lvl8pPr marL="2482524" algn="l" defTabSz="354646" rtl="0" eaLnBrk="1" latinLnBrk="0" hangingPunct="1">
      <a:defRPr sz="1395" kern="1200">
        <a:solidFill>
          <a:schemeClr val="tx1"/>
        </a:solidFill>
        <a:latin typeface="+mn-lt"/>
        <a:ea typeface="+mn-ea"/>
        <a:cs typeface="+mn-cs"/>
      </a:defRPr>
    </a:lvl8pPr>
    <a:lvl9pPr marL="2837170" algn="l" defTabSz="354646" rtl="0" eaLnBrk="1" latinLnBrk="0" hangingPunct="1">
      <a:defRPr sz="139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45DB"/>
    <a:srgbClr val="1B60DB"/>
    <a:srgbClr val="94B0EA"/>
    <a:srgbClr val="25D7F4"/>
    <a:srgbClr val="141252"/>
    <a:srgbClr val="141251"/>
    <a:srgbClr val="1412B5"/>
    <a:srgbClr val="6552A8"/>
    <a:srgbClr val="F2F1F4"/>
    <a:srgbClr val="FF8F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ABED45-EE32-4FC3-ADB5-CAA9F9986719}" v="32" dt="2020-07-13T13:09:20.534"/>
    <p1510:client id="{1E913512-A8EE-3DFB-7C65-AFB52461598F}" v="2" dt="2020-07-09T11:02:44.993"/>
    <p1510:client id="{298177FF-7580-EC4F-2E0D-AEB8893BCBF6}" v="1" dt="2020-07-09T11:38:08.751"/>
    <p1510:client id="{47FE5161-790B-42E0-80F3-61118A424E2D}" v="27" dt="2020-07-14T08:48:22.177"/>
    <p1510:client id="{8413C746-945F-44A9-1A48-4D3DBF51AFF4}" v="976" dt="2020-07-13T09:15:27.791"/>
    <p1510:client id="{8FD98BFD-070D-ED96-48DA-AFBAF6CDB3DF}" v="1192" dt="2020-07-13T10:05:56.256"/>
    <p1510:client id="{92130F2D-5B3C-3865-EF4F-3260E051B03A}" v="59" dt="2020-07-13T08:28:52.029"/>
    <p1510:client id="{99385DDB-3AFA-47A1-281A-0D3F394001CD}" v="19" dt="2020-07-13T11:53:03.996"/>
    <p1510:client id="{BFD856EF-7CE4-90E3-4CDE-47515C8366A9}" v="16" dt="2020-07-09T11:37:33.942"/>
    <p1510:client id="{C25593E1-90B4-9095-FAB3-23D337F68A1C}" v="1959" dt="2020-07-09T21:15:48.973"/>
    <p1510:client id="{CA370DED-3B0E-DE7E-1F88-140BB24DC4BE}" v="1" dt="2020-07-13T11:38:21.540"/>
    <p1510:client id="{CD792974-B65E-BC85-5219-476975E69ED9}" v="779" dt="2020-07-13T12:46:05.873"/>
    <p1510:client id="{F9B40529-C18D-4813-B554-D427AC6293A6}" v="27" dt="2020-07-09T11:34:20.2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31"/>
    <p:restoredTop sz="94744"/>
  </p:normalViewPr>
  <p:slideViewPr>
    <p:cSldViewPr snapToGrid="0">
      <p:cViewPr varScale="1">
        <p:scale>
          <a:sx n="133" d="100"/>
          <a:sy n="133" d="100"/>
        </p:scale>
        <p:origin x="200" y="5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5D4C4ADB-FBF9-40AB-9215-7A93CB26D3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E5081FE-1F2F-4557-8AC1-D68B4CDA2E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F99F3-77D2-4A69-A79C-07FA906F9178}" type="datetimeFigureOut">
              <a:rPr lang="nl-NL" smtClean="0"/>
              <a:t>17-07-2020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14995EE-4CFF-44B5-8941-B9335898F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2D95CFA-F858-4AEB-AC2E-D898DEA354C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06DF0A-1825-439D-A536-39A82DDBAF3A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605620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E91E6-EF03-4A48-B486-C552FB09280E}" type="datetimeFigureOut">
              <a:rPr lang="nl-NL" smtClean="0"/>
              <a:t>17-07-2020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BC2783-E89F-624D-ACF1-340C86B8D118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99055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E091A75-68C7-4BE9-9536-374E099830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18000" y="4320386"/>
            <a:ext cx="1736904" cy="572873"/>
          </a:xfrm>
          <a:prstGeom prst="rect">
            <a:avLst/>
          </a:prstGeom>
        </p:spPr>
      </p:pic>
      <p:sp>
        <p:nvSpPr>
          <p:cNvPr id="4" name="Tijdelijke aanduiding voor tekst 4">
            <a:extLst>
              <a:ext uri="{FF2B5EF4-FFF2-40B4-BE49-F238E27FC236}">
                <a16:creationId xmlns:a16="http://schemas.microsoft.com/office/drawing/2014/main" id="{B4865919-86E3-47AD-AD83-63DDE9EC65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28000" y="450000"/>
            <a:ext cx="3293944" cy="249237"/>
          </a:xfrm>
        </p:spPr>
        <p:txBody>
          <a:bodyPr lIns="0" tIns="0" rIns="0" bIns="0"/>
          <a:lstStyle>
            <a:lvl1pPr>
              <a:lnSpc>
                <a:spcPct val="110000"/>
              </a:lnSpc>
              <a:defRPr sz="16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/>
              <a:t>Naam</a:t>
            </a:r>
          </a:p>
        </p:txBody>
      </p:sp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A6FCBCDF-5FE6-4016-A685-4C857B35185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28000" y="727018"/>
            <a:ext cx="3293944" cy="249237"/>
          </a:xfr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/>
              <a:t>Datum of subtitel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1862408-8255-44F2-A5FE-1CB6847DF0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8000" y="2194456"/>
            <a:ext cx="3375717" cy="615553"/>
          </a:xfrm>
        </p:spPr>
        <p:txBody>
          <a:bodyPr wrap="square" lIns="0" tIns="0" rIns="0" bIns="0" anchor="ctr" anchorCtr="0">
            <a:spAutoFit/>
          </a:bodyPr>
          <a:lstStyle>
            <a:lvl1pPr marL="0" marR="0" indent="0" algn="l" defTabSz="354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4000" b="1" smtClean="0">
                <a:solidFill>
                  <a:schemeClr val="bg1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844DDC3F-B37A-4587-AE5D-74195F1BF4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04850" y="4554000"/>
            <a:ext cx="6057900" cy="314325"/>
          </a:xfrm>
        </p:spPr>
        <p:txBody>
          <a:bodyPr lIns="0" tIns="0" rIns="0" bIns="0">
            <a:normAutofit/>
          </a:bodyPr>
          <a:lstStyle>
            <a:lvl1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err="1"/>
              <a:t>Placeholder</a:t>
            </a:r>
            <a:r>
              <a:rPr lang="nl-NL"/>
              <a:t> </a:t>
            </a:r>
            <a:r>
              <a:rPr lang="nl-NL" err="1"/>
              <a:t>tagline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6301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8CA3F-8BF7-4B9D-916E-1D4EEC796E17}" type="datetimeFigureOut">
              <a:rPr lang="en-US" smtClean="0"/>
              <a:t>7/17/20</a:t>
            </a:fld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7A7D0-418A-4865-BC9C-EA9769DEE23E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330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eldiaKidsEnA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60047" cy="5154053"/>
          </a:xfrm>
          <a:prstGeom prst="rect">
            <a:avLst/>
          </a:prstGeom>
          <a:gradFill flip="none" rotWithShape="1">
            <a:gsLst>
              <a:gs pos="0">
                <a:srgbClr val="141251"/>
              </a:gs>
              <a:gs pos="100000">
                <a:schemeClr val="bg1">
                  <a:alpha val="0"/>
                  <a:lumMod val="100000"/>
                </a:schemeClr>
              </a:gs>
            </a:gsLst>
            <a:lin ang="18900000" scaled="1"/>
            <a:tileRect/>
          </a:gradFill>
        </p:spPr>
      </p:pic>
      <p:sp>
        <p:nvSpPr>
          <p:cNvPr id="5" name="Rechthoek 4"/>
          <p:cNvSpPr/>
          <p:nvPr userDrawn="1"/>
        </p:nvSpPr>
        <p:spPr>
          <a:xfrm>
            <a:off x="1057275" y="2293145"/>
            <a:ext cx="8229600" cy="3014662"/>
          </a:xfrm>
          <a:custGeom>
            <a:avLst/>
            <a:gdLst>
              <a:gd name="connsiteX0" fmla="*/ 0 w 7829550"/>
              <a:gd name="connsiteY0" fmla="*/ 0 h 3300413"/>
              <a:gd name="connsiteX1" fmla="*/ 7829550 w 7829550"/>
              <a:gd name="connsiteY1" fmla="*/ 0 h 3300413"/>
              <a:gd name="connsiteX2" fmla="*/ 7829550 w 7829550"/>
              <a:gd name="connsiteY2" fmla="*/ 3300413 h 3300413"/>
              <a:gd name="connsiteX3" fmla="*/ 0 w 7829550"/>
              <a:gd name="connsiteY3" fmla="*/ 3300413 h 3300413"/>
              <a:gd name="connsiteX4" fmla="*/ 0 w 7829550"/>
              <a:gd name="connsiteY4" fmla="*/ 0 h 3300413"/>
              <a:gd name="connsiteX0" fmla="*/ 0 w 7829550"/>
              <a:gd name="connsiteY0" fmla="*/ 3300413 h 3300413"/>
              <a:gd name="connsiteX1" fmla="*/ 7829550 w 7829550"/>
              <a:gd name="connsiteY1" fmla="*/ 0 h 3300413"/>
              <a:gd name="connsiteX2" fmla="*/ 7829550 w 7829550"/>
              <a:gd name="connsiteY2" fmla="*/ 3300413 h 3300413"/>
              <a:gd name="connsiteX3" fmla="*/ 0 w 7829550"/>
              <a:gd name="connsiteY3" fmla="*/ 3300413 h 3300413"/>
              <a:gd name="connsiteX0" fmla="*/ 0 w 8229600"/>
              <a:gd name="connsiteY0" fmla="*/ 3293269 h 3300413"/>
              <a:gd name="connsiteX1" fmla="*/ 8229600 w 8229600"/>
              <a:gd name="connsiteY1" fmla="*/ 0 h 3300413"/>
              <a:gd name="connsiteX2" fmla="*/ 8229600 w 8229600"/>
              <a:gd name="connsiteY2" fmla="*/ 3300413 h 3300413"/>
              <a:gd name="connsiteX3" fmla="*/ 0 w 8229600"/>
              <a:gd name="connsiteY3" fmla="*/ 3293269 h 3300413"/>
              <a:gd name="connsiteX0" fmla="*/ 0 w 8229600"/>
              <a:gd name="connsiteY0" fmla="*/ 3021806 h 3028950"/>
              <a:gd name="connsiteX1" fmla="*/ 8229600 w 8229600"/>
              <a:gd name="connsiteY1" fmla="*/ 0 h 3028950"/>
              <a:gd name="connsiteX2" fmla="*/ 8229600 w 8229600"/>
              <a:gd name="connsiteY2" fmla="*/ 3028950 h 3028950"/>
              <a:gd name="connsiteX3" fmla="*/ 0 w 8229600"/>
              <a:gd name="connsiteY3" fmla="*/ 3021806 h 3028950"/>
              <a:gd name="connsiteX0" fmla="*/ 0 w 8229600"/>
              <a:gd name="connsiteY0" fmla="*/ 2664618 h 2671762"/>
              <a:gd name="connsiteX1" fmla="*/ 8215313 w 8229600"/>
              <a:gd name="connsiteY1" fmla="*/ 0 h 2671762"/>
              <a:gd name="connsiteX2" fmla="*/ 8229600 w 8229600"/>
              <a:gd name="connsiteY2" fmla="*/ 2671762 h 2671762"/>
              <a:gd name="connsiteX3" fmla="*/ 0 w 8229600"/>
              <a:gd name="connsiteY3" fmla="*/ 2664618 h 2671762"/>
              <a:gd name="connsiteX0" fmla="*/ 0 w 8229600"/>
              <a:gd name="connsiteY0" fmla="*/ 3007518 h 3014662"/>
              <a:gd name="connsiteX1" fmla="*/ 8222457 w 8229600"/>
              <a:gd name="connsiteY1" fmla="*/ 0 h 3014662"/>
              <a:gd name="connsiteX2" fmla="*/ 8229600 w 8229600"/>
              <a:gd name="connsiteY2" fmla="*/ 3014662 h 3014662"/>
              <a:gd name="connsiteX3" fmla="*/ 0 w 8229600"/>
              <a:gd name="connsiteY3" fmla="*/ 3007518 h 3014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29600" h="3014662">
                <a:moveTo>
                  <a:pt x="0" y="3007518"/>
                </a:moveTo>
                <a:lnTo>
                  <a:pt x="8222457" y="0"/>
                </a:lnTo>
                <a:cubicBezTo>
                  <a:pt x="8227219" y="890587"/>
                  <a:pt x="8224838" y="2124075"/>
                  <a:pt x="8229600" y="3014662"/>
                </a:cubicBezTo>
                <a:lnTo>
                  <a:pt x="0" y="30075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Arial Black" panose="020B0A04020102020204" pitchFamily="34" charset="0"/>
            </a:endParaRPr>
          </a:p>
        </p:txBody>
      </p:sp>
      <p:sp>
        <p:nvSpPr>
          <p:cNvPr id="12" name="Rechthoek 4"/>
          <p:cNvSpPr/>
          <p:nvPr userDrawn="1"/>
        </p:nvSpPr>
        <p:spPr>
          <a:xfrm flipH="1" flipV="1">
            <a:off x="-92873" y="-85725"/>
            <a:ext cx="4707735" cy="1728788"/>
          </a:xfrm>
          <a:custGeom>
            <a:avLst/>
            <a:gdLst>
              <a:gd name="connsiteX0" fmla="*/ 0 w 7829550"/>
              <a:gd name="connsiteY0" fmla="*/ 0 h 3300413"/>
              <a:gd name="connsiteX1" fmla="*/ 7829550 w 7829550"/>
              <a:gd name="connsiteY1" fmla="*/ 0 h 3300413"/>
              <a:gd name="connsiteX2" fmla="*/ 7829550 w 7829550"/>
              <a:gd name="connsiteY2" fmla="*/ 3300413 h 3300413"/>
              <a:gd name="connsiteX3" fmla="*/ 0 w 7829550"/>
              <a:gd name="connsiteY3" fmla="*/ 3300413 h 3300413"/>
              <a:gd name="connsiteX4" fmla="*/ 0 w 7829550"/>
              <a:gd name="connsiteY4" fmla="*/ 0 h 3300413"/>
              <a:gd name="connsiteX0" fmla="*/ 0 w 7829550"/>
              <a:gd name="connsiteY0" fmla="*/ 3300413 h 3300413"/>
              <a:gd name="connsiteX1" fmla="*/ 7829550 w 7829550"/>
              <a:gd name="connsiteY1" fmla="*/ 0 h 3300413"/>
              <a:gd name="connsiteX2" fmla="*/ 7829550 w 7829550"/>
              <a:gd name="connsiteY2" fmla="*/ 3300413 h 3300413"/>
              <a:gd name="connsiteX3" fmla="*/ 0 w 7829550"/>
              <a:gd name="connsiteY3" fmla="*/ 3300413 h 3300413"/>
              <a:gd name="connsiteX0" fmla="*/ 0 w 8229600"/>
              <a:gd name="connsiteY0" fmla="*/ 3293269 h 3300413"/>
              <a:gd name="connsiteX1" fmla="*/ 8229600 w 8229600"/>
              <a:gd name="connsiteY1" fmla="*/ 0 h 3300413"/>
              <a:gd name="connsiteX2" fmla="*/ 8229600 w 8229600"/>
              <a:gd name="connsiteY2" fmla="*/ 3300413 h 3300413"/>
              <a:gd name="connsiteX3" fmla="*/ 0 w 8229600"/>
              <a:gd name="connsiteY3" fmla="*/ 3293269 h 3300413"/>
              <a:gd name="connsiteX0" fmla="*/ 0 w 8229600"/>
              <a:gd name="connsiteY0" fmla="*/ 3021806 h 3028950"/>
              <a:gd name="connsiteX1" fmla="*/ 8229600 w 8229600"/>
              <a:gd name="connsiteY1" fmla="*/ 0 h 3028950"/>
              <a:gd name="connsiteX2" fmla="*/ 8229600 w 8229600"/>
              <a:gd name="connsiteY2" fmla="*/ 3028950 h 3028950"/>
              <a:gd name="connsiteX3" fmla="*/ 0 w 8229600"/>
              <a:gd name="connsiteY3" fmla="*/ 3021806 h 3028950"/>
              <a:gd name="connsiteX0" fmla="*/ 0 w 8229600"/>
              <a:gd name="connsiteY0" fmla="*/ 2664618 h 2671762"/>
              <a:gd name="connsiteX1" fmla="*/ 8215313 w 8229600"/>
              <a:gd name="connsiteY1" fmla="*/ 0 h 2671762"/>
              <a:gd name="connsiteX2" fmla="*/ 8229600 w 8229600"/>
              <a:gd name="connsiteY2" fmla="*/ 2671762 h 2671762"/>
              <a:gd name="connsiteX3" fmla="*/ 0 w 8229600"/>
              <a:gd name="connsiteY3" fmla="*/ 2664618 h 2671762"/>
              <a:gd name="connsiteX0" fmla="*/ 0 w 8229600"/>
              <a:gd name="connsiteY0" fmla="*/ 3007518 h 3014662"/>
              <a:gd name="connsiteX1" fmla="*/ 8222457 w 8229600"/>
              <a:gd name="connsiteY1" fmla="*/ 0 h 3014662"/>
              <a:gd name="connsiteX2" fmla="*/ 8229600 w 8229600"/>
              <a:gd name="connsiteY2" fmla="*/ 3014662 h 3014662"/>
              <a:gd name="connsiteX3" fmla="*/ 0 w 8229600"/>
              <a:gd name="connsiteY3" fmla="*/ 3007518 h 3014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29600" h="3014662">
                <a:moveTo>
                  <a:pt x="0" y="3007518"/>
                </a:moveTo>
                <a:lnTo>
                  <a:pt x="8222457" y="0"/>
                </a:lnTo>
                <a:cubicBezTo>
                  <a:pt x="8227219" y="890587"/>
                  <a:pt x="8224838" y="2124075"/>
                  <a:pt x="8229600" y="3014662"/>
                </a:cubicBezTo>
                <a:lnTo>
                  <a:pt x="0" y="30075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Arial Black" panose="020B0A04020102020204" pitchFamily="34" charset="0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1B89955B-BE31-4E71-AB7E-6895EBCD9A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8000" y="2194456"/>
            <a:ext cx="3375717" cy="615553"/>
          </a:xfrm>
        </p:spPr>
        <p:txBody>
          <a:bodyPr wrap="square" lIns="0" tIns="0" rIns="0" bIns="0" anchor="ctr" anchorCtr="0">
            <a:spAutoFit/>
          </a:bodyPr>
          <a:lstStyle>
            <a:lvl1pPr marL="0" marR="0" indent="0" algn="l" defTabSz="354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4000" b="1" baseline="0" smtClean="0">
                <a:solidFill>
                  <a:schemeClr val="bg1"/>
                </a:solidFill>
                <a:effectLst/>
                <a:latin typeface="Arial Black" panose="020B0A04020102020204" pitchFamily="34" charset="0"/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15" name="Tijdelijke aanduiding voor tekst 4">
            <a:extLst>
              <a:ext uri="{FF2B5EF4-FFF2-40B4-BE49-F238E27FC236}">
                <a16:creationId xmlns:a16="http://schemas.microsoft.com/office/drawing/2014/main" id="{AA630650-080D-4638-8325-D7695E4D7CE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28000" y="378000"/>
            <a:ext cx="2086650" cy="249237"/>
          </a:xfrm>
        </p:spPr>
        <p:txBody>
          <a:bodyPr lIns="0" tIns="0" rIns="0" bIns="0"/>
          <a:lstStyle>
            <a:lvl1pPr>
              <a:lnSpc>
                <a:spcPct val="110000"/>
              </a:lnSpc>
              <a:defRPr sz="1600">
                <a:solidFill>
                  <a:srgbClr val="14125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nl-NL"/>
              <a:t>Naam</a:t>
            </a:r>
          </a:p>
        </p:txBody>
      </p:sp>
      <p:sp>
        <p:nvSpPr>
          <p:cNvPr id="16" name="Tijdelijke aanduiding voor tekst 4">
            <a:extLst>
              <a:ext uri="{FF2B5EF4-FFF2-40B4-BE49-F238E27FC236}">
                <a16:creationId xmlns:a16="http://schemas.microsoft.com/office/drawing/2014/main" id="{F10C22D8-F14D-40DD-BF91-448297A8EF9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28000" y="654050"/>
            <a:ext cx="2086650" cy="249237"/>
          </a:xfrm>
        </p:spPr>
        <p:txBody>
          <a:bodyPr lIns="0" tIns="0" rIns="0" bIns="0">
            <a:normAutofit/>
          </a:bodyPr>
          <a:lstStyle>
            <a:lvl1pPr>
              <a:lnSpc>
                <a:spcPct val="110000"/>
              </a:lnSpc>
              <a:defRPr sz="1600">
                <a:solidFill>
                  <a:srgbClr val="14125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nl-NL"/>
              <a:t>Datum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0E3A020-C0DA-40AB-990B-1F5D129A87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962" y="3996000"/>
            <a:ext cx="1736903" cy="573645"/>
          </a:xfrm>
          <a:prstGeom prst="rect">
            <a:avLst/>
          </a:prstGeom>
        </p:spPr>
      </p:pic>
      <p:sp>
        <p:nvSpPr>
          <p:cNvPr id="13" name="Tijdelijke aanduiding voor tekst 21">
            <a:extLst>
              <a:ext uri="{FF2B5EF4-FFF2-40B4-BE49-F238E27FC236}">
                <a16:creationId xmlns:a16="http://schemas.microsoft.com/office/drawing/2014/main" id="{4077DF2E-1EBC-4AF5-8D56-DACF7C801D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30130" y="4474800"/>
            <a:ext cx="6806357" cy="337231"/>
          </a:xfrm>
        </p:spPr>
        <p:txBody>
          <a:bodyPr lIns="0" tIns="0" rIns="0">
            <a:noAutofit/>
          </a:bodyPr>
          <a:lstStyle>
            <a:lvl1pPr algn="r">
              <a:lnSpc>
                <a:spcPts val="2200"/>
              </a:lnSpc>
              <a:spcBef>
                <a:spcPts val="0"/>
              </a:spcBef>
              <a:defRPr sz="1400" b="0" i="0" baseline="0">
                <a:solidFill>
                  <a:srgbClr val="14125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ts val="2200"/>
              </a:lnSpc>
              <a:defRPr sz="1600">
                <a:solidFill>
                  <a:srgbClr val="141251"/>
                </a:solidFill>
              </a:defRPr>
            </a:lvl2pPr>
            <a:lvl3pPr>
              <a:lnSpc>
                <a:spcPts val="2200"/>
              </a:lnSpc>
              <a:defRPr sz="1600">
                <a:solidFill>
                  <a:srgbClr val="141251"/>
                </a:solidFill>
              </a:defRPr>
            </a:lvl3pPr>
            <a:lvl4pPr>
              <a:lnSpc>
                <a:spcPts val="2200"/>
              </a:lnSpc>
              <a:defRPr sz="1600">
                <a:solidFill>
                  <a:srgbClr val="141251"/>
                </a:solidFill>
              </a:defRPr>
            </a:lvl4pPr>
            <a:lvl5pPr>
              <a:lnSpc>
                <a:spcPts val="2200"/>
              </a:lnSpc>
              <a:defRPr sz="1600">
                <a:solidFill>
                  <a:srgbClr val="141251"/>
                </a:solidFill>
              </a:defRPr>
            </a:lvl5pPr>
          </a:lstStyle>
          <a:p>
            <a:pPr lvl="0"/>
            <a:r>
              <a:rPr lang="en-GB" sz="1400" noProof="0"/>
              <a:t>Welcome to Amsterdam Airport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2644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 userDrawn="1"/>
        </p:nvSpPr>
        <p:spPr>
          <a:xfrm>
            <a:off x="7529803" y="-1"/>
            <a:ext cx="1757071" cy="53078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Arial" panose="020B0604020202020204" pitchFamily="34" charset="0"/>
            </a:endParaRPr>
          </a:p>
        </p:txBody>
      </p:sp>
      <p:sp>
        <p:nvSpPr>
          <p:cNvPr id="6" name="Rechthoek 4"/>
          <p:cNvSpPr/>
          <p:nvPr userDrawn="1"/>
        </p:nvSpPr>
        <p:spPr>
          <a:xfrm>
            <a:off x="1057275" y="2293145"/>
            <a:ext cx="8229600" cy="3014662"/>
          </a:xfrm>
          <a:custGeom>
            <a:avLst/>
            <a:gdLst>
              <a:gd name="connsiteX0" fmla="*/ 0 w 7829550"/>
              <a:gd name="connsiteY0" fmla="*/ 0 h 3300413"/>
              <a:gd name="connsiteX1" fmla="*/ 7829550 w 7829550"/>
              <a:gd name="connsiteY1" fmla="*/ 0 h 3300413"/>
              <a:gd name="connsiteX2" fmla="*/ 7829550 w 7829550"/>
              <a:gd name="connsiteY2" fmla="*/ 3300413 h 3300413"/>
              <a:gd name="connsiteX3" fmla="*/ 0 w 7829550"/>
              <a:gd name="connsiteY3" fmla="*/ 3300413 h 3300413"/>
              <a:gd name="connsiteX4" fmla="*/ 0 w 7829550"/>
              <a:gd name="connsiteY4" fmla="*/ 0 h 3300413"/>
              <a:gd name="connsiteX0" fmla="*/ 0 w 7829550"/>
              <a:gd name="connsiteY0" fmla="*/ 3300413 h 3300413"/>
              <a:gd name="connsiteX1" fmla="*/ 7829550 w 7829550"/>
              <a:gd name="connsiteY1" fmla="*/ 0 h 3300413"/>
              <a:gd name="connsiteX2" fmla="*/ 7829550 w 7829550"/>
              <a:gd name="connsiteY2" fmla="*/ 3300413 h 3300413"/>
              <a:gd name="connsiteX3" fmla="*/ 0 w 7829550"/>
              <a:gd name="connsiteY3" fmla="*/ 3300413 h 3300413"/>
              <a:gd name="connsiteX0" fmla="*/ 0 w 8229600"/>
              <a:gd name="connsiteY0" fmla="*/ 3293269 h 3300413"/>
              <a:gd name="connsiteX1" fmla="*/ 8229600 w 8229600"/>
              <a:gd name="connsiteY1" fmla="*/ 0 h 3300413"/>
              <a:gd name="connsiteX2" fmla="*/ 8229600 w 8229600"/>
              <a:gd name="connsiteY2" fmla="*/ 3300413 h 3300413"/>
              <a:gd name="connsiteX3" fmla="*/ 0 w 8229600"/>
              <a:gd name="connsiteY3" fmla="*/ 3293269 h 3300413"/>
              <a:gd name="connsiteX0" fmla="*/ 0 w 8229600"/>
              <a:gd name="connsiteY0" fmla="*/ 3021806 h 3028950"/>
              <a:gd name="connsiteX1" fmla="*/ 8229600 w 8229600"/>
              <a:gd name="connsiteY1" fmla="*/ 0 h 3028950"/>
              <a:gd name="connsiteX2" fmla="*/ 8229600 w 8229600"/>
              <a:gd name="connsiteY2" fmla="*/ 3028950 h 3028950"/>
              <a:gd name="connsiteX3" fmla="*/ 0 w 8229600"/>
              <a:gd name="connsiteY3" fmla="*/ 3021806 h 3028950"/>
              <a:gd name="connsiteX0" fmla="*/ 0 w 8229600"/>
              <a:gd name="connsiteY0" fmla="*/ 2664618 h 2671762"/>
              <a:gd name="connsiteX1" fmla="*/ 8215313 w 8229600"/>
              <a:gd name="connsiteY1" fmla="*/ 0 h 2671762"/>
              <a:gd name="connsiteX2" fmla="*/ 8229600 w 8229600"/>
              <a:gd name="connsiteY2" fmla="*/ 2671762 h 2671762"/>
              <a:gd name="connsiteX3" fmla="*/ 0 w 8229600"/>
              <a:gd name="connsiteY3" fmla="*/ 2664618 h 2671762"/>
              <a:gd name="connsiteX0" fmla="*/ 0 w 8229600"/>
              <a:gd name="connsiteY0" fmla="*/ 3007518 h 3014662"/>
              <a:gd name="connsiteX1" fmla="*/ 8222457 w 8229600"/>
              <a:gd name="connsiteY1" fmla="*/ 0 h 3014662"/>
              <a:gd name="connsiteX2" fmla="*/ 8229600 w 8229600"/>
              <a:gd name="connsiteY2" fmla="*/ 3014662 h 3014662"/>
              <a:gd name="connsiteX3" fmla="*/ 0 w 8229600"/>
              <a:gd name="connsiteY3" fmla="*/ 3007518 h 3014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29600" h="3014662">
                <a:moveTo>
                  <a:pt x="0" y="3007518"/>
                </a:moveTo>
                <a:lnTo>
                  <a:pt x="8222457" y="0"/>
                </a:lnTo>
                <a:cubicBezTo>
                  <a:pt x="8227219" y="890587"/>
                  <a:pt x="8224838" y="2124075"/>
                  <a:pt x="8229600" y="3014662"/>
                </a:cubicBezTo>
                <a:lnTo>
                  <a:pt x="0" y="30075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Arial" panose="020B0604020202020204" pitchFamily="34" charset="0"/>
            </a:endParaRPr>
          </a:p>
        </p:txBody>
      </p:sp>
      <p:sp>
        <p:nvSpPr>
          <p:cNvPr id="15" name="Tijdelijke aanduiding voor afbeelding 7">
            <a:extLst>
              <a:ext uri="{FF2B5EF4-FFF2-40B4-BE49-F238E27FC236}">
                <a16:creationId xmlns:a16="http://schemas.microsoft.com/office/drawing/2014/main" id="{BFF5C758-BD39-4C10-81BC-516CEF3A5A4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7916501" y="2079279"/>
            <a:ext cx="972000" cy="656660"/>
          </a:xfrm>
          <a:noFill/>
        </p:spPr>
        <p:txBody>
          <a:bodyPr anchor="b" anchorCtr="1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Plaats logo</a:t>
            </a:r>
          </a:p>
        </p:txBody>
      </p:sp>
      <p:sp>
        <p:nvSpPr>
          <p:cNvPr id="16" name="Tijdelijke aanduiding voor afbeelding 7">
            <a:extLst>
              <a:ext uri="{FF2B5EF4-FFF2-40B4-BE49-F238E27FC236}">
                <a16:creationId xmlns:a16="http://schemas.microsoft.com/office/drawing/2014/main" id="{8219386D-6375-4BD5-8571-488D35C9A56A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906526" y="1196460"/>
            <a:ext cx="972000" cy="656660"/>
          </a:xfrm>
          <a:noFill/>
        </p:spPr>
        <p:txBody>
          <a:bodyPr anchor="b" anchorCtr="1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Plaats logo</a:t>
            </a:r>
          </a:p>
        </p:txBody>
      </p:sp>
      <p:sp>
        <p:nvSpPr>
          <p:cNvPr id="17" name="Tijdelijke aanduiding voor afbeelding 7">
            <a:extLst>
              <a:ext uri="{FF2B5EF4-FFF2-40B4-BE49-F238E27FC236}">
                <a16:creationId xmlns:a16="http://schemas.microsoft.com/office/drawing/2014/main" id="{857997E4-2BE4-485D-8823-17A99A3F5A1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916501" y="327251"/>
            <a:ext cx="972000" cy="656660"/>
          </a:xfrm>
          <a:noFill/>
        </p:spPr>
        <p:txBody>
          <a:bodyPr anchor="b" anchorCtr="1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Plaats logo</a:t>
            </a:r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B5E5F882-BF4A-4487-84E6-7DC701BCC3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932" y="3996000"/>
            <a:ext cx="1736903" cy="573645"/>
          </a:xfrm>
          <a:prstGeom prst="rect">
            <a:avLst/>
          </a:prstGeom>
        </p:spPr>
      </p:pic>
      <p:sp>
        <p:nvSpPr>
          <p:cNvPr id="11" name="Tijdelijke aanduiding voor tekst 4">
            <a:extLst>
              <a:ext uri="{FF2B5EF4-FFF2-40B4-BE49-F238E27FC236}">
                <a16:creationId xmlns:a16="http://schemas.microsoft.com/office/drawing/2014/main" id="{E545CB4C-E530-459C-B628-C1993EEF267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28000" y="450000"/>
            <a:ext cx="3293944" cy="249237"/>
          </a:xfrm>
        </p:spPr>
        <p:txBody>
          <a:bodyPr lIns="0" tIns="0" rIns="0" bIns="0"/>
          <a:lstStyle>
            <a:lvl1pPr>
              <a:defRPr sz="16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/>
              <a:t>Naam</a:t>
            </a:r>
          </a:p>
        </p:txBody>
      </p:sp>
      <p:sp>
        <p:nvSpPr>
          <p:cNvPr id="12" name="Tijdelijke aanduiding voor tekst 4">
            <a:extLst>
              <a:ext uri="{FF2B5EF4-FFF2-40B4-BE49-F238E27FC236}">
                <a16:creationId xmlns:a16="http://schemas.microsoft.com/office/drawing/2014/main" id="{6EFF27EA-358C-4610-A2FA-FA9D93A7C19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28000" y="727018"/>
            <a:ext cx="3293944" cy="249237"/>
          </a:xfrm>
        </p:spPr>
        <p:txBody>
          <a:bodyPr lIns="0" tIns="0" rIns="0" bIns="0">
            <a:normAutofit/>
          </a:bodyPr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/>
              <a:t>Datum of subtitel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842B8D66-CFE1-470A-8BED-AC6CD837E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8000" y="2232928"/>
            <a:ext cx="3375717" cy="538609"/>
          </a:xfrm>
        </p:spPr>
        <p:txBody>
          <a:bodyPr wrap="square" lIns="0" tIns="0" rIns="0" bIns="0" anchor="ctr" anchorCtr="0">
            <a:spAutoFit/>
          </a:bodyPr>
          <a:lstStyle>
            <a:lvl1pPr marL="0" marR="0" indent="0" algn="l" defTabSz="354850" rtl="0" eaLnBrk="1" fontAlgn="auto" latinLnBrk="0" hangingPunct="1">
              <a:lnSpc>
                <a:spcPts val="4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4000" b="1" smtClean="0">
                <a:solidFill>
                  <a:schemeClr val="bg1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19" name="Tijdelijke aanduiding voor tekst 3">
            <a:extLst>
              <a:ext uri="{FF2B5EF4-FFF2-40B4-BE49-F238E27FC236}">
                <a16:creationId xmlns:a16="http://schemas.microsoft.com/office/drawing/2014/main" id="{E17852F9-D96E-48D1-8688-76AA5F2F61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25788" y="4474800"/>
            <a:ext cx="5594630" cy="338138"/>
          </a:xfrm>
        </p:spPr>
        <p:txBody>
          <a:bodyPr rIns="0"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Welcome to Amsterdam Airport</a:t>
            </a:r>
          </a:p>
        </p:txBody>
      </p:sp>
    </p:spTree>
    <p:extLst>
      <p:ext uri="{BB962C8B-B14F-4D97-AF65-F5344CB8AC3E}">
        <p14:creationId xmlns:p14="http://schemas.microsoft.com/office/powerpoint/2010/main" val="2375097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50572" y="4198112"/>
            <a:ext cx="2593428" cy="945387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62D077DD-09A7-4CBA-AED9-43D3C7403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54" y="1854740"/>
            <a:ext cx="5580000" cy="253628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SzPct val="110000"/>
              <a:buFont typeface="Wingdings" charset="2"/>
              <a:buNone/>
              <a:tabLst/>
              <a:defRPr lang="nl-NL" sz="180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ts val="3200"/>
              </a:lnSpc>
              <a:spcBef>
                <a:spcPts val="0"/>
              </a:spcBef>
              <a:defRPr sz="2200"/>
            </a:lvl2pPr>
            <a:lvl3pPr>
              <a:lnSpc>
                <a:spcPts val="3200"/>
              </a:lnSpc>
              <a:spcBef>
                <a:spcPts val="0"/>
              </a:spcBef>
              <a:defRPr sz="2200"/>
            </a:lvl3pPr>
            <a:lvl4pPr>
              <a:lnSpc>
                <a:spcPts val="3200"/>
              </a:lnSpc>
              <a:spcBef>
                <a:spcPts val="0"/>
              </a:spcBef>
              <a:defRPr sz="2200"/>
            </a:lvl4pPr>
            <a:lvl5pPr>
              <a:lnSpc>
                <a:spcPts val="3200"/>
              </a:lnSpc>
              <a:spcBef>
                <a:spcPts val="0"/>
              </a:spcBef>
              <a:defRPr sz="2200"/>
            </a:lvl5pPr>
          </a:lstStyle>
          <a:p>
            <a:r>
              <a:rPr lang="nl-NL" noProof="0"/>
              <a:t>Tekst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FEB867DF-6A04-4DA7-8652-DCA7DD8E0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855" y="504000"/>
            <a:ext cx="7532457" cy="1144079"/>
          </a:xfrm>
        </p:spPr>
        <p:txBody>
          <a:bodyPr lIns="0" tIns="0" rIns="0" bIns="0">
            <a:normAutofit/>
          </a:bodyPr>
          <a:lstStyle>
            <a:lvl1pPr algn="l">
              <a:lnSpc>
                <a:spcPct val="100000"/>
              </a:lnSpc>
              <a:defRPr sz="3000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11" name="Tijdelijke aanduiding voor voettekst 4">
            <a:extLst>
              <a:ext uri="{FF2B5EF4-FFF2-40B4-BE49-F238E27FC236}">
                <a16:creationId xmlns:a16="http://schemas.microsoft.com/office/drawing/2014/main" id="{A71A5669-45C5-4C95-9015-334DAD24CC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3855" y="4788000"/>
            <a:ext cx="3086100" cy="2031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nl-NL" dirty="0"/>
              <a:t>Titel presentatie</a:t>
            </a:r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8049141C-1E16-433F-8C78-AC0FDEA4A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06075" y="4788001"/>
            <a:ext cx="1684019" cy="2031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A9BD499-D1BD-4155-B7A7-62218EA82528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4599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D882C4E-8410-4B6E-BBD4-D9B849CD3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3318510" cy="229330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EAC130-8120-4C1B-9967-2FF11A806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5760" y="274638"/>
            <a:ext cx="451866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/>
              <a:t>Typ hier de tekst</a:t>
            </a:r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58F27988-04E4-446A-BB26-A072AB25DC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4788000"/>
            <a:ext cx="3086100" cy="2031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nl-NL" dirty="0"/>
              <a:t>Titel presentatie</a:t>
            </a:r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B469C756-DA26-4D83-AB23-2D86129516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06075" y="4788001"/>
            <a:ext cx="1684019" cy="2031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A9BD499-D1BD-4155-B7A7-62218EA82528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0435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200" kern="1200">
          <a:solidFill>
            <a:srgbClr val="1B60DB"/>
          </a:solidFill>
          <a:latin typeface="Arial Black" panose="020B0A040201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rgbClr val="14125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PnG3Hxd4qTU?feature=oembed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source=images&amp;cd=&amp;cad=rja&amp;uact=8&amp;ved=0ahUKEwiikt_wtfLJAhVq4XIKHQyiDZUQjRwIBw&amp;url=http://freedomoutpost.com/2015/06/eu-forcing-european-nations-to-adopt-bail-in-legislation-by-the-end-of-the-summer/&amp;bvm=bv.110151844,d.bGQ&amp;psig=AFQjCNHI5q27koNTrktFyeDDV3mhvC9jrA&amp;ust=145097465128711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3297BC-CFC8-484D-AF00-E21880DC50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NL" dirty="0">
                <a:latin typeface="Arial Black"/>
                <a:cs typeface="Arial"/>
              </a:rPr>
              <a:t>PRM Awareness Training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3950EE6-6F82-4BBF-9CA3-86FA03FC21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r>
              <a:rPr lang="en-US" dirty="0"/>
              <a:t>Welcome to Amsterdam Airport</a:t>
            </a:r>
          </a:p>
        </p:txBody>
      </p:sp>
    </p:spTree>
    <p:extLst>
      <p:ext uri="{BB962C8B-B14F-4D97-AF65-F5344CB8AC3E}">
        <p14:creationId xmlns:p14="http://schemas.microsoft.com/office/powerpoint/2010/main" val="2778410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BE23282-85E0-43B4-B20B-924D070DE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55" y="1197514"/>
            <a:ext cx="7681584" cy="3031585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 charset="2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-- WCHR   Wheelchair Ramp/geen lange afstand lopen, wel traplopen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charset="2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-- WCHS   Wheelchair Steps/geen traplopen</a:t>
            </a:r>
          </a:p>
          <a:p>
            <a:pPr marL="285750" indent="-285750">
              <a:buFont typeface="Arial" charset="2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-- WCHC   Wheelchair Cabin/volledig afhankelijk van assistentie om in en uit</a:t>
            </a:r>
            <a:b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                  het vliegtuig te komen</a:t>
            </a:r>
          </a:p>
          <a:p>
            <a:pPr marL="285750" indent="-285750">
              <a:buFont typeface="Arial" charset="2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BLND        Passagier is blind/slechtziend</a:t>
            </a:r>
          </a:p>
          <a:p>
            <a:pPr marL="285750" indent="-285750">
              <a:buFont typeface="Arial" charset="2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DEAF        Passagier is doof/slechthorend</a:t>
            </a:r>
          </a:p>
          <a:p>
            <a:pPr marL="285750" indent="-285750">
              <a:buFont typeface="Arial" charset="2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DPNA        Disabled Person Needing Assistance = psychische stoornis (dementie,</a:t>
            </a:r>
            <a:b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                  syndroom van Down) </a:t>
            </a:r>
            <a:endParaRPr lang="nl-NL" sz="16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nl-NL" sz="1600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  <a:p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Staan omschreven in ECAC document 30</a:t>
            </a:r>
          </a:p>
          <a:p>
            <a:endParaRPr lang="nl-NL" sz="16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nl-NL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53A766C-EE56-4065-A257-424C8353E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400" dirty="0"/>
              <a:t>Hulpbepaling via IATA-codes</a:t>
            </a:r>
            <a:endParaRPr lang="nl-NL" sz="3400" dirty="0">
              <a:latin typeface="Arial Black" panose="020B0A04020102020204" pitchFamily="34" charset="0"/>
            </a:endParaRPr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DB51BB30-507A-4566-BC8F-182DEF38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06075" y="4788001"/>
            <a:ext cx="1684019" cy="203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Frutiger for Schiphol Book" panose="020B0503040304020203" pitchFamily="34" charset="0"/>
              </a:defRPr>
            </a:lvl1pPr>
          </a:lstStyle>
          <a:p>
            <a:fld id="{1A9BD499-D1BD-4155-B7A7-62218EA82528}" type="slidenum">
              <a:rPr lang="nl-NL" smtClean="0">
                <a:latin typeface="Arial" panose="020B0604020202020204" pitchFamily="34" charset="0"/>
              </a:rPr>
              <a:pPr/>
              <a:t>10</a:t>
            </a:fld>
            <a:endParaRPr lang="nl-NL" dirty="0">
              <a:latin typeface="Arial" panose="020B0604020202020204" pitchFamily="34" charset="0"/>
            </a:endParaRPr>
          </a:p>
        </p:txBody>
      </p:sp>
      <p:pic>
        <p:nvPicPr>
          <p:cNvPr id="6" name="menu-item">
            <a:extLst>
              <a:ext uri="{FF2B5EF4-FFF2-40B4-BE49-F238E27FC236}">
                <a16:creationId xmlns:a16="http://schemas.microsoft.com/office/drawing/2014/main" id="{F76D5D15-A79B-4E36-8DFC-D9ACE6676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000" y="234000"/>
            <a:ext cx="253968" cy="1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94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BE23282-85E0-43B4-B20B-924D070DE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55" y="1215348"/>
            <a:ext cx="7648154" cy="2029741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Naast de standaard bagage, twee mobiliteitshulpmiddelen gratis toegestaan</a:t>
            </a:r>
            <a:endParaRPr lang="en-US" sz="160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Medische bagage mag onbeperkt worden meegenomen </a:t>
            </a:r>
            <a:br>
              <a:rPr lang="nl-NL" sz="1600" dirty="0">
                <a:latin typeface="Arial"/>
                <a:cs typeface="Arial"/>
              </a:rPr>
            </a:br>
            <a:r>
              <a:rPr lang="nl-NL" sz="11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Mits de passagier beschikt over een doktersverklaring en voldaan wordt aan de voorwaarden voor gevaarlijke stoffen (denk b.v. aan een zuurstoffles) </a:t>
            </a:r>
            <a:endParaRPr lang="nl-NL" sz="110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Gelijke plichten als niet-PRM dus overbagage moet worden betaald  </a:t>
            </a:r>
            <a:endParaRPr lang="nl-NL" sz="160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Luchtvaartmaatschappij is verantwoordelijk voor de bagage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Rolstoel mag mee tot aan de gate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Als een rolstoel vervangen moet worden vanwege </a:t>
            </a:r>
            <a:br>
              <a:rPr lang="nl-NL" sz="1600" dirty="0">
                <a:latin typeface="Arial"/>
                <a:cs typeface="Arial"/>
              </a:rPr>
            </a:b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beschadiging, is de luchtvaartmaatschappij verantwoordelijk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53A766C-EE56-4065-A257-424C8353E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553" y="504000"/>
            <a:ext cx="7478542" cy="604929"/>
          </a:xfrm>
        </p:spPr>
        <p:txBody>
          <a:bodyPr>
            <a:noAutofit/>
          </a:bodyPr>
          <a:lstStyle/>
          <a:p>
            <a:r>
              <a:rPr lang="nl-NL" sz="3400" dirty="0">
                <a:latin typeface="Arial Black"/>
                <a:cs typeface="Arial"/>
              </a:rPr>
              <a:t>Bagage</a:t>
            </a:r>
            <a:endParaRPr lang="nl-NL" sz="3400" dirty="0"/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DB51BB30-507A-4566-BC8F-182DEF38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06075" y="4788001"/>
            <a:ext cx="1684019" cy="203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Frutiger for Schiphol Book" panose="020B0503040304020203" pitchFamily="34" charset="0"/>
              </a:defRPr>
            </a:lvl1pPr>
          </a:lstStyle>
          <a:p>
            <a:fld id="{1A9BD499-D1BD-4155-B7A7-62218EA82528}" type="slidenum">
              <a:rPr lang="nl-NL" smtClean="0">
                <a:latin typeface="Arial" panose="020B0604020202020204" pitchFamily="34" charset="0"/>
              </a:rPr>
              <a:pPr/>
              <a:t>11</a:t>
            </a:fld>
            <a:endParaRPr lang="nl-NL" dirty="0">
              <a:latin typeface="Arial" panose="020B0604020202020204" pitchFamily="34" charset="0"/>
            </a:endParaRPr>
          </a:p>
        </p:txBody>
      </p:sp>
      <p:pic>
        <p:nvPicPr>
          <p:cNvPr id="6" name="menu-item">
            <a:extLst>
              <a:ext uri="{FF2B5EF4-FFF2-40B4-BE49-F238E27FC236}">
                <a16:creationId xmlns:a16="http://schemas.microsoft.com/office/drawing/2014/main" id="{F76D5D15-A79B-4E36-8DFC-D9ACE6676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000" y="234000"/>
            <a:ext cx="253968" cy="190476"/>
          </a:xfrm>
          <a:prstGeom prst="rect">
            <a:avLst/>
          </a:prstGeom>
        </p:spPr>
      </p:pic>
      <p:pic>
        <p:nvPicPr>
          <p:cNvPr id="4" name="Picture 2" descr="http://3.bp.blogspot.com/-796yFlcdBWU/UciWm800cEI/AAAAAAAAAwY/7UbwLYfIOBg/s1600/DSCF5783.JPG">
            <a:extLst>
              <a:ext uri="{FF2B5EF4-FFF2-40B4-BE49-F238E27FC236}">
                <a16:creationId xmlns:a16="http://schemas.microsoft.com/office/drawing/2014/main" id="{7D97E032-FE50-42C9-9B2A-4F34AAD8B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112" y="2928724"/>
            <a:ext cx="2199443" cy="164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794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BE23282-85E0-43B4-B20B-924D070DE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nl-NL" dirty="0"/>
              <a:t>Typ tekst hier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53A766C-EE56-4065-A257-424C8353E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400" dirty="0"/>
              <a:t>Medische bagage</a:t>
            </a:r>
            <a:endParaRPr lang="nl-NL" sz="3400" dirty="0">
              <a:latin typeface="Arial Black" panose="020B0A04020102020204" pitchFamily="34" charset="0"/>
            </a:endParaRPr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DB51BB30-507A-4566-BC8F-182DEF38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06075" y="4788001"/>
            <a:ext cx="1684019" cy="203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Frutiger for Schiphol Book" panose="020B0503040304020203" pitchFamily="34" charset="0"/>
              </a:defRPr>
            </a:lvl1pPr>
          </a:lstStyle>
          <a:p>
            <a:fld id="{1A9BD499-D1BD-4155-B7A7-62218EA82528}" type="slidenum">
              <a:rPr lang="nl-NL" smtClean="0">
                <a:latin typeface="Arial" panose="020B0604020202020204" pitchFamily="34" charset="0"/>
              </a:rPr>
              <a:pPr/>
              <a:t>12</a:t>
            </a:fld>
            <a:endParaRPr lang="nl-NL" dirty="0">
              <a:latin typeface="Arial" panose="020B0604020202020204" pitchFamily="34" charset="0"/>
            </a:endParaRPr>
          </a:p>
        </p:txBody>
      </p:sp>
      <p:pic>
        <p:nvPicPr>
          <p:cNvPr id="6" name="menu-item">
            <a:extLst>
              <a:ext uri="{FF2B5EF4-FFF2-40B4-BE49-F238E27FC236}">
                <a16:creationId xmlns:a16="http://schemas.microsoft.com/office/drawing/2014/main" id="{F76D5D15-A79B-4E36-8DFC-D9ACE6676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000" y="234000"/>
            <a:ext cx="253968" cy="19047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54" y="1271909"/>
            <a:ext cx="2524353" cy="321991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52" y="1273853"/>
            <a:ext cx="2411920" cy="321991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10-puntige ster 8"/>
          <p:cNvSpPr/>
          <p:nvPr/>
        </p:nvSpPr>
        <p:spPr>
          <a:xfrm rot="20262629">
            <a:off x="2426851" y="1928807"/>
            <a:ext cx="2279957" cy="1577097"/>
          </a:xfrm>
          <a:prstGeom prst="star10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Onbeperkt aantal tijdens de reis</a:t>
            </a:r>
          </a:p>
        </p:txBody>
      </p:sp>
    </p:spTree>
    <p:extLst>
      <p:ext uri="{BB962C8B-B14F-4D97-AF65-F5344CB8AC3E}">
        <p14:creationId xmlns:p14="http://schemas.microsoft.com/office/powerpoint/2010/main" val="374769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53A766C-EE56-4065-A257-424C8353E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400" dirty="0"/>
              <a:t>Mobiliteitshulpmiddelen</a:t>
            </a:r>
            <a:endParaRPr lang="nl-NL" sz="3400" dirty="0">
              <a:latin typeface="Arial Black" panose="020B0A04020102020204" pitchFamily="34" charset="0"/>
            </a:endParaRPr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DB51BB30-507A-4566-BC8F-182DEF38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06075" y="4788001"/>
            <a:ext cx="1684019" cy="203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Frutiger for Schiphol Book" panose="020B0503040304020203" pitchFamily="34" charset="0"/>
              </a:defRPr>
            </a:lvl1pPr>
          </a:lstStyle>
          <a:p>
            <a:fld id="{1A9BD499-D1BD-4155-B7A7-62218EA82528}" type="slidenum">
              <a:rPr lang="nl-NL" smtClean="0">
                <a:latin typeface="Arial" panose="020B0604020202020204" pitchFamily="34" charset="0"/>
              </a:rPr>
              <a:pPr/>
              <a:t>13</a:t>
            </a:fld>
            <a:endParaRPr lang="nl-NL" dirty="0">
              <a:latin typeface="Arial" panose="020B0604020202020204" pitchFamily="34" charset="0"/>
            </a:endParaRPr>
          </a:p>
        </p:txBody>
      </p:sp>
      <p:pic>
        <p:nvPicPr>
          <p:cNvPr id="6" name="menu-item">
            <a:extLst>
              <a:ext uri="{FF2B5EF4-FFF2-40B4-BE49-F238E27FC236}">
                <a16:creationId xmlns:a16="http://schemas.microsoft.com/office/drawing/2014/main" id="{F76D5D15-A79B-4E36-8DFC-D9ACE6676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000" y="234000"/>
            <a:ext cx="253968" cy="19047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54741"/>
            <a:ext cx="2499689" cy="2682884"/>
          </a:xfrm>
          <a:prstGeom prst="rect">
            <a:avLst/>
          </a:prstGeom>
        </p:spPr>
      </p:pic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589" y="2819263"/>
            <a:ext cx="3848072" cy="166658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242" y="2768464"/>
            <a:ext cx="2004483" cy="177379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803" y="1342847"/>
            <a:ext cx="3145907" cy="1336350"/>
          </a:xfrm>
          <a:prstGeom prst="rect">
            <a:avLst/>
          </a:prstGeom>
        </p:spPr>
      </p:pic>
      <p:sp>
        <p:nvSpPr>
          <p:cNvPr id="11" name="10-puntige ster 10"/>
          <p:cNvSpPr/>
          <p:nvPr/>
        </p:nvSpPr>
        <p:spPr>
          <a:xfrm rot="851927">
            <a:off x="6827261" y="952064"/>
            <a:ext cx="1779656" cy="1307332"/>
          </a:xfrm>
          <a:prstGeom prst="star10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2 stuks </a:t>
            </a:r>
          </a:p>
          <a:p>
            <a:pPr algn="ctr"/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gratis</a:t>
            </a:r>
          </a:p>
        </p:txBody>
      </p:sp>
    </p:spTree>
    <p:extLst>
      <p:ext uri="{BB962C8B-B14F-4D97-AF65-F5344CB8AC3E}">
        <p14:creationId xmlns:p14="http://schemas.microsoft.com/office/powerpoint/2010/main" val="374769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BE23282-85E0-43B4-B20B-924D070DE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370" y="979187"/>
            <a:ext cx="7072603" cy="201248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l-NL" sz="1600" dirty="0">
                <a:solidFill>
                  <a:srgbClr val="002060"/>
                </a:solidFill>
                <a:latin typeface="Arial"/>
                <a:cs typeface="Arial"/>
              </a:rPr>
              <a:t>Je kunt de volgende hulphonden tegenkomen</a:t>
            </a:r>
            <a:br>
              <a:rPr lang="nl-NL" sz="1600" dirty="0">
                <a:latin typeface="Arial"/>
                <a:cs typeface="Arial"/>
              </a:rPr>
            </a:br>
            <a:r>
              <a:rPr lang="nl-NL" sz="1600" dirty="0">
                <a:solidFill>
                  <a:srgbClr val="002060"/>
                </a:solidFill>
                <a:latin typeface="Arial"/>
                <a:cs typeface="Arial"/>
              </a:rPr>
              <a:t>(vaak te herkennen aan het speciale harnas)</a:t>
            </a:r>
            <a:br>
              <a:rPr lang="nl-NL" sz="1600" dirty="0">
                <a:solidFill>
                  <a:srgbClr val="002060"/>
                </a:solidFill>
                <a:latin typeface="Arial"/>
                <a:cs typeface="Arial"/>
              </a:rPr>
            </a:br>
            <a:endParaRPr lang="nl-NL" sz="16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002060"/>
                </a:solidFill>
                <a:latin typeface="Arial"/>
                <a:cs typeface="Arial"/>
              </a:rPr>
              <a:t>Blindengeleidehonden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002060"/>
                </a:solidFill>
                <a:latin typeface="Arial"/>
                <a:cs typeface="Arial"/>
              </a:rPr>
              <a:t>Honden die doven/slechtzienden begeleiden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002060"/>
                </a:solidFill>
                <a:latin typeface="Arial"/>
                <a:cs typeface="Arial"/>
              </a:rPr>
              <a:t>Honden die rolstoelgebruikers helpen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002060"/>
                </a:solidFill>
                <a:latin typeface="Arial"/>
                <a:cs typeface="Arial"/>
              </a:rPr>
              <a:t>Honden die helpen bij een dreigende aanval van b.v. epilepsie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dirty="0">
              <a:solidFill>
                <a:srgbClr val="002060"/>
              </a:solidFill>
              <a:latin typeface="Arial"/>
              <a:cs typeface="Arial"/>
            </a:endParaRPr>
          </a:p>
          <a:p>
            <a:endParaRPr lang="nl-NL" sz="1600" dirty="0">
              <a:solidFill>
                <a:srgbClr val="002060"/>
              </a:solidFill>
              <a:latin typeface="Arial"/>
              <a:cs typeface="Arial"/>
            </a:endParaRPr>
          </a:p>
          <a:p>
            <a:r>
              <a:rPr lang="nl-NL" sz="1600" dirty="0">
                <a:solidFill>
                  <a:srgbClr val="002060"/>
                </a:solidFill>
                <a:latin typeface="Arial"/>
                <a:cs typeface="Arial"/>
              </a:rPr>
              <a:t>De Amerikaanse wet staat veel meer toe, </a:t>
            </a:r>
            <a:br>
              <a:rPr lang="nl-NL" sz="1600" dirty="0">
                <a:solidFill>
                  <a:srgbClr val="002060"/>
                </a:solidFill>
                <a:latin typeface="Arial"/>
                <a:cs typeface="Arial"/>
              </a:rPr>
            </a:br>
            <a:r>
              <a:rPr lang="nl-NL" sz="1600" dirty="0">
                <a:solidFill>
                  <a:srgbClr val="002060"/>
                </a:solidFill>
                <a:latin typeface="Arial"/>
                <a:cs typeface="Arial"/>
              </a:rPr>
              <a:t>waardoor je hier ook andere dieren op luchthavens </a:t>
            </a:r>
            <a:br>
              <a:rPr lang="nl-NL" sz="1600" dirty="0">
                <a:solidFill>
                  <a:srgbClr val="002060"/>
                </a:solidFill>
                <a:latin typeface="Arial"/>
                <a:cs typeface="Arial"/>
              </a:rPr>
            </a:br>
            <a:r>
              <a:rPr lang="nl-NL" sz="1600" dirty="0">
                <a:solidFill>
                  <a:srgbClr val="002060"/>
                </a:solidFill>
                <a:latin typeface="Arial"/>
                <a:cs typeface="Arial"/>
              </a:rPr>
              <a:t>en in de cabine ziet. </a:t>
            </a:r>
            <a:br>
              <a:rPr lang="nl-NL" sz="1600" dirty="0">
                <a:solidFill>
                  <a:srgbClr val="002060"/>
                </a:solidFill>
                <a:latin typeface="Arial"/>
                <a:cs typeface="Arial"/>
              </a:rPr>
            </a:br>
            <a:endParaRPr lang="nl-NL" sz="16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53A766C-EE56-4065-A257-424C8353E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59" y="425251"/>
            <a:ext cx="7532457" cy="693807"/>
          </a:xfrm>
        </p:spPr>
        <p:txBody>
          <a:bodyPr>
            <a:noAutofit/>
          </a:bodyPr>
          <a:lstStyle/>
          <a:p>
            <a:r>
              <a:rPr lang="nl-NL" sz="3400" dirty="0"/>
              <a:t>Assistentiehonden</a:t>
            </a:r>
            <a:endParaRPr lang="nl-NL" sz="3400" dirty="0">
              <a:latin typeface="Arial Black" panose="020B0A04020102020204" pitchFamily="34" charset="0"/>
            </a:endParaRPr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DB51BB30-507A-4566-BC8F-182DEF38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06075" y="4788001"/>
            <a:ext cx="1684019" cy="203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Frutiger for Schiphol Book" panose="020B0503040304020203" pitchFamily="34" charset="0"/>
              </a:defRPr>
            </a:lvl1pPr>
          </a:lstStyle>
          <a:p>
            <a:fld id="{1A9BD499-D1BD-4155-B7A7-62218EA82528}" type="slidenum">
              <a:rPr lang="nl-NL" smtClean="0">
                <a:latin typeface="Arial" panose="020B0604020202020204" pitchFamily="34" charset="0"/>
              </a:rPr>
              <a:pPr/>
              <a:t>14</a:t>
            </a:fld>
            <a:endParaRPr lang="nl-NL" dirty="0">
              <a:latin typeface="Arial" panose="020B0604020202020204" pitchFamily="34" charset="0"/>
            </a:endParaRPr>
          </a:p>
        </p:txBody>
      </p:sp>
      <p:pic>
        <p:nvPicPr>
          <p:cNvPr id="6" name="menu-item">
            <a:extLst>
              <a:ext uri="{FF2B5EF4-FFF2-40B4-BE49-F238E27FC236}">
                <a16:creationId xmlns:a16="http://schemas.microsoft.com/office/drawing/2014/main" id="{F76D5D15-A79B-4E36-8DFC-D9ACE6676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000" y="234000"/>
            <a:ext cx="253968" cy="190476"/>
          </a:xfrm>
          <a:prstGeom prst="rect">
            <a:avLst/>
          </a:prstGeom>
        </p:spPr>
      </p:pic>
      <p:pic>
        <p:nvPicPr>
          <p:cNvPr id="7" name="Picture 2" descr="http://www.personalservicedogs.nl/cms/upload/images/saskia_yunah_geeft_boek_a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350" y="571499"/>
            <a:ext cx="2256509" cy="169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gelreziekenhuizen.nl/internet/patientencommunicatie/Hulphond%20bli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436" y="2349499"/>
            <a:ext cx="2256334" cy="140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ttps://s-media-cache-ak0.pinimg.com/236x/0c/05/df/0c05dfeba0ed67c89e1eb5d0627711bd.jpg">
            <a:extLst>
              <a:ext uri="{FF2B5EF4-FFF2-40B4-BE49-F238E27FC236}">
                <a16:creationId xmlns:a16="http://schemas.microsoft.com/office/drawing/2014/main" id="{37275994-461E-4261-9119-70D3DB365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238" y="3919549"/>
            <a:ext cx="1179964" cy="99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694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BE23282-85E0-43B4-B20B-924D070DE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54" y="1231285"/>
            <a:ext cx="5580000" cy="2536286"/>
          </a:xfrm>
        </p:spPr>
        <p:txBody>
          <a:bodyPr vert="horz" lIns="0" tIns="0" rIns="0" bIns="0" rtlCol="0" anchor="t">
            <a:noAutofit/>
          </a:bodyPr>
          <a:lstStyle/>
          <a:p>
            <a:endParaRPr lang="nl-NL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  <a:p>
            <a:r>
              <a:rPr lang="nl-NL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Iedereen die daarom vraagt!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nl-NL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  <a:p>
            <a:r>
              <a:rPr lang="nl-NL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Reizigers hoeven niet te bewijzen of aan te tonen dat zij een aandoening, beperking of stoornis hebben.  </a:t>
            </a:r>
            <a:endParaRPr lang="nl-NL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nl-NL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53A766C-EE56-4065-A257-424C8353E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55" y="504000"/>
            <a:ext cx="7544002" cy="659170"/>
          </a:xfrm>
        </p:spPr>
        <p:txBody>
          <a:bodyPr>
            <a:noAutofit/>
          </a:bodyPr>
          <a:lstStyle/>
          <a:p>
            <a:r>
              <a:rPr lang="nl-NL" sz="3400" dirty="0">
                <a:latin typeface="Arial Black"/>
                <a:cs typeface="Arial"/>
              </a:rPr>
              <a:t>Wie krijgt assistentie</a:t>
            </a:r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DB51BB30-507A-4566-BC8F-182DEF38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06075" y="4788001"/>
            <a:ext cx="1684019" cy="203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Frutiger for Schiphol Book" panose="020B0503040304020203" pitchFamily="34" charset="0"/>
              </a:defRPr>
            </a:lvl1pPr>
          </a:lstStyle>
          <a:p>
            <a:fld id="{1A9BD499-D1BD-4155-B7A7-62218EA82528}" type="slidenum">
              <a:rPr lang="nl-NL" smtClean="0">
                <a:latin typeface="Arial" panose="020B0604020202020204" pitchFamily="34" charset="0"/>
              </a:rPr>
              <a:pPr/>
              <a:t>15</a:t>
            </a:fld>
            <a:endParaRPr lang="nl-NL" dirty="0">
              <a:latin typeface="Arial" panose="020B0604020202020204" pitchFamily="34" charset="0"/>
            </a:endParaRPr>
          </a:p>
        </p:txBody>
      </p:sp>
      <p:pic>
        <p:nvPicPr>
          <p:cNvPr id="6" name="menu-item">
            <a:extLst>
              <a:ext uri="{FF2B5EF4-FFF2-40B4-BE49-F238E27FC236}">
                <a16:creationId xmlns:a16="http://schemas.microsoft.com/office/drawing/2014/main" id="{F76D5D15-A79B-4E36-8DFC-D9ACE6676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000" y="234000"/>
            <a:ext cx="253968" cy="190476"/>
          </a:xfrm>
          <a:prstGeom prst="rect">
            <a:avLst/>
          </a:prstGeom>
        </p:spPr>
      </p:pic>
      <p:pic>
        <p:nvPicPr>
          <p:cNvPr id="7" name="Picture 7" descr="Disabili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39863" y="901055"/>
            <a:ext cx="2521367" cy="253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94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BE23282-85E0-43B4-B20B-924D070DE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727" y="1215348"/>
            <a:ext cx="7876783" cy="253628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Op basis van: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Veiligheidseisen  --&gt; </a:t>
            </a:r>
            <a:r>
              <a:rPr lang="nl-NL" sz="12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assistentie mag geen gevaar opleveren voor de dienstverlener</a:t>
            </a: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Afmetingen vliegtuig --&gt; </a:t>
            </a:r>
            <a:r>
              <a:rPr lang="nl-NL" sz="12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PRM kan niet veilig worden vervoer door LVM</a:t>
            </a:r>
          </a:p>
          <a:p>
            <a:endParaRPr lang="nl-NL" sz="1600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  <a:p>
            <a:endParaRPr lang="nl-NL" sz="16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Verantwoordelijkheid: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Aanbieden redelijk alternatief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Begeleider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Veiligheidseisen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Informatie weigering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53A766C-EE56-4065-A257-424C8353E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400" dirty="0">
                <a:latin typeface="Arial Black"/>
                <a:cs typeface="Arial"/>
              </a:rPr>
              <a:t>Wanneer geen assistentie </a:t>
            </a:r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DB51BB30-507A-4566-BC8F-182DEF38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06075" y="4788001"/>
            <a:ext cx="1684019" cy="203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Frutiger for Schiphol Book" panose="020B0503040304020203" pitchFamily="34" charset="0"/>
              </a:defRPr>
            </a:lvl1pPr>
          </a:lstStyle>
          <a:p>
            <a:fld id="{1A9BD499-D1BD-4155-B7A7-62218EA82528}" type="slidenum">
              <a:rPr lang="nl-NL" smtClean="0">
                <a:latin typeface="Arial" panose="020B0604020202020204" pitchFamily="34" charset="0"/>
              </a:rPr>
              <a:pPr/>
              <a:t>16</a:t>
            </a:fld>
            <a:endParaRPr lang="nl-NL" dirty="0">
              <a:latin typeface="Arial" panose="020B0604020202020204" pitchFamily="34" charset="0"/>
            </a:endParaRPr>
          </a:p>
        </p:txBody>
      </p:sp>
      <p:pic>
        <p:nvPicPr>
          <p:cNvPr id="6" name="menu-item">
            <a:extLst>
              <a:ext uri="{FF2B5EF4-FFF2-40B4-BE49-F238E27FC236}">
                <a16:creationId xmlns:a16="http://schemas.microsoft.com/office/drawing/2014/main" id="{F76D5D15-A79B-4E36-8DFC-D9ACE6676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000" y="234000"/>
            <a:ext cx="253968" cy="1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94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BE23282-85E0-43B4-B20B-924D070DE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718" y="1107788"/>
            <a:ext cx="4585086" cy="2137968"/>
          </a:xfrm>
          <a:ln>
            <a:solidFill>
              <a:schemeClr val="accent2">
                <a:lumMod val="50000"/>
              </a:schemeClr>
            </a:solidFill>
          </a:ln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350.000 PRM's per jaar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Groei 5-7% per jaar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In de zomer 2.000 per dag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Meest PRM's in mei en september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60% is niet in staat een lange afstand te lopen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34% kan geen trappen lopen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6% kan niet lopen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53A766C-EE56-4065-A257-424C8353E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55" y="504000"/>
            <a:ext cx="7541116" cy="113648"/>
          </a:xfrm>
        </p:spPr>
        <p:txBody>
          <a:bodyPr>
            <a:noAutofit/>
          </a:bodyPr>
          <a:lstStyle/>
          <a:p>
            <a:r>
              <a:rPr lang="nl-NL" sz="3400" dirty="0">
                <a:latin typeface="Arial Black"/>
                <a:cs typeface="Arial"/>
              </a:rPr>
              <a:t>Schiphol en PRM's</a:t>
            </a:r>
            <a:endParaRPr lang="nl-NL" sz="3400" dirty="0">
              <a:latin typeface="Arial Black" panose="020B0A04020102020204" pitchFamily="34" charset="0"/>
            </a:endParaRPr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DB51BB30-507A-4566-BC8F-182DEF38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06075" y="4788001"/>
            <a:ext cx="1684019" cy="203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Frutiger for Schiphol Book" panose="020B0503040304020203" pitchFamily="34" charset="0"/>
              </a:defRPr>
            </a:lvl1pPr>
          </a:lstStyle>
          <a:p>
            <a:fld id="{1A9BD499-D1BD-4155-B7A7-62218EA82528}" type="slidenum">
              <a:rPr lang="nl-NL" smtClean="0">
                <a:latin typeface="Arial" panose="020B0604020202020204" pitchFamily="34" charset="0"/>
              </a:rPr>
              <a:pPr/>
              <a:t>17</a:t>
            </a:fld>
            <a:endParaRPr lang="nl-NL" dirty="0">
              <a:latin typeface="Arial" panose="020B0604020202020204" pitchFamily="34" charset="0"/>
            </a:endParaRPr>
          </a:p>
        </p:txBody>
      </p:sp>
      <p:pic>
        <p:nvPicPr>
          <p:cNvPr id="6" name="menu-item">
            <a:extLst>
              <a:ext uri="{FF2B5EF4-FFF2-40B4-BE49-F238E27FC236}">
                <a16:creationId xmlns:a16="http://schemas.microsoft.com/office/drawing/2014/main" id="{F76D5D15-A79B-4E36-8DFC-D9ACE6676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000" y="234000"/>
            <a:ext cx="253968" cy="19047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256" y="920136"/>
            <a:ext cx="2071585" cy="1525337"/>
          </a:xfrm>
          <a:prstGeom prst="rect">
            <a:avLst/>
          </a:prstGeom>
        </p:spPr>
      </p:pic>
      <p:sp>
        <p:nvSpPr>
          <p:cNvPr id="10" name="Ovaal 9"/>
          <p:cNvSpPr/>
          <p:nvPr/>
        </p:nvSpPr>
        <p:spPr>
          <a:xfrm flipH="1">
            <a:off x="6948051" y="1959277"/>
            <a:ext cx="677923" cy="6852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60%</a:t>
            </a:r>
          </a:p>
        </p:txBody>
      </p:sp>
      <p:pic>
        <p:nvPicPr>
          <p:cNvPr id="11" name="Picture 2" descr="M:\INT_AC\AXXICOM AIRPORT CADDY\Tabblad 17 Beheer materieel en middelen\Documenten\Foto's\foto's axxicom\Axxicom-0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025" y="3336792"/>
            <a:ext cx="2193454" cy="145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al 11"/>
          <p:cNvSpPr/>
          <p:nvPr/>
        </p:nvSpPr>
        <p:spPr>
          <a:xfrm>
            <a:off x="2759765" y="4173300"/>
            <a:ext cx="665796" cy="6734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34%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236" y="2592644"/>
            <a:ext cx="1604347" cy="220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al 13"/>
          <p:cNvSpPr/>
          <p:nvPr/>
        </p:nvSpPr>
        <p:spPr>
          <a:xfrm>
            <a:off x="6336510" y="4288451"/>
            <a:ext cx="633663" cy="60655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6%</a:t>
            </a:r>
          </a:p>
        </p:txBody>
      </p:sp>
    </p:spTree>
    <p:extLst>
      <p:ext uri="{BB962C8B-B14F-4D97-AF65-F5344CB8AC3E}">
        <p14:creationId xmlns:p14="http://schemas.microsoft.com/office/powerpoint/2010/main" val="3747694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BE23282-85E0-43B4-B20B-924D070DE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55" y="1150214"/>
            <a:ext cx="5222402" cy="3842619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 defTabSz="544101">
              <a:buFont typeface="Arial" charset="2"/>
              <a:buChar char="•"/>
              <a:defRPr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Een PRM ervaart doorgaans veel stress en ongemak tijdens zijn/haar reis.</a:t>
            </a:r>
            <a:b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</a:b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defTabSz="544101">
              <a:buFont typeface="Arial" charset="2"/>
              <a:buChar char="•"/>
              <a:defRPr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Wij als luchthaven zijn veroorzaker van ongemak door bijvoorbeeld ongeschikte voorzieningen. </a:t>
            </a:r>
          </a:p>
          <a:p>
            <a:pPr marL="285750" indent="-285750" defTabSz="544101">
              <a:buFont typeface="Arial" charset="2"/>
              <a:buChar char="•"/>
              <a:defRPr/>
            </a:pPr>
            <a:endParaRPr lang="nl-NL" sz="1600" dirty="0">
              <a:solidFill>
                <a:schemeClr val="accent2">
                  <a:lumMod val="50000"/>
                </a:schemeClr>
              </a:solidFill>
              <a:latin typeface="Arial"/>
            </a:endParaRPr>
          </a:p>
          <a:p>
            <a:pPr marL="285750" indent="-285750" defTabSz="544101">
              <a:buFont typeface="Arial" charset="2"/>
              <a:buChar char="•"/>
              <a:defRPr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Wij zijn daarom verantwoordelijk voor assistentie; </a:t>
            </a:r>
            <a:b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van het moment dat een reiziger aankomt op het luchthaventerrein tot dat hij/zij in het vliegtuig zit </a:t>
            </a:r>
            <a:b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en visa versa. </a:t>
            </a:r>
            <a:br>
              <a:rPr lang="nl-NL" sz="1600" dirty="0">
                <a:latin typeface="Arial"/>
              </a:rPr>
            </a:br>
            <a:endParaRPr lang="nl-NL" sz="1600" dirty="0">
              <a:latin typeface="Arial"/>
            </a:endParaRPr>
          </a:p>
          <a:p>
            <a:pPr marL="285750" indent="-285750" defTabSz="544101">
              <a:buFont typeface="Arial" charset="2"/>
              <a:buChar char="•"/>
              <a:defRPr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Zowel de inrichting van de assistentie als de voorzieningen moeten hierop zijn afgestemd.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53A766C-EE56-4065-A257-424C8353E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400" dirty="0">
                <a:latin typeface="Arial Black"/>
                <a:cs typeface="Arial"/>
              </a:rPr>
              <a:t>Beperkingen op de luchthaven</a:t>
            </a:r>
            <a:br>
              <a:rPr lang="nl-NL" sz="3400" dirty="0">
                <a:latin typeface="Arial Black"/>
                <a:cs typeface="Arial"/>
              </a:rPr>
            </a:br>
            <a:endParaRPr lang="nl-NL" sz="3400" dirty="0"/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DB51BB30-507A-4566-BC8F-182DEF38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06075" y="4788001"/>
            <a:ext cx="1684019" cy="203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Frutiger for Schiphol Book" panose="020B0503040304020203" pitchFamily="34" charset="0"/>
              </a:defRPr>
            </a:lvl1pPr>
          </a:lstStyle>
          <a:p>
            <a:fld id="{1A9BD499-D1BD-4155-B7A7-62218EA82528}" type="slidenum">
              <a:rPr lang="nl-NL" smtClean="0">
                <a:latin typeface="Arial" panose="020B0604020202020204" pitchFamily="34" charset="0"/>
              </a:rPr>
              <a:pPr/>
              <a:t>18</a:t>
            </a:fld>
            <a:endParaRPr lang="nl-NL" dirty="0">
              <a:latin typeface="Arial" panose="020B0604020202020204" pitchFamily="34" charset="0"/>
            </a:endParaRPr>
          </a:p>
        </p:txBody>
      </p:sp>
      <p:pic>
        <p:nvPicPr>
          <p:cNvPr id="6" name="menu-item">
            <a:extLst>
              <a:ext uri="{FF2B5EF4-FFF2-40B4-BE49-F238E27FC236}">
                <a16:creationId xmlns:a16="http://schemas.microsoft.com/office/drawing/2014/main" id="{F76D5D15-A79B-4E36-8DFC-D9ACE6676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000" y="234000"/>
            <a:ext cx="253968" cy="190476"/>
          </a:xfrm>
          <a:prstGeom prst="rect">
            <a:avLst/>
          </a:prstGeom>
        </p:spPr>
      </p:pic>
      <p:pic>
        <p:nvPicPr>
          <p:cNvPr id="7" name="Picture 7" descr="tek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51993" y="2213493"/>
            <a:ext cx="2833931" cy="171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94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BE23282-85E0-43B4-B20B-924D070DE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709" y="1996364"/>
            <a:ext cx="5851818" cy="2305927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 charset="2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Vindbaarheid aanmeldpalen </a:t>
            </a:r>
            <a:r>
              <a:rPr lang="nl-NL" sz="11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(staan binnen)</a:t>
            </a:r>
            <a:endParaRPr lang="nl-NL" sz="110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Vindbaarheid assistentiebalie </a:t>
            </a:r>
            <a:r>
              <a:rPr lang="nl-NL" sz="11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(na de check-in)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Security check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Paspoortcontrole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Bus gates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Remote afhandeling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Lange afstanden in de terminal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Obstakels </a:t>
            </a:r>
            <a:r>
              <a:rPr lang="nl-NL" sz="11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(paaltjes bij roltrappen, ingangen van winkels en horeca)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Verlichting en contrast </a:t>
            </a:r>
          </a:p>
          <a:p>
            <a:endParaRPr lang="nl-NL" sz="1600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  <a:p>
            <a:endParaRPr lang="nl-NL" sz="1600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53A766C-EE56-4065-A257-424C8353E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987" y="504000"/>
            <a:ext cx="7500108" cy="776149"/>
          </a:xfrm>
        </p:spPr>
        <p:txBody>
          <a:bodyPr>
            <a:noAutofit/>
          </a:bodyPr>
          <a:lstStyle/>
          <a:p>
            <a:r>
              <a:rPr lang="nl-NL" sz="3400" dirty="0">
                <a:latin typeface="Arial Black"/>
                <a:cs typeface="Arial"/>
              </a:rPr>
              <a:t>Beperkingen/Barrières op de luchthaven</a:t>
            </a:r>
            <a:br>
              <a:rPr lang="nl-NL" sz="3400" dirty="0">
                <a:latin typeface="Arial Black"/>
                <a:cs typeface="Arial"/>
              </a:rPr>
            </a:br>
            <a:endParaRPr lang="nl-NL" sz="3400" dirty="0">
              <a:latin typeface="Arial Black" panose="020B0A04020102020204" pitchFamily="34" charset="0"/>
            </a:endParaRPr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DB51BB30-507A-4566-BC8F-182DEF38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06075" y="4788001"/>
            <a:ext cx="1684019" cy="203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Frutiger for Schiphol Book" panose="020B0503040304020203" pitchFamily="34" charset="0"/>
              </a:defRPr>
            </a:lvl1pPr>
          </a:lstStyle>
          <a:p>
            <a:fld id="{1A9BD499-D1BD-4155-B7A7-62218EA82528}" type="slidenum">
              <a:rPr lang="nl-NL" smtClean="0">
                <a:latin typeface="Arial" panose="020B0604020202020204" pitchFamily="34" charset="0"/>
              </a:rPr>
              <a:pPr/>
              <a:t>19</a:t>
            </a:fld>
            <a:endParaRPr lang="nl-NL" dirty="0">
              <a:latin typeface="Arial" panose="020B0604020202020204" pitchFamily="34" charset="0"/>
            </a:endParaRPr>
          </a:p>
        </p:txBody>
      </p:sp>
      <p:pic>
        <p:nvPicPr>
          <p:cNvPr id="6" name="menu-item">
            <a:extLst>
              <a:ext uri="{FF2B5EF4-FFF2-40B4-BE49-F238E27FC236}">
                <a16:creationId xmlns:a16="http://schemas.microsoft.com/office/drawing/2014/main" id="{F76D5D15-A79B-4E36-8DFC-D9ACE6676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000" y="234000"/>
            <a:ext cx="253968" cy="190476"/>
          </a:xfrm>
          <a:prstGeom prst="rect">
            <a:avLst/>
          </a:prstGeom>
        </p:spPr>
      </p:pic>
      <p:pic>
        <p:nvPicPr>
          <p:cNvPr id="4" name="Picture 2" descr="A picture containing building, ceiling, person, airport&#10;&#10;Description automatically generated">
            <a:extLst>
              <a:ext uri="{FF2B5EF4-FFF2-40B4-BE49-F238E27FC236}">
                <a16:creationId xmlns:a16="http://schemas.microsoft.com/office/drawing/2014/main" id="{CFAA6436-1583-4C9D-BDA7-1CC2B6269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758" y="1998849"/>
            <a:ext cx="2484714" cy="2399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8171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BE23282-85E0-43B4-B20B-924D070DE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54" y="1155032"/>
            <a:ext cx="6867317" cy="3235994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lnSpc>
                <a:spcPct val="150000"/>
              </a:lnSpc>
              <a:buFont typeface="Arial" charset="2"/>
              <a:buChar char="•"/>
            </a:pPr>
            <a:r>
              <a:rPr lang="nl-NL" sz="1400" dirty="0">
                <a:solidFill>
                  <a:schemeClr val="accent1"/>
                </a:solidFill>
                <a:latin typeface="Arial"/>
                <a:cs typeface="Arial"/>
              </a:rPr>
              <a:t>Europese wet- en regelgeving bepaalt dat </a:t>
            </a:r>
            <a:r>
              <a:rPr lang="nl-NL" sz="1400" b="1" dirty="0">
                <a:solidFill>
                  <a:schemeClr val="accent1"/>
                </a:solidFill>
                <a:latin typeface="Arial"/>
                <a:cs typeface="Arial"/>
              </a:rPr>
              <a:t>iedereen</a:t>
            </a:r>
            <a:r>
              <a:rPr lang="nl-NL" sz="1400" dirty="0">
                <a:solidFill>
                  <a:schemeClr val="accent1"/>
                </a:solidFill>
                <a:latin typeface="Arial"/>
                <a:cs typeface="Arial"/>
              </a:rPr>
              <a:t> die op een Europese luchthaven werkt, </a:t>
            </a:r>
            <a:r>
              <a:rPr lang="nl-NL" sz="1400" b="1" dirty="0">
                <a:solidFill>
                  <a:schemeClr val="accent1"/>
                </a:solidFill>
                <a:latin typeface="Arial"/>
                <a:cs typeface="Arial"/>
              </a:rPr>
              <a:t>verplicht</a:t>
            </a:r>
            <a:r>
              <a:rPr lang="nl-NL" sz="1400" dirty="0">
                <a:solidFill>
                  <a:schemeClr val="accent1"/>
                </a:solidFill>
                <a:latin typeface="Arial"/>
                <a:cs typeface="Arial"/>
              </a:rPr>
              <a:t> is een training te volgen over bewustwording en gelijke behandeling van PRM’s.</a:t>
            </a:r>
            <a:endParaRPr lang="en-US" sz="1400" dirty="0">
              <a:solidFill>
                <a:schemeClr val="accent1"/>
              </a:solidFill>
            </a:endParaRPr>
          </a:p>
          <a:p>
            <a:pPr marL="285750" indent="-285750">
              <a:lnSpc>
                <a:spcPct val="150000"/>
              </a:lnSpc>
              <a:buFont typeface="Arial" charset="2"/>
              <a:buChar char="•"/>
            </a:pPr>
            <a:endParaRPr lang="nl-NL" sz="1400" dirty="0">
              <a:solidFill>
                <a:schemeClr val="accent1"/>
              </a:solidFill>
            </a:endParaRPr>
          </a:p>
          <a:p>
            <a:pPr marL="285750" indent="-285750">
              <a:lnSpc>
                <a:spcPct val="150000"/>
              </a:lnSpc>
              <a:buFont typeface="Arial" charset="2"/>
              <a:buChar char="•"/>
            </a:pPr>
            <a:r>
              <a:rPr lang="nl-NL" sz="1400" dirty="0">
                <a:solidFill>
                  <a:schemeClr val="accent1"/>
                </a:solidFill>
                <a:latin typeface="Arial"/>
                <a:cs typeface="Arial"/>
              </a:rPr>
              <a:t>Geldt onder andere voor medewerkers die in aanraking komen met reizigers en direct assistentie verlenen aan PRM's.</a:t>
            </a:r>
          </a:p>
          <a:p>
            <a:pPr>
              <a:lnSpc>
                <a:spcPct val="150000"/>
              </a:lnSpc>
            </a:pPr>
            <a:endParaRPr lang="nl-NL" sz="1400" dirty="0">
              <a:solidFill>
                <a:schemeClr val="accent1"/>
              </a:solidFill>
            </a:endParaRPr>
          </a:p>
          <a:p>
            <a:pPr marL="285750" indent="-285750">
              <a:lnSpc>
                <a:spcPct val="150000"/>
              </a:lnSpc>
              <a:buFont typeface="Arial" charset="2"/>
              <a:buChar char="•"/>
            </a:pPr>
            <a:r>
              <a:rPr lang="nl-NL" sz="1400" dirty="0">
                <a:solidFill>
                  <a:schemeClr val="accent1"/>
                </a:solidFill>
                <a:latin typeface="Arial"/>
                <a:cs typeface="Arial"/>
              </a:rPr>
              <a:t>Deze training wordt door Schiphol aangeboden, elke organisatie is echter vrij te bepalen hoe de training in te richten.</a:t>
            </a:r>
          </a:p>
          <a:p>
            <a:pPr marL="285750" indent="-285750">
              <a:buFont typeface="Arial" charset="2"/>
              <a:buChar char="•"/>
            </a:pPr>
            <a:endParaRPr lang="nl-NL" dirty="0">
              <a:solidFill>
                <a:schemeClr val="accent1"/>
              </a:solidFill>
            </a:endParaRPr>
          </a:p>
          <a:p>
            <a:endParaRPr lang="nl-NL" dirty="0">
              <a:solidFill>
                <a:schemeClr val="accent1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53A766C-EE56-4065-A257-424C8353E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55" y="504000"/>
            <a:ext cx="7544002" cy="676489"/>
          </a:xfrm>
        </p:spPr>
        <p:txBody>
          <a:bodyPr>
            <a:noAutofit/>
          </a:bodyPr>
          <a:lstStyle/>
          <a:p>
            <a:r>
              <a:rPr lang="nl-NL" sz="3400" dirty="0"/>
              <a:t>Waarom deze training?</a:t>
            </a:r>
            <a:endParaRPr lang="nl-NL" sz="3400" dirty="0">
              <a:latin typeface="Arial Black" panose="020B0A04020102020204" pitchFamily="34" charset="0"/>
            </a:endParaRPr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DB51BB30-507A-4566-BC8F-182DEF38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06075" y="4788001"/>
            <a:ext cx="1684019" cy="203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Frutiger for Schiphol Book" panose="020B0503040304020203" pitchFamily="34" charset="0"/>
              </a:defRPr>
            </a:lvl1pPr>
          </a:lstStyle>
          <a:p>
            <a:fld id="{1A9BD499-D1BD-4155-B7A7-62218EA82528}" type="slidenum">
              <a:rPr lang="nl-NL" smtClean="0">
                <a:latin typeface="Arial" panose="020B0604020202020204" pitchFamily="34" charset="0"/>
              </a:rPr>
              <a:pPr/>
              <a:t>2</a:t>
            </a:fld>
            <a:endParaRPr lang="nl-NL" dirty="0">
              <a:latin typeface="Arial" panose="020B0604020202020204" pitchFamily="34" charset="0"/>
            </a:endParaRPr>
          </a:p>
        </p:txBody>
      </p:sp>
      <p:pic>
        <p:nvPicPr>
          <p:cNvPr id="6" name="menu-item">
            <a:extLst>
              <a:ext uri="{FF2B5EF4-FFF2-40B4-BE49-F238E27FC236}">
                <a16:creationId xmlns:a16="http://schemas.microsoft.com/office/drawing/2014/main" id="{F76D5D15-A79B-4E36-8DFC-D9ACE6676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000" y="234000"/>
            <a:ext cx="253968" cy="1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94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BE23282-85E0-43B4-B20B-924D070DE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54" y="1202710"/>
            <a:ext cx="7242545" cy="253628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l-NL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Doordat een PRM aanloopt tegen beperkingen op de luchthaven, kan hij/zij niet zelfstandig van en naar de gate. Schiphol is verantwoordelijk voor een juiste begeleiding. </a:t>
            </a: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53A766C-EE56-4065-A257-424C8353E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400" dirty="0">
                <a:latin typeface="Arial Black"/>
                <a:cs typeface="Arial"/>
              </a:rPr>
              <a:t>Beperkingen op de luchthaven</a:t>
            </a:r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DB51BB30-507A-4566-BC8F-182DEF38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06075" y="4788001"/>
            <a:ext cx="1684019" cy="203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Frutiger for Schiphol Book" panose="020B0503040304020203" pitchFamily="34" charset="0"/>
              </a:defRPr>
            </a:lvl1pPr>
          </a:lstStyle>
          <a:p>
            <a:fld id="{1A9BD499-D1BD-4155-B7A7-62218EA82528}" type="slidenum">
              <a:rPr lang="nl-NL" smtClean="0">
                <a:latin typeface="Arial" panose="020B0604020202020204" pitchFamily="34" charset="0"/>
              </a:rPr>
              <a:pPr/>
              <a:t>20</a:t>
            </a:fld>
            <a:endParaRPr lang="nl-NL" dirty="0">
              <a:latin typeface="Arial" panose="020B0604020202020204" pitchFamily="34" charset="0"/>
            </a:endParaRPr>
          </a:p>
        </p:txBody>
      </p:sp>
      <p:pic>
        <p:nvPicPr>
          <p:cNvPr id="6" name="menu-item">
            <a:extLst>
              <a:ext uri="{FF2B5EF4-FFF2-40B4-BE49-F238E27FC236}">
                <a16:creationId xmlns:a16="http://schemas.microsoft.com/office/drawing/2014/main" id="{F76D5D15-A79B-4E36-8DFC-D9ACE6676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000" y="234000"/>
            <a:ext cx="253968" cy="190476"/>
          </a:xfrm>
          <a:prstGeom prst="rect">
            <a:avLst/>
          </a:prstGeom>
        </p:spPr>
      </p:pic>
      <p:pic>
        <p:nvPicPr>
          <p:cNvPr id="7" name="Picture 7" descr="A picture containing building, outdoor, bridge, bicycle&#10;&#10;Description automatically generated">
            <a:extLst>
              <a:ext uri="{FF2B5EF4-FFF2-40B4-BE49-F238E27FC236}">
                <a16:creationId xmlns:a16="http://schemas.microsoft.com/office/drawing/2014/main" id="{51CAA2A1-4904-4C0A-A3D1-93609FD6E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24" y="2247489"/>
            <a:ext cx="3894858" cy="2250453"/>
          </a:xfrm>
          <a:prstGeom prst="rect">
            <a:avLst/>
          </a:prstGeom>
        </p:spPr>
      </p:pic>
      <p:pic>
        <p:nvPicPr>
          <p:cNvPr id="8" name="Picture 8" descr="A glass door on a wood floor&#10;&#10;Description automatically generated">
            <a:extLst>
              <a:ext uri="{FF2B5EF4-FFF2-40B4-BE49-F238E27FC236}">
                <a16:creationId xmlns:a16="http://schemas.microsoft.com/office/drawing/2014/main" id="{099314B7-8BA3-4C20-AC57-3FB6F4C89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287" y="2243463"/>
            <a:ext cx="3288722" cy="224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94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BE23282-85E0-43B4-B20B-924D070DE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54" y="1601681"/>
            <a:ext cx="7242545" cy="44438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l-NL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De bewegwijzering wordt door de PRM als goed ervaren, door het zwart/geel contrast</a:t>
            </a:r>
            <a:endParaRPr lang="nl-NL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53A766C-EE56-4065-A257-424C8353E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400" dirty="0">
                <a:latin typeface="Arial Black"/>
                <a:cs typeface="Arial"/>
              </a:rPr>
              <a:t>Beperkingen op de luchthaven</a:t>
            </a:r>
            <a:br>
              <a:rPr lang="nl-NL" sz="3400" dirty="0">
                <a:latin typeface="Arial Black"/>
                <a:cs typeface="Arial"/>
              </a:rPr>
            </a:br>
            <a:r>
              <a:rPr lang="nl-NL" sz="2000" dirty="0">
                <a:latin typeface="Arial Black"/>
                <a:cs typeface="Arial"/>
              </a:rPr>
              <a:t>Wat wordt positief ervaren:</a:t>
            </a:r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DB51BB30-507A-4566-BC8F-182DEF38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06075" y="4788001"/>
            <a:ext cx="1684019" cy="203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Frutiger for Schiphol Book" panose="020B0503040304020203" pitchFamily="34" charset="0"/>
              </a:defRPr>
            </a:lvl1pPr>
          </a:lstStyle>
          <a:p>
            <a:fld id="{1A9BD499-D1BD-4155-B7A7-62218EA82528}" type="slidenum">
              <a:rPr lang="nl-NL" smtClean="0">
                <a:latin typeface="Arial" panose="020B0604020202020204" pitchFamily="34" charset="0"/>
              </a:rPr>
              <a:pPr/>
              <a:t>21</a:t>
            </a:fld>
            <a:endParaRPr lang="nl-NL" dirty="0">
              <a:latin typeface="Arial" panose="020B0604020202020204" pitchFamily="34" charset="0"/>
            </a:endParaRPr>
          </a:p>
        </p:txBody>
      </p:sp>
      <p:pic>
        <p:nvPicPr>
          <p:cNvPr id="6" name="menu-item">
            <a:extLst>
              <a:ext uri="{FF2B5EF4-FFF2-40B4-BE49-F238E27FC236}">
                <a16:creationId xmlns:a16="http://schemas.microsoft.com/office/drawing/2014/main" id="{F76D5D15-A79B-4E36-8DFC-D9ACE6676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000" y="234000"/>
            <a:ext cx="253968" cy="190476"/>
          </a:xfrm>
          <a:prstGeom prst="rect">
            <a:avLst/>
          </a:prstGeom>
        </p:spPr>
      </p:pic>
      <p:pic>
        <p:nvPicPr>
          <p:cNvPr id="4" name="Picture 6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7123CCBC-BDBE-4448-ADA3-0586D6BC6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457" y="2436603"/>
            <a:ext cx="3584275" cy="249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01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BE23282-85E0-43B4-B20B-924D070DE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55" y="1215348"/>
            <a:ext cx="7141353" cy="2029741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Ecac document 30 zegt dat Schiphol bij het bouwen van nieuwe voorzieningen rekening moet houden met PRM's.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Balies staan expliciet in de wet genoemd.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Dat betekent onder andere lage balies voor rolstoelpassagiers en een ringleiding voor slechthorenden.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Relevante documenten dienen bij de balies </a:t>
            </a:r>
            <a:br>
              <a:rPr lang="nl-NL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nl-NL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aanwezig te zijn. </a:t>
            </a:r>
            <a:endParaRPr lang="nl-NL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53A766C-EE56-4065-A257-424C8353E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400" dirty="0">
                <a:latin typeface="Arial Black"/>
                <a:cs typeface="Arial"/>
              </a:rPr>
              <a:t>Speciale balies</a:t>
            </a:r>
            <a:endParaRPr lang="en-US" dirty="0"/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DB51BB30-507A-4566-BC8F-182DEF38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06075" y="4788001"/>
            <a:ext cx="1684019" cy="203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Frutiger for Schiphol Book" panose="020B0503040304020203" pitchFamily="34" charset="0"/>
              </a:defRPr>
            </a:lvl1pPr>
          </a:lstStyle>
          <a:p>
            <a:fld id="{1A9BD499-D1BD-4155-B7A7-62218EA82528}" type="slidenum">
              <a:rPr lang="nl-NL" smtClean="0">
                <a:latin typeface="Arial" panose="020B0604020202020204" pitchFamily="34" charset="0"/>
              </a:rPr>
              <a:pPr/>
              <a:t>22</a:t>
            </a:fld>
            <a:endParaRPr lang="nl-NL" dirty="0">
              <a:latin typeface="Arial" panose="020B0604020202020204" pitchFamily="34" charset="0"/>
            </a:endParaRPr>
          </a:p>
        </p:txBody>
      </p:sp>
      <p:pic>
        <p:nvPicPr>
          <p:cNvPr id="6" name="menu-item">
            <a:extLst>
              <a:ext uri="{FF2B5EF4-FFF2-40B4-BE49-F238E27FC236}">
                <a16:creationId xmlns:a16="http://schemas.microsoft.com/office/drawing/2014/main" id="{F76D5D15-A79B-4E36-8DFC-D9ACE6676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000" y="234000"/>
            <a:ext cx="253968" cy="19047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064" y="2989763"/>
            <a:ext cx="2953039" cy="195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7694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BE23282-85E0-43B4-B20B-924D070DE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763" y="1182532"/>
            <a:ext cx="6041325" cy="1856301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Vooraanmelding (pre-notification) via airline of reisburo is aan te bevelen maar niet verplicht (muv een aantal gevallen)</a:t>
            </a:r>
            <a:endParaRPr lang="nl-NL" sz="160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Minimaal 48 uur van te voren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Minimaal 36 uur van te voren geeft airline door aan Axxicom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Waar PRM zich meldt, is afhankelijk van de assistentie die nodig is en of er een eigen begeleider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Kan zijn: aanmeldpaal of assistentiebalie van Axxicom</a:t>
            </a:r>
            <a:r>
              <a:rPr lang="nl-NL" sz="14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 </a:t>
            </a:r>
            <a:endParaRPr lang="nl-NL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53A766C-EE56-4065-A257-424C8353E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2800" dirty="0"/>
              <a:t>Aanmelding PRM</a:t>
            </a:r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DB51BB30-507A-4566-BC8F-182DEF38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06075" y="4788001"/>
            <a:ext cx="1684019" cy="203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Frutiger for Schiphol Book" panose="020B0503040304020203" pitchFamily="34" charset="0"/>
              </a:defRPr>
            </a:lvl1pPr>
          </a:lstStyle>
          <a:p>
            <a:fld id="{1A9BD499-D1BD-4155-B7A7-62218EA82528}" type="slidenum">
              <a:rPr lang="nl-NL" smtClean="0">
                <a:latin typeface="Arial" panose="020B0604020202020204" pitchFamily="34" charset="0"/>
              </a:rPr>
              <a:pPr/>
              <a:t>23</a:t>
            </a:fld>
            <a:endParaRPr lang="nl-NL" dirty="0">
              <a:latin typeface="Arial" panose="020B0604020202020204" pitchFamily="34" charset="0"/>
            </a:endParaRPr>
          </a:p>
        </p:txBody>
      </p:sp>
      <p:pic>
        <p:nvPicPr>
          <p:cNvPr id="6" name="menu-item">
            <a:extLst>
              <a:ext uri="{FF2B5EF4-FFF2-40B4-BE49-F238E27FC236}">
                <a16:creationId xmlns:a16="http://schemas.microsoft.com/office/drawing/2014/main" id="{F76D5D15-A79B-4E36-8DFC-D9ACE6676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000" y="234000"/>
            <a:ext cx="253968" cy="190476"/>
          </a:xfrm>
          <a:prstGeom prst="rect">
            <a:avLst/>
          </a:prstGeom>
        </p:spPr>
      </p:pic>
      <p:pic>
        <p:nvPicPr>
          <p:cNvPr id="7" name="Tijdelijke aanduiding voor inhoud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933" y="3247630"/>
            <a:ext cx="2516418" cy="1645335"/>
          </a:xfrm>
          <a:prstGeom prst="rect">
            <a:avLst/>
          </a:prstGeom>
        </p:spPr>
      </p:pic>
      <p:pic>
        <p:nvPicPr>
          <p:cNvPr id="8" name="Picture 2" descr="https://www.schiphol.nl/upload/6137650f-4f4f-49e3-a1f1-aff556598b48_IMG00132-20130731-1052_wi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253" y="1093897"/>
            <a:ext cx="1990725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6943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BE23282-85E0-43B4-B20B-924D070DE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53" y="1286741"/>
            <a:ext cx="6192221" cy="3000376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Toon respect, geen medelijden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Spreek de PRM direct aan in plaats van de begeleider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Vraag de PRM hoe hij/zij het beste geholpen kan/wil worden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Maak en houd oogcontact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Gebruik geen jargon, maar ook geen Jip &amp; Janneke taal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Houd rekening met de beperking van de PRM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  <a:p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En weet dat een beperking niet altijd zichtbaar is. </a:t>
            </a:r>
          </a:p>
          <a:p>
            <a:endParaRPr lang="nl-NL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nl-NL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53A766C-EE56-4065-A257-424C8353E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400" dirty="0">
                <a:latin typeface="Arial Black"/>
                <a:cs typeface="Arial"/>
              </a:rPr>
              <a:t>Hoe omgaan met een PRM?</a:t>
            </a:r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DB51BB30-507A-4566-BC8F-182DEF38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06075" y="4788001"/>
            <a:ext cx="1684019" cy="203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Frutiger for Schiphol Book" panose="020B0503040304020203" pitchFamily="34" charset="0"/>
              </a:defRPr>
            </a:lvl1pPr>
          </a:lstStyle>
          <a:p>
            <a:fld id="{1A9BD499-D1BD-4155-B7A7-62218EA82528}" type="slidenum">
              <a:rPr lang="nl-NL" smtClean="0">
                <a:latin typeface="Arial" panose="020B0604020202020204" pitchFamily="34" charset="0"/>
              </a:rPr>
              <a:pPr/>
              <a:t>24</a:t>
            </a:fld>
            <a:endParaRPr lang="nl-NL" dirty="0">
              <a:latin typeface="Arial" panose="020B0604020202020204" pitchFamily="34" charset="0"/>
            </a:endParaRPr>
          </a:p>
        </p:txBody>
      </p:sp>
      <p:pic>
        <p:nvPicPr>
          <p:cNvPr id="6" name="menu-item">
            <a:extLst>
              <a:ext uri="{FF2B5EF4-FFF2-40B4-BE49-F238E27FC236}">
                <a16:creationId xmlns:a16="http://schemas.microsoft.com/office/drawing/2014/main" id="{F76D5D15-A79B-4E36-8DFC-D9ACE6676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000" y="234000"/>
            <a:ext cx="253968" cy="1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943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BE23282-85E0-43B4-B20B-924D070DE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54" y="1448040"/>
            <a:ext cx="7097095" cy="253628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Blinden en slechtzienden: </a:t>
            </a:r>
          </a:p>
          <a:p>
            <a:pPr marL="285750" indent="-285750">
              <a:buFont typeface="Arial" charset="2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Gebruik woorden om te omschrijven; </a:t>
            </a:r>
            <a:b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Wijs niet en gebruik geen woorden als 'daar' en 'achter'.   </a:t>
            </a:r>
            <a:b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Geef het aan als je iemand wilt aanraken en vraag daar toestemming voor.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charset="2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Aai een assistentie-hond niet als deze zijn harnas aan heeft. Dan is hij namelijk in functie. </a:t>
            </a:r>
          </a:p>
          <a:p>
            <a:endParaRPr lang="nl-NL" sz="1600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  <a:p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Doven en slechthorenden: </a:t>
            </a:r>
            <a:endParaRPr lang="nl-NL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charset="2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Kijk de persoon aan, spreek duidelijk en op een normale toon. Gebruik eventueel pen en papier om iets uit te leggen. Blijf oogcontact houden.</a:t>
            </a:r>
            <a:endParaRPr lang="nl-NL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nl-NL" sz="1600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53A766C-EE56-4065-A257-424C8353E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426069"/>
            <a:ext cx="7436237" cy="953766"/>
          </a:xfrm>
        </p:spPr>
        <p:txBody>
          <a:bodyPr>
            <a:noAutofit/>
          </a:bodyPr>
          <a:lstStyle/>
          <a:p>
            <a:r>
              <a:rPr lang="nl-NL" sz="3400" dirty="0">
                <a:latin typeface="Arial Black"/>
                <a:cs typeface="Arial"/>
              </a:rPr>
              <a:t>Hoe om te gaan met een PRM </a:t>
            </a:r>
            <a:r>
              <a:rPr lang="nl-NL" sz="2400" dirty="0">
                <a:latin typeface="Arial Black"/>
                <a:cs typeface="Arial"/>
              </a:rPr>
              <a:t>Communicatie:</a:t>
            </a:r>
            <a:br>
              <a:rPr lang="nl-NL" sz="3400" dirty="0">
                <a:latin typeface="Arial Black"/>
                <a:cs typeface="Arial"/>
              </a:rPr>
            </a:br>
            <a:endParaRPr lang="nl-NL" sz="3400" dirty="0">
              <a:latin typeface="Arial Black"/>
              <a:cs typeface="Arial"/>
            </a:endParaRPr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DB51BB30-507A-4566-BC8F-182DEF38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06075" y="4788001"/>
            <a:ext cx="1684019" cy="203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Frutiger for Schiphol Book" panose="020B0503040304020203" pitchFamily="34" charset="0"/>
              </a:defRPr>
            </a:lvl1pPr>
          </a:lstStyle>
          <a:p>
            <a:fld id="{1A9BD499-D1BD-4155-B7A7-62218EA82528}" type="slidenum">
              <a:rPr lang="nl-NL" smtClean="0">
                <a:latin typeface="Arial" panose="020B0604020202020204" pitchFamily="34" charset="0"/>
              </a:rPr>
              <a:pPr/>
              <a:t>25</a:t>
            </a:fld>
            <a:endParaRPr lang="nl-NL" dirty="0">
              <a:latin typeface="Arial" panose="020B0604020202020204" pitchFamily="34" charset="0"/>
            </a:endParaRPr>
          </a:p>
        </p:txBody>
      </p:sp>
      <p:pic>
        <p:nvPicPr>
          <p:cNvPr id="6" name="menu-item">
            <a:extLst>
              <a:ext uri="{FF2B5EF4-FFF2-40B4-BE49-F238E27FC236}">
                <a16:creationId xmlns:a16="http://schemas.microsoft.com/office/drawing/2014/main" id="{F76D5D15-A79B-4E36-8DFC-D9ACE6676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000" y="234000"/>
            <a:ext cx="253968" cy="1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943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BE23282-85E0-43B4-B20B-924D070DE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54" y="1555870"/>
            <a:ext cx="7097095" cy="215888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Psychische stoornis: </a:t>
            </a:r>
            <a:endParaRPr lang="en-US" sz="160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charset="2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Controleer of je begrepen bent, herhaal desnoods </a:t>
            </a:r>
            <a:endParaRPr lang="nl-NL" sz="16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nl-NL" sz="1600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  <a:p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Rolstoelgebruikers: 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  <a:p>
            <a:pPr marL="285750" indent="-285750">
              <a:buFont typeface="Arial" charset="2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Praat op ooghoogte, ga niet door de knieën maar leun naar achteren, </a:t>
            </a:r>
            <a:b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leun niet op de rolstoel </a:t>
            </a:r>
          </a:p>
          <a:p>
            <a:endParaRPr lang="nl-NL" sz="1600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  <a:p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Mensen met een spraakstoring:</a:t>
            </a:r>
          </a:p>
          <a:p>
            <a:pPr marL="285750" indent="-285750">
              <a:buFont typeface="Arial" charset="2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Val de persoon niet in de rede, maak de zin niet af of vul deze in.  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  <a:p>
            <a:endParaRPr lang="nl-NL" sz="1600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buFont typeface="Arial,Sans-Serif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Praat niet over een PRM met een collega. </a:t>
            </a:r>
            <a:endParaRPr lang="en-US" sz="16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nl-NL" sz="1600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53A766C-EE56-4065-A257-424C8353E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426069"/>
            <a:ext cx="7436237" cy="953766"/>
          </a:xfrm>
        </p:spPr>
        <p:txBody>
          <a:bodyPr>
            <a:noAutofit/>
          </a:bodyPr>
          <a:lstStyle/>
          <a:p>
            <a:r>
              <a:rPr lang="nl-NL" sz="3400" dirty="0">
                <a:latin typeface="Arial Black"/>
                <a:cs typeface="Arial"/>
              </a:rPr>
              <a:t>Hoe om te gaan met een PRM </a:t>
            </a:r>
            <a:r>
              <a:rPr lang="nl-NL" sz="2400" dirty="0">
                <a:latin typeface="Arial Black"/>
                <a:cs typeface="Arial"/>
              </a:rPr>
              <a:t>Communicatie</a:t>
            </a:r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DB51BB30-507A-4566-BC8F-182DEF38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06075" y="4788001"/>
            <a:ext cx="1684019" cy="203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Frutiger for Schiphol Book" panose="020B0503040304020203" pitchFamily="34" charset="0"/>
              </a:defRPr>
            </a:lvl1pPr>
          </a:lstStyle>
          <a:p>
            <a:fld id="{1A9BD499-D1BD-4155-B7A7-62218EA82528}" type="slidenum">
              <a:rPr lang="nl-NL" smtClean="0">
                <a:latin typeface="Arial" panose="020B0604020202020204" pitchFamily="34" charset="0"/>
              </a:rPr>
              <a:pPr/>
              <a:t>26</a:t>
            </a:fld>
            <a:endParaRPr lang="nl-NL" dirty="0">
              <a:latin typeface="Arial" panose="020B0604020202020204" pitchFamily="34" charset="0"/>
            </a:endParaRPr>
          </a:p>
        </p:txBody>
      </p:sp>
      <p:pic>
        <p:nvPicPr>
          <p:cNvPr id="6" name="menu-item">
            <a:extLst>
              <a:ext uri="{FF2B5EF4-FFF2-40B4-BE49-F238E27FC236}">
                <a16:creationId xmlns:a16="http://schemas.microsoft.com/office/drawing/2014/main" id="{F76D5D15-A79B-4E36-8DFC-D9ACE6676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000" y="234000"/>
            <a:ext cx="253968" cy="1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36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52EB38-B1B2-4CCD-8541-3DD6F83CA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  <a:cs typeface="Arial"/>
              </a:rPr>
              <a:t>Het vertrek proces </a:t>
            </a:r>
            <a:endParaRPr lang="en-US" dirty="0"/>
          </a:p>
        </p:txBody>
      </p:sp>
      <p:pic>
        <p:nvPicPr>
          <p:cNvPr id="13" name="Picture 13">
            <a:hlinkClick r:id="" action="ppaction://media"/>
            <a:extLst>
              <a:ext uri="{FF2B5EF4-FFF2-40B4-BE49-F238E27FC236}">
                <a16:creationId xmlns:a16="http://schemas.microsoft.com/office/drawing/2014/main" id="{9D88A311-8905-4196-BC38-61BC9EF689E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72886" y="1078089"/>
            <a:ext cx="5633154" cy="3806823"/>
          </a:xfrm>
        </p:spPr>
      </p:pic>
    </p:spTree>
    <p:extLst>
      <p:ext uri="{BB962C8B-B14F-4D97-AF65-F5344CB8AC3E}">
        <p14:creationId xmlns:p14="http://schemas.microsoft.com/office/powerpoint/2010/main" val="14221482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BAB2A1-6B45-41E1-84E5-E3751D6FA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 Black"/>
                <a:cs typeface="Arial"/>
              </a:rPr>
              <a:t>Wat kun je bij jou tegenkomen in je verkooplocatie aan obstakels voor een PRM ?</a:t>
            </a:r>
            <a:br>
              <a:rPr lang="en-US" dirty="0">
                <a:latin typeface="Arial Black"/>
                <a:cs typeface="Arial"/>
              </a:rPr>
            </a:br>
            <a:br>
              <a:rPr lang="en-US" dirty="0">
                <a:latin typeface="Arial Black"/>
                <a:cs typeface="Arial"/>
              </a:rPr>
            </a:br>
            <a:r>
              <a:rPr lang="en-US" sz="1800" dirty="0">
                <a:solidFill>
                  <a:srgbClr val="002060"/>
                </a:solidFill>
                <a:latin typeface="Arial"/>
                <a:cs typeface="Arial"/>
              </a:rPr>
              <a:t>Besef dat iemand met een beperking alles anders ervaart en dat niets logisch is wat voor jou heel gewoon is</a:t>
            </a:r>
            <a:endParaRPr lang="en-US" sz="1800" dirty="0">
              <a:solidFill>
                <a:srgbClr val="00206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66700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484194-36BB-40B2-9B55-804DCF3B5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5F3E52-2F06-4408-AEB2-CBE62D411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  <a:cs typeface="Arial"/>
              </a:rPr>
              <a:t>Voeg hier je eigen info toe</a:t>
            </a:r>
            <a:br>
              <a:rPr lang="en-US" dirty="0">
                <a:latin typeface="Arial Black"/>
                <a:cs typeface="Arial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289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BE23282-85E0-43B4-B20B-924D070DE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54" y="1185104"/>
            <a:ext cx="5353806" cy="2536286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 charset="2"/>
              <a:buChar char="•"/>
            </a:pPr>
            <a:r>
              <a:rPr lang="nl-NL" dirty="0">
                <a:solidFill>
                  <a:srgbClr val="08346D"/>
                </a:solidFill>
                <a:latin typeface="Arial"/>
                <a:cs typeface="Arial"/>
              </a:rPr>
              <a:t>Wat is een PRM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 charset="2"/>
              <a:buChar char="•"/>
            </a:pPr>
            <a:r>
              <a:rPr lang="nl-NL" dirty="0">
                <a:solidFill>
                  <a:srgbClr val="032C7A"/>
                </a:solidFill>
                <a:latin typeface="Arial"/>
                <a:cs typeface="Arial"/>
              </a:rPr>
              <a:t>Wet- en regelgeving</a:t>
            </a:r>
          </a:p>
          <a:p>
            <a:pPr marL="285750" indent="-285750">
              <a:buFont typeface="Arial" charset="2"/>
              <a:buChar char="•"/>
            </a:pPr>
            <a:r>
              <a:rPr lang="nl-NL" dirty="0">
                <a:solidFill>
                  <a:srgbClr val="08346D"/>
                </a:solidFill>
                <a:latin typeface="Arial"/>
                <a:cs typeface="Arial"/>
              </a:rPr>
              <a:t>Kennis medische bagage en mobiliteitshulpmiddelen </a:t>
            </a:r>
            <a:endParaRPr lang="nl-NL" dirty="0">
              <a:solidFill>
                <a:srgbClr val="08346D"/>
              </a:solidFill>
            </a:endParaRPr>
          </a:p>
          <a:p>
            <a:pPr marL="285750" indent="-285750">
              <a:buFont typeface="Arial" charset="2"/>
              <a:buChar char="•"/>
            </a:pPr>
            <a:r>
              <a:rPr lang="nl-NL" dirty="0">
                <a:solidFill>
                  <a:srgbClr val="032C7A"/>
                </a:solidFill>
                <a:latin typeface="Arial"/>
                <a:cs typeface="Arial"/>
              </a:rPr>
              <a:t>PRM @ Amsterdam Airport Schiphol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53A766C-EE56-4065-A257-424C8353E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400" dirty="0"/>
              <a:t>Programma</a:t>
            </a:r>
            <a:endParaRPr lang="nl-NL" sz="3400" dirty="0">
              <a:latin typeface="Arial Black" panose="020B0A04020102020204" pitchFamily="34" charset="0"/>
            </a:endParaRPr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DB51BB30-507A-4566-BC8F-182DEF38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06075" y="4788001"/>
            <a:ext cx="1684019" cy="203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Frutiger for Schiphol Book" panose="020B0503040304020203" pitchFamily="34" charset="0"/>
              </a:defRPr>
            </a:lvl1pPr>
          </a:lstStyle>
          <a:p>
            <a:fld id="{1A9BD499-D1BD-4155-B7A7-62218EA82528}" type="slidenum">
              <a:rPr lang="nl-NL" smtClean="0">
                <a:latin typeface="Arial" panose="020B0604020202020204" pitchFamily="34" charset="0"/>
              </a:rPr>
              <a:pPr/>
              <a:t>3</a:t>
            </a:fld>
            <a:endParaRPr lang="nl-NL" dirty="0">
              <a:latin typeface="Arial" panose="020B0604020202020204" pitchFamily="34" charset="0"/>
            </a:endParaRPr>
          </a:p>
        </p:txBody>
      </p:sp>
      <p:pic>
        <p:nvPicPr>
          <p:cNvPr id="6" name="menu-item">
            <a:extLst>
              <a:ext uri="{FF2B5EF4-FFF2-40B4-BE49-F238E27FC236}">
                <a16:creationId xmlns:a16="http://schemas.microsoft.com/office/drawing/2014/main" id="{F76D5D15-A79B-4E36-8DFC-D9ACE6676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000" y="234000"/>
            <a:ext cx="253968" cy="19047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160" y="640077"/>
            <a:ext cx="2364669" cy="340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943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847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526" y="1285008"/>
            <a:ext cx="3557814" cy="2321691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53A766C-EE56-4065-A257-424C8353E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400" dirty="0"/>
              <a:t>Wat is een PRM?</a:t>
            </a:r>
            <a:endParaRPr lang="nl-NL" sz="3400" dirty="0">
              <a:latin typeface="Arial Black" panose="020B0A04020102020204" pitchFamily="34" charset="0"/>
            </a:endParaRPr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DB51BB30-507A-4566-BC8F-182DEF38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06075" y="4788001"/>
            <a:ext cx="1684019" cy="203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Frutiger for Schiphol Book" panose="020B0503040304020203" pitchFamily="34" charset="0"/>
              </a:defRPr>
            </a:lvl1pPr>
          </a:lstStyle>
          <a:p>
            <a:fld id="{1A9BD499-D1BD-4155-B7A7-62218EA82528}" type="slidenum">
              <a:rPr lang="nl-NL" smtClean="0">
                <a:latin typeface="Arial" panose="020B0604020202020204" pitchFamily="34" charset="0"/>
              </a:rPr>
              <a:pPr/>
              <a:t>4</a:t>
            </a:fld>
            <a:endParaRPr lang="nl-NL" dirty="0">
              <a:latin typeface="Arial" panose="020B0604020202020204" pitchFamily="34" charset="0"/>
            </a:endParaRPr>
          </a:p>
        </p:txBody>
      </p:sp>
      <p:pic>
        <p:nvPicPr>
          <p:cNvPr id="6" name="menu-item">
            <a:extLst>
              <a:ext uri="{FF2B5EF4-FFF2-40B4-BE49-F238E27FC236}">
                <a16:creationId xmlns:a16="http://schemas.microsoft.com/office/drawing/2014/main" id="{F76D5D15-A79B-4E36-8DFC-D9ACE6676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000" y="234000"/>
            <a:ext cx="253968" cy="190476"/>
          </a:xfrm>
          <a:prstGeom prst="rect">
            <a:avLst/>
          </a:prstGeom>
        </p:spPr>
      </p:pic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503855" y="1093065"/>
            <a:ext cx="6288336" cy="306705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l-NL" dirty="0">
                <a:solidFill>
                  <a:srgbClr val="002060"/>
                </a:solidFill>
                <a:latin typeface="Arial"/>
                <a:cs typeface="Arial"/>
              </a:rPr>
              <a:t>Disabled person or Person with Reduced Mobility</a:t>
            </a:r>
            <a:br>
              <a:rPr lang="nl-NL" dirty="0">
                <a:latin typeface="Arial"/>
                <a:cs typeface="Arial"/>
              </a:rPr>
            </a:br>
            <a:endParaRPr lang="nl-NL" dirty="0">
              <a:solidFill>
                <a:srgbClr val="002060"/>
              </a:solidFill>
              <a:latin typeface="Arial"/>
              <a:cs typeface="Arial"/>
            </a:endParaRPr>
          </a:p>
          <a:p>
            <a:r>
              <a:rPr lang="nl-NL" sz="1600" dirty="0">
                <a:solidFill>
                  <a:srgbClr val="002060"/>
                </a:solidFill>
                <a:latin typeface="Arial"/>
                <a:cs typeface="Arial"/>
              </a:rPr>
              <a:t>Iedereen die bij het reizen beperkt is in zijn/haar mobiliteit </a:t>
            </a:r>
            <a:br>
              <a:rPr lang="nl-NL" sz="1600" dirty="0">
                <a:latin typeface="Arial"/>
                <a:cs typeface="Arial"/>
              </a:rPr>
            </a:br>
            <a:r>
              <a:rPr lang="nl-NL" sz="1600" dirty="0">
                <a:solidFill>
                  <a:srgbClr val="002060"/>
                </a:solidFill>
                <a:latin typeface="Arial"/>
                <a:cs typeface="Arial"/>
              </a:rPr>
              <a:t>als gevolg van:</a:t>
            </a:r>
            <a:endParaRPr lang="nl-NL" sz="16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002060"/>
                </a:solidFill>
                <a:latin typeface="Arial"/>
                <a:cs typeface="Arial"/>
              </a:rPr>
              <a:t>een lichamelijke aandoening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002060"/>
                </a:solidFill>
                <a:latin typeface="Arial"/>
                <a:cs typeface="Arial"/>
              </a:rPr>
              <a:t>een psychische stoornis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002060"/>
                </a:solidFill>
                <a:latin typeface="Arial"/>
                <a:cs typeface="Arial"/>
              </a:rPr>
              <a:t>leeftijd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002060"/>
                </a:solidFill>
                <a:latin typeface="Arial"/>
                <a:cs typeface="Arial"/>
              </a:rPr>
              <a:t>iedere andere oorzaak</a:t>
            </a:r>
            <a:br>
              <a:rPr lang="nl-NL" sz="1600" dirty="0">
                <a:solidFill>
                  <a:srgbClr val="002060"/>
                </a:solidFill>
                <a:latin typeface="Arial"/>
                <a:cs typeface="Arial"/>
              </a:rPr>
            </a:br>
            <a:endParaRPr lang="nl-NL" sz="1600" dirty="0">
              <a:solidFill>
                <a:srgbClr val="002060"/>
              </a:solidFill>
              <a:latin typeface="Arial"/>
              <a:cs typeface="Arial"/>
            </a:endParaRPr>
          </a:p>
          <a:p>
            <a:r>
              <a:rPr lang="nl-NL" sz="1600" dirty="0">
                <a:solidFill>
                  <a:srgbClr val="002060"/>
                </a:solidFill>
                <a:latin typeface="Arial"/>
                <a:cs typeface="Arial"/>
              </a:rPr>
              <a:t>En elke situatie waarin speciale aandacht en een aanpassing van de bestaande dienstverlening gewenst/vereist is. 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7694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BE23282-85E0-43B4-B20B-924D070DE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54" y="1323649"/>
            <a:ext cx="4887296" cy="253628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l-NL" sz="1600" dirty="0">
                <a:solidFill>
                  <a:srgbClr val="002060"/>
                </a:solidFill>
                <a:latin typeface="Arial"/>
                <a:cs typeface="Arial"/>
              </a:rPr>
              <a:t>De 'Interpretative Guidelines' rekent hier ook toe:</a:t>
            </a:r>
          </a:p>
          <a:p>
            <a:endParaRPr lang="nl-NL" sz="16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002060"/>
                </a:solidFill>
                <a:latin typeface="Arial"/>
                <a:cs typeface="Arial"/>
              </a:rPr>
              <a:t>zwaarlijvige personen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002060"/>
                </a:solidFill>
                <a:latin typeface="Arial"/>
                <a:cs typeface="Arial"/>
              </a:rPr>
              <a:t>zwangere vrouwen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002060"/>
                </a:solidFill>
                <a:latin typeface="Arial"/>
                <a:cs typeface="Arial"/>
              </a:rPr>
              <a:t>alleenreizende mensen met jonge kinderen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53A766C-EE56-4065-A257-424C8353E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400" dirty="0">
                <a:latin typeface="Arial Black"/>
                <a:cs typeface="Arial"/>
              </a:rPr>
              <a:t>Wat is een PRM </a:t>
            </a:r>
            <a:r>
              <a:rPr lang="nl-NL" sz="1400" dirty="0">
                <a:latin typeface="Arial Black"/>
                <a:cs typeface="Arial"/>
              </a:rPr>
              <a:t>(vervolg)</a:t>
            </a:r>
            <a:r>
              <a:rPr lang="nl-NL" sz="3400" dirty="0">
                <a:latin typeface="Arial Black"/>
                <a:cs typeface="Arial"/>
              </a:rPr>
              <a:t> </a:t>
            </a:r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DB51BB30-507A-4566-BC8F-182DEF38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06075" y="4788001"/>
            <a:ext cx="1684019" cy="203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Frutiger for Schiphol Book" panose="020B0503040304020203" pitchFamily="34" charset="0"/>
              </a:defRPr>
            </a:lvl1pPr>
          </a:lstStyle>
          <a:p>
            <a:fld id="{1A9BD499-D1BD-4155-B7A7-62218EA82528}" type="slidenum">
              <a:rPr lang="nl-NL" smtClean="0">
                <a:latin typeface="Arial" panose="020B0604020202020204" pitchFamily="34" charset="0"/>
              </a:rPr>
              <a:pPr/>
              <a:t>5</a:t>
            </a:fld>
            <a:endParaRPr lang="nl-NL" dirty="0">
              <a:latin typeface="Arial" panose="020B0604020202020204" pitchFamily="34" charset="0"/>
            </a:endParaRPr>
          </a:p>
        </p:txBody>
      </p:sp>
      <p:pic>
        <p:nvPicPr>
          <p:cNvPr id="6" name="menu-item">
            <a:extLst>
              <a:ext uri="{FF2B5EF4-FFF2-40B4-BE49-F238E27FC236}">
                <a16:creationId xmlns:a16="http://schemas.microsoft.com/office/drawing/2014/main" id="{F76D5D15-A79B-4E36-8DFC-D9ACE6676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000" y="234000"/>
            <a:ext cx="253968" cy="1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94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53A766C-EE56-4065-A257-424C8353E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36" y="330818"/>
            <a:ext cx="7532457" cy="1144079"/>
          </a:xfrm>
        </p:spPr>
        <p:txBody>
          <a:bodyPr>
            <a:noAutofit/>
          </a:bodyPr>
          <a:lstStyle/>
          <a:p>
            <a:r>
              <a:rPr lang="nl-NL" sz="3400" dirty="0">
                <a:latin typeface="Arial Black"/>
                <a:cs typeface="Arial"/>
              </a:rPr>
              <a:t>Reduced mobility door</a:t>
            </a:r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DB51BB30-507A-4566-BC8F-182DEF38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06075" y="4788001"/>
            <a:ext cx="1684019" cy="203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Frutiger for Schiphol Book" panose="020B0503040304020203" pitchFamily="34" charset="0"/>
              </a:defRPr>
            </a:lvl1pPr>
          </a:lstStyle>
          <a:p>
            <a:fld id="{1A9BD499-D1BD-4155-B7A7-62218EA82528}" type="slidenum">
              <a:rPr lang="nl-NL" smtClean="0">
                <a:latin typeface="Arial" panose="020B0604020202020204" pitchFamily="34" charset="0"/>
              </a:rPr>
              <a:pPr/>
              <a:t>6</a:t>
            </a:fld>
            <a:endParaRPr lang="nl-NL" dirty="0">
              <a:latin typeface="Arial" panose="020B0604020202020204" pitchFamily="34" charset="0"/>
            </a:endParaRPr>
          </a:p>
        </p:txBody>
      </p:sp>
      <p:pic>
        <p:nvPicPr>
          <p:cNvPr id="6" name="menu-item">
            <a:extLst>
              <a:ext uri="{FF2B5EF4-FFF2-40B4-BE49-F238E27FC236}">
                <a16:creationId xmlns:a16="http://schemas.microsoft.com/office/drawing/2014/main" id="{F76D5D15-A79B-4E36-8DFC-D9ACE6676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000" y="234000"/>
            <a:ext cx="253968" cy="19047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7" t="1697" r="14530"/>
          <a:stretch/>
        </p:blipFill>
        <p:spPr>
          <a:xfrm>
            <a:off x="6652364" y="995310"/>
            <a:ext cx="907168" cy="2596190"/>
          </a:xfrm>
          <a:prstGeom prst="rect">
            <a:avLst/>
          </a:prstGeom>
        </p:spPr>
      </p:pic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4" r="17216"/>
          <a:stretch/>
        </p:blipFill>
        <p:spPr>
          <a:xfrm>
            <a:off x="2153274" y="901654"/>
            <a:ext cx="1033713" cy="2247612"/>
          </a:xfrm>
          <a:prstGeom prst="rect">
            <a:avLst/>
          </a:prstGeom>
          <a:ln w="12700">
            <a:noFill/>
          </a:ln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6" t="2877" b="4238"/>
          <a:stretch/>
        </p:blipFill>
        <p:spPr>
          <a:xfrm>
            <a:off x="1383289" y="3247317"/>
            <a:ext cx="2557101" cy="172082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6" t="1978" r="7221" b="3327"/>
          <a:stretch/>
        </p:blipFill>
        <p:spPr>
          <a:xfrm>
            <a:off x="83750" y="974379"/>
            <a:ext cx="1382714" cy="2893983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6" t="4042" r="44682" b="4521"/>
          <a:stretch/>
        </p:blipFill>
        <p:spPr>
          <a:xfrm>
            <a:off x="5033965" y="1564590"/>
            <a:ext cx="1482257" cy="3278943"/>
          </a:xfrm>
          <a:prstGeom prst="rect">
            <a:avLst/>
          </a:prstGeom>
        </p:spPr>
      </p:pic>
      <p:pic>
        <p:nvPicPr>
          <p:cNvPr id="13" name="Tijdelijke aanduiding voor inhoud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5" t="3384" r="5440" b="5884"/>
          <a:stretch/>
        </p:blipFill>
        <p:spPr>
          <a:xfrm>
            <a:off x="7773629" y="2517396"/>
            <a:ext cx="912750" cy="167303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790" y="1252673"/>
            <a:ext cx="1777150" cy="2645924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3544321" y="2972044"/>
            <a:ext cx="2648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nl-NL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 </a:t>
            </a:r>
            <a:endParaRPr lang="nl-N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2935548" y="1085909"/>
            <a:ext cx="1005821" cy="2768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1100" dirty="0">
                <a:solidFill>
                  <a:srgbClr val="002060"/>
                </a:solidFill>
                <a:latin typeface="Arial"/>
                <a:ea typeface="Calibri" panose="020F0502020204030204" pitchFamily="34" charset="0"/>
                <a:cs typeface="Times New Roman"/>
              </a:rPr>
              <a:t>Autisme</a:t>
            </a:r>
            <a:endParaRPr lang="nl-NL" sz="1400" dirty="0">
              <a:solidFill>
                <a:srgbClr val="002060"/>
              </a:solidFill>
              <a:effectLst/>
              <a:latin typeface="Arial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15" name="Rechthoek 14"/>
          <p:cNvSpPr/>
          <p:nvPr/>
        </p:nvSpPr>
        <p:spPr>
          <a:xfrm>
            <a:off x="3272973" y="3837809"/>
            <a:ext cx="1554497" cy="2768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dirty="0">
                <a:solidFill>
                  <a:srgbClr val="002060"/>
                </a:solidFill>
                <a:latin typeface="Arial"/>
                <a:ea typeface="Calibri" panose="020F0502020204030204" pitchFamily="34" charset="0"/>
                <a:cs typeface="Times New Roman"/>
              </a:rPr>
              <a:t>Dwarslaesie</a:t>
            </a:r>
            <a:endParaRPr lang="nl-NL" sz="1100" dirty="0">
              <a:solidFill>
                <a:srgbClr val="002060"/>
              </a:solidFill>
              <a:effectLst/>
              <a:latin typeface="Arial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17" name="Rechthoek 16"/>
          <p:cNvSpPr/>
          <p:nvPr/>
        </p:nvSpPr>
        <p:spPr>
          <a:xfrm flipH="1">
            <a:off x="5033964" y="4701094"/>
            <a:ext cx="1357124" cy="2768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nl-NL" sz="1100" dirty="0">
                <a:solidFill>
                  <a:srgbClr val="002060"/>
                </a:solidFill>
                <a:latin typeface="Arial"/>
                <a:ea typeface="Calibri" panose="020F0502020204030204" pitchFamily="34" charset="0"/>
                <a:cs typeface="Times New Roman"/>
              </a:rPr>
              <a:t>Blind/slechtziend</a:t>
            </a:r>
            <a:endParaRPr lang="nl-NL" sz="1100" dirty="0">
              <a:solidFill>
                <a:srgbClr val="002060"/>
              </a:solidFill>
              <a:effectLst/>
              <a:latin typeface="Arial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18" name="Rechthoek 17"/>
          <p:cNvSpPr/>
          <p:nvPr/>
        </p:nvSpPr>
        <p:spPr>
          <a:xfrm flipH="1">
            <a:off x="959869" y="4344956"/>
            <a:ext cx="1193664" cy="2768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dirty="0">
                <a:solidFill>
                  <a:srgbClr val="002060"/>
                </a:solidFill>
                <a:latin typeface="Arial"/>
                <a:ea typeface="Calibri" panose="020F0502020204030204" pitchFamily="34" charset="0"/>
                <a:cs typeface="Times New Roman"/>
              </a:rPr>
              <a:t>Reuma </a:t>
            </a:r>
            <a:endParaRPr lang="nl-NL" sz="1100" dirty="0">
              <a:solidFill>
                <a:srgbClr val="002060"/>
              </a:solidFill>
              <a:effectLst/>
              <a:latin typeface="Arial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19" name="Rechthoek 18"/>
          <p:cNvSpPr/>
          <p:nvPr/>
        </p:nvSpPr>
        <p:spPr>
          <a:xfrm>
            <a:off x="294549" y="3700954"/>
            <a:ext cx="921292" cy="2768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1100" dirty="0">
                <a:solidFill>
                  <a:srgbClr val="002060"/>
                </a:solidFill>
                <a:latin typeface="Arial"/>
                <a:ea typeface="Calibri" panose="020F0502020204030204" pitchFamily="34" charset="0"/>
                <a:cs typeface="Times New Roman"/>
              </a:rPr>
              <a:t>Fractuur</a:t>
            </a:r>
            <a:endParaRPr lang="nl-NL" sz="1100" dirty="0">
              <a:solidFill>
                <a:srgbClr val="002060"/>
              </a:solidFill>
              <a:effectLst/>
              <a:latin typeface="Arial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21" name="Rechthoek 20"/>
          <p:cNvSpPr/>
          <p:nvPr/>
        </p:nvSpPr>
        <p:spPr>
          <a:xfrm>
            <a:off x="7543581" y="1225047"/>
            <a:ext cx="1242502" cy="48397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dirty="0">
                <a:solidFill>
                  <a:srgbClr val="002060"/>
                </a:solidFill>
                <a:latin typeface="Frutiger for Schiphol Book"/>
                <a:cs typeface="Times New Roman"/>
              </a:rPr>
              <a:t>Slechthorend/</a:t>
            </a:r>
            <a:br>
              <a:rPr lang="en-US" sz="1100" dirty="0">
                <a:latin typeface="Frutiger for Schiphol Book"/>
                <a:cs typeface="Times New Roman"/>
              </a:rPr>
            </a:br>
            <a:r>
              <a:rPr lang="en-US" sz="1100" dirty="0">
                <a:solidFill>
                  <a:srgbClr val="002060"/>
                </a:solidFill>
                <a:latin typeface="Frutiger for Schiphol Book"/>
                <a:cs typeface="Times New Roman"/>
              </a:rPr>
              <a:t>doof</a:t>
            </a:r>
          </a:p>
        </p:txBody>
      </p:sp>
      <p:sp>
        <p:nvSpPr>
          <p:cNvPr id="22" name="Rechthoek 21"/>
          <p:cNvSpPr/>
          <p:nvPr/>
        </p:nvSpPr>
        <p:spPr>
          <a:xfrm rot="10800000" flipH="1" flipV="1">
            <a:off x="7109657" y="3865110"/>
            <a:ext cx="1612409" cy="47994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dirty="0">
                <a:solidFill>
                  <a:srgbClr val="002060"/>
                </a:solidFill>
                <a:latin typeface="Arial"/>
                <a:ea typeface="Calibri" panose="020F0502020204030204" pitchFamily="34" charset="0"/>
                <a:cs typeface="Times New Roman"/>
              </a:rPr>
              <a:t>Syndroom </a:t>
            </a:r>
            <a:br>
              <a:rPr lang="en-US" sz="1100" dirty="0">
                <a:latin typeface="Arial"/>
                <a:ea typeface="Calibri" panose="020F0502020204030204" pitchFamily="34" charset="0"/>
                <a:cs typeface="Times New Roman"/>
              </a:rPr>
            </a:br>
            <a:r>
              <a:rPr lang="en-US" sz="1100" dirty="0">
                <a:solidFill>
                  <a:srgbClr val="002060"/>
                </a:solidFill>
                <a:latin typeface="Arial"/>
                <a:ea typeface="Calibri" panose="020F0502020204030204" pitchFamily="34" charset="0"/>
                <a:cs typeface="Times New Roman"/>
              </a:rPr>
              <a:t>van Down</a:t>
            </a:r>
            <a:endParaRPr lang="nl-NL" sz="1100" dirty="0">
              <a:solidFill>
                <a:srgbClr val="002060"/>
              </a:solidFill>
              <a:effectLst/>
              <a:latin typeface="Arial"/>
              <a:ea typeface="Calibri" panose="020F0502020204030204" pitchFamily="3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47694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BE23282-85E0-43B4-B20B-924D070DE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53" y="1283240"/>
            <a:ext cx="7223797" cy="2536286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Dwarslaesie: de zenuwbanen in het ruggenmerg zijn onderbroken wat leidt tot verlammingsverschijnselen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Eenzijdige verlamming (vaak als gevolg van een beroerte)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Afasie: taalstoornis als gevolg van schade aan de hersenen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Lichamelijke ziekten zoals MS, Parkinson en 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Psychische stoornissen zoals autisme, dementie, syndroom van Down</a:t>
            </a:r>
            <a:endParaRPr lang="nl-NL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53A766C-EE56-4065-A257-424C8353E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55" y="504000"/>
            <a:ext cx="7904797" cy="1144079"/>
          </a:xfrm>
        </p:spPr>
        <p:txBody>
          <a:bodyPr>
            <a:noAutofit/>
          </a:bodyPr>
          <a:lstStyle/>
          <a:p>
            <a:r>
              <a:rPr lang="nl-NL" sz="3400" dirty="0">
                <a:latin typeface="Arial Black"/>
                <a:cs typeface="Arial"/>
              </a:rPr>
              <a:t>Oorzaken lichamelijke beperking</a:t>
            </a:r>
            <a:r>
              <a:rPr lang="nl-NL" sz="2400" dirty="0">
                <a:latin typeface="Arial Black"/>
                <a:cs typeface="Arial"/>
              </a:rPr>
              <a:t> </a:t>
            </a:r>
            <a:endParaRPr lang="nl-NL" sz="3400" dirty="0"/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DB51BB30-507A-4566-BC8F-182DEF38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06075" y="4788001"/>
            <a:ext cx="1684019" cy="203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Frutiger for Schiphol Book" panose="020B0503040304020203" pitchFamily="34" charset="0"/>
              </a:defRPr>
            </a:lvl1pPr>
          </a:lstStyle>
          <a:p>
            <a:fld id="{1A9BD499-D1BD-4155-B7A7-62218EA82528}" type="slidenum">
              <a:rPr lang="nl-NL" smtClean="0">
                <a:latin typeface="Arial" panose="020B0604020202020204" pitchFamily="34" charset="0"/>
              </a:rPr>
              <a:pPr/>
              <a:t>7</a:t>
            </a:fld>
            <a:endParaRPr lang="nl-NL" dirty="0">
              <a:latin typeface="Arial" panose="020B0604020202020204" pitchFamily="34" charset="0"/>
            </a:endParaRPr>
          </a:p>
        </p:txBody>
      </p:sp>
      <p:pic>
        <p:nvPicPr>
          <p:cNvPr id="6" name="menu-item">
            <a:extLst>
              <a:ext uri="{FF2B5EF4-FFF2-40B4-BE49-F238E27FC236}">
                <a16:creationId xmlns:a16="http://schemas.microsoft.com/office/drawing/2014/main" id="{F76D5D15-A79B-4E36-8DFC-D9ACE6676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000" y="234000"/>
            <a:ext cx="253968" cy="1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94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BE23282-85E0-43B4-B20B-924D070DE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591" y="891882"/>
            <a:ext cx="6965454" cy="2530514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lnSpc>
                <a:spcPct val="150000"/>
              </a:lnSpc>
              <a:buFont typeface="Arial" charset="2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Vergrijzing  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  <a:p>
            <a:pPr marL="285750" indent="-285750">
              <a:buFont typeface="Arial,Sans-Serif" charset="2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Babyboomers*</a:t>
            </a:r>
            <a:endParaRPr lang="nl-NL" sz="160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,Sans-Serif" charset="2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Mensen reizen meer a.g.v. low cost carriers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  <a:p>
            <a:pPr marL="285750" indent="-285750">
              <a:buFont typeface="Arial,Sans-Serif" charset="2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Toename psychische stoornissen zoals dementie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  <a:p>
            <a:pPr marL="285750" indent="-285750">
              <a:buFont typeface="Arial,Sans-Serif" charset="2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Luchthavens worden steeds groter en ingewikkelder, vooral voor ouderen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  <a:p>
            <a:pPr marL="285750" indent="-285750">
              <a:buFont typeface="Arial,Sans-Serif" charset="2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De assistentie is gratis (en dit is steeds meer bekend)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  <a:p>
            <a:pPr marL="285750" indent="-285750">
              <a:buFont typeface="Arial,Sans-Serif" charset="2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De rechten van de passagier zijn vastgelegd in de wet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  <a:p>
            <a:pPr marL="285750" indent="-285750">
              <a:buFont typeface="Arial,Sans-Serif" charset="2"/>
              <a:buChar char="•"/>
            </a:pPr>
            <a:endParaRPr lang="nl-NL" sz="16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nl-NL" sz="1600" dirty="0">
                <a:solidFill>
                  <a:srgbClr val="002060"/>
                </a:solidFill>
                <a:latin typeface="Arial"/>
                <a:cs typeface="Arial"/>
              </a:rPr>
              <a:t>1 op de 7 mensen ter wereld (= 1 miljard) heeft een vorm van een beperking</a:t>
            </a:r>
            <a:endParaRPr lang="nl-NL" sz="1600" dirty="0">
              <a:latin typeface="Arial"/>
              <a:cs typeface="Arial"/>
            </a:endParaRPr>
          </a:p>
          <a:p>
            <a:endParaRPr lang="nl-NL" dirty="0">
              <a:solidFill>
                <a:srgbClr val="000000"/>
              </a:solidFill>
            </a:endParaRPr>
          </a:p>
          <a:p>
            <a:r>
              <a:rPr lang="nl-NL" sz="1200" dirty="0">
                <a:solidFill>
                  <a:srgbClr val="002060"/>
                </a:solidFill>
                <a:latin typeface="Arial"/>
                <a:cs typeface="Arial"/>
              </a:rPr>
              <a:t>* De generatie die is geboren na WOII  </a:t>
            </a:r>
            <a:endParaRPr lang="nl-NL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Arial" charset="2"/>
              <a:buChar char="•"/>
            </a:pPr>
            <a:endParaRPr lang="nl-NL" sz="1600" dirty="0">
              <a:solidFill>
                <a:srgbClr val="002060"/>
              </a:solidFill>
            </a:endParaRPr>
          </a:p>
          <a:p>
            <a:endParaRPr lang="nl-NL" sz="1600" b="1" dirty="0"/>
          </a:p>
          <a:p>
            <a:endParaRPr lang="nl-NL" sz="1600" b="1" dirty="0"/>
          </a:p>
          <a:p>
            <a:endParaRPr lang="nl-NL" sz="1600" dirty="0"/>
          </a:p>
          <a:p>
            <a:endParaRPr lang="nl-NL" sz="1600" dirty="0"/>
          </a:p>
          <a:p>
            <a:endParaRPr lang="nl-NL" sz="1600" dirty="0"/>
          </a:p>
          <a:p>
            <a:endParaRPr lang="nl-NL" sz="16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53A766C-EE56-4065-A257-424C8353E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59" y="234425"/>
            <a:ext cx="7544002" cy="624534"/>
          </a:xfrm>
        </p:spPr>
        <p:txBody>
          <a:bodyPr>
            <a:noAutofit/>
          </a:bodyPr>
          <a:lstStyle/>
          <a:p>
            <a:r>
              <a:rPr lang="nl-NL" sz="3400" dirty="0">
                <a:latin typeface="Arial Black"/>
                <a:cs typeface="Arial"/>
              </a:rPr>
              <a:t>Steeds meer PRM's door </a:t>
            </a:r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DB51BB30-507A-4566-BC8F-182DEF38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06075" y="4788001"/>
            <a:ext cx="1684019" cy="203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Frutiger for Schiphol Book" panose="020B0503040304020203" pitchFamily="34" charset="0"/>
              </a:defRPr>
            </a:lvl1pPr>
          </a:lstStyle>
          <a:p>
            <a:fld id="{1A9BD499-D1BD-4155-B7A7-62218EA82528}" type="slidenum">
              <a:rPr lang="nl-NL" smtClean="0">
                <a:latin typeface="Arial" panose="020B0604020202020204" pitchFamily="34" charset="0"/>
              </a:rPr>
              <a:pPr/>
              <a:t>8</a:t>
            </a:fld>
            <a:endParaRPr lang="nl-NL" dirty="0">
              <a:latin typeface="Arial" panose="020B0604020202020204" pitchFamily="34" charset="0"/>
            </a:endParaRPr>
          </a:p>
        </p:txBody>
      </p:sp>
      <p:pic>
        <p:nvPicPr>
          <p:cNvPr id="6" name="menu-item">
            <a:extLst>
              <a:ext uri="{FF2B5EF4-FFF2-40B4-BE49-F238E27FC236}">
                <a16:creationId xmlns:a16="http://schemas.microsoft.com/office/drawing/2014/main" id="{F76D5D15-A79B-4E36-8DFC-D9ACE6676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000" y="234000"/>
            <a:ext cx="253968" cy="1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94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BE23282-85E0-43B4-B20B-924D070DE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256" y="1149300"/>
            <a:ext cx="5011121" cy="3768825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3 wettelijke kaders:</a:t>
            </a:r>
          </a:p>
          <a:p>
            <a:pPr marL="342900" indent="-342900">
              <a:buAutoNum type="arabicPeriod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Europese wet (verordening) 1107/2006</a:t>
            </a:r>
          </a:p>
          <a:p>
            <a:pPr marL="342900" indent="-342900">
              <a:buAutoNum type="arabicPeriod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Interpretative Guidelines</a:t>
            </a:r>
          </a:p>
          <a:p>
            <a:pPr marL="342900" indent="-342900">
              <a:buAutoNum type="arabicPeriod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ECAC document 30, deel 1, hoofdstuk 5 </a:t>
            </a:r>
          </a:p>
          <a:p>
            <a:endParaRPr lang="nl-NL" sz="1600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  <a:p>
            <a:pPr marL="285750" indent="-285750">
              <a:buFont typeface="Arial" charset="2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Anti-discriminatiebeginsel</a:t>
            </a:r>
          </a:p>
          <a:p>
            <a:pPr marL="285750" indent="-285750">
              <a:buFont typeface="Arial" charset="2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De luchthaven is verantwoordelijk een oplossing te bieden voor het ongemak die het creëert </a:t>
            </a:r>
          </a:p>
          <a:p>
            <a:pPr marL="285750" indent="-285750">
              <a:buFont typeface="Arial" charset="2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De wet waarborgt dat de PRM kosteloos de hulp krijgt die nodig is  </a:t>
            </a:r>
          </a:p>
          <a:p>
            <a:pPr marL="285750" indent="-285750">
              <a:buFont typeface="Arial" charset="2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Naast gelijke rechten ook gelijke plichten</a:t>
            </a:r>
            <a:endParaRPr lang="nl-NL" sz="160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charset="2"/>
              <a:buChar char="•"/>
            </a:pPr>
            <a:r>
              <a:rPr lang="nl-NL" sz="160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Controle op naleving door de Luchtvaartinspectie		     </a:t>
            </a:r>
            <a:endParaRPr lang="nl-NL" sz="16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nl-NL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53A766C-EE56-4065-A257-424C8353E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400" dirty="0">
                <a:latin typeface="Arial Black"/>
                <a:cs typeface="Arial"/>
              </a:rPr>
              <a:t>E</a:t>
            </a:r>
            <a:r>
              <a:rPr lang="nl-NL" sz="3200" dirty="0">
                <a:latin typeface="Arial Black"/>
                <a:cs typeface="Arial"/>
              </a:rPr>
              <a:t>u</a:t>
            </a:r>
            <a:r>
              <a:rPr lang="nl-NL" sz="3400" dirty="0">
                <a:latin typeface="Arial Black"/>
                <a:cs typeface="Arial"/>
              </a:rPr>
              <a:t>ropese wet- en regelgeving</a:t>
            </a:r>
            <a:br>
              <a:rPr lang="nl-NL" sz="3400" dirty="0"/>
            </a:br>
            <a:r>
              <a:rPr lang="nl-NL" sz="3400" dirty="0"/>
              <a:t> </a:t>
            </a:r>
            <a:br>
              <a:rPr lang="nl-NL" sz="3400" dirty="0"/>
            </a:br>
            <a:endParaRPr lang="nl-NL" sz="3400" dirty="0">
              <a:latin typeface="Arial Black" panose="020B0A04020102020204" pitchFamily="34" charset="0"/>
            </a:endParaRPr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DB51BB30-507A-4566-BC8F-182DEF38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06075" y="4788001"/>
            <a:ext cx="1684019" cy="203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Frutiger for Schiphol Book" panose="020B0503040304020203" pitchFamily="34" charset="0"/>
              </a:defRPr>
            </a:lvl1pPr>
          </a:lstStyle>
          <a:p>
            <a:fld id="{1A9BD499-D1BD-4155-B7A7-62218EA82528}" type="slidenum">
              <a:rPr lang="nl-NL" smtClean="0">
                <a:latin typeface="Arial" panose="020B0604020202020204" pitchFamily="34" charset="0"/>
              </a:rPr>
              <a:pPr/>
              <a:t>9</a:t>
            </a:fld>
            <a:endParaRPr lang="nl-NL" dirty="0">
              <a:latin typeface="Arial" panose="020B0604020202020204" pitchFamily="34" charset="0"/>
            </a:endParaRPr>
          </a:p>
        </p:txBody>
      </p:sp>
      <p:pic>
        <p:nvPicPr>
          <p:cNvPr id="6" name="menu-item">
            <a:extLst>
              <a:ext uri="{FF2B5EF4-FFF2-40B4-BE49-F238E27FC236}">
                <a16:creationId xmlns:a16="http://schemas.microsoft.com/office/drawing/2014/main" id="{F76D5D15-A79B-4E36-8DFC-D9ACE6676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000" y="234000"/>
            <a:ext cx="253968" cy="190476"/>
          </a:xfrm>
          <a:prstGeom prst="rect">
            <a:avLst/>
          </a:prstGeom>
        </p:spPr>
      </p:pic>
      <p:pic>
        <p:nvPicPr>
          <p:cNvPr id="7" name="Picture 2" descr="http://freedomoutpost.com/wp-content/uploads/2015/06/EU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1"/>
          <a:stretch/>
        </p:blipFill>
        <p:spPr bwMode="auto">
          <a:xfrm>
            <a:off x="5730926" y="1189249"/>
            <a:ext cx="3066710" cy="210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694393"/>
      </p:ext>
    </p:extLst>
  </p:cSld>
  <p:clrMapOvr>
    <a:masterClrMapping/>
  </p:clrMapOvr>
</p:sld>
</file>

<file path=ppt/theme/theme1.xml><?xml version="1.0" encoding="utf-8"?>
<a:theme xmlns:a="http://schemas.openxmlformats.org/drawingml/2006/main" name="Aangepast ontwerp">
  <a:themeElements>
    <a:clrScheme name="Schiphol Kleuren Midda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41251"/>
      </a:accent1>
      <a:accent2>
        <a:srgbClr val="1B60DB"/>
      </a:accent2>
      <a:accent3>
        <a:srgbClr val="94B0EA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chiphol lettertyp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ipholGroupColor2.potx" id="{E0EA6A30-E828-4987-B42C-86AE1F56A176}" vid="{5BA96116-39B0-470F-97C4-56F85D09762E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um xmlns="ca6587f5-e7ef-4991-98fe-9fa9a32c075b" xsi:nil="true"/>
    <SharedWithUsers xmlns="767f35d2-13d6-4026-a6ca-a220ed1a32f3">
      <UserInfo>
        <DisplayName>Mahieu, Liesbeth</DisplayName>
        <AccountId>28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58EA19D0D033428679424B62329F1F" ma:contentTypeVersion="13" ma:contentTypeDescription="Create a new document." ma:contentTypeScope="" ma:versionID="84efa780af03378c6348319cca50278a">
  <xsd:schema xmlns:xsd="http://www.w3.org/2001/XMLSchema" xmlns:xs="http://www.w3.org/2001/XMLSchema" xmlns:p="http://schemas.microsoft.com/office/2006/metadata/properties" xmlns:ns2="ca6587f5-e7ef-4991-98fe-9fa9a32c075b" xmlns:ns3="767f35d2-13d6-4026-a6ca-a220ed1a32f3" targetNamespace="http://schemas.microsoft.com/office/2006/metadata/properties" ma:root="true" ma:fieldsID="e8650479ff4466b66b53e0bf375b2695" ns2:_="" ns3:_="">
    <xsd:import namespace="ca6587f5-e7ef-4991-98fe-9fa9a32c075b"/>
    <xsd:import namespace="767f35d2-13d6-4026-a6ca-a220ed1a32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Datum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6587f5-e7ef-4991-98fe-9fa9a32c07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Datum" ma:index="19" nillable="true" ma:displayName="Datum" ma:format="DateOnly" ma:internalName="Datum">
      <xsd:simpleType>
        <xsd:restriction base="dms:DateTime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7f35d2-13d6-4026-a6ca-a220ed1a32f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A07C64-099B-427A-988E-198A5CD914F5}">
  <ds:schemaRefs>
    <ds:schemaRef ds:uri="http://schemas.microsoft.com/office/2006/metadata/properties"/>
    <ds:schemaRef ds:uri="http://schemas.microsoft.com/office/infopath/2007/PartnerControls"/>
    <ds:schemaRef ds:uri="ca6587f5-e7ef-4991-98fe-9fa9a32c075b"/>
    <ds:schemaRef ds:uri="767f35d2-13d6-4026-a6ca-a220ed1a32f3"/>
  </ds:schemaRefs>
</ds:datastoreItem>
</file>

<file path=customXml/itemProps2.xml><?xml version="1.0" encoding="utf-8"?>
<ds:datastoreItem xmlns:ds="http://schemas.openxmlformats.org/officeDocument/2006/customXml" ds:itemID="{AB83D73C-874C-4A77-A686-FEA7EBB627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79727C-19BF-4424-A726-409258AEF7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6587f5-e7ef-4991-98fe-9fa9a32c075b"/>
    <ds:schemaRef ds:uri="767f35d2-13d6-4026-a6ca-a220ed1a32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SchipholGroupColor2</Template>
  <TotalTime>0</TotalTime>
  <Words>1414</Words>
  <Application>Microsoft Macintosh PowerPoint</Application>
  <PresentationFormat>Diavoorstelling (16:9)</PresentationFormat>
  <Paragraphs>217</Paragraphs>
  <Slides>30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7" baseType="lpstr">
      <vt:lpstr>Arial</vt:lpstr>
      <vt:lpstr>Arial Black</vt:lpstr>
      <vt:lpstr>Arial,Sans-Serif</vt:lpstr>
      <vt:lpstr>Calibri</vt:lpstr>
      <vt:lpstr>Frutiger for Schiphol Book</vt:lpstr>
      <vt:lpstr>Wingdings</vt:lpstr>
      <vt:lpstr>Aangepast ontwerp</vt:lpstr>
      <vt:lpstr>PRM Awareness Training</vt:lpstr>
      <vt:lpstr>Waarom deze training?</vt:lpstr>
      <vt:lpstr>Programma</vt:lpstr>
      <vt:lpstr>Wat is een PRM?</vt:lpstr>
      <vt:lpstr>Wat is een PRM (vervolg) </vt:lpstr>
      <vt:lpstr>Reduced mobility door</vt:lpstr>
      <vt:lpstr>Oorzaken lichamelijke beperking </vt:lpstr>
      <vt:lpstr>Steeds meer PRM's door </vt:lpstr>
      <vt:lpstr>Europese wet- en regelgeving   </vt:lpstr>
      <vt:lpstr>Hulpbepaling via IATA-codes</vt:lpstr>
      <vt:lpstr>Bagage</vt:lpstr>
      <vt:lpstr>Medische bagage</vt:lpstr>
      <vt:lpstr>Mobiliteitshulpmiddelen</vt:lpstr>
      <vt:lpstr>Assistentiehonden</vt:lpstr>
      <vt:lpstr>Wie krijgt assistentie</vt:lpstr>
      <vt:lpstr>Wanneer geen assistentie </vt:lpstr>
      <vt:lpstr>Schiphol en PRM's</vt:lpstr>
      <vt:lpstr>Beperkingen op de luchthaven </vt:lpstr>
      <vt:lpstr>Beperkingen/Barrières op de luchthaven </vt:lpstr>
      <vt:lpstr>Beperkingen op de luchthaven</vt:lpstr>
      <vt:lpstr>Beperkingen op de luchthaven Wat wordt positief ervaren:</vt:lpstr>
      <vt:lpstr>Speciale balies</vt:lpstr>
      <vt:lpstr>Aanmelding PRM</vt:lpstr>
      <vt:lpstr>Hoe omgaan met een PRM?</vt:lpstr>
      <vt:lpstr>Hoe om te gaan met een PRM Communicatie: </vt:lpstr>
      <vt:lpstr>Hoe om te gaan met een PRM Communicatie</vt:lpstr>
      <vt:lpstr>Het vertrek proces </vt:lpstr>
      <vt:lpstr>Wat kun je bij jou tegenkomen in je verkooplocatie aan obstakels voor een PRM ?  Besef dat iemand met een beperking alles anders ervaart en dat niets logisch is wat voor jou heel gewoon is</vt:lpstr>
      <vt:lpstr>Voeg hier je eigen info toe </vt:lpstr>
      <vt:lpstr>PowerPoint-presentatie</vt:lpstr>
    </vt:vector>
  </TitlesOfParts>
  <Company>Schiphol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voeg ik een dia toe?</dc:title>
  <dc:creator>Mahieu, Liesbeth</dc:creator>
  <cp:lastModifiedBy>Schuchhard, Miranda</cp:lastModifiedBy>
  <cp:revision>31</cp:revision>
  <dcterms:created xsi:type="dcterms:W3CDTF">2020-06-15T09:25:03Z</dcterms:created>
  <dcterms:modified xsi:type="dcterms:W3CDTF">2020-07-17T06:47:56Z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237ac88-813e-467d-90ba-6ce279e3edc8_Enabled">
    <vt:lpwstr>True</vt:lpwstr>
  </property>
  <property fmtid="{D5CDD505-2E9C-101B-9397-08002B2CF9AE}" pid="3" name="MSIP_Label_5237ac88-813e-467d-90ba-6ce279e3edc8_SiteId">
    <vt:lpwstr>27776982-d882-41b2-95ac-322f28d5a2ce</vt:lpwstr>
  </property>
  <property fmtid="{D5CDD505-2E9C-101B-9397-08002B2CF9AE}" pid="4" name="MSIP_Label_5237ac88-813e-467d-90ba-6ce279e3edc8_Owner">
    <vt:lpwstr>mahieu@schiphol.nl</vt:lpwstr>
  </property>
  <property fmtid="{D5CDD505-2E9C-101B-9397-08002B2CF9AE}" pid="5" name="MSIP_Label_5237ac88-813e-467d-90ba-6ce279e3edc8_SetDate">
    <vt:lpwstr>2020-06-15T10:15:39.8625543Z</vt:lpwstr>
  </property>
  <property fmtid="{D5CDD505-2E9C-101B-9397-08002B2CF9AE}" pid="6" name="MSIP_Label_5237ac88-813e-467d-90ba-6ce279e3edc8_Name">
    <vt:lpwstr>Internal</vt:lpwstr>
  </property>
  <property fmtid="{D5CDD505-2E9C-101B-9397-08002B2CF9AE}" pid="7" name="MSIP_Label_5237ac88-813e-467d-90ba-6ce279e3edc8_Application">
    <vt:lpwstr>Microsoft Azure Information Protection</vt:lpwstr>
  </property>
  <property fmtid="{D5CDD505-2E9C-101B-9397-08002B2CF9AE}" pid="8" name="MSIP_Label_5237ac88-813e-467d-90ba-6ce279e3edc8_ActionId">
    <vt:lpwstr>541c9ce3-761a-4b96-8421-212ee9a465e9</vt:lpwstr>
  </property>
  <property fmtid="{D5CDD505-2E9C-101B-9397-08002B2CF9AE}" pid="9" name="MSIP_Label_5237ac88-813e-467d-90ba-6ce279e3edc8_Extended_MSFT_Method">
    <vt:lpwstr>Automatic</vt:lpwstr>
  </property>
  <property fmtid="{D5CDD505-2E9C-101B-9397-08002B2CF9AE}" pid="10" name="Sensitivity">
    <vt:lpwstr>Internal</vt:lpwstr>
  </property>
  <property fmtid="{D5CDD505-2E9C-101B-9397-08002B2CF9AE}" pid="11" name="ContentTypeId">
    <vt:lpwstr>0x0101006C58EA19D0D033428679424B62329F1F</vt:lpwstr>
  </property>
</Properties>
</file>