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8" r:id="rId3"/>
    <p:sldMasterId id="2147483689" r:id="rId4"/>
    <p:sldMasterId id="214748369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Lst>
  <p:sldSz cy="5143500" cx="9144000"/>
  <p:notesSz cx="6858000" cy="9144000"/>
  <p:embeddedFontLst>
    <p:embeddedFont>
      <p:font typeface="Maitree"/>
      <p:regular r:id="rId81"/>
      <p:bold r:id="rId8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80" Type="http://schemas.openxmlformats.org/officeDocument/2006/relationships/slide" Target="slides/slide74.xml"/><Relationship Id="rId82" Type="http://schemas.openxmlformats.org/officeDocument/2006/relationships/font" Target="fonts/Maitree-bold.fntdata"/><Relationship Id="rId81" Type="http://schemas.openxmlformats.org/officeDocument/2006/relationships/font" Target="fonts/Maitree-regular.fntdata"/><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3.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79" Type="http://schemas.openxmlformats.org/officeDocument/2006/relationships/slide" Target="slides/slide73.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 TargetMode="External"/><Relationship Id="rId3" Type="http://schemas.openxmlformats.org/officeDocument/2006/relationships/hyperlink" Target="https://docs.google.com/forms/d/e/1FAIpQLSd_q2doqWPKm3emDuToaWH1DCptLb4ylDWdzgOHaOH5EMw0mw/viewform" TargetMode="External"/><Relationship Id="rId4" Type="http://schemas.openxmlformats.org/officeDocument/2006/relationships/hyperlink" Target="https://www.climatecentral.org/climate-matters" TargetMode="External"/><Relationship Id="rId5" Type="http://schemas.openxmlformats.org/officeDocument/2006/relationships/hyperlink" Target="https://www.climatecentral.org/" TargetMode="External"/><Relationship Id="rId6" Type="http://schemas.openxmlformats.org/officeDocument/2006/relationships/hyperlink" Target="https://creativecommons.org/licenses/by/4.0/" TargetMode="External"/><Relationship Id="rId7" Type="http://schemas.openxmlformats.org/officeDocument/2006/relationships/hyperlink" Target="https://creativecommons.org/licenses/by/4.0/" TargetMode="External"/><Relationship Id="rId8" Type="http://schemas.openxmlformats.org/officeDocument/2006/relationships/hyperlink" Target="https://www.climatecentral.org/what-we-do/legal"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t-trapping-pollution-2024" TargetMode="External"/><Relationship Id="rId3" Type="http://schemas.openxmlformats.org/officeDocument/2006/relationships/hyperlink" Target="https://www.climatecentral.org/climate-matters/peak-co2-heat-trapping-emissions"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briefings" TargetMode="External"/><Relationship Id="rId3" Type="http://schemas.openxmlformats.org/officeDocument/2006/relationships/hyperlink" Target="https://www.climatecentral.org/climate-matters/heat-trapping-pollution-2024"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briefings" TargetMode="External"/><Relationship Id="rId3" Type="http://schemas.openxmlformats.org/officeDocument/2006/relationships/hyperlink" Target="https://www.climatecentral.org/climate-matters/2025-in-review-global-temperature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2025-in-review-global-temperature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briefings" TargetMode="External"/><Relationship Id="rId3" Type="http://schemas.openxmlformats.org/officeDocument/2006/relationships/hyperlink" Target="https://unfccc.int/process-and-meetings/the-paris-agreement" TargetMode="External"/><Relationship Id="rId4" Type="http://schemas.openxmlformats.org/officeDocument/2006/relationships/hyperlink" Target="https://climate.copernicus.eu/copernicus-2024-first-year-exceed-15degc-above-pre-industrial-level" TargetMode="External"/><Relationship Id="rId5" Type="http://schemas.openxmlformats.org/officeDocument/2006/relationships/hyperlink" Target="https://climatechangetracker.org/climate-change-progress/current-trajectory-of-human-induced-global-warming" TargetMode="External"/><Relationship Id="rId6" Type="http://schemas.openxmlformats.org/officeDocument/2006/relationships/hyperlink" Target="https://www.climatecentral.org/climate-matters/2025-in-review-global-temperatur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observablehq.com/@climatecentral/daily-sst" TargetMode="External"/><Relationship Id="rId3" Type="http://schemas.openxmlformats.org/officeDocument/2006/relationships/hyperlink" Target="https://essd.copernicus.org/articles/15/1675/2023/#section6" TargetMode="External"/><Relationship Id="rId4" Type="http://schemas.openxmlformats.org/officeDocument/2006/relationships/hyperlink" Target="https://www.climatecentral.org/climate-matters/rapid-ocean-warming-2025"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attribution-science-101"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si.climatecentral.org/climate-shift-index" TargetMode="External"/><Relationship Id="rId3" Type="http://schemas.openxmlformats.org/officeDocument/2006/relationships/hyperlink" Target="https://www.climatecentral.org/climate-shift-index" TargetMode="External"/><Relationship Id="rId4" Type="http://schemas.openxmlformats.org/officeDocument/2006/relationships/hyperlink" Target="https://www.climatecentral.org/report/people-exposed-to-climate-change-june-august-2025" TargetMode="External"/><Relationship Id="rId5" Type="http://schemas.openxmlformats.org/officeDocument/2006/relationships/hyperlink" Target="https://csi.climatecentral.org/climate-shift-index" TargetMode="External"/><Relationship Id="rId6" Type="http://schemas.openxmlformats.org/officeDocument/2006/relationships/hyperlink" Target="https://www.climatecentral.org/climate-shift-index-ocean"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briefings" TargetMode="External"/><Relationship Id="rId3" Type="http://schemas.openxmlformats.org/officeDocument/2006/relationships/hyperlink" Target="https://www.climatecentral.org/climate-matters/2025-in-review-us-temperatures"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billion-dollar-disasters/time-series" TargetMode="External"/><Relationship Id="rId3" Type="http://schemas.openxmlformats.org/officeDocument/2006/relationships/hyperlink" Target="https://www.climatecentral.org/climate-matters/2025-in-review"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2025-in-review"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billion-dollar-disaster-seasons-2024?graphicSet=US+Billion+Dollar+Disaster+Climatology&amp;location=CONUS&amp;lang=en" TargetMode="External"/><Relationship Id="rId3" Type="http://schemas.openxmlformats.org/officeDocument/2006/relationships/hyperlink" Target="https://www.climatecentral.org/climate-matters/billion-dollar-disaster-seasons-2024"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weather-related-power-outages-rising" TargetMode="External"/><Relationship Id="rId3" Type="http://schemas.openxmlformats.org/officeDocument/2006/relationships/hyperlink" Target="https://www.climatecentral.org/climate-matters/weather-related-power-outages-rising" TargetMode="External"/><Relationship Id="rId4" Type="http://schemas.openxmlformats.org/officeDocument/2006/relationships/hyperlink" Target="https://www.climatecentral.org/climate-matters/heat-season-power-outages"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heat" TargetMode="Externa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introducing-the-climate-shift-index?graphicSet=Climate+Shift+Index&amp;lang=en" TargetMode="External"/><Relationship Id="rId3" Type="http://schemas.openxmlformats.org/officeDocument/2006/relationships/hyperlink" Target="https://climatecentral.observablehq.cloud/local-records/" TargetMode="Externa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extremely-hot-days-school-sports?graphicSet=Extremely+Hot+Days+1970+to+2023&amp;location=Raleigh+%E2%80%A2+Durham&amp;lang=en" TargetMode="External"/><Relationship Id="rId3" Type="http://schemas.openxmlformats.org/officeDocument/2006/relationships/hyperlink" Target="https://www.weather.gov/hazstat/" TargetMode="External"/><Relationship Id="rId4" Type="http://schemas.openxmlformats.org/officeDocument/2006/relationships/hyperlink" Target="https://www.climatecentral.org/climate-matters/extremely-hot-days-school-sports" TargetMode="External"/><Relationship Id="rId5" Type="http://schemas.openxmlformats.org/officeDocument/2006/relationships/hyperlink" Target="https://climatecentral.observablehq.cloud/local-records/"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summer-nights-2025?graphicSet=Local+Warm+Summer+Nights&amp;location=Miami&amp;lang=en" TargetMode="External"/><Relationship Id="rId3" Type="http://schemas.openxmlformats.org/officeDocument/2006/relationships/hyperlink" Target="https://www.climatecentral.org/graphic/warm-summer-nights-2025?graphicSet=Local+Warm+Summer+Nights+at+CSI+2+or+Higher&amp;location=Miami&amp;lang=en" TargetMode="External"/><Relationship Id="rId4" Type="http://schemas.openxmlformats.org/officeDocument/2006/relationships/hyperlink" Target="https://www.climatecentral.org/climate-matters/warm-summer-nights-2025"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ira/climate-change-and-childrens-health-and-well-being-united-states-report" TargetMode="External"/><Relationship Id="rId3" Type="http://schemas.openxmlformats.org/officeDocument/2006/relationships/hyperlink" Target="https://www.climatecentral.org/climate-matters/extreme-heat-risks-for-children" TargetMode="External"/><Relationship Id="rId4" Type="http://schemas.openxmlformats.org/officeDocument/2006/relationships/hyperlink" Target="https://www.climatecentral.org/report/climate-change-and-childrens-health-extreme-heat?lang=en" TargetMode="Externa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hildhood-heat-risk-rising-2025?graphicSet=Childhood+Heat+Risk+Rising&amp;location=Nashville&amp;lang=en" TargetMode="External"/><Relationship Id="rId3" Type="http://schemas.openxmlformats.org/officeDocument/2006/relationships/hyperlink" Target="https://www.climatecentral.org/climate-matters/childhood-heat-risk-rising-2025" TargetMode="External"/><Relationship Id="rId4" Type="http://schemas.openxmlformats.org/officeDocument/2006/relationships/hyperlink" Target="https://climatecentral.observablehq.cloud/generational-warming/"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ing-stripes-2025?graphicSet=City+Warming+Stripes+through+2024&amp;location=Tucson&amp;lang=en" TargetMode="External"/><Relationship Id="rId3" Type="http://schemas.openxmlformats.org/officeDocument/2006/relationships/hyperlink" Target="https://www.climatecentral.org/graphic/warming-stripes-2025?graphicSet=State+Warming+Stripes+through+2024&amp;location=AL&amp;lang=en" TargetMode="External"/><Relationship Id="rId4" Type="http://schemas.openxmlformats.org/officeDocument/2006/relationships/hyperlink" Target="https://www.climatecentral.org/climate-matters/warming-stripes-2025" TargetMode="Externa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rain-and-flooding"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vier-rainfall-rates-in-us-cities"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heavier-rainfall-rates-in-us-cities?graphicSet=Hourly+Rainfall+Intensity+1970+to+2024&amp;location=St.+Louis&amp;lang=en" TargetMode="External"/><Relationship Id="rId3" Type="http://schemas.openxmlformats.org/officeDocument/2006/relationships/hyperlink" Target="https://www.climatecentral.org/climate-matters/extreme-precipitation-in-a-warming-climate" TargetMode="External"/><Relationship Id="rId4" Type="http://schemas.openxmlformats.org/officeDocument/2006/relationships/hyperlink" Target="https://www.climatecentral.org/graphic/climate-change-and-inland-flooding?graphicSet=Climate+Change+and+Flooding&amp;location=CONUS&amp;lang=en"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drought"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warmer-thirstier-air-worsens-drought"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3017-024-00624-z" TargetMode="External"/><Relationship Id="rId3" Type="http://schemas.openxmlformats.org/officeDocument/2006/relationships/hyperlink" Target="https://www.climatecentral.org/climate-matters/extreme-precipitation-in-a-warming-climate" TargetMode="External"/><Relationship Id="rId4" Type="http://schemas.openxmlformats.org/officeDocument/2006/relationships/hyperlink" Target="https://www.climatecentral.org/climate-matters/warmer-thirstier-air-worsens-drought"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wildfire" TargetMode="Externa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more-frequent-fire-weather" TargetMode="Externa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more-frequent-fire-weather?graphicSet=Average+Annual+Fire+Weather+Days+by+Climate+Division&amp;location=CA+-+Palm+Springs+(Southeast+Desert+Basins)&amp;lang=en" TargetMode="External"/><Relationship Id="rId3" Type="http://schemas.openxmlformats.org/officeDocument/2006/relationships/hyperlink" Target="https://www.climatecentral.org/climate-matters/more-frequent-fire-weather"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climate-change-worsens-wildfire-smoke-2025" TargetMode="External"/><Relationship Id="rId3" Type="http://schemas.openxmlformats.org/officeDocument/2006/relationships/hyperlink" Target="https://www.climatecentral.org/climate-matters/air-quality-2025"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climate-change-worsens-wildfire-smoke-2025" TargetMode="Externa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severe-weather" TargetMode="Externa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services/billion-dollar-disasters/time-series?types=severe-storm" TargetMode="External"/><Relationship Id="rId3" Type="http://schemas.openxmlformats.org/officeDocument/2006/relationships/hyperlink" Target="https://www.climatecentral.org/graphic/weather-related-power-outages-rising?graphicSet=Outages+by+Weather+Type&amp;location=CONUS&amp;lang=en" TargetMode="External"/><Relationship Id="rId4" Type="http://schemas.openxmlformats.org/officeDocument/2006/relationships/hyperlink" Target="https://www.climatecentral.org/climate-matters/2025-in-review" TargetMode="External"/><Relationship Id="rId5" Type="http://schemas.openxmlformats.org/officeDocument/2006/relationships/hyperlink" Target="https://www.climatecentral.org/climate-matters/severe-storm-super-hazards?lang=en"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hanging-thunderstorm-potential?graphicSet=Seasonal%20Change%20GIF" TargetMode="External"/><Relationship Id="rId3" Type="http://schemas.openxmlformats.org/officeDocument/2006/relationships/hyperlink" Target="https://www.climatecentral.org/climate-matters/changing-thunderstorm-potential"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s41558-023-01852-9" TargetMode="External"/><Relationship Id="rId3" Type="http://schemas.openxmlformats.org/officeDocument/2006/relationships/hyperlink" Target="https://journals.ametsoc.org/view/journals/clim/38/1/JCLI-D-23-0633.1.xml" TargetMode="External"/><Relationship Id="rId4" Type="http://schemas.openxmlformats.org/officeDocument/2006/relationships/hyperlink" Target="https://www.climatecentral.org/climate-matters/thunderstorm-winds-2025"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severe-storm-supercell-and-tornado-trends-2023?graphicSet=Regional+Tornado+Trends&amp;lang=en" TargetMode="External"/><Relationship Id="rId3" Type="http://schemas.openxmlformats.org/officeDocument/2006/relationships/hyperlink" Target="https://www.nature.com/articles/s41612-018-0048-2" TargetMode="External"/><Relationship Id="rId4" Type="http://schemas.openxmlformats.org/officeDocument/2006/relationships/hyperlink" Target="https://www.climatecentral.org/climate-matters/severe-storm-supercell-and-tornado-trends-2023"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coastal-flooding"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rising-seas-flooding-coasts-2023?graphicSet=Local+Coastal+Floods&amp;location=Sewells+Point,+VA&amp;lang=en" TargetMode="External"/><Relationship Id="rId3" Type="http://schemas.openxmlformats.org/officeDocument/2006/relationships/hyperlink" Target="https://www.climatecentral.org/graphic/world-oceans-day-2023?graphicSet=World+Oceans+Day&amp;lang=en" TargetMode="External"/><Relationship Id="rId4" Type="http://schemas.openxmlformats.org/officeDocument/2006/relationships/hyperlink" Target="https://www.climatecentral.org/climate-matters/introducing-climate-shift-index-ocean" TargetMode="External"/><Relationship Id="rId10" Type="http://schemas.openxmlformats.org/officeDocument/2006/relationships/hyperlink" Target="https://www.climatecentral.org/climate-matters/rising-seas-flooding-coasts-2023" TargetMode="External"/><Relationship Id="rId9" Type="http://schemas.openxmlformats.org/officeDocument/2006/relationships/hyperlink" Target="https://tidesandcurrents.noaa.gov/high-tide-flooding/annual-outlook.html" TargetMode="External"/><Relationship Id="rId5" Type="http://schemas.openxmlformats.org/officeDocument/2006/relationships/hyperlink" Target="https://www.ipcc.ch/report/ar6/wg1/chapter/chapter-9/#Sea" TargetMode="External"/><Relationship Id="rId6" Type="http://schemas.openxmlformats.org/officeDocument/2006/relationships/hyperlink" Target="https://www.nature.com/articles/nclimate2991" TargetMode="External"/><Relationship Id="rId7" Type="http://schemas.openxmlformats.org/officeDocument/2006/relationships/hyperlink" Target="https://oceanservice.noaa.gov/facts/high-tide-flooding.html" TargetMode="External"/><Relationship Id="rId8" Type="http://schemas.openxmlformats.org/officeDocument/2006/relationships/hyperlink" Target="https://coast.noaa.gov/states/fast-facts/recurrent-tidal-flooding.html"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new-us-coastal-risk-map-and-analysis?graphicSet=Counties+at+Risk+from+Coastal+Floods&amp;location=FL&amp;lang=en" TargetMode="External"/><Relationship Id="rId3" Type="http://schemas.openxmlformats.org/officeDocument/2006/relationships/hyperlink" Target="https://oceanservice.noaa.gov/hazards/sealevelrise/sealevelrise-tech-report.html#step1" TargetMode="External"/><Relationship Id="rId4" Type="http://schemas.openxmlformats.org/officeDocument/2006/relationships/hyperlink" Target="https://repository.library.noaa.gov/view/noaa/30823" TargetMode="External"/><Relationship Id="rId5" Type="http://schemas.openxmlformats.org/officeDocument/2006/relationships/hyperlink" Target="https://www.census.gov/library/visualizations/2019/demo/coastline-america.html" TargetMode="External"/><Relationship Id="rId6" Type="http://schemas.openxmlformats.org/officeDocument/2006/relationships/hyperlink" Target="https://www.climatecentral.org/climate-matters/new-us-coastal-risk-map-and-analysi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climatecentral.org/coastal-risk-finder"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climate-change/evidence/#footnote_2" TargetMode="External"/><Relationship Id="rId3" Type="http://schemas.openxmlformats.org/officeDocument/2006/relationships/hyperlink" Target="https://www.climatecentral.org/climate-matters/heat-trapping-pollution-2024" TargetMode="Externa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toolkit-tropical-cyclones" TargetMode="Externa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epa.gov/climate-indicators/climate-change-indicators-ocean-heat" TargetMode="External"/><Relationship Id="rId3" Type="http://schemas.openxmlformats.org/officeDocument/2006/relationships/hyperlink" Target="https://www.nhc.noaa.gov/aboutsshws.php" TargetMode="External"/><Relationship Id="rId4" Type="http://schemas.openxmlformats.org/officeDocument/2006/relationships/hyperlink" Target="https://www.ipcc.ch/report/ar6/wg1/chapter/chapter-11/" TargetMode="External"/><Relationship Id="rId11" Type="http://schemas.openxmlformats.org/officeDocument/2006/relationships/hyperlink" Target="https://www.noaa.gov/stories/inland-flooding-hidden-danger-of-tropical-cyclones" TargetMode="External"/><Relationship Id="rId10" Type="http://schemas.openxmlformats.org/officeDocument/2006/relationships/hyperlink" Target="https://www.nature.com/articles/s41586-020-2867-7.epdf" TargetMode="External"/><Relationship Id="rId12" Type="http://schemas.openxmlformats.org/officeDocument/2006/relationships/hyperlink" Target="https://www.climatecentral.org/climate-matters/hurricanes-and-climate-change-2025" TargetMode="External"/><Relationship Id="rId9" Type="http://schemas.openxmlformats.org/officeDocument/2006/relationships/hyperlink" Target="https://doi.org/10.1175/BAMS-D-18-0194.1" TargetMode="External"/><Relationship Id="rId5" Type="http://schemas.openxmlformats.org/officeDocument/2006/relationships/hyperlink" Target="https://www.climatecentral.org/report/2024-hurricane-attribution" TargetMode="External"/><Relationship Id="rId6" Type="http://schemas.openxmlformats.org/officeDocument/2006/relationships/hyperlink" Target="https://iopscience.iop.org/article/10.1088/2515-7620/abf39b/meta" TargetMode="External"/><Relationship Id="rId7" Type="http://schemas.openxmlformats.org/officeDocument/2006/relationships/hyperlink" Target="https://www.climatesignals.org/climate-signals/storm-surge-increase#more" TargetMode="External"/><Relationship Id="rId8" Type="http://schemas.openxmlformats.org/officeDocument/2006/relationships/hyperlink" Target="https://www.nature.com/articles/s41467-021-25685-2" TargetMode="Externa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ature.com/articles/ncomms10625" TargetMode="External"/><Relationship Id="rId3" Type="http://schemas.openxmlformats.org/officeDocument/2006/relationships/hyperlink" Target="https://www.nhc.noaa.gov/aboutgloss.shtml#r" TargetMode="External"/><Relationship Id="rId4" Type="http://schemas.openxmlformats.org/officeDocument/2006/relationships/hyperlink" Target="https://iopscience.iop.org/article/10.1088/2515-7620/abf39b/meta" TargetMode="External"/><Relationship Id="rId5" Type="http://schemas.openxmlformats.org/officeDocument/2006/relationships/hyperlink" Target="https://www.climatecentral.org/climate-matters/hurricanes-and-climate-change-2025" TargetMode="External"/><Relationship Id="rId6" Type="http://schemas.openxmlformats.org/officeDocument/2006/relationships/hyperlink" Target="https://csi.climatecentral.org/ocean?latest-atlantic-storm" TargetMode="Externa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2026-allergy-season" TargetMode="External"/><Relationship Id="rId3" Type="http://schemas.openxmlformats.org/officeDocument/2006/relationships/hyperlink" Target="https://www.climatecentral.org/climate-matters/2026-allergy-season?lang=en" TargetMode="Externa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nas.org/doi/10.1073/pnas.2013284118#:~:text=Our%20results%20indicate%20that%20human,health%20impacts%20in%20coming%20decades" TargetMode="External"/><Relationship Id="rId3" Type="http://schemas.openxmlformats.org/officeDocument/2006/relationships/hyperlink" Target="https://e-aair.org/DOIx.php?id=10.4168/aair.2020.12.5.771" TargetMode="External"/><Relationship Id="rId4" Type="http://schemas.openxmlformats.org/officeDocument/2006/relationships/hyperlink" Target="https://www.nature.com/articles/s41467-022-28764-0" TargetMode="External"/><Relationship Id="rId5" Type="http://schemas.openxmlformats.org/officeDocument/2006/relationships/hyperlink" Target="https://www.aafa.org/wp-content/uploads/2022/08/asthma-disparities-in-america-burden-on-racial-ethnic-minorities.pdf" TargetMode="External"/><Relationship Id="rId6" Type="http://schemas.openxmlformats.org/officeDocument/2006/relationships/hyperlink" Target="https://www.climatecentral.org/climate-matters/2025-allergy-season" TargetMode="Externa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mosquito-days-2023?graphicSet=Local+Mosquito+Days&amp;location=Cleveland&amp;lang=en" TargetMode="External"/><Relationship Id="rId3" Type="http://schemas.openxmlformats.org/officeDocument/2006/relationships/hyperlink" Target="https://www.climatecentral.org/climate-matters/mosquito-days-2023"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warming-planting-zones-2025?graphicSet=Planting+Zones:+Past,+Present,+Future&amp;location=Milwaukee&amp;lang=en" TargetMode="External"/><Relationship Id="rId3" Type="http://schemas.openxmlformats.org/officeDocument/2006/relationships/hyperlink" Target="https://www.climatecentral.org/climate-matters/warming-planting-zones-2025" TargetMode="External"/><Relationship Id="rId4" Type="http://schemas.openxmlformats.org/officeDocument/2006/relationships/hyperlink" Target="https://www.climatecentral.org/climate-matters/growing-degree-days" TargetMode="Externa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birds-at-risk-2026?lang=en"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t-trapping-pollution-2024" TargetMode="External"/><Relationship Id="rId3" Type="http://schemas.openxmlformats.org/officeDocument/2006/relationships/hyperlink" Target="https://www.climatecentral.org/climate-matters/warming-across-generations"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cience.nasa.gov/climate-change/faq/do-scientists-agree-on-climate-change/" TargetMode="External"/><Relationship Id="rId3" Type="http://schemas.openxmlformats.org/officeDocument/2006/relationships/hyperlink" Target="https://www.climatecentral.org/climate-matters/heat-trapping-pollution-2024" TargetMode="Externa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solutions-in-every-state-2023?graphicSet=State+Climate+Solutions&amp;location=Ohio&amp;lang=es" TargetMode="External"/><Relationship Id="rId3" Type="http://schemas.openxmlformats.org/officeDocument/2006/relationships/hyperlink" Target="https://www.epa.gov/ghgemissions/inventory-us-greenhouse-gas-emissions-and-sinks" TargetMode="External"/><Relationship Id="rId4" Type="http://schemas.openxmlformats.org/officeDocument/2006/relationships/hyperlink" Target="https://www.climatecentral.org/climate-matters/clean-energy-investment-in-every-state"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oolkit.climate.gov/sites/default/files/2025-07/NCA5_Ch32_Mitigation.pdf" TargetMode="External"/><Relationship Id="rId3" Type="http://schemas.openxmlformats.org/officeDocument/2006/relationships/hyperlink" Target="https://www.irena.org/Publications/2025/Jun/Renewable-Power-Generation-Costs-in-2024" TargetMode="External"/><Relationship Id="rId4" Type="http://schemas.openxmlformats.org/officeDocument/2006/relationships/hyperlink" Target="https://www.climatecentral.org/climate-matters/clean-energy-investment-in-every-state" TargetMode="Externa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solar-and-wind-2026" TargetMode="External"/><Relationship Id="rId3" Type="http://schemas.openxmlformats.org/officeDocument/2006/relationships/hyperlink" Target="https://www.climatecentral.org/climate-matters/solar-and-wind-2026" TargetMode="Externa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solar-and-wind-2026" TargetMode="Externa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solar-and-wind-2025?graphicSet=State+Share+of+Electricity+from+Solar+and+Wind+in+2024&amp;location=IA&amp;lang=en" TargetMode="External"/><Relationship Id="rId3" Type="http://schemas.openxmlformats.org/officeDocument/2006/relationships/hyperlink" Target="https://www.climatecentral.org/climate-matters/solar-and-wind-2025" TargetMode="Externa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solutions-in-every-state-2023?graphicSet=State+Climate+Solutions&amp;location=Michigan&amp;lang=en" TargetMode="External"/><Relationship Id="rId3" Type="http://schemas.openxmlformats.org/officeDocument/2006/relationships/hyperlink" Target="https://www.climatecentral.org/climate-matters/climate-solutions-in-every-state-2023" TargetMode="Externa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fpub.epa.gov/ghgdata/inventoryexplorer/#transportation/entiresector/allgas/category/current" TargetMode="External"/><Relationship Id="rId3" Type="http://schemas.openxmlformats.org/officeDocument/2006/relationships/hyperlink" Target="https://www.epa.gov/greenvehicles/fast-facts-transportation-greenhouse-gas-emissions" TargetMode="External"/><Relationship Id="rId4" Type="http://schemas.openxmlformats.org/officeDocument/2006/relationships/hyperlink" Target="https://www.climatecentral.org/climate-matters/clean-energy-investment-in-every-state" TargetMode="Externa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electric-vehicle-charge-up?graphicSet=10-year+growth+in+EV+charging+stations&amp;location=national&amp;lang=en" TargetMode="External"/><Relationship Id="rId3" Type="http://schemas.openxmlformats.org/officeDocument/2006/relationships/hyperlink" Target="https://www.iea.org/data-and-statistics/charts/electric-car-sales-in-united-states-2019-2024" TargetMode="External"/><Relationship Id="rId4" Type="http://schemas.openxmlformats.org/officeDocument/2006/relationships/hyperlink" Target="https://www.climatecentral.org/climate-matters/electric-vehicle-charge-up" TargetMode="Externa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the-power-of-urban-trees-2023?graphicSet=Local+Power+of+Trees&amp;location=Miami&amp;lang=en" TargetMode="External"/><Relationship Id="rId3" Type="http://schemas.openxmlformats.org/officeDocument/2006/relationships/hyperlink" Target="https://www.fs.usda.gov/research/treesearch/62807" TargetMode="External"/><Relationship Id="rId4" Type="http://schemas.openxmlformats.org/officeDocument/2006/relationships/hyperlink" Target="https://www.climatecentral.org/climate-matters/the-power-of-urban-trees-2023" TargetMode="Externa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urban-heat-islands-2024?graphicSet=Urban+Heat+Island+Map&amp;location=Chicago&amp;lang=en" TargetMode="External"/><Relationship Id="rId3" Type="http://schemas.openxmlformats.org/officeDocument/2006/relationships/hyperlink" Target="https://climatecentral.observablehq.cloud/urban-heat-hot-spots/" TargetMode="External"/><Relationship Id="rId4" Type="http://schemas.openxmlformats.org/officeDocument/2006/relationships/hyperlink" Target="https://www.epa.gov/heatislands/learn-about-heat-island-effects" TargetMode="External"/><Relationship Id="rId5" Type="http://schemas.openxmlformats.org/officeDocument/2006/relationships/hyperlink" Target="https://www.climatecentral.org/climate-matters/urban-heat-islands-2024" TargetMode="External"/><Relationship Id="rId6" Type="http://schemas.openxmlformats.org/officeDocument/2006/relationships/hyperlink" Target="https://www.climatecentral.org/climate-matters/the-power-of-urban-trees-2023"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briefings" TargetMode="External"/><Relationship Id="rId3" Type="http://schemas.openxmlformats.org/officeDocument/2006/relationships/hyperlink" Target="https://www.climatecentral.org/climate-matters/heat-trapping-pollution-2024" TargetMode="Externa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limate.nasa.gov/vital-signs/ocean-warming/" TargetMode="External"/><Relationship Id="rId3" Type="http://schemas.openxmlformats.org/officeDocument/2006/relationships/hyperlink" Target="https://essd.copernicus.org/articles/14/4811/2022/" TargetMode="External"/><Relationship Id="rId4" Type="http://schemas.openxmlformats.org/officeDocument/2006/relationships/hyperlink" Target="https://www.climatecentral.org/climate-matters/world-oceans-day-2023"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pp.climatecentral.org/coastal-risk-finder" TargetMode="Externa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climate-concern?graphicSet=National+Climate+Concern&amp;location=&amp;lang=en" TargetMode="External"/><Relationship Id="rId3" Type="http://schemas.openxmlformats.org/officeDocument/2006/relationships/hyperlink" Target="https://www.climatecentral.org/graphic/climate-concern?graphicSet=State+Climate+Concern&amp;location=Alabama&amp;lang=en" TargetMode="External"/><Relationship Id="rId4" Type="http://schemas.openxmlformats.org/officeDocument/2006/relationships/hyperlink" Target="https://www.climatecentral.org/climate-matters/climate-week-2025" TargetMode="External"/><Relationship Id="rId5" Type="http://schemas.openxmlformats.org/officeDocument/2006/relationships/hyperlink" Target="https://www.climatecentral.org/climate-matters/climate-concern" TargetMode="Externa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 TargetMode="External"/><Relationship Id="rId3" Type="http://schemas.openxmlformats.org/officeDocument/2006/relationships/hyperlink" Target="https://www.climatecentral.org/climate-matters" TargetMode="External"/><Relationship Id="rId4" Type="http://schemas.openxmlformats.org/officeDocument/2006/relationships/hyperlink" Target="https://docs.google.com/forms/d/e/1FAIpQLSd_q2doqWPKm3emDuToaWH1DCptLb4ylDWdzgOHaOH5EMw0mw/viewform"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resources?type=Climate+Matters,Report&amp;tab=content" TargetMode="External"/><Relationship Id="rId3" Type="http://schemas.openxmlformats.org/officeDocument/2006/relationships/hyperlink" Target="https://www.climatecentral.org/" TargetMode="External"/><Relationship Id="rId4" Type="http://schemas.openxmlformats.org/officeDocument/2006/relationships/hyperlink" Target="https://app.climatecentral.org/coastal-risk-finder" TargetMode="External"/><Relationship Id="rId5" Type="http://schemas.openxmlformats.org/officeDocument/2006/relationships/hyperlink" Target="https://csi.climatecentral.org/climate-shift-index" TargetMode="External"/><Relationship Id="rId6" Type="http://schemas.openxmlformats.org/officeDocument/2006/relationships/hyperlink" Target="https://www.climatecentral.org/climate-shift-index-ocean"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graphic/five-things-to-know-about-earths-hottest-year-2023?graphicSet=Animated+Human+Influence+on+Warming+Since+1850&amp;lang=en" TargetMode="External"/><Relationship Id="rId3" Type="http://schemas.openxmlformats.org/officeDocument/2006/relationships/hyperlink" Target="https://www.climatecentral.org/climate-matters/five-things-to-know-about-earths-hottest-year-202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limatecentral.org/climate-matters/heat-trapping-pollution-2024"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36bdf1d641_2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presentation covers what’s driving climate change, how it’s impacting the U.S., and what we can do. The slides feature free resources from </a:t>
            </a:r>
            <a:r>
              <a:rPr lang="en" u="sng">
                <a:solidFill>
                  <a:schemeClr val="hlink"/>
                </a:solidFill>
                <a:hlinkClick r:id="rId2"/>
              </a:rPr>
              <a:t>Climate Central</a:t>
            </a:r>
            <a:r>
              <a:rPr lang="en">
                <a:solidFill>
                  <a:schemeClr val="dk1"/>
                </a:solidFill>
              </a:rPr>
              <a:t>, an independent group of scientists and communicators who research and report the facts about our changing climate and how it affects people’s lives. Climate Central is a policy-neutral nonprofit organization. </a:t>
            </a:r>
            <a:endParaRPr>
              <a:solidFill>
                <a:schemeClr val="dk1"/>
              </a:solidFill>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We’d like your feedback. Please consider taking a </a:t>
            </a:r>
            <a:r>
              <a:rPr b="1" lang="en" u="sng">
                <a:solidFill>
                  <a:schemeClr val="hlink"/>
                </a:solidFill>
                <a:hlinkClick r:id="rId3"/>
              </a:rPr>
              <a:t>two-minute survey</a:t>
            </a:r>
            <a:r>
              <a:rPr b="1" lang="en">
                <a:solidFill>
                  <a:schemeClr val="dk1"/>
                </a:solidFill>
              </a:rPr>
              <a:t> about your experience with this slide deck.</a:t>
            </a:r>
            <a:endParaRPr b="1">
              <a:solidFill>
                <a:schemeClr val="dk1"/>
              </a:solidFill>
            </a:endParaRPr>
          </a:p>
          <a:p>
            <a:pPr indent="0" lvl="0" marL="0" rtl="0" algn="l">
              <a:lnSpc>
                <a:spcPct val="100000"/>
              </a:lnSpc>
              <a:spcBef>
                <a:spcPts val="0"/>
              </a:spcBef>
              <a:spcAft>
                <a:spcPts val="0"/>
              </a:spcAft>
              <a:buSzPts val="1100"/>
              <a:buNone/>
            </a:pPr>
            <a:r>
              <a:t/>
            </a:r>
            <a:endParaRPr/>
          </a:p>
          <a:p>
            <a:pPr indent="0" lvl="0" marL="0" rtl="0" algn="l">
              <a:lnSpc>
                <a:spcPct val="115000"/>
              </a:lnSpc>
              <a:spcBef>
                <a:spcPts val="0"/>
              </a:spcBef>
              <a:spcAft>
                <a:spcPts val="0"/>
              </a:spcAft>
              <a:buClr>
                <a:schemeClr val="dk1"/>
              </a:buClr>
              <a:buSzPts val="1100"/>
              <a:buFont typeface="Arial"/>
              <a:buNone/>
            </a:pPr>
            <a:r>
              <a:rPr b="1" lang="en">
                <a:solidFill>
                  <a:srgbClr val="357AA8"/>
                </a:solidFill>
                <a:uFill>
                  <a:noFill/>
                </a:uFill>
                <a:hlinkClick r:id="rId4">
                  <a:extLst>
                    <a:ext uri="{A12FA001-AC4F-418D-AE19-62706E023703}">
                      <ahyp:hlinkClr val="tx"/>
                    </a:ext>
                  </a:extLst>
                </a:hlinkClick>
              </a:rPr>
              <a:t>Climate Matters</a:t>
            </a:r>
            <a:r>
              <a:rPr b="1" lang="en">
                <a:solidFill>
                  <a:srgbClr val="032849"/>
                </a:solidFill>
              </a:rPr>
              <a:t> © 2026 by </a:t>
            </a:r>
            <a:r>
              <a:rPr b="1" lang="en">
                <a:solidFill>
                  <a:srgbClr val="357AA8"/>
                </a:solidFill>
                <a:uFill>
                  <a:noFill/>
                </a:uFill>
                <a:hlinkClick r:id="rId5">
                  <a:extLst>
                    <a:ext uri="{A12FA001-AC4F-418D-AE19-62706E023703}">
                      <ahyp:hlinkClr val="tx"/>
                    </a:ext>
                  </a:extLst>
                </a:hlinkClick>
              </a:rPr>
              <a:t>Climate Central</a:t>
            </a:r>
            <a:r>
              <a:rPr b="1" lang="en">
                <a:solidFill>
                  <a:srgbClr val="032849"/>
                </a:solidFill>
              </a:rPr>
              <a:t> is licensed under </a:t>
            </a:r>
            <a:r>
              <a:rPr b="1" lang="en">
                <a:solidFill>
                  <a:srgbClr val="357AA8"/>
                </a:solidFill>
                <a:uFill>
                  <a:noFill/>
                </a:uFill>
                <a:hlinkClick r:id="rId6">
                  <a:extLst>
                    <a:ext uri="{A12FA001-AC4F-418D-AE19-62706E023703}">
                      <ahyp:hlinkClr val="tx"/>
                    </a:ext>
                  </a:extLst>
                </a:hlinkClick>
              </a:rPr>
              <a:t>CC BY 4.0</a:t>
            </a:r>
            <a:r>
              <a:rPr b="1" lang="en">
                <a:solidFill>
                  <a:srgbClr val="357AA8"/>
                </a:solidFill>
              </a:rPr>
              <a:t>.</a:t>
            </a:r>
            <a:endParaRPr b="1">
              <a:solidFill>
                <a:srgbClr val="357AA8"/>
              </a:solidFill>
            </a:endParaRPr>
          </a:p>
          <a:p>
            <a:pPr indent="0" lvl="0" marL="0" rtl="0" algn="l">
              <a:lnSpc>
                <a:spcPct val="115000"/>
              </a:lnSpc>
              <a:spcBef>
                <a:spcPts val="0"/>
              </a:spcBef>
              <a:spcAft>
                <a:spcPts val="0"/>
              </a:spcAft>
              <a:buClr>
                <a:schemeClr val="dk1"/>
              </a:buClr>
              <a:buSzPts val="1100"/>
              <a:buFont typeface="Arial"/>
              <a:buNone/>
            </a:pPr>
            <a:r>
              <a:rPr lang="en">
                <a:solidFill>
                  <a:srgbClr val="555555"/>
                </a:solidFill>
              </a:rPr>
              <a:t>This license grants permission to use, distribute, and reproduce all text, graphics, and multimedia content in this slide deck in any medium, provided that Climate Central is credited per the </a:t>
            </a:r>
            <a:r>
              <a:rPr lang="en">
                <a:solidFill>
                  <a:srgbClr val="357AA8"/>
                </a:solidFill>
                <a:uFill>
                  <a:noFill/>
                </a:uFill>
                <a:hlinkClick r:id="rId7">
                  <a:extLst>
                    <a:ext uri="{A12FA001-AC4F-418D-AE19-62706E023703}">
                      <ahyp:hlinkClr val="tx"/>
                    </a:ext>
                  </a:extLst>
                </a:hlinkClick>
              </a:rPr>
              <a:t>CC BY 4.0</a:t>
            </a:r>
            <a:r>
              <a:rPr lang="en">
                <a:solidFill>
                  <a:srgbClr val="555555"/>
                </a:solidFill>
              </a:rPr>
              <a:t> license. Permission to use data and other materials is granted for non-commercial uses, commercial news purposes, and educational purposes as governed by Climate Central's </a:t>
            </a:r>
            <a:r>
              <a:rPr lang="en">
                <a:solidFill>
                  <a:srgbClr val="357AA8"/>
                </a:solidFill>
                <a:uFill>
                  <a:noFill/>
                </a:uFill>
                <a:hlinkClick r:id="rId8">
                  <a:extLst>
                    <a:ext uri="{A12FA001-AC4F-418D-AE19-62706E023703}">
                      <ahyp:hlinkClr val="tx"/>
                    </a:ext>
                  </a:extLst>
                </a:hlinkClick>
              </a:rPr>
              <a:t>Terms of Use</a:t>
            </a:r>
            <a:r>
              <a:rPr lang="en">
                <a:solidFill>
                  <a:srgbClr val="555555"/>
                </a:solidFill>
              </a:rPr>
              <a:t>.</a:t>
            </a:r>
            <a:endParaRPr>
              <a:solidFill>
                <a:srgbClr val="555555"/>
              </a:solidFill>
            </a:endParaRPr>
          </a:p>
          <a:p>
            <a:pPr indent="0" lvl="0" marL="0" rtl="0" algn="l">
              <a:lnSpc>
                <a:spcPct val="100000"/>
              </a:lnSpc>
              <a:spcBef>
                <a:spcPts val="600"/>
              </a:spcBef>
              <a:spcAft>
                <a:spcPts val="0"/>
              </a:spcAft>
              <a:buSzPts val="1100"/>
              <a:buNone/>
            </a:pPr>
            <a:r>
              <a:t/>
            </a:r>
            <a:endParaRPr/>
          </a:p>
          <a:p>
            <a:pPr indent="0" lvl="0" marL="0" rtl="0" algn="l">
              <a:lnSpc>
                <a:spcPct val="100000"/>
              </a:lnSpc>
              <a:spcBef>
                <a:spcPts val="0"/>
              </a:spcBef>
              <a:spcAft>
                <a:spcPts val="0"/>
              </a:spcAft>
              <a:buSzPts val="1100"/>
              <a:buNone/>
            </a:pPr>
            <a:r>
              <a:rPr lang="en"/>
              <a:t>Note: The original version of this slide deck (November 2025) was updated in April 2026 to reflect the latest data and graphics. </a:t>
            </a:r>
            <a:endParaRPr/>
          </a:p>
        </p:txBody>
      </p:sp>
      <p:sp>
        <p:nvSpPr>
          <p:cNvPr id="288" name="Google Shape;288;g336bdf1d641_2_148: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1eaf865cb3_0_23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U.S. greenhouse gas emissions come from transportation, electric power, and industry.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U.S. contributes significantly to global CO2 emissions, with both the highest cumulative historical emissions and</a:t>
            </a:r>
            <a:r>
              <a:rPr lang="en"/>
              <a:t> among the highest per-person emissions of any country.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About 97% of U.S. transportation emissions come from CO2 produced during the combustion of fossil fuels such as gasoline and diesel in internal combustion engines — mostly in cars and trucks.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electric power sector generates and distributes electricity to homes, businesses, factories, electric vehicles, and farming operations.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industrial sector produces goods and raw materials such as steel, cement, concrete, feedstock chemicals, minerals, and paper. Industrial emissions primarily come from CO2 produced during combustion of fossil fuels used to power factories and machinery.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2"/>
              </a:rPr>
              <a:t>Heat-Trapping Pollution</a:t>
            </a:r>
            <a:r>
              <a:rPr lang="en"/>
              <a:t> (2024). Click </a:t>
            </a:r>
            <a:r>
              <a:rPr lang="en" u="sng">
                <a:solidFill>
                  <a:schemeClr val="hlink"/>
                </a:solidFill>
                <a:hlinkClick r:id="rId3"/>
              </a:rPr>
              <a:t>here</a:t>
            </a:r>
            <a:r>
              <a:rPr lang="en"/>
              <a:t> to compare global and U.S. emissions sources. </a:t>
            </a:r>
            <a:endParaRPr/>
          </a:p>
          <a:p>
            <a:pPr indent="0" lvl="0" marL="0" rtl="0" algn="l">
              <a:spcBef>
                <a:spcPts val="0"/>
              </a:spcBef>
              <a:spcAft>
                <a:spcPts val="0"/>
              </a:spcAft>
              <a:buNone/>
            </a:pPr>
            <a:r>
              <a:t/>
            </a:r>
            <a:endParaRPr/>
          </a:p>
        </p:txBody>
      </p:sp>
      <p:sp>
        <p:nvSpPr>
          <p:cNvPr id="351" name="Google Shape;351;g31eaf865cb3_0_2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623be7a3c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g3623be7a3c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Direct observations of both temperature and atmospheric CO2 concentrations since 1880 show a linked rise in both since the Industrial Revolution. There is scientific </a:t>
            </a:r>
            <a:r>
              <a:rPr lang="en"/>
              <a:t>consensus</a:t>
            </a:r>
            <a:r>
              <a:rPr lang="en"/>
              <a:t> that rising carbon pollution is driving warming. </a:t>
            </a:r>
            <a:endParaRPr/>
          </a:p>
          <a:p>
            <a:pPr indent="0" lvl="0" marL="0" rtl="0" algn="l">
              <a:spcBef>
                <a:spcPts val="0"/>
              </a:spcBef>
              <a:spcAft>
                <a:spcPts val="0"/>
              </a:spcAft>
              <a:buNone/>
            </a:pPr>
            <a:r>
              <a:t/>
            </a:r>
            <a:endParaRPr/>
          </a:p>
          <a:p>
            <a:pPr indent="0" lvl="0" marL="0" rtl="0" algn="l">
              <a:spcBef>
                <a:spcPts val="0"/>
              </a:spcBef>
              <a:spcAft>
                <a:spcPts val="0"/>
              </a:spcAft>
              <a:buSzPts val="1100"/>
              <a:buNone/>
            </a:pPr>
            <a:r>
              <a:rPr lang="en">
                <a:solidFill>
                  <a:schemeClr val="dk1"/>
                </a:solidFill>
              </a:rPr>
              <a:t>Read more: </a:t>
            </a:r>
            <a:r>
              <a:rPr lang="en" u="sng">
                <a:solidFill>
                  <a:schemeClr val="hlink"/>
                </a:solidFill>
                <a:hlinkClick r:id="rId3"/>
              </a:rPr>
              <a:t>Heat-Trapping Pollution</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57" name="Google Shape;357;g3623be7a3c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3d8865eda6d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3" name="Google Shape;363;g3d8865eda6d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Global average temperatures in 2025 were 1.3°C (2.4°F) above pre-industrial (1850-1900) levels.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Recent records are part of a larger trend of rapid warming due to heat-trapping pollution from burning fossil fuels (coal, oil, and gas) for electricity, heating and cooling, transportation, and more.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3"/>
              </a:rPr>
              <a:t>2025 in Review: Global Temperatures</a:t>
            </a:r>
            <a:r>
              <a:rPr lang="en">
                <a:solidFill>
                  <a:schemeClr val="dk1"/>
                </a:solidFill>
              </a:rPr>
              <a:t> (2026)</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1eaf865cb3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31eaf865cb3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2025 was Earth’s third-warmest year since records began in 1850 — extending an unprecedented global heat streak into its third year.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planet’s 10 warmest years on record have all occurred since 2015. This recent record heat isn't a coincidence.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of these years is part of a larger trend of rapid warming since the Industrial Revolution kicked off a surge in heat-trapping pollution from burning fossil fuels (coal, oil, and gas) for electricity, heating and cooling, transportation, industry, and more.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SzPts val="1100"/>
              <a:buNone/>
            </a:pPr>
            <a:r>
              <a:rPr lang="en">
                <a:solidFill>
                  <a:schemeClr val="dk1"/>
                </a:solidFill>
              </a:rPr>
              <a:t>Read more: </a:t>
            </a:r>
            <a:r>
              <a:rPr lang="en" u="sng">
                <a:solidFill>
                  <a:schemeClr val="hlink"/>
                </a:solidFill>
                <a:hlinkClick r:id="rId2"/>
              </a:rPr>
              <a:t>2025 in Review: Global Temperatures</a:t>
            </a:r>
            <a:r>
              <a:rPr lang="en">
                <a:solidFill>
                  <a:schemeClr val="dk1"/>
                </a:solidFill>
              </a:rPr>
              <a:t> (2026)</a:t>
            </a:r>
            <a:endParaRPr i="1">
              <a:solidFill>
                <a:schemeClr val="dk1"/>
              </a:solidFill>
            </a:endParaRPr>
          </a:p>
        </p:txBody>
      </p:sp>
      <p:sp>
        <p:nvSpPr>
          <p:cNvPr id="370" name="Google Shape;370;g31eaf865cb3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368842bbc10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368842bbc10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In 2015, nearly every country in the world signed on to the landmark </a:t>
            </a:r>
            <a:r>
              <a:rPr lang="en" u="sng">
                <a:solidFill>
                  <a:schemeClr val="hlink"/>
                </a:solidFill>
                <a:hlinkClick r:id="rId3"/>
              </a:rPr>
              <a:t>Paris Agreement</a:t>
            </a:r>
            <a:r>
              <a:rPr lang="en">
                <a:solidFill>
                  <a:schemeClr val="dk1"/>
                </a:solidFill>
              </a:rPr>
              <a:t> to keep global warming well below 2°C (3.6°F) above pre-industrial levels — with an aspirational limit of 1.5°C (2.7°F).</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limits refer to long-term warming averaged over at least 20 years — not to temperatures in any single year. Exceeding 1.5°C of global warming over pre-industrial levels in a single year, </a:t>
            </a:r>
            <a:r>
              <a:rPr lang="en" u="sng">
                <a:solidFill>
                  <a:schemeClr val="hlink"/>
                </a:solidFill>
                <a:hlinkClick r:id="rId4"/>
              </a:rPr>
              <a:t>which first occurred in 2024</a:t>
            </a:r>
            <a:r>
              <a:rPr lang="en">
                <a:solidFill>
                  <a:schemeClr val="dk1"/>
                </a:solidFill>
              </a:rPr>
              <a:t>, therefore does not mean we’ve breached the Paris Agreement limits.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latest five-year average has global temperatures at 1.25°C (2.3°F) above pre-industrial (1850-1900) levels. And based on the current rate of warming, the planet could exceed the long-term 1.5 °C limit </a:t>
            </a:r>
            <a:r>
              <a:rPr lang="en" u="sng">
                <a:solidFill>
                  <a:schemeClr val="hlink"/>
                </a:solidFill>
                <a:hlinkClick r:id="rId5"/>
              </a:rPr>
              <a:t>around 2030</a:t>
            </a:r>
            <a:r>
              <a:rPr lang="en">
                <a:solidFill>
                  <a:schemeClr val="dk1"/>
                </a:solidFill>
              </a:rPr>
              <a: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6"/>
              </a:rPr>
              <a:t>2025 in Review: Global Temperatures</a:t>
            </a:r>
            <a:r>
              <a:rPr lang="en">
                <a:solidFill>
                  <a:schemeClr val="dk1"/>
                </a:solidFill>
              </a:rPr>
              <a:t> (2026)</a:t>
            </a:r>
            <a:endParaRPr i="1">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1eaf865cb3_0_2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31eaf865cb3_0_2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
                <a:solidFill>
                  <a:schemeClr val="dk1"/>
                </a:solidFill>
              </a:rPr>
              <a:t>⭐ Click </a:t>
            </a:r>
            <a:r>
              <a:rPr i="1" lang="en" u="sng">
                <a:solidFill>
                  <a:schemeClr val="hlink"/>
                </a:solidFill>
                <a:hlinkClick r:id="rId2"/>
              </a:rPr>
              <a:t>here</a:t>
            </a:r>
            <a:r>
              <a:rPr i="1" lang="en">
                <a:solidFill>
                  <a:schemeClr val="dk1"/>
                </a:solidFill>
              </a:rPr>
              <a:t> to download a graphic showing daily sea surface temperature data for the global ocean and select basins, from 1982 to the present.</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It's not just the atmosphere that's warming — it's our oceans too. </a:t>
            </a:r>
            <a:r>
              <a:rPr lang="en"/>
              <a:t>We</a:t>
            </a:r>
            <a:r>
              <a:rPr lang="en"/>
              <a:t> all depend on the ocean. It regulates climate and affects weather on land. It hosts vast biodiversity, provides nutrition for billions, and underpins livelihoods and cultures around the world.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ocean warming disrupts each of these critical functions. And as the planet has warmed in recent decades, about </a:t>
            </a:r>
            <a:r>
              <a:rPr lang="en" u="sng">
                <a:solidFill>
                  <a:schemeClr val="hlink"/>
                </a:solidFill>
                <a:hlinkClick r:id="rId3"/>
              </a:rPr>
              <a:t>90% of the excess heat</a:t>
            </a:r>
            <a:r>
              <a:rPr lang="en"/>
              <a:t> has gone into the ocean — mostly the surface ocean, which has warmed steadily as a result.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Rapid Ocean Warming</a:t>
            </a:r>
            <a:r>
              <a:rPr lang="en"/>
              <a:t> (2025)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3" name="Google Shape;383;g31eaf865cb3_0_2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3623be7a3c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3623be7a3c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rgbClr val="032849"/>
                </a:solidFill>
              </a:rPr>
              <a:t>It’s possible to make explicit connections between climate change and some types of weather events we experience, thanks to decades of scientific advancements. Event attribution science helps us measure how much more likely, frequent, or intense specific weather events are because of human-caused climate change.</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Some extreme weather events, like heat waves, clearly and consistently show climate change’s fingerprint. For other types of extreme weather, making the connection is more complex, but not impossible.</a:t>
            </a:r>
            <a:endParaRPr>
              <a:solidFill>
                <a:srgbClr val="032849"/>
              </a:solidFill>
            </a:endParaRPr>
          </a:p>
          <a:p>
            <a:pPr indent="0" lvl="0" marL="0" rtl="0" algn="l">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rgbClr val="032849"/>
                </a:solidFill>
              </a:rPr>
              <a:t>Read more: </a:t>
            </a:r>
            <a:r>
              <a:rPr lang="en" u="sng">
                <a:solidFill>
                  <a:schemeClr val="hlink"/>
                </a:solidFill>
                <a:hlinkClick r:id="rId2"/>
              </a:rPr>
              <a:t>How do we know the role of climate change in weather events? Attribution science.</a:t>
            </a:r>
            <a:r>
              <a:rPr lang="en">
                <a:solidFill>
                  <a:srgbClr val="032849"/>
                </a:solidFill>
              </a:rPr>
              <a:t> (2025)</a:t>
            </a:r>
            <a:endParaRPr>
              <a:solidFill>
                <a:srgbClr val="032849"/>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805187d6b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9" name="Google Shape;399;g3805187d6b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Climate Central’s </a:t>
            </a:r>
            <a:r>
              <a:rPr lang="en" u="sng">
                <a:solidFill>
                  <a:schemeClr val="hlink"/>
                </a:solidFill>
                <a:hlinkClick r:id="rId3"/>
              </a:rPr>
              <a:t>Climate Shift Index (CSI)</a:t>
            </a:r>
            <a:r>
              <a:rPr lang="en">
                <a:solidFill>
                  <a:schemeClr val="dk1"/>
                </a:solidFill>
              </a:rPr>
              <a:t> applies the latest peer-reviewed attribution science to map the influence of climate change on temperatures across the globe, every day.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For example, according to the CSI, during the Northern Hemisphere summer (June-August) of 2025, global exposure to climate change-driven heat peaked on July 19, 2025. On this day, around 50% of the global population (about 4.1 billion people) experienced temperatures strongly influenced by climate change (CSI level 2 or higher).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4"/>
              </a:rPr>
              <a:t>People Exposed to Climate Change: June-August 2025</a:t>
            </a:r>
            <a:r>
              <a:rPr lang="en">
                <a:solidFill>
                  <a:schemeClr val="dk1"/>
                </a:solidFill>
              </a:rPr>
              <a:t> (2025)</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Explore Climate Central’s </a:t>
            </a:r>
            <a:r>
              <a:rPr lang="en" u="sng">
                <a:solidFill>
                  <a:schemeClr val="hlink"/>
                </a:solidFill>
                <a:hlinkClick r:id="rId5"/>
              </a:rPr>
              <a:t>Climate Shift Index® Global Map</a:t>
            </a:r>
            <a:r>
              <a:rPr lang="en">
                <a:solidFill>
                  <a:schemeClr val="dk1"/>
                </a:solidFill>
              </a:rPr>
              <a:t> and </a:t>
            </a:r>
            <a:r>
              <a:rPr lang="en" u="sng">
                <a:solidFill>
                  <a:schemeClr val="hlink"/>
                </a:solidFill>
                <a:hlinkClick r:id="rId6"/>
              </a:rPr>
              <a:t>Climate Shift Index: Ocean</a:t>
            </a:r>
            <a:r>
              <a:rPr lang="en">
                <a:solidFill>
                  <a:schemeClr val="dk1"/>
                </a:solidFill>
              </a:rPr>
              <a:t> to see the influence of human-caused climate change on air temperatures and ocean temperatures around the world, every day.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33d11dd68af_1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5" name="Google Shape;405;g33d11dd68af_1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This part of the presentation summarizes impacts of global climate change on the U.S. The slides present a brief summary of how climate change is affecting six different types of extreme weather, and why this matters. </a:t>
            </a:r>
            <a:endParaRPr>
              <a:solidFill>
                <a:schemeClr val="dk1"/>
              </a:solidFill>
            </a:endParaRPr>
          </a:p>
          <a:p>
            <a:pPr indent="0" lvl="0" marL="457200" rtl="0" algn="l">
              <a:spcBef>
                <a:spcPts val="0"/>
              </a:spcBef>
              <a:spcAft>
                <a:spcPts val="0"/>
              </a:spcAft>
              <a:buNone/>
            </a:pPr>
            <a:r>
              <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6806a211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6806a211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According to the latest NOAA data, 2025 was the fourth-warmest year on record (since 1895) for the contiguous U.S.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Average temperatures for the contiguous U.S. in 2025 were 2.6°F (1.4°C) warmer than the 20th century (1901-2000) average.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nine warmest years for the U.S. have all occurred since 2012 — part of the rapid global warming trend driven by heat-trapping pollution from burning fossil fuels (coal, oil, and gas).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3"/>
              </a:rPr>
              <a:t>2025 in Review: U.S. Temperatures</a:t>
            </a:r>
            <a:r>
              <a:rPr lang="en">
                <a:solidFill>
                  <a:schemeClr val="dk1"/>
                </a:solidFill>
              </a:rPr>
              <a:t> (2026)</a:t>
            </a:r>
            <a:endParaRPr i="1">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3657f2f331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3657f2f331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1eaf865cb3_0_26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More frequent and/or intense extreme weather events affect the U.S. through major events like billion-dollar disasters. These trends in extreme weather can also threaten the health, safety, and wellbeing of people, ecosystems, and human-built systems.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frequency and cost of billion-dollar weather and climate disasters in the U.S. have increased dramatically since 1980  — resulting in devastating losses.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Both 2023 and 2024 shattered previous records with 28 and 27 billion-dollar disasters, respectively. Each of these events accounted for for at least $1 billion in damages.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3"/>
              </a:rPr>
              <a:t>2025 in Review: U.S. Billion-Dollar Disasters</a:t>
            </a:r>
            <a:r>
              <a:rPr lang="en">
                <a:solidFill>
                  <a:schemeClr val="dk1"/>
                </a:solidFill>
              </a:rPr>
              <a:t> (2026)</a:t>
            </a:r>
            <a:endParaRPr i="1">
              <a:solidFill>
                <a:schemeClr val="dk1"/>
              </a:solidFill>
            </a:endParaRPr>
          </a:p>
        </p:txBody>
      </p:sp>
      <p:sp>
        <p:nvSpPr>
          <p:cNvPr id="416" name="Google Shape;416;g31eaf865cb3_0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31eaf865cb3_0_2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As the frequency of billion-dollar disasters rises, the average length of time between them has fallen — from 82 days during the 1980s to 16 days during the last 10 years (2016-2025).</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average time between billion-dollar disasters in 2025 was just 10 days.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Back-to-back disasters, like the wave of billion-dollar severe storms during spring 2025, can strain the resources available for communities to respond, recover, and prepare for future risks.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2"/>
              </a:rPr>
              <a:t>2025 in Review: U.S. Billion-Dollar Disasters</a:t>
            </a:r>
            <a:r>
              <a:rPr lang="en">
                <a:solidFill>
                  <a:schemeClr val="dk1"/>
                </a:solidFill>
              </a:rPr>
              <a:t> (2026)</a:t>
            </a:r>
            <a:endParaRPr/>
          </a:p>
        </p:txBody>
      </p:sp>
      <p:sp>
        <p:nvSpPr>
          <p:cNvPr id="422" name="Google Shape;422;g31eaf865cb3_0_2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336bdf1d641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336bdf1d641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versions of this graphic for nine major U.S. regions</a:t>
            </a:r>
            <a:r>
              <a:rPr i="1" lang="en">
                <a:solidFill>
                  <a:schemeClr val="dk1"/>
                </a:solidFill>
              </a:rPr>
              <a:t>.</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Nationwide, tropical cyclones (which include hurricanes) are the most costly type of billion-dollar disaster; severe storms are the most frequent. Each U.S. region faces a different set of disaster risks each season.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Billion-dollar severe storms and floods are generally most common during spring, especially in the Upper Midwest, Ohio Valley, South, Southeast, and Northeast.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During the summer and fall, billion-dollar wildfires dominate across the western U.S. and tropical cyclones raise risks in the South, Southeast, and Northeast.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Billion-Dollar Disaster Seasons</a:t>
            </a:r>
            <a:r>
              <a:rPr lang="en"/>
              <a:t> (2024)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368dc686e48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368dc686e48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a:t>
            </a:r>
            <a:r>
              <a:rPr lang="en" u="sng">
                <a:solidFill>
                  <a:schemeClr val="hlink"/>
                </a:solidFill>
                <a:hlinkClick r:id="rId2"/>
              </a:rPr>
              <a:t>Download graphics showing weather-related power outages in the lower 48 U.S. states from 2000-2023</a:t>
            </a:r>
            <a:r>
              <a:rPr lang="en">
                <a:solidFill>
                  <a:schemeClr val="dk1"/>
                </a:solidFill>
              </a:rPr>
              <a:t>.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Many types of extreme weather are becoming more frequent or intense because of human-caused climate change. These events put stress on aging energy infrastructure and are among the leading causes of major power outages in the 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Of all major U.S. power outages reported from 2000 to 2023, 80% (1,755) were due to weather.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weather-related outages were caused by severe weather (58%), winter storms (23%), and tropical cyclones including hurricanes (14%).</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Power outages and hot weather are a dangerous mix. When blackouts overlap with the need to cool homes, schools, and businesses, the risks compound for heat-sensitive populations. Heat season outages now (2014-2023) happen 60% more often than during 2000-2009.</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Weather-related Power Outages Rising</a:t>
            </a:r>
            <a:r>
              <a:rPr lang="en"/>
              <a:t> (2024) and </a:t>
            </a:r>
            <a:r>
              <a:rPr lang="en" u="sng">
                <a:solidFill>
                  <a:schemeClr val="hlink"/>
                </a:solidFill>
                <a:hlinkClick r:id="rId4"/>
              </a:rPr>
              <a:t>Heat Season Power Outages</a:t>
            </a:r>
            <a:r>
              <a:rPr lang="en"/>
              <a:t> (2024)</a:t>
            </a:r>
            <a:endParaRPr/>
          </a:p>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657f2f331b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9" name="Google Shape;439;g3657f2f331b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Extreme Heat</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More frequent and intense extreme heat — the deadliest natural hazard in the U.S. — is a direct result of a warming planet.</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Extreme Heat</a:t>
            </a:r>
            <a:r>
              <a:rPr lang="en">
                <a:solidFill>
                  <a:schemeClr val="dk1"/>
                </a:solidFill>
              </a:rPr>
              <a:t> for quick facts (in English and Spanish) and the latest Climate Central resources on extreme heat and climate change.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1eaf865cb3_0_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Click </a:t>
            </a:r>
            <a:r>
              <a:rPr i="1" lang="en" u="sng">
                <a:solidFill>
                  <a:schemeClr val="hlink"/>
                </a:solidFill>
                <a:hlinkClick r:id="rId2"/>
              </a:rPr>
              <a:t>here</a:t>
            </a:r>
            <a:r>
              <a:rPr i="1" lang="en"/>
              <a:t> to download the animation.</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At first, 1.5°C of global warming may seem like a small amount. Locally, temperatures fluctuate far more than that from day to night or winter to summer. But as a global average, this warming limit represents a very consequential amount of warming.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risks for people, economies, and ecosystems across the planet rise with every fraction of a degree of global warming. To understand why, it’s important to recognize that a relatively small increase in average temperatures causes a relatively large increase in the frequency and intensity of extreme heat — which is the deadliest weather-related hazard in the U.S.</a:t>
            </a:r>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 Explore Climate Central’s </a:t>
            </a:r>
            <a:r>
              <a:rPr i="1" lang="en" u="sng">
                <a:solidFill>
                  <a:schemeClr val="hlink"/>
                </a:solidFill>
                <a:hlinkClick r:id="rId3"/>
              </a:rPr>
              <a:t>Local Records Tracker</a:t>
            </a:r>
            <a:r>
              <a:rPr i="1" lang="en">
                <a:solidFill>
                  <a:schemeClr val="dk1"/>
                </a:solidFill>
              </a:rPr>
              <a:t> for the latest data and graphics showing the changing frequency of daily record-high and record-low temperatures in 247 U.S. cities.</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445" name="Google Shape;445;g31eaf865cb3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36bdf1d64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0" name="Google Shape;450;g336bdf1d64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i="1" lang="en" u="sng">
                <a:solidFill>
                  <a:schemeClr val="hlink"/>
                </a:solidFill>
                <a:hlinkClick r:id="rId2"/>
              </a:rPr>
              <a:t>Download local graphics for 242 U.S. cities</a:t>
            </a:r>
            <a:r>
              <a:rPr i="1" lang="en"/>
              <a:t>.</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From 1970 to 2023, e</a:t>
            </a:r>
            <a:r>
              <a:rPr lang="en"/>
              <a:t>xtremely hot days have become more frequent in 88% (</a:t>
            </a:r>
            <a:r>
              <a:rPr lang="en">
                <a:solidFill>
                  <a:schemeClr val="dk1"/>
                </a:solidFill>
              </a:rPr>
              <a:t>212) </a:t>
            </a:r>
            <a:r>
              <a:rPr lang="en"/>
              <a:t>of 242 U.S. locations analyzed by Climate Central.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Most of the locations analyzed (172, or 71%) now experience at least one additional week’s worth of extremely hot days than in the early 1970s.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Heat is the </a:t>
            </a:r>
            <a:r>
              <a:rPr lang="en" u="sng">
                <a:solidFill>
                  <a:schemeClr val="hlink"/>
                </a:solidFill>
                <a:hlinkClick r:id="rId3"/>
              </a:rPr>
              <a:t>deadliest weather-related hazard</a:t>
            </a:r>
            <a:r>
              <a:rPr lang="en">
                <a:solidFill>
                  <a:schemeClr val="dk1"/>
                </a:solidFill>
              </a:rPr>
              <a:t> in the U.S.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a:t>
            </a:r>
            <a:r>
              <a:rPr lang="en"/>
              <a:t>: </a:t>
            </a:r>
            <a:r>
              <a:rPr lang="en" u="sng">
                <a:solidFill>
                  <a:schemeClr val="hlink"/>
                </a:solidFill>
                <a:hlinkClick r:id="rId4"/>
              </a:rPr>
              <a:t>More Extremely Hot Days for School Sports</a:t>
            </a:r>
            <a:r>
              <a:rPr lang="en"/>
              <a:t> (2024)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i="1" lang="en">
                <a:solidFill>
                  <a:schemeClr val="dk1"/>
                </a:solidFill>
              </a:rPr>
              <a:t>⭐ Explore Climate Central’s </a:t>
            </a:r>
            <a:r>
              <a:rPr i="1" lang="en" u="sng">
                <a:solidFill>
                  <a:schemeClr val="hlink"/>
                </a:solidFill>
                <a:hlinkClick r:id="rId5"/>
              </a:rPr>
              <a:t>Local Records Tracker</a:t>
            </a:r>
            <a:r>
              <a:rPr i="1" lang="en">
                <a:solidFill>
                  <a:schemeClr val="dk1"/>
                </a:solidFill>
              </a:rPr>
              <a:t> for the latest data and graphics showing the changing frequency of daily record-high and record-low temperatures in 247 U.S. cities.</a:t>
            </a:r>
            <a:endParaRPr i="1"/>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78f8d687e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78f8d687e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Download local graphics for 240+ U.S. cities: </a:t>
            </a:r>
            <a:r>
              <a:rPr i="1" lang="en" u="sng">
                <a:solidFill>
                  <a:schemeClr val="hlink"/>
                </a:solidFill>
                <a:hlinkClick r:id="rId2"/>
              </a:rPr>
              <a:t>line graph</a:t>
            </a:r>
            <a:r>
              <a:rPr i="1" lang="en">
                <a:solidFill>
                  <a:schemeClr val="dk1"/>
                </a:solidFill>
              </a:rPr>
              <a:t> or </a:t>
            </a:r>
            <a:r>
              <a:rPr i="1" lang="en" u="sng">
                <a:solidFill>
                  <a:schemeClr val="hlink"/>
                </a:solidFill>
                <a:hlinkClick r:id="rId3"/>
              </a:rPr>
              <a:t>bar chart</a:t>
            </a:r>
            <a:r>
              <a:rPr i="1" lang="en"/>
              <a:t>.</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As our climate warms, summer is heating up across the U.S. Summer warming isn’t all about scorching days — it’s also about sweltering nights.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a:t>
            </a:r>
            <a:r>
              <a:rPr lang="en"/>
              <a:t>ummertime nights have warmed in 231 U.S. locations analyzed by Climate Central — by 3.1°F on average.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nights don’t cool off enough relative to peak daytime temperatures, people have a harder time cooling off. Heat is the deadliest weather-related hazard in the U.S., and warm nights can worsen heat stress and related health risks during the hottest time of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a:t>
            </a:r>
            <a:r>
              <a:rPr lang="en"/>
              <a:t>limate change is having a growing influence on the frequency of sweltering summer nights since 1970 in all but one of the 247 major U.S. cities analyzed. On average, these cities currently experience about 27 warmer-than-normal summer nights with a strong climate change fingerprint each year, compared to one such night annually during the 1970s.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Warm Summer Nights Influenced by Climate Change</a:t>
            </a:r>
            <a:r>
              <a:rPr lang="en"/>
              <a:t> (2025)</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378f8d687eb_1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378f8d687eb_1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Children — especially babies, younger kids, and athletes — are among those most vulnerable to heat-related illness. Babies and younger children have difficulty regulating their core body temperature and can be more vulnerable to hot weather. Young children sweat less and acclimate to heat more slowly than adults. During outdoor sports or play, kids may ignore or miss symptoms of heat stress.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Without effective measures to adapt to a warming world, children will experience worse health impacts –- including a </a:t>
            </a:r>
            <a:r>
              <a:rPr lang="en" u="sng">
                <a:solidFill>
                  <a:schemeClr val="hlink"/>
                </a:solidFill>
                <a:hlinkClick r:id="rId2"/>
              </a:rPr>
              <a:t>potential increase</a:t>
            </a:r>
            <a:r>
              <a:rPr lang="en"/>
              <a:t> in heat-related emergency room visits.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Heat impacts aren’t felt equally. Studies have shown that urban heat islands are more likely to be found in predominantly lower-income and non-white communities.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Future generations are likely to face accelerating change and intensifying risks — particularly from heat waves –- with continued warming. Ultimately, a commitment to rapid, sustained cuts to carbon pollution is the most impactful action to slow the rate of warming and set younger generations on a different path, toward a safer future.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Extreme Heat Risks for Children</a:t>
            </a:r>
            <a:r>
              <a:rPr lang="en"/>
              <a:t> (2024) and </a:t>
            </a:r>
            <a:r>
              <a:rPr lang="en" u="sng">
                <a:solidFill>
                  <a:schemeClr val="hlink"/>
                </a:solidFill>
                <a:hlinkClick r:id="rId4"/>
              </a:rPr>
              <a:t>Climate Change &amp; Children's Health: Extreme Heat</a:t>
            </a:r>
            <a:r>
              <a:rPr lang="en"/>
              <a:t> (2024)</a:t>
            </a:r>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805187d6b7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3805187d6b7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local graphics for 247 U.S. cities</a:t>
            </a:r>
            <a:r>
              <a:rPr i="1" lang="en">
                <a:solidFill>
                  <a:schemeClr val="dk1"/>
                </a:solidFill>
              </a:rPr>
              <a:t>.</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Because of human-caused climate change, young people today are experiencing far more extreme heat during childhood than previous generations did.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On average across 247 major U.S. cities, heat-trapping pollution is causing kids today to experience two- to four-times more extreme heat than previous generations did during childhood.</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3"/>
              </a:rPr>
              <a:t>Childhood Heat Risk Rising</a:t>
            </a:r>
            <a:r>
              <a:rPr lang="en">
                <a:solidFill>
                  <a:schemeClr val="dk1"/>
                </a:solidFill>
              </a:rPr>
              <a:t> (2025)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i="1" lang="en" u="sng">
                <a:solidFill>
                  <a:schemeClr val="hlink"/>
                </a:solidFill>
                <a:hlinkClick r:id="rId4"/>
              </a:rPr>
              <a:t>Explore the tool</a:t>
            </a:r>
            <a:r>
              <a:rPr i="1" lang="en">
                <a:solidFill>
                  <a:schemeClr val="dk1"/>
                </a:solidFill>
              </a:rPr>
              <a:t> to see how climate change has influenced the extreme heat you’ve faced over your lifetime — and compare your experience to people in other locations and generations.</a:t>
            </a:r>
            <a:endParaRPr i="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388c25f1d2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6" name="Google Shape;306;g388c25f1d2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Download local graphics for </a:t>
            </a:r>
            <a:r>
              <a:rPr i="1" lang="en" u="sng">
                <a:solidFill>
                  <a:schemeClr val="hlink"/>
                </a:solidFill>
                <a:hlinkClick r:id="rId2"/>
              </a:rPr>
              <a:t>195 U.S. cities</a:t>
            </a:r>
            <a:r>
              <a:rPr i="1" lang="en">
                <a:solidFill>
                  <a:schemeClr val="dk1"/>
                </a:solidFill>
              </a:rPr>
              <a:t> and </a:t>
            </a:r>
            <a:r>
              <a:rPr i="1" lang="en" u="sng">
                <a:solidFill>
                  <a:schemeClr val="hlink"/>
                </a:solidFill>
                <a:hlinkClick r:id="rId3"/>
              </a:rPr>
              <a:t>49 states</a:t>
            </a:r>
            <a:r>
              <a:rPr i="1" lang="en">
                <a:solidFill>
                  <a:schemeClr val="dk1"/>
                </a:solidFill>
              </a:rPr>
              <a:t>.</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Each stripe represents the global temperature averaged over one year, from 1850 to 2024. Red stripes are years that were hotter than the 1961-2010 average; blue stripes are years that were cooler. </a:t>
            </a:r>
            <a:r>
              <a:rPr lang="en">
                <a:solidFill>
                  <a:schemeClr val="dk1"/>
                </a:solidFill>
              </a:rPr>
              <a:t>This global warming stripes graphic shows a rapid shift from blue to red stripes in recent decades as heat-trapping pollution has warmed the planet.</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4"/>
              </a:rPr>
              <a:t>Warming Stripes: U.S. Cities and States</a:t>
            </a:r>
            <a:r>
              <a:rPr lang="en">
                <a:solidFill>
                  <a:schemeClr val="dk1"/>
                </a:solidFill>
              </a:rPr>
              <a:t> (2025)</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3657f2f331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3" name="Google Shape;473;g3657f2f331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Heavy Rain and Flooding</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Climate change is bringing heavier rainfall extremes and increased, inequitable flood risk to many parts of the U.S.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Heavy Rain and Flooding</a:t>
            </a:r>
            <a:r>
              <a:rPr lang="en">
                <a:solidFill>
                  <a:schemeClr val="dk1"/>
                </a:solidFill>
              </a:rPr>
              <a:t> for quick facts (in English and Spanish) and the latest Climate Central resources on heavy rain and flooding.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31eaf865cb3_0_2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every 1°F of warming, the air can hold 4% more moisture, increasing the chances of heavier downpours that contribute to flash flooding hazards.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Heavy downpours bring more rain, faster — causing flash flooding and landslides that can displace families, drown crops, damage infrastructure, and expose people to hazardous debris, contaminants, and water-borne disease.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2"/>
              </a:rPr>
              <a:t>Heavier Rainfall Rates in U.S. Cities</a:t>
            </a:r>
            <a:r>
              <a:rPr lang="en"/>
              <a:t> (2025)</a:t>
            </a:r>
            <a:endParaRPr/>
          </a:p>
          <a:p>
            <a:pPr indent="0" lvl="0" marL="0" rtl="0" algn="l">
              <a:spcBef>
                <a:spcPts val="0"/>
              </a:spcBef>
              <a:spcAft>
                <a:spcPts val="0"/>
              </a:spcAft>
              <a:buNone/>
            </a:pPr>
            <a:r>
              <a:t/>
            </a:r>
            <a:endParaRPr/>
          </a:p>
        </p:txBody>
      </p:sp>
      <p:sp>
        <p:nvSpPr>
          <p:cNvPr id="479" name="Google Shape;479;g31eaf865cb3_0_2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1eaf865cb3_0_25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i="1" lang="en" u="sng">
                <a:solidFill>
                  <a:schemeClr val="hlink"/>
                </a:solidFill>
                <a:hlinkClick r:id="rId2"/>
              </a:rPr>
              <a:t>Download local graphics for 144 U.S. cities.</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As the climate has warmed over the last six decades, the heaviest rainfall events have become wetter in all major regions of the continental U.S., led by: the Northeast, Midwest, and Southeast.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Heavy downpours bring more rain, faster — raising the risks of</a:t>
            </a:r>
            <a:r>
              <a:rPr lang="en"/>
              <a:t> </a:t>
            </a:r>
            <a:r>
              <a:rPr lang="en"/>
              <a:t>flash flooding and landslides that can displace families, drown crops, damage infrastructure, and expose people to hazardous debris, contaminants, and water-borne disease.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rapid onset of flash floods limits time for people to get out of harm’s way.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People of color and those living in mobile homes are disproportionately exposed to flooding, especially in rural areas and in the southern U.S. Children are among the most vulnerable to the physical, mental, and emotional health impacts experienced during and after a flood.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Extreme Precipitation in a Warming Climate</a:t>
            </a:r>
            <a:r>
              <a:rPr lang="en">
                <a:solidFill>
                  <a:schemeClr val="dk1"/>
                </a:solidFill>
              </a:rPr>
              <a:t> (2024) and </a:t>
            </a:r>
            <a:r>
              <a:rPr lang="en" u="sng">
                <a:solidFill>
                  <a:schemeClr val="hlink"/>
                </a:solidFill>
                <a:hlinkClick r:id="rId4"/>
              </a:rPr>
              <a:t>Climate Change and Inland Flooding</a:t>
            </a:r>
            <a:r>
              <a:rPr lang="en">
                <a:solidFill>
                  <a:schemeClr val="dk1"/>
                </a:solidFill>
              </a:rPr>
              <a:t> (2024)</a:t>
            </a:r>
            <a:endParaRPr/>
          </a:p>
        </p:txBody>
      </p:sp>
      <p:sp>
        <p:nvSpPr>
          <p:cNvPr id="484" name="Google Shape;484;g31eaf865cb3_0_2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384d9c1a36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0" name="Google Shape;490;g384d9c1a36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500"/>
              <a:t>Drought</a:t>
            </a:r>
            <a:endParaRPr b="1" sz="1500"/>
          </a:p>
          <a:p>
            <a:pPr indent="0" lvl="0" marL="0" rtl="0" algn="l">
              <a:spcBef>
                <a:spcPts val="0"/>
              </a:spcBef>
              <a:spcAft>
                <a:spcPts val="0"/>
              </a:spcAft>
              <a:buNone/>
            </a:pPr>
            <a:r>
              <a:t/>
            </a:r>
            <a:endParaRPr b="1"/>
          </a:p>
          <a:p>
            <a:pPr indent="0" lvl="0" marL="0" rtl="0" algn="l">
              <a:spcBef>
                <a:spcPts val="0"/>
              </a:spcBef>
              <a:spcAft>
                <a:spcPts val="0"/>
              </a:spcAft>
              <a:buNone/>
            </a:pPr>
            <a:r>
              <a:rPr b="1" lang="en"/>
              <a:t>Rising global temperatures are altering the water cycle and increasing the risk of drought in parts of the U.S.</a:t>
            </a:r>
            <a:endParaRPr b="1"/>
          </a:p>
          <a:p>
            <a:pPr indent="0" lvl="0" marL="0" rtl="0" algn="l">
              <a:spcBef>
                <a:spcPts val="0"/>
              </a:spcBef>
              <a:spcAft>
                <a:spcPts val="0"/>
              </a:spcAft>
              <a:buNone/>
            </a:pPr>
            <a:r>
              <a:t/>
            </a:r>
            <a:endParaRPr b="1"/>
          </a:p>
          <a:p>
            <a:pPr indent="0" lvl="0" marL="0" rtl="0" algn="l">
              <a:spcBef>
                <a:spcPts val="0"/>
              </a:spcBef>
              <a:spcAft>
                <a:spcPts val="0"/>
              </a:spcAft>
              <a:buNone/>
            </a:pPr>
            <a:r>
              <a:rPr b="1" lang="en"/>
              <a:t>The U.S. has experienced significant droughts of all three types in the past decades and centuries. Drought can lead to short- and long-term impacts on water supplies, agriculture, ecosystems, wildfire risk, public health, and more.</a:t>
            </a:r>
            <a:endParaRPr b="1"/>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Drought</a:t>
            </a:r>
            <a:r>
              <a:rPr lang="en">
                <a:solidFill>
                  <a:schemeClr val="dk1"/>
                </a:solidFill>
              </a:rPr>
              <a:t> for quick facts (in English and Spanish) and the latest Climate Central resources on drought.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84d9c1a36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84d9c1a36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relentless rise in heat-trapping pollution is warming the planet and changing the dynamics of drought — and its effects on water security, food supplies,</a:t>
            </a:r>
            <a:r>
              <a:rPr lang="en"/>
              <a:t> wildfire, and ecosystems.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temperatures rise, the atmosphere gets thirstier and pulls more water from streams, soils, and plants — causing or worsening drought and fueling wildfire risk. Emerging research shows that, in our warming climate, the atmosphere’s growing demand for water is an increasingly important cause of drought in the western U.S. and around the globe.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Historically, a lack of rain and snow was the leading cause of drought in the western U.S. But since 2000, atmospheric thirst due to human-caused warming has taken the lead in driving drought in the region.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2"/>
              </a:rPr>
              <a:t>Warmer, Thirstier Air Worsens Drought</a:t>
            </a:r>
            <a:r>
              <a:rPr lang="en"/>
              <a:t> (2025)</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g384d9c1a36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384d9c1a36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Since the early 20th century, the western U.S. has become drier. The Southwest, along with California and Nevada, have experienced the most extreme drought intensification across the country.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Over the same period, the eastern U.S., and especially the Northeast and Upper Midwest, have generally become wetter.</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temperatures rise, the atmosphere’s capacity to absorb and hold moisture increases exponentially. In this way, the atmosphere acts like a sponge that grows about 4% larger for every 1°F of warming — both absorbing more moisture from Earth’s surface and raining out more water.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This is  how climate warming </a:t>
            </a:r>
            <a:r>
              <a:rPr lang="en" u="sng">
                <a:solidFill>
                  <a:schemeClr val="hlink"/>
                </a:solidFill>
                <a:hlinkClick r:id="rId2"/>
              </a:rPr>
              <a:t>intensifies the water cycle</a:t>
            </a:r>
            <a:r>
              <a:rPr lang="en">
                <a:solidFill>
                  <a:schemeClr val="dk1"/>
                </a:solidFill>
              </a:rPr>
              <a:t> and amplifies both </a:t>
            </a:r>
            <a:r>
              <a:rPr lang="en" u="sng">
                <a:solidFill>
                  <a:schemeClr val="hlink"/>
                </a:solidFill>
                <a:hlinkClick r:id="rId3"/>
              </a:rPr>
              <a:t>heavy rainfall</a:t>
            </a:r>
            <a:r>
              <a:rPr lang="en">
                <a:solidFill>
                  <a:schemeClr val="dk1"/>
                </a:solidFill>
              </a:rPr>
              <a:t> and drought.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warming intensifies and evaporative demand increases further, the finite supply of water from streams, soils, and plants at the land’s surface will eventually fail to keep up with demand — causing or worsening drought.</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4"/>
              </a:rPr>
              <a:t>Warmer, Thirstier Air Worsens Drought</a:t>
            </a:r>
            <a:r>
              <a:rPr lang="en">
                <a:solidFill>
                  <a:schemeClr val="dk1"/>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g3657f2f331b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3657f2f331b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Wildfire</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More frequent hot, dry, windy conditions contribute to more wildfires that put people and ecosystems at risk.</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Wildfire</a:t>
            </a:r>
            <a:r>
              <a:rPr lang="en">
                <a:solidFill>
                  <a:schemeClr val="dk1"/>
                </a:solidFill>
              </a:rPr>
              <a:t> for quick facts (in English and Spanish) and the latest Climate Central resources on wildfires.</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6806a2115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4" name="Google Shape;514;g36806a2115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Wildfires are sparked either by natural events (generally lightning) or by human activities. But people started 87% of U.S. wildfires from 2001 to 2024, accounting for almost half of all acres burned over that period.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Regardless of how fires start, more frequent hot, dry, windy conditions — known as fire weather — prime the landscape for wildfires to ignite and spread.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Climate change is causing more frequent fire weather across the U.S. Warming temperatures and increasingly dry air, vegetation, and soils make it easier for fires to spread, and harder to fight or prevent.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fire weather becomes more prevalent, there are more days when extreme conditions can turn small blazes into big ones or fuel the growth of large wildfires.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2"/>
              </a:rPr>
              <a:t>More Frequent Fire Weather</a:t>
            </a:r>
            <a:r>
              <a:rPr lang="en">
                <a:solidFill>
                  <a:schemeClr val="dk1"/>
                </a:solidFill>
              </a:rPr>
              <a:t> (2025)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6806a21155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1" name="Google Shape;521;g36806a21155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local graphics for 245 climate divisions spanning the contiguous U.S.</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Wildfire seasons are lengthening and intensifying, particularly in the western U.S. Parts of the eastern U.S. have seen smaller but impactful increases in fire weather days.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western U.S. has experienced a strong increase in the average annual number of fire weather days since 1973.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Areas in Southern California, New Mexico, Texas, and Arizona have experienced some of the largest increases in annual fire weather days, with some areas now seeing around two more months of fire weather per year compared to a half century ago.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Read more</a:t>
            </a:r>
            <a:r>
              <a:rPr lang="en">
                <a:solidFill>
                  <a:schemeClr val="dk1"/>
                </a:solidFill>
              </a:rPr>
              <a:t>: </a:t>
            </a:r>
            <a:r>
              <a:rPr lang="en" u="sng">
                <a:solidFill>
                  <a:schemeClr val="hlink"/>
                </a:solidFill>
                <a:hlinkClick r:id="rId3"/>
              </a:rPr>
              <a:t>More Frequent Fire Weather</a:t>
            </a:r>
            <a:r>
              <a:rPr lang="en">
                <a:solidFill>
                  <a:schemeClr val="dk1"/>
                </a:solidFill>
              </a:rPr>
              <a:t> (2025)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378f8d687eb_1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378f8d687eb_1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When people breathe in wildfire smoke, these tiny particles can make their way deep into the lungs and even into the bloodstream, causing a range of health effects from minor irritation to serious cardiovascular and respiratory illness.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Wildfire smoke can also affect learning outcomes. A recent study found that exposure to PM2.5 from wildfire smoke corresponds to lower test scores among U.S. students aged eight to 14 years.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Wildfire smoke is hazardous for everyone. But some people face higher risks, including the elderly, pregnant people, children, and those with chronic conditions such as asthma, COPD, and heart disease. Some people, including wildland firefighters, first responders, and outdoor workers, also face higher risks of exposure to fire and smoke during wildfire outbreaks.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2"/>
              </a:rPr>
              <a:t>Climate Change Worsens Wildfire Smoke</a:t>
            </a:r>
            <a:r>
              <a:rPr lang="en">
                <a:solidFill>
                  <a:schemeClr val="dk1"/>
                </a:solidFill>
              </a:rPr>
              <a:t> (2025) and </a:t>
            </a:r>
            <a:r>
              <a:rPr lang="en" u="sng">
                <a:solidFill>
                  <a:schemeClr val="hlink"/>
                </a:solidFill>
                <a:hlinkClick r:id="rId3"/>
              </a:rPr>
              <a:t>Burning Fossil Fuels Worsens Air Quality</a:t>
            </a:r>
            <a:r>
              <a:rPr lang="en">
                <a:solidFill>
                  <a:schemeClr val="dk1"/>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6806a2115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6806a2115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This part of the presentation: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explains how human-caused carbon pollution traps heat and causes the planet to warm</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reviews observed global warming trends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g378f8d687eb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6" name="Google Shape;536;g378f8d687eb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Human-caused climate change has fueled more fire activity in the western U.S., increased the frequency and intensity of fire weather, and expanded burned areas across the U.S.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Emerging research shows that climate change is also making wildfire smoke and the related health effects worse. Per-person exposure to harmful wildfire smoke in the U.S. was four times higher during 2020-2024, on average each year, than during 2006-2019.</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Wildfire smoke can spread hundreds or even thousands of miles away, harming health far from areas with active fires.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New research shows that wildfire smoke caused 164,000 premature deaths in the U.S. from 2006 to 2020 — and that climate change accounted for about 15,000 of those smoke-related deaths.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2"/>
              </a:rPr>
              <a:t>Climate Change Worsens Wildfire Smoke</a:t>
            </a:r>
            <a:r>
              <a:rPr lang="en"/>
              <a:t> (2025)</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657f2f331b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657f2f331b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Severe Storms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Severe weather is defined as a thunderstorm that produces a tornado, winds of at least 58 mph, and/or hail at least 1 inch in diameter. The relationship between climate change and severe storms is a complex and active area of research. As our climate continues to warm, certain conditions favorable to thunderstorms and tornadoes are occurring more often and severe weather activity is expanding into historically less-active seasons and regions.</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Severe Weather</a:t>
            </a:r>
            <a:r>
              <a:rPr lang="en">
                <a:solidFill>
                  <a:schemeClr val="dk1"/>
                </a:solidFill>
              </a:rPr>
              <a:t> for quick facts (in English and Spanish) and the latest Climate Central resources on severe weather.</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6806a21155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9" name="Google Shape;549;g36806a21155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Severe storms account for half of all U.S. billion-dollar weather and climate disasters that have impacted the nation since 1980.</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frequency of billion-dollar severe storms has increased dramatically in recent decades. Severe weather accounted for a record 21 billion-dollar disasters in 2025 — concentrated in a series of spring and summer tornado outbreaks across the central U.S.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trends reflect both the rising frequency and intensity of extreme weather and the growing number of people, homes, and businesses exposed to these hazards.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Partly due to their high frequency, </a:t>
            </a:r>
            <a:r>
              <a:rPr lang="en" u="sng">
                <a:solidFill>
                  <a:schemeClr val="hlink"/>
                </a:solidFill>
                <a:hlinkClick r:id="rId3"/>
              </a:rPr>
              <a:t>severe storms are the leading cause</a:t>
            </a:r>
            <a:r>
              <a:rPr lang="en">
                <a:solidFill>
                  <a:schemeClr val="dk1"/>
                </a:solidFill>
              </a:rPr>
              <a:t> of weather-related power outages in the U.S.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4"/>
              </a:rPr>
              <a:t>2025 in Review: U.S. Billion-Dollar Disasters</a:t>
            </a:r>
            <a:r>
              <a:rPr lang="en">
                <a:solidFill>
                  <a:schemeClr val="dk1"/>
                </a:solidFill>
              </a:rPr>
              <a:t> (2026) and </a:t>
            </a:r>
            <a:r>
              <a:rPr lang="en" u="sng">
                <a:solidFill>
                  <a:schemeClr val="hlink"/>
                </a:solidFill>
                <a:hlinkClick r:id="rId5"/>
              </a:rPr>
              <a:t>Severe Storm Super Hazards</a:t>
            </a:r>
            <a:r>
              <a:rPr lang="en">
                <a:solidFill>
                  <a:schemeClr val="dk1"/>
                </a:solidFill>
              </a:rPr>
              <a:t> (2024)</a:t>
            </a:r>
            <a:endParaRPr i="1">
              <a:solidFill>
                <a:schemeClr val="dk1"/>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g36806a21155_0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7" name="Google Shape;557;g36806a21155_0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Click </a:t>
            </a:r>
            <a:r>
              <a:rPr i="1" lang="en" u="sng">
                <a:solidFill>
                  <a:schemeClr val="hlink"/>
                </a:solidFill>
                <a:hlinkClick r:id="rId2"/>
              </a:rPr>
              <a:t>here</a:t>
            </a:r>
            <a:r>
              <a:rPr i="1" lang="en">
                <a:solidFill>
                  <a:schemeClr val="dk1"/>
                </a:solidFill>
              </a:rPr>
              <a:t> to download the animation.</a:t>
            </a:r>
            <a:endParaRPr i="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As our climate continues to warm, certain conditions favorable to severe thunderstorms and tornadoes are occurring more often and severe weather activity is expanding into historically less-active seasons and regions.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Convective available potential energy (CAPE) is a measure of the amount of energy available to fuel thunderstorms, and is one indicator of thunderstorm severity.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Since 1979, parts of the eastern U.S. have seen up to 10-15 more days of high CAPE values during both spring and summer — prime time for thunderstorms.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Changing Thunderstorm Potential</a:t>
            </a:r>
            <a:r>
              <a:rPr lang="en"/>
              <a:t> (2022)</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378f8d687eb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4" name="Google Shape;564;g378f8d687eb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Thunderstorm straight-line winds are a common severe weather hazard. These</a:t>
            </a:r>
            <a:r>
              <a:rPr lang="en"/>
              <a:t> non-rotating winds originating from thunderstorms are classified as “damaging” when their speed exceeds 58 mph. These are the most common severe storm hazards by far: damaging crops, buildings, energy grids, and threatening safety.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response of thunderstorm straight-line winds to climate change is an active area of study. But emerging research suggests links between human-caused climate change and increases in the speed, frequency, and area of impact from damaging thunderstorm straight-line winds.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Thunderstorm straight-line winds during June, July, and August have intensified in the central U.S. at a rate of about </a:t>
            </a:r>
            <a:r>
              <a:rPr lang="en" u="sng">
                <a:solidFill>
                  <a:schemeClr val="hlink"/>
                </a:solidFill>
                <a:hlinkClick r:id="rId2"/>
              </a:rPr>
              <a:t>7% per 1°F (13% per 1°C) of warming (1980-2020)</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Looking to the future, research suggests that large and long-lived straight-line wind events called derechos </a:t>
            </a:r>
            <a:r>
              <a:rPr lang="en" u="sng">
                <a:solidFill>
                  <a:schemeClr val="hlink"/>
                </a:solidFill>
                <a:hlinkClick r:id="rId3"/>
              </a:rPr>
              <a:t>are projected to become more frequent, widespread, and intense by the end of the century</a:t>
            </a:r>
            <a:r>
              <a:rPr lang="en"/>
              <a:t> for most of the central and eastern U.S. in scenarios with intermediate and very high levels of warming.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Thunderstorm Straight-Line Winds</a:t>
            </a:r>
            <a:r>
              <a:rPr lang="en"/>
              <a:t> (2025)</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g368b0ee5f47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1" name="Google Shape;571;g368b0ee5f47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Click </a:t>
            </a:r>
            <a:r>
              <a:rPr i="1" lang="en" u="sng">
                <a:solidFill>
                  <a:schemeClr val="hlink"/>
                </a:solidFill>
                <a:hlinkClick r:id="rId2"/>
              </a:rPr>
              <a:t>here</a:t>
            </a:r>
            <a:r>
              <a:rPr i="1" lang="en"/>
              <a:t> to download the animation.</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Even though a warming climate provides more energy for the thunderstorms that spawn tornadoes, it’s still unclear how climate change is affecting wind shear — the necessary spin that generates tornadoes. How tornadoes react to a changing climate continues to be vigorously researched, and some trends are surfacing.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frequency of favorable tornado days (indicated by daily maximum significant tornado parameter values) has </a:t>
            </a:r>
            <a:r>
              <a:rPr lang="en" u="sng">
                <a:solidFill>
                  <a:schemeClr val="hlink"/>
                </a:solidFill>
                <a:hlinkClick r:id="rId3"/>
              </a:rPr>
              <a:t>increased significantly</a:t>
            </a:r>
            <a:r>
              <a:rPr lang="en"/>
              <a:t> in parts of Mississippi, Alabama, Arkansas, Tennessee, Kentucky, Missouri, Illinois, and Indiana since 1979.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As more tornado outbreaks occur east of the Mississippi River in the Southeast and Mid-South, the boundaries of “Tornado Alley” are being redrawn. Enhanced tornado hazards, combined with increasing human exposure and socioeconomic vulnerability, can dramatically increase the risks of disastrous tornadoes in these regions.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Severe Storm, Supercell, and Tornado Trends</a:t>
            </a:r>
            <a:r>
              <a:rPr lang="en"/>
              <a:t> (2023)</a:t>
            </a:r>
            <a:endParaRPr/>
          </a:p>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g3657f2f331b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8" name="Google Shape;578;g3657f2f331b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rPr b="1" lang="en" sz="1500">
                <a:solidFill>
                  <a:schemeClr val="dk1"/>
                </a:solidFill>
              </a:rPr>
              <a:t>Coastal Flooding</a:t>
            </a:r>
            <a:endParaRPr b="1" sz="1500">
              <a:solidFill>
                <a:schemeClr val="dk1"/>
              </a:solidFill>
            </a:endParaRPr>
          </a:p>
          <a:p>
            <a:pPr indent="0" lvl="0" marL="0" rtl="0" algn="l">
              <a:spcBef>
                <a:spcPts val="0"/>
              </a:spcBef>
              <a:spcAft>
                <a:spcPts val="0"/>
              </a:spcAft>
              <a:buClr>
                <a:schemeClr val="dk1"/>
              </a:buClr>
              <a:buFont typeface="Arial"/>
              <a:buNone/>
            </a:pPr>
            <a:r>
              <a:t/>
            </a:r>
            <a:endParaRPr b="1">
              <a:solidFill>
                <a:schemeClr val="dk1"/>
              </a:solidFill>
            </a:endParaRPr>
          </a:p>
          <a:p>
            <a:pPr indent="0" lvl="0" marL="0" rtl="0" algn="l">
              <a:spcBef>
                <a:spcPts val="0"/>
              </a:spcBef>
              <a:spcAft>
                <a:spcPts val="0"/>
              </a:spcAft>
              <a:buClr>
                <a:schemeClr val="dk1"/>
              </a:buClr>
              <a:buFont typeface="Arial"/>
              <a:buNone/>
            </a:pPr>
            <a:r>
              <a:rPr b="1" lang="en">
                <a:solidFill>
                  <a:schemeClr val="dk1"/>
                </a:solidFill>
              </a:rPr>
              <a:t>The frequency of coastal floods has risen sharply in recent decades. Rising sea levels due to human-caused warming will continue to increase both tidal flooding and flooding from extreme weather events in the years ahead.</a:t>
            </a:r>
            <a:endParaRPr b="1">
              <a:solidFill>
                <a:schemeClr val="dk1"/>
              </a:solidFill>
            </a:endParaRPr>
          </a:p>
          <a:p>
            <a:pPr indent="0" lvl="0" marL="0" rtl="0" algn="l">
              <a:spcBef>
                <a:spcPts val="0"/>
              </a:spcBef>
              <a:spcAft>
                <a:spcPts val="0"/>
              </a:spcAft>
              <a:buClr>
                <a:schemeClr val="dk1"/>
              </a:buClr>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a:solidFill>
                  <a:schemeClr val="hlink"/>
                </a:solidFill>
                <a:uFill>
                  <a:noFill/>
                </a:uFill>
                <a:hlinkClick r:id="rId2"/>
              </a:rPr>
              <a:t>Extreme Weather Toolkit: Coastal Flooding</a:t>
            </a:r>
            <a:r>
              <a:rPr lang="en">
                <a:solidFill>
                  <a:schemeClr val="dk1"/>
                </a:solidFill>
              </a:rPr>
              <a:t> for quick facts (in English and Spanish) and the latest Climate Central resources on coastal flooding.</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2" name="Shape 582"/>
        <p:cNvGrpSpPr/>
        <p:nvPr/>
      </p:nvGrpSpPr>
      <p:grpSpPr>
        <a:xfrm>
          <a:off x="0" y="0"/>
          <a:ext cx="0" cy="0"/>
          <a:chOff x="0" y="0"/>
          <a:chExt cx="0" cy="0"/>
        </a:xfrm>
      </p:grpSpPr>
      <p:sp>
        <p:nvSpPr>
          <p:cNvPr id="583" name="Google Shape;583;g31eaf865cb3_0_2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4" name="Google Shape;584;g31eaf865cb3_0_2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1574800" rtl="0" algn="l">
              <a:lnSpc>
                <a:spcPct val="115000"/>
              </a:lnSpc>
              <a:spcBef>
                <a:spcPts val="0"/>
              </a:spcBef>
              <a:spcAft>
                <a:spcPts val="0"/>
              </a:spcAft>
              <a:buClr>
                <a:schemeClr val="dk1"/>
              </a:buClr>
              <a:buSzPts val="1100"/>
              <a:buFont typeface="Arial"/>
              <a:buNone/>
            </a:pPr>
            <a:r>
              <a:rPr i="1" lang="en">
                <a:solidFill>
                  <a:srgbClr val="032849"/>
                </a:solidFill>
              </a:rPr>
              <a:t>📍</a:t>
            </a:r>
            <a:r>
              <a:rPr i="1" lang="en">
                <a:solidFill>
                  <a:srgbClr val="032849"/>
                </a:solidFill>
              </a:rPr>
              <a:t> </a:t>
            </a:r>
            <a:r>
              <a:rPr i="1" lang="en" u="sng">
                <a:solidFill>
                  <a:schemeClr val="hlink"/>
                </a:solidFill>
                <a:hlinkClick r:id="rId2"/>
              </a:rPr>
              <a:t>Download local graphics for 35 coastal U.S. locations.</a:t>
            </a:r>
            <a:endParaRPr i="1">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rPr lang="en">
                <a:solidFill>
                  <a:srgbClr val="032849"/>
                </a:solidFill>
              </a:rPr>
              <a:t>The oceans have absorbed </a:t>
            </a:r>
            <a:r>
              <a:rPr lang="en" u="sng">
                <a:solidFill>
                  <a:srgbClr val="007CAD"/>
                </a:solidFill>
                <a:hlinkClick r:id="rId3">
                  <a:extLst>
                    <a:ext uri="{A12FA001-AC4F-418D-AE19-62706E023703}">
                      <ahyp:hlinkClr val="tx"/>
                    </a:ext>
                  </a:extLst>
                </a:hlinkClick>
              </a:rPr>
              <a:t>90% of the extra heat</a:t>
            </a:r>
            <a:r>
              <a:rPr lang="en">
                <a:solidFill>
                  <a:srgbClr val="032849"/>
                </a:solidFill>
              </a:rPr>
              <a:t> caused by carbon pollution. As </a:t>
            </a:r>
            <a:r>
              <a:rPr lang="en" u="sng">
                <a:solidFill>
                  <a:srgbClr val="007CAD"/>
                </a:solidFill>
                <a:hlinkClick r:id="rId4">
                  <a:extLst>
                    <a:ext uri="{A12FA001-AC4F-418D-AE19-62706E023703}">
                      <ahyp:hlinkClr val="tx"/>
                    </a:ext>
                  </a:extLst>
                </a:hlinkClick>
              </a:rPr>
              <a:t>oceans heat up</a:t>
            </a:r>
            <a:r>
              <a:rPr lang="en">
                <a:solidFill>
                  <a:srgbClr val="032849"/>
                </a:solidFill>
              </a:rPr>
              <a:t>, the volume of seawater expands — causing sea levels to rise. Melting glaciers and ice sheets also contribute to rising sea levels.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rPr lang="en">
                <a:solidFill>
                  <a:srgbClr val="032849"/>
                </a:solidFill>
              </a:rPr>
              <a:t>Global mean sea level rose by nearly 8 inches from 1901 to 2018, according to </a:t>
            </a:r>
            <a:r>
              <a:rPr lang="en" u="sng">
                <a:solidFill>
                  <a:srgbClr val="007CAD"/>
                </a:solidFill>
                <a:hlinkClick r:id="rId5">
                  <a:extLst>
                    <a:ext uri="{A12FA001-AC4F-418D-AE19-62706E023703}">
                      <ahyp:hlinkClr val="tx"/>
                    </a:ext>
                  </a:extLst>
                </a:hlinkClick>
              </a:rPr>
              <a:t>the latest IPCC reports</a:t>
            </a:r>
            <a:r>
              <a:rPr lang="en">
                <a:solidFill>
                  <a:srgbClr val="032849"/>
                </a:solidFill>
              </a:rPr>
              <a:t>. Studies indicate that </a:t>
            </a:r>
            <a:r>
              <a:rPr lang="en" u="sng">
                <a:solidFill>
                  <a:srgbClr val="007CAD"/>
                </a:solidFill>
                <a:hlinkClick r:id="rId6">
                  <a:extLst>
                    <a:ext uri="{A12FA001-AC4F-418D-AE19-62706E023703}">
                      <ahyp:hlinkClr val="tx"/>
                    </a:ext>
                  </a:extLst>
                </a:hlinkClick>
              </a:rPr>
              <a:t>roughly 70%</a:t>
            </a:r>
            <a:r>
              <a:rPr lang="en">
                <a:solidFill>
                  <a:srgbClr val="032849"/>
                </a:solidFill>
              </a:rPr>
              <a:t> of the observed rise since the 1970s is the result of human activity.</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rPr lang="en">
                <a:solidFill>
                  <a:srgbClr val="032849"/>
                </a:solidFill>
              </a:rPr>
              <a:t>In our warming climate, it no longer takes a strong storm to flood streets, homes, businesses, and ecosystems along the coast. </a:t>
            </a:r>
            <a:r>
              <a:rPr lang="en" u="sng">
                <a:solidFill>
                  <a:srgbClr val="007CAD"/>
                </a:solidFill>
                <a:hlinkClick r:id="rId7">
                  <a:extLst>
                    <a:ext uri="{A12FA001-AC4F-418D-AE19-62706E023703}">
                      <ahyp:hlinkClr val="tx"/>
                    </a:ext>
                  </a:extLst>
                </a:hlinkClick>
              </a:rPr>
              <a:t>High tide flooding</a:t>
            </a:r>
            <a:r>
              <a:rPr lang="en">
                <a:solidFill>
                  <a:srgbClr val="032849"/>
                </a:solidFill>
              </a:rPr>
              <a:t> — also called </a:t>
            </a:r>
            <a:r>
              <a:rPr i="1" lang="en">
                <a:solidFill>
                  <a:srgbClr val="032849"/>
                </a:solidFill>
              </a:rPr>
              <a:t>nuisance flooding</a:t>
            </a:r>
            <a:r>
              <a:rPr lang="en">
                <a:solidFill>
                  <a:srgbClr val="032849"/>
                </a:solidFill>
              </a:rPr>
              <a:t> or </a:t>
            </a:r>
            <a:r>
              <a:rPr i="1" lang="en">
                <a:solidFill>
                  <a:srgbClr val="032849"/>
                </a:solidFill>
              </a:rPr>
              <a:t>sunny day flooding</a:t>
            </a:r>
            <a:r>
              <a:rPr lang="en">
                <a:solidFill>
                  <a:srgbClr val="032849"/>
                </a:solidFill>
              </a:rPr>
              <a:t> — is becoming more common in the U.S. The annual frequency of U.S. high tide flooding </a:t>
            </a:r>
            <a:r>
              <a:rPr lang="en" u="sng">
                <a:solidFill>
                  <a:srgbClr val="007CAD"/>
                </a:solidFill>
                <a:hlinkClick r:id="rId8">
                  <a:extLst>
                    <a:ext uri="{A12FA001-AC4F-418D-AE19-62706E023703}">
                      <ahyp:hlinkClr val="tx"/>
                    </a:ext>
                  </a:extLst>
                </a:hlinkClick>
              </a:rPr>
              <a:t>has more than doubled since 2000</a:t>
            </a:r>
            <a:r>
              <a:rPr lang="en">
                <a:solidFill>
                  <a:srgbClr val="032849"/>
                </a:solidFill>
              </a:rPr>
              <a:t>.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rPr lang="en">
                <a:solidFill>
                  <a:srgbClr val="032849"/>
                </a:solidFill>
              </a:rPr>
              <a:t>Sea levels are expected to continue rising with continued human emissions of carbon pollution.  Coastal flood frequency is projected to more than triple by 2050 (relative to 2020) to reach a national average of </a:t>
            </a:r>
            <a:r>
              <a:rPr lang="en" u="sng">
                <a:solidFill>
                  <a:srgbClr val="007CAD"/>
                </a:solidFill>
                <a:hlinkClick r:id="rId9">
                  <a:extLst>
                    <a:ext uri="{A12FA001-AC4F-418D-AE19-62706E023703}">
                      <ahyp:hlinkClr val="tx"/>
                    </a:ext>
                  </a:extLst>
                </a:hlinkClick>
              </a:rPr>
              <a:t>45 to 85 flood days per year</a:t>
            </a:r>
            <a:r>
              <a:rPr lang="en">
                <a:solidFill>
                  <a:srgbClr val="032849"/>
                </a:solidFill>
              </a:rPr>
              <a:t>.</a:t>
            </a:r>
            <a:endParaRPr>
              <a:solidFill>
                <a:srgbClr val="032849"/>
              </a:solidFill>
            </a:endParaRPr>
          </a:p>
          <a:p>
            <a:pPr indent="0" lvl="0" marL="0" marR="157480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rtl="0" algn="l">
              <a:lnSpc>
                <a:spcPct val="115000"/>
              </a:lnSpc>
              <a:spcBef>
                <a:spcPts val="0"/>
              </a:spcBef>
              <a:spcAft>
                <a:spcPts val="0"/>
              </a:spcAft>
              <a:buNone/>
            </a:pPr>
            <a:r>
              <a:rPr lang="en"/>
              <a:t>Read more: </a:t>
            </a:r>
            <a:r>
              <a:rPr lang="en" u="sng">
                <a:solidFill>
                  <a:schemeClr val="hlink"/>
                </a:solidFill>
                <a:hlinkClick r:id="rId10"/>
              </a:rPr>
              <a:t>Rising Seas, Flooding Coasts</a:t>
            </a:r>
            <a:r>
              <a:rPr lang="en"/>
              <a:t> (2023)</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36806a2115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36806a2115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marR="1574800" rtl="0" algn="l">
              <a:lnSpc>
                <a:spcPct val="115000"/>
              </a:lnSpc>
              <a:spcBef>
                <a:spcPts val="0"/>
              </a:spcBef>
              <a:spcAft>
                <a:spcPts val="0"/>
              </a:spcAft>
              <a:buNone/>
            </a:pPr>
            <a:r>
              <a:rPr i="1" lang="en">
                <a:solidFill>
                  <a:srgbClr val="032849"/>
                </a:solidFill>
              </a:rPr>
              <a:t>📍 </a:t>
            </a:r>
            <a:r>
              <a:rPr i="1" lang="en" u="sng">
                <a:solidFill>
                  <a:schemeClr val="hlink"/>
                </a:solidFill>
                <a:hlinkClick r:id="rId2"/>
              </a:rPr>
              <a:t>Download local graphics for 22 coastal U.S. states and Washington, D.C.</a:t>
            </a:r>
            <a:endParaRPr i="1">
              <a:solidFill>
                <a:srgbClr val="032849"/>
              </a:solidFill>
            </a:endParaRPr>
          </a:p>
          <a:p>
            <a:pPr indent="0" lvl="0" marL="0" marR="1574800" rtl="0" algn="l">
              <a:lnSpc>
                <a:spcPct val="115000"/>
              </a:lnSpc>
              <a:spcBef>
                <a:spcPts val="0"/>
              </a:spcBef>
              <a:spcAft>
                <a:spcPts val="0"/>
              </a:spcAft>
              <a:buNone/>
            </a:pPr>
            <a:r>
              <a:t/>
            </a:r>
            <a:endParaRPr>
              <a:solidFill>
                <a:srgbClr val="032849"/>
              </a:solidFill>
            </a:endParaRPr>
          </a:p>
          <a:p>
            <a:pPr indent="0" lvl="0" marL="0" marR="1574800" rtl="0" algn="l">
              <a:lnSpc>
                <a:spcPct val="115000"/>
              </a:lnSpc>
              <a:spcBef>
                <a:spcPts val="0"/>
              </a:spcBef>
              <a:spcAft>
                <a:spcPts val="0"/>
              </a:spcAft>
              <a:buNone/>
            </a:pPr>
            <a:r>
              <a:rPr lang="en">
                <a:solidFill>
                  <a:srgbClr val="032849"/>
                </a:solidFill>
              </a:rPr>
              <a:t>Sea level rise is accelerating along U.S. coasts. According to NOAA, sea levels along U.S. coasts are expected to rise as much </a:t>
            </a:r>
            <a:r>
              <a:rPr lang="en" u="sng">
                <a:solidFill>
                  <a:srgbClr val="007CAD"/>
                </a:solidFill>
                <a:hlinkClick r:id="rId3">
                  <a:extLst>
                    <a:ext uri="{A12FA001-AC4F-418D-AE19-62706E023703}">
                      <ahyp:hlinkClr val="tx"/>
                    </a:ext>
                  </a:extLst>
                </a:hlinkClick>
              </a:rPr>
              <a:t>over the next 30 years</a:t>
            </a:r>
            <a:r>
              <a:rPr lang="en">
                <a:solidFill>
                  <a:srgbClr val="032849"/>
                </a:solidFill>
              </a:rPr>
              <a:t> (10-12 inches, on average) as they did over the last 100 years. As sea levels rise, flooding is becoming </a:t>
            </a:r>
            <a:r>
              <a:rPr lang="en" u="sng">
                <a:solidFill>
                  <a:srgbClr val="007CAD"/>
                </a:solidFill>
                <a:hlinkClick r:id="rId4">
                  <a:extLst>
                    <a:ext uri="{A12FA001-AC4F-418D-AE19-62706E023703}">
                      <ahyp:hlinkClr val="tx"/>
                    </a:ext>
                  </a:extLst>
                </a:hlinkClick>
              </a:rPr>
              <a:t>more common</a:t>
            </a:r>
            <a:r>
              <a:rPr lang="en">
                <a:solidFill>
                  <a:srgbClr val="032849"/>
                </a:solidFill>
              </a:rPr>
              <a:t> along U.S. coasts, where </a:t>
            </a:r>
            <a:r>
              <a:rPr lang="en" u="sng">
                <a:solidFill>
                  <a:srgbClr val="007CAD"/>
                </a:solidFill>
                <a:hlinkClick r:id="rId5">
                  <a:extLst>
                    <a:ext uri="{A12FA001-AC4F-418D-AE19-62706E023703}">
                      <ahyp:hlinkClr val="tx"/>
                    </a:ext>
                  </a:extLst>
                </a:hlinkClick>
              </a:rPr>
              <a:t>30% of the population</a:t>
            </a:r>
            <a:r>
              <a:rPr lang="en">
                <a:solidFill>
                  <a:srgbClr val="032849"/>
                </a:solidFill>
              </a:rPr>
              <a:t> lives.  </a:t>
            </a:r>
            <a:endParaRPr/>
          </a:p>
          <a:p>
            <a:pPr indent="0" lvl="0" marL="0" marR="1574800" rtl="0" algn="l">
              <a:lnSpc>
                <a:spcPct val="115000"/>
              </a:lnSpc>
              <a:spcBef>
                <a:spcPts val="0"/>
              </a:spcBef>
              <a:spcAft>
                <a:spcPts val="0"/>
              </a:spcAft>
              <a:buNone/>
            </a:pPr>
            <a:r>
              <a:t/>
            </a:r>
            <a:endParaRPr/>
          </a:p>
          <a:p>
            <a:pPr indent="0" lvl="0" marL="0" marR="1574800" rtl="0" algn="l">
              <a:lnSpc>
                <a:spcPct val="115000"/>
              </a:lnSpc>
              <a:spcBef>
                <a:spcPts val="0"/>
              </a:spcBef>
              <a:spcAft>
                <a:spcPts val="0"/>
              </a:spcAft>
              <a:buNone/>
            </a:pPr>
            <a:r>
              <a:rPr lang="en"/>
              <a:t>According to Climate Central analysis, a</a:t>
            </a:r>
            <a:r>
              <a:rPr lang="en"/>
              <a:t>round 2.5 million Americans in 1.4 million homes live in areas at risk from a severe coastal flood in 2050 under projections that assume global pledged commitments to reduce carbon pollution are met. Florida, New York, and New Jersey have the most people and homes in areas at risk from a severe coastal flood.</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Older adults are disproportionately exposed to coastal flood risk. Nearly 540,000 people aged 65 and older live in at-risk areas.</a:t>
            </a:r>
            <a:endParaRPr/>
          </a:p>
          <a:p>
            <a:pPr indent="0" lvl="0" marL="0" rtl="0" algn="l">
              <a:lnSpc>
                <a:spcPct val="115000"/>
              </a:lnSpc>
              <a:spcBef>
                <a:spcPts val="0"/>
              </a:spcBef>
              <a:spcAft>
                <a:spcPts val="0"/>
              </a:spcAft>
              <a:buNone/>
            </a:pPr>
            <a:r>
              <a:t/>
            </a:r>
            <a:endParaRPr/>
          </a:p>
          <a:p>
            <a:pPr indent="0" lvl="0" marL="0" rtl="0" algn="l">
              <a:lnSpc>
                <a:spcPct val="115000"/>
              </a:lnSpc>
              <a:spcBef>
                <a:spcPts val="0"/>
              </a:spcBef>
              <a:spcAft>
                <a:spcPts val="0"/>
              </a:spcAft>
              <a:buNone/>
            </a:pPr>
            <a:r>
              <a:rPr lang="en"/>
              <a:t>Read more: </a:t>
            </a:r>
            <a:r>
              <a:rPr lang="en" u="sng">
                <a:solidFill>
                  <a:schemeClr val="hlink"/>
                </a:solidFill>
                <a:hlinkClick r:id="rId6"/>
              </a:rPr>
              <a:t>New U.S. Coastal Risk Map and Analysis</a:t>
            </a:r>
            <a:r>
              <a:rPr lang="en"/>
              <a:t> (2025)</a:t>
            </a:r>
            <a:endParaRPr/>
          </a:p>
          <a:p>
            <a:pPr indent="0" lvl="0" marL="0" rtl="0" algn="l">
              <a:lnSpc>
                <a:spcPct val="115000"/>
              </a:lnSpc>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g3689302ddf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8" name="Google Shape;598;g3689302ddf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032849"/>
                </a:solidFill>
              </a:rPr>
              <a:t>Climate Central’s </a:t>
            </a:r>
            <a:r>
              <a:rPr lang="en" u="sng">
                <a:solidFill>
                  <a:srgbClr val="007CAD"/>
                </a:solidFill>
                <a:hlinkClick r:id="rId2">
                  <a:extLst>
                    <a:ext uri="{A12FA001-AC4F-418D-AE19-62706E023703}">
                      <ahyp:hlinkClr val="tx"/>
                    </a:ext>
                  </a:extLst>
                </a:hlinkClick>
              </a:rPr>
              <a:t>Coastal Risk Finder</a:t>
            </a:r>
            <a:r>
              <a:rPr lang="en">
                <a:solidFill>
                  <a:srgbClr val="032849"/>
                </a:solidFill>
              </a:rPr>
              <a:t> provides maps and analysis of the people, homes, and land projected to be at risk from worsening coastal flooding driven by rising seas in different U.S. geographies under various scenarios or pathways for reducing heat-trapping pollution. </a:t>
            </a:r>
            <a:endParaRPr>
              <a:solidFill>
                <a:schemeClr val="dk1"/>
              </a:solidFill>
            </a:endParaRPr>
          </a:p>
          <a:p>
            <a:pPr indent="0" lvl="0" marL="0" rtl="0" algn="l">
              <a:lnSpc>
                <a:spcPct val="90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31eaf865cb3_0_20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8" name="Google Shape;318;g31eaf865cb3_0_20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Greenhouse gases warm the Earth by trapping heat</a:t>
            </a:r>
            <a:r>
              <a:rPr lang="en"/>
              <a:t> in the atmosphere</a:t>
            </a:r>
            <a:r>
              <a:rPr lang="en"/>
              <a:t>. Scientists </a:t>
            </a:r>
            <a:r>
              <a:rPr lang="en" u="sng">
                <a:solidFill>
                  <a:schemeClr val="hlink"/>
                </a:solidFill>
                <a:hlinkClick r:id="rId2"/>
              </a:rPr>
              <a:t>first demonstrated this fact</a:t>
            </a:r>
            <a:r>
              <a:rPr lang="en"/>
              <a:t> in the 1800s.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Earth’s atmosphere contains a mix of gases that sustain life by absorbing some solar radiation, allowing living organisms to breathe, and transporting water.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One class of gases, known as greenhouse gases, traps heat near Earth’s surface. These heat-trapping greenhouse gases include carbon dioxide (CO2), methane (CH4), nitrous oxide (N2O), and water vapor.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Greenhouse gases play a key role in regulating life-sustaining temperatures on Earth. Without any greenhouse gases, the energy that the Earth receives from the sun would radiate back into space, making our planet far too cold to support life. Too high a concentration, however, can trap a dangerous amount of heat. </a:t>
            </a:r>
            <a:endParaRPr/>
          </a:p>
          <a:p>
            <a:pPr indent="0" lvl="0" marL="0" rtl="0" algn="l">
              <a:spcBef>
                <a:spcPts val="0"/>
              </a:spcBef>
              <a:spcAft>
                <a:spcPts val="0"/>
              </a:spcAft>
              <a:buNone/>
            </a:pPr>
            <a:r>
              <a:t/>
            </a:r>
            <a:endParaRPr/>
          </a:p>
          <a:p>
            <a:pPr indent="0" lvl="0" marL="0" rtl="0" algn="l">
              <a:spcBef>
                <a:spcPts val="0"/>
              </a:spcBef>
              <a:spcAft>
                <a:spcPts val="0"/>
              </a:spcAft>
              <a:buSzPts val="1100"/>
              <a:buNone/>
            </a:pPr>
            <a:r>
              <a:rPr lang="en">
                <a:solidFill>
                  <a:schemeClr val="dk1"/>
                </a:solidFill>
              </a:rPr>
              <a:t>Read more: </a:t>
            </a:r>
            <a:r>
              <a:rPr lang="en" u="sng">
                <a:solidFill>
                  <a:schemeClr val="hlink"/>
                </a:solidFill>
                <a:hlinkClick r:id="rId3"/>
              </a:rPr>
              <a:t>Heat-Trapping Pollution</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19" name="Google Shape;319;g31eaf865cb3_0_20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1" name="Shape 601"/>
        <p:cNvGrpSpPr/>
        <p:nvPr/>
      </p:nvGrpSpPr>
      <p:grpSpPr>
        <a:xfrm>
          <a:off x="0" y="0"/>
          <a:ext cx="0" cy="0"/>
          <a:chOff x="0" y="0"/>
          <a:chExt cx="0" cy="0"/>
        </a:xfrm>
      </p:grpSpPr>
      <p:sp>
        <p:nvSpPr>
          <p:cNvPr id="602" name="Google Shape;602;g3657f2f331b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3" name="Google Shape;603;g3657f2f331b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500">
                <a:solidFill>
                  <a:schemeClr val="dk1"/>
                </a:solidFill>
              </a:rPr>
              <a:t>Tropical Cyclones (Hurricanes)</a:t>
            </a:r>
            <a:endParaRPr b="1" sz="1500">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Warming oceans fuel stronger tropical cyclones (including hurricanes) that bring more heavy rainfall and higher storm surge when they make landfall.</a:t>
            </a:r>
            <a:endParaRPr b="1">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2"/>
              </a:rPr>
              <a:t>Extreme Weather Toolkit: Tropical Cyclones</a:t>
            </a:r>
            <a:r>
              <a:rPr lang="en">
                <a:solidFill>
                  <a:schemeClr val="dk1"/>
                </a:solidFill>
              </a:rPr>
              <a:t> for quick facts (in English and Spanish) and the latest Climate Central resources on tropical cyclones.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36bdf1d641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8" name="Google Shape;608;g336bdf1d641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hlink"/>
                </a:solidFill>
                <a:hlinkClick r:id="rId2"/>
              </a:rPr>
              <a:t>Warming of the surface ocean</a:t>
            </a:r>
            <a:r>
              <a:rPr lang="en">
                <a:solidFill>
                  <a:schemeClr val="dk1"/>
                </a:solidFill>
              </a:rPr>
              <a:t> due to human-caused climate change is causing more tropical cyclones to reach the </a:t>
            </a:r>
            <a:r>
              <a:rPr lang="en" u="sng">
                <a:solidFill>
                  <a:schemeClr val="hlink"/>
                </a:solidFill>
                <a:hlinkClick r:id="rId3"/>
              </a:rPr>
              <a:t>most severe categories</a:t>
            </a:r>
            <a:r>
              <a:rPr lang="en">
                <a:solidFill>
                  <a:schemeClr val="dk1"/>
                </a:solidFill>
              </a:rPr>
              <a:t>. Globally, human-caused warming has increased the likelihood of a hurricane developing into a Category 3 or stronger by about 5% per decade since 1979. The latest IPCC report concludes that the proportion of very intense (Category 4 and 5) tropical cyclones is </a:t>
            </a:r>
            <a:r>
              <a:rPr lang="en" u="sng">
                <a:solidFill>
                  <a:schemeClr val="hlink"/>
                </a:solidFill>
                <a:hlinkClick r:id="rId4"/>
              </a:rPr>
              <a:t>projected</a:t>
            </a:r>
            <a:r>
              <a:rPr lang="en">
                <a:solidFill>
                  <a:schemeClr val="dk1"/>
                </a:solidFill>
              </a:rPr>
              <a:t> to increase globally with continued global warming.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Climate change </a:t>
            </a:r>
            <a:r>
              <a:rPr lang="en" u="sng">
                <a:solidFill>
                  <a:schemeClr val="hlink"/>
                </a:solidFill>
                <a:hlinkClick r:id="rId5"/>
              </a:rPr>
              <a:t>increased maximum wind speeds for every Atlantic hurricane in 2024</a:t>
            </a:r>
            <a:r>
              <a:rPr lang="en">
                <a:solidFill>
                  <a:schemeClr val="dk1"/>
                </a:solidFill>
              </a:rPr>
              <a:t>, according to a Climate Central analysis based on new peer-reviewed research, and is increasing the fraction of storms that undergo </a:t>
            </a:r>
            <a:r>
              <a:rPr lang="en" u="sng">
                <a:solidFill>
                  <a:schemeClr val="hlink"/>
                </a:solidFill>
                <a:hlinkClick r:id="rId6"/>
              </a:rPr>
              <a:t>rapid intensification</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Although the frequency of tropical storms is not necessarily increasing, sea level rise can amplify potential </a:t>
            </a:r>
            <a:r>
              <a:rPr lang="en" u="sng">
                <a:solidFill>
                  <a:schemeClr val="hlink"/>
                </a:solidFill>
                <a:hlinkClick r:id="rId7"/>
              </a:rPr>
              <a:t>storm surge</a:t>
            </a:r>
            <a:r>
              <a:rPr lang="en">
                <a:solidFill>
                  <a:schemeClr val="dk1"/>
                </a:solidFill>
              </a:rPr>
              <a:t> when storms do occur, putting coastal residents at particular risk.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Tropical cyclone rainfall rates are </a:t>
            </a:r>
            <a:r>
              <a:rPr lang="en" u="sng">
                <a:solidFill>
                  <a:schemeClr val="hlink"/>
                </a:solidFill>
                <a:hlinkClick r:id="rId8"/>
              </a:rPr>
              <a:t>increasing by more than 1% per year</a:t>
            </a:r>
            <a:r>
              <a:rPr lang="en">
                <a:solidFill>
                  <a:schemeClr val="dk1"/>
                </a:solidFill>
              </a:rPr>
              <a:t>, with </a:t>
            </a:r>
            <a:r>
              <a:rPr lang="en" u="sng">
                <a:solidFill>
                  <a:schemeClr val="hlink"/>
                </a:solidFill>
                <a:hlinkClick r:id="rId9"/>
              </a:rPr>
              <a:t>further increases</a:t>
            </a:r>
            <a:r>
              <a:rPr lang="en">
                <a:solidFill>
                  <a:schemeClr val="dk1"/>
                </a:solidFill>
              </a:rPr>
              <a:t> expected with further warming. This higher rainfall intensity, combined with the fact that climate change is enabling tropical cyclones to </a:t>
            </a:r>
            <a:r>
              <a:rPr lang="en" u="sng">
                <a:solidFill>
                  <a:schemeClr val="hlink"/>
                </a:solidFill>
                <a:hlinkClick r:id="rId10"/>
              </a:rPr>
              <a:t>maintain more of their strength</a:t>
            </a:r>
            <a:r>
              <a:rPr lang="en">
                <a:solidFill>
                  <a:schemeClr val="dk1"/>
                </a:solidFill>
              </a:rPr>
              <a:t> after making landfall, increases the risk of inland flooding, which accounts for </a:t>
            </a:r>
            <a:r>
              <a:rPr lang="en" u="sng">
                <a:solidFill>
                  <a:schemeClr val="hlink"/>
                </a:solidFill>
                <a:hlinkClick r:id="rId11"/>
              </a:rPr>
              <a:t>more than half</a:t>
            </a:r>
            <a:r>
              <a:rPr lang="en">
                <a:solidFill>
                  <a:schemeClr val="dk1"/>
                </a:solidFill>
              </a:rPr>
              <a:t> of past U.S. hurricane fatalities.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12"/>
              </a:rPr>
              <a:t>Reporting Resources: Hurricanes and Climate Change</a:t>
            </a:r>
            <a:r>
              <a:rPr lang="en">
                <a:solidFill>
                  <a:schemeClr val="dk1"/>
                </a:solidFill>
              </a:rPr>
              <a:t> (2025)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36806a21155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36806a21155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About </a:t>
            </a:r>
            <a:r>
              <a:rPr lang="en" u="sng">
                <a:solidFill>
                  <a:schemeClr val="hlink"/>
                </a:solidFill>
                <a:hlinkClick r:id="rId2"/>
              </a:rPr>
              <a:t>80% of major hurricanes</a:t>
            </a:r>
            <a:r>
              <a:rPr lang="en"/>
              <a:t> (Category 3-5) undergo </a:t>
            </a:r>
            <a:r>
              <a:rPr lang="en" u="sng">
                <a:solidFill>
                  <a:schemeClr val="hlink"/>
                </a:solidFill>
                <a:hlinkClick r:id="rId3"/>
              </a:rPr>
              <a:t>rapid intensification</a:t>
            </a:r>
            <a:r>
              <a:rPr lang="en"/>
              <a:t> — defined as an increase in the maximum sustained winds of a tropical cyclone of at least 30 kt (about 35 mph) in a 24-hour period.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Research suggests that warmer sea surface temperatures may </a:t>
            </a:r>
            <a:r>
              <a:rPr lang="en" u="sng">
                <a:solidFill>
                  <a:schemeClr val="hlink"/>
                </a:solidFill>
                <a:hlinkClick r:id="rId4"/>
              </a:rPr>
              <a:t>contribute to an increased fraction of tropical cyclones</a:t>
            </a:r>
            <a:r>
              <a:rPr lang="en"/>
              <a:t> that undergo rapid intensification.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Forecasting rapid intensification can be challenging, which contributes to the high human and economic toll of such storms.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5"/>
              </a:rPr>
              <a:t>Reporting Resources: Hurricanes and Climate Change</a:t>
            </a:r>
            <a:r>
              <a:rPr lang="en"/>
              <a:t> (2025)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Explore Climate Central’s </a:t>
            </a:r>
            <a:r>
              <a:rPr lang="en" u="sng">
                <a:solidFill>
                  <a:schemeClr val="hlink"/>
                </a:solidFill>
                <a:hlinkClick r:id="rId6"/>
              </a:rPr>
              <a:t>Climate Shift Index: Tropical Cyclones</a:t>
            </a:r>
            <a:r>
              <a:rPr lang="en">
                <a:solidFill>
                  <a:schemeClr val="dk1"/>
                </a:solidFill>
              </a:rPr>
              <a:t> tool to see how much climate change has added to the strength of a storm’s winds.</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657f2f331b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0" name="Google Shape;620;g3657f2f331b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Heat trapping pollution also impacts ecosystems through changes in average conditions and extreme events. These ecological changes can affect human health, agriculture, and more. People and animals depend on ecosystems for basic needs such as food, clean air, and clean water. They’re also integral to regional economies, recreation, and cultural traditions.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378f8d687eb_1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378f8d687eb_1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i="1" lang="en" u="sng">
                <a:solidFill>
                  <a:schemeClr val="hlink"/>
                </a:solidFill>
                <a:hlinkClick r:id="rId2"/>
              </a:rPr>
              <a:t>Download local graphics for 198 U.S. cities</a:t>
            </a:r>
            <a:r>
              <a:rPr i="1" lang="en"/>
              <a:t>.</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For example, warming trends lead to more freeze-free days each year — giving plants more time to grow and release allergy-inducing pollen.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freeze-free growing season lengthened in 87% (173) of the 198 U.S. cities analyzed — by 21 days on average from 1970 to 2025.</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Lengthening growing seasons can also affect farmers’ planting, irrigation, pest management, and harvest schedules and strategies.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Warmer Growing Season, Longer Allergy Season</a:t>
            </a:r>
            <a:r>
              <a:rPr lang="en"/>
              <a:t> (2026)</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g378f8d687eb_1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1" name="Google Shape;631;g378f8d687eb_1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a:t>
            </a:r>
            <a:r>
              <a:rPr lang="en" u="sng">
                <a:solidFill>
                  <a:schemeClr val="hlink"/>
                </a:solidFill>
                <a:hlinkClick r:id="rId2"/>
              </a:rPr>
              <a:t>2021 study</a:t>
            </a:r>
            <a:r>
              <a:rPr lang="en"/>
              <a:t> found that human-caused warming was a primary driver of North American pollen seasons lengthening (by 20 days on average) from 1990 to 2018.</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addition to the effects of warming, </a:t>
            </a:r>
            <a:r>
              <a:rPr lang="en" u="sng">
                <a:solidFill>
                  <a:schemeClr val="hlink"/>
                </a:solidFill>
                <a:hlinkClick r:id="rId3"/>
              </a:rPr>
              <a:t>higher levels of planet-warming CO2 in the air can boost pollen production</a:t>
            </a:r>
            <a:r>
              <a:rPr lang="en"/>
              <a:t> in plants, particularly in grasses and ragweed.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continued high rates of CO2 pollution, the U.S. could face </a:t>
            </a:r>
            <a:r>
              <a:rPr lang="en" u="sng">
                <a:solidFill>
                  <a:schemeClr val="hlink"/>
                </a:solidFill>
                <a:hlinkClick r:id="rId4"/>
              </a:rPr>
              <a:t>up to a 200% increase in pollen production</a:t>
            </a:r>
            <a:r>
              <a:rPr lang="en"/>
              <a:t> by the end of this century, according to a 2022 study.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Longer and more intense pollen seasons can have serious consequences for people with respiratory illnesses like asthma — particularly for children. </a:t>
            </a:r>
            <a:r>
              <a:rPr lang="en">
                <a:solidFill>
                  <a:srgbClr val="032849"/>
                </a:solidFill>
              </a:rPr>
              <a:t>These burdens are unequally shared. Black and Puerto Rican children are between </a:t>
            </a:r>
            <a:r>
              <a:rPr lang="en" u="sng">
                <a:solidFill>
                  <a:srgbClr val="007CAD"/>
                </a:solidFill>
                <a:hlinkClick r:id="rId5">
                  <a:extLst>
                    <a:ext uri="{A12FA001-AC4F-418D-AE19-62706E023703}">
                      <ahyp:hlinkClr val="tx"/>
                    </a:ext>
                  </a:extLst>
                </a:hlinkClick>
              </a:rPr>
              <a:t>two and three times more likely to have asthma</a:t>
            </a:r>
            <a:r>
              <a:rPr lang="en">
                <a:solidFill>
                  <a:srgbClr val="032849"/>
                </a:solidFill>
              </a:rPr>
              <a:t> than white children, and are therefore more at risk for allergic asthma.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6"/>
              </a:rPr>
              <a:t>Longer Growing Season, Longer Allergy Season in 172 U.S. Cities</a:t>
            </a:r>
            <a:r>
              <a:rPr lang="en">
                <a:solidFill>
                  <a:schemeClr val="dk1"/>
                </a:solidFill>
              </a:rPr>
              <a:t> (2025)</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388c25f1d2c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388c25f1d2c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 </a:t>
            </a:r>
            <a:r>
              <a:rPr i="1" lang="en" u="sng">
                <a:solidFill>
                  <a:schemeClr val="hlink"/>
                </a:solidFill>
                <a:hlinkClick r:id="rId2"/>
              </a:rPr>
              <a:t>Download local graphics for 242 U.S. cities</a:t>
            </a:r>
            <a:r>
              <a:rPr i="1" lang="en">
                <a:solidFill>
                  <a:schemeClr val="dk1"/>
                </a:solidFill>
              </a:rPr>
              <a:t>.</a:t>
            </a:r>
            <a:endParaRPr i="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Mosquitoes thrive in warm, humid weather. As our climate warms, many places are becoming more hospitable to mosquitoes — and the health risks they can carry. As spring and fall temperatures warm, mosquitoes can emerge earlier and survive later into the year.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Climate Central assessed mosquito weather trends from 1979 to 2022 in 242 U.S. locations. Over this period, 173 locations saw annual mosquito days increase — by 16 days on average.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Mosquito Days</a:t>
            </a:r>
            <a:r>
              <a:rPr lang="en"/>
              <a:t> (2023)</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378f8d687eb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6" name="Google Shape;646;g378f8d687eb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local graphics for 243 U.S. cities. </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Gardeners and farmers across the U.S. look to plant hardiness zones for guidance on which plants to grow. These zones, based on the coldest temperatures of the year, determine which plants can grow and thrive in different parts of the country.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About 67% of 243 U.S. locations analyzed have already shifted to warmer planting zones from the past (1951-1980) to the present (1995-2024). Alaska, the Northwest, and the Southwest have been most affected.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With continued heat-trapping pollution, 90% of locations are likely to shift to warmer planting zones by the middle of the century (2036-2065). The Upper Midwest is likely to be most affected.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carbon pollution continues, these shifts could continue or even accelerate, forcing farmers and gardeners to adapt by selecting plants adapted to a wider and warmer range of temperatures.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Warming Planting Zones</a:t>
            </a:r>
            <a:r>
              <a:rPr lang="en"/>
              <a:t> (2025) and </a:t>
            </a:r>
            <a:r>
              <a:rPr lang="en" u="sng">
                <a:solidFill>
                  <a:schemeClr val="hlink"/>
                </a:solidFill>
                <a:hlinkClick r:id="rId4"/>
              </a:rPr>
              <a:t>Growing Degree Days</a:t>
            </a:r>
            <a:r>
              <a:rPr lang="en"/>
              <a:t> (2022)</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d8865eda6d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4" name="Google Shape;654;g3d8865eda6d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Shorter winters and warmer springs can disrupt the environmental cues that birds rely on to begin their spring migrations and affect the distances they travel to find suitable breeding grounds.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disruptions may impact the long-term survival of bird populations — making the future uncertain for hundreds of species across North America. Indeed, the total North American bird population has lost a staggering 2.9 billion birds since 1970 — a 29% decline.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Nearly two-thirds of North American bird species are vulnerable to significant range loss if the planet warms 3°C (5.4°F) above pre-industrial temperatures. At this level of warming, common backyard birds like the American Robin may no longer occupy much of their current U.S. range.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state of North American birds is just one example of the profound effects of climate change on global ecosystems and biodiversity. According to the Fifth National Climate Assessment, “Climate change is driving transformational changes in many ecosystems, such as reducing biodiversity, shifting the distribution and life cycles of species, and increasing the risk of disease and invasive species.”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Read more: </a:t>
            </a:r>
            <a:r>
              <a:rPr lang="en" u="sng">
                <a:solidFill>
                  <a:schemeClr val="hlink"/>
                </a:solidFill>
                <a:hlinkClick r:id="rId2"/>
              </a:rPr>
              <a:t>How Climate Change Puts Birds at Risk</a:t>
            </a:r>
            <a:r>
              <a:rPr lang="en">
                <a:solidFill>
                  <a:schemeClr val="dk1"/>
                </a:solidFill>
              </a:rPr>
              <a:t> (2026)</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364bda8587e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9" name="Google Shape;659;g364bda8587e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rgbClr val="032849"/>
                </a:solidFill>
              </a:rPr>
              <a:t>If recent pollution and warming trends continue, people and ecosystems will face increasing risks. But there are many options to cut </a:t>
            </a:r>
            <a:r>
              <a:rPr lang="en" u="sng">
                <a:solidFill>
                  <a:srgbClr val="007CAD"/>
                </a:solidFill>
                <a:hlinkClick r:id="rId2">
                  <a:extLst>
                    <a:ext uri="{A12FA001-AC4F-418D-AE19-62706E023703}">
                      <ahyp:hlinkClr val="tx"/>
                    </a:ext>
                  </a:extLst>
                </a:hlinkClick>
              </a:rPr>
              <a:t>heat-trapping pollution</a:t>
            </a:r>
            <a:r>
              <a:rPr lang="en">
                <a:solidFill>
                  <a:srgbClr val="032849"/>
                </a:solidFill>
              </a:rPr>
              <a:t> from energy, transportation, buildings, agriculture, and more.</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rPr lang="en">
                <a:solidFill>
                  <a:srgbClr val="032849"/>
                </a:solidFill>
              </a:rPr>
              <a:t>Every fraction of a degree of avoided warming counts toward a safer future — </a:t>
            </a:r>
            <a:r>
              <a:rPr lang="en" u="sng">
                <a:solidFill>
                  <a:srgbClr val="1155CC"/>
                </a:solidFill>
                <a:hlinkClick r:id="rId3">
                  <a:extLst>
                    <a:ext uri="{A12FA001-AC4F-418D-AE19-62706E023703}">
                      <ahyp:hlinkClr val="tx"/>
                    </a:ext>
                  </a:extLst>
                </a:hlinkClick>
              </a:rPr>
              <a:t>especially for younger generations</a:t>
            </a:r>
            <a:r>
              <a:rPr lang="en">
                <a:solidFill>
                  <a:srgbClr val="032849"/>
                </a:solidFill>
              </a:rPr>
              <a:t>. </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rPr lang="en">
                <a:solidFill>
                  <a:srgbClr val="032849"/>
                </a:solidFill>
              </a:rPr>
              <a:t>This part of the presentation reviews climate solutions that can displace fossil fuels, slow rates of warming, and ensure a safer future in the U.S. and around the globe.</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rPr lang="en">
                <a:solidFill>
                  <a:srgbClr val="032849"/>
                </a:solidFill>
              </a:rPr>
              <a:t>Adapting to the current impacts of climate change is also critical to ensure the health, safety, and wellbeing of people, ecosystems, and economies on a rapidly-warming planet.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1eaf865cb3_0_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31eaf865cb3_0_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Although a natural greenhouse effect has affected temperatures on Earth for millions of years, there is </a:t>
            </a:r>
            <a:r>
              <a:rPr lang="en" u="sng">
                <a:solidFill>
                  <a:schemeClr val="hlink"/>
                </a:solidFill>
                <a:hlinkClick r:id="rId2"/>
              </a:rPr>
              <a:t>scientific consensus</a:t>
            </a:r>
            <a:r>
              <a:rPr lang="en"/>
              <a:t> that human activities, particularly burning fossil fuels, is amplifying the natural greenhouse effect and causing rapid warming that goes far beyond natural variability.</a:t>
            </a:r>
            <a:endParaRPr/>
          </a:p>
          <a:p>
            <a:pPr indent="0" lvl="0" marL="0" rtl="0" algn="l">
              <a:spcBef>
                <a:spcPts val="0"/>
              </a:spcBef>
              <a:spcAft>
                <a:spcPts val="0"/>
              </a:spcAft>
              <a:buNone/>
            </a:pPr>
            <a:r>
              <a:t/>
            </a:r>
            <a:endParaRPr/>
          </a:p>
          <a:p>
            <a:pPr indent="0" lvl="0" marL="0" rtl="0" algn="l">
              <a:spcBef>
                <a:spcPts val="0"/>
              </a:spcBef>
              <a:spcAft>
                <a:spcPts val="0"/>
              </a:spcAft>
              <a:buSzPts val="1100"/>
              <a:buNone/>
            </a:pPr>
            <a:r>
              <a:rPr lang="en">
                <a:solidFill>
                  <a:schemeClr val="dk1"/>
                </a:solidFill>
              </a:rPr>
              <a:t>Read more: </a:t>
            </a:r>
            <a:r>
              <a:rPr lang="en" u="sng">
                <a:solidFill>
                  <a:schemeClr val="hlink"/>
                </a:solidFill>
                <a:hlinkClick r:id="rId3"/>
              </a:rPr>
              <a:t>Heat-Trapping Pollution</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26" name="Google Shape;326;g31eaf865cb3_0_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64cb3fb633_3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5" name="Google Shape;665;g364cb3fb633_3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Electric power (generated from burning coal and methane gas) </a:t>
            </a:r>
            <a:r>
              <a:rPr lang="en">
                <a:solidFill>
                  <a:schemeClr val="dk1"/>
                </a:solidFill>
              </a:rPr>
              <a:t>is the </a:t>
            </a:r>
            <a:r>
              <a:rPr lang="en" u="sng">
                <a:solidFill>
                  <a:schemeClr val="hlink"/>
                </a:solidFill>
                <a:hlinkClick r:id="rId2"/>
              </a:rPr>
              <a:t>leading source of heat-trapping pollution in 17 U.S. states</a:t>
            </a:r>
            <a:r>
              <a:rPr lang="en">
                <a:solidFill>
                  <a:schemeClr val="dk1"/>
                </a:solidFill>
              </a:rPr>
              <a:t>, and accounts for </a:t>
            </a:r>
            <a:r>
              <a:rPr lang="en" u="sng">
                <a:solidFill>
                  <a:schemeClr val="hlink"/>
                </a:solidFill>
                <a:hlinkClick r:id="rId3"/>
              </a:rPr>
              <a:t>25%</a:t>
            </a:r>
            <a:r>
              <a:rPr lang="en">
                <a:solidFill>
                  <a:schemeClr val="dk1"/>
                </a:solidFill>
              </a:rPr>
              <a:t> of U.S. greenhouse gas emissions.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demand for electricity continues to grow, producing more clean electricity from renewable sources like solar and wind will be key to meeting surging demand while reducing heat-trapping pollution.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W</a:t>
            </a:r>
            <a:r>
              <a:rPr lang="en"/>
              <a:t>ind turbines convert energy from the wind into electricity, providing a clean, renewable alternative to electricity generated by burning fossil fuels such as coal or natural gas (methane gas).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Clean Energy Investment in Every State</a:t>
            </a:r>
            <a:r>
              <a:rPr lang="en"/>
              <a:t> (2024)</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g364cb3fb633_3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0" name="Google Shape;670;g364cb3fb633_3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Solar power is another source of </a:t>
            </a:r>
            <a:r>
              <a:rPr lang="en">
                <a:solidFill>
                  <a:schemeClr val="dk1"/>
                </a:solidFill>
              </a:rPr>
              <a:t>clean, renewable </a:t>
            </a:r>
            <a:r>
              <a:rPr lang="en">
                <a:solidFill>
                  <a:schemeClr val="dk1"/>
                </a:solidFill>
              </a:rPr>
              <a:t>electricity, and a leading alternative to burning fossil fuels.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costs of onshore wind, solar photovoltaics, and electric vehicle (EV) batteries have all decreased sharply since 2000 (</a:t>
            </a:r>
            <a:r>
              <a:rPr lang="en" u="sng">
                <a:solidFill>
                  <a:schemeClr val="hlink"/>
                </a:solidFill>
                <a:hlinkClick r:id="rId2"/>
              </a:rPr>
              <a:t>NCA5 Fig 32.8</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Plummeting costs and rapid adoption around the globe have made these clean energy sources the most cost-competitive source of new energy globally. In 2024, utility-scale solar and onshore wind projects were </a:t>
            </a:r>
            <a:r>
              <a:rPr lang="en" u="sng">
                <a:solidFill>
                  <a:schemeClr val="hlink"/>
                </a:solidFill>
                <a:hlinkClick r:id="rId3"/>
              </a:rPr>
              <a:t>41% and 53% cheaper</a:t>
            </a:r>
            <a:r>
              <a:rPr lang="en">
                <a:solidFill>
                  <a:schemeClr val="dk1"/>
                </a:solidFill>
              </a:rPr>
              <a:t>, respectively, than the lowest-cost fossil fuel alternatives.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4"/>
              </a:rPr>
              <a:t>Clean Energy Investment in Every State</a:t>
            </a:r>
            <a:r>
              <a:rPr lang="en">
                <a:solidFill>
                  <a:schemeClr val="dk1"/>
                </a:solidFill>
              </a:rPr>
              <a:t> (2024)</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g364bda8587e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5" name="Google Shape;675;g364bda8587e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Solar and wind are growing worldwide and in the U.S. </a:t>
            </a:r>
            <a:r>
              <a:rPr lang="en">
                <a:solidFill>
                  <a:schemeClr val="dk1"/>
                </a:solidFill>
              </a:rPr>
              <a:t>The U.S. generated record levels of electricity from solar and wind in 2025 — enough to power the equivalent of more than 79 million average U.S. homes. That’s more than triple the amount generated a decade ago, in 2016.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t>The U.S. clean energy transition faces </a:t>
            </a:r>
            <a:r>
              <a:rPr lang="en" u="sng">
                <a:solidFill>
                  <a:schemeClr val="hlink"/>
                </a:solidFill>
                <a:hlinkClick r:id="rId2"/>
              </a:rPr>
              <a:t>new headwinds</a:t>
            </a:r>
            <a:r>
              <a:rPr lang="en"/>
              <a:t>. But expanding clean, affordable electricity from solar and wind will be key to meeting rising energy demands while reducing heat-trapping pollution.</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Read more: </a:t>
            </a:r>
            <a:r>
              <a:rPr lang="en" u="sng">
                <a:solidFill>
                  <a:schemeClr val="hlink"/>
                </a:solidFill>
                <a:hlinkClick r:id="rId3"/>
              </a:rPr>
              <a:t>U.S. Solar and Wind Growth in 2025</a:t>
            </a:r>
            <a:r>
              <a:rPr lang="en">
                <a:solidFill>
                  <a:schemeClr val="dk1"/>
                </a:solidFill>
              </a:rPr>
              <a:t> (2026)</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3d8865eda6d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3d8865eda6d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Meanwhile, the costs of electricity from solar and wind have decreased rapidly.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unsubsidized cost of solar and wind power in the U.S. fell by 76% and 51%, respectively, from 2010 to 2024, due to improvements in technology, manufacturing, and project deployment.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Globally, wind and solar are now the most cost-competitive sources of new electricity generation.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2"/>
              </a:rPr>
              <a:t>U.S. Solar and Wind Growth in 2025</a:t>
            </a:r>
            <a:r>
              <a:rPr lang="en">
                <a:solidFill>
                  <a:schemeClr val="dk1"/>
                </a:solidFill>
              </a:rPr>
              <a:t> (2026)</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364bda8587e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5" name="Google Shape;685;g364bda8587e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i="1" lang="en" u="sng">
                <a:solidFill>
                  <a:schemeClr val="hlink"/>
                </a:solidFill>
                <a:hlinkClick r:id="rId2"/>
              </a:rPr>
              <a:t>Download graphics for U.S. states</a:t>
            </a:r>
            <a:r>
              <a:rPr i="1" lang="en"/>
              <a:t>.</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Although the majority (</a:t>
            </a:r>
            <a:r>
              <a:rPr lang="en">
                <a:solidFill>
                  <a:schemeClr val="dk1"/>
                </a:solidFill>
              </a:rPr>
              <a:t>58%</a:t>
            </a:r>
            <a:r>
              <a:rPr lang="en"/>
              <a:t>) of U.S. electricity still comes from planet-warming fossil fuels, the relative contribution of fossil fuels to the overall energy mix is decreasing as solar and wind grow.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U.S. is in the midst of the largest surge in U.S. electricity demand since 2000, driven by data centers. Producing more clean and affordable electricity from solar and wind will be key to meeting rising demand while reducing harmful heat-trapping pollution.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A Decade of Growth for U.S. Solar and Wind</a:t>
            </a:r>
            <a:r>
              <a:rPr lang="en"/>
              <a:t> (2025)</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64bda8587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64bda8587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 </a:t>
            </a:r>
            <a:r>
              <a:rPr i="1" lang="en" u="sng">
                <a:solidFill>
                  <a:schemeClr val="hlink"/>
                </a:solidFill>
                <a:hlinkClick r:id="rId2"/>
              </a:rPr>
              <a:t>Download graphics for U.S. states.</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Although the U.S. has reduced emissions by about 1% per year since 2005, this pace is not fast enough to cut heat-trapping emissions 50% below 2005 levels by 2030 (the national goal prior to 2025). Reaching these targets requires action at the state and local levels.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dozens of options to reduce emissions in any sector of the economy. And each state has a different mix of emissions sources, requiring tailored climate solutions.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Climate Solutions in Every State</a:t>
            </a:r>
            <a:r>
              <a:rPr lang="en"/>
              <a:t> (2023)</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364cb3fb633_3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364cb3fb633_3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Transportation</a:t>
            </a:r>
            <a:r>
              <a:rPr lang="en"/>
              <a:t> is the leading source of heat-trapping pollution in the U</a:t>
            </a:r>
            <a:r>
              <a:rPr lang="en"/>
              <a:t>.S. </a:t>
            </a:r>
            <a:r>
              <a:rPr lang="en">
                <a:solidFill>
                  <a:srgbClr val="032849"/>
                </a:solidFill>
              </a:rPr>
              <a:t>About </a:t>
            </a:r>
            <a:r>
              <a:rPr lang="en" u="sng">
                <a:solidFill>
                  <a:schemeClr val="hlink"/>
                </a:solidFill>
                <a:hlinkClick r:id="rId2"/>
              </a:rPr>
              <a:t>97% of U.S. transportation emissions</a:t>
            </a:r>
            <a:r>
              <a:rPr lang="en">
                <a:solidFill>
                  <a:srgbClr val="032849"/>
                </a:solidFill>
              </a:rPr>
              <a:t> come from CO2 produced during the combustion of fossil fuels such as gasoline and diesel in internal combustion engines — </a:t>
            </a:r>
            <a:r>
              <a:rPr lang="en" u="sng">
                <a:solidFill>
                  <a:schemeClr val="hlink"/>
                </a:solidFill>
                <a:hlinkClick r:id="rId3"/>
              </a:rPr>
              <a:t>mostly in cars and trucks</a:t>
            </a:r>
            <a:r>
              <a:rPr lang="en">
                <a:solidFill>
                  <a:srgbClr val="032849"/>
                </a:solidFill>
              </a:rPr>
              <a: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Replacing fossil fuel-powered vehicles with electric vehicles (EVs) can reduce tailpipe emissions and avoid additional warming, while also improving air quality.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 EV requires about half of the energy that a gasoline-powered car uses. This increased efficiency translates into less heat-trapping pollution, regardless of the source of electricity powering the grid that EVs plug into.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average across all U.S. states, driving an EV reduces CO2 emissions by 66% compared with a gasoline-powered vehicle. As clean electricity continues to grow, emissions associated with EVs will continue to decrease.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Clean Energy Investment in Every State</a:t>
            </a:r>
            <a:r>
              <a:rPr lang="en"/>
              <a:t> (2024)</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g364bda8587e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2" name="Google Shape;702;g364bda8587e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Click </a:t>
            </a:r>
            <a:r>
              <a:rPr i="1" lang="en" u="sng">
                <a:solidFill>
                  <a:schemeClr val="hlink"/>
                </a:solidFill>
                <a:hlinkClick r:id="rId2"/>
              </a:rPr>
              <a:t>here</a:t>
            </a:r>
            <a:r>
              <a:rPr i="1" lang="en"/>
              <a:t> to download the animation.</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More</a:t>
            </a:r>
            <a:r>
              <a:rPr lang="en"/>
              <a:t> EVs than ever are on the road in the U.S., with </a:t>
            </a:r>
            <a:r>
              <a:rPr lang="en" u="sng">
                <a:solidFill>
                  <a:schemeClr val="hlink"/>
                </a:solidFill>
                <a:hlinkClick r:id="rId3"/>
              </a:rPr>
              <a:t>a surge in sales</a:t>
            </a:r>
            <a:r>
              <a:rPr lang="en"/>
              <a:t> over the last five years. Public charging infrastructure supports growing EV adoption.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January 2025, there were nearly 196,000 public EV charging ports in the U.S. — a more than 6-fold increase from 2016. Despite the recent expansion of EV charging infrastructure, continued growth in EV sales would require more public chargers — especially in areas with sparse coverage.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Electric Vehicle Charge Up</a:t>
            </a:r>
            <a:r>
              <a:rPr lang="en"/>
              <a:t> (2025)</a:t>
            </a:r>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5" name="Shape 705"/>
        <p:cNvGrpSpPr/>
        <p:nvPr/>
      </p:nvGrpSpPr>
      <p:grpSpPr>
        <a:xfrm>
          <a:off x="0" y="0"/>
          <a:ext cx="0" cy="0"/>
          <a:chOff x="0" y="0"/>
          <a:chExt cx="0" cy="0"/>
        </a:xfrm>
      </p:grpSpPr>
      <p:sp>
        <p:nvSpPr>
          <p:cNvPr id="706" name="Google Shape;706;g364bda8587e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7" name="Google Shape;707;g364bda8587e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graphics for 242 U.S. cities.</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 </a:t>
            </a:r>
            <a:r>
              <a:rPr lang="en" u="sng">
                <a:solidFill>
                  <a:schemeClr val="hlink"/>
                </a:solidFill>
                <a:hlinkClick r:id="rId3"/>
              </a:rPr>
              <a:t>growing body of research</a:t>
            </a:r>
            <a:r>
              <a:rPr lang="en">
                <a:solidFill>
                  <a:schemeClr val="dk1"/>
                </a:solidFill>
              </a:rPr>
              <a:t> shows that urban forests — the trees in cities and surrounding communities — and other green spaces can help cities adapt to climate change.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America’s growing urban population is particularly vulnerable to extreme heat, heavy rainfall, and poor air quality — all amplified in a warming world.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By cooling air and surface temperatures, trees reduce the health hazards from extreme heat. Trees also soak up rainfall, filter the air, and absorb harmful carbon pollution.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Each year, trees across 242 urban counties in the U.S. help avoid about 110 billion gallons of stormwater runoff. That’s equivalent to nearly 167,000 Olympic-sized swimming pools. These urban trees also reduce nearly 4 billion pounds of air pollution and absorb roughly 150 million tons of carbon dioxide equivalent (or CO2e, including CO2 and other greenhouse gases) annually.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The Power of Urban Trees</a:t>
            </a:r>
            <a:r>
              <a:rPr lang="en"/>
              <a:t> (2023)</a:t>
            </a:r>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64cb3fb633_3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3" name="Google Shape;713;g364cb3fb633_3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a:t>
            </a:r>
            <a:r>
              <a:rPr i="1" lang="en" u="sng">
                <a:solidFill>
                  <a:schemeClr val="hlink"/>
                </a:solidFill>
                <a:hlinkClick r:id="rId2"/>
              </a:rPr>
              <a:t>Download graphics</a:t>
            </a:r>
            <a:r>
              <a:rPr i="1" lang="en"/>
              <a:t> and </a:t>
            </a:r>
            <a:r>
              <a:rPr i="1" lang="en" u="sng">
                <a:solidFill>
                  <a:schemeClr val="hlink"/>
                </a:solidFill>
                <a:hlinkClick r:id="rId3"/>
              </a:rPr>
              <a:t>explore data</a:t>
            </a:r>
            <a:r>
              <a:rPr i="1" lang="en"/>
              <a:t> showing how the built environment </a:t>
            </a:r>
            <a:r>
              <a:rPr i="1" lang="en"/>
              <a:t>boosts temperatures within 65 major U.S. cities.</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Reducing excess heat is important, especially in urban areas since the built environment further amplifies both average temperatures and extreme heat in cities.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so-called urban heat island effect </a:t>
            </a:r>
            <a:r>
              <a:rPr lang="en" u="sng">
                <a:solidFill>
                  <a:schemeClr val="hlink"/>
                </a:solidFill>
                <a:hlinkClick r:id="rId4"/>
              </a:rPr>
              <a:t>can make cities hotter</a:t>
            </a:r>
            <a:r>
              <a:rPr lang="en"/>
              <a:t> than outlying areas, both during the day and at night.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Trees help reduce surface temperatures and cool the air by shading heat-absorbing buildings and pavement. Shade trees also provide immediate relief for people working, playing, or exercising outdoors.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Plants also help cool the air by releasing water vapor from their leaves, a process called transpiration.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5"/>
              </a:rPr>
              <a:t>Urban Heat Hot Spots in 65 Cities</a:t>
            </a:r>
            <a:r>
              <a:rPr lang="en">
                <a:solidFill>
                  <a:schemeClr val="dk1"/>
                </a:solidFill>
              </a:rPr>
              <a:t> (2024) and </a:t>
            </a:r>
            <a:r>
              <a:rPr lang="en" u="sng">
                <a:solidFill>
                  <a:schemeClr val="hlink"/>
                </a:solidFill>
                <a:hlinkClick r:id="rId6"/>
              </a:rPr>
              <a:t>The Power of Urban Trees</a:t>
            </a:r>
            <a:r>
              <a:rPr lang="en">
                <a:solidFill>
                  <a:schemeClr val="dk1"/>
                </a:solidFill>
              </a:rPr>
              <a:t> (2023)</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31eaf865cb3_0_21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chemeClr val="dk1"/>
                </a:solidFill>
              </a:rPr>
              <a:t>⭐ Download the latest version of this graphic </a:t>
            </a:r>
            <a:r>
              <a:rPr i="1" lang="en" u="sng">
                <a:solidFill>
                  <a:schemeClr val="hlink"/>
                </a:solidFill>
                <a:hlinkClick r:id="rId2"/>
              </a:rPr>
              <a:t>here</a:t>
            </a:r>
            <a:r>
              <a:rPr i="1" lang="en">
                <a:solidFill>
                  <a:schemeClr val="dk1"/>
                </a:solidFill>
              </a:rPr>
              <a:t>. </a:t>
            </a:r>
            <a:endParaRPr i="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Human activities since the Industrial Revolution — mainly the burning of fossil fuels such as coal, oil, and natural gas (mainly composed of methane gas) — have caused a sharp rise in global emissions of greenhouse gases.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a result, atmospheric concentrations of greenhouse gases (including </a:t>
            </a:r>
            <a:r>
              <a:rPr lang="en">
                <a:solidFill>
                  <a:schemeClr val="dk1"/>
                </a:solidFill>
              </a:rPr>
              <a:t>CO2</a:t>
            </a:r>
            <a:r>
              <a:rPr lang="en">
                <a:solidFill>
                  <a:schemeClr val="dk1"/>
                </a:solidFill>
              </a:rPr>
              <a:t>, shown here) are now higher than any point in at least the previous 800,000 years — and they continue to rise at a rapid rate.</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extra heat trapped in the atmosphere by CO2 and other greenhouse gases is causing rapid warming. </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Heat-Trapping Pollution</a:t>
            </a:r>
            <a:r>
              <a:rPr lang="en">
                <a:solidFill>
                  <a:schemeClr val="dk1"/>
                </a:solidFill>
              </a:rPr>
              <a:t> (2024)</a:t>
            </a:r>
            <a:endParaRPr>
              <a:solidFill>
                <a:schemeClr val="dk1"/>
              </a:solidFill>
            </a:endParaRPr>
          </a:p>
          <a:p>
            <a:pPr indent="0" lvl="0" marL="0" rtl="0" algn="l">
              <a:spcBef>
                <a:spcPts val="0"/>
              </a:spcBef>
              <a:spcAft>
                <a:spcPts val="0"/>
              </a:spcAft>
              <a:buNone/>
            </a:pPr>
            <a:r>
              <a:t/>
            </a:r>
            <a:endParaRPr/>
          </a:p>
        </p:txBody>
      </p:sp>
      <p:sp>
        <p:nvSpPr>
          <p:cNvPr id="332" name="Google Shape;332;g31eaf865cb3_0_2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7" name="Shape 717"/>
        <p:cNvGrpSpPr/>
        <p:nvPr/>
      </p:nvGrpSpPr>
      <p:grpSpPr>
        <a:xfrm>
          <a:off x="0" y="0"/>
          <a:ext cx="0" cy="0"/>
          <a:chOff x="0" y="0"/>
          <a:chExt cx="0" cy="0"/>
        </a:xfrm>
      </p:grpSpPr>
      <p:sp>
        <p:nvSpPr>
          <p:cNvPr id="718" name="Google Shape;718;g378f8d687eb_1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9" name="Google Shape;719;g378f8d687eb_1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oceans play a key role in livelihoods, food supplies, and climate.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a:t>
            </a:r>
            <a:r>
              <a:rPr lang="en"/>
              <a:t>oceans are the planet’s largest store of carbon — holding around 45 times more than the atmosphere and 12 times more than ecosystems on land.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Oceans also absorb around </a:t>
            </a:r>
            <a:r>
              <a:rPr lang="en" u="sng">
                <a:solidFill>
                  <a:schemeClr val="hlink"/>
                </a:solidFill>
                <a:hlinkClick r:id="rId2"/>
              </a:rPr>
              <a:t>90% of the extra heat</a:t>
            </a:r>
            <a:r>
              <a:rPr lang="en"/>
              <a:t> caused by carbon pollution and remove </a:t>
            </a:r>
            <a:r>
              <a:rPr lang="en" u="sng">
                <a:solidFill>
                  <a:schemeClr val="hlink"/>
                </a:solidFill>
                <a:hlinkClick r:id="rId3"/>
              </a:rPr>
              <a:t>about 26% of the CO2</a:t>
            </a:r>
            <a:r>
              <a:rPr lang="en"/>
              <a:t> released by humans each year from burning fossil fuels.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human-caused warming and continued carbon pollution put tremendous pressure on marine ecosystems and processes that remove and hold carbon long term.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Restoring and protecting oceans can be a climate solution, but must be paired with deep and rapid cuts to carbon pollution.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World Oceans Day</a:t>
            </a:r>
            <a:r>
              <a:rPr lang="en"/>
              <a:t> (2023)</a:t>
            </a:r>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3689302ddfb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3689302ddfb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300"/>
              </a:spcBef>
              <a:spcAft>
                <a:spcPts val="0"/>
              </a:spcAft>
              <a:buClr>
                <a:schemeClr val="dk1"/>
              </a:buClr>
              <a:buSzPts val="1100"/>
              <a:buFont typeface="Arial"/>
              <a:buNone/>
            </a:pPr>
            <a:r>
              <a:rPr lang="en">
                <a:solidFill>
                  <a:schemeClr val="dk1"/>
                </a:solidFill>
              </a:rPr>
              <a:t>Rising sea levels worsen storm surges, coastal flooding, and shoreline erosion. Coastal communities can take steps to increase their resilience to these risks.</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l">
              <a:lnSpc>
                <a:spcPct val="115000"/>
              </a:lnSpc>
              <a:spcBef>
                <a:spcPts val="300"/>
              </a:spcBef>
              <a:spcAft>
                <a:spcPts val="0"/>
              </a:spcAft>
              <a:buClr>
                <a:schemeClr val="dk1"/>
              </a:buClr>
              <a:buSzPts val="1100"/>
              <a:buFont typeface="Arial"/>
              <a:buNone/>
            </a:pPr>
            <a:r>
              <a:rPr lang="en">
                <a:solidFill>
                  <a:schemeClr val="dk1"/>
                </a:solidFill>
              </a:rPr>
              <a:t>Restoring coastal wetlands, installing human-made coastal defences, modifying homes, and building on higher ground can all decrease the risk of flooding.</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l">
              <a:lnSpc>
                <a:spcPct val="115000"/>
              </a:lnSpc>
              <a:spcBef>
                <a:spcPts val="300"/>
              </a:spcBef>
              <a:spcAft>
                <a:spcPts val="0"/>
              </a:spcAft>
              <a:buClr>
                <a:schemeClr val="dk1"/>
              </a:buClr>
              <a:buSzPts val="1100"/>
              <a:buFont typeface="Arial"/>
              <a:buNone/>
            </a:pPr>
            <a:r>
              <a:rPr lang="en">
                <a:solidFill>
                  <a:schemeClr val="dk1"/>
                </a:solidFill>
              </a:rPr>
              <a:t>Residents and officials who understand their local risks can make more informed decisions about where to live and how to prepare.   </a:t>
            </a:r>
            <a:endParaRPr>
              <a:solidFill>
                <a:schemeClr val="dk1"/>
              </a:solidFill>
            </a:endParaRPr>
          </a:p>
          <a:p>
            <a:pPr indent="0" lvl="0" marL="0" rtl="0" algn="l">
              <a:lnSpc>
                <a:spcPct val="115000"/>
              </a:lnSpc>
              <a:spcBef>
                <a:spcPts val="300"/>
              </a:spcBef>
              <a:spcAft>
                <a:spcPts val="0"/>
              </a:spcAft>
              <a:buNone/>
            </a:pPr>
            <a:r>
              <a:t/>
            </a:r>
            <a:endParaRPr>
              <a:solidFill>
                <a:schemeClr val="dk1"/>
              </a:solidFill>
            </a:endParaRPr>
          </a:p>
          <a:p>
            <a:pPr indent="0" lvl="0" marL="0" rtl="0" algn="l">
              <a:lnSpc>
                <a:spcPct val="115000"/>
              </a:lnSpc>
              <a:spcBef>
                <a:spcPts val="300"/>
              </a:spcBef>
              <a:spcAft>
                <a:spcPts val="0"/>
              </a:spcAft>
              <a:buClr>
                <a:schemeClr val="dk1"/>
              </a:buClr>
              <a:buSzPts val="1100"/>
              <a:buFont typeface="Arial"/>
              <a:buNone/>
            </a:pPr>
            <a:r>
              <a:rPr lang="en">
                <a:solidFill>
                  <a:schemeClr val="dk1"/>
                </a:solidFill>
              </a:rPr>
              <a:t>Use Climate Central’s </a:t>
            </a:r>
            <a:r>
              <a:rPr lang="en" u="sng">
                <a:solidFill>
                  <a:srgbClr val="007CAD"/>
                </a:solidFill>
                <a:hlinkClick r:id="rId2">
                  <a:extLst>
                    <a:ext uri="{A12FA001-AC4F-418D-AE19-62706E023703}">
                      <ahyp:hlinkClr val="tx"/>
                    </a:ext>
                  </a:extLst>
                </a:hlinkClick>
              </a:rPr>
              <a:t>Coastal Risk Finder</a:t>
            </a:r>
            <a:r>
              <a:rPr lang="en">
                <a:solidFill>
                  <a:schemeClr val="dk1"/>
                </a:solidFill>
              </a:rPr>
              <a:t> to explore adaptation strategies and examples of ongoing or completed projects in every coastal U.S. state.</a:t>
            </a:r>
            <a:endParaRPr>
              <a:solidFill>
                <a:schemeClr val="dk1"/>
              </a:solidFill>
            </a:endParaRPr>
          </a:p>
          <a:p>
            <a:pPr indent="0" lvl="0" marL="0" rtl="0" algn="l">
              <a:spcBef>
                <a:spcPts val="300"/>
              </a:spcBef>
              <a:spcAft>
                <a:spcPts val="0"/>
              </a:spcAft>
              <a:buNone/>
            </a:pPr>
            <a:r>
              <a:t/>
            </a:r>
            <a:endParaRPr>
              <a:solidFill>
                <a:schemeClr val="dk1"/>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364cb3fb633_3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364cb3fb633_3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i="1" lang="en">
                <a:solidFill>
                  <a:schemeClr val="dk1"/>
                </a:solidFill>
              </a:rPr>
              <a:t>Click </a:t>
            </a:r>
            <a:r>
              <a:rPr i="1" lang="en" u="sng">
                <a:solidFill>
                  <a:schemeClr val="hlink"/>
                </a:solidFill>
                <a:hlinkClick r:id="rId2"/>
              </a:rPr>
              <a:t>here</a:t>
            </a:r>
            <a:r>
              <a:rPr i="1" lang="en">
                <a:solidFill>
                  <a:schemeClr val="dk1"/>
                </a:solidFill>
              </a:rPr>
              <a:t> to download the animation.</a:t>
            </a:r>
            <a:endParaRPr i="1">
              <a:solidFill>
                <a:schemeClr val="dk1"/>
              </a:solidFill>
            </a:endParaRPr>
          </a:p>
          <a:p>
            <a:pPr indent="0" lvl="0" marL="0" rtl="0" algn="l">
              <a:spcBef>
                <a:spcPts val="0"/>
              </a:spcBef>
              <a:spcAft>
                <a:spcPts val="0"/>
              </a:spcAft>
              <a:buClr>
                <a:schemeClr val="dk1"/>
              </a:buClr>
              <a:buSzPts val="1100"/>
              <a:buFont typeface="Arial"/>
              <a:buNone/>
            </a:pPr>
            <a:r>
              <a:t/>
            </a:r>
            <a:endParaRPr i="1">
              <a:solidFill>
                <a:schemeClr val="dk1"/>
              </a:solidFill>
            </a:endParaRPr>
          </a:p>
          <a:p>
            <a:pPr indent="0" lvl="0" marL="0" rtl="0" algn="l">
              <a:spcBef>
                <a:spcPts val="0"/>
              </a:spcBef>
              <a:spcAft>
                <a:spcPts val="0"/>
              </a:spcAft>
              <a:buClr>
                <a:schemeClr val="dk1"/>
              </a:buClr>
              <a:buSzPts val="1100"/>
              <a:buFont typeface="Arial"/>
              <a:buNone/>
            </a:pPr>
            <a:r>
              <a:rPr i="1" lang="en">
                <a:solidFill>
                  <a:schemeClr val="dk1"/>
                </a:solidFill>
              </a:rPr>
              <a:t>📍 </a:t>
            </a:r>
            <a:r>
              <a:rPr i="1" lang="en" u="sng">
                <a:solidFill>
                  <a:schemeClr val="hlink"/>
                </a:solidFill>
                <a:hlinkClick r:id="rId3"/>
              </a:rPr>
              <a:t>Download graphics for U.S. states.</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Most Americans are concerned about climate change and support a range of climate policies.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research shows that, although 65% of Americans are concerned about climate change, they incorrectly think that only 43% of Americans are concerned. These perception gaps exist in nearly every U.S. state as well.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misperceptions matter because they can affect whether or not we talk about climate change, or take action on the issue.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That’s why talking about climate change, in addition to sharing the facts and the science, is a key climate solution.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4"/>
              </a:rPr>
              <a:t>Most People Want Climate Action</a:t>
            </a:r>
            <a:r>
              <a:rPr lang="en"/>
              <a:t> (2025) and </a:t>
            </a:r>
            <a:r>
              <a:rPr lang="en" u="sng">
                <a:solidFill>
                  <a:schemeClr val="hlink"/>
                </a:solidFill>
                <a:hlinkClick r:id="rId5"/>
              </a:rPr>
              <a:t>Climate Concern: More common than we think</a:t>
            </a:r>
            <a:r>
              <a:rPr lang="en">
                <a:solidFill>
                  <a:schemeClr val="dk1"/>
                </a:solidFill>
              </a:rPr>
              <a:t> (2022)</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3" name="Shape 733"/>
        <p:cNvGrpSpPr/>
        <p:nvPr/>
      </p:nvGrpSpPr>
      <p:grpSpPr>
        <a:xfrm>
          <a:off x="0" y="0"/>
          <a:ext cx="0" cy="0"/>
          <a:chOff x="0" y="0"/>
          <a:chExt cx="0" cy="0"/>
        </a:xfrm>
      </p:grpSpPr>
      <p:sp>
        <p:nvSpPr>
          <p:cNvPr id="734" name="Google Shape;734;g36ab57c6083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5" name="Google Shape;735;g36ab57c6083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Climate Central’s </a:t>
            </a:r>
            <a:r>
              <a:rPr lang="en" u="sng">
                <a:solidFill>
                  <a:schemeClr val="hlink"/>
                </a:solidFill>
                <a:hlinkClick r:id="rId2"/>
              </a:rPr>
              <a:t>Climate Matters</a:t>
            </a:r>
            <a:r>
              <a:rPr lang="en">
                <a:solidFill>
                  <a:schemeClr val="dk1"/>
                </a:solidFill>
              </a:rPr>
              <a:t> program produces free weekly climate reporting resources in English and Spanish, localized for 245+ U.S. cities.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Each week, Climate Matters publishes new data analysis, localized graphics, explainer articles, and other climate science resources.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Sign up to receive Climate Matters in your inbox weekly: </a:t>
            </a:r>
            <a:r>
              <a:rPr lang="en" u="sng">
                <a:solidFill>
                  <a:schemeClr val="hlink"/>
                </a:solidFill>
                <a:hlinkClick r:id="rId3"/>
              </a:rPr>
              <a:t>https://www.climatecentral.org/climate-matters</a:t>
            </a:r>
            <a:r>
              <a:rPr lang="en">
                <a:solidFill>
                  <a:schemeClr val="dk1"/>
                </a:solidFill>
              </a:rPr>
              <a: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We’d like your feedback. Please consider taking a </a:t>
            </a:r>
            <a:r>
              <a:rPr b="1" lang="en" u="sng">
                <a:solidFill>
                  <a:schemeClr val="hlink"/>
                </a:solidFill>
                <a:hlinkClick r:id="rId4"/>
              </a:rPr>
              <a:t>two-minute survey</a:t>
            </a:r>
            <a:r>
              <a:rPr b="1" lang="en">
                <a:solidFill>
                  <a:schemeClr val="dk1"/>
                </a:solidFill>
              </a:rPr>
              <a:t> about your experience with this slide deck.</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2" name="Shape 742"/>
        <p:cNvGrpSpPr/>
        <p:nvPr/>
      </p:nvGrpSpPr>
      <p:grpSpPr>
        <a:xfrm>
          <a:off x="0" y="0"/>
          <a:ext cx="0" cy="0"/>
          <a:chOff x="0" y="0"/>
          <a:chExt cx="0" cy="0"/>
        </a:xfrm>
      </p:grpSpPr>
      <p:sp>
        <p:nvSpPr>
          <p:cNvPr id="743" name="Google Shape;743;g388c25f1d2c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4" name="Google Shape;744;g388c25f1d2c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Visit the </a:t>
            </a:r>
            <a:r>
              <a:rPr lang="en" u="sng">
                <a:solidFill>
                  <a:schemeClr val="hlink"/>
                </a:solidFill>
                <a:hlinkClick r:id="rId2"/>
              </a:rPr>
              <a:t>Climate Matters archive</a:t>
            </a:r>
            <a:r>
              <a:rPr lang="en">
                <a:solidFill>
                  <a:schemeClr val="dk1"/>
                </a:solidFill>
              </a:rPr>
              <a:t> for for thousands of graphics like the ones in this presentation, along with science explainers, data files, and interactive tools.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See </a:t>
            </a:r>
            <a:r>
              <a:rPr lang="en" u="sng">
                <a:solidFill>
                  <a:schemeClr val="hlink"/>
                </a:solidFill>
                <a:hlinkClick r:id="rId3"/>
              </a:rPr>
              <a:t>Local Climate Information</a:t>
            </a:r>
            <a:r>
              <a:rPr lang="en">
                <a:solidFill>
                  <a:schemeClr val="dk1"/>
                </a:solidFill>
              </a:rPr>
              <a:t> and search by location for relevant local data and information about climate change impacts.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rgbClr val="032849"/>
                </a:solidFill>
              </a:rPr>
              <a:t>Climate Central’s </a:t>
            </a:r>
            <a:r>
              <a:rPr lang="en" u="sng">
                <a:solidFill>
                  <a:srgbClr val="007CAD"/>
                </a:solidFill>
                <a:hlinkClick r:id="rId4">
                  <a:extLst>
                    <a:ext uri="{A12FA001-AC4F-418D-AE19-62706E023703}">
                      <ahyp:hlinkClr val="tx"/>
                    </a:ext>
                  </a:extLst>
                </a:hlinkClick>
              </a:rPr>
              <a:t>Coastal Risk Finder</a:t>
            </a:r>
            <a:r>
              <a:rPr lang="en">
                <a:solidFill>
                  <a:srgbClr val="032849"/>
                </a:solidFill>
              </a:rPr>
              <a:t> provides maps and analysis of the people, homes, and land projected to be at risk from worsening coastal flooding driven by rising seas in different U.S. geographies under various scenarios or pathways for reducing heat-trapping pollution. </a:t>
            </a:r>
            <a:endParaRPr>
              <a:solidFill>
                <a:srgbClr val="032849"/>
              </a:solidFill>
            </a:endParaRPr>
          </a:p>
          <a:p>
            <a:pPr indent="0" lvl="0" marL="0" rtl="0" algn="l">
              <a:lnSpc>
                <a:spcPct val="115000"/>
              </a:lnSpc>
              <a:spcBef>
                <a:spcPts val="0"/>
              </a:spcBef>
              <a:spcAft>
                <a:spcPts val="0"/>
              </a:spcAft>
              <a:buClr>
                <a:schemeClr val="dk1"/>
              </a:buClr>
              <a:buSzPts val="1100"/>
              <a:buFont typeface="Arial"/>
              <a:buNone/>
            </a:pPr>
            <a:r>
              <a:t/>
            </a:r>
            <a:endParaRPr>
              <a:solidFill>
                <a:srgbClr val="032849"/>
              </a:solidFill>
            </a:endParaRPr>
          </a:p>
          <a:p>
            <a:pPr indent="0" lvl="0" marL="0" rtl="0" algn="l">
              <a:spcBef>
                <a:spcPts val="0"/>
              </a:spcBef>
              <a:spcAft>
                <a:spcPts val="0"/>
              </a:spcAft>
              <a:buClr>
                <a:schemeClr val="dk1"/>
              </a:buClr>
              <a:buSzPts val="1100"/>
              <a:buFont typeface="Arial"/>
              <a:buNone/>
            </a:pPr>
            <a:r>
              <a:rPr lang="en">
                <a:solidFill>
                  <a:schemeClr val="dk1"/>
                </a:solidFill>
              </a:rPr>
              <a:t>Explore Climate Central’s </a:t>
            </a:r>
            <a:r>
              <a:rPr lang="en" u="sng">
                <a:solidFill>
                  <a:schemeClr val="hlink"/>
                </a:solidFill>
                <a:hlinkClick r:id="rId5"/>
              </a:rPr>
              <a:t>Climate Shift Index® Global Map</a:t>
            </a:r>
            <a:r>
              <a:rPr lang="en">
                <a:solidFill>
                  <a:schemeClr val="dk1"/>
                </a:solidFill>
              </a:rPr>
              <a:t> and </a:t>
            </a:r>
            <a:r>
              <a:rPr lang="en" u="sng">
                <a:solidFill>
                  <a:schemeClr val="hlink"/>
                </a:solidFill>
                <a:hlinkClick r:id="rId6"/>
              </a:rPr>
              <a:t>Climate Shift Index: Ocean</a:t>
            </a:r>
            <a:r>
              <a:rPr lang="en">
                <a:solidFill>
                  <a:schemeClr val="dk1"/>
                </a:solidFill>
              </a:rPr>
              <a:t> to see the influence of human-caused climate change on air temperatures and ocean temperatures around the world, every day.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7" name="Shape 337"/>
        <p:cNvGrpSpPr/>
        <p:nvPr/>
      </p:nvGrpSpPr>
      <p:grpSpPr>
        <a:xfrm>
          <a:off x="0" y="0"/>
          <a:ext cx="0" cy="0"/>
          <a:chOff x="0" y="0"/>
          <a:chExt cx="0" cy="0"/>
        </a:xfrm>
      </p:grpSpPr>
      <p:sp>
        <p:nvSpPr>
          <p:cNvPr id="338" name="Google Shape;338;g336bdf1d64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336bdf1d64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i="1" lang="en"/>
              <a:t>Click </a:t>
            </a:r>
            <a:r>
              <a:rPr i="1" lang="en" u="sng">
                <a:solidFill>
                  <a:schemeClr val="hlink"/>
                </a:solidFill>
                <a:hlinkClick r:id="rId2"/>
              </a:rPr>
              <a:t>here</a:t>
            </a:r>
            <a:r>
              <a:rPr i="1" lang="en"/>
              <a:t> to download the animation.</a:t>
            </a:r>
            <a:endParaRPr i="1"/>
          </a:p>
          <a:p>
            <a:pPr indent="0" lvl="0" marL="0" rtl="0" algn="l">
              <a:spcBef>
                <a:spcPts val="0"/>
              </a:spcBef>
              <a:spcAft>
                <a:spcPts val="0"/>
              </a:spcAft>
              <a:buNone/>
            </a:pPr>
            <a:r>
              <a:t/>
            </a:r>
            <a:endParaRPr/>
          </a:p>
          <a:p>
            <a:pPr indent="0" lvl="0" marL="0" rtl="0" algn="l">
              <a:spcBef>
                <a:spcPts val="0"/>
              </a:spcBef>
              <a:spcAft>
                <a:spcPts val="0"/>
              </a:spcAft>
              <a:buNone/>
            </a:pPr>
            <a:r>
              <a:rPr lang="en"/>
              <a:t>The main cause of rapid global warming today is heat-trapping pollution from human activities.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Climate has changed throughout Earth’s long history – including very rapidly at points in the deep past.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the warming observed since 1850 cannot be explained by natural drivers of climate change — including El Niño, changes in the activity of the sun, and emissions from large volcanoes.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Climate models can only explain observed warming since 1850 when they include the effects of human activities — especially the increasing concentrations of heat-trapping greenhouse gas pollution.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Read more: </a:t>
            </a:r>
            <a:r>
              <a:rPr lang="en" u="sng">
                <a:solidFill>
                  <a:schemeClr val="hlink"/>
                </a:solidFill>
                <a:hlinkClick r:id="rId3"/>
              </a:rPr>
              <a:t>Five Things to Know About Earth’s Hottest Year</a:t>
            </a:r>
            <a:r>
              <a:rPr lang="en"/>
              <a:t> (2023)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1eaf865cb3_0_22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Carbon dioxide, methane, and nitrous oxide are the three human-driven greenhouse gases that have contributed the most to global warming. The atmospheric concentration of each gas has increased rapidly since 1850.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vast majority (95%) of human-caused warming is due to CO2 and methane. </a:t>
            </a:r>
            <a:r>
              <a:rPr lang="en">
                <a:solidFill>
                  <a:schemeClr val="dk1"/>
                </a:solidFill>
              </a:rPr>
              <a:t>Due to their effects on global climate, these greenhouse gases are widely regulated by the United Nations and the EPA in the U.S., with nearly 200 countries setting targets to reduce emissions of each.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Water vapor is the most abundant greenhouse gas in the atmosphere, but since human activity only has a small direct impact on its levels, it is not included in indicators of human-caused warming.</a:t>
            </a:r>
            <a:endParaRPr>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Read more: </a:t>
            </a:r>
            <a:r>
              <a:rPr lang="en" u="sng">
                <a:solidFill>
                  <a:schemeClr val="hlink"/>
                </a:solidFill>
                <a:hlinkClick r:id="rId2"/>
              </a:rPr>
              <a:t>Heat-Trapping Pollution</a:t>
            </a:r>
            <a:r>
              <a:rPr lang="en">
                <a:solidFill>
                  <a:schemeClr val="dk1"/>
                </a:solidFill>
              </a:rPr>
              <a:t> (2024)</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346" name="Google Shape;346;g31eaf865cb3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jpg"/><Relationship Id="rId3"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6" name="Shape 56"/>
        <p:cNvGrpSpPr/>
        <p:nvPr/>
      </p:nvGrpSpPr>
      <p:grpSpPr>
        <a:xfrm>
          <a:off x="0" y="0"/>
          <a:ext cx="0" cy="0"/>
          <a:chOff x="0" y="0"/>
          <a:chExt cx="0" cy="0"/>
        </a:xfrm>
      </p:grpSpPr>
      <p:sp>
        <p:nvSpPr>
          <p:cNvPr id="57" name="Google Shape;57;p14"/>
          <p:cNvSpPr txBox="1"/>
          <p:nvPr>
            <p:ph type="ctrTitle"/>
          </p:nvPr>
        </p:nvSpPr>
        <p:spPr>
          <a:xfrm>
            <a:off x="1143000" y="841772"/>
            <a:ext cx="68580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58" name="Google Shape;58;p14"/>
          <p:cNvSpPr txBox="1"/>
          <p:nvPr>
            <p:ph idx="1" type="subTitle"/>
          </p:nvPr>
        </p:nvSpPr>
        <p:spPr>
          <a:xfrm>
            <a:off x="1143000" y="2701529"/>
            <a:ext cx="6858000" cy="12417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59" name="Google Shape;59;p1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0" name="Google Shape;60;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1" name="Google Shape;61;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2" name="Shape 62"/>
        <p:cNvGrpSpPr/>
        <p:nvPr/>
      </p:nvGrpSpPr>
      <p:grpSpPr>
        <a:xfrm>
          <a:off x="0" y="0"/>
          <a:ext cx="0" cy="0"/>
          <a:chOff x="0" y="0"/>
          <a:chExt cx="0" cy="0"/>
        </a:xfrm>
      </p:grpSpPr>
      <p:sp>
        <p:nvSpPr>
          <p:cNvPr id="63" name="Google Shape;63;p1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4" name="Google Shape;64;p1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65" name="Google Shape;65;p1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7" name="Google Shape;67;p1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Only">
  <p:cSld name="3_Title Only">
    <p:spTree>
      <p:nvGrpSpPr>
        <p:cNvPr id="68" name="Shape 68"/>
        <p:cNvGrpSpPr/>
        <p:nvPr/>
      </p:nvGrpSpPr>
      <p:grpSpPr>
        <a:xfrm>
          <a:off x="0" y="0"/>
          <a:ext cx="0" cy="0"/>
          <a:chOff x="0" y="0"/>
          <a:chExt cx="0" cy="0"/>
        </a:xfrm>
      </p:grpSpPr>
      <p:pic>
        <p:nvPicPr>
          <p:cNvPr id="69" name="Google Shape;69;p16"/>
          <p:cNvPicPr preferRelativeResize="0"/>
          <p:nvPr/>
        </p:nvPicPr>
        <p:blipFill rotWithShape="1">
          <a:blip r:embed="rId2">
            <a:alphaModFix/>
          </a:blip>
          <a:srcRect b="0" l="0" r="0" t="0"/>
          <a:stretch/>
        </p:blipFill>
        <p:spPr>
          <a:xfrm>
            <a:off x="7990769" y="4556960"/>
            <a:ext cx="524582" cy="487861"/>
          </a:xfrm>
          <a:prstGeom prst="rect">
            <a:avLst/>
          </a:prstGeom>
          <a:noFill/>
          <a:ln>
            <a:noFill/>
          </a:ln>
        </p:spPr>
      </p:pic>
      <p:sp>
        <p:nvSpPr>
          <p:cNvPr id="70" name="Google Shape;70;p16"/>
          <p:cNvSpPr txBox="1"/>
          <p:nvPr>
            <p:ph idx="10" type="dt"/>
          </p:nvPr>
        </p:nvSpPr>
        <p:spPr>
          <a:xfrm>
            <a:off x="3448050" y="4767263"/>
            <a:ext cx="20574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1" name="Google Shape;71;p16"/>
          <p:cNvSpPr txBox="1"/>
          <p:nvPr>
            <p:ph idx="12" type="sldNum"/>
          </p:nvPr>
        </p:nvSpPr>
        <p:spPr>
          <a:xfrm>
            <a:off x="8619419" y="4844227"/>
            <a:ext cx="524400" cy="277500"/>
          </a:xfrm>
          <a:prstGeom prst="rect">
            <a:avLst/>
          </a:prstGeom>
          <a:noFill/>
          <a:ln>
            <a:noFill/>
          </a:ln>
        </p:spPr>
        <p:txBody>
          <a:bodyPr anchorCtr="0" anchor="ctr" bIns="34275" lIns="68575" spcFirstLastPara="1" rIns="68575" wrap="square" tIns="34275">
            <a:noAutofit/>
          </a:bodyPr>
          <a:lstStyle>
            <a:lvl1pPr indent="0" lvl="0" marL="0" algn="l">
              <a:spcBef>
                <a:spcPts val="0"/>
              </a:spcBef>
              <a:buNone/>
              <a:defRPr b="0" i="0" sz="900" u="none" cap="none" strike="noStrike">
                <a:solidFill>
                  <a:srgbClr val="888888"/>
                </a:solidFill>
                <a:latin typeface="Calibri"/>
                <a:ea typeface="Calibri"/>
                <a:cs typeface="Calibri"/>
                <a:sym typeface="Calibri"/>
              </a:defRPr>
            </a:lvl1pPr>
            <a:lvl2pPr indent="0" lvl="1" marL="0" algn="l">
              <a:spcBef>
                <a:spcPts val="0"/>
              </a:spcBef>
              <a:buNone/>
              <a:defRPr b="0" i="0" sz="900" u="none" cap="none" strike="noStrike">
                <a:solidFill>
                  <a:srgbClr val="888888"/>
                </a:solidFill>
                <a:latin typeface="Calibri"/>
                <a:ea typeface="Calibri"/>
                <a:cs typeface="Calibri"/>
                <a:sym typeface="Calibri"/>
              </a:defRPr>
            </a:lvl2pPr>
            <a:lvl3pPr indent="0" lvl="2" marL="0" algn="l">
              <a:spcBef>
                <a:spcPts val="0"/>
              </a:spcBef>
              <a:buNone/>
              <a:defRPr b="0" i="0" sz="900" u="none" cap="none" strike="noStrike">
                <a:solidFill>
                  <a:srgbClr val="888888"/>
                </a:solidFill>
                <a:latin typeface="Calibri"/>
                <a:ea typeface="Calibri"/>
                <a:cs typeface="Calibri"/>
                <a:sym typeface="Calibri"/>
              </a:defRPr>
            </a:lvl3pPr>
            <a:lvl4pPr indent="0" lvl="3" marL="0" algn="l">
              <a:spcBef>
                <a:spcPts val="0"/>
              </a:spcBef>
              <a:buNone/>
              <a:defRPr b="0" i="0" sz="900" u="none" cap="none" strike="noStrike">
                <a:solidFill>
                  <a:srgbClr val="888888"/>
                </a:solidFill>
                <a:latin typeface="Calibri"/>
                <a:ea typeface="Calibri"/>
                <a:cs typeface="Calibri"/>
                <a:sym typeface="Calibri"/>
              </a:defRPr>
            </a:lvl4pPr>
            <a:lvl5pPr indent="0" lvl="4" marL="0" algn="l">
              <a:spcBef>
                <a:spcPts val="0"/>
              </a:spcBef>
              <a:buNone/>
              <a:defRPr b="0" i="0" sz="900" u="none" cap="none" strike="noStrike">
                <a:solidFill>
                  <a:srgbClr val="888888"/>
                </a:solidFill>
                <a:latin typeface="Calibri"/>
                <a:ea typeface="Calibri"/>
                <a:cs typeface="Calibri"/>
                <a:sym typeface="Calibri"/>
              </a:defRPr>
            </a:lvl5pPr>
            <a:lvl6pPr indent="0" lvl="5" marL="0" algn="l">
              <a:spcBef>
                <a:spcPts val="0"/>
              </a:spcBef>
              <a:buNone/>
              <a:defRPr b="0" i="0" sz="900" u="none" cap="none" strike="noStrike">
                <a:solidFill>
                  <a:srgbClr val="888888"/>
                </a:solidFill>
                <a:latin typeface="Calibri"/>
                <a:ea typeface="Calibri"/>
                <a:cs typeface="Calibri"/>
                <a:sym typeface="Calibri"/>
              </a:defRPr>
            </a:lvl6pPr>
            <a:lvl7pPr indent="0" lvl="6" marL="0" algn="l">
              <a:spcBef>
                <a:spcPts val="0"/>
              </a:spcBef>
              <a:buNone/>
              <a:defRPr b="0" i="0" sz="900" u="none" cap="none" strike="noStrike">
                <a:solidFill>
                  <a:srgbClr val="888888"/>
                </a:solidFill>
                <a:latin typeface="Calibri"/>
                <a:ea typeface="Calibri"/>
                <a:cs typeface="Calibri"/>
                <a:sym typeface="Calibri"/>
              </a:defRPr>
            </a:lvl7pPr>
            <a:lvl8pPr indent="0" lvl="7" marL="0" algn="l">
              <a:spcBef>
                <a:spcPts val="0"/>
              </a:spcBef>
              <a:buNone/>
              <a:defRPr b="0" i="0" sz="900" u="none" cap="none" strike="noStrike">
                <a:solidFill>
                  <a:srgbClr val="888888"/>
                </a:solidFill>
                <a:latin typeface="Calibri"/>
                <a:ea typeface="Calibri"/>
                <a:cs typeface="Calibri"/>
                <a:sym typeface="Calibri"/>
              </a:defRPr>
            </a:lvl8pPr>
            <a:lvl9pPr indent="0" lvl="8" marL="0" algn="l">
              <a:spcBef>
                <a:spcPts val="0"/>
              </a:spcBef>
              <a:buNone/>
              <a:defRPr b="0" i="0" sz="900" u="none" cap="none" strike="noStrike">
                <a:solidFill>
                  <a:srgbClr val="888888"/>
                </a:solidFill>
                <a:latin typeface="Calibri"/>
                <a:ea typeface="Calibri"/>
                <a:cs typeface="Calibri"/>
                <a:sym typeface="Calibri"/>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72" name="Shape 72"/>
        <p:cNvGrpSpPr/>
        <p:nvPr/>
      </p:nvGrpSpPr>
      <p:grpSpPr>
        <a:xfrm>
          <a:off x="0" y="0"/>
          <a:ext cx="0" cy="0"/>
          <a:chOff x="0" y="0"/>
          <a:chExt cx="0" cy="0"/>
        </a:xfrm>
      </p:grpSpPr>
      <p:sp>
        <p:nvSpPr>
          <p:cNvPr id="73" name="Google Shape;73;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4" name="Google Shape;74;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75" name="Google Shape;75;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900">
                <a:solidFill>
                  <a:srgbClr val="888888"/>
                </a:solidFill>
              </a:defRPr>
            </a:lvl1pPr>
            <a:lvl2pPr indent="0" lvl="1" marL="0" algn="r">
              <a:spcBef>
                <a:spcPts val="0"/>
              </a:spcBef>
              <a:buNone/>
              <a:defRPr sz="900">
                <a:solidFill>
                  <a:srgbClr val="888888"/>
                </a:solidFill>
              </a:defRPr>
            </a:lvl2pPr>
            <a:lvl3pPr indent="0" lvl="2" marL="0" algn="r">
              <a:spcBef>
                <a:spcPts val="0"/>
              </a:spcBef>
              <a:buNone/>
              <a:defRPr sz="900">
                <a:solidFill>
                  <a:srgbClr val="888888"/>
                </a:solidFill>
              </a:defRPr>
            </a:lvl3pPr>
            <a:lvl4pPr indent="0" lvl="3" marL="0" algn="r">
              <a:spcBef>
                <a:spcPts val="0"/>
              </a:spcBef>
              <a:buNone/>
              <a:defRPr sz="900">
                <a:solidFill>
                  <a:srgbClr val="888888"/>
                </a:solidFill>
              </a:defRPr>
            </a:lvl4pPr>
            <a:lvl5pPr indent="0" lvl="4" marL="0" algn="r">
              <a:spcBef>
                <a:spcPts val="0"/>
              </a:spcBef>
              <a:buNone/>
              <a:defRPr sz="900">
                <a:solidFill>
                  <a:srgbClr val="888888"/>
                </a:solidFill>
              </a:defRPr>
            </a:lvl5pPr>
            <a:lvl6pPr indent="0" lvl="5" marL="0" algn="r">
              <a:spcBef>
                <a:spcPts val="0"/>
              </a:spcBef>
              <a:buNone/>
              <a:defRPr sz="900">
                <a:solidFill>
                  <a:srgbClr val="888888"/>
                </a:solidFill>
              </a:defRPr>
            </a:lvl6pPr>
            <a:lvl7pPr indent="0" lvl="6" marL="0" algn="r">
              <a:spcBef>
                <a:spcPts val="0"/>
              </a:spcBef>
              <a:buNone/>
              <a:defRPr sz="900">
                <a:solidFill>
                  <a:srgbClr val="888888"/>
                </a:solidFill>
              </a:defRPr>
            </a:lvl7pPr>
            <a:lvl8pPr indent="0" lvl="7" marL="0" algn="r">
              <a:spcBef>
                <a:spcPts val="0"/>
              </a:spcBef>
              <a:buNone/>
              <a:defRPr sz="900">
                <a:solidFill>
                  <a:srgbClr val="888888"/>
                </a:solidFill>
              </a:defRPr>
            </a:lvl8pPr>
            <a:lvl9pPr indent="0" lvl="8" marL="0" algn="r">
              <a:spcBef>
                <a:spcPts val="0"/>
              </a:spcBef>
              <a:buNone/>
              <a:defRPr sz="900">
                <a:solidFill>
                  <a:srgbClr val="888888"/>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6" name="Shape 76"/>
        <p:cNvGrpSpPr/>
        <p:nvPr/>
      </p:nvGrpSpPr>
      <p:grpSpPr>
        <a:xfrm>
          <a:off x="0" y="0"/>
          <a:ext cx="0" cy="0"/>
          <a:chOff x="0" y="0"/>
          <a:chExt cx="0" cy="0"/>
        </a:xfrm>
      </p:grpSpPr>
      <p:sp>
        <p:nvSpPr>
          <p:cNvPr id="77" name="Google Shape;77;p18"/>
          <p:cNvSpPr txBox="1"/>
          <p:nvPr>
            <p:ph type="title"/>
          </p:nvPr>
        </p:nvSpPr>
        <p:spPr>
          <a:xfrm>
            <a:off x="623888" y="1282303"/>
            <a:ext cx="7886700" cy="21396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p18"/>
          <p:cNvSpPr txBox="1"/>
          <p:nvPr>
            <p:ph idx="1" type="body"/>
          </p:nvPr>
        </p:nvSpPr>
        <p:spPr>
          <a:xfrm>
            <a:off x="623888" y="3442097"/>
            <a:ext cx="7886700" cy="11253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888888"/>
              </a:buClr>
              <a:buSzPts val="1800"/>
              <a:buNone/>
              <a:defRPr sz="1800">
                <a:solidFill>
                  <a:srgbClr val="888888"/>
                </a:solidFill>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79" name="Google Shape;79;p1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2" name="Shape 82"/>
        <p:cNvGrpSpPr/>
        <p:nvPr/>
      </p:nvGrpSpPr>
      <p:grpSpPr>
        <a:xfrm>
          <a:off x="0" y="0"/>
          <a:ext cx="0" cy="0"/>
          <a:chOff x="0" y="0"/>
          <a:chExt cx="0" cy="0"/>
        </a:xfrm>
      </p:grpSpPr>
      <p:sp>
        <p:nvSpPr>
          <p:cNvPr id="83" name="Google Shape;83;p1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4" name="Google Shape;84;p19"/>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5" name="Google Shape;85;p19"/>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86" name="Google Shape;86;p1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7" name="Google Shape;87;p1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89" name="Shape 89"/>
        <p:cNvGrpSpPr/>
        <p:nvPr/>
      </p:nvGrpSpPr>
      <p:grpSpPr>
        <a:xfrm>
          <a:off x="0" y="0"/>
          <a:ext cx="0" cy="0"/>
          <a:chOff x="0" y="0"/>
          <a:chExt cx="0" cy="0"/>
        </a:xfrm>
      </p:grpSpPr>
      <p:sp>
        <p:nvSpPr>
          <p:cNvPr id="90" name="Google Shape;90;p20"/>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1" name="Google Shape;91;p20"/>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2" name="Google Shape;92;p20"/>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3" name="Google Shape;93;p20"/>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800"/>
              <a:buNone/>
              <a:defRPr b="1" sz="1800"/>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94" name="Google Shape;94;p20"/>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95" name="Google Shape;95;p2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6" name="Google Shape;96;p2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2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8" name="Shape 98"/>
        <p:cNvGrpSpPr/>
        <p:nvPr/>
      </p:nvGrpSpPr>
      <p:grpSpPr>
        <a:xfrm>
          <a:off x="0" y="0"/>
          <a:ext cx="0" cy="0"/>
          <a:chOff x="0" y="0"/>
          <a:chExt cx="0" cy="0"/>
        </a:xfrm>
      </p:grpSpPr>
      <p:sp>
        <p:nvSpPr>
          <p:cNvPr id="99" name="Google Shape;99;p2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0" name="Google Shape;100;p2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1" name="Google Shape;101;p2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2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03" name="Shape 103"/>
        <p:cNvGrpSpPr/>
        <p:nvPr/>
      </p:nvGrpSpPr>
      <p:grpSpPr>
        <a:xfrm>
          <a:off x="0" y="0"/>
          <a:ext cx="0" cy="0"/>
          <a:chOff x="0" y="0"/>
          <a:chExt cx="0" cy="0"/>
        </a:xfrm>
      </p:grpSpPr>
      <p:sp>
        <p:nvSpPr>
          <p:cNvPr id="104" name="Google Shape;104;p2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5" name="Google Shape;105;p2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6" name="Google Shape;106;p2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07" name="Shape 107"/>
        <p:cNvGrpSpPr/>
        <p:nvPr/>
      </p:nvGrpSpPr>
      <p:grpSpPr>
        <a:xfrm>
          <a:off x="0" y="0"/>
          <a:ext cx="0" cy="0"/>
          <a:chOff x="0" y="0"/>
          <a:chExt cx="0" cy="0"/>
        </a:xfrm>
      </p:grpSpPr>
      <p:sp>
        <p:nvSpPr>
          <p:cNvPr id="108" name="Google Shape;108;p2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9" name="Google Shape;109;p2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dk1"/>
              </a:buClr>
              <a:buSzPts val="2400"/>
              <a:buChar char="•"/>
              <a:defRPr sz="2400"/>
            </a:lvl1pPr>
            <a:lvl2pPr indent="-361950" lvl="1" marL="914400" algn="l">
              <a:lnSpc>
                <a:spcPct val="90000"/>
              </a:lnSpc>
              <a:spcBef>
                <a:spcPts val="400"/>
              </a:spcBef>
              <a:spcAft>
                <a:spcPts val="0"/>
              </a:spcAft>
              <a:buClr>
                <a:schemeClr val="dk1"/>
              </a:buClr>
              <a:buSzPts val="2100"/>
              <a:buChar char="•"/>
              <a:defRPr sz="2100"/>
            </a:lvl2pPr>
            <a:lvl3pPr indent="-342900" lvl="2" marL="1371600" algn="l">
              <a:lnSpc>
                <a:spcPct val="90000"/>
              </a:lnSpc>
              <a:spcBef>
                <a:spcPts val="400"/>
              </a:spcBef>
              <a:spcAft>
                <a:spcPts val="0"/>
              </a:spcAft>
              <a:buClr>
                <a:schemeClr val="dk1"/>
              </a:buClr>
              <a:buSzPts val="1800"/>
              <a:buChar char="•"/>
              <a:defRPr sz="1800"/>
            </a:lvl3pPr>
            <a:lvl4pPr indent="-323850" lvl="3" marL="1828800" algn="l">
              <a:lnSpc>
                <a:spcPct val="90000"/>
              </a:lnSpc>
              <a:spcBef>
                <a:spcPts val="400"/>
              </a:spcBef>
              <a:spcAft>
                <a:spcPts val="0"/>
              </a:spcAft>
              <a:buClr>
                <a:schemeClr val="dk1"/>
              </a:buClr>
              <a:buSzPts val="1500"/>
              <a:buChar char="•"/>
              <a:defRPr sz="1500"/>
            </a:lvl4pPr>
            <a:lvl5pPr indent="-323850" lvl="4" marL="2286000" algn="l">
              <a:lnSpc>
                <a:spcPct val="90000"/>
              </a:lnSpc>
              <a:spcBef>
                <a:spcPts val="400"/>
              </a:spcBef>
              <a:spcAft>
                <a:spcPts val="0"/>
              </a:spcAft>
              <a:buClr>
                <a:schemeClr val="dk1"/>
              </a:buClr>
              <a:buSzPts val="1500"/>
              <a:buChar char="•"/>
              <a:defRPr sz="1500"/>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10" name="Google Shape;110;p2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1" name="Google Shape;111;p2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2" name="Google Shape;112;p2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3" name="Google Shape;113;p2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4" name="Shape 114"/>
        <p:cNvGrpSpPr/>
        <p:nvPr/>
      </p:nvGrpSpPr>
      <p:grpSpPr>
        <a:xfrm>
          <a:off x="0" y="0"/>
          <a:ext cx="0" cy="0"/>
          <a:chOff x="0" y="0"/>
          <a:chExt cx="0" cy="0"/>
        </a:xfrm>
      </p:grpSpPr>
      <p:sp>
        <p:nvSpPr>
          <p:cNvPr id="115" name="Google Shape;115;p24"/>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6" name="Google Shape;116;p24"/>
          <p:cNvSpPr/>
          <p:nvPr>
            <p:ph idx="2" type="pic"/>
          </p:nvPr>
        </p:nvSpPr>
        <p:spPr>
          <a:xfrm>
            <a:off x="3887391" y="740569"/>
            <a:ext cx="4629300" cy="3655200"/>
          </a:xfrm>
          <a:prstGeom prst="rect">
            <a:avLst/>
          </a:prstGeom>
          <a:noFill/>
          <a:ln>
            <a:noFill/>
          </a:ln>
        </p:spPr>
      </p:sp>
      <p:sp>
        <p:nvSpPr>
          <p:cNvPr id="117" name="Google Shape;117;p24"/>
          <p:cNvSpPr txBox="1"/>
          <p:nvPr>
            <p:ph idx="1"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dk1"/>
              </a:buClr>
              <a:buSzPts val="1200"/>
              <a:buNone/>
              <a:defRPr sz="1200"/>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18" name="Google Shape;118;p2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9" name="Google Shape;119;p2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0" name="Google Shape;120;p2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1" name="Shape 121"/>
        <p:cNvGrpSpPr/>
        <p:nvPr/>
      </p:nvGrpSpPr>
      <p:grpSpPr>
        <a:xfrm>
          <a:off x="0" y="0"/>
          <a:ext cx="0" cy="0"/>
          <a:chOff x="0" y="0"/>
          <a:chExt cx="0" cy="0"/>
        </a:xfrm>
      </p:grpSpPr>
      <p:sp>
        <p:nvSpPr>
          <p:cNvPr id="122" name="Google Shape;122;p2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3" name="Google Shape;123;p25"/>
          <p:cNvSpPr txBox="1"/>
          <p:nvPr>
            <p:ph idx="1" type="body"/>
          </p:nvPr>
        </p:nvSpPr>
        <p:spPr>
          <a:xfrm rot="5400000">
            <a:off x="2940300" y="-942431"/>
            <a:ext cx="3263400" cy="78867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24" name="Google Shape;124;p2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5" name="Google Shape;125;p2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7" name="Shape 127"/>
        <p:cNvGrpSpPr/>
        <p:nvPr/>
      </p:nvGrpSpPr>
      <p:grpSpPr>
        <a:xfrm>
          <a:off x="0" y="0"/>
          <a:ext cx="0" cy="0"/>
          <a:chOff x="0" y="0"/>
          <a:chExt cx="0" cy="0"/>
        </a:xfrm>
      </p:grpSpPr>
      <p:sp>
        <p:nvSpPr>
          <p:cNvPr id="128" name="Google Shape;128;p26"/>
          <p:cNvSpPr txBox="1"/>
          <p:nvPr>
            <p:ph type="title"/>
          </p:nvPr>
        </p:nvSpPr>
        <p:spPr>
          <a:xfrm rot="5400000">
            <a:off x="5350050" y="1467544"/>
            <a:ext cx="4359000" cy="19716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29" name="Google Shape;129;p26"/>
          <p:cNvSpPr txBox="1"/>
          <p:nvPr>
            <p:ph idx="1" type="body"/>
          </p:nvPr>
        </p:nvSpPr>
        <p:spPr>
          <a:xfrm rot="5400000">
            <a:off x="1349475" y="-447056"/>
            <a:ext cx="4359000" cy="58008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400"/>
              </a:spcBef>
              <a:spcAft>
                <a:spcPts val="0"/>
              </a:spcAft>
              <a:buClr>
                <a:schemeClr val="dk1"/>
              </a:buClr>
              <a:buSzPts val="1400"/>
              <a:buChar char="•"/>
              <a:defRPr/>
            </a:lvl2pPr>
            <a:lvl3pPr indent="-317500" lvl="2" marL="1371600" algn="l">
              <a:lnSpc>
                <a:spcPct val="90000"/>
              </a:lnSpc>
              <a:spcBef>
                <a:spcPts val="400"/>
              </a:spcBef>
              <a:spcAft>
                <a:spcPts val="0"/>
              </a:spcAft>
              <a:buClr>
                <a:schemeClr val="dk1"/>
              </a:buClr>
              <a:buSzPts val="1400"/>
              <a:buChar char="•"/>
              <a:defRPr/>
            </a:lvl3pPr>
            <a:lvl4pPr indent="-317500" lvl="3" marL="1828800" algn="l">
              <a:lnSpc>
                <a:spcPct val="90000"/>
              </a:lnSpc>
              <a:spcBef>
                <a:spcPts val="400"/>
              </a:spcBef>
              <a:spcAft>
                <a:spcPts val="0"/>
              </a:spcAft>
              <a:buClr>
                <a:schemeClr val="dk1"/>
              </a:buClr>
              <a:buSzPts val="1400"/>
              <a:buChar char="•"/>
              <a:defRPr/>
            </a:lvl4pPr>
            <a:lvl5pPr indent="-317500" lvl="4" marL="2286000" algn="l">
              <a:lnSpc>
                <a:spcPct val="90000"/>
              </a:lnSpc>
              <a:spcBef>
                <a:spcPts val="400"/>
              </a:spcBef>
              <a:spcAft>
                <a:spcPts val="0"/>
              </a:spcAft>
              <a:buClr>
                <a:schemeClr val="dk1"/>
              </a:buClr>
              <a:buSzPts val="1400"/>
              <a:buChar char="•"/>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30" name="Google Shape;130;p2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1" name="Google Shape;131;p2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1">
  <p:cSld name="Content with Caption">
    <p:spTree>
      <p:nvGrpSpPr>
        <p:cNvPr id="133" name="Shape 133"/>
        <p:cNvGrpSpPr/>
        <p:nvPr/>
      </p:nvGrpSpPr>
      <p:grpSpPr>
        <a:xfrm>
          <a:off x="0" y="0"/>
          <a:ext cx="0" cy="0"/>
          <a:chOff x="0" y="0"/>
          <a:chExt cx="0" cy="0"/>
        </a:xfrm>
      </p:grpSpPr>
      <p:pic>
        <p:nvPicPr>
          <p:cNvPr id="134" name="Google Shape;134;p27"/>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135" name="Google Shape;135;p27"/>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Arial"/>
              <a:buNone/>
              <a:defRPr b="1" sz="2400">
                <a:solidFill>
                  <a:schemeClr val="lt1"/>
                </a:solidFill>
                <a:latin typeface="Arial"/>
                <a:ea typeface="Arial"/>
                <a:cs typeface="Arial"/>
                <a:sym typeface="Aria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6" name="Google Shape;136;p27"/>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lt1"/>
              </a:buClr>
              <a:buSzPts val="2400"/>
              <a:buChar char="•"/>
              <a:defRPr sz="2400">
                <a:solidFill>
                  <a:schemeClr val="lt1"/>
                </a:solidFill>
                <a:latin typeface="Maitree"/>
                <a:ea typeface="Maitree"/>
                <a:cs typeface="Maitree"/>
                <a:sym typeface="Maitree"/>
              </a:defRPr>
            </a:lvl1pPr>
            <a:lvl2pPr indent="-361950" lvl="1" marL="914400" algn="l">
              <a:lnSpc>
                <a:spcPct val="90000"/>
              </a:lnSpc>
              <a:spcBef>
                <a:spcPts val="400"/>
              </a:spcBef>
              <a:spcAft>
                <a:spcPts val="0"/>
              </a:spcAft>
              <a:buClr>
                <a:schemeClr val="lt1"/>
              </a:buClr>
              <a:buSzPts val="2100"/>
              <a:buChar char="•"/>
              <a:defRPr sz="2100">
                <a:solidFill>
                  <a:schemeClr val="lt1"/>
                </a:solidFill>
                <a:latin typeface="Maitree"/>
                <a:ea typeface="Maitree"/>
                <a:cs typeface="Maitree"/>
                <a:sym typeface="Maitree"/>
              </a:defRPr>
            </a:lvl2pPr>
            <a:lvl3pPr indent="-342900" lvl="2" marL="1371600" algn="l">
              <a:lnSpc>
                <a:spcPct val="90000"/>
              </a:lnSpc>
              <a:spcBef>
                <a:spcPts val="400"/>
              </a:spcBef>
              <a:spcAft>
                <a:spcPts val="0"/>
              </a:spcAft>
              <a:buClr>
                <a:schemeClr val="lt1"/>
              </a:buClr>
              <a:buSzPts val="1800"/>
              <a:buChar char="•"/>
              <a:defRPr sz="1800">
                <a:solidFill>
                  <a:schemeClr val="lt1"/>
                </a:solidFill>
                <a:latin typeface="Maitree"/>
                <a:ea typeface="Maitree"/>
                <a:cs typeface="Maitree"/>
                <a:sym typeface="Maitree"/>
              </a:defRPr>
            </a:lvl3pPr>
            <a:lvl4pPr indent="-323850" lvl="3" marL="18288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4pPr>
            <a:lvl5pPr indent="-323850" lvl="4" marL="22860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137" name="Google Shape;137;p27"/>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138" name="Google Shape;138;p2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9" name="Google Shape;139;p2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41" name="Google Shape;141;p27"/>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id="142" name="Google Shape;142;p27"/>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9" name="Shape 149"/>
        <p:cNvGrpSpPr/>
        <p:nvPr/>
      </p:nvGrpSpPr>
      <p:grpSpPr>
        <a:xfrm>
          <a:off x="0" y="0"/>
          <a:ext cx="0" cy="0"/>
          <a:chOff x="0" y="0"/>
          <a:chExt cx="0" cy="0"/>
        </a:xfrm>
      </p:grpSpPr>
      <p:pic>
        <p:nvPicPr>
          <p:cNvPr id="150" name="Google Shape;150;p29"/>
          <p:cNvPicPr preferRelativeResize="0"/>
          <p:nvPr/>
        </p:nvPicPr>
        <p:blipFill rotWithShape="1">
          <a:blip r:embed="rId2">
            <a:alphaModFix/>
          </a:blip>
          <a:srcRect b="0" l="0" r="0" t="0"/>
          <a:stretch/>
        </p:blipFill>
        <p:spPr>
          <a:xfrm>
            <a:off x="-95251" y="-185740"/>
            <a:ext cx="9329784" cy="5253074"/>
          </a:xfrm>
          <a:prstGeom prst="rect">
            <a:avLst/>
          </a:prstGeom>
          <a:noFill/>
          <a:ln>
            <a:noFill/>
          </a:ln>
        </p:spPr>
      </p:pic>
      <p:sp>
        <p:nvSpPr>
          <p:cNvPr id="151" name="Google Shape;151;p29"/>
          <p:cNvSpPr txBox="1"/>
          <p:nvPr>
            <p:ph type="ctrTitle"/>
          </p:nvPr>
        </p:nvSpPr>
        <p:spPr>
          <a:xfrm>
            <a:off x="1253809" y="294551"/>
            <a:ext cx="6631800" cy="17907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Arial"/>
              <a:buNone/>
              <a:defRPr b="1" sz="45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2" name="Google Shape;152;p29"/>
          <p:cNvSpPr txBox="1"/>
          <p:nvPr>
            <p:ph idx="1" type="subTitle"/>
          </p:nvPr>
        </p:nvSpPr>
        <p:spPr>
          <a:xfrm>
            <a:off x="1143000" y="2222565"/>
            <a:ext cx="6858000" cy="772800"/>
          </a:xfrm>
          <a:prstGeom prst="rect">
            <a:avLst/>
          </a:prstGeom>
          <a:noFill/>
          <a:ln>
            <a:noFill/>
          </a:ln>
        </p:spPr>
        <p:txBody>
          <a:bodyPr anchorCtr="0" anchor="t" bIns="34275" lIns="68575" spcFirstLastPara="1" rIns="68575" wrap="square" tIns="34275">
            <a:normAutofit/>
          </a:bodyPr>
          <a:lstStyle>
            <a:lvl1pPr lvl="0" algn="ctr">
              <a:lnSpc>
                <a:spcPct val="90000"/>
              </a:lnSpc>
              <a:spcBef>
                <a:spcPts val="800"/>
              </a:spcBef>
              <a:spcAft>
                <a:spcPts val="0"/>
              </a:spcAft>
              <a:buClr>
                <a:srgbClr val="AEABAB"/>
              </a:buClr>
              <a:buSzPts val="1800"/>
              <a:buNone/>
              <a:defRPr b="0" i="0" sz="1800">
                <a:solidFill>
                  <a:srgbClr val="AEABAB"/>
                </a:solidFill>
                <a:latin typeface="Maitree"/>
                <a:ea typeface="Maitree"/>
                <a:cs typeface="Maitree"/>
                <a:sym typeface="Maitree"/>
              </a:defRPr>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p:txBody>
      </p:sp>
      <p:sp>
        <p:nvSpPr>
          <p:cNvPr id="153" name="Google Shape;153;p2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4" name="Google Shape;154;p2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55" name="Google Shape;155;p2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56" name="Google Shape;156;p29"/>
          <p:cNvSpPr/>
          <p:nvPr/>
        </p:nvSpPr>
        <p:spPr>
          <a:xfrm>
            <a:off x="-95251" y="4142015"/>
            <a:ext cx="9330000" cy="1082400"/>
          </a:xfrm>
          <a:prstGeom prst="rect">
            <a:avLst/>
          </a:prstGeom>
          <a:solidFill>
            <a:srgbClr val="011A3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57" name="Google Shape;157;p29"/>
          <p:cNvSpPr/>
          <p:nvPr/>
        </p:nvSpPr>
        <p:spPr>
          <a:xfrm>
            <a:off x="-95251" y="4082004"/>
            <a:ext cx="9330000" cy="600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58" name="Google Shape;158;p29"/>
          <p:cNvPicPr preferRelativeResize="0"/>
          <p:nvPr/>
        </p:nvPicPr>
        <p:blipFill rotWithShape="1">
          <a:blip r:embed="rId3">
            <a:alphaModFix/>
          </a:blip>
          <a:srcRect b="0" l="0" r="0" t="0"/>
          <a:stretch/>
        </p:blipFill>
        <p:spPr>
          <a:xfrm>
            <a:off x="3434986" y="4549896"/>
            <a:ext cx="2269306" cy="266397"/>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159" name="Shape 159"/>
        <p:cNvGrpSpPr/>
        <p:nvPr/>
      </p:nvGrpSpPr>
      <p:grpSpPr>
        <a:xfrm>
          <a:off x="0" y="0"/>
          <a:ext cx="0" cy="0"/>
          <a:chOff x="0" y="0"/>
          <a:chExt cx="0" cy="0"/>
        </a:xfrm>
      </p:grpSpPr>
      <p:sp>
        <p:nvSpPr>
          <p:cNvPr id="160" name="Google Shape;160;p3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1" name="Google Shape;161;p30"/>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62" name="Google Shape;162;p3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3" name="Google Shape;163;p3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64" name="Google Shape;164;p3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65" name="Google Shape;165;p30"/>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66" name="Google Shape;166;p30"/>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67" name="Shape 167"/>
        <p:cNvGrpSpPr/>
        <p:nvPr/>
      </p:nvGrpSpPr>
      <p:grpSpPr>
        <a:xfrm>
          <a:off x="0" y="0"/>
          <a:ext cx="0" cy="0"/>
          <a:chOff x="0" y="0"/>
          <a:chExt cx="0" cy="0"/>
        </a:xfrm>
      </p:grpSpPr>
      <p:pic>
        <p:nvPicPr>
          <p:cNvPr id="168" name="Google Shape;168;p31"/>
          <p:cNvPicPr preferRelativeResize="0"/>
          <p:nvPr/>
        </p:nvPicPr>
        <p:blipFill rotWithShape="1">
          <a:blip r:embed="rId2">
            <a:alphaModFix/>
          </a:blip>
          <a:srcRect b="0" l="0" r="0" t="0"/>
          <a:stretch/>
        </p:blipFill>
        <p:spPr>
          <a:xfrm>
            <a:off x="-92893" y="-6178"/>
            <a:ext cx="9329784" cy="5253074"/>
          </a:xfrm>
          <a:prstGeom prst="rect">
            <a:avLst/>
          </a:prstGeom>
          <a:noFill/>
          <a:ln>
            <a:noFill/>
          </a:ln>
        </p:spPr>
      </p:pic>
      <p:sp>
        <p:nvSpPr>
          <p:cNvPr id="169" name="Google Shape;169;p31"/>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0" name="Google Shape;170;p31"/>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1" name="Google Shape;171;p31"/>
          <p:cNvSpPr txBox="1"/>
          <p:nvPr>
            <p:ph idx="1" type="body"/>
          </p:nvPr>
        </p:nvSpPr>
        <p:spPr>
          <a:xfrm>
            <a:off x="628650" y="1369219"/>
            <a:ext cx="7886700" cy="30579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172" name="Google Shape;172;p31"/>
          <p:cNvSpPr txBox="1"/>
          <p:nvPr>
            <p:ph idx="10" type="dt"/>
          </p:nvPr>
        </p:nvSpPr>
        <p:spPr>
          <a:xfrm>
            <a:off x="628650" y="4887004"/>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3" name="Google Shape;173;p31"/>
          <p:cNvSpPr txBox="1"/>
          <p:nvPr>
            <p:ph idx="11" type="ftr"/>
          </p:nvPr>
        </p:nvSpPr>
        <p:spPr>
          <a:xfrm>
            <a:off x="3028950" y="488700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pic>
        <p:nvPicPr>
          <p:cNvPr id="174" name="Google Shape;174;p31"/>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5" name="Shape 175"/>
        <p:cNvGrpSpPr/>
        <p:nvPr/>
      </p:nvGrpSpPr>
      <p:grpSpPr>
        <a:xfrm>
          <a:off x="0" y="0"/>
          <a:ext cx="0" cy="0"/>
          <a:chOff x="0" y="0"/>
          <a:chExt cx="0" cy="0"/>
        </a:xfrm>
      </p:grpSpPr>
      <p:sp>
        <p:nvSpPr>
          <p:cNvPr id="176" name="Google Shape;176;p32"/>
          <p:cNvSpPr/>
          <p:nvPr/>
        </p:nvSpPr>
        <p:spPr>
          <a:xfrm>
            <a:off x="0" y="-8709"/>
            <a:ext cx="9144000" cy="5152200"/>
          </a:xfrm>
          <a:prstGeom prst="rect">
            <a:avLst/>
          </a:prstGeom>
          <a:solidFill>
            <a:srgbClr val="F2F2F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7" name="Google Shape;177;p32"/>
          <p:cNvSpPr/>
          <p:nvPr/>
        </p:nvSpPr>
        <p:spPr>
          <a:xfrm>
            <a:off x="628650" y="425632"/>
            <a:ext cx="7886700" cy="39360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78" name="Google Shape;178;p32"/>
          <p:cNvSpPr txBox="1"/>
          <p:nvPr>
            <p:ph type="title"/>
          </p:nvPr>
        </p:nvSpPr>
        <p:spPr>
          <a:xfrm>
            <a:off x="1208315" y="749999"/>
            <a:ext cx="6743700" cy="2139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rgbClr val="001425"/>
              </a:buClr>
              <a:buSzPts val="4500"/>
              <a:buFont typeface="Arial"/>
              <a:buNone/>
              <a:defRPr sz="4500">
                <a:solidFill>
                  <a:srgbClr val="001425"/>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79" name="Google Shape;179;p32"/>
          <p:cNvSpPr txBox="1"/>
          <p:nvPr>
            <p:ph idx="1" type="body"/>
          </p:nvPr>
        </p:nvSpPr>
        <p:spPr>
          <a:xfrm>
            <a:off x="1208315" y="3034973"/>
            <a:ext cx="6743700" cy="1125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032647"/>
              </a:buClr>
              <a:buSzPts val="1800"/>
              <a:buNone/>
              <a:defRPr sz="1800">
                <a:solidFill>
                  <a:srgbClr val="032647"/>
                </a:solidFill>
                <a:latin typeface="Maitree"/>
                <a:ea typeface="Maitree"/>
                <a:cs typeface="Maitree"/>
                <a:sym typeface="Maitree"/>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80" name="Google Shape;180;p3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1" name="Google Shape;181;p3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82" name="Google Shape;182;p3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83" name="Google Shape;183;p32"/>
          <p:cNvSpPr/>
          <p:nvPr/>
        </p:nvSpPr>
        <p:spPr>
          <a:xfrm>
            <a:off x="628650" y="425632"/>
            <a:ext cx="7886700" cy="546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4" name="Google Shape;184;p32"/>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85" name="Google Shape;185;p32"/>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ection Header">
  <p:cSld name="1_Section Header">
    <p:spTree>
      <p:nvGrpSpPr>
        <p:cNvPr id="186" name="Shape 186"/>
        <p:cNvGrpSpPr/>
        <p:nvPr/>
      </p:nvGrpSpPr>
      <p:grpSpPr>
        <a:xfrm>
          <a:off x="0" y="0"/>
          <a:ext cx="0" cy="0"/>
          <a:chOff x="0" y="0"/>
          <a:chExt cx="0" cy="0"/>
        </a:xfrm>
      </p:grpSpPr>
      <p:pic>
        <p:nvPicPr>
          <p:cNvPr id="187" name="Google Shape;187;p33"/>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188" name="Google Shape;188;p33"/>
          <p:cNvSpPr/>
          <p:nvPr/>
        </p:nvSpPr>
        <p:spPr>
          <a:xfrm>
            <a:off x="628650" y="410392"/>
            <a:ext cx="7886700" cy="3936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89" name="Google Shape;189;p33"/>
          <p:cNvSpPr txBox="1"/>
          <p:nvPr>
            <p:ph type="title"/>
          </p:nvPr>
        </p:nvSpPr>
        <p:spPr>
          <a:xfrm>
            <a:off x="1208315" y="734758"/>
            <a:ext cx="6743700" cy="2139600"/>
          </a:xfrm>
          <a:prstGeom prst="rect">
            <a:avLst/>
          </a:prstGeom>
          <a:noFill/>
          <a:ln>
            <a:noFill/>
          </a:ln>
        </p:spPr>
        <p:txBody>
          <a:bodyPr anchorCtr="0" anchor="b" bIns="34275" lIns="68575" spcFirstLastPara="1" rIns="68575" wrap="square" tIns="34275">
            <a:normAutofit/>
          </a:bodyPr>
          <a:lstStyle>
            <a:lvl1pPr lvl="0" algn="ctr">
              <a:lnSpc>
                <a:spcPct val="90000"/>
              </a:lnSpc>
              <a:spcBef>
                <a:spcPts val="0"/>
              </a:spcBef>
              <a:spcAft>
                <a:spcPts val="0"/>
              </a:spcAft>
              <a:buClr>
                <a:schemeClr val="lt1"/>
              </a:buClr>
              <a:buSzPts val="4500"/>
              <a:buFont typeface="Arial"/>
              <a:buNone/>
              <a:defRPr sz="45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0" name="Google Shape;190;p33"/>
          <p:cNvSpPr txBox="1"/>
          <p:nvPr>
            <p:ph idx="1" type="body"/>
          </p:nvPr>
        </p:nvSpPr>
        <p:spPr>
          <a:xfrm>
            <a:off x="1208315" y="3019732"/>
            <a:ext cx="6743700" cy="1125300"/>
          </a:xfrm>
          <a:prstGeom prst="rect">
            <a:avLst/>
          </a:prstGeom>
          <a:noFill/>
          <a:ln>
            <a:noFill/>
          </a:ln>
        </p:spPr>
        <p:txBody>
          <a:bodyPr anchorCtr="0" anchor="t" bIns="34275" lIns="68575" spcFirstLastPara="1" rIns="68575" wrap="square" tIns="34275">
            <a:normAutofit/>
          </a:bodyPr>
          <a:lstStyle>
            <a:lvl1pPr indent="-228600" lvl="0" marL="457200" algn="ctr">
              <a:lnSpc>
                <a:spcPct val="90000"/>
              </a:lnSpc>
              <a:spcBef>
                <a:spcPts val="800"/>
              </a:spcBef>
              <a:spcAft>
                <a:spcPts val="0"/>
              </a:spcAft>
              <a:buClr>
                <a:srgbClr val="888888"/>
              </a:buClr>
              <a:buSzPts val="1800"/>
              <a:buNone/>
              <a:defRPr sz="1800">
                <a:solidFill>
                  <a:srgbClr val="888888"/>
                </a:solidFill>
                <a:latin typeface="Maitree"/>
                <a:ea typeface="Maitree"/>
                <a:cs typeface="Maitree"/>
                <a:sym typeface="Maitree"/>
              </a:defRPr>
            </a:lvl1pPr>
            <a:lvl2pPr indent="-228600" lvl="1" marL="914400" algn="l">
              <a:lnSpc>
                <a:spcPct val="90000"/>
              </a:lnSpc>
              <a:spcBef>
                <a:spcPts val="400"/>
              </a:spcBef>
              <a:spcAft>
                <a:spcPts val="0"/>
              </a:spcAft>
              <a:buClr>
                <a:srgbClr val="888888"/>
              </a:buClr>
              <a:buSzPts val="1500"/>
              <a:buNone/>
              <a:defRPr sz="1500">
                <a:solidFill>
                  <a:srgbClr val="888888"/>
                </a:solidFill>
              </a:defRPr>
            </a:lvl2pPr>
            <a:lvl3pPr indent="-228600" lvl="2" marL="1371600" algn="l">
              <a:lnSpc>
                <a:spcPct val="90000"/>
              </a:lnSpc>
              <a:spcBef>
                <a:spcPts val="400"/>
              </a:spcBef>
              <a:spcAft>
                <a:spcPts val="0"/>
              </a:spcAft>
              <a:buClr>
                <a:srgbClr val="888888"/>
              </a:buClr>
              <a:buSzPts val="1400"/>
              <a:buNone/>
              <a:defRPr sz="1400">
                <a:solidFill>
                  <a:srgbClr val="888888"/>
                </a:solidFill>
              </a:defRPr>
            </a:lvl3pPr>
            <a:lvl4pPr indent="-228600" lvl="3" marL="1828800" algn="l">
              <a:lnSpc>
                <a:spcPct val="90000"/>
              </a:lnSpc>
              <a:spcBef>
                <a:spcPts val="400"/>
              </a:spcBef>
              <a:spcAft>
                <a:spcPts val="0"/>
              </a:spcAft>
              <a:buClr>
                <a:srgbClr val="888888"/>
              </a:buClr>
              <a:buSzPts val="1200"/>
              <a:buNone/>
              <a:defRPr sz="1200">
                <a:solidFill>
                  <a:srgbClr val="888888"/>
                </a:solidFill>
              </a:defRPr>
            </a:lvl4pPr>
            <a:lvl5pPr indent="-228600" lvl="4" marL="2286000" algn="l">
              <a:lnSpc>
                <a:spcPct val="90000"/>
              </a:lnSpc>
              <a:spcBef>
                <a:spcPts val="400"/>
              </a:spcBef>
              <a:spcAft>
                <a:spcPts val="0"/>
              </a:spcAft>
              <a:buClr>
                <a:srgbClr val="888888"/>
              </a:buClr>
              <a:buSzPts val="1200"/>
              <a:buNone/>
              <a:defRPr sz="1200">
                <a:solidFill>
                  <a:srgbClr val="888888"/>
                </a:solidFill>
              </a:defRPr>
            </a:lvl5pPr>
            <a:lvl6pPr indent="-228600" lvl="5" marL="2743200" algn="l">
              <a:lnSpc>
                <a:spcPct val="90000"/>
              </a:lnSpc>
              <a:spcBef>
                <a:spcPts val="400"/>
              </a:spcBef>
              <a:spcAft>
                <a:spcPts val="0"/>
              </a:spcAft>
              <a:buClr>
                <a:srgbClr val="888888"/>
              </a:buClr>
              <a:buSzPts val="1200"/>
              <a:buNone/>
              <a:defRPr sz="1200">
                <a:solidFill>
                  <a:srgbClr val="888888"/>
                </a:solidFill>
              </a:defRPr>
            </a:lvl6pPr>
            <a:lvl7pPr indent="-228600" lvl="6" marL="3200400" algn="l">
              <a:lnSpc>
                <a:spcPct val="90000"/>
              </a:lnSpc>
              <a:spcBef>
                <a:spcPts val="400"/>
              </a:spcBef>
              <a:spcAft>
                <a:spcPts val="0"/>
              </a:spcAft>
              <a:buClr>
                <a:srgbClr val="888888"/>
              </a:buClr>
              <a:buSzPts val="1200"/>
              <a:buNone/>
              <a:defRPr sz="1200">
                <a:solidFill>
                  <a:srgbClr val="888888"/>
                </a:solidFill>
              </a:defRPr>
            </a:lvl7pPr>
            <a:lvl8pPr indent="-228600" lvl="7" marL="3657600" algn="l">
              <a:lnSpc>
                <a:spcPct val="90000"/>
              </a:lnSpc>
              <a:spcBef>
                <a:spcPts val="400"/>
              </a:spcBef>
              <a:spcAft>
                <a:spcPts val="0"/>
              </a:spcAft>
              <a:buClr>
                <a:srgbClr val="888888"/>
              </a:buClr>
              <a:buSzPts val="1200"/>
              <a:buNone/>
              <a:defRPr sz="1200">
                <a:solidFill>
                  <a:srgbClr val="888888"/>
                </a:solidFill>
              </a:defRPr>
            </a:lvl8pPr>
            <a:lvl9pPr indent="-228600" lvl="8" marL="4114800" algn="l">
              <a:lnSpc>
                <a:spcPct val="90000"/>
              </a:lnSpc>
              <a:spcBef>
                <a:spcPts val="400"/>
              </a:spcBef>
              <a:spcAft>
                <a:spcPts val="0"/>
              </a:spcAft>
              <a:buClr>
                <a:srgbClr val="888888"/>
              </a:buClr>
              <a:buSzPts val="1200"/>
              <a:buNone/>
              <a:defRPr sz="1200">
                <a:solidFill>
                  <a:srgbClr val="888888"/>
                </a:solidFill>
              </a:defRPr>
            </a:lvl9pPr>
          </a:lstStyle>
          <a:p/>
        </p:txBody>
      </p:sp>
      <p:sp>
        <p:nvSpPr>
          <p:cNvPr id="191" name="Google Shape;191;p3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2" name="Google Shape;192;p3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3" name="Google Shape;193;p3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194" name="Google Shape;194;p33"/>
          <p:cNvSpPr/>
          <p:nvPr/>
        </p:nvSpPr>
        <p:spPr>
          <a:xfrm>
            <a:off x="628650" y="410392"/>
            <a:ext cx="7886700" cy="54600"/>
          </a:xfrm>
          <a:prstGeom prst="rect">
            <a:avLst/>
          </a:prstGeom>
          <a:gradFill>
            <a:gsLst>
              <a:gs pos="0">
                <a:srgbClr val="FFD966"/>
              </a:gs>
              <a:gs pos="100000">
                <a:srgbClr val="C00000"/>
              </a:gs>
            </a:gsLst>
            <a:lin ang="10800025" scaled="0"/>
          </a:gra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195" name="Google Shape;195;p33"/>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196" name="Google Shape;196;p33"/>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97" name="Shape 197"/>
        <p:cNvGrpSpPr/>
        <p:nvPr/>
      </p:nvGrpSpPr>
      <p:grpSpPr>
        <a:xfrm>
          <a:off x="0" y="0"/>
          <a:ext cx="0" cy="0"/>
          <a:chOff x="0" y="0"/>
          <a:chExt cx="0" cy="0"/>
        </a:xfrm>
      </p:grpSpPr>
      <p:sp>
        <p:nvSpPr>
          <p:cNvPr id="198" name="Google Shape;198;p34"/>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3300"/>
              <a:buFont typeface="Arial"/>
              <a:buNone/>
              <a:defRPr b="1">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199" name="Google Shape;199;p3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Maitree"/>
                <a:ea typeface="Maitree"/>
                <a:cs typeface="Maitree"/>
                <a:sym typeface="Maitree"/>
              </a:defRPr>
            </a:lvl1pPr>
            <a:lvl2pPr indent="-342900" lvl="1" marL="914400" algn="l">
              <a:lnSpc>
                <a:spcPct val="90000"/>
              </a:lnSpc>
              <a:spcBef>
                <a:spcPts val="400"/>
              </a:spcBef>
              <a:spcAft>
                <a:spcPts val="0"/>
              </a:spcAft>
              <a:buClr>
                <a:schemeClr val="dk1"/>
              </a:buClr>
              <a:buSzPts val="1800"/>
              <a:buChar char="•"/>
              <a:defRPr>
                <a:latin typeface="Maitree"/>
                <a:ea typeface="Maitree"/>
                <a:cs typeface="Maitree"/>
                <a:sym typeface="Maitree"/>
              </a:defRPr>
            </a:lvl2pPr>
            <a:lvl3pPr indent="-323850" lvl="2" marL="1371600" algn="l">
              <a:lnSpc>
                <a:spcPct val="90000"/>
              </a:lnSpc>
              <a:spcBef>
                <a:spcPts val="400"/>
              </a:spcBef>
              <a:spcAft>
                <a:spcPts val="0"/>
              </a:spcAft>
              <a:buClr>
                <a:schemeClr val="dk1"/>
              </a:buClr>
              <a:buSzPts val="1500"/>
              <a:buChar char="•"/>
              <a:defRPr>
                <a:latin typeface="Maitree"/>
                <a:ea typeface="Maitree"/>
                <a:cs typeface="Maitree"/>
                <a:sym typeface="Maitree"/>
              </a:defRPr>
            </a:lvl3pPr>
            <a:lvl4pPr indent="-317500" lvl="3" marL="1828800" algn="l">
              <a:lnSpc>
                <a:spcPct val="90000"/>
              </a:lnSpc>
              <a:spcBef>
                <a:spcPts val="400"/>
              </a:spcBef>
              <a:spcAft>
                <a:spcPts val="0"/>
              </a:spcAft>
              <a:buClr>
                <a:schemeClr val="dk1"/>
              </a:buClr>
              <a:buSzPts val="1400"/>
              <a:buChar char="•"/>
              <a:defRPr>
                <a:latin typeface="Maitree"/>
                <a:ea typeface="Maitree"/>
                <a:cs typeface="Maitree"/>
                <a:sym typeface="Maitree"/>
              </a:defRPr>
            </a:lvl4pPr>
            <a:lvl5pPr indent="-317500" lvl="4" marL="2286000" algn="l">
              <a:lnSpc>
                <a:spcPct val="90000"/>
              </a:lnSpc>
              <a:spcBef>
                <a:spcPts val="400"/>
              </a:spcBef>
              <a:spcAft>
                <a:spcPts val="0"/>
              </a:spcAft>
              <a:buClr>
                <a:schemeClr val="dk1"/>
              </a:buClr>
              <a:buSzPts val="1400"/>
              <a:buChar char="•"/>
              <a:defRPr>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0" name="Google Shape;200;p3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dk1"/>
              </a:buClr>
              <a:buSzPts val="2100"/>
              <a:buChar char="•"/>
              <a:defRPr>
                <a:latin typeface="Maitree"/>
                <a:ea typeface="Maitree"/>
                <a:cs typeface="Maitree"/>
                <a:sym typeface="Maitree"/>
              </a:defRPr>
            </a:lvl1pPr>
            <a:lvl2pPr indent="-342900" lvl="1" marL="914400" algn="l">
              <a:lnSpc>
                <a:spcPct val="90000"/>
              </a:lnSpc>
              <a:spcBef>
                <a:spcPts val="400"/>
              </a:spcBef>
              <a:spcAft>
                <a:spcPts val="0"/>
              </a:spcAft>
              <a:buClr>
                <a:schemeClr val="dk1"/>
              </a:buClr>
              <a:buSzPts val="1800"/>
              <a:buChar char="•"/>
              <a:defRPr>
                <a:latin typeface="Maitree"/>
                <a:ea typeface="Maitree"/>
                <a:cs typeface="Maitree"/>
                <a:sym typeface="Maitree"/>
              </a:defRPr>
            </a:lvl2pPr>
            <a:lvl3pPr indent="-323850" lvl="2" marL="1371600" algn="l">
              <a:lnSpc>
                <a:spcPct val="90000"/>
              </a:lnSpc>
              <a:spcBef>
                <a:spcPts val="400"/>
              </a:spcBef>
              <a:spcAft>
                <a:spcPts val="0"/>
              </a:spcAft>
              <a:buClr>
                <a:schemeClr val="dk1"/>
              </a:buClr>
              <a:buSzPts val="1500"/>
              <a:buChar char="•"/>
              <a:defRPr>
                <a:latin typeface="Maitree"/>
                <a:ea typeface="Maitree"/>
                <a:cs typeface="Maitree"/>
                <a:sym typeface="Maitree"/>
              </a:defRPr>
            </a:lvl3pPr>
            <a:lvl4pPr indent="-317500" lvl="3" marL="1828800" algn="l">
              <a:lnSpc>
                <a:spcPct val="90000"/>
              </a:lnSpc>
              <a:spcBef>
                <a:spcPts val="400"/>
              </a:spcBef>
              <a:spcAft>
                <a:spcPts val="0"/>
              </a:spcAft>
              <a:buClr>
                <a:schemeClr val="dk1"/>
              </a:buClr>
              <a:buSzPts val="1400"/>
              <a:buChar char="•"/>
              <a:defRPr>
                <a:latin typeface="Maitree"/>
                <a:ea typeface="Maitree"/>
                <a:cs typeface="Maitree"/>
                <a:sym typeface="Maitree"/>
              </a:defRPr>
            </a:lvl4pPr>
            <a:lvl5pPr indent="-317500" lvl="4" marL="2286000" algn="l">
              <a:lnSpc>
                <a:spcPct val="90000"/>
              </a:lnSpc>
              <a:spcBef>
                <a:spcPts val="400"/>
              </a:spcBef>
              <a:spcAft>
                <a:spcPts val="0"/>
              </a:spcAft>
              <a:buClr>
                <a:schemeClr val="dk1"/>
              </a:buClr>
              <a:buSzPts val="1400"/>
              <a:buChar char="•"/>
              <a:defRPr>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01" name="Google Shape;201;p34"/>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2" name="Google Shape;202;p3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3" name="Google Shape;203;p3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34"/>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05" name="Google Shape;205;p34"/>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206" name="Shape 206"/>
        <p:cNvGrpSpPr/>
        <p:nvPr/>
      </p:nvGrpSpPr>
      <p:grpSpPr>
        <a:xfrm>
          <a:off x="0" y="0"/>
          <a:ext cx="0" cy="0"/>
          <a:chOff x="0" y="0"/>
          <a:chExt cx="0" cy="0"/>
        </a:xfrm>
      </p:grpSpPr>
      <p:pic>
        <p:nvPicPr>
          <p:cNvPr id="207" name="Google Shape;207;p35"/>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08" name="Google Shape;208;p35"/>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D8D8D8"/>
              </a:buClr>
              <a:buSzPts val="3300"/>
              <a:buFont typeface="Arial"/>
              <a:buNone/>
              <a:defRPr b="1">
                <a:solidFill>
                  <a:srgbClr val="D8D8D8"/>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09" name="Google Shape;209;p3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D8D8D8"/>
              </a:buClr>
              <a:buSzPts val="2100"/>
              <a:buChar char="•"/>
              <a:defRPr>
                <a:solidFill>
                  <a:srgbClr val="D8D8D8"/>
                </a:solidFill>
                <a:latin typeface="Maitree"/>
                <a:ea typeface="Maitree"/>
                <a:cs typeface="Maitree"/>
                <a:sym typeface="Maitree"/>
              </a:defRPr>
            </a:lvl1pPr>
            <a:lvl2pPr indent="-342900" lvl="1" marL="914400" algn="l">
              <a:lnSpc>
                <a:spcPct val="90000"/>
              </a:lnSpc>
              <a:spcBef>
                <a:spcPts val="400"/>
              </a:spcBef>
              <a:spcAft>
                <a:spcPts val="0"/>
              </a:spcAft>
              <a:buClr>
                <a:srgbClr val="D8D8D8"/>
              </a:buClr>
              <a:buSzPts val="1800"/>
              <a:buChar char="•"/>
              <a:defRPr>
                <a:solidFill>
                  <a:srgbClr val="D8D8D8"/>
                </a:solidFill>
                <a:latin typeface="Maitree"/>
                <a:ea typeface="Maitree"/>
                <a:cs typeface="Maitree"/>
                <a:sym typeface="Maitree"/>
              </a:defRPr>
            </a:lvl2pPr>
            <a:lvl3pPr indent="-323850" lvl="2" marL="1371600" algn="l">
              <a:lnSpc>
                <a:spcPct val="90000"/>
              </a:lnSpc>
              <a:spcBef>
                <a:spcPts val="400"/>
              </a:spcBef>
              <a:spcAft>
                <a:spcPts val="0"/>
              </a:spcAft>
              <a:buClr>
                <a:srgbClr val="D8D8D8"/>
              </a:buClr>
              <a:buSzPts val="1500"/>
              <a:buChar char="•"/>
              <a:defRPr>
                <a:solidFill>
                  <a:srgbClr val="D8D8D8"/>
                </a:solidFill>
                <a:latin typeface="Maitree"/>
                <a:ea typeface="Maitree"/>
                <a:cs typeface="Maitree"/>
                <a:sym typeface="Maitree"/>
              </a:defRPr>
            </a:lvl3pPr>
            <a:lvl4pPr indent="-317500" lvl="3" marL="18288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4pPr>
            <a:lvl5pPr indent="-317500" lvl="4" marL="22860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0" name="Google Shape;210;p3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D8D8D8"/>
              </a:buClr>
              <a:buSzPts val="2100"/>
              <a:buChar char="•"/>
              <a:defRPr>
                <a:solidFill>
                  <a:srgbClr val="D8D8D8"/>
                </a:solidFill>
                <a:latin typeface="Maitree"/>
                <a:ea typeface="Maitree"/>
                <a:cs typeface="Maitree"/>
                <a:sym typeface="Maitree"/>
              </a:defRPr>
            </a:lvl1pPr>
            <a:lvl2pPr indent="-342900" lvl="1" marL="914400" algn="l">
              <a:lnSpc>
                <a:spcPct val="90000"/>
              </a:lnSpc>
              <a:spcBef>
                <a:spcPts val="400"/>
              </a:spcBef>
              <a:spcAft>
                <a:spcPts val="0"/>
              </a:spcAft>
              <a:buClr>
                <a:srgbClr val="D8D8D8"/>
              </a:buClr>
              <a:buSzPts val="1800"/>
              <a:buChar char="•"/>
              <a:defRPr>
                <a:solidFill>
                  <a:srgbClr val="D8D8D8"/>
                </a:solidFill>
                <a:latin typeface="Maitree"/>
                <a:ea typeface="Maitree"/>
                <a:cs typeface="Maitree"/>
                <a:sym typeface="Maitree"/>
              </a:defRPr>
            </a:lvl2pPr>
            <a:lvl3pPr indent="-323850" lvl="2" marL="1371600" algn="l">
              <a:lnSpc>
                <a:spcPct val="90000"/>
              </a:lnSpc>
              <a:spcBef>
                <a:spcPts val="400"/>
              </a:spcBef>
              <a:spcAft>
                <a:spcPts val="0"/>
              </a:spcAft>
              <a:buClr>
                <a:srgbClr val="D8D8D8"/>
              </a:buClr>
              <a:buSzPts val="1500"/>
              <a:buChar char="•"/>
              <a:defRPr>
                <a:solidFill>
                  <a:srgbClr val="D8D8D8"/>
                </a:solidFill>
                <a:latin typeface="Maitree"/>
                <a:ea typeface="Maitree"/>
                <a:cs typeface="Maitree"/>
                <a:sym typeface="Maitree"/>
              </a:defRPr>
            </a:lvl3pPr>
            <a:lvl4pPr indent="-317500" lvl="3" marL="18288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4pPr>
            <a:lvl5pPr indent="-317500" lvl="4" marL="2286000" algn="l">
              <a:lnSpc>
                <a:spcPct val="90000"/>
              </a:lnSpc>
              <a:spcBef>
                <a:spcPts val="400"/>
              </a:spcBef>
              <a:spcAft>
                <a:spcPts val="0"/>
              </a:spcAft>
              <a:buClr>
                <a:srgbClr val="D8D8D8"/>
              </a:buClr>
              <a:buSzPts val="1400"/>
              <a:buChar char="•"/>
              <a:defRPr>
                <a:solidFill>
                  <a:srgbClr val="D8D8D8"/>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11" name="Google Shape;211;p35"/>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2" name="Google Shape;212;p35"/>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3" name="Google Shape;213;p35"/>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14" name="Google Shape;214;p35"/>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15" name="Google Shape;215;p35"/>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type="twoTxTwoObj">
  <p:cSld name="TWO_OBJECTS_WITH_TEXT">
    <p:spTree>
      <p:nvGrpSpPr>
        <p:cNvPr id="216" name="Shape 216"/>
        <p:cNvGrpSpPr/>
        <p:nvPr/>
      </p:nvGrpSpPr>
      <p:grpSpPr>
        <a:xfrm>
          <a:off x="0" y="0"/>
          <a:ext cx="0" cy="0"/>
          <a:chOff x="0" y="0"/>
          <a:chExt cx="0" cy="0"/>
        </a:xfrm>
      </p:grpSpPr>
      <p:pic>
        <p:nvPicPr>
          <p:cNvPr id="217" name="Google Shape;217;p36"/>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18" name="Google Shape;218;p36"/>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lt1"/>
              </a:buClr>
              <a:buSzPts val="3300"/>
              <a:buFont typeface="Arial"/>
              <a:buNone/>
              <a:defRPr b="1">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19" name="Google Shape;219;p36"/>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D8D8D8"/>
              </a:buClr>
              <a:buSzPts val="1800"/>
              <a:buNone/>
              <a:defRPr b="0" sz="1800">
                <a:solidFill>
                  <a:srgbClr val="D8D8D8"/>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0" name="Google Shape;220;p36"/>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1" name="Google Shape;221;p36"/>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D8D8D8"/>
              </a:buClr>
              <a:buSzPts val="1800"/>
              <a:buNone/>
              <a:defRPr b="0" sz="1800">
                <a:solidFill>
                  <a:srgbClr val="D8D8D8"/>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22" name="Google Shape;222;p36"/>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chemeClr val="lt1"/>
              </a:buClr>
              <a:buSzPts val="2100"/>
              <a:buChar char="•"/>
              <a:defRPr>
                <a:solidFill>
                  <a:schemeClr val="lt1"/>
                </a:solidFill>
                <a:latin typeface="Maitree"/>
                <a:ea typeface="Maitree"/>
                <a:cs typeface="Maitree"/>
                <a:sym typeface="Maitree"/>
              </a:defRPr>
            </a:lvl1pPr>
            <a:lvl2pPr indent="-342900" lvl="1" marL="914400" algn="l">
              <a:lnSpc>
                <a:spcPct val="90000"/>
              </a:lnSpc>
              <a:spcBef>
                <a:spcPts val="400"/>
              </a:spcBef>
              <a:spcAft>
                <a:spcPts val="0"/>
              </a:spcAft>
              <a:buClr>
                <a:schemeClr val="lt1"/>
              </a:buClr>
              <a:buSzPts val="1800"/>
              <a:buChar char="•"/>
              <a:defRPr>
                <a:solidFill>
                  <a:schemeClr val="lt1"/>
                </a:solidFill>
                <a:latin typeface="Maitree"/>
                <a:ea typeface="Maitree"/>
                <a:cs typeface="Maitree"/>
                <a:sym typeface="Maitree"/>
              </a:defRPr>
            </a:lvl2pPr>
            <a:lvl3pPr indent="-323850" lvl="2" marL="1371600" algn="l">
              <a:lnSpc>
                <a:spcPct val="90000"/>
              </a:lnSpc>
              <a:spcBef>
                <a:spcPts val="400"/>
              </a:spcBef>
              <a:spcAft>
                <a:spcPts val="0"/>
              </a:spcAft>
              <a:buClr>
                <a:schemeClr val="lt1"/>
              </a:buClr>
              <a:buSzPts val="1500"/>
              <a:buChar char="•"/>
              <a:defRPr>
                <a:solidFill>
                  <a:schemeClr val="lt1"/>
                </a:solidFill>
                <a:latin typeface="Maitree"/>
                <a:ea typeface="Maitree"/>
                <a:cs typeface="Maitree"/>
                <a:sym typeface="Maitree"/>
              </a:defRPr>
            </a:lvl3pPr>
            <a:lvl4pPr indent="-317500" lvl="3" marL="18288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4pPr>
            <a:lvl5pPr indent="-317500" lvl="4" marL="2286000" algn="l">
              <a:lnSpc>
                <a:spcPct val="90000"/>
              </a:lnSpc>
              <a:spcBef>
                <a:spcPts val="400"/>
              </a:spcBef>
              <a:spcAft>
                <a:spcPts val="0"/>
              </a:spcAft>
              <a:buClr>
                <a:schemeClr val="lt1"/>
              </a:buClr>
              <a:buSzPts val="1400"/>
              <a:buChar char="•"/>
              <a:defRPr>
                <a:solidFill>
                  <a:schemeClr val="lt1"/>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23" name="Google Shape;223;p36"/>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4" name="Google Shape;224;p36"/>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25" name="Google Shape;225;p36"/>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26" name="Google Shape;226;p36"/>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27" name="Google Shape;227;p36"/>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228" name="Shape 228"/>
        <p:cNvGrpSpPr/>
        <p:nvPr/>
      </p:nvGrpSpPr>
      <p:grpSpPr>
        <a:xfrm>
          <a:off x="0" y="0"/>
          <a:ext cx="0" cy="0"/>
          <a:chOff x="0" y="0"/>
          <a:chExt cx="0" cy="0"/>
        </a:xfrm>
      </p:grpSpPr>
      <p:sp>
        <p:nvSpPr>
          <p:cNvPr id="229" name="Google Shape;229;p37"/>
          <p:cNvSpPr txBox="1"/>
          <p:nvPr>
            <p:ph type="title"/>
          </p:nvPr>
        </p:nvSpPr>
        <p:spPr>
          <a:xfrm>
            <a:off x="629841"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0" name="Google Shape;230;p37"/>
          <p:cNvSpPr txBox="1"/>
          <p:nvPr>
            <p:ph idx="1" type="body"/>
          </p:nvPr>
        </p:nvSpPr>
        <p:spPr>
          <a:xfrm>
            <a:off x="629841" y="1260872"/>
            <a:ext cx="38685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800"/>
              <a:buNone/>
              <a:defRPr b="0" sz="1800">
                <a:solidFill>
                  <a:srgbClr val="032647"/>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31" name="Google Shape;231;p37"/>
          <p:cNvSpPr txBox="1"/>
          <p:nvPr>
            <p:ph idx="2" type="body"/>
          </p:nvPr>
        </p:nvSpPr>
        <p:spPr>
          <a:xfrm>
            <a:off x="629841" y="1878806"/>
            <a:ext cx="38685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2" name="Google Shape;232;p37"/>
          <p:cNvSpPr txBox="1"/>
          <p:nvPr>
            <p:ph idx="3" type="body"/>
          </p:nvPr>
        </p:nvSpPr>
        <p:spPr>
          <a:xfrm>
            <a:off x="4629150" y="1260872"/>
            <a:ext cx="3887400" cy="618000"/>
          </a:xfrm>
          <a:prstGeom prst="rect">
            <a:avLst/>
          </a:prstGeom>
          <a:noFill/>
          <a:ln>
            <a:noFill/>
          </a:ln>
        </p:spPr>
        <p:txBody>
          <a:bodyPr anchorCtr="0" anchor="b"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800"/>
              <a:buNone/>
              <a:defRPr b="0" sz="1800">
                <a:solidFill>
                  <a:srgbClr val="032647"/>
                </a:solidFill>
                <a:latin typeface="Arial"/>
                <a:ea typeface="Arial"/>
                <a:cs typeface="Arial"/>
                <a:sym typeface="Arial"/>
              </a:defRPr>
            </a:lvl1pPr>
            <a:lvl2pPr indent="-228600" lvl="1" marL="914400" algn="l">
              <a:lnSpc>
                <a:spcPct val="90000"/>
              </a:lnSpc>
              <a:spcBef>
                <a:spcPts val="400"/>
              </a:spcBef>
              <a:spcAft>
                <a:spcPts val="0"/>
              </a:spcAft>
              <a:buClr>
                <a:schemeClr val="dk1"/>
              </a:buClr>
              <a:buSzPts val="1500"/>
              <a:buNone/>
              <a:defRPr b="1" sz="1500"/>
            </a:lvl2pPr>
            <a:lvl3pPr indent="-228600" lvl="2" marL="1371600" algn="l">
              <a:lnSpc>
                <a:spcPct val="90000"/>
              </a:lnSpc>
              <a:spcBef>
                <a:spcPts val="400"/>
              </a:spcBef>
              <a:spcAft>
                <a:spcPts val="0"/>
              </a:spcAft>
              <a:buClr>
                <a:schemeClr val="dk1"/>
              </a:buClr>
              <a:buSzPts val="1400"/>
              <a:buNone/>
              <a:defRPr b="1" sz="1400"/>
            </a:lvl3pPr>
            <a:lvl4pPr indent="-228600" lvl="3" marL="1828800" algn="l">
              <a:lnSpc>
                <a:spcPct val="90000"/>
              </a:lnSpc>
              <a:spcBef>
                <a:spcPts val="400"/>
              </a:spcBef>
              <a:spcAft>
                <a:spcPts val="0"/>
              </a:spcAft>
              <a:buClr>
                <a:schemeClr val="dk1"/>
              </a:buClr>
              <a:buSzPts val="1200"/>
              <a:buNone/>
              <a:defRPr b="1" sz="1200"/>
            </a:lvl4pPr>
            <a:lvl5pPr indent="-228600" lvl="4" marL="2286000" algn="l">
              <a:lnSpc>
                <a:spcPct val="90000"/>
              </a:lnSpc>
              <a:spcBef>
                <a:spcPts val="400"/>
              </a:spcBef>
              <a:spcAft>
                <a:spcPts val="0"/>
              </a:spcAft>
              <a:buClr>
                <a:schemeClr val="dk1"/>
              </a:buClr>
              <a:buSzPts val="1200"/>
              <a:buNone/>
              <a:defRPr b="1" sz="1200"/>
            </a:lvl5pPr>
            <a:lvl6pPr indent="-228600" lvl="5" marL="2743200" algn="l">
              <a:lnSpc>
                <a:spcPct val="90000"/>
              </a:lnSpc>
              <a:spcBef>
                <a:spcPts val="400"/>
              </a:spcBef>
              <a:spcAft>
                <a:spcPts val="0"/>
              </a:spcAft>
              <a:buClr>
                <a:schemeClr val="dk1"/>
              </a:buClr>
              <a:buSzPts val="1200"/>
              <a:buNone/>
              <a:defRPr b="1" sz="1200"/>
            </a:lvl6pPr>
            <a:lvl7pPr indent="-228600" lvl="6" marL="3200400" algn="l">
              <a:lnSpc>
                <a:spcPct val="90000"/>
              </a:lnSpc>
              <a:spcBef>
                <a:spcPts val="400"/>
              </a:spcBef>
              <a:spcAft>
                <a:spcPts val="0"/>
              </a:spcAft>
              <a:buClr>
                <a:schemeClr val="dk1"/>
              </a:buClr>
              <a:buSzPts val="1200"/>
              <a:buNone/>
              <a:defRPr b="1" sz="1200"/>
            </a:lvl7pPr>
            <a:lvl8pPr indent="-228600" lvl="7" marL="3657600" algn="l">
              <a:lnSpc>
                <a:spcPct val="90000"/>
              </a:lnSpc>
              <a:spcBef>
                <a:spcPts val="400"/>
              </a:spcBef>
              <a:spcAft>
                <a:spcPts val="0"/>
              </a:spcAft>
              <a:buClr>
                <a:schemeClr val="dk1"/>
              </a:buClr>
              <a:buSzPts val="1200"/>
              <a:buNone/>
              <a:defRPr b="1" sz="1200"/>
            </a:lvl8pPr>
            <a:lvl9pPr indent="-228600" lvl="8" marL="4114800" algn="l">
              <a:lnSpc>
                <a:spcPct val="90000"/>
              </a:lnSpc>
              <a:spcBef>
                <a:spcPts val="400"/>
              </a:spcBef>
              <a:spcAft>
                <a:spcPts val="0"/>
              </a:spcAft>
              <a:buClr>
                <a:schemeClr val="dk1"/>
              </a:buClr>
              <a:buSzPts val="1200"/>
              <a:buNone/>
              <a:defRPr b="1" sz="1200"/>
            </a:lvl9pPr>
          </a:lstStyle>
          <a:p/>
        </p:txBody>
      </p:sp>
      <p:sp>
        <p:nvSpPr>
          <p:cNvPr id="233" name="Google Shape;233;p37"/>
          <p:cNvSpPr txBox="1"/>
          <p:nvPr>
            <p:ph idx="4" type="body"/>
          </p:nvPr>
        </p:nvSpPr>
        <p:spPr>
          <a:xfrm>
            <a:off x="4629150" y="1878806"/>
            <a:ext cx="3887400" cy="2763600"/>
          </a:xfrm>
          <a:prstGeom prst="rect">
            <a:avLst/>
          </a:prstGeom>
          <a:noFill/>
          <a:ln>
            <a:noFill/>
          </a:ln>
        </p:spPr>
        <p:txBody>
          <a:bodyPr anchorCtr="0" anchor="t" bIns="34275" lIns="68575" spcFirstLastPara="1" rIns="68575" wrap="square" tIns="34275">
            <a:normAutofit/>
          </a:bodyPr>
          <a:lstStyle>
            <a:lvl1pPr indent="-361950" lvl="0" marL="457200" algn="l">
              <a:lnSpc>
                <a:spcPct val="90000"/>
              </a:lnSpc>
              <a:spcBef>
                <a:spcPts val="800"/>
              </a:spcBef>
              <a:spcAft>
                <a:spcPts val="0"/>
              </a:spcAft>
              <a:buClr>
                <a:srgbClr val="032647"/>
              </a:buClr>
              <a:buSzPts val="2100"/>
              <a:buChar char="•"/>
              <a:defRPr>
                <a:solidFill>
                  <a:srgbClr val="032647"/>
                </a:solidFill>
                <a:latin typeface="Maitree"/>
                <a:ea typeface="Maitree"/>
                <a:cs typeface="Maitree"/>
                <a:sym typeface="Maitree"/>
              </a:defRPr>
            </a:lvl1pPr>
            <a:lvl2pPr indent="-342900" lvl="1" marL="914400" algn="l">
              <a:lnSpc>
                <a:spcPct val="90000"/>
              </a:lnSpc>
              <a:spcBef>
                <a:spcPts val="400"/>
              </a:spcBef>
              <a:spcAft>
                <a:spcPts val="0"/>
              </a:spcAft>
              <a:buClr>
                <a:srgbClr val="032647"/>
              </a:buClr>
              <a:buSzPts val="1800"/>
              <a:buChar char="•"/>
              <a:defRPr>
                <a:solidFill>
                  <a:srgbClr val="032647"/>
                </a:solidFill>
                <a:latin typeface="Maitree"/>
                <a:ea typeface="Maitree"/>
                <a:cs typeface="Maitree"/>
                <a:sym typeface="Maitree"/>
              </a:defRPr>
            </a:lvl2pPr>
            <a:lvl3pPr indent="-323850" lvl="2" marL="1371600" algn="l">
              <a:lnSpc>
                <a:spcPct val="90000"/>
              </a:lnSpc>
              <a:spcBef>
                <a:spcPts val="400"/>
              </a:spcBef>
              <a:spcAft>
                <a:spcPts val="0"/>
              </a:spcAft>
              <a:buClr>
                <a:srgbClr val="032647"/>
              </a:buClr>
              <a:buSzPts val="1500"/>
              <a:buChar char="•"/>
              <a:defRPr>
                <a:solidFill>
                  <a:srgbClr val="032647"/>
                </a:solidFill>
                <a:latin typeface="Maitree"/>
                <a:ea typeface="Maitree"/>
                <a:cs typeface="Maitree"/>
                <a:sym typeface="Maitree"/>
              </a:defRPr>
            </a:lvl3pPr>
            <a:lvl4pPr indent="-317500" lvl="3" marL="18288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4pPr>
            <a:lvl5pPr indent="-317500" lvl="4" marL="2286000" algn="l">
              <a:lnSpc>
                <a:spcPct val="90000"/>
              </a:lnSpc>
              <a:spcBef>
                <a:spcPts val="400"/>
              </a:spcBef>
              <a:spcAft>
                <a:spcPts val="0"/>
              </a:spcAft>
              <a:buClr>
                <a:srgbClr val="032647"/>
              </a:buClr>
              <a:buSzPts val="1400"/>
              <a:buChar char="•"/>
              <a:defRPr>
                <a:solidFill>
                  <a:srgbClr val="032647"/>
                </a:solidFill>
                <a:latin typeface="Maitree"/>
                <a:ea typeface="Maitree"/>
                <a:cs typeface="Maitree"/>
                <a:sym typeface="Maitree"/>
              </a:defRPr>
            </a:lvl5pPr>
            <a:lvl6pPr indent="-317500" lvl="5" marL="2743200" algn="l">
              <a:lnSpc>
                <a:spcPct val="90000"/>
              </a:lnSpc>
              <a:spcBef>
                <a:spcPts val="400"/>
              </a:spcBef>
              <a:spcAft>
                <a:spcPts val="0"/>
              </a:spcAft>
              <a:buClr>
                <a:schemeClr val="dk1"/>
              </a:buClr>
              <a:buSzPts val="1400"/>
              <a:buChar char="•"/>
              <a:defRPr/>
            </a:lvl6pPr>
            <a:lvl7pPr indent="-317500" lvl="6" marL="3200400" algn="l">
              <a:lnSpc>
                <a:spcPct val="90000"/>
              </a:lnSpc>
              <a:spcBef>
                <a:spcPts val="400"/>
              </a:spcBef>
              <a:spcAft>
                <a:spcPts val="0"/>
              </a:spcAft>
              <a:buClr>
                <a:schemeClr val="dk1"/>
              </a:buClr>
              <a:buSzPts val="1400"/>
              <a:buChar char="•"/>
              <a:defRPr/>
            </a:lvl7pPr>
            <a:lvl8pPr indent="-317500" lvl="7" marL="3657600" algn="l">
              <a:lnSpc>
                <a:spcPct val="90000"/>
              </a:lnSpc>
              <a:spcBef>
                <a:spcPts val="400"/>
              </a:spcBef>
              <a:spcAft>
                <a:spcPts val="0"/>
              </a:spcAft>
              <a:buClr>
                <a:schemeClr val="dk1"/>
              </a:buClr>
              <a:buSzPts val="1400"/>
              <a:buChar char="•"/>
              <a:defRPr/>
            </a:lvl8pPr>
            <a:lvl9pPr indent="-317500" lvl="8" marL="4114800" algn="l">
              <a:lnSpc>
                <a:spcPct val="90000"/>
              </a:lnSpc>
              <a:spcBef>
                <a:spcPts val="400"/>
              </a:spcBef>
              <a:spcAft>
                <a:spcPts val="0"/>
              </a:spcAft>
              <a:buClr>
                <a:schemeClr val="dk1"/>
              </a:buClr>
              <a:buSzPts val="1400"/>
              <a:buChar char="•"/>
              <a:defRPr/>
            </a:lvl9pPr>
          </a:lstStyle>
          <a:p/>
        </p:txBody>
      </p:sp>
      <p:sp>
        <p:nvSpPr>
          <p:cNvPr id="234" name="Google Shape;234;p3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5" name="Google Shape;235;p3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36" name="Google Shape;236;p3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37" name="Google Shape;237;p37"/>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38" name="Google Shape;238;p37"/>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Only" type="titleOnly">
  <p:cSld name="TITLE_ONLY">
    <p:spTree>
      <p:nvGrpSpPr>
        <p:cNvPr id="239" name="Shape 239"/>
        <p:cNvGrpSpPr/>
        <p:nvPr/>
      </p:nvGrpSpPr>
      <p:grpSpPr>
        <a:xfrm>
          <a:off x="0" y="0"/>
          <a:ext cx="0" cy="0"/>
          <a:chOff x="0" y="0"/>
          <a:chExt cx="0" cy="0"/>
        </a:xfrm>
      </p:grpSpPr>
      <p:sp>
        <p:nvSpPr>
          <p:cNvPr id="240" name="Google Shape;240;p3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032647"/>
              </a:buClr>
              <a:buSzPts val="3300"/>
              <a:buFont typeface="Arial"/>
              <a:buNone/>
              <a:defRPr b="1">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1" name="Google Shape;241;p3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2" name="Google Shape;242;p3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3" name="Google Shape;243;p3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44" name="Google Shape;244;p38"/>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45" name="Google Shape;245;p38"/>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246" name="Shape 246"/>
        <p:cNvGrpSpPr/>
        <p:nvPr/>
      </p:nvGrpSpPr>
      <p:grpSpPr>
        <a:xfrm>
          <a:off x="0" y="0"/>
          <a:ext cx="0" cy="0"/>
          <a:chOff x="0" y="0"/>
          <a:chExt cx="0" cy="0"/>
        </a:xfrm>
      </p:grpSpPr>
      <p:pic>
        <p:nvPicPr>
          <p:cNvPr id="247" name="Google Shape;247;p39"/>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48" name="Google Shape;248;p3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rgbClr val="D8D8D8"/>
              </a:buClr>
              <a:buSzPts val="3300"/>
              <a:buFont typeface="Arial"/>
              <a:buNone/>
              <a:defRPr b="1">
                <a:solidFill>
                  <a:srgbClr val="D8D8D8"/>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49" name="Google Shape;249;p39"/>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0" name="Google Shape;250;p39"/>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1" name="Google Shape;251;p39"/>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2" name="Google Shape;252;p39"/>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53" name="Google Shape;253;p39"/>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54" name="Shape 254"/>
        <p:cNvGrpSpPr/>
        <p:nvPr/>
      </p:nvGrpSpPr>
      <p:grpSpPr>
        <a:xfrm>
          <a:off x="0" y="0"/>
          <a:ext cx="0" cy="0"/>
          <a:chOff x="0" y="0"/>
          <a:chExt cx="0" cy="0"/>
        </a:xfrm>
      </p:grpSpPr>
      <p:pic>
        <p:nvPicPr>
          <p:cNvPr id="255" name="Google Shape;255;p40"/>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56" name="Google Shape;256;p40"/>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7" name="Google Shape;257;p40"/>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58" name="Google Shape;258;p40"/>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59" name="Google Shape;259;p40"/>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60" name="Google Shape;260;p40"/>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261" name="Shape 261"/>
        <p:cNvGrpSpPr/>
        <p:nvPr/>
      </p:nvGrpSpPr>
      <p:grpSpPr>
        <a:xfrm>
          <a:off x="0" y="0"/>
          <a:ext cx="0" cy="0"/>
          <a:chOff x="0" y="0"/>
          <a:chExt cx="0" cy="0"/>
        </a:xfrm>
      </p:grpSpPr>
      <p:sp>
        <p:nvSpPr>
          <p:cNvPr id="262" name="Google Shape;262;p41"/>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3" name="Google Shape;263;p41"/>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4" name="Google Shape;264;p41"/>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65" name="Google Shape;265;p41"/>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66" name="Google Shape;266;p41"/>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type="objTx">
  <p:cSld name="OBJECT_WITH_CAPTION_TEXT">
    <p:spTree>
      <p:nvGrpSpPr>
        <p:cNvPr id="267" name="Shape 267"/>
        <p:cNvGrpSpPr/>
        <p:nvPr/>
      </p:nvGrpSpPr>
      <p:grpSpPr>
        <a:xfrm>
          <a:off x="0" y="0"/>
          <a:ext cx="0" cy="0"/>
          <a:chOff x="0" y="0"/>
          <a:chExt cx="0" cy="0"/>
        </a:xfrm>
      </p:grpSpPr>
      <p:sp>
        <p:nvSpPr>
          <p:cNvPr id="268" name="Google Shape;268;p42"/>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rgbClr val="032647"/>
              </a:buClr>
              <a:buSzPts val="2400"/>
              <a:buFont typeface="Arial"/>
              <a:buNone/>
              <a:defRPr b="1" sz="2400">
                <a:solidFill>
                  <a:srgbClr val="032647"/>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69" name="Google Shape;269;p42"/>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rgbClr val="032647"/>
              </a:buClr>
              <a:buSzPts val="2400"/>
              <a:buChar char="•"/>
              <a:defRPr sz="2400">
                <a:solidFill>
                  <a:srgbClr val="032647"/>
                </a:solidFill>
                <a:latin typeface="Maitree"/>
                <a:ea typeface="Maitree"/>
                <a:cs typeface="Maitree"/>
                <a:sym typeface="Maitree"/>
              </a:defRPr>
            </a:lvl1pPr>
            <a:lvl2pPr indent="-361950" lvl="1" marL="914400" algn="l">
              <a:lnSpc>
                <a:spcPct val="90000"/>
              </a:lnSpc>
              <a:spcBef>
                <a:spcPts val="400"/>
              </a:spcBef>
              <a:spcAft>
                <a:spcPts val="0"/>
              </a:spcAft>
              <a:buClr>
                <a:srgbClr val="032647"/>
              </a:buClr>
              <a:buSzPts val="2100"/>
              <a:buChar char="•"/>
              <a:defRPr sz="2100">
                <a:solidFill>
                  <a:srgbClr val="032647"/>
                </a:solidFill>
                <a:latin typeface="Maitree"/>
                <a:ea typeface="Maitree"/>
                <a:cs typeface="Maitree"/>
                <a:sym typeface="Maitree"/>
              </a:defRPr>
            </a:lvl2pPr>
            <a:lvl3pPr indent="-342900" lvl="2" marL="1371600" algn="l">
              <a:lnSpc>
                <a:spcPct val="90000"/>
              </a:lnSpc>
              <a:spcBef>
                <a:spcPts val="400"/>
              </a:spcBef>
              <a:spcAft>
                <a:spcPts val="0"/>
              </a:spcAft>
              <a:buClr>
                <a:srgbClr val="032647"/>
              </a:buClr>
              <a:buSzPts val="1800"/>
              <a:buChar char="•"/>
              <a:defRPr sz="1800">
                <a:solidFill>
                  <a:srgbClr val="032647"/>
                </a:solidFill>
                <a:latin typeface="Maitree"/>
                <a:ea typeface="Maitree"/>
                <a:cs typeface="Maitree"/>
                <a:sym typeface="Maitree"/>
              </a:defRPr>
            </a:lvl3pPr>
            <a:lvl4pPr indent="-323850" lvl="3" marL="1828800" algn="l">
              <a:lnSpc>
                <a:spcPct val="90000"/>
              </a:lnSpc>
              <a:spcBef>
                <a:spcPts val="400"/>
              </a:spcBef>
              <a:spcAft>
                <a:spcPts val="0"/>
              </a:spcAft>
              <a:buClr>
                <a:srgbClr val="032647"/>
              </a:buClr>
              <a:buSzPts val="1500"/>
              <a:buChar char="•"/>
              <a:defRPr sz="1500">
                <a:solidFill>
                  <a:srgbClr val="032647"/>
                </a:solidFill>
                <a:latin typeface="Maitree"/>
                <a:ea typeface="Maitree"/>
                <a:cs typeface="Maitree"/>
                <a:sym typeface="Maitree"/>
              </a:defRPr>
            </a:lvl4pPr>
            <a:lvl5pPr indent="-323850" lvl="4" marL="2286000" algn="l">
              <a:lnSpc>
                <a:spcPct val="90000"/>
              </a:lnSpc>
              <a:spcBef>
                <a:spcPts val="400"/>
              </a:spcBef>
              <a:spcAft>
                <a:spcPts val="0"/>
              </a:spcAft>
              <a:buClr>
                <a:srgbClr val="032647"/>
              </a:buClr>
              <a:buSzPts val="1500"/>
              <a:buChar char="•"/>
              <a:defRPr sz="1500">
                <a:solidFill>
                  <a:srgbClr val="032647"/>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70" name="Google Shape;270;p42"/>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rgbClr val="032647"/>
              </a:buClr>
              <a:buSzPts val="1200"/>
              <a:buNone/>
              <a:defRPr sz="1200">
                <a:solidFill>
                  <a:srgbClr val="032647"/>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71" name="Google Shape;271;p42"/>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2" name="Google Shape;272;p42"/>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3" name="Google Shape;273;p42"/>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74" name="Google Shape;274;p42"/>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75" name="Google Shape;275;p42"/>
          <p:cNvPicPr preferRelativeResize="0"/>
          <p:nvPr/>
        </p:nvPicPr>
        <p:blipFill rotWithShape="1">
          <a:blip r:embed="rId2">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276" name="Shape 276"/>
        <p:cNvGrpSpPr/>
        <p:nvPr/>
      </p:nvGrpSpPr>
      <p:grpSpPr>
        <a:xfrm>
          <a:off x="0" y="0"/>
          <a:ext cx="0" cy="0"/>
          <a:chOff x="0" y="0"/>
          <a:chExt cx="0" cy="0"/>
        </a:xfrm>
      </p:grpSpPr>
      <p:pic>
        <p:nvPicPr>
          <p:cNvPr id="277" name="Google Shape;277;p43"/>
          <p:cNvPicPr preferRelativeResize="0"/>
          <p:nvPr/>
        </p:nvPicPr>
        <p:blipFill rotWithShape="1">
          <a:blip r:embed="rId2">
            <a:alphaModFix/>
          </a:blip>
          <a:srcRect b="0" l="0" r="0" t="0"/>
          <a:stretch/>
        </p:blipFill>
        <p:spPr>
          <a:xfrm>
            <a:off x="-92893" y="-54787"/>
            <a:ext cx="9329784" cy="5253074"/>
          </a:xfrm>
          <a:prstGeom prst="rect">
            <a:avLst/>
          </a:prstGeom>
          <a:noFill/>
          <a:ln>
            <a:noFill/>
          </a:ln>
        </p:spPr>
      </p:pic>
      <p:sp>
        <p:nvSpPr>
          <p:cNvPr id="278" name="Google Shape;278;p43"/>
          <p:cNvSpPr txBox="1"/>
          <p:nvPr>
            <p:ph type="title"/>
          </p:nvPr>
        </p:nvSpPr>
        <p:spPr>
          <a:xfrm>
            <a:off x="629841" y="342900"/>
            <a:ext cx="2949000" cy="1200300"/>
          </a:xfrm>
          <a:prstGeom prst="rect">
            <a:avLst/>
          </a:prstGeom>
          <a:noFill/>
          <a:ln>
            <a:noFill/>
          </a:ln>
        </p:spPr>
        <p:txBody>
          <a:bodyPr anchorCtr="0" anchor="b" bIns="34275" lIns="68575" spcFirstLastPara="1" rIns="68575" wrap="square" tIns="34275">
            <a:normAutofit/>
          </a:bodyPr>
          <a:lstStyle>
            <a:lvl1pPr lvl="0" algn="l">
              <a:lnSpc>
                <a:spcPct val="90000"/>
              </a:lnSpc>
              <a:spcBef>
                <a:spcPts val="0"/>
              </a:spcBef>
              <a:spcAft>
                <a:spcPts val="0"/>
              </a:spcAft>
              <a:buClr>
                <a:schemeClr val="lt1"/>
              </a:buClr>
              <a:buSzPts val="2400"/>
              <a:buFont typeface="Arial"/>
              <a:buNone/>
              <a:defRPr b="1" sz="24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79" name="Google Shape;279;p43"/>
          <p:cNvSpPr txBox="1"/>
          <p:nvPr>
            <p:ph idx="1" type="body"/>
          </p:nvPr>
        </p:nvSpPr>
        <p:spPr>
          <a:xfrm>
            <a:off x="3887391" y="740569"/>
            <a:ext cx="4629300" cy="3655200"/>
          </a:xfrm>
          <a:prstGeom prst="rect">
            <a:avLst/>
          </a:prstGeom>
          <a:noFill/>
          <a:ln>
            <a:noFill/>
          </a:ln>
        </p:spPr>
        <p:txBody>
          <a:bodyPr anchorCtr="0" anchor="t" bIns="34275" lIns="68575" spcFirstLastPara="1" rIns="68575" wrap="square" tIns="34275">
            <a:normAutofit/>
          </a:bodyPr>
          <a:lstStyle>
            <a:lvl1pPr indent="-381000" lvl="0" marL="457200" algn="l">
              <a:lnSpc>
                <a:spcPct val="90000"/>
              </a:lnSpc>
              <a:spcBef>
                <a:spcPts val="800"/>
              </a:spcBef>
              <a:spcAft>
                <a:spcPts val="0"/>
              </a:spcAft>
              <a:buClr>
                <a:schemeClr val="lt1"/>
              </a:buClr>
              <a:buSzPts val="2400"/>
              <a:buChar char="•"/>
              <a:defRPr sz="2400">
                <a:solidFill>
                  <a:schemeClr val="lt1"/>
                </a:solidFill>
                <a:latin typeface="Maitree"/>
                <a:ea typeface="Maitree"/>
                <a:cs typeface="Maitree"/>
                <a:sym typeface="Maitree"/>
              </a:defRPr>
            </a:lvl1pPr>
            <a:lvl2pPr indent="-361950" lvl="1" marL="914400" algn="l">
              <a:lnSpc>
                <a:spcPct val="90000"/>
              </a:lnSpc>
              <a:spcBef>
                <a:spcPts val="400"/>
              </a:spcBef>
              <a:spcAft>
                <a:spcPts val="0"/>
              </a:spcAft>
              <a:buClr>
                <a:schemeClr val="lt1"/>
              </a:buClr>
              <a:buSzPts val="2100"/>
              <a:buChar char="•"/>
              <a:defRPr sz="2100">
                <a:solidFill>
                  <a:schemeClr val="lt1"/>
                </a:solidFill>
                <a:latin typeface="Maitree"/>
                <a:ea typeface="Maitree"/>
                <a:cs typeface="Maitree"/>
                <a:sym typeface="Maitree"/>
              </a:defRPr>
            </a:lvl2pPr>
            <a:lvl3pPr indent="-342900" lvl="2" marL="1371600" algn="l">
              <a:lnSpc>
                <a:spcPct val="90000"/>
              </a:lnSpc>
              <a:spcBef>
                <a:spcPts val="400"/>
              </a:spcBef>
              <a:spcAft>
                <a:spcPts val="0"/>
              </a:spcAft>
              <a:buClr>
                <a:schemeClr val="lt1"/>
              </a:buClr>
              <a:buSzPts val="1800"/>
              <a:buChar char="•"/>
              <a:defRPr sz="1800">
                <a:solidFill>
                  <a:schemeClr val="lt1"/>
                </a:solidFill>
                <a:latin typeface="Maitree"/>
                <a:ea typeface="Maitree"/>
                <a:cs typeface="Maitree"/>
                <a:sym typeface="Maitree"/>
              </a:defRPr>
            </a:lvl3pPr>
            <a:lvl4pPr indent="-323850" lvl="3" marL="18288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4pPr>
            <a:lvl5pPr indent="-323850" lvl="4" marL="2286000" algn="l">
              <a:lnSpc>
                <a:spcPct val="90000"/>
              </a:lnSpc>
              <a:spcBef>
                <a:spcPts val="400"/>
              </a:spcBef>
              <a:spcAft>
                <a:spcPts val="0"/>
              </a:spcAft>
              <a:buClr>
                <a:schemeClr val="lt1"/>
              </a:buClr>
              <a:buSzPts val="1500"/>
              <a:buChar char="•"/>
              <a:defRPr sz="1500">
                <a:solidFill>
                  <a:schemeClr val="lt1"/>
                </a:solidFill>
                <a:latin typeface="Maitree"/>
                <a:ea typeface="Maitree"/>
                <a:cs typeface="Maitree"/>
                <a:sym typeface="Maitree"/>
              </a:defRPr>
            </a:lvl5pPr>
            <a:lvl6pPr indent="-323850" lvl="5" marL="2743200" algn="l">
              <a:lnSpc>
                <a:spcPct val="90000"/>
              </a:lnSpc>
              <a:spcBef>
                <a:spcPts val="400"/>
              </a:spcBef>
              <a:spcAft>
                <a:spcPts val="0"/>
              </a:spcAft>
              <a:buClr>
                <a:schemeClr val="dk1"/>
              </a:buClr>
              <a:buSzPts val="1500"/>
              <a:buChar char="•"/>
              <a:defRPr sz="1500"/>
            </a:lvl6pPr>
            <a:lvl7pPr indent="-323850" lvl="6" marL="3200400" algn="l">
              <a:lnSpc>
                <a:spcPct val="90000"/>
              </a:lnSpc>
              <a:spcBef>
                <a:spcPts val="400"/>
              </a:spcBef>
              <a:spcAft>
                <a:spcPts val="0"/>
              </a:spcAft>
              <a:buClr>
                <a:schemeClr val="dk1"/>
              </a:buClr>
              <a:buSzPts val="1500"/>
              <a:buChar char="•"/>
              <a:defRPr sz="1500"/>
            </a:lvl7pPr>
            <a:lvl8pPr indent="-323850" lvl="7" marL="3657600" algn="l">
              <a:lnSpc>
                <a:spcPct val="90000"/>
              </a:lnSpc>
              <a:spcBef>
                <a:spcPts val="400"/>
              </a:spcBef>
              <a:spcAft>
                <a:spcPts val="0"/>
              </a:spcAft>
              <a:buClr>
                <a:schemeClr val="dk1"/>
              </a:buClr>
              <a:buSzPts val="1500"/>
              <a:buChar char="•"/>
              <a:defRPr sz="1500"/>
            </a:lvl8pPr>
            <a:lvl9pPr indent="-323850" lvl="8" marL="4114800" algn="l">
              <a:lnSpc>
                <a:spcPct val="90000"/>
              </a:lnSpc>
              <a:spcBef>
                <a:spcPts val="400"/>
              </a:spcBef>
              <a:spcAft>
                <a:spcPts val="0"/>
              </a:spcAft>
              <a:buClr>
                <a:schemeClr val="dk1"/>
              </a:buClr>
              <a:buSzPts val="1500"/>
              <a:buChar char="•"/>
              <a:defRPr sz="1500"/>
            </a:lvl9pPr>
          </a:lstStyle>
          <a:p/>
        </p:txBody>
      </p:sp>
      <p:sp>
        <p:nvSpPr>
          <p:cNvPr id="280" name="Google Shape;280;p43"/>
          <p:cNvSpPr txBox="1"/>
          <p:nvPr>
            <p:ph idx="2" type="body"/>
          </p:nvPr>
        </p:nvSpPr>
        <p:spPr>
          <a:xfrm>
            <a:off x="629841" y="1543050"/>
            <a:ext cx="2949000" cy="285870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800"/>
              </a:spcBef>
              <a:spcAft>
                <a:spcPts val="0"/>
              </a:spcAft>
              <a:buClr>
                <a:schemeClr val="lt1"/>
              </a:buClr>
              <a:buSzPts val="1200"/>
              <a:buNone/>
              <a:defRPr sz="1200">
                <a:solidFill>
                  <a:schemeClr val="lt1"/>
                </a:solidFill>
                <a:latin typeface="Maitree"/>
                <a:ea typeface="Maitree"/>
                <a:cs typeface="Maitree"/>
                <a:sym typeface="Maitree"/>
              </a:defRPr>
            </a:lvl1pPr>
            <a:lvl2pPr indent="-228600" lvl="1" marL="914400" algn="l">
              <a:lnSpc>
                <a:spcPct val="90000"/>
              </a:lnSpc>
              <a:spcBef>
                <a:spcPts val="400"/>
              </a:spcBef>
              <a:spcAft>
                <a:spcPts val="0"/>
              </a:spcAft>
              <a:buClr>
                <a:schemeClr val="dk1"/>
              </a:buClr>
              <a:buSzPts val="1100"/>
              <a:buNone/>
              <a:defRPr sz="1100"/>
            </a:lvl2pPr>
            <a:lvl3pPr indent="-228600" lvl="2" marL="1371600" algn="l">
              <a:lnSpc>
                <a:spcPct val="90000"/>
              </a:lnSpc>
              <a:spcBef>
                <a:spcPts val="400"/>
              </a:spcBef>
              <a:spcAft>
                <a:spcPts val="0"/>
              </a:spcAft>
              <a:buClr>
                <a:schemeClr val="dk1"/>
              </a:buClr>
              <a:buSzPts val="900"/>
              <a:buNone/>
              <a:defRPr sz="900"/>
            </a:lvl3pPr>
            <a:lvl4pPr indent="-228600" lvl="3" marL="1828800" algn="l">
              <a:lnSpc>
                <a:spcPct val="90000"/>
              </a:lnSpc>
              <a:spcBef>
                <a:spcPts val="400"/>
              </a:spcBef>
              <a:spcAft>
                <a:spcPts val="0"/>
              </a:spcAft>
              <a:buClr>
                <a:schemeClr val="dk1"/>
              </a:buClr>
              <a:buSzPts val="800"/>
              <a:buNone/>
              <a:defRPr sz="800"/>
            </a:lvl4pPr>
            <a:lvl5pPr indent="-228600" lvl="4" marL="2286000" algn="l">
              <a:lnSpc>
                <a:spcPct val="90000"/>
              </a:lnSpc>
              <a:spcBef>
                <a:spcPts val="400"/>
              </a:spcBef>
              <a:spcAft>
                <a:spcPts val="0"/>
              </a:spcAft>
              <a:buClr>
                <a:schemeClr val="dk1"/>
              </a:buClr>
              <a:buSzPts val="800"/>
              <a:buNone/>
              <a:defRPr sz="800"/>
            </a:lvl5pPr>
            <a:lvl6pPr indent="-228600" lvl="5" marL="2743200" algn="l">
              <a:lnSpc>
                <a:spcPct val="90000"/>
              </a:lnSpc>
              <a:spcBef>
                <a:spcPts val="400"/>
              </a:spcBef>
              <a:spcAft>
                <a:spcPts val="0"/>
              </a:spcAft>
              <a:buClr>
                <a:schemeClr val="dk1"/>
              </a:buClr>
              <a:buSzPts val="800"/>
              <a:buNone/>
              <a:defRPr sz="800"/>
            </a:lvl6pPr>
            <a:lvl7pPr indent="-228600" lvl="6" marL="3200400" algn="l">
              <a:lnSpc>
                <a:spcPct val="90000"/>
              </a:lnSpc>
              <a:spcBef>
                <a:spcPts val="400"/>
              </a:spcBef>
              <a:spcAft>
                <a:spcPts val="0"/>
              </a:spcAft>
              <a:buClr>
                <a:schemeClr val="dk1"/>
              </a:buClr>
              <a:buSzPts val="800"/>
              <a:buNone/>
              <a:defRPr sz="800"/>
            </a:lvl7pPr>
            <a:lvl8pPr indent="-228600" lvl="7" marL="3657600" algn="l">
              <a:lnSpc>
                <a:spcPct val="90000"/>
              </a:lnSpc>
              <a:spcBef>
                <a:spcPts val="400"/>
              </a:spcBef>
              <a:spcAft>
                <a:spcPts val="0"/>
              </a:spcAft>
              <a:buClr>
                <a:schemeClr val="dk1"/>
              </a:buClr>
              <a:buSzPts val="800"/>
              <a:buNone/>
              <a:defRPr sz="800"/>
            </a:lvl8pPr>
            <a:lvl9pPr indent="-228600" lvl="8" marL="4114800" algn="l">
              <a:lnSpc>
                <a:spcPct val="90000"/>
              </a:lnSpc>
              <a:spcBef>
                <a:spcPts val="400"/>
              </a:spcBef>
              <a:spcAft>
                <a:spcPts val="0"/>
              </a:spcAft>
              <a:buClr>
                <a:schemeClr val="dk1"/>
              </a:buClr>
              <a:buSzPts val="800"/>
              <a:buNone/>
              <a:defRPr sz="800"/>
            </a:lvl9pPr>
          </a:lstStyle>
          <a:p/>
        </p:txBody>
      </p:sp>
      <p:sp>
        <p:nvSpPr>
          <p:cNvPr id="281" name="Google Shape;281;p4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2" name="Google Shape;282;p4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283" name="Google Shape;283;p4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
        <p:nvSpPr>
          <p:cNvPr id="284" name="Google Shape;284;p43"/>
          <p:cNvSpPr/>
          <p:nvPr/>
        </p:nvSpPr>
        <p:spPr>
          <a:xfrm>
            <a:off x="-92892" y="4792247"/>
            <a:ext cx="9343200" cy="465000"/>
          </a:xfrm>
          <a:prstGeom prst="rect">
            <a:avLst/>
          </a:prstGeom>
          <a:solidFill>
            <a:srgbClr val="001425"/>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pic>
        <p:nvPicPr>
          <p:cNvPr id="285" name="Google Shape;285;p43"/>
          <p:cNvPicPr preferRelativeResize="0"/>
          <p:nvPr/>
        </p:nvPicPr>
        <p:blipFill rotWithShape="1">
          <a:blip r:embed="rId3">
            <a:alphaModFix amt="50000"/>
          </a:blip>
          <a:srcRect b="0" l="0" r="0" t="0"/>
          <a:stretch/>
        </p:blipFill>
        <p:spPr>
          <a:xfrm>
            <a:off x="7014438" y="4935428"/>
            <a:ext cx="1507718" cy="17699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5" Type="http://schemas.openxmlformats.org/officeDocument/2006/relationships/theme" Target="../theme/theme1.xml"/><Relationship Id="rId14" Type="http://schemas.openxmlformats.org/officeDocument/2006/relationships/slideLayout" Target="../slideLayouts/slideLayout2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6.xml"/><Relationship Id="rId10" Type="http://schemas.openxmlformats.org/officeDocument/2006/relationships/slideLayout" Target="../slideLayouts/slideLayout35.xml"/><Relationship Id="rId13" Type="http://schemas.openxmlformats.org/officeDocument/2006/relationships/slideLayout" Target="../slideLayouts/slideLayout38.xml"/><Relationship Id="rId12" Type="http://schemas.openxmlformats.org/officeDocument/2006/relationships/slideLayout" Target="../slideLayouts/slideLayout37.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5" Type="http://schemas.openxmlformats.org/officeDocument/2006/relationships/slideLayout" Target="../slideLayouts/slideLayout40.xml"/><Relationship Id="rId14" Type="http://schemas.openxmlformats.org/officeDocument/2006/relationships/slideLayout" Target="../slideLayouts/slideLayout39.xml"/><Relationship Id="rId16" Type="http://schemas.openxmlformats.org/officeDocument/2006/relationships/theme" Target="../theme/theme2.xml"/><Relationship Id="rId5" Type="http://schemas.openxmlformats.org/officeDocument/2006/relationships/slideLayout" Target="../slideLayouts/slideLayout30.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007CAD"/>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AD"/>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spcBef>
                <a:spcPts val="0"/>
              </a:spcBef>
              <a:spcAft>
                <a:spcPts val="0"/>
              </a:spcAft>
              <a:buSzPts val="1100"/>
              <a:buNone/>
              <a:defRPr b="0" i="0" sz="900" u="none" cap="none" strike="noStrike">
                <a:solidFill>
                  <a:srgbClr val="888888"/>
                </a:solidFill>
                <a:latin typeface="Calibri"/>
                <a:ea typeface="Calibri"/>
                <a:cs typeface="Calibri"/>
                <a:sym typeface="Calibri"/>
              </a:defRPr>
            </a:lvl1pPr>
            <a:lvl2pPr lvl="1"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900" u="none" cap="none" strike="noStrike">
                <a:solidFill>
                  <a:srgbClr val="888888"/>
                </a:solidFill>
                <a:latin typeface="Calibri"/>
                <a:ea typeface="Calibri"/>
                <a:cs typeface="Calibri"/>
                <a:sym typeface="Calibri"/>
              </a:defRPr>
            </a:lvl1pPr>
            <a:lvl2pPr indent="0" lvl="1" marL="0" marR="0" algn="r">
              <a:spcBef>
                <a:spcPts val="0"/>
              </a:spcBef>
              <a:buNone/>
              <a:defRPr b="0" i="0" sz="900" u="none" cap="none" strike="noStrike">
                <a:solidFill>
                  <a:srgbClr val="888888"/>
                </a:solidFill>
                <a:latin typeface="Calibri"/>
                <a:ea typeface="Calibri"/>
                <a:cs typeface="Calibri"/>
                <a:sym typeface="Calibri"/>
              </a:defRPr>
            </a:lvl2pPr>
            <a:lvl3pPr indent="0" lvl="2" marL="0" marR="0" algn="r">
              <a:spcBef>
                <a:spcPts val="0"/>
              </a:spcBef>
              <a:buNone/>
              <a:defRPr b="0" i="0" sz="900" u="none" cap="none" strike="noStrike">
                <a:solidFill>
                  <a:srgbClr val="888888"/>
                </a:solidFill>
                <a:latin typeface="Calibri"/>
                <a:ea typeface="Calibri"/>
                <a:cs typeface="Calibri"/>
                <a:sym typeface="Calibri"/>
              </a:defRPr>
            </a:lvl3pPr>
            <a:lvl4pPr indent="0" lvl="3" marL="0" marR="0" algn="r">
              <a:spcBef>
                <a:spcPts val="0"/>
              </a:spcBef>
              <a:buNone/>
              <a:defRPr b="0" i="0" sz="900" u="none" cap="none" strike="noStrike">
                <a:solidFill>
                  <a:srgbClr val="888888"/>
                </a:solidFill>
                <a:latin typeface="Calibri"/>
                <a:ea typeface="Calibri"/>
                <a:cs typeface="Calibri"/>
                <a:sym typeface="Calibri"/>
              </a:defRPr>
            </a:lvl4pPr>
            <a:lvl5pPr indent="0" lvl="4" marL="0" marR="0" algn="r">
              <a:spcBef>
                <a:spcPts val="0"/>
              </a:spcBef>
              <a:buNone/>
              <a:defRPr b="0" i="0" sz="900" u="none" cap="none" strike="noStrike">
                <a:solidFill>
                  <a:srgbClr val="888888"/>
                </a:solidFill>
                <a:latin typeface="Calibri"/>
                <a:ea typeface="Calibri"/>
                <a:cs typeface="Calibri"/>
                <a:sym typeface="Calibri"/>
              </a:defRPr>
            </a:lvl5pPr>
            <a:lvl6pPr indent="0" lvl="5" marL="0" marR="0" algn="r">
              <a:spcBef>
                <a:spcPts val="0"/>
              </a:spcBef>
              <a:buNone/>
              <a:defRPr b="0" i="0" sz="900" u="none" cap="none" strike="noStrike">
                <a:solidFill>
                  <a:srgbClr val="888888"/>
                </a:solidFill>
                <a:latin typeface="Calibri"/>
                <a:ea typeface="Calibri"/>
                <a:cs typeface="Calibri"/>
                <a:sym typeface="Calibri"/>
              </a:defRPr>
            </a:lvl6pPr>
            <a:lvl7pPr indent="0" lvl="6" marL="0" marR="0" algn="r">
              <a:spcBef>
                <a:spcPts val="0"/>
              </a:spcBef>
              <a:buNone/>
              <a:defRPr b="0" i="0" sz="900" u="none" cap="none" strike="noStrike">
                <a:solidFill>
                  <a:srgbClr val="888888"/>
                </a:solidFill>
                <a:latin typeface="Calibri"/>
                <a:ea typeface="Calibri"/>
                <a:cs typeface="Calibri"/>
                <a:sym typeface="Calibri"/>
              </a:defRPr>
            </a:lvl7pPr>
            <a:lvl8pPr indent="0" lvl="7" marL="0" marR="0" algn="r">
              <a:spcBef>
                <a:spcPts val="0"/>
              </a:spcBef>
              <a:buNone/>
              <a:defRPr b="0" i="0" sz="900" u="none" cap="none" strike="noStrike">
                <a:solidFill>
                  <a:srgbClr val="888888"/>
                </a:solidFill>
                <a:latin typeface="Calibri"/>
                <a:ea typeface="Calibri"/>
                <a:cs typeface="Calibri"/>
                <a:sym typeface="Calibri"/>
              </a:defRPr>
            </a:lvl8pPr>
            <a:lvl9pPr indent="0" lvl="8" marL="0" marR="0" algn="r">
              <a:spcBef>
                <a:spcPts val="0"/>
              </a:spcBef>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7CAD"/>
        </a:solidFill>
      </p:bgPr>
    </p:bg>
    <p:spTree>
      <p:nvGrpSpPr>
        <p:cNvPr id="143" name="Shape 143"/>
        <p:cNvGrpSpPr/>
        <p:nvPr/>
      </p:nvGrpSpPr>
      <p:grpSpPr>
        <a:xfrm>
          <a:off x="0" y="0"/>
          <a:ext cx="0" cy="0"/>
          <a:chOff x="0" y="0"/>
          <a:chExt cx="0" cy="0"/>
        </a:xfrm>
      </p:grpSpPr>
      <p:sp>
        <p:nvSpPr>
          <p:cNvPr id="144" name="Google Shape;144;p2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sp>
        <p:nvSpPr>
          <p:cNvPr id="145" name="Google Shape;145;p2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61950" lvl="0" marL="457200" marR="0" algn="l">
              <a:lnSpc>
                <a:spcPct val="90000"/>
              </a:lnSpc>
              <a:spcBef>
                <a:spcPts val="800"/>
              </a:spcBef>
              <a:spcAft>
                <a:spcPts val="0"/>
              </a:spcAft>
              <a:buClr>
                <a:schemeClr val="dk1"/>
              </a:buClr>
              <a:buSzPts val="2100"/>
              <a:buFont typeface="Arial"/>
              <a:buChar char="•"/>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6" name="Google Shape;146;p28"/>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algn="l">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7" name="Google Shape;147;p28"/>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algn="ctr">
              <a:lnSpc>
                <a:spcPct val="100000"/>
              </a:lnSpc>
              <a:spcBef>
                <a:spcPts val="0"/>
              </a:spcBef>
              <a:spcAft>
                <a:spcPts val="0"/>
              </a:spcAft>
              <a:buClr>
                <a:srgbClr val="000000"/>
              </a:buClr>
              <a:buSzPts val="1100"/>
              <a:buFont typeface="Arial"/>
              <a:buNone/>
              <a:defRPr b="0" i="0" sz="900" u="none" cap="none" strike="noStrike">
                <a:solidFill>
                  <a:srgbClr val="888888"/>
                </a:solidFill>
                <a:latin typeface="Calibri"/>
                <a:ea typeface="Calibri"/>
                <a:cs typeface="Calibri"/>
                <a:sym typeface="Calibri"/>
              </a:defRPr>
            </a:lvl1pPr>
            <a:lvl2pPr lvl="1"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2pPr>
            <a:lvl3pPr lvl="2"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3pPr>
            <a:lvl4pPr lvl="3"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4pPr>
            <a:lvl5pPr lvl="4"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5pPr>
            <a:lvl6pPr lvl="5"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6pPr>
            <a:lvl7pPr lvl="6"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7pPr>
            <a:lvl8pPr lvl="7"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8pPr>
            <a:lvl9pPr lvl="8" marR="0" algn="l">
              <a:lnSpc>
                <a:spcPct val="100000"/>
              </a:lnSpc>
              <a:spcBef>
                <a:spcPts val="0"/>
              </a:spcBef>
              <a:spcAft>
                <a:spcPts val="0"/>
              </a:spcAft>
              <a:buClr>
                <a:srgbClr val="000000"/>
              </a:buClr>
              <a:buSzPts val="1100"/>
              <a:buFont typeface="Arial"/>
              <a:buNone/>
              <a:defRPr b="0" i="0" sz="1400" u="none" cap="none" strike="noStrike">
                <a:solidFill>
                  <a:schemeClr val="dk1"/>
                </a:solidFill>
                <a:latin typeface="Calibri"/>
                <a:ea typeface="Calibri"/>
                <a:cs typeface="Calibri"/>
                <a:sym typeface="Calibri"/>
              </a:defRPr>
            </a:lvl9pPr>
          </a:lstStyle>
          <a:p/>
        </p:txBody>
      </p:sp>
      <p:sp>
        <p:nvSpPr>
          <p:cNvPr id="148" name="Google Shape;148;p28"/>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6.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17.png"/><Relationship Id="rId5"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7.xml"/><Relationship Id="rId3" Type="http://schemas.openxmlformats.org/officeDocument/2006/relationships/image" Target="../media/image22.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3.jp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24.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8.jp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6.jpg"/><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63.gi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53.jp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5.jp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9.jp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 Id="rId3" Type="http://schemas.openxmlformats.org/officeDocument/2006/relationships/image" Target="../media/image33.jp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31.jp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4.xml"/><Relationship Id="rId3" Type="http://schemas.openxmlformats.org/officeDocument/2006/relationships/image" Target="../media/image4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5.xml"/><Relationship Id="rId3" Type="http://schemas.openxmlformats.org/officeDocument/2006/relationships/image" Target="../media/image42.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7.xml"/><Relationship Id="rId3" Type="http://schemas.openxmlformats.org/officeDocument/2006/relationships/image" Target="../media/image3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8.xml"/><Relationship Id="rId3" Type="http://schemas.openxmlformats.org/officeDocument/2006/relationships/image" Target="../media/image47.jp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 Id="rId3"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37.png"/><Relationship Id="rId4"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39.jpg"/><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43.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4.xml"/><Relationship Id="rId3" Type="http://schemas.openxmlformats.org/officeDocument/2006/relationships/image" Target="../media/image4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5.xml"/><Relationship Id="rId3" Type="http://schemas.openxmlformats.org/officeDocument/2006/relationships/image" Target="../media/image48.g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7.xml"/><Relationship Id="rId3" Type="http://schemas.openxmlformats.org/officeDocument/2006/relationships/image" Target="../media/image51.jpg"/><Relationship Id="rId4" Type="http://schemas.openxmlformats.org/officeDocument/2006/relationships/image" Target="../media/image1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 Id="rId3" Type="http://schemas.openxmlformats.org/officeDocument/2006/relationships/image" Target="../media/image52.jp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1.xml"/><Relationship Id="rId3" Type="http://schemas.openxmlformats.org/officeDocument/2006/relationships/image" Target="../media/image4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4.xml"/><Relationship Id="rId3" Type="http://schemas.openxmlformats.org/officeDocument/2006/relationships/image" Target="../media/image66.jp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 Id="rId3"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6.xml"/><Relationship Id="rId3" Type="http://schemas.openxmlformats.org/officeDocument/2006/relationships/image" Target="../media/image61.jpg"/><Relationship Id="rId4" Type="http://schemas.openxmlformats.org/officeDocument/2006/relationships/image" Target="../media/image7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image" Target="../media/image49.png"/><Relationship Id="rId4" Type="http://schemas.openxmlformats.org/officeDocument/2006/relationships/image" Target="../media/image7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8.xml"/><Relationship Id="rId3" Type="http://schemas.openxmlformats.org/officeDocument/2006/relationships/image" Target="../media/image71.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20.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0.xml"/><Relationship Id="rId3" Type="http://schemas.openxmlformats.org/officeDocument/2006/relationships/image" Target="../media/image62.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1.xml"/><Relationship Id="rId3" Type="http://schemas.openxmlformats.org/officeDocument/2006/relationships/image" Target="../media/image64.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2.xml"/><Relationship Id="rId3" Type="http://schemas.openxmlformats.org/officeDocument/2006/relationships/image" Target="../media/image7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3.xml"/><Relationship Id="rId3" Type="http://schemas.openxmlformats.org/officeDocument/2006/relationships/image" Target="../media/image69.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77.jpg"/><Relationship Id="rId4" Type="http://schemas.openxmlformats.org/officeDocument/2006/relationships/image" Target="../media/image1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5.xml"/><Relationship Id="rId3" Type="http://schemas.openxmlformats.org/officeDocument/2006/relationships/image" Target="../media/image72.jpg"/><Relationship Id="rId4" Type="http://schemas.openxmlformats.org/officeDocument/2006/relationships/image" Target="../media/image1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6.xml"/><Relationship Id="rId3" Type="http://schemas.openxmlformats.org/officeDocument/2006/relationships/image" Target="../media/image68.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7.xml"/><Relationship Id="rId3" Type="http://schemas.openxmlformats.org/officeDocument/2006/relationships/image" Target="../media/image54.gi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8.xml"/><Relationship Id="rId3" Type="http://schemas.openxmlformats.org/officeDocument/2006/relationships/image" Target="../media/image58.png"/><Relationship Id="rId4" Type="http://schemas.openxmlformats.org/officeDocument/2006/relationships/image" Target="../media/image16.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9.xml"/><Relationship Id="rId3" Type="http://schemas.openxmlformats.org/officeDocument/2006/relationships/image" Target="../media/image70.jp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25.jp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0.xml"/><Relationship Id="rId3" Type="http://schemas.openxmlformats.org/officeDocument/2006/relationships/image" Target="../media/image5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1.xml"/><Relationship Id="rId3" Type="http://schemas.openxmlformats.org/officeDocument/2006/relationships/image" Target="../media/image5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2.xml"/><Relationship Id="rId3" Type="http://schemas.openxmlformats.org/officeDocument/2006/relationships/image" Target="../media/image67.gif"/><Relationship Id="rId4" Type="http://schemas.openxmlformats.org/officeDocument/2006/relationships/image" Target="../media/image1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3.xml"/><Relationship Id="rId3" Type="http://schemas.openxmlformats.org/officeDocument/2006/relationships/image" Target="../media/image59.png"/><Relationship Id="rId4" Type="http://schemas.openxmlformats.org/officeDocument/2006/relationships/hyperlink" Target="https://www.climatecentral.org/climate-matters" TargetMode="External"/></Relationships>
</file>

<file path=ppt/slides/_rels/slide74.xml.rels><?xml version="1.0" encoding="UTF-8" standalone="yes"?><Relationships xmlns="http://schemas.openxmlformats.org/package/2006/relationships"><Relationship Id="rId20" Type="http://schemas.openxmlformats.org/officeDocument/2006/relationships/hyperlink" Target="https://app.climatecentral.org/coastal-risk-finder" TargetMode="External"/><Relationship Id="rId11" Type="http://schemas.openxmlformats.org/officeDocument/2006/relationships/hyperlink" Target="https://www.climatecentral.org/resources?type=Climate+Matters&amp;tab=content" TargetMode="External"/><Relationship Id="rId10" Type="http://schemas.openxmlformats.org/officeDocument/2006/relationships/image" Target="../media/image73.jpg"/><Relationship Id="rId21" Type="http://schemas.openxmlformats.org/officeDocument/2006/relationships/image" Target="../media/image79.png"/><Relationship Id="rId13" Type="http://schemas.openxmlformats.org/officeDocument/2006/relationships/hyperlink" Target="https://www.climatecentral.org/resources?type=Climate+Matters&amp;tab=content" TargetMode="External"/><Relationship Id="rId12" Type="http://schemas.openxmlformats.org/officeDocument/2006/relationships/image" Target="../media/image75.jpg"/><Relationship Id="rId1" Type="http://schemas.openxmlformats.org/officeDocument/2006/relationships/slideLayout" Target="../slideLayouts/slideLayout14.xml"/><Relationship Id="rId2" Type="http://schemas.openxmlformats.org/officeDocument/2006/relationships/notesSlide" Target="../notesSlides/notesSlide74.xml"/><Relationship Id="rId3" Type="http://schemas.openxmlformats.org/officeDocument/2006/relationships/hyperlink" Target="https://app.climatecentral.org/coastal-risk-finder" TargetMode="External"/><Relationship Id="rId4" Type="http://schemas.openxmlformats.org/officeDocument/2006/relationships/hyperlink" Target="https://www.climatecentral.org/climate-local" TargetMode="External"/><Relationship Id="rId9" Type="http://schemas.openxmlformats.org/officeDocument/2006/relationships/hyperlink" Target="https://www.climatecentral.org/resources?type=Climate+Matters&amp;tab=content" TargetMode="External"/><Relationship Id="rId15" Type="http://schemas.openxmlformats.org/officeDocument/2006/relationships/hyperlink" Target="https://csi.climatecentral.org/climate-shift-index" TargetMode="External"/><Relationship Id="rId14" Type="http://schemas.openxmlformats.org/officeDocument/2006/relationships/image" Target="../media/image31.jpg"/><Relationship Id="rId17" Type="http://schemas.openxmlformats.org/officeDocument/2006/relationships/image" Target="../media/image65.png"/><Relationship Id="rId16" Type="http://schemas.openxmlformats.org/officeDocument/2006/relationships/hyperlink" Target="https://csi.climatecentral.org/climate-shift-index" TargetMode="External"/><Relationship Id="rId5" Type="http://schemas.openxmlformats.org/officeDocument/2006/relationships/hyperlink" Target="https://www.climatecentral.org/climate-local" TargetMode="External"/><Relationship Id="rId19" Type="http://schemas.openxmlformats.org/officeDocument/2006/relationships/image" Target="../media/image74.png"/><Relationship Id="rId6" Type="http://schemas.openxmlformats.org/officeDocument/2006/relationships/hyperlink" Target="https://www.climatecentral.org/resources?type=Climate+Matters&amp;tab=content" TargetMode="External"/><Relationship Id="rId18" Type="http://schemas.openxmlformats.org/officeDocument/2006/relationships/hyperlink" Target="https://www.climatecentral.org/climate-local" TargetMode="External"/><Relationship Id="rId7" Type="http://schemas.openxmlformats.org/officeDocument/2006/relationships/hyperlink" Target="https://www.climatecentral.org/resources?type=Climate+Matters&amp;tab=content" TargetMode="External"/><Relationship Id="rId8" Type="http://schemas.openxmlformats.org/officeDocument/2006/relationships/image" Target="../media/image6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hyperlink" Target="http://drive.google.com/file/d/1iJSDv1Yreo6sqE6wD6YNvo3OiUcJ67nn/view" TargetMode="Externa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44"/>
          <p:cNvSpPr txBox="1"/>
          <p:nvPr>
            <p:ph type="ctrTitle"/>
          </p:nvPr>
        </p:nvSpPr>
        <p:spPr>
          <a:xfrm>
            <a:off x="682500" y="109725"/>
            <a:ext cx="77790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Arial"/>
              <a:buNone/>
            </a:pPr>
            <a:r>
              <a:rPr lang="en"/>
              <a:t>Climate Change: Key Facts</a:t>
            </a:r>
            <a:endParaRPr/>
          </a:p>
        </p:txBody>
      </p:sp>
      <p:sp>
        <p:nvSpPr>
          <p:cNvPr id="291" name="Google Shape;291;p44"/>
          <p:cNvSpPr txBox="1"/>
          <p:nvPr>
            <p:ph idx="1" type="subTitle"/>
          </p:nvPr>
        </p:nvSpPr>
        <p:spPr>
          <a:xfrm>
            <a:off x="1143000" y="2222586"/>
            <a:ext cx="6858000" cy="1653600"/>
          </a:xfrm>
          <a:prstGeom prst="rect">
            <a:avLst/>
          </a:prstGeom>
          <a:noFill/>
          <a:ln>
            <a:noFill/>
          </a:ln>
        </p:spPr>
        <p:txBody>
          <a:bodyPr anchorCtr="0" anchor="t" bIns="34275" lIns="68575" spcFirstLastPara="1" rIns="68575" wrap="square" tIns="34275">
            <a:normAutofit/>
          </a:bodyPr>
          <a:lstStyle/>
          <a:p>
            <a:pPr indent="0" lvl="0" marL="0" rtl="0" algn="ctr">
              <a:lnSpc>
                <a:spcPct val="90000"/>
              </a:lnSpc>
              <a:spcBef>
                <a:spcPts val="0"/>
              </a:spcBef>
              <a:spcAft>
                <a:spcPts val="0"/>
              </a:spcAft>
              <a:buClr>
                <a:srgbClr val="AEABAB"/>
              </a:buClr>
              <a:buSzPts val="1800"/>
              <a:buNone/>
            </a:pPr>
            <a:r>
              <a:rPr lang="en"/>
              <a:t>T</a:t>
            </a:r>
            <a:r>
              <a:rPr lang="en"/>
              <a:t>his presentation covers t</a:t>
            </a:r>
            <a:r>
              <a:rPr lang="en"/>
              <a:t>he causes of climate change, its U.S. </a:t>
            </a:r>
            <a:r>
              <a:rPr lang="en"/>
              <a:t>impacts, and ways to limit future warming</a:t>
            </a:r>
            <a:r>
              <a:rPr lang="en"/>
              <a:t> </a:t>
            </a:r>
            <a:r>
              <a:rPr lang="en"/>
              <a:t> </a:t>
            </a:r>
            <a:endParaRPr/>
          </a:p>
          <a:p>
            <a:pPr indent="0" lvl="0" marL="0" rtl="0" algn="ctr">
              <a:spcBef>
                <a:spcPts val="0"/>
              </a:spcBef>
              <a:spcAft>
                <a:spcPts val="0"/>
              </a:spcAft>
              <a:buClr>
                <a:srgbClr val="AEABAB"/>
              </a:buClr>
              <a:buSzPts val="1800"/>
              <a:buNone/>
            </a:pPr>
            <a:r>
              <a:t/>
            </a:r>
            <a:endParaRPr sz="1400"/>
          </a:p>
          <a:p>
            <a:pPr indent="0" lvl="0" marL="0" rtl="0" algn="ctr">
              <a:spcBef>
                <a:spcPts val="0"/>
              </a:spcBef>
              <a:spcAft>
                <a:spcPts val="0"/>
              </a:spcAft>
              <a:buClr>
                <a:srgbClr val="AEABAB"/>
              </a:buClr>
              <a:buSzPts val="1800"/>
              <a:buNone/>
            </a:pPr>
            <a:r>
              <a:t/>
            </a:r>
            <a:endParaRPr sz="1400"/>
          </a:p>
          <a:p>
            <a:pPr indent="0" lvl="0" marL="0" rtl="0" algn="ctr">
              <a:spcBef>
                <a:spcPts val="0"/>
              </a:spcBef>
              <a:spcAft>
                <a:spcPts val="0"/>
              </a:spcAft>
              <a:buClr>
                <a:srgbClr val="AEABAB"/>
              </a:buClr>
              <a:buSzPts val="1800"/>
              <a:buNone/>
            </a:pPr>
            <a:r>
              <a:t/>
            </a:r>
            <a:endParaRPr sz="1400"/>
          </a:p>
          <a:p>
            <a:pPr indent="0" lvl="0" marL="0" rtl="0" algn="ctr">
              <a:spcBef>
                <a:spcPts val="0"/>
              </a:spcBef>
              <a:spcAft>
                <a:spcPts val="0"/>
              </a:spcAft>
              <a:buClr>
                <a:srgbClr val="AEABAB"/>
              </a:buClr>
              <a:buSzPts val="1800"/>
              <a:buNone/>
            </a:pPr>
            <a:r>
              <a:rPr lang="en" sz="1200"/>
              <a:t>Version: April 2026</a:t>
            </a:r>
            <a:endParaRPr sz="12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2" name="Shape 352"/>
        <p:cNvGrpSpPr/>
        <p:nvPr/>
      </p:nvGrpSpPr>
      <p:grpSpPr>
        <a:xfrm>
          <a:off x="0" y="0"/>
          <a:ext cx="0" cy="0"/>
          <a:chOff x="0" y="0"/>
          <a:chExt cx="0" cy="0"/>
        </a:xfrm>
      </p:grpSpPr>
      <p:pic>
        <p:nvPicPr>
          <p:cNvPr id="353" name="Google Shape;353;p53"/>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4" title="GlobalTempsAndCO2_2026-04-22.png"/>
          <p:cNvPicPr preferRelativeResize="0"/>
          <p:nvPr/>
        </p:nvPicPr>
        <p:blipFill>
          <a:blip r:embed="rId3">
            <a:alphaModFix/>
          </a:blip>
          <a:stretch>
            <a:fillRect/>
          </a:stretch>
        </p:blipFill>
        <p:spPr>
          <a:xfrm>
            <a:off x="-2" y="-10"/>
            <a:ext cx="9144001" cy="5212369"/>
          </a:xfrm>
          <a:prstGeom prst="rect">
            <a:avLst/>
          </a:prstGeom>
          <a:noFill/>
          <a:ln>
            <a:noFill/>
          </a:ln>
        </p:spPr>
      </p:pic>
      <p:pic>
        <p:nvPicPr>
          <p:cNvPr id="360" name="Google Shape;360;p54"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55" title="2026GlobalReview_Anomalies_global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66" name="Google Shape;366;p55"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p56" title="Local graphics in speaker notes (2).png"/>
          <p:cNvPicPr preferRelativeResize="0"/>
          <p:nvPr/>
        </p:nvPicPr>
        <p:blipFill>
          <a:blip r:embed="rId3">
            <a:alphaModFix/>
          </a:blip>
          <a:stretch>
            <a:fillRect/>
          </a:stretch>
        </p:blipFill>
        <p:spPr>
          <a:xfrm>
            <a:off x="-152347" y="4121764"/>
            <a:ext cx="1329826" cy="1329826"/>
          </a:xfrm>
          <a:prstGeom prst="rect">
            <a:avLst/>
          </a:prstGeom>
          <a:noFill/>
          <a:ln>
            <a:noFill/>
          </a:ln>
        </p:spPr>
      </p:pic>
      <p:pic>
        <p:nvPicPr>
          <p:cNvPr id="373" name="Google Shape;373;p56"/>
          <p:cNvPicPr preferRelativeResize="0"/>
          <p:nvPr/>
        </p:nvPicPr>
        <p:blipFill>
          <a:blip r:embed="rId4">
            <a:alphaModFix/>
          </a:blip>
          <a:stretch>
            <a:fillRect/>
          </a:stretch>
        </p:blipFill>
        <p:spPr>
          <a:xfrm>
            <a:off x="-82300" y="0"/>
            <a:ext cx="9308599" cy="5143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57" title="2026GlobalReview_Limit_global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79" name="Google Shape;379;p57"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p5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OCEAN TEMPS </a:t>
            </a:r>
            <a:endParaRPr/>
          </a:p>
        </p:txBody>
      </p:sp>
      <p:sp>
        <p:nvSpPr>
          <p:cNvPr id="386" name="Google Shape;386;p58"/>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p>
            <a:pPr indent="-38100" lvl="0" marL="177800" rtl="0" algn="l">
              <a:lnSpc>
                <a:spcPct val="90000"/>
              </a:lnSpc>
              <a:spcBef>
                <a:spcPts val="0"/>
              </a:spcBef>
              <a:spcAft>
                <a:spcPts val="0"/>
              </a:spcAft>
              <a:buClr>
                <a:schemeClr val="dk1"/>
              </a:buClr>
              <a:buSzPts val="2100"/>
              <a:buNone/>
            </a:pPr>
            <a:r>
              <a:t/>
            </a:r>
            <a:endParaRPr/>
          </a:p>
        </p:txBody>
      </p:sp>
      <p:pic>
        <p:nvPicPr>
          <p:cNvPr id="387" name="Google Shape;387;p58" title="ClimateCentral_RecordOceanHeatGraphic_20250611.png"/>
          <p:cNvPicPr preferRelativeResize="0"/>
          <p:nvPr/>
        </p:nvPicPr>
        <p:blipFill>
          <a:blip r:embed="rId3">
            <a:alphaModFix/>
          </a:blip>
          <a:stretch>
            <a:fillRect/>
          </a:stretch>
        </p:blipFill>
        <p:spPr>
          <a:xfrm>
            <a:off x="0" y="0"/>
            <a:ext cx="9144003" cy="5143501"/>
          </a:xfrm>
          <a:prstGeom prst="rect">
            <a:avLst/>
          </a:prstGeom>
          <a:noFill/>
          <a:ln>
            <a:noFill/>
          </a:ln>
        </p:spPr>
      </p:pic>
      <p:pic>
        <p:nvPicPr>
          <p:cNvPr id="388" name="Google Shape;388;p58"/>
          <p:cNvPicPr preferRelativeResize="0"/>
          <p:nvPr/>
        </p:nvPicPr>
        <p:blipFill>
          <a:blip r:embed="rId4">
            <a:alphaModFix/>
          </a:blip>
          <a:stretch>
            <a:fillRect/>
          </a:stretch>
        </p:blipFill>
        <p:spPr>
          <a:xfrm>
            <a:off x="0" y="0"/>
            <a:ext cx="9144000" cy="5143500"/>
          </a:xfrm>
          <a:prstGeom prst="rect">
            <a:avLst/>
          </a:prstGeom>
          <a:noFill/>
          <a:ln>
            <a:noFill/>
          </a:ln>
        </p:spPr>
      </p:pic>
      <p:pic>
        <p:nvPicPr>
          <p:cNvPr id="389" name="Google Shape;389;p58" title="Local graphics in speaker notes (2).png"/>
          <p:cNvPicPr preferRelativeResize="0"/>
          <p:nvPr/>
        </p:nvPicPr>
        <p:blipFill>
          <a:blip r:embed="rId5">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p5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95" name="Google Shape;395;p5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396" name="Google Shape;396;p59" title="2025AttributionBasics_Table_en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p60" title="2025-07-19-climate-shift-index-tavg.png"/>
          <p:cNvPicPr preferRelativeResize="0"/>
          <p:nvPr/>
        </p:nvPicPr>
        <p:blipFill>
          <a:blip r:embed="rId3">
            <a:alphaModFix/>
          </a:blip>
          <a:stretch>
            <a:fillRect/>
          </a:stretch>
        </p:blipFill>
        <p:spPr>
          <a:xfrm>
            <a:off x="0" y="0"/>
            <a:ext cx="9144003" cy="5143490"/>
          </a:xfrm>
          <a:prstGeom prst="rect">
            <a:avLst/>
          </a:prstGeom>
          <a:noFill/>
          <a:ln>
            <a:noFill/>
          </a:ln>
        </p:spPr>
      </p:pic>
      <p:pic>
        <p:nvPicPr>
          <p:cNvPr id="402" name="Google Shape;402;p60"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6" name="Shape 406"/>
        <p:cNvGrpSpPr/>
        <p:nvPr/>
      </p:nvGrpSpPr>
      <p:grpSpPr>
        <a:xfrm>
          <a:off x="0" y="0"/>
          <a:ext cx="0" cy="0"/>
          <a:chOff x="0" y="0"/>
          <a:chExt cx="0" cy="0"/>
        </a:xfrm>
      </p:grpSpPr>
      <p:sp>
        <p:nvSpPr>
          <p:cNvPr id="407" name="Google Shape;407;p61"/>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How is climate change affecting the U.S.?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ct val="100000"/>
              <a:buFont typeface="Arial"/>
              <a:buNone/>
            </a:pPr>
            <a:r>
              <a:t/>
            </a:r>
            <a:endParaRPr b="1" sz="4500">
              <a:solidFill>
                <a:schemeClr val="lt1"/>
              </a:solidFill>
              <a:latin typeface="Arial"/>
              <a:ea typeface="Arial"/>
              <a:cs typeface="Arial"/>
              <a:sym typeface="Arial"/>
            </a:endParaRPr>
          </a:p>
        </p:txBody>
      </p:sp>
      <p:sp>
        <p:nvSpPr>
          <p:cNvPr id="408" name="Google Shape;408;p61"/>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pic>
        <p:nvPicPr>
          <p:cNvPr id="413" name="Google Shape;413;p62"/>
          <p:cNvPicPr preferRelativeResize="0"/>
          <p:nvPr/>
        </p:nvPicPr>
        <p:blipFill>
          <a:blip r:embed="rId3">
            <a:alphaModFix/>
          </a:blip>
          <a:stretch>
            <a:fillRect/>
          </a:stretch>
        </p:blipFill>
        <p:spPr>
          <a:xfrm>
            <a:off x="-94350" y="-28037"/>
            <a:ext cx="9332689" cy="51995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45"/>
          <p:cNvSpPr txBox="1"/>
          <p:nvPr>
            <p:ph idx="4294967295" type="ctrTitle"/>
          </p:nvPr>
        </p:nvSpPr>
        <p:spPr>
          <a:xfrm>
            <a:off x="1256100" y="185762"/>
            <a:ext cx="6631800" cy="8664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Outline</a:t>
            </a:r>
            <a:endParaRPr b="1" sz="4500">
              <a:solidFill>
                <a:schemeClr val="lt1"/>
              </a:solidFill>
              <a:latin typeface="Arial"/>
              <a:ea typeface="Arial"/>
              <a:cs typeface="Arial"/>
              <a:sym typeface="Arial"/>
            </a:endParaRPr>
          </a:p>
        </p:txBody>
      </p:sp>
      <p:sp>
        <p:nvSpPr>
          <p:cNvPr id="297" name="Google Shape;297;p45"/>
          <p:cNvSpPr txBox="1"/>
          <p:nvPr/>
        </p:nvSpPr>
        <p:spPr>
          <a:xfrm>
            <a:off x="659250" y="995575"/>
            <a:ext cx="7825500" cy="2670600"/>
          </a:xfrm>
          <a:prstGeom prst="rect">
            <a:avLst/>
          </a:prstGeom>
          <a:noFill/>
          <a:ln>
            <a:noFill/>
          </a:ln>
        </p:spPr>
        <p:txBody>
          <a:bodyPr anchorCtr="0" anchor="t" bIns="91425" lIns="91425" spcFirstLastPara="1" rIns="91425" wrap="square" tIns="91425">
            <a:noAutofit/>
          </a:bodyPr>
          <a:lstStyle/>
          <a:p>
            <a:pPr indent="-400050" lvl="0" marL="457200" rtl="0" algn="l">
              <a:spcBef>
                <a:spcPts val="0"/>
              </a:spcBef>
              <a:spcAft>
                <a:spcPts val="0"/>
              </a:spcAft>
              <a:buClr>
                <a:schemeClr val="lt1"/>
              </a:buClr>
              <a:buSzPts val="2700"/>
              <a:buAutoNum type="arabicPeriod"/>
            </a:pPr>
            <a:r>
              <a:rPr b="1" lang="en" sz="2700">
                <a:solidFill>
                  <a:schemeClr val="lt1"/>
                </a:solidFill>
              </a:rPr>
              <a:t>What’s driving climate change? </a:t>
            </a:r>
            <a:endParaRPr b="1" sz="2700">
              <a:solidFill>
                <a:schemeClr val="lt1"/>
              </a:solidFill>
            </a:endParaRPr>
          </a:p>
          <a:p>
            <a:pPr indent="-400050" lvl="0" marL="457200" rtl="0" algn="l">
              <a:spcBef>
                <a:spcPts val="0"/>
              </a:spcBef>
              <a:spcAft>
                <a:spcPts val="0"/>
              </a:spcAft>
              <a:buClr>
                <a:schemeClr val="lt1"/>
              </a:buClr>
              <a:buSzPts val="2700"/>
              <a:buAutoNum type="arabicPeriod"/>
            </a:pPr>
            <a:r>
              <a:rPr b="1" lang="en" sz="2700">
                <a:solidFill>
                  <a:schemeClr val="lt1"/>
                </a:solidFill>
              </a:rPr>
              <a:t>How is climate change affecting the U.S.?</a:t>
            </a:r>
            <a:endParaRPr b="1" sz="2700">
              <a:solidFill>
                <a:schemeClr val="lt1"/>
              </a:solidFill>
            </a:endParaRPr>
          </a:p>
          <a:p>
            <a:pPr indent="-400050" lvl="0" marL="457200" rtl="0" algn="l">
              <a:spcBef>
                <a:spcPts val="0"/>
              </a:spcBef>
              <a:spcAft>
                <a:spcPts val="0"/>
              </a:spcAft>
              <a:buClr>
                <a:schemeClr val="lt1"/>
              </a:buClr>
              <a:buSzPts val="2700"/>
              <a:buAutoNum type="arabicPeriod"/>
            </a:pPr>
            <a:r>
              <a:rPr b="1" lang="en" sz="2700">
                <a:solidFill>
                  <a:schemeClr val="lt1"/>
                </a:solidFill>
              </a:rPr>
              <a:t>What can we do? </a:t>
            </a:r>
            <a:endParaRPr b="1" sz="2700">
              <a:solidFill>
                <a:schemeClr val="lt1"/>
              </a:solidFill>
            </a:endParaRPr>
          </a:p>
        </p:txBody>
      </p:sp>
      <p:pic>
        <p:nvPicPr>
          <p:cNvPr id="298" name="Google Shape;298;p45" title="Local graphics in speaker notes (1).png"/>
          <p:cNvPicPr preferRelativeResize="0"/>
          <p:nvPr/>
        </p:nvPicPr>
        <p:blipFill>
          <a:blip r:embed="rId3">
            <a:alphaModFix/>
          </a:blip>
          <a:stretch>
            <a:fillRect/>
          </a:stretch>
        </p:blipFill>
        <p:spPr>
          <a:xfrm>
            <a:off x="356878" y="3098669"/>
            <a:ext cx="1982175" cy="1982175"/>
          </a:xfrm>
          <a:prstGeom prst="rect">
            <a:avLst/>
          </a:prstGeom>
          <a:noFill/>
          <a:ln>
            <a:noFill/>
          </a:ln>
        </p:spPr>
      </p:pic>
      <p:sp>
        <p:nvSpPr>
          <p:cNvPr id="299" name="Google Shape;299;p45"/>
          <p:cNvSpPr txBox="1"/>
          <p:nvPr/>
        </p:nvSpPr>
        <p:spPr>
          <a:xfrm>
            <a:off x="1108006" y="2947703"/>
            <a:ext cx="5867700" cy="6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700">
                <a:solidFill>
                  <a:srgbClr val="D8D8D8"/>
                </a:solidFill>
              </a:rPr>
              <a:t>When these symbols appear:</a:t>
            </a:r>
            <a:endParaRPr sz="2700">
              <a:solidFill>
                <a:srgbClr val="D8D8D8"/>
              </a:solidFill>
            </a:endParaRPr>
          </a:p>
        </p:txBody>
      </p:sp>
      <p:sp>
        <p:nvSpPr>
          <p:cNvPr id="300" name="Google Shape;300;p45"/>
          <p:cNvSpPr txBox="1"/>
          <p:nvPr/>
        </p:nvSpPr>
        <p:spPr>
          <a:xfrm>
            <a:off x="5571592" y="3523100"/>
            <a:ext cx="2565900" cy="17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D8D8D8"/>
                </a:solidFill>
              </a:rPr>
              <a:t>Check speaker notes for links to updated versions of the graphic</a:t>
            </a:r>
            <a:endParaRPr sz="1700">
              <a:solidFill>
                <a:srgbClr val="D8D8D8"/>
              </a:solidFill>
            </a:endParaRPr>
          </a:p>
        </p:txBody>
      </p:sp>
      <p:pic>
        <p:nvPicPr>
          <p:cNvPr id="301" name="Google Shape;301;p45" title="Local graphics in speaker notes (2).png"/>
          <p:cNvPicPr preferRelativeResize="0"/>
          <p:nvPr/>
        </p:nvPicPr>
        <p:blipFill>
          <a:blip r:embed="rId4">
            <a:alphaModFix/>
          </a:blip>
          <a:stretch>
            <a:fillRect/>
          </a:stretch>
        </p:blipFill>
        <p:spPr>
          <a:xfrm>
            <a:off x="4178450" y="3086275"/>
            <a:ext cx="1982175" cy="1982175"/>
          </a:xfrm>
          <a:prstGeom prst="rect">
            <a:avLst/>
          </a:prstGeom>
          <a:noFill/>
          <a:ln>
            <a:noFill/>
          </a:ln>
        </p:spPr>
      </p:pic>
      <p:sp>
        <p:nvSpPr>
          <p:cNvPr id="302" name="Google Shape;302;p45"/>
          <p:cNvSpPr txBox="1"/>
          <p:nvPr/>
        </p:nvSpPr>
        <p:spPr>
          <a:xfrm>
            <a:off x="1776400" y="3523349"/>
            <a:ext cx="2565900" cy="179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D8D8D8"/>
                </a:solidFill>
              </a:rPr>
              <a:t>Check speaker notes for links to local graphics available in English and Spanish</a:t>
            </a:r>
            <a:endParaRPr sz="1700">
              <a:solidFill>
                <a:srgbClr val="D8D8D8"/>
              </a:solidFill>
            </a:endParaRPr>
          </a:p>
        </p:txBody>
      </p:sp>
      <p:sp>
        <p:nvSpPr>
          <p:cNvPr id="303" name="Google Shape;303;p45"/>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pic>
        <p:nvPicPr>
          <p:cNvPr id="418" name="Google Shape;418;p63" title="2026BDDReview_Events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419" name="Google Shape;419;p63"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pic>
        <p:nvPicPr>
          <p:cNvPr id="424" name="Google Shape;424;p64" title="2026BDDReview_Time_en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65" title="2024BDDRegional_CONUS_en_title_lg.jp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430" name="Google Shape;430;p65" title="Local graphics in speaker notes (1).png"/>
          <p:cNvPicPr preferRelativeResize="0"/>
          <p:nvPr/>
        </p:nvPicPr>
        <p:blipFill>
          <a:blip r:embed="rId4">
            <a:alphaModFix/>
          </a:blip>
          <a:stretch>
            <a:fillRect/>
          </a:stretch>
        </p:blipFill>
        <p:spPr>
          <a:xfrm>
            <a:off x="-413350" y="4156585"/>
            <a:ext cx="1464974" cy="146497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pic>
        <p:nvPicPr>
          <p:cNvPr id="435" name="Google Shape;435;p66" title="2024PowerOutages_Bars_CONUS_en_title_lg (1).jpg"/>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436" name="Google Shape;436;p66" title="Local graphics in speaker notes (1).png"/>
          <p:cNvPicPr preferRelativeResize="0"/>
          <p:nvPr/>
        </p:nvPicPr>
        <p:blipFill>
          <a:blip r:embed="rId4">
            <a:alphaModFix/>
          </a:blip>
          <a:stretch>
            <a:fillRect/>
          </a:stretch>
        </p:blipFill>
        <p:spPr>
          <a:xfrm>
            <a:off x="-413350" y="4156585"/>
            <a:ext cx="1464974" cy="146497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67"/>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Extreme Heat</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442" name="Google Shape;442;p67"/>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pic>
        <p:nvPicPr>
          <p:cNvPr descr="www.climatecentral.org/toolkit-heat&#10;" id="447" name="Google Shape;447;p68"/>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pic>
        <p:nvPicPr>
          <p:cNvPr id="452" name="Google Shape;452;p69" title="2024ExtremelyHotDays_CONUS_en_title_lg.jpg"/>
          <p:cNvPicPr preferRelativeResize="0"/>
          <p:nvPr/>
        </p:nvPicPr>
        <p:blipFill>
          <a:blip r:embed="rId3">
            <a:alphaModFix/>
          </a:blip>
          <a:stretch>
            <a:fillRect/>
          </a:stretch>
        </p:blipFill>
        <p:spPr>
          <a:xfrm>
            <a:off x="0" y="-5"/>
            <a:ext cx="9144000" cy="5143505"/>
          </a:xfrm>
          <a:prstGeom prst="rect">
            <a:avLst/>
          </a:prstGeom>
          <a:noFill/>
          <a:ln>
            <a:noFill/>
          </a:ln>
        </p:spPr>
      </p:pic>
      <p:pic>
        <p:nvPicPr>
          <p:cNvPr id="453" name="Google Shape;453;p69"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pic>
        <p:nvPicPr>
          <p:cNvPr id="458" name="Google Shape;458;p70" title="2025WarmSummerNights_Map_en_title_lg.jp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459" name="Google Shape;459;p70"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pic>
        <p:nvPicPr>
          <p:cNvPr id="464" name="Google Shape;464;p71"/>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pic>
        <p:nvPicPr>
          <p:cNvPr id="469" name="Google Shape;469;p72" title="2025GenerationalWarming_nashville_en_title_lg (1).jpg"/>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470" name="Google Shape;470;p72"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7" name="Shape 307"/>
        <p:cNvGrpSpPr/>
        <p:nvPr/>
      </p:nvGrpSpPr>
      <p:grpSpPr>
        <a:xfrm>
          <a:off x="0" y="0"/>
          <a:ext cx="0" cy="0"/>
          <a:chOff x="0" y="0"/>
          <a:chExt cx="0" cy="0"/>
        </a:xfrm>
      </p:grpSpPr>
      <p:pic>
        <p:nvPicPr>
          <p:cNvPr id="308" name="Google Shape;308;p46" title="2025WarmingStripes_Global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309" name="Google Shape;309;p46" title="Local graphics in speaker notes (1).png"/>
          <p:cNvPicPr preferRelativeResize="0"/>
          <p:nvPr/>
        </p:nvPicPr>
        <p:blipFill>
          <a:blip r:embed="rId4">
            <a:alphaModFix/>
          </a:blip>
          <a:stretch>
            <a:fillRect/>
          </a:stretch>
        </p:blipFill>
        <p:spPr>
          <a:xfrm>
            <a:off x="-422875" y="4156585"/>
            <a:ext cx="1464974" cy="1464974"/>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73"/>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fontScale="90000"/>
          </a:bodyPr>
          <a:lstStyle/>
          <a:p>
            <a:pPr indent="0" lvl="0" marL="0" rtl="0" algn="ctr">
              <a:spcBef>
                <a:spcPts val="0"/>
              </a:spcBef>
              <a:spcAft>
                <a:spcPts val="0"/>
              </a:spcAft>
              <a:buClr>
                <a:schemeClr val="lt1"/>
              </a:buClr>
              <a:buSzPct val="100000"/>
              <a:buFont typeface="Arial"/>
              <a:buNone/>
            </a:pPr>
            <a:r>
              <a:rPr b="1" lang="en" sz="4500">
                <a:solidFill>
                  <a:schemeClr val="lt1"/>
                </a:solidFill>
                <a:latin typeface="Arial"/>
                <a:ea typeface="Arial"/>
                <a:cs typeface="Arial"/>
                <a:sym typeface="Arial"/>
              </a:rPr>
              <a:t>Heavy Rain and Flooding</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ct val="100000"/>
              <a:buFont typeface="Arial"/>
              <a:buNone/>
            </a:pPr>
            <a:r>
              <a:t/>
            </a:r>
            <a:endParaRPr b="1" sz="4500">
              <a:solidFill>
                <a:schemeClr val="lt1"/>
              </a:solidFill>
              <a:latin typeface="Arial"/>
              <a:ea typeface="Arial"/>
              <a:cs typeface="Arial"/>
              <a:sym typeface="Arial"/>
            </a:endParaRPr>
          </a:p>
        </p:txBody>
      </p:sp>
      <p:sp>
        <p:nvSpPr>
          <p:cNvPr id="476" name="Google Shape;476;p73"/>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descr="https://www.climatecentral.org/climate-matters/extreme-precipitation-in-a-warming-climate" id="481" name="Google Shape;481;p74"/>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pic>
        <p:nvPicPr>
          <p:cNvPr descr="https://www.climatecentral.org/climate-matters/extreme-precipitation-in-a-warming-climate" id="486" name="Google Shape;486;p75"/>
          <p:cNvPicPr preferRelativeResize="0"/>
          <p:nvPr/>
        </p:nvPicPr>
        <p:blipFill rotWithShape="1">
          <a:blip r:embed="rId3">
            <a:alphaModFix/>
          </a:blip>
          <a:srcRect b="0" l="0" r="0" t="0"/>
          <a:stretch/>
        </p:blipFill>
        <p:spPr>
          <a:xfrm>
            <a:off x="0" y="0"/>
            <a:ext cx="9144000" cy="5143500"/>
          </a:xfrm>
          <a:prstGeom prst="rect">
            <a:avLst/>
          </a:prstGeom>
          <a:noFill/>
          <a:ln>
            <a:noFill/>
          </a:ln>
        </p:spPr>
      </p:pic>
      <p:pic>
        <p:nvPicPr>
          <p:cNvPr id="487" name="Google Shape;487;p75"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p76"/>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Drought</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7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498" name="Google Shape;498;p7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499" name="Google Shape;499;p77" title="2025Drought_HeatDriven_en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7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05" name="Google Shape;505;p7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06" name="Google Shape;506;p78" title="2025Drought_Change_en_title_lg.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p79"/>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Wildfire</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sp>
        <p:nvSpPr>
          <p:cNvPr id="516" name="Google Shape;516;p8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17" name="Google Shape;517;p8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18" name="Google Shape;518;p80"/>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sp>
        <p:nvSpPr>
          <p:cNvPr id="523" name="Google Shape;523;p8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24" name="Google Shape;524;p8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25" name="Google Shape;525;p81" title="2025FireWeather_Change_en_title_lg (1).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26" name="Google Shape;526;p81"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82"/>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32" name="Google Shape;532;p82"/>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33" name="Google Shape;533;p82" title="2017WildfireAirQuality_en_title_lg (1).jpg"/>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7"/>
          <p:cNvSpPr txBox="1"/>
          <p:nvPr>
            <p:ph idx="4294967295" type="ctrTitle"/>
          </p:nvPr>
        </p:nvSpPr>
        <p:spPr>
          <a:xfrm>
            <a:off x="1256109" y="1340165"/>
            <a:ext cx="6631800" cy="1790700"/>
          </a:xfrm>
          <a:prstGeom prst="rect">
            <a:avLst/>
          </a:prstGeom>
          <a:noFill/>
          <a:ln>
            <a:noFill/>
          </a:ln>
        </p:spPr>
        <p:txBody>
          <a:bodyPr anchorCtr="0" anchor="b" bIns="34275" lIns="68575" spcFirstLastPara="1" rIns="68575" wrap="square" tIns="34275">
            <a:normAutofit/>
          </a:bodyPr>
          <a:lstStyle/>
          <a:p>
            <a:pPr indent="0" lvl="0" marL="0" rtl="0" algn="ctr">
              <a:lnSpc>
                <a:spcPct val="90000"/>
              </a:lnSpc>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What’s driving global climate change? </a:t>
            </a:r>
            <a:endParaRPr b="1" sz="4500">
              <a:solidFill>
                <a:schemeClr val="lt1"/>
              </a:solidFill>
              <a:latin typeface="Arial"/>
              <a:ea typeface="Arial"/>
              <a:cs typeface="Arial"/>
              <a:sym typeface="Arial"/>
            </a:endParaRPr>
          </a:p>
        </p:txBody>
      </p:sp>
      <p:sp>
        <p:nvSpPr>
          <p:cNvPr id="315" name="Google Shape;315;p47"/>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p83"/>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39" name="Google Shape;539;p83"/>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40" name="Google Shape;540;p83"/>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41" name="Google Shape;541;p83"/>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p84"/>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Severe Storms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0" name="Shape 550"/>
        <p:cNvGrpSpPr/>
        <p:nvPr/>
      </p:nvGrpSpPr>
      <p:grpSpPr>
        <a:xfrm>
          <a:off x="0" y="0"/>
          <a:ext cx="0" cy="0"/>
          <a:chOff x="0" y="0"/>
          <a:chExt cx="0" cy="0"/>
        </a:xfrm>
      </p:grpSpPr>
      <p:sp>
        <p:nvSpPr>
          <p:cNvPr id="551" name="Google Shape;551;p8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52" name="Google Shape;552;p85"/>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53" name="Google Shape;553;p85" title="2026BDDReview_SevereStorms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54" name="Google Shape;554;p85"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p86"/>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60" name="Google Shape;560;p86"/>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61" name="Google Shape;561;p86" title="2022CAPE_Seasonal_en_title_lg.gif"/>
          <p:cNvPicPr preferRelativeResize="0"/>
          <p:nvPr/>
        </p:nvPicPr>
        <p:blipFill>
          <a:blip r:embed="rId3">
            <a:alphaModFix/>
          </a:blip>
          <a:stretch>
            <a:fillRect/>
          </a:stretch>
        </p:blipFill>
        <p:spPr>
          <a:xfrm>
            <a:off x="4060" y="0"/>
            <a:ext cx="9135880" cy="51435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87"/>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67" name="Google Shape;567;p87"/>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68" name="Google Shape;568;p8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p8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74" name="Google Shape;574;p8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75" name="Google Shape;575;p88" title="2023SevereWeather_STP_en_title_lg.gif"/>
          <p:cNvPicPr preferRelativeResize="0"/>
          <p:nvPr/>
        </p:nvPicPr>
        <p:blipFill>
          <a:blip r:embed="rId3">
            <a:alphaModFix/>
          </a:blip>
          <a:stretch>
            <a:fillRect/>
          </a:stretch>
        </p:blipFill>
        <p:spPr>
          <a:xfrm>
            <a:off x="0" y="4"/>
            <a:ext cx="9144000" cy="514350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9" name="Shape 579"/>
        <p:cNvGrpSpPr/>
        <p:nvPr/>
      </p:nvGrpSpPr>
      <p:grpSpPr>
        <a:xfrm>
          <a:off x="0" y="0"/>
          <a:ext cx="0" cy="0"/>
          <a:chOff x="0" y="0"/>
          <a:chExt cx="0" cy="0"/>
        </a:xfrm>
      </p:grpSpPr>
      <p:sp>
        <p:nvSpPr>
          <p:cNvPr id="580" name="Google Shape;580;p89"/>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Coastal Flooding</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581" name="Google Shape;581;p89"/>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p90"/>
          <p:cNvPicPr preferRelativeResize="0"/>
          <p:nvPr/>
        </p:nvPicPr>
        <p:blipFill>
          <a:blip r:embed="rId3">
            <a:alphaModFix/>
          </a:blip>
          <a:stretch>
            <a:fillRect/>
          </a:stretch>
        </p:blipFill>
        <p:spPr>
          <a:xfrm>
            <a:off x="0" y="6604"/>
            <a:ext cx="9144000" cy="5143500"/>
          </a:xfrm>
          <a:prstGeom prst="rect">
            <a:avLst/>
          </a:prstGeom>
          <a:noFill/>
          <a:ln>
            <a:noFill/>
          </a:ln>
        </p:spPr>
      </p:pic>
      <p:pic>
        <p:nvPicPr>
          <p:cNvPr id="587" name="Google Shape;587;p90"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9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593" name="Google Shape;593;p9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594" name="Google Shape;594;p91" title="2025CRF_Map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595" name="Google Shape;595;p91"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pic>
        <p:nvPicPr>
          <p:cNvPr id="600" name="Google Shape;600;p92" title="Screenshot 2025-10-08 at 5.00.25 PM.png"/>
          <p:cNvPicPr preferRelativeResize="0"/>
          <p:nvPr/>
        </p:nvPicPr>
        <p:blipFill>
          <a:blip r:embed="rId3">
            <a:alphaModFix/>
          </a:blip>
          <a:stretch>
            <a:fillRect/>
          </a:stretch>
        </p:blipFill>
        <p:spPr>
          <a:xfrm>
            <a:off x="0" y="114018"/>
            <a:ext cx="9143997" cy="492918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8"/>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descr="https://www.climatecentral.org/climate-matters/heat-trapping-pollution-2024" id="322" name="Google Shape;322;p48"/>
          <p:cNvPicPr preferRelativeResize="0"/>
          <p:nvPr>
            <p:ph idx="1" type="body"/>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p93"/>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Hurricanes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9" name="Shape 609"/>
        <p:cNvGrpSpPr/>
        <p:nvPr/>
      </p:nvGrpSpPr>
      <p:grpSpPr>
        <a:xfrm>
          <a:off x="0" y="0"/>
          <a:ext cx="0" cy="0"/>
          <a:chOff x="0" y="0"/>
          <a:chExt cx="0" cy="0"/>
        </a:xfrm>
      </p:grpSpPr>
      <p:pic>
        <p:nvPicPr>
          <p:cNvPr id="610" name="Google Shape;610;p94"/>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95"/>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16" name="Google Shape;616;p95"/>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17" name="Google Shape;617;p9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96"/>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Changing Ecosystems</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p97" title="2026PollenSeason_Map_national_en_title_lg.jpg"/>
          <p:cNvPicPr preferRelativeResize="0"/>
          <p:nvPr/>
        </p:nvPicPr>
        <p:blipFill>
          <a:blip r:embed="rId3">
            <a:alphaModFix/>
          </a:blip>
          <a:stretch>
            <a:fillRect/>
          </a:stretch>
        </p:blipFill>
        <p:spPr>
          <a:xfrm>
            <a:off x="-2" y="0"/>
            <a:ext cx="9144000" cy="5143497"/>
          </a:xfrm>
          <a:prstGeom prst="rect">
            <a:avLst/>
          </a:prstGeom>
          <a:noFill/>
          <a:ln>
            <a:noFill/>
          </a:ln>
        </p:spPr>
      </p:pic>
      <p:pic>
        <p:nvPicPr>
          <p:cNvPr id="628" name="Google Shape;628;p97"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2" name="Shape 632"/>
        <p:cNvGrpSpPr/>
        <p:nvPr/>
      </p:nvGrpSpPr>
      <p:grpSpPr>
        <a:xfrm>
          <a:off x="0" y="0"/>
          <a:ext cx="0" cy="0"/>
          <a:chOff x="0" y="0"/>
          <a:chExt cx="0" cy="0"/>
        </a:xfrm>
      </p:grpSpPr>
      <p:sp>
        <p:nvSpPr>
          <p:cNvPr id="633" name="Google Shape;633;p98"/>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34" name="Google Shape;634;p98"/>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35" name="Google Shape;635;p98"/>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99"/>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41" name="Google Shape;641;p99"/>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42" name="Google Shape;642;p99" title="2023Mosquitoes_Days_cleveland_en_title_lg.jpg"/>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43" name="Google Shape;643;p99"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7" name="Shape 647"/>
        <p:cNvGrpSpPr/>
        <p:nvPr/>
      </p:nvGrpSpPr>
      <p:grpSpPr>
        <a:xfrm>
          <a:off x="0" y="0"/>
          <a:ext cx="0" cy="0"/>
          <a:chOff x="0" y="0"/>
          <a:chExt cx="0" cy="0"/>
        </a:xfrm>
      </p:grpSpPr>
      <p:sp>
        <p:nvSpPr>
          <p:cNvPr id="648" name="Google Shape;648;p100"/>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649" name="Google Shape;649;p100"/>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650" name="Google Shape;650;p10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651" name="Google Shape;651;p100" title="Local graphics in speaker notes (1).png"/>
          <p:cNvPicPr preferRelativeResize="0"/>
          <p:nvPr/>
        </p:nvPicPr>
        <p:blipFill>
          <a:blip r:embed="rId4">
            <a:alphaModFix/>
          </a:blip>
          <a:stretch>
            <a:fillRect/>
          </a:stretch>
        </p:blipFill>
        <p:spPr>
          <a:xfrm>
            <a:off x="-344389" y="4115238"/>
            <a:ext cx="1464974" cy="1464974"/>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5" name="Shape 655"/>
        <p:cNvGrpSpPr/>
        <p:nvPr/>
      </p:nvGrpSpPr>
      <p:grpSpPr>
        <a:xfrm>
          <a:off x="0" y="0"/>
          <a:ext cx="0" cy="0"/>
          <a:chOff x="0" y="0"/>
          <a:chExt cx="0" cy="0"/>
        </a:xfrm>
      </p:grpSpPr>
      <p:pic>
        <p:nvPicPr>
          <p:cNvPr id="656" name="Google Shape;656;p101" title="2026Birds_RangeMap_AmericanRobin_en_title_lg (1).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102"/>
          <p:cNvSpPr txBox="1"/>
          <p:nvPr>
            <p:ph idx="4294967295" type="ctrTitle"/>
          </p:nvPr>
        </p:nvSpPr>
        <p:spPr>
          <a:xfrm>
            <a:off x="1256109" y="1676400"/>
            <a:ext cx="6631800" cy="1790700"/>
          </a:xfrm>
          <a:prstGeom prst="rect">
            <a:avLst/>
          </a:prstGeom>
          <a:noFill/>
          <a:ln>
            <a:noFill/>
          </a:ln>
        </p:spPr>
        <p:txBody>
          <a:bodyPr anchorCtr="0" anchor="b" bIns="34275" lIns="68575" spcFirstLastPara="1" rIns="68575" wrap="square" tIns="34275">
            <a:normAutofit/>
          </a:bodyPr>
          <a:lstStyle/>
          <a:p>
            <a:pPr indent="0" lvl="0" marL="0" rtl="0" algn="ctr">
              <a:spcBef>
                <a:spcPts val="0"/>
              </a:spcBef>
              <a:spcAft>
                <a:spcPts val="0"/>
              </a:spcAft>
              <a:buClr>
                <a:schemeClr val="lt1"/>
              </a:buClr>
              <a:buSzPts val="4500"/>
              <a:buFont typeface="Arial"/>
              <a:buNone/>
            </a:pPr>
            <a:r>
              <a:rPr b="1" lang="en" sz="4500">
                <a:solidFill>
                  <a:schemeClr val="lt1"/>
                </a:solidFill>
                <a:latin typeface="Arial"/>
                <a:ea typeface="Arial"/>
                <a:cs typeface="Arial"/>
                <a:sym typeface="Arial"/>
              </a:rPr>
              <a:t>What can we do?</a:t>
            </a:r>
            <a:endParaRPr b="1" sz="4500">
              <a:solidFill>
                <a:schemeClr val="lt1"/>
              </a:solidFill>
              <a:latin typeface="Arial"/>
              <a:ea typeface="Arial"/>
              <a:cs typeface="Arial"/>
              <a:sym typeface="Arial"/>
            </a:endParaRPr>
          </a:p>
          <a:p>
            <a:pPr indent="0" lvl="0" marL="0" rtl="0" algn="ctr">
              <a:lnSpc>
                <a:spcPct val="90000"/>
              </a:lnSpc>
              <a:spcBef>
                <a:spcPts val="0"/>
              </a:spcBef>
              <a:spcAft>
                <a:spcPts val="0"/>
              </a:spcAft>
              <a:buClr>
                <a:schemeClr val="lt1"/>
              </a:buClr>
              <a:buSzPts val="4500"/>
              <a:buFont typeface="Arial"/>
              <a:buNone/>
            </a:pPr>
            <a:r>
              <a:t/>
            </a:r>
            <a:endParaRPr b="1" sz="4500">
              <a:solidFill>
                <a:schemeClr val="lt1"/>
              </a:solidFill>
              <a:latin typeface="Arial"/>
              <a:ea typeface="Arial"/>
              <a:cs typeface="Arial"/>
              <a:sym typeface="Arial"/>
            </a:endParaRPr>
          </a:p>
        </p:txBody>
      </p:sp>
      <p:sp>
        <p:nvSpPr>
          <p:cNvPr id="662" name="Google Shape;662;p102"/>
          <p:cNvSpPr/>
          <p:nvPr/>
        </p:nvSpPr>
        <p:spPr>
          <a:xfrm>
            <a:off x="7786575" y="4438675"/>
            <a:ext cx="1006800" cy="7047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9"/>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29" name="Google Shape;329;p49" title="2023HottestYearPrep_HockeyStick_en_title_lg (2).jpg"/>
          <p:cNvPicPr preferRelativeResize="0"/>
          <p:nvPr/>
        </p:nvPicPr>
        <p:blipFill>
          <a:blip r:embed="rId3">
            <a:alphaModFix/>
          </a:blip>
          <a:stretch>
            <a:fillRect/>
          </a:stretch>
        </p:blipFill>
        <p:spPr>
          <a:xfrm>
            <a:off x="0" y="0"/>
            <a:ext cx="9144000" cy="514349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pic>
        <p:nvPicPr>
          <p:cNvPr id="667" name="Google Shape;667;p103" title="2024CIM_Wind_en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pic>
        <p:nvPicPr>
          <p:cNvPr id="672" name="Google Shape;672;p104" title="2024CIM_Solar_en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6" name="Shape 676"/>
        <p:cNvGrpSpPr/>
        <p:nvPr/>
      </p:nvGrpSpPr>
      <p:grpSpPr>
        <a:xfrm>
          <a:off x="0" y="0"/>
          <a:ext cx="0" cy="0"/>
          <a:chOff x="0" y="0"/>
          <a:chExt cx="0" cy="0"/>
        </a:xfrm>
      </p:grpSpPr>
      <p:pic>
        <p:nvPicPr>
          <p:cNvPr id="677" name="Google Shape;677;p105" title="2026SolarWind_Bars_en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pic>
        <p:nvPicPr>
          <p:cNvPr id="682" name="Google Shape;682;p106" title="2026SolarWind_Cost_en_title_lg.jpg"/>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pic>
        <p:nvPicPr>
          <p:cNvPr id="687" name="Google Shape;687;p107" title="2025WindSolar_US_en_title_lg.jpg"/>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688" name="Google Shape;688;p107"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pic>
        <p:nvPicPr>
          <p:cNvPr id="693" name="Google Shape;693;p108" title="2023StateSolutions_AL_en_title_lg.jpg"/>
          <p:cNvPicPr preferRelativeResize="0"/>
          <p:nvPr/>
        </p:nvPicPr>
        <p:blipFill>
          <a:blip r:embed="rId3">
            <a:alphaModFix/>
          </a:blip>
          <a:stretch>
            <a:fillRect/>
          </a:stretch>
        </p:blipFill>
        <p:spPr>
          <a:xfrm>
            <a:off x="0" y="0"/>
            <a:ext cx="9144000" cy="5143505"/>
          </a:xfrm>
          <a:prstGeom prst="rect">
            <a:avLst/>
          </a:prstGeom>
          <a:noFill/>
          <a:ln>
            <a:noFill/>
          </a:ln>
        </p:spPr>
      </p:pic>
      <p:pic>
        <p:nvPicPr>
          <p:cNvPr id="694" name="Google Shape;694;p108"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pic>
        <p:nvPicPr>
          <p:cNvPr id="699" name="Google Shape;699;p109" title="2024CIM_ZEVs_en_title_lg.jp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3" name="Shape 703"/>
        <p:cNvGrpSpPr/>
        <p:nvPr/>
      </p:nvGrpSpPr>
      <p:grpSpPr>
        <a:xfrm>
          <a:off x="0" y="0"/>
          <a:ext cx="0" cy="0"/>
          <a:chOff x="0" y="0"/>
          <a:chExt cx="0" cy="0"/>
        </a:xfrm>
      </p:grpSpPr>
      <p:pic>
        <p:nvPicPr>
          <p:cNvPr id="704" name="Google Shape;704;p110" title="2025EVs_Decade_en_title_lg.gif"/>
          <p:cNvPicPr preferRelativeResize="0"/>
          <p:nvPr/>
        </p:nvPicPr>
        <p:blipFill>
          <a:blip r:embed="rId3">
            <a:alphaModFix/>
          </a:blip>
          <a:stretch>
            <a:fillRect/>
          </a:stretch>
        </p:blipFill>
        <p:spPr>
          <a:xfrm>
            <a:off x="0" y="0"/>
            <a:ext cx="9144000" cy="514096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id="709" name="Google Shape;709;p111"/>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710" name="Google Shape;710;p111"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id="715" name="Google Shape;715;p112" title="2024UHI_Info_en_title_lg.jpg"/>
          <p:cNvPicPr preferRelativeResize="0"/>
          <p:nvPr/>
        </p:nvPicPr>
        <p:blipFill>
          <a:blip r:embed="rId3">
            <a:alphaModFix/>
          </a:blip>
          <a:stretch>
            <a:fillRect/>
          </a:stretch>
        </p:blipFill>
        <p:spPr>
          <a:xfrm>
            <a:off x="0" y="0"/>
            <a:ext cx="9143990" cy="5143500"/>
          </a:xfrm>
          <a:prstGeom prst="rect">
            <a:avLst/>
          </a:prstGeom>
          <a:noFill/>
          <a:ln>
            <a:noFill/>
          </a:ln>
        </p:spPr>
      </p:pic>
      <p:pic>
        <p:nvPicPr>
          <p:cNvPr id="716" name="Google Shape;716;p112"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p50"/>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t/>
            </a:r>
            <a:endParaRPr/>
          </a:p>
        </p:txBody>
      </p:sp>
      <p:pic>
        <p:nvPicPr>
          <p:cNvPr id="335" name="Google Shape;335;p50" title="2025SlidesUpdate_LongTermCO2.jpg"/>
          <p:cNvPicPr preferRelativeResize="0"/>
          <p:nvPr/>
        </p:nvPicPr>
        <p:blipFill>
          <a:blip r:embed="rId3">
            <a:alphaModFix/>
          </a:blip>
          <a:stretch>
            <a:fillRect/>
          </a:stretch>
        </p:blipFill>
        <p:spPr>
          <a:xfrm>
            <a:off x="-2" y="3"/>
            <a:ext cx="9144000" cy="5143497"/>
          </a:xfrm>
          <a:prstGeom prst="rect">
            <a:avLst/>
          </a:prstGeom>
          <a:noFill/>
          <a:ln>
            <a:noFill/>
          </a:ln>
        </p:spPr>
      </p:pic>
      <p:pic>
        <p:nvPicPr>
          <p:cNvPr id="336" name="Google Shape;336;p50" title="Local graphics in speaker notes (2).png"/>
          <p:cNvPicPr preferRelativeResize="0"/>
          <p:nvPr/>
        </p:nvPicPr>
        <p:blipFill>
          <a:blip r:embed="rId4">
            <a:alphaModFix/>
          </a:blip>
          <a:stretch>
            <a:fillRect/>
          </a:stretch>
        </p:blipFill>
        <p:spPr>
          <a:xfrm>
            <a:off x="-152347" y="4121764"/>
            <a:ext cx="1329826" cy="1329826"/>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0" name="Shape 720"/>
        <p:cNvGrpSpPr/>
        <p:nvPr/>
      </p:nvGrpSpPr>
      <p:grpSpPr>
        <a:xfrm>
          <a:off x="0" y="0"/>
          <a:ext cx="0" cy="0"/>
          <a:chOff x="0" y="0"/>
          <a:chExt cx="0" cy="0"/>
        </a:xfrm>
      </p:grpSpPr>
      <p:pic>
        <p:nvPicPr>
          <p:cNvPr id="721" name="Google Shape;721;p113"/>
          <p:cNvPicPr preferRelativeResize="0"/>
          <p:nvPr/>
        </p:nvPicPr>
        <p:blipFill>
          <a:blip r:embed="rId3">
            <a:alphaModFix/>
          </a:blip>
          <a:stretch>
            <a:fillRect/>
          </a:stretch>
        </p:blipFill>
        <p:spPr>
          <a:xfrm>
            <a:off x="0" y="0"/>
            <a:ext cx="9144000" cy="514350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pic>
        <p:nvPicPr>
          <p:cNvPr id="726" name="Google Shape;726;p114" title="FINAL_SLRadaptation.png"/>
          <p:cNvPicPr preferRelativeResize="0"/>
          <p:nvPr/>
        </p:nvPicPr>
        <p:blipFill>
          <a:blip r:embed="rId3">
            <a:alphaModFix/>
          </a:blip>
          <a:stretch>
            <a:fillRect/>
          </a:stretch>
        </p:blipFill>
        <p:spPr>
          <a:xfrm>
            <a:off x="0" y="0"/>
            <a:ext cx="9143990" cy="5143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115" title="2022ClimatePerception_US_en_title_lg.gif"/>
          <p:cNvPicPr preferRelativeResize="0"/>
          <p:nvPr/>
        </p:nvPicPr>
        <p:blipFill>
          <a:blip r:embed="rId3">
            <a:alphaModFix/>
          </a:blip>
          <a:stretch>
            <a:fillRect/>
          </a:stretch>
        </p:blipFill>
        <p:spPr>
          <a:xfrm>
            <a:off x="-2" y="0"/>
            <a:ext cx="9144000" cy="5143484"/>
          </a:xfrm>
          <a:prstGeom prst="rect">
            <a:avLst/>
          </a:prstGeom>
          <a:noFill/>
          <a:ln>
            <a:noFill/>
          </a:ln>
        </p:spPr>
      </p:pic>
      <p:pic>
        <p:nvPicPr>
          <p:cNvPr id="732" name="Google Shape;732;p115" title="Local graphics in speaker notes (1).png"/>
          <p:cNvPicPr preferRelativeResize="0"/>
          <p:nvPr/>
        </p:nvPicPr>
        <p:blipFill>
          <a:blip r:embed="rId4">
            <a:alphaModFix/>
          </a:blip>
          <a:stretch>
            <a:fillRect/>
          </a:stretch>
        </p:blipFill>
        <p:spPr>
          <a:xfrm>
            <a:off x="-268189" y="4057185"/>
            <a:ext cx="1464974" cy="1464974"/>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6" name="Shape 736"/>
        <p:cNvGrpSpPr/>
        <p:nvPr/>
      </p:nvGrpSpPr>
      <p:grpSpPr>
        <a:xfrm>
          <a:off x="0" y="0"/>
          <a:ext cx="0" cy="0"/>
          <a:chOff x="0" y="0"/>
          <a:chExt cx="0" cy="0"/>
        </a:xfrm>
      </p:grpSpPr>
      <p:grpSp>
        <p:nvGrpSpPr>
          <p:cNvPr id="737" name="Google Shape;737;p116"/>
          <p:cNvGrpSpPr/>
          <p:nvPr/>
        </p:nvGrpSpPr>
        <p:grpSpPr>
          <a:xfrm>
            <a:off x="839288" y="407737"/>
            <a:ext cx="7465437" cy="2094926"/>
            <a:chOff x="947875" y="407737"/>
            <a:chExt cx="7465437" cy="2094926"/>
          </a:xfrm>
        </p:grpSpPr>
        <p:pic>
          <p:nvPicPr>
            <p:cNvPr id="738" name="Google Shape;738;p116"/>
            <p:cNvPicPr preferRelativeResize="0"/>
            <p:nvPr/>
          </p:nvPicPr>
          <p:blipFill rotWithShape="1">
            <a:blip r:embed="rId3">
              <a:alphaModFix/>
            </a:blip>
            <a:srcRect b="23501" l="8598" r="12451" t="25500"/>
            <a:stretch/>
          </p:blipFill>
          <p:spPr>
            <a:xfrm>
              <a:off x="947875" y="407737"/>
              <a:ext cx="2032399" cy="2094926"/>
            </a:xfrm>
            <a:prstGeom prst="rect">
              <a:avLst/>
            </a:prstGeom>
            <a:noFill/>
            <a:ln>
              <a:noFill/>
            </a:ln>
          </p:spPr>
        </p:pic>
        <p:sp>
          <p:nvSpPr>
            <p:cNvPr id="739" name="Google Shape;739;p116"/>
            <p:cNvSpPr txBox="1"/>
            <p:nvPr/>
          </p:nvSpPr>
          <p:spPr>
            <a:xfrm>
              <a:off x="3228712" y="707224"/>
              <a:ext cx="5184600" cy="896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200">
                  <a:solidFill>
                    <a:schemeClr val="lt1"/>
                  </a:solidFill>
                </a:rPr>
                <a:t>Sign up to </a:t>
              </a:r>
              <a:r>
                <a:rPr b="1" lang="en" sz="2200">
                  <a:solidFill>
                    <a:schemeClr val="lt1"/>
                  </a:solidFill>
                </a:rPr>
                <a:t>receive</a:t>
              </a:r>
              <a:r>
                <a:rPr b="1" lang="en" sz="2200">
                  <a:solidFill>
                    <a:schemeClr val="lt1"/>
                  </a:solidFill>
                </a:rPr>
                <a:t> Climate Matters in your inbox each week.</a:t>
              </a:r>
              <a:endParaRPr b="1" sz="2200">
                <a:solidFill>
                  <a:schemeClr val="lt1"/>
                </a:solidFill>
              </a:endParaRPr>
            </a:p>
          </p:txBody>
        </p:sp>
        <p:sp>
          <p:nvSpPr>
            <p:cNvPr id="740" name="Google Shape;740;p116"/>
            <p:cNvSpPr txBox="1"/>
            <p:nvPr/>
          </p:nvSpPr>
          <p:spPr>
            <a:xfrm>
              <a:off x="3228712" y="1603624"/>
              <a:ext cx="48999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100">
                  <a:solidFill>
                    <a:srgbClr val="F3F3F3"/>
                  </a:solidFill>
                  <a:uFill>
                    <a:noFill/>
                  </a:uFill>
                  <a:hlinkClick r:id="rId4">
                    <a:extLst>
                      <a:ext uri="{A12FA001-AC4F-418D-AE19-62706E023703}">
                        <ahyp:hlinkClr val="tx"/>
                      </a:ext>
                    </a:extLst>
                  </a:hlinkClick>
                </a:rPr>
                <a:t>climatecentral.org/climate-matters</a:t>
              </a:r>
              <a:r>
                <a:rPr lang="en" sz="2100">
                  <a:solidFill>
                    <a:srgbClr val="F3F3F3"/>
                  </a:solidFill>
                </a:rPr>
                <a:t> </a:t>
              </a:r>
              <a:endParaRPr sz="2100">
                <a:solidFill>
                  <a:srgbClr val="F3F3F3"/>
                </a:solidFill>
              </a:endParaRPr>
            </a:p>
          </p:txBody>
        </p:sp>
      </p:grpSp>
      <p:sp>
        <p:nvSpPr>
          <p:cNvPr id="741" name="Google Shape;741;p116"/>
          <p:cNvSpPr txBox="1"/>
          <p:nvPr/>
        </p:nvSpPr>
        <p:spPr>
          <a:xfrm>
            <a:off x="499350" y="3064290"/>
            <a:ext cx="8145300" cy="2389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1600">
                <a:solidFill>
                  <a:schemeClr val="lt1"/>
                </a:solidFill>
              </a:rPr>
              <a:t>Climate Central is an independent group of scientists and communicators who research and report the facts about our changing climate and how it affects people’s lives.</a:t>
            </a:r>
            <a:endParaRPr sz="1600">
              <a:solidFill>
                <a:schemeClr val="lt1"/>
              </a:solidFill>
            </a:endParaRPr>
          </a:p>
          <a:p>
            <a:pPr indent="0" lvl="0" marL="0" rtl="0" algn="ctr">
              <a:spcBef>
                <a:spcPts val="1000"/>
              </a:spcBef>
              <a:spcAft>
                <a:spcPts val="0"/>
              </a:spcAft>
              <a:buClr>
                <a:schemeClr val="dk1"/>
              </a:buClr>
              <a:buSzPts val="1100"/>
              <a:buFont typeface="Arial"/>
              <a:buNone/>
            </a:pPr>
            <a:r>
              <a:rPr lang="en" sz="1600">
                <a:solidFill>
                  <a:schemeClr val="lt1"/>
                </a:solidFill>
              </a:rPr>
              <a:t>Climate Central is a policy-neutral 501(c)(3) nonprofit. </a:t>
            </a:r>
            <a:endParaRPr sz="1600">
              <a:solidFill>
                <a:schemeClr val="lt1"/>
              </a:solidFill>
            </a:endParaRPr>
          </a:p>
          <a:p>
            <a:pPr indent="0" lvl="0" marL="0" rtl="0" algn="ctr">
              <a:spcBef>
                <a:spcPts val="1000"/>
              </a:spcBef>
              <a:spcAft>
                <a:spcPts val="1000"/>
              </a:spcAft>
              <a:buClr>
                <a:schemeClr val="dk1"/>
              </a:buClr>
              <a:buSzPts val="1100"/>
              <a:buFont typeface="Arial"/>
              <a:buNone/>
            </a:pPr>
            <a:r>
              <a:rPr lang="en" sz="1600">
                <a:solidFill>
                  <a:schemeClr val="lt1"/>
                </a:solidFill>
              </a:rPr>
              <a:t>For more information, visit </a:t>
            </a:r>
            <a:r>
              <a:rPr b="1" lang="en" sz="1600">
                <a:solidFill>
                  <a:schemeClr val="lt1"/>
                </a:solidFill>
              </a:rPr>
              <a:t>climatecentral.org</a:t>
            </a:r>
            <a:r>
              <a:rPr lang="en" sz="1600">
                <a:solidFill>
                  <a:schemeClr val="lt1"/>
                </a:solidFill>
              </a:rPr>
              <a:t>.</a:t>
            </a:r>
            <a:endParaRPr sz="2300">
              <a:solidFill>
                <a:schemeClr val="dk1"/>
              </a:solidFill>
              <a:latin typeface="Calibri"/>
              <a:ea typeface="Calibri"/>
              <a:cs typeface="Calibri"/>
              <a:sym typeface="Calibri"/>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5" name="Shape 745"/>
        <p:cNvGrpSpPr/>
        <p:nvPr/>
      </p:nvGrpSpPr>
      <p:grpSpPr>
        <a:xfrm>
          <a:off x="0" y="0"/>
          <a:ext cx="0" cy="0"/>
          <a:chOff x="0" y="0"/>
          <a:chExt cx="0" cy="0"/>
        </a:xfrm>
      </p:grpSpPr>
      <p:sp>
        <p:nvSpPr>
          <p:cNvPr id="746" name="Google Shape;746;p117"/>
          <p:cNvSpPr txBox="1"/>
          <p:nvPr/>
        </p:nvSpPr>
        <p:spPr>
          <a:xfrm>
            <a:off x="357900" y="166850"/>
            <a:ext cx="8428200" cy="755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rgbClr val="F2F2F2"/>
                </a:solidFill>
              </a:rPr>
              <a:t>More </a:t>
            </a:r>
            <a:r>
              <a:rPr b="1" lang="en" sz="3400">
                <a:solidFill>
                  <a:srgbClr val="F2F2F2"/>
                </a:solidFill>
              </a:rPr>
              <a:t>Climate Central resources:</a:t>
            </a:r>
            <a:endParaRPr b="1" sz="3400">
              <a:solidFill>
                <a:schemeClr val="lt1"/>
              </a:solidFill>
              <a:latin typeface="Calibri"/>
              <a:ea typeface="Calibri"/>
              <a:cs typeface="Calibri"/>
              <a:sym typeface="Calibri"/>
            </a:endParaRPr>
          </a:p>
          <a:p>
            <a:pPr indent="0" lvl="0" marL="0" rtl="0" algn="l">
              <a:spcBef>
                <a:spcPts val="0"/>
              </a:spcBef>
              <a:spcAft>
                <a:spcPts val="0"/>
              </a:spcAft>
              <a:buNone/>
            </a:pPr>
            <a:r>
              <a:t/>
            </a:r>
            <a:endParaRPr sz="2100">
              <a:solidFill>
                <a:schemeClr val="lt1"/>
              </a:solidFill>
              <a:latin typeface="Calibri"/>
              <a:ea typeface="Calibri"/>
              <a:cs typeface="Calibri"/>
              <a:sym typeface="Calibri"/>
            </a:endParaRPr>
          </a:p>
          <a:p>
            <a:pPr indent="0" lvl="0" marL="0" rtl="0" algn="ctr">
              <a:spcBef>
                <a:spcPts val="0"/>
              </a:spcBef>
              <a:spcAft>
                <a:spcPts val="0"/>
              </a:spcAft>
              <a:buNone/>
            </a:pPr>
            <a:r>
              <a:t/>
            </a:r>
            <a:endParaRPr sz="2100">
              <a:solidFill>
                <a:schemeClr val="lt1"/>
              </a:solidFill>
              <a:latin typeface="Calibri"/>
              <a:ea typeface="Calibri"/>
              <a:cs typeface="Calibri"/>
              <a:sym typeface="Calibri"/>
            </a:endParaRPr>
          </a:p>
        </p:txBody>
      </p:sp>
      <p:sp>
        <p:nvSpPr>
          <p:cNvPr id="747" name="Google Shape;747;p117"/>
          <p:cNvSpPr txBox="1"/>
          <p:nvPr/>
        </p:nvSpPr>
        <p:spPr>
          <a:xfrm>
            <a:off x="1531025" y="3034425"/>
            <a:ext cx="2662800" cy="512100"/>
          </a:xfrm>
          <a:prstGeom prst="rect">
            <a:avLst/>
          </a:prstGeom>
          <a:noFill/>
          <a:ln>
            <a:noFill/>
          </a:ln>
        </p:spPr>
        <p:txBody>
          <a:bodyPr anchorCtr="0" anchor="t" bIns="83325" lIns="83325" spcFirstLastPara="1" rIns="83325" wrap="square" tIns="83325">
            <a:noAutofit/>
          </a:bodyPr>
          <a:lstStyle/>
          <a:p>
            <a:pPr indent="0" lvl="0" marL="0" rtl="0" algn="ctr">
              <a:lnSpc>
                <a:spcPct val="120000"/>
              </a:lnSpc>
              <a:spcBef>
                <a:spcPts val="0"/>
              </a:spcBef>
              <a:spcAft>
                <a:spcPts val="0"/>
              </a:spcAft>
              <a:buNone/>
            </a:pPr>
            <a:r>
              <a:rPr b="1" lang="en" sz="1600">
                <a:solidFill>
                  <a:schemeClr val="lt1"/>
                </a:solidFill>
                <a:uFill>
                  <a:noFill/>
                </a:uFill>
                <a:hlinkClick r:id="rId3">
                  <a:extLst>
                    <a:ext uri="{A12FA001-AC4F-418D-AE19-62706E023703}">
                      <ahyp:hlinkClr val="tx"/>
                    </a:ext>
                  </a:extLst>
                </a:hlinkClick>
              </a:rPr>
              <a:t>Coastal Risk Finder</a:t>
            </a:r>
            <a:endParaRPr b="1" sz="1600">
              <a:solidFill>
                <a:schemeClr val="lt1"/>
              </a:solidFill>
            </a:endParaRPr>
          </a:p>
          <a:p>
            <a:pPr indent="0" lvl="0" marL="0" rtl="0" algn="ctr">
              <a:lnSpc>
                <a:spcPct val="120000"/>
              </a:lnSpc>
              <a:spcBef>
                <a:spcPts val="0"/>
              </a:spcBef>
              <a:spcAft>
                <a:spcPts val="0"/>
              </a:spcAft>
              <a:buNone/>
            </a:pPr>
            <a:r>
              <a:t/>
            </a:r>
            <a:endParaRPr sz="1600">
              <a:solidFill>
                <a:schemeClr val="lt1"/>
              </a:solidFill>
            </a:endParaRPr>
          </a:p>
          <a:p>
            <a:pPr indent="0" lvl="0" marL="0" rtl="0" algn="ctr">
              <a:lnSpc>
                <a:spcPct val="115000"/>
              </a:lnSpc>
              <a:spcBef>
                <a:spcPts val="0"/>
              </a:spcBef>
              <a:spcAft>
                <a:spcPts val="0"/>
              </a:spcAft>
              <a:buClr>
                <a:schemeClr val="dk1"/>
              </a:buClr>
              <a:buSzPts val="1003"/>
              <a:buFont typeface="Arial"/>
              <a:buNone/>
            </a:pPr>
            <a:r>
              <a:t/>
            </a:r>
            <a:endParaRPr sz="1600">
              <a:solidFill>
                <a:schemeClr val="lt1"/>
              </a:solidFill>
            </a:endParaRPr>
          </a:p>
          <a:p>
            <a:pPr indent="0" lvl="0" marL="0" rtl="0" algn="ctr">
              <a:spcBef>
                <a:spcPts val="0"/>
              </a:spcBef>
              <a:spcAft>
                <a:spcPts val="0"/>
              </a:spcAft>
              <a:buNone/>
            </a:pPr>
            <a:r>
              <a:t/>
            </a:r>
            <a:endParaRPr sz="1600">
              <a:solidFill>
                <a:schemeClr val="lt1"/>
              </a:solidFill>
            </a:endParaRPr>
          </a:p>
        </p:txBody>
      </p:sp>
      <p:sp>
        <p:nvSpPr>
          <p:cNvPr id="748" name="Google Shape;748;p117"/>
          <p:cNvSpPr txBox="1"/>
          <p:nvPr/>
        </p:nvSpPr>
        <p:spPr>
          <a:xfrm>
            <a:off x="4797550" y="3034425"/>
            <a:ext cx="2662800" cy="755700"/>
          </a:xfrm>
          <a:prstGeom prst="rect">
            <a:avLst/>
          </a:prstGeom>
          <a:noFill/>
          <a:ln>
            <a:noFill/>
          </a:ln>
        </p:spPr>
        <p:txBody>
          <a:bodyPr anchorCtr="0" anchor="t" bIns="83325" lIns="83325" spcFirstLastPara="1" rIns="83325" wrap="square" tIns="83325">
            <a:noAutofit/>
          </a:bodyPr>
          <a:lstStyle/>
          <a:p>
            <a:pPr indent="0" lvl="0" marL="0" rtl="0" algn="ctr">
              <a:spcBef>
                <a:spcPts val="0"/>
              </a:spcBef>
              <a:spcAft>
                <a:spcPts val="0"/>
              </a:spcAft>
              <a:buClr>
                <a:schemeClr val="dk1"/>
              </a:buClr>
              <a:buSzPts val="1100"/>
              <a:buFont typeface="Arial"/>
              <a:buNone/>
            </a:pPr>
            <a:r>
              <a:rPr b="1" lang="en" sz="1600">
                <a:solidFill>
                  <a:schemeClr val="lt1"/>
                </a:solidFill>
                <a:uFill>
                  <a:noFill/>
                </a:uFill>
                <a:hlinkClick r:id="rId4">
                  <a:extLst>
                    <a:ext uri="{A12FA001-AC4F-418D-AE19-62706E023703}">
                      <ahyp:hlinkClr val="tx"/>
                    </a:ext>
                  </a:extLst>
                </a:hlinkClick>
              </a:rPr>
              <a:t>L</a:t>
            </a:r>
            <a:r>
              <a:rPr b="1" lang="en" sz="1600">
                <a:solidFill>
                  <a:schemeClr val="lt1"/>
                </a:solidFill>
                <a:uFill>
                  <a:noFill/>
                </a:uFill>
                <a:hlinkClick r:id="rId5">
                  <a:extLst>
                    <a:ext uri="{A12FA001-AC4F-418D-AE19-62706E023703}">
                      <ahyp:hlinkClr val="tx"/>
                    </a:ext>
                  </a:extLst>
                </a:hlinkClick>
              </a:rPr>
              <a:t>ocal Climate Information</a:t>
            </a:r>
            <a:endParaRPr b="1" sz="1600">
              <a:solidFill>
                <a:schemeClr val="lt1"/>
              </a:solidFill>
            </a:endParaRPr>
          </a:p>
          <a:p>
            <a:pPr indent="0" lvl="0" marL="0" rtl="0" algn="ctr">
              <a:spcBef>
                <a:spcPts val="0"/>
              </a:spcBef>
              <a:spcAft>
                <a:spcPts val="0"/>
              </a:spcAft>
              <a:buNone/>
            </a:pPr>
            <a:r>
              <a:t/>
            </a:r>
            <a:endParaRPr sz="1600">
              <a:solidFill>
                <a:schemeClr val="lt1"/>
              </a:solidFill>
            </a:endParaRPr>
          </a:p>
        </p:txBody>
      </p:sp>
      <p:sp>
        <p:nvSpPr>
          <p:cNvPr id="749" name="Google Shape;749;p117"/>
          <p:cNvSpPr txBox="1"/>
          <p:nvPr/>
        </p:nvSpPr>
        <p:spPr>
          <a:xfrm>
            <a:off x="1515750" y="980467"/>
            <a:ext cx="2616600" cy="430200"/>
          </a:xfrm>
          <a:prstGeom prst="rect">
            <a:avLst/>
          </a:prstGeom>
          <a:noFill/>
          <a:ln>
            <a:noFill/>
          </a:ln>
        </p:spPr>
        <p:txBody>
          <a:bodyPr anchorCtr="0" anchor="t" bIns="83325" lIns="83325" spcFirstLastPara="1" rIns="83325" wrap="square" tIns="83325">
            <a:noAutofit/>
          </a:bodyPr>
          <a:lstStyle/>
          <a:p>
            <a:pPr indent="0" lvl="0" marL="0" rtl="0" algn="ctr">
              <a:spcBef>
                <a:spcPts val="0"/>
              </a:spcBef>
              <a:spcAft>
                <a:spcPts val="0"/>
              </a:spcAft>
              <a:buClr>
                <a:schemeClr val="dk1"/>
              </a:buClr>
              <a:buSzPts val="1100"/>
              <a:buFont typeface="Arial"/>
              <a:buNone/>
            </a:pPr>
            <a:r>
              <a:rPr b="1" lang="en" sz="1600">
                <a:solidFill>
                  <a:schemeClr val="lt1"/>
                </a:solidFill>
                <a:uFill>
                  <a:noFill/>
                </a:uFill>
                <a:hlinkClick r:id="rId6">
                  <a:extLst>
                    <a:ext uri="{A12FA001-AC4F-418D-AE19-62706E023703}">
                      <ahyp:hlinkClr val="tx"/>
                    </a:ext>
                  </a:extLst>
                </a:hlinkClick>
              </a:rPr>
              <a:t>Climate Matters</a:t>
            </a:r>
            <a:endParaRPr b="1" sz="1600">
              <a:solidFill>
                <a:schemeClr val="lt1"/>
              </a:solidFill>
            </a:endParaRPr>
          </a:p>
          <a:p>
            <a:pPr indent="0" lvl="0" marL="0" rtl="0" algn="ctr">
              <a:spcBef>
                <a:spcPts val="0"/>
              </a:spcBef>
              <a:spcAft>
                <a:spcPts val="0"/>
              </a:spcAft>
              <a:buNone/>
            </a:pPr>
            <a:r>
              <a:t/>
            </a:r>
            <a:endParaRPr sz="1600">
              <a:solidFill>
                <a:schemeClr val="lt1"/>
              </a:solidFill>
            </a:endParaRPr>
          </a:p>
        </p:txBody>
      </p:sp>
      <p:pic>
        <p:nvPicPr>
          <p:cNvPr id="750" name="Google Shape;750;p117" title="2025LingeringHeat_atlanta_en_title_lg.jpg">
            <a:hlinkClick r:id="rId7"/>
          </p:cNvPr>
          <p:cNvPicPr preferRelativeResize="0"/>
          <p:nvPr/>
        </p:nvPicPr>
        <p:blipFill>
          <a:blip r:embed="rId8">
            <a:alphaModFix/>
          </a:blip>
          <a:stretch>
            <a:fillRect/>
          </a:stretch>
        </p:blipFill>
        <p:spPr>
          <a:xfrm>
            <a:off x="1531065" y="2161239"/>
            <a:ext cx="1282238" cy="721259"/>
          </a:xfrm>
          <a:prstGeom prst="rect">
            <a:avLst/>
          </a:prstGeom>
          <a:noFill/>
          <a:ln>
            <a:noFill/>
          </a:ln>
          <a:effectLst>
            <a:outerShdw blurRad="57150" rotWithShape="0" algn="bl" dir="5580000" dist="19050">
              <a:srgbClr val="032647">
                <a:alpha val="50000"/>
              </a:srgbClr>
            </a:outerShdw>
          </a:effectLst>
        </p:spPr>
      </p:pic>
      <p:pic>
        <p:nvPicPr>
          <p:cNvPr id="751" name="Google Shape;751;p117" title="2025CCBDD_Lines_en_title_lg.jpg">
            <a:hlinkClick r:id="rId9"/>
          </p:cNvPr>
          <p:cNvPicPr preferRelativeResize="0"/>
          <p:nvPr/>
        </p:nvPicPr>
        <p:blipFill>
          <a:blip r:embed="rId10">
            <a:alphaModFix/>
          </a:blip>
          <a:stretch>
            <a:fillRect/>
          </a:stretch>
        </p:blipFill>
        <p:spPr>
          <a:xfrm>
            <a:off x="2865496" y="1384667"/>
            <a:ext cx="1282238" cy="721259"/>
          </a:xfrm>
          <a:prstGeom prst="rect">
            <a:avLst/>
          </a:prstGeom>
          <a:noFill/>
          <a:ln>
            <a:noFill/>
          </a:ln>
          <a:effectLst>
            <a:outerShdw blurRad="57150" rotWithShape="0" algn="bl" dir="5580000" dist="19050">
              <a:srgbClr val="032647">
                <a:alpha val="50000"/>
              </a:srgbClr>
            </a:outerShdw>
          </a:effectLst>
        </p:spPr>
      </p:pic>
      <p:pic>
        <p:nvPicPr>
          <p:cNvPr id="752" name="Google Shape;752;p117" title="2024Records_Local_austin_en_title_lg.jpg">
            <a:hlinkClick r:id="rId11"/>
          </p:cNvPr>
          <p:cNvPicPr preferRelativeResize="0"/>
          <p:nvPr/>
        </p:nvPicPr>
        <p:blipFill>
          <a:blip r:embed="rId12">
            <a:alphaModFix/>
          </a:blip>
          <a:stretch>
            <a:fillRect/>
          </a:stretch>
        </p:blipFill>
        <p:spPr>
          <a:xfrm>
            <a:off x="2865496" y="2161245"/>
            <a:ext cx="1282238" cy="721259"/>
          </a:xfrm>
          <a:prstGeom prst="rect">
            <a:avLst/>
          </a:prstGeom>
          <a:noFill/>
          <a:ln>
            <a:noFill/>
          </a:ln>
          <a:effectLst>
            <a:outerShdw blurRad="57150" rotWithShape="0" algn="bl" dir="5580000" dist="19050">
              <a:srgbClr val="032647">
                <a:alpha val="50000"/>
              </a:srgbClr>
            </a:outerShdw>
          </a:effectLst>
        </p:spPr>
      </p:pic>
      <p:pic>
        <p:nvPicPr>
          <p:cNvPr id="753" name="Google Shape;753;p117" title="2024HeavierDownpours_Past_en_title_lg.jpg">
            <a:hlinkClick r:id="rId13"/>
          </p:cNvPr>
          <p:cNvPicPr preferRelativeResize="0"/>
          <p:nvPr/>
        </p:nvPicPr>
        <p:blipFill>
          <a:blip r:embed="rId14">
            <a:alphaModFix/>
          </a:blip>
          <a:stretch>
            <a:fillRect/>
          </a:stretch>
        </p:blipFill>
        <p:spPr>
          <a:xfrm>
            <a:off x="1531037" y="1384656"/>
            <a:ext cx="1282262" cy="721275"/>
          </a:xfrm>
          <a:prstGeom prst="rect">
            <a:avLst/>
          </a:prstGeom>
          <a:noFill/>
          <a:ln>
            <a:noFill/>
          </a:ln>
          <a:effectLst>
            <a:outerShdw blurRad="57150" rotWithShape="0" algn="bl" dir="5580000" dist="19050">
              <a:srgbClr val="032647">
                <a:alpha val="50000"/>
              </a:srgbClr>
            </a:outerShdw>
          </a:effectLst>
        </p:spPr>
      </p:pic>
      <p:sp>
        <p:nvSpPr>
          <p:cNvPr id="754" name="Google Shape;754;p117"/>
          <p:cNvSpPr txBox="1"/>
          <p:nvPr/>
        </p:nvSpPr>
        <p:spPr>
          <a:xfrm>
            <a:off x="4748175" y="986725"/>
            <a:ext cx="2662800" cy="351600"/>
          </a:xfrm>
          <a:prstGeom prst="rect">
            <a:avLst/>
          </a:prstGeom>
          <a:noFill/>
          <a:ln>
            <a:noFill/>
          </a:ln>
        </p:spPr>
        <p:txBody>
          <a:bodyPr anchorCtr="0" anchor="t" bIns="83325" lIns="83325" spcFirstLastPara="1" rIns="83325" wrap="square" tIns="83325">
            <a:noAutofit/>
          </a:bodyPr>
          <a:lstStyle/>
          <a:p>
            <a:pPr indent="0" lvl="0" marL="0" rtl="0" algn="ctr">
              <a:lnSpc>
                <a:spcPct val="120000"/>
              </a:lnSpc>
              <a:spcBef>
                <a:spcPts val="0"/>
              </a:spcBef>
              <a:spcAft>
                <a:spcPts val="0"/>
              </a:spcAft>
              <a:buNone/>
            </a:pPr>
            <a:r>
              <a:rPr b="1" lang="en" sz="1600">
                <a:solidFill>
                  <a:schemeClr val="lt1"/>
                </a:solidFill>
                <a:uFill>
                  <a:noFill/>
                </a:uFill>
                <a:hlinkClick r:id="rId15">
                  <a:extLst>
                    <a:ext uri="{A12FA001-AC4F-418D-AE19-62706E023703}">
                      <ahyp:hlinkClr val="tx"/>
                    </a:ext>
                  </a:extLst>
                </a:hlinkClick>
              </a:rPr>
              <a:t>Climate Shift Index</a:t>
            </a:r>
            <a:endParaRPr b="1" sz="1600">
              <a:solidFill>
                <a:schemeClr val="lt1"/>
              </a:solidFill>
            </a:endParaRPr>
          </a:p>
          <a:p>
            <a:pPr indent="0" lvl="0" marL="0" rtl="0" algn="ctr">
              <a:spcBef>
                <a:spcPts val="0"/>
              </a:spcBef>
              <a:spcAft>
                <a:spcPts val="0"/>
              </a:spcAft>
              <a:buNone/>
            </a:pPr>
            <a:r>
              <a:t/>
            </a:r>
            <a:endParaRPr sz="1600">
              <a:solidFill>
                <a:schemeClr val="lt1"/>
              </a:solidFill>
            </a:endParaRPr>
          </a:p>
        </p:txBody>
      </p:sp>
      <p:pic>
        <p:nvPicPr>
          <p:cNvPr id="755" name="Google Shape;755;p117" title="2025-07-24-climate-shift-index-tavg-2.png">
            <a:hlinkClick r:id="rId16"/>
          </p:cNvPr>
          <p:cNvPicPr preferRelativeResize="0"/>
          <p:nvPr/>
        </p:nvPicPr>
        <p:blipFill>
          <a:blip r:embed="rId17">
            <a:alphaModFix/>
          </a:blip>
          <a:stretch>
            <a:fillRect/>
          </a:stretch>
        </p:blipFill>
        <p:spPr>
          <a:xfrm>
            <a:off x="4748175" y="1384656"/>
            <a:ext cx="2662845" cy="1497851"/>
          </a:xfrm>
          <a:prstGeom prst="rect">
            <a:avLst/>
          </a:prstGeom>
          <a:noFill/>
          <a:ln>
            <a:noFill/>
          </a:ln>
          <a:effectLst>
            <a:outerShdw blurRad="57150" rotWithShape="0" algn="bl" dir="5400000" dist="19050">
              <a:srgbClr val="000000">
                <a:alpha val="50000"/>
              </a:srgbClr>
            </a:outerShdw>
          </a:effectLst>
        </p:spPr>
      </p:pic>
      <p:pic>
        <p:nvPicPr>
          <p:cNvPr id="756" name="Google Shape;756;p117" title="Screenshot 2025-10-30 at 10.01.25 AM.png">
            <a:hlinkClick r:id="rId18"/>
          </p:cNvPr>
          <p:cNvPicPr preferRelativeResize="0"/>
          <p:nvPr/>
        </p:nvPicPr>
        <p:blipFill rotWithShape="1">
          <a:blip r:embed="rId19">
            <a:alphaModFix/>
          </a:blip>
          <a:srcRect b="46418" l="2711" r="3471" t="2006"/>
          <a:stretch/>
        </p:blipFill>
        <p:spPr>
          <a:xfrm>
            <a:off x="4797550" y="3461249"/>
            <a:ext cx="2662851" cy="1368601"/>
          </a:xfrm>
          <a:prstGeom prst="rect">
            <a:avLst/>
          </a:prstGeom>
          <a:noFill/>
          <a:ln>
            <a:noFill/>
          </a:ln>
          <a:effectLst>
            <a:outerShdw blurRad="57150" rotWithShape="0" algn="bl" dir="5400000" dist="19050">
              <a:srgbClr val="000000">
                <a:alpha val="50000"/>
              </a:srgbClr>
            </a:outerShdw>
          </a:effectLst>
        </p:spPr>
      </p:pic>
      <p:pic>
        <p:nvPicPr>
          <p:cNvPr id="757" name="Google Shape;757;p117" title="Screenshot 2025-10-30 at 10.03.24 AM.png">
            <a:hlinkClick r:id="rId20"/>
          </p:cNvPr>
          <p:cNvPicPr preferRelativeResize="0"/>
          <p:nvPr/>
        </p:nvPicPr>
        <p:blipFill>
          <a:blip r:embed="rId21">
            <a:alphaModFix/>
          </a:blip>
          <a:stretch>
            <a:fillRect/>
          </a:stretch>
        </p:blipFill>
        <p:spPr>
          <a:xfrm>
            <a:off x="1515750" y="3461248"/>
            <a:ext cx="2662852" cy="1368602"/>
          </a:xfrm>
          <a:prstGeom prst="rect">
            <a:avLst/>
          </a:prstGeom>
          <a:noFill/>
          <a:ln>
            <a:noFill/>
          </a:ln>
          <a:effectLst>
            <a:outerShdw blurRad="57150" rotWithShape="0" algn="bl" dir="5400000" dist="19050">
              <a:srgbClr val="000000">
                <a:alpha val="50000"/>
              </a:srgbClr>
            </a:outerShdw>
          </a:effectLst>
        </p:spPr>
      </p:pic>
      <p:sp>
        <p:nvSpPr>
          <p:cNvPr id="758" name="Google Shape;758;p117"/>
          <p:cNvSpPr/>
          <p:nvPr/>
        </p:nvSpPr>
        <p:spPr>
          <a:xfrm>
            <a:off x="7845300" y="4497425"/>
            <a:ext cx="872700" cy="602400"/>
          </a:xfrm>
          <a:prstGeom prst="rect">
            <a:avLst/>
          </a:prstGeom>
          <a:solidFill>
            <a:srgbClr val="027CAD"/>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p51"/>
          <p:cNvSpPr txBox="1"/>
          <p:nvPr>
            <p:ph type="title"/>
          </p:nvPr>
        </p:nvSpPr>
        <p:spPr>
          <a:xfrm>
            <a:off x="628650" y="273844"/>
            <a:ext cx="7886700" cy="994200"/>
          </a:xfrm>
          <a:prstGeom prst="rect">
            <a:avLst/>
          </a:prstGeom>
        </p:spPr>
        <p:txBody>
          <a:bodyPr anchorCtr="0" anchor="ctr" bIns="34275" lIns="68575" spcFirstLastPara="1" rIns="68575" wrap="square" tIns="34275">
            <a:normAutofit/>
          </a:bodyPr>
          <a:lstStyle/>
          <a:p>
            <a:pPr indent="0" lvl="0" marL="0" rtl="0" algn="l">
              <a:spcBef>
                <a:spcPts val="0"/>
              </a:spcBef>
              <a:spcAft>
                <a:spcPts val="0"/>
              </a:spcAft>
              <a:buNone/>
            </a:pPr>
            <a:r>
              <a:t/>
            </a:r>
            <a:endParaRPr/>
          </a:p>
        </p:txBody>
      </p:sp>
      <p:sp>
        <p:nvSpPr>
          <p:cNvPr id="342" name="Google Shape;342;p51"/>
          <p:cNvSpPr txBox="1"/>
          <p:nvPr>
            <p:ph idx="1" type="body"/>
          </p:nvPr>
        </p:nvSpPr>
        <p:spPr>
          <a:xfrm>
            <a:off x="628650" y="1369219"/>
            <a:ext cx="7886700" cy="3263400"/>
          </a:xfrm>
          <a:prstGeom prst="rect">
            <a:avLst/>
          </a:prstGeom>
        </p:spPr>
        <p:txBody>
          <a:bodyPr anchorCtr="0" anchor="t" bIns="34275" lIns="68575" spcFirstLastPara="1" rIns="68575" wrap="square" tIns="34275">
            <a:normAutofit/>
          </a:bodyPr>
          <a:lstStyle/>
          <a:p>
            <a:pPr indent="0" lvl="0" marL="0" rtl="0" algn="l">
              <a:spcBef>
                <a:spcPts val="800"/>
              </a:spcBef>
              <a:spcAft>
                <a:spcPts val="0"/>
              </a:spcAft>
              <a:buNone/>
            </a:pPr>
            <a:r>
              <a:t/>
            </a:r>
            <a:endParaRPr/>
          </a:p>
        </p:txBody>
      </p:sp>
      <p:pic>
        <p:nvPicPr>
          <p:cNvPr id="343" name="Google Shape;343;p51" title="2023HottestYearPrep_Causes_en_title_lg.mp4">
            <a:hlinkClick r:id="rId3"/>
          </p:cNvPr>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descr="https://www.climatecentral.org/climate-matters/heat-trapping-pollution-2024" id="348" name="Google Shape;348;p52"/>
          <p:cNvPicPr preferRelativeResize="0"/>
          <p:nvPr/>
        </p:nvPicPr>
        <p:blipFill rotWithShape="1">
          <a:blip r:embed="rId3">
            <a:alphaModFix/>
          </a:blip>
          <a:srcRect b="0" l="0" r="0" t="0"/>
          <a:stretch/>
        </p:blipFill>
        <p:spPr>
          <a:xfrm>
            <a:off x="0" y="0"/>
            <a:ext cx="9144000" cy="5143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