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3"/>
    <p:sldMasterId id="2147483689" r:id="rId4"/>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Lst>
  <p:sldSz cy="5143500" cx="9144000"/>
  <p:notesSz cx="6858000" cy="9144000"/>
  <p:embeddedFontLst>
    <p:embeddedFont>
      <p:font typeface="Maitree"/>
      <p:regular r:id="rId81"/>
      <p:bold r:id="rId82"/>
    </p:embeddedFont>
    <p:embeddedFont>
      <p:font typeface="Quattrocento Sans"/>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QuattrocentoSans-bold.fntdata"/><Relationship Id="rId83" Type="http://schemas.openxmlformats.org/officeDocument/2006/relationships/font" Target="fonts/QuattrocentoSans-regular.fntdata"/><Relationship Id="rId42" Type="http://schemas.openxmlformats.org/officeDocument/2006/relationships/slide" Target="slides/slide36.xml"/><Relationship Id="rId86" Type="http://schemas.openxmlformats.org/officeDocument/2006/relationships/font" Target="fonts/QuattrocentoSans-boldItalic.fntdata"/><Relationship Id="rId41" Type="http://schemas.openxmlformats.org/officeDocument/2006/relationships/slide" Target="slides/slide35.xml"/><Relationship Id="rId85" Type="http://schemas.openxmlformats.org/officeDocument/2006/relationships/font" Target="fonts/QuattrocentoSans-italic.fnt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slide" Target="slides/slide74.xml"/><Relationship Id="rId82" Type="http://schemas.openxmlformats.org/officeDocument/2006/relationships/font" Target="fonts/Maitree-bold.fntdata"/><Relationship Id="rId81" Type="http://schemas.openxmlformats.org/officeDocument/2006/relationships/font" Target="fonts/Maitree-regular.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 TargetMode="External"/><Relationship Id="rId3" Type="http://schemas.openxmlformats.org/officeDocument/2006/relationships/hyperlink" Target="https://docs.google.com/forms/d/e/1FAIpQLSd_q2doqWPKm3emDuToaWH1DCptLb4ylDWdzgOHaOH5EMw0mw/viewform" TargetMode="External"/><Relationship Id="rId4" Type="http://schemas.openxmlformats.org/officeDocument/2006/relationships/hyperlink" Target="https://www.climatecentral.org/climate-matters" TargetMode="External"/><Relationship Id="rId5" Type="http://schemas.openxmlformats.org/officeDocument/2006/relationships/hyperlink" Target="https://www.climatecentral.org/" TargetMode="External"/><Relationship Id="rId6" Type="http://schemas.openxmlformats.org/officeDocument/2006/relationships/hyperlink" Target="https://creativecommons.org/licenses/by/4.0/" TargetMode="External"/><Relationship Id="rId7" Type="http://schemas.openxmlformats.org/officeDocument/2006/relationships/hyperlink" Target="https://creativecommons.org/licenses/by/4.0/" TargetMode="External"/><Relationship Id="rId8" Type="http://schemas.openxmlformats.org/officeDocument/2006/relationships/hyperlink" Target="https://www.climatecentral.org/what-we-do/legal"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climate-solutions-in-every-state-2023" TargetMode="External"/><Relationship Id="rId3" Type="http://schemas.openxmlformats.org/officeDocument/2006/relationships/hyperlink" Target="https://cfpub.epa.gov/ghgdata/inventoryexplorer/%23industry/entiresector/allgas/category/all" TargetMode="External"/><Relationship Id="rId4" Type="http://schemas.openxmlformats.org/officeDocument/2006/relationships/hyperlink" Target="https://www.climatecentral.org/climate-matters/heat-trapping-pollution-2024?lang=e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briefings" TargetMode="External"/><Relationship Id="rId3" Type="http://schemas.openxmlformats.org/officeDocument/2006/relationships/hyperlink" Target="https://www.climatecentral.org/climate-matters/heat-trapping-pollution-2024?lang=e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briefings" TargetMode="External"/><Relationship Id="rId3" Type="http://schemas.openxmlformats.org/officeDocument/2006/relationships/hyperlink" Target="https://www.climatecentral.org/climate-matters/2025-in-review-global-temperatures?lang=e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2025-in-review-global-temperatures?lang=e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briefings" TargetMode="External"/><Relationship Id="rId3" Type="http://schemas.openxmlformats.org/officeDocument/2006/relationships/hyperlink" Target="https://unfccc.int/process-and-meetings/the-paris-agreement" TargetMode="External"/><Relationship Id="rId4" Type="http://schemas.openxmlformats.org/officeDocument/2006/relationships/hyperlink" Target="https://climate.copernicus.eu/copernicus-2024-first-year-exceed-15degc-above-pre-industrial-level" TargetMode="External"/><Relationship Id="rId5" Type="http://schemas.openxmlformats.org/officeDocument/2006/relationships/hyperlink" Target="https://climatechangetracker.org/climate-change-progress/current-trajectory-of-human-induced-global-warming" TargetMode="External"/><Relationship Id="rId6" Type="http://schemas.openxmlformats.org/officeDocument/2006/relationships/hyperlink" Target="https://www.climatecentral.org/climate-matters/2025-in-review-global-temperatures?lang=e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bservablehq.com/@climatecentral/daily-sst" TargetMode="External"/><Relationship Id="rId3" Type="http://schemas.openxmlformats.org/officeDocument/2006/relationships/hyperlink" Target="https://www.climatecentral.org/climate-matters/rapid-ocean-warming-2025?lang=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attribution-science-101?lang=e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si.climatecentral.org/climate-shift-index" TargetMode="External"/><Relationship Id="rId3" Type="http://schemas.openxmlformats.org/officeDocument/2006/relationships/hyperlink" Target="https://www.climatecentral.org/climate-shift-index" TargetMode="External"/><Relationship Id="rId4" Type="http://schemas.openxmlformats.org/officeDocument/2006/relationships/hyperlink" Target="https://www.climatecentral.org/report/people-exposed-to-climate-change-june-august-2025" TargetMode="External"/><Relationship Id="rId5" Type="http://schemas.openxmlformats.org/officeDocument/2006/relationships/hyperlink" Target="https://csi.climatecentral.org/climate-shift-index" TargetMode="External"/><Relationship Id="rId6" Type="http://schemas.openxmlformats.org/officeDocument/2006/relationships/hyperlink" Target="https://www.climatecentral.org/climate-shift-index-ocea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briefings" TargetMode="External"/><Relationship Id="rId3" Type="http://schemas.openxmlformats.org/officeDocument/2006/relationships/hyperlink" Target="https://www.climatecentral.org/climate-matters/2025-in-review-us-temperatures?lang=e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billion-dollar-disasters/time-series" TargetMode="External"/><Relationship Id="rId3" Type="http://schemas.openxmlformats.org/officeDocument/2006/relationships/hyperlink" Target="https://www.climatecentral.org/climate-matters/2025-in-review?lang=e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2025-in-review?lang=e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billion-dollar-disaster-seasons-2024?graphicSet=Regional+Billion+Dollar+Disaster+Climatology&amp;location=Northeast&amp;lang=es" TargetMode="External"/><Relationship Id="rId3" Type="http://schemas.openxmlformats.org/officeDocument/2006/relationships/hyperlink" Target="https://www.climatecentral.org/climate-matters/billion-dollar-disaster-seasons-2024?lang=e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weather-related-power-outages-rising" TargetMode="External"/><Relationship Id="rId3" Type="http://schemas.openxmlformats.org/officeDocument/2006/relationships/hyperlink" Target="https://www.climatecentral.org/climate-matters/weather-related-power-outages-rising" TargetMode="External"/><Relationship Id="rId4" Type="http://schemas.openxmlformats.org/officeDocument/2006/relationships/hyperlink" Target="https://www.climatecentral.org/climate-matters/heat-season-power-outage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heat?lang=e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introducing-the-climate-shift-index?graphicSet=Climate+Shift+Index&amp;lang=es" TargetMode="External"/><Relationship Id="rId3" Type="http://schemas.openxmlformats.org/officeDocument/2006/relationships/hyperlink" Target="https://climatecentral.observablehq.cloud/local-record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extremely-hot-days-school-sports?graphicSet=Extremely+Hot+Days+1970+to+2023&amp;location=Raleigh+%E2%80%A2+Durham&amp;lang=en" TargetMode="External"/><Relationship Id="rId3" Type="http://schemas.openxmlformats.org/officeDocument/2006/relationships/hyperlink" Target="https://www.weather.gov/hazstat/" TargetMode="External"/><Relationship Id="rId4" Type="http://schemas.openxmlformats.org/officeDocument/2006/relationships/hyperlink" Target="https://www.climatecentral.org/climate-matters/extremely-hot-days-school-sports?lang=es" TargetMode="External"/><Relationship Id="rId5" Type="http://schemas.openxmlformats.org/officeDocument/2006/relationships/hyperlink" Target="https://climatecentral.observablehq.cloud/local-record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arm-summer-nights-2025?graphicSet=Local+Warm+Summer+Nights&amp;location=Miami&amp;lang=en" TargetMode="External"/><Relationship Id="rId3" Type="http://schemas.openxmlformats.org/officeDocument/2006/relationships/hyperlink" Target="https://www.climatecentral.org/graphic/warm-summer-nights-2025?graphicSet=Local+Warm+Summer+Nights&amp;location=Miami&amp;lang=en" TargetMode="External"/><Relationship Id="rId4" Type="http://schemas.openxmlformats.org/officeDocument/2006/relationships/hyperlink" Target="https://www.weather.gov/hazstat/" TargetMode="External"/><Relationship Id="rId5" Type="http://schemas.openxmlformats.org/officeDocument/2006/relationships/hyperlink" Target="https://www.climatecentral.org/climate-matters/warm-summer-nights-2025?lang=es"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cira/climate-change-and-childrens-health-and-well-being-united-states-report" TargetMode="External"/><Relationship Id="rId3" Type="http://schemas.openxmlformats.org/officeDocument/2006/relationships/hyperlink" Target="https://www.climatecentral.org/special-topics-urban-heat-islands" TargetMode="External"/><Relationship Id="rId4" Type="http://schemas.openxmlformats.org/officeDocument/2006/relationships/hyperlink" Target="https://www.climatecentral.org/special-topics-urban-heat-islands" TargetMode="External"/><Relationship Id="rId5" Type="http://schemas.openxmlformats.org/officeDocument/2006/relationships/hyperlink" Target="https://www.climatecentral.org/climate-matters/warming-across-generations" TargetMode="External"/><Relationship Id="rId6" Type="http://schemas.openxmlformats.org/officeDocument/2006/relationships/hyperlink" Target="https://www.science.org/doi/abs/10.1126/science.abi7339" TargetMode="External"/><Relationship Id="rId7" Type="http://schemas.openxmlformats.org/officeDocument/2006/relationships/hyperlink" Target="https://www.climatecentral.org/climate-matters/extreme-heat-risks-for-children?lang=es" TargetMode="External"/><Relationship Id="rId8" Type="http://schemas.openxmlformats.org/officeDocument/2006/relationships/hyperlink" Target="https://www.climatecentral.org/report/climate-change-and-childrens-health-extreme-heat?lang=e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hildhood-heat-risk-rising-2025?graphicSet=Childhood+Heat+Risk+Rising&amp;location=Nashville&amp;lang=en" TargetMode="External"/><Relationship Id="rId3" Type="http://schemas.openxmlformats.org/officeDocument/2006/relationships/hyperlink" Target="https://www.climatecentral.org/climate-matters/childhood-heat-risk-rising-2025?lang=es" TargetMode="External"/><Relationship Id="rId4" Type="http://schemas.openxmlformats.org/officeDocument/2006/relationships/hyperlink" Target="https://climatecentral.observablehq.cloud/generational-warm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arming-stripes-2025?graphicSet=City+Warming+Stripes+through+2024&amp;location=Tucson&amp;lang=en" TargetMode="External"/><Relationship Id="rId3" Type="http://schemas.openxmlformats.org/officeDocument/2006/relationships/hyperlink" Target="https://www.climatecentral.org/graphic/warming-stripes-2025?graphicSet=State+Warming+Stripes+through+2024&amp;location=AL&amp;lang=en" TargetMode="External"/><Relationship Id="rId4" Type="http://schemas.openxmlformats.org/officeDocument/2006/relationships/hyperlink" Target="https://www.climatecentral.org/climate-matters/warming-stripes-2025?lang=es"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rain-and-flooding?lang=es"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heavier-rainfall-rates-in-us-cities?lang=e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heavier-rainfall-rates-in-us-cities?graphicSet=Hourly+Rainfall+Intensity+1970+to+2024&amp;location=St.+Louis&amp;lang=en" TargetMode="External"/><Relationship Id="rId3" Type="http://schemas.openxmlformats.org/officeDocument/2006/relationships/hyperlink" Target="https://www.climatecentral.org/climate-matters/extreme-precipitation-in-a-warming-climate?lang=es" TargetMode="External"/><Relationship Id="rId4" Type="http://schemas.openxmlformats.org/officeDocument/2006/relationships/hyperlink" Target="https://www.climatecentral.org/climate-matters/climate-change-and-inland-flooding?lang=es"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drought?lang=es"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warmer-thirstier-air-worsens-drought?lang=es"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3017-024-00624-z" TargetMode="External"/><Relationship Id="rId3" Type="http://schemas.openxmlformats.org/officeDocument/2006/relationships/hyperlink" Target="https://www.nature.com/articles/s43017-024-00624-z" TargetMode="External"/><Relationship Id="rId4" Type="http://schemas.openxmlformats.org/officeDocument/2006/relationships/hyperlink" Target="https://www.climatecentral.org/climate-matters/extreme-precipitation-in-a-warming-climate" TargetMode="External"/><Relationship Id="rId5" Type="http://schemas.openxmlformats.org/officeDocument/2006/relationships/hyperlink" Target="https://www.climatecentral.org/climate-matters/warmer-thirstier-air-worsens-drought?lang=es"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wildfire?lang=es"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fc.gov/fire-information/statistics/lightning-caused" TargetMode="External"/><Relationship Id="rId3" Type="http://schemas.openxmlformats.org/officeDocument/2006/relationships/hyperlink" Target="https://www.nifc.gov/fire-information/fire-prevention-education-mitigation/wildfire-investigation" TargetMode="External"/><Relationship Id="rId4" Type="http://schemas.openxmlformats.org/officeDocument/2006/relationships/hyperlink" Target="https://www.nifc.gov/fire-information/statistics/human-caused" TargetMode="External"/><Relationship Id="rId5" Type="http://schemas.openxmlformats.org/officeDocument/2006/relationships/hyperlink" Target="https://www.climatecentral.org/climate-matters/more-frequent-fire-weather?lang=es"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more-frequent-fire-weather?graphicSet=Average+Annual+Fire+Weather+Days+by+Climate+Division&amp;location=CA+-+Palm+Springs+(Southeast+Desert+Basins)&amp;lang=en" TargetMode="External"/><Relationship Id="rId3" Type="http://schemas.openxmlformats.org/officeDocument/2006/relationships/hyperlink" Target="https://www.climatecentral.org/climate-matters/more-frequent-fire-weather?lang=es"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893-022-00956-y" TargetMode="External"/><Relationship Id="rId3" Type="http://schemas.openxmlformats.org/officeDocument/2006/relationships/hyperlink" Target="https://www.cdc.gov/wildfires/risk-factors/index.html#cdc_risk_factors_who-people-at-increased-risk" TargetMode="External"/><Relationship Id="rId4" Type="http://schemas.openxmlformats.org/officeDocument/2006/relationships/hyperlink" Target="https://www.cdc.gov/niosh/firefighters/about/wildfires.html" TargetMode="External"/><Relationship Id="rId5" Type="http://schemas.openxmlformats.org/officeDocument/2006/relationships/hyperlink" Target="https://www.climatecentral.org/climate-matters/climate-change-worsens-wildfire-smoke-2025?lang=es" TargetMode="External"/><Relationship Id="rId6" Type="http://schemas.openxmlformats.org/officeDocument/2006/relationships/hyperlink" Target="https://www.climatecentral.org/climate-matters/air-quality-2025?lang=e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nas.org/doi/full/10.1073/pnas.1607171113" TargetMode="External"/><Relationship Id="rId3" Type="http://schemas.openxmlformats.org/officeDocument/2006/relationships/hyperlink" Target="https://agupubs.onlinelibrary.wiley.com/doi/10.1029/2020RG000726" TargetMode="External"/><Relationship Id="rId4" Type="http://schemas.openxmlformats.org/officeDocument/2006/relationships/hyperlink" Target="https://www.nature.com/articles/s43247-025-02314-0" TargetMode="External"/><Relationship Id="rId5" Type="http://schemas.openxmlformats.org/officeDocument/2006/relationships/hyperlink" Target="https://www.climatecentral.org/climate-matters/climate-change-worsens-wildfire-smoke-2025?lang=e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severe-weather?lang=es"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billion-dollar-disasters/time-series?types=severe-storm" TargetMode="External"/><Relationship Id="rId3" Type="http://schemas.openxmlformats.org/officeDocument/2006/relationships/hyperlink" Target="https://www.climatecentral.org/graphic/weather-related-power-outages-rising?graphicSet=Outages+by+Weather+Type&amp;location=CONUS&amp;lang=en" TargetMode="External"/><Relationship Id="rId4" Type="http://schemas.openxmlformats.org/officeDocument/2006/relationships/hyperlink" Target="https://www.climatecentral.org/climate-matters/2025-in-review?lang=es" TargetMode="External"/><Relationship Id="rId5" Type="http://schemas.openxmlformats.org/officeDocument/2006/relationships/hyperlink" Target="https://www.climatecentral.org/climate-matters/severe-storm-super-hazards?lang=es"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introducing-the-climate-shift-index?graphicSet=Change+in+Extremes&amp;lang=es" TargetMode="External"/><Relationship Id="rId3" Type="http://schemas.openxmlformats.org/officeDocument/2006/relationships/hyperlink" Target="https://www.climatecentral.org/climate-matters/changing-thunderstorm-potential?lang=es"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58-023-01852-9" TargetMode="External"/><Relationship Id="rId3" Type="http://schemas.openxmlformats.org/officeDocument/2006/relationships/hyperlink" Target="https://journals.ametsoc.org/view/journals/clim/38/1/JCLI-D-23-0633.1.xml" TargetMode="External"/><Relationship Id="rId4" Type="http://schemas.openxmlformats.org/officeDocument/2006/relationships/hyperlink" Target="https://www.climatecentral.org/climate-matters/thunderstorm-winds-2025?lang=es"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612-018-0048-2" TargetMode="External"/><Relationship Id="rId3" Type="http://schemas.openxmlformats.org/officeDocument/2006/relationships/hyperlink" Target="https://www.climatecentral.org/climate-matters/severe-storm-supercell-and-tornado-trends-2023"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coastal-flooding?lang=es"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rising-seas-flooding-coasts-2023?graphicSet=Local+Sea+Level+Trends&amp;location=Sewells+Point,+VA&amp;lang=es" TargetMode="External"/><Relationship Id="rId3" Type="http://schemas.openxmlformats.org/officeDocument/2006/relationships/hyperlink" Target="https://www.climatecentral.org/graphic/world-oceans-day-2023?graphicSet=World+Oceans+Day&amp;lang=en" TargetMode="External"/><Relationship Id="rId4" Type="http://schemas.openxmlformats.org/officeDocument/2006/relationships/hyperlink" Target="https://www.climatecentral.org/climate-matters/record-ocean-heat-impacts-from-hurricanes-to-corals" TargetMode="External"/><Relationship Id="rId9" Type="http://schemas.openxmlformats.org/officeDocument/2006/relationships/hyperlink" Target="https://www.climatecentral.org/climate-matters/rising-seas-flooding-coasts-2023?lang=es" TargetMode="External"/><Relationship Id="rId5" Type="http://schemas.openxmlformats.org/officeDocument/2006/relationships/hyperlink" Target="https://www.ipcc.ch/report/ar6/wg1/chapter/chapter-9/#Sea" TargetMode="External"/><Relationship Id="rId6" Type="http://schemas.openxmlformats.org/officeDocument/2006/relationships/hyperlink" Target="https://www.nature.com/articles/nclimate2991" TargetMode="External"/><Relationship Id="rId7" Type="http://schemas.openxmlformats.org/officeDocument/2006/relationships/hyperlink" Target="https://oceanservice.noaa.gov/facts/high-tide-flooding.html" TargetMode="External"/><Relationship Id="rId8" Type="http://schemas.openxmlformats.org/officeDocument/2006/relationships/hyperlink" Target="https://coast.noaa.gov/states/fast-facts/recurrent-tidal-flooding.html"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new-us-coastal-risk-map-and-analysis?graphicSet=Counties+at+Risk+from+Coastal+Floods&amp;location=FL&amp;lang=en" TargetMode="External"/><Relationship Id="rId3" Type="http://schemas.openxmlformats.org/officeDocument/2006/relationships/hyperlink" Target="https://oceanservice.noaa.gov/hazards/sealevelrise/sealevelrise-tech-report.html#step1" TargetMode="External"/><Relationship Id="rId4" Type="http://schemas.openxmlformats.org/officeDocument/2006/relationships/hyperlink" Target="https://repository.library.noaa.gov/view/noaa/30823" TargetMode="External"/><Relationship Id="rId5" Type="http://schemas.openxmlformats.org/officeDocument/2006/relationships/hyperlink" Target="https://www.census.gov/library/visualizations/2019/demo/coastline-america.html" TargetMode="External"/><Relationship Id="rId6" Type="http://schemas.openxmlformats.org/officeDocument/2006/relationships/hyperlink" Target="https://www.climatecentral.org/climate-matters/new-us-coastal-risk-map-and-analysis?lang=es"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climatecentral.org/coastal-risk-finder"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nasa.gov/climate-change/evidence/#footnote_2" TargetMode="External"/><Relationship Id="rId3" Type="http://schemas.openxmlformats.org/officeDocument/2006/relationships/hyperlink" Target="https://www.epa.gov/ghgemissions/overview-greenhouse-gases" TargetMode="External"/><Relationship Id="rId4" Type="http://schemas.openxmlformats.org/officeDocument/2006/relationships/hyperlink" Target="https://www.climatecentral.org/climate-matters/heat-trapping-pollution-2024?lang=es"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tropical-cyclones?lang=es"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climate-indicators/climate-change-indicators-ocean-heat" TargetMode="External"/><Relationship Id="rId3" Type="http://schemas.openxmlformats.org/officeDocument/2006/relationships/hyperlink" Target="https://www.nhc.noaa.gov/aboutsshws.php" TargetMode="External"/><Relationship Id="rId4" Type="http://schemas.openxmlformats.org/officeDocument/2006/relationships/hyperlink" Target="https://www.ipcc.ch/report/ar6/wg1/chapter/chapter-11/" TargetMode="External"/><Relationship Id="rId11" Type="http://schemas.openxmlformats.org/officeDocument/2006/relationships/hyperlink" Target="https://www.noaa.gov/stories/inland-flooding-hidden-danger-of-tropical-cyclones" TargetMode="External"/><Relationship Id="rId10" Type="http://schemas.openxmlformats.org/officeDocument/2006/relationships/hyperlink" Target="https://www.nature.com/articles/s41586-020-2867-7.epdf" TargetMode="External"/><Relationship Id="rId12" Type="http://schemas.openxmlformats.org/officeDocument/2006/relationships/hyperlink" Target="https://www.climatecentral.org/climate-matters/hurricanes-and-climate-change-2025?lang=es" TargetMode="External"/><Relationship Id="rId9" Type="http://schemas.openxmlformats.org/officeDocument/2006/relationships/hyperlink" Target="https://doi.org/10.1175/BAMS-D-18-0194.1" TargetMode="External"/><Relationship Id="rId5" Type="http://schemas.openxmlformats.org/officeDocument/2006/relationships/hyperlink" Target="https://www.climatecentral.org/report/2024-hurricane-attribution" TargetMode="External"/><Relationship Id="rId6" Type="http://schemas.openxmlformats.org/officeDocument/2006/relationships/hyperlink" Target="https://iopscience.iop.org/article/10.1088/2515-7620/abf39b/meta" TargetMode="External"/><Relationship Id="rId7" Type="http://schemas.openxmlformats.org/officeDocument/2006/relationships/hyperlink" Target="https://www.climatesignals.org/climate-signals/storm-surge-increase#more" TargetMode="External"/><Relationship Id="rId8" Type="http://schemas.openxmlformats.org/officeDocument/2006/relationships/hyperlink" Target="https://www.nature.com/articles/s41467-021-25685-2"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ncomms10625" TargetMode="External"/><Relationship Id="rId3" Type="http://schemas.openxmlformats.org/officeDocument/2006/relationships/hyperlink" Target="https://www.nhc.noaa.gov/aboutgloss.shtml#r" TargetMode="External"/><Relationship Id="rId4" Type="http://schemas.openxmlformats.org/officeDocument/2006/relationships/hyperlink" Target="https://iopscience.iop.org/article/10.1088/2515-7620/abf39b/meta" TargetMode="External"/><Relationship Id="rId5" Type="http://schemas.openxmlformats.org/officeDocument/2006/relationships/hyperlink" Target="https://www.mdpi.com/2073-4433/12/6/683" TargetMode="External"/><Relationship Id="rId6" Type="http://schemas.openxmlformats.org/officeDocument/2006/relationships/hyperlink" Target="https://www.climatecentral.org/climate-matters/hurricanes-and-climate-change-2025?lang=es" TargetMode="External"/><Relationship Id="rId7" Type="http://schemas.openxmlformats.org/officeDocument/2006/relationships/hyperlink" Target="https://www.climatecentral.org/toolkit-tropical-cyclones"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2026-allergy-season?lang=es" TargetMode="External"/><Relationship Id="rId3" Type="http://schemas.openxmlformats.org/officeDocument/2006/relationships/hyperlink" Target="https://www.climatecentral.org/climate-matters/2026-allergy-season?lang=es"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nas.org/content/118/7/e2013284118#:~:text=Our%20results%20indicate%20that%20human,health%20impacts%20in%20coming%20decades" TargetMode="External"/><Relationship Id="rId3" Type="http://schemas.openxmlformats.org/officeDocument/2006/relationships/hyperlink" Target="https://e-aair.org/DOIx.php?id=10.4168/aair.2020.12.5.771" TargetMode="External"/><Relationship Id="rId4" Type="http://schemas.openxmlformats.org/officeDocument/2006/relationships/hyperlink" Target="https://journals.plos.org/plosone/article?id=10.1371/journal.pone.0111712#abstract0" TargetMode="External"/><Relationship Id="rId5" Type="http://schemas.openxmlformats.org/officeDocument/2006/relationships/hyperlink" Target="https://ehp.niehs.nih.gov/doi/10.1289/ehp.8549" TargetMode="External"/><Relationship Id="rId6" Type="http://schemas.openxmlformats.org/officeDocument/2006/relationships/hyperlink" Target="https://www.nature.com/articles/s41467-022-28764-0" TargetMode="External"/><Relationship Id="rId7" Type="http://schemas.openxmlformats.org/officeDocument/2006/relationships/hyperlink" Target="https://www.aafa.org/wp-content/uploads/2022/08/asthma-disparities-in-america-burden-on-racial-ethnic-minorities.pdf" TargetMode="External"/><Relationship Id="rId8" Type="http://schemas.openxmlformats.org/officeDocument/2006/relationships/hyperlink" Target="https://www.climatecentral.org/climate-matters/2025-allergy-season?lang=es"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mosquito-days-2023?graphicSet=Local+Mosquito+Days&amp;location=Cleveland&amp;lang=en" TargetMode="External"/><Relationship Id="rId3" Type="http://schemas.openxmlformats.org/officeDocument/2006/relationships/hyperlink" Target="https://www.climatecentral.org/climate-matters/2023-spring-package" TargetMode="External"/><Relationship Id="rId4" Type="http://schemas.openxmlformats.org/officeDocument/2006/relationships/hyperlink" Target="https://www.climatecentral.org/climate-matters/2022-fall-package" TargetMode="External"/><Relationship Id="rId5" Type="http://schemas.openxmlformats.org/officeDocument/2006/relationships/hyperlink" Target="https://www.climatecentral.org/climate-matters/mosquito-days-2023?lang=es"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arming-planting-zones-2025?graphicSet=Planting+Zones:+Past,+Present,+Future&amp;location=Milwaukee&amp;lang=en" TargetMode="External"/><Relationship Id="rId3" Type="http://schemas.openxmlformats.org/officeDocument/2006/relationships/hyperlink" Target="https://www.climatecentral.org/climate-matters/warming-planting-zones-2025?lang=es"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birds-at-risk-2026" TargetMode="External"/><Relationship Id="rId3" Type="http://schemas.openxmlformats.org/officeDocument/2006/relationships/hyperlink" Target="https://www.climatecentral.org/climate-matters/birds-at-risk-2026"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heat-trapping-pollution-2024" TargetMode="External"/><Relationship Id="rId3" Type="http://schemas.openxmlformats.org/officeDocument/2006/relationships/hyperlink" Target="https://www.climatecentral.org/climate-matters/warming-across-generation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nasa.gov/climate-change/faq/do-scientists-agree-on-climate-change/" TargetMode="External"/><Relationship Id="rId3" Type="http://schemas.openxmlformats.org/officeDocument/2006/relationships/hyperlink" Target="https://www.climatecentral.org/climate-matters/heat-trapping-pollution-2024?lang=es"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limate-solutions-in-every-state-2023?graphicSet=State+Climate+Solutions&amp;location=Ohio&amp;lang=es" TargetMode="External"/><Relationship Id="rId3" Type="http://schemas.openxmlformats.org/officeDocument/2006/relationships/hyperlink" Target="https://www.epa.gov/ghgemissions/inventory-us-greenhouse-gas-emissions-and-sinks" TargetMode="External"/><Relationship Id="rId4" Type="http://schemas.openxmlformats.org/officeDocument/2006/relationships/hyperlink" Target="https://www.climatecentral.org/climate-matters/clean-energy-investment-in-every-state?lang=es"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olkit.climate.gov/sites/default/files/2025-07/NCA5_Ch32_Mitigation.pdf" TargetMode="External"/><Relationship Id="rId3" Type="http://schemas.openxmlformats.org/officeDocument/2006/relationships/hyperlink" Target="https://www.irena.org/Publications/2025/Jun/Renewable-Power-Generation-Costs-in-2024" TargetMode="External"/><Relationship Id="rId4" Type="http://schemas.openxmlformats.org/officeDocument/2006/relationships/hyperlink" Target="https://www.climatecentral.org/climate-matters/clean-energy-investment-in-every-state?lang=es"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solar-and-wind-2026?lang=es" TargetMode="External"/><Relationship Id="rId3" Type="http://schemas.openxmlformats.org/officeDocument/2006/relationships/hyperlink" Target="https://www.climatecentral.org/climate-matters/solar-and-wind-2026?lang=es"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solar-and-wind-2026?lang=es"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solar-and-wind-2025?graphicSet=State+Share+of+Electricity+from+Solar+and+Wind+in+2024&amp;location=IA&amp;lang=en" TargetMode="External"/><Relationship Id="rId3" Type="http://schemas.openxmlformats.org/officeDocument/2006/relationships/hyperlink" Target="https://www.climatecentral.org/climate-matters/solar-and-wind-2025?lang=es"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limate-solutions-in-every-state-2023?graphicSet=State+Climate+Solutions&amp;location=Michigan&amp;lang=en" TargetMode="External"/><Relationship Id="rId3" Type="http://schemas.openxmlformats.org/officeDocument/2006/relationships/hyperlink" Target="https://www.climatecentral.org/climate-matters/climate-solutions-in-every-state-2023?lang=es"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fpub.epa.gov/ghgdata/inventoryexplorer/#transportation/entiresector/allgas/category/current" TargetMode="External"/><Relationship Id="rId3" Type="http://schemas.openxmlformats.org/officeDocument/2006/relationships/hyperlink" Target="https://www.epa.gov/greenvehicles/fast-facts-transportation-greenhouse-gas-emissions" TargetMode="External"/><Relationship Id="rId4" Type="http://schemas.openxmlformats.org/officeDocument/2006/relationships/hyperlink" Target="https://www.climatecentral.org/climate-matters/clean-energy-investment-in-every-state?lang=es"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electric-vehicle-charge-up?graphicSet=10-year+growth+in+EV+charging+stations&amp;location=national&amp;lang=es" TargetMode="External"/><Relationship Id="rId3" Type="http://schemas.openxmlformats.org/officeDocument/2006/relationships/hyperlink" Target="https://www.iea.org/data-and-statistics/charts/electric-car-sales-in-united-states-2019-2024" TargetMode="External"/><Relationship Id="rId4" Type="http://schemas.openxmlformats.org/officeDocument/2006/relationships/hyperlink" Target="https://www.climatecentral.org/climate-matters/electric-vehicle-charge-up?lang=es"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the-power-of-urban-trees-2023?graphicSet=Local+Power+of+Trees&amp;location=Miami&amp;lang=en" TargetMode="External"/><Relationship Id="rId3" Type="http://schemas.openxmlformats.org/officeDocument/2006/relationships/hyperlink" Target="https://www.fs.usda.gov/research/treesearch/62807" TargetMode="External"/><Relationship Id="rId4" Type="http://schemas.openxmlformats.org/officeDocument/2006/relationships/hyperlink" Target="https://www.fs.usda.gov/managing-land/urban-forests" TargetMode="External"/><Relationship Id="rId5" Type="http://schemas.openxmlformats.org/officeDocument/2006/relationships/hyperlink" Target="https://www.climatecentral.org/climate-matters/the-power-of-urban-trees-2023?lang=es"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urban-heat-islands-2024?graphicSet=Urban+Heat+Island+Map&amp;location=Chicago&amp;lang=en" TargetMode="External"/><Relationship Id="rId3" Type="http://schemas.openxmlformats.org/officeDocument/2006/relationships/hyperlink" Target="https://climatecentral.observablehq.cloud/urban-heat-hot-spots/" TargetMode="External"/><Relationship Id="rId4" Type="http://schemas.openxmlformats.org/officeDocument/2006/relationships/hyperlink" Target="https://www.epa.gov/heatislands/learn-about-heat-island-effects" TargetMode="External"/><Relationship Id="rId5" Type="http://schemas.openxmlformats.org/officeDocument/2006/relationships/hyperlink" Target="https://www.climatecentral.org/report/extreme-heat-when-outdoor-sports-become-risky-2019" TargetMode="External"/><Relationship Id="rId6" Type="http://schemas.openxmlformats.org/officeDocument/2006/relationships/hyperlink" Target="https://www.climatecentral.org/climate-matters/urban-heat-islands-2024?lang=es" TargetMode="External"/><Relationship Id="rId7" Type="http://schemas.openxmlformats.org/officeDocument/2006/relationships/hyperlink" Target="https://www.climatecentral.org/climate-matters/the-power-of-urban-trees-2023?lang=e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briefings" TargetMode="External"/><Relationship Id="rId3" Type="http://schemas.openxmlformats.org/officeDocument/2006/relationships/hyperlink" Target="https://www.epa.gov/climate-indicators/climate-change-indicators-atmospheric-concentrations-greenhouse-gases" TargetMode="External"/><Relationship Id="rId4" Type="http://schemas.openxmlformats.org/officeDocument/2006/relationships/hyperlink" Target="https://www.climatecentral.org/climate-matters/heat-trapping-pollution-2024?lang=es"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nasa.gov/vital-signs/ocean-warming/" TargetMode="External"/><Relationship Id="rId3" Type="http://schemas.openxmlformats.org/officeDocument/2006/relationships/hyperlink" Target="https://essd.copernicus.org/articles/14/4811/2022/" TargetMode="External"/><Relationship Id="rId4" Type="http://schemas.openxmlformats.org/officeDocument/2006/relationships/hyperlink" Target="https://www.climatecentral.org/climate-matters/world-oceans-day-2023?lang=es"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climatecentral.org/coastal-risk-finder"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limate-concern?graphicSet=National+Climate+Concern&amp;lang=es" TargetMode="External"/><Relationship Id="rId3" Type="http://schemas.openxmlformats.org/officeDocument/2006/relationships/hyperlink" Target="https://www.climatecentral.org/graphic/climate-concern?graphicSet=State+Climate+Concern&amp;location=Alabama&amp;lang=en" TargetMode="External"/><Relationship Id="rId4" Type="http://schemas.openxmlformats.org/officeDocument/2006/relationships/hyperlink" Target="https://www.climatecentral.org/climate-matters/climate-week-2025?lang=es" TargetMode="External"/><Relationship Id="rId5" Type="http://schemas.openxmlformats.org/officeDocument/2006/relationships/hyperlink" Target="https://www.climatecentral.org/climate-matters/climate-concern?lang=es"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 TargetMode="External"/><Relationship Id="rId3" Type="http://schemas.openxmlformats.org/officeDocument/2006/relationships/hyperlink" Target="https://www.climatecentral.org/climate-matters" TargetMode="External"/><Relationship Id="rId4" Type="http://schemas.openxmlformats.org/officeDocument/2006/relationships/hyperlink" Target="https://docs.google.com/forms/d/e/1FAIpQLSd_q2doqWPKm3emDuToaWH1DCptLb4ylDWdzgOHaOH5EMw0mw/viewform"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resources?type=Climate+Matters,Report&amp;tab=content" TargetMode="External"/><Relationship Id="rId3" Type="http://schemas.openxmlformats.org/officeDocument/2006/relationships/hyperlink" Target="https://www.climatecentral.org/" TargetMode="External"/><Relationship Id="rId4" Type="http://schemas.openxmlformats.org/officeDocument/2006/relationships/hyperlink" Target="https://app.climatecentral.org/coastal-risk-finder" TargetMode="External"/><Relationship Id="rId5" Type="http://schemas.openxmlformats.org/officeDocument/2006/relationships/hyperlink" Target="https://csi.climatecentral.org/climate-shift-index" TargetMode="External"/><Relationship Id="rId6" Type="http://schemas.openxmlformats.org/officeDocument/2006/relationships/hyperlink" Target="https://www.climatecentral.org/climate-shift-index-ocea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five-things-to-know-about-earths-hottest-year-2023?graphicSet=Animated+Human+Influence+on+Warming+Since+1850&amp;lang=es" TargetMode="External"/><Relationship Id="rId3" Type="http://schemas.openxmlformats.org/officeDocument/2006/relationships/hyperlink" Target="https://www.ipcc.ch/report/ar6/wg1/chapter/chapter-3#faq-3-1/" TargetMode="External"/><Relationship Id="rId4" Type="http://schemas.openxmlformats.org/officeDocument/2006/relationships/hyperlink" Target="https://www.climatecentral.org/climate-matters/five-things-to-know-about-earths-hottest-year-2023?lang=e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climate-indicators/climate-change-indicators-atmospheric-concentrations-greenhouse-gases%23:~:text=Water%2520Vapor%2520as%2520a%2520Greenhouse%2520Gas" TargetMode="External"/><Relationship Id="rId3" Type="http://schemas.openxmlformats.org/officeDocument/2006/relationships/hyperlink" Target="https://www.climatecentral.org/climate-matters/heat-trapping-pollution-2024?lang=e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36bdf1d641_2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Esta presentación explica las causas del cambio climático, cómo afecta a los EE. UU. y qué podemos hacer. Las diapositivas incluyen recursos gratuitos de </a:t>
            </a:r>
            <a:r>
              <a:rPr lang="en" u="sng">
                <a:solidFill>
                  <a:schemeClr val="hlink"/>
                </a:solidFill>
                <a:hlinkClick r:id="rId2"/>
              </a:rPr>
              <a:t>Climate Central</a:t>
            </a:r>
            <a:r>
              <a:rPr lang="en">
                <a:solidFill>
                  <a:schemeClr val="dk1"/>
                </a:solidFill>
              </a:rPr>
              <a:t>, un grupo independiente de científicos y comunicadores que investigan y divulgan información sobre el cambio climático y cómo afecta la vida de las personas. Climate Central es una organización sin fines de lucro y neutral en materia de políticas.</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b="1" lang="en"/>
              <a:t>Nos gustaría recibir sus comentarios. Considere participar en </a:t>
            </a:r>
            <a:r>
              <a:rPr b="1" lang="en" u="sng">
                <a:solidFill>
                  <a:schemeClr val="hlink"/>
                </a:solidFill>
                <a:hlinkClick r:id="rId3"/>
              </a:rPr>
              <a:t>una encuesta de dos minutos</a:t>
            </a:r>
            <a:r>
              <a:rPr b="1" lang="en"/>
              <a:t> sobre su experiencia con esta presentación de diapositivas.</a:t>
            </a:r>
            <a:endParaRPr b="1"/>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b="1" lang="en">
                <a:solidFill>
                  <a:srgbClr val="357AA8"/>
                </a:solidFill>
                <a:uFill>
                  <a:noFill/>
                </a:uFill>
                <a:hlinkClick r:id="rId4">
                  <a:extLst>
                    <a:ext uri="{A12FA001-AC4F-418D-AE19-62706E023703}">
                      <ahyp:hlinkClr val="tx"/>
                    </a:ext>
                  </a:extLst>
                </a:hlinkClick>
              </a:rPr>
              <a:t>Climate Matters</a:t>
            </a:r>
            <a:r>
              <a:rPr b="1" lang="en">
                <a:solidFill>
                  <a:srgbClr val="032849"/>
                </a:solidFill>
              </a:rPr>
              <a:t> © 2026 by </a:t>
            </a:r>
            <a:r>
              <a:rPr b="1" lang="en">
                <a:solidFill>
                  <a:srgbClr val="357AA8"/>
                </a:solidFill>
                <a:uFill>
                  <a:noFill/>
                </a:uFill>
                <a:hlinkClick r:id="rId5">
                  <a:extLst>
                    <a:ext uri="{A12FA001-AC4F-418D-AE19-62706E023703}">
                      <ahyp:hlinkClr val="tx"/>
                    </a:ext>
                  </a:extLst>
                </a:hlinkClick>
              </a:rPr>
              <a:t>Climate Central</a:t>
            </a:r>
            <a:r>
              <a:rPr b="1" lang="en">
                <a:solidFill>
                  <a:srgbClr val="032849"/>
                </a:solidFill>
              </a:rPr>
              <a:t> is licensed under </a:t>
            </a:r>
            <a:r>
              <a:rPr b="1" lang="en">
                <a:solidFill>
                  <a:srgbClr val="357AA8"/>
                </a:solidFill>
                <a:uFill>
                  <a:noFill/>
                </a:uFill>
                <a:hlinkClick r:id="rId6">
                  <a:extLst>
                    <a:ext uri="{A12FA001-AC4F-418D-AE19-62706E023703}">
                      <ahyp:hlinkClr val="tx"/>
                    </a:ext>
                  </a:extLst>
                </a:hlinkClick>
              </a:rPr>
              <a:t>CC BY 4.0</a:t>
            </a:r>
            <a:r>
              <a:rPr b="1" lang="en">
                <a:solidFill>
                  <a:srgbClr val="357AA8"/>
                </a:solidFill>
              </a:rPr>
              <a:t>.</a:t>
            </a:r>
            <a:endParaRPr b="1">
              <a:solidFill>
                <a:srgbClr val="357AA8"/>
              </a:solidFill>
            </a:endParaRPr>
          </a:p>
          <a:p>
            <a:pPr indent="0" lvl="0" marL="0" rtl="0" algn="l">
              <a:lnSpc>
                <a:spcPct val="115000"/>
              </a:lnSpc>
              <a:spcBef>
                <a:spcPts val="0"/>
              </a:spcBef>
              <a:spcAft>
                <a:spcPts val="0"/>
              </a:spcAft>
              <a:buSzPts val="1100"/>
              <a:buNone/>
            </a:pPr>
            <a:r>
              <a:rPr lang="en">
                <a:solidFill>
                  <a:srgbClr val="555555"/>
                </a:solidFill>
              </a:rPr>
              <a:t>This license grants permission to use, distribute, and reproduce all text, graphics, and multimedia content in this slide deck in any medium, provided that Climate Central is credited per the </a:t>
            </a:r>
            <a:r>
              <a:rPr lang="en">
                <a:solidFill>
                  <a:srgbClr val="357AA8"/>
                </a:solidFill>
                <a:uFill>
                  <a:noFill/>
                </a:uFill>
                <a:hlinkClick r:id="rId7">
                  <a:extLst>
                    <a:ext uri="{A12FA001-AC4F-418D-AE19-62706E023703}">
                      <ahyp:hlinkClr val="tx"/>
                    </a:ext>
                  </a:extLst>
                </a:hlinkClick>
              </a:rPr>
              <a:t>CC BY 4.0</a:t>
            </a:r>
            <a:r>
              <a:rPr lang="en">
                <a:solidFill>
                  <a:srgbClr val="555555"/>
                </a:solidFill>
              </a:rPr>
              <a:t> license. Permission to use data and other materials is granted for non-commercial uses, commercial news purposes, and educational purposes as governed by Climate Central's </a:t>
            </a:r>
            <a:r>
              <a:rPr lang="en">
                <a:solidFill>
                  <a:srgbClr val="357AA8"/>
                </a:solidFill>
                <a:uFill>
                  <a:noFill/>
                </a:uFill>
                <a:hlinkClick r:id="rId8">
                  <a:extLst>
                    <a:ext uri="{A12FA001-AC4F-418D-AE19-62706E023703}">
                      <ahyp:hlinkClr val="tx"/>
                    </a:ext>
                  </a:extLst>
                </a:hlinkClick>
              </a:rPr>
              <a:t>Terms of Use</a:t>
            </a:r>
            <a:r>
              <a:rPr lang="en">
                <a:solidFill>
                  <a:srgbClr val="555555"/>
                </a:solidFill>
              </a:rPr>
              <a:t>.</a:t>
            </a:r>
            <a:endParaRPr>
              <a:solidFill>
                <a:srgbClr val="555555"/>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600"/>
              </a:spcAft>
              <a:buClr>
                <a:schemeClr val="dk1"/>
              </a:buClr>
              <a:buSzPts val="1100"/>
              <a:buFont typeface="Arial"/>
              <a:buNone/>
            </a:pPr>
            <a:r>
              <a:rPr lang="en">
                <a:solidFill>
                  <a:schemeClr val="dk1"/>
                </a:solidFill>
              </a:rPr>
              <a:t>Nota: La versión original de esta presentación (noviembre de 2025) se actualizó en abril de 2026 para incorporar los datos y gráficos más recientes.</a:t>
            </a:r>
            <a:endParaRPr>
              <a:solidFill>
                <a:schemeClr val="dk1"/>
              </a:solidFill>
            </a:endParaRPr>
          </a:p>
        </p:txBody>
      </p:sp>
      <p:sp>
        <p:nvSpPr>
          <p:cNvPr id="288" name="Google Shape;288;g336bdf1d641_2_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1eaf865cb3_0_2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 mayoría de las emisiones de gases de efecto invernadero de EE. UU. provienen del transporte, la generación de energía y la industria.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EE. UU. contribuye significativamente a las emisiones globales de CO2, con las emisiones históricas acumuladas más altas y entre las emisiones per cápita más altas de cualquier país.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Alrededor del </a:t>
            </a:r>
            <a:r>
              <a:rPr lang="en" u="sng">
                <a:solidFill>
                  <a:srgbClr val="007CAD"/>
                </a:solidFill>
                <a:hlinkClick r:id="rId2">
                  <a:extLst>
                    <a:ext uri="{A12FA001-AC4F-418D-AE19-62706E023703}">
                      <ahyp:hlinkClr val="tx"/>
                    </a:ext>
                  </a:extLst>
                </a:hlinkClick>
              </a:rPr>
              <a:t>97% de las emisiones del transporte de EE. UU.</a:t>
            </a:r>
            <a:r>
              <a:rPr lang="en">
                <a:solidFill>
                  <a:srgbClr val="032849"/>
                </a:solidFill>
              </a:rPr>
              <a:t> provienen del CO2 producido durante la combustión de combustibles fósiles como la gasolina y el diésel en motores de combustión interna—principalmente en automóviles y camiones.</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 El sector de la energía eléctrica genera y distribuye electricidad a hogares, empresas, fábricas, vehículos eléctricos y operaciones agrícolas.</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El sector industrial produce bienes y materias primas como acero, cemento, hormigón, productos químicos, minerales y papel. Las emisiones industriales </a:t>
            </a:r>
            <a:r>
              <a:rPr lang="en" u="sng">
                <a:solidFill>
                  <a:srgbClr val="007CAD"/>
                </a:solidFill>
                <a:hlinkClick r:id="rId3">
                  <a:extLst>
                    <a:ext uri="{A12FA001-AC4F-418D-AE19-62706E023703}">
                      <ahyp:hlinkClr val="tx"/>
                    </a:ext>
                  </a:extLst>
                </a:hlinkClick>
              </a:rPr>
              <a:t>provienen principalmente del CO2 producido durante la combustión de los combustibles fósiles</a:t>
            </a:r>
            <a:r>
              <a:rPr lang="en">
                <a:solidFill>
                  <a:srgbClr val="032849"/>
                </a:solidFill>
              </a:rPr>
              <a:t> utilizados para alimentar fábricas y maquinaria.</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Leer más:</a:t>
            </a:r>
            <a:r>
              <a:rPr lang="en" u="sng">
                <a:solidFill>
                  <a:srgbClr val="1155CC"/>
                </a:solidFill>
                <a:hlinkClick r:id="rId4">
                  <a:extLst>
                    <a:ext uri="{A12FA001-AC4F-418D-AE19-62706E023703}">
                      <ahyp:hlinkClr val="tx"/>
                    </a:ext>
                  </a:extLst>
                </a:hlinkClick>
              </a:rPr>
              <a:t> Contaminación que atrapa el calor</a:t>
            </a:r>
            <a:r>
              <a:rPr lang="en">
                <a:solidFill>
                  <a:srgbClr val="032849"/>
                </a:solidFill>
              </a:rPr>
              <a:t> (2024)</a:t>
            </a:r>
            <a:endParaRPr>
              <a:solidFill>
                <a:srgbClr val="032849"/>
              </a:solidFill>
            </a:endParaRPr>
          </a:p>
          <a:p>
            <a:pPr indent="0" lvl="0" marL="0" rtl="0" algn="l">
              <a:spcBef>
                <a:spcPts val="2300"/>
              </a:spcBef>
              <a:spcAft>
                <a:spcPts val="0"/>
              </a:spcAft>
              <a:buNone/>
            </a:pPr>
            <a:r>
              <a:t/>
            </a:r>
            <a:endParaRPr/>
          </a:p>
          <a:p>
            <a:pPr indent="0" lvl="0" marL="0" rtl="0" algn="l">
              <a:spcBef>
                <a:spcPts val="0"/>
              </a:spcBef>
              <a:spcAft>
                <a:spcPts val="0"/>
              </a:spcAft>
              <a:buNone/>
            </a:pPr>
            <a:r>
              <a:t/>
            </a:r>
            <a:endParaRPr/>
          </a:p>
        </p:txBody>
      </p:sp>
      <p:sp>
        <p:nvSpPr>
          <p:cNvPr id="349" name="Google Shape;349;g31eaf865cb3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623be7a3c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3623be7a3c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
                <a:solidFill>
                  <a:schemeClr val="dk1"/>
                </a:solidFill>
              </a:rPr>
              <a:t>⭐ </a:t>
            </a:r>
            <a:r>
              <a:rPr i="1" lang="en">
                <a:solidFill>
                  <a:srgbClr val="032849"/>
                </a:solidFill>
              </a:rPr>
              <a:t>Descargue la última versión de este gráfico </a:t>
            </a:r>
            <a:r>
              <a:rPr i="1" lang="en" u="sng">
                <a:solidFill>
                  <a:schemeClr val="hlink"/>
                </a:solidFill>
                <a:hlinkClick r:id="rId2"/>
              </a:rPr>
              <a:t>aquí</a:t>
            </a:r>
            <a:r>
              <a:rPr i="1" lang="en">
                <a:solidFill>
                  <a:srgbClr val="032849"/>
                </a:solidFill>
              </a:rPr>
              <a:t>.</a:t>
            </a:r>
            <a:r>
              <a:rPr i="1" lang="en">
                <a:solidFill>
                  <a:schemeClr val="dk1"/>
                </a:solidFill>
              </a:rPr>
              <a:t> </a:t>
            </a:r>
            <a:endParaRPr i="1"/>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Las observaciones directas de la temperatura y las concentraciones atmosféricas de CO2 desde 1880 muestran un aumento de ambas desde la Revolución Industrial. Existe consenso científico en que el aumento de la contaminación por carbono impulsa el calentamiento planetario.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Leer más:</a:t>
            </a:r>
            <a:r>
              <a:rPr lang="en" u="sng">
                <a:solidFill>
                  <a:srgbClr val="1155CC"/>
                </a:solidFill>
                <a:hlinkClick r:id="rId3">
                  <a:extLst>
                    <a:ext uri="{A12FA001-AC4F-418D-AE19-62706E023703}">
                      <ahyp:hlinkClr val="tx"/>
                    </a:ext>
                  </a:extLst>
                </a:hlinkClick>
              </a:rPr>
              <a:t> Contaminación que atrapa el calor</a:t>
            </a:r>
            <a:r>
              <a:rPr lang="en">
                <a:solidFill>
                  <a:srgbClr val="032849"/>
                </a:solidFill>
              </a:rPr>
              <a:t> (2024)</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55" name="Google Shape;355;g3623be7a3c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d8bec6c471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i="1" lang="en">
                <a:solidFill>
                  <a:schemeClr val="dk1"/>
                </a:solidFill>
              </a:rPr>
              <a:t>⭐</a:t>
            </a:r>
            <a:r>
              <a:rPr i="1" lang="en">
                <a:solidFill>
                  <a:srgbClr val="032849"/>
                </a:solidFill>
              </a:rPr>
              <a:t>Descargue la última versión de este gráfico </a:t>
            </a:r>
            <a:r>
              <a:rPr i="1" lang="en" u="sng">
                <a:solidFill>
                  <a:schemeClr val="hlink"/>
                </a:solidFill>
                <a:hlinkClick r:id="rId2"/>
              </a:rPr>
              <a:t>aquí</a:t>
            </a:r>
            <a:r>
              <a:rPr i="1" lang="en">
                <a:solidFill>
                  <a:srgbClr val="032849"/>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temperaturas promedio globales en 2025 estuvieron de 1,3°C (2,4°F) por encima de los niveles preindustriales (1850-1900).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récords recientes forman parte de una tendencia más amplia de calentamiento rápido debido a la contaminación que atrapa el calor proveniente de la quema de combustibles fósiles (carbón, petróleo y gas) para electricidad, calefacción y refrigeración, transporte y más.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Leer más: </a:t>
            </a:r>
            <a:r>
              <a:rPr lang="en" u="sng">
                <a:solidFill>
                  <a:schemeClr val="hlink"/>
                </a:solidFill>
                <a:hlinkClick r:id="rId3"/>
              </a:rPr>
              <a:t>Resumen de 2025: Temperaturas globales</a:t>
            </a:r>
            <a:r>
              <a:rPr lang="en">
                <a:solidFill>
                  <a:srgbClr val="032849"/>
                </a:solidFill>
              </a:rPr>
              <a:t> (2026)</a:t>
            </a:r>
            <a:endParaRPr>
              <a:solidFill>
                <a:srgbClr val="032849"/>
              </a:solidFill>
            </a:endParaRPr>
          </a:p>
          <a:p>
            <a:pPr indent="0" lvl="0" marL="0" rtl="0" algn="l">
              <a:spcBef>
                <a:spcPts val="2300"/>
              </a:spcBef>
              <a:spcAft>
                <a:spcPts val="2300"/>
              </a:spcAft>
              <a:buClr>
                <a:schemeClr val="dk1"/>
              </a:buClr>
              <a:buSzPts val="1100"/>
              <a:buFont typeface="Arial"/>
              <a:buNone/>
            </a:pPr>
            <a:r>
              <a:t/>
            </a:r>
            <a:endParaRPr i="1">
              <a:solidFill>
                <a:schemeClr val="dk1"/>
              </a:solidFill>
            </a:endParaRPr>
          </a:p>
        </p:txBody>
      </p:sp>
      <p:sp>
        <p:nvSpPr>
          <p:cNvPr id="362" name="Google Shape;362;g2d8bec6c471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1eaf865cb3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31eaf865cb3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2025 fue el tercer año más cálido de la Tierra desde que comenzaron los registros en 1850, extendiendo una racha de calor global sin precedentes hasta su tercer año.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10 años más cálidos registrados en el planeta han ocurrido desde 2015. Este calor récord reciente no es casualidad.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Cada uno de estos años forma parte de una tendencia más amplia de calentamiento rápido desde que la Revolución Industrial desencadenó un aumento de la contaminación que retiene el calor, provocada por la quema de combustibles fósiles (carbón, petróleo y gas) para la generación de electricidad, la calefacción y la refrigeración, el transporte, la industria y otros fines.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2300"/>
              </a:spcAft>
              <a:buClr>
                <a:schemeClr val="dk1"/>
              </a:buClr>
              <a:buSzPts val="1100"/>
              <a:buFont typeface="Arial"/>
              <a:buNone/>
            </a:pPr>
            <a:r>
              <a:rPr lang="en">
                <a:solidFill>
                  <a:srgbClr val="032849"/>
                </a:solidFill>
              </a:rPr>
              <a:t>Leer más: </a:t>
            </a:r>
            <a:r>
              <a:rPr lang="en" u="sng">
                <a:solidFill>
                  <a:schemeClr val="hlink"/>
                </a:solidFill>
                <a:hlinkClick r:id="rId2"/>
              </a:rPr>
              <a:t>Resumen de 2025: Temperaturas globales</a:t>
            </a:r>
            <a:r>
              <a:rPr lang="en">
                <a:solidFill>
                  <a:srgbClr val="032849"/>
                </a:solidFill>
              </a:rPr>
              <a:t> (2026)</a:t>
            </a:r>
            <a:endParaRPr i="1">
              <a:solidFill>
                <a:schemeClr val="dk1"/>
              </a:solidFill>
            </a:endParaRPr>
          </a:p>
        </p:txBody>
      </p:sp>
      <p:sp>
        <p:nvSpPr>
          <p:cNvPr id="370" name="Google Shape;370;g31eaf865cb3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68842bbc1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68842bbc1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a:t>
            </a:r>
            <a:r>
              <a:rPr i="1" lang="en">
                <a:solidFill>
                  <a:srgbClr val="032849"/>
                </a:solidFill>
              </a:rPr>
              <a:t>Descargue la última versión de este gráfico </a:t>
            </a:r>
            <a:r>
              <a:rPr i="1" lang="en" u="sng">
                <a:solidFill>
                  <a:schemeClr val="hlink"/>
                </a:solidFill>
                <a:hlinkClick r:id="rId2"/>
              </a:rPr>
              <a:t>aquí</a:t>
            </a:r>
            <a:r>
              <a:rPr i="1" lang="en">
                <a:solidFill>
                  <a:srgbClr val="032849"/>
                </a:solidFill>
              </a:rPr>
              <a:t>.</a:t>
            </a:r>
            <a:r>
              <a:rPr i="1" lang="en">
                <a:solidFill>
                  <a:schemeClr val="dk1"/>
                </a:solidFill>
              </a:rPr>
              <a:t>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2300"/>
              </a:spcAft>
              <a:buClr>
                <a:schemeClr val="dk1"/>
              </a:buClr>
              <a:buSzPts val="1100"/>
              <a:buFont typeface="Arial"/>
              <a:buNone/>
            </a:pPr>
            <a:r>
              <a:rPr lang="en">
                <a:solidFill>
                  <a:srgbClr val="032849"/>
                </a:solidFill>
              </a:rPr>
              <a:t>Casi todos los países del mundo firmaron el </a:t>
            </a:r>
            <a:r>
              <a:rPr lang="en" u="sng">
                <a:solidFill>
                  <a:schemeClr val="hlink"/>
                </a:solidFill>
                <a:hlinkClick r:id="rId3"/>
              </a:rPr>
              <a:t>Acuerdo de París</a:t>
            </a:r>
            <a:r>
              <a:rPr lang="en">
                <a:solidFill>
                  <a:srgbClr val="032849"/>
                </a:solidFill>
              </a:rPr>
              <a:t> de 2015 para frenar estos riesgos crecientes, limitando el calentamiento global a muy por debajo de 2°C (3,6°F) en relación con las temperaturas preindustriales y con un límite aspiracional de calentamiento de 1,5°C (2,7°F).</a:t>
            </a:r>
            <a:br>
              <a:rPr lang="en">
                <a:solidFill>
                  <a:srgbClr val="032849"/>
                </a:solidFill>
              </a:rPr>
            </a:br>
            <a:br>
              <a:rPr lang="en">
                <a:solidFill>
                  <a:srgbClr val="032849"/>
                </a:solidFill>
              </a:rPr>
            </a:br>
            <a:r>
              <a:rPr lang="en">
                <a:solidFill>
                  <a:srgbClr val="032849"/>
                </a:solidFill>
              </a:rPr>
              <a:t>Estos límites se refieren al calentamiento a largo plazo, promediado durante al menos 20 años, y no a las temperaturas de un año en particular. Por lo tanto, superar los 1,5°C de calentamiento global respecto a los niveles preindustriales en un solo año, </a:t>
            </a:r>
            <a:r>
              <a:rPr lang="en" u="sng">
                <a:solidFill>
                  <a:schemeClr val="hlink"/>
                </a:solidFill>
                <a:hlinkClick r:id="rId4"/>
              </a:rPr>
              <a:t>como ocurrió por primera vez en 2024</a:t>
            </a:r>
            <a:r>
              <a:rPr lang="en">
                <a:solidFill>
                  <a:srgbClr val="032849"/>
                </a:solidFill>
              </a:rPr>
              <a:t>, no significa que hayamos superado los límites del Acuerdo de París.</a:t>
            </a:r>
            <a:br>
              <a:rPr lang="en">
                <a:solidFill>
                  <a:srgbClr val="032849"/>
                </a:solidFill>
              </a:rPr>
            </a:br>
            <a:br>
              <a:rPr lang="en">
                <a:solidFill>
                  <a:srgbClr val="032849"/>
                </a:solidFill>
              </a:rPr>
            </a:br>
            <a:r>
              <a:rPr lang="en">
                <a:solidFill>
                  <a:srgbClr val="032849"/>
                </a:solidFill>
              </a:rPr>
              <a:t>Según el promedio de los últimos cinco años, las temperaturas globales se sitúan 1,25°C (~2,3°F) por encima de los niveles preindustriales (1850-1900). Y basándonos en la tasa actual de calentamiento, el planeta podría superar el límite a largo plazo de 1,5°C </a:t>
            </a:r>
            <a:r>
              <a:rPr lang="en" u="sng">
                <a:solidFill>
                  <a:schemeClr val="hlink"/>
                </a:solidFill>
                <a:hlinkClick r:id="rId5"/>
              </a:rPr>
              <a:t>alrededor del año 2030</a:t>
            </a:r>
            <a:r>
              <a:rPr lang="en">
                <a:solidFill>
                  <a:srgbClr val="032849"/>
                </a:solidFill>
              </a:rPr>
              <a:t>.</a:t>
            </a:r>
            <a:br>
              <a:rPr lang="en">
                <a:solidFill>
                  <a:srgbClr val="032849"/>
                </a:solidFill>
              </a:rPr>
            </a:br>
            <a:br>
              <a:rPr lang="en">
                <a:solidFill>
                  <a:srgbClr val="032849"/>
                </a:solidFill>
              </a:rPr>
            </a:br>
            <a:r>
              <a:rPr lang="en">
                <a:solidFill>
                  <a:srgbClr val="032849"/>
                </a:solidFill>
              </a:rPr>
              <a:t>Leer más: </a:t>
            </a:r>
            <a:r>
              <a:rPr lang="en" u="sng">
                <a:solidFill>
                  <a:schemeClr val="hlink"/>
                </a:solidFill>
                <a:hlinkClick r:id="rId6"/>
              </a:rPr>
              <a:t>Resumen de 2025: Temperaturas globales</a:t>
            </a:r>
            <a:r>
              <a:rPr lang="en">
                <a:solidFill>
                  <a:srgbClr val="032849"/>
                </a:solidFill>
              </a:rPr>
              <a:t> (2026)</a:t>
            </a:r>
            <a:endParaRPr i="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1eaf865cb3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31eaf865cb3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Haga clic </a:t>
            </a:r>
            <a:r>
              <a:rPr i="1" lang="en" u="sng">
                <a:solidFill>
                  <a:schemeClr val="hlink"/>
                </a:solidFill>
                <a:hlinkClick r:id="rId2"/>
              </a:rPr>
              <a:t>aquí</a:t>
            </a:r>
            <a:r>
              <a:rPr i="1" lang="en">
                <a:solidFill>
                  <a:schemeClr val="dk1"/>
                </a:solidFill>
              </a:rPr>
              <a:t> para descargar un gráfico que muestra los datos diarios de la temperatura de la superficie del mar para el océano global y cuencas seleccionadas, desde 1982 hasta el presente.</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 es solo la atmósfera la que se está calentando, sino también nuestros océanos. Todos dependemos del océano. Regula el clima y afecta el tiempo en la tierra. Alberga una vasta biodiversidad, proporciona alimento a miles de millones de personas y sustenta los medios de vida y las culturas de todo el mundo.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Pero el calentamiento oceánico altera cada una de estas funciones críticas. Y a medida que el planeta se ha calentado en las últimas décadas, alrededor del 90% del exceso de calor se ha trasladado al océano, principalmente a la superficie del mar, que como resultado se ha calentado de forma constante.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Recursos para Reportajes: </a:t>
            </a:r>
            <a:r>
              <a:rPr lang="en" u="sng">
                <a:solidFill>
                  <a:schemeClr val="hlink"/>
                </a:solidFill>
                <a:hlinkClick r:id="rId3"/>
              </a:rPr>
              <a:t>Calentamiento oceánico</a:t>
            </a:r>
            <a:r>
              <a:rPr lang="en">
                <a:solidFill>
                  <a:schemeClr val="dk1"/>
                </a:solidFill>
              </a:rPr>
              <a:t> (2025)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82" name="Google Shape;382;g31eaf865cb3_0_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623be7a3c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623be7a3c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Es posible establecer conexiones explícitas entre el cambio climático y algunos tipos de fenómenos meteorológicos que experimentamos, gracias a décadas de avances científicos. La ciencia de la atribución de eventos nos ayuda a medir cuán más probables, frecuentes o intensos son los eventos meteorológicos específicos debido al cambio climático causado por la mano del hombre.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Algunos eventos de tiempo extremo, como las olas de calor, muestran clara y consistentemente la huella del cambio climático. Para otros tipos de eventos de tiempo extremo, hacer la conexión es más complejo pero no imposible.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2"/>
              </a:rPr>
              <a:t>¿Cómo sabemos cuál es el papel del cambio climático en los eventos meteorológicos? Con la ciencia de la atribución</a:t>
            </a:r>
            <a:r>
              <a:rPr lang="en">
                <a:solidFill>
                  <a:schemeClr val="dk1"/>
                </a:solidFill>
              </a:rPr>
              <a:t>. (2025)</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805187d6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805187d6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Descargue la última versión de este gráfico </a:t>
            </a:r>
            <a:r>
              <a:rPr i="1" lang="en" u="sng">
                <a:solidFill>
                  <a:srgbClr val="2200CC"/>
                </a:solidFill>
                <a:hlinkClick r:id="rId2">
                  <a:extLst>
                    <a:ext uri="{A12FA001-AC4F-418D-AE19-62706E023703}">
                      <ahyp:hlinkClr val="tx"/>
                    </a:ext>
                  </a:extLst>
                </a:hlinkClick>
              </a:rPr>
              <a:t>aquí</a:t>
            </a:r>
            <a:r>
              <a:rPr i="1" lang="en">
                <a:solidFill>
                  <a:schemeClr val="dk1"/>
                </a:solidFill>
              </a:rPr>
              <a:t>.</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a:t>
            </a:r>
            <a:r>
              <a:rPr lang="en" u="sng">
                <a:solidFill>
                  <a:srgbClr val="2200CC"/>
                </a:solidFill>
                <a:hlinkClick r:id="rId3">
                  <a:extLst>
                    <a:ext uri="{A12FA001-AC4F-418D-AE19-62706E023703}">
                      <ahyp:hlinkClr val="tx"/>
                    </a:ext>
                  </a:extLst>
                </a:hlinkClick>
              </a:rPr>
              <a:t>Índice de Cambio Climático (CSI, por las siglas en inglés)</a:t>
            </a:r>
            <a:r>
              <a:rPr lang="en">
                <a:solidFill>
                  <a:schemeClr val="dk1"/>
                </a:solidFill>
              </a:rPr>
              <a:t> de Climate Central aplica la última ciencia de atribución revisada por pares para mapear la influencia del cambio climático en las temperaturas en todo el mundo, todos los días.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Por ejemplo, según el CSI, durante el verano del hemisferio norte (junio-agosto) de 2025, la exposición global al calor impulsado por el cambio climático alcanzó su punto máximo el 19 de julio de 2025. Ese día, alrededor del 50% de la población mundial (unos 4,1 mil millones de personas) experimentó temperaturas fuertemente influenciadas por el cambio climático (nivel 2 del CSI o superior).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2200CC"/>
                </a:solidFill>
                <a:hlinkClick r:id="rId4">
                  <a:extLst>
                    <a:ext uri="{A12FA001-AC4F-418D-AE19-62706E023703}">
                      <ahyp:hlinkClr val="tx"/>
                    </a:ext>
                  </a:extLst>
                </a:hlinkClick>
              </a:rPr>
              <a:t>Personas expuestas al cambio climático: junio-agosto 2025</a:t>
            </a:r>
            <a:r>
              <a:rPr lang="en">
                <a:solidFill>
                  <a:schemeClr val="dk1"/>
                </a:solidFill>
              </a:rPr>
              <a:t> (2025)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Explore el </a:t>
            </a:r>
            <a:r>
              <a:rPr lang="en" u="sng">
                <a:solidFill>
                  <a:srgbClr val="2200CC"/>
                </a:solidFill>
                <a:hlinkClick r:id="rId5">
                  <a:extLst>
                    <a:ext uri="{A12FA001-AC4F-418D-AE19-62706E023703}">
                      <ahyp:hlinkClr val="tx"/>
                    </a:ext>
                  </a:extLst>
                </a:hlinkClick>
              </a:rPr>
              <a:t>Mapa global del Índice de Cambio Climático®</a:t>
            </a:r>
            <a:r>
              <a:rPr lang="en">
                <a:solidFill>
                  <a:schemeClr val="dk1"/>
                </a:solidFill>
              </a:rPr>
              <a:t> y el </a:t>
            </a:r>
            <a:r>
              <a:rPr lang="en" u="sng">
                <a:solidFill>
                  <a:srgbClr val="2200CC"/>
                </a:solidFill>
                <a:hlinkClick r:id="rId6">
                  <a:extLst>
                    <a:ext uri="{A12FA001-AC4F-418D-AE19-62706E023703}">
                      <ahyp:hlinkClr val="tx"/>
                    </a:ext>
                  </a:extLst>
                </a:hlinkClick>
              </a:rPr>
              <a:t>Índice de Cambio Climático: Océano</a:t>
            </a:r>
            <a:r>
              <a:rPr lang="en">
                <a:solidFill>
                  <a:schemeClr val="dk1"/>
                </a:solidFill>
              </a:rPr>
              <a:t> de Climate Central para ver la influencia del cambio climático causado por la mano del hombre en las temperaturas del aire y las temperaturas del océano en todo el mundo, todos los días.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3d11dd68af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3d11dd68af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Esta parte de la presentación resume los impactos del cambio climático global en los EE. UU. Las diapositivas presentan un breve resumen de cómo el cambio climático está afectando seis tipos diferentes de tiempo extremo y por qué esto es importante.</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6806a211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6806a211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a:t>
            </a:r>
            <a:r>
              <a:rPr i="1" lang="en">
                <a:solidFill>
                  <a:srgbClr val="032849"/>
                </a:solidFill>
              </a:rPr>
              <a:t>Descargue la última versión de este gráfico </a:t>
            </a:r>
            <a:r>
              <a:rPr i="1" lang="en" u="sng">
                <a:solidFill>
                  <a:schemeClr val="hlink"/>
                </a:solidFill>
                <a:hlinkClick r:id="rId2"/>
              </a:rPr>
              <a:t>aquí</a:t>
            </a:r>
            <a:r>
              <a:rPr i="1" lang="en">
                <a:solidFill>
                  <a:srgbClr val="032849"/>
                </a:solidFill>
              </a:rPr>
              <a:t>.</a:t>
            </a:r>
            <a:r>
              <a:rPr i="1"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Según los últimos datos de la NOAA, 2025 fue el cuarto año más cálido registrado (desde 1895) para el territorio continental de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temperaturas promedio para los EE. UU. contiguos en 2025 fueron 2,6°F (1,4°C) más cálidas que el promedio del siglo 20th (1901-2000).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nueve años más cálidos para EE. UU. han ocurrido desde 2012, parte de la rápida tendencia al calentamiento global impulsada por la contaminación que atrapa el calor proveniente de la quema de combustibles fósiles (carbón, petróleo y gas).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2300"/>
              </a:spcAft>
              <a:buClr>
                <a:schemeClr val="dk1"/>
              </a:buClr>
              <a:buSzPts val="1100"/>
              <a:buFont typeface="Arial"/>
              <a:buNone/>
            </a:pPr>
            <a:r>
              <a:rPr lang="en">
                <a:solidFill>
                  <a:srgbClr val="032849"/>
                </a:solidFill>
              </a:rPr>
              <a:t>Leer más: </a:t>
            </a:r>
            <a:r>
              <a:rPr lang="en" u="sng">
                <a:solidFill>
                  <a:schemeClr val="hlink"/>
                </a:solidFill>
                <a:hlinkClick r:id="rId3"/>
              </a:rPr>
              <a:t>Resumen de 2025: Temperaturas en EE. UU.</a:t>
            </a:r>
            <a:r>
              <a:rPr lang="en">
                <a:solidFill>
                  <a:srgbClr val="032849"/>
                </a:solidFill>
              </a:rPr>
              <a:t> (2026)</a:t>
            </a:r>
            <a:endParaRPr i="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657f2f331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657f2f331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1eaf865cb3_0_2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Descargue la última versión de este gráfico </a:t>
            </a:r>
            <a:r>
              <a:rPr i="1" lang="en" u="sng">
                <a:solidFill>
                  <a:schemeClr val="hlink"/>
                </a:solidFill>
                <a:hlinkClick r:id="rId2"/>
              </a:rPr>
              <a:t>aquí</a:t>
            </a:r>
            <a:r>
              <a:rPr i="1" lang="en">
                <a:solidFill>
                  <a:schemeClr val="dk1"/>
                </a:solidFill>
              </a:rPr>
              <a:t>.</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frecuencia y el costo de los desastres climáticos y meteorológicos de mil millones de dólares en los EE. UU. han aumentado dramáticamente desde 1980, resultado en pérdidas devastadoras.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Tanto 2023 como 2024 batieron récords anteriores con 28 y 27 desastres de mil millones de dólares, respectivamente. Cada uno de estos eventos causó daños por al menos $1 mil millones.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3"/>
              </a:rPr>
              <a:t>Resumen de 2025: Desastres de mil millones de dólares en EE. UU.</a:t>
            </a:r>
            <a:r>
              <a:rPr lang="en">
                <a:solidFill>
                  <a:schemeClr val="dk1"/>
                </a:solidFill>
              </a:rPr>
              <a:t> (2026)</a:t>
            </a:r>
            <a:endParaRPr>
              <a:solidFill>
                <a:schemeClr val="dk1"/>
              </a:solidFill>
            </a:endParaRPr>
          </a:p>
          <a:p>
            <a:pPr indent="0" lvl="0" marL="0" rtl="0" algn="l">
              <a:spcBef>
                <a:spcPts val="0"/>
              </a:spcBef>
              <a:spcAft>
                <a:spcPts val="0"/>
              </a:spcAft>
              <a:buNone/>
            </a:pPr>
            <a:r>
              <a:t/>
            </a:r>
            <a:endParaRPr/>
          </a:p>
        </p:txBody>
      </p:sp>
      <p:sp>
        <p:nvSpPr>
          <p:cNvPr id="414" name="Google Shape;414;g31eaf865cb3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1eaf865cb3_0_2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 medida que aumenta la frecuencia de desastres de mil millones de dólares, el tiempo promedio entre ellos ha disminuido — de 82 días durante la década de 1980 a 16 días en los últimos 10 años (2016-2025).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tiempo promedio entre desastres de mil millones de dólares en 2025 fue de solo 10 días.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desastres consecutivos, como la ola de tormentas severas de mil millones de dólares durante la primavera de 2025, pueden sobrecargar los recursos disponibles para que las comunidades respondan, se recuperen y se preparen para futuros riesgos.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2"/>
              </a:rPr>
              <a:t>Resumen de 2025: Desastres de mil millones de dólares en EE. UU.</a:t>
            </a:r>
            <a:r>
              <a:rPr lang="en">
                <a:solidFill>
                  <a:schemeClr val="dk1"/>
                </a:solidFill>
              </a:rPr>
              <a:t> (2026)</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420" name="Google Shape;420;g31eaf865cb3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36bdf1d64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36bdf1d64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versiones de este gráfico para nueve regiones principales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nivel nacional, los ciclones tropicales (que incluyen los huracanes) son el tipo de desastre de mil millones de dólares más costoso; las tormentas severas son los más frecuentes. Cada región de EE. UU. se enfrenta a un conjunto diferente de peligros meteorológicos y climáticos cada estación.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tormentas severas e inundaciones de miles de millones de dólares son generalmente más comunes durante la primavera, especialmente en el Medio Oeste Superior, el Valle de Ohio, el Sur, el Sureste y el Noreste.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Durante el verano y el otoño, los incendios forestales de miles de millones de dólares dominan en el Oeste de los EE. UU. y los ciclones tropicales aumentan los riesgos en el Sur, Sureste y Noreste.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Temporadas de desastres de miles de millones de dólares</a:t>
            </a:r>
            <a:r>
              <a:rPr lang="en">
                <a:solidFill>
                  <a:schemeClr val="dk1"/>
                </a:solidFill>
              </a:rPr>
              <a:t> (2024)</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864451d32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864451d32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a:t>
            </a:r>
            <a:r>
              <a:rPr lang="en" u="sng">
                <a:solidFill>
                  <a:srgbClr val="2200CC"/>
                </a:solidFill>
                <a:hlinkClick r:id="rId2">
                  <a:extLst>
                    <a:ext uri="{A12FA001-AC4F-418D-AE19-62706E023703}">
                      <ahyp:hlinkClr val="tx"/>
                    </a:ext>
                  </a:extLst>
                </a:hlinkClick>
              </a:rPr>
              <a:t>Descargue gráficos que muestran los cortes de electricidad relacionados con el tiempo en los 48 estados continentales de EE. UU. Entre 2000 y 2023.</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Muchos tipos de fenómenos meteorológicos extremos son cada vez más frecuentes o intensos debido al cambio climático causado por la mano del hombre. Estos fenómenos ejercen presión sobre la infraestructura energética, que ya es obsoleta, y se encuentran entre las principales causas de los grandes cortes de electricidad en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 todos los grandes apagones registrados en EE. UU. entre 2000 y 2023, el 80% (1.755) se debieron a fenómenos meteorológicos.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mayoría de los apagones relacionados con el tiempo fueron causados ​​por tiempo severo (58%), tormentas invernales (23%) y ciclones tropicales, incluidos los huracanes (14%).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apagones y las altas temperaturas son una combinación peligrosa. Cuando los cortes de energía coinciden con la necesidad de enfriar hogares, escuelas y negocios, los riesgos se multiplican para las poblaciones vulnerables al calor. Los apagones durante la temporada de calor (2014-2023) ocurren ahora un 60% más a menudo que durante el período 2000-2009.</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Lea más: </a:t>
            </a:r>
            <a:r>
              <a:rPr i="1" lang="en" u="sng">
                <a:solidFill>
                  <a:srgbClr val="2200CC"/>
                </a:solidFill>
                <a:hlinkClick r:id="rId3">
                  <a:extLst>
                    <a:ext uri="{A12FA001-AC4F-418D-AE19-62706E023703}">
                      <ahyp:hlinkClr val="tx"/>
                    </a:ext>
                  </a:extLst>
                </a:hlinkClick>
              </a:rPr>
              <a:t>Aumentan los apagones relacionados con el tiempo</a:t>
            </a:r>
            <a:r>
              <a:rPr lang="en">
                <a:solidFill>
                  <a:schemeClr val="dk1"/>
                </a:solidFill>
              </a:rPr>
              <a:t> (2024) y </a:t>
            </a:r>
            <a:r>
              <a:rPr i="1" lang="en" u="sng">
                <a:solidFill>
                  <a:srgbClr val="2200CC"/>
                </a:solidFill>
                <a:hlinkClick r:id="rId4">
                  <a:extLst>
                    <a:ext uri="{A12FA001-AC4F-418D-AE19-62706E023703}">
                      <ahyp:hlinkClr val="tx"/>
                    </a:ext>
                  </a:extLst>
                </a:hlinkClick>
              </a:rPr>
              <a:t>Cortes de energía durante la temporada de calor</a:t>
            </a:r>
            <a:r>
              <a:rPr lang="en">
                <a:solidFill>
                  <a:schemeClr val="dk1"/>
                </a:solidFill>
              </a:rPr>
              <a:t> (2024).</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657f2f331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657f2f331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Calor extremo</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El calor extremo más frecuente e intenso, el peligro natural más mortífero en los EE.UU., es el resultado directo del calentamiento del planeta.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Consulte el </a:t>
            </a:r>
            <a:r>
              <a:rPr lang="en" u="sng">
                <a:solidFill>
                  <a:schemeClr val="hlink"/>
                </a:solidFill>
                <a:hlinkClick r:id="rId2"/>
              </a:rPr>
              <a:t>Kit de Herramientas de Tiempo Extremo: Calor extremo</a:t>
            </a:r>
            <a:r>
              <a:rPr lang="en">
                <a:solidFill>
                  <a:schemeClr val="dk1"/>
                </a:solidFill>
              </a:rPr>
              <a:t> para obtener datos breves (en inglés y español) y los recursos más recientes de Climate Central sobre calor extremo y cambio climático.</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1eaf865cb3_0_2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Haga clic </a:t>
            </a:r>
            <a:r>
              <a:rPr i="1" lang="en" u="sng">
                <a:solidFill>
                  <a:schemeClr val="hlink"/>
                </a:solidFill>
                <a:hlinkClick r:id="rId2"/>
              </a:rPr>
              <a:t>aquí</a:t>
            </a:r>
            <a:r>
              <a:rPr i="1" lang="en">
                <a:solidFill>
                  <a:schemeClr val="dk1"/>
                </a:solidFill>
              </a:rPr>
              <a:t> para descargar la animación.</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primera vista, 1,5°C de calentamiento global puede parecer una cantidad pequeña. Localmente, las temperaturas fluctúan mucho más entre el día y la noche o entre el invierno y el verano. Pero, como promedio global, este límite de calentamiento representa un calentamiento muy significativo.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riesgos para las personas, las economías y los ecosistemas de todo el planeta aumentan con cada fracción de grado de calentamiento global. Para comprender por qué, es importante reconocer que un aumento relativamente pequeño en las temperaturas promedio provoca un aumento relativamente grande en la frecuencia e intensidad del calor extremo, que es el peligro meteorológico más mortífero en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Explore el </a:t>
            </a:r>
            <a:r>
              <a:rPr i="1" lang="en" u="sng">
                <a:solidFill>
                  <a:srgbClr val="2200CC"/>
                </a:solidFill>
                <a:hlinkClick r:id="rId3">
                  <a:extLst>
                    <a:ext uri="{A12FA001-AC4F-418D-AE19-62706E023703}">
                      <ahyp:hlinkClr val="tx"/>
                    </a:ext>
                  </a:extLst>
                </a:hlinkClick>
              </a:rPr>
              <a:t>Rastreador de Récords Locales</a:t>
            </a:r>
            <a:r>
              <a:rPr i="1" lang="en">
                <a:solidFill>
                  <a:schemeClr val="dk1"/>
                </a:solidFill>
              </a:rPr>
              <a:t> de Climate Central para obtener los últimos datos y gráficos que muestran la frecuencia cambiante de temperaturas récord diarias máximas y mínimas en 247 ciudades de EE. UU.</a:t>
            </a:r>
            <a:endParaRPr i="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3" name="Google Shape;443;g31eaf865cb3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36bdf1d64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36bdf1d64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locales para 242 ciudades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Entre 1970 y 2023, los días extremadamente calurosos se volvieron más frecuentes en el 88% (212) de las 242 localidades de EE. UU. analizadas por Climate Central.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mayoría de los lugares analizados (172, o 71%) ahora experimentan al menos una semana adicional de días extremadamente calurosos que a principios de la década de 1970.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El calor es el </a:t>
            </a:r>
            <a:r>
              <a:rPr lang="en" u="sng">
                <a:solidFill>
                  <a:srgbClr val="007CAD"/>
                </a:solidFill>
                <a:hlinkClick r:id="rId3">
                  <a:extLst>
                    <a:ext uri="{A12FA001-AC4F-418D-AE19-62706E023703}">
                      <ahyp:hlinkClr val="tx"/>
                    </a:ext>
                  </a:extLst>
                </a:hlinkClick>
              </a:rPr>
              <a:t>peligro más mortal relacionado con el tiempo</a:t>
            </a:r>
            <a:r>
              <a:rPr lang="en">
                <a:solidFill>
                  <a:srgbClr val="032849"/>
                </a:solidFill>
              </a:rPr>
              <a:t> en los EE. UU.</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4">
                  <a:extLst>
                    <a:ext uri="{A12FA001-AC4F-418D-AE19-62706E023703}">
                      <ahyp:hlinkClr val="tx"/>
                    </a:ext>
                  </a:extLst>
                </a:hlinkClick>
              </a:rPr>
              <a:t>Más días extremadamente calurosos para los deportes escolares</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Explore el </a:t>
            </a:r>
            <a:r>
              <a:rPr i="1" lang="en" u="sng">
                <a:solidFill>
                  <a:srgbClr val="2200CC"/>
                </a:solidFill>
                <a:hlinkClick r:id="rId5">
                  <a:extLst>
                    <a:ext uri="{A12FA001-AC4F-418D-AE19-62706E023703}">
                      <ahyp:hlinkClr val="tx"/>
                    </a:ext>
                  </a:extLst>
                </a:hlinkClick>
              </a:rPr>
              <a:t>Rastreador de Récords Locales</a:t>
            </a:r>
            <a:r>
              <a:rPr i="1" lang="en">
                <a:solidFill>
                  <a:schemeClr val="dk1"/>
                </a:solidFill>
              </a:rPr>
              <a:t> de Climate Central para obtener los últimos datos y gráficos que muestran la frecuencia cambiante de temperaturas récord diarias máximas y mínimas en 247 ciudades de EE. UU.</a:t>
            </a:r>
            <a:endParaRPr i="1">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78f8d687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78f8d687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Descargue gráficos locales para más de 240 ciudades de EE. UU.: </a:t>
            </a:r>
            <a:r>
              <a:rPr i="1" lang="en" u="sng">
                <a:solidFill>
                  <a:srgbClr val="2200CC"/>
                </a:solidFill>
                <a:hlinkClick r:id="rId2">
                  <a:extLst>
                    <a:ext uri="{A12FA001-AC4F-418D-AE19-62706E023703}">
                      <ahyp:hlinkClr val="tx"/>
                    </a:ext>
                  </a:extLst>
                </a:hlinkClick>
              </a:rPr>
              <a:t>gráfico de líneas</a:t>
            </a:r>
            <a:r>
              <a:rPr i="1" lang="en">
                <a:solidFill>
                  <a:schemeClr val="dk1"/>
                </a:solidFill>
              </a:rPr>
              <a:t> o </a:t>
            </a:r>
            <a:r>
              <a:rPr i="1" lang="en" u="sng">
                <a:solidFill>
                  <a:srgbClr val="2200CC"/>
                </a:solidFill>
                <a:hlinkClick r:id="rId3">
                  <a:extLst>
                    <a:ext uri="{A12FA001-AC4F-418D-AE19-62706E023703}">
                      <ahyp:hlinkClr val="tx"/>
                    </a:ext>
                  </a:extLst>
                </a:hlinkClick>
              </a:rPr>
              <a:t>gráfico de barras</a:t>
            </a:r>
            <a:r>
              <a:rPr i="1" lang="en">
                <a:solidFill>
                  <a:schemeClr val="dk1"/>
                </a:solidFill>
              </a:rPr>
              <a:t>.</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medida que nuestro clima calienta, el verano se está calentando en los EE. UU. El calentamiento del verano no se trata solo de días abrasadores, también se trata de noches sofocantes.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noches de verano se han calentado en 231 localidades de EE. UU. analizadas por Climate Central, en promedio 3,1°F.</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Cuando las noches no se enfrían lo suficiente en relación con las temperaturas máximas del día, las personas tienen más dificultades para refrescarse. El calor es el </a:t>
            </a:r>
            <a:r>
              <a:rPr lang="en" u="sng">
                <a:solidFill>
                  <a:srgbClr val="007CAD"/>
                </a:solidFill>
                <a:hlinkClick r:id="rId4">
                  <a:extLst>
                    <a:ext uri="{A12FA001-AC4F-418D-AE19-62706E023703}">
                      <ahyp:hlinkClr val="tx"/>
                    </a:ext>
                  </a:extLst>
                </a:hlinkClick>
              </a:rPr>
              <a:t>peligro más mortal relacionado con el tiempo</a:t>
            </a:r>
            <a:r>
              <a:rPr lang="en">
                <a:solidFill>
                  <a:srgbClr val="032849"/>
                </a:solidFill>
              </a:rPr>
              <a:t> en los EE. UU., y las noches cálidas pueden empeorar el estrés por calor y los riesgos para la salud relacionados durante la época más calurosa del año.</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El cambio climático está teniendo una influencia cada vez mayor en la frecuencia de las sofocantes noches de verano desde 1970 en todas menos una de las 247 principales ciudades de EE. UU. analizadas. En promedio, estas ciudades actualmente experimentan alrededor de 27 noches de verano más cálidas de lo normal con una fuerte huella del cambio climático cada año, en comparación con uno de esos días anualmente durante la década de 1970.</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5">
                  <a:extLst>
                    <a:ext uri="{A12FA001-AC4F-418D-AE19-62706E023703}">
                      <ahyp:hlinkClr val="tx"/>
                    </a:ext>
                  </a:extLst>
                </a:hlinkClick>
              </a:rPr>
              <a:t>Noches cálidas de verano influenciadas por el cambio climático</a:t>
            </a:r>
            <a:r>
              <a:rPr lang="en">
                <a:solidFill>
                  <a:schemeClr val="dk1"/>
                </a:solidFill>
              </a:rPr>
              <a:t> (2025)</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78f8d687eb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78f8d687eb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Los niños—especialmente los bebés, los niños más pequeños y los atletas—se encuentran entre los más vulnerables a las enfermedades relacionadas con el calor. Los bebés y los niños más pequeños tienen dificultades para regular su temperatura corporal central y pueden ser más vulnerables al tiempo cálido. Los niños pequeños sudan menos y se aclimatan al calor más lentamente que los adultos. Durante los deportes o juegos al aire libre, los niños pueden ignorar o pasar por alto los síntomas del estrés por calor.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Sin medidas efectivas para adaptarse a un mundo que se calienta, los niños experimentarán peores impactos en la salud, incluido un </a:t>
            </a:r>
            <a:r>
              <a:rPr lang="en" u="sng">
                <a:solidFill>
                  <a:srgbClr val="007CAD"/>
                </a:solidFill>
                <a:hlinkClick r:id="rId2">
                  <a:extLst>
                    <a:ext uri="{A12FA001-AC4F-418D-AE19-62706E023703}">
                      <ahyp:hlinkClr val="tx"/>
                    </a:ext>
                  </a:extLst>
                </a:hlinkClick>
              </a:rPr>
              <a:t>posible aumento</a:t>
            </a:r>
            <a:r>
              <a:rPr lang="en">
                <a:solidFill>
                  <a:srgbClr val="032849"/>
                </a:solidFill>
              </a:rPr>
              <a:t> en las visitas a la sala de emergencias relacionadas con el calor.</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Los impactos del calor no se sienten por igual. Los estudios han demostrado que </a:t>
            </a:r>
            <a:r>
              <a:rPr lang="en" u="sng">
                <a:solidFill>
                  <a:srgbClr val="007CAD"/>
                </a:solidFill>
                <a:hlinkClick r:id="rId3">
                  <a:extLst>
                    <a:ext uri="{A12FA001-AC4F-418D-AE19-62706E023703}">
                      <ahyp:hlinkClr val="tx"/>
                    </a:ext>
                  </a:extLst>
                </a:hlinkClick>
              </a:rPr>
              <a:t>es más probable </a:t>
            </a:r>
            <a:r>
              <a:rPr lang="en">
                <a:solidFill>
                  <a:srgbClr val="032849"/>
                </a:solidFill>
              </a:rPr>
              <a:t>que las </a:t>
            </a:r>
            <a:r>
              <a:rPr lang="en" u="sng">
                <a:solidFill>
                  <a:srgbClr val="007CAD"/>
                </a:solidFill>
                <a:hlinkClick r:id="rId4">
                  <a:extLst>
                    <a:ext uri="{A12FA001-AC4F-418D-AE19-62706E023703}">
                      <ahyp:hlinkClr val="tx"/>
                    </a:ext>
                  </a:extLst>
                </a:hlinkClick>
              </a:rPr>
              <a:t>islas de calor urbano</a:t>
            </a:r>
            <a:r>
              <a:rPr lang="en">
                <a:solidFill>
                  <a:srgbClr val="032849"/>
                </a:solidFill>
              </a:rPr>
              <a:t> se encuentren en comunidades predominantemente de bajos ingresos y no blancas. </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Es probable que las </a:t>
            </a:r>
            <a:r>
              <a:rPr lang="en" u="sng">
                <a:solidFill>
                  <a:srgbClr val="007CAD"/>
                </a:solidFill>
                <a:hlinkClick r:id="rId5">
                  <a:extLst>
                    <a:ext uri="{A12FA001-AC4F-418D-AE19-62706E023703}">
                      <ahyp:hlinkClr val="tx"/>
                    </a:ext>
                  </a:extLst>
                </a:hlinkClick>
              </a:rPr>
              <a:t>generaciones futuras</a:t>
            </a:r>
            <a:r>
              <a:rPr lang="en">
                <a:solidFill>
                  <a:srgbClr val="032849"/>
                </a:solidFill>
              </a:rPr>
              <a:t> se enfrenten a un cambio acelerado y a riesgos cada vez más intensos, </a:t>
            </a:r>
            <a:r>
              <a:rPr lang="en" u="sng">
                <a:solidFill>
                  <a:srgbClr val="007CAD"/>
                </a:solidFill>
                <a:hlinkClick r:id="rId6">
                  <a:extLst>
                    <a:ext uri="{A12FA001-AC4F-418D-AE19-62706E023703}">
                      <ahyp:hlinkClr val="tx"/>
                    </a:ext>
                  </a:extLst>
                </a:hlinkClick>
              </a:rPr>
              <a:t>especialmente por las olas de calor</a:t>
            </a:r>
            <a:r>
              <a:rPr lang="en">
                <a:solidFill>
                  <a:srgbClr val="032849"/>
                </a:solidFill>
              </a:rPr>
              <a:t>, con el calentamiento continuo. En última instancia, un compromiso con recortes rápidos y sostenidos de la contaminación por carbono es la acción más impactante para reducir la tasa de calentamiento y poner a las generaciones más jóvenes en un camino diferente hacia un futuro más seguro. </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7">
                  <a:extLst>
                    <a:ext uri="{A12FA001-AC4F-418D-AE19-62706E023703}">
                      <ahyp:hlinkClr val="tx"/>
                    </a:ext>
                  </a:extLst>
                </a:hlinkClick>
              </a:rPr>
              <a:t>Riesgos del calor extremo para los niños</a:t>
            </a:r>
            <a:r>
              <a:rPr lang="en">
                <a:solidFill>
                  <a:schemeClr val="dk1"/>
                </a:solidFill>
              </a:rPr>
              <a:t> (2024) y </a:t>
            </a:r>
            <a:r>
              <a:rPr lang="en" u="sng">
                <a:solidFill>
                  <a:srgbClr val="1155CC"/>
                </a:solidFill>
                <a:hlinkClick r:id="rId8">
                  <a:extLst>
                    <a:ext uri="{A12FA001-AC4F-418D-AE19-62706E023703}">
                      <ahyp:hlinkClr val="tx"/>
                    </a:ext>
                  </a:extLst>
                </a:hlinkClick>
              </a:rPr>
              <a:t>Cambio Climático y Salud Infantil: Calor extremo</a:t>
            </a:r>
            <a:r>
              <a:rPr lang="en"/>
              <a:t> (2024)</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805187d6b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805187d6b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locales para 247 ciudades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Debido al cambio climático, los jóvenes de hoy experimentan mucho más calor extremo durante la niñez que las generaciones anteriores.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 promedio, en 247 ciudades principales de EE. UU., la contaminación que atrapa el calor está provocando que los niños de hoy experimenten entre dos y cuatro veces más calor extremo que el que experimentaron las generaciones anteriores durante su niñez.</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Aumenta el riesgo de calor para la niñez</a:t>
            </a:r>
            <a:r>
              <a:rPr lang="en">
                <a:solidFill>
                  <a:schemeClr val="dk1"/>
                </a:solidFill>
              </a:rPr>
              <a:t> (2025)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en" u="sng">
                <a:solidFill>
                  <a:srgbClr val="2200CC"/>
                </a:solidFill>
                <a:hlinkClick r:id="rId4">
                  <a:extLst>
                    <a:ext uri="{A12FA001-AC4F-418D-AE19-62706E023703}">
                      <ahyp:hlinkClr val="tx"/>
                    </a:ext>
                  </a:extLst>
                </a:hlinkClick>
              </a:rPr>
              <a:t>Explore la herramienta</a:t>
            </a:r>
            <a:r>
              <a:rPr i="1" lang="en">
                <a:solidFill>
                  <a:schemeClr val="dk1"/>
                </a:solidFill>
              </a:rPr>
              <a:t> para ver cómo el cambio climático ha influido en el calor extremo que ha enfrentado a lo largo de su vida y compare su experiencia con la de personas de otros lugares y generaciones.</a:t>
            </a:r>
            <a:endParaRPr i="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88c25f1d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88c25f1d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📍Descargue gráficos locales para </a:t>
            </a:r>
            <a:r>
              <a:rPr i="1" lang="en" u="sng">
                <a:solidFill>
                  <a:srgbClr val="1155CC"/>
                </a:solidFill>
                <a:hlinkClick r:id="rId2">
                  <a:extLst>
                    <a:ext uri="{A12FA001-AC4F-418D-AE19-62706E023703}">
                      <ahyp:hlinkClr val="tx"/>
                    </a:ext>
                  </a:extLst>
                </a:hlinkClick>
              </a:rPr>
              <a:t>195 ciudades estadounidenses</a:t>
            </a:r>
            <a:r>
              <a:rPr i="1" lang="en">
                <a:solidFill>
                  <a:schemeClr val="dk1"/>
                </a:solidFill>
              </a:rPr>
              <a:t> y </a:t>
            </a:r>
            <a:r>
              <a:rPr i="1" lang="en" u="sng">
                <a:solidFill>
                  <a:srgbClr val="1155CC"/>
                </a:solidFill>
                <a:hlinkClick r:id="rId3">
                  <a:extLst>
                    <a:ext uri="{A12FA001-AC4F-418D-AE19-62706E023703}">
                      <ahyp:hlinkClr val="tx"/>
                    </a:ext>
                  </a:extLst>
                </a:hlinkClick>
              </a:rPr>
              <a:t>49 estados</a:t>
            </a:r>
            <a:r>
              <a:rPr i="1" lang="en">
                <a:solidFill>
                  <a:schemeClr val="dk1"/>
                </a:solidFill>
              </a:rPr>
              <a:t>.</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Cada franja representa la temperatura global promediada durante un año, desde 1850 hasta 2024. Las bandas rojas son años que fueron más cálidos que el promedio de 1961-2010; las bandas azules son años más fríos. </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4">
                  <a:extLst>
                    <a:ext uri="{A12FA001-AC4F-418D-AE19-62706E023703}">
                      <ahyp:hlinkClr val="tx"/>
                    </a:ext>
                  </a:extLst>
                </a:hlinkClick>
              </a:rPr>
              <a:t>Rayas de Calentamiento: Ciudades y estados de EE. UU.</a:t>
            </a:r>
            <a:r>
              <a:rPr lang="en">
                <a:solidFill>
                  <a:schemeClr val="dk1"/>
                </a:solidFill>
              </a:rPr>
              <a:t> (2025)</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657f2f331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657f2f331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Fuertes lluvias e inundaciones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El cambio climático está provocando extremos de precipitaciones más intensas y un riesgo de inundaciones mayor y más inequitativo en muchas partes de EE. UU.</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Consulte el </a:t>
            </a:r>
            <a:r>
              <a:rPr lang="en" u="sng">
                <a:solidFill>
                  <a:schemeClr val="hlink"/>
                </a:solidFill>
                <a:hlinkClick r:id="rId2"/>
              </a:rPr>
              <a:t>Kit de Herramientas de Tiempo Extremo: Fuertes lluvias e inundaciones</a:t>
            </a:r>
            <a:r>
              <a:rPr lang="en">
                <a:solidFill>
                  <a:schemeClr val="dk1"/>
                </a:solidFill>
              </a:rPr>
              <a:t> para obtener datos breves (en inglés y español) y los recursos más recientes de Climate Central sobre lluvias intensas e inundaciones.</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1eaf865cb3_0_2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Por cada 1°F de calentamiento, el aire puede contener un 4% más de humedad, lo que aumenta las posibilidades de aguaceros más fuertes que contribuyen a los peligros de inundaciones repentinas.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Fuertes aguaceros traen más lluvia, más rápido, causando inundaciones repentinas y deslizamientos de tierra que pueden desplazar familias, ahogar cultivos, dañar la infraestructura y exponer a las personas a escombros peligrosos, contaminantes y enfermedades transmitidas por el agua.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2">
                  <a:extLst>
                    <a:ext uri="{A12FA001-AC4F-418D-AE19-62706E023703}">
                      <ahyp:hlinkClr val="tx"/>
                    </a:ext>
                  </a:extLst>
                </a:hlinkClick>
              </a:rPr>
              <a:t>Lluvias más intensas en ciudades de EE. UU.</a:t>
            </a:r>
            <a:r>
              <a:rPr lang="en">
                <a:solidFill>
                  <a:schemeClr val="dk1"/>
                </a:solidFill>
              </a:rPr>
              <a:t> (2025)</a:t>
            </a:r>
            <a:endParaRPr/>
          </a:p>
          <a:p>
            <a:pPr indent="0" lvl="0" marL="0" rtl="0" algn="l">
              <a:spcBef>
                <a:spcPts val="0"/>
              </a:spcBef>
              <a:spcAft>
                <a:spcPts val="0"/>
              </a:spcAft>
              <a:buNone/>
            </a:pPr>
            <a:r>
              <a:t/>
            </a:r>
            <a:endParaRPr/>
          </a:p>
        </p:txBody>
      </p:sp>
      <p:sp>
        <p:nvSpPr>
          <p:cNvPr id="477" name="Google Shape;477;g31eaf865cb3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1eaf865cb3_0_2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locales para 144 ciudades de EE. UU.</a:t>
            </a:r>
            <a:r>
              <a:rPr i="1" lang="en">
                <a:solidFill>
                  <a:schemeClr val="dk1"/>
                </a:solidFill>
              </a:rPr>
              <a:t> </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medida que el clima se ha calentado durante las últimas seis décadas, los eventos de lluvia más fuertes se han vuelto más intensos en todas las regiones principales de los EE. UU. continentales, lideradas por: el Noreste, el Medio Oeste y el Sudeste.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Fuertes aguaceros traen más lluvia, más rápido, causando inundaciones repentinas y deslizamientos de tierra que pueden desplazar familias, ahogar cultivos, dañar la infraestructura y exponer a las personas a escombros peligrosos, contaminantes y enfermedades transmitidas por el agua.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rápida aparición de inundaciones súbitas limita el tiempo para remover a las personas del peligro.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personas de color y las que viven en casas móviles están desproporcionadamente expuestas a las inundaciones, especialmente en las zonas rurales y en el sur de los EE. UU. Los niños se encuentran entre los más vulnerables a los impactos en la salud física, mental y emocional que se experimentan durante y después de una inundación.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Precipitaciones extremas en un clima más cálido</a:t>
            </a:r>
            <a:r>
              <a:rPr lang="en">
                <a:solidFill>
                  <a:schemeClr val="dk1"/>
                </a:solidFill>
              </a:rPr>
              <a:t> (2024); </a:t>
            </a:r>
            <a:r>
              <a:rPr lang="en" u="sng">
                <a:solidFill>
                  <a:srgbClr val="1155CC"/>
                </a:solidFill>
                <a:hlinkClick r:id="rId4">
                  <a:extLst>
                    <a:ext uri="{A12FA001-AC4F-418D-AE19-62706E023703}">
                      <ahyp:hlinkClr val="tx"/>
                    </a:ext>
                  </a:extLst>
                </a:hlinkClick>
              </a:rPr>
              <a:t>Cambio climático e inundaciones tierra adentro</a:t>
            </a:r>
            <a:r>
              <a:rPr lang="en">
                <a:solidFill>
                  <a:schemeClr val="dk1"/>
                </a:solidFill>
              </a:rPr>
              <a:t> (2024)</a:t>
            </a:r>
            <a:endParaRPr/>
          </a:p>
        </p:txBody>
      </p:sp>
      <p:sp>
        <p:nvSpPr>
          <p:cNvPr id="482" name="Google Shape;482;g31eaf865cb3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84d9c1a3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84d9c1a3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Sequía</a:t>
            </a:r>
            <a:endParaRPr b="1" sz="1500"/>
          </a:p>
          <a:p>
            <a:pPr indent="0" lvl="0" marL="0" rtl="0" algn="l">
              <a:spcBef>
                <a:spcPts val="0"/>
              </a:spcBef>
              <a:spcAft>
                <a:spcPts val="0"/>
              </a:spcAft>
              <a:buNone/>
            </a:pPr>
            <a:r>
              <a:t/>
            </a:r>
            <a:endParaRPr b="1"/>
          </a:p>
          <a:p>
            <a:pPr indent="0" lvl="0" marL="0" rtl="0" algn="l">
              <a:spcBef>
                <a:spcPts val="0"/>
              </a:spcBef>
              <a:spcAft>
                <a:spcPts val="0"/>
              </a:spcAft>
              <a:buClr>
                <a:schemeClr val="dk1"/>
              </a:buClr>
              <a:buSzPts val="1100"/>
              <a:buFont typeface="Arial"/>
              <a:buNone/>
            </a:pPr>
            <a:r>
              <a:rPr b="1" lang="en">
                <a:solidFill>
                  <a:schemeClr val="dk1"/>
                </a:solidFill>
              </a:rPr>
              <a:t>El aumento de las temperaturas globales está alterando el ciclo del agua y aumentando el riesgo de sequía en partes de los EE. UU.</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Los EE. UU. ha experimentado sequías significativas de los tres tipos en las últimas décadas y siglos. La sequía puede tener consecuencias a corto y largo plazo en el suministro de agua, la agricultura, los ecosistemas, el riesgo de incendios forestales, la salud pública y más.</a:t>
            </a:r>
            <a:endParaRPr b="1"/>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Consulte el </a:t>
            </a:r>
            <a:r>
              <a:rPr lang="en" u="sng">
                <a:solidFill>
                  <a:schemeClr val="hlink"/>
                </a:solidFill>
                <a:hlinkClick r:id="rId2"/>
              </a:rPr>
              <a:t>Kit de Herramientas de Tiempo Extremo: Sequía</a:t>
            </a:r>
            <a:r>
              <a:rPr lang="en">
                <a:solidFill>
                  <a:schemeClr val="dk1"/>
                </a:solidFill>
              </a:rPr>
              <a:t> para obtener datos breves (en inglés y español) y los recursos más recientes de Climate Central sobre la sequía.</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84d9c1a36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84d9c1a36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aumento incesante de la contaminación que atrapa el calor está calentando el planeta y cambiando la dinámica de la sequía y sus efectos sobre la seguridad hídrica, el suministro de alimentos, los incendios forestales y los ecosistemas.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A medida que aumentan las temperaturas, la atmósfera se vuelve más sedienta y extrae más agua de los arroyos, los suelos y las plantas, lo que causa o empeora la sequía y alimenta el riesgo de incendios forestales.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Investigaciones recientes muestran que, en nuestro clima en calentamiento, la creciente demanda de agua de la atmósfera es una causa cada vez más importante de sequía en el oeste de los EE. UU. y en todo el mundo.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Históricamente, la falta de lluvia y nieve fue la principal causa de sequía en el oeste de los EE. UU. Pero desde el año 2000, la sed atmosférica debido al calentamiento causado por la mano del hombre ha tomado la delantera en impulsar la sequía en la región.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2">
                  <a:extLst>
                    <a:ext uri="{A12FA001-AC4F-418D-AE19-62706E023703}">
                      <ahyp:hlinkClr val="tx"/>
                    </a:ext>
                  </a:extLst>
                </a:hlinkClick>
              </a:rPr>
              <a:t>Aire más cálido y seco empeora las sequías</a:t>
            </a:r>
            <a:r>
              <a:rPr lang="en">
                <a:solidFill>
                  <a:schemeClr val="dk1"/>
                </a:solidFill>
              </a:rPr>
              <a:t> (2025)</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84d9c1a36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84d9c1a36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Desde principios del siglo XX, el oeste de los EE. UU. se ha vuelto más seco y el este de los EE. UU. se ha vuelto más húmedo. El Suroeste, junto con California y Nevada, han experimentado la intensificación de sequía más extrema en todo el país.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Durante el mismo período, el este de los EE. UU., y especialmente el Noreste y el Medio Oeste Superior, generalmente se han vuelto más húmedos.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A medida que aumentan las temperaturas, la capacidad de la atmósfera para absorber y retener la humedad aumenta exponencialmente. De esta manera, la atmósfera actúa </a:t>
            </a:r>
            <a:r>
              <a:rPr lang="en" u="sng">
                <a:solidFill>
                  <a:srgbClr val="007CAD"/>
                </a:solidFill>
                <a:hlinkClick r:id="rId2">
                  <a:extLst>
                    <a:ext uri="{A12FA001-AC4F-418D-AE19-62706E023703}">
                      <ahyp:hlinkClr val="tx"/>
                    </a:ext>
                  </a:extLst>
                </a:hlinkClick>
              </a:rPr>
              <a:t>como una esponja</a:t>
            </a:r>
            <a:r>
              <a:rPr lang="en">
                <a:solidFill>
                  <a:srgbClr val="032849"/>
                </a:solidFill>
              </a:rPr>
              <a:t> que crece aproximadamente un 4% por cada 1°F de calentamiento, absorbiendo más humedad de la superficie de la Tierra y lloviendo más agua.</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Así es como el calentamiento climático </a:t>
            </a:r>
            <a:r>
              <a:rPr lang="en" u="sng">
                <a:solidFill>
                  <a:srgbClr val="007CAD"/>
                </a:solidFill>
                <a:hlinkClick r:id="rId3">
                  <a:extLst>
                    <a:ext uri="{A12FA001-AC4F-418D-AE19-62706E023703}">
                      <ahyp:hlinkClr val="tx"/>
                    </a:ext>
                  </a:extLst>
                </a:hlinkClick>
              </a:rPr>
              <a:t>intensifica el ciclo del agua</a:t>
            </a:r>
            <a:r>
              <a:rPr lang="en">
                <a:solidFill>
                  <a:srgbClr val="032849"/>
                </a:solidFill>
              </a:rPr>
              <a:t> y amplifica tanto las </a:t>
            </a:r>
            <a:r>
              <a:rPr lang="en" u="sng">
                <a:solidFill>
                  <a:srgbClr val="007CAD"/>
                </a:solidFill>
                <a:hlinkClick r:id="rId4">
                  <a:extLst>
                    <a:ext uri="{A12FA001-AC4F-418D-AE19-62706E023703}">
                      <ahyp:hlinkClr val="tx"/>
                    </a:ext>
                  </a:extLst>
                </a:hlinkClick>
              </a:rPr>
              <a:t>fuertes lluvias</a:t>
            </a:r>
            <a:r>
              <a:rPr lang="en">
                <a:solidFill>
                  <a:srgbClr val="032849"/>
                </a:solidFill>
              </a:rPr>
              <a:t> como la sequía. </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A medida que el calentamiento se intensifica y la demanda de evaporación aumenta aún más, el suministro finito de agua de arroyos, suelos y plantas en la superficie de la tierra eventualmente no podrá satisfacer la demanda, lo que provocará o empeorará la sequía.</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5">
                  <a:extLst>
                    <a:ext uri="{A12FA001-AC4F-418D-AE19-62706E023703}">
                      <ahyp:hlinkClr val="tx"/>
                    </a:ext>
                  </a:extLst>
                </a:hlinkClick>
              </a:rPr>
              <a:t>Aire más cálido y seco empeora las sequías</a:t>
            </a:r>
            <a:r>
              <a:rPr lang="en">
                <a:solidFill>
                  <a:srgbClr val="032849"/>
                </a:solidFill>
              </a:rPr>
              <a:t> (2025)</a:t>
            </a:r>
            <a:endParaRPr>
              <a:solidFill>
                <a:schemeClr val="dk1"/>
              </a:solidFill>
            </a:endParaRPr>
          </a:p>
          <a:p>
            <a:pPr indent="0" lvl="0" marL="0" rtl="0" algn="l">
              <a:spcBef>
                <a:spcPts val="230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657f2f331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657f2f331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Incendios forestales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Condiciones más frecuentes de calor, sequedad y viento contribuyen a una mayor cantidad de incendios forestales que ponen en riesgo a las personas y los ecosistemas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Consulte el </a:t>
            </a:r>
            <a:r>
              <a:rPr lang="en" u="sng">
                <a:solidFill>
                  <a:schemeClr val="hlink"/>
                </a:solidFill>
                <a:hlinkClick r:id="rId2"/>
              </a:rPr>
              <a:t>Kit de Herramientas de Tiempo Extremo: Incendios forestales</a:t>
            </a:r>
            <a:r>
              <a:rPr lang="en">
                <a:solidFill>
                  <a:schemeClr val="dk1"/>
                </a:solidFill>
              </a:rPr>
              <a:t> para obtener datos breves (en inglés y español) y los recursos más recientes de Climate Central sobre incendios forestales.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6806a2115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6806a2115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32849"/>
                </a:solidFill>
              </a:rPr>
              <a:t>Los incendios forestales son provocados por eventos naturales (generalmente </a:t>
            </a:r>
            <a:r>
              <a:rPr lang="en" u="sng">
                <a:solidFill>
                  <a:srgbClr val="007CAD"/>
                </a:solidFill>
                <a:hlinkClick r:id="rId2">
                  <a:extLst>
                    <a:ext uri="{A12FA001-AC4F-418D-AE19-62706E023703}">
                      <ahyp:hlinkClr val="tx"/>
                    </a:ext>
                  </a:extLst>
                </a:hlinkClick>
              </a:rPr>
              <a:t>rayos</a:t>
            </a:r>
            <a:r>
              <a:rPr lang="en">
                <a:solidFill>
                  <a:srgbClr val="032849"/>
                </a:solidFill>
              </a:rPr>
              <a:t>) o por </a:t>
            </a:r>
            <a:r>
              <a:rPr lang="en" u="sng">
                <a:solidFill>
                  <a:srgbClr val="007CAD"/>
                </a:solidFill>
                <a:hlinkClick r:id="rId3">
                  <a:extLst>
                    <a:ext uri="{A12FA001-AC4F-418D-AE19-62706E023703}">
                      <ahyp:hlinkClr val="tx"/>
                    </a:ext>
                  </a:extLst>
                </a:hlinkClick>
              </a:rPr>
              <a:t>actividades humanas</a:t>
            </a:r>
            <a:r>
              <a:rPr lang="en">
                <a:solidFill>
                  <a:srgbClr val="032849"/>
                </a:solidFill>
              </a:rPr>
              <a:t>. Pero el </a:t>
            </a:r>
            <a:r>
              <a:rPr lang="en" u="sng">
                <a:solidFill>
                  <a:srgbClr val="007CAD"/>
                </a:solidFill>
                <a:hlinkClick r:id="rId4">
                  <a:extLst>
                    <a:ext uri="{A12FA001-AC4F-418D-AE19-62706E023703}">
                      <ahyp:hlinkClr val="tx"/>
                    </a:ext>
                  </a:extLst>
                </a:hlinkClick>
              </a:rPr>
              <a:t>87% de los incendios forestales en los EE. UU.</a:t>
            </a:r>
            <a:r>
              <a:rPr lang="en">
                <a:solidFill>
                  <a:srgbClr val="032849"/>
                </a:solidFill>
              </a:rPr>
              <a:t> entre 2001 y 2024 fueron provocados por personas, lo que representa casi la mitad de todos los acres quemados durante ese período. </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Independientemente de cómo comiencen los incendios, las condiciones más frecuentes de calor, sequedad y viento (conocidas como tiempo favorable para incendios) preparan el paisaje para que los incendios forestales se enciendan y se propaguen. </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El cambio climático está causando tiempo favorable para incendios más frecuente en los EE. UU. Las temperaturas más cálidas y el aire, la vegetación y los suelos cada vez más secos facilitan la propagación de los incendios y dificultan su lucha o prevención.</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A medida que el tiempo favorable para incendios se vuelve más frecuente, hay más días en los que las condiciones extremas pueden convertir pequeños incendios en grandes o alimentar el crecimiento de grandes incendios forestales.</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5">
                  <a:extLst>
                    <a:ext uri="{A12FA001-AC4F-418D-AE19-62706E023703}">
                      <ahyp:hlinkClr val="tx"/>
                    </a:ext>
                  </a:extLst>
                </a:hlinkClick>
              </a:rPr>
              <a:t>Mayor frecuencia de tiempo favorable para incendios</a:t>
            </a:r>
            <a:r>
              <a:rPr lang="en">
                <a:solidFill>
                  <a:schemeClr val="dk1"/>
                </a:solidFill>
              </a:rPr>
              <a:t> (2025)</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6806a21155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6806a2115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rgbClr val="032849"/>
                </a:solidFill>
              </a:rPr>
              <a:t> </a:t>
            </a:r>
            <a:r>
              <a:rPr i="1" lang="en" u="sng">
                <a:solidFill>
                  <a:srgbClr val="2200CC"/>
                </a:solidFill>
                <a:hlinkClick r:id="rId2">
                  <a:extLst>
                    <a:ext uri="{A12FA001-AC4F-418D-AE19-62706E023703}">
                      <ahyp:hlinkClr val="tx"/>
                    </a:ext>
                  </a:extLst>
                </a:hlinkClick>
              </a:rPr>
              <a:t>Descargue gráficos locales para 245 divisiones climáticas que abarcan los EE. UU. contiguos.</a:t>
            </a:r>
            <a:endParaRPr i="1">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Las temporadas de incendios forestales se están alargando e intensificando, particularmente en el oeste de los EE. UU. Partes del este de los EE. UU. han visto aumentos más pequeños pero impactantes en los días de tiempo favorable para incendios.</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El oeste de los EE. UU. ha experimentado un fuerte aumento en el número anual promedio de días de tiempo favorable para incendios desde 1973.</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Las áreas del Sur de California, Nuevo México, Texas y Arizona han experimentado algunos de los mayores aumentos en los días anuales de tiempo favorable para incendios, y algunas áreas ahora ven alrededor de dos meses más de tiempo favorable para incendios por año en comparación con hace medio siglo.</a:t>
            </a:r>
            <a:endParaRPr>
              <a:solidFill>
                <a:srgbClr val="032849"/>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3">
                  <a:extLst>
                    <a:ext uri="{A12FA001-AC4F-418D-AE19-62706E023703}">
                      <ahyp:hlinkClr val="tx"/>
                    </a:ext>
                  </a:extLst>
                </a:hlinkClick>
              </a:rPr>
              <a:t>Mayor frecuencia de tiempo favorable para incendios</a:t>
            </a:r>
            <a:r>
              <a:rPr lang="en">
                <a:solidFill>
                  <a:schemeClr val="dk1"/>
                </a:solidFill>
              </a:rPr>
              <a:t> (2025)</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78f8d687eb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378f8d687eb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32849"/>
                </a:solidFill>
              </a:rPr>
              <a:t>Cuando las personas inhalan el humo de los incendios forestales, estas diminutas partículas pueden llegar a lo profundo de los pulmones e incluso al torrente sanguíneo, provocando una serie de efectos sobre la salud, desde irritaciones leves hasta enfermedades cardiovasculares y respiratorias graves.</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El humo de los incendios forestales también puede afectar los resultados del aprendizaje. Un estudio reciente encontró que la exposición a PM2.5 del humo de los incendios forestales corresponde a </a:t>
            </a:r>
            <a:r>
              <a:rPr lang="en" u="sng">
                <a:solidFill>
                  <a:srgbClr val="007CAD"/>
                </a:solidFill>
                <a:hlinkClick r:id="rId2">
                  <a:extLst>
                    <a:ext uri="{A12FA001-AC4F-418D-AE19-62706E023703}">
                      <ahyp:hlinkClr val="tx"/>
                    </a:ext>
                  </a:extLst>
                </a:hlinkClick>
              </a:rPr>
              <a:t>puntajes más bajos en las pruebas</a:t>
            </a:r>
            <a:r>
              <a:rPr lang="en">
                <a:solidFill>
                  <a:srgbClr val="032849"/>
                </a:solidFill>
              </a:rPr>
              <a:t> entre los estudiantes estadounidenses de ocho a 14 años.</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El humo de los incendios forestales es peligroso para todos, pero </a:t>
            </a:r>
            <a:r>
              <a:rPr lang="en" u="sng">
                <a:solidFill>
                  <a:srgbClr val="007CAD"/>
                </a:solidFill>
                <a:hlinkClick r:id="rId3">
                  <a:extLst>
                    <a:ext uri="{A12FA001-AC4F-418D-AE19-62706E023703}">
                      <ahyp:hlinkClr val="tx"/>
                    </a:ext>
                  </a:extLst>
                </a:hlinkClick>
              </a:rPr>
              <a:t>algunas personas enfrentan mayores riesgos</a:t>
            </a:r>
            <a:r>
              <a:rPr lang="en">
                <a:solidFill>
                  <a:srgbClr val="032849"/>
                </a:solidFill>
              </a:rPr>
              <a:t>, incluidos los ancianos, las personas embarazadas, los niños y las personas con afecciones crónicas como asma, EPOC y enfermedades cardíacas. Algunas personas, incluidos los </a:t>
            </a:r>
            <a:r>
              <a:rPr lang="en" u="sng">
                <a:solidFill>
                  <a:srgbClr val="007CAD"/>
                </a:solidFill>
                <a:hlinkClick r:id="rId4">
                  <a:extLst>
                    <a:ext uri="{A12FA001-AC4F-418D-AE19-62706E023703}">
                      <ahyp:hlinkClr val="tx"/>
                    </a:ext>
                  </a:extLst>
                </a:hlinkClick>
              </a:rPr>
              <a:t>bomberos forestales</a:t>
            </a:r>
            <a:r>
              <a:rPr lang="en">
                <a:solidFill>
                  <a:srgbClr val="032849"/>
                </a:solidFill>
              </a:rPr>
              <a:t>, los socorristas y los trabajadores al aire libre, también enfrentan mayores riesgos de exposición al fuego y al humo durante los brotes de incendios forestales.</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5">
                  <a:extLst>
                    <a:ext uri="{A12FA001-AC4F-418D-AE19-62706E023703}">
                      <ahyp:hlinkClr val="tx"/>
                    </a:ext>
                  </a:extLst>
                </a:hlinkClick>
              </a:rPr>
              <a:t>El cambio climático empeora el humo de incendios forestales</a:t>
            </a:r>
            <a:r>
              <a:rPr lang="en">
                <a:solidFill>
                  <a:srgbClr val="032849"/>
                </a:solidFill>
              </a:rPr>
              <a:t> (2025) y </a:t>
            </a:r>
            <a:r>
              <a:rPr lang="en" u="sng">
                <a:solidFill>
                  <a:srgbClr val="1155CC"/>
                </a:solidFill>
                <a:hlinkClick r:id="rId6">
                  <a:extLst>
                    <a:ext uri="{A12FA001-AC4F-418D-AE19-62706E023703}">
                      <ahyp:hlinkClr val="tx"/>
                    </a:ext>
                  </a:extLst>
                </a:hlinkClick>
              </a:rPr>
              <a:t>La quema de combustibles fósiles empeora la calidad del aire</a:t>
            </a:r>
            <a:r>
              <a:rPr lang="en">
                <a:solidFill>
                  <a:srgbClr val="032849"/>
                </a:solidFill>
              </a:rPr>
              <a:t> (2025)</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6806a2115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6806a2115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Esta parte de la presentación: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Explica cómo la contaminación de carbono causada por el mano del hombre atrapa el calor e impulsa el calentamiento del planeta.</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Analiza las tendencias observadas en el calentamiento global.</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78f8d687eb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78f8d687eb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32849"/>
                </a:solidFill>
              </a:rPr>
              <a:t>El cambio climático causado por la mano del hombre ha </a:t>
            </a:r>
            <a:r>
              <a:rPr lang="en" u="sng">
                <a:solidFill>
                  <a:srgbClr val="007CAD"/>
                </a:solidFill>
                <a:hlinkClick r:id="rId2">
                  <a:extLst>
                    <a:ext uri="{A12FA001-AC4F-418D-AE19-62706E023703}">
                      <ahyp:hlinkClr val="tx"/>
                    </a:ext>
                  </a:extLst>
                </a:hlinkClick>
              </a:rPr>
              <a:t>alimentado una mayor actividad de incendios en el oeste de los EE. UU.</a:t>
            </a:r>
            <a:r>
              <a:rPr lang="en">
                <a:solidFill>
                  <a:srgbClr val="032849"/>
                </a:solidFill>
              </a:rPr>
              <a:t>, </a:t>
            </a:r>
            <a:r>
              <a:rPr lang="en" u="sng">
                <a:solidFill>
                  <a:srgbClr val="007CAD"/>
                </a:solidFill>
                <a:hlinkClick r:id="rId3">
                  <a:extLst>
                    <a:ext uri="{A12FA001-AC4F-418D-AE19-62706E023703}">
                      <ahyp:hlinkClr val="tx"/>
                    </a:ext>
                  </a:extLst>
                </a:hlinkClick>
              </a:rPr>
              <a:t>aumentado la frecuencia e intensidad del tiempo favorable para los incendios</a:t>
            </a:r>
            <a:r>
              <a:rPr lang="en">
                <a:solidFill>
                  <a:srgbClr val="032849"/>
                </a:solidFill>
              </a:rPr>
              <a:t> y </a:t>
            </a:r>
            <a:r>
              <a:rPr lang="en" u="sng">
                <a:solidFill>
                  <a:srgbClr val="007CAD"/>
                </a:solidFill>
                <a:hlinkClick r:id="rId4">
                  <a:extLst>
                    <a:ext uri="{A12FA001-AC4F-418D-AE19-62706E023703}">
                      <ahyp:hlinkClr val="tx"/>
                    </a:ext>
                  </a:extLst>
                </a:hlinkClick>
              </a:rPr>
              <a:t>expandido las áreas quemadas</a:t>
            </a:r>
            <a:r>
              <a:rPr lang="en">
                <a:solidFill>
                  <a:srgbClr val="032849"/>
                </a:solidFill>
              </a:rPr>
              <a:t> en los EE. UU.</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Investigaciones emergentes muestran que el cambio climático también está empeorando el humo de los incendios forestales y los efectos relacionados con la salud. La exposición por persona al humo nocivo de los incendios forestales en los EE. UU. fue cuatro veces mayor durante 2020-2024, en promedio cada año, que durante 2006-2019.</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El humo de los incendios forestales puede extenderse a cientos o incluso miles de millas de distancia, afectando la salud lejos de las áreas con incendios activos.</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Una nueva investigación muestra que el humo de los incendios forestales causó 164.000 muertes prematuras en los EE. UU. de 2006 a 2020, y que el cambio climático contribuyó a alrededor de 15.000 de esas muertes relacionadas con el humo. </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5">
                  <a:extLst>
                    <a:ext uri="{A12FA001-AC4F-418D-AE19-62706E023703}">
                      <ahyp:hlinkClr val="tx"/>
                    </a:ext>
                  </a:extLst>
                </a:hlinkClick>
              </a:rPr>
              <a:t>El cambio climático empeora el humo de incendios forestales</a:t>
            </a:r>
            <a:r>
              <a:rPr lang="en">
                <a:solidFill>
                  <a:srgbClr val="032849"/>
                </a:solidFill>
              </a:rPr>
              <a:t> (2025)</a:t>
            </a:r>
            <a:endParaRPr>
              <a:solidFill>
                <a:srgbClr val="032849"/>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657f2f331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657f2f331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Tormentas severas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El tiempo severo se define como una tormenta eléctrica que produce un tornado, vientos de al menos 58 mph y/o granizo de al menos 1 pulgada de diámetro. La relación entre las tormentas severas y el cambio climático es un área de investigación activa. A medida que nuestro clima continúa calentando, ciertas condiciones favorables para tormentas eléctricas y tornados ocurren con mayor frecuencia, y la actividad de tiempo severo se está expandiendo a estaciones y regiones históricamente menos activas.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Consulte el </a:t>
            </a:r>
            <a:r>
              <a:rPr lang="en" u="sng">
                <a:solidFill>
                  <a:srgbClr val="1155CC"/>
                </a:solidFill>
                <a:hlinkClick r:id="rId2">
                  <a:extLst>
                    <a:ext uri="{A12FA001-AC4F-418D-AE19-62706E023703}">
                      <ahyp:hlinkClr val="tx"/>
                    </a:ext>
                  </a:extLst>
                </a:hlinkClick>
              </a:rPr>
              <a:t>Kit de Herramientas de Tiempo Extremo: Tiempo severo</a:t>
            </a:r>
            <a:r>
              <a:rPr lang="en">
                <a:solidFill>
                  <a:schemeClr val="dk1"/>
                </a:solidFill>
              </a:rPr>
              <a:t> para obtener datos breves (en inglés y español) y los recursos más recientes de Climate Central sobre tiempo severo.</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6806a2115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6806a2115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Descargue la última versión de este gráfico </a:t>
            </a:r>
            <a:r>
              <a:rPr i="1" lang="en" u="sng">
                <a:solidFill>
                  <a:schemeClr val="hlink"/>
                </a:solidFill>
                <a:hlinkClick r:id="rId2"/>
              </a:rPr>
              <a:t>aquí</a:t>
            </a:r>
            <a:r>
              <a:rPr i="1" lang="en">
                <a:solidFill>
                  <a:schemeClr val="dk1"/>
                </a:solidFill>
              </a:rPr>
              <a:t>.</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tormentas severas representan la mitad de todos los desastres meteorológicos y climáticos de mil millones de dólares que han impactado al país desde 1980.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frecuencia de tormentas severas de mil millones de dólares ha aumentado drásticamente en las últimas décadas. El tiempo severo fue responsable por un número récord de 21 desastres de mil millones de dólares en 2025, concentrados en una serie de brotes de tornados durante la primavera y el verano en el centro de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Estas tendencias reflejan tanto la creciente frecuencia e intensidad de los fenómenos meteorológicos extremos como el creciente número de personas, hogares y negocios expuestos a estos peligros.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 parte debido a su alta frecuencia, </a:t>
            </a:r>
            <a:r>
              <a:rPr lang="en" u="sng">
                <a:solidFill>
                  <a:schemeClr val="hlink"/>
                </a:solidFill>
                <a:hlinkClick r:id="rId3"/>
              </a:rPr>
              <a:t>las tormentas severas son la principal causa</a:t>
            </a:r>
            <a:r>
              <a:rPr lang="en">
                <a:solidFill>
                  <a:schemeClr val="dk1"/>
                </a:solidFill>
              </a:rPr>
              <a:t> de cortes de energía relacionados con el tiempo en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4"/>
              </a:rPr>
              <a:t>Resumen de 2025: Desastres de mil millones de dólares en EE. UU.</a:t>
            </a:r>
            <a:r>
              <a:rPr lang="en">
                <a:solidFill>
                  <a:schemeClr val="dk1"/>
                </a:solidFill>
              </a:rPr>
              <a:t> (2026); </a:t>
            </a:r>
            <a:r>
              <a:rPr lang="en" u="sng">
                <a:solidFill>
                  <a:srgbClr val="1155CC"/>
                </a:solidFill>
                <a:hlinkClick r:id="rId5">
                  <a:extLst>
                    <a:ext uri="{A12FA001-AC4F-418D-AE19-62706E023703}">
                      <ahyp:hlinkClr val="tx"/>
                    </a:ext>
                  </a:extLst>
                </a:hlinkClick>
              </a:rPr>
              <a:t>Súper Peligros de Tormentas Severas</a:t>
            </a:r>
            <a:r>
              <a:rPr lang="en">
                <a:solidFill>
                  <a:schemeClr val="dk1"/>
                </a:solidFill>
              </a:rPr>
              <a:t> (2024)</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6806a2115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6806a2115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Haga clic </a:t>
            </a:r>
            <a:r>
              <a:rPr i="1" lang="en" u="sng">
                <a:solidFill>
                  <a:schemeClr val="hlink"/>
                </a:solidFill>
                <a:hlinkClick r:id="rId2"/>
              </a:rPr>
              <a:t>aquí</a:t>
            </a:r>
            <a:r>
              <a:rPr i="1" lang="en">
                <a:solidFill>
                  <a:schemeClr val="dk1"/>
                </a:solidFill>
              </a:rPr>
              <a:t> para descargar la animación.</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medida que nuestro clima continúa calentándose, ciertas condiciones favorables para tormentas eléctricas severas y tornados están ocurriendo con mayor frecuencia y la actividad de tiempo severo se está expandiendo a estaciones y regiones históricamente menos activas.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energía potencial convectiva disponible (CAPE, por las siglas en inglés) es una medida de la cantidad de energía disponible para alimentar las tormentas eléctricas y es un indicador de la severidad de las tormentas eléctricas.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Desde 1979, partes del este de los Estados Unidos han visto hasta 10-15 más días de altos valores de CAPE durante la primavera y el verano, el mejor momento para las tormentas eléctricas.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Cambio del potencial de tormentas eléctricas</a:t>
            </a:r>
            <a:r>
              <a:rPr lang="en">
                <a:solidFill>
                  <a:schemeClr val="dk1"/>
                </a:solidFill>
              </a:rPr>
              <a:t> (2022)</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78f8d687eb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78f8d687eb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Los vientos en línea recta de tormentas eléctricas son el peligro de tormenta severa más común. Estos vientos no rotatorios originados por tormentas eléctricas se clasifican como "dañinos" cuando su velocidad supera los 58 mph. Estos vientos representan, con creces, los peligros más comunes de las tormentas severas: dañan cultivos, edificios, redes eléctricas y amenazan la seguridad.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reacción de los vientos en línea recta de las tormentas eléctricas al cambio climático es un área de estudio activo. Pero la investigación emergente sugiere vínculos entre el cambio climático causado por la mano del hombre y el aumento de la velocidad, la frecuencia y el área de impacto de los dañinos vientos en línea recta de tormentas eléctricas.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vientos en línea recta de tormentas eléctricas durante junio, julio y agosto se han </a:t>
            </a:r>
            <a:r>
              <a:rPr lang="en" u="sng">
                <a:solidFill>
                  <a:srgbClr val="1155CC"/>
                </a:solidFill>
                <a:hlinkClick r:id="rId2">
                  <a:extLst>
                    <a:ext uri="{A12FA001-AC4F-418D-AE19-62706E023703}">
                      <ahyp:hlinkClr val="tx"/>
                    </a:ext>
                  </a:extLst>
                </a:hlinkClick>
              </a:rPr>
              <a:t>intensificado en el centro de los EE. UU. a una tasa de aproximadamente 7% por 1°F (13% por 1°C) de calentamiento</a:t>
            </a:r>
            <a:r>
              <a:rPr lang="en">
                <a:solidFill>
                  <a:schemeClr val="dk1"/>
                </a:solidFill>
              </a:rPr>
              <a:t> (1980-2020).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 cara al futuro, investigaciones recientes sugieren que se proyecta que los eventos de vientos en línea recta grandes y de larga duración, llamados derechos (Tabla 1), </a:t>
            </a:r>
            <a:r>
              <a:rPr lang="en" u="sng">
                <a:solidFill>
                  <a:srgbClr val="1155CC"/>
                </a:solidFill>
                <a:hlinkClick r:id="rId3">
                  <a:extLst>
                    <a:ext uri="{A12FA001-AC4F-418D-AE19-62706E023703}">
                      <ahyp:hlinkClr val="tx"/>
                    </a:ext>
                  </a:extLst>
                </a:hlinkClick>
              </a:rPr>
              <a:t>se volverán más frecuentes, generalizados e intensos</a:t>
            </a:r>
            <a:r>
              <a:rPr lang="en">
                <a:solidFill>
                  <a:schemeClr val="dk1"/>
                </a:solidFill>
              </a:rPr>
              <a:t> hacia fines de siglo para la mayor parte del centro y este de los EE. UU. en escenarios con niveles intermedios y muy altos de calentamiento.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4">
                  <a:extLst>
                    <a:ext uri="{A12FA001-AC4F-418D-AE19-62706E023703}">
                      <ahyp:hlinkClr val="tx"/>
                    </a:ext>
                  </a:extLst>
                </a:hlinkClick>
              </a:rPr>
              <a:t>Vientos en línea recta de tormentas eléctricas</a:t>
            </a:r>
            <a:r>
              <a:rPr lang="en">
                <a:solidFill>
                  <a:schemeClr val="dk1"/>
                </a:solidFill>
              </a:rPr>
              <a:t> (2025)</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864451d32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864451d32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Aunque el calentamiento global proporciona más energía a las tormentas que generan tornados, aún no está claro cómo el cambio climático está afectando a la cizalladura del viento: el giro necesario para la formación de tornados. La forma en que los tornados reaccionan ante un clima cambiante sigue siendo objeto de intensa investigación, y ya están surgiendo algunas tendencias.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frecuencia de días favorables para la formación de tornados (indicada por los valores máximos diarios del parámetro de tornados significativos) ha </a:t>
            </a:r>
            <a:r>
              <a:rPr lang="en" u="sng">
                <a:solidFill>
                  <a:srgbClr val="2200CC"/>
                </a:solidFill>
                <a:hlinkClick r:id="rId2">
                  <a:extLst>
                    <a:ext uri="{A12FA001-AC4F-418D-AE19-62706E023703}">
                      <ahyp:hlinkClr val="tx"/>
                    </a:ext>
                  </a:extLst>
                </a:hlinkClick>
              </a:rPr>
              <a:t>aumentado considerablemente</a:t>
            </a:r>
            <a:r>
              <a:rPr lang="en">
                <a:solidFill>
                  <a:schemeClr val="dk1"/>
                </a:solidFill>
              </a:rPr>
              <a:t> en algunas zonas de Mississippi, Alabama, Arkansas, Tennessee, Kentucky, Missouri, Illinois e Indiana desde 1979.</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medida que se producen más brotes de tornados al este del río Mississippi en el Sureste y el Centro-Sur del país, la zona geográfica históricamente más propensa a estos está cambiando. El aumento del peligro de tornados, combinado con una mayor exposición humana y vulnerabilidad socioeconómica, puede incrementar drásticamente los riesgos de tornados devastadores en estas regiones.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Lea más: </a:t>
            </a:r>
            <a:r>
              <a:rPr i="1" lang="en" u="sng">
                <a:solidFill>
                  <a:srgbClr val="2200CC"/>
                </a:solidFill>
                <a:hlinkClick r:id="rId3">
                  <a:extLst>
                    <a:ext uri="{A12FA001-AC4F-418D-AE19-62706E023703}">
                      <ahyp:hlinkClr val="tx"/>
                    </a:ext>
                  </a:extLst>
                </a:hlinkClick>
              </a:rPr>
              <a:t>Tendencias de tormentas severas, supercélulas y tornados</a:t>
            </a:r>
            <a:r>
              <a:rPr lang="en">
                <a:solidFill>
                  <a:schemeClr val="dk1"/>
                </a:solidFill>
              </a:rPr>
              <a:t> (2023)</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657f2f331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657f2f331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en" sz="1500">
                <a:solidFill>
                  <a:schemeClr val="dk1"/>
                </a:solidFill>
              </a:rPr>
              <a:t>Inundaciones costeras</a:t>
            </a:r>
            <a:endParaRPr b="1" sz="1500">
              <a:solidFill>
                <a:schemeClr val="dk1"/>
              </a:solidFill>
            </a:endParaRPr>
          </a:p>
          <a:p>
            <a:pPr indent="0" lvl="0" marL="0" rtl="0" algn="l">
              <a:spcBef>
                <a:spcPts val="0"/>
              </a:spcBef>
              <a:spcAft>
                <a:spcPts val="0"/>
              </a:spcAft>
              <a:buClr>
                <a:schemeClr val="dk1"/>
              </a:buClr>
              <a:buFont typeface="Arial"/>
              <a:buNone/>
            </a:pPr>
            <a:r>
              <a:t/>
            </a:r>
            <a:endParaRPr b="1">
              <a:solidFill>
                <a:schemeClr val="dk1"/>
              </a:solidFill>
            </a:endParaRPr>
          </a:p>
          <a:p>
            <a:pPr indent="0" lvl="0" marL="0" rtl="0" algn="l">
              <a:spcBef>
                <a:spcPts val="0"/>
              </a:spcBef>
              <a:spcAft>
                <a:spcPts val="0"/>
              </a:spcAft>
              <a:buClr>
                <a:schemeClr val="dk1"/>
              </a:buClr>
              <a:buFont typeface="Arial"/>
              <a:buNone/>
            </a:pPr>
            <a:r>
              <a:rPr b="1" lang="en">
                <a:solidFill>
                  <a:schemeClr val="dk1"/>
                </a:solidFill>
              </a:rPr>
              <a:t>La frecuencia de las inundaciones costeras ha aumentado considerablemente en las últimas décadas. El aumento del nivel del mar debido al calentamiento global causado por la mano del hombre seguirá incrementando tanto las inundaciones por mareas como las inundaciones causadas por eventos de tiempo extremo en los próximos años.</a:t>
            </a:r>
            <a:endParaRPr b="1">
              <a:solidFill>
                <a:schemeClr val="dk1"/>
              </a:solidFill>
            </a:endParaRPr>
          </a:p>
          <a:p>
            <a:pPr indent="0" lvl="0" marL="0" rtl="0" algn="l">
              <a:spcBef>
                <a:spcPts val="0"/>
              </a:spcBef>
              <a:spcAft>
                <a:spcPts val="0"/>
              </a:spcAft>
              <a:buClr>
                <a:schemeClr val="dk1"/>
              </a:buClr>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Consulte el </a:t>
            </a:r>
            <a:r>
              <a:rPr lang="en" u="sng">
                <a:solidFill>
                  <a:schemeClr val="hlink"/>
                </a:solidFill>
                <a:hlinkClick r:id="rId2"/>
              </a:rPr>
              <a:t>Kit de Herramientas de Tiempo Extremo: Inundaciones costeras</a:t>
            </a:r>
            <a:r>
              <a:rPr lang="en">
                <a:solidFill>
                  <a:schemeClr val="dk1"/>
                </a:solidFill>
              </a:rPr>
              <a:t> para obtener datos breves (en inglés y español) y los recursos más recientes de Climate Central sobre inundaciones costeras.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1eaf865cb3_0_2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31eaf865cb3_0_2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chemeClr val="hlink"/>
                </a:solidFill>
                <a:hlinkClick r:id="rId2"/>
              </a:rPr>
              <a:t>Descargue gráficos locales para 35 ubicaciones costeras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Los océanos absorben </a:t>
            </a:r>
            <a:r>
              <a:rPr lang="en" u="sng">
                <a:solidFill>
                  <a:srgbClr val="007CAD"/>
                </a:solidFill>
                <a:hlinkClick r:id="rId3">
                  <a:extLst>
                    <a:ext uri="{A12FA001-AC4F-418D-AE19-62706E023703}">
                      <ahyp:hlinkClr val="tx"/>
                    </a:ext>
                  </a:extLst>
                </a:hlinkClick>
              </a:rPr>
              <a:t>el 90% del calor adicional</a:t>
            </a:r>
            <a:r>
              <a:rPr lang="en">
                <a:solidFill>
                  <a:srgbClr val="032849"/>
                </a:solidFill>
              </a:rPr>
              <a:t> causado por la contaminación de carbono. A medida que los </a:t>
            </a:r>
            <a:r>
              <a:rPr lang="en" u="sng">
                <a:solidFill>
                  <a:srgbClr val="007CAD"/>
                </a:solidFill>
                <a:hlinkClick r:id="rId4">
                  <a:extLst>
                    <a:ext uri="{A12FA001-AC4F-418D-AE19-62706E023703}">
                      <ahyp:hlinkClr val="tx"/>
                    </a:ext>
                  </a:extLst>
                </a:hlinkClick>
              </a:rPr>
              <a:t>océanos se calientan</a:t>
            </a:r>
            <a:r>
              <a:rPr lang="en">
                <a:solidFill>
                  <a:srgbClr val="032849"/>
                </a:solidFill>
              </a:rPr>
              <a:t>, el volumen de agua de mar se expande, lo que hace que los niveles del mar aumenten. El derretimiento de los glaciares y las capas de hielo también contribuyen al aumento del nivel del mar.</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El nivel promedio global del mar aumentó 7,8 pulgadas de 1901 a 2018, según los </a:t>
            </a:r>
            <a:r>
              <a:rPr lang="en" u="sng">
                <a:solidFill>
                  <a:srgbClr val="007CAD"/>
                </a:solidFill>
                <a:hlinkClick r:id="rId5">
                  <a:extLst>
                    <a:ext uri="{A12FA001-AC4F-418D-AE19-62706E023703}">
                      <ahyp:hlinkClr val="tx"/>
                    </a:ext>
                  </a:extLst>
                </a:hlinkClick>
              </a:rPr>
              <a:t>últimos informes del IPCC</a:t>
            </a:r>
            <a:r>
              <a:rPr lang="en">
                <a:solidFill>
                  <a:srgbClr val="032849"/>
                </a:solidFill>
              </a:rPr>
              <a:t>. Estudios indican que </a:t>
            </a:r>
            <a:r>
              <a:rPr lang="en" u="sng">
                <a:solidFill>
                  <a:srgbClr val="007CAD"/>
                </a:solidFill>
                <a:hlinkClick r:id="rId6">
                  <a:extLst>
                    <a:ext uri="{A12FA001-AC4F-418D-AE19-62706E023703}">
                      <ahyp:hlinkClr val="tx"/>
                    </a:ext>
                  </a:extLst>
                </a:hlinkClick>
              </a:rPr>
              <a:t>aproximadamente el 70%</a:t>
            </a:r>
            <a:r>
              <a:rPr lang="en">
                <a:solidFill>
                  <a:srgbClr val="032849"/>
                </a:solidFill>
              </a:rPr>
              <a:t> del aumento observado desde la década de 1970 es resultado de la actividad humana.</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En nuestro clima más cálido, ya no se necesita una fuerte tormenta para inundar calles, hogares, negocios y ecosistemas a lo largo de la costa.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 </a:t>
            </a:r>
            <a:endParaRPr>
              <a:solidFill>
                <a:srgbClr val="032849"/>
              </a:solidFill>
            </a:endParaRPr>
          </a:p>
          <a:p>
            <a:pPr indent="0" lvl="0" marL="0" rtl="0" algn="l">
              <a:spcBef>
                <a:spcPts val="0"/>
              </a:spcBef>
              <a:spcAft>
                <a:spcPts val="0"/>
              </a:spcAft>
              <a:buClr>
                <a:schemeClr val="dk1"/>
              </a:buClr>
              <a:buSzPts val="1100"/>
              <a:buFont typeface="Arial"/>
              <a:buNone/>
            </a:pPr>
            <a:r>
              <a:rPr lang="en" u="sng">
                <a:solidFill>
                  <a:srgbClr val="007CAD"/>
                </a:solidFill>
                <a:hlinkClick r:id="rId7">
                  <a:extLst>
                    <a:ext uri="{A12FA001-AC4F-418D-AE19-62706E023703}">
                      <ahyp:hlinkClr val="tx"/>
                    </a:ext>
                  </a:extLst>
                </a:hlinkClick>
              </a:rPr>
              <a:t>Las inundaciones de marea alta</a:t>
            </a:r>
            <a:r>
              <a:rPr lang="en">
                <a:solidFill>
                  <a:srgbClr val="032849"/>
                </a:solidFill>
              </a:rPr>
              <a:t>, también llamadas </a:t>
            </a:r>
            <a:r>
              <a:rPr i="1" lang="en">
                <a:solidFill>
                  <a:srgbClr val="032849"/>
                </a:solidFill>
              </a:rPr>
              <a:t>inundaciones en días soleados, </a:t>
            </a:r>
            <a:r>
              <a:rPr lang="en">
                <a:solidFill>
                  <a:srgbClr val="032849"/>
                </a:solidFill>
              </a:rPr>
              <a:t>se están volviendo más comunes en los EE. UU.. La frecuencia anual de inundaciones de marea alta en los EE. UU. </a:t>
            </a:r>
            <a:r>
              <a:rPr lang="en" u="sng">
                <a:solidFill>
                  <a:srgbClr val="1155CC"/>
                </a:solidFill>
                <a:hlinkClick r:id="rId8">
                  <a:extLst>
                    <a:ext uri="{A12FA001-AC4F-418D-AE19-62706E023703}">
                      <ahyp:hlinkClr val="tx"/>
                    </a:ext>
                  </a:extLst>
                </a:hlinkClick>
              </a:rPr>
              <a:t>se ha más que duplicado desde 2000</a:t>
            </a:r>
            <a:r>
              <a:rPr lang="en">
                <a:solidFill>
                  <a:srgbClr val="032849"/>
                </a:solidFill>
              </a:rPr>
              <a:t>. </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9">
                  <a:extLst>
                    <a:ext uri="{A12FA001-AC4F-418D-AE19-62706E023703}">
                      <ahyp:hlinkClr val="tx"/>
                    </a:ext>
                  </a:extLst>
                </a:hlinkClick>
              </a:rPr>
              <a:t>Aumento del nivel del mar, más costas inundadas</a:t>
            </a:r>
            <a:r>
              <a:rPr lang="en">
                <a:solidFill>
                  <a:schemeClr val="dk1"/>
                </a:solidFill>
              </a:rPr>
              <a:t> (2023)</a:t>
            </a:r>
            <a:endParaRPr>
              <a:solidFill>
                <a:schemeClr val="dk1"/>
              </a:solidFill>
            </a:endParaRPr>
          </a:p>
          <a:p>
            <a:pPr indent="0" lvl="0" marL="0" rtl="0" algn="l">
              <a:lnSpc>
                <a:spcPct val="115000"/>
              </a:lnSpc>
              <a:spcBef>
                <a:spcPts val="0"/>
              </a:spcBef>
              <a:spcAft>
                <a:spcPts val="0"/>
              </a:spcAft>
              <a:buNone/>
            </a:pPr>
            <a:r>
              <a:t/>
            </a:r>
            <a:endParaRPr>
              <a:solidFill>
                <a:srgbClr val="032849"/>
              </a:solidFill>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6806a21155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6806a2115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locales para 22 estados costeros de EE. UU. y Washington, D.C.</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aumento del nivel del mar se está acelerando en las costas estadounidenses. Según la NOAA, se prevé que el nivel del mar en las costas estadounidenses aumente tanto </a:t>
            </a:r>
            <a:r>
              <a:rPr lang="en" u="sng">
                <a:solidFill>
                  <a:srgbClr val="007CAD"/>
                </a:solidFill>
                <a:hlinkClick r:id="rId3">
                  <a:extLst>
                    <a:ext uri="{A12FA001-AC4F-418D-AE19-62706E023703}">
                      <ahyp:hlinkClr val="tx"/>
                    </a:ext>
                  </a:extLst>
                </a:hlinkClick>
              </a:rPr>
              <a:t>en los próximos 30 años</a:t>
            </a:r>
            <a:r>
              <a:rPr lang="en">
                <a:solidFill>
                  <a:schemeClr val="dk1"/>
                </a:solidFill>
              </a:rPr>
              <a:t> (entre 25 y 30 cm, en promedio) como en los últimos 100 años. A medida que sube el nivel del mar, las inundaciones son cada vez </a:t>
            </a:r>
            <a:r>
              <a:rPr lang="en" u="sng">
                <a:solidFill>
                  <a:srgbClr val="007CAD"/>
                </a:solidFill>
                <a:hlinkClick r:id="rId4">
                  <a:extLst>
                    <a:ext uri="{A12FA001-AC4F-418D-AE19-62706E023703}">
                      <ahyp:hlinkClr val="tx"/>
                    </a:ext>
                  </a:extLst>
                </a:hlinkClick>
              </a:rPr>
              <a:t>más frecuentes</a:t>
            </a:r>
            <a:r>
              <a:rPr lang="en">
                <a:solidFill>
                  <a:schemeClr val="dk1"/>
                </a:solidFill>
              </a:rPr>
              <a:t> en las costas estadounidenses, donde vive el </a:t>
            </a:r>
            <a:r>
              <a:rPr lang="en" u="sng">
                <a:solidFill>
                  <a:srgbClr val="007CAD"/>
                </a:solidFill>
                <a:hlinkClick r:id="rId5">
                  <a:extLst>
                    <a:ext uri="{A12FA001-AC4F-418D-AE19-62706E023703}">
                      <ahyp:hlinkClr val="tx"/>
                    </a:ext>
                  </a:extLst>
                </a:hlinkClick>
              </a:rPr>
              <a:t>30% de la población</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Según el análisis de Climate Central, alrededor de 2,5 millones de estadounidenses en 1,4 millones de hogares viven en áreas en riesgo de una grave inundación costera en 2050, según las proyecciones que asumen que se cumplen los compromisos globales prometidos para reducir la contaminación por carbono. Florida, Nueva York y Nueva Jersey tienen la mayor cantidad de personas y hogares en áreas en riesgo de una inundación costera severa.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adultos mayores están desproporcionadamente expuestos al riesgo de inundaciones costeras. Casi 540.000 personas de 65 años o más viven en zonas de riesgo.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6">
                  <a:extLst>
                    <a:ext uri="{A12FA001-AC4F-418D-AE19-62706E023703}">
                      <ahyp:hlinkClr val="tx"/>
                    </a:ext>
                  </a:extLst>
                </a:hlinkClick>
              </a:rPr>
              <a:t>Nuevo Mapa y Análisis de Riesgos Costeros de EE. UU.</a:t>
            </a:r>
            <a:r>
              <a:rPr lang="en">
                <a:solidFill>
                  <a:schemeClr val="dk1"/>
                </a:solidFill>
              </a:rPr>
              <a:t> (2025)</a:t>
            </a:r>
            <a:endParaRPr>
              <a:solidFill>
                <a:schemeClr val="dk1"/>
              </a:solidFill>
            </a:endParaRPr>
          </a:p>
          <a:p>
            <a:pPr indent="0" lvl="0" marL="0" rtl="0" algn="l">
              <a:lnSpc>
                <a:spcPct val="115000"/>
              </a:lnSpc>
              <a:spcBef>
                <a:spcPts val="0"/>
              </a:spcBef>
              <a:spcAft>
                <a:spcPts val="0"/>
              </a:spcAft>
              <a:buNone/>
            </a:pPr>
            <a:r>
              <a:t/>
            </a:r>
            <a:endParaRPr>
              <a:solidFill>
                <a:srgbClr val="032849"/>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689302ddf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689302ddf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a:t>
            </a:r>
            <a:r>
              <a:rPr lang="en" u="sng">
                <a:solidFill>
                  <a:srgbClr val="007CAD"/>
                </a:solidFill>
                <a:hlinkClick r:id="rId2">
                  <a:extLst>
                    <a:ext uri="{A12FA001-AC4F-418D-AE19-62706E023703}">
                      <ahyp:hlinkClr val="tx"/>
                    </a:ext>
                  </a:extLst>
                </a:hlinkClick>
              </a:rPr>
              <a:t>Buscador de Riesgo Costero</a:t>
            </a:r>
            <a:r>
              <a:rPr lang="en">
                <a:solidFill>
                  <a:schemeClr val="dk1"/>
                </a:solidFill>
              </a:rPr>
              <a:t> de Climate Central proporciona mapas y análisis de las personas, los hogares y las tierras que se prevé que estén en riesgo por el empeoramiento de las inundaciones costeras provocadas por el aumento del nivel del mar en diferentes geografías de EE. UU. bajo varios escenarios o vías para reducir la contaminación que atrapa el calor.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1eaf865cb3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31eaf865cb3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
                <a:solidFill>
                  <a:srgbClr val="032849"/>
                </a:solidFill>
              </a:rPr>
              <a:t>Los gases de efecto invernadero calientan la Tierra al retener el calor en la atmósfera. Los científicos </a:t>
            </a:r>
            <a:r>
              <a:rPr lang="en" u="sng">
                <a:solidFill>
                  <a:srgbClr val="1155CC"/>
                </a:solidFill>
                <a:hlinkClick r:id="rId2">
                  <a:extLst>
                    <a:ext uri="{A12FA001-AC4F-418D-AE19-62706E023703}">
                      <ahyp:hlinkClr val="tx"/>
                    </a:ext>
                  </a:extLst>
                </a:hlinkClick>
              </a:rPr>
              <a:t>demostraron este hecho por primera vez</a:t>
            </a:r>
            <a:r>
              <a:rPr lang="en">
                <a:solidFill>
                  <a:srgbClr val="032849"/>
                </a:solidFill>
              </a:rPr>
              <a:t> en el siglo XIX.</a:t>
            </a:r>
            <a:endParaRPr>
              <a:solidFill>
                <a:srgbClr val="032849"/>
              </a:solidFill>
            </a:endParaRPr>
          </a:p>
          <a:p>
            <a:pPr indent="0" lvl="0" marL="0" rtl="0" algn="l">
              <a:spcBef>
                <a:spcPts val="0"/>
              </a:spcBef>
              <a:spcAft>
                <a:spcPts val="0"/>
              </a:spcAft>
              <a:buSzPts val="1100"/>
              <a:buNone/>
            </a:pPr>
            <a:r>
              <a:t/>
            </a:r>
            <a:endParaRPr>
              <a:solidFill>
                <a:srgbClr val="032849"/>
              </a:solidFill>
            </a:endParaRPr>
          </a:p>
          <a:p>
            <a:pPr indent="0" lvl="0" marL="0" rtl="0" algn="l">
              <a:spcBef>
                <a:spcPts val="0"/>
              </a:spcBef>
              <a:spcAft>
                <a:spcPts val="0"/>
              </a:spcAft>
              <a:buSzPts val="1100"/>
              <a:buNone/>
            </a:pPr>
            <a:r>
              <a:rPr lang="en">
                <a:solidFill>
                  <a:srgbClr val="032849"/>
                </a:solidFill>
              </a:rPr>
              <a:t>La atmósfera de la Tierra contiene una mezcla de gases que sustentan la vida al absorber parte de la radiación solar, transportar agua, y permitir que los organismos vivos respiren.</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SzPts val="1100"/>
              <a:buNone/>
            </a:pPr>
            <a:r>
              <a:rPr lang="en">
                <a:solidFill>
                  <a:srgbClr val="032849"/>
                </a:solidFill>
              </a:rPr>
              <a:t>Una clase de gases, conocidos como gases de efecto invernadero, atrapan el calor cerca de la superficie de la Tierra. Estos </a:t>
            </a:r>
            <a:r>
              <a:rPr lang="en" u="sng">
                <a:solidFill>
                  <a:srgbClr val="007CAD"/>
                </a:solidFill>
                <a:hlinkClick r:id="rId3">
                  <a:extLst>
                    <a:ext uri="{A12FA001-AC4F-418D-AE19-62706E023703}">
                      <ahyp:hlinkClr val="tx"/>
                    </a:ext>
                  </a:extLst>
                </a:hlinkClick>
              </a:rPr>
              <a:t>gases de efecto invernadero que atrapan el calor incluyen</a:t>
            </a:r>
            <a:r>
              <a:rPr lang="en">
                <a:solidFill>
                  <a:srgbClr val="032849"/>
                </a:solidFill>
              </a:rPr>
              <a:t> dióxido de carbono (CO2), metano (CH4), óxido nitroso (N2O) y vapor de agua.</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SzPts val="1100"/>
              <a:buNone/>
            </a:pPr>
            <a:r>
              <a:rPr lang="en">
                <a:solidFill>
                  <a:srgbClr val="032849"/>
                </a:solidFill>
              </a:rPr>
              <a:t>Los gases de efecto invernadero desempeñan un papel clave en la regulación de las temperaturas que sustentan la vida en la Tierra. Sin gases de efecto invernadero, la energía que la Tierra recibe del Sol se irradiaría de vuelta al espacio, lo que haría que nuestro planeta fuera demasiado frío para sustentar la vida. Sin embargo, una concentración demasiado alta puede atrapar una cantidad peligrosa de calor.</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Leer más:</a:t>
            </a:r>
            <a:r>
              <a:rPr lang="en" u="sng">
                <a:solidFill>
                  <a:srgbClr val="1155CC"/>
                </a:solidFill>
                <a:hlinkClick r:id="rId4">
                  <a:extLst>
                    <a:ext uri="{A12FA001-AC4F-418D-AE19-62706E023703}">
                      <ahyp:hlinkClr val="tx"/>
                    </a:ext>
                  </a:extLst>
                </a:hlinkClick>
              </a:rPr>
              <a:t> Contaminación que atrapa el calor</a:t>
            </a:r>
            <a:r>
              <a:rPr lang="en">
                <a:solidFill>
                  <a:srgbClr val="032849"/>
                </a:solidFill>
              </a:rPr>
              <a:t> (2024)</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19" name="Google Shape;319;g31eaf865cb3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657f2f331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3657f2f331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Ciclones tropicales (Huracanes)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El calentamiento de los océanos alimenta ciclones tropicales más fuertes que traen lluvias más intensas y marejadas ciclónicas más elevadas cuando tocan tierra.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Consulte el </a:t>
            </a:r>
            <a:r>
              <a:rPr lang="en" u="sng">
                <a:solidFill>
                  <a:schemeClr val="hlink"/>
                </a:solidFill>
                <a:hlinkClick r:id="rId2"/>
              </a:rPr>
              <a:t>Kit de Herramientas de Tiempo Extremo: Ciclones tropicales</a:t>
            </a:r>
            <a:r>
              <a:rPr lang="en">
                <a:solidFill>
                  <a:schemeClr val="dk1"/>
                </a:solidFill>
              </a:rPr>
              <a:t> para obtener datos breves (en inglés y español) y los recursos más recientes de Climate Central sobre ciclones tropicales.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36bdf1d64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36bdf1d64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rgbClr val="007CAD"/>
                </a:solidFill>
                <a:hlinkClick r:id="rId2">
                  <a:extLst>
                    <a:ext uri="{A12FA001-AC4F-418D-AE19-62706E023703}">
                      <ahyp:hlinkClr val="tx"/>
                    </a:ext>
                  </a:extLst>
                </a:hlinkClick>
              </a:rPr>
              <a:t>El calentamiento de la superficie oceánica</a:t>
            </a:r>
            <a:r>
              <a:rPr lang="en">
                <a:solidFill>
                  <a:srgbClr val="032849"/>
                </a:solidFill>
              </a:rPr>
              <a:t> debido al cambio climático causado por la mano del hombre está provocando que más ciclones tropicales alcancen las </a:t>
            </a:r>
            <a:r>
              <a:rPr lang="en" u="sng">
                <a:solidFill>
                  <a:srgbClr val="007CAD"/>
                </a:solidFill>
                <a:hlinkClick r:id="rId3">
                  <a:extLst>
                    <a:ext uri="{A12FA001-AC4F-418D-AE19-62706E023703}">
                      <ahyp:hlinkClr val="tx"/>
                    </a:ext>
                  </a:extLst>
                </a:hlinkClick>
              </a:rPr>
              <a:t>categorías más severas</a:t>
            </a:r>
            <a:r>
              <a:rPr lang="en">
                <a:solidFill>
                  <a:srgbClr val="032849"/>
                </a:solidFill>
              </a:rPr>
              <a:t>. Desde 1979, el calentamiento antropogénico ha incrementado la probabilidad de que un huracán se convierta en categoría 3 o más en aproximadamente un 8 % por década. El último informe del IPCC concluye que se prevé que la proporción de ciclones tropicales muy intensos (categorías 4 y 5) </a:t>
            </a:r>
            <a:r>
              <a:rPr lang="en" u="sng">
                <a:solidFill>
                  <a:srgbClr val="007CAD"/>
                </a:solidFill>
                <a:hlinkClick r:id="rId4">
                  <a:extLst>
                    <a:ext uri="{A12FA001-AC4F-418D-AE19-62706E023703}">
                      <ahyp:hlinkClr val="tx"/>
                    </a:ext>
                  </a:extLst>
                </a:hlinkClick>
              </a:rPr>
              <a:t>aumente</a:t>
            </a:r>
            <a:r>
              <a:rPr lang="en">
                <a:solidFill>
                  <a:srgbClr val="032849"/>
                </a:solidFill>
              </a:rPr>
              <a:t> a nivel mundial con el continuo calentamiento global.</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El cambio climático </a:t>
            </a:r>
            <a:r>
              <a:rPr lang="en" u="sng">
                <a:solidFill>
                  <a:srgbClr val="007CAD"/>
                </a:solidFill>
                <a:hlinkClick r:id="rId5">
                  <a:extLst>
                    <a:ext uri="{A12FA001-AC4F-418D-AE19-62706E023703}">
                      <ahyp:hlinkClr val="tx"/>
                    </a:ext>
                  </a:extLst>
                </a:hlinkClick>
              </a:rPr>
              <a:t>aumentó las velocidades máximas del viento para cada huracán del Atlántico en 2024</a:t>
            </a:r>
            <a:r>
              <a:rPr lang="en">
                <a:solidFill>
                  <a:srgbClr val="032849"/>
                </a:solidFill>
              </a:rPr>
              <a:t>, según un análisis de Climate Central basado en una nueva investigación revisada por pares, y está aumentando la fracción de tormentas que experimentan </a:t>
            </a:r>
            <a:r>
              <a:rPr lang="en" u="sng">
                <a:solidFill>
                  <a:srgbClr val="007CAD"/>
                </a:solidFill>
                <a:hlinkClick r:id="rId6">
                  <a:extLst>
                    <a:ext uri="{A12FA001-AC4F-418D-AE19-62706E023703}">
                      <ahyp:hlinkClr val="tx"/>
                    </a:ext>
                  </a:extLst>
                </a:hlinkClick>
              </a:rPr>
              <a:t>intensificación rápida</a:t>
            </a:r>
            <a:r>
              <a:rPr lang="en">
                <a:solidFill>
                  <a:srgbClr val="032849"/>
                </a:solidFill>
              </a:rPr>
              <a:t>. </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Si bien la frecuencia de las tormentas tropicales no necesariamente está aumentando, el aumento del nivel del mar puede amplificar las posibles </a:t>
            </a:r>
            <a:r>
              <a:rPr lang="en" u="sng">
                <a:solidFill>
                  <a:srgbClr val="007CAD"/>
                </a:solidFill>
                <a:hlinkClick r:id="rId7">
                  <a:extLst>
                    <a:ext uri="{A12FA001-AC4F-418D-AE19-62706E023703}">
                      <ahyp:hlinkClr val="tx"/>
                    </a:ext>
                  </a:extLst>
                </a:hlinkClick>
              </a:rPr>
              <a:t>marejadas ciclónicas</a:t>
            </a:r>
            <a:r>
              <a:rPr lang="en">
                <a:solidFill>
                  <a:srgbClr val="032849"/>
                </a:solidFill>
              </a:rPr>
              <a:t> cuando sí ocurren tormentas, lo que pone a los residentes costeros en riesgo particular.</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Las tasas de precipitación de ciclones tropicales están </a:t>
            </a:r>
            <a:r>
              <a:rPr lang="en" u="sng">
                <a:solidFill>
                  <a:srgbClr val="007CAD"/>
                </a:solidFill>
                <a:hlinkClick r:id="rId8">
                  <a:extLst>
                    <a:ext uri="{A12FA001-AC4F-418D-AE19-62706E023703}">
                      <ahyp:hlinkClr val="tx"/>
                    </a:ext>
                  </a:extLst>
                </a:hlinkClick>
              </a:rPr>
              <a:t>aumentando en más de un 1% por año</a:t>
            </a:r>
            <a:r>
              <a:rPr lang="en">
                <a:solidFill>
                  <a:srgbClr val="032849"/>
                </a:solidFill>
              </a:rPr>
              <a:t>, y se prevén </a:t>
            </a:r>
            <a:r>
              <a:rPr lang="en" u="sng">
                <a:solidFill>
                  <a:srgbClr val="007CAD"/>
                </a:solidFill>
                <a:hlinkClick r:id="rId9">
                  <a:extLst>
                    <a:ext uri="{A12FA001-AC4F-418D-AE19-62706E023703}">
                      <ahyp:hlinkClr val="tx"/>
                    </a:ext>
                  </a:extLst>
                </a:hlinkClick>
              </a:rPr>
              <a:t>mayores aumentos</a:t>
            </a:r>
            <a:r>
              <a:rPr lang="en">
                <a:solidFill>
                  <a:srgbClr val="032849"/>
                </a:solidFill>
              </a:rPr>
              <a:t> con el calentamiento global. Esta mayor intensidad de las precipitaciones, sumada al hecho de que el cambio climático permite que los ciclones tropicales </a:t>
            </a:r>
            <a:r>
              <a:rPr lang="en" u="sng">
                <a:solidFill>
                  <a:srgbClr val="007CAD"/>
                </a:solidFill>
                <a:hlinkClick r:id="rId10">
                  <a:extLst>
                    <a:ext uri="{A12FA001-AC4F-418D-AE19-62706E023703}">
                      <ahyp:hlinkClr val="tx"/>
                    </a:ext>
                  </a:extLst>
                </a:hlinkClick>
              </a:rPr>
              <a:t>mantengan mayor intensidad</a:t>
            </a:r>
            <a:r>
              <a:rPr lang="en">
                <a:solidFill>
                  <a:srgbClr val="032849"/>
                </a:solidFill>
              </a:rPr>
              <a:t> tras tocar tierra, incrementa el riesgo de inundaciones tierra adentro, que representan </a:t>
            </a:r>
            <a:r>
              <a:rPr lang="en" u="sng">
                <a:solidFill>
                  <a:srgbClr val="007CAD"/>
                </a:solidFill>
                <a:hlinkClick r:id="rId11">
                  <a:extLst>
                    <a:ext uri="{A12FA001-AC4F-418D-AE19-62706E023703}">
                      <ahyp:hlinkClr val="tx"/>
                    </a:ext>
                  </a:extLst>
                </a:hlinkClick>
              </a:rPr>
              <a:t>más de la mitad</a:t>
            </a:r>
            <a:r>
              <a:rPr lang="en">
                <a:solidFill>
                  <a:srgbClr val="032849"/>
                </a:solidFill>
              </a:rPr>
              <a:t> de las muertes históricas por huracanes en los EE. UU.</a:t>
            </a:r>
            <a:endParaRPr>
              <a:solidFill>
                <a:schemeClr val="dk1"/>
              </a:solidFill>
            </a:endParaRPr>
          </a:p>
          <a:p>
            <a:pPr indent="0" lvl="0" marL="0" rtl="0" algn="l">
              <a:spcBef>
                <a:spcPts val="230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12">
                  <a:extLst>
                    <a:ext uri="{A12FA001-AC4F-418D-AE19-62706E023703}">
                      <ahyp:hlinkClr val="tx"/>
                    </a:ext>
                  </a:extLst>
                </a:hlinkClick>
              </a:rPr>
              <a:t>Recursos para Reportajes: Huracanes y cambio climático</a:t>
            </a:r>
            <a:r>
              <a:rPr lang="en">
                <a:solidFill>
                  <a:schemeClr val="dk1"/>
                </a:solidFill>
              </a:rPr>
              <a:t> (2025)</a:t>
            </a:r>
            <a:endParaRPr>
              <a:solidFill>
                <a:schemeClr val="dk1"/>
              </a:solidFill>
            </a:endParaRPr>
          </a:p>
          <a:p>
            <a:pPr indent="0" lvl="0" marL="0" rtl="0" algn="l">
              <a:spcBef>
                <a:spcPts val="23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6806a2115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6806a2115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32849"/>
                </a:solidFill>
              </a:rPr>
              <a:t>Alrededor del </a:t>
            </a:r>
            <a:r>
              <a:rPr lang="en" u="sng">
                <a:solidFill>
                  <a:srgbClr val="007CAD"/>
                </a:solidFill>
                <a:hlinkClick r:id="rId2">
                  <a:extLst>
                    <a:ext uri="{A12FA001-AC4F-418D-AE19-62706E023703}">
                      <ahyp:hlinkClr val="tx"/>
                    </a:ext>
                  </a:extLst>
                </a:hlinkClick>
              </a:rPr>
              <a:t>80% de los huracanes mayores</a:t>
            </a:r>
            <a:r>
              <a:rPr lang="en">
                <a:solidFill>
                  <a:srgbClr val="032849"/>
                </a:solidFill>
              </a:rPr>
              <a:t> (categoría 3-5) experimentan </a:t>
            </a:r>
            <a:r>
              <a:rPr lang="en" u="sng">
                <a:solidFill>
                  <a:srgbClr val="007CAD"/>
                </a:solidFill>
                <a:hlinkClick r:id="rId3">
                  <a:extLst>
                    <a:ext uri="{A12FA001-AC4F-418D-AE19-62706E023703}">
                      <ahyp:hlinkClr val="tx"/>
                    </a:ext>
                  </a:extLst>
                </a:hlinkClick>
              </a:rPr>
              <a:t>intensificación rápida</a:t>
            </a:r>
            <a:r>
              <a:rPr lang="en">
                <a:solidFill>
                  <a:srgbClr val="032849"/>
                </a:solidFill>
              </a:rPr>
              <a:t>, definida como un aumento en los vientos máximos sostenidos de un ciclón tropical de al menos 30 nudos (aproximadamente 35 mph) en un período de 24 horas.</a:t>
            </a:r>
            <a:endParaRPr>
              <a:solidFill>
                <a:srgbClr val="032849"/>
              </a:solidFill>
            </a:endParaRPr>
          </a:p>
          <a:p>
            <a:pPr indent="0" lvl="0" marL="0" rtl="0" algn="l">
              <a:spcBef>
                <a:spcPts val="2300"/>
              </a:spcBef>
              <a:spcAft>
                <a:spcPts val="0"/>
              </a:spcAft>
              <a:buNone/>
            </a:pPr>
            <a:r>
              <a:rPr lang="en">
                <a:solidFill>
                  <a:srgbClr val="032849"/>
                </a:solidFill>
              </a:rPr>
              <a:t>Investigaciones sugieren que las temperaturas más cálidas de la superficie del mar pueden </a:t>
            </a:r>
            <a:r>
              <a:rPr lang="en" u="sng">
                <a:solidFill>
                  <a:srgbClr val="007CAD"/>
                </a:solidFill>
                <a:hlinkClick r:id="rId4">
                  <a:extLst>
                    <a:ext uri="{A12FA001-AC4F-418D-AE19-62706E023703}">
                      <ahyp:hlinkClr val="tx"/>
                    </a:ext>
                  </a:extLst>
                </a:hlinkClick>
              </a:rPr>
              <a:t>contribuir a una mayor fracción de ciclones tropicales</a:t>
            </a:r>
            <a:r>
              <a:rPr lang="en">
                <a:solidFill>
                  <a:srgbClr val="032849"/>
                </a:solidFill>
              </a:rPr>
              <a:t> que experimentan intensificación rápida.</a:t>
            </a:r>
            <a:endParaRPr>
              <a:solidFill>
                <a:srgbClr val="032849"/>
              </a:solidFill>
            </a:endParaRPr>
          </a:p>
          <a:p>
            <a:pPr indent="0" lvl="0" marL="0" rtl="0" algn="l">
              <a:spcBef>
                <a:spcPts val="2300"/>
              </a:spcBef>
              <a:spcAft>
                <a:spcPts val="0"/>
              </a:spcAft>
              <a:buNone/>
            </a:pPr>
            <a:r>
              <a:rPr lang="en">
                <a:solidFill>
                  <a:srgbClr val="032849"/>
                </a:solidFill>
              </a:rPr>
              <a:t>Pronosticar una intensificación rápida </a:t>
            </a:r>
            <a:r>
              <a:rPr lang="en" u="sng">
                <a:solidFill>
                  <a:srgbClr val="007CAD"/>
                </a:solidFill>
                <a:hlinkClick r:id="rId5">
                  <a:extLst>
                    <a:ext uri="{A12FA001-AC4F-418D-AE19-62706E023703}">
                      <ahyp:hlinkClr val="tx"/>
                    </a:ext>
                  </a:extLst>
                </a:hlinkClick>
              </a:rPr>
              <a:t>puede ser un desafío</a:t>
            </a:r>
            <a:r>
              <a:rPr lang="en">
                <a:solidFill>
                  <a:srgbClr val="032849"/>
                </a:solidFill>
              </a:rPr>
              <a:t>, lo que contribuye al alto costo humano y económico de tales tormentas.</a:t>
            </a:r>
            <a:endParaRPr>
              <a:solidFill>
                <a:srgbClr val="032849"/>
              </a:solidFill>
            </a:endParaRPr>
          </a:p>
          <a:p>
            <a:pPr indent="0" lvl="0" marL="0" rtl="0" algn="l">
              <a:spcBef>
                <a:spcPts val="0"/>
              </a:spcBef>
              <a:spcAft>
                <a:spcPts val="0"/>
              </a:spcAft>
              <a:buNone/>
            </a:pPr>
            <a:r>
              <a:t/>
            </a:r>
            <a:endParaRPr>
              <a:solidFill>
                <a:srgbClr val="032849"/>
              </a:solidFill>
            </a:endParaRPr>
          </a:p>
          <a:p>
            <a:pPr indent="0" lvl="0" marL="0" rtl="0" algn="l">
              <a:spcBef>
                <a:spcPts val="0"/>
              </a:spcBef>
              <a:spcAft>
                <a:spcPts val="0"/>
              </a:spcAft>
              <a:buNone/>
            </a:pPr>
            <a:r>
              <a:rPr lang="en">
                <a:solidFill>
                  <a:schemeClr val="dk1"/>
                </a:solidFill>
              </a:rPr>
              <a:t>Leer más: </a:t>
            </a:r>
            <a:r>
              <a:rPr lang="en" u="sng">
                <a:solidFill>
                  <a:srgbClr val="1155CC"/>
                </a:solidFill>
                <a:hlinkClick r:id="rId6">
                  <a:extLst>
                    <a:ext uri="{A12FA001-AC4F-418D-AE19-62706E023703}">
                      <ahyp:hlinkClr val="tx"/>
                    </a:ext>
                  </a:extLst>
                </a:hlinkClick>
              </a:rPr>
              <a:t>Recursos para Reportajes: Huracanes y cambio climático</a:t>
            </a:r>
            <a:endParaRPr>
              <a:solidFill>
                <a:schemeClr val="dk1"/>
              </a:solidFill>
            </a:endParaRPr>
          </a:p>
          <a:p>
            <a:pPr indent="0" lvl="0" marL="0" rtl="0" algn="l">
              <a:spcBef>
                <a:spcPts val="2300"/>
              </a:spcBef>
              <a:spcAft>
                <a:spcPts val="2300"/>
              </a:spcAft>
              <a:buClr>
                <a:schemeClr val="dk1"/>
              </a:buClr>
              <a:buSzPts val="1100"/>
              <a:buFont typeface="Arial"/>
              <a:buNone/>
            </a:pPr>
            <a:r>
              <a:rPr lang="en">
                <a:solidFill>
                  <a:schemeClr val="dk1"/>
                </a:solidFill>
              </a:rPr>
              <a:t>Explore el </a:t>
            </a:r>
            <a:r>
              <a:rPr lang="en" u="sng">
                <a:solidFill>
                  <a:srgbClr val="2200CC"/>
                </a:solidFill>
                <a:hlinkClick r:id="rId7">
                  <a:extLst>
                    <a:ext uri="{A12FA001-AC4F-418D-AE19-62706E023703}">
                      <ahyp:hlinkClr val="tx"/>
                    </a:ext>
                  </a:extLst>
                </a:hlinkClick>
              </a:rPr>
              <a:t>Kit de Herramientas de Tiempo Extremo: Ciclones tropicales</a:t>
            </a:r>
            <a:r>
              <a:rPr lang="en">
                <a:solidFill>
                  <a:schemeClr val="dk1"/>
                </a:solidFill>
              </a:rPr>
              <a:t> de Climate Central para ver cuánto ha contribuido el cambio climático a la fuerza de los vientos de una tormenta.</a:t>
            </a:r>
            <a:endParaRPr>
              <a:solidFill>
                <a:srgbClr val="032849"/>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657f2f331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657f2f331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 contaminación que atrapa el calor también impacta los ecosistemas mediante cambios en las condiciones promedio y eventos extremos. Estos cambios ecológicos pueden afectar la salud humana, la agricultura y más. Las personas y los animales dependen de los ecosistemas para satisfacer necesidades básicas como alimento, y aire y agua limpios. También son parte integral de las economías regionales, la recreación y las tradiciones culturales.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78f8d687eb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78f8d687eb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chemeClr val="hlink"/>
                </a:solidFill>
                <a:hlinkClick r:id="rId2"/>
              </a:rPr>
              <a:t>Descargue gráficos locales para 198 ciudades de EE. UU.</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Por ejemplo, las tendencias de calentamiento conducen a más días sin heladas cada año, lo que les da a las plantas más tiempo para crecer y liberar polen que induce alergias.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temporada de crecimiento sin heladas se alargó en el 87% (173) de las 198 ciudades analizadas, en 21 días en promedio entre 1970 y 2025.</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La prolongación de las temporadas de crecimiento también puede afectar los itinerarios y estrategias de siembra, riego, manejo de plagas y cosecha de los agricultores.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3"/>
              </a:rPr>
              <a:t>Temporada de crecimiento más cálida, temporada de alergias más larga</a:t>
            </a:r>
            <a:r>
              <a:rPr lang="en">
                <a:solidFill>
                  <a:schemeClr val="dk1"/>
                </a:solidFill>
              </a:rPr>
              <a:t> (2026)</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78f8d687eb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78f8d687eb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 </a:t>
            </a:r>
            <a:r>
              <a:rPr lang="en" u="sng">
                <a:solidFill>
                  <a:srgbClr val="1155CC"/>
                </a:solidFill>
                <a:hlinkClick r:id="rId2">
                  <a:extLst>
                    <a:ext uri="{A12FA001-AC4F-418D-AE19-62706E023703}">
                      <ahyp:hlinkClr val="tx"/>
                    </a:ext>
                  </a:extLst>
                </a:hlinkClick>
              </a:rPr>
              <a:t>estudio de 2021</a:t>
            </a:r>
            <a:r>
              <a:rPr lang="en">
                <a:solidFill>
                  <a:schemeClr val="dk1"/>
                </a:solidFill>
              </a:rPr>
              <a:t> descubrió que el calentamiento causado por la mano del hombre fue uno de los principales impulsores del alargamiento de las temporadas de polen en Norteamérica (20 días en promedio) de 1990 a 2018.</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Además de los efectos del calentamiento, niveles más elevados de CO2 en el aire pueden aumentar la </a:t>
            </a:r>
            <a:r>
              <a:rPr lang="en" u="sng">
                <a:solidFill>
                  <a:srgbClr val="1155CC"/>
                </a:solidFill>
                <a:hlinkClick r:id="rId3">
                  <a:extLst>
                    <a:ext uri="{A12FA001-AC4F-418D-AE19-62706E023703}">
                      <ahyp:hlinkClr val="tx"/>
                    </a:ext>
                  </a:extLst>
                </a:hlinkClick>
              </a:rPr>
              <a:t>producción de polen</a:t>
            </a:r>
            <a:r>
              <a:rPr lang="en">
                <a:solidFill>
                  <a:schemeClr val="dk1"/>
                </a:solidFill>
              </a:rPr>
              <a:t> en las plantas, particularmente en </a:t>
            </a:r>
            <a:r>
              <a:rPr lang="en" u="sng">
                <a:solidFill>
                  <a:srgbClr val="1155CC"/>
                </a:solidFill>
                <a:hlinkClick r:id="rId4">
                  <a:extLst>
                    <a:ext uri="{A12FA001-AC4F-418D-AE19-62706E023703}">
                      <ahyp:hlinkClr val="tx"/>
                    </a:ext>
                  </a:extLst>
                </a:hlinkClick>
              </a:rPr>
              <a:t>las gramíneas</a:t>
            </a:r>
            <a:r>
              <a:rPr lang="en">
                <a:solidFill>
                  <a:schemeClr val="dk1"/>
                </a:solidFill>
              </a:rPr>
              <a:t> y </a:t>
            </a:r>
            <a:r>
              <a:rPr lang="en" u="sng">
                <a:solidFill>
                  <a:srgbClr val="1155CC"/>
                </a:solidFill>
                <a:hlinkClick r:id="rId5">
                  <a:extLst>
                    <a:ext uri="{A12FA001-AC4F-418D-AE19-62706E023703}">
                      <ahyp:hlinkClr val="tx"/>
                    </a:ext>
                  </a:extLst>
                </a:hlinkClick>
              </a:rPr>
              <a:t>la ambrosía</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 las continuas altas tasas de contaminación por CO2, Estados Unidos podría enfrentarse </a:t>
            </a:r>
            <a:r>
              <a:rPr lang="en" u="sng">
                <a:solidFill>
                  <a:srgbClr val="1155CC"/>
                </a:solidFill>
                <a:hlinkClick r:id="rId6">
                  <a:extLst>
                    <a:ext uri="{A12FA001-AC4F-418D-AE19-62706E023703}">
                      <ahyp:hlinkClr val="tx"/>
                    </a:ext>
                  </a:extLst>
                </a:hlinkClick>
              </a:rPr>
              <a:t>a un aumento de hasta el 200% en la producción de polen</a:t>
            </a:r>
            <a:r>
              <a:rPr lang="en">
                <a:solidFill>
                  <a:schemeClr val="dk1"/>
                </a:solidFill>
              </a:rPr>
              <a:t> para finales de este siglo, según un estudio de 2022.</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temporadas de polen más largas e intensas pueden tener graves consecuencias para las personas con enfermedades respiratorias como el asma, especialmente para los niños. Estas cargas se reparten de manera desigual. Niños negros o puertorriqueños tienen entre </a:t>
            </a:r>
            <a:r>
              <a:rPr lang="en" u="sng">
                <a:solidFill>
                  <a:srgbClr val="1155CC"/>
                </a:solidFill>
                <a:hlinkClick r:id="rId7">
                  <a:extLst>
                    <a:ext uri="{A12FA001-AC4F-418D-AE19-62706E023703}">
                      <ahyp:hlinkClr val="tx"/>
                    </a:ext>
                  </a:extLst>
                </a:hlinkClick>
              </a:rPr>
              <a:t>dos y tres veces más probabilidades de tener asma</a:t>
            </a:r>
            <a:r>
              <a:rPr lang="en">
                <a:solidFill>
                  <a:schemeClr val="dk1"/>
                </a:solidFill>
              </a:rPr>
              <a:t> que los niños blancos y, por lo tanto, corren más riesgo de padecer asma alérgica.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8">
                  <a:extLst>
                    <a:ext uri="{A12FA001-AC4F-418D-AE19-62706E023703}">
                      <ahyp:hlinkClr val="tx"/>
                    </a:ext>
                  </a:extLst>
                </a:hlinkClick>
              </a:rPr>
              <a:t>Temporadas más largas de crecimiento y alergias en 172 ciudades de EE. UU.</a:t>
            </a:r>
            <a:r>
              <a:rPr lang="en">
                <a:solidFill>
                  <a:schemeClr val="dk1"/>
                </a:solidFill>
              </a:rPr>
              <a:t> (2025)</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88c25f1d2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88c25f1d2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a:t>
            </a:r>
            <a:r>
              <a:rPr lang="en">
                <a:solidFill>
                  <a:schemeClr val="dk1"/>
                </a:solidFill>
              </a:rPr>
              <a:t> </a:t>
            </a:r>
            <a:r>
              <a:rPr lang="en" u="sng">
                <a:solidFill>
                  <a:srgbClr val="2200CC"/>
                </a:solidFill>
                <a:hlinkClick r:id="rId2">
                  <a:extLst>
                    <a:ext uri="{A12FA001-AC4F-418D-AE19-62706E023703}">
                      <ahyp:hlinkClr val="tx"/>
                    </a:ext>
                  </a:extLst>
                </a:hlinkClick>
              </a:rPr>
              <a:t>Descargue gráficos locales para 242 ciudades de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mosquitos prosperan en tiempo cálido y húmedo. A medida que nuestro clima se calienta, muchos lugares se están volviendo más hospitalarios para los mosquitos, y los riesgos para la salud que pueden conllevar. A medida que las temperaturas de </a:t>
            </a:r>
            <a:r>
              <a:rPr lang="en" u="sng">
                <a:solidFill>
                  <a:srgbClr val="1155CC"/>
                </a:solidFill>
                <a:hlinkClick r:id="rId3">
                  <a:extLst>
                    <a:ext uri="{A12FA001-AC4F-418D-AE19-62706E023703}">
                      <ahyp:hlinkClr val="tx"/>
                    </a:ext>
                  </a:extLst>
                </a:hlinkClick>
              </a:rPr>
              <a:t>primavera</a:t>
            </a:r>
            <a:r>
              <a:rPr lang="en">
                <a:solidFill>
                  <a:schemeClr val="dk1"/>
                </a:solidFill>
              </a:rPr>
              <a:t> y </a:t>
            </a:r>
            <a:r>
              <a:rPr lang="en" u="sng">
                <a:solidFill>
                  <a:srgbClr val="1155CC"/>
                </a:solidFill>
                <a:hlinkClick r:id="rId4">
                  <a:extLst>
                    <a:ext uri="{A12FA001-AC4F-418D-AE19-62706E023703}">
                      <ahyp:hlinkClr val="tx"/>
                    </a:ext>
                  </a:extLst>
                </a:hlinkClick>
              </a:rPr>
              <a:t>otoño</a:t>
            </a:r>
            <a:r>
              <a:rPr lang="en">
                <a:solidFill>
                  <a:schemeClr val="dk1"/>
                </a:solidFill>
              </a:rPr>
              <a:t> se calientan, los mosquitos pueden emerger más temprano y sobrevivir más tarde en el año.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Climate Central evaluó las tendencias de tiempo favorable para mosquitos desde 1979 hasta 2022 en 242 localidades en los EE. UU. Durante este período, 173 localidades vieron aumentar los días anuales de mosquitos, en promedio de 16 días.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5">
                  <a:extLst>
                    <a:ext uri="{A12FA001-AC4F-418D-AE19-62706E023703}">
                      <ahyp:hlinkClr val="tx"/>
                    </a:ext>
                  </a:extLst>
                </a:hlinkClick>
              </a:rPr>
              <a:t>Días de Mosquitos</a:t>
            </a:r>
            <a:r>
              <a:rPr lang="en">
                <a:solidFill>
                  <a:schemeClr val="dk1"/>
                </a:solidFill>
              </a:rPr>
              <a:t> (2023)</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78f8d687eb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78f8d687eb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locales para 243 ciudades de EE. UU. </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jardineros y agricultores de todo EE. UU. recurren a las zonas de rusticidad de las plantas para obtener orientación sobre qué plantas cultivar. Estas zonas, basadas en las temperaturas más frías del año, determinan qué plantas pueden crecer y prosperar en diferentes partes del país.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Alrededor del 67% de las 243 localidades estadounidenses analizadas ya se han trasladado a zonas de siembra más cálidas desde el pasado (1951-1980) hasta el presente (1995-2024). Alaska, el Noroeste y el Suroeste han sido los más afectados.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 la continua contaminación que atrapa el calor, es probable que el 90% de las ubicaciones cambien a zonas de plantación más cálidas para mediados de siglo (2036-2065). Es  probable que el Medio Oeste Superior sea el más afectado.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Si la contaminación por carbono continúa, estos cambios podrían continuar o incluso acelerarse, obligando a los agricultores y jardineros a adaptarse seleccionando plantas adaptadas a un rango de temperaturas más amplio y cálido.</a:t>
            </a:r>
            <a:endParaRPr>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Calentamiento de las zonas de siembra</a:t>
            </a:r>
            <a:r>
              <a:rPr lang="en">
                <a:solidFill>
                  <a:schemeClr val="dk1"/>
                </a:solidFill>
              </a:rPr>
              <a:t> (2025)</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9790affe7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39790affe7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6666"/>
              </a:lnSpc>
              <a:spcBef>
                <a:spcPts val="0"/>
              </a:spcBef>
              <a:spcAft>
                <a:spcPts val="0"/>
              </a:spcAft>
              <a:buNone/>
            </a:pPr>
            <a:r>
              <a:rPr lang="en">
                <a:solidFill>
                  <a:schemeClr val="dk1"/>
                </a:solidFill>
              </a:rPr>
              <a:t>Los inviernos más cortos y las primaveras más cálidas pueden alterar las señales ambientales de las que dependen las aves para comenzar sus migraciones primaverales y afectar las distancias que recorren para encontrar zonas adecuadas para reproducirse.</a:t>
            </a:r>
            <a:endParaRPr>
              <a:solidFill>
                <a:schemeClr val="dk1"/>
              </a:solidFill>
            </a:endParaRPr>
          </a:p>
          <a:p>
            <a:pPr indent="0" lvl="0" marL="0" rtl="0" algn="l">
              <a:lnSpc>
                <a:spcPct val="116666"/>
              </a:lnSpc>
              <a:spcBef>
                <a:spcPts val="1600"/>
              </a:spcBef>
              <a:spcAft>
                <a:spcPts val="0"/>
              </a:spcAft>
              <a:buNone/>
            </a:pPr>
            <a:r>
              <a:rPr lang="en">
                <a:solidFill>
                  <a:schemeClr val="dk1"/>
                </a:solidFill>
              </a:rPr>
              <a:t>Estas interrupciones pueden afectar la supervivencia a largo plazo de las poblaciones de aves, haciendo incierto el futuro para cientos de especies en toda Norteamérica. De hecho, la población total de aves norteamericanas ha perdido la asombrosa cifra de 2,9 mil millones de aves desde 1970, una disminución del 29%.</a:t>
            </a:r>
            <a:endParaRPr>
              <a:solidFill>
                <a:schemeClr val="dk1"/>
              </a:solidFill>
            </a:endParaRPr>
          </a:p>
          <a:p>
            <a:pPr indent="0" lvl="0" marL="0" rtl="0" algn="l">
              <a:lnSpc>
                <a:spcPct val="116666"/>
              </a:lnSpc>
              <a:spcBef>
                <a:spcPts val="1600"/>
              </a:spcBef>
              <a:spcAft>
                <a:spcPts val="0"/>
              </a:spcAft>
              <a:buNone/>
            </a:pPr>
            <a:r>
              <a:rPr lang="en">
                <a:solidFill>
                  <a:schemeClr val="dk1"/>
                </a:solidFill>
              </a:rPr>
              <a:t>Casi dos tercios de las especies de aves norteamericanas son vulnerables a una pérdida significativa en su área de distribución si el planeta se calienta 3°C (5,4°F) por encima de las temperaturas preindustriales. A este nivel de calentamiento, aves de jardín comunes como el petirrojo americano y el carpintero cabecirrojo podrían dejar de ocupar gran parte de su rango actual en los EE. UU.</a:t>
            </a:r>
            <a:endParaRPr>
              <a:solidFill>
                <a:schemeClr val="dk1"/>
              </a:solidFill>
            </a:endParaRPr>
          </a:p>
          <a:p>
            <a:pPr indent="0" lvl="0" marL="0" rtl="0" algn="l">
              <a:lnSpc>
                <a:spcPct val="116666"/>
              </a:lnSpc>
              <a:spcBef>
                <a:spcPts val="1600"/>
              </a:spcBef>
              <a:spcAft>
                <a:spcPts val="0"/>
              </a:spcAft>
              <a:buNone/>
            </a:pPr>
            <a:r>
              <a:rPr lang="en">
                <a:solidFill>
                  <a:schemeClr val="dk1"/>
                </a:solidFill>
              </a:rPr>
              <a:t>El estado de las aves norteamericanas es solo un ejemplo de los profundos efectos del cambio climático en los ecosistemas y la biodiversidad globales. Según la Quinta Evaluación Nacional del Clima, "El cambio climático está impulsando cambios transformadores en muchos ecosistemas, como la reducción de la biodiversidad, el cambio en la distribución y los ciclos de vida de las especies, y el aumento del riesgo de enfermedades y especies invasoras."</a:t>
            </a:r>
            <a:endParaRPr>
              <a:solidFill>
                <a:schemeClr val="dk1"/>
              </a:solidFill>
            </a:endParaRPr>
          </a:p>
          <a:p>
            <a:pPr indent="0" lvl="0" marL="0" rtl="0" algn="l">
              <a:lnSpc>
                <a:spcPct val="116666"/>
              </a:lnSpc>
              <a:spcBef>
                <a:spcPts val="1600"/>
              </a:spcBef>
              <a:spcAft>
                <a:spcPts val="0"/>
              </a:spcAft>
              <a:buClr>
                <a:schemeClr val="dk1"/>
              </a:buClr>
              <a:buSzPts val="1100"/>
              <a:buFont typeface="Arial"/>
              <a:buNone/>
            </a:pPr>
            <a:r>
              <a:rPr lang="en">
                <a:solidFill>
                  <a:schemeClr val="dk1"/>
                </a:solidFill>
              </a:rPr>
              <a:t>Leer más: </a:t>
            </a:r>
            <a:r>
              <a:rPr lang="en" u="sng">
                <a:solidFill>
                  <a:srgbClr val="007CAD"/>
                </a:solidFill>
                <a:hlinkClick r:id="rId2">
                  <a:extLst>
                    <a:ext uri="{A12FA001-AC4F-418D-AE19-62706E023703}">
                      <ahyp:hlinkClr val="tx"/>
                    </a:ext>
                  </a:extLst>
                </a:hlinkClick>
              </a:rPr>
              <a:t>El cambio climático pone en riesgo a las aves</a:t>
            </a:r>
            <a:r>
              <a:rPr lang="en"/>
              <a:t> (2026)</a:t>
            </a:r>
            <a:endParaRPr u="sng">
              <a:solidFill>
                <a:srgbClr val="007CAD"/>
              </a:solidFill>
              <a:hlinkClick r:id="rId3">
                <a:extLst>
                  <a:ext uri="{A12FA001-AC4F-418D-AE19-62706E023703}">
                    <ahyp:hlinkClr val="tx"/>
                  </a:ext>
                </a:extLst>
              </a:hlinkClick>
            </a:endParaRPr>
          </a:p>
          <a:p>
            <a:pPr indent="0" lvl="0" marL="0" rtl="0" algn="l">
              <a:spcBef>
                <a:spcPts val="160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64bda8587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364bda8587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Si las tendencias recientes de contaminación y calentamiento continúan, las personas y los ecosistemas se enfrentarán a riesgos cada vez mayores. Sin embargo, existen numerosas opciones para reducir la </a:t>
            </a:r>
            <a:r>
              <a:rPr lang="en" u="sng">
                <a:solidFill>
                  <a:srgbClr val="007CAD"/>
                </a:solidFill>
                <a:hlinkClick r:id="rId2">
                  <a:extLst>
                    <a:ext uri="{A12FA001-AC4F-418D-AE19-62706E023703}">
                      <ahyp:hlinkClr val="tx"/>
                    </a:ext>
                  </a:extLst>
                </a:hlinkClick>
              </a:rPr>
              <a:t>contaminación que atrapa el calor</a:t>
            </a:r>
            <a:r>
              <a:rPr lang="en">
                <a:solidFill>
                  <a:schemeClr val="dk1"/>
                </a:solidFill>
              </a:rPr>
              <a:t> proveniente de la energía, el transporte, la construcción, la agricultura y otros sectores.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Cada fracción de grado de calentamiento evitado cuenta para un futuro más seguro, </a:t>
            </a:r>
            <a:r>
              <a:rPr lang="en" u="sng">
                <a:solidFill>
                  <a:srgbClr val="1155CC"/>
                </a:solidFill>
                <a:hlinkClick r:id="rId3">
                  <a:extLst>
                    <a:ext uri="{A12FA001-AC4F-418D-AE19-62706E023703}">
                      <ahyp:hlinkClr val="tx"/>
                    </a:ext>
                  </a:extLst>
                </a:hlinkClick>
              </a:rPr>
              <a:t>especialmente para las generaciones más jóvenes</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Esta parte de la presentación analiza las soluciones climáticas que pueden desplazar los combustibles fósiles, desacelerar las tasas de calentamiento y garantizar un futuro más seguro en los EE. UU. y en todo el mundo.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Adaptarse a los impactos actuales del cambio climático también es fundamental para garantizar la salud, la seguridad y el bienestar de las personas, los ecosistemas y las economías en un planeta que se calienta rápidamente.</a:t>
            </a:r>
            <a:r>
              <a:rPr lang="en">
                <a:solidFill>
                  <a:srgbClr val="032849"/>
                </a:solidFill>
              </a:rPr>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1eaf865cb3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31eaf865cb3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Aunque un efecto invernadero natural ha afectado las temperaturas en la Tierra durante millones de años, existe un c</a:t>
            </a:r>
            <a:r>
              <a:rPr lang="en" u="sng">
                <a:solidFill>
                  <a:srgbClr val="1155CC"/>
                </a:solidFill>
                <a:hlinkClick r:id="rId2">
                  <a:extLst>
                    <a:ext uri="{A12FA001-AC4F-418D-AE19-62706E023703}">
                      <ahyp:hlinkClr val="tx"/>
                    </a:ext>
                  </a:extLst>
                </a:hlinkClick>
              </a:rPr>
              <a:t>onsenso científico</a:t>
            </a:r>
            <a:r>
              <a:rPr lang="en">
                <a:solidFill>
                  <a:schemeClr val="dk1"/>
                </a:solidFill>
              </a:rPr>
              <a:t> de que las actividades humanas, en particular la quema de combustibles fósiles, están amplificando el efecto invernadero natural y causando un rápido calentamiento que va mucho más allá de la variabilidad natural.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Leer más:</a:t>
            </a:r>
            <a:r>
              <a:rPr lang="en" u="sng">
                <a:solidFill>
                  <a:srgbClr val="1155CC"/>
                </a:solidFill>
                <a:hlinkClick r:id="rId3">
                  <a:extLst>
                    <a:ext uri="{A12FA001-AC4F-418D-AE19-62706E023703}">
                      <ahyp:hlinkClr val="tx"/>
                    </a:ext>
                  </a:extLst>
                </a:hlinkClick>
              </a:rPr>
              <a:t> Contaminación que atrapa el calor</a:t>
            </a:r>
            <a:r>
              <a:rPr lang="en">
                <a:solidFill>
                  <a:srgbClr val="032849"/>
                </a:solidFill>
              </a:rPr>
              <a:t> (2024)</a:t>
            </a:r>
            <a:endParaRPr/>
          </a:p>
          <a:p>
            <a:pPr indent="0" lvl="0" marL="0" rtl="0" algn="l">
              <a:spcBef>
                <a:spcPts val="23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26" name="Google Shape;326;g31eaf865cb3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64cb3fb633_3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64cb3fb633_3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 energía eléctrica (generada por la quema de combustibles fósiles como el carbón o el gas natural) es la </a:t>
            </a:r>
            <a:r>
              <a:rPr lang="en" u="sng">
                <a:solidFill>
                  <a:srgbClr val="1155CC"/>
                </a:solidFill>
                <a:hlinkClick r:id="rId2">
                  <a:extLst>
                    <a:ext uri="{A12FA001-AC4F-418D-AE19-62706E023703}">
                      <ahyp:hlinkClr val="tx"/>
                    </a:ext>
                  </a:extLst>
                </a:hlinkClick>
              </a:rPr>
              <a:t>principal fuente de contaminación que atrapa el calor en 17 estados</a:t>
            </a:r>
            <a:r>
              <a:rPr lang="en">
                <a:solidFill>
                  <a:schemeClr val="dk1"/>
                </a:solidFill>
              </a:rPr>
              <a:t> y representa el </a:t>
            </a:r>
            <a:r>
              <a:rPr lang="en" u="sng">
                <a:solidFill>
                  <a:srgbClr val="1155CC"/>
                </a:solidFill>
                <a:hlinkClick r:id="rId3">
                  <a:extLst>
                    <a:ext uri="{A12FA001-AC4F-418D-AE19-62706E023703}">
                      <ahyp:hlinkClr val="tx"/>
                    </a:ext>
                  </a:extLst>
                </a:hlinkClick>
              </a:rPr>
              <a:t>25%</a:t>
            </a:r>
            <a:r>
              <a:rPr lang="en">
                <a:solidFill>
                  <a:schemeClr val="dk1"/>
                </a:solidFill>
              </a:rPr>
              <a:t> de las emisiones de gases de efecto invernadero de los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medida que la demanda de electricidad continúa creciendo, producir más electricidad limpia a partir de fuentes renovables como la solar y la eólica será clave para satisfacer la creciente demanda y, al mismo tiempo, reducir la contaminación que atrapa el calor.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Los paneles solares convierten la energía del sol en electricidad, proporcionando una alternativa limpia y renovable a la electricidad generada por la quema de combustibles fósiles como el carbón o el gas natural (gas metano).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4">
                  <a:extLst>
                    <a:ext uri="{A12FA001-AC4F-418D-AE19-62706E023703}">
                      <ahyp:hlinkClr val="tx"/>
                    </a:ext>
                  </a:extLst>
                </a:hlinkClick>
              </a:rPr>
              <a:t>Inversión en energías limpias en cada estado</a:t>
            </a:r>
            <a:r>
              <a:rPr lang="en">
                <a:solidFill>
                  <a:schemeClr val="dk1"/>
                </a:solidFill>
              </a:rPr>
              <a:t> (2024)</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64cb3fb633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364cb3fb633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La energía solar es otra fuente de electricidad limpia y renovable, y una alternativa líder a la quema de combustibles fósiles.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Los costos de la energía eólica terrestre, la energía solar fotovoltaica y las baterías de los vehículos eléctricos (EV) han disminuido drásticamente desde el año 2000 (</a:t>
            </a:r>
            <a:r>
              <a:rPr lang="en" u="sng">
                <a:solidFill>
                  <a:srgbClr val="2200CC"/>
                </a:solidFill>
                <a:hlinkClick r:id="rId2">
                  <a:extLst>
                    <a:ext uri="{A12FA001-AC4F-418D-AE19-62706E023703}">
                      <ahyp:hlinkClr val="tx"/>
                    </a:ext>
                  </a:extLst>
                </a:hlinkClick>
              </a:rPr>
              <a:t>NCA5 Fig 32.8</a:t>
            </a: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La caída de los costos y su rápida adopción a nivel mundial han convertido a estas fuentes de energía limpia en la fuente de nueva energía más competitiva a nivel global. En 2024, los proyectos solares y eólicos terrestres a escala de servicios públicos fueron </a:t>
            </a:r>
            <a:r>
              <a:rPr lang="en" u="sng">
                <a:solidFill>
                  <a:srgbClr val="2200CC"/>
                </a:solidFill>
                <a:hlinkClick r:id="rId3">
                  <a:extLst>
                    <a:ext uri="{A12FA001-AC4F-418D-AE19-62706E023703}">
                      <ahyp:hlinkClr val="tx"/>
                    </a:ext>
                  </a:extLst>
                </a:hlinkClick>
              </a:rPr>
              <a:t>un 41% y un 53% más económicos</a:t>
            </a:r>
            <a:r>
              <a:rPr lang="en">
                <a:solidFill>
                  <a:schemeClr val="dk1"/>
                </a:solidFill>
              </a:rPr>
              <a:t>, respectivamente, que las alternativas de combustibles fósiles de menor costo.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4">
                  <a:extLst>
                    <a:ext uri="{A12FA001-AC4F-418D-AE19-62706E023703}">
                      <ahyp:hlinkClr val="tx"/>
                    </a:ext>
                  </a:extLst>
                </a:hlinkClick>
              </a:rPr>
              <a:t>Inversión en energías limpias en cada estado</a:t>
            </a:r>
            <a:r>
              <a:rPr lang="en">
                <a:solidFill>
                  <a:schemeClr val="dk1"/>
                </a:solidFill>
              </a:rPr>
              <a:t> (2024)</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64bda8587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64bda8587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 energía solar y eólica están creciendo en todo el mundo y en EE. UU. EE. UU. generó niveles récord de electricidad a partir de energía solar y eólica en 2025, suficiente para alimentar el equivalente a más de 79 millones de hogares estadounidenses promedio. Esto es más del triple de la cantidad generada hace una década, en 2016.</a:t>
            </a:r>
            <a:endParaRPr sz="1350">
              <a:solidFill>
                <a:srgbClr val="032849"/>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La transición de la energía limpia en EE. UU. se </a:t>
            </a:r>
            <a:r>
              <a:rPr lang="en" u="sng">
                <a:solidFill>
                  <a:schemeClr val="hlink"/>
                </a:solidFill>
                <a:hlinkClick r:id="rId2"/>
              </a:rPr>
              <a:t>enfrenta a nuevos vientos en contra</a:t>
            </a:r>
            <a:r>
              <a:rPr lang="en">
                <a:solidFill>
                  <a:schemeClr val="dk1"/>
                </a:solidFill>
              </a:rPr>
              <a:t>. Pero expandir el suministro de electricidad limpia y asequible proveniente de fuentes solares y eólicas será clave para satisfacer la creciente demanda energética y, al mismo tiempo, reducir la contaminación que atrapa el calor.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3"/>
              </a:rPr>
              <a:t>Crecimiento de la energía solar y eólica en EE. UU. en 2025</a:t>
            </a:r>
            <a:r>
              <a:rPr lang="en">
                <a:solidFill>
                  <a:schemeClr val="dk1"/>
                </a:solidFill>
              </a:rPr>
              <a:t> (2026)</a:t>
            </a:r>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39790affe71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39790affe7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Mientras tanto, los costos de la electricidad solar y eólica han disminuido rápidamente.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El costo sin subsidios de la energía solar y eólica en EE. UU. cayó un 76% y un 51%, respectivamente, entre 2010 y 2024, debido a mejoras en la tecnología, la fabricación y el despliegue de proyectos.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nivel mundial, la energía eólica y solar son ahora las fuentes más competitivas en costo para la generación de nueva electricidad.</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solidFill>
                  <a:schemeClr val="dk1"/>
                </a:solidFill>
              </a:rPr>
              <a:t>Leer más: </a:t>
            </a:r>
            <a:r>
              <a:rPr lang="en" u="sng">
                <a:solidFill>
                  <a:schemeClr val="hlink"/>
                </a:solidFill>
                <a:hlinkClick r:id="rId2"/>
              </a:rPr>
              <a:t>Crecimiento de la energía solar y eólica en EE. UU. en 2025</a:t>
            </a:r>
            <a:r>
              <a:rPr lang="en">
                <a:solidFill>
                  <a:schemeClr val="dk1"/>
                </a:solidFill>
              </a:rPr>
              <a:t> (2026)</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364bda8587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364bda8587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u="sng">
                <a:solidFill>
                  <a:srgbClr val="2200CC"/>
                </a:solidFill>
                <a:hlinkClick r:id="rId2">
                  <a:extLst>
                    <a:ext uri="{A12FA001-AC4F-418D-AE19-62706E023703}">
                      <ahyp:hlinkClr val="tx"/>
                    </a:ext>
                  </a:extLst>
                </a:hlinkClick>
              </a:rPr>
              <a:t>Descargue gráficos para los estados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Aunque la mayor parte de la electricidad de los EE. UU. todavía proviene de combustibles fósiles que calientan el planeta (principalmente gas natural, también conocido como gas metano), la contribución relativa de los combustibles fósiles al mix eléctrico general está disminuyendo a medida que crecen la energía solar y eólica.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EE. UU. está en medio del mayor aumento de la demanda eléctrica estadounidense desde el año 2000, impulsado por los centros de datos. Producir más electricidad limpia y asequible a partir de la energía solar y eólica será clave para satisfacer la creciente demanda y reducir la contaminación dañina que atrapa el calor.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3"/>
              </a:rPr>
              <a:t>Una década de crecimiento para la energía solar y eólica de EE.UU.</a:t>
            </a:r>
            <a:r>
              <a:rPr lang="en">
                <a:solidFill>
                  <a:schemeClr val="dk1"/>
                </a:solidFill>
              </a:rPr>
              <a:t> (2025)</a:t>
            </a:r>
            <a:endParaRPr>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64bda8587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364bda8587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para los estados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Aunque los EE. UU. ha reducido las emisiones en aproximadamente un 1% por año desde 2005, este ritmo no es lo suficientemente rápido como para reducir las emisiones que atrapan el calor en un 50% por debajo de los niveles de 2005 para 2030 (el objetivo nacional antes de 2025). Alcanzar estos objetivos requiere acción a nivel estatal y local.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Hay decenas de opciones para reducir las emisiones en cualquier sector de la economía. Y cada estado tiene una combinación diferente de fuentes de emisiones, lo que requiere soluciones climáticas personalizadas.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Soluciones climáticas en cada estado</a:t>
            </a:r>
            <a:r>
              <a:rPr lang="en">
                <a:solidFill>
                  <a:schemeClr val="dk1"/>
                </a:solidFill>
              </a:rPr>
              <a:t> (2023)</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64cb3fb633_3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364cb3fb633_3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El transporte es la principal fuente de contaminación que atrapa el calor en los EE. UU. Aproximadamente </a:t>
            </a:r>
            <a:r>
              <a:rPr lang="en" u="sng">
                <a:solidFill>
                  <a:srgbClr val="2200CC"/>
                </a:solidFill>
                <a:hlinkClick r:id="rId2">
                  <a:extLst>
                    <a:ext uri="{A12FA001-AC4F-418D-AE19-62706E023703}">
                      <ahyp:hlinkClr val="tx"/>
                    </a:ext>
                  </a:extLst>
                </a:hlinkClick>
              </a:rPr>
              <a:t>el 97% de las emisiones del transporte en EE. UU.</a:t>
            </a:r>
            <a:r>
              <a:rPr lang="en">
                <a:solidFill>
                  <a:schemeClr val="dk1"/>
                </a:solidFill>
              </a:rPr>
              <a:t> provienen del CO2 producido durante la combustión de combustibles fósiles, como la gasolina y el diésel, en motores de combustión interna, </a:t>
            </a:r>
            <a:r>
              <a:rPr lang="en" u="sng">
                <a:solidFill>
                  <a:srgbClr val="2200CC"/>
                </a:solidFill>
                <a:hlinkClick r:id="rId3">
                  <a:extLst>
                    <a:ext uri="{A12FA001-AC4F-418D-AE19-62706E023703}">
                      <ahyp:hlinkClr val="tx"/>
                    </a:ext>
                  </a:extLst>
                </a:hlinkClick>
              </a:rPr>
              <a:t>principalmente en automóviles y camiones</a:t>
            </a: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Reemplazar vehículos impulsados ​​por combustibles fósiles por vehículos eléctricos (EV en inglés y VE en español) puede reducir las emisiones de los tubos de escape y evitar calentamiento adicional, además de mejorar la calidad del aire.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Un vehículo eléctrico consume aproximadamente la mitad de la energía que un coche de gasolina. Esta mayor eficiencia se traduce en una menor contaminación que atrapa el calor, independientemente de la fuente de electricidad que alimente la red a la que se conectan los VE.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En promedio, en todos los estados de EE. UU., conducir un VE reduce las emisiones de CO2 en un 66% en comparación con un vehículo de gasolina. A medida que la electricidad limpia siga creciendo, las emisiones asociadas a los VE seguirán disminuyendo.</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Leer más: </a:t>
            </a:r>
            <a:r>
              <a:rPr lang="en" u="sng">
                <a:solidFill>
                  <a:srgbClr val="1155CC"/>
                </a:solidFill>
                <a:hlinkClick r:id="rId4">
                  <a:extLst>
                    <a:ext uri="{A12FA001-AC4F-418D-AE19-62706E023703}">
                      <ahyp:hlinkClr val="tx"/>
                    </a:ext>
                  </a:extLst>
                </a:hlinkClick>
              </a:rPr>
              <a:t>Inversión en energías limpias en cada estado</a:t>
            </a:r>
            <a:r>
              <a:rPr lang="en">
                <a:solidFill>
                  <a:schemeClr val="dk1"/>
                </a:solidFill>
              </a:rPr>
              <a:t> (2024)</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00"/>
              </a:highlight>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64bda8587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64bda8587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Haga clic </a:t>
            </a:r>
            <a:r>
              <a:rPr i="1" lang="en" u="sng">
                <a:solidFill>
                  <a:schemeClr val="hlink"/>
                </a:solidFill>
                <a:hlinkClick r:id="rId2"/>
              </a:rPr>
              <a:t>aquí</a:t>
            </a:r>
            <a:r>
              <a:rPr i="1" lang="en">
                <a:solidFill>
                  <a:schemeClr val="dk1"/>
                </a:solidFill>
              </a:rPr>
              <a:t> para descargar la animación.</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Hay más EV que nunca en las carreteras de EE. UU., con </a:t>
            </a:r>
            <a:r>
              <a:rPr lang="en" u="sng">
                <a:solidFill>
                  <a:srgbClr val="1155CC"/>
                </a:solidFill>
                <a:hlinkClick r:id="rId3">
                  <a:extLst>
                    <a:ext uri="{A12FA001-AC4F-418D-AE19-62706E023703}">
                      <ahyp:hlinkClr val="tx"/>
                    </a:ext>
                  </a:extLst>
                </a:hlinkClick>
              </a:rPr>
              <a:t>un aumento de las ventas</a:t>
            </a:r>
            <a:r>
              <a:rPr lang="en">
                <a:solidFill>
                  <a:schemeClr val="dk1"/>
                </a:solidFill>
              </a:rPr>
              <a:t> en los últimos cinco años. La infraestructura de carga pública respalda la creciente adopción de vehículos eléctricos.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Para enero de 2025, había casi 196.000 cargadores públicos de vehículos eléctricos en los EE. UU., un aumento de más de seis veces con respecto a 2016. A pesar de la reciente expansión de la infraestructura de carga de vehículos eléctricos, el crecimiento continuo en las ventas de vehículos eléctricos requeriría más cargadores públicos, especialmente en áreas con escasa cobertura.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4">
                  <a:extLst>
                    <a:ext uri="{A12FA001-AC4F-418D-AE19-62706E023703}">
                      <ahyp:hlinkClr val="tx"/>
                    </a:ext>
                  </a:extLst>
                </a:hlinkClick>
              </a:rPr>
              <a:t>Carga de vehículos eléctricos </a:t>
            </a:r>
            <a:r>
              <a:rPr lang="en">
                <a:solidFill>
                  <a:schemeClr val="dk1"/>
                </a:solidFill>
              </a:rPr>
              <a:t>(2025)</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364bda8587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364bda8587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latin typeface="Quattrocento Sans"/>
                <a:ea typeface="Quattrocento Sans"/>
                <a:cs typeface="Quattrocento Sans"/>
                <a:sym typeface="Quattrocento Sans"/>
              </a:rPr>
              <a:t>📍</a:t>
            </a:r>
            <a:r>
              <a:rPr i="1" lang="en" u="sng">
                <a:solidFill>
                  <a:srgbClr val="2200CC"/>
                </a:solidFill>
                <a:hlinkClick r:id="rId2">
                  <a:extLst>
                    <a:ext uri="{A12FA001-AC4F-418D-AE19-62706E023703}">
                      <ahyp:hlinkClr val="tx"/>
                    </a:ext>
                  </a:extLst>
                </a:hlinkClick>
              </a:rPr>
              <a:t>Descargue gráficos para 242 ciudades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 </a:t>
            </a:r>
            <a:r>
              <a:rPr lang="en" u="sng">
                <a:solidFill>
                  <a:srgbClr val="1155CC"/>
                </a:solidFill>
                <a:hlinkClick r:id="rId3">
                  <a:extLst>
                    <a:ext uri="{A12FA001-AC4F-418D-AE19-62706E023703}">
                      <ahyp:hlinkClr val="tx"/>
                    </a:ext>
                  </a:extLst>
                </a:hlinkClick>
              </a:rPr>
              <a:t>creciente cuerpo de investigación</a:t>
            </a:r>
            <a:r>
              <a:rPr lang="en">
                <a:solidFill>
                  <a:schemeClr val="dk1"/>
                </a:solidFill>
              </a:rPr>
              <a:t> muestra que los </a:t>
            </a:r>
            <a:r>
              <a:rPr lang="en" u="sng">
                <a:solidFill>
                  <a:srgbClr val="1155CC"/>
                </a:solidFill>
                <a:hlinkClick r:id="rId4">
                  <a:extLst>
                    <a:ext uri="{A12FA001-AC4F-418D-AE19-62706E023703}">
                      <ahyp:hlinkClr val="tx"/>
                    </a:ext>
                  </a:extLst>
                </a:hlinkClick>
              </a:rPr>
              <a:t>bosques urbanos</a:t>
            </a:r>
            <a:r>
              <a:rPr lang="en">
                <a:solidFill>
                  <a:schemeClr val="dk1"/>
                </a:solidFill>
              </a:rPr>
              <a:t> (los árboles en las ciudades y las comunidades circundantes) y otros espacios verdes pueden ayudar a las ciudades a adaptarse al cambio climático.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creciente población urbana de los Estados Unidos es particularmente vulnerable al calor extremo, las fuertes lluvias y la mala calidad del aire, todo amplificado en un mundo que se calienta.</a:t>
            </a:r>
            <a:endParaRPr>
              <a:solidFill>
                <a:schemeClr val="dk1"/>
              </a:solidFill>
            </a:endParaRPr>
          </a:p>
          <a:p>
            <a:pPr indent="-298450" lvl="0" marL="457200" rtl="0" algn="l">
              <a:spcBef>
                <a:spcPts val="0"/>
              </a:spcBef>
              <a:spcAft>
                <a:spcPts val="0"/>
              </a:spcAft>
              <a:buClr>
                <a:srgbClr val="032849"/>
              </a:buClr>
              <a:buSzPts val="1100"/>
              <a:buChar char=""/>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 enfriar el aire y las temperaturas de la superficie, los árboles reducen los peligros para la salud del calor extremo. Los árboles también retardan y absorben la lluvia; filtran el aire; y absorben la contaminación dañina de carbono.</a:t>
            </a:r>
            <a:endParaRPr>
              <a:solidFill>
                <a:schemeClr val="dk1"/>
              </a:solidFill>
            </a:endParaRPr>
          </a:p>
          <a:p>
            <a:pPr indent="-298450" lvl="0" marL="457200" rtl="0" algn="l">
              <a:spcBef>
                <a:spcPts val="0"/>
              </a:spcBef>
              <a:spcAft>
                <a:spcPts val="0"/>
              </a:spcAft>
              <a:buClr>
                <a:srgbClr val="032849"/>
              </a:buClr>
              <a:buSzPts val="1100"/>
              <a:buChar char=""/>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Cada año, árboles en 242 condados urbanos de EE. UU. ayudan a evitar la escorrentía de aproximadamente 110 mil millones de galones de aguas pluviales. Esto equivale a casi 167.000 piscinas olímpicas. Estos árboles urbanos también le restan casi 4 mil millones de libras de contaminación del aire y absorben aproximadamente 150 millones de toneladas de dióxido de carbono equivalente (o CO2e, incluido el CO2 y otros gases de efecto invernadero) anualmente.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5">
                  <a:extLst>
                    <a:ext uri="{A12FA001-AC4F-418D-AE19-62706E023703}">
                      <ahyp:hlinkClr val="tx"/>
                    </a:ext>
                  </a:extLst>
                </a:hlinkClick>
              </a:rPr>
              <a:t>El poder de los árboles urbanos</a:t>
            </a:r>
            <a:r>
              <a:rPr lang="en">
                <a:solidFill>
                  <a:schemeClr val="dk1"/>
                </a:solidFill>
              </a:rPr>
              <a:t> (2023)</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64cb3fb633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364cb3fb633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a:t>
            </a:r>
            <a:r>
              <a:rPr i="1" lang="en">
                <a:solidFill>
                  <a:schemeClr val="dk1"/>
                </a:solidFill>
              </a:rPr>
              <a:t> y </a:t>
            </a:r>
            <a:r>
              <a:rPr i="1" lang="en" u="sng">
                <a:solidFill>
                  <a:srgbClr val="2200CC"/>
                </a:solidFill>
                <a:hlinkClick r:id="rId3">
                  <a:extLst>
                    <a:ext uri="{A12FA001-AC4F-418D-AE19-62706E023703}">
                      <ahyp:hlinkClr val="tx"/>
                    </a:ext>
                  </a:extLst>
                </a:hlinkClick>
              </a:rPr>
              <a:t>explore datos</a:t>
            </a:r>
            <a:r>
              <a:rPr i="1" lang="en">
                <a:solidFill>
                  <a:schemeClr val="dk1"/>
                </a:solidFill>
              </a:rPr>
              <a:t> que muestran cómo el entorno construido aumenta las temperaturas en 65 ciudades importantes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Reducir el exceso de calor es importante, especialmente en las zonas urbanas, ya que el entorno construido amplifica aún más las temperaturas promedio y el calor extremo en las ciudades.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Este llamado efecto de isla de calor urbano </a:t>
            </a:r>
            <a:r>
              <a:rPr lang="en" u="sng">
                <a:solidFill>
                  <a:srgbClr val="2200CC"/>
                </a:solidFill>
                <a:hlinkClick r:id="rId4">
                  <a:extLst>
                    <a:ext uri="{A12FA001-AC4F-418D-AE19-62706E023703}">
                      <ahyp:hlinkClr val="tx"/>
                    </a:ext>
                  </a:extLst>
                </a:hlinkClick>
              </a:rPr>
              <a:t>puede hacer que las ciudades sean más cálidas</a:t>
            </a:r>
            <a:r>
              <a:rPr lang="en">
                <a:solidFill>
                  <a:schemeClr val="dk1"/>
                </a:solidFill>
              </a:rPr>
              <a:t> que las áreas periféricas, tanto durante el día como durante la noche.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árboles ayudan a reducir las temperaturas de la superficie y a enfriar el aire al dar sombra a los edificios y al pavimento que absorben el calor. Los árboles de sombra también proporcionan alivio inmediato para las personas que trabajan, juegan o </a:t>
            </a:r>
            <a:r>
              <a:rPr lang="en" u="sng">
                <a:solidFill>
                  <a:srgbClr val="1155CC"/>
                </a:solidFill>
                <a:hlinkClick r:id="rId5">
                  <a:extLst>
                    <a:ext uri="{A12FA001-AC4F-418D-AE19-62706E023703}">
                      <ahyp:hlinkClr val="tx"/>
                    </a:ext>
                  </a:extLst>
                </a:hlinkClick>
              </a:rPr>
              <a:t>hacen ejercicio al aire libre</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plantas también ayudan a enfriar el aire liberando vapor de agua de sus hojas, un proceso llamado transpiración.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6">
                  <a:extLst>
                    <a:ext uri="{A12FA001-AC4F-418D-AE19-62706E023703}">
                      <ahyp:hlinkClr val="tx"/>
                    </a:ext>
                  </a:extLst>
                </a:hlinkClick>
              </a:rPr>
              <a:t>Puntos críticos de calor urbano en 65 ciudades</a:t>
            </a:r>
            <a:r>
              <a:rPr lang="en">
                <a:solidFill>
                  <a:schemeClr val="dk1"/>
                </a:solidFill>
              </a:rPr>
              <a:t> (2024) y </a:t>
            </a:r>
            <a:r>
              <a:rPr lang="en" u="sng">
                <a:solidFill>
                  <a:srgbClr val="1155CC"/>
                </a:solidFill>
                <a:hlinkClick r:id="rId7">
                  <a:extLst>
                    <a:ext uri="{A12FA001-AC4F-418D-AE19-62706E023703}">
                      <ahyp:hlinkClr val="tx"/>
                    </a:ext>
                  </a:extLst>
                </a:hlinkClick>
              </a:rPr>
              <a:t>El poder de los árboles urbanos</a:t>
            </a:r>
            <a:r>
              <a:rPr lang="en">
                <a:solidFill>
                  <a:schemeClr val="dk1"/>
                </a:solidFill>
              </a:rPr>
              <a:t> (2023)</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1eaf865cb3_0_2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a:solidFill>
                  <a:srgbClr val="032849"/>
                </a:solidFill>
              </a:rPr>
              <a:t>Descargue la última versión de este gráfico </a:t>
            </a:r>
            <a:r>
              <a:rPr i="1" lang="en" u="sng">
                <a:solidFill>
                  <a:schemeClr val="hlink"/>
                </a:solidFill>
                <a:hlinkClick r:id="rId2"/>
              </a:rPr>
              <a:t>aquí</a:t>
            </a:r>
            <a:r>
              <a:rPr i="1" lang="en">
                <a:solidFill>
                  <a:srgbClr val="032849"/>
                </a:solidFill>
              </a:rPr>
              <a:t>.</a:t>
            </a:r>
            <a:endParaRPr i="1">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Las actividades humanas desde la Revolución Industrial, principalmente la quema de combustibles fósiles como el carbón, el petróleo y el gas natural (compuesto principalmente de gas metano), han causado </a:t>
            </a:r>
            <a:r>
              <a:rPr lang="en" u="sng">
                <a:solidFill>
                  <a:srgbClr val="007CAD"/>
                </a:solidFill>
                <a:hlinkClick r:id="rId3">
                  <a:extLst>
                    <a:ext uri="{A12FA001-AC4F-418D-AE19-62706E023703}">
                      <ahyp:hlinkClr val="tx"/>
                    </a:ext>
                  </a:extLst>
                </a:hlinkClick>
              </a:rPr>
              <a:t>un fuerte aumento</a:t>
            </a:r>
            <a:r>
              <a:rPr lang="en">
                <a:solidFill>
                  <a:srgbClr val="032849"/>
                </a:solidFill>
              </a:rPr>
              <a:t> en las concentraciones atmosféricas de gases de efecto invernadero y un rápido calentamiento.</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None/>
            </a:pPr>
            <a:r>
              <a:rPr lang="en">
                <a:solidFill>
                  <a:srgbClr val="032849"/>
                </a:solidFill>
              </a:rPr>
              <a:t>Como resultado, las concentraciones atmosféricas de gases de efecto invernadero (incluido el CO2, que se muestra aquí) son ahora más altas que en cualquier otro momento de en al menos los 800.000 años, y siguen aumentando a un ritmo rápido.</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El calor adicional atrapado en la atmósfera por el CO2 y otros gases de efecto invernadero está provocando un calentamiento rápido.</a:t>
            </a:r>
            <a:endParaRPr>
              <a:solidFill>
                <a:srgbClr val="032849"/>
              </a:solidFill>
            </a:endParaRPr>
          </a:p>
          <a:p>
            <a:pPr indent="0" lvl="0" marL="0" rtl="0" algn="l">
              <a:spcBef>
                <a:spcPts val="2300"/>
              </a:spcBef>
              <a:spcAft>
                <a:spcPts val="2300"/>
              </a:spcAft>
              <a:buClr>
                <a:schemeClr val="dk1"/>
              </a:buClr>
              <a:buSzPts val="1100"/>
              <a:buFont typeface="Arial"/>
              <a:buNone/>
            </a:pPr>
            <a:r>
              <a:rPr lang="en">
                <a:solidFill>
                  <a:srgbClr val="032849"/>
                </a:solidFill>
              </a:rPr>
              <a:t>Leer más:</a:t>
            </a:r>
            <a:r>
              <a:rPr lang="en" u="sng">
                <a:solidFill>
                  <a:srgbClr val="1155CC"/>
                </a:solidFill>
                <a:hlinkClick r:id="rId4">
                  <a:extLst>
                    <a:ext uri="{A12FA001-AC4F-418D-AE19-62706E023703}">
                      <ahyp:hlinkClr val="tx"/>
                    </a:ext>
                  </a:extLst>
                </a:hlinkClick>
              </a:rPr>
              <a:t> Contaminación que atrapa el calor</a:t>
            </a:r>
            <a:r>
              <a:rPr lang="en">
                <a:solidFill>
                  <a:srgbClr val="032849"/>
                </a:solidFill>
              </a:rPr>
              <a:t> (2024)</a:t>
            </a:r>
            <a:endParaRPr/>
          </a:p>
        </p:txBody>
      </p:sp>
      <p:sp>
        <p:nvSpPr>
          <p:cNvPr id="332" name="Google Shape;332;g31eaf865cb3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78f8d687eb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378f8d687eb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Los océanos desempeñan un papel clave en los medios de vida, el suministro de alimentos y el clima.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océanos son la mayor reserva de carbono del planeta: contienen alrededor de 45 veces más que la atmósfera y 12 veces más que los ecosistemas terrestres.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océanos también absorben alrededor del </a:t>
            </a:r>
            <a:r>
              <a:rPr lang="en" u="sng">
                <a:solidFill>
                  <a:srgbClr val="1155CC"/>
                </a:solidFill>
                <a:hlinkClick r:id="rId2">
                  <a:extLst>
                    <a:ext uri="{A12FA001-AC4F-418D-AE19-62706E023703}">
                      <ahyp:hlinkClr val="tx"/>
                    </a:ext>
                  </a:extLst>
                </a:hlinkClick>
              </a:rPr>
              <a:t>90% del calor adicional</a:t>
            </a:r>
            <a:r>
              <a:rPr lang="en">
                <a:solidFill>
                  <a:schemeClr val="dk1"/>
                </a:solidFill>
              </a:rPr>
              <a:t> causado por la contaminación de carbono y eliminan </a:t>
            </a:r>
            <a:r>
              <a:rPr lang="en" u="sng">
                <a:solidFill>
                  <a:srgbClr val="1155CC"/>
                </a:solidFill>
                <a:hlinkClick r:id="rId3">
                  <a:extLst>
                    <a:ext uri="{A12FA001-AC4F-418D-AE19-62706E023703}">
                      <ahyp:hlinkClr val="tx"/>
                    </a:ext>
                  </a:extLst>
                </a:hlinkClick>
              </a:rPr>
              <a:t>aproximadamente el 26%</a:t>
            </a:r>
            <a:r>
              <a:rPr lang="en">
                <a:solidFill>
                  <a:schemeClr val="dk1"/>
                </a:solidFill>
              </a:rPr>
              <a:t> del CO2 liberado por los humanos cada año de la quema de combustibles fósiles.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Pero el calentamiento causado por la mano del hombre y la continua contaminación de carbono ejercen una tremenda presión sobre los ecosistemas marinos y los procesos que eliminan y retienen el carbono a largo plazo.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Restaurar y proteger los océanos puede ser una solución climática, pero debe combinarse con recortes profundos y rápidos a la contaminación por carbono.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4">
                  <a:extLst>
                    <a:ext uri="{A12FA001-AC4F-418D-AE19-62706E023703}">
                      <ahyp:hlinkClr val="tx"/>
                    </a:ext>
                  </a:extLst>
                </a:hlinkClick>
              </a:rPr>
              <a:t>Día Mundial de los Océanos</a:t>
            </a:r>
            <a:r>
              <a:rPr lang="en">
                <a:solidFill>
                  <a:schemeClr val="dk1"/>
                </a:solidFill>
              </a:rPr>
              <a:t> (2023)</a:t>
            </a:r>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689302ddf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3689302ddf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aumento del nivel del mar agrava las marejadas ciclónicas, las inundaciones costeras y la erosión de la costa. Las comunidades costeras pueden tomar medidas para aumentar su resiliencia ante estos riesgos.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restauración de los humedales costeros, la instalación de defensas costeras artificiales, la modificación de las viviendas y la construcción en terrenos más elevados pueden reducir el riesgo de inundaciones.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residentes y funcionarios que entienden los riesgos de su localidad pueden tomar decisiones mejor fundamentadas sobre dónde vivir y cómo prepararse.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Utilice la herramienta </a:t>
            </a:r>
            <a:r>
              <a:rPr lang="en" u="sng">
                <a:solidFill>
                  <a:srgbClr val="007CAD"/>
                </a:solidFill>
                <a:hlinkClick r:id="rId2">
                  <a:extLst>
                    <a:ext uri="{A12FA001-AC4F-418D-AE19-62706E023703}">
                      <ahyp:hlinkClr val="tx"/>
                    </a:ext>
                  </a:extLst>
                </a:hlinkClick>
              </a:rPr>
              <a:t>Buscador de Riesgos Costeros</a:t>
            </a:r>
            <a:r>
              <a:rPr lang="en">
                <a:solidFill>
                  <a:schemeClr val="dk1"/>
                </a:solidFill>
              </a:rPr>
              <a:t> de Climate Central para explorar estrategias de adaptación y ejemplos de proyectos en curso o finalizados en todos los estados costeros de EE. UU.</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364cb3fb633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364cb3fb633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Haga clic </a:t>
            </a:r>
            <a:r>
              <a:rPr i="1" lang="en" u="sng">
                <a:solidFill>
                  <a:schemeClr val="hlink"/>
                </a:solidFill>
                <a:hlinkClick r:id="rId2"/>
              </a:rPr>
              <a:t>aquí</a:t>
            </a:r>
            <a:r>
              <a:rPr i="1" lang="en">
                <a:solidFill>
                  <a:schemeClr val="dk1"/>
                </a:solidFill>
              </a:rPr>
              <a:t> para descargar la animación.</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u="sng">
                <a:solidFill>
                  <a:srgbClr val="2200CC"/>
                </a:solidFill>
                <a:hlinkClick r:id="rId3">
                  <a:extLst>
                    <a:ext uri="{A12FA001-AC4F-418D-AE19-62706E023703}">
                      <ahyp:hlinkClr val="tx"/>
                    </a:ext>
                  </a:extLst>
                </a:hlinkClick>
              </a:rPr>
              <a:t>Descargue gráficos para los estados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mayoría de los estadounidenses están preocupados por el cambio climático y apoyan una variedad de políticas climáticas.</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Pero una nueva investigación muestra que, aunque el 65% de los estadounidenses están preocupados por el cambio climático, piensan incorrectamente que solo el 43% de los estadounidenses están preocupados. Estas brechas de percepción también existen en casi todos los estados de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Estas percepciones erróneas son importantes porque pueden afectar si hablamos o no sobre el cambio climático o si tomamos medidas al respecto.</a:t>
            </a:r>
            <a:endParaRPr>
              <a:solidFill>
                <a:schemeClr val="dk1"/>
              </a:solidFill>
            </a:endParaRPr>
          </a:p>
          <a:p>
            <a:pPr indent="0" lvl="0" marL="0" rtl="0" algn="l">
              <a:spcBef>
                <a:spcPts val="0"/>
              </a:spcBef>
              <a:spcAft>
                <a:spcPts val="0"/>
              </a:spcAft>
              <a:buClr>
                <a:schemeClr val="dk1"/>
              </a:buClr>
              <a:buSzPts val="1100"/>
              <a:buFont typeface="Arial"/>
              <a:buNone/>
            </a:pPr>
            <a:r>
              <a:t/>
            </a:r>
            <a:endParaRPr sz="1350">
              <a:solidFill>
                <a:srgbClr val="032849"/>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a:solidFill>
                  <a:srgbClr val="032849"/>
                </a:solidFill>
              </a:rPr>
              <a:t>Por eso, hablar sobre el cambio climático, además de compartir los hechos y la ciencia, es una solución climática clave.</a:t>
            </a:r>
            <a:endParaRPr>
              <a:solidFill>
                <a:srgbClr val="032849"/>
              </a:solidFill>
            </a:endParaRPr>
          </a:p>
          <a:p>
            <a:pPr indent="0" lvl="0" marL="0" rtl="0" algn="l">
              <a:lnSpc>
                <a:spcPct val="115000"/>
              </a:lnSpc>
              <a:spcBef>
                <a:spcPts val="230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4"/>
              </a:rPr>
              <a:t>La mayoría de la gente quiere acción climática</a:t>
            </a:r>
            <a:r>
              <a:rPr lang="en">
                <a:solidFill>
                  <a:schemeClr val="dk1"/>
                </a:solidFill>
              </a:rPr>
              <a:t> (2025) y </a:t>
            </a:r>
            <a:r>
              <a:rPr lang="en" u="sng">
                <a:solidFill>
                  <a:srgbClr val="1155CC"/>
                </a:solidFill>
                <a:hlinkClick r:id="rId5">
                  <a:extLst>
                    <a:ext uri="{A12FA001-AC4F-418D-AE19-62706E023703}">
                      <ahyp:hlinkClr val="tx"/>
                    </a:ext>
                  </a:extLst>
                </a:hlinkClick>
              </a:rPr>
              <a:t>Preocupación por el clima: más común de lo que pensamos</a:t>
            </a:r>
            <a:r>
              <a:rPr lang="en">
                <a:solidFill>
                  <a:schemeClr val="dk1"/>
                </a:solidFill>
              </a:rPr>
              <a:t> (2022)</a:t>
            </a:r>
            <a:endParaRPr>
              <a:solidFill>
                <a:schemeClr val="dk1"/>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9e447311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9e447311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programa </a:t>
            </a:r>
            <a:r>
              <a:rPr lang="en" u="sng">
                <a:solidFill>
                  <a:schemeClr val="hlink"/>
                </a:solidFill>
                <a:hlinkClick r:id="rId2"/>
              </a:rPr>
              <a:t>Climate Matters</a:t>
            </a:r>
            <a:r>
              <a:rPr lang="en">
                <a:solidFill>
                  <a:schemeClr val="dk1"/>
                </a:solidFill>
              </a:rPr>
              <a:t> de Climate Central produce recursos gratuitos de información climática semanal en inglés y español, adaptados para más de 245 ciudades de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Cada semana, Climate Matters publica nuevos análisis de datos, gráficos adaptados, artículos explicativos y otros recursos sobre ciencia climática.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Suscríbase para recibir Climate Matters en su correo electrónico semanalmente: </a:t>
            </a:r>
            <a:r>
              <a:rPr lang="en" u="sng">
                <a:solidFill>
                  <a:srgbClr val="0000FF"/>
                </a:solidFill>
                <a:hlinkClick r:id="rId3">
                  <a:extLst>
                    <a:ext uri="{A12FA001-AC4F-418D-AE19-62706E023703}">
                      <ahyp:hlinkClr val="tx"/>
                    </a:ext>
                  </a:extLst>
                </a:hlinkClick>
              </a:rPr>
              <a:t>https://www.climatecentral.org/climate-matters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Nos gustaría recibir sus comentarios. Considere participar en </a:t>
            </a:r>
            <a:r>
              <a:rPr b="1" lang="en" u="sng">
                <a:solidFill>
                  <a:schemeClr val="hlink"/>
                </a:solidFill>
                <a:hlinkClick r:id="rId4"/>
              </a:rPr>
              <a:t>una encuesta de dos minutos</a:t>
            </a:r>
            <a:r>
              <a:rPr b="1" lang="en">
                <a:solidFill>
                  <a:schemeClr val="dk1"/>
                </a:solidFill>
              </a:rPr>
              <a:t> sobre su experiencia con esta presentación de diapositivas.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6fa8e598a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36fa8e598a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Visite el </a:t>
            </a:r>
            <a:r>
              <a:rPr lang="en" u="sng">
                <a:solidFill>
                  <a:srgbClr val="2200CC"/>
                </a:solidFill>
                <a:hlinkClick r:id="rId2">
                  <a:extLst>
                    <a:ext uri="{A12FA001-AC4F-418D-AE19-62706E023703}">
                      <ahyp:hlinkClr val="tx"/>
                    </a:ext>
                  </a:extLst>
                </a:hlinkClick>
              </a:rPr>
              <a:t>archivo de Climate Matters</a:t>
            </a:r>
            <a:r>
              <a:rPr lang="en">
                <a:solidFill>
                  <a:schemeClr val="dk1"/>
                </a:solidFill>
              </a:rPr>
              <a:t> para encontrar miles de gráficos como los de esta presentación, junto con explicaciones científicas, archivos de datos y herramientas interactivas.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Consulte la </a:t>
            </a:r>
            <a:r>
              <a:rPr i="1" lang="en" u="sng">
                <a:solidFill>
                  <a:srgbClr val="2200CC"/>
                </a:solidFill>
                <a:hlinkClick r:id="rId3">
                  <a:extLst>
                    <a:ext uri="{A12FA001-AC4F-418D-AE19-62706E023703}">
                      <ahyp:hlinkClr val="tx"/>
                    </a:ext>
                  </a:extLst>
                </a:hlinkClick>
              </a:rPr>
              <a:t>información climática local</a:t>
            </a:r>
            <a:r>
              <a:rPr lang="en">
                <a:solidFill>
                  <a:schemeClr val="dk1"/>
                </a:solidFill>
              </a:rPr>
              <a:t> y busque por ubicación para obtener datos e información relevantes sobre los impactos del cambio climático en su localidad.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herramienta </a:t>
            </a:r>
            <a:r>
              <a:rPr lang="en" u="sng">
                <a:solidFill>
                  <a:srgbClr val="007CAD"/>
                </a:solidFill>
                <a:hlinkClick r:id="rId4">
                  <a:extLst>
                    <a:ext uri="{A12FA001-AC4F-418D-AE19-62706E023703}">
                      <ahyp:hlinkClr val="tx"/>
                    </a:ext>
                  </a:extLst>
                </a:hlinkClick>
              </a:rPr>
              <a:t>Buscador de Riesgos Costeros</a:t>
            </a:r>
            <a:r>
              <a:rPr lang="en">
                <a:solidFill>
                  <a:schemeClr val="dk1"/>
                </a:solidFill>
              </a:rPr>
              <a:t> de Climate Central proporciona mapas y análisis de las personas, las viviendas y los terrenos que se prevé que estén en riesgo debido al empeoramiento de las inundaciones costeras provocadas por el aumento del nivel del mar en diferentes zonas geográficas de EE. UU., según diversos escenarios o vías para reducir la contaminación que provoca el calentamiento global.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Explore el </a:t>
            </a:r>
            <a:r>
              <a:rPr lang="en" u="sng">
                <a:solidFill>
                  <a:srgbClr val="2200CC"/>
                </a:solidFill>
                <a:hlinkClick r:id="rId5">
                  <a:extLst>
                    <a:ext uri="{A12FA001-AC4F-418D-AE19-62706E023703}">
                      <ahyp:hlinkClr val="tx"/>
                    </a:ext>
                  </a:extLst>
                </a:hlinkClick>
              </a:rPr>
              <a:t>mapa global del Índice de Cambio Climático®</a:t>
            </a:r>
            <a:r>
              <a:rPr lang="en">
                <a:solidFill>
                  <a:schemeClr val="dk1"/>
                </a:solidFill>
              </a:rPr>
              <a:t> y el </a:t>
            </a:r>
            <a:r>
              <a:rPr lang="en" u="sng">
                <a:solidFill>
                  <a:srgbClr val="2200CC"/>
                </a:solidFill>
                <a:hlinkClick r:id="rId6">
                  <a:extLst>
                    <a:ext uri="{A12FA001-AC4F-418D-AE19-62706E023703}">
                      <ahyp:hlinkClr val="tx"/>
                    </a:ext>
                  </a:extLst>
                </a:hlinkClick>
              </a:rPr>
              <a:t>Índice de Cambio Climático: Océano</a:t>
            </a:r>
            <a:r>
              <a:rPr lang="en">
                <a:solidFill>
                  <a:schemeClr val="dk1"/>
                </a:solidFill>
              </a:rPr>
              <a:t> de Climate Central para ver la influencia del cambio climático causado por la mano del hombre en las temperaturas del aire y del océano en todo el mundo, todos los días.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36bdf1d64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36bdf1d64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rgbClr val="032849"/>
                </a:solidFill>
              </a:rPr>
              <a:t>Haga clic </a:t>
            </a:r>
            <a:r>
              <a:rPr i="1" lang="en" u="sng">
                <a:solidFill>
                  <a:schemeClr val="hlink"/>
                </a:solidFill>
                <a:hlinkClick r:id="rId2"/>
              </a:rPr>
              <a:t>aquí</a:t>
            </a:r>
            <a:r>
              <a:rPr i="1" lang="en">
                <a:solidFill>
                  <a:srgbClr val="032849"/>
                </a:solidFill>
              </a:rPr>
              <a:t> para descargar la animación.</a:t>
            </a:r>
            <a:endParaRPr i="1">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La principal causa del rápido calentamiento global actual es la contaminación que atrapa el calor provocada por las actividades humanas.</a:t>
            </a:r>
            <a:endParaRPr>
              <a:solidFill>
                <a:srgbClr val="032849"/>
              </a:solidFill>
            </a:endParaRPr>
          </a:p>
          <a:p>
            <a:pPr indent="0" lvl="0" marL="0" rtl="0" algn="l">
              <a:spcBef>
                <a:spcPts val="2300"/>
              </a:spcBef>
              <a:spcAft>
                <a:spcPts val="0"/>
              </a:spcAft>
              <a:buNone/>
            </a:pPr>
            <a:r>
              <a:rPr lang="en">
                <a:solidFill>
                  <a:srgbClr val="032849"/>
                </a:solidFill>
              </a:rPr>
              <a:t>El clima ha cambiado a lo largo de la larga historia de la Tierra, incluso muy rápidamente durante partes del pasado lejano.</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Pero el calentamiento observado desde 1850 no puede explicarse por los impulsores naturales del cambio climático, incluido El Niño, los cambios en la actividad del sol y las emisiones de los grandes volcanes.</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Los modelos climáticos solo pueden explicar el calentamiento observado desde 1850 </a:t>
            </a:r>
            <a:r>
              <a:rPr lang="en" u="sng">
                <a:solidFill>
                  <a:srgbClr val="007CAD"/>
                </a:solidFill>
                <a:hlinkClick r:id="rId3">
                  <a:extLst>
                    <a:ext uri="{A12FA001-AC4F-418D-AE19-62706E023703}">
                      <ahyp:hlinkClr val="tx"/>
                    </a:ext>
                  </a:extLst>
                </a:hlinkClick>
              </a:rPr>
              <a:t>cuando incluyen los efectos de las actividades humanas</a:t>
            </a:r>
            <a:r>
              <a:rPr lang="en">
                <a:solidFill>
                  <a:srgbClr val="032849"/>
                </a:solidFill>
              </a:rPr>
              <a:t>, especialmente las crecientes concentraciones de contaminación por gases de efecto invernadero que atrapan el calor.</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4">
                  <a:extLst>
                    <a:ext uri="{A12FA001-AC4F-418D-AE19-62706E023703}">
                      <ahyp:hlinkClr val="tx"/>
                    </a:ext>
                  </a:extLst>
                </a:hlinkClick>
              </a:rPr>
              <a:t>Cinco cosas que debes saber sobre el año más caluroso de la Tierra</a:t>
            </a:r>
            <a:r>
              <a:rPr lang="en">
                <a:solidFill>
                  <a:srgbClr val="032849"/>
                </a:solidFill>
              </a:rPr>
              <a:t> (2023)</a:t>
            </a:r>
            <a:endParaRPr/>
          </a:p>
          <a:p>
            <a:pPr indent="0" lvl="0" marL="0" rtl="0" algn="l">
              <a:spcBef>
                <a:spcPts val="23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1eaf865cb3_0_2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dióxido de carbono, el metano y el óxido nitroso son los tres gases de efecto invernadero de origen humano que más han contribuido al calentamiento global. La concentración atmosférica de cada gas ha aumentado rápidamente desde 1850.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gran mayoría (95%) de este calentamiento se debe al CO2 y al metano. Debido a que el CO2 y el metano son responsables de la mayor parte del calentamiento, reducir las emisiones de ambos es la mejor manera de mantener bajo control el calentamiento peligroso. Debido a sus peligrosos efectos en el clima global, estos gases de efecto invernadero están ampliamente regulados por las Naciones Unidas, con casi 200 países estableciendo objetivos para reducir las emisiones de cada uno.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El vapor de agua es el </a:t>
            </a:r>
            <a:r>
              <a:rPr lang="en" u="sng">
                <a:solidFill>
                  <a:srgbClr val="007CAD"/>
                </a:solidFill>
                <a:hlinkClick r:id="rId2">
                  <a:extLst>
                    <a:ext uri="{A12FA001-AC4F-418D-AE19-62706E023703}">
                      <ahyp:hlinkClr val="tx"/>
                    </a:ext>
                  </a:extLst>
                </a:hlinkClick>
              </a:rPr>
              <a:t>gas de efecto invernadero más abundante</a:t>
            </a:r>
            <a:r>
              <a:rPr lang="en">
                <a:solidFill>
                  <a:srgbClr val="032849"/>
                </a:solidFill>
              </a:rPr>
              <a:t> en la atmósfera, pero dado que la actividad humana solo tiene un pequeño impacto directo en sus niveles, no se incluye en los indicadores de calentamiento causado por la mano del hombre. </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Leer más:</a:t>
            </a:r>
            <a:r>
              <a:rPr lang="en" u="sng">
                <a:solidFill>
                  <a:srgbClr val="1155CC"/>
                </a:solidFill>
                <a:hlinkClick r:id="rId3">
                  <a:extLst>
                    <a:ext uri="{A12FA001-AC4F-418D-AE19-62706E023703}">
                      <ahyp:hlinkClr val="tx"/>
                    </a:ext>
                  </a:extLst>
                </a:hlinkClick>
              </a:rPr>
              <a:t> Contaminación que atrapa el calor</a:t>
            </a:r>
            <a:r>
              <a:rPr lang="en">
                <a:solidFill>
                  <a:srgbClr val="032849"/>
                </a:solidFill>
              </a:rPr>
              <a:t> (2024)</a:t>
            </a:r>
            <a:endParaRPr/>
          </a:p>
          <a:p>
            <a:pPr indent="0" lvl="0" marL="0" rtl="0" algn="l">
              <a:spcBef>
                <a:spcPts val="23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44" name="Google Shape;344;g31eaf865cb3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68"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b="0" l="0" r="0" t="0"/>
          <a:stretch/>
        </p:blipFill>
        <p:spPr>
          <a:xfrm>
            <a:off x="7990769" y="4556960"/>
            <a:ext cx="524582" cy="487861"/>
          </a:xfrm>
          <a:prstGeom prst="rect">
            <a:avLst/>
          </a:prstGeom>
          <a:noFill/>
          <a:ln>
            <a:noFill/>
          </a:ln>
        </p:spPr>
      </p:pic>
      <p:sp>
        <p:nvSpPr>
          <p:cNvPr id="70" name="Google Shape;70;p16"/>
          <p:cNvSpPr txBox="1"/>
          <p:nvPr>
            <p:ph idx="10" type="dt"/>
          </p:nvPr>
        </p:nvSpPr>
        <p:spPr>
          <a:xfrm>
            <a:off x="3448050" y="4767263"/>
            <a:ext cx="20574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 name="Google Shape;71;p16"/>
          <p:cNvSpPr txBox="1"/>
          <p:nvPr>
            <p:ph idx="12" type="sldNum"/>
          </p:nvPr>
        </p:nvSpPr>
        <p:spPr>
          <a:xfrm>
            <a:off x="8619419" y="4844227"/>
            <a:ext cx="524400" cy="277500"/>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b="0" i="0" sz="900" u="none" cap="none" strike="noStrike">
                <a:solidFill>
                  <a:srgbClr val="888888"/>
                </a:solidFill>
                <a:latin typeface="Calibri"/>
                <a:ea typeface="Calibri"/>
                <a:cs typeface="Calibri"/>
                <a:sym typeface="Calibri"/>
              </a:defRPr>
            </a:lvl1pPr>
            <a:lvl2pPr indent="0" lvl="1" marL="0" algn="l">
              <a:spcBef>
                <a:spcPts val="0"/>
              </a:spcBef>
              <a:buNone/>
              <a:defRPr b="0" i="0" sz="900" u="none" cap="none" strike="noStrike">
                <a:solidFill>
                  <a:srgbClr val="888888"/>
                </a:solidFill>
                <a:latin typeface="Calibri"/>
                <a:ea typeface="Calibri"/>
                <a:cs typeface="Calibri"/>
                <a:sym typeface="Calibri"/>
              </a:defRPr>
            </a:lvl2pPr>
            <a:lvl3pPr indent="0" lvl="2" marL="0" algn="l">
              <a:spcBef>
                <a:spcPts val="0"/>
              </a:spcBef>
              <a:buNone/>
              <a:defRPr b="0" i="0" sz="900" u="none" cap="none" strike="noStrike">
                <a:solidFill>
                  <a:srgbClr val="888888"/>
                </a:solidFill>
                <a:latin typeface="Calibri"/>
                <a:ea typeface="Calibri"/>
                <a:cs typeface="Calibri"/>
                <a:sym typeface="Calibri"/>
              </a:defRPr>
            </a:lvl3pPr>
            <a:lvl4pPr indent="0" lvl="3" marL="0" algn="l">
              <a:spcBef>
                <a:spcPts val="0"/>
              </a:spcBef>
              <a:buNone/>
              <a:defRPr b="0" i="0" sz="900" u="none" cap="none" strike="noStrike">
                <a:solidFill>
                  <a:srgbClr val="888888"/>
                </a:solidFill>
                <a:latin typeface="Calibri"/>
                <a:ea typeface="Calibri"/>
                <a:cs typeface="Calibri"/>
                <a:sym typeface="Calibri"/>
              </a:defRPr>
            </a:lvl4pPr>
            <a:lvl5pPr indent="0" lvl="4" marL="0" algn="l">
              <a:spcBef>
                <a:spcPts val="0"/>
              </a:spcBef>
              <a:buNone/>
              <a:defRPr b="0" i="0" sz="900" u="none" cap="none" strike="noStrike">
                <a:solidFill>
                  <a:srgbClr val="888888"/>
                </a:solidFill>
                <a:latin typeface="Calibri"/>
                <a:ea typeface="Calibri"/>
                <a:cs typeface="Calibri"/>
                <a:sym typeface="Calibri"/>
              </a:defRPr>
            </a:lvl5pPr>
            <a:lvl6pPr indent="0" lvl="5" marL="0" algn="l">
              <a:spcBef>
                <a:spcPts val="0"/>
              </a:spcBef>
              <a:buNone/>
              <a:defRPr b="0" i="0" sz="900" u="none" cap="none" strike="noStrike">
                <a:solidFill>
                  <a:srgbClr val="888888"/>
                </a:solidFill>
                <a:latin typeface="Calibri"/>
                <a:ea typeface="Calibri"/>
                <a:cs typeface="Calibri"/>
                <a:sym typeface="Calibri"/>
              </a:defRPr>
            </a:lvl6pPr>
            <a:lvl7pPr indent="0" lvl="6" marL="0" algn="l">
              <a:spcBef>
                <a:spcPts val="0"/>
              </a:spcBef>
              <a:buNone/>
              <a:defRPr b="0" i="0" sz="900" u="none" cap="none" strike="noStrike">
                <a:solidFill>
                  <a:srgbClr val="888888"/>
                </a:solidFill>
                <a:latin typeface="Calibri"/>
                <a:ea typeface="Calibri"/>
                <a:cs typeface="Calibri"/>
                <a:sym typeface="Calibri"/>
              </a:defRPr>
            </a:lvl7pPr>
            <a:lvl8pPr indent="0" lvl="7" marL="0" algn="l">
              <a:spcBef>
                <a:spcPts val="0"/>
              </a:spcBef>
              <a:buNone/>
              <a:defRPr b="0" i="0" sz="900" u="none" cap="none" strike="noStrike">
                <a:solidFill>
                  <a:srgbClr val="888888"/>
                </a:solidFill>
                <a:latin typeface="Calibri"/>
                <a:ea typeface="Calibri"/>
                <a:cs typeface="Calibri"/>
                <a:sym typeface="Calibri"/>
              </a:defRPr>
            </a:lvl8pPr>
            <a:lvl9pPr indent="0" lvl="8" marL="0" algn="l">
              <a:spcBef>
                <a:spcPts val="0"/>
              </a:spcBef>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72" name="Shape 72"/>
        <p:cNvGrpSpPr/>
        <p:nvPr/>
      </p:nvGrpSpPr>
      <p:grpSpPr>
        <a:xfrm>
          <a:off x="0" y="0"/>
          <a:ext cx="0" cy="0"/>
          <a:chOff x="0" y="0"/>
          <a:chExt cx="0" cy="0"/>
        </a:xfrm>
      </p:grpSpPr>
      <p:sp>
        <p:nvSpPr>
          <p:cNvPr id="73" name="Google Shape;73;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4" name="Google Shape;74;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888888"/>
                </a:solidFill>
              </a:defRPr>
            </a:lvl1pPr>
            <a:lvl2pPr indent="0" lvl="1" marL="0" algn="r">
              <a:spcBef>
                <a:spcPts val="0"/>
              </a:spcBef>
              <a:buNone/>
              <a:defRPr sz="900">
                <a:solidFill>
                  <a:srgbClr val="888888"/>
                </a:solidFill>
              </a:defRPr>
            </a:lvl2pPr>
            <a:lvl3pPr indent="0" lvl="2" marL="0" algn="r">
              <a:spcBef>
                <a:spcPts val="0"/>
              </a:spcBef>
              <a:buNone/>
              <a:defRPr sz="900">
                <a:solidFill>
                  <a:srgbClr val="888888"/>
                </a:solidFill>
              </a:defRPr>
            </a:lvl3pPr>
            <a:lvl4pPr indent="0" lvl="3" marL="0" algn="r">
              <a:spcBef>
                <a:spcPts val="0"/>
              </a:spcBef>
              <a:buNone/>
              <a:defRPr sz="900">
                <a:solidFill>
                  <a:srgbClr val="888888"/>
                </a:solidFill>
              </a:defRPr>
            </a:lvl4pPr>
            <a:lvl5pPr indent="0" lvl="4" marL="0" algn="r">
              <a:spcBef>
                <a:spcPts val="0"/>
              </a:spcBef>
              <a:buNone/>
              <a:defRPr sz="900">
                <a:solidFill>
                  <a:srgbClr val="888888"/>
                </a:solidFill>
              </a:defRPr>
            </a:lvl5pPr>
            <a:lvl6pPr indent="0" lvl="5" marL="0" algn="r">
              <a:spcBef>
                <a:spcPts val="0"/>
              </a:spcBef>
              <a:buNone/>
              <a:defRPr sz="900">
                <a:solidFill>
                  <a:srgbClr val="888888"/>
                </a:solidFill>
              </a:defRPr>
            </a:lvl6pPr>
            <a:lvl7pPr indent="0" lvl="6" marL="0" algn="r">
              <a:spcBef>
                <a:spcPts val="0"/>
              </a:spcBef>
              <a:buNone/>
              <a:defRPr sz="900">
                <a:solidFill>
                  <a:srgbClr val="888888"/>
                </a:solidFill>
              </a:defRPr>
            </a:lvl7pPr>
            <a:lvl8pPr indent="0" lvl="7" marL="0" algn="r">
              <a:spcBef>
                <a:spcPts val="0"/>
              </a:spcBef>
              <a:buNone/>
              <a:defRPr sz="900">
                <a:solidFill>
                  <a:srgbClr val="888888"/>
                </a:solidFill>
              </a:defRPr>
            </a:lvl8pPr>
            <a:lvl9pPr indent="0" lvl="8" marL="0" algn="r">
              <a:spcBef>
                <a:spcPts val="0"/>
              </a:spcBef>
              <a:buNone/>
              <a:defRPr sz="900">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 name="Shape 76"/>
        <p:cNvGrpSpPr/>
        <p:nvPr/>
      </p:nvGrpSpPr>
      <p:grpSpPr>
        <a:xfrm>
          <a:off x="0" y="0"/>
          <a:ext cx="0" cy="0"/>
          <a:chOff x="0" y="0"/>
          <a:chExt cx="0" cy="0"/>
        </a:xfrm>
      </p:grpSpPr>
      <p:sp>
        <p:nvSpPr>
          <p:cNvPr id="77" name="Google Shape;77;p1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 name="Google Shape;78;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9" name="Google Shape;79;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2" name="Shape 82"/>
        <p:cNvGrpSpPr/>
        <p:nvPr/>
      </p:nvGrpSpPr>
      <p:grpSpPr>
        <a:xfrm>
          <a:off x="0" y="0"/>
          <a:ext cx="0" cy="0"/>
          <a:chOff x="0" y="0"/>
          <a:chExt cx="0" cy="0"/>
        </a:xfrm>
      </p:grpSpPr>
      <p:sp>
        <p:nvSpPr>
          <p:cNvPr id="83" name="Google Shape;83;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 name="Google Shape;84;p1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 name="Google Shape;86;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9" name="Shape 89"/>
        <p:cNvGrpSpPr/>
        <p:nvPr/>
      </p:nvGrpSpPr>
      <p:grpSpPr>
        <a:xfrm>
          <a:off x="0" y="0"/>
          <a:ext cx="0" cy="0"/>
          <a:chOff x="0" y="0"/>
          <a:chExt cx="0" cy="0"/>
        </a:xfrm>
      </p:grpSpPr>
      <p:sp>
        <p:nvSpPr>
          <p:cNvPr id="90" name="Google Shape;90;p2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 name="Google Shape;91;p2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2" name="Google Shape;92;p2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 name="Google Shape;93;p2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4" name="Google Shape;94;p2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 name="Google Shape;95;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 name="Google Shape;96;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 name="Shape 98"/>
        <p:cNvGrpSpPr/>
        <p:nvPr/>
      </p:nvGrpSpPr>
      <p:grpSpPr>
        <a:xfrm>
          <a:off x="0" y="0"/>
          <a:ext cx="0" cy="0"/>
          <a:chOff x="0" y="0"/>
          <a:chExt cx="0" cy="0"/>
        </a:xfrm>
      </p:grpSpPr>
      <p:sp>
        <p:nvSpPr>
          <p:cNvPr id="99" name="Google Shape;99;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0" name="Google Shape;100;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6" name="Google Shape;106;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7" name="Shape 107"/>
        <p:cNvGrpSpPr/>
        <p:nvPr/>
      </p:nvGrpSpPr>
      <p:grpSpPr>
        <a:xfrm>
          <a:off x="0" y="0"/>
          <a:ext cx="0" cy="0"/>
          <a:chOff x="0" y="0"/>
          <a:chExt cx="0" cy="0"/>
        </a:xfrm>
      </p:grpSpPr>
      <p:sp>
        <p:nvSpPr>
          <p:cNvPr id="108" name="Google Shape;108;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9" name="Google Shape;109;p2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10" name="Google Shape;110;p2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1" name="Google Shape;111;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3" name="Google Shape;113;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4" name="Shape 114"/>
        <p:cNvGrpSpPr/>
        <p:nvPr/>
      </p:nvGrpSpPr>
      <p:grpSpPr>
        <a:xfrm>
          <a:off x="0" y="0"/>
          <a:ext cx="0" cy="0"/>
          <a:chOff x="0" y="0"/>
          <a:chExt cx="0" cy="0"/>
        </a:xfrm>
      </p:grpSpPr>
      <p:sp>
        <p:nvSpPr>
          <p:cNvPr id="115" name="Google Shape;115;p2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6" name="Google Shape;116;p24"/>
          <p:cNvSpPr/>
          <p:nvPr>
            <p:ph idx="2" type="pic"/>
          </p:nvPr>
        </p:nvSpPr>
        <p:spPr>
          <a:xfrm>
            <a:off x="3887391" y="740569"/>
            <a:ext cx="4629300" cy="3655200"/>
          </a:xfrm>
          <a:prstGeom prst="rect">
            <a:avLst/>
          </a:prstGeom>
          <a:noFill/>
          <a:ln>
            <a:noFill/>
          </a:ln>
        </p:spPr>
      </p:sp>
      <p:sp>
        <p:nvSpPr>
          <p:cNvPr id="117" name="Google Shape;117;p2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8" name="Google Shape;118;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9" name="Google Shape;119;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0" name="Google Shape;120;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1" name="Shape 121"/>
        <p:cNvGrpSpPr/>
        <p:nvPr/>
      </p:nvGrpSpPr>
      <p:grpSpPr>
        <a:xfrm>
          <a:off x="0" y="0"/>
          <a:ext cx="0" cy="0"/>
          <a:chOff x="0" y="0"/>
          <a:chExt cx="0" cy="0"/>
        </a:xfrm>
      </p:grpSpPr>
      <p:sp>
        <p:nvSpPr>
          <p:cNvPr id="122" name="Google Shape;122;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 name="Google Shape;123;p2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 name="Google Shape;124;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7" name="Shape 127"/>
        <p:cNvGrpSpPr/>
        <p:nvPr/>
      </p:nvGrpSpPr>
      <p:grpSpPr>
        <a:xfrm>
          <a:off x="0" y="0"/>
          <a:ext cx="0" cy="0"/>
          <a:chOff x="0" y="0"/>
          <a:chExt cx="0" cy="0"/>
        </a:xfrm>
      </p:grpSpPr>
      <p:sp>
        <p:nvSpPr>
          <p:cNvPr id="128" name="Google Shape;128;p2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9" name="Google Shape;129;p2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 name="Google Shape;130;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1" name="Google Shape;131;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2" name="Google Shape;132;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1">
  <p:cSld name="Content with Caption">
    <p:spTree>
      <p:nvGrpSpPr>
        <p:cNvPr id="133" name="Shape 133"/>
        <p:cNvGrpSpPr/>
        <p:nvPr/>
      </p:nvGrpSpPr>
      <p:grpSpPr>
        <a:xfrm>
          <a:off x="0" y="0"/>
          <a:ext cx="0" cy="0"/>
          <a:chOff x="0" y="0"/>
          <a:chExt cx="0" cy="0"/>
        </a:xfrm>
      </p:grpSpPr>
      <p:pic>
        <p:nvPicPr>
          <p:cNvPr id="134" name="Google Shape;134;p27"/>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135" name="Google Shape;135;p2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400"/>
              <a:buFont typeface="Arial"/>
              <a:buNone/>
              <a:defRPr b="1"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 name="Google Shape;136;p2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lt1"/>
              </a:buClr>
              <a:buSzPts val="2400"/>
              <a:buChar char="•"/>
              <a:defRPr sz="2400">
                <a:solidFill>
                  <a:schemeClr val="lt1"/>
                </a:solidFill>
                <a:latin typeface="Maitree"/>
                <a:ea typeface="Maitree"/>
                <a:cs typeface="Maitree"/>
                <a:sym typeface="Maitree"/>
              </a:defRPr>
            </a:lvl1pPr>
            <a:lvl2pPr indent="-361950" lvl="1" marL="914400" algn="l">
              <a:lnSpc>
                <a:spcPct val="90000"/>
              </a:lnSpc>
              <a:spcBef>
                <a:spcPts val="400"/>
              </a:spcBef>
              <a:spcAft>
                <a:spcPts val="0"/>
              </a:spcAft>
              <a:buClr>
                <a:schemeClr val="lt1"/>
              </a:buClr>
              <a:buSzPts val="2100"/>
              <a:buChar char="•"/>
              <a:defRPr sz="2100">
                <a:solidFill>
                  <a:schemeClr val="lt1"/>
                </a:solidFill>
                <a:latin typeface="Maitree"/>
                <a:ea typeface="Maitree"/>
                <a:cs typeface="Maitree"/>
                <a:sym typeface="Maitree"/>
              </a:defRPr>
            </a:lvl2pPr>
            <a:lvl3pPr indent="-342900" lvl="2" marL="1371600" algn="l">
              <a:lnSpc>
                <a:spcPct val="90000"/>
              </a:lnSpc>
              <a:spcBef>
                <a:spcPts val="400"/>
              </a:spcBef>
              <a:spcAft>
                <a:spcPts val="0"/>
              </a:spcAft>
              <a:buClr>
                <a:schemeClr val="lt1"/>
              </a:buClr>
              <a:buSzPts val="1800"/>
              <a:buChar char="•"/>
              <a:defRPr sz="1800">
                <a:solidFill>
                  <a:schemeClr val="lt1"/>
                </a:solidFill>
                <a:latin typeface="Maitree"/>
                <a:ea typeface="Maitree"/>
                <a:cs typeface="Maitree"/>
                <a:sym typeface="Maitree"/>
              </a:defRPr>
            </a:lvl3pPr>
            <a:lvl4pPr indent="-323850" lvl="3" marL="18288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4pPr>
            <a:lvl5pPr indent="-323850" lvl="4" marL="22860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37" name="Google Shape;137;p2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Maitree"/>
                <a:ea typeface="Maitree"/>
                <a:cs typeface="Maitree"/>
                <a:sym typeface="Maitree"/>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8" name="Google Shape;138;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9" name="Google Shape;139;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7"/>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42" name="Google Shape;142;p27"/>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9" name="Shape 149"/>
        <p:cNvGrpSpPr/>
        <p:nvPr/>
      </p:nvGrpSpPr>
      <p:grpSpPr>
        <a:xfrm>
          <a:off x="0" y="0"/>
          <a:ext cx="0" cy="0"/>
          <a:chOff x="0" y="0"/>
          <a:chExt cx="0" cy="0"/>
        </a:xfrm>
      </p:grpSpPr>
      <p:pic>
        <p:nvPicPr>
          <p:cNvPr id="150" name="Google Shape;150;p29"/>
          <p:cNvPicPr preferRelativeResize="0"/>
          <p:nvPr/>
        </p:nvPicPr>
        <p:blipFill rotWithShape="1">
          <a:blip r:embed="rId2">
            <a:alphaModFix/>
          </a:blip>
          <a:srcRect b="0" l="0" r="0" t="0"/>
          <a:stretch/>
        </p:blipFill>
        <p:spPr>
          <a:xfrm>
            <a:off x="-95251" y="-185740"/>
            <a:ext cx="9329784" cy="5253074"/>
          </a:xfrm>
          <a:prstGeom prst="rect">
            <a:avLst/>
          </a:prstGeom>
          <a:noFill/>
          <a:ln>
            <a:noFill/>
          </a:ln>
        </p:spPr>
      </p:pic>
      <p:sp>
        <p:nvSpPr>
          <p:cNvPr id="151" name="Google Shape;151;p29"/>
          <p:cNvSpPr txBox="1"/>
          <p:nvPr>
            <p:ph type="ctrTitle"/>
          </p:nvPr>
        </p:nvSpPr>
        <p:spPr>
          <a:xfrm>
            <a:off x="1253809" y="294551"/>
            <a:ext cx="66318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Arial"/>
              <a:buNone/>
              <a:defRPr b="1" sz="45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2" name="Google Shape;152;p29"/>
          <p:cNvSpPr txBox="1"/>
          <p:nvPr>
            <p:ph idx="1" type="subTitle"/>
          </p:nvPr>
        </p:nvSpPr>
        <p:spPr>
          <a:xfrm>
            <a:off x="1143000" y="2222565"/>
            <a:ext cx="6858000" cy="7728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rgbClr val="AEABAB"/>
              </a:buClr>
              <a:buSzPts val="1800"/>
              <a:buNone/>
              <a:defRPr b="0" i="0" sz="1800">
                <a:solidFill>
                  <a:srgbClr val="AEABAB"/>
                </a:solidFill>
                <a:latin typeface="Maitree"/>
                <a:ea typeface="Maitree"/>
                <a:cs typeface="Maitree"/>
                <a:sym typeface="Maitree"/>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3" name="Google Shape;153;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4" name="Google Shape;154;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5" name="Google Shape;155;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56" name="Google Shape;156;p29"/>
          <p:cNvSpPr/>
          <p:nvPr/>
        </p:nvSpPr>
        <p:spPr>
          <a:xfrm>
            <a:off x="-95251" y="4142015"/>
            <a:ext cx="9330000" cy="1082400"/>
          </a:xfrm>
          <a:prstGeom prst="rect">
            <a:avLst/>
          </a:prstGeom>
          <a:solidFill>
            <a:srgbClr val="011A3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7" name="Google Shape;157;p29"/>
          <p:cNvSpPr/>
          <p:nvPr/>
        </p:nvSpPr>
        <p:spPr>
          <a:xfrm>
            <a:off x="-95251" y="4082004"/>
            <a:ext cx="9330000" cy="60000"/>
          </a:xfrm>
          <a:prstGeom prst="rect">
            <a:avLst/>
          </a:prstGeom>
          <a:gradFill>
            <a:gsLst>
              <a:gs pos="0">
                <a:srgbClr val="FFD966"/>
              </a:gs>
              <a:gs pos="100000">
                <a:srgbClr val="C0000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58" name="Google Shape;158;p29"/>
          <p:cNvPicPr preferRelativeResize="0"/>
          <p:nvPr/>
        </p:nvPicPr>
        <p:blipFill rotWithShape="1">
          <a:blip r:embed="rId3">
            <a:alphaModFix/>
          </a:blip>
          <a:srcRect b="0" l="0" r="0" t="0"/>
          <a:stretch/>
        </p:blipFill>
        <p:spPr>
          <a:xfrm>
            <a:off x="3434986" y="4549896"/>
            <a:ext cx="2269306" cy="26639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59" name="Shape 159"/>
        <p:cNvGrpSpPr/>
        <p:nvPr/>
      </p:nvGrpSpPr>
      <p:grpSpPr>
        <a:xfrm>
          <a:off x="0" y="0"/>
          <a:ext cx="0" cy="0"/>
          <a:chOff x="0" y="0"/>
          <a:chExt cx="0" cy="0"/>
        </a:xfrm>
      </p:grpSpPr>
      <p:sp>
        <p:nvSpPr>
          <p:cNvPr id="160" name="Google Shape;160;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32647"/>
              </a:buClr>
              <a:buSzPts val="3300"/>
              <a:buFont typeface="Arial"/>
              <a:buNone/>
              <a:defRPr b="1">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1" name="Google Shape;161;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32647"/>
              </a:buClr>
              <a:buSzPts val="2100"/>
              <a:buChar char="•"/>
              <a:defRPr>
                <a:solidFill>
                  <a:srgbClr val="032647"/>
                </a:solidFill>
                <a:latin typeface="Maitree"/>
                <a:ea typeface="Maitree"/>
                <a:cs typeface="Maitree"/>
                <a:sym typeface="Maitree"/>
              </a:defRPr>
            </a:lvl1pPr>
            <a:lvl2pPr indent="-342900" lvl="1" marL="914400" algn="l">
              <a:lnSpc>
                <a:spcPct val="90000"/>
              </a:lnSpc>
              <a:spcBef>
                <a:spcPts val="400"/>
              </a:spcBef>
              <a:spcAft>
                <a:spcPts val="0"/>
              </a:spcAft>
              <a:buClr>
                <a:srgbClr val="032647"/>
              </a:buClr>
              <a:buSzPts val="1800"/>
              <a:buChar char="•"/>
              <a:defRPr>
                <a:solidFill>
                  <a:srgbClr val="032647"/>
                </a:solidFill>
                <a:latin typeface="Maitree"/>
                <a:ea typeface="Maitree"/>
                <a:cs typeface="Maitree"/>
                <a:sym typeface="Maitree"/>
              </a:defRPr>
            </a:lvl2pPr>
            <a:lvl3pPr indent="-323850" lvl="2" marL="1371600" algn="l">
              <a:lnSpc>
                <a:spcPct val="90000"/>
              </a:lnSpc>
              <a:spcBef>
                <a:spcPts val="400"/>
              </a:spcBef>
              <a:spcAft>
                <a:spcPts val="0"/>
              </a:spcAft>
              <a:buClr>
                <a:srgbClr val="032647"/>
              </a:buClr>
              <a:buSzPts val="1500"/>
              <a:buChar char="•"/>
              <a:defRPr>
                <a:solidFill>
                  <a:srgbClr val="032647"/>
                </a:solidFill>
                <a:latin typeface="Maitree"/>
                <a:ea typeface="Maitree"/>
                <a:cs typeface="Maitree"/>
                <a:sym typeface="Maitree"/>
              </a:defRPr>
            </a:lvl3pPr>
            <a:lvl4pPr indent="-317500" lvl="3" marL="18288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4pPr>
            <a:lvl5pPr indent="-317500" lvl="4" marL="22860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2" name="Google Shape;162;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3" name="Google Shape;163;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4" name="Google Shape;164;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65" name="Google Shape;165;p30"/>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66" name="Google Shape;166;p30"/>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7" name="Shape 167"/>
        <p:cNvGrpSpPr/>
        <p:nvPr/>
      </p:nvGrpSpPr>
      <p:grpSpPr>
        <a:xfrm>
          <a:off x="0" y="0"/>
          <a:ext cx="0" cy="0"/>
          <a:chOff x="0" y="0"/>
          <a:chExt cx="0" cy="0"/>
        </a:xfrm>
      </p:grpSpPr>
      <p:pic>
        <p:nvPicPr>
          <p:cNvPr id="168" name="Google Shape;168;p31"/>
          <p:cNvPicPr preferRelativeResize="0"/>
          <p:nvPr/>
        </p:nvPicPr>
        <p:blipFill rotWithShape="1">
          <a:blip r:embed="rId2">
            <a:alphaModFix/>
          </a:blip>
          <a:srcRect b="0" l="0" r="0" t="0"/>
          <a:stretch/>
        </p:blipFill>
        <p:spPr>
          <a:xfrm>
            <a:off x="-92893" y="-6178"/>
            <a:ext cx="9329784" cy="5253074"/>
          </a:xfrm>
          <a:prstGeom prst="rect">
            <a:avLst/>
          </a:prstGeom>
          <a:noFill/>
          <a:ln>
            <a:noFill/>
          </a:ln>
        </p:spPr>
      </p:pic>
      <p:sp>
        <p:nvSpPr>
          <p:cNvPr id="169" name="Google Shape;169;p31"/>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0" name="Google Shape;170;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1" name="Google Shape;171;p31"/>
          <p:cNvSpPr txBox="1"/>
          <p:nvPr>
            <p:ph idx="1" type="body"/>
          </p:nvPr>
        </p:nvSpPr>
        <p:spPr>
          <a:xfrm>
            <a:off x="628650" y="1369219"/>
            <a:ext cx="7886700" cy="30579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lt1"/>
              </a:buClr>
              <a:buSzPts val="2100"/>
              <a:buChar char="•"/>
              <a:defRPr>
                <a:solidFill>
                  <a:schemeClr val="lt1"/>
                </a:solidFill>
                <a:latin typeface="Maitree"/>
                <a:ea typeface="Maitree"/>
                <a:cs typeface="Maitree"/>
                <a:sym typeface="Maitree"/>
              </a:defRPr>
            </a:lvl1pPr>
            <a:lvl2pPr indent="-342900" lvl="1" marL="914400" algn="l">
              <a:lnSpc>
                <a:spcPct val="90000"/>
              </a:lnSpc>
              <a:spcBef>
                <a:spcPts val="400"/>
              </a:spcBef>
              <a:spcAft>
                <a:spcPts val="0"/>
              </a:spcAft>
              <a:buClr>
                <a:schemeClr val="lt1"/>
              </a:buClr>
              <a:buSzPts val="1800"/>
              <a:buChar char="•"/>
              <a:defRPr>
                <a:solidFill>
                  <a:schemeClr val="lt1"/>
                </a:solidFill>
                <a:latin typeface="Maitree"/>
                <a:ea typeface="Maitree"/>
                <a:cs typeface="Maitree"/>
                <a:sym typeface="Maitree"/>
              </a:defRPr>
            </a:lvl2pPr>
            <a:lvl3pPr indent="-323850" lvl="2" marL="1371600" algn="l">
              <a:lnSpc>
                <a:spcPct val="90000"/>
              </a:lnSpc>
              <a:spcBef>
                <a:spcPts val="400"/>
              </a:spcBef>
              <a:spcAft>
                <a:spcPts val="0"/>
              </a:spcAft>
              <a:buClr>
                <a:schemeClr val="lt1"/>
              </a:buClr>
              <a:buSzPts val="1500"/>
              <a:buChar char="•"/>
              <a:defRPr>
                <a:solidFill>
                  <a:schemeClr val="lt1"/>
                </a:solidFill>
                <a:latin typeface="Maitree"/>
                <a:ea typeface="Maitree"/>
                <a:cs typeface="Maitree"/>
                <a:sym typeface="Maitree"/>
              </a:defRPr>
            </a:lvl3pPr>
            <a:lvl4pPr indent="-317500" lvl="3" marL="18288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4pPr>
            <a:lvl5pPr indent="-317500" lvl="4" marL="22860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2" name="Google Shape;172;p31"/>
          <p:cNvSpPr txBox="1"/>
          <p:nvPr>
            <p:ph idx="10" type="dt"/>
          </p:nvPr>
        </p:nvSpPr>
        <p:spPr>
          <a:xfrm>
            <a:off x="628650" y="488700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3" name="Google Shape;173;p31"/>
          <p:cNvSpPr txBox="1"/>
          <p:nvPr>
            <p:ph idx="11" type="ftr"/>
          </p:nvPr>
        </p:nvSpPr>
        <p:spPr>
          <a:xfrm>
            <a:off x="3028950" y="488700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74" name="Google Shape;174;p31"/>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5" name="Shape 175"/>
        <p:cNvGrpSpPr/>
        <p:nvPr/>
      </p:nvGrpSpPr>
      <p:grpSpPr>
        <a:xfrm>
          <a:off x="0" y="0"/>
          <a:ext cx="0" cy="0"/>
          <a:chOff x="0" y="0"/>
          <a:chExt cx="0" cy="0"/>
        </a:xfrm>
      </p:grpSpPr>
      <p:sp>
        <p:nvSpPr>
          <p:cNvPr id="176" name="Google Shape;176;p32"/>
          <p:cNvSpPr/>
          <p:nvPr/>
        </p:nvSpPr>
        <p:spPr>
          <a:xfrm>
            <a:off x="0" y="-8709"/>
            <a:ext cx="9144000" cy="51522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7" name="Google Shape;177;p32"/>
          <p:cNvSpPr/>
          <p:nvPr/>
        </p:nvSpPr>
        <p:spPr>
          <a:xfrm>
            <a:off x="628650" y="425632"/>
            <a:ext cx="7886700" cy="3936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8" name="Google Shape;178;p32"/>
          <p:cNvSpPr txBox="1"/>
          <p:nvPr>
            <p:ph type="title"/>
          </p:nvPr>
        </p:nvSpPr>
        <p:spPr>
          <a:xfrm>
            <a:off x="1208315" y="749999"/>
            <a:ext cx="6743700" cy="21396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rgbClr val="001425"/>
              </a:buClr>
              <a:buSzPts val="4500"/>
              <a:buFont typeface="Arial"/>
              <a:buNone/>
              <a:defRPr sz="4500">
                <a:solidFill>
                  <a:srgbClr val="001425"/>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9" name="Google Shape;179;p32"/>
          <p:cNvSpPr txBox="1"/>
          <p:nvPr>
            <p:ph idx="1" type="body"/>
          </p:nvPr>
        </p:nvSpPr>
        <p:spPr>
          <a:xfrm>
            <a:off x="1208315" y="3034973"/>
            <a:ext cx="6743700" cy="1125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032647"/>
              </a:buClr>
              <a:buSzPts val="1800"/>
              <a:buNone/>
              <a:defRPr sz="1800">
                <a:solidFill>
                  <a:srgbClr val="032647"/>
                </a:solidFill>
                <a:latin typeface="Maitree"/>
                <a:ea typeface="Maitree"/>
                <a:cs typeface="Maitree"/>
                <a:sym typeface="Maitree"/>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80" name="Google Shape;180;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1" name="Google Shape;181;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2" name="Google Shape;182;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32"/>
          <p:cNvSpPr/>
          <p:nvPr/>
        </p:nvSpPr>
        <p:spPr>
          <a:xfrm>
            <a:off x="628650" y="425632"/>
            <a:ext cx="7886700" cy="54600"/>
          </a:xfrm>
          <a:prstGeom prst="rect">
            <a:avLst/>
          </a:prstGeom>
          <a:gradFill>
            <a:gsLst>
              <a:gs pos="0">
                <a:srgbClr val="FFD966"/>
              </a:gs>
              <a:gs pos="100000">
                <a:srgbClr val="C0000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4" name="Google Shape;184;p32"/>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85" name="Google Shape;185;p32"/>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86" name="Shape 186"/>
        <p:cNvGrpSpPr/>
        <p:nvPr/>
      </p:nvGrpSpPr>
      <p:grpSpPr>
        <a:xfrm>
          <a:off x="0" y="0"/>
          <a:ext cx="0" cy="0"/>
          <a:chOff x="0" y="0"/>
          <a:chExt cx="0" cy="0"/>
        </a:xfrm>
      </p:grpSpPr>
      <p:pic>
        <p:nvPicPr>
          <p:cNvPr id="187" name="Google Shape;187;p33"/>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188" name="Google Shape;188;p33"/>
          <p:cNvSpPr/>
          <p:nvPr/>
        </p:nvSpPr>
        <p:spPr>
          <a:xfrm>
            <a:off x="628650" y="410392"/>
            <a:ext cx="7886700" cy="3936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9" name="Google Shape;189;p33"/>
          <p:cNvSpPr txBox="1"/>
          <p:nvPr>
            <p:ph type="title"/>
          </p:nvPr>
        </p:nvSpPr>
        <p:spPr>
          <a:xfrm>
            <a:off x="1208315" y="734758"/>
            <a:ext cx="6743700" cy="21396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Arial"/>
              <a:buNone/>
              <a:defRPr sz="45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0" name="Google Shape;190;p33"/>
          <p:cNvSpPr txBox="1"/>
          <p:nvPr>
            <p:ph idx="1" type="body"/>
          </p:nvPr>
        </p:nvSpPr>
        <p:spPr>
          <a:xfrm>
            <a:off x="1208315" y="3019732"/>
            <a:ext cx="6743700" cy="1125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888888"/>
              </a:buClr>
              <a:buSzPts val="1800"/>
              <a:buNone/>
              <a:defRPr sz="1800">
                <a:solidFill>
                  <a:srgbClr val="888888"/>
                </a:solidFill>
                <a:latin typeface="Maitree"/>
                <a:ea typeface="Maitree"/>
                <a:cs typeface="Maitree"/>
                <a:sym typeface="Maitree"/>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91" name="Google Shape;191;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2" name="Google Shape;192;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3" name="Google Shape;193;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33"/>
          <p:cNvSpPr/>
          <p:nvPr/>
        </p:nvSpPr>
        <p:spPr>
          <a:xfrm>
            <a:off x="628650" y="410392"/>
            <a:ext cx="7886700" cy="54600"/>
          </a:xfrm>
          <a:prstGeom prst="rect">
            <a:avLst/>
          </a:prstGeom>
          <a:gradFill>
            <a:gsLst>
              <a:gs pos="0">
                <a:srgbClr val="FFD966"/>
              </a:gs>
              <a:gs pos="100000">
                <a:srgbClr val="C0000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5" name="Google Shape;195;p33"/>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96" name="Google Shape;196;p33"/>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97" name="Shape 197"/>
        <p:cNvGrpSpPr/>
        <p:nvPr/>
      </p:nvGrpSpPr>
      <p:grpSpPr>
        <a:xfrm>
          <a:off x="0" y="0"/>
          <a:ext cx="0" cy="0"/>
          <a:chOff x="0" y="0"/>
          <a:chExt cx="0" cy="0"/>
        </a:xfrm>
      </p:grpSpPr>
      <p:sp>
        <p:nvSpPr>
          <p:cNvPr id="198" name="Google Shape;198;p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b="1">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9" name="Google Shape;199;p3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Maitree"/>
                <a:ea typeface="Maitree"/>
                <a:cs typeface="Maitree"/>
                <a:sym typeface="Maitree"/>
              </a:defRPr>
            </a:lvl1pPr>
            <a:lvl2pPr indent="-342900" lvl="1" marL="914400" algn="l">
              <a:lnSpc>
                <a:spcPct val="90000"/>
              </a:lnSpc>
              <a:spcBef>
                <a:spcPts val="400"/>
              </a:spcBef>
              <a:spcAft>
                <a:spcPts val="0"/>
              </a:spcAft>
              <a:buClr>
                <a:schemeClr val="dk1"/>
              </a:buClr>
              <a:buSzPts val="1800"/>
              <a:buChar char="•"/>
              <a:defRPr>
                <a:latin typeface="Maitree"/>
                <a:ea typeface="Maitree"/>
                <a:cs typeface="Maitree"/>
                <a:sym typeface="Maitree"/>
              </a:defRPr>
            </a:lvl2pPr>
            <a:lvl3pPr indent="-323850" lvl="2" marL="1371600" algn="l">
              <a:lnSpc>
                <a:spcPct val="90000"/>
              </a:lnSpc>
              <a:spcBef>
                <a:spcPts val="400"/>
              </a:spcBef>
              <a:spcAft>
                <a:spcPts val="0"/>
              </a:spcAft>
              <a:buClr>
                <a:schemeClr val="dk1"/>
              </a:buClr>
              <a:buSzPts val="1500"/>
              <a:buChar char="•"/>
              <a:defRPr>
                <a:latin typeface="Maitree"/>
                <a:ea typeface="Maitree"/>
                <a:cs typeface="Maitree"/>
                <a:sym typeface="Maitree"/>
              </a:defRPr>
            </a:lvl3pPr>
            <a:lvl4pPr indent="-317500" lvl="3" marL="1828800" algn="l">
              <a:lnSpc>
                <a:spcPct val="90000"/>
              </a:lnSpc>
              <a:spcBef>
                <a:spcPts val="400"/>
              </a:spcBef>
              <a:spcAft>
                <a:spcPts val="0"/>
              </a:spcAft>
              <a:buClr>
                <a:schemeClr val="dk1"/>
              </a:buClr>
              <a:buSzPts val="1400"/>
              <a:buChar char="•"/>
              <a:defRPr>
                <a:latin typeface="Maitree"/>
                <a:ea typeface="Maitree"/>
                <a:cs typeface="Maitree"/>
                <a:sym typeface="Maitree"/>
              </a:defRPr>
            </a:lvl4pPr>
            <a:lvl5pPr indent="-317500" lvl="4" marL="2286000" algn="l">
              <a:lnSpc>
                <a:spcPct val="90000"/>
              </a:lnSpc>
              <a:spcBef>
                <a:spcPts val="400"/>
              </a:spcBef>
              <a:spcAft>
                <a:spcPts val="0"/>
              </a:spcAft>
              <a:buClr>
                <a:schemeClr val="dk1"/>
              </a:buClr>
              <a:buSzPts val="1400"/>
              <a:buChar char="•"/>
              <a:defRPr>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0" name="Google Shape;200;p3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Maitree"/>
                <a:ea typeface="Maitree"/>
                <a:cs typeface="Maitree"/>
                <a:sym typeface="Maitree"/>
              </a:defRPr>
            </a:lvl1pPr>
            <a:lvl2pPr indent="-342900" lvl="1" marL="914400" algn="l">
              <a:lnSpc>
                <a:spcPct val="90000"/>
              </a:lnSpc>
              <a:spcBef>
                <a:spcPts val="400"/>
              </a:spcBef>
              <a:spcAft>
                <a:spcPts val="0"/>
              </a:spcAft>
              <a:buClr>
                <a:schemeClr val="dk1"/>
              </a:buClr>
              <a:buSzPts val="1800"/>
              <a:buChar char="•"/>
              <a:defRPr>
                <a:latin typeface="Maitree"/>
                <a:ea typeface="Maitree"/>
                <a:cs typeface="Maitree"/>
                <a:sym typeface="Maitree"/>
              </a:defRPr>
            </a:lvl2pPr>
            <a:lvl3pPr indent="-323850" lvl="2" marL="1371600" algn="l">
              <a:lnSpc>
                <a:spcPct val="90000"/>
              </a:lnSpc>
              <a:spcBef>
                <a:spcPts val="400"/>
              </a:spcBef>
              <a:spcAft>
                <a:spcPts val="0"/>
              </a:spcAft>
              <a:buClr>
                <a:schemeClr val="dk1"/>
              </a:buClr>
              <a:buSzPts val="1500"/>
              <a:buChar char="•"/>
              <a:defRPr>
                <a:latin typeface="Maitree"/>
                <a:ea typeface="Maitree"/>
                <a:cs typeface="Maitree"/>
                <a:sym typeface="Maitree"/>
              </a:defRPr>
            </a:lvl3pPr>
            <a:lvl4pPr indent="-317500" lvl="3" marL="1828800" algn="l">
              <a:lnSpc>
                <a:spcPct val="90000"/>
              </a:lnSpc>
              <a:spcBef>
                <a:spcPts val="400"/>
              </a:spcBef>
              <a:spcAft>
                <a:spcPts val="0"/>
              </a:spcAft>
              <a:buClr>
                <a:schemeClr val="dk1"/>
              </a:buClr>
              <a:buSzPts val="1400"/>
              <a:buChar char="•"/>
              <a:defRPr>
                <a:latin typeface="Maitree"/>
                <a:ea typeface="Maitree"/>
                <a:cs typeface="Maitree"/>
                <a:sym typeface="Maitree"/>
              </a:defRPr>
            </a:lvl4pPr>
            <a:lvl5pPr indent="-317500" lvl="4" marL="2286000" algn="l">
              <a:lnSpc>
                <a:spcPct val="90000"/>
              </a:lnSpc>
              <a:spcBef>
                <a:spcPts val="400"/>
              </a:spcBef>
              <a:spcAft>
                <a:spcPts val="0"/>
              </a:spcAft>
              <a:buClr>
                <a:schemeClr val="dk1"/>
              </a:buClr>
              <a:buSzPts val="1400"/>
              <a:buChar char="•"/>
              <a:defRPr>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1" name="Google Shape;201;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2" name="Google Shape;202;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3" name="Google Shape;203;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04" name="Google Shape;204;p34"/>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05" name="Google Shape;205;p34"/>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06" name="Shape 206"/>
        <p:cNvGrpSpPr/>
        <p:nvPr/>
      </p:nvGrpSpPr>
      <p:grpSpPr>
        <a:xfrm>
          <a:off x="0" y="0"/>
          <a:ext cx="0" cy="0"/>
          <a:chOff x="0" y="0"/>
          <a:chExt cx="0" cy="0"/>
        </a:xfrm>
      </p:grpSpPr>
      <p:pic>
        <p:nvPicPr>
          <p:cNvPr id="207" name="Google Shape;207;p35"/>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08" name="Google Shape;208;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D8D8D8"/>
              </a:buClr>
              <a:buSzPts val="3300"/>
              <a:buFont typeface="Arial"/>
              <a:buNone/>
              <a:defRPr b="1">
                <a:solidFill>
                  <a:srgbClr val="D8D8D8"/>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9" name="Google Shape;209;p3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D8D8D8"/>
              </a:buClr>
              <a:buSzPts val="2100"/>
              <a:buChar char="•"/>
              <a:defRPr>
                <a:solidFill>
                  <a:srgbClr val="D8D8D8"/>
                </a:solidFill>
                <a:latin typeface="Maitree"/>
                <a:ea typeface="Maitree"/>
                <a:cs typeface="Maitree"/>
                <a:sym typeface="Maitree"/>
              </a:defRPr>
            </a:lvl1pPr>
            <a:lvl2pPr indent="-342900" lvl="1" marL="914400" algn="l">
              <a:lnSpc>
                <a:spcPct val="90000"/>
              </a:lnSpc>
              <a:spcBef>
                <a:spcPts val="400"/>
              </a:spcBef>
              <a:spcAft>
                <a:spcPts val="0"/>
              </a:spcAft>
              <a:buClr>
                <a:srgbClr val="D8D8D8"/>
              </a:buClr>
              <a:buSzPts val="1800"/>
              <a:buChar char="•"/>
              <a:defRPr>
                <a:solidFill>
                  <a:srgbClr val="D8D8D8"/>
                </a:solidFill>
                <a:latin typeface="Maitree"/>
                <a:ea typeface="Maitree"/>
                <a:cs typeface="Maitree"/>
                <a:sym typeface="Maitree"/>
              </a:defRPr>
            </a:lvl2pPr>
            <a:lvl3pPr indent="-323850" lvl="2" marL="1371600" algn="l">
              <a:lnSpc>
                <a:spcPct val="90000"/>
              </a:lnSpc>
              <a:spcBef>
                <a:spcPts val="400"/>
              </a:spcBef>
              <a:spcAft>
                <a:spcPts val="0"/>
              </a:spcAft>
              <a:buClr>
                <a:srgbClr val="D8D8D8"/>
              </a:buClr>
              <a:buSzPts val="1500"/>
              <a:buChar char="•"/>
              <a:defRPr>
                <a:solidFill>
                  <a:srgbClr val="D8D8D8"/>
                </a:solidFill>
                <a:latin typeface="Maitree"/>
                <a:ea typeface="Maitree"/>
                <a:cs typeface="Maitree"/>
                <a:sym typeface="Maitree"/>
              </a:defRPr>
            </a:lvl3pPr>
            <a:lvl4pPr indent="-317500" lvl="3" marL="18288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4pPr>
            <a:lvl5pPr indent="-317500" lvl="4" marL="22860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0" name="Google Shape;210;p3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D8D8D8"/>
              </a:buClr>
              <a:buSzPts val="2100"/>
              <a:buChar char="•"/>
              <a:defRPr>
                <a:solidFill>
                  <a:srgbClr val="D8D8D8"/>
                </a:solidFill>
                <a:latin typeface="Maitree"/>
                <a:ea typeface="Maitree"/>
                <a:cs typeface="Maitree"/>
                <a:sym typeface="Maitree"/>
              </a:defRPr>
            </a:lvl1pPr>
            <a:lvl2pPr indent="-342900" lvl="1" marL="914400" algn="l">
              <a:lnSpc>
                <a:spcPct val="90000"/>
              </a:lnSpc>
              <a:spcBef>
                <a:spcPts val="400"/>
              </a:spcBef>
              <a:spcAft>
                <a:spcPts val="0"/>
              </a:spcAft>
              <a:buClr>
                <a:srgbClr val="D8D8D8"/>
              </a:buClr>
              <a:buSzPts val="1800"/>
              <a:buChar char="•"/>
              <a:defRPr>
                <a:solidFill>
                  <a:srgbClr val="D8D8D8"/>
                </a:solidFill>
                <a:latin typeface="Maitree"/>
                <a:ea typeface="Maitree"/>
                <a:cs typeface="Maitree"/>
                <a:sym typeface="Maitree"/>
              </a:defRPr>
            </a:lvl2pPr>
            <a:lvl3pPr indent="-323850" lvl="2" marL="1371600" algn="l">
              <a:lnSpc>
                <a:spcPct val="90000"/>
              </a:lnSpc>
              <a:spcBef>
                <a:spcPts val="400"/>
              </a:spcBef>
              <a:spcAft>
                <a:spcPts val="0"/>
              </a:spcAft>
              <a:buClr>
                <a:srgbClr val="D8D8D8"/>
              </a:buClr>
              <a:buSzPts val="1500"/>
              <a:buChar char="•"/>
              <a:defRPr>
                <a:solidFill>
                  <a:srgbClr val="D8D8D8"/>
                </a:solidFill>
                <a:latin typeface="Maitree"/>
                <a:ea typeface="Maitree"/>
                <a:cs typeface="Maitree"/>
                <a:sym typeface="Maitree"/>
              </a:defRPr>
            </a:lvl3pPr>
            <a:lvl4pPr indent="-317500" lvl="3" marL="18288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4pPr>
            <a:lvl5pPr indent="-317500" lvl="4" marL="22860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1" name="Google Shape;211;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2" name="Google Shape;212;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3" name="Google Shape;213;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14" name="Google Shape;214;p35"/>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15" name="Google Shape;215;p35"/>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type="twoTxTwoObj">
  <p:cSld name="TWO_OBJECTS_WITH_TEXT">
    <p:spTree>
      <p:nvGrpSpPr>
        <p:cNvPr id="216" name="Shape 216"/>
        <p:cNvGrpSpPr/>
        <p:nvPr/>
      </p:nvGrpSpPr>
      <p:grpSpPr>
        <a:xfrm>
          <a:off x="0" y="0"/>
          <a:ext cx="0" cy="0"/>
          <a:chOff x="0" y="0"/>
          <a:chExt cx="0" cy="0"/>
        </a:xfrm>
      </p:grpSpPr>
      <p:pic>
        <p:nvPicPr>
          <p:cNvPr id="217" name="Google Shape;217;p36"/>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18" name="Google Shape;218;p3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9" name="Google Shape;219;p3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D8D8D8"/>
              </a:buClr>
              <a:buSzPts val="1800"/>
              <a:buNone/>
              <a:defRPr b="0" sz="1800">
                <a:solidFill>
                  <a:srgbClr val="D8D8D8"/>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20" name="Google Shape;220;p36"/>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lt1"/>
              </a:buClr>
              <a:buSzPts val="2100"/>
              <a:buChar char="•"/>
              <a:defRPr>
                <a:solidFill>
                  <a:schemeClr val="lt1"/>
                </a:solidFill>
                <a:latin typeface="Maitree"/>
                <a:ea typeface="Maitree"/>
                <a:cs typeface="Maitree"/>
                <a:sym typeface="Maitree"/>
              </a:defRPr>
            </a:lvl1pPr>
            <a:lvl2pPr indent="-342900" lvl="1" marL="914400" algn="l">
              <a:lnSpc>
                <a:spcPct val="90000"/>
              </a:lnSpc>
              <a:spcBef>
                <a:spcPts val="400"/>
              </a:spcBef>
              <a:spcAft>
                <a:spcPts val="0"/>
              </a:spcAft>
              <a:buClr>
                <a:schemeClr val="lt1"/>
              </a:buClr>
              <a:buSzPts val="1800"/>
              <a:buChar char="•"/>
              <a:defRPr>
                <a:solidFill>
                  <a:schemeClr val="lt1"/>
                </a:solidFill>
                <a:latin typeface="Maitree"/>
                <a:ea typeface="Maitree"/>
                <a:cs typeface="Maitree"/>
                <a:sym typeface="Maitree"/>
              </a:defRPr>
            </a:lvl2pPr>
            <a:lvl3pPr indent="-323850" lvl="2" marL="1371600" algn="l">
              <a:lnSpc>
                <a:spcPct val="90000"/>
              </a:lnSpc>
              <a:spcBef>
                <a:spcPts val="400"/>
              </a:spcBef>
              <a:spcAft>
                <a:spcPts val="0"/>
              </a:spcAft>
              <a:buClr>
                <a:schemeClr val="lt1"/>
              </a:buClr>
              <a:buSzPts val="1500"/>
              <a:buChar char="•"/>
              <a:defRPr>
                <a:solidFill>
                  <a:schemeClr val="lt1"/>
                </a:solidFill>
                <a:latin typeface="Maitree"/>
                <a:ea typeface="Maitree"/>
                <a:cs typeface="Maitree"/>
                <a:sym typeface="Maitree"/>
              </a:defRPr>
            </a:lvl3pPr>
            <a:lvl4pPr indent="-317500" lvl="3" marL="18288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4pPr>
            <a:lvl5pPr indent="-317500" lvl="4" marL="22860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 name="Google Shape;221;p3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D8D8D8"/>
              </a:buClr>
              <a:buSzPts val="1800"/>
              <a:buNone/>
              <a:defRPr b="0" sz="1800">
                <a:solidFill>
                  <a:srgbClr val="D8D8D8"/>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22" name="Google Shape;222;p36"/>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lt1"/>
              </a:buClr>
              <a:buSzPts val="2100"/>
              <a:buChar char="•"/>
              <a:defRPr>
                <a:solidFill>
                  <a:schemeClr val="lt1"/>
                </a:solidFill>
                <a:latin typeface="Maitree"/>
                <a:ea typeface="Maitree"/>
                <a:cs typeface="Maitree"/>
                <a:sym typeface="Maitree"/>
              </a:defRPr>
            </a:lvl1pPr>
            <a:lvl2pPr indent="-342900" lvl="1" marL="914400" algn="l">
              <a:lnSpc>
                <a:spcPct val="90000"/>
              </a:lnSpc>
              <a:spcBef>
                <a:spcPts val="400"/>
              </a:spcBef>
              <a:spcAft>
                <a:spcPts val="0"/>
              </a:spcAft>
              <a:buClr>
                <a:schemeClr val="lt1"/>
              </a:buClr>
              <a:buSzPts val="1800"/>
              <a:buChar char="•"/>
              <a:defRPr>
                <a:solidFill>
                  <a:schemeClr val="lt1"/>
                </a:solidFill>
                <a:latin typeface="Maitree"/>
                <a:ea typeface="Maitree"/>
                <a:cs typeface="Maitree"/>
                <a:sym typeface="Maitree"/>
              </a:defRPr>
            </a:lvl2pPr>
            <a:lvl3pPr indent="-323850" lvl="2" marL="1371600" algn="l">
              <a:lnSpc>
                <a:spcPct val="90000"/>
              </a:lnSpc>
              <a:spcBef>
                <a:spcPts val="400"/>
              </a:spcBef>
              <a:spcAft>
                <a:spcPts val="0"/>
              </a:spcAft>
              <a:buClr>
                <a:schemeClr val="lt1"/>
              </a:buClr>
              <a:buSzPts val="1500"/>
              <a:buChar char="•"/>
              <a:defRPr>
                <a:solidFill>
                  <a:schemeClr val="lt1"/>
                </a:solidFill>
                <a:latin typeface="Maitree"/>
                <a:ea typeface="Maitree"/>
                <a:cs typeface="Maitree"/>
                <a:sym typeface="Maitree"/>
              </a:defRPr>
            </a:lvl3pPr>
            <a:lvl4pPr indent="-317500" lvl="3" marL="18288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4pPr>
            <a:lvl5pPr indent="-317500" lvl="4" marL="22860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 name="Google Shape;223;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4" name="Google Shape;224;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5" name="Google Shape;225;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26" name="Google Shape;226;p36"/>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27" name="Google Shape;227;p36"/>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28" name="Shape 228"/>
        <p:cNvGrpSpPr/>
        <p:nvPr/>
      </p:nvGrpSpPr>
      <p:grpSpPr>
        <a:xfrm>
          <a:off x="0" y="0"/>
          <a:ext cx="0" cy="0"/>
          <a:chOff x="0" y="0"/>
          <a:chExt cx="0" cy="0"/>
        </a:xfrm>
      </p:grpSpPr>
      <p:sp>
        <p:nvSpPr>
          <p:cNvPr id="229" name="Google Shape;229;p3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32647"/>
              </a:buClr>
              <a:buSzPts val="3300"/>
              <a:buFont typeface="Arial"/>
              <a:buNone/>
              <a:defRPr b="1">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0" name="Google Shape;230;p3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032647"/>
              </a:buClr>
              <a:buSzPts val="1800"/>
              <a:buNone/>
              <a:defRPr b="0" sz="1800">
                <a:solidFill>
                  <a:srgbClr val="032647"/>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31" name="Google Shape;231;p3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32647"/>
              </a:buClr>
              <a:buSzPts val="2100"/>
              <a:buChar char="•"/>
              <a:defRPr>
                <a:solidFill>
                  <a:srgbClr val="032647"/>
                </a:solidFill>
                <a:latin typeface="Maitree"/>
                <a:ea typeface="Maitree"/>
                <a:cs typeface="Maitree"/>
                <a:sym typeface="Maitree"/>
              </a:defRPr>
            </a:lvl1pPr>
            <a:lvl2pPr indent="-342900" lvl="1" marL="914400" algn="l">
              <a:lnSpc>
                <a:spcPct val="90000"/>
              </a:lnSpc>
              <a:spcBef>
                <a:spcPts val="400"/>
              </a:spcBef>
              <a:spcAft>
                <a:spcPts val="0"/>
              </a:spcAft>
              <a:buClr>
                <a:srgbClr val="032647"/>
              </a:buClr>
              <a:buSzPts val="1800"/>
              <a:buChar char="•"/>
              <a:defRPr>
                <a:solidFill>
                  <a:srgbClr val="032647"/>
                </a:solidFill>
                <a:latin typeface="Maitree"/>
                <a:ea typeface="Maitree"/>
                <a:cs typeface="Maitree"/>
                <a:sym typeface="Maitree"/>
              </a:defRPr>
            </a:lvl2pPr>
            <a:lvl3pPr indent="-323850" lvl="2" marL="1371600" algn="l">
              <a:lnSpc>
                <a:spcPct val="90000"/>
              </a:lnSpc>
              <a:spcBef>
                <a:spcPts val="400"/>
              </a:spcBef>
              <a:spcAft>
                <a:spcPts val="0"/>
              </a:spcAft>
              <a:buClr>
                <a:srgbClr val="032647"/>
              </a:buClr>
              <a:buSzPts val="1500"/>
              <a:buChar char="•"/>
              <a:defRPr>
                <a:solidFill>
                  <a:srgbClr val="032647"/>
                </a:solidFill>
                <a:latin typeface="Maitree"/>
                <a:ea typeface="Maitree"/>
                <a:cs typeface="Maitree"/>
                <a:sym typeface="Maitree"/>
              </a:defRPr>
            </a:lvl3pPr>
            <a:lvl4pPr indent="-317500" lvl="3" marL="18288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4pPr>
            <a:lvl5pPr indent="-317500" lvl="4" marL="22860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2" name="Google Shape;232;p3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032647"/>
              </a:buClr>
              <a:buSzPts val="1800"/>
              <a:buNone/>
              <a:defRPr b="0" sz="1800">
                <a:solidFill>
                  <a:srgbClr val="032647"/>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33" name="Google Shape;233;p3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32647"/>
              </a:buClr>
              <a:buSzPts val="2100"/>
              <a:buChar char="•"/>
              <a:defRPr>
                <a:solidFill>
                  <a:srgbClr val="032647"/>
                </a:solidFill>
                <a:latin typeface="Maitree"/>
                <a:ea typeface="Maitree"/>
                <a:cs typeface="Maitree"/>
                <a:sym typeface="Maitree"/>
              </a:defRPr>
            </a:lvl1pPr>
            <a:lvl2pPr indent="-342900" lvl="1" marL="914400" algn="l">
              <a:lnSpc>
                <a:spcPct val="90000"/>
              </a:lnSpc>
              <a:spcBef>
                <a:spcPts val="400"/>
              </a:spcBef>
              <a:spcAft>
                <a:spcPts val="0"/>
              </a:spcAft>
              <a:buClr>
                <a:srgbClr val="032647"/>
              </a:buClr>
              <a:buSzPts val="1800"/>
              <a:buChar char="•"/>
              <a:defRPr>
                <a:solidFill>
                  <a:srgbClr val="032647"/>
                </a:solidFill>
                <a:latin typeface="Maitree"/>
                <a:ea typeface="Maitree"/>
                <a:cs typeface="Maitree"/>
                <a:sym typeface="Maitree"/>
              </a:defRPr>
            </a:lvl2pPr>
            <a:lvl3pPr indent="-323850" lvl="2" marL="1371600" algn="l">
              <a:lnSpc>
                <a:spcPct val="90000"/>
              </a:lnSpc>
              <a:spcBef>
                <a:spcPts val="400"/>
              </a:spcBef>
              <a:spcAft>
                <a:spcPts val="0"/>
              </a:spcAft>
              <a:buClr>
                <a:srgbClr val="032647"/>
              </a:buClr>
              <a:buSzPts val="1500"/>
              <a:buChar char="•"/>
              <a:defRPr>
                <a:solidFill>
                  <a:srgbClr val="032647"/>
                </a:solidFill>
                <a:latin typeface="Maitree"/>
                <a:ea typeface="Maitree"/>
                <a:cs typeface="Maitree"/>
                <a:sym typeface="Maitree"/>
              </a:defRPr>
            </a:lvl3pPr>
            <a:lvl4pPr indent="-317500" lvl="3" marL="18288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4pPr>
            <a:lvl5pPr indent="-317500" lvl="4" marL="22860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4" name="Google Shape;234;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5" name="Google Shape;235;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6" name="Google Shape;236;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37" name="Google Shape;237;p37"/>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38" name="Google Shape;238;p37"/>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spTree>
      <p:nvGrpSpPr>
        <p:cNvPr id="239" name="Shape 239"/>
        <p:cNvGrpSpPr/>
        <p:nvPr/>
      </p:nvGrpSpPr>
      <p:grpSpPr>
        <a:xfrm>
          <a:off x="0" y="0"/>
          <a:ext cx="0" cy="0"/>
          <a:chOff x="0" y="0"/>
          <a:chExt cx="0" cy="0"/>
        </a:xfrm>
      </p:grpSpPr>
      <p:sp>
        <p:nvSpPr>
          <p:cNvPr id="240" name="Google Shape;240;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32647"/>
              </a:buClr>
              <a:buSzPts val="3300"/>
              <a:buFont typeface="Arial"/>
              <a:buNone/>
              <a:defRPr b="1">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1" name="Google Shape;241;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2" name="Google Shape;242;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3" name="Google Shape;243;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44" name="Google Shape;244;p38"/>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45" name="Google Shape;245;p38"/>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46" name="Shape 246"/>
        <p:cNvGrpSpPr/>
        <p:nvPr/>
      </p:nvGrpSpPr>
      <p:grpSpPr>
        <a:xfrm>
          <a:off x="0" y="0"/>
          <a:ext cx="0" cy="0"/>
          <a:chOff x="0" y="0"/>
          <a:chExt cx="0" cy="0"/>
        </a:xfrm>
      </p:grpSpPr>
      <p:pic>
        <p:nvPicPr>
          <p:cNvPr id="247" name="Google Shape;247;p39"/>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48" name="Google Shape;248;p3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D8D8D8"/>
              </a:buClr>
              <a:buSzPts val="3300"/>
              <a:buFont typeface="Arial"/>
              <a:buNone/>
              <a:defRPr b="1">
                <a:solidFill>
                  <a:srgbClr val="D8D8D8"/>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9" name="Google Shape;249;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0" name="Google Shape;250;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1" name="Google Shape;251;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39"/>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53" name="Google Shape;253;p39"/>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4" name="Shape 254"/>
        <p:cNvGrpSpPr/>
        <p:nvPr/>
      </p:nvGrpSpPr>
      <p:grpSpPr>
        <a:xfrm>
          <a:off x="0" y="0"/>
          <a:ext cx="0" cy="0"/>
          <a:chOff x="0" y="0"/>
          <a:chExt cx="0" cy="0"/>
        </a:xfrm>
      </p:grpSpPr>
      <p:pic>
        <p:nvPicPr>
          <p:cNvPr id="255" name="Google Shape;255;p40"/>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56" name="Google Shape;256;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7" name="Google Shape;257;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8" name="Google Shape;258;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59" name="Google Shape;259;p40"/>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60" name="Google Shape;260;p40"/>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61" name="Shape 261"/>
        <p:cNvGrpSpPr/>
        <p:nvPr/>
      </p:nvGrpSpPr>
      <p:grpSpPr>
        <a:xfrm>
          <a:off x="0" y="0"/>
          <a:ext cx="0" cy="0"/>
          <a:chOff x="0" y="0"/>
          <a:chExt cx="0" cy="0"/>
        </a:xfrm>
      </p:grpSpPr>
      <p:sp>
        <p:nvSpPr>
          <p:cNvPr id="262" name="Google Shape;262;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3" name="Google Shape;263;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4" name="Google Shape;264;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65" name="Google Shape;265;p41"/>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66" name="Google Shape;266;p41"/>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type="objTx">
  <p:cSld name="OBJECT_WITH_CAPTION_TEXT">
    <p:spTree>
      <p:nvGrpSpPr>
        <p:cNvPr id="267" name="Shape 267"/>
        <p:cNvGrpSpPr/>
        <p:nvPr/>
      </p:nvGrpSpPr>
      <p:grpSpPr>
        <a:xfrm>
          <a:off x="0" y="0"/>
          <a:ext cx="0" cy="0"/>
          <a:chOff x="0" y="0"/>
          <a:chExt cx="0" cy="0"/>
        </a:xfrm>
      </p:grpSpPr>
      <p:sp>
        <p:nvSpPr>
          <p:cNvPr id="268" name="Google Shape;268;p4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032647"/>
              </a:buClr>
              <a:buSzPts val="2400"/>
              <a:buFont typeface="Arial"/>
              <a:buNone/>
              <a:defRPr b="1" sz="2400">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9" name="Google Shape;269;p4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rgbClr val="032647"/>
              </a:buClr>
              <a:buSzPts val="2400"/>
              <a:buChar char="•"/>
              <a:defRPr sz="2400">
                <a:solidFill>
                  <a:srgbClr val="032647"/>
                </a:solidFill>
                <a:latin typeface="Maitree"/>
                <a:ea typeface="Maitree"/>
                <a:cs typeface="Maitree"/>
                <a:sym typeface="Maitree"/>
              </a:defRPr>
            </a:lvl1pPr>
            <a:lvl2pPr indent="-361950" lvl="1" marL="914400" algn="l">
              <a:lnSpc>
                <a:spcPct val="90000"/>
              </a:lnSpc>
              <a:spcBef>
                <a:spcPts val="400"/>
              </a:spcBef>
              <a:spcAft>
                <a:spcPts val="0"/>
              </a:spcAft>
              <a:buClr>
                <a:srgbClr val="032647"/>
              </a:buClr>
              <a:buSzPts val="2100"/>
              <a:buChar char="•"/>
              <a:defRPr sz="2100">
                <a:solidFill>
                  <a:srgbClr val="032647"/>
                </a:solidFill>
                <a:latin typeface="Maitree"/>
                <a:ea typeface="Maitree"/>
                <a:cs typeface="Maitree"/>
                <a:sym typeface="Maitree"/>
              </a:defRPr>
            </a:lvl2pPr>
            <a:lvl3pPr indent="-342900" lvl="2" marL="1371600" algn="l">
              <a:lnSpc>
                <a:spcPct val="90000"/>
              </a:lnSpc>
              <a:spcBef>
                <a:spcPts val="400"/>
              </a:spcBef>
              <a:spcAft>
                <a:spcPts val="0"/>
              </a:spcAft>
              <a:buClr>
                <a:srgbClr val="032647"/>
              </a:buClr>
              <a:buSzPts val="1800"/>
              <a:buChar char="•"/>
              <a:defRPr sz="1800">
                <a:solidFill>
                  <a:srgbClr val="032647"/>
                </a:solidFill>
                <a:latin typeface="Maitree"/>
                <a:ea typeface="Maitree"/>
                <a:cs typeface="Maitree"/>
                <a:sym typeface="Maitree"/>
              </a:defRPr>
            </a:lvl3pPr>
            <a:lvl4pPr indent="-323850" lvl="3" marL="1828800" algn="l">
              <a:lnSpc>
                <a:spcPct val="90000"/>
              </a:lnSpc>
              <a:spcBef>
                <a:spcPts val="400"/>
              </a:spcBef>
              <a:spcAft>
                <a:spcPts val="0"/>
              </a:spcAft>
              <a:buClr>
                <a:srgbClr val="032647"/>
              </a:buClr>
              <a:buSzPts val="1500"/>
              <a:buChar char="•"/>
              <a:defRPr sz="1500">
                <a:solidFill>
                  <a:srgbClr val="032647"/>
                </a:solidFill>
                <a:latin typeface="Maitree"/>
                <a:ea typeface="Maitree"/>
                <a:cs typeface="Maitree"/>
                <a:sym typeface="Maitree"/>
              </a:defRPr>
            </a:lvl4pPr>
            <a:lvl5pPr indent="-323850" lvl="4" marL="2286000" algn="l">
              <a:lnSpc>
                <a:spcPct val="90000"/>
              </a:lnSpc>
              <a:spcBef>
                <a:spcPts val="400"/>
              </a:spcBef>
              <a:spcAft>
                <a:spcPts val="0"/>
              </a:spcAft>
              <a:buClr>
                <a:srgbClr val="032647"/>
              </a:buClr>
              <a:buSzPts val="1500"/>
              <a:buChar char="•"/>
              <a:defRPr sz="1500">
                <a:solidFill>
                  <a:srgbClr val="032647"/>
                </a:solidFill>
                <a:latin typeface="Maitree"/>
                <a:ea typeface="Maitree"/>
                <a:cs typeface="Maitree"/>
                <a:sym typeface="Maitree"/>
              </a:defRPr>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70" name="Google Shape;270;p4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032647"/>
              </a:buClr>
              <a:buSzPts val="1200"/>
              <a:buNone/>
              <a:defRPr sz="1200">
                <a:solidFill>
                  <a:srgbClr val="032647"/>
                </a:solidFill>
                <a:latin typeface="Maitree"/>
                <a:ea typeface="Maitree"/>
                <a:cs typeface="Maitree"/>
                <a:sym typeface="Maitree"/>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71" name="Google Shape;271;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2" name="Google Shape;272;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3" name="Google Shape;273;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74" name="Google Shape;274;p42"/>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75" name="Google Shape;275;p42"/>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76" name="Shape 276"/>
        <p:cNvGrpSpPr/>
        <p:nvPr/>
      </p:nvGrpSpPr>
      <p:grpSpPr>
        <a:xfrm>
          <a:off x="0" y="0"/>
          <a:ext cx="0" cy="0"/>
          <a:chOff x="0" y="0"/>
          <a:chExt cx="0" cy="0"/>
        </a:xfrm>
      </p:grpSpPr>
      <p:pic>
        <p:nvPicPr>
          <p:cNvPr id="277" name="Google Shape;277;p43"/>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78" name="Google Shape;278;p4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400"/>
              <a:buFont typeface="Arial"/>
              <a:buNone/>
              <a:defRPr b="1" sz="24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9" name="Google Shape;279;p4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lt1"/>
              </a:buClr>
              <a:buSzPts val="2400"/>
              <a:buChar char="•"/>
              <a:defRPr sz="2400">
                <a:solidFill>
                  <a:schemeClr val="lt1"/>
                </a:solidFill>
                <a:latin typeface="Maitree"/>
                <a:ea typeface="Maitree"/>
                <a:cs typeface="Maitree"/>
                <a:sym typeface="Maitree"/>
              </a:defRPr>
            </a:lvl1pPr>
            <a:lvl2pPr indent="-361950" lvl="1" marL="914400" algn="l">
              <a:lnSpc>
                <a:spcPct val="90000"/>
              </a:lnSpc>
              <a:spcBef>
                <a:spcPts val="400"/>
              </a:spcBef>
              <a:spcAft>
                <a:spcPts val="0"/>
              </a:spcAft>
              <a:buClr>
                <a:schemeClr val="lt1"/>
              </a:buClr>
              <a:buSzPts val="2100"/>
              <a:buChar char="•"/>
              <a:defRPr sz="2100">
                <a:solidFill>
                  <a:schemeClr val="lt1"/>
                </a:solidFill>
                <a:latin typeface="Maitree"/>
                <a:ea typeface="Maitree"/>
                <a:cs typeface="Maitree"/>
                <a:sym typeface="Maitree"/>
              </a:defRPr>
            </a:lvl2pPr>
            <a:lvl3pPr indent="-342900" lvl="2" marL="1371600" algn="l">
              <a:lnSpc>
                <a:spcPct val="90000"/>
              </a:lnSpc>
              <a:spcBef>
                <a:spcPts val="400"/>
              </a:spcBef>
              <a:spcAft>
                <a:spcPts val="0"/>
              </a:spcAft>
              <a:buClr>
                <a:schemeClr val="lt1"/>
              </a:buClr>
              <a:buSzPts val="1800"/>
              <a:buChar char="•"/>
              <a:defRPr sz="1800">
                <a:solidFill>
                  <a:schemeClr val="lt1"/>
                </a:solidFill>
                <a:latin typeface="Maitree"/>
                <a:ea typeface="Maitree"/>
                <a:cs typeface="Maitree"/>
                <a:sym typeface="Maitree"/>
              </a:defRPr>
            </a:lvl3pPr>
            <a:lvl4pPr indent="-323850" lvl="3" marL="18288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4pPr>
            <a:lvl5pPr indent="-323850" lvl="4" marL="22860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80" name="Google Shape;280;p4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Maitree"/>
                <a:ea typeface="Maitree"/>
                <a:cs typeface="Maitree"/>
                <a:sym typeface="Maitree"/>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81" name="Google Shape;281;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2" name="Google Shape;282;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3" name="Google Shape;283;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84" name="Google Shape;284;p43"/>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85" name="Google Shape;285;p43"/>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3.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6" Type="http://schemas.openxmlformats.org/officeDocument/2006/relationships/theme" Target="../theme/theme2.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7CA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AD"/>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888888"/>
                </a:solidFill>
                <a:latin typeface="Calibri"/>
                <a:ea typeface="Calibri"/>
                <a:cs typeface="Calibri"/>
                <a:sym typeface="Calibri"/>
              </a:defRPr>
            </a:lvl1pPr>
            <a:lvl2pPr indent="0" lvl="1" marL="0" marR="0" algn="r">
              <a:spcBef>
                <a:spcPts val="0"/>
              </a:spcBef>
              <a:buNone/>
              <a:defRPr b="0" i="0" sz="900" u="none" cap="none" strike="noStrike">
                <a:solidFill>
                  <a:srgbClr val="888888"/>
                </a:solidFill>
                <a:latin typeface="Calibri"/>
                <a:ea typeface="Calibri"/>
                <a:cs typeface="Calibri"/>
                <a:sym typeface="Calibri"/>
              </a:defRPr>
            </a:lvl2pPr>
            <a:lvl3pPr indent="0" lvl="2" marL="0" marR="0" algn="r">
              <a:spcBef>
                <a:spcPts val="0"/>
              </a:spcBef>
              <a:buNone/>
              <a:defRPr b="0" i="0" sz="900" u="none" cap="none" strike="noStrike">
                <a:solidFill>
                  <a:srgbClr val="888888"/>
                </a:solidFill>
                <a:latin typeface="Calibri"/>
                <a:ea typeface="Calibri"/>
                <a:cs typeface="Calibri"/>
                <a:sym typeface="Calibri"/>
              </a:defRPr>
            </a:lvl3pPr>
            <a:lvl4pPr indent="0" lvl="3" marL="0" marR="0" algn="r">
              <a:spcBef>
                <a:spcPts val="0"/>
              </a:spcBef>
              <a:buNone/>
              <a:defRPr b="0" i="0" sz="900" u="none" cap="none" strike="noStrike">
                <a:solidFill>
                  <a:srgbClr val="888888"/>
                </a:solidFill>
                <a:latin typeface="Calibri"/>
                <a:ea typeface="Calibri"/>
                <a:cs typeface="Calibri"/>
                <a:sym typeface="Calibri"/>
              </a:defRPr>
            </a:lvl4pPr>
            <a:lvl5pPr indent="0" lvl="4" marL="0" marR="0" algn="r">
              <a:spcBef>
                <a:spcPts val="0"/>
              </a:spcBef>
              <a:buNone/>
              <a:defRPr b="0" i="0" sz="900" u="none" cap="none" strike="noStrike">
                <a:solidFill>
                  <a:srgbClr val="888888"/>
                </a:solidFill>
                <a:latin typeface="Calibri"/>
                <a:ea typeface="Calibri"/>
                <a:cs typeface="Calibri"/>
                <a:sym typeface="Calibri"/>
              </a:defRPr>
            </a:lvl5pPr>
            <a:lvl6pPr indent="0" lvl="5" marL="0" marR="0" algn="r">
              <a:spcBef>
                <a:spcPts val="0"/>
              </a:spcBef>
              <a:buNone/>
              <a:defRPr b="0" i="0" sz="900" u="none" cap="none" strike="noStrike">
                <a:solidFill>
                  <a:srgbClr val="888888"/>
                </a:solidFill>
                <a:latin typeface="Calibri"/>
                <a:ea typeface="Calibri"/>
                <a:cs typeface="Calibri"/>
                <a:sym typeface="Calibri"/>
              </a:defRPr>
            </a:lvl6pPr>
            <a:lvl7pPr indent="0" lvl="6" marL="0" marR="0" algn="r">
              <a:spcBef>
                <a:spcPts val="0"/>
              </a:spcBef>
              <a:buNone/>
              <a:defRPr b="0" i="0" sz="900" u="none" cap="none" strike="noStrike">
                <a:solidFill>
                  <a:srgbClr val="888888"/>
                </a:solidFill>
                <a:latin typeface="Calibri"/>
                <a:ea typeface="Calibri"/>
                <a:cs typeface="Calibri"/>
                <a:sym typeface="Calibri"/>
              </a:defRPr>
            </a:lvl7pPr>
            <a:lvl8pPr indent="0" lvl="7" marL="0" marR="0" algn="r">
              <a:spcBef>
                <a:spcPts val="0"/>
              </a:spcBef>
              <a:buNone/>
              <a:defRPr b="0" i="0" sz="900" u="none" cap="none" strike="noStrike">
                <a:solidFill>
                  <a:srgbClr val="888888"/>
                </a:solidFill>
                <a:latin typeface="Calibri"/>
                <a:ea typeface="Calibri"/>
                <a:cs typeface="Calibri"/>
                <a:sym typeface="Calibri"/>
              </a:defRPr>
            </a:lvl8pPr>
            <a:lvl9pPr indent="0" lvl="8" marL="0" marR="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AD"/>
        </a:solidFill>
      </p:bgPr>
    </p:bg>
    <p:spTree>
      <p:nvGrpSpPr>
        <p:cNvPr id="143" name="Shape 143"/>
        <p:cNvGrpSpPr/>
        <p:nvPr/>
      </p:nvGrpSpPr>
      <p:grpSpPr>
        <a:xfrm>
          <a:off x="0" y="0"/>
          <a:ext cx="0" cy="0"/>
          <a:chOff x="0" y="0"/>
          <a:chExt cx="0" cy="0"/>
        </a:xfrm>
      </p:grpSpPr>
      <p:sp>
        <p:nvSpPr>
          <p:cNvPr id="144" name="Google Shape;144;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45" name="Google Shape;145;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6" name="Google Shape;146;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7" name="Google Shape;147;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8" name="Google Shape;148;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43.jp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60.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22.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0.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2.jp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6.jp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41.jp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64.jp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4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4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39.jp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27.jp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31.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4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53.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47.jp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48.jp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7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52.jp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40.jp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6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5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5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7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6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75.jpg"/><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67.jpg"/><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6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56.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70.jpg"/><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68.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6.jp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7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image" Target="../media/image5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61.gif"/><Relationship Id="rId4" Type="http://schemas.openxmlformats.org/officeDocument/2006/relationships/image" Target="../media/image1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3.xml"/><Relationship Id="rId3" Type="http://schemas.openxmlformats.org/officeDocument/2006/relationships/image" Target="../media/image55.png"/><Relationship Id="rId4" Type="http://schemas.openxmlformats.org/officeDocument/2006/relationships/hyperlink" Target="https://www.climatecentral.org/climate-matters" TargetMode="External"/></Relationships>
</file>

<file path=ppt/slides/_rels/slide74.xml.rels><?xml version="1.0" encoding="UTF-8" standalone="yes"?><Relationships xmlns="http://schemas.openxmlformats.org/package/2006/relationships"><Relationship Id="rId20" Type="http://schemas.openxmlformats.org/officeDocument/2006/relationships/hyperlink" Target="https://www.climatecentral.org/resources?type=Climate+Matters&amp;tab=content" TargetMode="External"/><Relationship Id="rId11" Type="http://schemas.openxmlformats.org/officeDocument/2006/relationships/image" Target="../media/image76.png"/><Relationship Id="rId10" Type="http://schemas.openxmlformats.org/officeDocument/2006/relationships/hyperlink" Target="https://app.climatecentral.org/coastal-risk-finder" TargetMode="External"/><Relationship Id="rId21" Type="http://schemas.openxmlformats.org/officeDocument/2006/relationships/image" Target="../media/image63.jpg"/><Relationship Id="rId13" Type="http://schemas.openxmlformats.org/officeDocument/2006/relationships/image" Target="../media/image59.png"/><Relationship Id="rId12" Type="http://schemas.openxmlformats.org/officeDocument/2006/relationships/hyperlink" Target="https://csi.climatecentral.org/climate-shift-index" TargetMode="External"/><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hyperlink" Target="https://app.climatecentral.org/coastal-risk-finder" TargetMode="External"/><Relationship Id="rId4" Type="http://schemas.openxmlformats.org/officeDocument/2006/relationships/hyperlink" Target="https://www.climatecentral.org/climate-local" TargetMode="External"/><Relationship Id="rId9" Type="http://schemas.openxmlformats.org/officeDocument/2006/relationships/image" Target="../media/image69.png"/><Relationship Id="rId15" Type="http://schemas.openxmlformats.org/officeDocument/2006/relationships/image" Target="../media/image64.jpg"/><Relationship Id="rId14" Type="http://schemas.openxmlformats.org/officeDocument/2006/relationships/hyperlink" Target="https://www.climatecentral.org/resources?type=Climate+Matters&amp;tab=content" TargetMode="External"/><Relationship Id="rId17" Type="http://schemas.openxmlformats.org/officeDocument/2006/relationships/image" Target="../media/image72.jpg"/><Relationship Id="rId16" Type="http://schemas.openxmlformats.org/officeDocument/2006/relationships/hyperlink" Target="https://www.climatecentral.org/resources?type=Climate+Matters&amp;tab=content" TargetMode="External"/><Relationship Id="rId5" Type="http://schemas.openxmlformats.org/officeDocument/2006/relationships/hyperlink" Target="https://www.climatecentral.org/climate-local" TargetMode="External"/><Relationship Id="rId19" Type="http://schemas.openxmlformats.org/officeDocument/2006/relationships/image" Target="../media/image71.jpg"/><Relationship Id="rId6" Type="http://schemas.openxmlformats.org/officeDocument/2006/relationships/hyperlink" Target="https://www.climatecentral.org/resources?type=Climate+Matters&amp;tab=content" TargetMode="External"/><Relationship Id="rId18" Type="http://schemas.openxmlformats.org/officeDocument/2006/relationships/hyperlink" Target="https://www.climatecentral.org/resources?type=Climate+Matters&amp;tab=content" TargetMode="External"/><Relationship Id="rId7" Type="http://schemas.openxmlformats.org/officeDocument/2006/relationships/hyperlink" Target="https://csi.climatecentral.org/climate-shift-index" TargetMode="External"/><Relationship Id="rId8" Type="http://schemas.openxmlformats.org/officeDocument/2006/relationships/hyperlink" Target="https://www.climatecentral.org/climate-loca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4"/>
          <p:cNvSpPr txBox="1"/>
          <p:nvPr>
            <p:ph type="ctrTitle"/>
          </p:nvPr>
        </p:nvSpPr>
        <p:spPr>
          <a:xfrm>
            <a:off x="682500" y="109725"/>
            <a:ext cx="7779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Arial"/>
              <a:buNone/>
            </a:pPr>
            <a:r>
              <a:rPr lang="en"/>
              <a:t>Cambio climático: </a:t>
            </a:r>
            <a:endParaRPr/>
          </a:p>
          <a:p>
            <a:pPr indent="0" lvl="0" marL="0" rtl="0" algn="ctr">
              <a:lnSpc>
                <a:spcPct val="90000"/>
              </a:lnSpc>
              <a:spcBef>
                <a:spcPts val="0"/>
              </a:spcBef>
              <a:spcAft>
                <a:spcPts val="0"/>
              </a:spcAft>
              <a:buClr>
                <a:schemeClr val="lt1"/>
              </a:buClr>
              <a:buSzPts val="4500"/>
              <a:buFont typeface="Arial"/>
              <a:buNone/>
            </a:pPr>
            <a:r>
              <a:rPr lang="en"/>
              <a:t>Datos Importantes</a:t>
            </a:r>
            <a:endParaRPr/>
          </a:p>
        </p:txBody>
      </p:sp>
      <p:sp>
        <p:nvSpPr>
          <p:cNvPr id="291" name="Google Shape;291;p44"/>
          <p:cNvSpPr txBox="1"/>
          <p:nvPr>
            <p:ph idx="1" type="subTitle"/>
          </p:nvPr>
        </p:nvSpPr>
        <p:spPr>
          <a:xfrm>
            <a:off x="1143000" y="2222586"/>
            <a:ext cx="6858000" cy="16536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AEABAB"/>
              </a:buClr>
              <a:buSzPts val="1800"/>
              <a:buNone/>
            </a:pPr>
            <a:r>
              <a:rPr lang="en"/>
              <a:t>Esta presentación cubre las causas del cambio climático, su impacto en los EE. UU. y las maneras de limitar el calentamiento futuro.</a:t>
            </a:r>
            <a:endParaRPr/>
          </a:p>
          <a:p>
            <a:pPr indent="0" lvl="0" marL="0" rtl="0" algn="l">
              <a:spcBef>
                <a:spcPts val="0"/>
              </a:spcBef>
              <a:spcAft>
                <a:spcPts val="0"/>
              </a:spcAft>
              <a:buClr>
                <a:srgbClr val="AEABAB"/>
              </a:buClr>
              <a:buSzPts val="1800"/>
              <a:buNone/>
            </a:pPr>
            <a:r>
              <a:t/>
            </a:r>
            <a:endParaRPr sz="1400"/>
          </a:p>
          <a:p>
            <a:pPr indent="0" lvl="0" marL="0" rtl="0" algn="ctr">
              <a:spcBef>
                <a:spcPts val="0"/>
              </a:spcBef>
              <a:spcAft>
                <a:spcPts val="0"/>
              </a:spcAft>
              <a:buClr>
                <a:srgbClr val="AEABAB"/>
              </a:buClr>
              <a:buSzPts val="1800"/>
              <a:buNone/>
            </a:pPr>
            <a:r>
              <a:t/>
            </a:r>
            <a:endParaRPr sz="1400"/>
          </a:p>
          <a:p>
            <a:pPr indent="0" lvl="0" marL="0" rtl="0" algn="ctr">
              <a:spcBef>
                <a:spcPts val="0"/>
              </a:spcBef>
              <a:spcAft>
                <a:spcPts val="0"/>
              </a:spcAft>
              <a:buClr>
                <a:srgbClr val="AEABAB"/>
              </a:buClr>
              <a:buSzPts val="1800"/>
              <a:buNone/>
            </a:pPr>
            <a:r>
              <a:rPr lang="en" sz="1200"/>
              <a:t>Versión: abril de 2026</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3" title="2024GHG_Sources_sp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58" name="Google Shape;358;p54" title="2024GHG_TempAndCO2_sp_title_lg.jpg"/>
          <p:cNvPicPr preferRelativeResize="0"/>
          <p:nvPr/>
        </p:nvPicPr>
        <p:blipFill>
          <a:blip r:embed="rId3">
            <a:alphaModFix/>
          </a:blip>
          <a:stretch>
            <a:fillRect/>
          </a:stretch>
        </p:blipFill>
        <p:spPr>
          <a:xfrm>
            <a:off x="-2" y="3"/>
            <a:ext cx="9144000" cy="5143497"/>
          </a:xfrm>
          <a:prstGeom prst="rect">
            <a:avLst/>
          </a:prstGeom>
          <a:noFill/>
          <a:ln>
            <a:noFill/>
          </a:ln>
        </p:spPr>
      </p:pic>
      <p:pic>
        <p:nvPicPr>
          <p:cNvPr id="359" name="Google Shape;359;p54"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65" name="Google Shape;365;p55" title="2026GlobalReview_Anomalies_global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66" name="Google Shape;366;p55"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57" title="2026GlobalReview_Limit_global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78" name="Google Shape;378;p57"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OCEAN TEMPS </a:t>
            </a:r>
            <a:endParaRPr/>
          </a:p>
        </p:txBody>
      </p:sp>
      <p:sp>
        <p:nvSpPr>
          <p:cNvPr id="385" name="Google Shape;385;p5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id="386" name="Google Shape;386;p58" title="2025OceanWarming_Stripes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87" name="Google Shape;387;p58"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93" name="Google Shape;393;p59"/>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394" name="Google Shape;394;p59" title="2025AttributionBasics_Table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60" title="2025-07-19-climate-shift-index-tavg (1).png"/>
          <p:cNvPicPr preferRelativeResize="0"/>
          <p:nvPr/>
        </p:nvPicPr>
        <p:blipFill>
          <a:blip r:embed="rId3">
            <a:alphaModFix/>
          </a:blip>
          <a:stretch>
            <a:fillRect/>
          </a:stretch>
        </p:blipFill>
        <p:spPr>
          <a:xfrm>
            <a:off x="-1" y="0"/>
            <a:ext cx="9143992" cy="5143501"/>
          </a:xfrm>
          <a:prstGeom prst="rect">
            <a:avLst/>
          </a:prstGeom>
          <a:noFill/>
          <a:ln>
            <a:noFill/>
          </a:ln>
        </p:spPr>
      </p:pic>
      <p:pic>
        <p:nvPicPr>
          <p:cNvPr id="400" name="Google Shape;400;p60"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1"/>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fontScale="90000"/>
          </a:bodyPr>
          <a:lstStyle/>
          <a:p>
            <a:pPr indent="0" lvl="0" marL="0" rtl="0" algn="ctr">
              <a:spcBef>
                <a:spcPts val="0"/>
              </a:spcBef>
              <a:spcAft>
                <a:spcPts val="0"/>
              </a:spcAft>
              <a:buClr>
                <a:schemeClr val="lt1"/>
              </a:buClr>
              <a:buSzPct val="100000"/>
              <a:buFont typeface="Arial"/>
              <a:buNone/>
            </a:pPr>
            <a:r>
              <a:rPr b="1" lang="en" sz="4500">
                <a:solidFill>
                  <a:schemeClr val="lt1"/>
                </a:solidFill>
                <a:latin typeface="Arial"/>
                <a:ea typeface="Arial"/>
                <a:cs typeface="Arial"/>
                <a:sym typeface="Arial"/>
              </a:rPr>
              <a:t>¿Cómo afecta el cambio climático a los EE. UU.?</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ct val="100000"/>
              <a:buFont typeface="Arial"/>
              <a:buNone/>
            </a:pPr>
            <a:r>
              <a:t/>
            </a:r>
            <a:endParaRPr b="1" sz="4500">
              <a:solidFill>
                <a:schemeClr val="lt1"/>
              </a:solidFill>
              <a:latin typeface="Arial"/>
              <a:ea typeface="Arial"/>
              <a:cs typeface="Arial"/>
              <a:sym typeface="Arial"/>
            </a:endParaRPr>
          </a:p>
        </p:txBody>
      </p:sp>
      <p:sp>
        <p:nvSpPr>
          <p:cNvPr id="406" name="Google Shape;406;p61"/>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62" title="2026USReview_Top10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5"/>
          <p:cNvSpPr txBox="1"/>
          <p:nvPr>
            <p:ph idx="4294967295" type="ctrTitle"/>
          </p:nvPr>
        </p:nvSpPr>
        <p:spPr>
          <a:xfrm>
            <a:off x="1256100" y="185762"/>
            <a:ext cx="6631800" cy="8664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Esquema</a:t>
            </a:r>
            <a:endParaRPr b="1" sz="4500">
              <a:solidFill>
                <a:schemeClr val="lt1"/>
              </a:solidFill>
              <a:latin typeface="Arial"/>
              <a:ea typeface="Arial"/>
              <a:cs typeface="Arial"/>
              <a:sym typeface="Arial"/>
            </a:endParaRPr>
          </a:p>
        </p:txBody>
      </p:sp>
      <p:sp>
        <p:nvSpPr>
          <p:cNvPr id="297" name="Google Shape;297;p45"/>
          <p:cNvSpPr txBox="1"/>
          <p:nvPr/>
        </p:nvSpPr>
        <p:spPr>
          <a:xfrm>
            <a:off x="659250" y="1236450"/>
            <a:ext cx="7825500" cy="1335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AutoNum type="arabicPeriod"/>
            </a:pPr>
            <a:r>
              <a:rPr b="1" lang="en" sz="2400">
                <a:solidFill>
                  <a:schemeClr val="lt1"/>
                </a:solidFill>
              </a:rPr>
              <a:t>¿Qué impulsa el cambio climático?</a:t>
            </a:r>
            <a:endParaRPr b="1" sz="2400">
              <a:solidFill>
                <a:schemeClr val="lt1"/>
              </a:solidFill>
            </a:endParaRPr>
          </a:p>
          <a:p>
            <a:pPr indent="-381000" lvl="0" marL="457200" rtl="0" algn="l">
              <a:spcBef>
                <a:spcPts val="0"/>
              </a:spcBef>
              <a:spcAft>
                <a:spcPts val="0"/>
              </a:spcAft>
              <a:buClr>
                <a:schemeClr val="lt1"/>
              </a:buClr>
              <a:buSzPts val="2400"/>
              <a:buAutoNum type="arabicPeriod"/>
            </a:pPr>
            <a:r>
              <a:rPr b="1" lang="en" sz="2400">
                <a:solidFill>
                  <a:schemeClr val="lt1"/>
                </a:solidFill>
              </a:rPr>
              <a:t>¿Cómo afecta el cambio climático a los EE. UU.?</a:t>
            </a:r>
            <a:endParaRPr b="1" sz="2400">
              <a:solidFill>
                <a:schemeClr val="lt1"/>
              </a:solidFill>
            </a:endParaRPr>
          </a:p>
          <a:p>
            <a:pPr indent="-381000" lvl="0" marL="457200" rtl="0" algn="l">
              <a:spcBef>
                <a:spcPts val="0"/>
              </a:spcBef>
              <a:spcAft>
                <a:spcPts val="0"/>
              </a:spcAft>
              <a:buClr>
                <a:schemeClr val="lt1"/>
              </a:buClr>
              <a:buSzPts val="2400"/>
              <a:buAutoNum type="arabicPeriod"/>
            </a:pPr>
            <a:r>
              <a:rPr b="1" lang="en" sz="2400">
                <a:solidFill>
                  <a:schemeClr val="lt1"/>
                </a:solidFill>
              </a:rPr>
              <a:t>¿Qué podemos hacer?</a:t>
            </a:r>
            <a:endParaRPr b="1" sz="2400">
              <a:solidFill>
                <a:schemeClr val="lt1"/>
              </a:solidFill>
            </a:endParaRPr>
          </a:p>
        </p:txBody>
      </p:sp>
      <p:pic>
        <p:nvPicPr>
          <p:cNvPr id="298" name="Google Shape;298;p45" title="Local graphics in speaker notes (1).png"/>
          <p:cNvPicPr preferRelativeResize="0"/>
          <p:nvPr/>
        </p:nvPicPr>
        <p:blipFill>
          <a:blip r:embed="rId3">
            <a:alphaModFix/>
          </a:blip>
          <a:stretch>
            <a:fillRect/>
          </a:stretch>
        </p:blipFill>
        <p:spPr>
          <a:xfrm>
            <a:off x="356878" y="2785889"/>
            <a:ext cx="1982175" cy="1982175"/>
          </a:xfrm>
          <a:prstGeom prst="rect">
            <a:avLst/>
          </a:prstGeom>
          <a:noFill/>
          <a:ln>
            <a:noFill/>
          </a:ln>
        </p:spPr>
      </p:pic>
      <p:sp>
        <p:nvSpPr>
          <p:cNvPr id="299" name="Google Shape;299;p45"/>
          <p:cNvSpPr txBox="1"/>
          <p:nvPr/>
        </p:nvSpPr>
        <p:spPr>
          <a:xfrm>
            <a:off x="1108006" y="2530662"/>
            <a:ext cx="5867700" cy="6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D8D8D8"/>
                </a:solidFill>
              </a:rPr>
              <a:t>Cuando aparecen estos símbolos:</a:t>
            </a:r>
            <a:endParaRPr sz="2700">
              <a:solidFill>
                <a:srgbClr val="D8D8D8"/>
              </a:solidFill>
            </a:endParaRPr>
          </a:p>
        </p:txBody>
      </p:sp>
      <p:sp>
        <p:nvSpPr>
          <p:cNvPr id="300" name="Google Shape;300;p45"/>
          <p:cNvSpPr txBox="1"/>
          <p:nvPr/>
        </p:nvSpPr>
        <p:spPr>
          <a:xfrm>
            <a:off x="5571592" y="3210320"/>
            <a:ext cx="2565900" cy="17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D8D8D8"/>
                </a:solidFill>
              </a:rPr>
              <a:t>Consulte las notas del orador para obtener</a:t>
            </a:r>
            <a:endParaRPr sz="1700">
              <a:solidFill>
                <a:srgbClr val="D8D8D8"/>
              </a:solidFill>
            </a:endParaRPr>
          </a:p>
          <a:p>
            <a:pPr indent="0" lvl="0" marL="0" rtl="0" algn="l">
              <a:spcBef>
                <a:spcPts val="0"/>
              </a:spcBef>
              <a:spcAft>
                <a:spcPts val="0"/>
              </a:spcAft>
              <a:buNone/>
            </a:pPr>
            <a:r>
              <a:rPr lang="en" sz="1700">
                <a:solidFill>
                  <a:srgbClr val="D8D8D8"/>
                </a:solidFill>
              </a:rPr>
              <a:t>enlaces a versiones actualizadas del gráfico.</a:t>
            </a:r>
            <a:endParaRPr sz="1700">
              <a:solidFill>
                <a:srgbClr val="D8D8D8"/>
              </a:solidFill>
            </a:endParaRPr>
          </a:p>
        </p:txBody>
      </p:sp>
      <p:pic>
        <p:nvPicPr>
          <p:cNvPr id="301" name="Google Shape;301;p45" title="Local graphics in speaker notes (2).png"/>
          <p:cNvPicPr preferRelativeResize="0"/>
          <p:nvPr/>
        </p:nvPicPr>
        <p:blipFill>
          <a:blip r:embed="rId4">
            <a:alphaModFix/>
          </a:blip>
          <a:stretch>
            <a:fillRect/>
          </a:stretch>
        </p:blipFill>
        <p:spPr>
          <a:xfrm>
            <a:off x="4178450" y="2773495"/>
            <a:ext cx="1982175" cy="1982175"/>
          </a:xfrm>
          <a:prstGeom prst="rect">
            <a:avLst/>
          </a:prstGeom>
          <a:noFill/>
          <a:ln>
            <a:noFill/>
          </a:ln>
        </p:spPr>
      </p:pic>
      <p:sp>
        <p:nvSpPr>
          <p:cNvPr id="302" name="Google Shape;302;p45"/>
          <p:cNvSpPr txBox="1"/>
          <p:nvPr/>
        </p:nvSpPr>
        <p:spPr>
          <a:xfrm>
            <a:off x="1776400" y="3210569"/>
            <a:ext cx="2565900" cy="17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D8D8D8"/>
                </a:solidFill>
              </a:rPr>
              <a:t>Consulte las notas del orador para obtener</a:t>
            </a:r>
            <a:endParaRPr sz="1700">
              <a:solidFill>
                <a:srgbClr val="D8D8D8"/>
              </a:solidFill>
            </a:endParaRPr>
          </a:p>
          <a:p>
            <a:pPr indent="0" lvl="0" marL="0" rtl="0" algn="l">
              <a:spcBef>
                <a:spcPts val="0"/>
              </a:spcBef>
              <a:spcAft>
                <a:spcPts val="0"/>
              </a:spcAft>
              <a:buNone/>
            </a:pPr>
            <a:r>
              <a:rPr lang="en" sz="1700">
                <a:solidFill>
                  <a:srgbClr val="D8D8D8"/>
                </a:solidFill>
              </a:rPr>
              <a:t>enlaces a gráficos locales disponibles en</a:t>
            </a:r>
            <a:endParaRPr sz="1700">
              <a:solidFill>
                <a:srgbClr val="D8D8D8"/>
              </a:solidFill>
            </a:endParaRPr>
          </a:p>
          <a:p>
            <a:pPr indent="0" lvl="0" marL="0" rtl="0" algn="l">
              <a:spcBef>
                <a:spcPts val="0"/>
              </a:spcBef>
              <a:spcAft>
                <a:spcPts val="0"/>
              </a:spcAft>
              <a:buNone/>
            </a:pPr>
            <a:r>
              <a:rPr lang="en" sz="1700">
                <a:solidFill>
                  <a:srgbClr val="D8D8D8"/>
                </a:solidFill>
              </a:rPr>
              <a:t>inglés y español.</a:t>
            </a:r>
            <a:endParaRPr sz="1700">
              <a:solidFill>
                <a:srgbClr val="D8D8D8"/>
              </a:solidFill>
            </a:endParaRPr>
          </a:p>
        </p:txBody>
      </p:sp>
      <p:sp>
        <p:nvSpPr>
          <p:cNvPr id="303" name="Google Shape;303;p45"/>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63" title="2026BDDReview_Events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17" name="Google Shape;417;p63"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64" title="2026BDDReview_Time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65" title="2024BDDRegional_CONUS_sp_title_lg.jpg"/>
          <p:cNvPicPr preferRelativeResize="0"/>
          <p:nvPr/>
        </p:nvPicPr>
        <p:blipFill>
          <a:blip r:embed="rId3">
            <a:alphaModFix/>
          </a:blip>
          <a:stretch>
            <a:fillRect/>
          </a:stretch>
        </p:blipFill>
        <p:spPr>
          <a:xfrm>
            <a:off x="0" y="0"/>
            <a:ext cx="9144000" cy="5143476"/>
          </a:xfrm>
          <a:prstGeom prst="rect">
            <a:avLst/>
          </a:prstGeom>
          <a:noFill/>
          <a:ln>
            <a:noFill/>
          </a:ln>
        </p:spPr>
      </p:pic>
      <p:pic>
        <p:nvPicPr>
          <p:cNvPr id="428" name="Google Shape;428;p65" title="Local graphics in speaker notes (1).png"/>
          <p:cNvPicPr preferRelativeResize="0"/>
          <p:nvPr/>
        </p:nvPicPr>
        <p:blipFill>
          <a:blip r:embed="rId4">
            <a:alphaModFix/>
          </a:blip>
          <a:stretch>
            <a:fillRect/>
          </a:stretch>
        </p:blipFill>
        <p:spPr>
          <a:xfrm>
            <a:off x="-413350" y="4156585"/>
            <a:ext cx="1464974" cy="14649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66" title="2024PowerOutages_Bars_CONUS_sp_title_lg.jpg"/>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434" name="Google Shape;434;p66" title="Local graphics in speaker notes (1).png"/>
          <p:cNvPicPr preferRelativeResize="0"/>
          <p:nvPr/>
        </p:nvPicPr>
        <p:blipFill>
          <a:blip r:embed="rId4">
            <a:alphaModFix/>
          </a:blip>
          <a:stretch>
            <a:fillRect/>
          </a:stretch>
        </p:blipFill>
        <p:spPr>
          <a:xfrm>
            <a:off x="-413350" y="4156585"/>
            <a:ext cx="1464974" cy="14649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7"/>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Calor extremo</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
        <p:nvSpPr>
          <p:cNvPr id="440" name="Google Shape;440;p67"/>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68" title="2022Attribution_BellCurve_sp_title_lg.gif"/>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69" title="2024ExtremelyHotDays_CONUS_sp_title_lg.jpg"/>
          <p:cNvPicPr preferRelativeResize="0"/>
          <p:nvPr/>
        </p:nvPicPr>
        <p:blipFill>
          <a:blip r:embed="rId3">
            <a:alphaModFix/>
          </a:blip>
          <a:stretch>
            <a:fillRect/>
          </a:stretch>
        </p:blipFill>
        <p:spPr>
          <a:xfrm>
            <a:off x="0" y="0"/>
            <a:ext cx="9144000" cy="5143492"/>
          </a:xfrm>
          <a:prstGeom prst="rect">
            <a:avLst/>
          </a:prstGeom>
          <a:noFill/>
          <a:ln>
            <a:noFill/>
          </a:ln>
        </p:spPr>
      </p:pic>
      <p:pic>
        <p:nvPicPr>
          <p:cNvPr id="451" name="Google Shape;451;p69"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70" title="2025WarmSummerNights_Map_sp_title_lg.jpg"/>
          <p:cNvPicPr preferRelativeResize="0"/>
          <p:nvPr/>
        </p:nvPicPr>
        <p:blipFill>
          <a:blip r:embed="rId3">
            <a:alphaModFix/>
          </a:blip>
          <a:stretch>
            <a:fillRect/>
          </a:stretch>
        </p:blipFill>
        <p:spPr>
          <a:xfrm>
            <a:off x="-2" y="0"/>
            <a:ext cx="9144029" cy="5143500"/>
          </a:xfrm>
          <a:prstGeom prst="rect">
            <a:avLst/>
          </a:prstGeom>
          <a:noFill/>
          <a:ln>
            <a:noFill/>
          </a:ln>
        </p:spPr>
      </p:pic>
      <p:pic>
        <p:nvPicPr>
          <p:cNvPr id="457" name="Google Shape;457;p70"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71" title="2024ChildrenHeat_sp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72" title="2025GenerationalWarming_nashville_sp_title_lg.jpg"/>
          <p:cNvPicPr preferRelativeResize="0"/>
          <p:nvPr/>
        </p:nvPicPr>
        <p:blipFill>
          <a:blip r:embed="rId3">
            <a:alphaModFix/>
          </a:blip>
          <a:stretch>
            <a:fillRect/>
          </a:stretch>
        </p:blipFill>
        <p:spPr>
          <a:xfrm>
            <a:off x="-2" y="0"/>
            <a:ext cx="9144029" cy="5143500"/>
          </a:xfrm>
          <a:prstGeom prst="rect">
            <a:avLst/>
          </a:prstGeom>
          <a:noFill/>
          <a:ln>
            <a:noFill/>
          </a:ln>
        </p:spPr>
      </p:pic>
      <p:pic>
        <p:nvPicPr>
          <p:cNvPr id="468" name="Google Shape;468;p72"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46" title="2025WarmingStripes_Global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09" name="Google Shape;309;p46" title="Local graphics in speaker notes (1).png"/>
          <p:cNvPicPr preferRelativeResize="0"/>
          <p:nvPr/>
        </p:nvPicPr>
        <p:blipFill>
          <a:blip r:embed="rId4">
            <a:alphaModFix/>
          </a:blip>
          <a:stretch>
            <a:fillRect/>
          </a:stretch>
        </p:blipFill>
        <p:spPr>
          <a:xfrm>
            <a:off x="-422875" y="4156585"/>
            <a:ext cx="1464974" cy="14649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73"/>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fontScale="90000"/>
          </a:bodyPr>
          <a:lstStyle/>
          <a:p>
            <a:pPr indent="0" lvl="0" marL="0" rtl="0" algn="ctr">
              <a:spcBef>
                <a:spcPts val="0"/>
              </a:spcBef>
              <a:spcAft>
                <a:spcPts val="0"/>
              </a:spcAft>
              <a:buClr>
                <a:schemeClr val="lt1"/>
              </a:buClr>
              <a:buSzPct val="100000"/>
              <a:buFont typeface="Arial"/>
              <a:buNone/>
            </a:pPr>
            <a:r>
              <a:rPr b="1" lang="en" sz="4500">
                <a:solidFill>
                  <a:schemeClr val="lt1"/>
                </a:solidFill>
                <a:latin typeface="Arial"/>
                <a:ea typeface="Arial"/>
                <a:cs typeface="Arial"/>
                <a:sym typeface="Arial"/>
              </a:rPr>
              <a:t>Fuertes lluvias e inundaciones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ct val="100000"/>
              <a:buFont typeface="Arial"/>
              <a:buNone/>
            </a:pPr>
            <a:r>
              <a:t/>
            </a:r>
            <a:endParaRPr b="1" sz="4500">
              <a:solidFill>
                <a:schemeClr val="lt1"/>
              </a:solidFill>
              <a:latin typeface="Arial"/>
              <a:ea typeface="Arial"/>
              <a:cs typeface="Arial"/>
              <a:sym typeface="Arial"/>
            </a:endParaRPr>
          </a:p>
        </p:txBody>
      </p:sp>
      <p:sp>
        <p:nvSpPr>
          <p:cNvPr id="474" name="Google Shape;474;p73"/>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74" title="2022Snow_Explainer_sp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75" title="2024HeavierDownpours_Past_sp_title_lg.jpg"/>
          <p:cNvPicPr preferRelativeResize="0"/>
          <p:nvPr/>
        </p:nvPicPr>
        <p:blipFill>
          <a:blip r:embed="rId3">
            <a:alphaModFix/>
          </a:blip>
          <a:stretch>
            <a:fillRect/>
          </a:stretch>
        </p:blipFill>
        <p:spPr>
          <a:xfrm>
            <a:off x="-2" y="0"/>
            <a:ext cx="9144029" cy="5143500"/>
          </a:xfrm>
          <a:prstGeom prst="rect">
            <a:avLst/>
          </a:prstGeom>
          <a:noFill/>
          <a:ln>
            <a:noFill/>
          </a:ln>
        </p:spPr>
      </p:pic>
      <p:pic>
        <p:nvPicPr>
          <p:cNvPr id="485" name="Google Shape;485;p75"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6"/>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Sequía</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96" name="Google Shape;496;p7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497" name="Google Shape;497;p77" title="2025Drought_HeatDriven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7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03" name="Google Shape;503;p7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04" name="Google Shape;504;p78" title="2025Drought_Change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9"/>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Incendios forestales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15" name="Google Shape;515;p8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16" name="Google Shape;516;p80" title="2021FireWeather_Info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8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22" name="Google Shape;522;p8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23" name="Google Shape;523;p81" title="2025FireWeather_Change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24" name="Google Shape;524;p81"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8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30" name="Google Shape;530;p82"/>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31" name="Google Shape;531;p82" title="2017WildfireAirQuality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7"/>
          <p:cNvSpPr txBox="1"/>
          <p:nvPr>
            <p:ph idx="4294967295" type="ctrTitle"/>
          </p:nvPr>
        </p:nvSpPr>
        <p:spPr>
          <a:xfrm>
            <a:off x="1256109" y="1340165"/>
            <a:ext cx="6631800" cy="17907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lt1"/>
              </a:buClr>
              <a:buSzPct val="100000"/>
              <a:buFont typeface="Arial"/>
              <a:buNone/>
            </a:pPr>
            <a:r>
              <a:rPr b="1" lang="en" sz="4500">
                <a:solidFill>
                  <a:schemeClr val="lt1"/>
                </a:solidFill>
                <a:latin typeface="Arial"/>
                <a:ea typeface="Arial"/>
                <a:cs typeface="Arial"/>
                <a:sym typeface="Arial"/>
              </a:rPr>
              <a:t>¿Qué está impulsando el cambio climático global?</a:t>
            </a:r>
            <a:endParaRPr b="1" sz="4500">
              <a:solidFill>
                <a:schemeClr val="lt1"/>
              </a:solidFill>
              <a:latin typeface="Arial"/>
              <a:ea typeface="Arial"/>
              <a:cs typeface="Arial"/>
              <a:sym typeface="Arial"/>
            </a:endParaRPr>
          </a:p>
        </p:txBody>
      </p:sp>
      <p:sp>
        <p:nvSpPr>
          <p:cNvPr id="315" name="Google Shape;315;p47"/>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8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37" name="Google Shape;537;p83"/>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38" name="Google Shape;538;p83" title="2025Smoke_Exposure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84"/>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Tormentas severas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8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49" name="Google Shape;549;p85"/>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50" name="Google Shape;550;p85" title="2026BDDReview_SevereStorms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1" name="Google Shape;551;p85"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8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57" name="Google Shape;557;p86"/>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58" name="Google Shape;558;p86" title="2022CAPE_Seasonal_sp_title_lg.gif"/>
          <p:cNvPicPr preferRelativeResize="0"/>
          <p:nvPr/>
        </p:nvPicPr>
        <p:blipFill>
          <a:blip r:embed="rId3">
            <a:alphaModFix/>
          </a:blip>
          <a:stretch>
            <a:fillRect/>
          </a:stretch>
        </p:blipFill>
        <p:spPr>
          <a:xfrm>
            <a:off x="4060" y="0"/>
            <a:ext cx="913588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64" name="Google Shape;564;p8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65" name="Google Shape;565;p87" title="2025Wind_Facts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8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71" name="Google Shape;571;p8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72" name="Google Shape;572;p88" title="2023SevereWeather_STP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9"/>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Inundaciones costeras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
        <p:nvSpPr>
          <p:cNvPr id="578" name="Google Shape;578;p89"/>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90" title="2023CoastalFlooding_National_sp_title_lg.jpg"/>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584" name="Google Shape;584;p90"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9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90" name="Google Shape;590;p9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91" name="Google Shape;591;p91" title="2025CRF_Map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92" name="Google Shape;592;p91"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92" title="Screenshot 2025-10-08 at 5.00.25 PM.png"/>
          <p:cNvPicPr preferRelativeResize="0"/>
          <p:nvPr/>
        </p:nvPicPr>
        <p:blipFill>
          <a:blip r:embed="rId3">
            <a:alphaModFix/>
          </a:blip>
          <a:stretch>
            <a:fillRect/>
          </a:stretch>
        </p:blipFill>
        <p:spPr>
          <a:xfrm>
            <a:off x="0" y="114018"/>
            <a:ext cx="9143997" cy="49291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22" name="Google Shape;322;p48" title="2024GHG_GHE_sp_title_lg.jpg"/>
          <p:cNvPicPr preferRelativeResize="0"/>
          <p:nvPr/>
        </p:nvPicPr>
        <p:blipFill>
          <a:blip r:embed="rId3">
            <a:alphaModFix/>
          </a:blip>
          <a:stretch>
            <a:fillRect/>
          </a:stretch>
        </p:blipFill>
        <p:spPr>
          <a:xfrm>
            <a:off x="0" y="3"/>
            <a:ext cx="9144000" cy="514349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93"/>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Huracanes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94" title="2025Hurricanes_Impacts_national_sp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9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13" name="Google Shape;613;p95"/>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14" name="Google Shape;614;p95" title="2025Hurricanes_Intensification_national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6"/>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fontScale="90000"/>
          </a:bodyPr>
          <a:lstStyle/>
          <a:p>
            <a:pPr indent="0" lvl="0" marL="0" rtl="0" algn="ctr">
              <a:spcBef>
                <a:spcPts val="0"/>
              </a:spcBef>
              <a:spcAft>
                <a:spcPts val="0"/>
              </a:spcAft>
              <a:buClr>
                <a:schemeClr val="lt1"/>
              </a:buClr>
              <a:buSzPct val="100000"/>
              <a:buFont typeface="Arial"/>
              <a:buNone/>
            </a:pPr>
            <a:r>
              <a:rPr b="1" lang="en" sz="4500">
                <a:solidFill>
                  <a:schemeClr val="lt1"/>
                </a:solidFill>
                <a:latin typeface="Arial"/>
                <a:ea typeface="Arial"/>
                <a:cs typeface="Arial"/>
                <a:sym typeface="Arial"/>
              </a:rPr>
              <a:t>Ecosistemas cambiantes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ct val="1000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97" title="2026PollenSeason_Map_national_sp_title_lg.jpg"/>
          <p:cNvPicPr preferRelativeResize="0"/>
          <p:nvPr/>
        </p:nvPicPr>
        <p:blipFill>
          <a:blip r:embed="rId3">
            <a:alphaModFix/>
          </a:blip>
          <a:stretch>
            <a:fillRect/>
          </a:stretch>
        </p:blipFill>
        <p:spPr>
          <a:xfrm>
            <a:off x="-2" y="0"/>
            <a:ext cx="9144000" cy="5143497"/>
          </a:xfrm>
          <a:prstGeom prst="rect">
            <a:avLst/>
          </a:prstGeom>
          <a:noFill/>
          <a:ln>
            <a:noFill/>
          </a:ln>
        </p:spPr>
      </p:pic>
      <p:pic>
        <p:nvPicPr>
          <p:cNvPr id="625" name="Google Shape;625;p97" title="Local graphics in speaker notes (1).png"/>
          <p:cNvPicPr preferRelativeResize="0"/>
          <p:nvPr/>
        </p:nvPicPr>
        <p:blipFill>
          <a:blip r:embed="rId4">
            <a:alphaModFix/>
          </a:blip>
          <a:stretch>
            <a:fillRect/>
          </a:stretch>
        </p:blipFill>
        <p:spPr>
          <a:xfrm>
            <a:off x="-344389" y="4115238"/>
            <a:ext cx="1464974" cy="146497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9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31" name="Google Shape;631;p9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32" name="Google Shape;632;p98" title="2025Allergies_Info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9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38" name="Google Shape;638;p99"/>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39" name="Google Shape;639;p99" title="2023Mosquitoes_Days_cleveland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40" name="Google Shape;640;p99" title="Local graphics in speaker notes (1).png"/>
          <p:cNvPicPr preferRelativeResize="0"/>
          <p:nvPr/>
        </p:nvPicPr>
        <p:blipFill>
          <a:blip r:embed="rId4">
            <a:alphaModFix/>
          </a:blip>
          <a:stretch>
            <a:fillRect/>
          </a:stretch>
        </p:blipFill>
        <p:spPr>
          <a:xfrm>
            <a:off x="-344389" y="4115238"/>
            <a:ext cx="1464974" cy="146497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0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46" name="Google Shape;646;p10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47" name="Google Shape;647;p100" title="2025PlantingZones_milwaukee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48" name="Google Shape;648;p100" title="Local graphics in speaker notes (1).png"/>
          <p:cNvPicPr preferRelativeResize="0"/>
          <p:nvPr/>
        </p:nvPicPr>
        <p:blipFill>
          <a:blip r:embed="rId4">
            <a:alphaModFix/>
          </a:blip>
          <a:stretch>
            <a:fillRect/>
          </a:stretch>
        </p:blipFill>
        <p:spPr>
          <a:xfrm>
            <a:off x="-344389" y="4115238"/>
            <a:ext cx="1464974" cy="146497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p101" title="2026Birds_RangeMap_AmericanRobin_sp_title_lg (1).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102"/>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¿Qué podemos hacer?</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
        <p:nvSpPr>
          <p:cNvPr id="659" name="Google Shape;659;p102"/>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29" name="Google Shape;329;p49"/>
          <p:cNvPicPr preferRelativeResize="0"/>
          <p:nvPr/>
        </p:nvPicPr>
        <p:blipFill>
          <a:blip r:embed="rId3">
            <a:alphaModFix/>
          </a:blip>
          <a:stretch>
            <a:fillRect/>
          </a:stretch>
        </p:blipFill>
        <p:spPr>
          <a:xfrm>
            <a:off x="0" y="3"/>
            <a:ext cx="9144000" cy="514349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103" title="2024CIM_Wind_sp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p104" title="2024CIM_Solar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105" title="2026SolarWind_Bars_sp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pic>
        <p:nvPicPr>
          <p:cNvPr id="679" name="Google Shape;679;p106" title="2026SolarWind_Cost_sp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id="684" name="Google Shape;684;p107" title="2025WindSolar_US_sp_title_lg.jpg"/>
          <p:cNvPicPr preferRelativeResize="0"/>
          <p:nvPr/>
        </p:nvPicPr>
        <p:blipFill>
          <a:blip r:embed="rId3">
            <a:alphaModFix/>
          </a:blip>
          <a:stretch>
            <a:fillRect/>
          </a:stretch>
        </p:blipFill>
        <p:spPr>
          <a:xfrm>
            <a:off x="-2" y="0"/>
            <a:ext cx="9144000" cy="5143484"/>
          </a:xfrm>
          <a:prstGeom prst="rect">
            <a:avLst/>
          </a:prstGeom>
          <a:noFill/>
          <a:ln>
            <a:noFill/>
          </a:ln>
        </p:spPr>
      </p:pic>
      <p:pic>
        <p:nvPicPr>
          <p:cNvPr id="685" name="Google Shape;685;p107"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p108" title="2023StateSolutions_AL_sp_title_lg.jpg"/>
          <p:cNvPicPr preferRelativeResize="0"/>
          <p:nvPr/>
        </p:nvPicPr>
        <p:blipFill>
          <a:blip r:embed="rId3">
            <a:alphaModFix/>
          </a:blip>
          <a:stretch>
            <a:fillRect/>
          </a:stretch>
        </p:blipFill>
        <p:spPr>
          <a:xfrm>
            <a:off x="-2" y="0"/>
            <a:ext cx="9144029" cy="5143500"/>
          </a:xfrm>
          <a:prstGeom prst="rect">
            <a:avLst/>
          </a:prstGeom>
          <a:noFill/>
          <a:ln>
            <a:noFill/>
          </a:ln>
        </p:spPr>
      </p:pic>
      <p:pic>
        <p:nvPicPr>
          <p:cNvPr id="691" name="Google Shape;691;p108"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id="696" name="Google Shape;696;p109" title="2024CIM_ZEVs_sp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110" title="2025EVs_Decade_sp_title_lg.gif"/>
          <p:cNvPicPr preferRelativeResize="0"/>
          <p:nvPr/>
        </p:nvPicPr>
        <p:blipFill>
          <a:blip r:embed="rId3">
            <a:alphaModFix/>
          </a:blip>
          <a:stretch>
            <a:fillRect/>
          </a:stretch>
        </p:blipFill>
        <p:spPr>
          <a:xfrm>
            <a:off x="0" y="0"/>
            <a:ext cx="9135885"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111" title="2023Trees_Branches_miami_sp_title_lg.jpg"/>
          <p:cNvPicPr preferRelativeResize="0"/>
          <p:nvPr/>
        </p:nvPicPr>
        <p:blipFill>
          <a:blip r:embed="rId3">
            <a:alphaModFix/>
          </a:blip>
          <a:stretch>
            <a:fillRect/>
          </a:stretch>
        </p:blipFill>
        <p:spPr>
          <a:xfrm>
            <a:off x="-2" y="0"/>
            <a:ext cx="9144029" cy="5143500"/>
          </a:xfrm>
          <a:prstGeom prst="rect">
            <a:avLst/>
          </a:prstGeom>
          <a:noFill/>
          <a:ln>
            <a:noFill/>
          </a:ln>
        </p:spPr>
      </p:pic>
      <p:pic>
        <p:nvPicPr>
          <p:cNvPr id="707" name="Google Shape;707;p111"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pic>
        <p:nvPicPr>
          <p:cNvPr id="712" name="Google Shape;712;p112" title="2024UHI_Info_sp_title_lg.jpg"/>
          <p:cNvPicPr preferRelativeResize="0"/>
          <p:nvPr/>
        </p:nvPicPr>
        <p:blipFill>
          <a:blip r:embed="rId3">
            <a:alphaModFix/>
          </a:blip>
          <a:stretch>
            <a:fillRect/>
          </a:stretch>
        </p:blipFill>
        <p:spPr>
          <a:xfrm>
            <a:off x="-2" y="0"/>
            <a:ext cx="9144000" cy="5143484"/>
          </a:xfrm>
          <a:prstGeom prst="rect">
            <a:avLst/>
          </a:prstGeom>
          <a:noFill/>
          <a:ln>
            <a:noFill/>
          </a:ln>
        </p:spPr>
      </p:pic>
      <p:pic>
        <p:nvPicPr>
          <p:cNvPr id="713" name="Google Shape;713;p112"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35" name="Google Shape;335;p50" title="2025SlidesUpdate_LongTermCO2_sp_title_lg.jpg"/>
          <p:cNvPicPr preferRelativeResize="0"/>
          <p:nvPr/>
        </p:nvPicPr>
        <p:blipFill>
          <a:blip r:embed="rId3">
            <a:alphaModFix/>
          </a:blip>
          <a:stretch>
            <a:fillRect/>
          </a:stretch>
        </p:blipFill>
        <p:spPr>
          <a:xfrm>
            <a:off x="-2" y="3"/>
            <a:ext cx="9144000" cy="5143497"/>
          </a:xfrm>
          <a:prstGeom prst="rect">
            <a:avLst/>
          </a:prstGeom>
          <a:noFill/>
          <a:ln>
            <a:noFill/>
          </a:ln>
        </p:spPr>
      </p:pic>
      <p:pic>
        <p:nvPicPr>
          <p:cNvPr id="336" name="Google Shape;336;p50"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id="718" name="Google Shape;718;p113" title="2023Oceans_Info_sp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14"/>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724" name="Google Shape;724;p114" title="ES_FINAL_SLRadaptation_edited.png"/>
          <p:cNvPicPr preferRelativeResize="0"/>
          <p:nvPr/>
        </p:nvPicPr>
        <p:blipFill>
          <a:blip r:embed="rId3">
            <a:alphaModFix/>
          </a:blip>
          <a:stretch>
            <a:fillRect/>
          </a:stretch>
        </p:blipFill>
        <p:spPr>
          <a:xfrm>
            <a:off x="0" y="0"/>
            <a:ext cx="9143995" cy="5143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p115" title="2022ClimatePerception_US_sp_title_lg.gif"/>
          <p:cNvPicPr preferRelativeResize="0"/>
          <p:nvPr/>
        </p:nvPicPr>
        <p:blipFill>
          <a:blip r:embed="rId3">
            <a:alphaModFix/>
          </a:blip>
          <a:stretch>
            <a:fillRect/>
          </a:stretch>
        </p:blipFill>
        <p:spPr>
          <a:xfrm>
            <a:off x="-2" y="0"/>
            <a:ext cx="9144000" cy="5143484"/>
          </a:xfrm>
          <a:prstGeom prst="rect">
            <a:avLst/>
          </a:prstGeom>
          <a:noFill/>
          <a:ln>
            <a:noFill/>
          </a:ln>
        </p:spPr>
      </p:pic>
      <p:pic>
        <p:nvPicPr>
          <p:cNvPr id="730" name="Google Shape;730;p115"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grpSp>
        <p:nvGrpSpPr>
          <p:cNvPr id="735" name="Google Shape;735;p116"/>
          <p:cNvGrpSpPr/>
          <p:nvPr/>
        </p:nvGrpSpPr>
        <p:grpSpPr>
          <a:xfrm>
            <a:off x="839288" y="407737"/>
            <a:ext cx="7671442" cy="2094926"/>
            <a:chOff x="947875" y="407737"/>
            <a:chExt cx="7671442" cy="2094926"/>
          </a:xfrm>
        </p:grpSpPr>
        <p:pic>
          <p:nvPicPr>
            <p:cNvPr id="736" name="Google Shape;736;p116"/>
            <p:cNvPicPr preferRelativeResize="0"/>
            <p:nvPr/>
          </p:nvPicPr>
          <p:blipFill rotWithShape="1">
            <a:blip r:embed="rId3">
              <a:alphaModFix/>
            </a:blip>
            <a:srcRect b="23501" l="8598" r="12451" t="25500"/>
            <a:stretch/>
          </p:blipFill>
          <p:spPr>
            <a:xfrm>
              <a:off x="947875" y="407737"/>
              <a:ext cx="2032399" cy="2094926"/>
            </a:xfrm>
            <a:prstGeom prst="rect">
              <a:avLst/>
            </a:prstGeom>
            <a:noFill/>
            <a:ln>
              <a:noFill/>
            </a:ln>
          </p:spPr>
        </p:pic>
        <p:sp>
          <p:nvSpPr>
            <p:cNvPr id="737" name="Google Shape;737;p116"/>
            <p:cNvSpPr txBox="1"/>
            <p:nvPr/>
          </p:nvSpPr>
          <p:spPr>
            <a:xfrm>
              <a:off x="3077417" y="694846"/>
              <a:ext cx="5541900" cy="111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lt1"/>
                  </a:solidFill>
                </a:rPr>
                <a:t>Suscríbase para recibir Climate Matters en su correo electrónico cada semana.</a:t>
              </a:r>
              <a:endParaRPr b="1" sz="2200">
                <a:solidFill>
                  <a:schemeClr val="lt1"/>
                </a:solidFill>
              </a:endParaRPr>
            </a:p>
            <a:p>
              <a:pPr indent="0" lvl="0" marL="0" rtl="0" algn="ctr">
                <a:spcBef>
                  <a:spcPts val="0"/>
                </a:spcBef>
                <a:spcAft>
                  <a:spcPts val="0"/>
                </a:spcAft>
                <a:buNone/>
              </a:pPr>
              <a:r>
                <a:t/>
              </a:r>
              <a:endParaRPr b="1" sz="2200">
                <a:solidFill>
                  <a:schemeClr val="lt1"/>
                </a:solidFill>
              </a:endParaRPr>
            </a:p>
          </p:txBody>
        </p:sp>
        <p:sp>
          <p:nvSpPr>
            <p:cNvPr id="738" name="Google Shape;738;p116"/>
            <p:cNvSpPr txBox="1"/>
            <p:nvPr/>
          </p:nvSpPr>
          <p:spPr>
            <a:xfrm>
              <a:off x="3228712" y="1603624"/>
              <a:ext cx="4899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F3F3F3"/>
                  </a:solidFill>
                  <a:uFill>
                    <a:noFill/>
                  </a:uFill>
                  <a:hlinkClick r:id="rId4">
                    <a:extLst>
                      <a:ext uri="{A12FA001-AC4F-418D-AE19-62706E023703}">
                        <ahyp:hlinkClr val="tx"/>
                      </a:ext>
                    </a:extLst>
                  </a:hlinkClick>
                </a:rPr>
                <a:t>climatecentral.org/climate-matters</a:t>
              </a:r>
              <a:r>
                <a:rPr lang="en" sz="2100">
                  <a:solidFill>
                    <a:srgbClr val="F3F3F3"/>
                  </a:solidFill>
                </a:rPr>
                <a:t> </a:t>
              </a:r>
              <a:endParaRPr sz="2100">
                <a:solidFill>
                  <a:srgbClr val="F3F3F3"/>
                </a:solidFill>
              </a:endParaRPr>
            </a:p>
          </p:txBody>
        </p:sp>
      </p:grpSp>
      <p:sp>
        <p:nvSpPr>
          <p:cNvPr id="739" name="Google Shape;739;p116"/>
          <p:cNvSpPr txBox="1"/>
          <p:nvPr/>
        </p:nvSpPr>
        <p:spPr>
          <a:xfrm>
            <a:off x="499350" y="2755052"/>
            <a:ext cx="8145300" cy="288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chemeClr val="lt1"/>
                </a:solidFill>
              </a:rPr>
              <a:t>Climate Central es un grupo independiente de científicos y comunicadores que investigan e informan sobre los hechos sobre la ciencia, los impactos y las soluciones del cambio climático y cómo afectan la vida de las personas. </a:t>
            </a:r>
            <a:endParaRPr sz="1600">
              <a:solidFill>
                <a:schemeClr val="lt1"/>
              </a:solidFill>
            </a:endParaRPr>
          </a:p>
          <a:p>
            <a:pPr indent="0" lvl="0" marL="0" rtl="0" algn="ctr">
              <a:spcBef>
                <a:spcPts val="1000"/>
              </a:spcBef>
              <a:spcAft>
                <a:spcPts val="0"/>
              </a:spcAft>
              <a:buClr>
                <a:schemeClr val="dk1"/>
              </a:buClr>
              <a:buSzPts val="1100"/>
              <a:buFont typeface="Arial"/>
              <a:buNone/>
            </a:pPr>
            <a:r>
              <a:rPr lang="en" sz="1600">
                <a:solidFill>
                  <a:schemeClr val="lt1"/>
                </a:solidFill>
              </a:rPr>
              <a:t>Climate Central es una organización sin fines de lucro 501(c)(3) neutral en cuanto a políticas.</a:t>
            </a:r>
            <a:endParaRPr sz="1600">
              <a:solidFill>
                <a:schemeClr val="lt1"/>
              </a:solidFill>
            </a:endParaRPr>
          </a:p>
          <a:p>
            <a:pPr indent="0" lvl="0" marL="0" rtl="0" algn="ctr">
              <a:spcBef>
                <a:spcPts val="1000"/>
              </a:spcBef>
              <a:spcAft>
                <a:spcPts val="1000"/>
              </a:spcAft>
              <a:buClr>
                <a:schemeClr val="dk1"/>
              </a:buClr>
              <a:buSzPts val="1100"/>
              <a:buFont typeface="Arial"/>
              <a:buNone/>
            </a:pPr>
            <a:r>
              <a:rPr lang="en" sz="1600">
                <a:solidFill>
                  <a:schemeClr val="lt1"/>
                </a:solidFill>
              </a:rPr>
              <a:t> Para obtener más información, visite </a:t>
            </a:r>
            <a:r>
              <a:rPr b="1" lang="en" sz="1600" u="sng">
                <a:solidFill>
                  <a:schemeClr val="accent1"/>
                </a:solidFill>
              </a:rPr>
              <a:t>climatecentral.org</a:t>
            </a:r>
            <a:endParaRPr b="1" sz="1600" u="sng">
              <a:solidFill>
                <a:schemeClr val="accent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117"/>
          <p:cNvSpPr txBox="1"/>
          <p:nvPr/>
        </p:nvSpPr>
        <p:spPr>
          <a:xfrm>
            <a:off x="682225" y="3051675"/>
            <a:ext cx="4329900" cy="721200"/>
          </a:xfrm>
          <a:prstGeom prst="rect">
            <a:avLst/>
          </a:prstGeom>
          <a:noFill/>
          <a:ln>
            <a:noFill/>
          </a:ln>
        </p:spPr>
        <p:txBody>
          <a:bodyPr anchorCtr="0" anchor="t" bIns="83325" lIns="83325" spcFirstLastPara="1" rIns="83325" wrap="square" tIns="83325">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chemeClr val="lt1"/>
                </a:solidFill>
                <a:uFill>
                  <a:noFill/>
                </a:uFill>
                <a:hlinkClick r:id="rId3">
                  <a:extLst>
                    <a:ext uri="{A12FA001-AC4F-418D-AE19-62706E023703}">
                      <ahyp:hlinkClr val="tx"/>
                    </a:ext>
                  </a:extLst>
                </a:hlinkClick>
              </a:rPr>
              <a:t>Buscador de Riesgos Costeros</a:t>
            </a:r>
            <a:endParaRPr b="1" sz="1600">
              <a:solidFill>
                <a:schemeClr val="lt1"/>
              </a:solidFill>
            </a:endParaRPr>
          </a:p>
          <a:p>
            <a:pPr indent="0" lvl="0" marL="0" rtl="0" algn="ctr">
              <a:lnSpc>
                <a:spcPct val="120000"/>
              </a:lnSpc>
              <a:spcBef>
                <a:spcPts val="0"/>
              </a:spcBef>
              <a:spcAft>
                <a:spcPts val="0"/>
              </a:spcAft>
              <a:buNone/>
            </a:pPr>
            <a:r>
              <a:t/>
            </a:r>
            <a:endParaRPr sz="1600">
              <a:solidFill>
                <a:schemeClr val="lt1"/>
              </a:solidFill>
            </a:endParaRPr>
          </a:p>
          <a:p>
            <a:pPr indent="0" lvl="0" marL="0" rtl="0" algn="ctr">
              <a:lnSpc>
                <a:spcPct val="115000"/>
              </a:lnSpc>
              <a:spcBef>
                <a:spcPts val="0"/>
              </a:spcBef>
              <a:spcAft>
                <a:spcPts val="0"/>
              </a:spcAft>
              <a:buClr>
                <a:schemeClr val="dk1"/>
              </a:buClr>
              <a:buSzPts val="1003"/>
              <a:buFont typeface="Arial"/>
              <a:buNone/>
            </a:pPr>
            <a:r>
              <a:t/>
            </a:r>
            <a:endParaRPr sz="1600">
              <a:solidFill>
                <a:schemeClr val="lt1"/>
              </a:solidFill>
            </a:endParaRPr>
          </a:p>
          <a:p>
            <a:pPr indent="0" lvl="0" marL="0" rtl="0" algn="ctr">
              <a:spcBef>
                <a:spcPts val="0"/>
              </a:spcBef>
              <a:spcAft>
                <a:spcPts val="0"/>
              </a:spcAft>
              <a:buNone/>
            </a:pPr>
            <a:r>
              <a:t/>
            </a:r>
            <a:endParaRPr sz="1600">
              <a:solidFill>
                <a:schemeClr val="lt1"/>
              </a:solidFill>
            </a:endParaRPr>
          </a:p>
        </p:txBody>
      </p:sp>
      <p:sp>
        <p:nvSpPr>
          <p:cNvPr id="745" name="Google Shape;745;p117"/>
          <p:cNvSpPr txBox="1"/>
          <p:nvPr/>
        </p:nvSpPr>
        <p:spPr>
          <a:xfrm>
            <a:off x="4730975" y="3034425"/>
            <a:ext cx="2796000" cy="755700"/>
          </a:xfrm>
          <a:prstGeom prst="rect">
            <a:avLst/>
          </a:prstGeom>
          <a:noFill/>
          <a:ln>
            <a:noFill/>
          </a:ln>
        </p:spPr>
        <p:txBody>
          <a:bodyPr anchorCtr="0" anchor="t" bIns="83325" lIns="83325" spcFirstLastPara="1" rIns="83325" wrap="square" tIns="83325">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chemeClr val="lt1"/>
                </a:solidFill>
                <a:uFill>
                  <a:noFill/>
                </a:uFill>
                <a:hlinkClick r:id="rId4">
                  <a:extLst>
                    <a:ext uri="{A12FA001-AC4F-418D-AE19-62706E023703}">
                      <ahyp:hlinkClr val="tx"/>
                    </a:ext>
                  </a:extLst>
                </a:hlinkClick>
              </a:rPr>
              <a:t>Información</a:t>
            </a:r>
            <a:r>
              <a:rPr b="1" lang="en" sz="1600">
                <a:solidFill>
                  <a:schemeClr val="lt1"/>
                </a:solidFill>
                <a:uFill>
                  <a:noFill/>
                </a:uFill>
                <a:hlinkClick r:id="rId5">
                  <a:extLst>
                    <a:ext uri="{A12FA001-AC4F-418D-AE19-62706E023703}">
                      <ahyp:hlinkClr val="tx"/>
                    </a:ext>
                  </a:extLst>
                </a:hlinkClick>
              </a:rPr>
              <a:t> climática local</a:t>
            </a:r>
            <a:endParaRPr b="1" sz="1600">
              <a:solidFill>
                <a:schemeClr val="lt1"/>
              </a:solidFill>
            </a:endParaRPr>
          </a:p>
          <a:p>
            <a:pPr indent="0" lvl="0" marL="0" rtl="0" algn="ctr">
              <a:spcBef>
                <a:spcPts val="0"/>
              </a:spcBef>
              <a:spcAft>
                <a:spcPts val="0"/>
              </a:spcAft>
              <a:buNone/>
            </a:pPr>
            <a:r>
              <a:t/>
            </a:r>
            <a:endParaRPr sz="1600">
              <a:solidFill>
                <a:schemeClr val="lt1"/>
              </a:solidFill>
            </a:endParaRPr>
          </a:p>
        </p:txBody>
      </p:sp>
      <p:sp>
        <p:nvSpPr>
          <p:cNvPr id="746" name="Google Shape;746;p117"/>
          <p:cNvSpPr txBox="1"/>
          <p:nvPr/>
        </p:nvSpPr>
        <p:spPr>
          <a:xfrm>
            <a:off x="1515750" y="980467"/>
            <a:ext cx="2616600" cy="430200"/>
          </a:xfrm>
          <a:prstGeom prst="rect">
            <a:avLst/>
          </a:prstGeom>
          <a:noFill/>
          <a:ln>
            <a:noFill/>
          </a:ln>
        </p:spPr>
        <p:txBody>
          <a:bodyPr anchorCtr="0" anchor="t" bIns="83325" lIns="83325" spcFirstLastPara="1" rIns="83325" wrap="square" tIns="83325">
            <a:noAutofit/>
          </a:bodyPr>
          <a:lstStyle/>
          <a:p>
            <a:pPr indent="0" lvl="0" marL="0" rtl="0" algn="ctr">
              <a:spcBef>
                <a:spcPts val="0"/>
              </a:spcBef>
              <a:spcAft>
                <a:spcPts val="0"/>
              </a:spcAft>
              <a:buClr>
                <a:schemeClr val="dk1"/>
              </a:buClr>
              <a:buSzPts val="1100"/>
              <a:buFont typeface="Arial"/>
              <a:buNone/>
            </a:pPr>
            <a:r>
              <a:rPr b="1" lang="en" sz="1600">
                <a:solidFill>
                  <a:schemeClr val="lt1"/>
                </a:solidFill>
                <a:uFill>
                  <a:noFill/>
                </a:uFill>
                <a:hlinkClick r:id="rId6">
                  <a:extLst>
                    <a:ext uri="{A12FA001-AC4F-418D-AE19-62706E023703}">
                      <ahyp:hlinkClr val="tx"/>
                    </a:ext>
                  </a:extLst>
                </a:hlinkClick>
              </a:rPr>
              <a:t>Climate Matters</a:t>
            </a:r>
            <a:endParaRPr b="1" sz="1600">
              <a:solidFill>
                <a:schemeClr val="lt1"/>
              </a:solidFill>
            </a:endParaRPr>
          </a:p>
          <a:p>
            <a:pPr indent="0" lvl="0" marL="0" rtl="0" algn="ctr">
              <a:spcBef>
                <a:spcPts val="0"/>
              </a:spcBef>
              <a:spcAft>
                <a:spcPts val="0"/>
              </a:spcAft>
              <a:buNone/>
            </a:pPr>
            <a:r>
              <a:t/>
            </a:r>
            <a:endParaRPr sz="1600">
              <a:solidFill>
                <a:schemeClr val="lt1"/>
              </a:solidFill>
            </a:endParaRPr>
          </a:p>
        </p:txBody>
      </p:sp>
      <p:sp>
        <p:nvSpPr>
          <p:cNvPr id="747" name="Google Shape;747;p117"/>
          <p:cNvSpPr txBox="1"/>
          <p:nvPr/>
        </p:nvSpPr>
        <p:spPr>
          <a:xfrm>
            <a:off x="3635475" y="996325"/>
            <a:ext cx="4888200" cy="1497900"/>
          </a:xfrm>
          <a:prstGeom prst="rect">
            <a:avLst/>
          </a:prstGeom>
          <a:noFill/>
          <a:ln>
            <a:noFill/>
          </a:ln>
        </p:spPr>
        <p:txBody>
          <a:bodyPr anchorCtr="0" anchor="t" bIns="83325" lIns="83325" spcFirstLastPara="1" rIns="83325" wrap="square" tIns="83325">
            <a:noAutofit/>
          </a:bodyPr>
          <a:lstStyle/>
          <a:p>
            <a:pPr indent="0" lvl="0" marL="0" rtl="0" algn="ctr">
              <a:lnSpc>
                <a:spcPct val="120000"/>
              </a:lnSpc>
              <a:spcBef>
                <a:spcPts val="0"/>
              </a:spcBef>
              <a:spcAft>
                <a:spcPts val="0"/>
              </a:spcAft>
              <a:buNone/>
            </a:pPr>
            <a:r>
              <a:rPr b="1" lang="en" sz="1600">
                <a:solidFill>
                  <a:schemeClr val="lt1"/>
                </a:solidFill>
                <a:uFill>
                  <a:noFill/>
                </a:uFill>
                <a:hlinkClick r:id="rId7">
                  <a:extLst>
                    <a:ext uri="{A12FA001-AC4F-418D-AE19-62706E023703}">
                      <ahyp:hlinkClr val="tx"/>
                    </a:ext>
                  </a:extLst>
                </a:hlinkClick>
              </a:rPr>
              <a:t>Índice de Cambio Climático </a:t>
            </a:r>
            <a:endParaRPr b="1" sz="1600">
              <a:solidFill>
                <a:schemeClr val="lt1"/>
              </a:solidFill>
            </a:endParaRPr>
          </a:p>
          <a:p>
            <a:pPr indent="0" lvl="0" marL="0" rtl="0" algn="ctr">
              <a:spcBef>
                <a:spcPts val="0"/>
              </a:spcBef>
              <a:spcAft>
                <a:spcPts val="0"/>
              </a:spcAft>
              <a:buNone/>
            </a:pPr>
            <a:r>
              <a:t/>
            </a:r>
            <a:endParaRPr b="1" sz="1600">
              <a:solidFill>
                <a:schemeClr val="lt1"/>
              </a:solidFill>
            </a:endParaRPr>
          </a:p>
        </p:txBody>
      </p:sp>
      <p:pic>
        <p:nvPicPr>
          <p:cNvPr id="748" name="Google Shape;748;p117" title="Screenshot 2025-10-30 at 10.01.25 AM.png">
            <a:hlinkClick r:id="rId8"/>
          </p:cNvPr>
          <p:cNvPicPr preferRelativeResize="0"/>
          <p:nvPr/>
        </p:nvPicPr>
        <p:blipFill rotWithShape="1">
          <a:blip r:embed="rId9">
            <a:alphaModFix/>
          </a:blip>
          <a:srcRect b="46418" l="2711" r="3471" t="2006"/>
          <a:stretch/>
        </p:blipFill>
        <p:spPr>
          <a:xfrm>
            <a:off x="4797550" y="3461249"/>
            <a:ext cx="2662851" cy="1368601"/>
          </a:xfrm>
          <a:prstGeom prst="rect">
            <a:avLst/>
          </a:prstGeom>
          <a:noFill/>
          <a:ln>
            <a:noFill/>
          </a:ln>
          <a:effectLst>
            <a:outerShdw blurRad="57150" rotWithShape="0" algn="bl" dir="5400000" dist="19050">
              <a:srgbClr val="000000">
                <a:alpha val="50000"/>
              </a:srgbClr>
            </a:outerShdw>
          </a:effectLst>
        </p:spPr>
      </p:pic>
      <p:pic>
        <p:nvPicPr>
          <p:cNvPr id="749" name="Google Shape;749;p117" title="Screenshot 2025-10-30 at 10.03.24 AM.png">
            <a:hlinkClick r:id="rId10"/>
          </p:cNvPr>
          <p:cNvPicPr preferRelativeResize="0"/>
          <p:nvPr/>
        </p:nvPicPr>
        <p:blipFill>
          <a:blip r:embed="rId11">
            <a:alphaModFix/>
          </a:blip>
          <a:stretch>
            <a:fillRect/>
          </a:stretch>
        </p:blipFill>
        <p:spPr>
          <a:xfrm>
            <a:off x="1515750" y="3461248"/>
            <a:ext cx="2662852" cy="1368602"/>
          </a:xfrm>
          <a:prstGeom prst="rect">
            <a:avLst/>
          </a:prstGeom>
          <a:noFill/>
          <a:ln>
            <a:noFill/>
          </a:ln>
          <a:effectLst>
            <a:outerShdw blurRad="57150" rotWithShape="0" algn="bl" dir="5400000" dist="19050">
              <a:srgbClr val="000000">
                <a:alpha val="50000"/>
              </a:srgbClr>
            </a:outerShdw>
          </a:effectLst>
        </p:spPr>
      </p:pic>
      <p:pic>
        <p:nvPicPr>
          <p:cNvPr id="750" name="Google Shape;750;p117" title="2025-07-24-climate-shift-index-tavg-4.png">
            <a:hlinkClick r:id="rId12"/>
          </p:cNvPr>
          <p:cNvPicPr preferRelativeResize="0"/>
          <p:nvPr/>
        </p:nvPicPr>
        <p:blipFill>
          <a:blip r:embed="rId13">
            <a:alphaModFix/>
          </a:blip>
          <a:stretch>
            <a:fillRect/>
          </a:stretch>
        </p:blipFill>
        <p:spPr>
          <a:xfrm>
            <a:off x="4748150" y="1410675"/>
            <a:ext cx="2662851" cy="1497865"/>
          </a:xfrm>
          <a:prstGeom prst="rect">
            <a:avLst/>
          </a:prstGeom>
          <a:noFill/>
          <a:ln>
            <a:noFill/>
          </a:ln>
        </p:spPr>
      </p:pic>
      <p:pic>
        <p:nvPicPr>
          <p:cNvPr id="751" name="Google Shape;751;p117" title="2024HeavierDownpours_Past_sp_title_lg.jpg">
            <a:hlinkClick r:id="rId14"/>
          </p:cNvPr>
          <p:cNvPicPr preferRelativeResize="0"/>
          <p:nvPr/>
        </p:nvPicPr>
        <p:blipFill>
          <a:blip r:embed="rId15">
            <a:alphaModFix/>
          </a:blip>
          <a:stretch>
            <a:fillRect/>
          </a:stretch>
        </p:blipFill>
        <p:spPr>
          <a:xfrm>
            <a:off x="1531047" y="1384663"/>
            <a:ext cx="1282219" cy="721248"/>
          </a:xfrm>
          <a:prstGeom prst="rect">
            <a:avLst/>
          </a:prstGeom>
          <a:noFill/>
          <a:ln>
            <a:noFill/>
          </a:ln>
        </p:spPr>
      </p:pic>
      <p:pic>
        <p:nvPicPr>
          <p:cNvPr id="752" name="Google Shape;752;p117" title="2024Records_Local_austin_sp_title_lg.jpg">
            <a:hlinkClick r:id="rId16"/>
          </p:cNvPr>
          <p:cNvPicPr preferRelativeResize="0"/>
          <p:nvPr/>
        </p:nvPicPr>
        <p:blipFill>
          <a:blip r:embed="rId17">
            <a:alphaModFix/>
          </a:blip>
          <a:stretch>
            <a:fillRect/>
          </a:stretch>
        </p:blipFill>
        <p:spPr>
          <a:xfrm>
            <a:off x="2865497" y="2161250"/>
            <a:ext cx="1282219" cy="721248"/>
          </a:xfrm>
          <a:prstGeom prst="rect">
            <a:avLst/>
          </a:prstGeom>
          <a:noFill/>
          <a:ln>
            <a:noFill/>
          </a:ln>
        </p:spPr>
      </p:pic>
      <p:pic>
        <p:nvPicPr>
          <p:cNvPr id="753" name="Google Shape;753;p117" title="2025CCBDD_Lines_sp_title_lg.jpg">
            <a:hlinkClick r:id="rId18"/>
          </p:cNvPr>
          <p:cNvPicPr preferRelativeResize="0"/>
          <p:nvPr/>
        </p:nvPicPr>
        <p:blipFill>
          <a:blip r:embed="rId19">
            <a:alphaModFix/>
          </a:blip>
          <a:stretch>
            <a:fillRect/>
          </a:stretch>
        </p:blipFill>
        <p:spPr>
          <a:xfrm>
            <a:off x="2865497" y="1384663"/>
            <a:ext cx="1282219" cy="721248"/>
          </a:xfrm>
          <a:prstGeom prst="rect">
            <a:avLst/>
          </a:prstGeom>
          <a:noFill/>
          <a:ln>
            <a:noFill/>
          </a:ln>
        </p:spPr>
      </p:pic>
      <p:pic>
        <p:nvPicPr>
          <p:cNvPr id="754" name="Google Shape;754;p117" title="2025LingeringHeat_atlanta_sp_title_lg.jpg">
            <a:hlinkClick r:id="rId20"/>
          </p:cNvPr>
          <p:cNvPicPr preferRelativeResize="0"/>
          <p:nvPr/>
        </p:nvPicPr>
        <p:blipFill>
          <a:blip r:embed="rId21">
            <a:alphaModFix/>
          </a:blip>
          <a:stretch>
            <a:fillRect/>
          </a:stretch>
        </p:blipFill>
        <p:spPr>
          <a:xfrm>
            <a:off x="1531047" y="2161250"/>
            <a:ext cx="1282219" cy="721248"/>
          </a:xfrm>
          <a:prstGeom prst="rect">
            <a:avLst/>
          </a:prstGeom>
          <a:noFill/>
          <a:ln>
            <a:noFill/>
          </a:ln>
        </p:spPr>
      </p:pic>
      <p:sp>
        <p:nvSpPr>
          <p:cNvPr id="755" name="Google Shape;755;p117"/>
          <p:cNvSpPr txBox="1"/>
          <p:nvPr/>
        </p:nvSpPr>
        <p:spPr>
          <a:xfrm>
            <a:off x="-61851" y="117369"/>
            <a:ext cx="9252900" cy="56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F2F2F2"/>
                </a:solidFill>
              </a:rPr>
              <a:t>Biblioteca de recursos de Climate Central:</a:t>
            </a:r>
            <a:endParaRPr b="1" sz="4800">
              <a:solidFill>
                <a:srgbClr val="F2F2F2"/>
              </a:solidFill>
            </a:endParaRPr>
          </a:p>
          <a:p>
            <a:pPr indent="0" lvl="0" marL="0" rtl="0" algn="l">
              <a:spcBef>
                <a:spcPts val="0"/>
              </a:spcBef>
              <a:spcAft>
                <a:spcPts val="0"/>
              </a:spcAft>
              <a:buNone/>
            </a:pPr>
            <a:r>
              <a:t/>
            </a:r>
            <a:endParaRPr sz="2100">
              <a:solidFill>
                <a:schemeClr val="lt1"/>
              </a:solidFill>
              <a:latin typeface="Calibri"/>
              <a:ea typeface="Calibri"/>
              <a:cs typeface="Calibri"/>
              <a:sym typeface="Calibri"/>
            </a:endParaRPr>
          </a:p>
          <a:p>
            <a:pPr indent="0" lvl="0" marL="0" rtl="0" algn="ctr">
              <a:spcBef>
                <a:spcPts val="0"/>
              </a:spcBef>
              <a:spcAft>
                <a:spcPts val="0"/>
              </a:spcAft>
              <a:buNone/>
            </a:pPr>
            <a:r>
              <a:t/>
            </a:r>
            <a:endParaRPr sz="2100">
              <a:solidFill>
                <a:schemeClr val="lt1"/>
              </a:solidFill>
              <a:latin typeface="Calibri"/>
              <a:ea typeface="Calibri"/>
              <a:cs typeface="Calibri"/>
              <a:sym typeface="Calibri"/>
            </a:endParaRPr>
          </a:p>
        </p:txBody>
      </p:sp>
      <p:sp>
        <p:nvSpPr>
          <p:cNvPr id="756" name="Google Shape;756;p117"/>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51" title="2023HottestYearPrep_Causes_sp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52" title="2024GHG_Pie_sp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