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74" r:id="rId5"/>
    <p:sldMasterId id="2147483688" r:id="rId6"/>
  </p:sldMasterIdLst>
  <p:notesMasterIdLst>
    <p:notesMasterId r:id="rId23"/>
  </p:notesMasterIdLst>
  <p:handoutMasterIdLst>
    <p:handoutMasterId r:id="rId24"/>
  </p:handoutMasterIdLst>
  <p:sldIdLst>
    <p:sldId id="3151" r:id="rId7"/>
    <p:sldId id="3272" r:id="rId8"/>
    <p:sldId id="3268" r:id="rId9"/>
    <p:sldId id="3283" r:id="rId10"/>
    <p:sldId id="3271" r:id="rId11"/>
    <p:sldId id="3282" r:id="rId12"/>
    <p:sldId id="3276" r:id="rId13"/>
    <p:sldId id="3277" r:id="rId14"/>
    <p:sldId id="3278" r:id="rId15"/>
    <p:sldId id="3279" r:id="rId16"/>
    <p:sldId id="3280" r:id="rId17"/>
    <p:sldId id="3281" r:id="rId18"/>
    <p:sldId id="3260" r:id="rId19"/>
    <p:sldId id="3256" r:id="rId20"/>
    <p:sldId id="3244" r:id="rId21"/>
    <p:sldId id="3255" r:id="rId22"/>
  </p:sldIdLst>
  <p:sldSz cx="9144000" cy="6858000" type="screen4x3"/>
  <p:notesSz cx="6797675" cy="9926638"/>
  <p:defaultTextStyle>
    <a:defPPr>
      <a:defRPr lang="en-US"/>
    </a:defPPr>
    <a:lvl1pPr algn="r" rtl="0" fontAlgn="base">
      <a:spcBef>
        <a:spcPct val="0"/>
      </a:spcBef>
      <a:spcAft>
        <a:spcPct val="0"/>
      </a:spcAft>
      <a:defRPr i="1" kern="1200">
        <a:solidFill>
          <a:schemeClr val="tx1"/>
        </a:solidFill>
        <a:latin typeface="Arial" charset="0"/>
        <a:ea typeface="+mn-ea"/>
        <a:cs typeface="+mn-cs"/>
      </a:defRPr>
    </a:lvl1pPr>
    <a:lvl2pPr marL="457200" algn="r" rtl="0" fontAlgn="base">
      <a:spcBef>
        <a:spcPct val="0"/>
      </a:spcBef>
      <a:spcAft>
        <a:spcPct val="0"/>
      </a:spcAft>
      <a:defRPr i="1" kern="1200">
        <a:solidFill>
          <a:schemeClr val="tx1"/>
        </a:solidFill>
        <a:latin typeface="Arial" charset="0"/>
        <a:ea typeface="+mn-ea"/>
        <a:cs typeface="+mn-cs"/>
      </a:defRPr>
    </a:lvl2pPr>
    <a:lvl3pPr marL="914400" algn="r" rtl="0" fontAlgn="base">
      <a:spcBef>
        <a:spcPct val="0"/>
      </a:spcBef>
      <a:spcAft>
        <a:spcPct val="0"/>
      </a:spcAft>
      <a:defRPr i="1" kern="1200">
        <a:solidFill>
          <a:schemeClr val="tx1"/>
        </a:solidFill>
        <a:latin typeface="Arial" charset="0"/>
        <a:ea typeface="+mn-ea"/>
        <a:cs typeface="+mn-cs"/>
      </a:defRPr>
    </a:lvl3pPr>
    <a:lvl4pPr marL="1371600" algn="r" rtl="0" fontAlgn="base">
      <a:spcBef>
        <a:spcPct val="0"/>
      </a:spcBef>
      <a:spcAft>
        <a:spcPct val="0"/>
      </a:spcAft>
      <a:defRPr i="1" kern="1200">
        <a:solidFill>
          <a:schemeClr val="tx1"/>
        </a:solidFill>
        <a:latin typeface="Arial" charset="0"/>
        <a:ea typeface="+mn-ea"/>
        <a:cs typeface="+mn-cs"/>
      </a:defRPr>
    </a:lvl4pPr>
    <a:lvl5pPr marL="1828800" algn="r" rtl="0" fontAlgn="base">
      <a:spcBef>
        <a:spcPct val="0"/>
      </a:spcBef>
      <a:spcAft>
        <a:spcPct val="0"/>
      </a:spcAft>
      <a:defRPr i="1" kern="1200">
        <a:solidFill>
          <a:schemeClr val="tx1"/>
        </a:solidFill>
        <a:latin typeface="Arial" charset="0"/>
        <a:ea typeface="+mn-ea"/>
        <a:cs typeface="+mn-cs"/>
      </a:defRPr>
    </a:lvl5pPr>
    <a:lvl6pPr marL="2286000" algn="l" defTabSz="914400" rtl="0" eaLnBrk="1" latinLnBrk="0" hangingPunct="1">
      <a:defRPr i="1" kern="1200">
        <a:solidFill>
          <a:schemeClr val="tx1"/>
        </a:solidFill>
        <a:latin typeface="Arial" charset="0"/>
        <a:ea typeface="+mn-ea"/>
        <a:cs typeface="+mn-cs"/>
      </a:defRPr>
    </a:lvl6pPr>
    <a:lvl7pPr marL="2743200" algn="l" defTabSz="914400" rtl="0" eaLnBrk="1" latinLnBrk="0" hangingPunct="1">
      <a:defRPr i="1" kern="1200">
        <a:solidFill>
          <a:schemeClr val="tx1"/>
        </a:solidFill>
        <a:latin typeface="Arial" charset="0"/>
        <a:ea typeface="+mn-ea"/>
        <a:cs typeface="+mn-cs"/>
      </a:defRPr>
    </a:lvl7pPr>
    <a:lvl8pPr marL="3200400" algn="l" defTabSz="914400" rtl="0" eaLnBrk="1" latinLnBrk="0" hangingPunct="1">
      <a:defRPr i="1" kern="1200">
        <a:solidFill>
          <a:schemeClr val="tx1"/>
        </a:solidFill>
        <a:latin typeface="Arial" charset="0"/>
        <a:ea typeface="+mn-ea"/>
        <a:cs typeface="+mn-cs"/>
      </a:defRPr>
    </a:lvl8pPr>
    <a:lvl9pPr marL="3657600" algn="l" defTabSz="914400" rtl="0" eaLnBrk="1" latinLnBrk="0" hangingPunct="1">
      <a:defRPr i="1"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54FC24A-8C69-44D7-8214-EC47928B3D74}">
          <p14:sldIdLst>
            <p14:sldId id="3151"/>
            <p14:sldId id="3272"/>
            <p14:sldId id="3268"/>
            <p14:sldId id="3283"/>
            <p14:sldId id="3271"/>
            <p14:sldId id="3282"/>
            <p14:sldId id="3276"/>
            <p14:sldId id="3277"/>
            <p14:sldId id="3278"/>
            <p14:sldId id="3279"/>
            <p14:sldId id="3280"/>
            <p14:sldId id="3281"/>
            <p14:sldId id="3260"/>
            <p14:sldId id="3256"/>
            <p14:sldId id="3244"/>
            <p14:sldId id="325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qui O'Hanlon" initials="J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E4"/>
    <a:srgbClr val="FFD579"/>
    <a:srgbClr val="FF9300"/>
    <a:srgbClr val="99FF99"/>
    <a:srgbClr val="008000"/>
    <a:srgbClr val="FF3300"/>
    <a:srgbClr val="FFCCCC"/>
    <a:srgbClr val="99CCFF"/>
    <a:srgbClr val="6699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A0FB1-0FC0-3A81-94A6-AF280B0ACA16}" v="310" dt="2025-08-05T08:58:02.2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68465" autoAdjust="0"/>
  </p:normalViewPr>
  <p:slideViewPr>
    <p:cSldViewPr>
      <p:cViewPr varScale="1">
        <p:scale>
          <a:sx n="76" d="100"/>
          <a:sy n="76" d="100"/>
        </p:scale>
        <p:origin x="26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30"/>
    </p:cViewPr>
  </p:sorterViewPr>
  <p:notesViewPr>
    <p:cSldViewPr>
      <p:cViewPr varScale="1">
        <p:scale>
          <a:sx n="51" d="100"/>
          <a:sy n="51" d="100"/>
        </p:scale>
        <p:origin x="-2958" y="-108"/>
      </p:cViewPr>
      <p:guideLst>
        <p:guide orient="horz" pos="3127"/>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hdr" sz="quarter"/>
          </p:nvPr>
        </p:nvSpPr>
        <p:spPr bwMode="auto">
          <a:xfrm>
            <a:off x="5" y="12"/>
            <a:ext cx="2946058" cy="496687"/>
          </a:xfrm>
          <a:prstGeom prst="rect">
            <a:avLst/>
          </a:prstGeom>
          <a:noFill/>
          <a:ln w="9525">
            <a:noFill/>
            <a:miter lim="800000"/>
            <a:headEnd/>
            <a:tailEnd/>
          </a:ln>
          <a:effectLst/>
        </p:spPr>
        <p:txBody>
          <a:bodyPr vert="horz" wrap="square" lIns="92201" tIns="46100" rIns="92201" bIns="46100" numCol="1" anchor="t" anchorCtr="0" compatLnSpc="1">
            <a:prstTxWarp prst="textNoShape">
              <a:avLst/>
            </a:prstTxWarp>
          </a:bodyPr>
          <a:lstStyle>
            <a:lvl1pPr algn="l" defTabSz="921630">
              <a:defRPr sz="1200" i="0">
                <a:latin typeface="Arial" pitchFamily="34" charset="0"/>
              </a:defRPr>
            </a:lvl1pPr>
          </a:lstStyle>
          <a:p>
            <a:pPr>
              <a:defRPr/>
            </a:pPr>
            <a:endParaRPr lang="en-US" dirty="0"/>
          </a:p>
        </p:txBody>
      </p:sp>
      <p:sp>
        <p:nvSpPr>
          <p:cNvPr id="266243" name="Rectangle 3"/>
          <p:cNvSpPr>
            <a:spLocks noGrp="1" noChangeArrowheads="1"/>
          </p:cNvSpPr>
          <p:nvPr>
            <p:ph type="dt" sz="quarter" idx="1"/>
          </p:nvPr>
        </p:nvSpPr>
        <p:spPr bwMode="auto">
          <a:xfrm>
            <a:off x="3849444" y="12"/>
            <a:ext cx="2947144" cy="496687"/>
          </a:xfrm>
          <a:prstGeom prst="rect">
            <a:avLst/>
          </a:prstGeom>
          <a:noFill/>
          <a:ln w="9525">
            <a:noFill/>
            <a:miter lim="800000"/>
            <a:headEnd/>
            <a:tailEnd/>
          </a:ln>
          <a:effectLst/>
        </p:spPr>
        <p:txBody>
          <a:bodyPr vert="horz" wrap="square" lIns="92201" tIns="46100" rIns="92201" bIns="46100" numCol="1" anchor="t" anchorCtr="0" compatLnSpc="1">
            <a:prstTxWarp prst="textNoShape">
              <a:avLst/>
            </a:prstTxWarp>
          </a:bodyPr>
          <a:lstStyle>
            <a:lvl1pPr defTabSz="921630">
              <a:defRPr sz="1200" i="0">
                <a:latin typeface="Arial" pitchFamily="34" charset="0"/>
              </a:defRPr>
            </a:lvl1pPr>
          </a:lstStyle>
          <a:p>
            <a:pPr>
              <a:defRPr/>
            </a:pPr>
            <a:endParaRPr lang="en-US" dirty="0"/>
          </a:p>
        </p:txBody>
      </p:sp>
      <p:sp>
        <p:nvSpPr>
          <p:cNvPr id="266244" name="Rectangle 4"/>
          <p:cNvSpPr>
            <a:spLocks noGrp="1" noChangeArrowheads="1"/>
          </p:cNvSpPr>
          <p:nvPr>
            <p:ph type="ftr" sz="quarter" idx="2"/>
          </p:nvPr>
        </p:nvSpPr>
        <p:spPr bwMode="auto">
          <a:xfrm>
            <a:off x="5" y="9427594"/>
            <a:ext cx="2946058" cy="496687"/>
          </a:xfrm>
          <a:prstGeom prst="rect">
            <a:avLst/>
          </a:prstGeom>
          <a:noFill/>
          <a:ln w="9525">
            <a:noFill/>
            <a:miter lim="800000"/>
            <a:headEnd/>
            <a:tailEnd/>
          </a:ln>
          <a:effectLst/>
        </p:spPr>
        <p:txBody>
          <a:bodyPr vert="horz" wrap="square" lIns="92201" tIns="46100" rIns="92201" bIns="46100" numCol="1" anchor="b" anchorCtr="0" compatLnSpc="1">
            <a:prstTxWarp prst="textNoShape">
              <a:avLst/>
            </a:prstTxWarp>
          </a:bodyPr>
          <a:lstStyle>
            <a:lvl1pPr algn="l" defTabSz="921630">
              <a:defRPr sz="1200" i="0">
                <a:latin typeface="Arial" pitchFamily="34" charset="0"/>
              </a:defRPr>
            </a:lvl1pPr>
          </a:lstStyle>
          <a:p>
            <a:pPr>
              <a:defRPr/>
            </a:pPr>
            <a:endParaRPr lang="en-US" dirty="0"/>
          </a:p>
        </p:txBody>
      </p:sp>
      <p:sp>
        <p:nvSpPr>
          <p:cNvPr id="266245" name="Rectangle 5"/>
          <p:cNvSpPr>
            <a:spLocks noGrp="1" noChangeArrowheads="1"/>
          </p:cNvSpPr>
          <p:nvPr>
            <p:ph type="sldNum" sz="quarter" idx="3"/>
          </p:nvPr>
        </p:nvSpPr>
        <p:spPr bwMode="auto">
          <a:xfrm>
            <a:off x="3849444" y="9427594"/>
            <a:ext cx="2947144" cy="496687"/>
          </a:xfrm>
          <a:prstGeom prst="rect">
            <a:avLst/>
          </a:prstGeom>
          <a:noFill/>
          <a:ln w="9525">
            <a:noFill/>
            <a:miter lim="800000"/>
            <a:headEnd/>
            <a:tailEnd/>
          </a:ln>
          <a:effectLst/>
        </p:spPr>
        <p:txBody>
          <a:bodyPr vert="horz" wrap="square" lIns="92201" tIns="46100" rIns="92201" bIns="46100" numCol="1" anchor="b" anchorCtr="0" compatLnSpc="1">
            <a:prstTxWarp prst="textNoShape">
              <a:avLst/>
            </a:prstTxWarp>
          </a:bodyPr>
          <a:lstStyle>
            <a:lvl1pPr defTabSz="921630">
              <a:defRPr sz="1200" i="0">
                <a:latin typeface="Arial" pitchFamily="34" charset="0"/>
              </a:defRPr>
            </a:lvl1pPr>
          </a:lstStyle>
          <a:p>
            <a:pPr>
              <a:defRPr/>
            </a:pPr>
            <a:fld id="{1AA49114-6493-4E19-A85C-EF7614875A7D}" type="slidenum">
              <a:rPr lang="en-US"/>
              <a:pPr>
                <a:defRPr/>
              </a:pPr>
              <a:t>‹#›</a:t>
            </a:fld>
            <a:endParaRPr lang="en-US" dirty="0"/>
          </a:p>
        </p:txBody>
      </p:sp>
    </p:spTree>
    <p:extLst>
      <p:ext uri="{BB962C8B-B14F-4D97-AF65-F5344CB8AC3E}">
        <p14:creationId xmlns:p14="http://schemas.microsoft.com/office/powerpoint/2010/main" val="3660126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5" y="12"/>
            <a:ext cx="2946058" cy="496687"/>
          </a:xfrm>
          <a:prstGeom prst="rect">
            <a:avLst/>
          </a:prstGeom>
          <a:noFill/>
          <a:ln w="9525">
            <a:noFill/>
            <a:miter lim="800000"/>
            <a:headEnd/>
            <a:tailEnd/>
          </a:ln>
          <a:effectLst/>
        </p:spPr>
        <p:txBody>
          <a:bodyPr vert="horz" wrap="square" lIns="92201" tIns="46100" rIns="92201" bIns="46100" numCol="1" anchor="t" anchorCtr="0" compatLnSpc="1">
            <a:prstTxWarp prst="textNoShape">
              <a:avLst/>
            </a:prstTxWarp>
          </a:bodyPr>
          <a:lstStyle>
            <a:lvl1pPr algn="l" defTabSz="921630">
              <a:defRPr sz="1200" i="0">
                <a:latin typeface="Arial" pitchFamily="34" charset="0"/>
              </a:defRPr>
            </a:lvl1pPr>
          </a:lstStyle>
          <a:p>
            <a:pPr>
              <a:defRPr/>
            </a:pPr>
            <a:endParaRPr lang="en-US" dirty="0"/>
          </a:p>
        </p:txBody>
      </p:sp>
      <p:sp>
        <p:nvSpPr>
          <p:cNvPr id="28675" name="Rectangle 3"/>
          <p:cNvSpPr>
            <a:spLocks noGrp="1" noChangeArrowheads="1"/>
          </p:cNvSpPr>
          <p:nvPr>
            <p:ph type="dt" idx="1"/>
          </p:nvPr>
        </p:nvSpPr>
        <p:spPr bwMode="auto">
          <a:xfrm>
            <a:off x="3849444" y="12"/>
            <a:ext cx="2947144" cy="496687"/>
          </a:xfrm>
          <a:prstGeom prst="rect">
            <a:avLst/>
          </a:prstGeom>
          <a:noFill/>
          <a:ln w="9525">
            <a:noFill/>
            <a:miter lim="800000"/>
            <a:headEnd/>
            <a:tailEnd/>
          </a:ln>
          <a:effectLst/>
        </p:spPr>
        <p:txBody>
          <a:bodyPr vert="horz" wrap="square" lIns="92201" tIns="46100" rIns="92201" bIns="46100" numCol="1" anchor="t" anchorCtr="0" compatLnSpc="1">
            <a:prstTxWarp prst="textNoShape">
              <a:avLst/>
            </a:prstTxWarp>
          </a:bodyPr>
          <a:lstStyle>
            <a:lvl1pPr defTabSz="921630">
              <a:defRPr sz="1200" i="0">
                <a:latin typeface="Arial" pitchFamily="34" charset="0"/>
              </a:defRPr>
            </a:lvl1pPr>
          </a:lstStyle>
          <a:p>
            <a:pPr>
              <a:defRPr/>
            </a:pPr>
            <a:endParaRPr lang="en-US" dirty="0"/>
          </a:p>
        </p:txBody>
      </p:sp>
      <p:sp>
        <p:nvSpPr>
          <p:cNvPr id="13722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28677" name="Rectangle 5"/>
          <p:cNvSpPr>
            <a:spLocks noGrp="1" noChangeArrowheads="1"/>
          </p:cNvSpPr>
          <p:nvPr>
            <p:ph type="body" sz="quarter" idx="3"/>
          </p:nvPr>
        </p:nvSpPr>
        <p:spPr bwMode="auto">
          <a:xfrm>
            <a:off x="679449" y="4713796"/>
            <a:ext cx="5438791" cy="4467814"/>
          </a:xfrm>
          <a:prstGeom prst="rect">
            <a:avLst/>
          </a:prstGeom>
          <a:noFill/>
          <a:ln w="9525">
            <a:noFill/>
            <a:miter lim="800000"/>
            <a:headEnd/>
            <a:tailEnd/>
          </a:ln>
          <a:effectLst/>
        </p:spPr>
        <p:txBody>
          <a:bodyPr vert="horz" wrap="square" lIns="92201" tIns="46100" rIns="92201" bIns="461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p:cNvSpPr>
            <a:spLocks noGrp="1" noChangeArrowheads="1"/>
          </p:cNvSpPr>
          <p:nvPr>
            <p:ph type="ftr" sz="quarter" idx="4"/>
          </p:nvPr>
        </p:nvSpPr>
        <p:spPr bwMode="auto">
          <a:xfrm>
            <a:off x="5" y="9427594"/>
            <a:ext cx="2946058" cy="496687"/>
          </a:xfrm>
          <a:prstGeom prst="rect">
            <a:avLst/>
          </a:prstGeom>
          <a:noFill/>
          <a:ln w="9525">
            <a:noFill/>
            <a:miter lim="800000"/>
            <a:headEnd/>
            <a:tailEnd/>
          </a:ln>
          <a:effectLst/>
        </p:spPr>
        <p:txBody>
          <a:bodyPr vert="horz" wrap="square" lIns="92201" tIns="46100" rIns="92201" bIns="46100" numCol="1" anchor="b" anchorCtr="0" compatLnSpc="1">
            <a:prstTxWarp prst="textNoShape">
              <a:avLst/>
            </a:prstTxWarp>
          </a:bodyPr>
          <a:lstStyle>
            <a:lvl1pPr algn="l" defTabSz="921630">
              <a:defRPr sz="1200" i="0">
                <a:latin typeface="Arial" pitchFamily="34" charset="0"/>
              </a:defRPr>
            </a:lvl1pPr>
          </a:lstStyle>
          <a:p>
            <a:pPr>
              <a:defRPr/>
            </a:pPr>
            <a:endParaRPr lang="en-US" dirty="0"/>
          </a:p>
        </p:txBody>
      </p:sp>
      <p:sp>
        <p:nvSpPr>
          <p:cNvPr id="28679" name="Rectangle 7"/>
          <p:cNvSpPr>
            <a:spLocks noGrp="1" noChangeArrowheads="1"/>
          </p:cNvSpPr>
          <p:nvPr>
            <p:ph type="sldNum" sz="quarter" idx="5"/>
          </p:nvPr>
        </p:nvSpPr>
        <p:spPr bwMode="auto">
          <a:xfrm>
            <a:off x="3849444" y="9427594"/>
            <a:ext cx="2947144" cy="496687"/>
          </a:xfrm>
          <a:prstGeom prst="rect">
            <a:avLst/>
          </a:prstGeom>
          <a:noFill/>
          <a:ln w="9525">
            <a:noFill/>
            <a:miter lim="800000"/>
            <a:headEnd/>
            <a:tailEnd/>
          </a:ln>
          <a:effectLst/>
        </p:spPr>
        <p:txBody>
          <a:bodyPr vert="horz" wrap="square" lIns="92201" tIns="46100" rIns="92201" bIns="46100" numCol="1" anchor="b" anchorCtr="0" compatLnSpc="1">
            <a:prstTxWarp prst="textNoShape">
              <a:avLst/>
            </a:prstTxWarp>
          </a:bodyPr>
          <a:lstStyle>
            <a:lvl1pPr defTabSz="921630">
              <a:defRPr sz="1200" i="0">
                <a:latin typeface="Arial" pitchFamily="34" charset="0"/>
              </a:defRPr>
            </a:lvl1pPr>
          </a:lstStyle>
          <a:p>
            <a:pPr>
              <a:defRPr/>
            </a:pPr>
            <a:fld id="{4589F469-6FFE-49C4-AB64-DEEF68533385}" type="slidenum">
              <a:rPr lang="en-US"/>
              <a:pPr>
                <a:defRPr/>
              </a:pPr>
              <a:t>‹#›</a:t>
            </a:fld>
            <a:endParaRPr lang="en-US" dirty="0"/>
          </a:p>
        </p:txBody>
      </p:sp>
    </p:spTree>
    <p:extLst>
      <p:ext uri="{BB962C8B-B14F-4D97-AF65-F5344CB8AC3E}">
        <p14:creationId xmlns:p14="http://schemas.microsoft.com/office/powerpoint/2010/main" val="33645819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062C9D61-3E96-4FE9-9DF6-350CFC49486F}" type="slidenum">
              <a:rPr lang="en-US" smtClean="0">
                <a:latin typeface="Arial" charset="0"/>
              </a:rPr>
              <a:pPr/>
              <a:t>1</a:t>
            </a:fld>
            <a:endParaRPr lang="en-US" dirty="0">
              <a:latin typeface="Aria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marL="742950" lvl="1" indent="-285750">
              <a:lnSpc>
                <a:spcPct val="107000"/>
              </a:lnSpc>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cs typeface="Times New Roman" panose="02020603050405020304" pitchFamily="18" charset="0"/>
              </a:rPr>
              <a:t>Aims of ASP</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Findings of our recent research project</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Benefits of becoming an Associate School</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eaLnBrk="1" hangingPunct="1"/>
            <a:endParaRPr lang="en-GB"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6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Presented these findings at parliament, ACE, working with other agencies to urge change</a:t>
            </a:r>
          </a:p>
          <a:p>
            <a:pPr marL="342900" lvl="0" indent="-342900">
              <a:lnSpc>
                <a:spcPct val="116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Policymakers should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recognise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impact of arts-rich education and embed in education policy and decision making</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6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Developing assessment tool; allow schools to gather their own data</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6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Measure more long-term effects</a:t>
            </a:r>
          </a:p>
          <a:p>
            <a:pPr marL="342900" lvl="0" indent="-342900">
              <a:lnSpc>
                <a:spcPct val="116000"/>
              </a:lnSpc>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Break</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4589F469-6FFE-49C4-AB64-DEEF68533385}" type="slidenum">
              <a:rPr lang="en-US" smtClean="0"/>
              <a:pPr>
                <a:defRPr/>
              </a:pPr>
              <a:t>10</a:t>
            </a:fld>
            <a:endParaRPr lang="en-US" dirty="0"/>
          </a:p>
        </p:txBody>
      </p:sp>
    </p:spTree>
    <p:extLst>
      <p:ext uri="{BB962C8B-B14F-4D97-AF65-F5344CB8AC3E}">
        <p14:creationId xmlns:p14="http://schemas.microsoft.com/office/powerpoint/2010/main" val="399514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DE400-3EB2-4F02-8293-89A02B1D044B}" type="slidenum">
              <a:rPr lang="en-US"/>
              <a:pPr/>
              <a:t>11</a:t>
            </a:fld>
            <a:endParaRPr lang="en-US" dirty="0"/>
          </a:p>
        </p:txBody>
      </p:sp>
      <p:sp>
        <p:nvSpPr>
          <p:cNvPr id="2904066" name="Rectangle 2"/>
          <p:cNvSpPr>
            <a:spLocks noGrp="1" noRot="1" noChangeAspect="1" noChangeArrowheads="1" noTextEdit="1"/>
          </p:cNvSpPr>
          <p:nvPr>
            <p:ph type="sldImg"/>
          </p:nvPr>
        </p:nvSpPr>
        <p:spPr>
          <a:ln/>
        </p:spPr>
      </p:sp>
      <p:sp>
        <p:nvSpPr>
          <p:cNvPr id="2904067" name="Rectangle 3"/>
          <p:cNvSpPr>
            <a:spLocks noGrp="1" noChangeArrowheads="1"/>
          </p:cNvSpPr>
          <p:nvPr>
            <p:ph type="body" idx="1"/>
          </p:nvPr>
        </p:nvSpPr>
        <p:spPr/>
        <p:txBody>
          <a:bodyPr/>
          <a:lstStyle/>
          <a:p>
            <a:pPr marL="171450" indent="-171450" defTabSz="909005" eaLnBrk="1" hangingPunct="1">
              <a:buFont typeface="Arial" panose="020B0604020202020204" pitchFamily="34" charset="0"/>
              <a:buChar char="•"/>
              <a:defRPr/>
            </a:pPr>
            <a:endParaRPr lang="en-GB" dirty="0">
              <a:latin typeface="Arial" charset="0"/>
            </a:endParaRPr>
          </a:p>
        </p:txBody>
      </p:sp>
    </p:spTree>
    <p:extLst>
      <p:ext uri="{BB962C8B-B14F-4D97-AF65-F5344CB8AC3E}">
        <p14:creationId xmlns:p14="http://schemas.microsoft.com/office/powerpoint/2010/main" val="18890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589F469-6FFE-49C4-AB64-DEEF68533385}" type="slidenum">
              <a:rPr lang="en-US" smtClean="0"/>
              <a:pPr>
                <a:defRPr/>
              </a:pPr>
              <a:t>14</a:t>
            </a:fld>
            <a:endParaRPr lang="en-US" dirty="0"/>
          </a:p>
        </p:txBody>
      </p:sp>
    </p:spTree>
    <p:extLst>
      <p:ext uri="{BB962C8B-B14F-4D97-AF65-F5344CB8AC3E}">
        <p14:creationId xmlns:p14="http://schemas.microsoft.com/office/powerpoint/2010/main" val="133750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DE400-3EB2-4F02-8293-89A02B1D044B}" type="slidenum">
              <a:rPr lang="en-US"/>
              <a:pPr/>
              <a:t>2</a:t>
            </a:fld>
            <a:endParaRPr lang="en-US" dirty="0"/>
          </a:p>
        </p:txBody>
      </p:sp>
      <p:sp>
        <p:nvSpPr>
          <p:cNvPr id="2904066" name="Rectangle 2"/>
          <p:cNvSpPr>
            <a:spLocks noGrp="1" noRot="1" noChangeAspect="1" noChangeArrowheads="1" noTextEdit="1"/>
          </p:cNvSpPr>
          <p:nvPr>
            <p:ph type="sldImg"/>
          </p:nvPr>
        </p:nvSpPr>
        <p:spPr>
          <a:ln/>
        </p:spPr>
      </p:sp>
      <p:sp>
        <p:nvSpPr>
          <p:cNvPr id="2904067" name="Rectangle 3"/>
          <p:cNvSpPr>
            <a:spLocks noGrp="1" noChangeArrowheads="1"/>
          </p:cNvSpPr>
          <p:nvPr>
            <p:ph type="body" idx="1"/>
          </p:nvPr>
        </p:nvSpPr>
        <p:spPr/>
        <p:txBody>
          <a:bodyPr/>
          <a:lstStyle/>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Long-term partnership programme</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Areas of structural disadvantage i.e. areas that are disadvantaged by the way resources are allocated.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15 theatres and 280 state maintained primary and secondary schools across England</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Combination of Shakespeare’s work and RSC teaching approaches to improve learning outcomes for young people.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171450" indent="-171450" defTabSz="909005" eaLnBrk="1" hangingPunct="1">
              <a:buFont typeface="Arial" panose="020B0604020202020204" pitchFamily="34" charset="0"/>
              <a:buChar char="•"/>
              <a:defRPr/>
            </a:pPr>
            <a:endParaRPr lang="en-GB" dirty="0">
              <a:latin typeface="Arial" charset="0"/>
            </a:endParaRPr>
          </a:p>
        </p:txBody>
      </p:sp>
    </p:spTree>
    <p:extLst>
      <p:ext uri="{BB962C8B-B14F-4D97-AF65-F5344CB8AC3E}">
        <p14:creationId xmlns:p14="http://schemas.microsoft.com/office/powerpoint/2010/main" val="222301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DE400-3EB2-4F02-8293-89A02B1D044B}" type="slidenum">
              <a:rPr lang="en-US"/>
              <a:pPr/>
              <a:t>3</a:t>
            </a:fld>
            <a:endParaRPr lang="en-US" dirty="0"/>
          </a:p>
        </p:txBody>
      </p:sp>
      <p:sp>
        <p:nvSpPr>
          <p:cNvPr id="2904066" name="Rectangle 2"/>
          <p:cNvSpPr>
            <a:spLocks noGrp="1" noRot="1" noChangeAspect="1" noChangeArrowheads="1" noTextEdit="1"/>
          </p:cNvSpPr>
          <p:nvPr>
            <p:ph type="sldImg"/>
          </p:nvPr>
        </p:nvSpPr>
        <p:spPr>
          <a:ln/>
        </p:spPr>
      </p:sp>
      <p:sp>
        <p:nvSpPr>
          <p:cNvPr id="2904067" name="Rectangle 3"/>
          <p:cNvSpPr>
            <a:spLocks noGrp="1" noChangeArrowheads="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Rehearsal Room Approaches</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direct parallels between teaching and learning about Shakespeare in the classroom and the way that actors and directors work on a play in a rehearsal room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active and collaborative</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viscerally and embodied engagement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make choices </a:t>
            </a:r>
            <a:r>
              <a:rPr lang="en-GB" sz="1800" dirty="0">
                <a:effectLst/>
                <a:latin typeface="Calibri" panose="020F0502020204030204" pitchFamily="34" charset="0"/>
                <a:ea typeface="Calibri" panose="020F0502020204030204" pitchFamily="34" charset="0"/>
                <a:cs typeface="Times New Roman" panose="02020603050405020304" pitchFamily="18" charset="0"/>
              </a:rPr>
              <a:t>about the interpretation of plot, characters, themes and language of the play</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breakthrough in Shakespeare positively impacts on language development, writing skills, self-esteem, raising aspirations, increasing life-chances.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Supports young people to build skills for life and work.</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171450" indent="-171450" defTabSz="909005" eaLnBrk="1" hangingPunct="1">
              <a:buFont typeface="Arial" panose="020B0604020202020204" pitchFamily="34" charset="0"/>
              <a:buChar char="•"/>
              <a:defRPr/>
            </a:pPr>
            <a:endParaRPr lang="en-GB" dirty="0">
              <a:latin typeface="Arial" charset="0"/>
            </a:endParaRPr>
          </a:p>
        </p:txBody>
      </p:sp>
    </p:spTree>
    <p:extLst>
      <p:ext uri="{BB962C8B-B14F-4D97-AF65-F5344CB8AC3E}">
        <p14:creationId xmlns:p14="http://schemas.microsoft.com/office/powerpoint/2010/main" val="86923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Independent Research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since 2021</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performing arts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have this status.</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Dr Matthew Collins &amp; Dr Lynsey McCulloch</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RCT</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Both groups tested before and after the intervention.</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Intervention: 20 hours of Shakespeare teaching, using RSC teaching approaches, over Spring and Summer Terms 2023. </a:t>
            </a:r>
            <a:endParaRPr lang="en-GB" sz="1800" b="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Control: </a:t>
            </a:r>
            <a:r>
              <a:rPr lang="en-US" sz="1800" dirty="0">
                <a:effectLst/>
                <a:latin typeface="Calibri" panose="020F0502020204030204" pitchFamily="34" charset="0"/>
                <a:ea typeface="Calibri" panose="020F0502020204030204" pitchFamily="34" charset="0"/>
                <a:cs typeface="Times New Roman" panose="02020603050405020304" pitchFamily="18" charset="0"/>
              </a:rPr>
              <a:t>teachers delivered their existing curriculum to Year 5 students. Receiving intervention in 2024.</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Teacher Research Group</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6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14 teachers across ASP</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6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Focused on groups of children that were not meeting age-related expectations or who were at risk of not meeting their potential in other ways.</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4589F469-6FFE-49C4-AB64-DEEF68533385}" type="slidenum">
              <a:rPr lang="en-US" smtClean="0"/>
              <a:pPr>
                <a:defRPr/>
              </a:pPr>
              <a:t>4</a:t>
            </a:fld>
            <a:endParaRPr lang="en-US" dirty="0"/>
          </a:p>
        </p:txBody>
      </p:sp>
    </p:spTree>
    <p:extLst>
      <p:ext uri="{BB962C8B-B14F-4D97-AF65-F5344CB8AC3E}">
        <p14:creationId xmlns:p14="http://schemas.microsoft.com/office/powerpoint/2010/main" val="209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Writing Measure: writing in role as Ferdinand</a:t>
            </a:r>
          </a:p>
        </p:txBody>
      </p:sp>
      <p:sp>
        <p:nvSpPr>
          <p:cNvPr id="4" name="Slide Number Placeholder 3"/>
          <p:cNvSpPr>
            <a:spLocks noGrp="1"/>
          </p:cNvSpPr>
          <p:nvPr>
            <p:ph type="sldNum" sz="quarter" idx="5"/>
          </p:nvPr>
        </p:nvSpPr>
        <p:spPr/>
        <p:txBody>
          <a:bodyPr/>
          <a:lstStyle/>
          <a:p>
            <a:pPr>
              <a:defRPr/>
            </a:pPr>
            <a:fld id="{4589F469-6FFE-49C4-AB64-DEEF68533385}" type="slidenum">
              <a:rPr lang="en-US" smtClean="0"/>
              <a:pPr>
                <a:defRPr/>
              </a:pPr>
              <a:t>5</a:t>
            </a:fld>
            <a:endParaRPr lang="en-US" dirty="0"/>
          </a:p>
        </p:txBody>
      </p:sp>
    </p:spTree>
    <p:extLst>
      <p:ext uri="{BB962C8B-B14F-4D97-AF65-F5344CB8AC3E}">
        <p14:creationId xmlns:p14="http://schemas.microsoft.com/office/powerpoint/2010/main" val="3862789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solidFill>
                <a:srgbClr val="464841"/>
              </a:solidFill>
              <a:latin typeface="FuturaNDDemibold" panose="020B0702020204020203" pitchFamily="34" charset="0"/>
              <a:cs typeface="Futura Medium" panose="020B0602020204020303" pitchFamily="34" charset="-79"/>
            </a:endParaRPr>
          </a:p>
          <a:p>
            <a:pPr marL="342900" lvl="0" indent="-342900">
              <a:lnSpc>
                <a:spcPct val="116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Intervention group writing compared with control group writing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6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Significant improvements in language and written skills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6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Lexis (vocab), syntax (linguistic structures and devices) &amp; semantics (meaning)</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4589F469-6FFE-49C4-AB64-DEEF68533385}" type="slidenum">
              <a:rPr lang="en-US" smtClean="0"/>
              <a:pPr>
                <a:defRPr/>
              </a:pPr>
              <a:t>6</a:t>
            </a:fld>
            <a:endParaRPr lang="en-US" dirty="0"/>
          </a:p>
        </p:txBody>
      </p:sp>
    </p:spTree>
    <p:extLst>
      <p:ext uri="{BB962C8B-B14F-4D97-AF65-F5344CB8AC3E}">
        <p14:creationId xmlns:p14="http://schemas.microsoft.com/office/powerpoint/2010/main" val="545072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16000"/>
              </a:lnSpc>
              <a:spcBef>
                <a:spcPct val="3000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Myself as a Learner </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0" fontAlgn="base" latinLnBrk="0" hangingPunct="0">
              <a:lnSpc>
                <a:spcPct val="116000"/>
              </a:lnSpc>
              <a:spcBef>
                <a:spcPct val="30000"/>
              </a:spcBef>
              <a:spcAft>
                <a:spcPts val="800"/>
              </a:spcAft>
              <a:buClrTx/>
              <a:buSzTx/>
              <a:buFont typeface="Arial" panose="020B0604020202020204" pitchFamily="34" charset="0"/>
              <a:buChar char="•"/>
              <a:tabLst/>
              <a:defRPr/>
            </a:pPr>
            <a:r>
              <a:rPr lang="en-GB" sz="1800" i="0" dirty="0">
                <a:latin typeface="+mn-lt"/>
                <a:cs typeface="Futura Medium" panose="020B0602020204020303" pitchFamily="34" charset="-79"/>
              </a:rPr>
              <a:t>Greatest differences with regards to feelings towards agency and ability.</a:t>
            </a:r>
          </a:p>
          <a:p>
            <a:endParaRPr lang="en-GB" dirty="0"/>
          </a:p>
        </p:txBody>
      </p:sp>
      <p:sp>
        <p:nvSpPr>
          <p:cNvPr id="4" name="Slide Number Placeholder 3"/>
          <p:cNvSpPr>
            <a:spLocks noGrp="1"/>
          </p:cNvSpPr>
          <p:nvPr>
            <p:ph type="sldNum" sz="quarter" idx="5"/>
          </p:nvPr>
        </p:nvSpPr>
        <p:spPr/>
        <p:txBody>
          <a:bodyPr/>
          <a:lstStyle/>
          <a:p>
            <a:pPr>
              <a:defRPr/>
            </a:pPr>
            <a:fld id="{4589F469-6FFE-49C4-AB64-DEEF68533385}" type="slidenum">
              <a:rPr lang="en-US" smtClean="0"/>
              <a:pPr>
                <a:defRPr/>
              </a:pPr>
              <a:t>7</a:t>
            </a:fld>
            <a:endParaRPr lang="en-US" dirty="0"/>
          </a:p>
        </p:txBody>
      </p:sp>
    </p:spTree>
    <p:extLst>
      <p:ext uri="{BB962C8B-B14F-4D97-AF65-F5344CB8AC3E}">
        <p14:creationId xmlns:p14="http://schemas.microsoft.com/office/powerpoint/2010/main" val="1275069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6000"/>
              </a:lnSpc>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14 teachers across ASP</a:t>
            </a:r>
            <a:endParaRPr lang="en-GB" sz="12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6000"/>
              </a:lnSpc>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YP not meeting age-related expectations or otherwise at risk of not meeting their potential</a:t>
            </a:r>
          </a:p>
          <a:p>
            <a:pPr marL="342900" lvl="0" indent="-342900">
              <a:lnSpc>
                <a:spcPct val="116000"/>
              </a:lnSpc>
              <a:spcAft>
                <a:spcPts val="800"/>
              </a:spcAft>
              <a:buFont typeface="Symbol" panose="05050102010706020507" pitchFamily="18" charset="2"/>
              <a:buChar char=""/>
            </a:pPr>
            <a:r>
              <a:rPr lang="en-US" sz="1200" b="0" i="0" u="none" strike="noStrike" dirty="0">
                <a:solidFill>
                  <a:srgbClr val="000000"/>
                </a:solidFill>
                <a:effectLst/>
                <a:latin typeface="Calibri" panose="020F0502020204030204" pitchFamily="34" charset="0"/>
                <a:cs typeface="Times New Roman" panose="02020603050405020304" pitchFamily="18" charset="0"/>
              </a:rPr>
              <a:t>Used </a:t>
            </a:r>
            <a:r>
              <a:rPr lang="en-GB" b="0" i="0" u="none" strike="noStrike" dirty="0">
                <a:solidFill>
                  <a:srgbClr val="000000"/>
                </a:solidFill>
                <a:effectLst/>
                <a:latin typeface="Futura ND Book" panose="020B0502020204020303"/>
              </a:rPr>
              <a:t>existing measurement tools &amp; new, inclusive measures </a:t>
            </a:r>
          </a:p>
          <a:p>
            <a:pPr marL="342900" lvl="0" indent="-342900">
              <a:lnSpc>
                <a:spcPct val="116000"/>
              </a:lnSpc>
              <a:spcAft>
                <a:spcPts val="800"/>
              </a:spcAft>
              <a:buFont typeface="Symbol" panose="05050102010706020507" pitchFamily="18" charset="2"/>
              <a:buChar char=""/>
            </a:pPr>
            <a:r>
              <a:rPr lang="en-GB" b="0" i="0" u="none" strike="noStrike" dirty="0">
                <a:solidFill>
                  <a:srgbClr val="000000"/>
                </a:solidFill>
                <a:effectLst/>
                <a:latin typeface="Futura ND Book" panose="020B0502020204020303"/>
              </a:rPr>
              <a:t>Impact of RSC approaches and Shakespeare’s language on literacy, wellbeing, and social and emotional development</a:t>
            </a:r>
          </a:p>
          <a:p>
            <a:pPr marL="342900" indent="-342900">
              <a:lnSpc>
                <a:spcPct val="116000"/>
              </a:lnSpc>
              <a:spcAft>
                <a:spcPts val="800"/>
              </a:spcAft>
              <a:buFont typeface="Symbol" panose="05050102010706020507" pitchFamily="18" charset="2"/>
              <a:buChar char=""/>
            </a:pPr>
            <a:r>
              <a:rPr lang="en-GB" dirty="0">
                <a:latin typeface="Arial"/>
                <a:cs typeface="Arial"/>
              </a:rPr>
              <a:t>Example from Jade from NPAT; Year 3 student </a:t>
            </a:r>
            <a:endParaRPr lang="en-GB" dirty="0">
              <a:cs typeface="Arial"/>
            </a:endParaRPr>
          </a:p>
        </p:txBody>
      </p:sp>
      <p:sp>
        <p:nvSpPr>
          <p:cNvPr id="4" name="Slide Number Placeholder 3"/>
          <p:cNvSpPr>
            <a:spLocks noGrp="1"/>
          </p:cNvSpPr>
          <p:nvPr>
            <p:ph type="sldNum" sz="quarter" idx="5"/>
          </p:nvPr>
        </p:nvSpPr>
        <p:spPr/>
        <p:txBody>
          <a:bodyPr/>
          <a:lstStyle/>
          <a:p>
            <a:pPr>
              <a:defRPr/>
            </a:pPr>
            <a:fld id="{4589F469-6FFE-49C4-AB64-DEEF68533385}" type="slidenum">
              <a:rPr lang="en-US" smtClean="0"/>
              <a:pPr>
                <a:defRPr/>
              </a:pPr>
              <a:t>8</a:t>
            </a:fld>
            <a:endParaRPr lang="en-US" dirty="0"/>
          </a:p>
        </p:txBody>
      </p:sp>
    </p:spTree>
    <p:extLst>
      <p:ext uri="{BB962C8B-B14F-4D97-AF65-F5344CB8AC3E}">
        <p14:creationId xmlns:p14="http://schemas.microsoft.com/office/powerpoint/2010/main" val="1561555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Arial"/>
                <a:cs typeface="Arial"/>
              </a:rPr>
              <a:t>Emphasis on stand-out vocabulary and complex sentence structure.</a:t>
            </a:r>
            <a:endParaRPr lang="en-GB" dirty="0"/>
          </a:p>
        </p:txBody>
      </p:sp>
      <p:sp>
        <p:nvSpPr>
          <p:cNvPr id="4" name="Slide Number Placeholder 3"/>
          <p:cNvSpPr>
            <a:spLocks noGrp="1"/>
          </p:cNvSpPr>
          <p:nvPr>
            <p:ph type="sldNum" sz="quarter" idx="5"/>
          </p:nvPr>
        </p:nvSpPr>
        <p:spPr/>
        <p:txBody>
          <a:bodyPr/>
          <a:lstStyle/>
          <a:p>
            <a:pPr>
              <a:defRPr/>
            </a:pPr>
            <a:fld id="{4589F469-6FFE-49C4-AB64-DEEF68533385}" type="slidenum">
              <a:rPr lang="en-US" smtClean="0"/>
              <a:pPr>
                <a:defRPr/>
              </a:pPr>
              <a:t>9</a:t>
            </a:fld>
            <a:endParaRPr lang="en-US" dirty="0"/>
          </a:p>
        </p:txBody>
      </p:sp>
    </p:spTree>
    <p:extLst>
      <p:ext uri="{BB962C8B-B14F-4D97-AF65-F5344CB8AC3E}">
        <p14:creationId xmlns:p14="http://schemas.microsoft.com/office/powerpoint/2010/main" val="211379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58229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71450"/>
            <a:ext cx="6019800"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125538"/>
            <a:ext cx="8229600" cy="4525962"/>
          </a:xfrm>
        </p:spPr>
        <p:txBody>
          <a:bodyPr/>
          <a:lstStyle/>
          <a:p>
            <a:pPr lvl="0"/>
            <a:endParaRPr lang="en-GB" noProof="0" dirty="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1125538"/>
            <a:ext cx="8229600" cy="4525962"/>
          </a:xfrm>
        </p:spPr>
        <p:txBody>
          <a:bodyPr/>
          <a:lstStyle/>
          <a:p>
            <a:pPr lvl="0"/>
            <a:endParaRPr lang="en-GB" noProof="0" dirty="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1255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255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58229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71450"/>
            <a:ext cx="6019800"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125538"/>
            <a:ext cx="8229600" cy="4525962"/>
          </a:xfrm>
        </p:spPr>
        <p:txBody>
          <a:bodyPr/>
          <a:lstStyle/>
          <a:p>
            <a:pPr lvl="0"/>
            <a:endParaRPr lang="en-GB" noProof="0" dirty="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1125538"/>
            <a:ext cx="8229600" cy="4525962"/>
          </a:xfrm>
        </p:spPr>
        <p:txBody>
          <a:bodyPr/>
          <a:lstStyle/>
          <a:p>
            <a:pPr lvl="0"/>
            <a:endParaRPr lang="en-GB" noProof="0" dirty="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r>
              <a:rPr lang="en-GB">
                <a:solidFill>
                  <a:srgbClr val="000000"/>
                </a:solidFill>
              </a:rPr>
              <a:t>Eleanor Warr, RSC</a:t>
            </a:r>
            <a:endParaRPr lang="en-US" dirty="0">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email"/>
          <a:srcRect/>
          <a:stretch>
            <a:fillRect/>
          </a:stretch>
        </p:blipFill>
        <p:spPr bwMode="auto">
          <a:xfrm>
            <a:off x="0" y="0"/>
            <a:ext cx="1801813" cy="1390650"/>
          </a:xfrm>
          <a:prstGeom prst="rect">
            <a:avLst/>
          </a:prstGeom>
          <a:noFill/>
          <a:ln w="9525">
            <a:noFill/>
            <a:miter lim="800000"/>
            <a:headEnd/>
            <a:tailEnd/>
          </a:ln>
        </p:spPr>
      </p:pic>
      <p:sp>
        <p:nvSpPr>
          <p:cNvPr id="5" name="Line 15"/>
          <p:cNvSpPr>
            <a:spLocks noChangeShapeType="1"/>
          </p:cNvSpPr>
          <p:nvPr/>
        </p:nvSpPr>
        <p:spPr bwMode="auto">
          <a:xfrm>
            <a:off x="0" y="6473825"/>
            <a:ext cx="9144000" cy="0"/>
          </a:xfrm>
          <a:prstGeom prst="line">
            <a:avLst/>
          </a:prstGeom>
          <a:noFill/>
          <a:ln w="63500">
            <a:solidFill>
              <a:srgbClr val="EE3424"/>
            </a:solidFill>
            <a:round/>
            <a:headEnd/>
            <a:tailEnd/>
          </a:ln>
          <a:effectLst/>
        </p:spPr>
        <p:txBody>
          <a:bodyPr wrap="none" anchor="ctr"/>
          <a:lstStyle/>
          <a:p>
            <a:pPr algn="l" eaLnBrk="0" hangingPunct="0">
              <a:defRPr/>
            </a:pPr>
            <a:endParaRPr lang="en-GB" sz="2400" i="0" dirty="0">
              <a:solidFill>
                <a:prstClr val="black"/>
              </a:solidFill>
              <a:ea typeface="MS Pゴシック" pitchFamily="-92" charset="-128"/>
            </a:endParaRPr>
          </a:p>
        </p:txBody>
      </p:sp>
      <p:sp>
        <p:nvSpPr>
          <p:cNvPr id="3074" name="Rectangle 2"/>
          <p:cNvSpPr>
            <a:spLocks noGrp="1" noChangeArrowheads="1"/>
          </p:cNvSpPr>
          <p:nvPr>
            <p:ph type="ctrTitle"/>
          </p:nvPr>
        </p:nvSpPr>
        <p:spPr>
          <a:xfrm>
            <a:off x="1752600" y="2208213"/>
            <a:ext cx="7162800" cy="1525587"/>
          </a:xfrm>
        </p:spPr>
        <p:txBody>
          <a:bodyPr anchor="ctr"/>
          <a:lstStyle>
            <a:lvl1pPr>
              <a:defRPr sz="4400"/>
            </a:lvl1pPr>
          </a:lstStyle>
          <a:p>
            <a:r>
              <a:rPr lang="en-US"/>
              <a:t>Click to edit Master title style</a:t>
            </a:r>
          </a:p>
        </p:txBody>
      </p:sp>
      <p:sp>
        <p:nvSpPr>
          <p:cNvPr id="3075" name="Rectangle 3"/>
          <p:cNvSpPr>
            <a:spLocks noGrp="1" noChangeArrowheads="1"/>
          </p:cNvSpPr>
          <p:nvPr>
            <p:ph type="subTitle" idx="1"/>
          </p:nvPr>
        </p:nvSpPr>
        <p:spPr>
          <a:xfrm>
            <a:off x="1752600" y="3810000"/>
            <a:ext cx="7162800" cy="1752600"/>
          </a:xfrm>
        </p:spPr>
        <p:txBody>
          <a:bodyPr/>
          <a:lstStyle>
            <a:lvl1pPr marL="0" indent="0">
              <a:buFont typeface="Wingdings" pitchFamily="2" charset="2"/>
              <a:buNone/>
              <a:defRPr sz="2600"/>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a:lvl1pPr>
          </a:lstStyle>
          <a:p>
            <a:pPr>
              <a:defRPr/>
            </a:pPr>
            <a:r>
              <a:rPr lang="en-GB"/>
              <a:t>Eleanor Warr, RSC</a:t>
            </a:r>
            <a:endParaRPr lang="en-US" dirty="0"/>
          </a:p>
        </p:txBody>
      </p:sp>
      <p:sp>
        <p:nvSpPr>
          <p:cNvPr id="8" name="Rectangle 6"/>
          <p:cNvSpPr>
            <a:spLocks noGrp="1" noChangeArrowheads="1"/>
          </p:cNvSpPr>
          <p:nvPr>
            <p:ph type="sldNum" sz="quarter" idx="12"/>
          </p:nvPr>
        </p:nvSpPr>
        <p:spPr/>
        <p:txBody>
          <a:bodyPr/>
          <a:lstStyle>
            <a:lvl1pPr>
              <a:defRPr/>
            </a:lvl1pPr>
          </a:lstStyle>
          <a:p>
            <a:pPr>
              <a:defRPr/>
            </a:pPr>
            <a:fld id="{7811B21E-0B3E-4A7E-B6C7-6CC7F56C91CB}" type="slidenum">
              <a:rPr lang="en-US"/>
              <a:pPr>
                <a:defRPr/>
              </a:pPr>
              <a:t>‹#›</a:t>
            </a:fld>
            <a:endParaRPr lang="en-US" dirty="0"/>
          </a:p>
        </p:txBody>
      </p:sp>
    </p:spTree>
    <p:extLst>
      <p:ext uri="{BB962C8B-B14F-4D97-AF65-F5344CB8AC3E}">
        <p14:creationId xmlns:p14="http://schemas.microsoft.com/office/powerpoint/2010/main" val="997632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955BBB4-A397-4FA9-AF88-031D0E0359BA}" type="slidenum">
              <a:rPr lang="en-US"/>
              <a:pPr>
                <a:defRPr/>
              </a:pPr>
              <a:t>‹#›</a:t>
            </a:fld>
            <a:endParaRPr lang="en-US" dirty="0"/>
          </a:p>
        </p:txBody>
      </p:sp>
      <p:sp>
        <p:nvSpPr>
          <p:cNvPr id="7" name="Footer Placeholder 3"/>
          <p:cNvSpPr>
            <a:spLocks noGrp="1"/>
          </p:cNvSpPr>
          <p:nvPr userDrawn="1">
            <p:ph type="ftr" sz="quarter" idx="11"/>
          </p:nvPr>
        </p:nvSpPr>
        <p:spPr>
          <a:xfrm>
            <a:off x="152400" y="6553200"/>
            <a:ext cx="2895600" cy="304800"/>
          </a:xfrm>
          <a:noFill/>
        </p:spPr>
        <p:txBody>
          <a:bodyPr/>
          <a:lstStyle/>
          <a:p>
            <a:r>
              <a:rPr lang="en-GB" sz="1100">
                <a:latin typeface="Arial" pitchFamily="34" charset="0"/>
                <a:ea typeface="MS Pゴシック"/>
                <a:cs typeface="MS Pゴシック"/>
              </a:rPr>
              <a:t>Eleanor Warr, RSC</a:t>
            </a:r>
            <a:endParaRPr lang="en-US" sz="1100" dirty="0">
              <a:latin typeface="Arial" pitchFamily="34" charset="0"/>
              <a:ea typeface="MS Pゴシック"/>
              <a:cs typeface="MS Pゴシック"/>
            </a:endParaRPr>
          </a:p>
        </p:txBody>
      </p:sp>
    </p:spTree>
    <p:extLst>
      <p:ext uri="{BB962C8B-B14F-4D97-AF65-F5344CB8AC3E}">
        <p14:creationId xmlns:p14="http://schemas.microsoft.com/office/powerpoint/2010/main" val="339764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BCCA3B0-2A06-4821-AC80-AD0987BEDA6F}" type="slidenum">
              <a:rPr lang="en-US"/>
              <a:pPr>
                <a:defRPr/>
              </a:pPr>
              <a:t>‹#›</a:t>
            </a:fld>
            <a:endParaRPr lang="en-US" dirty="0"/>
          </a:p>
        </p:txBody>
      </p:sp>
    </p:spTree>
    <p:extLst>
      <p:ext uri="{BB962C8B-B14F-4D97-AF65-F5344CB8AC3E}">
        <p14:creationId xmlns:p14="http://schemas.microsoft.com/office/powerpoint/2010/main" val="2395590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52600" y="16764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410200" y="16764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D333813-0B0B-453C-AB07-728682AAC6A5}" type="slidenum">
              <a:rPr lang="en-US"/>
              <a:pPr>
                <a:defRPr/>
              </a:pPr>
              <a:t>‹#›</a:t>
            </a:fld>
            <a:endParaRPr lang="en-US" dirty="0"/>
          </a:p>
        </p:txBody>
      </p:sp>
    </p:spTree>
    <p:extLst>
      <p:ext uri="{BB962C8B-B14F-4D97-AF65-F5344CB8AC3E}">
        <p14:creationId xmlns:p14="http://schemas.microsoft.com/office/powerpoint/2010/main" val="324703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F8CD1B7-4AC6-48B1-82D8-0E4394AB8252}" type="slidenum">
              <a:rPr lang="en-US"/>
              <a:pPr>
                <a:defRPr/>
              </a:pPr>
              <a:t>‹#›</a:t>
            </a:fld>
            <a:endParaRPr lang="en-US" dirty="0"/>
          </a:p>
        </p:txBody>
      </p:sp>
    </p:spTree>
    <p:extLst>
      <p:ext uri="{BB962C8B-B14F-4D97-AF65-F5344CB8AC3E}">
        <p14:creationId xmlns:p14="http://schemas.microsoft.com/office/powerpoint/2010/main" val="788811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1DCA7AD-8E35-450C-9D68-60BE56BC1F0B}" type="slidenum">
              <a:rPr lang="en-US"/>
              <a:pPr>
                <a:defRPr/>
              </a:pPr>
              <a:t>‹#›</a:t>
            </a:fld>
            <a:endParaRPr lang="en-US" dirty="0"/>
          </a:p>
        </p:txBody>
      </p:sp>
    </p:spTree>
    <p:extLst>
      <p:ext uri="{BB962C8B-B14F-4D97-AF65-F5344CB8AC3E}">
        <p14:creationId xmlns:p14="http://schemas.microsoft.com/office/powerpoint/2010/main" val="488041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DDBD55C-2B7E-4C39-94D9-F8EF0BA0CB2F}" type="slidenum">
              <a:rPr lang="en-US"/>
              <a:pPr>
                <a:defRPr/>
              </a:pPr>
              <a:t>‹#›</a:t>
            </a:fld>
            <a:endParaRPr lang="en-US" dirty="0"/>
          </a:p>
        </p:txBody>
      </p:sp>
    </p:spTree>
    <p:extLst>
      <p:ext uri="{BB962C8B-B14F-4D97-AF65-F5344CB8AC3E}">
        <p14:creationId xmlns:p14="http://schemas.microsoft.com/office/powerpoint/2010/main" val="160909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B79184F-8A2D-488E-A7A5-9EB9C986B7BC}" type="slidenum">
              <a:rPr lang="en-US"/>
              <a:pPr>
                <a:defRPr/>
              </a:pPr>
              <a:t>‹#›</a:t>
            </a:fld>
            <a:endParaRPr lang="en-US" dirty="0"/>
          </a:p>
        </p:txBody>
      </p:sp>
    </p:spTree>
    <p:extLst>
      <p:ext uri="{BB962C8B-B14F-4D97-AF65-F5344CB8AC3E}">
        <p14:creationId xmlns:p14="http://schemas.microsoft.com/office/powerpoint/2010/main" val="2358629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FD2491F-ADAD-432B-9512-998CA0E91EC9}" type="slidenum">
              <a:rPr lang="en-US"/>
              <a:pPr>
                <a:defRPr/>
              </a:pPr>
              <a:t>‹#›</a:t>
            </a:fld>
            <a:endParaRPr lang="en-US" dirty="0"/>
          </a:p>
        </p:txBody>
      </p:sp>
    </p:spTree>
    <p:extLst>
      <p:ext uri="{BB962C8B-B14F-4D97-AF65-F5344CB8AC3E}">
        <p14:creationId xmlns:p14="http://schemas.microsoft.com/office/powerpoint/2010/main" val="1665328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E5C2B1F-3827-4008-9361-84842E72A8DB}" type="slidenum">
              <a:rPr lang="en-US"/>
              <a:pPr>
                <a:defRPr/>
              </a:pPr>
              <a:t>‹#›</a:t>
            </a:fld>
            <a:endParaRPr lang="en-US" dirty="0"/>
          </a:p>
        </p:txBody>
      </p:sp>
    </p:spTree>
    <p:extLst>
      <p:ext uri="{BB962C8B-B14F-4D97-AF65-F5344CB8AC3E}">
        <p14:creationId xmlns:p14="http://schemas.microsoft.com/office/powerpoint/2010/main" val="1854187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455613"/>
            <a:ext cx="1790700" cy="53355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52600" y="455613"/>
            <a:ext cx="5219700" cy="5335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0AD988C-3BEF-46B1-9B7B-E7EA0D56708D}" type="slidenum">
              <a:rPr lang="en-US"/>
              <a:pPr>
                <a:defRPr/>
              </a:pPr>
              <a:t>‹#›</a:t>
            </a:fld>
            <a:endParaRPr lang="en-US" dirty="0"/>
          </a:p>
        </p:txBody>
      </p:sp>
    </p:spTree>
    <p:extLst>
      <p:ext uri="{BB962C8B-B14F-4D97-AF65-F5344CB8AC3E}">
        <p14:creationId xmlns:p14="http://schemas.microsoft.com/office/powerpoint/2010/main" val="500692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52600" y="455613"/>
            <a:ext cx="7162800" cy="992187"/>
          </a:xfrm>
        </p:spPr>
        <p:txBody>
          <a:bodyPr/>
          <a:lstStyle/>
          <a:p>
            <a:r>
              <a:rPr lang="en-US"/>
              <a:t>Click to edit Master title style</a:t>
            </a:r>
            <a:endParaRPr lang="en-GB"/>
          </a:p>
        </p:txBody>
      </p:sp>
      <p:sp>
        <p:nvSpPr>
          <p:cNvPr id="3" name="Table Placeholder 2"/>
          <p:cNvSpPr>
            <a:spLocks noGrp="1"/>
          </p:cNvSpPr>
          <p:nvPr>
            <p:ph type="tbl" idx="1"/>
          </p:nvPr>
        </p:nvSpPr>
        <p:spPr>
          <a:xfrm>
            <a:off x="1752600" y="1676400"/>
            <a:ext cx="7162800" cy="4114800"/>
          </a:xfrm>
        </p:spPr>
        <p:txBody>
          <a:bodyPr/>
          <a:lstStyle/>
          <a:p>
            <a:pPr lvl="0"/>
            <a:endParaRPr lang="en-GB"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6E8D37B-7CDC-4757-86CE-3C08FB3704AD}" type="slidenum">
              <a:rPr lang="en-US"/>
              <a:pPr>
                <a:defRPr/>
              </a:pPr>
              <a:t>‹#›</a:t>
            </a:fld>
            <a:endParaRPr lang="en-US" dirty="0"/>
          </a:p>
        </p:txBody>
      </p:sp>
    </p:spTree>
    <p:extLst>
      <p:ext uri="{BB962C8B-B14F-4D97-AF65-F5344CB8AC3E}">
        <p14:creationId xmlns:p14="http://schemas.microsoft.com/office/powerpoint/2010/main" val="249284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1255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255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r>
              <a:rPr lang="en-GB"/>
              <a:t>Eleanor Warr, RSC</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jpeg"/><Relationship Id="rId2" Type="http://schemas.openxmlformats.org/officeDocument/2006/relationships/slideLayout" Target="../slideLayouts/slideLayout15.xml"/><Relationship Id="rId16"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19" Type="http://schemas.openxmlformats.org/officeDocument/2006/relationships/image" Target="../media/image5.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D579">
            <a:alpha val="19836"/>
          </a:srgbClr>
        </a:solidFill>
        <a:effectLst/>
      </p:bgPr>
    </p:bg>
    <p:spTree>
      <p:nvGrpSpPr>
        <p:cNvPr id="1" name=""/>
        <p:cNvGrpSpPr/>
        <p:nvPr/>
      </p:nvGrpSpPr>
      <p:grpSpPr>
        <a:xfrm>
          <a:off x="0" y="0"/>
          <a:ext cx="0" cy="0"/>
          <a:chOff x="0" y="0"/>
          <a:chExt cx="0" cy="0"/>
        </a:xfrm>
      </p:grpSpPr>
      <p:sp>
        <p:nvSpPr>
          <p:cNvPr id="56323" name="Rectangle 8"/>
          <p:cNvSpPr>
            <a:spLocks noGrp="1" noChangeArrowheads="1"/>
          </p:cNvSpPr>
          <p:nvPr>
            <p:ph type="body" idx="1"/>
          </p:nvPr>
        </p:nvSpPr>
        <p:spPr bwMode="auto">
          <a:xfrm>
            <a:off x="457200" y="11255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7"/>
          <p:cNvSpPr>
            <a:spLocks noGrp="1" noChangeArrowheads="1"/>
          </p:cNvSpPr>
          <p:nvPr>
            <p:ph type="title"/>
          </p:nvPr>
        </p:nvSpPr>
        <p:spPr bwMode="auto">
          <a:xfrm>
            <a:off x="457200" y="-171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0169" name="Rectangle 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i="0">
                <a:latin typeface="Arial" pitchFamily="34" charset="0"/>
              </a:defRPr>
            </a:lvl1pPr>
          </a:lstStyle>
          <a:p>
            <a:pPr>
              <a:defRPr/>
            </a:pPr>
            <a:endParaRPr lang="en-US" dirty="0"/>
          </a:p>
        </p:txBody>
      </p:sp>
      <p:sp>
        <p:nvSpPr>
          <p:cNvPr id="1500170" name="Rectangle 1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latin typeface="Arial" pitchFamily="34" charset="0"/>
              </a:defRPr>
            </a:lvl1pPr>
          </a:lstStyle>
          <a:p>
            <a:pPr>
              <a:defRPr/>
            </a:pPr>
            <a:r>
              <a:rPr lang="en-GB"/>
              <a:t>Eleanor Warr, RSC</a:t>
            </a:r>
            <a:endParaRPr lang="en-US" dirty="0"/>
          </a:p>
        </p:txBody>
      </p:sp>
      <p:sp>
        <p:nvSpPr>
          <p:cNvPr id="1500171" name="Rectangle 11"/>
          <p:cNvSpPr>
            <a:spLocks noGrp="1" noChangeArrowheads="1"/>
          </p:cNvSpPr>
          <p:nvPr>
            <p:ph type="sldNum" sz="quarter" idx="4"/>
          </p:nvPr>
        </p:nvSpPr>
        <p:spPr bwMode="auto">
          <a:xfrm>
            <a:off x="6975475" y="60483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latin typeface="Arial" pitchFamily="34" charset="0"/>
              </a:defRPr>
            </a:lvl1pPr>
          </a:lstStyle>
          <a:p>
            <a:pPr>
              <a:defRPr/>
            </a:pPr>
            <a:fld id="{CA88551D-EE51-4533-8028-BADB7E11655D}" type="slidenum">
              <a:rPr lang="en-US"/>
              <a:pPr>
                <a:defRPr/>
              </a:pPr>
              <a:t>‹#›</a:t>
            </a:fld>
            <a:endParaRPr lang="en-US" dirty="0"/>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1" name="Group 20"/>
          <p:cNvGrpSpPr/>
          <p:nvPr/>
        </p:nvGrpSpPr>
        <p:grpSpPr>
          <a:xfrm>
            <a:off x="0" y="6286520"/>
            <a:ext cx="9144000" cy="571480"/>
            <a:chOff x="0" y="6286520"/>
            <a:chExt cx="9144000" cy="571480"/>
          </a:xfrm>
        </p:grpSpPr>
        <p:grpSp>
          <p:nvGrpSpPr>
            <p:cNvPr id="19" name="Group 18"/>
            <p:cNvGrpSpPr/>
            <p:nvPr userDrawn="1"/>
          </p:nvGrpSpPr>
          <p:grpSpPr>
            <a:xfrm>
              <a:off x="4429124" y="6357934"/>
              <a:ext cx="3071833" cy="500066"/>
              <a:chOff x="4429124" y="6357934"/>
              <a:chExt cx="3071833" cy="500066"/>
            </a:xfrm>
          </p:grpSpPr>
          <p:pic>
            <p:nvPicPr>
              <p:cNvPr id="12" name="Picture 2" descr="C:\Documents and Settings\Amit.Pandya\My Documents\Downloads\henry-Iv-part-1.jpg"/>
              <p:cNvPicPr>
                <a:picLocks noChangeAspect="1" noChangeArrowheads="1"/>
              </p:cNvPicPr>
              <p:nvPr/>
            </p:nvPicPr>
            <p:blipFill rotWithShape="1">
              <a:blip r:embed="rId16">
                <a:extLst>
                  <a:ext uri="{28A0092B-C50C-407E-A947-70E740481C1C}">
                    <a14:useLocalDpi xmlns:a14="http://schemas.microsoft.com/office/drawing/2010/main" val="0"/>
                  </a:ext>
                </a:extLst>
              </a:blip>
              <a:srcRect l="25419" t="65670" r="59978" b="3571"/>
              <a:stretch/>
            </p:blipFill>
            <p:spPr bwMode="auto">
              <a:xfrm>
                <a:off x="5643570" y="6357958"/>
                <a:ext cx="838167" cy="5000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Documents and Settings\Amit.Pandya\My Documents\Downloads\henry_iv_p2_3_610_407shar_s_c1.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7716" t="24447" r="-997" b="23571"/>
              <a:stretch/>
            </p:blipFill>
            <p:spPr bwMode="auto">
              <a:xfrm>
                <a:off x="4429124" y="6357934"/>
                <a:ext cx="1285884" cy="5000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Documents and Settings\Amit.Pandya\My Documents\Downloads\JS34112465.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8070" b="18179"/>
              <a:stretch/>
            </p:blipFill>
            <p:spPr bwMode="auto">
              <a:xfrm>
                <a:off x="6481776" y="6357958"/>
                <a:ext cx="1019181" cy="50004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C:\Documents and Settings\Amit.Pandya\My Documents\Downloads\henry-Iv-part-1.jpg"/>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l="39840" t="3215" r="34490" b="3571"/>
            <a:stretch/>
          </p:blipFill>
          <p:spPr bwMode="auto">
            <a:xfrm>
              <a:off x="7500958" y="6357958"/>
              <a:ext cx="357190" cy="5000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auto">
            <a:xfrm>
              <a:off x="0" y="6286520"/>
              <a:ext cx="9144000" cy="904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dirty="0">
                <a:ln>
                  <a:noFill/>
                </a:ln>
                <a:solidFill>
                  <a:schemeClr val="tx1"/>
                </a:solidFill>
                <a:effectLst/>
                <a:latin typeface="Arial" pitchFamily="34" charset="0"/>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ctr" rtl="0" eaLnBrk="0" fontAlgn="base" hangingPunct="0">
        <a:spcBef>
          <a:spcPct val="0"/>
        </a:spcBef>
        <a:spcAft>
          <a:spcPct val="0"/>
        </a:spcAft>
        <a:defRPr sz="2600">
          <a:solidFill>
            <a:schemeClr val="tx1"/>
          </a:solidFill>
          <a:latin typeface="+mj-lt"/>
          <a:ea typeface="+mj-ea"/>
          <a:cs typeface="+mj-cs"/>
        </a:defRPr>
      </a:lvl1pPr>
      <a:lvl2pPr algn="ctr" rtl="0" eaLnBrk="0" fontAlgn="base" hangingPunct="0">
        <a:spcBef>
          <a:spcPct val="0"/>
        </a:spcBef>
        <a:spcAft>
          <a:spcPct val="0"/>
        </a:spcAft>
        <a:defRPr sz="2600">
          <a:solidFill>
            <a:schemeClr val="tx1"/>
          </a:solidFill>
          <a:latin typeface="Arial" pitchFamily="34" charset="0"/>
        </a:defRPr>
      </a:lvl2pPr>
      <a:lvl3pPr algn="ctr" rtl="0" eaLnBrk="0" fontAlgn="base" hangingPunct="0">
        <a:spcBef>
          <a:spcPct val="0"/>
        </a:spcBef>
        <a:spcAft>
          <a:spcPct val="0"/>
        </a:spcAft>
        <a:defRPr sz="2600">
          <a:solidFill>
            <a:schemeClr val="tx1"/>
          </a:solidFill>
          <a:latin typeface="Arial" pitchFamily="34" charset="0"/>
        </a:defRPr>
      </a:lvl3pPr>
      <a:lvl4pPr algn="ctr" rtl="0" eaLnBrk="0" fontAlgn="base" hangingPunct="0">
        <a:spcBef>
          <a:spcPct val="0"/>
        </a:spcBef>
        <a:spcAft>
          <a:spcPct val="0"/>
        </a:spcAft>
        <a:defRPr sz="2600">
          <a:solidFill>
            <a:schemeClr val="tx1"/>
          </a:solidFill>
          <a:latin typeface="Arial" pitchFamily="34" charset="0"/>
        </a:defRPr>
      </a:lvl4pPr>
      <a:lvl5pPr algn="ctr" rtl="0" eaLnBrk="0" fontAlgn="base" hangingPunct="0">
        <a:spcBef>
          <a:spcPct val="0"/>
        </a:spcBef>
        <a:spcAft>
          <a:spcPct val="0"/>
        </a:spcAft>
        <a:defRPr sz="2600">
          <a:solidFill>
            <a:schemeClr val="tx1"/>
          </a:solidFill>
          <a:latin typeface="Arial" pitchFamily="34" charset="0"/>
        </a:defRPr>
      </a:lvl5pPr>
      <a:lvl6pPr marL="457200" algn="ctr" rtl="0" fontAlgn="base">
        <a:spcBef>
          <a:spcPct val="0"/>
        </a:spcBef>
        <a:spcAft>
          <a:spcPct val="0"/>
        </a:spcAft>
        <a:defRPr sz="2600">
          <a:solidFill>
            <a:schemeClr val="tx1"/>
          </a:solidFill>
          <a:latin typeface="Arial" pitchFamily="34" charset="0"/>
        </a:defRPr>
      </a:lvl6pPr>
      <a:lvl7pPr marL="914400" algn="ctr" rtl="0" fontAlgn="base">
        <a:spcBef>
          <a:spcPct val="0"/>
        </a:spcBef>
        <a:spcAft>
          <a:spcPct val="0"/>
        </a:spcAft>
        <a:defRPr sz="2600">
          <a:solidFill>
            <a:schemeClr val="tx1"/>
          </a:solidFill>
          <a:latin typeface="Arial" pitchFamily="34" charset="0"/>
        </a:defRPr>
      </a:lvl7pPr>
      <a:lvl8pPr marL="1371600" algn="ctr" rtl="0" fontAlgn="base">
        <a:spcBef>
          <a:spcPct val="0"/>
        </a:spcBef>
        <a:spcAft>
          <a:spcPct val="0"/>
        </a:spcAft>
        <a:defRPr sz="2600">
          <a:solidFill>
            <a:schemeClr val="tx1"/>
          </a:solidFill>
          <a:latin typeface="Arial" pitchFamily="34" charset="0"/>
        </a:defRPr>
      </a:lvl8pPr>
      <a:lvl9pPr marL="1828800" algn="ctr" rtl="0" fontAlgn="base">
        <a:spcBef>
          <a:spcPct val="0"/>
        </a:spcBef>
        <a:spcAft>
          <a:spcPct val="0"/>
        </a:spcAft>
        <a:defRPr sz="2600">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fontAlgn="base">
        <a:spcBef>
          <a:spcPct val="20000"/>
        </a:spcBef>
        <a:spcAft>
          <a:spcPct val="0"/>
        </a:spcAft>
        <a:buChar char="»"/>
        <a:defRPr sz="2200">
          <a:solidFill>
            <a:schemeClr val="tx1"/>
          </a:solidFill>
          <a:latin typeface="+mn-lt"/>
        </a:defRPr>
      </a:lvl6pPr>
      <a:lvl7pPr marL="2971800" indent="-228600" algn="l" rtl="0" fontAlgn="base">
        <a:spcBef>
          <a:spcPct val="20000"/>
        </a:spcBef>
        <a:spcAft>
          <a:spcPct val="0"/>
        </a:spcAft>
        <a:buChar char="»"/>
        <a:defRPr sz="2200">
          <a:solidFill>
            <a:schemeClr val="tx1"/>
          </a:solidFill>
          <a:latin typeface="+mn-lt"/>
        </a:defRPr>
      </a:lvl7pPr>
      <a:lvl8pPr marL="3429000" indent="-228600" algn="l" rtl="0" fontAlgn="base">
        <a:spcBef>
          <a:spcPct val="20000"/>
        </a:spcBef>
        <a:spcAft>
          <a:spcPct val="0"/>
        </a:spcAft>
        <a:buChar char="»"/>
        <a:defRPr sz="2200">
          <a:solidFill>
            <a:schemeClr val="tx1"/>
          </a:solidFill>
          <a:latin typeface="+mn-lt"/>
        </a:defRPr>
      </a:lvl8pPr>
      <a:lvl9pPr marL="3886200" indent="-228600" algn="l"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D579">
            <a:alpha val="19836"/>
          </a:srgbClr>
        </a:solidFill>
        <a:effectLst/>
      </p:bgPr>
    </p:bg>
    <p:spTree>
      <p:nvGrpSpPr>
        <p:cNvPr id="1" name=""/>
        <p:cNvGrpSpPr/>
        <p:nvPr/>
      </p:nvGrpSpPr>
      <p:grpSpPr>
        <a:xfrm>
          <a:off x="0" y="0"/>
          <a:ext cx="0" cy="0"/>
          <a:chOff x="0" y="0"/>
          <a:chExt cx="0" cy="0"/>
        </a:xfrm>
      </p:grpSpPr>
      <p:sp>
        <p:nvSpPr>
          <p:cNvPr id="56323" name="Rectangle 8"/>
          <p:cNvSpPr>
            <a:spLocks noGrp="1" noChangeArrowheads="1"/>
          </p:cNvSpPr>
          <p:nvPr>
            <p:ph type="body" idx="1"/>
          </p:nvPr>
        </p:nvSpPr>
        <p:spPr bwMode="auto">
          <a:xfrm>
            <a:off x="457200" y="11255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7"/>
          <p:cNvSpPr>
            <a:spLocks noGrp="1" noChangeArrowheads="1"/>
          </p:cNvSpPr>
          <p:nvPr>
            <p:ph type="title"/>
          </p:nvPr>
        </p:nvSpPr>
        <p:spPr bwMode="auto">
          <a:xfrm>
            <a:off x="457200" y="-171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0169" name="Rectangle 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i="0">
                <a:latin typeface="Arial" pitchFamily="34" charset="0"/>
              </a:defRPr>
            </a:lvl1pPr>
          </a:lstStyle>
          <a:p>
            <a:pPr>
              <a:defRPr/>
            </a:pPr>
            <a:endParaRPr lang="en-US" dirty="0">
              <a:solidFill>
                <a:srgbClr val="000000"/>
              </a:solidFill>
            </a:endParaRPr>
          </a:p>
        </p:txBody>
      </p:sp>
      <p:sp>
        <p:nvSpPr>
          <p:cNvPr id="1500170" name="Rectangle 1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latin typeface="Arial" pitchFamily="34" charset="0"/>
              </a:defRPr>
            </a:lvl1pPr>
          </a:lstStyle>
          <a:p>
            <a:pPr>
              <a:defRPr/>
            </a:pPr>
            <a:r>
              <a:rPr lang="en-GB">
                <a:solidFill>
                  <a:srgbClr val="000000"/>
                </a:solidFill>
              </a:rPr>
              <a:t>Eleanor Warr, RSC</a:t>
            </a:r>
            <a:endParaRPr lang="en-US" dirty="0">
              <a:solidFill>
                <a:srgbClr val="000000"/>
              </a:solidFill>
            </a:endParaRPr>
          </a:p>
        </p:txBody>
      </p:sp>
      <p:sp>
        <p:nvSpPr>
          <p:cNvPr id="1500171" name="Rectangle 11"/>
          <p:cNvSpPr>
            <a:spLocks noGrp="1" noChangeArrowheads="1"/>
          </p:cNvSpPr>
          <p:nvPr>
            <p:ph type="sldNum" sz="quarter" idx="4"/>
          </p:nvPr>
        </p:nvSpPr>
        <p:spPr bwMode="auto">
          <a:xfrm>
            <a:off x="6975475" y="60483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latin typeface="Arial" pitchFamily="34" charset="0"/>
              </a:defRPr>
            </a:lvl1pPr>
          </a:lstStyle>
          <a:p>
            <a:pPr>
              <a:defRPr/>
            </a:pPr>
            <a:fld id="{CA88551D-EE51-4533-8028-BADB7E11655D}" type="slidenum">
              <a:rPr lang="en-US">
                <a:solidFill>
                  <a:srgbClr val="000000"/>
                </a:solidFill>
              </a:rPr>
              <a:pPr>
                <a:defRPr/>
              </a:pPr>
              <a:t>‹#›</a:t>
            </a:fld>
            <a:endParaRPr lang="en-US" dirty="0">
              <a:solidFill>
                <a:srgbClr val="000000"/>
              </a:solidFill>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8" name="Group 7"/>
          <p:cNvGrpSpPr/>
          <p:nvPr/>
        </p:nvGrpSpPr>
        <p:grpSpPr>
          <a:xfrm>
            <a:off x="0" y="6286520"/>
            <a:ext cx="9144000" cy="571480"/>
            <a:chOff x="0" y="6286520"/>
            <a:chExt cx="9144000" cy="571480"/>
          </a:xfrm>
        </p:grpSpPr>
        <p:grpSp>
          <p:nvGrpSpPr>
            <p:cNvPr id="9" name="Group 18"/>
            <p:cNvGrpSpPr/>
            <p:nvPr userDrawn="1"/>
          </p:nvGrpSpPr>
          <p:grpSpPr>
            <a:xfrm>
              <a:off x="4429124" y="6357934"/>
              <a:ext cx="3071833" cy="500066"/>
              <a:chOff x="4429124" y="6357934"/>
              <a:chExt cx="3071833" cy="500066"/>
            </a:xfrm>
          </p:grpSpPr>
          <p:pic>
            <p:nvPicPr>
              <p:cNvPr id="12" name="Picture 2" descr="C:\Documents and Settings\Amit.Pandya\My Documents\Downloads\henry-Iv-part-1.jpg"/>
              <p:cNvPicPr>
                <a:picLocks noChangeAspect="1" noChangeArrowheads="1"/>
              </p:cNvPicPr>
              <p:nvPr/>
            </p:nvPicPr>
            <p:blipFill rotWithShape="1">
              <a:blip r:embed="rId16">
                <a:extLst>
                  <a:ext uri="{28A0092B-C50C-407E-A947-70E740481C1C}">
                    <a14:useLocalDpi xmlns:a14="http://schemas.microsoft.com/office/drawing/2010/main" val="0"/>
                  </a:ext>
                </a:extLst>
              </a:blip>
              <a:srcRect l="25419" t="65670" r="59978" b="3571"/>
              <a:stretch/>
            </p:blipFill>
            <p:spPr bwMode="auto">
              <a:xfrm>
                <a:off x="5643570" y="6357958"/>
                <a:ext cx="838167" cy="5000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Documents and Settings\Amit.Pandya\My Documents\Downloads\henry_iv_p2_3_610_407shar_s_c1.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7716" t="24447" r="-997" b="23571"/>
              <a:stretch/>
            </p:blipFill>
            <p:spPr bwMode="auto">
              <a:xfrm>
                <a:off x="4429124" y="6357934"/>
                <a:ext cx="1285884" cy="5000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Documents and Settings\Amit.Pandya\My Documents\Downloads\JS34112465.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8070" b="18179"/>
              <a:stretch/>
            </p:blipFill>
            <p:spPr bwMode="auto">
              <a:xfrm>
                <a:off x="6481776" y="6357958"/>
                <a:ext cx="1019181" cy="50004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C:\Documents and Settings\Amit.Pandya\My Documents\Downloads\henry-Iv-part-1.jpg"/>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l="39840" t="3215" r="34490" b="3571"/>
            <a:stretch/>
          </p:blipFill>
          <p:spPr bwMode="auto">
            <a:xfrm>
              <a:off x="7500958" y="6357958"/>
              <a:ext cx="357190" cy="5000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0" y="6286520"/>
              <a:ext cx="9144000" cy="904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dirty="0">
                <a:ln>
                  <a:noFill/>
                </a:ln>
                <a:solidFill>
                  <a:schemeClr val="tx1"/>
                </a:solidFill>
                <a:effectLst/>
                <a:latin typeface="Arial" pitchFamily="34" charset="0"/>
              </a:endParaRPr>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dt="0"/>
  <p:txStyles>
    <p:titleStyle>
      <a:lvl1pPr algn="ctr" rtl="0" eaLnBrk="0" fontAlgn="base" hangingPunct="0">
        <a:spcBef>
          <a:spcPct val="0"/>
        </a:spcBef>
        <a:spcAft>
          <a:spcPct val="0"/>
        </a:spcAft>
        <a:defRPr sz="2600">
          <a:solidFill>
            <a:schemeClr val="tx1"/>
          </a:solidFill>
          <a:latin typeface="+mj-lt"/>
          <a:ea typeface="+mj-ea"/>
          <a:cs typeface="+mj-cs"/>
        </a:defRPr>
      </a:lvl1pPr>
      <a:lvl2pPr algn="ctr" rtl="0" eaLnBrk="0" fontAlgn="base" hangingPunct="0">
        <a:spcBef>
          <a:spcPct val="0"/>
        </a:spcBef>
        <a:spcAft>
          <a:spcPct val="0"/>
        </a:spcAft>
        <a:defRPr sz="2600">
          <a:solidFill>
            <a:schemeClr val="tx1"/>
          </a:solidFill>
          <a:latin typeface="Arial" pitchFamily="34" charset="0"/>
        </a:defRPr>
      </a:lvl2pPr>
      <a:lvl3pPr algn="ctr" rtl="0" eaLnBrk="0" fontAlgn="base" hangingPunct="0">
        <a:spcBef>
          <a:spcPct val="0"/>
        </a:spcBef>
        <a:spcAft>
          <a:spcPct val="0"/>
        </a:spcAft>
        <a:defRPr sz="2600">
          <a:solidFill>
            <a:schemeClr val="tx1"/>
          </a:solidFill>
          <a:latin typeface="Arial" pitchFamily="34" charset="0"/>
        </a:defRPr>
      </a:lvl3pPr>
      <a:lvl4pPr algn="ctr" rtl="0" eaLnBrk="0" fontAlgn="base" hangingPunct="0">
        <a:spcBef>
          <a:spcPct val="0"/>
        </a:spcBef>
        <a:spcAft>
          <a:spcPct val="0"/>
        </a:spcAft>
        <a:defRPr sz="2600">
          <a:solidFill>
            <a:schemeClr val="tx1"/>
          </a:solidFill>
          <a:latin typeface="Arial" pitchFamily="34" charset="0"/>
        </a:defRPr>
      </a:lvl4pPr>
      <a:lvl5pPr algn="ctr" rtl="0" eaLnBrk="0" fontAlgn="base" hangingPunct="0">
        <a:spcBef>
          <a:spcPct val="0"/>
        </a:spcBef>
        <a:spcAft>
          <a:spcPct val="0"/>
        </a:spcAft>
        <a:defRPr sz="2600">
          <a:solidFill>
            <a:schemeClr val="tx1"/>
          </a:solidFill>
          <a:latin typeface="Arial" pitchFamily="34" charset="0"/>
        </a:defRPr>
      </a:lvl5pPr>
      <a:lvl6pPr marL="457200" algn="ctr" rtl="0" fontAlgn="base">
        <a:spcBef>
          <a:spcPct val="0"/>
        </a:spcBef>
        <a:spcAft>
          <a:spcPct val="0"/>
        </a:spcAft>
        <a:defRPr sz="2600">
          <a:solidFill>
            <a:schemeClr val="tx1"/>
          </a:solidFill>
          <a:latin typeface="Arial" pitchFamily="34" charset="0"/>
        </a:defRPr>
      </a:lvl6pPr>
      <a:lvl7pPr marL="914400" algn="ctr" rtl="0" fontAlgn="base">
        <a:spcBef>
          <a:spcPct val="0"/>
        </a:spcBef>
        <a:spcAft>
          <a:spcPct val="0"/>
        </a:spcAft>
        <a:defRPr sz="2600">
          <a:solidFill>
            <a:schemeClr val="tx1"/>
          </a:solidFill>
          <a:latin typeface="Arial" pitchFamily="34" charset="0"/>
        </a:defRPr>
      </a:lvl7pPr>
      <a:lvl8pPr marL="1371600" algn="ctr" rtl="0" fontAlgn="base">
        <a:spcBef>
          <a:spcPct val="0"/>
        </a:spcBef>
        <a:spcAft>
          <a:spcPct val="0"/>
        </a:spcAft>
        <a:defRPr sz="2600">
          <a:solidFill>
            <a:schemeClr val="tx1"/>
          </a:solidFill>
          <a:latin typeface="Arial" pitchFamily="34" charset="0"/>
        </a:defRPr>
      </a:lvl8pPr>
      <a:lvl9pPr marL="1828800" algn="ctr" rtl="0" fontAlgn="base">
        <a:spcBef>
          <a:spcPct val="0"/>
        </a:spcBef>
        <a:spcAft>
          <a:spcPct val="0"/>
        </a:spcAft>
        <a:defRPr sz="2600">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fontAlgn="base">
        <a:spcBef>
          <a:spcPct val="20000"/>
        </a:spcBef>
        <a:spcAft>
          <a:spcPct val="0"/>
        </a:spcAft>
        <a:buChar char="»"/>
        <a:defRPr sz="2200">
          <a:solidFill>
            <a:schemeClr val="tx1"/>
          </a:solidFill>
          <a:latin typeface="+mn-lt"/>
        </a:defRPr>
      </a:lvl6pPr>
      <a:lvl7pPr marL="2971800" indent="-228600" algn="l" rtl="0" fontAlgn="base">
        <a:spcBef>
          <a:spcPct val="20000"/>
        </a:spcBef>
        <a:spcAft>
          <a:spcPct val="0"/>
        </a:spcAft>
        <a:buChar char="»"/>
        <a:defRPr sz="2200">
          <a:solidFill>
            <a:schemeClr val="tx1"/>
          </a:solidFill>
          <a:latin typeface="+mn-lt"/>
        </a:defRPr>
      </a:lvl7pPr>
      <a:lvl8pPr marL="3429000" indent="-228600" algn="l" rtl="0" fontAlgn="base">
        <a:spcBef>
          <a:spcPct val="20000"/>
        </a:spcBef>
        <a:spcAft>
          <a:spcPct val="0"/>
        </a:spcAft>
        <a:buChar char="»"/>
        <a:defRPr sz="2200">
          <a:solidFill>
            <a:schemeClr val="tx1"/>
          </a:solidFill>
          <a:latin typeface="+mn-lt"/>
        </a:defRPr>
      </a:lvl8pPr>
      <a:lvl9pPr marL="3886200" indent="-228600" algn="l"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D579">
            <a:alpha val="19836"/>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455613"/>
            <a:ext cx="7162800" cy="992187"/>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52600" y="1676400"/>
            <a:ext cx="7162800" cy="4114800"/>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172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rgbClr val="EE3424"/>
                </a:solidFill>
                <a:latin typeface="Arial" charset="0"/>
                <a:ea typeface="MS Pゴシック" pitchFamily="-92" charset="-128"/>
                <a:cs typeface="+mn-cs"/>
              </a:defRPr>
            </a:lvl1pPr>
          </a:lstStyle>
          <a:p>
            <a:pPr>
              <a:defRPr/>
            </a:pPr>
            <a:endParaRPr lang="en-US" i="0" dirty="0"/>
          </a:p>
        </p:txBody>
      </p:sp>
      <p:sp>
        <p:nvSpPr>
          <p:cNvPr id="1029" name="Rectangle 5"/>
          <p:cNvSpPr>
            <a:spLocks noGrp="1" noChangeArrowheads="1"/>
          </p:cNvSpPr>
          <p:nvPr>
            <p:ph type="ftr" sz="quarter" idx="3"/>
          </p:nvPr>
        </p:nvSpPr>
        <p:spPr bwMode="auto">
          <a:xfrm>
            <a:off x="1524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solidFill>
                  <a:srgbClr val="EE3424"/>
                </a:solidFill>
                <a:latin typeface="Arial" charset="0"/>
                <a:ea typeface="MS Pゴシック" pitchFamily="-92" charset="-128"/>
                <a:cs typeface="+mn-cs"/>
              </a:defRPr>
            </a:lvl1pPr>
          </a:lstStyle>
          <a:p>
            <a:pPr algn="l">
              <a:defRPr/>
            </a:pPr>
            <a:r>
              <a:rPr lang="en-GB" i="0"/>
              <a:t>Eleanor Warr, RSC</a:t>
            </a:r>
            <a:endParaRPr lang="en-US" i="0" dirty="0"/>
          </a:p>
        </p:txBody>
      </p:sp>
      <p:sp>
        <p:nvSpPr>
          <p:cNvPr id="1030" name="Rectangle 6"/>
          <p:cNvSpPr>
            <a:spLocks noGrp="1" noChangeArrowheads="1"/>
          </p:cNvSpPr>
          <p:nvPr>
            <p:ph type="sldNum" sz="quarter" idx="4"/>
          </p:nvPr>
        </p:nvSpPr>
        <p:spPr bwMode="auto">
          <a:xfrm>
            <a:off x="8153400" y="6553200"/>
            <a:ext cx="838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rgbClr val="EE3424"/>
                </a:solidFill>
                <a:latin typeface="Arial" charset="0"/>
                <a:ea typeface="MS Pゴシック" pitchFamily="-92" charset="-128"/>
                <a:cs typeface="+mn-cs"/>
              </a:defRPr>
            </a:lvl1pPr>
          </a:lstStyle>
          <a:p>
            <a:pPr>
              <a:defRPr/>
            </a:pPr>
            <a:fld id="{94419657-0B80-4FF0-B321-CAE09AA35D4D}" type="slidenum">
              <a:rPr lang="en-US" i="0"/>
              <a:pPr>
                <a:defRPr/>
              </a:pPr>
              <a:t>‹#›</a:t>
            </a:fld>
            <a:endParaRPr lang="en-US" i="0" dirty="0"/>
          </a:p>
        </p:txBody>
      </p:sp>
      <p:sp>
        <p:nvSpPr>
          <p:cNvPr id="1035" name="Line 11"/>
          <p:cNvSpPr>
            <a:spLocks noChangeShapeType="1"/>
          </p:cNvSpPr>
          <p:nvPr/>
        </p:nvSpPr>
        <p:spPr bwMode="auto">
          <a:xfrm>
            <a:off x="0" y="6477000"/>
            <a:ext cx="9144000" cy="0"/>
          </a:xfrm>
          <a:prstGeom prst="line">
            <a:avLst/>
          </a:prstGeom>
          <a:noFill/>
          <a:ln w="63500">
            <a:solidFill>
              <a:srgbClr val="EE3424"/>
            </a:solidFill>
            <a:round/>
            <a:headEnd/>
            <a:tailEnd/>
          </a:ln>
          <a:effectLst/>
        </p:spPr>
        <p:txBody>
          <a:bodyPr wrap="none" anchor="ctr"/>
          <a:lstStyle/>
          <a:p>
            <a:pPr algn="l" eaLnBrk="0" hangingPunct="0">
              <a:defRPr/>
            </a:pPr>
            <a:endParaRPr lang="en-GB" sz="2400" i="0" dirty="0">
              <a:solidFill>
                <a:prstClr val="black"/>
              </a:solidFill>
              <a:ea typeface="MS Pゴシック" pitchFamily="-92" charset="-128"/>
            </a:endParaRPr>
          </a:p>
        </p:txBody>
      </p:sp>
      <p:pic>
        <p:nvPicPr>
          <p:cNvPr id="10248" name="Picture 12"/>
          <p:cNvPicPr>
            <a:picLocks noChangeAspect="1" noChangeArrowheads="1"/>
          </p:cNvPicPr>
          <p:nvPr/>
        </p:nvPicPr>
        <p:blipFill>
          <a:blip r:embed="rId14" cstate="email"/>
          <a:srcRect/>
          <a:stretch>
            <a:fillRect/>
          </a:stretch>
        </p:blipFill>
        <p:spPr bwMode="auto">
          <a:xfrm>
            <a:off x="0" y="0"/>
            <a:ext cx="1219200" cy="941388"/>
          </a:xfrm>
          <a:prstGeom prst="rect">
            <a:avLst/>
          </a:prstGeom>
          <a:noFill/>
          <a:ln w="9525">
            <a:noFill/>
            <a:miter lim="800000"/>
            <a:headEnd/>
            <a:tailEnd/>
          </a:ln>
        </p:spPr>
      </p:pic>
    </p:spTree>
    <p:extLst>
      <p:ext uri="{BB962C8B-B14F-4D97-AF65-F5344CB8AC3E}">
        <p14:creationId xmlns:p14="http://schemas.microsoft.com/office/powerpoint/2010/main" val="10007449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dt="0"/>
  <p:txStyles>
    <p:titleStyle>
      <a:lvl1pPr algn="l" rtl="0" eaLnBrk="0" fontAlgn="base" hangingPunct="0">
        <a:spcBef>
          <a:spcPct val="0"/>
        </a:spcBef>
        <a:spcAft>
          <a:spcPct val="0"/>
        </a:spcAft>
        <a:defRPr sz="3600" b="1">
          <a:solidFill>
            <a:srgbClr val="EE3424"/>
          </a:solidFill>
          <a:latin typeface="+mj-lt"/>
          <a:ea typeface="+mj-ea"/>
          <a:cs typeface="+mj-cs"/>
        </a:defRPr>
      </a:lvl1pPr>
      <a:lvl2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2pPr>
      <a:lvl3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3pPr>
      <a:lvl4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4pPr>
      <a:lvl5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5pPr>
      <a:lvl6pPr marL="457200" algn="l" rtl="0" fontAlgn="base">
        <a:spcBef>
          <a:spcPct val="0"/>
        </a:spcBef>
        <a:spcAft>
          <a:spcPct val="0"/>
        </a:spcAft>
        <a:defRPr sz="3600" b="1">
          <a:solidFill>
            <a:srgbClr val="EE3424"/>
          </a:solidFill>
          <a:latin typeface="Arial" charset="0"/>
          <a:ea typeface="MS Pゴシック" pitchFamily="-92" charset="-128"/>
        </a:defRPr>
      </a:lvl6pPr>
      <a:lvl7pPr marL="914400" algn="l" rtl="0" fontAlgn="base">
        <a:spcBef>
          <a:spcPct val="0"/>
        </a:spcBef>
        <a:spcAft>
          <a:spcPct val="0"/>
        </a:spcAft>
        <a:defRPr sz="3600" b="1">
          <a:solidFill>
            <a:srgbClr val="EE3424"/>
          </a:solidFill>
          <a:latin typeface="Arial" charset="0"/>
          <a:ea typeface="MS Pゴシック" pitchFamily="-92" charset="-128"/>
        </a:defRPr>
      </a:lvl7pPr>
      <a:lvl8pPr marL="1371600" algn="l" rtl="0" fontAlgn="base">
        <a:spcBef>
          <a:spcPct val="0"/>
        </a:spcBef>
        <a:spcAft>
          <a:spcPct val="0"/>
        </a:spcAft>
        <a:defRPr sz="3600" b="1">
          <a:solidFill>
            <a:srgbClr val="EE3424"/>
          </a:solidFill>
          <a:latin typeface="Arial" charset="0"/>
          <a:ea typeface="MS Pゴシック" pitchFamily="-92" charset="-128"/>
        </a:defRPr>
      </a:lvl8pPr>
      <a:lvl9pPr marL="1828800" algn="l" rtl="0" fontAlgn="base">
        <a:spcBef>
          <a:spcPct val="0"/>
        </a:spcBef>
        <a:spcAft>
          <a:spcPct val="0"/>
        </a:spcAft>
        <a:defRPr sz="3600" b="1">
          <a:solidFill>
            <a:srgbClr val="EE3424"/>
          </a:solidFill>
          <a:latin typeface="Arial" charset="0"/>
          <a:ea typeface="MS Pゴシック" pitchFamily="-92" charset="-128"/>
        </a:defRPr>
      </a:lvl9pPr>
    </p:titleStyle>
    <p:bodyStyle>
      <a:lvl1pPr marL="342900" indent="-342900" algn="l" rtl="0" eaLnBrk="0" fontAlgn="base" hangingPunct="0">
        <a:spcBef>
          <a:spcPct val="20000"/>
        </a:spcBef>
        <a:spcAft>
          <a:spcPct val="0"/>
        </a:spcAft>
        <a:buFont typeface="Wingdings" pitchFamily="2" charset="2"/>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200">
          <a:solidFill>
            <a:schemeClr val="tx1"/>
          </a:solidFill>
          <a:latin typeface="+mn-lt"/>
          <a:ea typeface="+mn-ea"/>
        </a:defRPr>
      </a:lvl2pPr>
      <a:lvl3pPr marL="1143000" indent="-228600" algn="l" rtl="0" eaLnBrk="0" fontAlgn="base" hangingPunct="0">
        <a:spcBef>
          <a:spcPct val="20000"/>
        </a:spcBef>
        <a:spcAft>
          <a:spcPct val="0"/>
        </a:spcAft>
        <a:buFont typeface="Wingdings" pitchFamily="2" charset="2"/>
        <a:buChar char=""/>
        <a:defRPr sz="2200">
          <a:solidFill>
            <a:schemeClr val="tx1"/>
          </a:solidFill>
          <a:latin typeface="+mn-lt"/>
          <a:ea typeface="+mn-ea"/>
        </a:defRPr>
      </a:lvl3pPr>
      <a:lvl4pPr marL="1600200" indent="-228600" algn="l" rtl="0" eaLnBrk="0" fontAlgn="base" hangingPunct="0">
        <a:spcBef>
          <a:spcPct val="20000"/>
        </a:spcBef>
        <a:spcAft>
          <a:spcPct val="0"/>
        </a:spcAft>
        <a:buFont typeface="Wingdings" pitchFamily="2" charset="2"/>
        <a:buChar char=""/>
        <a:defRPr sz="2200">
          <a:solidFill>
            <a:schemeClr val="tx1"/>
          </a:solidFill>
          <a:latin typeface="+mn-lt"/>
          <a:ea typeface="+mn-ea"/>
        </a:defRPr>
      </a:lvl4pPr>
      <a:lvl5pPr marL="2057400" indent="-228600" algn="l" rtl="0" eaLnBrk="0" fontAlgn="base" hangingPunct="0">
        <a:spcBef>
          <a:spcPct val="20000"/>
        </a:spcBef>
        <a:spcAft>
          <a:spcPct val="0"/>
        </a:spcAft>
        <a:buFont typeface="Wingdings" pitchFamily="2" charset="2"/>
        <a:buChar char=""/>
        <a:defRPr sz="2200">
          <a:solidFill>
            <a:schemeClr val="tx1"/>
          </a:solidFill>
          <a:latin typeface="+mn-lt"/>
          <a:ea typeface="+mn-ea"/>
        </a:defRPr>
      </a:lvl5pPr>
      <a:lvl6pPr marL="2514600" indent="-228600" algn="l" rtl="0" fontAlgn="base">
        <a:spcBef>
          <a:spcPct val="20000"/>
        </a:spcBef>
        <a:spcAft>
          <a:spcPct val="0"/>
        </a:spcAft>
        <a:buFont typeface="Wingdings" pitchFamily="2" charset="2"/>
        <a:buChar char=""/>
        <a:defRPr sz="2200">
          <a:solidFill>
            <a:schemeClr val="tx1"/>
          </a:solidFill>
          <a:latin typeface="+mn-lt"/>
          <a:ea typeface="+mn-ea"/>
        </a:defRPr>
      </a:lvl6pPr>
      <a:lvl7pPr marL="2971800" indent="-228600" algn="l" rtl="0" fontAlgn="base">
        <a:spcBef>
          <a:spcPct val="20000"/>
        </a:spcBef>
        <a:spcAft>
          <a:spcPct val="0"/>
        </a:spcAft>
        <a:buFont typeface="Wingdings" pitchFamily="2" charset="2"/>
        <a:buChar char=""/>
        <a:defRPr sz="2200">
          <a:solidFill>
            <a:schemeClr val="tx1"/>
          </a:solidFill>
          <a:latin typeface="+mn-lt"/>
          <a:ea typeface="+mn-ea"/>
        </a:defRPr>
      </a:lvl7pPr>
      <a:lvl8pPr marL="3429000" indent="-228600" algn="l" rtl="0" fontAlgn="base">
        <a:spcBef>
          <a:spcPct val="20000"/>
        </a:spcBef>
        <a:spcAft>
          <a:spcPct val="0"/>
        </a:spcAft>
        <a:buFont typeface="Wingdings" pitchFamily="2" charset="2"/>
        <a:buChar char=""/>
        <a:defRPr sz="2200">
          <a:solidFill>
            <a:schemeClr val="tx1"/>
          </a:solidFill>
          <a:latin typeface="+mn-lt"/>
          <a:ea typeface="+mn-ea"/>
        </a:defRPr>
      </a:lvl8pPr>
      <a:lvl9pPr marL="3886200" indent="-228600" algn="l" rtl="0" fontAlgn="base">
        <a:spcBef>
          <a:spcPct val="20000"/>
        </a:spcBef>
        <a:spcAft>
          <a:spcPct val="0"/>
        </a:spcAft>
        <a:buFont typeface="Wingdings" pitchFamily="2" charset="2"/>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hyperlink" Target="http://www.rsc.org.uk/education/impact-and-research" TargetMode="External"/><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hyperlink" Target="mailto:Eleanor.@rsc.org.uk"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8" name="Footer Placeholder 3">
            <a:extLst>
              <a:ext uri="{FF2B5EF4-FFF2-40B4-BE49-F238E27FC236}">
                <a16:creationId xmlns:a16="http://schemas.microsoft.com/office/drawing/2014/main" id="{BD587E3D-1D49-CD45-48BF-9DC1173DEB80}"/>
              </a:ext>
            </a:extLst>
          </p:cNvPr>
          <p:cNvSpPr>
            <a:spLocks noGrp="1"/>
          </p:cNvSpPr>
          <p:nvPr>
            <p:ph type="ftr" sz="quarter" idx="11"/>
          </p:nvPr>
        </p:nvSpPr>
        <p:spPr>
          <a:xfrm>
            <a:off x="152400" y="6553200"/>
            <a:ext cx="2895600" cy="304800"/>
          </a:xfrm>
        </p:spPr>
        <p:txBody>
          <a:bodyPr/>
          <a:lstStyle/>
          <a:p>
            <a:pPr>
              <a:spcAft>
                <a:spcPts val="600"/>
              </a:spcAft>
            </a:pPr>
            <a:r>
              <a:rPr lang="en-GB" sz="1100" dirty="0">
                <a:latin typeface="Arial"/>
                <a:ea typeface="MS Pゴシック"/>
                <a:cs typeface="MS Pゴシック"/>
              </a:rPr>
              <a:t>Royal Shakespeare Company</a:t>
            </a:r>
            <a:endParaRPr lang="en-US" sz="1100" dirty="0">
              <a:latin typeface="Arial" pitchFamily="34" charset="0"/>
              <a:ea typeface="MS Pゴシック"/>
              <a:cs typeface="MS Pゴシック"/>
            </a:endParaRPr>
          </a:p>
        </p:txBody>
      </p:sp>
      <p:pic>
        <p:nvPicPr>
          <p:cNvPr id="2" name="Picture 1" descr="A black background with white text&#10;&#10;AI-generated content may be incorrect.">
            <a:extLst>
              <a:ext uri="{FF2B5EF4-FFF2-40B4-BE49-F238E27FC236}">
                <a16:creationId xmlns:a16="http://schemas.microsoft.com/office/drawing/2014/main" id="{28C6BF05-2315-0BA1-25B4-166DE5236776}"/>
              </a:ext>
            </a:extLst>
          </p:cNvPr>
          <p:cNvPicPr>
            <a:picLocks noChangeAspect="1"/>
          </p:cNvPicPr>
          <p:nvPr/>
        </p:nvPicPr>
        <p:blipFill>
          <a:blip r:embed="rId3"/>
          <a:stretch>
            <a:fillRect/>
          </a:stretch>
        </p:blipFill>
        <p:spPr>
          <a:xfrm>
            <a:off x="0" y="1448686"/>
            <a:ext cx="9144000" cy="1674628"/>
          </a:xfrm>
          <a:prstGeom prst="rect">
            <a:avLst/>
          </a:prstGeom>
        </p:spPr>
      </p:pic>
      <p:pic>
        <p:nvPicPr>
          <p:cNvPr id="5" name="Picture 4" descr="A collage of a child and a child&#10;&#10;AI-generated content may be incorrect.">
            <a:extLst>
              <a:ext uri="{FF2B5EF4-FFF2-40B4-BE49-F238E27FC236}">
                <a16:creationId xmlns:a16="http://schemas.microsoft.com/office/drawing/2014/main" id="{4575B83E-10D5-80A8-7D53-18C263DAB077}"/>
              </a:ext>
            </a:extLst>
          </p:cNvPr>
          <p:cNvPicPr>
            <a:picLocks noChangeAspect="1"/>
          </p:cNvPicPr>
          <p:nvPr/>
        </p:nvPicPr>
        <p:blipFill>
          <a:blip r:embed="rId4"/>
          <a:stretch>
            <a:fillRect/>
          </a:stretch>
        </p:blipFill>
        <p:spPr>
          <a:xfrm>
            <a:off x="0" y="3119795"/>
            <a:ext cx="9144000" cy="1613243"/>
          </a:xfrm>
          <a:prstGeom prst="rect">
            <a:avLst/>
          </a:prstGeom>
        </p:spPr>
      </p:pic>
    </p:spTree>
    <p:extLst>
      <p:ext uri="{BB962C8B-B14F-4D97-AF65-F5344CB8AC3E}">
        <p14:creationId xmlns:p14="http://schemas.microsoft.com/office/powerpoint/2010/main" val="22655984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B297D-DA78-9C2A-DC67-05404E84221F}"/>
              </a:ext>
            </a:extLst>
          </p:cNvPr>
          <p:cNvSpPr txBox="1">
            <a:spLocks/>
          </p:cNvSpPr>
          <p:nvPr/>
        </p:nvSpPr>
        <p:spPr bwMode="auto">
          <a:xfrm>
            <a:off x="1752600" y="455613"/>
            <a:ext cx="7162800" cy="992187"/>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b="1">
                <a:solidFill>
                  <a:srgbClr val="EE3424"/>
                </a:solidFill>
                <a:latin typeface="+mj-lt"/>
                <a:ea typeface="+mj-ea"/>
                <a:cs typeface="+mj-cs"/>
              </a:defRPr>
            </a:lvl1pPr>
            <a:lvl2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2pPr>
            <a:lvl3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3pPr>
            <a:lvl4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4pPr>
            <a:lvl5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5pPr>
            <a:lvl6pPr marL="457200" algn="l" rtl="0" fontAlgn="base">
              <a:spcBef>
                <a:spcPct val="0"/>
              </a:spcBef>
              <a:spcAft>
                <a:spcPct val="0"/>
              </a:spcAft>
              <a:defRPr sz="3600" b="1">
                <a:solidFill>
                  <a:srgbClr val="EE3424"/>
                </a:solidFill>
                <a:latin typeface="Arial" charset="0"/>
                <a:ea typeface="MS Pゴシック" pitchFamily="-92" charset="-128"/>
              </a:defRPr>
            </a:lvl6pPr>
            <a:lvl7pPr marL="914400" algn="l" rtl="0" fontAlgn="base">
              <a:spcBef>
                <a:spcPct val="0"/>
              </a:spcBef>
              <a:spcAft>
                <a:spcPct val="0"/>
              </a:spcAft>
              <a:defRPr sz="3600" b="1">
                <a:solidFill>
                  <a:srgbClr val="EE3424"/>
                </a:solidFill>
                <a:latin typeface="Arial" charset="0"/>
                <a:ea typeface="MS Pゴシック" pitchFamily="-92" charset="-128"/>
              </a:defRPr>
            </a:lvl7pPr>
            <a:lvl8pPr marL="1371600" algn="l" rtl="0" fontAlgn="base">
              <a:spcBef>
                <a:spcPct val="0"/>
              </a:spcBef>
              <a:spcAft>
                <a:spcPct val="0"/>
              </a:spcAft>
              <a:defRPr sz="3600" b="1">
                <a:solidFill>
                  <a:srgbClr val="EE3424"/>
                </a:solidFill>
                <a:latin typeface="Arial" charset="0"/>
                <a:ea typeface="MS Pゴシック" pitchFamily="-92" charset="-128"/>
              </a:defRPr>
            </a:lvl8pPr>
            <a:lvl9pPr marL="1828800" algn="l" rtl="0" fontAlgn="base">
              <a:spcBef>
                <a:spcPct val="0"/>
              </a:spcBef>
              <a:spcAft>
                <a:spcPct val="0"/>
              </a:spcAft>
              <a:defRPr sz="3600" b="1">
                <a:solidFill>
                  <a:srgbClr val="EE3424"/>
                </a:solidFill>
                <a:latin typeface="Arial" charset="0"/>
                <a:ea typeface="MS Pゴシック" pitchFamily="-92" charset="-128"/>
              </a:defRPr>
            </a:lvl9pPr>
          </a:lstStyle>
          <a:p>
            <a:pPr>
              <a:spcAft>
                <a:spcPts val="600"/>
              </a:spcAft>
            </a:pPr>
            <a:r>
              <a:rPr lang="en-US" i="0" kern="0" dirty="0"/>
              <a:t>Teacher Research Network</a:t>
            </a:r>
            <a:endParaRPr lang="en-US" kern="0" dirty="0"/>
          </a:p>
        </p:txBody>
      </p:sp>
      <p:sp>
        <p:nvSpPr>
          <p:cNvPr id="9" name="Footer Placeholder 3">
            <a:extLst>
              <a:ext uri="{FF2B5EF4-FFF2-40B4-BE49-F238E27FC236}">
                <a16:creationId xmlns:a16="http://schemas.microsoft.com/office/drawing/2014/main" id="{C0B6F099-C43A-D474-D8A1-B9F5523D93F6}"/>
              </a:ext>
            </a:extLst>
          </p:cNvPr>
          <p:cNvSpPr>
            <a:spLocks noGrp="1"/>
          </p:cNvSpPr>
          <p:nvPr>
            <p:ph type="ftr" sz="quarter" idx="11"/>
          </p:nvPr>
        </p:nvSpPr>
        <p:spPr>
          <a:xfrm>
            <a:off x="152400" y="6553200"/>
            <a:ext cx="28956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GB" sz="1100" dirty="0">
                <a:latin typeface="Arial"/>
                <a:cs typeface="Arial"/>
              </a:rPr>
              <a:t>Royal Shakespeare Company</a:t>
            </a:r>
            <a:endParaRPr lang="en-US" dirty="0"/>
          </a:p>
        </p:txBody>
      </p:sp>
      <p:sp>
        <p:nvSpPr>
          <p:cNvPr id="5" name="TextBox 4">
            <a:extLst>
              <a:ext uri="{FF2B5EF4-FFF2-40B4-BE49-F238E27FC236}">
                <a16:creationId xmlns:a16="http://schemas.microsoft.com/office/drawing/2014/main" id="{B1DAAF9E-95C2-82F9-775A-2C38B5AEE5E6}"/>
              </a:ext>
            </a:extLst>
          </p:cNvPr>
          <p:cNvSpPr txBox="1"/>
          <p:nvPr/>
        </p:nvSpPr>
        <p:spPr bwMode="auto">
          <a:xfrm>
            <a:off x="1752600" y="1676400"/>
            <a:ext cx="7162800" cy="4114800"/>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rtlCol="0" anchor="t" anchorCtr="0" compatLnSpc="1">
            <a:prstTxWarp prst="textNoShape">
              <a:avLst/>
            </a:prstTxWarp>
            <a:normAutofit/>
          </a:bodyPr>
          <a:lstStyle/>
          <a:p>
            <a:pPr marL="396875" lvl="1" indent="-342900" algn="l">
              <a:lnSpc>
                <a:spcPts val="2600"/>
              </a:lnSpc>
            </a:pPr>
            <a:endParaRPr lang="en-GB" sz="1600" i="0" dirty="0">
              <a:latin typeface="+mn-lt"/>
            </a:endParaRPr>
          </a:p>
        </p:txBody>
      </p:sp>
      <p:sp>
        <p:nvSpPr>
          <p:cNvPr id="6" name="Content Placeholder 2">
            <a:extLst>
              <a:ext uri="{FF2B5EF4-FFF2-40B4-BE49-F238E27FC236}">
                <a16:creationId xmlns:a16="http://schemas.microsoft.com/office/drawing/2014/main" id="{556C6C06-BF59-E080-6566-4366C35E0399}"/>
              </a:ext>
            </a:extLst>
          </p:cNvPr>
          <p:cNvSpPr txBox="1">
            <a:spLocks/>
          </p:cNvSpPr>
          <p:nvPr/>
        </p:nvSpPr>
        <p:spPr>
          <a:xfrm>
            <a:off x="414201" y="169137"/>
            <a:ext cx="419201" cy="5720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T</a:t>
            </a:r>
          </a:p>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R</a:t>
            </a:r>
          </a:p>
        </p:txBody>
      </p:sp>
      <p:sp>
        <p:nvSpPr>
          <p:cNvPr id="7" name="Content Placeholder 2">
            <a:extLst>
              <a:ext uri="{FF2B5EF4-FFF2-40B4-BE49-F238E27FC236}">
                <a16:creationId xmlns:a16="http://schemas.microsoft.com/office/drawing/2014/main" id="{F7E59B8E-34D6-91BD-C40D-BD79105161F0}"/>
              </a:ext>
            </a:extLst>
          </p:cNvPr>
          <p:cNvSpPr txBox="1">
            <a:spLocks/>
          </p:cNvSpPr>
          <p:nvPr/>
        </p:nvSpPr>
        <p:spPr>
          <a:xfrm>
            <a:off x="4499992" y="1474457"/>
            <a:ext cx="4423470" cy="41445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Aft>
                <a:spcPts val="600"/>
              </a:spcAft>
              <a:buNone/>
            </a:pPr>
            <a:r>
              <a:rPr lang="en-GB" sz="1200" dirty="0">
                <a:solidFill>
                  <a:srgbClr val="B4BAAE"/>
                </a:solidFill>
                <a:latin typeface="Futura ND Book" panose="020B0502020204020303" pitchFamily="34" charset="0"/>
                <a:cs typeface="Futura Medium" panose="020B0602020204020303" pitchFamily="34" charset="-79"/>
              </a:rPr>
              <a:t>Juliet's wavy auburn mystic hair flows gracefully in the wind. It's like the dashing sea. Her mesmerising honest brown eyes and her heart fill when Romeo is in sight. She has lips like roses. Juliet is a beautiful smart simple-minded person and her dress is a beautiful piece of clothing fitting perfectly around her thin waist. </a:t>
            </a:r>
            <a:r>
              <a:rPr lang="en-GB" sz="1200" dirty="0">
                <a:solidFill>
                  <a:srgbClr val="E03222"/>
                </a:solidFill>
                <a:latin typeface="Futura ND Book" panose="020B0502020204020303" pitchFamily="34" charset="0"/>
                <a:cs typeface="Futura Medium" panose="020B0602020204020303" pitchFamily="34" charset="-79"/>
              </a:rPr>
              <a:t>The dress looks like it's made out of cloud </a:t>
            </a:r>
            <a:r>
              <a:rPr lang="en-GB" sz="1200" dirty="0">
                <a:solidFill>
                  <a:srgbClr val="B4BAAE"/>
                </a:solidFill>
                <a:latin typeface="Futura ND Book" panose="020B0502020204020303" pitchFamily="34" charset="0"/>
                <a:cs typeface="Futura Medium" panose="020B0602020204020303" pitchFamily="34" charset="-79"/>
              </a:rPr>
              <a:t>and Juliet's hands could sew the neatest of things. She is said to be the goddess of beauty in her parts. And when she giggles the whole world brightens up in her laughter and Juliet can shine like the god of music. </a:t>
            </a:r>
            <a:r>
              <a:rPr lang="en-GB" sz="1200" dirty="0">
                <a:solidFill>
                  <a:srgbClr val="E03222"/>
                </a:solidFill>
                <a:latin typeface="Futura ND Book" panose="020B0502020204020303" pitchFamily="34" charset="0"/>
                <a:cs typeface="Futura Medium" panose="020B0602020204020303" pitchFamily="34" charset="-79"/>
              </a:rPr>
              <a:t>When she dances, it’s like the stars are taking her to heaven. </a:t>
            </a:r>
            <a:r>
              <a:rPr lang="en-GB" sz="1200" dirty="0">
                <a:solidFill>
                  <a:srgbClr val="B4BAAE"/>
                </a:solidFill>
                <a:latin typeface="Futura ND Book" panose="020B0502020204020303" pitchFamily="34" charset="0"/>
                <a:cs typeface="Futura Medium" panose="020B0602020204020303" pitchFamily="34" charset="-79"/>
              </a:rPr>
              <a:t>She is just perfect in everything and she loves to sing with the birds and Juliet loves to feed the squirrels in her free time. </a:t>
            </a:r>
            <a:r>
              <a:rPr lang="en-GB" sz="1200" dirty="0">
                <a:solidFill>
                  <a:srgbClr val="E03222"/>
                </a:solidFill>
                <a:latin typeface="Futura ND Book" panose="020B0502020204020303" pitchFamily="34" charset="0"/>
                <a:cs typeface="Futura Medium" panose="020B0602020204020303" pitchFamily="34" charset="-79"/>
              </a:rPr>
              <a:t>At parties the more he dances with grace the brighter the stars shine. </a:t>
            </a:r>
            <a:r>
              <a:rPr lang="en-GB" sz="1200" dirty="0">
                <a:solidFill>
                  <a:srgbClr val="B4BAAE"/>
                </a:solidFill>
                <a:latin typeface="Futura ND Book" panose="020B0502020204020303" pitchFamily="34" charset="0"/>
                <a:cs typeface="Futura Medium" panose="020B0602020204020303" pitchFamily="34" charset="-79"/>
              </a:rPr>
              <a:t>By the break of day, she's still grooving, singing and dancing, not even breaking a sweat.</a:t>
            </a:r>
          </a:p>
        </p:txBody>
      </p:sp>
      <p:grpSp>
        <p:nvGrpSpPr>
          <p:cNvPr id="8" name="Group 7">
            <a:extLst>
              <a:ext uri="{FF2B5EF4-FFF2-40B4-BE49-F238E27FC236}">
                <a16:creationId xmlns:a16="http://schemas.microsoft.com/office/drawing/2014/main" id="{55EC3254-5086-8FC1-9577-2DDD309B77C1}"/>
              </a:ext>
            </a:extLst>
          </p:cNvPr>
          <p:cNvGrpSpPr/>
          <p:nvPr/>
        </p:nvGrpSpPr>
        <p:grpSpPr>
          <a:xfrm>
            <a:off x="487705" y="484711"/>
            <a:ext cx="332393" cy="330200"/>
            <a:chOff x="447096" y="484711"/>
            <a:chExt cx="419201" cy="330200"/>
          </a:xfrm>
        </p:grpSpPr>
        <p:cxnSp>
          <p:nvCxnSpPr>
            <p:cNvPr id="10" name="Straight Connector 9">
              <a:extLst>
                <a:ext uri="{FF2B5EF4-FFF2-40B4-BE49-F238E27FC236}">
                  <a16:creationId xmlns:a16="http://schemas.microsoft.com/office/drawing/2014/main" id="{AA25FE28-045F-4271-ECBA-863F5D8CA7F6}"/>
                </a:ext>
              </a:extLst>
            </p:cNvPr>
            <p:cNvCxnSpPr>
              <a:cxnSpLocks/>
            </p:cNvCxnSpPr>
            <p:nvPr/>
          </p:nvCxnSpPr>
          <p:spPr>
            <a:xfrm>
              <a:off x="447096" y="484711"/>
              <a:ext cx="41920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C2B0BB5-D0A7-C59D-C27B-FC13BB24F7CB}"/>
                </a:ext>
              </a:extLst>
            </p:cNvPr>
            <p:cNvCxnSpPr>
              <a:cxnSpLocks/>
            </p:cNvCxnSpPr>
            <p:nvPr/>
          </p:nvCxnSpPr>
          <p:spPr>
            <a:xfrm>
              <a:off x="447096" y="814911"/>
              <a:ext cx="41920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12" name="Content Placeholder 2">
            <a:extLst>
              <a:ext uri="{FF2B5EF4-FFF2-40B4-BE49-F238E27FC236}">
                <a16:creationId xmlns:a16="http://schemas.microsoft.com/office/drawing/2014/main" id="{67DDB541-D982-DD5D-E662-7B2E1004A7E5}"/>
              </a:ext>
            </a:extLst>
          </p:cNvPr>
          <p:cNvSpPr txBox="1">
            <a:spLocks/>
          </p:cNvSpPr>
          <p:nvPr/>
        </p:nvSpPr>
        <p:spPr>
          <a:xfrm>
            <a:off x="421161" y="169137"/>
            <a:ext cx="419201" cy="5720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 </a:t>
            </a:r>
          </a:p>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 </a:t>
            </a:r>
          </a:p>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N</a:t>
            </a:r>
            <a:endParaRPr lang="en-GB" sz="1600" b="1" dirty="0">
              <a:solidFill>
                <a:schemeClr val="bg1"/>
              </a:solidFill>
              <a:latin typeface="FuturaNDDemibold" panose="020B0702020204020203" pitchFamily="34" charset="0"/>
              <a:cs typeface="Futura" panose="020B0602020204020303" pitchFamily="34" charset="-79"/>
            </a:endParaRPr>
          </a:p>
          <a:p>
            <a:pPr marL="0" indent="0" algn="ctr">
              <a:lnSpc>
                <a:spcPts val="2100"/>
              </a:lnSpc>
              <a:buFont typeface="Arial" panose="020B0604020202020204" pitchFamily="34" charset="0"/>
              <a:buNone/>
            </a:pPr>
            <a:endParaRPr lang="en-GB" sz="1600" b="1" dirty="0">
              <a:latin typeface="FuturaNDDemibold" panose="020B0702020204020203" pitchFamily="34" charset="0"/>
              <a:cs typeface="Futura" panose="020B0602020204020303" pitchFamily="34" charset="-79"/>
            </a:endParaRPr>
          </a:p>
        </p:txBody>
      </p:sp>
      <p:sp>
        <p:nvSpPr>
          <p:cNvPr id="14" name="Content Placeholder 2">
            <a:extLst>
              <a:ext uri="{FF2B5EF4-FFF2-40B4-BE49-F238E27FC236}">
                <a16:creationId xmlns:a16="http://schemas.microsoft.com/office/drawing/2014/main" id="{AD7650E9-72EA-57ED-2DE1-95753CE3CDEA}"/>
              </a:ext>
            </a:extLst>
          </p:cNvPr>
          <p:cNvSpPr txBox="1">
            <a:spLocks/>
          </p:cNvSpPr>
          <p:nvPr/>
        </p:nvSpPr>
        <p:spPr>
          <a:xfrm>
            <a:off x="-108520" y="5927432"/>
            <a:ext cx="4965234" cy="4764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buFont typeface="Arial" panose="020B0604020202020204" pitchFamily="34" charset="0"/>
              <a:buNone/>
            </a:pPr>
            <a:r>
              <a:rPr lang="en-GB" sz="1000" spc="200" dirty="0">
                <a:solidFill>
                  <a:srgbClr val="E03222"/>
                </a:solidFill>
                <a:latin typeface="Futura ND Book" panose="020B0502020204020303"/>
              </a:rPr>
              <a:t>ORGINAL SCAN</a:t>
            </a:r>
            <a:endParaRPr lang="en-GB" sz="1000" b="1" spc="200" dirty="0">
              <a:solidFill>
                <a:srgbClr val="E03222"/>
              </a:solidFill>
              <a:latin typeface="Futura ND Book" panose="020B0502020204020303"/>
            </a:endParaRPr>
          </a:p>
        </p:txBody>
      </p:sp>
      <p:sp>
        <p:nvSpPr>
          <p:cNvPr id="15" name="Content Placeholder 2">
            <a:extLst>
              <a:ext uri="{FF2B5EF4-FFF2-40B4-BE49-F238E27FC236}">
                <a16:creationId xmlns:a16="http://schemas.microsoft.com/office/drawing/2014/main" id="{0488DA79-9299-7EE1-2309-615205CBD069}"/>
              </a:ext>
            </a:extLst>
          </p:cNvPr>
          <p:cNvSpPr txBox="1">
            <a:spLocks/>
          </p:cNvSpPr>
          <p:nvPr/>
        </p:nvSpPr>
        <p:spPr>
          <a:xfrm>
            <a:off x="4026366" y="5889469"/>
            <a:ext cx="4965234" cy="4764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buFont typeface="Arial" panose="020B0604020202020204" pitchFamily="34" charset="0"/>
              <a:buNone/>
            </a:pPr>
            <a:r>
              <a:rPr lang="en-GB" sz="1000" spc="200" dirty="0">
                <a:solidFill>
                  <a:srgbClr val="E03222"/>
                </a:solidFill>
                <a:latin typeface="Futura ND Book" panose="020B0502020204020303"/>
              </a:rPr>
              <a:t>CORRECTED SPELLING</a:t>
            </a:r>
            <a:endParaRPr lang="en-GB" sz="1000" b="1" spc="200" dirty="0">
              <a:solidFill>
                <a:srgbClr val="E03222"/>
              </a:solidFill>
              <a:latin typeface="Futura ND Book" panose="020B0502020204020303"/>
            </a:endParaRPr>
          </a:p>
          <a:p>
            <a:pPr marL="0" indent="0" algn="ctr">
              <a:buFont typeface="Arial" panose="020B0604020202020204" pitchFamily="34" charset="0"/>
              <a:buNone/>
            </a:pPr>
            <a:endParaRPr lang="en-GB" sz="1000" i="1" dirty="0">
              <a:solidFill>
                <a:srgbClr val="E03222"/>
              </a:solidFill>
              <a:latin typeface="Futura ND Book" panose="020B0502020204020303"/>
            </a:endParaRPr>
          </a:p>
          <a:p>
            <a:pPr marL="0" indent="0" algn="ctr">
              <a:buFont typeface="Arial" panose="020B0604020202020204" pitchFamily="34" charset="0"/>
              <a:buNone/>
            </a:pPr>
            <a:endParaRPr lang="en-GB" sz="1000" i="1" dirty="0">
              <a:solidFill>
                <a:srgbClr val="E03222"/>
              </a:solidFill>
              <a:latin typeface="Futura ND Book" panose="020B0502020204020303"/>
            </a:endParaRPr>
          </a:p>
        </p:txBody>
      </p:sp>
      <p:pic>
        <p:nvPicPr>
          <p:cNvPr id="2" name="Picture 1" descr="Writing sample">
            <a:extLst>
              <a:ext uri="{FF2B5EF4-FFF2-40B4-BE49-F238E27FC236}">
                <a16:creationId xmlns:a16="http://schemas.microsoft.com/office/drawing/2014/main" id="{EF238B3E-9E3B-0FC7-990A-0CF9B41EDDE7}"/>
              </a:ext>
            </a:extLst>
          </p:cNvPr>
          <p:cNvPicPr>
            <a:picLocks noChangeAspect="1"/>
          </p:cNvPicPr>
          <p:nvPr/>
        </p:nvPicPr>
        <p:blipFill rotWithShape="1">
          <a:blip r:embed="rId3" cstate="print">
            <a:biLevel thresh="75000"/>
            <a:alphaModFix amt="30000"/>
            <a:extLst>
              <a:ext uri="{BEBA8EAE-BF5A-486C-A8C5-ECC9F3942E4B}">
                <a14:imgProps xmlns:a14="http://schemas.microsoft.com/office/drawing/2010/main">
                  <a14:imgLayer r:embed="rId4">
                    <a14:imgEffect>
                      <a14:artisticPhotocopy trans="25000" detail="10"/>
                    </a14:imgEffect>
                  </a14:imgLayer>
                </a14:imgProps>
              </a:ext>
              <a:ext uri="{28A0092B-C50C-407E-A947-70E740481C1C}">
                <a14:useLocalDpi xmlns:a14="http://schemas.microsoft.com/office/drawing/2010/main" val="0"/>
              </a:ext>
            </a:extLst>
          </a:blip>
          <a:srcRect l="10589" t="8487" r="34759" b="9770"/>
          <a:stretch/>
        </p:blipFill>
        <p:spPr>
          <a:xfrm rot="5400000">
            <a:off x="386032" y="1312438"/>
            <a:ext cx="3837470" cy="4304734"/>
          </a:xfrm>
          <a:prstGeom prst="rect">
            <a:avLst/>
          </a:prstGeom>
        </p:spPr>
      </p:pic>
    </p:spTree>
    <p:extLst>
      <p:ext uri="{BB962C8B-B14F-4D97-AF65-F5344CB8AC3E}">
        <p14:creationId xmlns:p14="http://schemas.microsoft.com/office/powerpoint/2010/main" val="3908927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66FB-ACC0-4079-4A90-2C879D1C066D}"/>
              </a:ext>
            </a:extLst>
          </p:cNvPr>
          <p:cNvSpPr>
            <a:spLocks noGrp="1"/>
          </p:cNvSpPr>
          <p:nvPr>
            <p:ph type="title"/>
          </p:nvPr>
        </p:nvSpPr>
        <p:spPr/>
        <p:txBody>
          <a:bodyPr/>
          <a:lstStyle/>
          <a:p>
            <a:r>
              <a:rPr lang="en-GB" dirty="0"/>
              <a:t>What next?</a:t>
            </a:r>
          </a:p>
        </p:txBody>
      </p:sp>
      <p:sp>
        <p:nvSpPr>
          <p:cNvPr id="3" name="Content Placeholder 2">
            <a:extLst>
              <a:ext uri="{FF2B5EF4-FFF2-40B4-BE49-F238E27FC236}">
                <a16:creationId xmlns:a16="http://schemas.microsoft.com/office/drawing/2014/main" id="{A580A008-1F89-617C-801B-7A27EAE10886}"/>
              </a:ext>
            </a:extLst>
          </p:cNvPr>
          <p:cNvSpPr>
            <a:spLocks noGrp="1"/>
          </p:cNvSpPr>
          <p:nvPr>
            <p:ph idx="1"/>
          </p:nvPr>
        </p:nvSpPr>
        <p:spPr/>
        <p:txBody>
          <a:bodyPr/>
          <a:lstStyle/>
          <a:p>
            <a:pPr marL="502920" lvl="1" indent="-457200">
              <a:lnSpc>
                <a:spcPts val="2800"/>
              </a:lnSpc>
              <a:spcAft>
                <a:spcPts val="500"/>
              </a:spcAft>
            </a:pPr>
            <a:r>
              <a:rPr lang="en-GB" sz="2800" dirty="0">
                <a:cs typeface="Futura"/>
              </a:rPr>
              <a:t>Advocacy</a:t>
            </a:r>
            <a:endParaRPr lang="en-GB" sz="2800">
              <a:ea typeface="Calibri"/>
              <a:cs typeface="Futura"/>
            </a:endParaRPr>
          </a:p>
          <a:p>
            <a:pPr marL="45720" lvl="1" indent="0">
              <a:lnSpc>
                <a:spcPts val="2800"/>
              </a:lnSpc>
              <a:spcAft>
                <a:spcPts val="500"/>
              </a:spcAft>
              <a:buNone/>
            </a:pPr>
            <a:endParaRPr lang="en-GB" sz="2800" dirty="0">
              <a:ea typeface="Calibri"/>
              <a:cs typeface="Calibri"/>
            </a:endParaRPr>
          </a:p>
          <a:p>
            <a:pPr marL="502920" lvl="1" indent="-457200">
              <a:lnSpc>
                <a:spcPts val="2800"/>
              </a:lnSpc>
              <a:spcAft>
                <a:spcPts val="500"/>
              </a:spcAft>
            </a:pPr>
            <a:r>
              <a:rPr lang="en-GB" sz="2800" dirty="0">
                <a:cs typeface="Futura"/>
              </a:rPr>
              <a:t>Tools – Outcomes Framework</a:t>
            </a:r>
            <a:endParaRPr lang="en-GB" sz="2800">
              <a:ea typeface="Calibri"/>
              <a:cs typeface="Futura"/>
            </a:endParaRPr>
          </a:p>
          <a:p>
            <a:pPr marL="502920" lvl="1" indent="-457200">
              <a:lnSpc>
                <a:spcPts val="2800"/>
              </a:lnSpc>
              <a:spcAft>
                <a:spcPts val="500"/>
              </a:spcAft>
            </a:pPr>
            <a:endParaRPr lang="en-GB" sz="2800" dirty="0">
              <a:ea typeface="Calibri"/>
              <a:cs typeface="Calibri"/>
            </a:endParaRPr>
          </a:p>
          <a:p>
            <a:pPr marL="502920" lvl="1" indent="-457200">
              <a:lnSpc>
                <a:spcPts val="2800"/>
              </a:lnSpc>
              <a:spcAft>
                <a:spcPts val="500"/>
              </a:spcAft>
            </a:pPr>
            <a:r>
              <a:rPr lang="en-GB" sz="2800" dirty="0">
                <a:cs typeface="Futura"/>
              </a:rPr>
              <a:t>More Research – impact long-term</a:t>
            </a:r>
            <a:endParaRPr lang="en-GB" sz="2800" dirty="0">
              <a:ea typeface="Calibri"/>
              <a:cs typeface="Futura"/>
            </a:endParaRPr>
          </a:p>
          <a:p>
            <a:pPr>
              <a:lnSpc>
                <a:spcPts val="2800"/>
              </a:lnSpc>
            </a:pPr>
            <a:endParaRPr lang="en-GB" sz="2000" i="1" dirty="0"/>
          </a:p>
          <a:p>
            <a:endParaRPr lang="en-GB" sz="2000" i="1" dirty="0"/>
          </a:p>
          <a:p>
            <a:endParaRPr lang="en-GB" sz="2000" i="1" dirty="0"/>
          </a:p>
          <a:p>
            <a:endParaRPr lang="en-GB" sz="2000" i="1" dirty="0"/>
          </a:p>
          <a:p>
            <a:endParaRPr lang="en-GB" sz="2000" dirty="0"/>
          </a:p>
        </p:txBody>
      </p:sp>
      <p:sp>
        <p:nvSpPr>
          <p:cNvPr id="4" name="Footer Placeholder 3">
            <a:extLst>
              <a:ext uri="{FF2B5EF4-FFF2-40B4-BE49-F238E27FC236}">
                <a16:creationId xmlns:a16="http://schemas.microsoft.com/office/drawing/2014/main" id="{1B556273-2BC4-AE4E-CAA0-176EDA2FBAB7}"/>
              </a:ext>
            </a:extLst>
          </p:cNvPr>
          <p:cNvSpPr>
            <a:spLocks noGrp="1"/>
          </p:cNvSpPr>
          <p:nvPr>
            <p:ph type="ftr" sz="quarter" idx="11"/>
          </p:nvPr>
        </p:nvSpPr>
        <p:spPr/>
        <p:txBody>
          <a:bodyPr/>
          <a:lstStyle/>
          <a:p>
            <a:r>
              <a:rPr lang="en-GB" sz="1100" dirty="0">
                <a:latin typeface="Arial"/>
                <a:ea typeface="MS Pゴシック"/>
                <a:cs typeface="Arial"/>
              </a:rPr>
              <a:t>Royal Shakespeare Company</a:t>
            </a:r>
            <a:endParaRPr lang="en-US" dirty="0"/>
          </a:p>
        </p:txBody>
      </p:sp>
    </p:spTree>
    <p:extLst>
      <p:ext uri="{BB962C8B-B14F-4D97-AF65-F5344CB8AC3E}">
        <p14:creationId xmlns:p14="http://schemas.microsoft.com/office/powerpoint/2010/main" val="4248715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B112C-F4FA-7ABA-CC23-B63CBCCC77FB}"/>
              </a:ext>
            </a:extLst>
          </p:cNvPr>
          <p:cNvSpPr>
            <a:spLocks noGrp="1"/>
          </p:cNvSpPr>
          <p:nvPr>
            <p:ph type="title"/>
          </p:nvPr>
        </p:nvSpPr>
        <p:spPr>
          <a:xfrm>
            <a:off x="1752600" y="455613"/>
            <a:ext cx="7162800" cy="992187"/>
          </a:xfrm>
        </p:spPr>
        <p:txBody>
          <a:bodyPr vert="horz" wrap="square" lIns="91440" tIns="45720" rIns="91440" bIns="45720" numCol="1" anchor="t" anchorCtr="0" compatLnSpc="1">
            <a:prstTxWarp prst="textNoShape">
              <a:avLst/>
            </a:prstTxWarp>
            <a:normAutofit/>
          </a:bodyPr>
          <a:lstStyle/>
          <a:p>
            <a:pPr>
              <a:spcAft>
                <a:spcPts val="600"/>
              </a:spcAft>
            </a:pPr>
            <a:r>
              <a:rPr lang="en-US" i="0" kern="0" dirty="0"/>
              <a:t>Associate Schools – The Ask</a:t>
            </a:r>
          </a:p>
        </p:txBody>
      </p:sp>
      <p:sp>
        <p:nvSpPr>
          <p:cNvPr id="5" name="TextBox 4"/>
          <p:cNvSpPr txBox="1"/>
          <p:nvPr/>
        </p:nvSpPr>
        <p:spPr bwMode="auto">
          <a:xfrm>
            <a:off x="1259632" y="1676400"/>
            <a:ext cx="7655768" cy="4114800"/>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rtlCol="0" anchor="t" anchorCtr="0" compatLnSpc="1">
            <a:prstTxWarp prst="textNoShape">
              <a:avLst/>
            </a:prstTxWarp>
            <a:noAutofit/>
          </a:bodyPr>
          <a:lstStyle/>
          <a:p>
            <a:pPr marL="800100" lvl="1" indent="-342900" algn="l">
              <a:buFont typeface="Arial" panose="020B0604020202020204" pitchFamily="34" charset="0"/>
              <a:buChar char="•"/>
            </a:pPr>
            <a:r>
              <a:rPr lang="en-GB" sz="2400" i="0" dirty="0">
                <a:latin typeface="+mn-lt"/>
              </a:rPr>
              <a:t>Committed to engage with the programme for </a:t>
            </a:r>
            <a:r>
              <a:rPr lang="en-GB" sz="2400" i="0">
                <a:latin typeface="+mn-lt"/>
              </a:rPr>
              <a:t>at least two years.</a:t>
            </a:r>
            <a:endParaRPr lang="en-GB" sz="2400" i="0" dirty="0">
              <a:latin typeface="+mn-lt"/>
            </a:endParaRPr>
          </a:p>
          <a:p>
            <a:pPr marL="800100" lvl="1" indent="-342900" algn="l">
              <a:buFont typeface="Arial" panose="020B0604020202020204" pitchFamily="34" charset="0"/>
              <a:buChar char="•"/>
            </a:pPr>
            <a:endParaRPr lang="en-GB" i="0" dirty="0">
              <a:latin typeface="+mn-lt"/>
              <a:ea typeface="Calibri"/>
              <a:cs typeface="Calibri"/>
            </a:endParaRPr>
          </a:p>
          <a:p>
            <a:pPr marL="800100" lvl="1" indent="-342900" algn="l">
              <a:buFont typeface="Arial" panose="020B0604020202020204" pitchFamily="34" charset="0"/>
              <a:buChar char="•"/>
            </a:pPr>
            <a:r>
              <a:rPr lang="en-GB" sz="2400" i="0" dirty="0">
                <a:latin typeface="+mn-lt"/>
              </a:rPr>
              <a:t>At least two nominated teachers that will lead </a:t>
            </a:r>
            <a:r>
              <a:rPr lang="en-GB" sz="2400" i="0">
                <a:latin typeface="+mn-lt"/>
              </a:rPr>
              <a:t>the programme</a:t>
            </a:r>
            <a:r>
              <a:rPr lang="en-GB" sz="2400" i="0" dirty="0">
                <a:latin typeface="+mn-lt"/>
              </a:rPr>
              <a:t> in their school. </a:t>
            </a:r>
            <a:endParaRPr lang="en-GB" sz="2400" i="0" dirty="0">
              <a:latin typeface="+mn-lt"/>
              <a:ea typeface="Calibri"/>
              <a:cs typeface="Calibri"/>
            </a:endParaRPr>
          </a:p>
          <a:p>
            <a:pPr marL="800100" lvl="1" indent="-342900" algn="l">
              <a:buFont typeface="Arial" panose="020B0604020202020204" pitchFamily="34" charset="0"/>
              <a:buChar char="•"/>
            </a:pPr>
            <a:endParaRPr lang="en-GB" i="0" dirty="0">
              <a:latin typeface="+mn-lt"/>
              <a:ea typeface="Calibri"/>
              <a:cs typeface="Calibri"/>
            </a:endParaRPr>
          </a:p>
          <a:p>
            <a:pPr marL="800100" lvl="1" indent="-342900" algn="l">
              <a:buFont typeface="Arial" panose="020B0604020202020204" pitchFamily="34" charset="0"/>
              <a:buChar char="•"/>
            </a:pPr>
            <a:r>
              <a:rPr lang="en-GB" sz="2400" i="0" dirty="0">
                <a:latin typeface="+mn-lt"/>
              </a:rPr>
              <a:t>Fully supported by senior management and school governors. </a:t>
            </a:r>
            <a:endParaRPr lang="en-GB" sz="2400" i="0">
              <a:latin typeface="+mn-lt"/>
              <a:ea typeface="Calibri"/>
              <a:cs typeface="Calibri"/>
            </a:endParaRPr>
          </a:p>
          <a:p>
            <a:pPr marL="800100" lvl="1" indent="-342900" algn="l">
              <a:buFont typeface="Arial" panose="020B0604020202020204" pitchFamily="34" charset="0"/>
              <a:buChar char="•"/>
            </a:pPr>
            <a:endParaRPr lang="en-GB" i="0" dirty="0">
              <a:latin typeface="+mn-lt"/>
              <a:ea typeface="Calibri"/>
              <a:cs typeface="Calibri"/>
            </a:endParaRPr>
          </a:p>
          <a:p>
            <a:pPr marL="800100" lvl="1" indent="-342900" algn="l">
              <a:buFont typeface="Arial" panose="020B0604020202020204" pitchFamily="34" charset="0"/>
              <a:buChar char="•"/>
            </a:pPr>
            <a:r>
              <a:rPr lang="en-GB" sz="2400" i="0" dirty="0">
                <a:latin typeface="+mn-lt"/>
              </a:rPr>
              <a:t>Attendance at CPDs, cluster meetings and involvement in cluster activities (which may include costs).</a:t>
            </a:r>
            <a:endParaRPr lang="en-GB" sz="2400" i="0" dirty="0">
              <a:latin typeface="+mn-lt"/>
              <a:ea typeface="Calibri"/>
              <a:cs typeface="Calibri"/>
            </a:endParaRPr>
          </a:p>
          <a:p>
            <a:pPr marL="800100" lvl="1" indent="-342900" algn="l">
              <a:buFont typeface="Arial" panose="020B0604020202020204" pitchFamily="34" charset="0"/>
              <a:buChar char="•"/>
            </a:pPr>
            <a:endParaRPr lang="en-GB" i="0" dirty="0">
              <a:latin typeface="+mn-lt"/>
              <a:ea typeface="Calibri"/>
              <a:cs typeface="Calibri"/>
            </a:endParaRPr>
          </a:p>
          <a:p>
            <a:pPr marL="800100" lvl="1" indent="-342900" algn="l">
              <a:buFont typeface="Arial" panose="020B0604020202020204" pitchFamily="34" charset="0"/>
              <a:buChar char="•"/>
            </a:pPr>
            <a:endParaRPr lang="en-GB" sz="2400" i="0" dirty="0">
              <a:latin typeface="+mn-lt"/>
              <a:ea typeface="Calibri"/>
              <a:cs typeface="Calibri"/>
            </a:endParaRPr>
          </a:p>
          <a:p>
            <a:pPr marL="342900" indent="-342900" algn="l">
              <a:buFont typeface="Arial" panose="020B0604020202020204" pitchFamily="34" charset="0"/>
              <a:buChar char="•"/>
            </a:pPr>
            <a:endParaRPr lang="en-GB" sz="2000" i="0" dirty="0">
              <a:latin typeface="+mn-lt"/>
            </a:endParaRPr>
          </a:p>
          <a:p>
            <a:pPr marL="342900" indent="-342900" algn="l">
              <a:buFont typeface="Arial" panose="020B0604020202020204" pitchFamily="34" charset="0"/>
              <a:buChar char="•"/>
            </a:pPr>
            <a:endParaRPr lang="en-GB" sz="2000" i="0" dirty="0">
              <a:latin typeface="+mn-lt"/>
            </a:endParaRPr>
          </a:p>
        </p:txBody>
      </p:sp>
      <p:sp>
        <p:nvSpPr>
          <p:cNvPr id="2" name="Footer Placeholder 1">
            <a:extLst>
              <a:ext uri="{FF2B5EF4-FFF2-40B4-BE49-F238E27FC236}">
                <a16:creationId xmlns:a16="http://schemas.microsoft.com/office/drawing/2014/main" id="{F8371702-C4F6-05E8-E1BF-45016EF6B73C}"/>
              </a:ext>
            </a:extLst>
          </p:cNvPr>
          <p:cNvSpPr>
            <a:spLocks noGrp="1"/>
          </p:cNvSpPr>
          <p:nvPr>
            <p:ph type="ftr" sz="quarter" idx="11"/>
          </p:nvPr>
        </p:nvSpPr>
        <p:spPr>
          <a:xfrm>
            <a:off x="152400" y="6553200"/>
            <a:ext cx="28956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GB" sz="1100" dirty="0">
                <a:latin typeface="Arial"/>
                <a:cs typeface="Arial"/>
              </a:rPr>
              <a:t>Royal Shakespeare Company</a:t>
            </a:r>
            <a:endParaRPr lang="en-US" dirty="0"/>
          </a:p>
        </p:txBody>
      </p:sp>
    </p:spTree>
    <p:extLst>
      <p:ext uri="{BB962C8B-B14F-4D97-AF65-F5344CB8AC3E}">
        <p14:creationId xmlns:p14="http://schemas.microsoft.com/office/powerpoint/2010/main" val="65986947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53DC506-0DAD-A55F-EF1A-B28E82A52B82}"/>
              </a:ext>
            </a:extLst>
          </p:cNvPr>
          <p:cNvSpPr txBox="1">
            <a:spLocks/>
          </p:cNvSpPr>
          <p:nvPr/>
        </p:nvSpPr>
        <p:spPr bwMode="auto">
          <a:xfrm>
            <a:off x="1752600" y="455613"/>
            <a:ext cx="7162800" cy="992187"/>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b="1">
                <a:solidFill>
                  <a:srgbClr val="EE3424"/>
                </a:solidFill>
                <a:latin typeface="+mj-lt"/>
                <a:ea typeface="+mj-ea"/>
                <a:cs typeface="+mj-cs"/>
              </a:defRPr>
            </a:lvl1pPr>
            <a:lvl2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2pPr>
            <a:lvl3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3pPr>
            <a:lvl4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4pPr>
            <a:lvl5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5pPr>
            <a:lvl6pPr marL="457200" algn="l" rtl="0" fontAlgn="base">
              <a:spcBef>
                <a:spcPct val="0"/>
              </a:spcBef>
              <a:spcAft>
                <a:spcPct val="0"/>
              </a:spcAft>
              <a:defRPr sz="3600" b="1">
                <a:solidFill>
                  <a:srgbClr val="EE3424"/>
                </a:solidFill>
                <a:latin typeface="Arial" charset="0"/>
                <a:ea typeface="MS Pゴシック" pitchFamily="-92" charset="-128"/>
              </a:defRPr>
            </a:lvl6pPr>
            <a:lvl7pPr marL="914400" algn="l" rtl="0" fontAlgn="base">
              <a:spcBef>
                <a:spcPct val="0"/>
              </a:spcBef>
              <a:spcAft>
                <a:spcPct val="0"/>
              </a:spcAft>
              <a:defRPr sz="3600" b="1">
                <a:solidFill>
                  <a:srgbClr val="EE3424"/>
                </a:solidFill>
                <a:latin typeface="Arial" charset="0"/>
                <a:ea typeface="MS Pゴシック" pitchFamily="-92" charset="-128"/>
              </a:defRPr>
            </a:lvl7pPr>
            <a:lvl8pPr marL="1371600" algn="l" rtl="0" fontAlgn="base">
              <a:spcBef>
                <a:spcPct val="0"/>
              </a:spcBef>
              <a:spcAft>
                <a:spcPct val="0"/>
              </a:spcAft>
              <a:defRPr sz="3600" b="1">
                <a:solidFill>
                  <a:srgbClr val="EE3424"/>
                </a:solidFill>
                <a:latin typeface="Arial" charset="0"/>
                <a:ea typeface="MS Pゴシック" pitchFamily="-92" charset="-128"/>
              </a:defRPr>
            </a:lvl8pPr>
            <a:lvl9pPr marL="1828800" algn="l" rtl="0" fontAlgn="base">
              <a:spcBef>
                <a:spcPct val="0"/>
              </a:spcBef>
              <a:spcAft>
                <a:spcPct val="0"/>
              </a:spcAft>
              <a:defRPr sz="3600" b="1">
                <a:solidFill>
                  <a:srgbClr val="EE3424"/>
                </a:solidFill>
                <a:latin typeface="Arial" charset="0"/>
                <a:ea typeface="MS Pゴシック" pitchFamily="-92" charset="-128"/>
              </a:defRPr>
            </a:lvl9pPr>
          </a:lstStyle>
          <a:p>
            <a:pPr>
              <a:spcAft>
                <a:spcPts val="600"/>
              </a:spcAft>
            </a:pPr>
            <a:r>
              <a:rPr lang="en-US" i="0" kern="0" dirty="0"/>
              <a:t>Benefits of Joining</a:t>
            </a:r>
            <a:endParaRPr lang="en-US" i="0" kern="0"/>
          </a:p>
        </p:txBody>
      </p:sp>
      <p:sp>
        <p:nvSpPr>
          <p:cNvPr id="3" name="Content Placeholder 2">
            <a:extLst>
              <a:ext uri="{FF2B5EF4-FFF2-40B4-BE49-F238E27FC236}">
                <a16:creationId xmlns:a16="http://schemas.microsoft.com/office/drawing/2014/main" id="{6EB74465-39F2-494C-8814-5F5D73D2D89A}"/>
              </a:ext>
            </a:extLst>
          </p:cNvPr>
          <p:cNvSpPr>
            <a:spLocks noGrp="1"/>
          </p:cNvSpPr>
          <p:nvPr>
            <p:ph sz="half" idx="1"/>
          </p:nvPr>
        </p:nvSpPr>
        <p:spPr>
          <a:xfrm>
            <a:off x="1752600" y="1452664"/>
            <a:ext cx="7162800" cy="4560912"/>
          </a:xfrm>
        </p:spPr>
        <p:txBody>
          <a:bodyPr vert="horz" wrap="square" lIns="91440" tIns="45720" rIns="91440" bIns="45720" numCol="1" anchor="t" anchorCtr="0" compatLnSpc="1">
            <a:prstTxWarp prst="textNoShape">
              <a:avLst/>
            </a:prstTxWarp>
            <a:noAutofit/>
          </a:bodyPr>
          <a:lstStyle/>
          <a:p>
            <a:pPr lvl="1" indent="-342900"/>
            <a:r>
              <a:rPr lang="en-GB" sz="2000" dirty="0"/>
              <a:t>A vibrant regional and national network</a:t>
            </a:r>
            <a:endParaRPr lang="en-GB" sz="2000" dirty="0">
              <a:ea typeface="Calibri"/>
              <a:cs typeface="Calibri"/>
            </a:endParaRPr>
          </a:p>
          <a:p>
            <a:pPr marL="400050" lvl="1" indent="0">
              <a:buNone/>
            </a:pPr>
            <a:endParaRPr lang="en-GB" sz="1200" dirty="0">
              <a:ea typeface="Calibri"/>
              <a:cs typeface="Calibri"/>
            </a:endParaRPr>
          </a:p>
          <a:p>
            <a:pPr lvl="1" indent="-342900"/>
            <a:r>
              <a:rPr lang="en-GB" sz="2000" dirty="0"/>
              <a:t>Embedded outcomes framework for measuring impact</a:t>
            </a:r>
            <a:endParaRPr lang="en-GB" sz="2000" dirty="0">
              <a:ea typeface="Calibri"/>
              <a:cs typeface="Calibri"/>
            </a:endParaRPr>
          </a:p>
          <a:p>
            <a:pPr marL="400050" lvl="1" indent="0">
              <a:buNone/>
            </a:pPr>
            <a:endParaRPr lang="en-GB" sz="1200" dirty="0">
              <a:ea typeface="Calibri"/>
              <a:cs typeface="Calibri"/>
            </a:endParaRPr>
          </a:p>
          <a:p>
            <a:pPr lvl="1" indent="-342900"/>
            <a:r>
              <a:rPr lang="en-GB" sz="2000" dirty="0">
                <a:effectLst/>
              </a:rPr>
              <a:t>Developing the teaching practice of Shakespeare in your school</a:t>
            </a:r>
            <a:endParaRPr lang="en-GB" sz="2000" dirty="0">
              <a:effectLst/>
              <a:ea typeface="Calibri"/>
              <a:cs typeface="Calibri"/>
            </a:endParaRPr>
          </a:p>
          <a:p>
            <a:pPr marL="400050" lvl="1" indent="0">
              <a:buNone/>
            </a:pPr>
            <a:endParaRPr lang="en-GB" sz="1200" dirty="0">
              <a:effectLst/>
              <a:ea typeface="Calibri"/>
              <a:cs typeface="Calibri"/>
            </a:endParaRPr>
          </a:p>
          <a:p>
            <a:pPr lvl="1" indent="-342900"/>
            <a:r>
              <a:rPr lang="en-GB" sz="2000" dirty="0">
                <a:effectLst/>
              </a:rPr>
              <a:t>Accessing unique opportunities for staff development</a:t>
            </a:r>
            <a:endParaRPr lang="en-GB" sz="2000" dirty="0">
              <a:effectLst/>
              <a:ea typeface="Calibri"/>
              <a:cs typeface="Calibri"/>
            </a:endParaRPr>
          </a:p>
          <a:p>
            <a:pPr marL="400050" lvl="1" indent="0">
              <a:buNone/>
            </a:pPr>
            <a:endParaRPr lang="en-GB" sz="1200" dirty="0">
              <a:effectLst/>
              <a:ea typeface="Calibri"/>
              <a:cs typeface="Calibri"/>
            </a:endParaRPr>
          </a:p>
          <a:p>
            <a:pPr lvl="1" indent="-342900"/>
            <a:r>
              <a:rPr lang="en-GB" sz="2000" dirty="0">
                <a:effectLst/>
              </a:rPr>
              <a:t>Working with RSC artists and </a:t>
            </a:r>
            <a:r>
              <a:rPr lang="en-GB" sz="2000" dirty="0"/>
              <a:t>learning practitioners</a:t>
            </a:r>
            <a:endParaRPr lang="en-GB" sz="2000" dirty="0">
              <a:ea typeface="Calibri"/>
              <a:cs typeface="Calibri"/>
            </a:endParaRPr>
          </a:p>
          <a:p>
            <a:pPr marL="400050" lvl="1" indent="0">
              <a:buNone/>
            </a:pPr>
            <a:endParaRPr lang="en-GB" sz="1200" dirty="0">
              <a:effectLst/>
              <a:ea typeface="Calibri"/>
              <a:cs typeface="Calibri"/>
            </a:endParaRPr>
          </a:p>
          <a:p>
            <a:pPr lvl="1" indent="-342900"/>
            <a:r>
              <a:rPr lang="en-GB" sz="2000" dirty="0">
                <a:effectLst/>
              </a:rPr>
              <a:t>Taking part in local and national performance festivals and other events celebrating the creativity of young people</a:t>
            </a:r>
            <a:endParaRPr lang="en-GB" sz="2000" dirty="0">
              <a:effectLst/>
              <a:ea typeface="Calibri"/>
              <a:cs typeface="Calibri"/>
            </a:endParaRPr>
          </a:p>
          <a:p>
            <a:pPr marL="400050" lvl="1" indent="0">
              <a:buNone/>
            </a:pPr>
            <a:endParaRPr lang="en-GB" sz="1200" dirty="0">
              <a:effectLst/>
              <a:ea typeface="Calibri"/>
              <a:cs typeface="Calibri"/>
            </a:endParaRPr>
          </a:p>
          <a:p>
            <a:pPr lvl="1" indent="-342900"/>
            <a:r>
              <a:rPr lang="en-GB" sz="2000" dirty="0">
                <a:effectLst/>
              </a:rPr>
              <a:t>Talent development &amp; y</a:t>
            </a:r>
            <a:r>
              <a:rPr lang="en-GB" sz="2000" dirty="0"/>
              <a:t>outh leadership</a:t>
            </a:r>
            <a:endParaRPr lang="en-GB" sz="2000" dirty="0">
              <a:ea typeface="Calibri"/>
              <a:cs typeface="Calibri"/>
            </a:endParaRPr>
          </a:p>
          <a:p>
            <a:pPr lvl="1" indent="-342900">
              <a:lnSpc>
                <a:spcPct val="90000"/>
              </a:lnSpc>
            </a:pPr>
            <a:endParaRPr lang="en-GB" sz="1500" dirty="0">
              <a:effectLst/>
            </a:endParaRPr>
          </a:p>
          <a:p>
            <a:pPr marL="342900" lvl="0" indent="-342900">
              <a:lnSpc>
                <a:spcPct val="90000"/>
              </a:lnSpc>
            </a:pPr>
            <a:endParaRPr lang="en-GB" sz="1500" dirty="0">
              <a:effectLst/>
            </a:endParaRPr>
          </a:p>
          <a:p>
            <a:pPr marL="342900" lvl="0" indent="-342900">
              <a:lnSpc>
                <a:spcPct val="90000"/>
              </a:lnSpc>
            </a:pPr>
            <a:endParaRPr lang="en-GB" sz="1500" dirty="0">
              <a:effectLst/>
            </a:endParaRPr>
          </a:p>
          <a:p>
            <a:pPr>
              <a:lnSpc>
                <a:spcPct val="90000"/>
              </a:lnSpc>
            </a:pPr>
            <a:endParaRPr lang="en-GB" sz="1500" dirty="0"/>
          </a:p>
        </p:txBody>
      </p:sp>
      <p:sp>
        <p:nvSpPr>
          <p:cNvPr id="2" name="Footer Placeholder 1">
            <a:extLst>
              <a:ext uri="{FF2B5EF4-FFF2-40B4-BE49-F238E27FC236}">
                <a16:creationId xmlns:a16="http://schemas.microsoft.com/office/drawing/2014/main" id="{A3438839-8EBB-FC93-106F-FA1B7FDD62F7}"/>
              </a:ext>
            </a:extLst>
          </p:cNvPr>
          <p:cNvSpPr>
            <a:spLocks noGrp="1"/>
          </p:cNvSpPr>
          <p:nvPr>
            <p:ph type="ftr" sz="quarter" idx="11"/>
          </p:nvPr>
        </p:nvSpPr>
        <p:spPr>
          <a:xfrm>
            <a:off x="152400" y="6553200"/>
            <a:ext cx="28956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GB" sz="1100" dirty="0">
                <a:latin typeface="Arial"/>
                <a:cs typeface="Arial"/>
              </a:rPr>
              <a:t>Royal Shakespeare Company</a:t>
            </a:r>
            <a:endParaRPr lang="en-US" dirty="0"/>
          </a:p>
        </p:txBody>
      </p:sp>
    </p:spTree>
    <p:extLst>
      <p:ext uri="{BB962C8B-B14F-4D97-AF65-F5344CB8AC3E}">
        <p14:creationId xmlns:p14="http://schemas.microsoft.com/office/powerpoint/2010/main" val="2891912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DC4613-6882-4F0C-8149-C1294311C76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9968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36712"/>
            <a:ext cx="8784976" cy="5904656"/>
          </a:xfrm>
        </p:spPr>
        <p:txBody>
          <a:bodyPr/>
          <a:lstStyle/>
          <a:p>
            <a:pPr algn="ctr"/>
            <a:r>
              <a:rPr lang="en-GB" sz="4000" kern="1200" spc="-1" dirty="0">
                <a:solidFill>
                  <a:srgbClr val="FF0000"/>
                </a:solidFill>
                <a:uFill>
                  <a:solidFill>
                    <a:srgbClr val="FFFFFF"/>
                  </a:solidFill>
                </a:uFill>
                <a:latin typeface="Calibri"/>
                <a:cs typeface="+mn-cs"/>
              </a:rPr>
              <a:t>More information</a:t>
            </a:r>
            <a:br>
              <a:rPr lang="en-GB" sz="4000" kern="1200" spc="-1" dirty="0">
                <a:solidFill>
                  <a:srgbClr val="FF0000"/>
                </a:solidFill>
                <a:uFill>
                  <a:solidFill>
                    <a:srgbClr val="FFFFFF"/>
                  </a:solidFill>
                </a:uFill>
                <a:latin typeface="Calibri"/>
                <a:cs typeface="+mn-cs"/>
              </a:rPr>
            </a:br>
            <a:br>
              <a:rPr lang="en-GB" sz="4000" kern="1200" spc="-1" dirty="0">
                <a:solidFill>
                  <a:srgbClr val="FF0000"/>
                </a:solidFill>
                <a:uFill>
                  <a:solidFill>
                    <a:srgbClr val="FFFFFF"/>
                  </a:solidFill>
                </a:uFill>
                <a:latin typeface="Calibri"/>
                <a:cs typeface="+mn-cs"/>
              </a:rPr>
            </a:br>
            <a:br>
              <a:rPr lang="en-GB" sz="2400" b="0" dirty="0">
                <a:solidFill>
                  <a:schemeClr val="tx1"/>
                </a:solidFill>
                <a:latin typeface="+mn-lt"/>
              </a:rPr>
            </a:br>
            <a:br>
              <a:rPr lang="en-GB" sz="2400" b="0" dirty="0">
                <a:solidFill>
                  <a:schemeClr val="tx1"/>
                </a:solidFill>
                <a:latin typeface="+mn-lt"/>
              </a:rPr>
            </a:br>
            <a:r>
              <a:rPr lang="en-GB" sz="2800" b="0" u="sng" dirty="0">
                <a:solidFill>
                  <a:schemeClr val="tx1"/>
                </a:solidFill>
                <a:latin typeface="+mn-lt"/>
              </a:rPr>
              <a:t>www.rsc.org.uk/learn/associate-schools-programme</a:t>
            </a:r>
            <a:br>
              <a:rPr lang="en-GB" sz="2800" b="0" dirty="0">
                <a:solidFill>
                  <a:schemeClr val="tx1"/>
                </a:solidFill>
                <a:latin typeface="+mn-lt"/>
              </a:rPr>
            </a:br>
            <a:br>
              <a:rPr lang="en-GB" sz="2800" b="0" dirty="0">
                <a:solidFill>
                  <a:schemeClr val="tx1"/>
                </a:solidFill>
                <a:latin typeface="+mn-lt"/>
              </a:rPr>
            </a:br>
            <a:r>
              <a:rPr lang="en-GB" sz="2800" b="0" dirty="0">
                <a:solidFill>
                  <a:schemeClr val="tx1"/>
                </a:solidFill>
                <a:latin typeface="+mn-lt"/>
                <a:hlinkClick r:id="rId3">
                  <a:extLst>
                    <a:ext uri="{A12FA001-AC4F-418D-AE19-62706E023703}">
                      <ahyp:hlinkClr xmlns:ahyp="http://schemas.microsoft.com/office/drawing/2018/hyperlinkcolor" val="tx"/>
                    </a:ext>
                  </a:extLst>
                </a:hlinkClick>
              </a:rPr>
              <a:t>www.rsc.org.uk/learn/research</a:t>
            </a:r>
            <a:br>
              <a:rPr lang="en-GB" sz="2800" b="0" dirty="0">
                <a:solidFill>
                  <a:schemeClr val="tx1"/>
                </a:solidFill>
                <a:latin typeface="+mn-lt"/>
              </a:rPr>
            </a:br>
            <a:br>
              <a:rPr lang="en-GB" sz="2800" b="0" dirty="0">
                <a:solidFill>
                  <a:schemeClr val="tx1"/>
                </a:solidFill>
                <a:latin typeface="+mn-lt"/>
              </a:rPr>
            </a:br>
            <a:br>
              <a:rPr lang="en-GB" sz="2800" b="0" dirty="0">
                <a:solidFill>
                  <a:schemeClr val="tx1"/>
                </a:solidFill>
                <a:latin typeface="+mn-lt"/>
              </a:rPr>
            </a:br>
            <a:r>
              <a:rPr lang="en-GB" sz="2800" b="0" dirty="0">
                <a:solidFill>
                  <a:srgbClr val="0070C0"/>
                </a:solidFill>
                <a:latin typeface="+mn-lt"/>
                <a:hlinkClick r:id="rId4">
                  <a:extLst>
                    <a:ext uri="{A12FA001-AC4F-418D-AE19-62706E023703}">
                      <ahyp:hlinkClr xmlns:ahyp="http://schemas.microsoft.com/office/drawing/2018/hyperlinkcolor" val="tx"/>
                    </a:ext>
                  </a:extLst>
                </a:hlinkClick>
              </a:rPr>
              <a:t>associate.schools@rsc.org.uk</a:t>
            </a:r>
            <a:r>
              <a:rPr lang="en-GB" sz="2800" b="0" dirty="0">
                <a:solidFill>
                  <a:srgbClr val="0070C0"/>
                </a:solidFill>
                <a:latin typeface="+mn-lt"/>
              </a:rPr>
              <a:t> </a:t>
            </a:r>
            <a:br>
              <a:rPr lang="en-GB" sz="2800" b="0" dirty="0">
                <a:solidFill>
                  <a:schemeClr val="tx1"/>
                </a:solidFill>
                <a:latin typeface="+mn-lt"/>
              </a:rPr>
            </a:br>
            <a:br>
              <a:rPr lang="en-GB" sz="2800" b="0" dirty="0">
                <a:solidFill>
                  <a:schemeClr val="tx1"/>
                </a:solidFill>
                <a:latin typeface="+mn-lt"/>
              </a:rPr>
            </a:br>
            <a:br>
              <a:rPr lang="en-GB" sz="2800" b="0" dirty="0">
                <a:solidFill>
                  <a:schemeClr val="tx1"/>
                </a:solidFill>
                <a:latin typeface="+mn-lt"/>
              </a:rPr>
            </a:br>
            <a:br>
              <a:rPr lang="en-GB" sz="2800" b="0" dirty="0">
                <a:solidFill>
                  <a:schemeClr val="tx1"/>
                </a:solidFill>
                <a:latin typeface="+mn-lt"/>
              </a:rPr>
            </a:br>
            <a:br>
              <a:rPr lang="en-GB" sz="2800" b="0" dirty="0">
                <a:solidFill>
                  <a:schemeClr val="tx1"/>
                </a:solidFill>
                <a:latin typeface="+mn-lt"/>
              </a:rPr>
            </a:br>
            <a:br>
              <a:rPr lang="en-GB" sz="2800" b="0" dirty="0">
                <a:solidFill>
                  <a:schemeClr val="tx1"/>
                </a:solidFill>
                <a:latin typeface="+mn-lt"/>
              </a:rPr>
            </a:br>
            <a:br>
              <a:rPr lang="en-GB" sz="2800" b="0" dirty="0">
                <a:solidFill>
                  <a:schemeClr val="tx1"/>
                </a:solidFill>
                <a:latin typeface="+mn-lt"/>
              </a:rPr>
            </a:br>
            <a:br>
              <a:rPr lang="en-GB" sz="2400" dirty="0">
                <a:solidFill>
                  <a:schemeClr val="tx1"/>
                </a:solidFill>
                <a:latin typeface="+mn-lt"/>
              </a:rPr>
            </a:br>
            <a:endParaRPr lang="en-GB" sz="2400" dirty="0">
              <a:solidFill>
                <a:schemeClr val="tx1"/>
              </a:solidFill>
              <a:latin typeface="+mn-lt"/>
            </a:endParaRPr>
          </a:p>
        </p:txBody>
      </p:sp>
      <p:sp>
        <p:nvSpPr>
          <p:cNvPr id="3" name="Footer Placeholder 2">
            <a:extLst>
              <a:ext uri="{FF2B5EF4-FFF2-40B4-BE49-F238E27FC236}">
                <a16:creationId xmlns:a16="http://schemas.microsoft.com/office/drawing/2014/main" id="{78E76143-1135-CD95-03BA-D07FE6F6F171}"/>
              </a:ext>
            </a:extLst>
          </p:cNvPr>
          <p:cNvSpPr>
            <a:spLocks noGrp="1"/>
          </p:cNvSpPr>
          <p:nvPr>
            <p:ph type="ftr" sz="quarter" idx="11"/>
          </p:nvPr>
        </p:nvSpPr>
        <p:spPr/>
        <p:txBody>
          <a:bodyPr/>
          <a:lstStyle/>
          <a:p>
            <a:pPr>
              <a:defRPr/>
            </a:pPr>
            <a:r>
              <a:rPr lang="en-GB" sz="1100" dirty="0">
                <a:latin typeface="Arial"/>
                <a:cs typeface="Arial"/>
              </a:rPr>
              <a:t>Royal Shakespeare Company</a:t>
            </a:r>
            <a:endParaRPr lang="en-US" dirty="0"/>
          </a:p>
        </p:txBody>
      </p:sp>
    </p:spTree>
    <p:extLst>
      <p:ext uri="{BB962C8B-B14F-4D97-AF65-F5344CB8AC3E}">
        <p14:creationId xmlns:p14="http://schemas.microsoft.com/office/powerpoint/2010/main" val="2974473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713F3B-5307-4169-A4C7-B059736BD0C5}"/>
              </a:ext>
            </a:extLst>
          </p:cNvPr>
          <p:cNvSpPr txBox="1"/>
          <p:nvPr/>
        </p:nvSpPr>
        <p:spPr>
          <a:xfrm>
            <a:off x="2555776" y="404664"/>
            <a:ext cx="6336704" cy="523220"/>
          </a:xfrm>
          <a:prstGeom prst="rect">
            <a:avLst/>
          </a:prstGeom>
          <a:noFill/>
        </p:spPr>
        <p:txBody>
          <a:bodyPr wrap="square">
            <a:spAutoFit/>
          </a:bodyPr>
          <a:lstStyle/>
          <a:p>
            <a:r>
              <a:rPr lang="en-GB" sz="2800" i="0" dirty="0">
                <a:solidFill>
                  <a:schemeClr val="bg1"/>
                </a:solidFill>
              </a:rPr>
              <a:t>The Role of a Lead Associate School</a:t>
            </a:r>
          </a:p>
        </p:txBody>
      </p:sp>
      <p:pic>
        <p:nvPicPr>
          <p:cNvPr id="8" name="Content Placeholder 7">
            <a:extLst>
              <a:ext uri="{FF2B5EF4-FFF2-40B4-BE49-F238E27FC236}">
                <a16:creationId xmlns:a16="http://schemas.microsoft.com/office/drawing/2014/main" id="{CB667EB8-EBC5-4F73-880A-E412A64DBD99}"/>
              </a:ext>
            </a:extLst>
          </p:cNvPr>
          <p:cNvPicPr>
            <a:picLocks noGrp="1" noChangeAspect="1"/>
          </p:cNvPicPr>
          <p:nvPr>
            <p:ph idx="1"/>
          </p:nvPr>
        </p:nvPicPr>
        <p:blipFill>
          <a:blip r:embed="rId2"/>
          <a:stretch>
            <a:fillRect/>
          </a:stretch>
        </p:blipFill>
        <p:spPr>
          <a:xfrm>
            <a:off x="1" y="0"/>
            <a:ext cx="9144000" cy="6858000"/>
          </a:xfrm>
        </p:spPr>
      </p:pic>
    </p:spTree>
    <p:extLst>
      <p:ext uri="{BB962C8B-B14F-4D97-AF65-F5344CB8AC3E}">
        <p14:creationId xmlns:p14="http://schemas.microsoft.com/office/powerpoint/2010/main" val="3565397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B112C-F4FA-7ABA-CC23-B63CBCCC77FB}"/>
              </a:ext>
            </a:extLst>
          </p:cNvPr>
          <p:cNvSpPr>
            <a:spLocks noGrp="1"/>
          </p:cNvSpPr>
          <p:nvPr>
            <p:ph type="title"/>
          </p:nvPr>
        </p:nvSpPr>
        <p:spPr>
          <a:xfrm>
            <a:off x="1752600" y="455613"/>
            <a:ext cx="7162800" cy="992187"/>
          </a:xfrm>
        </p:spPr>
        <p:txBody>
          <a:bodyPr vert="horz" wrap="square" lIns="91440" tIns="45720" rIns="91440" bIns="45720" numCol="1" anchor="t" anchorCtr="0" compatLnSpc="1">
            <a:prstTxWarp prst="textNoShape">
              <a:avLst/>
            </a:prstTxWarp>
            <a:normAutofit/>
          </a:bodyPr>
          <a:lstStyle/>
          <a:p>
            <a:r>
              <a:rPr lang="en-US" dirty="0"/>
              <a:t>The Associate Schools </a:t>
            </a:r>
            <a:r>
              <a:rPr lang="en-US"/>
              <a:t>Programme</a:t>
            </a:r>
            <a:endParaRPr lang="en-US" dirty="0"/>
          </a:p>
        </p:txBody>
      </p:sp>
      <p:sp>
        <p:nvSpPr>
          <p:cNvPr id="5" name="TextBox 4"/>
          <p:cNvSpPr txBox="1"/>
          <p:nvPr/>
        </p:nvSpPr>
        <p:spPr bwMode="auto">
          <a:xfrm>
            <a:off x="1752600" y="1374843"/>
            <a:ext cx="7162800" cy="4114800"/>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rtlCol="0" anchor="t" anchorCtr="0" compatLnSpc="1">
            <a:prstTxWarp prst="textNoShape">
              <a:avLst/>
            </a:prstTxWarp>
            <a:noAutofit/>
          </a:bodyPr>
          <a:lstStyle/>
          <a:p>
            <a:pPr marL="342900" indent="-342900" algn="l" eaLnBrk="0" hangingPunct="0">
              <a:spcBef>
                <a:spcPct val="20000"/>
              </a:spcBef>
              <a:buFont typeface="Wingdings" pitchFamily="2" charset="2"/>
              <a:buChar char=""/>
            </a:pPr>
            <a:r>
              <a:rPr lang="en-GB" sz="2200" i="0" dirty="0">
                <a:latin typeface="+mn-lt"/>
                <a:ea typeface="Calibri"/>
                <a:cs typeface="Calibri"/>
              </a:rPr>
              <a:t>Transforming the </a:t>
            </a:r>
            <a:r>
              <a:rPr lang="en-GB" sz="2200" b="1" i="0" dirty="0">
                <a:latin typeface="+mn-lt"/>
                <a:ea typeface="Calibri"/>
                <a:cs typeface="Calibri"/>
              </a:rPr>
              <a:t>teaching </a:t>
            </a:r>
            <a:r>
              <a:rPr lang="en-GB" sz="2200" i="0" dirty="0">
                <a:latin typeface="+mn-lt"/>
                <a:ea typeface="Calibri"/>
                <a:cs typeface="Calibri"/>
              </a:rPr>
              <a:t>of Shakespeare to </a:t>
            </a:r>
            <a:r>
              <a:rPr lang="en-GB" sz="2200" b="1" i="0" dirty="0">
                <a:latin typeface="+mn-lt"/>
                <a:ea typeface="Calibri"/>
                <a:cs typeface="Calibri"/>
              </a:rPr>
              <a:t>improve learning outcomes</a:t>
            </a:r>
            <a:r>
              <a:rPr lang="en-GB" sz="2200" i="0" dirty="0">
                <a:latin typeface="+mn-lt"/>
                <a:ea typeface="Calibri"/>
                <a:cs typeface="Calibri"/>
              </a:rPr>
              <a:t>.</a:t>
            </a:r>
            <a:endParaRPr lang="en-GB" sz="2200" i="0" dirty="0">
              <a:latin typeface="+mn-lt"/>
            </a:endParaRPr>
          </a:p>
          <a:p>
            <a:pPr algn="l">
              <a:spcBef>
                <a:spcPct val="20000"/>
              </a:spcBef>
            </a:pPr>
            <a:endParaRPr lang="en-GB" sz="1400" i="0" dirty="0">
              <a:latin typeface="+mn-lt"/>
              <a:ea typeface="Calibri"/>
              <a:cs typeface="Calibri"/>
            </a:endParaRPr>
          </a:p>
          <a:p>
            <a:pPr marL="342900" indent="-342900" algn="l">
              <a:spcBef>
                <a:spcPct val="20000"/>
              </a:spcBef>
              <a:buFont typeface="Wingdings" pitchFamily="2" charset="2"/>
              <a:buChar char=""/>
            </a:pPr>
            <a:r>
              <a:rPr lang="en-GB" sz="2200" i="0" dirty="0">
                <a:latin typeface="+mn-lt"/>
              </a:rPr>
              <a:t>A</a:t>
            </a:r>
            <a:r>
              <a:rPr lang="en-GB" sz="2200" b="1" i="0" dirty="0">
                <a:latin typeface="+mn-lt"/>
              </a:rPr>
              <a:t> network</a:t>
            </a:r>
            <a:r>
              <a:rPr lang="en-GB" sz="2200" i="0" dirty="0">
                <a:latin typeface="+mn-lt"/>
              </a:rPr>
              <a:t> and </a:t>
            </a:r>
            <a:r>
              <a:rPr lang="en-GB" sz="2200" b="1" i="0" dirty="0">
                <a:latin typeface="+mn-lt"/>
              </a:rPr>
              <a:t>community</a:t>
            </a:r>
            <a:r>
              <a:rPr lang="en-GB" sz="2200" i="0" dirty="0">
                <a:latin typeface="+mn-lt"/>
              </a:rPr>
              <a:t> of teachers and senior leaders committed to an </a:t>
            </a:r>
            <a:r>
              <a:rPr lang="en-GB" sz="2200" b="1" i="0" dirty="0">
                <a:latin typeface="+mn-lt"/>
              </a:rPr>
              <a:t>arts-rich education</a:t>
            </a:r>
            <a:r>
              <a:rPr lang="en-GB" sz="2200" i="0" dirty="0">
                <a:latin typeface="+mn-lt"/>
              </a:rPr>
              <a:t>.</a:t>
            </a:r>
            <a:endParaRPr lang="en-GB" sz="2200" i="0">
              <a:latin typeface="+mn-lt"/>
              <a:ea typeface="Calibri"/>
              <a:cs typeface="Calibri"/>
            </a:endParaRPr>
          </a:p>
          <a:p>
            <a:pPr marL="342900" indent="-342900" algn="l" eaLnBrk="0" hangingPunct="0">
              <a:spcBef>
                <a:spcPct val="20000"/>
              </a:spcBef>
              <a:buFont typeface="Wingdings" pitchFamily="2" charset="2"/>
              <a:buChar char=""/>
            </a:pPr>
            <a:endParaRPr lang="en-GB" sz="1400" i="0" dirty="0">
              <a:latin typeface="+mn-lt"/>
              <a:ea typeface="Calibri"/>
              <a:cs typeface="Calibri"/>
            </a:endParaRPr>
          </a:p>
          <a:p>
            <a:pPr marL="342900" indent="-342900" algn="l" eaLnBrk="0" hangingPunct="0">
              <a:spcBef>
                <a:spcPct val="20000"/>
              </a:spcBef>
              <a:buFont typeface="Wingdings" pitchFamily="2" charset="2"/>
              <a:buChar char=""/>
            </a:pPr>
            <a:r>
              <a:rPr lang="en-GB" sz="2200" i="0" dirty="0">
                <a:latin typeface="+mn-lt"/>
              </a:rPr>
              <a:t>Open </a:t>
            </a:r>
            <a:r>
              <a:rPr lang="en-GB" sz="2200" b="1" i="0" dirty="0">
                <a:latin typeface="+mn-lt"/>
              </a:rPr>
              <a:t>pathways</a:t>
            </a:r>
            <a:r>
              <a:rPr lang="en-GB" sz="2200" i="0" dirty="0">
                <a:latin typeface="+mn-lt"/>
              </a:rPr>
              <a:t> from the classroom into training, leadership and talent development opportunities that increase the </a:t>
            </a:r>
            <a:r>
              <a:rPr lang="en-GB" sz="2200" b="1" i="0" dirty="0">
                <a:latin typeface="+mn-lt"/>
              </a:rPr>
              <a:t>life choices</a:t>
            </a:r>
            <a:r>
              <a:rPr lang="en-GB" sz="2200" i="0" dirty="0">
                <a:latin typeface="+mn-lt"/>
              </a:rPr>
              <a:t> of young people and help to </a:t>
            </a:r>
            <a:r>
              <a:rPr lang="en-GB" sz="2200" b="1" i="0" dirty="0">
                <a:latin typeface="+mn-lt"/>
              </a:rPr>
              <a:t>diversify</a:t>
            </a:r>
            <a:r>
              <a:rPr lang="en-GB" sz="2200" i="0" dirty="0">
                <a:latin typeface="+mn-lt"/>
              </a:rPr>
              <a:t> theatre audiences and workforce.</a:t>
            </a:r>
            <a:endParaRPr lang="en-GB" sz="2200" i="0" dirty="0">
              <a:latin typeface="+mn-lt"/>
              <a:ea typeface="Calibri"/>
              <a:cs typeface="Calibri"/>
            </a:endParaRPr>
          </a:p>
          <a:p>
            <a:pPr marL="342900" indent="-342900" algn="l" eaLnBrk="0" hangingPunct="0">
              <a:spcBef>
                <a:spcPct val="20000"/>
              </a:spcBef>
              <a:buFont typeface="Wingdings" pitchFamily="2" charset="2"/>
              <a:buChar char=""/>
            </a:pPr>
            <a:endParaRPr lang="en-GB" sz="1400" i="0" dirty="0">
              <a:latin typeface="+mn-lt"/>
              <a:ea typeface="Calibri"/>
              <a:cs typeface="Calibri"/>
            </a:endParaRPr>
          </a:p>
          <a:p>
            <a:pPr marL="342900" indent="-342900" algn="l" eaLnBrk="0" hangingPunct="0">
              <a:spcBef>
                <a:spcPct val="20000"/>
              </a:spcBef>
              <a:buFont typeface="Wingdings" pitchFamily="2" charset="2"/>
              <a:buChar char=""/>
            </a:pPr>
            <a:r>
              <a:rPr lang="en-GB" sz="2200" i="0" dirty="0">
                <a:latin typeface="+mn-lt"/>
              </a:rPr>
              <a:t>Build a </a:t>
            </a:r>
            <a:r>
              <a:rPr lang="en-GB" sz="2200" b="1" i="0" dirty="0">
                <a:latin typeface="+mn-lt"/>
              </a:rPr>
              <a:t>robust evidence</a:t>
            </a:r>
            <a:r>
              <a:rPr lang="en-GB" sz="2200" i="0" dirty="0">
                <a:latin typeface="+mn-lt"/>
              </a:rPr>
              <a:t> base that demonstrates the value of </a:t>
            </a:r>
            <a:r>
              <a:rPr lang="en-GB" sz="2200" b="1" i="0" dirty="0">
                <a:latin typeface="+mn-lt"/>
              </a:rPr>
              <a:t>rehearsal room </a:t>
            </a:r>
            <a:r>
              <a:rPr lang="en-GB" sz="2200" i="0" dirty="0">
                <a:latin typeface="+mn-lt"/>
              </a:rPr>
              <a:t>approaches to Shakespeare and cultural learning.</a:t>
            </a:r>
            <a:endParaRPr lang="en-US" sz="2200" i="0" dirty="0">
              <a:latin typeface="+mn-lt"/>
            </a:endParaRPr>
          </a:p>
        </p:txBody>
      </p:sp>
      <p:sp>
        <p:nvSpPr>
          <p:cNvPr id="10" name="Footer Placeholder 3">
            <a:extLst>
              <a:ext uri="{FF2B5EF4-FFF2-40B4-BE49-F238E27FC236}">
                <a16:creationId xmlns:a16="http://schemas.microsoft.com/office/drawing/2014/main" id="{EC95DA4B-2735-27E6-CD3D-0EE219D2D56E}"/>
              </a:ext>
            </a:extLst>
          </p:cNvPr>
          <p:cNvSpPr>
            <a:spLocks noGrp="1"/>
          </p:cNvSpPr>
          <p:nvPr>
            <p:ph type="ftr" sz="quarter" idx="11"/>
          </p:nvPr>
        </p:nvSpPr>
        <p:spPr>
          <a:xfrm>
            <a:off x="152400" y="6553200"/>
            <a:ext cx="2895600" cy="304800"/>
          </a:xfrm>
        </p:spPr>
        <p:txBody>
          <a:bodyPr/>
          <a:lstStyle/>
          <a:p>
            <a:pPr>
              <a:spcAft>
                <a:spcPts val="600"/>
              </a:spcAft>
            </a:pPr>
            <a:r>
              <a:rPr lang="en-GB" sz="1100" dirty="0">
                <a:latin typeface="Arial"/>
                <a:ea typeface="MS Pゴシック"/>
                <a:cs typeface="Arial"/>
              </a:rPr>
              <a:t>Royal Shakespeare Company</a:t>
            </a:r>
            <a:endParaRPr lang="en-US" dirty="0"/>
          </a:p>
        </p:txBody>
      </p:sp>
    </p:spTree>
    <p:extLst>
      <p:ext uri="{BB962C8B-B14F-4D97-AF65-F5344CB8AC3E}">
        <p14:creationId xmlns:p14="http://schemas.microsoft.com/office/powerpoint/2010/main" val="33457779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B112C-F4FA-7ABA-CC23-B63CBCCC77FB}"/>
              </a:ext>
            </a:extLst>
          </p:cNvPr>
          <p:cNvSpPr>
            <a:spLocks noGrp="1"/>
          </p:cNvSpPr>
          <p:nvPr>
            <p:ph type="title"/>
          </p:nvPr>
        </p:nvSpPr>
        <p:spPr>
          <a:xfrm>
            <a:off x="1752600" y="455613"/>
            <a:ext cx="7162800" cy="992187"/>
          </a:xfrm>
        </p:spPr>
        <p:txBody>
          <a:bodyPr vert="horz" wrap="square" lIns="91440" tIns="45720" rIns="91440" bIns="45720" numCol="1" anchor="t" anchorCtr="0" compatLnSpc="1">
            <a:prstTxWarp prst="textNoShape">
              <a:avLst/>
            </a:prstTxWarp>
            <a:normAutofit/>
          </a:bodyPr>
          <a:lstStyle/>
          <a:p>
            <a:r>
              <a:rPr lang="en-US" dirty="0"/>
              <a:t>Practice</a:t>
            </a:r>
          </a:p>
        </p:txBody>
      </p:sp>
      <p:sp>
        <p:nvSpPr>
          <p:cNvPr id="5" name="TextBox 4"/>
          <p:cNvSpPr txBox="1"/>
          <p:nvPr/>
        </p:nvSpPr>
        <p:spPr bwMode="auto">
          <a:xfrm>
            <a:off x="1752600" y="1374843"/>
            <a:ext cx="7162800" cy="4114800"/>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rtlCol="0" anchor="t" anchorCtr="0" compatLnSpc="1">
            <a:prstTxWarp prst="textNoShape">
              <a:avLst/>
            </a:prstTxWarp>
            <a:noAutofit/>
          </a:bodyPr>
          <a:lstStyle/>
          <a:p>
            <a:pPr marL="342900" indent="-342900" algn="l" eaLnBrk="0" hangingPunct="0">
              <a:spcBef>
                <a:spcPct val="20000"/>
              </a:spcBef>
              <a:buFont typeface="Wingdings" pitchFamily="2" charset="2"/>
              <a:buChar char=""/>
            </a:pPr>
            <a:r>
              <a:rPr lang="en-US" sz="2400" i="0" dirty="0">
                <a:latin typeface="+mn-lt"/>
              </a:rPr>
              <a:t>Embedding Rehearsal Room Approaches</a:t>
            </a:r>
            <a:endParaRPr lang="en-US" sz="2400" i="0" dirty="0">
              <a:latin typeface="+mn-lt"/>
              <a:ea typeface="Calibri"/>
              <a:cs typeface="Calibri"/>
            </a:endParaRPr>
          </a:p>
          <a:p>
            <a:pPr marL="342900" indent="-342900" algn="l" eaLnBrk="0" hangingPunct="0">
              <a:spcBef>
                <a:spcPct val="20000"/>
              </a:spcBef>
              <a:buFont typeface="Wingdings" pitchFamily="2" charset="2"/>
              <a:buChar char=""/>
            </a:pPr>
            <a:endParaRPr lang="en-US" i="0" dirty="0">
              <a:latin typeface="+mn-lt"/>
              <a:ea typeface="Calibri"/>
              <a:cs typeface="Calibri"/>
            </a:endParaRPr>
          </a:p>
          <a:p>
            <a:pPr marL="342900" indent="-342900" algn="l" eaLnBrk="0" hangingPunct="0">
              <a:spcBef>
                <a:spcPct val="20000"/>
              </a:spcBef>
              <a:buFont typeface="Wingdings" pitchFamily="2" charset="2"/>
              <a:buChar char=""/>
            </a:pPr>
            <a:r>
              <a:rPr lang="en-US" sz="2400" i="0" dirty="0">
                <a:latin typeface="+mn-lt"/>
              </a:rPr>
              <a:t>Teacher Professional Development</a:t>
            </a:r>
            <a:endParaRPr lang="en-US" sz="2400" b="1" i="0">
              <a:latin typeface="+mn-lt"/>
              <a:ea typeface="Calibri"/>
              <a:cs typeface="Calibri"/>
            </a:endParaRPr>
          </a:p>
          <a:p>
            <a:pPr marL="342900" indent="-342900" algn="l" eaLnBrk="0" hangingPunct="0">
              <a:spcBef>
                <a:spcPct val="20000"/>
              </a:spcBef>
              <a:buFont typeface="Wingdings" pitchFamily="2" charset="2"/>
              <a:buChar char=""/>
            </a:pPr>
            <a:endParaRPr lang="en-US" i="0" dirty="0">
              <a:latin typeface="+mn-lt"/>
              <a:ea typeface="Calibri"/>
              <a:cs typeface="Calibri"/>
            </a:endParaRPr>
          </a:p>
          <a:p>
            <a:pPr marL="342900" indent="-342900" algn="l" eaLnBrk="0" hangingPunct="0">
              <a:spcBef>
                <a:spcPct val="20000"/>
              </a:spcBef>
              <a:buFont typeface="Wingdings" pitchFamily="2" charset="2"/>
              <a:buChar char=""/>
            </a:pPr>
            <a:r>
              <a:rPr lang="en-US" sz="2400" i="0" dirty="0">
                <a:latin typeface="+mn-lt"/>
              </a:rPr>
              <a:t>Skill-sharing and networking</a:t>
            </a:r>
            <a:endParaRPr lang="en-US" sz="2400" i="0" dirty="0">
              <a:latin typeface="+mn-lt"/>
              <a:ea typeface="Calibri"/>
              <a:cs typeface="Calibri"/>
            </a:endParaRPr>
          </a:p>
          <a:p>
            <a:pPr marL="342900" indent="-342900" algn="l" eaLnBrk="0" hangingPunct="0">
              <a:spcBef>
                <a:spcPct val="20000"/>
              </a:spcBef>
              <a:buFont typeface="Wingdings" pitchFamily="2" charset="2"/>
              <a:buChar char=""/>
            </a:pPr>
            <a:endParaRPr lang="en-US" i="0" dirty="0">
              <a:latin typeface="+mn-lt"/>
              <a:ea typeface="Calibri"/>
              <a:cs typeface="Calibri"/>
            </a:endParaRPr>
          </a:p>
          <a:p>
            <a:pPr marL="342900" indent="-342900" algn="l" eaLnBrk="0" hangingPunct="0">
              <a:spcBef>
                <a:spcPct val="20000"/>
              </a:spcBef>
              <a:buFont typeface="Wingdings" pitchFamily="2" charset="2"/>
              <a:buChar char=""/>
            </a:pPr>
            <a:r>
              <a:rPr lang="en-US" sz="2400" i="0" dirty="0">
                <a:latin typeface="+mn-lt"/>
              </a:rPr>
              <a:t>Cluster meetings</a:t>
            </a:r>
            <a:endParaRPr lang="en-US" sz="2400" i="0" dirty="0">
              <a:latin typeface="+mn-lt"/>
              <a:ea typeface="Calibri"/>
              <a:cs typeface="Calibri"/>
            </a:endParaRPr>
          </a:p>
          <a:p>
            <a:pPr marL="342900" indent="-342900" algn="l" eaLnBrk="0" hangingPunct="0">
              <a:spcBef>
                <a:spcPct val="20000"/>
              </a:spcBef>
              <a:buFont typeface="Wingdings" pitchFamily="2" charset="2"/>
              <a:buChar char=""/>
            </a:pPr>
            <a:endParaRPr lang="en-US" i="0" dirty="0">
              <a:latin typeface="+mn-lt"/>
              <a:ea typeface="Calibri"/>
              <a:cs typeface="Calibri"/>
            </a:endParaRPr>
          </a:p>
          <a:p>
            <a:pPr marL="342900" indent="-342900" algn="l" eaLnBrk="0" hangingPunct="0">
              <a:spcBef>
                <a:spcPct val="20000"/>
              </a:spcBef>
              <a:buFont typeface="Wingdings" pitchFamily="2" charset="2"/>
              <a:buChar char=""/>
            </a:pPr>
            <a:r>
              <a:rPr lang="en-US" sz="2400" i="0" dirty="0">
                <a:latin typeface="+mn-lt"/>
              </a:rPr>
              <a:t>Further opportunities: Playmaking Festivals, First Encounters touring productions, Shakespeare Ambassadors student voice </a:t>
            </a:r>
            <a:r>
              <a:rPr lang="en-US" sz="2400" i="0" err="1">
                <a:latin typeface="+mn-lt"/>
              </a:rPr>
              <a:t>programme</a:t>
            </a:r>
            <a:r>
              <a:rPr lang="en-US" sz="2400" i="0" dirty="0">
                <a:latin typeface="+mn-lt"/>
              </a:rPr>
              <a:t>, Next Generation talent development pipeline</a:t>
            </a:r>
            <a:endParaRPr lang="en-US" sz="2400" dirty="0">
              <a:latin typeface="+mn-lt"/>
            </a:endParaRPr>
          </a:p>
          <a:p>
            <a:pPr marL="342900" indent="-342900" algn="l" eaLnBrk="0" hangingPunct="0">
              <a:spcBef>
                <a:spcPct val="20000"/>
              </a:spcBef>
              <a:buFont typeface="Wingdings" pitchFamily="2" charset="2"/>
              <a:buChar char=""/>
            </a:pPr>
            <a:endParaRPr lang="en-US" sz="2000" i="0" dirty="0">
              <a:latin typeface="+mn-lt"/>
            </a:endParaRPr>
          </a:p>
          <a:p>
            <a:pPr marL="342900" lvl="1" indent="-342900" algn="l" eaLnBrk="0" hangingPunct="0">
              <a:spcBef>
                <a:spcPct val="20000"/>
              </a:spcBef>
              <a:buFont typeface="Wingdings" pitchFamily="2" charset="2"/>
              <a:buChar char=""/>
            </a:pPr>
            <a:endParaRPr lang="en-US" sz="2000" i="0" dirty="0">
              <a:latin typeface="+mn-lt"/>
            </a:endParaRPr>
          </a:p>
        </p:txBody>
      </p:sp>
      <p:sp>
        <p:nvSpPr>
          <p:cNvPr id="10" name="Footer Placeholder 3">
            <a:extLst>
              <a:ext uri="{FF2B5EF4-FFF2-40B4-BE49-F238E27FC236}">
                <a16:creationId xmlns:a16="http://schemas.microsoft.com/office/drawing/2014/main" id="{916FAB69-B6AA-CF9A-7606-E1D2A303649C}"/>
              </a:ext>
            </a:extLst>
          </p:cNvPr>
          <p:cNvSpPr>
            <a:spLocks noGrp="1"/>
          </p:cNvSpPr>
          <p:nvPr>
            <p:ph type="ftr" sz="quarter" idx="11"/>
          </p:nvPr>
        </p:nvSpPr>
        <p:spPr>
          <a:xfrm>
            <a:off x="152400" y="6553200"/>
            <a:ext cx="2895600" cy="304800"/>
          </a:xfrm>
        </p:spPr>
        <p:txBody>
          <a:bodyPr/>
          <a:lstStyle/>
          <a:p>
            <a:pPr>
              <a:spcAft>
                <a:spcPts val="600"/>
              </a:spcAft>
            </a:pPr>
            <a:r>
              <a:rPr lang="en-GB" sz="1100" dirty="0">
                <a:latin typeface="Arial"/>
                <a:ea typeface="MS Pゴシック"/>
                <a:cs typeface="Arial"/>
              </a:rPr>
              <a:t>Royal Shakespeare Company</a:t>
            </a:r>
            <a:endParaRPr lang="en-US" dirty="0"/>
          </a:p>
        </p:txBody>
      </p:sp>
    </p:spTree>
    <p:extLst>
      <p:ext uri="{BB962C8B-B14F-4D97-AF65-F5344CB8AC3E}">
        <p14:creationId xmlns:p14="http://schemas.microsoft.com/office/powerpoint/2010/main" val="8290383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B53C1-C123-0994-1065-1599D4CCBFA8}"/>
              </a:ext>
            </a:extLst>
          </p:cNvPr>
          <p:cNvSpPr>
            <a:spLocks noGrp="1"/>
          </p:cNvSpPr>
          <p:nvPr>
            <p:ph type="title"/>
          </p:nvPr>
        </p:nvSpPr>
        <p:spPr/>
        <p:txBody>
          <a:bodyPr/>
          <a:lstStyle/>
          <a:p>
            <a:r>
              <a:rPr lang="en-US" dirty="0">
                <a:ea typeface="Calibri"/>
                <a:cs typeface="Calibri"/>
              </a:rPr>
              <a:t>Partnership Clusters</a:t>
            </a:r>
            <a:endParaRPr lang="en-US" dirty="0"/>
          </a:p>
        </p:txBody>
      </p:sp>
      <p:sp>
        <p:nvSpPr>
          <p:cNvPr id="3" name="Content Placeholder 2">
            <a:extLst>
              <a:ext uri="{FF2B5EF4-FFF2-40B4-BE49-F238E27FC236}">
                <a16:creationId xmlns:a16="http://schemas.microsoft.com/office/drawing/2014/main" id="{D2F87FB8-0DA7-F4A2-D9D4-940D9DCC13B9}"/>
              </a:ext>
            </a:extLst>
          </p:cNvPr>
          <p:cNvSpPr>
            <a:spLocks noGrp="1"/>
          </p:cNvSpPr>
          <p:nvPr>
            <p:ph idx="1"/>
          </p:nvPr>
        </p:nvSpPr>
        <p:spPr>
          <a:xfrm>
            <a:off x="1752600" y="1528233"/>
            <a:ext cx="7162800" cy="4114800"/>
          </a:xfrm>
        </p:spPr>
        <p:txBody>
          <a:bodyPr/>
          <a:lstStyle/>
          <a:p>
            <a:r>
              <a:rPr lang="en-US" sz="2400" b="1" dirty="0">
                <a:ea typeface="Calibri"/>
                <a:cs typeface="Calibri"/>
              </a:rPr>
              <a:t>32 partnership clusters:</a:t>
            </a:r>
          </a:p>
          <a:p>
            <a:endParaRPr lang="en-US" sz="1400" dirty="0">
              <a:ea typeface="Calibri"/>
              <a:cs typeface="Calibri"/>
            </a:endParaRPr>
          </a:p>
          <a:p>
            <a:r>
              <a:rPr lang="en-US" sz="2400" dirty="0">
                <a:ea typeface="Calibri"/>
                <a:cs typeface="Calibri"/>
              </a:rPr>
              <a:t>Partnership of RSC, Lead Associate School/s and Associate Regional Theatre Partner (where applicable)</a:t>
            </a:r>
            <a:endParaRPr lang="en-US" sz="2400">
              <a:ea typeface="Calibri"/>
              <a:cs typeface="Calibri"/>
            </a:endParaRPr>
          </a:p>
          <a:p>
            <a:endParaRPr lang="en-US" sz="1400" dirty="0">
              <a:ea typeface="Calibri"/>
              <a:cs typeface="Calibri"/>
            </a:endParaRPr>
          </a:p>
          <a:p>
            <a:r>
              <a:rPr lang="en-US" sz="2400" dirty="0">
                <a:ea typeface="Calibri"/>
                <a:cs typeface="Calibri"/>
              </a:rPr>
              <a:t>Approx. 280 schools and over 1000 teachers across England</a:t>
            </a:r>
            <a:endParaRPr lang="en-US" sz="2400">
              <a:ea typeface="Calibri"/>
              <a:cs typeface="Calibri"/>
            </a:endParaRPr>
          </a:p>
          <a:p>
            <a:endParaRPr lang="en-US" sz="1400" dirty="0">
              <a:ea typeface="Calibri"/>
              <a:cs typeface="Calibri"/>
            </a:endParaRPr>
          </a:p>
          <a:p>
            <a:r>
              <a:rPr lang="en-US" sz="2400" dirty="0">
                <a:ea typeface="Calibri"/>
                <a:cs typeface="Calibri"/>
              </a:rPr>
              <a:t>Primary, secondary and specialist state funded schools and FE colleges in areas of structural disadvantage</a:t>
            </a:r>
            <a:endParaRPr lang="en-US" sz="2400"/>
          </a:p>
          <a:p>
            <a:endParaRPr lang="en-US" dirty="0">
              <a:ea typeface="Calibri"/>
              <a:cs typeface="Calibri"/>
            </a:endParaRPr>
          </a:p>
        </p:txBody>
      </p:sp>
      <p:sp>
        <p:nvSpPr>
          <p:cNvPr id="4" name="Footer Placeholder 3">
            <a:extLst>
              <a:ext uri="{FF2B5EF4-FFF2-40B4-BE49-F238E27FC236}">
                <a16:creationId xmlns:a16="http://schemas.microsoft.com/office/drawing/2014/main" id="{0B3C741C-8551-60E3-4147-BE1EDBAD3C68}"/>
              </a:ext>
            </a:extLst>
          </p:cNvPr>
          <p:cNvSpPr>
            <a:spLocks noGrp="1"/>
          </p:cNvSpPr>
          <p:nvPr>
            <p:ph type="ftr" sz="quarter" idx="11"/>
          </p:nvPr>
        </p:nvSpPr>
        <p:spPr/>
        <p:txBody>
          <a:bodyPr/>
          <a:lstStyle/>
          <a:p>
            <a:r>
              <a:rPr lang="en-GB" sz="1100" dirty="0">
                <a:latin typeface="Arial"/>
                <a:ea typeface="MS Pゴシック"/>
              </a:rPr>
              <a:t>Royal Shakespeare Company</a:t>
            </a:r>
            <a:endParaRPr lang="en-US" dirty="0"/>
          </a:p>
        </p:txBody>
      </p:sp>
    </p:spTree>
    <p:extLst>
      <p:ext uri="{BB962C8B-B14F-4D97-AF65-F5344CB8AC3E}">
        <p14:creationId xmlns:p14="http://schemas.microsoft.com/office/powerpoint/2010/main" val="181922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B297D-DA78-9C2A-DC67-05404E84221F}"/>
              </a:ext>
            </a:extLst>
          </p:cNvPr>
          <p:cNvSpPr txBox="1">
            <a:spLocks/>
          </p:cNvSpPr>
          <p:nvPr/>
        </p:nvSpPr>
        <p:spPr bwMode="auto">
          <a:xfrm>
            <a:off x="1752600" y="455613"/>
            <a:ext cx="7162800" cy="992187"/>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b="1">
                <a:solidFill>
                  <a:srgbClr val="EE3424"/>
                </a:solidFill>
                <a:latin typeface="+mj-lt"/>
                <a:ea typeface="+mj-ea"/>
                <a:cs typeface="+mj-cs"/>
              </a:defRPr>
            </a:lvl1pPr>
            <a:lvl2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2pPr>
            <a:lvl3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3pPr>
            <a:lvl4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4pPr>
            <a:lvl5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5pPr>
            <a:lvl6pPr marL="457200" algn="l" rtl="0" fontAlgn="base">
              <a:spcBef>
                <a:spcPct val="0"/>
              </a:spcBef>
              <a:spcAft>
                <a:spcPct val="0"/>
              </a:spcAft>
              <a:defRPr sz="3600" b="1">
                <a:solidFill>
                  <a:srgbClr val="EE3424"/>
                </a:solidFill>
                <a:latin typeface="Arial" charset="0"/>
                <a:ea typeface="MS Pゴシック" pitchFamily="-92" charset="-128"/>
              </a:defRPr>
            </a:lvl6pPr>
            <a:lvl7pPr marL="914400" algn="l" rtl="0" fontAlgn="base">
              <a:spcBef>
                <a:spcPct val="0"/>
              </a:spcBef>
              <a:spcAft>
                <a:spcPct val="0"/>
              </a:spcAft>
              <a:defRPr sz="3600" b="1">
                <a:solidFill>
                  <a:srgbClr val="EE3424"/>
                </a:solidFill>
                <a:latin typeface="Arial" charset="0"/>
                <a:ea typeface="MS Pゴシック" pitchFamily="-92" charset="-128"/>
              </a:defRPr>
            </a:lvl7pPr>
            <a:lvl8pPr marL="1371600" algn="l" rtl="0" fontAlgn="base">
              <a:spcBef>
                <a:spcPct val="0"/>
              </a:spcBef>
              <a:spcAft>
                <a:spcPct val="0"/>
              </a:spcAft>
              <a:defRPr sz="3600" b="1">
                <a:solidFill>
                  <a:srgbClr val="EE3424"/>
                </a:solidFill>
                <a:latin typeface="Arial" charset="0"/>
                <a:ea typeface="MS Pゴシック" pitchFamily="-92" charset="-128"/>
              </a:defRPr>
            </a:lvl8pPr>
            <a:lvl9pPr marL="1828800" algn="l" rtl="0" fontAlgn="base">
              <a:spcBef>
                <a:spcPct val="0"/>
              </a:spcBef>
              <a:spcAft>
                <a:spcPct val="0"/>
              </a:spcAft>
              <a:defRPr sz="3600" b="1">
                <a:solidFill>
                  <a:srgbClr val="EE3424"/>
                </a:solidFill>
                <a:latin typeface="Arial" charset="0"/>
                <a:ea typeface="MS Pゴシック" pitchFamily="-92" charset="-128"/>
              </a:defRPr>
            </a:lvl9pPr>
          </a:lstStyle>
          <a:p>
            <a:pPr>
              <a:spcAft>
                <a:spcPts val="600"/>
              </a:spcAft>
            </a:pPr>
            <a:r>
              <a:rPr lang="en-US" i="0" kern="0" dirty="0"/>
              <a:t>Research: </a:t>
            </a:r>
            <a:r>
              <a:rPr lang="en-US" kern="0" dirty="0"/>
              <a:t>Time to Act</a:t>
            </a:r>
            <a:endParaRPr lang="en-US" kern="0"/>
          </a:p>
        </p:txBody>
      </p:sp>
      <p:sp>
        <p:nvSpPr>
          <p:cNvPr id="4" name="TextBox 3">
            <a:extLst>
              <a:ext uri="{FF2B5EF4-FFF2-40B4-BE49-F238E27FC236}">
                <a16:creationId xmlns:a16="http://schemas.microsoft.com/office/drawing/2014/main" id="{CE96907C-E757-E810-F36A-6633C2305666}"/>
              </a:ext>
            </a:extLst>
          </p:cNvPr>
          <p:cNvSpPr txBox="1"/>
          <p:nvPr/>
        </p:nvSpPr>
        <p:spPr bwMode="auto">
          <a:xfrm>
            <a:off x="1752600" y="1676400"/>
            <a:ext cx="7162800" cy="4416896"/>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rtlCol="0" anchor="t" anchorCtr="0" compatLnSpc="1">
            <a:prstTxWarp prst="textNoShape">
              <a:avLst/>
            </a:prstTxWarp>
            <a:normAutofit/>
          </a:bodyPr>
          <a:lstStyle/>
          <a:p>
            <a:pPr algn="l" eaLnBrk="0" hangingPunct="0">
              <a:spcBef>
                <a:spcPct val="20000"/>
              </a:spcBef>
            </a:pPr>
            <a:r>
              <a:rPr lang="en-US" sz="2400" b="1" i="0" err="1">
                <a:effectLst/>
                <a:latin typeface="+mn-lt"/>
              </a:rPr>
              <a:t>Randomised</a:t>
            </a:r>
            <a:r>
              <a:rPr lang="en-US" sz="2400" b="1" i="0" dirty="0">
                <a:effectLst/>
                <a:latin typeface="+mn-lt"/>
              </a:rPr>
              <a:t> Control Trial (RCT) </a:t>
            </a:r>
            <a:endParaRPr lang="en-US" sz="2400" b="1" i="0" dirty="0">
              <a:effectLst/>
              <a:latin typeface="+mn-lt"/>
              <a:ea typeface="Calibri"/>
              <a:cs typeface="Calibri"/>
            </a:endParaRPr>
          </a:p>
          <a:p>
            <a:pPr algn="l" eaLnBrk="0" hangingPunct="0">
              <a:spcBef>
                <a:spcPct val="20000"/>
              </a:spcBef>
            </a:pPr>
            <a:endParaRPr lang="en-US" b="1" i="0" dirty="0">
              <a:effectLst/>
              <a:latin typeface="+mn-lt"/>
              <a:ea typeface="Calibri"/>
              <a:cs typeface="Calibri"/>
            </a:endParaRPr>
          </a:p>
          <a:p>
            <a:pPr marL="342900" indent="-342900" algn="l" rtl="0" fontAlgn="base">
              <a:buFont typeface="Arial" panose="020B0604020202020204" pitchFamily="34" charset="0"/>
              <a:buChar char="•"/>
            </a:pPr>
            <a:r>
              <a:rPr lang="en-GB" sz="2400" b="0" i="0" u="none" strike="noStrike" dirty="0">
                <a:solidFill>
                  <a:srgbClr val="464841"/>
                </a:solidFill>
                <a:effectLst/>
                <a:latin typeface="+mn-lt"/>
              </a:rPr>
              <a:t>45 primary schools</a:t>
            </a:r>
            <a:r>
              <a:rPr lang="en-US" sz="2400" b="0" i="0" dirty="0">
                <a:effectLst/>
                <a:latin typeface="+mn-lt"/>
              </a:rPr>
              <a:t>​</a:t>
            </a:r>
            <a:endParaRPr lang="en-US" sz="2400" b="0" i="0" dirty="0">
              <a:effectLst/>
              <a:latin typeface="+mn-lt"/>
              <a:ea typeface="Calibri"/>
              <a:cs typeface="Calibri"/>
            </a:endParaRPr>
          </a:p>
          <a:p>
            <a:pPr marL="342900" indent="-342900" algn="l" rtl="0" fontAlgn="base">
              <a:buFont typeface="Arial" panose="020B0604020202020204" pitchFamily="34" charset="0"/>
              <a:buChar char="•"/>
            </a:pPr>
            <a:endParaRPr lang="en-US" b="0" i="0" dirty="0">
              <a:effectLst/>
              <a:latin typeface="+mn-lt"/>
              <a:ea typeface="Calibri"/>
              <a:cs typeface="Calibri"/>
            </a:endParaRPr>
          </a:p>
          <a:p>
            <a:pPr marL="342900" indent="-342900" algn="l" rtl="0" fontAlgn="base">
              <a:buFont typeface="Arial" panose="020B0604020202020204" pitchFamily="34" charset="0"/>
              <a:buChar char="•"/>
            </a:pPr>
            <a:r>
              <a:rPr lang="en-GB" sz="2400" b="0" i="0" u="none" strike="noStrike" dirty="0">
                <a:solidFill>
                  <a:srgbClr val="464841"/>
                </a:solidFill>
                <a:effectLst/>
                <a:latin typeface="+mn-lt"/>
              </a:rPr>
              <a:t>Year 5 classes</a:t>
            </a:r>
            <a:r>
              <a:rPr lang="en-US" sz="2400" b="0" i="0" dirty="0">
                <a:effectLst/>
                <a:latin typeface="+mn-lt"/>
              </a:rPr>
              <a:t>​</a:t>
            </a:r>
            <a:endParaRPr lang="en-US" sz="2400" b="0" i="0" dirty="0">
              <a:effectLst/>
              <a:latin typeface="+mn-lt"/>
              <a:ea typeface="Calibri"/>
              <a:cs typeface="Calibri"/>
            </a:endParaRPr>
          </a:p>
          <a:p>
            <a:pPr marL="342900" indent="-342900" algn="l" rtl="0" fontAlgn="base">
              <a:buFont typeface="Arial" panose="020B0604020202020204" pitchFamily="34" charset="0"/>
              <a:buChar char="•"/>
            </a:pPr>
            <a:endParaRPr lang="en-US" b="0" i="0" dirty="0">
              <a:effectLst/>
              <a:latin typeface="+mn-lt"/>
              <a:ea typeface="Calibri"/>
              <a:cs typeface="Calibri"/>
            </a:endParaRPr>
          </a:p>
          <a:p>
            <a:pPr marL="342900" indent="-342900" algn="l" rtl="0" fontAlgn="base">
              <a:buFont typeface="Arial" panose="020B0604020202020204" pitchFamily="34" charset="0"/>
              <a:buChar char="•"/>
            </a:pPr>
            <a:r>
              <a:rPr lang="en-GB" sz="2400" b="0" i="0" u="none" strike="noStrike" dirty="0">
                <a:solidFill>
                  <a:srgbClr val="464841"/>
                </a:solidFill>
                <a:effectLst/>
                <a:latin typeface="+mn-lt"/>
              </a:rPr>
              <a:t>Classes were randomised into two groups: </a:t>
            </a:r>
            <a:r>
              <a:rPr lang="en-US" sz="2400" b="0" i="0" dirty="0">
                <a:effectLst/>
                <a:latin typeface="+mn-lt"/>
              </a:rPr>
              <a:t>​</a:t>
            </a:r>
            <a:r>
              <a:rPr lang="en-GB" sz="2400" b="1" i="0" u="none" strike="noStrike" dirty="0">
                <a:solidFill>
                  <a:srgbClr val="464841"/>
                </a:solidFill>
                <a:effectLst/>
                <a:latin typeface="+mn-lt"/>
              </a:rPr>
              <a:t>Intervention </a:t>
            </a:r>
            <a:r>
              <a:rPr lang="en-GB" sz="2400" b="0" i="0" u="none" strike="noStrike" dirty="0">
                <a:solidFill>
                  <a:srgbClr val="464841"/>
                </a:solidFill>
                <a:effectLst/>
                <a:latin typeface="+mn-lt"/>
              </a:rPr>
              <a:t>and </a:t>
            </a:r>
            <a:r>
              <a:rPr lang="en-GB" sz="2400" b="1" i="0" u="none" strike="noStrike" dirty="0">
                <a:solidFill>
                  <a:srgbClr val="464841"/>
                </a:solidFill>
                <a:effectLst/>
                <a:latin typeface="+mn-lt"/>
              </a:rPr>
              <a:t>Control</a:t>
            </a:r>
            <a:endParaRPr lang="en-US" sz="2400" b="0" i="0" dirty="0">
              <a:effectLst/>
              <a:latin typeface="+mn-lt"/>
              <a:ea typeface="Calibri"/>
              <a:cs typeface="Calibri"/>
            </a:endParaRPr>
          </a:p>
          <a:p>
            <a:pPr algn="l" eaLnBrk="0" hangingPunct="0">
              <a:spcBef>
                <a:spcPct val="20000"/>
              </a:spcBef>
            </a:pPr>
            <a:endParaRPr lang="en-US" b="1" i="0" dirty="0">
              <a:effectLst/>
              <a:latin typeface="+mn-lt"/>
              <a:ea typeface="Calibri"/>
              <a:cs typeface="Calibri"/>
            </a:endParaRPr>
          </a:p>
          <a:p>
            <a:pPr algn="l" eaLnBrk="0" hangingPunct="0">
              <a:spcBef>
                <a:spcPct val="20000"/>
              </a:spcBef>
            </a:pPr>
            <a:r>
              <a:rPr lang="en-US" sz="2400" b="1" i="0" dirty="0">
                <a:effectLst/>
                <a:latin typeface="+mn-lt"/>
              </a:rPr>
              <a:t>A Teacher-Research Network</a:t>
            </a:r>
            <a:endParaRPr lang="en-US" sz="2400" b="1" i="0" dirty="0">
              <a:effectLst/>
              <a:latin typeface="+mn-lt"/>
              <a:ea typeface="Calibri"/>
              <a:cs typeface="Calibri"/>
            </a:endParaRPr>
          </a:p>
          <a:p>
            <a:pPr algn="l" eaLnBrk="0" hangingPunct="0">
              <a:spcBef>
                <a:spcPct val="20000"/>
              </a:spcBef>
            </a:pPr>
            <a:endParaRPr lang="en-US" sz="2200" b="1" i="0" dirty="0">
              <a:effectLst/>
              <a:latin typeface="+mn-lt"/>
            </a:endParaRPr>
          </a:p>
          <a:p>
            <a:pPr algn="l" eaLnBrk="0" hangingPunct="0">
              <a:spcBef>
                <a:spcPct val="20000"/>
              </a:spcBef>
            </a:pPr>
            <a:endParaRPr lang="en-US" sz="2000" b="0" i="0" dirty="0">
              <a:effectLst/>
              <a:latin typeface="+mn-lt"/>
            </a:endParaRPr>
          </a:p>
          <a:p>
            <a:pPr marL="342900" lvl="1" indent="-342900" algn="l" eaLnBrk="0" hangingPunct="0">
              <a:spcBef>
                <a:spcPct val="20000"/>
              </a:spcBef>
              <a:buFont typeface="Wingdings" pitchFamily="2" charset="2"/>
              <a:buChar char=""/>
            </a:pPr>
            <a:endParaRPr lang="en-US" sz="2000" i="0" dirty="0">
              <a:latin typeface="+mn-lt"/>
            </a:endParaRPr>
          </a:p>
        </p:txBody>
      </p:sp>
      <p:sp>
        <p:nvSpPr>
          <p:cNvPr id="9" name="Footer Placeholder 3">
            <a:extLst>
              <a:ext uri="{FF2B5EF4-FFF2-40B4-BE49-F238E27FC236}">
                <a16:creationId xmlns:a16="http://schemas.microsoft.com/office/drawing/2014/main" id="{C0B6F099-C43A-D474-D8A1-B9F5523D93F6}"/>
              </a:ext>
            </a:extLst>
          </p:cNvPr>
          <p:cNvSpPr>
            <a:spLocks noGrp="1"/>
          </p:cNvSpPr>
          <p:nvPr>
            <p:ph type="ftr" sz="quarter" idx="11"/>
          </p:nvPr>
        </p:nvSpPr>
        <p:spPr>
          <a:xfrm>
            <a:off x="152400" y="6553200"/>
            <a:ext cx="28956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GB" sz="1100" dirty="0">
                <a:latin typeface="Arial"/>
                <a:cs typeface="Arial"/>
              </a:rPr>
              <a:t>Royal Shakespeare Company</a:t>
            </a:r>
            <a:endParaRPr lang="en-US" dirty="0"/>
          </a:p>
        </p:txBody>
      </p:sp>
    </p:spTree>
    <p:extLst>
      <p:ext uri="{BB962C8B-B14F-4D97-AF65-F5344CB8AC3E}">
        <p14:creationId xmlns:p14="http://schemas.microsoft.com/office/powerpoint/2010/main" val="201427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BCD3-031C-9F70-589F-3CA7DF8F0CB0}"/>
              </a:ext>
            </a:extLst>
          </p:cNvPr>
          <p:cNvSpPr>
            <a:spLocks noGrp="1"/>
          </p:cNvSpPr>
          <p:nvPr>
            <p:ph type="title"/>
          </p:nvPr>
        </p:nvSpPr>
        <p:spPr/>
        <p:txBody>
          <a:bodyPr/>
          <a:lstStyle/>
          <a:p>
            <a:r>
              <a:rPr lang="en-GB" dirty="0"/>
              <a:t>RCT: Measures</a:t>
            </a:r>
          </a:p>
        </p:txBody>
      </p:sp>
      <p:sp>
        <p:nvSpPr>
          <p:cNvPr id="3" name="Content Placeholder 2">
            <a:extLst>
              <a:ext uri="{FF2B5EF4-FFF2-40B4-BE49-F238E27FC236}">
                <a16:creationId xmlns:a16="http://schemas.microsoft.com/office/drawing/2014/main" id="{567965B7-FE34-F34C-101D-EF240230BC4E}"/>
              </a:ext>
            </a:extLst>
          </p:cNvPr>
          <p:cNvSpPr>
            <a:spLocks noGrp="1"/>
          </p:cNvSpPr>
          <p:nvPr>
            <p:ph sz="half" idx="1"/>
          </p:nvPr>
        </p:nvSpPr>
        <p:spPr>
          <a:xfrm>
            <a:off x="1295400" y="1676400"/>
            <a:ext cx="3505200" cy="4114800"/>
          </a:xfrm>
        </p:spPr>
        <p:txBody>
          <a:bodyPr/>
          <a:lstStyle/>
          <a:p>
            <a:pPr marL="800100" lvl="2" indent="-342900" algn="l" eaLnBrk="0" hangingPunct="0">
              <a:spcBef>
                <a:spcPct val="20000"/>
              </a:spcBef>
              <a:buFont typeface="Wingdings" pitchFamily="2" charset="2"/>
              <a:buChar char=""/>
            </a:pPr>
            <a:r>
              <a:rPr lang="en-US" sz="2400" i="0" dirty="0">
                <a:latin typeface="+mn-lt"/>
              </a:rPr>
              <a:t>Writing Measure</a:t>
            </a:r>
            <a:endParaRPr lang="en-US" sz="2400" i="0" dirty="0">
              <a:latin typeface="+mn-lt"/>
              <a:ea typeface="Calibri"/>
              <a:cs typeface="Calibri"/>
            </a:endParaRPr>
          </a:p>
          <a:p>
            <a:pPr marL="0" lvl="1" algn="l" eaLnBrk="0" hangingPunct="0">
              <a:spcBef>
                <a:spcPct val="20000"/>
              </a:spcBef>
            </a:pPr>
            <a:endParaRPr lang="en-US" i="0" dirty="0">
              <a:latin typeface="+mn-lt"/>
              <a:ea typeface="Calibri"/>
              <a:cs typeface="Calibri"/>
            </a:endParaRPr>
          </a:p>
          <a:p>
            <a:pPr marL="800100" lvl="2" indent="-342900" algn="l" eaLnBrk="0" hangingPunct="0">
              <a:spcBef>
                <a:spcPct val="20000"/>
              </a:spcBef>
              <a:buFont typeface="Wingdings" pitchFamily="2" charset="2"/>
              <a:buChar char=""/>
            </a:pPr>
            <a:r>
              <a:rPr lang="en-US" sz="2400" i="0" dirty="0">
                <a:latin typeface="+mn-lt"/>
              </a:rPr>
              <a:t>Teacher Reflective Journal</a:t>
            </a:r>
            <a:endParaRPr lang="en-US" sz="2400" i="0" dirty="0">
              <a:latin typeface="+mn-lt"/>
              <a:ea typeface="Calibri"/>
              <a:cs typeface="Calibri"/>
            </a:endParaRPr>
          </a:p>
          <a:p>
            <a:pPr marL="0" lvl="1" algn="l" eaLnBrk="0" hangingPunct="0">
              <a:spcBef>
                <a:spcPct val="20000"/>
              </a:spcBef>
            </a:pPr>
            <a:endParaRPr lang="en-US" i="0" dirty="0">
              <a:latin typeface="+mn-lt"/>
              <a:ea typeface="Calibri"/>
              <a:cs typeface="Calibri"/>
            </a:endParaRPr>
          </a:p>
          <a:p>
            <a:pPr marL="800100" lvl="2" indent="-342900" algn="l" eaLnBrk="0" hangingPunct="0">
              <a:spcBef>
                <a:spcPct val="20000"/>
              </a:spcBef>
              <a:buFont typeface="Wingdings" pitchFamily="2" charset="2"/>
              <a:buChar char=""/>
            </a:pPr>
            <a:r>
              <a:rPr lang="en-US" sz="2400" i="0" dirty="0">
                <a:latin typeface="+mn-lt"/>
              </a:rPr>
              <a:t>Myself As a Learner Scale</a:t>
            </a:r>
            <a:endParaRPr lang="en-US" sz="2400" i="0" dirty="0">
              <a:latin typeface="+mn-lt"/>
              <a:ea typeface="Calibri"/>
              <a:cs typeface="Calibri"/>
            </a:endParaRPr>
          </a:p>
          <a:p>
            <a:endParaRPr lang="en-GB" dirty="0"/>
          </a:p>
        </p:txBody>
      </p:sp>
      <p:sp>
        <p:nvSpPr>
          <p:cNvPr id="5" name="Footer Placeholder 4">
            <a:extLst>
              <a:ext uri="{FF2B5EF4-FFF2-40B4-BE49-F238E27FC236}">
                <a16:creationId xmlns:a16="http://schemas.microsoft.com/office/drawing/2014/main" id="{7A63D693-DBF3-EB89-A51B-EC5563F56A97}"/>
              </a:ext>
            </a:extLst>
          </p:cNvPr>
          <p:cNvSpPr>
            <a:spLocks noGrp="1"/>
          </p:cNvSpPr>
          <p:nvPr>
            <p:ph type="ftr" sz="quarter" idx="11"/>
          </p:nvPr>
        </p:nvSpPr>
        <p:spPr/>
        <p:txBody>
          <a:bodyPr/>
          <a:lstStyle/>
          <a:p>
            <a:pPr>
              <a:defRPr/>
            </a:pPr>
            <a:r>
              <a:rPr lang="en-GB" sz="1100" dirty="0">
                <a:latin typeface="Arial"/>
                <a:cs typeface="Arial"/>
              </a:rPr>
              <a:t>Royal Shakespeare Company</a:t>
            </a:r>
            <a:endParaRPr lang="en-US" dirty="0"/>
          </a:p>
        </p:txBody>
      </p:sp>
      <p:pic>
        <p:nvPicPr>
          <p:cNvPr id="1026" name="Picture 2">
            <a:extLst>
              <a:ext uri="{FF2B5EF4-FFF2-40B4-BE49-F238E27FC236}">
                <a16:creationId xmlns:a16="http://schemas.microsoft.com/office/drawing/2014/main" id="{A00BA4C2-7302-A2C2-4CAC-6B5561652F2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82826" y="1676400"/>
            <a:ext cx="3159947"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1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B297D-DA78-9C2A-DC67-05404E84221F}"/>
              </a:ext>
            </a:extLst>
          </p:cNvPr>
          <p:cNvSpPr txBox="1">
            <a:spLocks/>
          </p:cNvSpPr>
          <p:nvPr/>
        </p:nvSpPr>
        <p:spPr bwMode="auto">
          <a:xfrm>
            <a:off x="1752600" y="455613"/>
            <a:ext cx="7162800" cy="992187"/>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b="1">
                <a:solidFill>
                  <a:srgbClr val="EE3424"/>
                </a:solidFill>
                <a:latin typeface="+mj-lt"/>
                <a:ea typeface="+mj-ea"/>
                <a:cs typeface="+mj-cs"/>
              </a:defRPr>
            </a:lvl1pPr>
            <a:lvl2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2pPr>
            <a:lvl3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3pPr>
            <a:lvl4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4pPr>
            <a:lvl5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5pPr>
            <a:lvl6pPr marL="457200" algn="l" rtl="0" fontAlgn="base">
              <a:spcBef>
                <a:spcPct val="0"/>
              </a:spcBef>
              <a:spcAft>
                <a:spcPct val="0"/>
              </a:spcAft>
              <a:defRPr sz="3600" b="1">
                <a:solidFill>
                  <a:srgbClr val="EE3424"/>
                </a:solidFill>
                <a:latin typeface="Arial" charset="0"/>
                <a:ea typeface="MS Pゴシック" pitchFamily="-92" charset="-128"/>
              </a:defRPr>
            </a:lvl6pPr>
            <a:lvl7pPr marL="914400" algn="l" rtl="0" fontAlgn="base">
              <a:spcBef>
                <a:spcPct val="0"/>
              </a:spcBef>
              <a:spcAft>
                <a:spcPct val="0"/>
              </a:spcAft>
              <a:defRPr sz="3600" b="1">
                <a:solidFill>
                  <a:srgbClr val="EE3424"/>
                </a:solidFill>
                <a:latin typeface="Arial" charset="0"/>
                <a:ea typeface="MS Pゴシック" pitchFamily="-92" charset="-128"/>
              </a:defRPr>
            </a:lvl7pPr>
            <a:lvl8pPr marL="1371600" algn="l" rtl="0" fontAlgn="base">
              <a:spcBef>
                <a:spcPct val="0"/>
              </a:spcBef>
              <a:spcAft>
                <a:spcPct val="0"/>
              </a:spcAft>
              <a:defRPr sz="3600" b="1">
                <a:solidFill>
                  <a:srgbClr val="EE3424"/>
                </a:solidFill>
                <a:latin typeface="Arial" charset="0"/>
                <a:ea typeface="MS Pゴシック" pitchFamily="-92" charset="-128"/>
              </a:defRPr>
            </a:lvl8pPr>
            <a:lvl9pPr marL="1828800" algn="l" rtl="0" fontAlgn="base">
              <a:spcBef>
                <a:spcPct val="0"/>
              </a:spcBef>
              <a:spcAft>
                <a:spcPct val="0"/>
              </a:spcAft>
              <a:defRPr sz="3600" b="1">
                <a:solidFill>
                  <a:srgbClr val="EE3424"/>
                </a:solidFill>
                <a:latin typeface="Arial" charset="0"/>
                <a:ea typeface="MS Pゴシック" pitchFamily="-92" charset="-128"/>
              </a:defRPr>
            </a:lvl9pPr>
          </a:lstStyle>
          <a:p>
            <a:pPr>
              <a:spcAft>
                <a:spcPts val="600"/>
              </a:spcAft>
            </a:pPr>
            <a:r>
              <a:rPr lang="en-US" i="0" kern="0" dirty="0"/>
              <a:t>RCT: Writing Measure</a:t>
            </a:r>
            <a:endParaRPr lang="en-US" kern="0" dirty="0"/>
          </a:p>
        </p:txBody>
      </p:sp>
      <p:sp>
        <p:nvSpPr>
          <p:cNvPr id="9" name="Footer Placeholder 3">
            <a:extLst>
              <a:ext uri="{FF2B5EF4-FFF2-40B4-BE49-F238E27FC236}">
                <a16:creationId xmlns:a16="http://schemas.microsoft.com/office/drawing/2014/main" id="{C0B6F099-C43A-D474-D8A1-B9F5523D93F6}"/>
              </a:ext>
            </a:extLst>
          </p:cNvPr>
          <p:cNvSpPr>
            <a:spLocks noGrp="1"/>
          </p:cNvSpPr>
          <p:nvPr>
            <p:ph type="ftr" sz="quarter" idx="11"/>
          </p:nvPr>
        </p:nvSpPr>
        <p:spPr>
          <a:xfrm>
            <a:off x="152400" y="6553200"/>
            <a:ext cx="28956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GB" sz="1100" dirty="0">
                <a:latin typeface="Arial"/>
                <a:cs typeface="Arial"/>
              </a:rPr>
              <a:t>Royal Shakespeare Company</a:t>
            </a:r>
            <a:endParaRPr lang="en-US" dirty="0"/>
          </a:p>
        </p:txBody>
      </p:sp>
      <p:sp>
        <p:nvSpPr>
          <p:cNvPr id="5" name="TextBox 4">
            <a:extLst>
              <a:ext uri="{FF2B5EF4-FFF2-40B4-BE49-F238E27FC236}">
                <a16:creationId xmlns:a16="http://schemas.microsoft.com/office/drawing/2014/main" id="{B1DAAF9E-95C2-82F9-775A-2C38B5AEE5E6}"/>
              </a:ext>
            </a:extLst>
          </p:cNvPr>
          <p:cNvSpPr txBox="1"/>
          <p:nvPr/>
        </p:nvSpPr>
        <p:spPr bwMode="auto">
          <a:xfrm>
            <a:off x="1752600" y="1374842"/>
            <a:ext cx="7162800" cy="4560912"/>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rtlCol="0" anchor="t" anchorCtr="0" compatLnSpc="1">
            <a:prstTxWarp prst="textNoShape">
              <a:avLst/>
            </a:prstTxWarp>
            <a:noAutofit/>
          </a:bodyPr>
          <a:lstStyle/>
          <a:p>
            <a:pPr algn="l"/>
            <a:r>
              <a:rPr lang="en-GB" sz="2200" b="1" i="0" dirty="0">
                <a:latin typeface="+mn-lt"/>
              </a:rPr>
              <a:t>Richer, broader and more sophisticated vocabulary</a:t>
            </a:r>
            <a:endParaRPr lang="en-GB" sz="2200" b="1" i="0" dirty="0">
              <a:latin typeface="+mn-lt"/>
              <a:ea typeface="Calibri"/>
              <a:cs typeface="Calibri"/>
            </a:endParaRPr>
          </a:p>
          <a:p>
            <a:pPr marL="342900" indent="-342900" algn="l">
              <a:buFont typeface="Arial" panose="020B0604020202020204" pitchFamily="34" charset="0"/>
              <a:buChar char="•"/>
            </a:pPr>
            <a:r>
              <a:rPr lang="en-GB" sz="2000" b="1" i="0" dirty="0">
                <a:latin typeface="+mn-lt"/>
              </a:rPr>
              <a:t>13.8%</a:t>
            </a:r>
            <a:r>
              <a:rPr lang="en-GB" sz="2000" i="0" dirty="0">
                <a:latin typeface="+mn-lt"/>
              </a:rPr>
              <a:t> more ‘sophisticated’ words.</a:t>
            </a:r>
            <a:endParaRPr lang="en-GB" sz="2000" i="0">
              <a:latin typeface="+mn-lt"/>
              <a:ea typeface="Calibri"/>
              <a:cs typeface="Calibri"/>
            </a:endParaRPr>
          </a:p>
          <a:p>
            <a:pPr marL="342900" indent="-342900" algn="l">
              <a:buFont typeface="Arial" panose="020B0604020202020204" pitchFamily="34" charset="0"/>
              <a:buChar char="•"/>
            </a:pPr>
            <a:r>
              <a:rPr lang="en-GB" sz="2000" b="1" i="0" dirty="0">
                <a:latin typeface="+mn-lt"/>
              </a:rPr>
              <a:t>24.3%</a:t>
            </a:r>
            <a:r>
              <a:rPr lang="en-GB" sz="2000" i="0" dirty="0">
                <a:latin typeface="+mn-lt"/>
              </a:rPr>
              <a:t> higher use of rarer verbs.</a:t>
            </a:r>
            <a:endParaRPr lang="en-GB" sz="2000" i="0" dirty="0">
              <a:latin typeface="+mn-lt"/>
              <a:ea typeface="Calibri"/>
              <a:cs typeface="Calibri"/>
            </a:endParaRPr>
          </a:p>
          <a:p>
            <a:pPr algn="l"/>
            <a:endParaRPr lang="en-GB" i="0" dirty="0">
              <a:latin typeface="+mn-lt"/>
              <a:ea typeface="Calibri"/>
              <a:cs typeface="Calibri"/>
            </a:endParaRPr>
          </a:p>
          <a:p>
            <a:pPr algn="l"/>
            <a:r>
              <a:rPr lang="en-GB" sz="2200" b="1" i="0" dirty="0">
                <a:latin typeface="+mn-lt"/>
              </a:rPr>
              <a:t>Better grasp of linguistic structures and devices</a:t>
            </a:r>
            <a:endParaRPr lang="en-GB" sz="2200" b="1" i="0" dirty="0">
              <a:latin typeface="+mn-lt"/>
              <a:ea typeface="Calibri"/>
              <a:cs typeface="Calibri"/>
            </a:endParaRPr>
          </a:p>
          <a:p>
            <a:pPr marL="342900" indent="-342900" algn="l">
              <a:buFont typeface="Arial" panose="020B0604020202020204" pitchFamily="34" charset="0"/>
              <a:buChar char="•"/>
            </a:pPr>
            <a:r>
              <a:rPr lang="en-GB" sz="2000" b="1" i="0" dirty="0">
                <a:latin typeface="+mn-lt"/>
              </a:rPr>
              <a:t>20%</a:t>
            </a:r>
            <a:r>
              <a:rPr lang="en-GB" sz="2000" i="0" dirty="0">
                <a:latin typeface="+mn-lt"/>
              </a:rPr>
              <a:t> more clauses within sentences and clauses at greater length.</a:t>
            </a:r>
            <a:endParaRPr lang="en-GB" sz="2000" i="0">
              <a:latin typeface="+mn-lt"/>
              <a:ea typeface="Calibri"/>
              <a:cs typeface="Calibri"/>
            </a:endParaRPr>
          </a:p>
          <a:p>
            <a:pPr marL="342900" indent="-342900" algn="l">
              <a:buFont typeface="Arial" panose="020B0604020202020204" pitchFamily="34" charset="0"/>
              <a:buChar char="•"/>
            </a:pPr>
            <a:r>
              <a:rPr lang="en-GB" sz="2000" b="1" i="0" dirty="0">
                <a:latin typeface="+mn-lt"/>
              </a:rPr>
              <a:t>18.9%</a:t>
            </a:r>
            <a:r>
              <a:rPr lang="en-GB" sz="2000" i="0" dirty="0">
                <a:latin typeface="+mn-lt"/>
              </a:rPr>
              <a:t> greater use of complex sentences.</a:t>
            </a:r>
            <a:endParaRPr lang="en-GB" sz="2000" i="0" dirty="0">
              <a:latin typeface="+mn-lt"/>
              <a:ea typeface="Calibri"/>
              <a:cs typeface="Calibri"/>
            </a:endParaRPr>
          </a:p>
          <a:p>
            <a:pPr algn="l"/>
            <a:endParaRPr lang="en-GB" i="0" dirty="0">
              <a:latin typeface="+mn-lt"/>
              <a:ea typeface="Calibri"/>
              <a:cs typeface="Calibri"/>
            </a:endParaRPr>
          </a:p>
          <a:p>
            <a:pPr algn="l"/>
            <a:r>
              <a:rPr lang="en-GB" sz="2200" b="1" i="0" dirty="0">
                <a:latin typeface="+mn-lt"/>
              </a:rPr>
              <a:t>Were better at writing in character and expressing emotion</a:t>
            </a:r>
            <a:endParaRPr lang="en-GB" sz="2200" b="1" i="0" dirty="0">
              <a:latin typeface="+mn-lt"/>
              <a:ea typeface="Calibri"/>
              <a:cs typeface="Calibri"/>
            </a:endParaRPr>
          </a:p>
          <a:p>
            <a:pPr marL="342900" indent="-342900" algn="l">
              <a:buFont typeface="Arial" panose="020B0604020202020204" pitchFamily="34" charset="0"/>
              <a:buChar char="•"/>
            </a:pPr>
            <a:r>
              <a:rPr lang="en-GB" sz="2000" b="1" i="0" dirty="0">
                <a:latin typeface="+mn-lt"/>
              </a:rPr>
              <a:t>27.4%</a:t>
            </a:r>
            <a:r>
              <a:rPr lang="en-GB" sz="2000" i="0" dirty="0">
                <a:latin typeface="+mn-lt"/>
              </a:rPr>
              <a:t> more words relating to emotion.</a:t>
            </a:r>
            <a:endParaRPr lang="en-GB" sz="2000" i="0" dirty="0">
              <a:latin typeface="+mn-lt"/>
              <a:ea typeface="Calibri"/>
              <a:cs typeface="Calibri"/>
            </a:endParaRPr>
          </a:p>
          <a:p>
            <a:pPr algn="l"/>
            <a:endParaRPr lang="en-GB" i="0" dirty="0">
              <a:latin typeface="+mn-lt"/>
              <a:ea typeface="Calibri"/>
              <a:cs typeface="Calibri"/>
            </a:endParaRPr>
          </a:p>
          <a:p>
            <a:pPr algn="l"/>
            <a:r>
              <a:rPr lang="en-GB" sz="2200" b="1" i="0" dirty="0">
                <a:latin typeface="+mn-lt"/>
              </a:rPr>
              <a:t>Broader understanding of abstract terms and descriptions</a:t>
            </a:r>
            <a:endParaRPr lang="en-GB" sz="2200" b="1" i="0" dirty="0">
              <a:latin typeface="+mn-lt"/>
              <a:ea typeface="Calibri"/>
              <a:cs typeface="Calibri"/>
            </a:endParaRPr>
          </a:p>
          <a:p>
            <a:pPr marL="342900" indent="-342900" algn="l">
              <a:buFont typeface="Arial" panose="020B0604020202020204" pitchFamily="34" charset="0"/>
              <a:buChar char="•"/>
            </a:pPr>
            <a:r>
              <a:rPr lang="en-GB" sz="2000" b="1" i="0" dirty="0">
                <a:latin typeface="+mn-lt"/>
              </a:rPr>
              <a:t>6.7%</a:t>
            </a:r>
            <a:r>
              <a:rPr lang="en-GB" sz="2000" i="0" dirty="0">
                <a:latin typeface="+mn-lt"/>
              </a:rPr>
              <a:t> more abstract vocabulary (words relating to emotion, cognition and concepts outside of the physical world).</a:t>
            </a:r>
            <a:endParaRPr lang="en-GB" sz="2000" i="0" dirty="0">
              <a:latin typeface="+mn-lt"/>
              <a:ea typeface="Calibri"/>
              <a:cs typeface="Calibri"/>
            </a:endParaRPr>
          </a:p>
          <a:p>
            <a:pPr marL="342900" indent="-342900" algn="l" fontAlgn="t">
              <a:buFont typeface="Arial" panose="020B0604020202020204" pitchFamily="34" charset="0"/>
              <a:buChar char="•"/>
            </a:pPr>
            <a:endParaRPr lang="en-GB" sz="2000" i="0" dirty="0">
              <a:latin typeface="+mn-lt"/>
            </a:endParaRPr>
          </a:p>
          <a:p>
            <a:pPr marL="342900" indent="-342900" algn="l" fontAlgn="t">
              <a:buFont typeface="Arial" panose="020B0604020202020204" pitchFamily="34" charset="0"/>
              <a:buChar char="•"/>
            </a:pPr>
            <a:endParaRPr lang="en-GB" sz="2000" i="0" dirty="0">
              <a:latin typeface="+mn-lt"/>
            </a:endParaRPr>
          </a:p>
          <a:p>
            <a:pPr marL="342900" indent="-342900" algn="l" fontAlgn="t">
              <a:buFont typeface="Arial" panose="020B0604020202020204" pitchFamily="34" charset="0"/>
              <a:buChar char="•"/>
            </a:pPr>
            <a:endParaRPr lang="en-GB" sz="2000" i="0" dirty="0">
              <a:latin typeface="+mn-lt"/>
            </a:endParaRPr>
          </a:p>
          <a:p>
            <a:pPr algn="l" fontAlgn="t"/>
            <a:endParaRPr lang="en-GB" sz="2000" i="0" u="none" strike="noStrike" dirty="0">
              <a:solidFill>
                <a:sysClr val="windowText" lastClr="000000"/>
              </a:solidFill>
              <a:effectLst/>
              <a:latin typeface="+mn-lt"/>
            </a:endParaRPr>
          </a:p>
          <a:p>
            <a:pPr algn="l" eaLnBrk="0" hangingPunct="0">
              <a:spcBef>
                <a:spcPct val="20000"/>
              </a:spcBef>
            </a:pPr>
            <a:endParaRPr lang="en-US" sz="2000" i="0" dirty="0">
              <a:latin typeface="+mn-lt"/>
            </a:endParaRPr>
          </a:p>
          <a:p>
            <a:pPr marL="342900" lvl="1" indent="-342900" algn="l" eaLnBrk="0" hangingPunct="0">
              <a:spcBef>
                <a:spcPct val="20000"/>
              </a:spcBef>
              <a:buFont typeface="Wingdings" pitchFamily="2" charset="2"/>
              <a:buChar char=""/>
            </a:pPr>
            <a:endParaRPr lang="en-US" sz="2000" i="0" dirty="0">
              <a:latin typeface="+mn-lt"/>
            </a:endParaRPr>
          </a:p>
        </p:txBody>
      </p:sp>
    </p:spTree>
    <p:extLst>
      <p:ext uri="{BB962C8B-B14F-4D97-AF65-F5344CB8AC3E}">
        <p14:creationId xmlns:p14="http://schemas.microsoft.com/office/powerpoint/2010/main" val="3265210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B297D-DA78-9C2A-DC67-05404E84221F}"/>
              </a:ext>
            </a:extLst>
          </p:cNvPr>
          <p:cNvSpPr txBox="1">
            <a:spLocks/>
          </p:cNvSpPr>
          <p:nvPr/>
        </p:nvSpPr>
        <p:spPr bwMode="auto">
          <a:xfrm>
            <a:off x="1752600" y="455613"/>
            <a:ext cx="7162800" cy="992187"/>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b="1">
                <a:solidFill>
                  <a:srgbClr val="EE3424"/>
                </a:solidFill>
                <a:latin typeface="+mj-lt"/>
                <a:ea typeface="+mj-ea"/>
                <a:cs typeface="+mj-cs"/>
              </a:defRPr>
            </a:lvl1pPr>
            <a:lvl2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2pPr>
            <a:lvl3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3pPr>
            <a:lvl4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4pPr>
            <a:lvl5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5pPr>
            <a:lvl6pPr marL="457200" algn="l" rtl="0" fontAlgn="base">
              <a:spcBef>
                <a:spcPct val="0"/>
              </a:spcBef>
              <a:spcAft>
                <a:spcPct val="0"/>
              </a:spcAft>
              <a:defRPr sz="3600" b="1">
                <a:solidFill>
                  <a:srgbClr val="EE3424"/>
                </a:solidFill>
                <a:latin typeface="Arial" charset="0"/>
                <a:ea typeface="MS Pゴシック" pitchFamily="-92" charset="-128"/>
              </a:defRPr>
            </a:lvl6pPr>
            <a:lvl7pPr marL="914400" algn="l" rtl="0" fontAlgn="base">
              <a:spcBef>
                <a:spcPct val="0"/>
              </a:spcBef>
              <a:spcAft>
                <a:spcPct val="0"/>
              </a:spcAft>
              <a:defRPr sz="3600" b="1">
                <a:solidFill>
                  <a:srgbClr val="EE3424"/>
                </a:solidFill>
                <a:latin typeface="Arial" charset="0"/>
                <a:ea typeface="MS Pゴシック" pitchFamily="-92" charset="-128"/>
              </a:defRPr>
            </a:lvl7pPr>
            <a:lvl8pPr marL="1371600" algn="l" rtl="0" fontAlgn="base">
              <a:spcBef>
                <a:spcPct val="0"/>
              </a:spcBef>
              <a:spcAft>
                <a:spcPct val="0"/>
              </a:spcAft>
              <a:defRPr sz="3600" b="1">
                <a:solidFill>
                  <a:srgbClr val="EE3424"/>
                </a:solidFill>
                <a:latin typeface="Arial" charset="0"/>
                <a:ea typeface="MS Pゴシック" pitchFamily="-92" charset="-128"/>
              </a:defRPr>
            </a:lvl8pPr>
            <a:lvl9pPr marL="1828800" algn="l" rtl="0" fontAlgn="base">
              <a:spcBef>
                <a:spcPct val="0"/>
              </a:spcBef>
              <a:spcAft>
                <a:spcPct val="0"/>
              </a:spcAft>
              <a:defRPr sz="3600" b="1">
                <a:solidFill>
                  <a:srgbClr val="EE3424"/>
                </a:solidFill>
                <a:latin typeface="Arial" charset="0"/>
                <a:ea typeface="MS Pゴシック" pitchFamily="-92" charset="-128"/>
              </a:defRPr>
            </a:lvl9pPr>
          </a:lstStyle>
          <a:p>
            <a:pPr>
              <a:spcAft>
                <a:spcPts val="600"/>
              </a:spcAft>
            </a:pPr>
            <a:r>
              <a:rPr lang="en-US" i="0" kern="0" dirty="0" err="1"/>
              <a:t>Randomised</a:t>
            </a:r>
            <a:r>
              <a:rPr lang="en-US" i="0" kern="0" dirty="0"/>
              <a:t> Control Trial</a:t>
            </a:r>
            <a:endParaRPr lang="en-US" kern="0" dirty="0"/>
          </a:p>
        </p:txBody>
      </p:sp>
      <p:sp>
        <p:nvSpPr>
          <p:cNvPr id="9" name="Footer Placeholder 3">
            <a:extLst>
              <a:ext uri="{FF2B5EF4-FFF2-40B4-BE49-F238E27FC236}">
                <a16:creationId xmlns:a16="http://schemas.microsoft.com/office/drawing/2014/main" id="{C0B6F099-C43A-D474-D8A1-B9F5523D93F6}"/>
              </a:ext>
            </a:extLst>
          </p:cNvPr>
          <p:cNvSpPr>
            <a:spLocks noGrp="1"/>
          </p:cNvSpPr>
          <p:nvPr>
            <p:ph type="ftr" sz="quarter" idx="11"/>
          </p:nvPr>
        </p:nvSpPr>
        <p:spPr>
          <a:xfrm>
            <a:off x="152400" y="6553200"/>
            <a:ext cx="28956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GB" sz="1100" dirty="0">
                <a:latin typeface="Arial"/>
                <a:cs typeface="Arial"/>
              </a:rPr>
              <a:t>Royal Shakespeare Company</a:t>
            </a:r>
            <a:endParaRPr lang="en-US" dirty="0"/>
          </a:p>
        </p:txBody>
      </p:sp>
      <p:sp>
        <p:nvSpPr>
          <p:cNvPr id="5" name="TextBox 4">
            <a:extLst>
              <a:ext uri="{FF2B5EF4-FFF2-40B4-BE49-F238E27FC236}">
                <a16:creationId xmlns:a16="http://schemas.microsoft.com/office/drawing/2014/main" id="{B1DAAF9E-95C2-82F9-775A-2C38B5AEE5E6}"/>
              </a:ext>
            </a:extLst>
          </p:cNvPr>
          <p:cNvSpPr txBox="1"/>
          <p:nvPr/>
        </p:nvSpPr>
        <p:spPr bwMode="auto">
          <a:xfrm>
            <a:off x="1752600" y="1628800"/>
            <a:ext cx="7162800" cy="4608512"/>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rtlCol="0" anchor="t" anchorCtr="0" compatLnSpc="1">
            <a:prstTxWarp prst="textNoShape">
              <a:avLst/>
            </a:prstTxWarp>
            <a:noAutofit/>
          </a:bodyPr>
          <a:lstStyle/>
          <a:p>
            <a:pPr marL="53975" lvl="1" indent="0" algn="l">
              <a:lnSpc>
                <a:spcPct val="110000"/>
              </a:lnSpc>
              <a:buNone/>
            </a:pPr>
            <a:r>
              <a:rPr lang="en-GB" sz="2200" b="1" i="0" dirty="0">
                <a:latin typeface="+mn-lt"/>
                <a:cs typeface="Futura Medium"/>
              </a:rPr>
              <a:t>Teacher Reflective Journals </a:t>
            </a:r>
            <a:r>
              <a:rPr lang="en-GB" sz="2200" i="0" dirty="0">
                <a:latin typeface="+mn-lt"/>
                <a:cs typeface="Futura Medium"/>
              </a:rPr>
              <a:t>emphasised:</a:t>
            </a:r>
            <a:endParaRPr lang="en-GB" sz="2200" i="0" dirty="0">
              <a:latin typeface="+mn-lt"/>
              <a:ea typeface="Calibri"/>
              <a:cs typeface="Futura Medium"/>
            </a:endParaRPr>
          </a:p>
          <a:p>
            <a:pPr marL="396875" lvl="1" indent="-342900" algn="l">
              <a:lnSpc>
                <a:spcPct val="110000"/>
              </a:lnSpc>
              <a:buFont typeface="Arial" panose="020B0604020202020204" pitchFamily="34" charset="0"/>
              <a:buChar char="•"/>
            </a:pPr>
            <a:r>
              <a:rPr lang="en-GB" sz="2000" i="0" dirty="0">
                <a:latin typeface="+mn-lt"/>
                <a:cs typeface="Futura" panose="020B0602020204020303" pitchFamily="34" charset="-79"/>
              </a:rPr>
              <a:t>Pupil engagement, trust and confidence</a:t>
            </a:r>
            <a:endParaRPr lang="en-GB" sz="2000" i="0">
              <a:latin typeface="+mn-lt"/>
              <a:ea typeface="Calibri"/>
              <a:cs typeface="Futura" panose="020B0602020204020303" pitchFamily="34" charset="-79"/>
            </a:endParaRPr>
          </a:p>
          <a:p>
            <a:pPr marL="396875" lvl="1" indent="-342900" algn="l">
              <a:lnSpc>
                <a:spcPct val="110000"/>
              </a:lnSpc>
              <a:buFont typeface="Arial" panose="020B0604020202020204" pitchFamily="34" charset="0"/>
              <a:buChar char="•"/>
            </a:pPr>
            <a:r>
              <a:rPr lang="en-GB" sz="2000" i="0" dirty="0">
                <a:latin typeface="+mn-lt"/>
                <a:cs typeface="Futura" panose="020B0602020204020303" pitchFamily="34" charset="-79"/>
              </a:rPr>
              <a:t>Demand for teaching resources</a:t>
            </a:r>
            <a:endParaRPr lang="en-GB" sz="2000" i="0">
              <a:latin typeface="+mn-lt"/>
              <a:ea typeface="Calibri"/>
              <a:cs typeface="Futura" panose="020B0602020204020303" pitchFamily="34" charset="-79"/>
            </a:endParaRPr>
          </a:p>
          <a:p>
            <a:pPr marL="396875" lvl="1" indent="-342900" algn="l">
              <a:lnSpc>
                <a:spcPct val="110000"/>
              </a:lnSpc>
              <a:buFont typeface="Arial" panose="020B0604020202020204" pitchFamily="34" charset="0"/>
              <a:buChar char="•"/>
            </a:pPr>
            <a:r>
              <a:rPr lang="en-GB" sz="2000" i="0" dirty="0">
                <a:latin typeface="+mn-lt"/>
                <a:cs typeface="Futura" panose="020B0602020204020303" pitchFamily="34" charset="-79"/>
              </a:rPr>
              <a:t>Changes to teacher professional identity</a:t>
            </a:r>
            <a:endParaRPr lang="en-GB" sz="2000" i="0" dirty="0">
              <a:latin typeface="+mn-lt"/>
              <a:ea typeface="Calibri"/>
              <a:cs typeface="Futura" panose="020B0602020204020303" pitchFamily="34" charset="-79"/>
            </a:endParaRPr>
          </a:p>
          <a:p>
            <a:pPr marL="0" indent="0" algn="l">
              <a:lnSpc>
                <a:spcPct val="110000"/>
              </a:lnSpc>
              <a:spcAft>
                <a:spcPts val="600"/>
              </a:spcAft>
              <a:buNone/>
            </a:pPr>
            <a:endParaRPr lang="en-GB" i="0" dirty="0">
              <a:latin typeface="+mn-lt"/>
              <a:ea typeface="Calibri"/>
              <a:cs typeface="Futura Medium" panose="020B0602020204020303" pitchFamily="34" charset="-79"/>
            </a:endParaRPr>
          </a:p>
          <a:p>
            <a:pPr marL="396875" lvl="1" indent="-342900" algn="l">
              <a:lnSpc>
                <a:spcPct val="110000"/>
              </a:lnSpc>
            </a:pPr>
            <a:r>
              <a:rPr lang="en-GB" sz="2200" b="1" i="0" dirty="0">
                <a:latin typeface="+mn-lt"/>
                <a:cs typeface="Futura Medium"/>
              </a:rPr>
              <a:t>Myself as a Learner Scale:</a:t>
            </a:r>
            <a:endParaRPr lang="en-GB" sz="2200" b="1" i="0" dirty="0">
              <a:latin typeface="+mn-lt"/>
              <a:ea typeface="Calibri"/>
              <a:cs typeface="Futura Medium"/>
            </a:endParaRPr>
          </a:p>
          <a:p>
            <a:pPr marL="342900" indent="-342900" algn="l">
              <a:buFont typeface="Arial" panose="020B0604020202020204" pitchFamily="34" charset="0"/>
              <a:buChar char="•"/>
            </a:pPr>
            <a:r>
              <a:rPr lang="en-GB" sz="2000" b="1" i="0" dirty="0">
                <a:latin typeface="+mn-lt"/>
              </a:rPr>
              <a:t>17.3%</a:t>
            </a:r>
            <a:r>
              <a:rPr lang="en-GB" sz="2000" i="0" dirty="0">
                <a:latin typeface="+mn-lt"/>
              </a:rPr>
              <a:t> more confident in their ability to work out what to do next when stuck</a:t>
            </a:r>
            <a:endParaRPr lang="en-GB" sz="2000" i="0">
              <a:latin typeface="+mn-lt"/>
              <a:ea typeface="Calibri"/>
              <a:cs typeface="Calibri"/>
            </a:endParaRPr>
          </a:p>
          <a:p>
            <a:pPr marL="342900" indent="-342900" algn="l">
              <a:buFont typeface="Arial" panose="020B0604020202020204" pitchFamily="34" charset="0"/>
              <a:buChar char="•"/>
            </a:pPr>
            <a:r>
              <a:rPr lang="en-GB" sz="2000" b="1" i="0" dirty="0">
                <a:latin typeface="+mn-lt"/>
              </a:rPr>
              <a:t>13.8%</a:t>
            </a:r>
            <a:r>
              <a:rPr lang="en-GB" sz="2000" i="0" dirty="0">
                <a:latin typeface="+mn-lt"/>
              </a:rPr>
              <a:t> more confident with language</a:t>
            </a:r>
            <a:endParaRPr lang="en-GB" sz="2000" i="0">
              <a:latin typeface="+mn-lt"/>
              <a:ea typeface="Calibri"/>
              <a:cs typeface="Calibri"/>
            </a:endParaRPr>
          </a:p>
          <a:p>
            <a:pPr marL="342900" indent="-342900" algn="l">
              <a:buFont typeface="Arial" panose="020B0604020202020204" pitchFamily="34" charset="0"/>
              <a:buChar char="•"/>
            </a:pPr>
            <a:r>
              <a:rPr lang="en-GB" sz="2000" b="1" i="0" dirty="0">
                <a:latin typeface="+mn-lt"/>
              </a:rPr>
              <a:t>12.6%</a:t>
            </a:r>
            <a:r>
              <a:rPr lang="en-GB" sz="2000" i="0" dirty="0">
                <a:latin typeface="+mn-lt"/>
              </a:rPr>
              <a:t> more confident in taking a considered approach to tackling work</a:t>
            </a:r>
            <a:endParaRPr lang="en-GB" sz="2000" i="0">
              <a:latin typeface="+mn-lt"/>
              <a:ea typeface="Calibri"/>
              <a:cs typeface="Calibri"/>
            </a:endParaRPr>
          </a:p>
          <a:p>
            <a:pPr marL="342900" indent="-342900" algn="l">
              <a:buFont typeface="Arial" panose="020B0604020202020204" pitchFamily="34" charset="0"/>
              <a:buChar char="•"/>
            </a:pPr>
            <a:r>
              <a:rPr lang="en-GB" sz="2000" b="1" i="0" dirty="0">
                <a:latin typeface="+mn-lt"/>
              </a:rPr>
              <a:t>11.3%</a:t>
            </a:r>
            <a:r>
              <a:rPr lang="en-GB" sz="2000" i="0" dirty="0">
                <a:latin typeface="+mn-lt"/>
              </a:rPr>
              <a:t> more confident in their own ability as a good learner</a:t>
            </a:r>
            <a:endParaRPr lang="en-GB" sz="2000" i="0">
              <a:latin typeface="+mn-lt"/>
              <a:ea typeface="Calibri"/>
              <a:cs typeface="Calibri"/>
            </a:endParaRPr>
          </a:p>
          <a:p>
            <a:pPr marL="342900" indent="-342900" algn="l">
              <a:buFont typeface="Arial" panose="020B0604020202020204" pitchFamily="34" charset="0"/>
              <a:buChar char="•"/>
            </a:pPr>
            <a:r>
              <a:rPr lang="en-GB" sz="2000" b="1" i="0" dirty="0">
                <a:latin typeface="+mn-lt"/>
              </a:rPr>
              <a:t>9.9%</a:t>
            </a:r>
            <a:r>
              <a:rPr lang="en-GB" sz="2000" i="0" dirty="0">
                <a:latin typeface="+mn-lt"/>
              </a:rPr>
              <a:t> more confident in wider problem-solving.</a:t>
            </a:r>
            <a:endParaRPr lang="en-GB" sz="2000" i="0" dirty="0">
              <a:latin typeface="+mn-lt"/>
              <a:ea typeface="Calibri"/>
              <a:cs typeface="Calibri"/>
            </a:endParaRPr>
          </a:p>
          <a:p>
            <a:pPr marL="396875" lvl="1" indent="-342900" algn="l">
              <a:lnSpc>
                <a:spcPct val="110000"/>
              </a:lnSpc>
            </a:pPr>
            <a:endParaRPr lang="en-GB" sz="2000" b="1" i="0" dirty="0">
              <a:latin typeface="+mn-lt"/>
              <a:cs typeface="Futura Medium" panose="020B0602020204020303" pitchFamily="34" charset="-79"/>
            </a:endParaRPr>
          </a:p>
          <a:p>
            <a:pPr algn="l" fontAlgn="t">
              <a:lnSpc>
                <a:spcPct val="110000"/>
              </a:lnSpc>
            </a:pPr>
            <a:endParaRPr lang="en-GB" sz="2000" i="0" u="none" strike="noStrike" dirty="0">
              <a:effectLst/>
              <a:latin typeface="+mn-lt"/>
            </a:endParaRPr>
          </a:p>
          <a:p>
            <a:pPr algn="l" eaLnBrk="0" hangingPunct="0">
              <a:lnSpc>
                <a:spcPct val="110000"/>
              </a:lnSpc>
              <a:spcBef>
                <a:spcPct val="20000"/>
              </a:spcBef>
            </a:pPr>
            <a:endParaRPr lang="en-US" sz="2000" i="0" dirty="0">
              <a:latin typeface="+mn-lt"/>
            </a:endParaRPr>
          </a:p>
          <a:p>
            <a:pPr marL="342900" lvl="1" indent="-342900" algn="l" eaLnBrk="0" hangingPunct="0">
              <a:lnSpc>
                <a:spcPct val="110000"/>
              </a:lnSpc>
              <a:spcBef>
                <a:spcPct val="20000"/>
              </a:spcBef>
              <a:buFont typeface="Wingdings" pitchFamily="2" charset="2"/>
              <a:buChar char=""/>
            </a:pPr>
            <a:endParaRPr lang="en-US" sz="2000" i="0" dirty="0">
              <a:latin typeface="+mn-lt"/>
            </a:endParaRPr>
          </a:p>
        </p:txBody>
      </p:sp>
    </p:spTree>
    <p:extLst>
      <p:ext uri="{BB962C8B-B14F-4D97-AF65-F5344CB8AC3E}">
        <p14:creationId xmlns:p14="http://schemas.microsoft.com/office/powerpoint/2010/main" val="980807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B297D-DA78-9C2A-DC67-05404E84221F}"/>
              </a:ext>
            </a:extLst>
          </p:cNvPr>
          <p:cNvSpPr txBox="1">
            <a:spLocks/>
          </p:cNvSpPr>
          <p:nvPr/>
        </p:nvSpPr>
        <p:spPr bwMode="auto">
          <a:xfrm>
            <a:off x="1752600" y="455613"/>
            <a:ext cx="7162800" cy="992187"/>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b="1">
                <a:solidFill>
                  <a:srgbClr val="EE3424"/>
                </a:solidFill>
                <a:latin typeface="+mj-lt"/>
                <a:ea typeface="+mj-ea"/>
                <a:cs typeface="+mj-cs"/>
              </a:defRPr>
            </a:lvl1pPr>
            <a:lvl2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2pPr>
            <a:lvl3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3pPr>
            <a:lvl4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4pPr>
            <a:lvl5pPr algn="l" rtl="0" eaLnBrk="0" fontAlgn="base" hangingPunct="0">
              <a:spcBef>
                <a:spcPct val="0"/>
              </a:spcBef>
              <a:spcAft>
                <a:spcPct val="0"/>
              </a:spcAft>
              <a:defRPr sz="3600" b="1">
                <a:solidFill>
                  <a:srgbClr val="EE3424"/>
                </a:solidFill>
                <a:latin typeface="Calibri" pitchFamily="34" charset="0"/>
                <a:ea typeface="MS Pゴシック" pitchFamily="-92" charset="-128"/>
              </a:defRPr>
            </a:lvl5pPr>
            <a:lvl6pPr marL="457200" algn="l" rtl="0" fontAlgn="base">
              <a:spcBef>
                <a:spcPct val="0"/>
              </a:spcBef>
              <a:spcAft>
                <a:spcPct val="0"/>
              </a:spcAft>
              <a:defRPr sz="3600" b="1">
                <a:solidFill>
                  <a:srgbClr val="EE3424"/>
                </a:solidFill>
                <a:latin typeface="Arial" charset="0"/>
                <a:ea typeface="MS Pゴシック" pitchFamily="-92" charset="-128"/>
              </a:defRPr>
            </a:lvl6pPr>
            <a:lvl7pPr marL="914400" algn="l" rtl="0" fontAlgn="base">
              <a:spcBef>
                <a:spcPct val="0"/>
              </a:spcBef>
              <a:spcAft>
                <a:spcPct val="0"/>
              </a:spcAft>
              <a:defRPr sz="3600" b="1">
                <a:solidFill>
                  <a:srgbClr val="EE3424"/>
                </a:solidFill>
                <a:latin typeface="Arial" charset="0"/>
                <a:ea typeface="MS Pゴシック" pitchFamily="-92" charset="-128"/>
              </a:defRPr>
            </a:lvl7pPr>
            <a:lvl8pPr marL="1371600" algn="l" rtl="0" fontAlgn="base">
              <a:spcBef>
                <a:spcPct val="0"/>
              </a:spcBef>
              <a:spcAft>
                <a:spcPct val="0"/>
              </a:spcAft>
              <a:defRPr sz="3600" b="1">
                <a:solidFill>
                  <a:srgbClr val="EE3424"/>
                </a:solidFill>
                <a:latin typeface="Arial" charset="0"/>
                <a:ea typeface="MS Pゴシック" pitchFamily="-92" charset="-128"/>
              </a:defRPr>
            </a:lvl8pPr>
            <a:lvl9pPr marL="1828800" algn="l" rtl="0" fontAlgn="base">
              <a:spcBef>
                <a:spcPct val="0"/>
              </a:spcBef>
              <a:spcAft>
                <a:spcPct val="0"/>
              </a:spcAft>
              <a:defRPr sz="3600" b="1">
                <a:solidFill>
                  <a:srgbClr val="EE3424"/>
                </a:solidFill>
                <a:latin typeface="Arial" charset="0"/>
                <a:ea typeface="MS Pゴシック" pitchFamily="-92" charset="-128"/>
              </a:defRPr>
            </a:lvl9pPr>
          </a:lstStyle>
          <a:p>
            <a:pPr>
              <a:spcAft>
                <a:spcPts val="600"/>
              </a:spcAft>
            </a:pPr>
            <a:r>
              <a:rPr lang="en-US" i="0" kern="0" dirty="0"/>
              <a:t>Teacher Research Network</a:t>
            </a:r>
            <a:endParaRPr lang="en-US" kern="0" dirty="0"/>
          </a:p>
        </p:txBody>
      </p:sp>
      <p:sp>
        <p:nvSpPr>
          <p:cNvPr id="9" name="Footer Placeholder 3">
            <a:extLst>
              <a:ext uri="{FF2B5EF4-FFF2-40B4-BE49-F238E27FC236}">
                <a16:creationId xmlns:a16="http://schemas.microsoft.com/office/drawing/2014/main" id="{C0B6F099-C43A-D474-D8A1-B9F5523D93F6}"/>
              </a:ext>
            </a:extLst>
          </p:cNvPr>
          <p:cNvSpPr>
            <a:spLocks noGrp="1"/>
          </p:cNvSpPr>
          <p:nvPr>
            <p:ph type="ftr" sz="quarter" idx="11"/>
          </p:nvPr>
        </p:nvSpPr>
        <p:spPr>
          <a:xfrm>
            <a:off x="152400" y="6553200"/>
            <a:ext cx="2895600" cy="304800"/>
          </a:xfrm>
        </p:spPr>
        <p:txBody>
          <a:bodyPr vert="horz" wrap="square" lIns="91440" tIns="45720" rIns="91440" bIns="45720" numCol="1" anchor="t" anchorCtr="0" compatLnSpc="1">
            <a:prstTxWarp prst="textNoShape">
              <a:avLst/>
            </a:prstTxWarp>
            <a:normAutofit/>
          </a:bodyPr>
          <a:lstStyle/>
          <a:p>
            <a:pPr>
              <a:spcAft>
                <a:spcPts val="600"/>
              </a:spcAft>
              <a:defRPr/>
            </a:pPr>
            <a:r>
              <a:rPr lang="en-GB" sz="1100" dirty="0">
                <a:latin typeface="Arial"/>
                <a:cs typeface="Arial"/>
              </a:rPr>
              <a:t>Royal Shakespeare Company</a:t>
            </a:r>
            <a:endParaRPr lang="en-US" dirty="0"/>
          </a:p>
        </p:txBody>
      </p:sp>
      <p:sp>
        <p:nvSpPr>
          <p:cNvPr id="5" name="TextBox 4">
            <a:extLst>
              <a:ext uri="{FF2B5EF4-FFF2-40B4-BE49-F238E27FC236}">
                <a16:creationId xmlns:a16="http://schemas.microsoft.com/office/drawing/2014/main" id="{B1DAAF9E-95C2-82F9-775A-2C38B5AEE5E6}"/>
              </a:ext>
            </a:extLst>
          </p:cNvPr>
          <p:cNvSpPr txBox="1"/>
          <p:nvPr/>
        </p:nvSpPr>
        <p:spPr bwMode="auto">
          <a:xfrm>
            <a:off x="1752600" y="1676400"/>
            <a:ext cx="7162800" cy="4114800"/>
          </a:xfrm>
          <a:prstGeom prst="rect">
            <a:avLst/>
          </a:prstGeom>
          <a:noFill/>
          <a:ln w="9525">
            <a:noFill/>
            <a:miter lim="800000"/>
            <a:headEnd/>
            <a:tailEnd/>
          </a:ln>
          <a:effectLst>
            <a:outerShdw dist="12700" dir="8100000" algn="ctr" rotWithShape="0">
              <a:srgbClr val="FFFFFF">
                <a:alpha val="75000"/>
              </a:srgbClr>
            </a:outerShdw>
          </a:effectLst>
        </p:spPr>
        <p:txBody>
          <a:bodyPr vert="horz" wrap="square" lIns="91440" tIns="45720" rIns="91440" bIns="45720" numCol="1" rtlCol="0" anchor="t" anchorCtr="0" compatLnSpc="1">
            <a:prstTxWarp prst="textNoShape">
              <a:avLst/>
            </a:prstTxWarp>
            <a:normAutofit/>
          </a:bodyPr>
          <a:lstStyle/>
          <a:p>
            <a:pPr marL="396875" lvl="1" indent="-342900" algn="l">
              <a:lnSpc>
                <a:spcPts val="2600"/>
              </a:lnSpc>
            </a:pPr>
            <a:endParaRPr lang="en-GB" sz="1600" i="0" dirty="0">
              <a:latin typeface="+mn-lt"/>
            </a:endParaRPr>
          </a:p>
        </p:txBody>
      </p:sp>
      <p:sp>
        <p:nvSpPr>
          <p:cNvPr id="6" name="Content Placeholder 2">
            <a:extLst>
              <a:ext uri="{FF2B5EF4-FFF2-40B4-BE49-F238E27FC236}">
                <a16:creationId xmlns:a16="http://schemas.microsoft.com/office/drawing/2014/main" id="{556C6C06-BF59-E080-6566-4366C35E0399}"/>
              </a:ext>
            </a:extLst>
          </p:cNvPr>
          <p:cNvSpPr txBox="1">
            <a:spLocks/>
          </p:cNvSpPr>
          <p:nvPr/>
        </p:nvSpPr>
        <p:spPr>
          <a:xfrm>
            <a:off x="414201" y="169137"/>
            <a:ext cx="419201" cy="5720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T</a:t>
            </a:r>
          </a:p>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R</a:t>
            </a:r>
          </a:p>
        </p:txBody>
      </p:sp>
      <p:sp>
        <p:nvSpPr>
          <p:cNvPr id="7" name="Content Placeholder 2">
            <a:extLst>
              <a:ext uri="{FF2B5EF4-FFF2-40B4-BE49-F238E27FC236}">
                <a16:creationId xmlns:a16="http://schemas.microsoft.com/office/drawing/2014/main" id="{F7E59B8E-34D6-91BD-C40D-BD79105161F0}"/>
              </a:ext>
            </a:extLst>
          </p:cNvPr>
          <p:cNvSpPr txBox="1">
            <a:spLocks/>
          </p:cNvSpPr>
          <p:nvPr/>
        </p:nvSpPr>
        <p:spPr>
          <a:xfrm>
            <a:off x="4499992" y="1474457"/>
            <a:ext cx="4423470" cy="41445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Aft>
                <a:spcPts val="600"/>
              </a:spcAft>
              <a:buNone/>
            </a:pPr>
            <a:r>
              <a:rPr lang="en-GB" sz="1200" dirty="0">
                <a:solidFill>
                  <a:srgbClr val="464841"/>
                </a:solidFill>
                <a:latin typeface="Futura ND Book" panose="020B0502020204020303" pitchFamily="34" charset="0"/>
                <a:cs typeface="Futura Medium" panose="020B0602020204020303" pitchFamily="34" charset="-79"/>
              </a:rPr>
              <a:t>Juliet's wavy auburn mystic hair flows gracefully in the wind. It's like the dashing sea. Her mesmerising honest brown eyes and her heart fill when Romeo is in sight. She has lips like roses. Juliet is a beautiful smart simple-minded person and her dress is a beautiful piece of clothing fitting perfectly around her thin waist. The dress looks like it's made out of cloud and Juliet's hands could sew the neatest of things. She is said to be the goddess of beauty in her parts. And when she giggles the whole world brightens up in her laughter and Juliet can shine like the god of music. When she dances, it’s like the stars are taking her to heaven. She is just perfect in everything and she loves to sing with the birds and Juliet loves to feed the squirrels in her free time. At parties the more he dances with grace the brighter the stars shine. By the break of day, she's still grooving, singing and dancing, not even breaking a sweat.</a:t>
            </a:r>
          </a:p>
        </p:txBody>
      </p:sp>
      <p:grpSp>
        <p:nvGrpSpPr>
          <p:cNvPr id="8" name="Group 7">
            <a:extLst>
              <a:ext uri="{FF2B5EF4-FFF2-40B4-BE49-F238E27FC236}">
                <a16:creationId xmlns:a16="http://schemas.microsoft.com/office/drawing/2014/main" id="{55EC3254-5086-8FC1-9577-2DDD309B77C1}"/>
              </a:ext>
            </a:extLst>
          </p:cNvPr>
          <p:cNvGrpSpPr/>
          <p:nvPr/>
        </p:nvGrpSpPr>
        <p:grpSpPr>
          <a:xfrm>
            <a:off x="487705" y="484711"/>
            <a:ext cx="332393" cy="330200"/>
            <a:chOff x="447096" y="484711"/>
            <a:chExt cx="419201" cy="330200"/>
          </a:xfrm>
        </p:grpSpPr>
        <p:cxnSp>
          <p:nvCxnSpPr>
            <p:cNvPr id="10" name="Straight Connector 9">
              <a:extLst>
                <a:ext uri="{FF2B5EF4-FFF2-40B4-BE49-F238E27FC236}">
                  <a16:creationId xmlns:a16="http://schemas.microsoft.com/office/drawing/2014/main" id="{AA25FE28-045F-4271-ECBA-863F5D8CA7F6}"/>
                </a:ext>
              </a:extLst>
            </p:cNvPr>
            <p:cNvCxnSpPr>
              <a:cxnSpLocks/>
            </p:cNvCxnSpPr>
            <p:nvPr/>
          </p:nvCxnSpPr>
          <p:spPr>
            <a:xfrm>
              <a:off x="447096" y="484711"/>
              <a:ext cx="41920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C2B0BB5-D0A7-C59D-C27B-FC13BB24F7CB}"/>
                </a:ext>
              </a:extLst>
            </p:cNvPr>
            <p:cNvCxnSpPr>
              <a:cxnSpLocks/>
            </p:cNvCxnSpPr>
            <p:nvPr/>
          </p:nvCxnSpPr>
          <p:spPr>
            <a:xfrm>
              <a:off x="447096" y="814911"/>
              <a:ext cx="41920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12" name="Content Placeholder 2">
            <a:extLst>
              <a:ext uri="{FF2B5EF4-FFF2-40B4-BE49-F238E27FC236}">
                <a16:creationId xmlns:a16="http://schemas.microsoft.com/office/drawing/2014/main" id="{67DDB541-D982-DD5D-E662-7B2E1004A7E5}"/>
              </a:ext>
            </a:extLst>
          </p:cNvPr>
          <p:cNvSpPr txBox="1">
            <a:spLocks/>
          </p:cNvSpPr>
          <p:nvPr/>
        </p:nvSpPr>
        <p:spPr>
          <a:xfrm>
            <a:off x="421161" y="169137"/>
            <a:ext cx="419201" cy="5720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 </a:t>
            </a:r>
          </a:p>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 </a:t>
            </a:r>
          </a:p>
          <a:p>
            <a:pPr marL="53975" lvl="1" indent="0" algn="ctr">
              <a:lnSpc>
                <a:spcPts val="2100"/>
              </a:lnSpc>
              <a:buFont typeface="Arial" panose="020B0604020202020204" pitchFamily="34" charset="0"/>
              <a:buNone/>
            </a:pPr>
            <a:r>
              <a:rPr lang="en-GB" sz="2000" b="1" dirty="0">
                <a:solidFill>
                  <a:schemeClr val="bg1"/>
                </a:solidFill>
                <a:latin typeface="FuturaNDDemibold" panose="020B0702020204020203" pitchFamily="34" charset="0"/>
                <a:cs typeface="Futura" panose="020B0602020204020303" pitchFamily="34" charset="-79"/>
              </a:rPr>
              <a:t>N</a:t>
            </a:r>
            <a:endParaRPr lang="en-GB" sz="1600" b="1" dirty="0">
              <a:solidFill>
                <a:schemeClr val="bg1"/>
              </a:solidFill>
              <a:latin typeface="FuturaNDDemibold" panose="020B0702020204020203" pitchFamily="34" charset="0"/>
              <a:cs typeface="Futura" panose="020B0602020204020303" pitchFamily="34" charset="-79"/>
            </a:endParaRPr>
          </a:p>
          <a:p>
            <a:pPr marL="0" indent="0" algn="ctr">
              <a:lnSpc>
                <a:spcPts val="2100"/>
              </a:lnSpc>
              <a:buFont typeface="Arial" panose="020B0604020202020204" pitchFamily="34" charset="0"/>
              <a:buNone/>
            </a:pPr>
            <a:endParaRPr lang="en-GB" sz="1600" b="1" dirty="0">
              <a:latin typeface="FuturaNDDemibold" panose="020B0702020204020203" pitchFamily="34" charset="0"/>
              <a:cs typeface="Futura" panose="020B0602020204020303" pitchFamily="34" charset="-79"/>
            </a:endParaRPr>
          </a:p>
        </p:txBody>
      </p:sp>
      <p:pic>
        <p:nvPicPr>
          <p:cNvPr id="13" name="Picture 12" descr="Writing sample">
            <a:extLst>
              <a:ext uri="{FF2B5EF4-FFF2-40B4-BE49-F238E27FC236}">
                <a16:creationId xmlns:a16="http://schemas.microsoft.com/office/drawing/2014/main" id="{D3CFD978-84E9-1C7A-1743-67FD6944EE00}"/>
              </a:ext>
            </a:extLst>
          </p:cNvPr>
          <p:cNvPicPr>
            <a:picLocks noChangeAspect="1"/>
          </p:cNvPicPr>
          <p:nvPr/>
        </p:nvPicPr>
        <p:blipFill rotWithShape="1">
          <a:blip r:embed="rId3" cstate="print">
            <a:biLevel thresh="75000"/>
            <a:extLst>
              <a:ext uri="{BEBA8EAE-BF5A-486C-A8C5-ECC9F3942E4B}">
                <a14:imgProps xmlns:a14="http://schemas.microsoft.com/office/drawing/2010/main">
                  <a14:imgLayer r:embed="rId4">
                    <a14:imgEffect>
                      <a14:artisticPhotocopy trans="25000" detail="10"/>
                    </a14:imgEffect>
                  </a14:imgLayer>
                </a14:imgProps>
              </a:ext>
              <a:ext uri="{28A0092B-C50C-407E-A947-70E740481C1C}">
                <a14:useLocalDpi xmlns:a14="http://schemas.microsoft.com/office/drawing/2010/main" val="0"/>
              </a:ext>
            </a:extLst>
          </a:blip>
          <a:srcRect l="10589" t="8487" r="34759" b="9770"/>
          <a:stretch/>
        </p:blipFill>
        <p:spPr>
          <a:xfrm rot="5400000">
            <a:off x="609538" y="1339380"/>
            <a:ext cx="3603471" cy="4042243"/>
          </a:xfrm>
          <a:prstGeom prst="rect">
            <a:avLst/>
          </a:prstGeom>
        </p:spPr>
      </p:pic>
      <p:sp>
        <p:nvSpPr>
          <p:cNvPr id="14" name="Content Placeholder 2">
            <a:extLst>
              <a:ext uri="{FF2B5EF4-FFF2-40B4-BE49-F238E27FC236}">
                <a16:creationId xmlns:a16="http://schemas.microsoft.com/office/drawing/2014/main" id="{AD7650E9-72EA-57ED-2DE1-95753CE3CDEA}"/>
              </a:ext>
            </a:extLst>
          </p:cNvPr>
          <p:cNvSpPr txBox="1">
            <a:spLocks/>
          </p:cNvSpPr>
          <p:nvPr/>
        </p:nvSpPr>
        <p:spPr>
          <a:xfrm>
            <a:off x="-108520" y="5927432"/>
            <a:ext cx="4965234" cy="4764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buFont typeface="Arial" panose="020B0604020202020204" pitchFamily="34" charset="0"/>
              <a:buNone/>
            </a:pPr>
            <a:r>
              <a:rPr lang="en-GB" sz="1000" spc="200" dirty="0">
                <a:solidFill>
                  <a:srgbClr val="E03222"/>
                </a:solidFill>
                <a:latin typeface="Futura ND Book" panose="020B0502020204020303"/>
              </a:rPr>
              <a:t>ORGINAL SCAN</a:t>
            </a:r>
            <a:endParaRPr lang="en-GB" sz="1000" b="1" spc="200" dirty="0">
              <a:solidFill>
                <a:srgbClr val="E03222"/>
              </a:solidFill>
              <a:latin typeface="Futura ND Book" panose="020B0502020204020303"/>
            </a:endParaRPr>
          </a:p>
        </p:txBody>
      </p:sp>
      <p:sp>
        <p:nvSpPr>
          <p:cNvPr id="15" name="Content Placeholder 2">
            <a:extLst>
              <a:ext uri="{FF2B5EF4-FFF2-40B4-BE49-F238E27FC236}">
                <a16:creationId xmlns:a16="http://schemas.microsoft.com/office/drawing/2014/main" id="{0488DA79-9299-7EE1-2309-615205CBD069}"/>
              </a:ext>
            </a:extLst>
          </p:cNvPr>
          <p:cNvSpPr txBox="1">
            <a:spLocks/>
          </p:cNvSpPr>
          <p:nvPr/>
        </p:nvSpPr>
        <p:spPr>
          <a:xfrm>
            <a:off x="4026366" y="5889469"/>
            <a:ext cx="4965234" cy="4764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buFont typeface="Arial" panose="020B0604020202020204" pitchFamily="34" charset="0"/>
              <a:buNone/>
            </a:pPr>
            <a:r>
              <a:rPr lang="en-GB" sz="1000" spc="200" dirty="0">
                <a:solidFill>
                  <a:srgbClr val="E03222"/>
                </a:solidFill>
                <a:latin typeface="Futura ND Book" panose="020B0502020204020303"/>
              </a:rPr>
              <a:t>CORRECTED SPELLING</a:t>
            </a:r>
            <a:endParaRPr lang="en-GB" sz="1000" b="1" spc="200" dirty="0">
              <a:solidFill>
                <a:srgbClr val="E03222"/>
              </a:solidFill>
              <a:latin typeface="Futura ND Book" panose="020B0502020204020303"/>
            </a:endParaRPr>
          </a:p>
          <a:p>
            <a:pPr marL="0" indent="0" algn="ctr">
              <a:buFont typeface="Arial" panose="020B0604020202020204" pitchFamily="34" charset="0"/>
              <a:buNone/>
            </a:pPr>
            <a:endParaRPr lang="en-GB" sz="1000" i="1" dirty="0">
              <a:solidFill>
                <a:srgbClr val="E03222"/>
              </a:solidFill>
              <a:latin typeface="Futura ND Book" panose="020B0502020204020303"/>
            </a:endParaRPr>
          </a:p>
          <a:p>
            <a:pPr marL="0" indent="0" algn="ctr">
              <a:buFont typeface="Arial" panose="020B0604020202020204" pitchFamily="34" charset="0"/>
              <a:buNone/>
            </a:pPr>
            <a:endParaRPr lang="en-GB" sz="1000" i="1" dirty="0">
              <a:solidFill>
                <a:srgbClr val="E03222"/>
              </a:solidFill>
              <a:latin typeface="Futura ND Book" panose="020B0502020204020303"/>
            </a:endParaRPr>
          </a:p>
        </p:txBody>
      </p:sp>
    </p:spTree>
    <p:extLst>
      <p:ext uri="{BB962C8B-B14F-4D97-AF65-F5344CB8AC3E}">
        <p14:creationId xmlns:p14="http://schemas.microsoft.com/office/powerpoint/2010/main" val="2246670294"/>
      </p:ext>
    </p:extLst>
  </p:cSld>
  <p:clrMapOvr>
    <a:masterClrMapping/>
  </p:clrMapOvr>
</p:sld>
</file>

<file path=ppt/theme/theme1.xml><?xml version="1.0" encoding="utf-8"?>
<a:theme xmlns:a="http://schemas.openxmlformats.org/drawingml/2006/main" name="1_Default Design">
  <a:themeElements>
    <a:clrScheme name="1_Default Design 13">
      <a:dk1>
        <a:srgbClr val="000000"/>
      </a:dk1>
      <a:lt1>
        <a:srgbClr val="FFFFFF"/>
      </a:lt1>
      <a:dk2>
        <a:srgbClr val="000000"/>
      </a:dk2>
      <a:lt2>
        <a:srgbClr val="808080"/>
      </a:lt2>
      <a:accent1>
        <a:srgbClr val="E2CF7E"/>
      </a:accent1>
      <a:accent2>
        <a:srgbClr val="BE9962"/>
      </a:accent2>
      <a:accent3>
        <a:srgbClr val="FFFFFF"/>
      </a:accent3>
      <a:accent4>
        <a:srgbClr val="000000"/>
      </a:accent4>
      <a:accent5>
        <a:srgbClr val="EEE4C0"/>
      </a:accent5>
      <a:accent6>
        <a:srgbClr val="AC8A58"/>
      </a:accent6>
      <a:hlink>
        <a:srgbClr val="B61A29"/>
      </a:hlink>
      <a:folHlink>
        <a:srgbClr val="751111"/>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E2CF7E"/>
        </a:accent1>
        <a:accent2>
          <a:srgbClr val="BE9962"/>
        </a:accent2>
        <a:accent3>
          <a:srgbClr val="FFFFFF"/>
        </a:accent3>
        <a:accent4>
          <a:srgbClr val="000000"/>
        </a:accent4>
        <a:accent5>
          <a:srgbClr val="EEE4C0"/>
        </a:accent5>
        <a:accent6>
          <a:srgbClr val="AC8A58"/>
        </a:accent6>
        <a:hlink>
          <a:srgbClr val="B61A29"/>
        </a:hlink>
        <a:folHlink>
          <a:srgbClr val="75111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3">
      <a:dk1>
        <a:srgbClr val="000000"/>
      </a:dk1>
      <a:lt1>
        <a:srgbClr val="FFFFFF"/>
      </a:lt1>
      <a:dk2>
        <a:srgbClr val="000000"/>
      </a:dk2>
      <a:lt2>
        <a:srgbClr val="808080"/>
      </a:lt2>
      <a:accent1>
        <a:srgbClr val="E2CF7E"/>
      </a:accent1>
      <a:accent2>
        <a:srgbClr val="BE9962"/>
      </a:accent2>
      <a:accent3>
        <a:srgbClr val="FFFFFF"/>
      </a:accent3>
      <a:accent4>
        <a:srgbClr val="000000"/>
      </a:accent4>
      <a:accent5>
        <a:srgbClr val="EEE4C0"/>
      </a:accent5>
      <a:accent6>
        <a:srgbClr val="AC8A58"/>
      </a:accent6>
      <a:hlink>
        <a:srgbClr val="B61A29"/>
      </a:hlink>
      <a:folHlink>
        <a:srgbClr val="751111"/>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E2CF7E"/>
        </a:accent1>
        <a:accent2>
          <a:srgbClr val="BE9962"/>
        </a:accent2>
        <a:accent3>
          <a:srgbClr val="FFFFFF"/>
        </a:accent3>
        <a:accent4>
          <a:srgbClr val="000000"/>
        </a:accent4>
        <a:accent5>
          <a:srgbClr val="EEE4C0"/>
        </a:accent5>
        <a:accent6>
          <a:srgbClr val="AC8A58"/>
        </a:accent6>
        <a:hlink>
          <a:srgbClr val="B61A29"/>
        </a:hlink>
        <a:folHlink>
          <a:srgbClr val="75111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Custom 1">
      <a:dk1>
        <a:sysClr val="windowText" lastClr="000000"/>
      </a:dk1>
      <a:lt1>
        <a:sysClr val="window" lastClr="FFFFFF"/>
      </a:lt1>
      <a:dk2>
        <a:srgbClr val="04617B"/>
      </a:dk2>
      <a:lt2>
        <a:srgbClr val="DBF5F9"/>
      </a:lt2>
      <a:accent1>
        <a:srgbClr val="0F6FC6"/>
      </a:accent1>
      <a:accent2>
        <a:srgbClr val="7CCA62"/>
      </a:accent2>
      <a:accent3>
        <a:srgbClr val="FF0000"/>
      </a:accent3>
      <a:accent4>
        <a:srgbClr val="FFFF00"/>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ゴシック" pitchFamily="-9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ゴシック" pitchFamily="-92" charset="-128"/>
          </a:defRPr>
        </a:defPPr>
      </a:lstStyle>
    </a:lnDef>
  </a:objectDefaults>
  <a:extraClrSchemeLst>
    <a:extraClrScheme>
      <a:clrScheme name="Default Desig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93a5dab-ab01-4297-9fcb-1ea40bd27755">
      <Terms xmlns="http://schemas.microsoft.com/office/infopath/2007/PartnerControls"/>
    </lcf76f155ced4ddcb4097134ff3c332f>
    <TaxCatchAll xmlns="b56e06e8-295c-4150-98df-fdebb62b41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6A84F30D8F0944A19D81B73C0B6792" ma:contentTypeVersion="18" ma:contentTypeDescription="Create a new document." ma:contentTypeScope="" ma:versionID="8a973920f613699ea3c30c4f5730f5f0">
  <xsd:schema xmlns:xsd="http://www.w3.org/2001/XMLSchema" xmlns:xs="http://www.w3.org/2001/XMLSchema" xmlns:p="http://schemas.microsoft.com/office/2006/metadata/properties" xmlns:ns1="http://schemas.microsoft.com/sharepoint/v3" xmlns:ns2="993a5dab-ab01-4297-9fcb-1ea40bd27755" xmlns:ns3="b56e06e8-295c-4150-98df-fdebb62b4132" targetNamespace="http://schemas.microsoft.com/office/2006/metadata/properties" ma:root="true" ma:fieldsID="88560385d040132e5c88f0abb5afa8ee" ns1:_="" ns2:_="" ns3:_="">
    <xsd:import namespace="http://schemas.microsoft.com/sharepoint/v3"/>
    <xsd:import namespace="993a5dab-ab01-4297-9fcb-1ea40bd27755"/>
    <xsd:import namespace="b56e06e8-295c-4150-98df-fdebb62b413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3a5dab-ab01-4297-9fcb-1ea40bd277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7bc50e0-9247-47db-a2b3-cfc32bd1065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6e06e8-295c-4150-98df-fdebb62b41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457c1c6-5e97-4448-98bd-17c4325fa10d}" ma:internalName="TaxCatchAll" ma:showField="CatchAllData" ma:web="b56e06e8-295c-4150-98df-fdebb62b41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38A0B4-5B5B-4A67-9E97-36D12783124A}">
  <ds:schemaRefs>
    <ds:schemaRef ds:uri="http://schemas.microsoft.com/sharepoint/v3/contenttype/forms"/>
  </ds:schemaRefs>
</ds:datastoreItem>
</file>

<file path=customXml/itemProps2.xml><?xml version="1.0" encoding="utf-8"?>
<ds:datastoreItem xmlns:ds="http://schemas.openxmlformats.org/officeDocument/2006/customXml" ds:itemID="{5AE459BC-55DC-47BE-B93B-73C1D3BCC61D}">
  <ds:schemaRefs>
    <ds:schemaRef ds:uri="http://purl.org/dc/terms/"/>
    <ds:schemaRef ds:uri="993a5dab-ab01-4297-9fcb-1ea40bd27755"/>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b56e06e8-295c-4150-98df-fdebb62b4132"/>
    <ds:schemaRef ds:uri="http://schemas.microsoft.com/sharepoint/v3"/>
    <ds:schemaRef ds:uri="http://purl.org/dc/dcmitype/"/>
  </ds:schemaRefs>
</ds:datastoreItem>
</file>

<file path=customXml/itemProps3.xml><?xml version="1.0" encoding="utf-8"?>
<ds:datastoreItem xmlns:ds="http://schemas.openxmlformats.org/officeDocument/2006/customXml" ds:itemID="{4366F5D7-D348-4774-8EF1-40F7B7F4F1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3a5dab-ab01-4297-9fcb-1ea40bd27755"/>
    <ds:schemaRef ds:uri="b56e06e8-295c-4150-98df-fdebb62b41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3190</TotalTime>
  <Words>1396</Words>
  <Application>Microsoft Office PowerPoint</Application>
  <PresentationFormat>On-screen Show (4:3)</PresentationFormat>
  <Paragraphs>188</Paragraphs>
  <Slides>16</Slides>
  <Notes>12</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1_Default Design</vt:lpstr>
      <vt:lpstr>2_Default Design</vt:lpstr>
      <vt:lpstr>Default Design</vt:lpstr>
      <vt:lpstr>PowerPoint Presentation</vt:lpstr>
      <vt:lpstr>The Associate Schools Programme</vt:lpstr>
      <vt:lpstr>Practice</vt:lpstr>
      <vt:lpstr>Partnership Clusters</vt:lpstr>
      <vt:lpstr>PowerPoint Presentation</vt:lpstr>
      <vt:lpstr>RCT: Measures</vt:lpstr>
      <vt:lpstr>PowerPoint Presentation</vt:lpstr>
      <vt:lpstr>PowerPoint Presentation</vt:lpstr>
      <vt:lpstr>PowerPoint Presentation</vt:lpstr>
      <vt:lpstr>PowerPoint Presentation</vt:lpstr>
      <vt:lpstr>What next?</vt:lpstr>
      <vt:lpstr>Associate Schools – The Ask</vt:lpstr>
      <vt:lpstr>PowerPoint Presentation</vt:lpstr>
      <vt:lpstr>PowerPoint Presentation</vt:lpstr>
      <vt:lpstr>More information    www.rsc.org.uk/learn/associate-schools-programme  www.rsc.org.uk/learn/research   associate.schools@rsc.org.uk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RSC Associate Schools Programme</dc:title>
  <dc:creator>Fiona Clayton</dc:creator>
  <cp:lastModifiedBy>Eleanor Warr</cp:lastModifiedBy>
  <cp:revision>182</cp:revision>
  <dcterms:created xsi:type="dcterms:W3CDTF">2021-01-28T11:59:26Z</dcterms:created>
  <dcterms:modified xsi:type="dcterms:W3CDTF">2025-08-05T08:58:22Z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0x0101000C6A84F30D8F0944A19D81B73C0B6792</vt:lpwstr>
  </property>
  <property fmtid="{D5CDD505-2E9C-101B-9397-08002B2CF9AE}" pid="3" name="MediaServiceImageTags">
    <vt:lpwstr/>
  </property>
</Properties>
</file>