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33"/>
  </p:notesMasterIdLst>
  <p:sldIdLst>
    <p:sldId id="367" r:id="rId2"/>
    <p:sldId id="293" r:id="rId3"/>
    <p:sldId id="368" r:id="rId4"/>
    <p:sldId id="366" r:id="rId5"/>
    <p:sldId id="294" r:id="rId6"/>
    <p:sldId id="295" r:id="rId7"/>
    <p:sldId id="296" r:id="rId8"/>
    <p:sldId id="297" r:id="rId9"/>
    <p:sldId id="298" r:id="rId10"/>
    <p:sldId id="299" r:id="rId11"/>
    <p:sldId id="300" r:id="rId12"/>
    <p:sldId id="360" r:id="rId13"/>
    <p:sldId id="362" r:id="rId14"/>
    <p:sldId id="301" r:id="rId15"/>
    <p:sldId id="302" r:id="rId16"/>
    <p:sldId id="365" r:id="rId17"/>
    <p:sldId id="306" r:id="rId18"/>
    <p:sldId id="307" r:id="rId19"/>
    <p:sldId id="308" r:id="rId20"/>
    <p:sldId id="314" r:id="rId21"/>
    <p:sldId id="315" r:id="rId22"/>
    <p:sldId id="310" r:id="rId23"/>
    <p:sldId id="309" r:id="rId24"/>
    <p:sldId id="369" r:id="rId25"/>
    <p:sldId id="313" r:id="rId26"/>
    <p:sldId id="304" r:id="rId27"/>
    <p:sldId id="363" r:id="rId28"/>
    <p:sldId id="364" r:id="rId29"/>
    <p:sldId id="357" r:id="rId30"/>
    <p:sldId id="370" r:id="rId31"/>
    <p:sldId id="358" r:id="rId32"/>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430"/>
    <p:restoredTop sz="84806"/>
  </p:normalViewPr>
  <p:slideViewPr>
    <p:cSldViewPr snapToGrid="0" snapToObjects="1">
      <p:cViewPr>
        <p:scale>
          <a:sx n="71" d="100"/>
          <a:sy n="71" d="100"/>
        </p:scale>
        <p:origin x="1216" y="64"/>
      </p:cViewPr>
      <p:guideLst>
        <p:guide orient="horz" pos="2160"/>
        <p:guide pos="3840"/>
      </p:guideLst>
    </p:cSldViewPr>
  </p:slideViewPr>
  <p:outlineViewPr>
    <p:cViewPr>
      <p:scale>
        <a:sx n="33" d="100"/>
        <a:sy n="33" d="100"/>
      </p:scale>
      <p:origin x="0" y="4864"/>
    </p:cViewPr>
  </p:outlineViewPr>
  <p:notesTextViewPr>
    <p:cViewPr>
      <p:scale>
        <a:sx n="90" d="100"/>
        <a:sy n="90" d="100"/>
      </p:scale>
      <p:origin x="0" y="0"/>
    </p:cViewPr>
  </p:notesTextViewPr>
  <p:sorterViewPr>
    <p:cViewPr>
      <p:scale>
        <a:sx n="66" d="100"/>
        <a:sy n="66" d="100"/>
      </p:scale>
      <p:origin x="0" y="1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8BB8BF-6C95-004F-B5B9-908D3F68D31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4EBFC43F-8024-4D46-B02F-5C062335850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43DB3FF7-F612-C144-8F3E-3747C64ABB1B}" type="datetime1">
              <a:rPr lang="en-US" altLang="en-US"/>
              <a:pPr>
                <a:defRPr/>
              </a:pPr>
              <a:t>4/16/20</a:t>
            </a:fld>
            <a:endParaRPr lang="en-US" altLang="en-US"/>
          </a:p>
        </p:txBody>
      </p:sp>
      <p:sp>
        <p:nvSpPr>
          <p:cNvPr id="4" name="Slide Image Placeholder 3">
            <a:extLst>
              <a:ext uri="{FF2B5EF4-FFF2-40B4-BE49-F238E27FC236}">
                <a16:creationId xmlns:a16="http://schemas.microsoft.com/office/drawing/2014/main" id="{9C524310-98E6-A541-A07A-0A1C77F60573}"/>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6C0086BF-3BA2-7A43-A1EF-79A6506FB96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529D2D3-DBFE-9B48-9915-C8B33FD52C0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128"/>
                <a:cs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6F91C9BA-00A7-8E41-A871-DBFCCFAA4DB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C70DD2-AA2A-0B40-BA53-4DE9EDB945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olarbearsinternational.org/get-involved"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olarbearsinternational.org/get-involved"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a:extLst>
              <a:ext uri="{FF2B5EF4-FFF2-40B4-BE49-F238E27FC236}">
                <a16:creationId xmlns:a16="http://schemas.microsoft.com/office/drawing/2014/main" id="{0AB8F2FA-9798-2445-AFC4-413F3D1059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45E0318-C4A6-5741-BA92-CDA9A6AE138F}"/>
              </a:ext>
            </a:extLst>
          </p:cNvPr>
          <p:cNvSpPr>
            <a:spLocks noGrp="1"/>
          </p:cNvSpPr>
          <p:nvPr>
            <p:ph type="body" idx="1"/>
          </p:nvPr>
        </p:nvSpPr>
        <p:spPr/>
        <p:txBody>
          <a:bodyPr/>
          <a:lstStyle/>
          <a:p>
            <a:pPr>
              <a:defRPr/>
            </a:pPr>
            <a:r>
              <a:rPr lang="en-US" altLang="en-US" dirty="0">
                <a:solidFill>
                  <a:srgbClr val="FFFFF4"/>
                </a:solidFill>
                <a:effectLst>
                  <a:outerShdw blurRad="38100" dist="38100" dir="2700000" algn="tl">
                    <a:srgbClr val="C0C0C0"/>
                  </a:outerShdw>
                </a:effectLst>
                <a:ea typeface="ＭＳ Ｐゴシック" panose="020B0600070205080204" pitchFamily="34" charset="-128"/>
              </a:rPr>
              <a:t>© POLAR BEARS INTERNATIONAL  </a:t>
            </a:r>
          </a:p>
          <a:p>
            <a:pPr>
              <a:defRPr/>
            </a:pPr>
            <a:r>
              <a:rPr lang="en-US" altLang="en-US" dirty="0">
                <a:solidFill>
                  <a:srgbClr val="FFFFF4"/>
                </a:solidFill>
                <a:effectLst>
                  <a:outerShdw blurRad="38100" dist="38100" dir="2700000" algn="tl">
                    <a:srgbClr val="C0C0C0"/>
                  </a:outerShdw>
                </a:effectLst>
                <a:ea typeface="ＭＳ Ｐゴシック" panose="020B0600070205080204" pitchFamily="34" charset="-128"/>
              </a:rPr>
              <a:t>This presentation is for the use of teachers, PBI Ambassadors, and other affiliates or associates for the sole purpose of education. Please respect the photographers who have generously donated the use of their images and do not duplicate or disassemble this presentation other than for its recommended use.  For additional information, please see our website at </a:t>
            </a:r>
            <a:r>
              <a:rPr lang="en-US" altLang="en-US" dirty="0" err="1">
                <a:solidFill>
                  <a:srgbClr val="FFFFF4"/>
                </a:solidFill>
                <a:effectLst>
                  <a:outerShdw blurRad="38100" dist="38100" dir="2700000" algn="tl">
                    <a:srgbClr val="C0C0C0"/>
                  </a:outerShdw>
                </a:effectLst>
                <a:ea typeface="ＭＳ Ｐゴシック" panose="020B0600070205080204" pitchFamily="34" charset="-128"/>
              </a:rPr>
              <a:t>www.polarbearsinternational.org</a:t>
            </a:r>
            <a:r>
              <a:rPr lang="en-US" altLang="en-US" dirty="0">
                <a:solidFill>
                  <a:srgbClr val="FFFFF4"/>
                </a:solidFill>
                <a:effectLst>
                  <a:outerShdw blurRad="38100" dist="38100" dir="2700000" algn="tl">
                    <a:srgbClr val="C0C0C0"/>
                  </a:outerShdw>
                </a:effectLst>
                <a:ea typeface="ＭＳ Ｐゴシック" panose="020B0600070205080204" pitchFamily="34" charset="-128"/>
              </a:rPr>
              <a:t>. </a:t>
            </a:r>
          </a:p>
          <a:p>
            <a:pPr>
              <a:defRPr/>
            </a:pPr>
            <a:endParaRPr lang="en-US" altLang="en-US" dirty="0">
              <a:solidFill>
                <a:srgbClr val="FFFFF4"/>
              </a:solidFill>
              <a:effectLst>
                <a:outerShdw blurRad="38100" dist="38100" dir="2700000" algn="tl">
                  <a:srgbClr val="C0C0C0"/>
                </a:outerShdw>
              </a:effectLst>
              <a:ea typeface="ＭＳ Ｐゴシック" panose="020B0600070205080204" pitchFamily="34" charset="-128"/>
            </a:endParaRPr>
          </a:p>
          <a:p>
            <a:pPr>
              <a:defRPr/>
            </a:pPr>
            <a:r>
              <a:rPr lang="en-US" altLang="en-US" dirty="0">
                <a:solidFill>
                  <a:srgbClr val="FFFFF4"/>
                </a:solidFill>
                <a:effectLst>
                  <a:outerShdw blurRad="38100" dist="38100" dir="2700000" algn="tl">
                    <a:srgbClr val="C0C0C0"/>
                  </a:outerShdw>
                </a:effectLst>
                <a:ea typeface="ＭＳ Ｐゴシック" panose="020B0600070205080204" pitchFamily="34" charset="-128"/>
              </a:rPr>
              <a:t>For more information or to access images for other purposes, please contact PBI at:  </a:t>
            </a:r>
            <a:r>
              <a:rPr lang="en-US" altLang="en-US" dirty="0" err="1">
                <a:ea typeface="ＭＳ Ｐゴシック" panose="020B0600070205080204" pitchFamily="34" charset="-128"/>
              </a:rPr>
              <a:t>info@pbears.org</a:t>
            </a:r>
            <a:r>
              <a:rPr lang="en-US" altLang="en-US" dirty="0">
                <a:ea typeface="ＭＳ Ｐゴシック" panose="020B0600070205080204" pitchFamily="34" charset="-128"/>
              </a:rPr>
              <a:t>.</a:t>
            </a:r>
          </a:p>
        </p:txBody>
      </p:sp>
      <p:sp>
        <p:nvSpPr>
          <p:cNvPr id="5123" name="Slide Number Placeholder 3">
            <a:extLst>
              <a:ext uri="{FF2B5EF4-FFF2-40B4-BE49-F238E27FC236}">
                <a16:creationId xmlns:a16="http://schemas.microsoft.com/office/drawing/2014/main" id="{64D204B5-1F65-B34B-B6D0-77D0089778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B872371-343F-3D4D-AE82-37A71B47144E}"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10CF8ACC-ADF3-004E-8550-34F5B97778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Rectangle 3">
            <a:extLst>
              <a:ext uri="{FF2B5EF4-FFF2-40B4-BE49-F238E27FC236}">
                <a16:creationId xmlns:a16="http://schemas.microsoft.com/office/drawing/2014/main" id="{5E0F1156-4A74-E041-AADE-68EDEFD214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F71865BB-6E0A-F140-9C30-1B70938F73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F203C36-B599-E14D-BA9E-626341F0A56D}"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
        <p:nvSpPr>
          <p:cNvPr id="28674" name="Rectangle 2">
            <a:extLst>
              <a:ext uri="{FF2B5EF4-FFF2-40B4-BE49-F238E27FC236}">
                <a16:creationId xmlns:a16="http://schemas.microsoft.com/office/drawing/2014/main" id="{B45DD2C1-FFBF-4548-9A50-03D4A88D0F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AA2E7927-BFCC-C94D-B34F-A10C6E25A5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E4AE1E04-6DA9-1B41-AF95-51D5EDDE9B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2FEFF29-9C8B-EB49-AF75-423D552B4257}" type="slidenum">
              <a:rPr lang="en-US" altLang="en-US" smtClean="0">
                <a:latin typeface="Arial" panose="020B0604020202020204" pitchFamily="34" charset="0"/>
              </a:rPr>
              <a:pPr>
                <a:spcBef>
                  <a:spcPct val="0"/>
                </a:spcBef>
              </a:pPr>
              <a:t>15</a:t>
            </a:fld>
            <a:endParaRPr lang="en-US" altLang="en-US">
              <a:latin typeface="Arial" panose="020B0604020202020204" pitchFamily="34" charset="0"/>
            </a:endParaRPr>
          </a:p>
        </p:txBody>
      </p:sp>
      <p:sp>
        <p:nvSpPr>
          <p:cNvPr id="30722" name="Rectangle 2">
            <a:extLst>
              <a:ext uri="{FF2B5EF4-FFF2-40B4-BE49-F238E27FC236}">
                <a16:creationId xmlns:a16="http://schemas.microsoft.com/office/drawing/2014/main" id="{EA8565DA-A79D-9346-AC1E-E79F62FE39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C7E826E7-362F-FB49-A188-5C8EE654C5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FC6D3A7-17ED-C64A-9130-E677093D0E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D52DEB1-A1AE-F046-AFD3-39CD821DBE58}" type="slidenum">
              <a:rPr lang="en-US" altLang="en-US" smtClean="0">
                <a:latin typeface="Arial" panose="020B0604020202020204" pitchFamily="34" charset="0"/>
              </a:rPr>
              <a:pPr>
                <a:spcBef>
                  <a:spcPct val="0"/>
                </a:spcBef>
              </a:pPr>
              <a:t>17</a:t>
            </a:fld>
            <a:endParaRPr lang="en-US" altLang="en-US">
              <a:latin typeface="Arial" panose="020B0604020202020204" pitchFamily="34" charset="0"/>
            </a:endParaRPr>
          </a:p>
        </p:txBody>
      </p:sp>
      <p:sp>
        <p:nvSpPr>
          <p:cNvPr id="33794" name="Rectangle 2">
            <a:extLst>
              <a:ext uri="{FF2B5EF4-FFF2-40B4-BE49-F238E27FC236}">
                <a16:creationId xmlns:a16="http://schemas.microsoft.com/office/drawing/2014/main" id="{359ED472-2429-6D4F-BD38-AE8AC97B74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a:extLst>
              <a:ext uri="{FF2B5EF4-FFF2-40B4-BE49-F238E27FC236}">
                <a16:creationId xmlns:a16="http://schemas.microsoft.com/office/drawing/2014/main" id="{A35905B3-770F-FB4F-9BAB-C2A4C9E0B6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A094D0A9-CA65-A641-A831-83FEDC834C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33101D9-497D-8649-AD02-8A8E1AA06F43}" type="slidenum">
              <a:rPr lang="en-US" altLang="en-US" smtClean="0">
                <a:latin typeface="Arial" panose="020B0604020202020204" pitchFamily="34" charset="0"/>
              </a:rPr>
              <a:pPr>
                <a:spcBef>
                  <a:spcPct val="0"/>
                </a:spcBef>
              </a:pPr>
              <a:t>18</a:t>
            </a:fld>
            <a:endParaRPr lang="en-US" altLang="en-US">
              <a:latin typeface="Arial" panose="020B0604020202020204" pitchFamily="34" charset="0"/>
            </a:endParaRPr>
          </a:p>
        </p:txBody>
      </p:sp>
      <p:sp>
        <p:nvSpPr>
          <p:cNvPr id="35842" name="Rectangle 2">
            <a:extLst>
              <a:ext uri="{FF2B5EF4-FFF2-40B4-BE49-F238E27FC236}">
                <a16:creationId xmlns:a16="http://schemas.microsoft.com/office/drawing/2014/main" id="{8A433E65-8A1B-DF49-8664-3F13F6BA17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a:extLst>
              <a:ext uri="{FF2B5EF4-FFF2-40B4-BE49-F238E27FC236}">
                <a16:creationId xmlns:a16="http://schemas.microsoft.com/office/drawing/2014/main" id="{95D8A04B-317F-D74E-BCBC-81D3EF9C4D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34C962B4-4E8F-E244-992F-3263DDCB79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7307E20-9BB9-DC48-9676-A540DC94016F}" type="slidenum">
              <a:rPr lang="en-US" altLang="en-US" smtClean="0">
                <a:latin typeface="Arial" panose="020B0604020202020204" pitchFamily="34" charset="0"/>
              </a:rPr>
              <a:pPr>
                <a:spcBef>
                  <a:spcPct val="0"/>
                </a:spcBef>
              </a:pPr>
              <a:t>19</a:t>
            </a:fld>
            <a:endParaRPr lang="en-US" altLang="en-US">
              <a:latin typeface="Arial" panose="020B0604020202020204" pitchFamily="34" charset="0"/>
            </a:endParaRPr>
          </a:p>
        </p:txBody>
      </p:sp>
      <p:sp>
        <p:nvSpPr>
          <p:cNvPr id="37890" name="Rectangle 2">
            <a:extLst>
              <a:ext uri="{FF2B5EF4-FFF2-40B4-BE49-F238E27FC236}">
                <a16:creationId xmlns:a16="http://schemas.microsoft.com/office/drawing/2014/main" id="{9D335EC1-2809-5049-BDCF-7855201A87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a:extLst>
              <a:ext uri="{FF2B5EF4-FFF2-40B4-BE49-F238E27FC236}">
                <a16:creationId xmlns:a16="http://schemas.microsoft.com/office/drawing/2014/main" id="{6D41F347-1953-EC42-A9C8-01BE875640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60A3946A-4772-BE4F-818C-F90F87F4DE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78BF8E1-AC4E-E448-B601-98C055786929}" type="slidenum">
              <a:rPr lang="en-US" altLang="en-US" smtClean="0">
                <a:latin typeface="Arial" panose="020B0604020202020204" pitchFamily="34" charset="0"/>
              </a:rPr>
              <a:pPr>
                <a:spcBef>
                  <a:spcPct val="0"/>
                </a:spcBef>
              </a:pPr>
              <a:t>20</a:t>
            </a:fld>
            <a:endParaRPr lang="en-US" altLang="en-US">
              <a:latin typeface="Arial" panose="020B0604020202020204" pitchFamily="34" charset="0"/>
            </a:endParaRPr>
          </a:p>
        </p:txBody>
      </p:sp>
      <p:sp>
        <p:nvSpPr>
          <p:cNvPr id="39938" name="Rectangle 2">
            <a:extLst>
              <a:ext uri="{FF2B5EF4-FFF2-40B4-BE49-F238E27FC236}">
                <a16:creationId xmlns:a16="http://schemas.microsoft.com/office/drawing/2014/main" id="{53B728B4-6D31-614D-8A6A-D2E975B22F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a:extLst>
              <a:ext uri="{FF2B5EF4-FFF2-40B4-BE49-F238E27FC236}">
                <a16:creationId xmlns:a16="http://schemas.microsoft.com/office/drawing/2014/main" id="{B92651C0-3621-DB41-882B-A1941E1551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5F6A43DA-3119-D449-9F5A-F79B14FBB5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F28B96D-F0BD-114B-812A-50206958313B}" type="slidenum">
              <a:rPr lang="en-US" altLang="en-US" smtClean="0">
                <a:latin typeface="Arial" panose="020B0604020202020204" pitchFamily="34" charset="0"/>
              </a:rPr>
              <a:pPr>
                <a:spcBef>
                  <a:spcPct val="0"/>
                </a:spcBef>
              </a:pPr>
              <a:t>21</a:t>
            </a:fld>
            <a:endParaRPr lang="en-US" altLang="en-US">
              <a:latin typeface="Arial" panose="020B0604020202020204" pitchFamily="34" charset="0"/>
            </a:endParaRPr>
          </a:p>
        </p:txBody>
      </p:sp>
      <p:sp>
        <p:nvSpPr>
          <p:cNvPr id="41986" name="Rectangle 2">
            <a:extLst>
              <a:ext uri="{FF2B5EF4-FFF2-40B4-BE49-F238E27FC236}">
                <a16:creationId xmlns:a16="http://schemas.microsoft.com/office/drawing/2014/main" id="{99C98BAC-CF9A-AB40-ABC7-6012B76B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a:extLst>
              <a:ext uri="{FF2B5EF4-FFF2-40B4-BE49-F238E27FC236}">
                <a16:creationId xmlns:a16="http://schemas.microsoft.com/office/drawing/2014/main" id="{406C9506-8CC3-BF4D-9720-D7E0805F74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B261A809-ED94-5E42-BAEA-89EF037072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F0CE30-1959-4A42-A9D2-2C0DA56F1D21}" type="slidenum">
              <a:rPr lang="en-US" altLang="en-US" smtClean="0">
                <a:latin typeface="Arial" panose="020B0604020202020204" pitchFamily="34" charset="0"/>
              </a:rPr>
              <a:pPr>
                <a:spcBef>
                  <a:spcPct val="0"/>
                </a:spcBef>
              </a:pPr>
              <a:t>22</a:t>
            </a:fld>
            <a:endParaRPr lang="en-US" altLang="en-US">
              <a:latin typeface="Arial" panose="020B0604020202020204" pitchFamily="34" charset="0"/>
            </a:endParaRPr>
          </a:p>
        </p:txBody>
      </p:sp>
      <p:sp>
        <p:nvSpPr>
          <p:cNvPr id="44034" name="Rectangle 2">
            <a:extLst>
              <a:ext uri="{FF2B5EF4-FFF2-40B4-BE49-F238E27FC236}">
                <a16:creationId xmlns:a16="http://schemas.microsoft.com/office/drawing/2014/main" id="{54CA1558-0EC0-8747-8FB6-E8CCA0BC8E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a:extLst>
              <a:ext uri="{FF2B5EF4-FFF2-40B4-BE49-F238E27FC236}">
                <a16:creationId xmlns:a16="http://schemas.microsoft.com/office/drawing/2014/main" id="{DE05B7C3-3327-A34E-8D6C-0482404DC1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1019FE95-F4F8-4E43-B9C5-80982A6C62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4262B3A-03A9-934B-907D-ED4A33593164}" type="slidenum">
              <a:rPr lang="en-US" altLang="en-US" smtClean="0">
                <a:latin typeface="Arial" panose="020B0604020202020204" pitchFamily="34" charset="0"/>
              </a:rPr>
              <a:pPr>
                <a:spcBef>
                  <a:spcPct val="0"/>
                </a:spcBef>
              </a:pPr>
              <a:t>23</a:t>
            </a:fld>
            <a:endParaRPr lang="en-US" altLang="en-US">
              <a:latin typeface="Arial" panose="020B0604020202020204" pitchFamily="34" charset="0"/>
            </a:endParaRPr>
          </a:p>
        </p:txBody>
      </p:sp>
      <p:sp>
        <p:nvSpPr>
          <p:cNvPr id="46082" name="Rectangle 2">
            <a:extLst>
              <a:ext uri="{FF2B5EF4-FFF2-40B4-BE49-F238E27FC236}">
                <a16:creationId xmlns:a16="http://schemas.microsoft.com/office/drawing/2014/main" id="{73644E5A-7B8C-1141-9315-4829F94325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a:extLst>
              <a:ext uri="{FF2B5EF4-FFF2-40B4-BE49-F238E27FC236}">
                <a16:creationId xmlns:a16="http://schemas.microsoft.com/office/drawing/2014/main" id="{CD0AECF8-D439-6E41-A608-5F927B3E85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a:extLst>
              <a:ext uri="{FF2B5EF4-FFF2-40B4-BE49-F238E27FC236}">
                <a16:creationId xmlns:a16="http://schemas.microsoft.com/office/drawing/2014/main" id="{F8458251-8F51-7643-9D41-4145C1273F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88F6DA0-B657-8E46-B644-54C405B4F684}"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
        <p:nvSpPr>
          <p:cNvPr id="7170" name="Rectangle 2">
            <a:extLst>
              <a:ext uri="{FF2B5EF4-FFF2-40B4-BE49-F238E27FC236}">
                <a16:creationId xmlns:a16="http://schemas.microsoft.com/office/drawing/2014/main" id="{74DA4425-1E2D-4748-B448-8FA4064FA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Rectangle 3">
            <a:extLst>
              <a:ext uri="{FF2B5EF4-FFF2-40B4-BE49-F238E27FC236}">
                <a16:creationId xmlns:a16="http://schemas.microsoft.com/office/drawing/2014/main" id="{146AD7EA-AA47-F847-967A-A244F7A850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518395A9-E66E-B248-9602-C517A0C6E5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9B3BFA4-72B3-2048-846B-BC7E57EDD203}" type="slidenum">
              <a:rPr lang="en-US" altLang="en-US" smtClean="0">
                <a:latin typeface="Arial" panose="020B0604020202020204" pitchFamily="34" charset="0"/>
              </a:rPr>
              <a:pPr>
                <a:spcBef>
                  <a:spcPct val="0"/>
                </a:spcBef>
              </a:pPr>
              <a:t>24</a:t>
            </a:fld>
            <a:endParaRPr lang="en-US" altLang="en-US">
              <a:latin typeface="Arial" panose="020B0604020202020204" pitchFamily="34" charset="0"/>
            </a:endParaRPr>
          </a:p>
        </p:txBody>
      </p:sp>
      <p:sp>
        <p:nvSpPr>
          <p:cNvPr id="48130" name="Rectangle 2">
            <a:extLst>
              <a:ext uri="{FF2B5EF4-FFF2-40B4-BE49-F238E27FC236}">
                <a16:creationId xmlns:a16="http://schemas.microsoft.com/office/drawing/2014/main" id="{D0BD83E3-708A-904E-A293-39A9939772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a:extLst>
              <a:ext uri="{FF2B5EF4-FFF2-40B4-BE49-F238E27FC236}">
                <a16:creationId xmlns:a16="http://schemas.microsoft.com/office/drawing/2014/main" id="{849E1DCE-722D-B74B-A22A-2AD87B96FE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69C6B51E-C30E-5A4B-ACAC-754F259933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EB1B685-BC3C-9543-AECE-2A49C4CB97BA}" type="slidenum">
              <a:rPr lang="en-US" altLang="en-US" smtClean="0">
                <a:latin typeface="Arial" panose="020B0604020202020204" pitchFamily="34" charset="0"/>
              </a:rPr>
              <a:pPr>
                <a:spcBef>
                  <a:spcPct val="0"/>
                </a:spcBef>
              </a:pPr>
              <a:t>25</a:t>
            </a:fld>
            <a:endParaRPr lang="en-US" altLang="en-US">
              <a:latin typeface="Arial" panose="020B0604020202020204" pitchFamily="34" charset="0"/>
            </a:endParaRPr>
          </a:p>
        </p:txBody>
      </p:sp>
      <p:sp>
        <p:nvSpPr>
          <p:cNvPr id="50178" name="Rectangle 2">
            <a:extLst>
              <a:ext uri="{FF2B5EF4-FFF2-40B4-BE49-F238E27FC236}">
                <a16:creationId xmlns:a16="http://schemas.microsoft.com/office/drawing/2014/main" id="{28514624-DF69-6D4D-B4C1-76A94A55B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86D5D7E6-A58A-5546-9571-E3B8F4D06D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F0347D28-684F-4B45-AAA2-3372DF38EC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D1CDD59-A402-1948-B924-A714C5740ACA}" type="slidenum">
              <a:rPr lang="en-US" altLang="en-US" smtClean="0">
                <a:latin typeface="Arial" panose="020B0604020202020204" pitchFamily="34" charset="0"/>
              </a:rPr>
              <a:pPr>
                <a:spcBef>
                  <a:spcPct val="0"/>
                </a:spcBef>
              </a:pPr>
              <a:t>26</a:t>
            </a:fld>
            <a:endParaRPr lang="en-US" altLang="en-US">
              <a:latin typeface="Arial" panose="020B0604020202020204" pitchFamily="34" charset="0"/>
            </a:endParaRPr>
          </a:p>
        </p:txBody>
      </p:sp>
      <p:sp>
        <p:nvSpPr>
          <p:cNvPr id="52226" name="Rectangle 2">
            <a:extLst>
              <a:ext uri="{FF2B5EF4-FFF2-40B4-BE49-F238E27FC236}">
                <a16:creationId xmlns:a16="http://schemas.microsoft.com/office/drawing/2014/main" id="{7F599D39-FA43-1B4D-80D8-14E5899896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a:extLst>
              <a:ext uri="{FF2B5EF4-FFF2-40B4-BE49-F238E27FC236}">
                <a16:creationId xmlns:a16="http://schemas.microsoft.com/office/drawing/2014/main" id="{3B970377-D16B-7543-A19E-B9C5080D80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1FCDC6B9-8650-574E-A129-558791D2FB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1F0D48BE-D463-3447-A68E-386B976F0A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92949A2D-4AB0-E44E-85ED-42A229001C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FAC6116-F06E-7740-BAA5-5238518FCFDF}" type="slidenum">
              <a:rPr lang="en-US" altLang="en-US" smtClean="0">
                <a:latin typeface="Arial" panose="020B0604020202020204" pitchFamily="34" charset="0"/>
              </a:rPr>
              <a:pPr>
                <a:spcBef>
                  <a:spcPct val="0"/>
                </a:spcBef>
              </a:pPr>
              <a:t>27</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44853676-AD85-3440-A014-7FD8C72B99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7629D83E-3465-5846-8813-6B90FD5549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Younger person </a:t>
            </a:r>
            <a:r>
              <a:rPr lang="ja-JP" altLang="en-US">
                <a:ea typeface="ＭＳ Ｐゴシック" panose="020B0600070205080204" pitchFamily="34" charset="-128"/>
              </a:rPr>
              <a:t>“</a:t>
            </a:r>
            <a:r>
              <a:rPr lang="en-US" altLang="ja-JP" dirty="0">
                <a:ea typeface="ＭＳ Ｐゴシック" panose="020B0600070205080204" pitchFamily="34" charset="-128"/>
              </a:rPr>
              <a:t>what you can do slide</a:t>
            </a:r>
            <a:r>
              <a:rPr lang="ja-JP" altLang="en-US">
                <a:ea typeface="ＭＳ Ｐゴシック" panose="020B0600070205080204" pitchFamily="34" charset="-128"/>
              </a:rPr>
              <a:t>”</a:t>
            </a:r>
            <a:br>
              <a:rPr lang="en-US" altLang="ja-JP" dirty="0">
                <a:ea typeface="ＭＳ Ｐゴシック" panose="020B0600070205080204" pitchFamily="34" charset="-128"/>
              </a:rPr>
            </a:br>
            <a:br>
              <a:rPr lang="en-US" altLang="ja-JP" dirty="0">
                <a:ea typeface="ＭＳ Ｐゴシック" panose="020B0600070205080204" pitchFamily="34" charset="-128"/>
              </a:rPr>
            </a:br>
            <a:r>
              <a:rPr lang="en-US" altLang="ja-JP" dirty="0">
                <a:ea typeface="ＭＳ Ｐゴシック" panose="020B0600070205080204" pitchFamily="34" charset="-128"/>
              </a:rPr>
              <a:t>For more ways to help polar bears: </a:t>
            </a:r>
            <a:r>
              <a:rPr lang="en-US" altLang="en-US" dirty="0">
                <a:ea typeface="ＭＳ Ｐゴシック" panose="020B0600070205080204" pitchFamily="34" charset="-128"/>
                <a:hlinkClick r:id="rId3"/>
              </a:rPr>
              <a:t>https://polarbearsinternational.org/get-involved</a:t>
            </a:r>
            <a:endParaRPr lang="en-US" altLang="en-US" dirty="0">
              <a:ea typeface="ＭＳ Ｐゴシック" panose="020B0600070205080204" pitchFamily="34" charset="-128"/>
            </a:endParaRPr>
          </a:p>
        </p:txBody>
      </p:sp>
      <p:sp>
        <p:nvSpPr>
          <p:cNvPr id="57347" name="Slide Number Placeholder 3">
            <a:extLst>
              <a:ext uri="{FF2B5EF4-FFF2-40B4-BE49-F238E27FC236}">
                <a16:creationId xmlns:a16="http://schemas.microsoft.com/office/drawing/2014/main" id="{346BFA18-3E96-EE40-A015-6BF02AF4B3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17954B5-308F-A14B-AE53-F7DF0914C69B}" type="slidenum">
              <a:rPr lang="en-US" altLang="en-US" smtClean="0">
                <a:latin typeface="Arial" panose="020B0604020202020204" pitchFamily="34" charset="0"/>
              </a:rPr>
              <a:pPr>
                <a:spcBef>
                  <a:spcPct val="0"/>
                </a:spcBef>
              </a:pPr>
              <a:t>29</a:t>
            </a:fld>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CBF8E359-AB9F-B84E-B357-8C0627DB1B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FF960981-553F-984A-865A-4E187F15F3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Open Sans" panose="020B0606030504020204" pitchFamily="34" charset="0"/>
                <a:ea typeface="Open Sans" panose="020B0606030504020204" pitchFamily="34" charset="0"/>
                <a:cs typeface="Open Sans" panose="020B0606030504020204" pitchFamily="34" charset="0"/>
              </a:rPr>
              <a:t>Older student </a:t>
            </a:r>
            <a:r>
              <a:rPr lang="ja-JP" altLang="en-US">
                <a:latin typeface="Open Sans" panose="020B0606030504020204" pitchFamily="34" charset="0"/>
                <a:ea typeface="ＭＳ Ｐゴシック" panose="020B0600070205080204" pitchFamily="34" charset="-128"/>
                <a:cs typeface="Open Sans" panose="020B0606030504020204" pitchFamily="34" charset="0"/>
              </a:rPr>
              <a:t>“</a:t>
            </a:r>
            <a:r>
              <a:rPr lang="en-US" altLang="ja-JP" dirty="0">
                <a:latin typeface="Open Sans" panose="020B0606030504020204" pitchFamily="34" charset="0"/>
                <a:ea typeface="Open Sans" panose="020B0606030504020204" pitchFamily="34" charset="0"/>
                <a:cs typeface="Open Sans" panose="020B0606030504020204" pitchFamily="34" charset="0"/>
              </a:rPr>
              <a:t>what you can do slide</a:t>
            </a:r>
            <a:r>
              <a:rPr lang="ja-JP" altLang="en-US">
                <a:latin typeface="Open Sans" panose="020B0606030504020204" pitchFamily="34" charset="0"/>
                <a:ea typeface="ＭＳ Ｐゴシック" panose="020B0600070205080204" pitchFamily="34" charset="-128"/>
                <a:cs typeface="Open Sans" panose="020B0606030504020204" pitchFamily="34" charset="0"/>
              </a:rPr>
              <a:t>”</a:t>
            </a:r>
            <a:br>
              <a:rPr lang="en-US" altLang="ja-JP" dirty="0">
                <a:latin typeface="Open Sans" panose="020B0606030504020204" pitchFamily="34" charset="0"/>
                <a:ea typeface="Open Sans" panose="020B0606030504020204" pitchFamily="34" charset="0"/>
                <a:cs typeface="Open Sans" panose="020B0606030504020204" pitchFamily="34" charset="0"/>
              </a:rPr>
            </a:br>
            <a:br>
              <a:rPr lang="en-US" altLang="ja-JP" dirty="0">
                <a:latin typeface="Open Sans" panose="020B0606030504020204" pitchFamily="34" charset="0"/>
                <a:ea typeface="Open Sans" panose="020B0606030504020204" pitchFamily="34" charset="0"/>
                <a:cs typeface="Open Sans" panose="020B0606030504020204" pitchFamily="34" charset="0"/>
              </a:rPr>
            </a:br>
            <a:r>
              <a:rPr lang="en-US" altLang="ja-JP" dirty="0">
                <a:latin typeface="Open Sans" panose="020B0606030504020204" pitchFamily="34" charset="0"/>
                <a:ea typeface="Open Sans" panose="020B0606030504020204" pitchFamily="34" charset="0"/>
                <a:cs typeface="Open Sans" panose="020B0606030504020204" pitchFamily="34" charset="0"/>
              </a:rPr>
              <a:t>For more ways to help polar bears: </a:t>
            </a:r>
            <a:r>
              <a:rPr lang="en-US" altLang="en-US" dirty="0">
                <a:latin typeface="Open Sans" panose="020B0606030504020204" pitchFamily="34" charset="0"/>
                <a:ea typeface="Open Sans" panose="020B0606030504020204" pitchFamily="34" charset="0"/>
                <a:cs typeface="Open Sans" panose="020B0606030504020204" pitchFamily="34" charset="0"/>
                <a:hlinkClick r:id="rId3"/>
              </a:rPr>
              <a:t>https://polarbearsinternational.org/get-involved</a:t>
            </a:r>
            <a:endParaRPr lang="en-US" alt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9395" name="Slide Number Placeholder 3">
            <a:extLst>
              <a:ext uri="{FF2B5EF4-FFF2-40B4-BE49-F238E27FC236}">
                <a16:creationId xmlns:a16="http://schemas.microsoft.com/office/drawing/2014/main" id="{CB414087-03E7-954B-B42E-24C35B391B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B4F5C40-B7C8-CF4B-B817-BEDD87241FEA}" type="slidenum">
              <a:rPr lang="en-US" altLang="en-US" smtClean="0">
                <a:latin typeface="Arial" panose="020B0604020202020204" pitchFamily="34" charset="0"/>
              </a:rPr>
              <a:pPr>
                <a:spcBef>
                  <a:spcPct val="0"/>
                </a:spcBef>
              </a:pPr>
              <a:t>30</a:t>
            </a:fld>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3F56FB7E-B74F-664A-BACA-047ED4EAE1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62D9E8F7-5D15-A541-876A-9FEC1C9AB5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For more information:</a:t>
            </a:r>
          </a:p>
          <a:p>
            <a:r>
              <a:rPr lang="en-US" altLang="en-US">
                <a:ea typeface="ＭＳ Ｐゴシック" panose="020B0600070205080204" pitchFamily="34" charset="-128"/>
              </a:rPr>
              <a:t>www.polarbearsinternational.org</a:t>
            </a:r>
          </a:p>
          <a:p>
            <a:r>
              <a:rPr lang="en-US" altLang="en-US">
                <a:ea typeface="ＭＳ Ｐゴシック" panose="020B0600070205080204" pitchFamily="34" charset="-128"/>
              </a:rPr>
              <a:t>Please contact us at:  info@pbears.org</a:t>
            </a:r>
          </a:p>
        </p:txBody>
      </p:sp>
      <p:sp>
        <p:nvSpPr>
          <p:cNvPr id="61443" name="Slide Number Placeholder 3">
            <a:extLst>
              <a:ext uri="{FF2B5EF4-FFF2-40B4-BE49-F238E27FC236}">
                <a16:creationId xmlns:a16="http://schemas.microsoft.com/office/drawing/2014/main" id="{844C9C3A-58B5-D549-9B1D-92F08690B0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56C92C9-2F28-6C41-9E74-A9E5519A4C03}" type="slidenum">
              <a:rPr lang="en-US" altLang="en-US" smtClean="0">
                <a:latin typeface="Arial" panose="020B0604020202020204" pitchFamily="34" charset="0"/>
              </a:rPr>
              <a:pPr>
                <a:spcBef>
                  <a:spcPct val="0"/>
                </a:spcBef>
              </a:pPr>
              <a:t>31</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EA2D201B-EAC3-3C49-90F1-3CE022D480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6EDEA84-3310-D345-8673-F9D5861A88AD}"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
        <p:nvSpPr>
          <p:cNvPr id="11266" name="Rectangle 2">
            <a:extLst>
              <a:ext uri="{FF2B5EF4-FFF2-40B4-BE49-F238E27FC236}">
                <a16:creationId xmlns:a16="http://schemas.microsoft.com/office/drawing/2014/main" id="{D578E32D-EAA1-B447-879F-E44F761AC2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Rectangle 3">
            <a:extLst>
              <a:ext uri="{FF2B5EF4-FFF2-40B4-BE49-F238E27FC236}">
                <a16:creationId xmlns:a16="http://schemas.microsoft.com/office/drawing/2014/main" id="{9EE200B3-4C42-5743-95FB-AD390FC005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E6A0999E-A678-304E-A15F-7038F771BE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E97FE2C-B73C-E047-BCB2-7A2A9EA5C9E8}" type="slidenum">
              <a:rPr lang="en-US" altLang="en-US" smtClean="0">
                <a:latin typeface="Arial" panose="020B0604020202020204" pitchFamily="34" charset="0"/>
              </a:rPr>
              <a:pPr>
                <a:spcBef>
                  <a:spcPct val="0"/>
                </a:spcBef>
              </a:pPr>
              <a:t>6</a:t>
            </a:fld>
            <a:endParaRPr lang="en-US" altLang="en-US">
              <a:latin typeface="Arial" panose="020B0604020202020204" pitchFamily="34" charset="0"/>
            </a:endParaRPr>
          </a:p>
        </p:txBody>
      </p:sp>
      <p:sp>
        <p:nvSpPr>
          <p:cNvPr id="13314" name="Rectangle 2">
            <a:extLst>
              <a:ext uri="{FF2B5EF4-FFF2-40B4-BE49-F238E27FC236}">
                <a16:creationId xmlns:a16="http://schemas.microsoft.com/office/drawing/2014/main" id="{2F273460-8623-FB49-A191-953B4C650C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Rectangle 3">
            <a:extLst>
              <a:ext uri="{FF2B5EF4-FFF2-40B4-BE49-F238E27FC236}">
                <a16:creationId xmlns:a16="http://schemas.microsoft.com/office/drawing/2014/main" id="{26EFAAC5-D2F8-CA46-B6D9-284747395E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DC54CDC4-7A42-3344-AAC7-19C4B0310F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9D876CF-2DF8-CF45-B453-14EAD168B474}" type="slidenum">
              <a:rPr lang="en-US" altLang="en-US" smtClean="0">
                <a:latin typeface="Arial" panose="020B0604020202020204" pitchFamily="34" charset="0"/>
              </a:rPr>
              <a:pPr>
                <a:spcBef>
                  <a:spcPct val="0"/>
                </a:spcBef>
              </a:pPr>
              <a:t>7</a:t>
            </a:fld>
            <a:endParaRPr lang="en-US" altLang="en-US">
              <a:latin typeface="Arial" panose="020B0604020202020204" pitchFamily="34" charset="0"/>
            </a:endParaRPr>
          </a:p>
        </p:txBody>
      </p:sp>
      <p:sp>
        <p:nvSpPr>
          <p:cNvPr id="15362" name="Rectangle 2">
            <a:extLst>
              <a:ext uri="{FF2B5EF4-FFF2-40B4-BE49-F238E27FC236}">
                <a16:creationId xmlns:a16="http://schemas.microsoft.com/office/drawing/2014/main" id="{E8A4AA51-EC26-674D-A86A-3E8935A64B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F11196A0-1006-524C-A70A-EA16D92224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FF0000"/>
                </a:solidFill>
                <a:ea typeface="ＭＳ Ｐゴシック" panose="020B0600070205080204" pitchFamily="34" charset="-128"/>
              </a:rPr>
              <a:t>Bears over 1200 do occur, but they would be exceptional. For females, the typical weight range is 330-650 pounds. It is not that uncommon for female bears to weigh over 600 pounds in the autumn as they enter dens.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68D7861F-9C07-1F44-9912-5CE67800E9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D0A7B23-5758-D04B-B6D0-38BEBFD788FC}" type="slidenum">
              <a:rPr lang="en-US" altLang="en-US" smtClean="0">
                <a:latin typeface="Arial" panose="020B0604020202020204" pitchFamily="34" charset="0"/>
              </a:rPr>
              <a:pPr>
                <a:spcBef>
                  <a:spcPct val="0"/>
                </a:spcBef>
              </a:pPr>
              <a:t>8</a:t>
            </a:fld>
            <a:endParaRPr lang="en-US" altLang="en-US">
              <a:latin typeface="Arial" panose="020B0604020202020204" pitchFamily="34" charset="0"/>
            </a:endParaRPr>
          </a:p>
        </p:txBody>
      </p:sp>
      <p:sp>
        <p:nvSpPr>
          <p:cNvPr id="17410" name="Rectangle 2">
            <a:extLst>
              <a:ext uri="{FF2B5EF4-FFF2-40B4-BE49-F238E27FC236}">
                <a16:creationId xmlns:a16="http://schemas.microsoft.com/office/drawing/2014/main" id="{ECB61879-0B95-BA48-B261-641011B1B4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a:extLst>
              <a:ext uri="{FF2B5EF4-FFF2-40B4-BE49-F238E27FC236}">
                <a16:creationId xmlns:a16="http://schemas.microsoft.com/office/drawing/2014/main" id="{B5AAA391-9646-354D-9CCD-BF8C4B3055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5B360ADF-DE17-F740-945B-F6AB566343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CE49FBA-7A49-D045-AA8B-D3D245566365}"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
        <p:nvSpPr>
          <p:cNvPr id="19458" name="Rectangle 2">
            <a:extLst>
              <a:ext uri="{FF2B5EF4-FFF2-40B4-BE49-F238E27FC236}">
                <a16:creationId xmlns:a16="http://schemas.microsoft.com/office/drawing/2014/main" id="{51F74021-3ED3-404E-A1A4-8F78F61211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a:extLst>
              <a:ext uri="{FF2B5EF4-FFF2-40B4-BE49-F238E27FC236}">
                <a16:creationId xmlns:a16="http://schemas.microsoft.com/office/drawing/2014/main" id="{2934B350-1717-9440-88CC-E293E01BBC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6F5142C5-0DC2-3D4D-A3B9-16BDEC3E35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12C5A89-C345-9B45-8D8C-31FD49FCD279}" type="slidenum">
              <a:rPr lang="en-US" altLang="en-US" smtClean="0">
                <a:latin typeface="Arial" panose="020B0604020202020204" pitchFamily="34" charset="0"/>
              </a:rPr>
              <a:pPr>
                <a:spcBef>
                  <a:spcPct val="0"/>
                </a:spcBef>
              </a:pPr>
              <a:t>10</a:t>
            </a:fld>
            <a:endParaRPr lang="en-US" altLang="en-US">
              <a:latin typeface="Arial" panose="020B0604020202020204" pitchFamily="34" charset="0"/>
            </a:endParaRPr>
          </a:p>
        </p:txBody>
      </p:sp>
      <p:sp>
        <p:nvSpPr>
          <p:cNvPr id="21506" name="Rectangle 2">
            <a:extLst>
              <a:ext uri="{FF2B5EF4-FFF2-40B4-BE49-F238E27FC236}">
                <a16:creationId xmlns:a16="http://schemas.microsoft.com/office/drawing/2014/main" id="{FB421CB2-CD2E-F24D-AFD0-BC785F9A22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a:extLst>
              <a:ext uri="{FF2B5EF4-FFF2-40B4-BE49-F238E27FC236}">
                <a16:creationId xmlns:a16="http://schemas.microsoft.com/office/drawing/2014/main" id="{C69A80CC-DC9D-1E45-B8B8-1BDB31B1C3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9CEC7F80-53E4-2543-A48A-63C8FDC8BA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670E067-1B88-F74B-9B95-160A894C5B65}" type="slidenum">
              <a:rPr lang="en-US" altLang="en-US" smtClean="0">
                <a:latin typeface="Arial" panose="020B0604020202020204" pitchFamily="34" charset="0"/>
              </a:rPr>
              <a:pPr>
                <a:spcBef>
                  <a:spcPct val="0"/>
                </a:spcBef>
              </a:pPr>
              <a:t>11</a:t>
            </a:fld>
            <a:endParaRPr lang="en-US" altLang="en-US">
              <a:latin typeface="Arial" panose="020B0604020202020204" pitchFamily="34" charset="0"/>
            </a:endParaRPr>
          </a:p>
        </p:txBody>
      </p:sp>
      <p:sp>
        <p:nvSpPr>
          <p:cNvPr id="23554" name="Rectangle 2">
            <a:extLst>
              <a:ext uri="{FF2B5EF4-FFF2-40B4-BE49-F238E27FC236}">
                <a16:creationId xmlns:a16="http://schemas.microsoft.com/office/drawing/2014/main" id="{52DF59F8-B723-E045-8A3E-311BB4ABF3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a:extLst>
              <a:ext uri="{FF2B5EF4-FFF2-40B4-BE49-F238E27FC236}">
                <a16:creationId xmlns:a16="http://schemas.microsoft.com/office/drawing/2014/main" id="{241FAA6A-124A-5A46-B962-764A246F9D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9079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2340A-8040-DA46-95BE-EBB9C05702C1}"/>
              </a:ext>
            </a:extLst>
          </p:cNvPr>
          <p:cNvSpPr>
            <a:spLocks noGrp="1"/>
          </p:cNvSpPr>
          <p:nvPr>
            <p:ph type="dt" sz="half" idx="10"/>
          </p:nvPr>
        </p:nvSpPr>
        <p:spPr>
          <a:xfrm>
            <a:off x="609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64681E7-1DD5-7542-BD6E-E949836B13A0}" type="datetime1">
              <a:rPr lang="en-US" altLang="en-US"/>
              <a:pPr>
                <a:defRPr/>
              </a:pPr>
              <a:t>4/16/20</a:t>
            </a:fld>
            <a:endParaRPr lang="en-US" altLang="en-US"/>
          </a:p>
        </p:txBody>
      </p:sp>
      <p:sp>
        <p:nvSpPr>
          <p:cNvPr id="5" name="Footer Placeholder 4">
            <a:extLst>
              <a:ext uri="{FF2B5EF4-FFF2-40B4-BE49-F238E27FC236}">
                <a16:creationId xmlns:a16="http://schemas.microsoft.com/office/drawing/2014/main" id="{CFA1B6BF-1C5F-9C4B-9E4F-8CBB1C05956E}"/>
              </a:ext>
            </a:extLst>
          </p:cNvPr>
          <p:cNvSpPr>
            <a:spLocks noGrp="1"/>
          </p:cNvSpPr>
          <p:nvPr>
            <p:ph type="ftr" sz="quarter" idx="11"/>
          </p:nvPr>
        </p:nvSpPr>
        <p:spPr>
          <a:xfrm>
            <a:off x="4165600" y="6356350"/>
            <a:ext cx="3860800" cy="365125"/>
          </a:xfrm>
          <a:prstGeom prst="rect">
            <a:avLst/>
          </a:prstGeom>
        </p:spPr>
        <p:txBody>
          <a:bodyPr/>
          <a:lstStyle>
            <a:lvl1pPr eaLnBrk="1" hangingPunct="1">
              <a:defRPr>
                <a:latin typeface="Arial"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152B76EB-244A-0A49-AC7F-1AC52DC05CA6}"/>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E5038E8-733B-584B-84E1-842027CF74A3}" type="slidenum">
              <a:rPr lang="en-US" altLang="en-US"/>
              <a:pPr>
                <a:defRPr/>
              </a:pPr>
              <a:t>‹#›</a:t>
            </a:fld>
            <a:endParaRPr lang="en-US" altLang="en-US"/>
          </a:p>
        </p:txBody>
      </p:sp>
    </p:spTree>
    <p:extLst>
      <p:ext uri="{BB962C8B-B14F-4D97-AF65-F5344CB8AC3E}">
        <p14:creationId xmlns:p14="http://schemas.microsoft.com/office/powerpoint/2010/main" val="2420819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09BF8"/>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4136" r:id="rId1"/>
    <p:sldLayoutId id="2147484137" r:id="rId2"/>
  </p:sldLayoutIdLst>
  <p:transition spd="slow">
    <p:fade/>
  </p:transition>
  <p:txStyles>
    <p:titleStyle>
      <a:lvl1pPr algn="ctr" defTabSz="457200" rtl="0" eaLnBrk="0" fontAlgn="base" hangingPunct="0">
        <a:spcBef>
          <a:spcPct val="0"/>
        </a:spcBef>
        <a:spcAft>
          <a:spcPct val="0"/>
        </a:spcAft>
        <a:defRPr sz="4400" kern="1200">
          <a:solidFill>
            <a:srgbClr val="FFFFF4"/>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FFFFF4"/>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FFFFF4"/>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FFFFF4"/>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FFFFF4"/>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FFB10E"/>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0000"/>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0000"/>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0000"/>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7" descr="A close up of text on a black background&#10;&#10;Description automatically generated">
            <a:extLst>
              <a:ext uri="{FF2B5EF4-FFF2-40B4-BE49-F238E27FC236}">
                <a16:creationId xmlns:a16="http://schemas.microsoft.com/office/drawing/2014/main" id="{9C10815F-80D8-384D-A0A4-3C78D3203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3876675"/>
            <a:ext cx="24352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extBox 8">
            <a:extLst>
              <a:ext uri="{FF2B5EF4-FFF2-40B4-BE49-F238E27FC236}">
                <a16:creationId xmlns:a16="http://schemas.microsoft.com/office/drawing/2014/main" id="{BF349D7B-9BB2-AD45-85AB-58E070743195}"/>
              </a:ext>
            </a:extLst>
          </p:cNvPr>
          <p:cNvSpPr txBox="1">
            <a:spLocks noChangeArrowheads="1"/>
          </p:cNvSpPr>
          <p:nvPr/>
        </p:nvSpPr>
        <p:spPr bwMode="auto">
          <a:xfrm>
            <a:off x="1135063" y="1284288"/>
            <a:ext cx="9921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7200" b="1">
                <a:solidFill>
                  <a:srgbClr val="FFFFFF"/>
                </a:solidFill>
                <a:latin typeface="Open Sans" panose="020B0606030504020204" pitchFamily="34" charset="0"/>
                <a:cs typeface="Open Sans" panose="020B0606030504020204" pitchFamily="34" charset="0"/>
              </a:rPr>
              <a:t>All About Polar Bears</a:t>
            </a:r>
          </a:p>
        </p:txBody>
      </p:sp>
      <p:cxnSp>
        <p:nvCxnSpPr>
          <p:cNvPr id="10" name="Straight Connector 9">
            <a:extLst>
              <a:ext uri="{FF2B5EF4-FFF2-40B4-BE49-F238E27FC236}">
                <a16:creationId xmlns:a16="http://schemas.microsoft.com/office/drawing/2014/main" id="{BCBF8820-0AB5-CC46-9BB6-993466402EF2}"/>
              </a:ext>
            </a:extLst>
          </p:cNvPr>
          <p:cNvCxnSpPr>
            <a:cxnSpLocks/>
          </p:cNvCxnSpPr>
          <p:nvPr/>
        </p:nvCxnSpPr>
        <p:spPr>
          <a:xfrm>
            <a:off x="1135063" y="3030538"/>
            <a:ext cx="9742487" cy="0"/>
          </a:xfrm>
          <a:prstGeom prst="line">
            <a:avLst/>
          </a:prstGeom>
        </p:spPr>
        <p:style>
          <a:lnRef idx="3">
            <a:schemeClr val="accent5"/>
          </a:lnRef>
          <a:fillRef idx="0">
            <a:schemeClr val="accent5"/>
          </a:fillRef>
          <a:effectRef idx="2">
            <a:schemeClr val="accent5"/>
          </a:effectRef>
          <a:fontRef idx="minor">
            <a:schemeClr val="tx1"/>
          </a:fontRef>
        </p:style>
      </p:cxn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3">
            <a:extLst>
              <a:ext uri="{FF2B5EF4-FFF2-40B4-BE49-F238E27FC236}">
                <a16:creationId xmlns:a16="http://schemas.microsoft.com/office/drawing/2014/main" id="{78D61474-1B2D-3D4F-9ED1-4834F0FBB7D5}"/>
              </a:ext>
            </a:extLst>
          </p:cNvPr>
          <p:cNvSpPr txBox="1">
            <a:spLocks noChangeArrowheads="1"/>
          </p:cNvSpPr>
          <p:nvPr/>
        </p:nvSpPr>
        <p:spPr bwMode="auto">
          <a:xfrm>
            <a:off x="863600" y="1720850"/>
            <a:ext cx="3695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Polar bears have a superb sense of smell.  They also have excellent hearing and eyesight.</a:t>
            </a:r>
            <a:br>
              <a:rPr lang="en-US" altLang="en-US" sz="2400">
                <a:solidFill>
                  <a:srgbClr val="FFFFF4"/>
                </a:solidFill>
                <a:latin typeface="Open Sans" panose="020B0606030504020204" pitchFamily="34" charset="0"/>
                <a:cs typeface="Open Sans" panose="020B0606030504020204" pitchFamily="34" charset="0"/>
              </a:rPr>
            </a:b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These heightened senses are necessary for survival in the changing conditions of the Arctic.</a:t>
            </a:r>
          </a:p>
        </p:txBody>
      </p:sp>
      <p:pic>
        <p:nvPicPr>
          <p:cNvPr id="20482" name="Picture 2" descr="A close up of a polar bear looking at the camera&#10;&#10;Description automatically generated">
            <a:extLst>
              <a:ext uri="{FF2B5EF4-FFF2-40B4-BE49-F238E27FC236}">
                <a16:creationId xmlns:a16="http://schemas.microsoft.com/office/drawing/2014/main" id="{8C130913-00D7-ED4A-BC62-5E879A479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3">
            <a:extLst>
              <a:ext uri="{FF2B5EF4-FFF2-40B4-BE49-F238E27FC236}">
                <a16:creationId xmlns:a16="http://schemas.microsoft.com/office/drawing/2014/main" id="{30CB813F-4852-D044-AB74-0BB11EB062D0}"/>
              </a:ext>
            </a:extLst>
          </p:cNvPr>
          <p:cNvSpPr txBox="1">
            <a:spLocks noChangeArrowheads="1"/>
          </p:cNvSpPr>
          <p:nvPr/>
        </p:nvSpPr>
        <p:spPr bwMode="auto">
          <a:xfrm>
            <a:off x="762000" y="5624513"/>
            <a:ext cx="10668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Polar bears are champion swimmers.  They can swim 100 kilometers (60 miles) without rest. Rarely, they can swim several hundred kilometers.</a:t>
            </a:r>
          </a:p>
        </p:txBody>
      </p:sp>
      <p:pic>
        <p:nvPicPr>
          <p:cNvPr id="22530" name="Picture 2" descr="Water next to the ocean&#10;&#10;Description automatically generated">
            <a:extLst>
              <a:ext uri="{FF2B5EF4-FFF2-40B4-BE49-F238E27FC236}">
                <a16:creationId xmlns:a16="http://schemas.microsoft.com/office/drawing/2014/main" id="{BF182178-19D0-1448-B2AD-00AB3C9FC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a:extLst>
              <a:ext uri="{FF2B5EF4-FFF2-40B4-BE49-F238E27FC236}">
                <a16:creationId xmlns:a16="http://schemas.microsoft.com/office/drawing/2014/main" id="{59AD36C4-5DC3-DE47-9688-3975F745ECBF}"/>
              </a:ext>
            </a:extLst>
          </p:cNvPr>
          <p:cNvSpPr>
            <a:spLocks noChangeArrowheads="1"/>
          </p:cNvSpPr>
          <p:nvPr/>
        </p:nvSpPr>
        <p:spPr bwMode="auto">
          <a:xfrm>
            <a:off x="-1550988" y="1536700"/>
            <a:ext cx="832326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a:solidFill>
                  <a:srgbClr val="FFFFF4"/>
                </a:solidFill>
                <a:latin typeface="Open Sans" panose="020B0606030504020204" pitchFamily="34" charset="0"/>
                <a:cs typeface="Open Sans" panose="020B0606030504020204" pitchFamily="34" charset="0"/>
              </a:rPr>
              <a:t>Polar bears are most at home</a:t>
            </a:r>
          </a:p>
          <a:p>
            <a:pPr algn="ctr" eaLnBrk="1" hangingPunct="1"/>
            <a:r>
              <a:rPr lang="en-US" altLang="en-US" sz="2400">
                <a:solidFill>
                  <a:srgbClr val="FFFFF4"/>
                </a:solidFill>
                <a:latin typeface="Open Sans" panose="020B0606030504020204" pitchFamily="34" charset="0"/>
                <a:cs typeface="Open Sans" panose="020B0606030504020204" pitchFamily="34" charset="0"/>
              </a:rPr>
              <a:t>on the sea ice, where they prey</a:t>
            </a:r>
          </a:p>
          <a:p>
            <a:pPr algn="ctr" eaLnBrk="1" hangingPunct="1"/>
            <a:r>
              <a:rPr lang="en-US" altLang="en-US" sz="2400">
                <a:solidFill>
                  <a:srgbClr val="FFFFF4"/>
                </a:solidFill>
                <a:latin typeface="Open Sans" panose="020B0606030504020204" pitchFamily="34" charset="0"/>
                <a:cs typeface="Open Sans" panose="020B0606030504020204" pitchFamily="34" charset="0"/>
              </a:rPr>
              <a:t>On ringed and bearded seals</a:t>
            </a:r>
          </a:p>
          <a:p>
            <a:pPr algn="ctr" eaLnBrk="1" hangingPunct="1"/>
            <a:r>
              <a:rPr lang="en-US" altLang="en-US" sz="2400">
                <a:solidFill>
                  <a:srgbClr val="FFFFF4"/>
                </a:solidFill>
                <a:latin typeface="Open Sans" panose="020B0606030504020204" pitchFamily="34" charset="0"/>
                <a:cs typeface="Open Sans" panose="020B0606030504020204" pitchFamily="34" charset="0"/>
              </a:rPr>
              <a:t>That live beneath the ice. </a:t>
            </a:r>
          </a:p>
          <a:p>
            <a:pPr algn="ctr" eaLnBrk="1" hangingPunct="1"/>
            <a:endParaRPr lang="en-US" altLang="en-US" sz="2400">
              <a:solidFill>
                <a:srgbClr val="FFFFF4"/>
              </a:solidFill>
              <a:latin typeface="Open Sans" panose="020B0606030504020204" pitchFamily="34" charset="0"/>
              <a:cs typeface="Open Sans" panose="020B0606030504020204" pitchFamily="34" charset="0"/>
            </a:endParaRPr>
          </a:p>
          <a:p>
            <a:pPr algn="ctr" eaLnBrk="1" hangingPunct="1"/>
            <a:r>
              <a:rPr lang="en-US" altLang="en-US" sz="2400">
                <a:solidFill>
                  <a:srgbClr val="FFFFF4"/>
                </a:solidFill>
                <a:latin typeface="Open Sans" panose="020B0606030504020204" pitchFamily="34" charset="0"/>
                <a:cs typeface="Open Sans" panose="020B0606030504020204" pitchFamily="34" charset="0"/>
              </a:rPr>
              <a:t>The bears catch seals when</a:t>
            </a:r>
          </a:p>
          <a:p>
            <a:pPr algn="ctr" eaLnBrk="1" hangingPunct="1"/>
            <a:r>
              <a:rPr lang="en-US" altLang="en-US" sz="2400">
                <a:solidFill>
                  <a:srgbClr val="FFFFF4"/>
                </a:solidFill>
                <a:latin typeface="Open Sans" panose="020B0606030504020204" pitchFamily="34" charset="0"/>
                <a:cs typeface="Open Sans" panose="020B0606030504020204" pitchFamily="34" charset="0"/>
              </a:rPr>
              <a:t>they surface at holes and cracks</a:t>
            </a:r>
          </a:p>
          <a:p>
            <a:pPr algn="ctr" eaLnBrk="1" hangingPunct="1"/>
            <a:r>
              <a:rPr lang="en-US" altLang="en-US" sz="2400">
                <a:solidFill>
                  <a:srgbClr val="FFFFF4"/>
                </a:solidFill>
                <a:latin typeface="Open Sans" panose="020B0606030504020204" pitchFamily="34" charset="0"/>
                <a:cs typeface="Open Sans" panose="020B0606030504020204" pitchFamily="34" charset="0"/>
              </a:rPr>
              <a:t>to breathe. Polar bears also</a:t>
            </a:r>
          </a:p>
          <a:p>
            <a:pPr algn="ctr" eaLnBrk="1" hangingPunct="1"/>
            <a:r>
              <a:rPr lang="en-US" altLang="en-US" sz="2400">
                <a:solidFill>
                  <a:srgbClr val="FFFFF4"/>
                </a:solidFill>
                <a:latin typeface="Open Sans" panose="020B0606030504020204" pitchFamily="34" charset="0"/>
                <a:cs typeface="Open Sans" panose="020B0606030504020204" pitchFamily="34" charset="0"/>
              </a:rPr>
              <a:t>breed and, in some cases,</a:t>
            </a:r>
          </a:p>
          <a:p>
            <a:pPr algn="ctr" eaLnBrk="1" hangingPunct="1"/>
            <a:r>
              <a:rPr lang="en-US" altLang="en-US" sz="2400">
                <a:solidFill>
                  <a:srgbClr val="FFFFF4"/>
                </a:solidFill>
                <a:latin typeface="Open Sans" panose="020B0606030504020204" pitchFamily="34" charset="0"/>
                <a:cs typeface="Open Sans" panose="020B0606030504020204" pitchFamily="34" charset="0"/>
              </a:rPr>
              <a:t>den on the ice.  </a:t>
            </a:r>
          </a:p>
        </p:txBody>
      </p:sp>
      <p:pic>
        <p:nvPicPr>
          <p:cNvPr id="24578" name="Picture 5" descr="A polar bear lying on the snow&#10;&#10;Description automatically generated">
            <a:extLst>
              <a:ext uri="{FF2B5EF4-FFF2-40B4-BE49-F238E27FC236}">
                <a16:creationId xmlns:a16="http://schemas.microsoft.com/office/drawing/2014/main" id="{B77130F7-CF98-9F45-9422-CBE6C111B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175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Box 2">
            <a:extLst>
              <a:ext uri="{FF2B5EF4-FFF2-40B4-BE49-F238E27FC236}">
                <a16:creationId xmlns:a16="http://schemas.microsoft.com/office/drawing/2014/main" id="{4B5131EA-229E-DD46-9C4E-A7F0D03770E6}"/>
              </a:ext>
            </a:extLst>
          </p:cNvPr>
          <p:cNvSpPr txBox="1">
            <a:spLocks noChangeArrowheads="1"/>
          </p:cNvSpPr>
          <p:nvPr/>
        </p:nvSpPr>
        <p:spPr bwMode="auto">
          <a:xfrm>
            <a:off x="7207250" y="796925"/>
            <a:ext cx="4802188"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a:solidFill>
                  <a:srgbClr val="FFFFF4"/>
                </a:solidFill>
                <a:latin typeface="Open Sans" panose="020B0606030504020204" pitchFamily="34" charset="0"/>
                <a:cs typeface="Open Sans" panose="020B0606030504020204" pitchFamily="34" charset="0"/>
              </a:rPr>
              <a:t>Sea ice can vary greatly in</a:t>
            </a:r>
          </a:p>
          <a:p>
            <a:pPr algn="ctr" eaLnBrk="1" hangingPunct="1"/>
            <a:r>
              <a:rPr lang="en-US" altLang="en-US" sz="2400">
                <a:solidFill>
                  <a:srgbClr val="FFFFF4"/>
                </a:solidFill>
                <a:latin typeface="Open Sans" panose="020B0606030504020204" pitchFamily="34" charset="0"/>
                <a:cs typeface="Open Sans" panose="020B0606030504020204" pitchFamily="34" charset="0"/>
              </a:rPr>
              <a:t>thickness, age, floe size,</a:t>
            </a:r>
          </a:p>
          <a:p>
            <a:pPr algn="ctr" eaLnBrk="1" hangingPunct="1"/>
            <a:r>
              <a:rPr lang="en-US" altLang="en-US" sz="2400">
                <a:solidFill>
                  <a:srgbClr val="FFFFF4"/>
                </a:solidFill>
                <a:latin typeface="Open Sans" panose="020B0606030504020204" pitchFamily="34" charset="0"/>
                <a:cs typeface="Open Sans" panose="020B0606030504020204" pitchFamily="34" charset="0"/>
              </a:rPr>
              <a:t>and concentration—</a:t>
            </a:r>
          </a:p>
          <a:p>
            <a:pPr algn="ctr" eaLnBrk="1" hangingPunct="1"/>
            <a:r>
              <a:rPr lang="en-US" altLang="en-US" sz="2400">
                <a:solidFill>
                  <a:srgbClr val="FFFFF4"/>
                </a:solidFill>
                <a:latin typeface="Open Sans" panose="020B0606030504020204" pitchFamily="34" charset="0"/>
                <a:cs typeface="Open Sans" panose="020B0606030504020204" pitchFamily="34" charset="0"/>
              </a:rPr>
              <a:t>depending on the influences</a:t>
            </a:r>
          </a:p>
          <a:p>
            <a:pPr algn="ctr" eaLnBrk="1" hangingPunct="1"/>
            <a:r>
              <a:rPr lang="en-US" altLang="en-US" sz="2400">
                <a:solidFill>
                  <a:srgbClr val="FFFFF4"/>
                </a:solidFill>
                <a:latin typeface="Open Sans" panose="020B0606030504020204" pitchFamily="34" charset="0"/>
                <a:cs typeface="Open Sans" panose="020B0606030504020204" pitchFamily="34" charset="0"/>
              </a:rPr>
              <a:t>of temperature, currents,</a:t>
            </a:r>
          </a:p>
          <a:p>
            <a:pPr algn="ctr" eaLnBrk="1" hangingPunct="1"/>
            <a:r>
              <a:rPr lang="en-US" altLang="en-US" sz="2400">
                <a:solidFill>
                  <a:srgbClr val="FFFFF4"/>
                </a:solidFill>
                <a:latin typeface="Open Sans" panose="020B0606030504020204" pitchFamily="34" charset="0"/>
                <a:cs typeface="Open Sans" panose="020B0606030504020204" pitchFamily="34" charset="0"/>
              </a:rPr>
              <a:t>and wind.</a:t>
            </a:r>
          </a:p>
          <a:p>
            <a:pPr algn="ctr" eaLnBrk="1" hangingPunct="1"/>
            <a:endParaRPr lang="en-US" altLang="en-US" sz="2400">
              <a:solidFill>
                <a:srgbClr val="FFFFF4"/>
              </a:solidFill>
              <a:latin typeface="Open Sans" panose="020B0606030504020204" pitchFamily="34" charset="0"/>
              <a:cs typeface="Open Sans" panose="020B0606030504020204" pitchFamily="34" charset="0"/>
            </a:endParaRPr>
          </a:p>
          <a:p>
            <a:pPr algn="ctr" eaLnBrk="1" hangingPunct="1"/>
            <a:r>
              <a:rPr lang="en-US" altLang="en-US" sz="2400">
                <a:solidFill>
                  <a:srgbClr val="FFFFF4"/>
                </a:solidFill>
                <a:latin typeface="Open Sans" panose="020B0606030504020204" pitchFamily="34" charset="0"/>
                <a:cs typeface="Open Sans" panose="020B0606030504020204" pitchFamily="34" charset="0"/>
              </a:rPr>
              <a:t>For this reason, some sea ice</a:t>
            </a:r>
          </a:p>
          <a:p>
            <a:pPr algn="ctr" eaLnBrk="1" hangingPunct="1"/>
            <a:r>
              <a:rPr lang="en-US" altLang="en-US" sz="2400">
                <a:solidFill>
                  <a:srgbClr val="FFFFF4"/>
                </a:solidFill>
                <a:latin typeface="Open Sans" panose="020B0606030504020204" pitchFamily="34" charset="0"/>
                <a:cs typeface="Open Sans" panose="020B0606030504020204" pitchFamily="34" charset="0"/>
              </a:rPr>
              <a:t>offers better hunting</a:t>
            </a:r>
          </a:p>
          <a:p>
            <a:pPr algn="ctr" eaLnBrk="1" hangingPunct="1"/>
            <a:r>
              <a:rPr lang="en-US" altLang="en-US" sz="2400">
                <a:solidFill>
                  <a:srgbClr val="FFFFF4"/>
                </a:solidFill>
                <a:latin typeface="Open Sans" panose="020B0606030504020204" pitchFamily="34" charset="0"/>
                <a:cs typeface="Open Sans" panose="020B0606030504020204" pitchFamily="34" charset="0"/>
              </a:rPr>
              <a:t>conditions than other ice.</a:t>
            </a:r>
          </a:p>
          <a:p>
            <a:pPr algn="ctr" eaLnBrk="1" hangingPunct="1"/>
            <a:r>
              <a:rPr lang="en-US" altLang="en-US" sz="2400">
                <a:solidFill>
                  <a:srgbClr val="FFFFF4"/>
                </a:solidFill>
                <a:latin typeface="Open Sans" panose="020B0606030504020204" pitchFamily="34" charset="0"/>
                <a:cs typeface="Open Sans" panose="020B0606030504020204" pitchFamily="34" charset="0"/>
              </a:rPr>
              <a:t>Hence, polar bears are</a:t>
            </a:r>
          </a:p>
          <a:p>
            <a:pPr algn="ctr" eaLnBrk="1" hangingPunct="1"/>
            <a:r>
              <a:rPr lang="en-US" altLang="en-US" sz="2400">
                <a:solidFill>
                  <a:srgbClr val="FFFFF4"/>
                </a:solidFill>
                <a:latin typeface="Open Sans" panose="020B0606030504020204" pitchFamily="34" charset="0"/>
                <a:cs typeface="Open Sans" panose="020B0606030504020204" pitchFamily="34" charset="0"/>
              </a:rPr>
              <a:t>distributed in the Arctic</a:t>
            </a:r>
          </a:p>
          <a:p>
            <a:pPr algn="ctr" eaLnBrk="1" hangingPunct="1"/>
            <a:r>
              <a:rPr lang="en-US" altLang="en-US" sz="2400">
                <a:solidFill>
                  <a:srgbClr val="FFFFF4"/>
                </a:solidFill>
                <a:latin typeface="Open Sans" panose="020B0606030504020204" pitchFamily="34" charset="0"/>
                <a:cs typeface="Open Sans" panose="020B0606030504020204" pitchFamily="34" charset="0"/>
              </a:rPr>
              <a:t>relative to the nature</a:t>
            </a:r>
          </a:p>
          <a:p>
            <a:pPr algn="ctr" eaLnBrk="1" hangingPunct="1"/>
            <a:r>
              <a:rPr lang="en-US" altLang="en-US" sz="2400">
                <a:solidFill>
                  <a:srgbClr val="FFFFF4"/>
                </a:solidFill>
                <a:latin typeface="Open Sans" panose="020B0606030504020204" pitchFamily="34" charset="0"/>
                <a:cs typeface="Open Sans" panose="020B0606030504020204" pitchFamily="34" charset="0"/>
              </a:rPr>
              <a:t>of the ice.</a:t>
            </a:r>
          </a:p>
        </p:txBody>
      </p:sp>
      <p:pic>
        <p:nvPicPr>
          <p:cNvPr id="26626" name="Picture 2" descr="A close up of a snow covered slope&#10;&#10;Description automatically generated">
            <a:extLst>
              <a:ext uri="{FF2B5EF4-FFF2-40B4-BE49-F238E27FC236}">
                <a16:creationId xmlns:a16="http://schemas.microsoft.com/office/drawing/2014/main" id="{4845744A-84EB-8E4F-A5BE-930BE4470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3">
            <a:extLst>
              <a:ext uri="{FF2B5EF4-FFF2-40B4-BE49-F238E27FC236}">
                <a16:creationId xmlns:a16="http://schemas.microsoft.com/office/drawing/2014/main" id="{C4406759-A564-514C-83EE-2B9F4D6B5E88}"/>
              </a:ext>
            </a:extLst>
          </p:cNvPr>
          <p:cNvSpPr txBox="1">
            <a:spLocks noChangeArrowheads="1"/>
          </p:cNvSpPr>
          <p:nvPr/>
        </p:nvSpPr>
        <p:spPr bwMode="auto">
          <a:xfrm>
            <a:off x="779463" y="5715000"/>
            <a:ext cx="10633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Polar bear</a:t>
            </a:r>
            <a:r>
              <a:rPr lang="en-US" altLang="ja-JP" sz="2400">
                <a:solidFill>
                  <a:srgbClr val="FFFFF4"/>
                </a:solidFill>
                <a:latin typeface="Open Sans" panose="020B0606030504020204" pitchFamily="34" charset="0"/>
                <a:cs typeface="Open Sans" panose="020B0606030504020204" pitchFamily="34" charset="0"/>
              </a:rPr>
              <a:t> paws are furred to help them grip the ice. The massive size of the forepaws measures up to 25 centimeters (10 inches) in diameter.</a:t>
            </a:r>
            <a:endParaRPr lang="en-US" altLang="en-US" sz="2400">
              <a:solidFill>
                <a:srgbClr val="FFFFF4"/>
              </a:solidFill>
              <a:latin typeface="Open Sans" panose="020B0606030504020204" pitchFamily="34" charset="0"/>
              <a:cs typeface="Open Sans" panose="020B0606030504020204" pitchFamily="34" charset="0"/>
            </a:endParaRPr>
          </a:p>
        </p:txBody>
      </p:sp>
      <p:pic>
        <p:nvPicPr>
          <p:cNvPr id="27650" name="Picture 3" descr="A picture containing animal, indoor, sitting, dog&#10;&#10;Description automatically generated">
            <a:extLst>
              <a:ext uri="{FF2B5EF4-FFF2-40B4-BE49-F238E27FC236}">
                <a16:creationId xmlns:a16="http://schemas.microsoft.com/office/drawing/2014/main" id="{EF227DEB-441D-7E4E-BB48-A3B98557DF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788" b="-8788"/>
          <a:stretch>
            <a:fillRect/>
          </a:stretch>
        </p:blipFill>
        <p:spPr bwMode="auto">
          <a:xfrm>
            <a:off x="0" y="-214313"/>
            <a:ext cx="12192000" cy="621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1027">
            <a:extLst>
              <a:ext uri="{FF2B5EF4-FFF2-40B4-BE49-F238E27FC236}">
                <a16:creationId xmlns:a16="http://schemas.microsoft.com/office/drawing/2014/main" id="{958D51A8-0178-124F-A8CF-BF63F88C4571}"/>
              </a:ext>
            </a:extLst>
          </p:cNvPr>
          <p:cNvSpPr txBox="1">
            <a:spLocks noChangeArrowheads="1"/>
          </p:cNvSpPr>
          <p:nvPr/>
        </p:nvSpPr>
        <p:spPr bwMode="auto">
          <a:xfrm>
            <a:off x="0" y="2090738"/>
            <a:ext cx="78613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The polar bear’</a:t>
            </a:r>
            <a:r>
              <a:rPr lang="en-US" altLang="ja-JP" sz="2400">
                <a:solidFill>
                  <a:srgbClr val="FFFFF4"/>
                </a:solidFill>
                <a:latin typeface="Open Sans" panose="020B0606030504020204" pitchFamily="34" charset="0"/>
                <a:cs typeface="Open Sans" panose="020B0606030504020204" pitchFamily="34" charset="0"/>
              </a:rPr>
              <a:t>s fat layer,</a:t>
            </a:r>
            <a:br>
              <a:rPr lang="en-US" altLang="ja-JP" sz="2400">
                <a:solidFill>
                  <a:srgbClr val="FFFFF4"/>
                </a:solidFill>
                <a:latin typeface="Open Sans" panose="020B0606030504020204" pitchFamily="34" charset="0"/>
                <a:cs typeface="Open Sans" panose="020B0606030504020204" pitchFamily="34" charset="0"/>
              </a:rPr>
            </a:br>
            <a:r>
              <a:rPr lang="en-US" altLang="ja-JP" sz="2400">
                <a:solidFill>
                  <a:srgbClr val="FFFFF4"/>
                </a:solidFill>
                <a:latin typeface="Open Sans" panose="020B0606030504020204" pitchFamily="34" charset="0"/>
                <a:cs typeface="Open Sans" panose="020B0606030504020204" pitchFamily="34" charset="0"/>
              </a:rPr>
              <a:t>which is 7.6 to 11.4 centimeters thick</a:t>
            </a:r>
            <a:br>
              <a:rPr lang="en-US" altLang="ja-JP" sz="2400">
                <a:solidFill>
                  <a:srgbClr val="FFFFF4"/>
                </a:solidFill>
                <a:latin typeface="Open Sans" panose="020B0606030504020204" pitchFamily="34" charset="0"/>
                <a:cs typeface="Open Sans" panose="020B0606030504020204" pitchFamily="34" charset="0"/>
              </a:rPr>
            </a:br>
            <a:r>
              <a:rPr lang="en-US" altLang="ja-JP" sz="2400">
                <a:solidFill>
                  <a:srgbClr val="FFFFF4"/>
                </a:solidFill>
                <a:latin typeface="Open Sans" panose="020B0606030504020204" pitchFamily="34" charset="0"/>
                <a:cs typeface="Open Sans" panose="020B0606030504020204" pitchFamily="34" charset="0"/>
              </a:rPr>
              <a:t>(3 to 4.5 inches), is a key factor for</a:t>
            </a:r>
            <a:br>
              <a:rPr lang="en-US" altLang="ja-JP" sz="2400">
                <a:solidFill>
                  <a:srgbClr val="FFFFF4"/>
                </a:solidFill>
                <a:latin typeface="Open Sans" panose="020B0606030504020204" pitchFamily="34" charset="0"/>
                <a:cs typeface="Open Sans" panose="020B0606030504020204" pitchFamily="34" charset="0"/>
              </a:rPr>
            </a:br>
            <a:r>
              <a:rPr lang="en-US" altLang="ja-JP" sz="2400">
                <a:solidFill>
                  <a:srgbClr val="FFFFF4"/>
                </a:solidFill>
                <a:latin typeface="Open Sans" panose="020B0606030504020204" pitchFamily="34" charset="0"/>
                <a:cs typeface="Open Sans" panose="020B0606030504020204" pitchFamily="34" charset="0"/>
              </a:rPr>
              <a:t>survival during periods of scarcity</a:t>
            </a:r>
            <a:br>
              <a:rPr lang="en-US" altLang="ja-JP" sz="2400">
                <a:solidFill>
                  <a:srgbClr val="FFFFF4"/>
                </a:solidFill>
                <a:latin typeface="Open Sans" panose="020B0606030504020204" pitchFamily="34" charset="0"/>
                <a:cs typeface="Open Sans" panose="020B0606030504020204" pitchFamily="34" charset="0"/>
              </a:rPr>
            </a:br>
            <a:r>
              <a:rPr lang="en-US" altLang="ja-JP" sz="2400">
                <a:solidFill>
                  <a:srgbClr val="FFFFF4"/>
                </a:solidFill>
                <a:latin typeface="Open Sans" panose="020B0606030504020204" pitchFamily="34" charset="0"/>
                <a:cs typeface="Open Sans" panose="020B0606030504020204" pitchFamily="34" charset="0"/>
              </a:rPr>
              <a:t>in addition to protecting the bear</a:t>
            </a:r>
            <a:br>
              <a:rPr lang="en-US" altLang="ja-JP" sz="2400">
                <a:solidFill>
                  <a:srgbClr val="FFFFF4"/>
                </a:solidFill>
                <a:latin typeface="Open Sans" panose="020B0606030504020204" pitchFamily="34" charset="0"/>
                <a:cs typeface="Open Sans" panose="020B0606030504020204" pitchFamily="34" charset="0"/>
              </a:rPr>
            </a:br>
            <a:r>
              <a:rPr lang="en-US" altLang="ja-JP" sz="2400">
                <a:solidFill>
                  <a:srgbClr val="FFFFF4"/>
                </a:solidFill>
                <a:latin typeface="Open Sans" panose="020B0606030504020204" pitchFamily="34" charset="0"/>
                <a:cs typeface="Open Sans" panose="020B0606030504020204" pitchFamily="34" charset="0"/>
              </a:rPr>
              <a:t>from the cold and adding to</a:t>
            </a:r>
            <a:br>
              <a:rPr lang="en-US" altLang="ja-JP" sz="2400">
                <a:solidFill>
                  <a:srgbClr val="FFFFF4"/>
                </a:solidFill>
                <a:latin typeface="Open Sans" panose="020B0606030504020204" pitchFamily="34" charset="0"/>
                <a:cs typeface="Open Sans" panose="020B0606030504020204" pitchFamily="34" charset="0"/>
              </a:rPr>
            </a:br>
            <a:r>
              <a:rPr lang="en-US" altLang="ja-JP" sz="2400">
                <a:solidFill>
                  <a:srgbClr val="FFFFF4"/>
                </a:solidFill>
                <a:latin typeface="Open Sans" panose="020B0606030504020204" pitchFamily="34" charset="0"/>
                <a:cs typeface="Open Sans" panose="020B0606030504020204" pitchFamily="34" charset="0"/>
              </a:rPr>
              <a:t>its buoyancy in the water.  </a:t>
            </a:r>
            <a:endParaRPr lang="en-US" altLang="en-US" sz="2400">
              <a:solidFill>
                <a:srgbClr val="FFFFF4"/>
              </a:solidFill>
              <a:latin typeface="Open Sans" panose="020B0606030504020204" pitchFamily="34" charset="0"/>
              <a:cs typeface="Open Sans" panose="020B0606030504020204" pitchFamily="34" charset="0"/>
            </a:endParaRPr>
          </a:p>
        </p:txBody>
      </p:sp>
      <p:pic>
        <p:nvPicPr>
          <p:cNvPr id="29698" name="Picture 3" descr="A large white polar bear standing on top of a rock&#10;&#10;Description automatically generated">
            <a:extLst>
              <a:ext uri="{FF2B5EF4-FFF2-40B4-BE49-F238E27FC236}">
                <a16:creationId xmlns:a16="http://schemas.microsoft.com/office/drawing/2014/main" id="{97821751-97BA-174B-A597-406697E05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7463" y="0"/>
            <a:ext cx="4554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3">
            <a:extLst>
              <a:ext uri="{FF2B5EF4-FFF2-40B4-BE49-F238E27FC236}">
                <a16:creationId xmlns:a16="http://schemas.microsoft.com/office/drawing/2014/main" id="{CA60B772-AB69-AB4F-89CE-A5E8634CCE31}"/>
              </a:ext>
            </a:extLst>
          </p:cNvPr>
          <p:cNvSpPr txBox="1">
            <a:spLocks noChangeArrowheads="1"/>
          </p:cNvSpPr>
          <p:nvPr/>
        </p:nvSpPr>
        <p:spPr bwMode="auto">
          <a:xfrm>
            <a:off x="3529013" y="5292725"/>
            <a:ext cx="85629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The polar bear’</a:t>
            </a:r>
            <a:r>
              <a:rPr lang="en-US" altLang="ja-JP" sz="2400">
                <a:solidFill>
                  <a:srgbClr val="FFFFF4"/>
                </a:solidFill>
                <a:latin typeface="Open Sans" panose="020B0606030504020204" pitchFamily="34" charset="0"/>
                <a:cs typeface="Open Sans" panose="020B0606030504020204" pitchFamily="34" charset="0"/>
              </a:rPr>
              <a:t>s compact ears and small tail help prevent heat loss.  During a storm, polar bears will curl up in a day bed in the snow and cover their muzzle to keep it warm.</a:t>
            </a:r>
            <a:endParaRPr lang="en-US" altLang="en-US" sz="2400">
              <a:solidFill>
                <a:srgbClr val="FFFFF4"/>
              </a:solidFill>
              <a:latin typeface="Open Sans" panose="020B0606030504020204" pitchFamily="34" charset="0"/>
              <a:cs typeface="Open Sans" panose="020B0606030504020204" pitchFamily="34" charset="0"/>
            </a:endParaRPr>
          </a:p>
        </p:txBody>
      </p:sp>
      <p:pic>
        <p:nvPicPr>
          <p:cNvPr id="31746" name="Picture 2" descr="A large white polar bear walking in the snow&#10;&#10;Description automatically generated">
            <a:extLst>
              <a:ext uri="{FF2B5EF4-FFF2-40B4-BE49-F238E27FC236}">
                <a16:creationId xmlns:a16="http://schemas.microsoft.com/office/drawing/2014/main" id="{E5D2426F-BEAE-5D4F-992A-C6BBCB9FA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A close up of a polar bear looking at the camera&#10;&#10;Description automatically generated">
            <a:extLst>
              <a:ext uri="{FF2B5EF4-FFF2-40B4-BE49-F238E27FC236}">
                <a16:creationId xmlns:a16="http://schemas.microsoft.com/office/drawing/2014/main" id="{A038C8A1-9BFD-9744-99C7-D2E613877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0"/>
            <a:ext cx="87630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A picture containing outdoor, snow, cow, laying&#10;&#10;Description automatically generated">
            <a:extLst>
              <a:ext uri="{FF2B5EF4-FFF2-40B4-BE49-F238E27FC236}">
                <a16:creationId xmlns:a16="http://schemas.microsoft.com/office/drawing/2014/main" id="{7557B6F8-CB8E-C34B-9D20-9F392C209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5">
            <a:extLst>
              <a:ext uri="{FF2B5EF4-FFF2-40B4-BE49-F238E27FC236}">
                <a16:creationId xmlns:a16="http://schemas.microsoft.com/office/drawing/2014/main" id="{957FA95B-072A-3643-B9F0-31CBEC374C87}"/>
              </a:ext>
            </a:extLst>
          </p:cNvPr>
          <p:cNvSpPr txBox="1">
            <a:spLocks noChangeArrowheads="1"/>
          </p:cNvSpPr>
          <p:nvPr/>
        </p:nvSpPr>
        <p:spPr bwMode="auto">
          <a:xfrm>
            <a:off x="0" y="5157788"/>
            <a:ext cx="1219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Female polar bears usually have two cubs. Mating takes place from March</a:t>
            </a: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through May, but fertilized eggs are not implanted in the female’</a:t>
            </a:r>
            <a:r>
              <a:rPr lang="en-US" altLang="ja-JP" sz="2400">
                <a:solidFill>
                  <a:srgbClr val="FFFFF4"/>
                </a:solidFill>
                <a:latin typeface="Open Sans" panose="020B0606030504020204" pitchFamily="34" charset="0"/>
                <a:cs typeface="Open Sans" panose="020B0606030504020204" pitchFamily="34" charset="0"/>
              </a:rPr>
              <a:t>s uterus</a:t>
            </a:r>
            <a:br>
              <a:rPr lang="en-US" altLang="ja-JP" sz="2400">
                <a:solidFill>
                  <a:srgbClr val="FFFFF4"/>
                </a:solidFill>
                <a:latin typeface="Open Sans" panose="020B0606030504020204" pitchFamily="34" charset="0"/>
                <a:cs typeface="Open Sans" panose="020B0606030504020204" pitchFamily="34" charset="0"/>
              </a:rPr>
            </a:br>
            <a:r>
              <a:rPr lang="en-US" altLang="ja-JP" sz="2400">
                <a:solidFill>
                  <a:srgbClr val="FFFFF4"/>
                </a:solidFill>
                <a:latin typeface="Open Sans" panose="020B0606030504020204" pitchFamily="34" charset="0"/>
                <a:cs typeface="Open Sans" panose="020B0606030504020204" pitchFamily="34" charset="0"/>
              </a:rPr>
              <a:t>until the fall when the mother prepares to go into the den.</a:t>
            </a:r>
            <a:br>
              <a:rPr lang="en-US" altLang="ja-JP" sz="2400">
                <a:solidFill>
                  <a:srgbClr val="FFFFF4"/>
                </a:solidFill>
                <a:latin typeface="Open Sans" panose="020B0606030504020204" pitchFamily="34" charset="0"/>
                <a:cs typeface="Open Sans" panose="020B0606030504020204" pitchFamily="34" charset="0"/>
              </a:rPr>
            </a:br>
            <a:r>
              <a:rPr lang="en-US" altLang="ja-JP" sz="2400">
                <a:solidFill>
                  <a:srgbClr val="FFFFF4"/>
                </a:solidFill>
                <a:latin typeface="Open Sans" panose="020B0606030504020204" pitchFamily="34" charset="0"/>
                <a:cs typeface="Open Sans" panose="020B0606030504020204" pitchFamily="34" charset="0"/>
              </a:rPr>
              <a:t>This process is known as delayed implantation.</a:t>
            </a:r>
            <a:endParaRPr lang="en-US" altLang="en-US" sz="2400">
              <a:solidFill>
                <a:srgbClr val="FFFFF4"/>
              </a:solidFill>
              <a:latin typeface="Open Sans" panose="020B0606030504020204" pitchFamily="34" charset="0"/>
              <a:cs typeface="Open Sans" panose="020B0606030504020204" pitchFamily="34" charset="0"/>
            </a:endParaRPr>
          </a:p>
        </p:txBody>
      </p:sp>
      <p:pic>
        <p:nvPicPr>
          <p:cNvPr id="32770" name="Picture 3" descr="A polar bear playing in the snow&#10;&#10;Description automatically generated">
            <a:extLst>
              <a:ext uri="{FF2B5EF4-FFF2-40B4-BE49-F238E27FC236}">
                <a16:creationId xmlns:a16="http://schemas.microsoft.com/office/drawing/2014/main" id="{5F560BAD-6948-C44B-93D8-2630DDF53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461"/>
          <a:stretch>
            <a:fillRect/>
          </a:stretch>
        </p:blipFill>
        <p:spPr bwMode="auto">
          <a:xfrm>
            <a:off x="0" y="-69850"/>
            <a:ext cx="1219200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5">
            <a:extLst>
              <a:ext uri="{FF2B5EF4-FFF2-40B4-BE49-F238E27FC236}">
                <a16:creationId xmlns:a16="http://schemas.microsoft.com/office/drawing/2014/main" id="{9AC07890-054C-6944-970A-24558504CD06}"/>
              </a:ext>
            </a:extLst>
          </p:cNvPr>
          <p:cNvSpPr txBox="1">
            <a:spLocks noChangeArrowheads="1"/>
          </p:cNvSpPr>
          <p:nvPr/>
        </p:nvSpPr>
        <p:spPr bwMode="auto">
          <a:xfrm>
            <a:off x="1522413" y="1166813"/>
            <a:ext cx="45735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The female polar bear digs a maternity den in a snow bank in the fall.  She gives birth to her cubs about two months after she enters the den.  </a:t>
            </a:r>
            <a:br>
              <a:rPr lang="en-US" altLang="en-US" sz="2400">
                <a:solidFill>
                  <a:srgbClr val="FFFFF4"/>
                </a:solidFill>
                <a:latin typeface="Open Sans" panose="020B0606030504020204" pitchFamily="34" charset="0"/>
                <a:cs typeface="Open Sans" panose="020B0606030504020204" pitchFamily="34" charset="0"/>
              </a:rPr>
            </a:b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Newborns are 30.5 to 35.7 centimeters long (12 to 14 inches) and weigh little more than .45 kilograms (1 pound).  They are covered with fine white hair.</a:t>
            </a:r>
          </a:p>
        </p:txBody>
      </p:sp>
      <p:pic>
        <p:nvPicPr>
          <p:cNvPr id="39938" name="Picture 7" descr="00473-49820 5x3 300">
            <a:extLst>
              <a:ext uri="{FF2B5EF4-FFF2-40B4-BE49-F238E27FC236}">
                <a16:creationId xmlns:a16="http://schemas.microsoft.com/office/drawing/2014/main" id="{06C0E612-37C2-564C-9A4C-59093A4E527A}"/>
              </a:ext>
            </a:extLst>
          </p:cNvPr>
          <p:cNvPicPr>
            <a:picLocks noChangeAspect="1" noChangeArrowheads="1"/>
          </p:cNvPicPr>
          <p:nvPr/>
        </p:nvPicPr>
        <p:blipFill>
          <a:blip r:embed="rId3"/>
          <a:srcRect/>
          <a:stretch>
            <a:fillRect/>
          </a:stretch>
        </p:blipFill>
        <p:spPr bwMode="auto">
          <a:xfrm>
            <a:off x="7618413" y="0"/>
            <a:ext cx="4573587" cy="6858000"/>
          </a:xfrm>
          <a:prstGeom prst="rect">
            <a:avLst/>
          </a:prstGeom>
          <a:noFill/>
          <a:ln>
            <a:noFill/>
          </a:ln>
          <a:effectLst>
            <a:outerShdw blurRad="180975" dist="190500" dir="8459990" algn="tl" rotWithShape="0">
              <a:srgbClr val="808080">
                <a:alpha val="29999"/>
              </a:srgbClr>
            </a:outerShdw>
          </a:effec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3">
            <a:extLst>
              <a:ext uri="{FF2B5EF4-FFF2-40B4-BE49-F238E27FC236}">
                <a16:creationId xmlns:a16="http://schemas.microsoft.com/office/drawing/2014/main" id="{0DA6FFFA-E642-754B-93D0-0CA4D8B61A33}"/>
              </a:ext>
            </a:extLst>
          </p:cNvPr>
          <p:cNvSpPr txBox="1">
            <a:spLocks noChangeArrowheads="1"/>
          </p:cNvSpPr>
          <p:nvPr/>
        </p:nvSpPr>
        <p:spPr bwMode="auto">
          <a:xfrm>
            <a:off x="6523038" y="2090738"/>
            <a:ext cx="48371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The female polar bear’</a:t>
            </a:r>
            <a:r>
              <a:rPr lang="en-US" altLang="ja-JP" sz="2400">
                <a:solidFill>
                  <a:srgbClr val="FFFFF4"/>
                </a:solidFill>
                <a:latin typeface="Open Sans" panose="020B0606030504020204" pitchFamily="34" charset="0"/>
                <a:cs typeface="Open Sans" panose="020B0606030504020204" pitchFamily="34" charset="0"/>
              </a:rPr>
              <a:t>s rich milk helps the cubs grow quickly.</a:t>
            </a:r>
            <a:br>
              <a:rPr lang="en-US" altLang="ja-JP" sz="2400">
                <a:solidFill>
                  <a:srgbClr val="FFFFF4"/>
                </a:solidFill>
                <a:latin typeface="Open Sans" panose="020B0606030504020204" pitchFamily="34" charset="0"/>
                <a:cs typeface="Open Sans" panose="020B0606030504020204" pitchFamily="34" charset="0"/>
              </a:rPr>
            </a:br>
            <a:br>
              <a:rPr lang="en-US" altLang="ja-JP" sz="2400">
                <a:solidFill>
                  <a:srgbClr val="FFFFF4"/>
                </a:solidFill>
                <a:latin typeface="Open Sans" panose="020B0606030504020204" pitchFamily="34" charset="0"/>
                <a:cs typeface="Open Sans" panose="020B0606030504020204" pitchFamily="34" charset="0"/>
              </a:rPr>
            </a:br>
            <a:r>
              <a:rPr lang="en-US" altLang="ja-JP" sz="2400">
                <a:solidFill>
                  <a:srgbClr val="FFFFF4"/>
                </a:solidFill>
                <a:latin typeface="Open Sans" panose="020B0606030504020204" pitchFamily="34" charset="0"/>
                <a:cs typeface="Open Sans" panose="020B0606030504020204" pitchFamily="34" charset="0"/>
              </a:rPr>
              <a:t>By the time the family leaves the den in March or April, the cubs have thick fur and weigh 11.3 to 13.6 kilos (25 to 30 pounds).</a:t>
            </a:r>
            <a:endParaRPr lang="en-US" altLang="en-US" sz="2400">
              <a:solidFill>
                <a:srgbClr val="FFFFF4"/>
              </a:solidFill>
              <a:latin typeface="Open Sans" panose="020B0606030504020204" pitchFamily="34" charset="0"/>
              <a:cs typeface="Open Sans" panose="020B0606030504020204" pitchFamily="34" charset="0"/>
            </a:endParaRPr>
          </a:p>
        </p:txBody>
      </p:sp>
      <p:pic>
        <p:nvPicPr>
          <p:cNvPr id="36866" name="Picture 3" descr="A polar bear in the snow&#10;&#10;Description automatically generated">
            <a:extLst>
              <a:ext uri="{FF2B5EF4-FFF2-40B4-BE49-F238E27FC236}">
                <a16:creationId xmlns:a16="http://schemas.microsoft.com/office/drawing/2014/main" id="{4C1C164E-AC67-B441-9E47-2C1A5018A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3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4">
            <a:extLst>
              <a:ext uri="{FF2B5EF4-FFF2-40B4-BE49-F238E27FC236}">
                <a16:creationId xmlns:a16="http://schemas.microsoft.com/office/drawing/2014/main" id="{14AEEB88-DAB7-1944-81DF-B7D98996901E}"/>
              </a:ext>
            </a:extLst>
          </p:cNvPr>
          <p:cNvSpPr txBox="1">
            <a:spLocks noChangeArrowheads="1"/>
          </p:cNvSpPr>
          <p:nvPr/>
        </p:nvSpPr>
        <p:spPr bwMode="auto">
          <a:xfrm>
            <a:off x="0" y="5562137"/>
            <a:ext cx="1219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dirty="0">
                <a:solidFill>
                  <a:srgbClr val="FFFFF4"/>
                </a:solidFill>
                <a:latin typeface="Open Sans" panose="020B0606030504020204" pitchFamily="34" charset="0"/>
                <a:cs typeface="Open Sans" panose="020B0606030504020204" pitchFamily="34" charset="0"/>
              </a:rPr>
              <a:t>The polar bear is the youngest of the eight bear species. Scientists believe</a:t>
            </a:r>
            <a:br>
              <a:rPr lang="en-US" altLang="en-US" sz="2400" dirty="0">
                <a:solidFill>
                  <a:srgbClr val="FFFFF4"/>
                </a:solidFill>
                <a:latin typeface="Open Sans" panose="020B0606030504020204" pitchFamily="34" charset="0"/>
                <a:cs typeface="Open Sans" panose="020B0606030504020204" pitchFamily="34" charset="0"/>
              </a:rPr>
            </a:br>
            <a:r>
              <a:rPr lang="en-US" altLang="en-US" sz="2400" dirty="0">
                <a:solidFill>
                  <a:srgbClr val="FFFFF4"/>
                </a:solidFill>
                <a:latin typeface="Open Sans" panose="020B0606030504020204" pitchFamily="34" charset="0"/>
                <a:cs typeface="Open Sans" panose="020B0606030504020204" pitchFamily="34" charset="0"/>
              </a:rPr>
              <a:t>that the polar bear evolved between 350,000 – 6 million years ago</a:t>
            </a:r>
            <a:br>
              <a:rPr lang="en-US" altLang="en-US" sz="2400" dirty="0">
                <a:solidFill>
                  <a:srgbClr val="FFFFF4"/>
                </a:solidFill>
                <a:latin typeface="Open Sans" panose="020B0606030504020204" pitchFamily="34" charset="0"/>
                <a:cs typeface="Open Sans" panose="020B0606030504020204" pitchFamily="34" charset="0"/>
              </a:rPr>
            </a:br>
            <a:r>
              <a:rPr lang="en-US" altLang="en-US" sz="2400" dirty="0">
                <a:solidFill>
                  <a:srgbClr val="FFFFF4"/>
                </a:solidFill>
                <a:latin typeface="Open Sans" panose="020B0606030504020204" pitchFamily="34" charset="0"/>
                <a:cs typeface="Open Sans" panose="020B0606030504020204" pitchFamily="34" charset="0"/>
              </a:rPr>
              <a:t>from brown bear ancestors.</a:t>
            </a:r>
          </a:p>
        </p:txBody>
      </p:sp>
      <p:pic>
        <p:nvPicPr>
          <p:cNvPr id="6146" name="Picture 2" descr="A polar bear looking at the camera&#10;&#10;Description automatically generated">
            <a:extLst>
              <a:ext uri="{FF2B5EF4-FFF2-40B4-BE49-F238E27FC236}">
                <a16:creationId xmlns:a16="http://schemas.microsoft.com/office/drawing/2014/main" id="{C584A6ED-E9DD-DF4B-A4EC-2139DA1BE1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04" b="3006"/>
          <a:stretch/>
        </p:blipFill>
        <p:spPr bwMode="auto">
          <a:xfrm>
            <a:off x="0" y="0"/>
            <a:ext cx="12192000" cy="544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3">
            <a:extLst>
              <a:ext uri="{FF2B5EF4-FFF2-40B4-BE49-F238E27FC236}">
                <a16:creationId xmlns:a16="http://schemas.microsoft.com/office/drawing/2014/main" id="{FC622CCF-9742-A640-8F09-7D82888EE9D5}"/>
              </a:ext>
            </a:extLst>
          </p:cNvPr>
          <p:cNvSpPr txBox="1">
            <a:spLocks noChangeArrowheads="1"/>
          </p:cNvSpPr>
          <p:nvPr/>
        </p:nvSpPr>
        <p:spPr bwMode="auto">
          <a:xfrm>
            <a:off x="806450" y="1536700"/>
            <a:ext cx="3922713"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Polar bear cubs depend on their mother for survival, drinking her milk and consuming prey she has caught.</a:t>
            </a:r>
            <a:br>
              <a:rPr lang="en-US" altLang="en-US" sz="2400">
                <a:solidFill>
                  <a:srgbClr val="FFFFF4"/>
                </a:solidFill>
                <a:latin typeface="Open Sans" panose="020B0606030504020204" pitchFamily="34" charset="0"/>
                <a:cs typeface="Open Sans" panose="020B0606030504020204" pitchFamily="34" charset="0"/>
              </a:rPr>
            </a:b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Their mother’</a:t>
            </a:r>
            <a:r>
              <a:rPr lang="en-US" altLang="ja-JP" sz="2400">
                <a:solidFill>
                  <a:srgbClr val="FFFFF4"/>
                </a:solidFill>
                <a:latin typeface="Open Sans" panose="020B0606030504020204" pitchFamily="34" charset="0"/>
                <a:cs typeface="Open Sans" panose="020B0606030504020204" pitchFamily="34" charset="0"/>
              </a:rPr>
              <a:t>s success at hunting seals directly influences the well-being of the entire family.</a:t>
            </a:r>
            <a:endParaRPr lang="en-US" altLang="en-US" sz="2400">
              <a:solidFill>
                <a:srgbClr val="FFFFF4"/>
              </a:solidFill>
              <a:latin typeface="Open Sans" panose="020B0606030504020204" pitchFamily="34" charset="0"/>
              <a:cs typeface="Open Sans" panose="020B0606030504020204" pitchFamily="34" charset="0"/>
            </a:endParaRPr>
          </a:p>
        </p:txBody>
      </p:sp>
      <p:pic>
        <p:nvPicPr>
          <p:cNvPr id="38914" name="Picture 5" descr="A polar bear in a body of water&#10;&#10;Description automatically generated">
            <a:extLst>
              <a:ext uri="{FF2B5EF4-FFF2-40B4-BE49-F238E27FC236}">
                <a16:creationId xmlns:a16="http://schemas.microsoft.com/office/drawing/2014/main" id="{F0EE58E4-8E97-4741-ADBA-A60305D3E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3">
            <a:extLst>
              <a:ext uri="{FF2B5EF4-FFF2-40B4-BE49-F238E27FC236}">
                <a16:creationId xmlns:a16="http://schemas.microsoft.com/office/drawing/2014/main" id="{51AA3EB3-F6AA-D44B-B589-AE80FCB6F251}"/>
              </a:ext>
            </a:extLst>
          </p:cNvPr>
          <p:cNvSpPr txBox="1">
            <a:spLocks noChangeArrowheads="1"/>
          </p:cNvSpPr>
          <p:nvPr/>
        </p:nvSpPr>
        <p:spPr bwMode="auto">
          <a:xfrm>
            <a:off x="1490663" y="4840288"/>
            <a:ext cx="92106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Polar bear cubs learn to hunt by watching their mother.</a:t>
            </a:r>
            <a:br>
              <a:rPr lang="en-US" altLang="en-US" sz="2400">
                <a:solidFill>
                  <a:srgbClr val="FFFFF4"/>
                </a:solidFill>
                <a:latin typeface="Open Sans" panose="020B0606030504020204" pitchFamily="34" charset="0"/>
                <a:cs typeface="Open Sans" panose="020B0606030504020204" pitchFamily="34" charset="0"/>
              </a:rPr>
            </a:b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They must learn to wait patiently for a seal to return</a:t>
            </a: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to its breathing hole.</a:t>
            </a:r>
          </a:p>
        </p:txBody>
      </p:sp>
      <p:pic>
        <p:nvPicPr>
          <p:cNvPr id="40962" name="Picture 5" descr="A elephant that is walking in the sand on a beach&#10;&#10;Description automatically generated">
            <a:extLst>
              <a:ext uri="{FF2B5EF4-FFF2-40B4-BE49-F238E27FC236}">
                <a16:creationId xmlns:a16="http://schemas.microsoft.com/office/drawing/2014/main" id="{C4D4EAD5-1E36-EB4B-8985-10FA7B3F8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6">
            <a:extLst>
              <a:ext uri="{FF2B5EF4-FFF2-40B4-BE49-F238E27FC236}">
                <a16:creationId xmlns:a16="http://schemas.microsoft.com/office/drawing/2014/main" id="{B09663B8-3AF0-C746-B12A-3C33970D6EF7}"/>
              </a:ext>
            </a:extLst>
          </p:cNvPr>
          <p:cNvSpPr txBox="1">
            <a:spLocks noChangeArrowheads="1"/>
          </p:cNvSpPr>
          <p:nvPr/>
        </p:nvSpPr>
        <p:spPr bwMode="auto">
          <a:xfrm>
            <a:off x="1663700" y="5137150"/>
            <a:ext cx="88630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Females with cubs generally avoid adult male bears, which sometimes attack the young.  Highly protective mother bears are capable of driving off much larger males.</a:t>
            </a:r>
          </a:p>
        </p:txBody>
      </p:sp>
      <p:pic>
        <p:nvPicPr>
          <p:cNvPr id="43010" name="Picture 3" descr="A group of polar bears in the snow&#10;&#10;Description automatically generated">
            <a:extLst>
              <a:ext uri="{FF2B5EF4-FFF2-40B4-BE49-F238E27FC236}">
                <a16:creationId xmlns:a16="http://schemas.microsoft.com/office/drawing/2014/main" id="{023ABFD1-D2F1-0B4E-84A5-C9B4F8EDB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12192001"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3">
            <a:extLst>
              <a:ext uri="{FF2B5EF4-FFF2-40B4-BE49-F238E27FC236}">
                <a16:creationId xmlns:a16="http://schemas.microsoft.com/office/drawing/2014/main" id="{0A3295DB-861F-9748-8B77-954B799D237F}"/>
              </a:ext>
            </a:extLst>
          </p:cNvPr>
          <p:cNvSpPr txBox="1">
            <a:spLocks noChangeArrowheads="1"/>
          </p:cNvSpPr>
          <p:nvPr/>
        </p:nvSpPr>
        <p:spPr bwMode="auto">
          <a:xfrm>
            <a:off x="7396163" y="2274888"/>
            <a:ext cx="41005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Without a mother to care for them and teach them how to hunt, orphaned cubs are seldom able to survive in the harsh environment of the Arctic.</a:t>
            </a:r>
          </a:p>
        </p:txBody>
      </p:sp>
      <p:pic>
        <p:nvPicPr>
          <p:cNvPr id="45058" name="Picture 3" descr="A picture containing bear, polar, outdoor, animal&#10;&#10;Description automatically generated">
            <a:extLst>
              <a:ext uri="{FF2B5EF4-FFF2-40B4-BE49-F238E27FC236}">
                <a16:creationId xmlns:a16="http://schemas.microsoft.com/office/drawing/2014/main" id="{C7BA7533-2EED-784D-96C5-635EDB2F8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A picture containing outdoor, water, animal, mammal&#10;&#10;Description automatically generated">
            <a:extLst>
              <a:ext uri="{FF2B5EF4-FFF2-40B4-BE49-F238E27FC236}">
                <a16:creationId xmlns:a16="http://schemas.microsoft.com/office/drawing/2014/main" id="{304413A8-85FB-6C4E-A06B-9E2EE3AA2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588" y="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 Box 3">
            <a:extLst>
              <a:ext uri="{FF2B5EF4-FFF2-40B4-BE49-F238E27FC236}">
                <a16:creationId xmlns:a16="http://schemas.microsoft.com/office/drawing/2014/main" id="{D893F6EB-43C0-AB42-8BD9-157BDBDB00D5}"/>
              </a:ext>
            </a:extLst>
          </p:cNvPr>
          <p:cNvSpPr txBox="1">
            <a:spLocks noChangeArrowheads="1"/>
          </p:cNvSpPr>
          <p:nvPr/>
        </p:nvSpPr>
        <p:spPr bwMode="auto">
          <a:xfrm>
            <a:off x="1363663" y="1350963"/>
            <a:ext cx="5084762"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Cubs typically remain with their mothers for two-and-a-half years.  </a:t>
            </a:r>
            <a:br>
              <a:rPr lang="en-US" altLang="en-US" sz="2400">
                <a:solidFill>
                  <a:srgbClr val="FFFFF4"/>
                </a:solidFill>
                <a:latin typeface="Open Sans" panose="020B0606030504020204" pitchFamily="34" charset="0"/>
                <a:cs typeface="Open Sans" panose="020B0606030504020204" pitchFamily="34" charset="0"/>
              </a:rPr>
            </a:b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Young bears are considered </a:t>
            </a:r>
            <a:r>
              <a:rPr lang="en-US" altLang="en-US" sz="2400" i="1">
                <a:solidFill>
                  <a:srgbClr val="FFFFF4"/>
                </a:solidFill>
                <a:latin typeface="Open Sans" panose="020B0606030504020204" pitchFamily="34" charset="0"/>
                <a:cs typeface="Open Sans" panose="020B0606030504020204" pitchFamily="34" charset="0"/>
              </a:rPr>
              <a:t>sub-adults</a:t>
            </a:r>
            <a:r>
              <a:rPr lang="en-US" altLang="en-US" sz="2400">
                <a:solidFill>
                  <a:srgbClr val="FFFFF4"/>
                </a:solidFill>
                <a:latin typeface="Open Sans" panose="020B0606030504020204" pitchFamily="34" charset="0"/>
                <a:cs typeface="Open Sans" panose="020B0606030504020204" pitchFamily="34" charset="0"/>
              </a:rPr>
              <a:t> until they reach maturity at age five or six. The sub-adult period, when young bears are newly on their own, is a vulnerable time in their life cycle. Starvation is the leading cause of death for sub-adult bears.</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3">
            <a:extLst>
              <a:ext uri="{FF2B5EF4-FFF2-40B4-BE49-F238E27FC236}">
                <a16:creationId xmlns:a16="http://schemas.microsoft.com/office/drawing/2014/main" id="{09A485CF-A8D1-0647-B341-9CF65EC3D164}"/>
              </a:ext>
            </a:extLst>
          </p:cNvPr>
          <p:cNvSpPr txBox="1">
            <a:spLocks noChangeArrowheads="1"/>
          </p:cNvSpPr>
          <p:nvPr/>
        </p:nvSpPr>
        <p:spPr bwMode="auto">
          <a:xfrm>
            <a:off x="160338" y="5353050"/>
            <a:ext cx="11871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Those polar bears that manage to survive to adulthood have learned to master the challenges of arctic life.  In typical conditions, the annual mortality rate of adult bears is surprisingly low – as little as five percent a year.</a:t>
            </a:r>
          </a:p>
        </p:txBody>
      </p:sp>
      <p:pic>
        <p:nvPicPr>
          <p:cNvPr id="49154" name="Picture 3" descr="A polar bear walking across a snow covered field&#10;&#10;Description automatically generated">
            <a:extLst>
              <a:ext uri="{FF2B5EF4-FFF2-40B4-BE49-F238E27FC236}">
                <a16:creationId xmlns:a16="http://schemas.microsoft.com/office/drawing/2014/main" id="{74F0FA03-BD96-7244-98C2-1D620637A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5397"/>
          <a:stretch>
            <a:fillRect/>
          </a:stretch>
        </p:blipFill>
        <p:spPr bwMode="auto">
          <a:xfrm>
            <a:off x="0" y="0"/>
            <a:ext cx="121920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4">
            <a:extLst>
              <a:ext uri="{FF2B5EF4-FFF2-40B4-BE49-F238E27FC236}">
                <a16:creationId xmlns:a16="http://schemas.microsoft.com/office/drawing/2014/main" id="{8E002179-D17F-F848-A7F2-AF3A4E2ECF6F}"/>
              </a:ext>
            </a:extLst>
          </p:cNvPr>
          <p:cNvSpPr txBox="1">
            <a:spLocks noChangeArrowheads="1"/>
          </p:cNvSpPr>
          <p:nvPr/>
        </p:nvSpPr>
        <p:spPr bwMode="auto">
          <a:xfrm>
            <a:off x="528638" y="1350963"/>
            <a:ext cx="42037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In the wild, adult polar bears live an average of 15 to 18 years, although biologists have tagged a few bears in their early 30s.</a:t>
            </a:r>
            <a:br>
              <a:rPr lang="en-US" altLang="en-US" sz="2400">
                <a:solidFill>
                  <a:srgbClr val="FFFFF4"/>
                </a:solidFill>
                <a:latin typeface="Open Sans" panose="020B0606030504020204" pitchFamily="34" charset="0"/>
                <a:cs typeface="Open Sans" panose="020B0606030504020204" pitchFamily="34" charset="0"/>
              </a:rPr>
            </a:b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Many bears in zoos live until their mid- to late- 30s. Debby, a polar bear at Winnipeg’</a:t>
            </a:r>
            <a:r>
              <a:rPr lang="en-US" altLang="ja-JP" sz="2400">
                <a:solidFill>
                  <a:srgbClr val="FFFFF4"/>
                </a:solidFill>
                <a:latin typeface="Open Sans" panose="020B0606030504020204" pitchFamily="34" charset="0"/>
                <a:cs typeface="Open Sans" panose="020B0606030504020204" pitchFamily="34" charset="0"/>
              </a:rPr>
              <a:t>s Assiniboine Park Zoo, lived to 42.</a:t>
            </a:r>
            <a:endParaRPr lang="en-US" altLang="en-US" sz="2400">
              <a:solidFill>
                <a:srgbClr val="FFFFF4"/>
              </a:solidFill>
              <a:latin typeface="Open Sans" panose="020B0606030504020204" pitchFamily="34" charset="0"/>
              <a:cs typeface="Open Sans" panose="020B0606030504020204" pitchFamily="34" charset="0"/>
            </a:endParaRPr>
          </a:p>
        </p:txBody>
      </p:sp>
      <p:pic>
        <p:nvPicPr>
          <p:cNvPr id="51202" name="Picture 3" descr="A polar bear playing with a dog&#10;&#10;Description automatically generated">
            <a:extLst>
              <a:ext uri="{FF2B5EF4-FFF2-40B4-BE49-F238E27FC236}">
                <a16:creationId xmlns:a16="http://schemas.microsoft.com/office/drawing/2014/main" id="{9425F3F2-C611-C34E-A32F-0086A4F83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4">
            <a:extLst>
              <a:ext uri="{FF2B5EF4-FFF2-40B4-BE49-F238E27FC236}">
                <a16:creationId xmlns:a16="http://schemas.microsoft.com/office/drawing/2014/main" id="{D9035CEE-5A8D-7641-8111-C25DA8A4CC57}"/>
              </a:ext>
            </a:extLst>
          </p:cNvPr>
          <p:cNvSpPr txBox="1">
            <a:spLocks noChangeArrowheads="1"/>
          </p:cNvSpPr>
          <p:nvPr/>
        </p:nvSpPr>
        <p:spPr bwMode="auto">
          <a:xfrm>
            <a:off x="7620000" y="1905000"/>
            <a:ext cx="39782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400" b="1">
                <a:solidFill>
                  <a:srgbClr val="FFFFF4"/>
                </a:solidFill>
                <a:latin typeface="Open Sans ExtraBold" panose="020B0606030504020204" pitchFamily="34" charset="0"/>
                <a:cs typeface="Open Sans ExtraBold" panose="020B0606030504020204" pitchFamily="34" charset="0"/>
              </a:rPr>
              <a:t>The biggest threat to polar bears are changes in their sea-ice habitat due to global warming. </a:t>
            </a:r>
            <a:br>
              <a:rPr lang="en-US" altLang="en-US" sz="2400">
                <a:solidFill>
                  <a:srgbClr val="FFFFF4"/>
                </a:solidFill>
                <a:latin typeface="Open Sans" panose="020B0606030504020204" pitchFamily="34" charset="0"/>
                <a:cs typeface="Open Sans" panose="020B0606030504020204" pitchFamily="34" charset="0"/>
              </a:rPr>
            </a:b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This warming trend is caused by a build-up of greenhouse gases in the atmosphere.</a:t>
            </a:r>
          </a:p>
        </p:txBody>
      </p:sp>
      <p:pic>
        <p:nvPicPr>
          <p:cNvPr id="53250" name="Picture 3" descr="A body of water&#10;&#10;Description automatically generated">
            <a:extLst>
              <a:ext uri="{FF2B5EF4-FFF2-40B4-BE49-F238E27FC236}">
                <a16:creationId xmlns:a16="http://schemas.microsoft.com/office/drawing/2014/main" id="{124D2742-9FE6-3A41-A801-BA3A0544C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84FD6837-2C34-6643-85B5-21B6ED8D3DC9}"/>
              </a:ext>
            </a:extLst>
          </p:cNvPr>
          <p:cNvSpPr txBox="1">
            <a:spLocks noChangeArrowheads="1"/>
          </p:cNvSpPr>
          <p:nvPr/>
        </p:nvSpPr>
        <p:spPr bwMode="auto">
          <a:xfrm>
            <a:off x="2438400" y="5568950"/>
            <a:ext cx="73152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rgbClr val="FFF2DC"/>
                </a:solidFill>
                <a:latin typeface="Open Sans" panose="020B0606030504020204" pitchFamily="34" charset="0"/>
                <a:cs typeface="Open Sans" panose="020B0606030504020204" pitchFamily="34" charset="0"/>
              </a:rPr>
              <a:t>But scientists say it is not too</a:t>
            </a:r>
            <a:br>
              <a:rPr lang="en-US" altLang="en-US" sz="3200" b="1">
                <a:solidFill>
                  <a:srgbClr val="FFF2DC"/>
                </a:solidFill>
                <a:latin typeface="Open Sans" panose="020B0606030504020204" pitchFamily="34" charset="0"/>
                <a:cs typeface="Open Sans" panose="020B0606030504020204" pitchFamily="34" charset="0"/>
              </a:rPr>
            </a:br>
            <a:r>
              <a:rPr lang="en-US" altLang="en-US" sz="3200" b="1">
                <a:solidFill>
                  <a:srgbClr val="FFF2DC"/>
                </a:solidFill>
                <a:latin typeface="Open Sans" panose="020B0606030504020204" pitchFamily="34" charset="0"/>
                <a:cs typeface="Open Sans" panose="020B0606030504020204" pitchFamily="34" charset="0"/>
              </a:rPr>
              <a:t>late to help the polar bears!</a:t>
            </a:r>
          </a:p>
        </p:txBody>
      </p:sp>
      <p:pic>
        <p:nvPicPr>
          <p:cNvPr id="55298" name="Picture 3" descr="A polar bear playing in the water&#10;&#10;Description automatically generated">
            <a:extLst>
              <a:ext uri="{FF2B5EF4-FFF2-40B4-BE49-F238E27FC236}">
                <a16:creationId xmlns:a16="http://schemas.microsoft.com/office/drawing/2014/main" id="{3FBF9DE7-EF68-1247-8254-ED6FF08DA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367"/>
          <a:stretch>
            <a:fillRect/>
          </a:stretch>
        </p:blipFill>
        <p:spPr bwMode="auto">
          <a:xfrm>
            <a:off x="0" y="-22225"/>
            <a:ext cx="121920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DFB15A-EDBD-A44A-8A1A-36EEA9E0E60D}"/>
              </a:ext>
            </a:extLst>
          </p:cNvPr>
          <p:cNvSpPr txBox="1"/>
          <p:nvPr/>
        </p:nvSpPr>
        <p:spPr>
          <a:xfrm>
            <a:off x="5321300" y="2058988"/>
            <a:ext cx="5973763" cy="3908425"/>
          </a:xfrm>
          <a:prstGeom prst="rect">
            <a:avLst/>
          </a:prstGeom>
          <a:noFill/>
          <a:effec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Font typeface="Arial" panose="020B0604020202020204" pitchFamily="34" charset="0"/>
              <a:buChar char="•"/>
              <a:defRPr/>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Learn more about polar bears and climate change.</a:t>
            </a:r>
            <a:b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fontAlgn="auto">
              <a:spcBef>
                <a:spcPts val="0"/>
              </a:spcBef>
              <a:spcAft>
                <a:spcPts val="0"/>
              </a:spcAft>
              <a:buFont typeface="Arial" panose="020B0604020202020204" pitchFamily="34" charset="0"/>
              <a:buChar char="•"/>
              <a:defRPr/>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Talk about polar bears and climate change with your friends and family.</a:t>
            </a:r>
            <a:b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fontAlgn="auto">
              <a:spcBef>
                <a:spcPts val="0"/>
              </a:spcBef>
              <a:spcAft>
                <a:spcPts val="0"/>
              </a:spcAft>
              <a:buFont typeface="Arial" panose="020B0604020202020204" pitchFamily="34" charset="0"/>
              <a:buChar char="•"/>
              <a:defRPr/>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Share what you learned today! </a:t>
            </a:r>
          </a:p>
          <a:p>
            <a:pPr marL="0" indent="0" eaLnBrk="1" hangingPunct="1">
              <a:defRPr/>
            </a:pPr>
            <a:endParaRPr lang="en-US" altLang="en-US" b="1"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eaLnBrk="1" hangingPunct="1">
              <a:defRPr/>
            </a:pPr>
            <a:r>
              <a:rPr lang="en-US" altLang="en-US" sz="2800" b="1" dirty="0">
                <a:solidFill>
                  <a:srgbClr val="FFF2DC"/>
                </a:solidFill>
                <a:latin typeface="Open Sans" panose="020B0606030504020204" pitchFamily="34" charset="0"/>
                <a:ea typeface="Open Sans" panose="020B0606030504020204" pitchFamily="34" charset="0"/>
                <a:cs typeface="Open Sans" panose="020B0606030504020204" pitchFamily="34" charset="0"/>
              </a:rPr>
              <a:t>Every action can make</a:t>
            </a:r>
          </a:p>
          <a:p>
            <a:pPr eaLnBrk="1" hangingPunct="1">
              <a:defRPr/>
            </a:pPr>
            <a:r>
              <a:rPr lang="en-US" altLang="en-US" sz="2800" b="1" dirty="0">
                <a:solidFill>
                  <a:srgbClr val="FFF2DC"/>
                </a:solidFill>
                <a:latin typeface="Open Sans" panose="020B0606030504020204" pitchFamily="34" charset="0"/>
                <a:ea typeface="Open Sans" panose="020B0606030504020204" pitchFamily="34" charset="0"/>
                <a:cs typeface="Open Sans" panose="020B0606030504020204" pitchFamily="34" charset="0"/>
              </a:rPr>
              <a:t>a difference.</a:t>
            </a:r>
          </a:p>
        </p:txBody>
      </p:sp>
      <p:sp>
        <p:nvSpPr>
          <p:cNvPr id="56322" name="Title 1">
            <a:extLst>
              <a:ext uri="{FF2B5EF4-FFF2-40B4-BE49-F238E27FC236}">
                <a16:creationId xmlns:a16="http://schemas.microsoft.com/office/drawing/2014/main" id="{3DD1F27C-55A1-8540-887C-E8EF3A8C7129}"/>
              </a:ext>
            </a:extLst>
          </p:cNvPr>
          <p:cNvSpPr txBox="1">
            <a:spLocks noChangeArrowheads="1"/>
          </p:cNvSpPr>
          <p:nvPr/>
        </p:nvSpPr>
        <p:spPr bwMode="auto">
          <a:xfrm>
            <a:off x="5321300" y="671513"/>
            <a:ext cx="54229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FFF2DC"/>
                </a:solidFill>
                <a:latin typeface="Open Sans" panose="020B0606030504020204" pitchFamily="34" charset="0"/>
                <a:cs typeface="Open Sans" panose="020B0606030504020204" pitchFamily="34" charset="0"/>
              </a:rPr>
              <a:t>Here are some things</a:t>
            </a:r>
          </a:p>
          <a:p>
            <a:r>
              <a:rPr lang="en-US" altLang="en-US" sz="3600" b="1">
                <a:solidFill>
                  <a:srgbClr val="FFF2DC"/>
                </a:solidFill>
                <a:latin typeface="Open Sans" panose="020B0606030504020204" pitchFamily="34" charset="0"/>
                <a:cs typeface="Open Sans" panose="020B0606030504020204" pitchFamily="34" charset="0"/>
              </a:rPr>
              <a:t>you can do:</a:t>
            </a:r>
          </a:p>
        </p:txBody>
      </p:sp>
      <p:pic>
        <p:nvPicPr>
          <p:cNvPr id="56323" name="Picture 2" descr="A polar bear in the snow&#10;&#10;Description automatically generated">
            <a:extLst>
              <a:ext uri="{FF2B5EF4-FFF2-40B4-BE49-F238E27FC236}">
                <a16:creationId xmlns:a16="http://schemas.microsoft.com/office/drawing/2014/main" id="{204274F9-AAAE-8D4E-BD09-DE0A051A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57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Content Placeholder 2">
            <a:extLst>
              <a:ext uri="{FF2B5EF4-FFF2-40B4-BE49-F238E27FC236}">
                <a16:creationId xmlns:a16="http://schemas.microsoft.com/office/drawing/2014/main" id="{916B5EBE-D7BD-F54B-8A85-970D6F1E77CA}"/>
              </a:ext>
            </a:extLst>
          </p:cNvPr>
          <p:cNvSpPr txBox="1">
            <a:spLocks/>
          </p:cNvSpPr>
          <p:nvPr/>
        </p:nvSpPr>
        <p:spPr bwMode="auto">
          <a:xfrm>
            <a:off x="6096000" y="1992313"/>
            <a:ext cx="52419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spcBef>
                <a:spcPct val="20000"/>
              </a:spcBef>
              <a:buFont typeface="Arial" panose="020B0604020202020204" pitchFamily="34" charset="0"/>
              <a:buNone/>
            </a:pPr>
            <a:r>
              <a:rPr lang="en-US" altLang="en-US" sz="2400">
                <a:solidFill>
                  <a:srgbClr val="FFFFF4"/>
                </a:solidFill>
                <a:latin typeface="Open Sans" panose="020B0606030504020204" pitchFamily="34" charset="0"/>
                <a:cs typeface="Open Sans" panose="020B0606030504020204" pitchFamily="34" charset="0"/>
              </a:rPr>
              <a:t>The polar bear is one of eight bear species.  Its Latin name is</a:t>
            </a:r>
          </a:p>
          <a:p>
            <a:pPr algn="ctr">
              <a:spcBef>
                <a:spcPct val="20000"/>
              </a:spcBef>
              <a:buFont typeface="Arial" panose="020B0604020202020204" pitchFamily="34" charset="0"/>
              <a:buNone/>
            </a:pPr>
            <a:endParaRPr lang="en-US" altLang="en-US" sz="2400" b="1" i="1">
              <a:solidFill>
                <a:srgbClr val="FFFFF4"/>
              </a:solidFill>
              <a:latin typeface="Open Sans ExtraBold" panose="020B0606030504020204" pitchFamily="34" charset="0"/>
              <a:cs typeface="Open Sans ExtraBold" panose="020B0606030504020204" pitchFamily="34" charset="0"/>
            </a:endParaRPr>
          </a:p>
          <a:p>
            <a:pPr algn="ctr">
              <a:spcBef>
                <a:spcPct val="20000"/>
              </a:spcBef>
              <a:buFont typeface="Arial" panose="020B0604020202020204" pitchFamily="34" charset="0"/>
              <a:buNone/>
            </a:pPr>
            <a:r>
              <a:rPr lang="en-US" altLang="en-US" sz="2400" b="1" i="1">
                <a:solidFill>
                  <a:srgbClr val="FFFFF4"/>
                </a:solidFill>
                <a:latin typeface="Open Sans ExtraBold" panose="020B0606030504020204" pitchFamily="34" charset="0"/>
                <a:cs typeface="Open Sans ExtraBold" panose="020B0606030504020204" pitchFamily="34" charset="0"/>
              </a:rPr>
              <a:t>Ursus maritimus</a:t>
            </a:r>
            <a:r>
              <a:rPr lang="en-US" altLang="en-US" sz="2400">
                <a:solidFill>
                  <a:srgbClr val="FFFFF4"/>
                </a:solidFill>
                <a:latin typeface="Open Sans" panose="020B0606030504020204" pitchFamily="34" charset="0"/>
                <a:cs typeface="Open Sans" panose="020B0606030504020204" pitchFamily="34" charset="0"/>
              </a:rPr>
              <a:t>,</a:t>
            </a:r>
          </a:p>
          <a:p>
            <a:pPr algn="ctr">
              <a:spcBef>
                <a:spcPct val="20000"/>
              </a:spcBef>
              <a:buFont typeface="Arial" panose="020B0604020202020204" pitchFamily="34" charset="0"/>
              <a:buNone/>
            </a:pPr>
            <a:endParaRPr lang="en-US" altLang="en-US" sz="2400">
              <a:solidFill>
                <a:srgbClr val="FFFFF4"/>
              </a:solidFill>
              <a:latin typeface="Open Sans" panose="020B0606030504020204" pitchFamily="34" charset="0"/>
              <a:cs typeface="Open Sans" panose="020B0606030504020204" pitchFamily="34" charset="0"/>
            </a:endParaRPr>
          </a:p>
          <a:p>
            <a:pPr algn="ctr">
              <a:spcBef>
                <a:spcPct val="20000"/>
              </a:spcBef>
              <a:buFont typeface="Arial" panose="020B0604020202020204" pitchFamily="34" charset="0"/>
              <a:buNone/>
            </a:pPr>
            <a:r>
              <a:rPr lang="en-US" altLang="en-US" sz="2400">
                <a:solidFill>
                  <a:srgbClr val="FFFFF4"/>
                </a:solidFill>
                <a:latin typeface="Open Sans" panose="020B0606030504020204" pitchFamily="34" charset="0"/>
                <a:cs typeface="Open Sans" panose="020B0606030504020204" pitchFamily="34" charset="0"/>
              </a:rPr>
              <a:t>which means </a:t>
            </a:r>
            <a:r>
              <a:rPr lang="en-US" altLang="en-US" sz="2400" i="1">
                <a:solidFill>
                  <a:srgbClr val="FFFFF4"/>
                </a:solidFill>
                <a:latin typeface="Open Sans" panose="020B0606030504020204" pitchFamily="34" charset="0"/>
                <a:cs typeface="Open Sans" panose="020B0606030504020204" pitchFamily="34" charset="0"/>
              </a:rPr>
              <a:t>sea bear.</a:t>
            </a:r>
          </a:p>
        </p:txBody>
      </p:sp>
      <p:pic>
        <p:nvPicPr>
          <p:cNvPr id="8194" name="Picture 5" descr="A large white polar bear walking in the snow&#10;&#10;Description automatically generated">
            <a:extLst>
              <a:ext uri="{FF2B5EF4-FFF2-40B4-BE49-F238E27FC236}">
                <a16:creationId xmlns:a16="http://schemas.microsoft.com/office/drawing/2014/main" id="{65553E44-5B3D-E243-8D9A-65457775A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151"/>
          <a:stretch>
            <a:fillRect/>
          </a:stretch>
        </p:blipFill>
        <p:spPr bwMode="auto">
          <a:xfrm>
            <a:off x="0" y="-11113"/>
            <a:ext cx="5019675"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926193-A76D-FD49-9BF7-11BA1FA30B7E}"/>
              </a:ext>
            </a:extLst>
          </p:cNvPr>
          <p:cNvSpPr txBox="1"/>
          <p:nvPr/>
        </p:nvSpPr>
        <p:spPr>
          <a:xfrm>
            <a:off x="4770438" y="1047750"/>
            <a:ext cx="7421562" cy="5262563"/>
          </a:xfrm>
          <a:prstGeom prst="rect">
            <a:avLst/>
          </a:prstGeom>
          <a:noFill/>
          <a:effec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auto">
              <a:spcBef>
                <a:spcPts val="0"/>
              </a:spcBef>
              <a:spcAft>
                <a:spcPts val="0"/>
              </a:spcAft>
              <a:buFont typeface="Arial" panose="020B0604020202020204" pitchFamily="34" charset="0"/>
              <a:buChar char="•"/>
              <a:defRPr/>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Learn more about polar bears and</a:t>
            </a:r>
            <a:b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climate change and talk about it with</a:t>
            </a:r>
            <a:b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family and friends.</a:t>
            </a:r>
          </a:p>
          <a:p>
            <a:pPr marL="0" indent="0" fontAlgn="auto">
              <a:spcBef>
                <a:spcPts val="0"/>
              </a:spcBef>
              <a:spcAft>
                <a:spcPts val="0"/>
              </a:spcAft>
              <a:defRPr/>
            </a:pP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fontAlgn="auto">
              <a:spcBef>
                <a:spcPts val="0"/>
              </a:spcBef>
              <a:spcAft>
                <a:spcPts val="0"/>
              </a:spcAft>
              <a:buFont typeface="Arial" panose="020B0604020202020204" pitchFamily="34" charset="0"/>
              <a:buChar char="•"/>
              <a:defRPr/>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Speak up for climate action by letting</a:t>
            </a:r>
            <a:b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your representatives know this issue</a:t>
            </a:r>
            <a:b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is important to you.</a:t>
            </a:r>
          </a:p>
          <a:p>
            <a:pPr fontAlgn="auto">
              <a:spcBef>
                <a:spcPts val="0"/>
              </a:spcBef>
              <a:spcAft>
                <a:spcPts val="0"/>
              </a:spcAft>
              <a:buFont typeface="Arial" panose="020B0604020202020204" pitchFamily="34" charset="0"/>
              <a:buChar char="•"/>
              <a:defRPr/>
            </a:pP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fontAlgn="auto">
              <a:spcBef>
                <a:spcPts val="0"/>
              </a:spcBef>
              <a:spcAft>
                <a:spcPts val="0"/>
              </a:spcAft>
              <a:buFont typeface="Arial" panose="020B0604020202020204" pitchFamily="34" charset="0"/>
              <a:buChar char="•"/>
              <a:defRPr/>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Encourage your family to support a shift</a:t>
            </a:r>
            <a:b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towards renewable energy, clean</a:t>
            </a:r>
            <a:b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transportation, and energy-efficient construction standards.</a:t>
            </a:r>
          </a:p>
          <a:p>
            <a:pPr fontAlgn="auto">
              <a:spcBef>
                <a:spcPts val="0"/>
              </a:spcBef>
              <a:spcAft>
                <a:spcPts val="0"/>
              </a:spcAft>
              <a:buFont typeface="Arial" panose="020B0604020202020204" pitchFamily="34" charset="0"/>
              <a:buChar char="•"/>
              <a:defRPr/>
            </a:pP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fontAlgn="auto">
              <a:spcBef>
                <a:spcPts val="0"/>
              </a:spcBef>
              <a:spcAft>
                <a:spcPts val="0"/>
              </a:spcAft>
              <a:buFont typeface="Arial" panose="020B0604020202020204" pitchFamily="34" charset="0"/>
              <a:buChar char="•"/>
              <a:defRPr/>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Share what you learned today! </a:t>
            </a:r>
          </a:p>
        </p:txBody>
      </p:sp>
      <p:sp>
        <p:nvSpPr>
          <p:cNvPr id="58370" name="Title 1">
            <a:extLst>
              <a:ext uri="{FF2B5EF4-FFF2-40B4-BE49-F238E27FC236}">
                <a16:creationId xmlns:a16="http://schemas.microsoft.com/office/drawing/2014/main" id="{015F1E47-C764-D140-85C6-B028E433E505}"/>
              </a:ext>
            </a:extLst>
          </p:cNvPr>
          <p:cNvSpPr txBox="1">
            <a:spLocks noChangeArrowheads="1"/>
          </p:cNvSpPr>
          <p:nvPr/>
        </p:nvSpPr>
        <p:spPr bwMode="auto">
          <a:xfrm>
            <a:off x="4770438" y="214313"/>
            <a:ext cx="7554912"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rgbClr val="FFF2DC"/>
                </a:solidFill>
                <a:latin typeface="Open Sans" panose="020B0606030504020204" pitchFamily="34" charset="0"/>
                <a:cs typeface="Open Sans" panose="020B0606030504020204" pitchFamily="34" charset="0"/>
              </a:rPr>
              <a:t>Here are some things you can do:</a:t>
            </a:r>
          </a:p>
        </p:txBody>
      </p:sp>
      <p:pic>
        <p:nvPicPr>
          <p:cNvPr id="58371" name="Picture 2" descr="A polar bear in the snow&#10;&#10;Description automatically generated">
            <a:extLst>
              <a:ext uri="{FF2B5EF4-FFF2-40B4-BE49-F238E27FC236}">
                <a16:creationId xmlns:a16="http://schemas.microsoft.com/office/drawing/2014/main" id="{D8E45A2D-BD44-DB4D-A692-882377A33E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57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D688E3-925B-5A43-AE47-68BCACEBD394}"/>
              </a:ext>
            </a:extLst>
          </p:cNvPr>
          <p:cNvSpPr txBox="1"/>
          <p:nvPr/>
        </p:nvSpPr>
        <p:spPr>
          <a:xfrm>
            <a:off x="1552575" y="3429000"/>
            <a:ext cx="9086850" cy="27082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3600" b="1" dirty="0">
                <a:solidFill>
                  <a:srgbClr val="FFFFFF"/>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rPr>
              <a:t>On behalf of polar bears everywhere, Polar Bears International thanks you!</a:t>
            </a:r>
          </a:p>
          <a:p>
            <a:pPr algn="ctr" eaLnBrk="1" hangingPunct="1">
              <a:defRPr/>
            </a:pPr>
            <a:endParaRPr lang="en-US" altLang="en-US" sz="1400" dirty="0">
              <a:solidFill>
                <a:srgbClr val="FFFFF4"/>
              </a:solidFill>
              <a:effectLst>
                <a:outerShdw blurRad="38100" dist="38100" dir="2700000" algn="tl">
                  <a:srgbClr val="000000"/>
                </a:outerShdw>
              </a:effectLst>
              <a:latin typeface="Calibri" panose="020F0502020204030204" pitchFamily="34" charset="0"/>
            </a:endParaRPr>
          </a:p>
          <a:p>
            <a:pPr algn="ctr" eaLnBrk="1" hangingPunct="1">
              <a:defRPr/>
            </a:pPr>
            <a:r>
              <a:rPr lang="en-US" altLang="en-US" sz="1400" dirty="0">
                <a:solidFill>
                  <a:srgbClr val="FFFFFF"/>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rPr>
              <a:t>© 2020 POLAR BEARS INTERNATIONAL   </a:t>
            </a:r>
          </a:p>
          <a:p>
            <a:pPr algn="ctr" eaLnBrk="1" hangingPunct="1">
              <a:defRPr/>
            </a:pPr>
            <a:endParaRPr lang="en-US" altLang="en-US" sz="1400" dirty="0">
              <a:solidFill>
                <a:srgbClr val="FFFFF4"/>
              </a:solidFill>
              <a:effectLst>
                <a:outerShdw blurRad="38100" dist="38100" dir="2700000" algn="tl">
                  <a:srgbClr val="000000"/>
                </a:outerShdw>
              </a:effectLst>
              <a:latin typeface="Calibri" panose="020F0502020204030204" pitchFamily="34" charset="0"/>
            </a:endParaRPr>
          </a:p>
          <a:p>
            <a:pPr algn="ctr" eaLnBrk="1" hangingPunct="1">
              <a:defRPr/>
            </a:pPr>
            <a:r>
              <a:rPr lang="en-US" altLang="en-US" sz="1400" dirty="0">
                <a:solidFill>
                  <a:srgbClr val="FFF2DC"/>
                </a:solidFill>
                <a:latin typeface="Open Sans" panose="020B0606030504020204" pitchFamily="34" charset="0"/>
                <a:ea typeface="Open Sans" panose="020B0606030504020204" pitchFamily="34" charset="0"/>
                <a:cs typeface="Open Sans" panose="020B0606030504020204" pitchFamily="34" charset="0"/>
              </a:rPr>
              <a:t>All photos copyrighted and property of  © Polar Bears International.</a:t>
            </a:r>
            <a:br>
              <a:rPr lang="en-US" altLang="en-US" sz="1400" dirty="0">
                <a:solidFill>
                  <a:srgbClr val="FFF2DC"/>
                </a:solidFill>
                <a:latin typeface="Open Sans" panose="020B0606030504020204" pitchFamily="34" charset="0"/>
                <a:ea typeface="Open Sans" panose="020B0606030504020204" pitchFamily="34" charset="0"/>
                <a:cs typeface="Open Sans" panose="020B0606030504020204" pitchFamily="34" charset="0"/>
              </a:rPr>
            </a:br>
            <a:r>
              <a:rPr lang="en-US" altLang="en-US" sz="1400" dirty="0">
                <a:solidFill>
                  <a:srgbClr val="FFF2DC"/>
                </a:solidFill>
                <a:latin typeface="Open Sans" panose="020B0606030504020204" pitchFamily="34" charset="0"/>
                <a:ea typeface="Open Sans" panose="020B0606030504020204" pitchFamily="34" charset="0"/>
                <a:cs typeface="Open Sans" panose="020B0606030504020204" pitchFamily="34" charset="0"/>
              </a:rPr>
              <a:t>All Rights Reserved.  Marks and text appearing in this presentation including, but not limited to, the Polar Bears International name, logo, and programs are trademarks, registered trademarks, or service marks of Polar Bears International.</a:t>
            </a:r>
          </a:p>
        </p:txBody>
      </p:sp>
      <p:pic>
        <p:nvPicPr>
          <p:cNvPr id="60418" name="Picture 4" descr="A close up of a logo&#10;&#10;Description automatically generated">
            <a:extLst>
              <a:ext uri="{FF2B5EF4-FFF2-40B4-BE49-F238E27FC236}">
                <a16:creationId xmlns:a16="http://schemas.microsoft.com/office/drawing/2014/main" id="{5BCE3AA2-6E3F-E040-8FDB-CC44EAAF0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450" y="1001713"/>
            <a:ext cx="24511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Content Placeholder 7">
            <a:extLst>
              <a:ext uri="{FF2B5EF4-FFF2-40B4-BE49-F238E27FC236}">
                <a16:creationId xmlns:a16="http://schemas.microsoft.com/office/drawing/2014/main" id="{1A831ED0-49D5-0449-BB62-B837C9688FDC}"/>
              </a:ext>
            </a:extLst>
          </p:cNvPr>
          <p:cNvSpPr txBox="1">
            <a:spLocks/>
          </p:cNvSpPr>
          <p:nvPr/>
        </p:nvSpPr>
        <p:spPr bwMode="auto">
          <a:xfrm>
            <a:off x="600075" y="5168900"/>
            <a:ext cx="109918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spcBef>
                <a:spcPct val="20000"/>
              </a:spcBef>
              <a:buFont typeface="Arial" panose="020B0604020202020204" pitchFamily="34" charset="0"/>
              <a:buNone/>
            </a:pPr>
            <a:r>
              <a:rPr lang="en-US" altLang="en-US" sz="2400">
                <a:solidFill>
                  <a:srgbClr val="FFFFF4"/>
                </a:solidFill>
                <a:latin typeface="Open Sans" panose="020B0606030504020204" pitchFamily="34" charset="0"/>
                <a:cs typeface="Open Sans" panose="020B0606030504020204" pitchFamily="34" charset="0"/>
              </a:rPr>
              <a:t>Polar bears range throughout the Arctic in areas where they can hunt seals at open leads.  The five </a:t>
            </a:r>
            <a:r>
              <a:rPr lang="en-US" altLang="en-US" sz="2400" i="1">
                <a:solidFill>
                  <a:srgbClr val="FFFFF4"/>
                </a:solidFill>
                <a:latin typeface="Open Sans" panose="020B0606030504020204" pitchFamily="34" charset="0"/>
                <a:cs typeface="Open Sans" panose="020B0606030504020204" pitchFamily="34" charset="0"/>
              </a:rPr>
              <a:t>polar bear nation</a:t>
            </a:r>
            <a:r>
              <a:rPr lang="en-US" altLang="en-US" sz="2400">
                <a:solidFill>
                  <a:srgbClr val="FFFFF4"/>
                </a:solidFill>
                <a:latin typeface="Open Sans" panose="020B0606030504020204" pitchFamily="34" charset="0"/>
                <a:cs typeface="Open Sans" panose="020B0606030504020204" pitchFamily="34" charset="0"/>
              </a:rPr>
              <a:t>s where the bears are found include the U.S. (Alaska), Canada, Russia, Greenland, &amp; Norway.</a:t>
            </a:r>
          </a:p>
        </p:txBody>
      </p:sp>
      <p:pic>
        <p:nvPicPr>
          <p:cNvPr id="9218" name="Picture 2" descr="A polar bear walking in the snow&#10;&#10;Description automatically generated">
            <a:extLst>
              <a:ext uri="{FF2B5EF4-FFF2-40B4-BE49-F238E27FC236}">
                <a16:creationId xmlns:a16="http://schemas.microsoft.com/office/drawing/2014/main" id="{0A5AE5EF-D3BF-564C-9939-8CCB4715C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851"/>
          <a:stretch>
            <a:fillRect/>
          </a:stretch>
        </p:blipFill>
        <p:spPr bwMode="auto">
          <a:xfrm>
            <a:off x="0" y="0"/>
            <a:ext cx="121920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3">
            <a:extLst>
              <a:ext uri="{FF2B5EF4-FFF2-40B4-BE49-F238E27FC236}">
                <a16:creationId xmlns:a16="http://schemas.microsoft.com/office/drawing/2014/main" id="{7FADD2A9-77D9-7D43-9C11-6FE7C2418111}"/>
              </a:ext>
            </a:extLst>
          </p:cNvPr>
          <p:cNvSpPr txBox="1">
            <a:spLocks noChangeArrowheads="1"/>
          </p:cNvSpPr>
          <p:nvPr/>
        </p:nvSpPr>
        <p:spPr bwMode="auto">
          <a:xfrm>
            <a:off x="712788" y="-714375"/>
            <a:ext cx="3997325"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n-US" altLang="en-US" sz="2400">
              <a:solidFill>
                <a:srgbClr val="FFFFF4"/>
              </a:solidFill>
              <a:latin typeface="Calibri" panose="020F0502020204030204" pitchFamily="34" charset="0"/>
            </a:endParaRPr>
          </a:p>
          <a:p>
            <a:pPr algn="ctr" eaLnBrk="1" hangingPunct="1">
              <a:spcBef>
                <a:spcPct val="50000"/>
              </a:spcBef>
            </a:pPr>
            <a:endParaRPr lang="en-US" altLang="en-US" sz="2400">
              <a:solidFill>
                <a:srgbClr val="FFFFF4"/>
              </a:solidFill>
              <a:latin typeface="Calibri" panose="020F0502020204030204" pitchFamily="34" charset="0"/>
            </a:endParaRPr>
          </a:p>
          <a:p>
            <a:pPr algn="ctr" eaLnBrk="1" hangingPunct="1">
              <a:spcBef>
                <a:spcPct val="50000"/>
              </a:spcBef>
            </a:pPr>
            <a:endParaRPr lang="en-US" altLang="en-US" sz="2400">
              <a:solidFill>
                <a:srgbClr val="FFFFF4"/>
              </a:solidFill>
              <a:latin typeface="Calibri" panose="020F0502020204030204" pitchFamily="34" charset="0"/>
            </a:endParaRPr>
          </a:p>
          <a:p>
            <a:pPr algn="ctr" eaLnBrk="1" hangingPunct="1">
              <a:spcBef>
                <a:spcPct val="50000"/>
              </a:spcBef>
            </a:pPr>
            <a:endParaRPr lang="en-US" altLang="en-US" sz="2400">
              <a:solidFill>
                <a:srgbClr val="FFFFF4"/>
              </a:solidFill>
              <a:latin typeface="Calibri" panose="020F0502020204030204" pitchFamily="34" charset="0"/>
            </a:endParaRPr>
          </a:p>
          <a:p>
            <a:pPr algn="ctr" eaLnBrk="1" hangingPunct="1">
              <a:spcBef>
                <a:spcPct val="50000"/>
              </a:spcBef>
            </a:pPr>
            <a:endParaRPr lang="en-US" altLang="en-US" sz="2400">
              <a:solidFill>
                <a:srgbClr val="FFFFF4"/>
              </a:solidFill>
              <a:latin typeface="Calibri" panose="020F0502020204030204" pitchFamily="34" charset="0"/>
            </a:endParaRPr>
          </a:p>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Polar bears are the world</a:t>
            </a:r>
            <a:r>
              <a:rPr lang="ja-JP" altLang="en-US" sz="2400">
                <a:solidFill>
                  <a:srgbClr val="FFFFF4"/>
                </a:solidFill>
                <a:latin typeface="Open Sans" panose="020B0606030504020204" pitchFamily="34" charset="0"/>
                <a:cs typeface="Open Sans" panose="020B0606030504020204" pitchFamily="34" charset="0"/>
              </a:rPr>
              <a:t>’</a:t>
            </a:r>
            <a:r>
              <a:rPr lang="en-US" altLang="ja-JP" sz="2400">
                <a:solidFill>
                  <a:srgbClr val="FFFFF4"/>
                </a:solidFill>
                <a:latin typeface="Open Sans" panose="020B0606030504020204" pitchFamily="34" charset="0"/>
                <a:cs typeface="Open Sans" panose="020B0606030504020204" pitchFamily="34" charset="0"/>
              </a:rPr>
              <a:t>s largest non-aquatic predators.  </a:t>
            </a:r>
          </a:p>
          <a:p>
            <a:pPr algn="ctr" eaLnBrk="1" hangingPunct="1">
              <a:spcBef>
                <a:spcPct val="50000"/>
              </a:spcBef>
            </a:pPr>
            <a:endParaRPr lang="en-US" altLang="ja-JP" sz="2400">
              <a:solidFill>
                <a:srgbClr val="FFFFF4"/>
              </a:solidFill>
              <a:latin typeface="Open Sans" panose="020B0606030504020204" pitchFamily="34" charset="0"/>
              <a:cs typeface="Open Sans" panose="020B0606030504020204" pitchFamily="34" charset="0"/>
            </a:endParaRPr>
          </a:p>
          <a:p>
            <a:pPr algn="ctr" eaLnBrk="1" hangingPunct="1">
              <a:spcBef>
                <a:spcPct val="50000"/>
              </a:spcBef>
            </a:pPr>
            <a:r>
              <a:rPr lang="en-US" altLang="ja-JP" sz="2400">
                <a:solidFill>
                  <a:srgbClr val="FFFFF4"/>
                </a:solidFill>
                <a:latin typeface="Open Sans" panose="020B0606030504020204" pitchFamily="34" charset="0"/>
                <a:cs typeface="Open Sans" panose="020B0606030504020204" pitchFamily="34" charset="0"/>
              </a:rPr>
              <a:t>They top the food chain in the Arctic, where they prey primarily on seals.</a:t>
            </a:r>
            <a:endParaRPr lang="en-US" altLang="en-US" sz="2400">
              <a:solidFill>
                <a:srgbClr val="FFFFF4"/>
              </a:solidFill>
              <a:latin typeface="Open Sans" panose="020B0606030504020204" pitchFamily="34" charset="0"/>
              <a:cs typeface="Open Sans" panose="020B0606030504020204" pitchFamily="34" charset="0"/>
            </a:endParaRPr>
          </a:p>
        </p:txBody>
      </p:sp>
      <p:pic>
        <p:nvPicPr>
          <p:cNvPr id="10242" name="Picture 5" descr="A polar bear in a body of water&#10;&#10;Description automatically generated">
            <a:extLst>
              <a:ext uri="{FF2B5EF4-FFF2-40B4-BE49-F238E27FC236}">
                <a16:creationId xmlns:a16="http://schemas.microsoft.com/office/drawing/2014/main" id="{216AB1D0-4743-2044-BD0B-B597F57DC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3">
            <a:extLst>
              <a:ext uri="{FF2B5EF4-FFF2-40B4-BE49-F238E27FC236}">
                <a16:creationId xmlns:a16="http://schemas.microsoft.com/office/drawing/2014/main" id="{71CBC117-D48A-F64A-A15D-F6AF54AF2931}"/>
              </a:ext>
            </a:extLst>
          </p:cNvPr>
          <p:cNvSpPr txBox="1">
            <a:spLocks noChangeArrowheads="1"/>
          </p:cNvSpPr>
          <p:nvPr/>
        </p:nvSpPr>
        <p:spPr bwMode="auto">
          <a:xfrm>
            <a:off x="2438400" y="5545138"/>
            <a:ext cx="7315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Scientists estimate that there are roughly 20,000</a:t>
            </a: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to 25,000 polar bears throughout the Arctic.</a:t>
            </a:r>
          </a:p>
        </p:txBody>
      </p:sp>
      <p:pic>
        <p:nvPicPr>
          <p:cNvPr id="12290" name="Picture 5" descr="A dog standing in the water&#10;&#10;Description automatically generated">
            <a:extLst>
              <a:ext uri="{FF2B5EF4-FFF2-40B4-BE49-F238E27FC236}">
                <a16:creationId xmlns:a16="http://schemas.microsoft.com/office/drawing/2014/main" id="{573DEFDD-75BC-B741-8110-6BED612C5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8">
            <a:extLst>
              <a:ext uri="{FF2B5EF4-FFF2-40B4-BE49-F238E27FC236}">
                <a16:creationId xmlns:a16="http://schemas.microsoft.com/office/drawing/2014/main" id="{B341B345-1B33-CC4B-858D-2C99B260A231}"/>
              </a:ext>
            </a:extLst>
          </p:cNvPr>
          <p:cNvSpPr>
            <a:spLocks noGrp="1"/>
          </p:cNvSpPr>
          <p:nvPr>
            <p:ph sz="half" idx="4294967295"/>
          </p:nvPr>
        </p:nvSpPr>
        <p:spPr bwMode="auto">
          <a:xfrm>
            <a:off x="727075" y="1974850"/>
            <a:ext cx="4852988" cy="3213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algn="ctr">
              <a:buFont typeface="Arial" panose="020B0604020202020204" pitchFamily="34" charset="0"/>
              <a:buNone/>
            </a:pPr>
            <a:r>
              <a:rPr lang="en-US" altLang="en-US" sz="2400">
                <a:solidFill>
                  <a:srgbClr val="FFFFF4"/>
                </a:solidFill>
                <a:latin typeface="Open Sans" panose="020B0606030504020204" pitchFamily="34" charset="0"/>
                <a:ea typeface="ＭＳ Ｐゴシック" panose="020B0600070205080204" pitchFamily="34" charset="-128"/>
                <a:cs typeface="Open Sans" panose="020B0606030504020204" pitchFamily="34" charset="0"/>
              </a:rPr>
              <a:t>Adult male polar bears weigh from 351 to more than 544 kilos (775-1,200 pounds). </a:t>
            </a:r>
          </a:p>
          <a:p>
            <a:pPr marL="0" algn="ctr">
              <a:buFont typeface="Arial" panose="020B0604020202020204" pitchFamily="34" charset="0"/>
              <a:buNone/>
            </a:pPr>
            <a:endParaRPr lang="en-US" altLang="en-US" sz="2400">
              <a:solidFill>
                <a:srgbClr val="FFFFF4"/>
              </a:solidFill>
              <a:latin typeface="Open Sans" panose="020B0606030504020204" pitchFamily="34" charset="0"/>
              <a:ea typeface="ＭＳ Ｐゴシック" panose="020B0600070205080204" pitchFamily="34" charset="-128"/>
              <a:cs typeface="Open Sans" panose="020B0606030504020204" pitchFamily="34" charset="0"/>
            </a:endParaRPr>
          </a:p>
          <a:p>
            <a:pPr marL="0" algn="ctr">
              <a:buFont typeface="Arial" panose="020B0604020202020204" pitchFamily="34" charset="0"/>
              <a:buNone/>
            </a:pPr>
            <a:r>
              <a:rPr lang="en-US" altLang="en-US" sz="2400">
                <a:solidFill>
                  <a:srgbClr val="FFFFF4"/>
                </a:solidFill>
                <a:latin typeface="Open Sans" panose="020B0606030504020204" pitchFamily="34" charset="0"/>
                <a:ea typeface="ＭＳ Ｐゴシック" panose="020B0600070205080204" pitchFamily="34" charset="-128"/>
                <a:cs typeface="Open Sans" panose="020B0606030504020204" pitchFamily="34" charset="0"/>
              </a:rPr>
              <a:t>Females are considerably smaller, normally weighing 150 to 295 kilos (330 to 650 pounds).</a:t>
            </a:r>
          </a:p>
        </p:txBody>
      </p:sp>
      <p:pic>
        <p:nvPicPr>
          <p:cNvPr id="14338" name="Picture 5" descr="A polar bear in the snow&#10;&#10;Description automatically generated">
            <a:extLst>
              <a:ext uri="{FF2B5EF4-FFF2-40B4-BE49-F238E27FC236}">
                <a16:creationId xmlns:a16="http://schemas.microsoft.com/office/drawing/2014/main" id="{025A5C25-3EFC-5C46-B5B8-195B1F110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0550" y="0"/>
            <a:ext cx="5251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3">
            <a:extLst>
              <a:ext uri="{FF2B5EF4-FFF2-40B4-BE49-F238E27FC236}">
                <a16:creationId xmlns:a16="http://schemas.microsoft.com/office/drawing/2014/main" id="{AB3C28A1-A31A-3441-8AB8-0C12723753B4}"/>
              </a:ext>
            </a:extLst>
          </p:cNvPr>
          <p:cNvSpPr txBox="1">
            <a:spLocks noChangeArrowheads="1"/>
          </p:cNvSpPr>
          <p:nvPr/>
        </p:nvSpPr>
        <p:spPr bwMode="auto">
          <a:xfrm>
            <a:off x="608013" y="5495925"/>
            <a:ext cx="10975975"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Adult male polar bears measure 2 to 3.1 meters long (6.5 feet to 12 feet).</a:t>
            </a:r>
          </a:p>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Females measure 1.5 to 2.4 meters long (5 to 9 feet).</a:t>
            </a:r>
          </a:p>
        </p:txBody>
      </p:sp>
      <p:pic>
        <p:nvPicPr>
          <p:cNvPr id="16386" name="Picture 4" descr="A polar bear walking around in the ocean&#10;&#10;Description automatically generated">
            <a:extLst>
              <a:ext uri="{FF2B5EF4-FFF2-40B4-BE49-F238E27FC236}">
                <a16:creationId xmlns:a16="http://schemas.microsoft.com/office/drawing/2014/main" id="{E08AC698-164D-BB4F-81CA-E4F70078B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3">
            <a:extLst>
              <a:ext uri="{FF2B5EF4-FFF2-40B4-BE49-F238E27FC236}">
                <a16:creationId xmlns:a16="http://schemas.microsoft.com/office/drawing/2014/main" id="{4121D320-60F9-6747-9364-632205EE34F6}"/>
              </a:ext>
            </a:extLst>
          </p:cNvPr>
          <p:cNvSpPr txBox="1">
            <a:spLocks noChangeArrowheads="1"/>
          </p:cNvSpPr>
          <p:nvPr/>
        </p:nvSpPr>
        <p:spPr bwMode="auto">
          <a:xfrm>
            <a:off x="6454775" y="1663700"/>
            <a:ext cx="6262688"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a:solidFill>
                  <a:srgbClr val="FFFFF4"/>
                </a:solidFill>
                <a:latin typeface="Open Sans" panose="020B0606030504020204" pitchFamily="34" charset="0"/>
                <a:cs typeface="Open Sans" panose="020B0606030504020204" pitchFamily="34" charset="0"/>
              </a:rPr>
              <a:t>Polar bears are perfectly</a:t>
            </a: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adapted for survival</a:t>
            </a: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in the Far North.</a:t>
            </a:r>
          </a:p>
          <a:p>
            <a:pPr algn="ctr" eaLnBrk="1" hangingPunct="1">
              <a:spcBef>
                <a:spcPct val="50000"/>
              </a:spcBef>
            </a:pP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They are well-insulated</a:t>
            </a: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against the cold,</a:t>
            </a: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with two layers of fur</a:t>
            </a: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that include a thick</a:t>
            </a: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undercoat topped</a:t>
            </a:r>
            <a:br>
              <a:rPr lang="en-US" altLang="en-US" sz="2400">
                <a:solidFill>
                  <a:srgbClr val="FFFFF4"/>
                </a:solidFill>
                <a:latin typeface="Open Sans" panose="020B0606030504020204" pitchFamily="34" charset="0"/>
                <a:cs typeface="Open Sans" panose="020B0606030504020204" pitchFamily="34" charset="0"/>
              </a:rPr>
            </a:br>
            <a:r>
              <a:rPr lang="en-US" altLang="en-US" sz="2400">
                <a:solidFill>
                  <a:srgbClr val="FFFFF4"/>
                </a:solidFill>
                <a:latin typeface="Open Sans" panose="020B0606030504020204" pitchFamily="34" charset="0"/>
                <a:cs typeface="Open Sans" panose="020B0606030504020204" pitchFamily="34" charset="0"/>
              </a:rPr>
              <a:t>by guard hairs.</a:t>
            </a:r>
          </a:p>
        </p:txBody>
      </p:sp>
      <p:pic>
        <p:nvPicPr>
          <p:cNvPr id="18434" name="Picture 6" descr="A close up of a bird&#10;&#10;Description automatically generated">
            <a:extLst>
              <a:ext uri="{FF2B5EF4-FFF2-40B4-BE49-F238E27FC236}">
                <a16:creationId xmlns:a16="http://schemas.microsoft.com/office/drawing/2014/main" id="{023B0606-225B-8444-B7A8-2E9805A1D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theme/theme1.xml><?xml version="1.0" encoding="utf-8"?>
<a:theme xmlns:a="http://schemas.openxmlformats.org/drawingml/2006/main" name="2_Office Theme">
  <a:themeElements>
    <a:clrScheme name="PBI 1">
      <a:dk1>
        <a:srgbClr val="005596"/>
      </a:dk1>
      <a:lt1>
        <a:srgbClr val="D3D3D3"/>
      </a:lt1>
      <a:dk2>
        <a:srgbClr val="67A3C2"/>
      </a:dk2>
      <a:lt2>
        <a:srgbClr val="FFF2DC"/>
      </a:lt2>
      <a:accent1>
        <a:srgbClr val="FFCE68"/>
      </a:accent1>
      <a:accent2>
        <a:srgbClr val="D47243"/>
      </a:accent2>
      <a:accent3>
        <a:srgbClr val="5EABBF"/>
      </a:accent3>
      <a:accent4>
        <a:srgbClr val="6B77B9"/>
      </a:accent4>
      <a:accent5>
        <a:srgbClr val="88D0C4"/>
      </a:accent5>
      <a:accent6>
        <a:srgbClr val="F79646"/>
      </a:accent6>
      <a:hlink>
        <a:srgbClr val="016699"/>
      </a:hlink>
      <a:folHlink>
        <a:srgbClr val="7C797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4093</TotalTime>
  <Words>1463</Words>
  <Application>Microsoft Macintosh PowerPoint</Application>
  <PresentationFormat>Widescreen</PresentationFormat>
  <Paragraphs>121</Paragraphs>
  <Slides>31</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Open Sans</vt:lpstr>
      <vt:lpstr>Open Sans ExtraBold</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Polar Bears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Kathryn Foat</dc:creator>
  <cp:lastModifiedBy>Emily Ringer</cp:lastModifiedBy>
  <cp:revision>153</cp:revision>
  <cp:lastPrinted>2010-12-22T16:04:27Z</cp:lastPrinted>
  <dcterms:created xsi:type="dcterms:W3CDTF">2011-01-17T15:08:17Z</dcterms:created>
  <dcterms:modified xsi:type="dcterms:W3CDTF">2020-04-16T14:43:50Z</dcterms:modified>
</cp:coreProperties>
</file>