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85"/>
  </p:notesMasterIdLst>
  <p:sldIdLst>
    <p:sldId id="286" r:id="rId2"/>
    <p:sldId id="450" r:id="rId3"/>
    <p:sldId id="294" r:id="rId4"/>
    <p:sldId id="355" r:id="rId5"/>
    <p:sldId id="369" r:id="rId6"/>
    <p:sldId id="296" r:id="rId7"/>
    <p:sldId id="346" r:id="rId8"/>
    <p:sldId id="377" r:id="rId9"/>
    <p:sldId id="421" r:id="rId10"/>
    <p:sldId id="304" r:id="rId11"/>
    <p:sldId id="306" r:id="rId12"/>
    <p:sldId id="310" r:id="rId13"/>
    <p:sldId id="407" r:id="rId14"/>
    <p:sldId id="412" r:id="rId15"/>
    <p:sldId id="288" r:id="rId16"/>
    <p:sldId id="423" r:id="rId17"/>
    <p:sldId id="453" r:id="rId18"/>
    <p:sldId id="380" r:id="rId19"/>
    <p:sldId id="411" r:id="rId20"/>
    <p:sldId id="396" r:id="rId21"/>
    <p:sldId id="389" r:id="rId22"/>
    <p:sldId id="404" r:id="rId23"/>
    <p:sldId id="402" r:id="rId24"/>
    <p:sldId id="406" r:id="rId25"/>
    <p:sldId id="405" r:id="rId26"/>
    <p:sldId id="403" r:id="rId27"/>
    <p:sldId id="316" r:id="rId28"/>
    <p:sldId id="315" r:id="rId29"/>
    <p:sldId id="413" r:id="rId30"/>
    <p:sldId id="312" r:id="rId31"/>
    <p:sldId id="415" r:id="rId32"/>
    <p:sldId id="379" r:id="rId33"/>
    <p:sldId id="339" r:id="rId34"/>
    <p:sldId id="333" r:id="rId35"/>
    <p:sldId id="392" r:id="rId36"/>
    <p:sldId id="325" r:id="rId37"/>
    <p:sldId id="318" r:id="rId38"/>
    <p:sldId id="349" r:id="rId39"/>
    <p:sldId id="414" r:id="rId40"/>
    <p:sldId id="425" r:id="rId41"/>
    <p:sldId id="434" r:id="rId42"/>
    <p:sldId id="435" r:id="rId43"/>
    <p:sldId id="427" r:id="rId44"/>
    <p:sldId id="428" r:id="rId45"/>
    <p:sldId id="433" r:id="rId46"/>
    <p:sldId id="430" r:id="rId47"/>
    <p:sldId id="436" r:id="rId48"/>
    <p:sldId id="432" r:id="rId49"/>
    <p:sldId id="437" r:id="rId50"/>
    <p:sldId id="439" r:id="rId51"/>
    <p:sldId id="338" r:id="rId52"/>
    <p:sldId id="416" r:id="rId53"/>
    <p:sldId id="340" r:id="rId54"/>
    <p:sldId id="326" r:id="rId55"/>
    <p:sldId id="360" r:id="rId56"/>
    <p:sldId id="327" r:id="rId57"/>
    <p:sldId id="390" r:id="rId58"/>
    <p:sldId id="391" r:id="rId59"/>
    <p:sldId id="335" r:id="rId60"/>
    <p:sldId id="298" r:id="rId61"/>
    <p:sldId id="385" r:id="rId62"/>
    <p:sldId id="382" r:id="rId63"/>
    <p:sldId id="400" r:id="rId64"/>
    <p:sldId id="320" r:id="rId65"/>
    <p:sldId id="388" r:id="rId66"/>
    <p:sldId id="383" r:id="rId67"/>
    <p:sldId id="381" r:id="rId68"/>
    <p:sldId id="455" r:id="rId69"/>
    <p:sldId id="332" r:id="rId70"/>
    <p:sldId id="337" r:id="rId71"/>
    <p:sldId id="387" r:id="rId72"/>
    <p:sldId id="321" r:id="rId73"/>
    <p:sldId id="452" r:id="rId74"/>
    <p:sldId id="448" r:id="rId75"/>
    <p:sldId id="372" r:id="rId76"/>
    <p:sldId id="420" r:id="rId77"/>
    <p:sldId id="353" r:id="rId78"/>
    <p:sldId id="445" r:id="rId79"/>
    <p:sldId id="441" r:id="rId80"/>
    <p:sldId id="446" r:id="rId81"/>
    <p:sldId id="447" r:id="rId82"/>
    <p:sldId id="395" r:id="rId83"/>
    <p:sldId id="454" r:id="rId8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r, Joshua" initials="EJ" lastIdx="16" clrIdx="0">
    <p:extLst>
      <p:ext uri="{19B8F6BF-5375-455C-9EA6-DF929625EA0E}">
        <p15:presenceInfo xmlns:p15="http://schemas.microsoft.com/office/powerpoint/2012/main" userId="Eller, Joshu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BBCD74-ED1B-4496-B3D2-3CE42379772B}" v="1" dt="2025-12-15T15:01:18.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512" autoAdjust="0"/>
    <p:restoredTop sz="93162" autoAdjust="0"/>
  </p:normalViewPr>
  <p:slideViewPr>
    <p:cSldViewPr>
      <p:cViewPr varScale="1">
        <p:scale>
          <a:sx n="106" d="100"/>
          <a:sy n="106" d="100"/>
        </p:scale>
        <p:origin x="240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lein, Justin" userId="31ef1919-3b56-4338-81d1-ff10c85e7cc0" providerId="ADAL" clId="{24BBCD74-ED1B-4496-B3D2-3CE42379772B}"/>
    <pc:docChg chg="modSld">
      <pc:chgData name="Klein, Justin" userId="31ef1919-3b56-4338-81d1-ff10c85e7cc0" providerId="ADAL" clId="{24BBCD74-ED1B-4496-B3D2-3CE42379772B}" dt="2025-12-15T15:14:23.416" v="52" actId="20577"/>
      <pc:docMkLst>
        <pc:docMk/>
      </pc:docMkLst>
      <pc:sldChg chg="modSp">
        <pc:chgData name="Klein, Justin" userId="31ef1919-3b56-4338-81d1-ff10c85e7cc0" providerId="ADAL" clId="{24BBCD74-ED1B-4496-B3D2-3CE42379772B}" dt="2025-12-15T15:01:18.032" v="0" actId="20577"/>
        <pc:sldMkLst>
          <pc:docMk/>
          <pc:sldMk cId="0" sldId="286"/>
        </pc:sldMkLst>
        <pc:spChg chg="mod">
          <ac:chgData name="Klein, Justin" userId="31ef1919-3b56-4338-81d1-ff10c85e7cc0" providerId="ADAL" clId="{24BBCD74-ED1B-4496-B3D2-3CE42379772B}" dt="2025-12-15T15:01:18.032" v="0" actId="20577"/>
          <ac:spMkLst>
            <pc:docMk/>
            <pc:sldMk cId="0" sldId="286"/>
            <ac:spMk id="38914" creationId="{00000000-0000-0000-0000-000000000000}"/>
          </ac:spMkLst>
        </pc:spChg>
      </pc:sldChg>
      <pc:sldChg chg="modSp mod">
        <pc:chgData name="Klein, Justin" userId="31ef1919-3b56-4338-81d1-ff10c85e7cc0" providerId="ADAL" clId="{24BBCD74-ED1B-4496-B3D2-3CE42379772B}" dt="2025-12-15T15:10:03.461" v="50" actId="1076"/>
        <pc:sldMkLst>
          <pc:docMk/>
          <pc:sldMk cId="0" sldId="288"/>
        </pc:sldMkLst>
        <pc:spChg chg="mod">
          <ac:chgData name="Klein, Justin" userId="31ef1919-3b56-4338-81d1-ff10c85e7cc0" providerId="ADAL" clId="{24BBCD74-ED1B-4496-B3D2-3CE42379772B}" dt="2025-12-15T15:10:03.461" v="50" actId="1076"/>
          <ac:spMkLst>
            <pc:docMk/>
            <pc:sldMk cId="0" sldId="288"/>
            <ac:spMk id="6" creationId="{00000000-0000-0000-0000-000000000000}"/>
          </ac:spMkLst>
        </pc:spChg>
      </pc:sldChg>
      <pc:sldChg chg="modSp mod">
        <pc:chgData name="Klein, Justin" userId="31ef1919-3b56-4338-81d1-ff10c85e7cc0" providerId="ADAL" clId="{24BBCD74-ED1B-4496-B3D2-3CE42379772B}" dt="2025-12-15T15:14:23.416" v="52" actId="20577"/>
        <pc:sldMkLst>
          <pc:docMk/>
          <pc:sldMk cId="0" sldId="318"/>
        </pc:sldMkLst>
        <pc:spChg chg="mod">
          <ac:chgData name="Klein, Justin" userId="31ef1919-3b56-4338-81d1-ff10c85e7cc0" providerId="ADAL" clId="{24BBCD74-ED1B-4496-B3D2-3CE42379772B}" dt="2025-12-15T15:14:23.416" v="52" actId="20577"/>
          <ac:spMkLst>
            <pc:docMk/>
            <pc:sldMk cId="0" sldId="318"/>
            <ac:spMk id="4" creationId="{00000000-0000-0000-0000-000000000000}"/>
          </ac:spMkLst>
        </pc:spChg>
      </pc:sldChg>
      <pc:sldChg chg="modSp mod">
        <pc:chgData name="Klein, Justin" userId="31ef1919-3b56-4338-81d1-ff10c85e7cc0" providerId="ADAL" clId="{24BBCD74-ED1B-4496-B3D2-3CE42379772B}" dt="2025-12-15T15:01:34.173" v="2" actId="20577"/>
        <pc:sldMkLst>
          <pc:docMk/>
          <pc:sldMk cId="3481855247" sldId="450"/>
        </pc:sldMkLst>
        <pc:spChg chg="mod">
          <ac:chgData name="Klein, Justin" userId="31ef1919-3b56-4338-81d1-ff10c85e7cc0" providerId="ADAL" clId="{24BBCD74-ED1B-4496-B3D2-3CE42379772B}" dt="2025-12-15T15:01:34.173" v="2" actId="20577"/>
          <ac:spMkLst>
            <pc:docMk/>
            <pc:sldMk cId="3481855247" sldId="450"/>
            <ac:spMk id="4" creationId="{00000000-0000-0000-0000-000000000000}"/>
          </ac:spMkLst>
        </pc:sp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www.cltairport.com/business/business-resource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cltairport.com/business/business-resources/"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721BBF-DEFC-47E7-9568-BDD2890D9AA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A54D953-DFFA-4D89-A950-2DDE69F3D7D4}">
      <dgm:prSet/>
      <dgm:spPr/>
      <dgm:t>
        <a:bodyPr/>
        <a:lstStyle/>
        <a:p>
          <a:r>
            <a:rPr lang="en-US"/>
            <a:t>Oil containers with </a:t>
          </a:r>
          <a:r>
            <a:rPr lang="en-US" b="1"/>
            <a:t>at least 55 gallons</a:t>
          </a:r>
          <a:r>
            <a:rPr lang="en-US"/>
            <a:t>, including drums and intermediate bulk containers (e.g. “tote tanks”) are specifically included in the scope of the rules;</a:t>
          </a:r>
        </a:p>
      </dgm:t>
    </dgm:pt>
    <dgm:pt modelId="{AFE121AC-2C27-4E00-ACDA-F93A6194F13B}" type="parTrans" cxnId="{73CF880D-5C5C-4C54-95CB-EAFBEC3616B7}">
      <dgm:prSet/>
      <dgm:spPr/>
      <dgm:t>
        <a:bodyPr/>
        <a:lstStyle/>
        <a:p>
          <a:endParaRPr lang="en-US"/>
        </a:p>
      </dgm:t>
    </dgm:pt>
    <dgm:pt modelId="{B029B566-3704-4F80-BAD0-18FD2ACF49D2}" type="sibTrans" cxnId="{73CF880D-5C5C-4C54-95CB-EAFBEC3616B7}">
      <dgm:prSet/>
      <dgm:spPr/>
      <dgm:t>
        <a:bodyPr/>
        <a:lstStyle/>
        <a:p>
          <a:endParaRPr lang="en-US"/>
        </a:p>
      </dgm:t>
    </dgm:pt>
    <dgm:pt modelId="{9F0431D9-D7AB-45E5-B9C5-5188C8C707D4}">
      <dgm:prSet/>
      <dgm:spPr/>
      <dgm:t>
        <a:bodyPr/>
        <a:lstStyle/>
        <a:p>
          <a:r>
            <a:rPr lang="en-US"/>
            <a:t>Animal and vegetable oils, soluble oils, included;</a:t>
          </a:r>
        </a:p>
      </dgm:t>
    </dgm:pt>
    <dgm:pt modelId="{1B6BA89D-8EC1-4629-A99C-DF0681B975DD}" type="parTrans" cxnId="{D26EDB79-EC37-4D32-AE6D-69D5E96D6E9B}">
      <dgm:prSet/>
      <dgm:spPr/>
      <dgm:t>
        <a:bodyPr/>
        <a:lstStyle/>
        <a:p>
          <a:endParaRPr lang="en-US"/>
        </a:p>
      </dgm:t>
    </dgm:pt>
    <dgm:pt modelId="{8A02F9FB-97DA-475F-8ADE-E999CF29DE20}" type="sibTrans" cxnId="{D26EDB79-EC37-4D32-AE6D-69D5E96D6E9B}">
      <dgm:prSet/>
      <dgm:spPr/>
      <dgm:t>
        <a:bodyPr/>
        <a:lstStyle/>
        <a:p>
          <a:endParaRPr lang="en-US"/>
        </a:p>
      </dgm:t>
    </dgm:pt>
    <dgm:pt modelId="{A58FA486-7BF0-4A20-8884-1717C6ED4791}">
      <dgm:prSet/>
      <dgm:spPr/>
      <dgm:t>
        <a:bodyPr/>
        <a:lstStyle/>
        <a:p>
          <a:r>
            <a:rPr lang="en-US"/>
            <a:t>Oil filled equipment is exempt from secondary containment &amp; inspections.  So is mobile equipment, so long as it is operated within the boundaries of the “facility”; and</a:t>
          </a:r>
        </a:p>
      </dgm:t>
    </dgm:pt>
    <dgm:pt modelId="{8098AC3B-654C-4A54-AC94-799008B6DC63}" type="parTrans" cxnId="{9FE77260-FF11-4816-82B1-4E111663BD6C}">
      <dgm:prSet/>
      <dgm:spPr/>
      <dgm:t>
        <a:bodyPr/>
        <a:lstStyle/>
        <a:p>
          <a:endParaRPr lang="en-US"/>
        </a:p>
      </dgm:t>
    </dgm:pt>
    <dgm:pt modelId="{2D879C59-232E-4BAA-9EB3-C098D6AF573B}" type="sibTrans" cxnId="{9FE77260-FF11-4816-82B1-4E111663BD6C}">
      <dgm:prSet/>
      <dgm:spPr/>
      <dgm:t>
        <a:bodyPr/>
        <a:lstStyle/>
        <a:p>
          <a:endParaRPr lang="en-US"/>
        </a:p>
      </dgm:t>
    </dgm:pt>
    <dgm:pt modelId="{F0E53BD6-804C-48CC-9AA5-4733C1254A8A}">
      <dgm:prSet/>
      <dgm:spPr/>
      <dgm:t>
        <a:bodyPr/>
        <a:lstStyle/>
        <a:p>
          <a:r>
            <a:rPr lang="en-US"/>
            <a:t>Requirements include increased secondary containment capacity to hold both the largest tank volume plus precipitation. </a:t>
          </a:r>
        </a:p>
      </dgm:t>
    </dgm:pt>
    <dgm:pt modelId="{2D9EAC3B-93FF-482F-A5D6-28559107BE54}" type="parTrans" cxnId="{48A4EE27-FCFD-40C2-8E71-AC0D98EF9119}">
      <dgm:prSet/>
      <dgm:spPr/>
      <dgm:t>
        <a:bodyPr/>
        <a:lstStyle/>
        <a:p>
          <a:endParaRPr lang="en-US"/>
        </a:p>
      </dgm:t>
    </dgm:pt>
    <dgm:pt modelId="{7FEF23BC-EB7C-427B-B3AD-3A943855CD95}" type="sibTrans" cxnId="{48A4EE27-FCFD-40C2-8E71-AC0D98EF9119}">
      <dgm:prSet/>
      <dgm:spPr/>
      <dgm:t>
        <a:bodyPr/>
        <a:lstStyle/>
        <a:p>
          <a:endParaRPr lang="en-US"/>
        </a:p>
      </dgm:t>
    </dgm:pt>
    <dgm:pt modelId="{6D062523-2C11-4134-B0D8-D961733DBB00}">
      <dgm:prSet/>
      <dgm:spPr/>
      <dgm:t>
        <a:bodyPr/>
        <a:lstStyle/>
        <a:p>
          <a:r>
            <a:rPr lang="en-US"/>
            <a:t>1 gallon of oil contaminates a million gallons of fresh water</a:t>
          </a:r>
        </a:p>
      </dgm:t>
    </dgm:pt>
    <dgm:pt modelId="{2C31C4AD-FD49-446B-A357-FD7AEA466BE5}" type="parTrans" cxnId="{13D89729-B97B-4344-ABB4-DC567EEC3B1F}">
      <dgm:prSet/>
      <dgm:spPr/>
      <dgm:t>
        <a:bodyPr/>
        <a:lstStyle/>
        <a:p>
          <a:endParaRPr lang="en-US"/>
        </a:p>
      </dgm:t>
    </dgm:pt>
    <dgm:pt modelId="{64E3A133-FE8F-4901-B097-606429ACCE7E}" type="sibTrans" cxnId="{13D89729-B97B-4344-ABB4-DC567EEC3B1F}">
      <dgm:prSet/>
      <dgm:spPr/>
      <dgm:t>
        <a:bodyPr/>
        <a:lstStyle/>
        <a:p>
          <a:endParaRPr lang="en-US"/>
        </a:p>
      </dgm:t>
    </dgm:pt>
    <dgm:pt modelId="{1A8EDEE3-1514-4CFC-96AC-90917FB3E2EF}" type="pres">
      <dgm:prSet presAssocID="{6E721BBF-DEFC-47E7-9568-BDD2890D9AAB}" presName="linear" presStyleCnt="0">
        <dgm:presLayoutVars>
          <dgm:animLvl val="lvl"/>
          <dgm:resizeHandles val="exact"/>
        </dgm:presLayoutVars>
      </dgm:prSet>
      <dgm:spPr/>
    </dgm:pt>
    <dgm:pt modelId="{934C8D07-8B5C-44DC-AED6-6A774F67A67A}" type="pres">
      <dgm:prSet presAssocID="{DA54D953-DFFA-4D89-A950-2DDE69F3D7D4}" presName="parentText" presStyleLbl="node1" presStyleIdx="0" presStyleCnt="5">
        <dgm:presLayoutVars>
          <dgm:chMax val="0"/>
          <dgm:bulletEnabled val="1"/>
        </dgm:presLayoutVars>
      </dgm:prSet>
      <dgm:spPr/>
    </dgm:pt>
    <dgm:pt modelId="{EA5947E9-8681-4B6B-9CC2-18F1CB32A9EA}" type="pres">
      <dgm:prSet presAssocID="{B029B566-3704-4F80-BAD0-18FD2ACF49D2}" presName="spacer" presStyleCnt="0"/>
      <dgm:spPr/>
    </dgm:pt>
    <dgm:pt modelId="{51DF7672-5A5F-40D0-91E2-E135CAFDC0FB}" type="pres">
      <dgm:prSet presAssocID="{9F0431D9-D7AB-45E5-B9C5-5188C8C707D4}" presName="parentText" presStyleLbl="node1" presStyleIdx="1" presStyleCnt="5">
        <dgm:presLayoutVars>
          <dgm:chMax val="0"/>
          <dgm:bulletEnabled val="1"/>
        </dgm:presLayoutVars>
      </dgm:prSet>
      <dgm:spPr/>
    </dgm:pt>
    <dgm:pt modelId="{6A36AFE0-2BD1-4712-8362-92273FF65873}" type="pres">
      <dgm:prSet presAssocID="{8A02F9FB-97DA-475F-8ADE-E999CF29DE20}" presName="spacer" presStyleCnt="0"/>
      <dgm:spPr/>
    </dgm:pt>
    <dgm:pt modelId="{2F26076F-56C1-490B-845E-C93D56F4E513}" type="pres">
      <dgm:prSet presAssocID="{A58FA486-7BF0-4A20-8884-1717C6ED4791}" presName="parentText" presStyleLbl="node1" presStyleIdx="2" presStyleCnt="5">
        <dgm:presLayoutVars>
          <dgm:chMax val="0"/>
          <dgm:bulletEnabled val="1"/>
        </dgm:presLayoutVars>
      </dgm:prSet>
      <dgm:spPr/>
    </dgm:pt>
    <dgm:pt modelId="{A463FAE6-D778-411C-BBDC-E18312442AB2}" type="pres">
      <dgm:prSet presAssocID="{2D879C59-232E-4BAA-9EB3-C098D6AF573B}" presName="spacer" presStyleCnt="0"/>
      <dgm:spPr/>
    </dgm:pt>
    <dgm:pt modelId="{2DA57B1A-1360-4CE4-824B-F53F828A6E04}" type="pres">
      <dgm:prSet presAssocID="{F0E53BD6-804C-48CC-9AA5-4733C1254A8A}" presName="parentText" presStyleLbl="node1" presStyleIdx="3" presStyleCnt="5">
        <dgm:presLayoutVars>
          <dgm:chMax val="0"/>
          <dgm:bulletEnabled val="1"/>
        </dgm:presLayoutVars>
      </dgm:prSet>
      <dgm:spPr/>
    </dgm:pt>
    <dgm:pt modelId="{DA0ACC24-1045-4924-A91B-F258AFB02D7E}" type="pres">
      <dgm:prSet presAssocID="{7FEF23BC-EB7C-427B-B3AD-3A943855CD95}" presName="spacer" presStyleCnt="0"/>
      <dgm:spPr/>
    </dgm:pt>
    <dgm:pt modelId="{803FDC3D-DF1C-4DA4-A849-C768E2E69C53}" type="pres">
      <dgm:prSet presAssocID="{6D062523-2C11-4134-B0D8-D961733DBB00}" presName="parentText" presStyleLbl="node1" presStyleIdx="4" presStyleCnt="5">
        <dgm:presLayoutVars>
          <dgm:chMax val="0"/>
          <dgm:bulletEnabled val="1"/>
        </dgm:presLayoutVars>
      </dgm:prSet>
      <dgm:spPr/>
    </dgm:pt>
  </dgm:ptLst>
  <dgm:cxnLst>
    <dgm:cxn modelId="{73CF880D-5C5C-4C54-95CB-EAFBEC3616B7}" srcId="{6E721BBF-DEFC-47E7-9568-BDD2890D9AAB}" destId="{DA54D953-DFFA-4D89-A950-2DDE69F3D7D4}" srcOrd="0" destOrd="0" parTransId="{AFE121AC-2C27-4E00-ACDA-F93A6194F13B}" sibTransId="{B029B566-3704-4F80-BAD0-18FD2ACF49D2}"/>
    <dgm:cxn modelId="{0CBF280F-8C8F-4DAB-BB86-FEB0A690030E}" type="presOf" srcId="{6E721BBF-DEFC-47E7-9568-BDD2890D9AAB}" destId="{1A8EDEE3-1514-4CFC-96AC-90917FB3E2EF}" srcOrd="0" destOrd="0" presId="urn:microsoft.com/office/officeart/2005/8/layout/vList2"/>
    <dgm:cxn modelId="{411D9320-8F2B-427A-A29F-A4A510A30BE3}" type="presOf" srcId="{DA54D953-DFFA-4D89-A950-2DDE69F3D7D4}" destId="{934C8D07-8B5C-44DC-AED6-6A774F67A67A}" srcOrd="0" destOrd="0" presId="urn:microsoft.com/office/officeart/2005/8/layout/vList2"/>
    <dgm:cxn modelId="{48A4EE27-FCFD-40C2-8E71-AC0D98EF9119}" srcId="{6E721BBF-DEFC-47E7-9568-BDD2890D9AAB}" destId="{F0E53BD6-804C-48CC-9AA5-4733C1254A8A}" srcOrd="3" destOrd="0" parTransId="{2D9EAC3B-93FF-482F-A5D6-28559107BE54}" sibTransId="{7FEF23BC-EB7C-427B-B3AD-3A943855CD95}"/>
    <dgm:cxn modelId="{13D89729-B97B-4344-ABB4-DC567EEC3B1F}" srcId="{6E721BBF-DEFC-47E7-9568-BDD2890D9AAB}" destId="{6D062523-2C11-4134-B0D8-D961733DBB00}" srcOrd="4" destOrd="0" parTransId="{2C31C4AD-FD49-446B-A357-FD7AEA466BE5}" sibTransId="{64E3A133-FE8F-4901-B097-606429ACCE7E}"/>
    <dgm:cxn modelId="{9FE77260-FF11-4816-82B1-4E111663BD6C}" srcId="{6E721BBF-DEFC-47E7-9568-BDD2890D9AAB}" destId="{A58FA486-7BF0-4A20-8884-1717C6ED4791}" srcOrd="2" destOrd="0" parTransId="{8098AC3B-654C-4A54-AC94-799008B6DC63}" sibTransId="{2D879C59-232E-4BAA-9EB3-C098D6AF573B}"/>
    <dgm:cxn modelId="{D26EDB79-EC37-4D32-AE6D-69D5E96D6E9B}" srcId="{6E721BBF-DEFC-47E7-9568-BDD2890D9AAB}" destId="{9F0431D9-D7AB-45E5-B9C5-5188C8C707D4}" srcOrd="1" destOrd="0" parTransId="{1B6BA89D-8EC1-4629-A99C-DF0681B975DD}" sibTransId="{8A02F9FB-97DA-475F-8ADE-E999CF29DE20}"/>
    <dgm:cxn modelId="{F2E45299-DD81-44D1-B9F8-63F90BE63DF0}" type="presOf" srcId="{9F0431D9-D7AB-45E5-B9C5-5188C8C707D4}" destId="{51DF7672-5A5F-40D0-91E2-E135CAFDC0FB}" srcOrd="0" destOrd="0" presId="urn:microsoft.com/office/officeart/2005/8/layout/vList2"/>
    <dgm:cxn modelId="{D2C845BE-A09C-4F68-8D34-25E1072C13D1}" type="presOf" srcId="{A58FA486-7BF0-4A20-8884-1717C6ED4791}" destId="{2F26076F-56C1-490B-845E-C93D56F4E513}" srcOrd="0" destOrd="0" presId="urn:microsoft.com/office/officeart/2005/8/layout/vList2"/>
    <dgm:cxn modelId="{D56613BF-E8FF-4EC4-9636-DA32808422DD}" type="presOf" srcId="{6D062523-2C11-4134-B0D8-D961733DBB00}" destId="{803FDC3D-DF1C-4DA4-A849-C768E2E69C53}" srcOrd="0" destOrd="0" presId="urn:microsoft.com/office/officeart/2005/8/layout/vList2"/>
    <dgm:cxn modelId="{E82E8FF6-A885-437B-9B57-ECCA3F33E589}" type="presOf" srcId="{F0E53BD6-804C-48CC-9AA5-4733C1254A8A}" destId="{2DA57B1A-1360-4CE4-824B-F53F828A6E04}" srcOrd="0" destOrd="0" presId="urn:microsoft.com/office/officeart/2005/8/layout/vList2"/>
    <dgm:cxn modelId="{384100C0-6B95-437E-ADDE-7BEEAF84091D}" type="presParOf" srcId="{1A8EDEE3-1514-4CFC-96AC-90917FB3E2EF}" destId="{934C8D07-8B5C-44DC-AED6-6A774F67A67A}" srcOrd="0" destOrd="0" presId="urn:microsoft.com/office/officeart/2005/8/layout/vList2"/>
    <dgm:cxn modelId="{A831D43A-2E4B-466C-B652-A961EE782252}" type="presParOf" srcId="{1A8EDEE3-1514-4CFC-96AC-90917FB3E2EF}" destId="{EA5947E9-8681-4B6B-9CC2-18F1CB32A9EA}" srcOrd="1" destOrd="0" presId="urn:microsoft.com/office/officeart/2005/8/layout/vList2"/>
    <dgm:cxn modelId="{291D1769-DEFC-448D-98B5-218EE09709CC}" type="presParOf" srcId="{1A8EDEE3-1514-4CFC-96AC-90917FB3E2EF}" destId="{51DF7672-5A5F-40D0-91E2-E135CAFDC0FB}" srcOrd="2" destOrd="0" presId="urn:microsoft.com/office/officeart/2005/8/layout/vList2"/>
    <dgm:cxn modelId="{AD759158-DE31-4786-A58B-B056FB628D09}" type="presParOf" srcId="{1A8EDEE3-1514-4CFC-96AC-90917FB3E2EF}" destId="{6A36AFE0-2BD1-4712-8362-92273FF65873}" srcOrd="3" destOrd="0" presId="urn:microsoft.com/office/officeart/2005/8/layout/vList2"/>
    <dgm:cxn modelId="{8C594C04-998A-4E29-95AC-FB19127BBB87}" type="presParOf" srcId="{1A8EDEE3-1514-4CFC-96AC-90917FB3E2EF}" destId="{2F26076F-56C1-490B-845E-C93D56F4E513}" srcOrd="4" destOrd="0" presId="urn:microsoft.com/office/officeart/2005/8/layout/vList2"/>
    <dgm:cxn modelId="{B5223396-E979-424E-8691-B8E8E41B5D50}" type="presParOf" srcId="{1A8EDEE3-1514-4CFC-96AC-90917FB3E2EF}" destId="{A463FAE6-D778-411C-BBDC-E18312442AB2}" srcOrd="5" destOrd="0" presId="urn:microsoft.com/office/officeart/2005/8/layout/vList2"/>
    <dgm:cxn modelId="{8FAA36C6-1A36-49CB-A545-128A256584C7}" type="presParOf" srcId="{1A8EDEE3-1514-4CFC-96AC-90917FB3E2EF}" destId="{2DA57B1A-1360-4CE4-824B-F53F828A6E04}" srcOrd="6" destOrd="0" presId="urn:microsoft.com/office/officeart/2005/8/layout/vList2"/>
    <dgm:cxn modelId="{8FBD72A0-09EC-4D34-8465-6A98CED5F542}" type="presParOf" srcId="{1A8EDEE3-1514-4CFC-96AC-90917FB3E2EF}" destId="{DA0ACC24-1045-4924-A91B-F258AFB02D7E}" srcOrd="7" destOrd="0" presId="urn:microsoft.com/office/officeart/2005/8/layout/vList2"/>
    <dgm:cxn modelId="{A014D4A5-04BC-4789-AEBD-AE705B6A7A9A}" type="presParOf" srcId="{1A8EDEE3-1514-4CFC-96AC-90917FB3E2EF}" destId="{803FDC3D-DF1C-4DA4-A849-C768E2E69C5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40A98A-2966-4C58-B790-B97CACD72D4C}"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D3F4EB5E-DA26-4039-A4C3-CCAE8FD5FF16}">
      <dgm:prSet/>
      <dgm:spPr/>
      <dgm:t>
        <a:bodyPr/>
        <a:lstStyle/>
        <a:p>
          <a:r>
            <a:rPr lang="en-US"/>
            <a:t>Additional training aids and documentation provided on the Airport’s website:</a:t>
          </a:r>
        </a:p>
      </dgm:t>
    </dgm:pt>
    <dgm:pt modelId="{DF78B73C-E585-4073-A823-6344BD033D1C}" type="parTrans" cxnId="{37A3833B-001D-40DF-9A30-964D4EA53A91}">
      <dgm:prSet/>
      <dgm:spPr/>
      <dgm:t>
        <a:bodyPr/>
        <a:lstStyle/>
        <a:p>
          <a:endParaRPr lang="en-US"/>
        </a:p>
      </dgm:t>
    </dgm:pt>
    <dgm:pt modelId="{57D56D86-5A0C-404D-A720-64AD2368F806}" type="sibTrans" cxnId="{37A3833B-001D-40DF-9A30-964D4EA53A91}">
      <dgm:prSet/>
      <dgm:spPr/>
      <dgm:t>
        <a:bodyPr/>
        <a:lstStyle/>
        <a:p>
          <a:endParaRPr lang="en-US"/>
        </a:p>
      </dgm:t>
    </dgm:pt>
    <dgm:pt modelId="{B5C04610-8D0A-4CA9-8774-99F13E3A7F95}">
      <dgm:prSet/>
      <dgm:spPr/>
      <dgm:t>
        <a:bodyPr/>
        <a:lstStyle/>
        <a:p>
          <a:r>
            <a:rPr lang="en-US"/>
            <a:t>Training Roster</a:t>
          </a:r>
        </a:p>
      </dgm:t>
    </dgm:pt>
    <dgm:pt modelId="{AFC8DD8A-BFFB-4598-9688-BCEBF6873303}" type="parTrans" cxnId="{BE8D8042-8F83-48B4-956B-21C690891A1C}">
      <dgm:prSet/>
      <dgm:spPr/>
      <dgm:t>
        <a:bodyPr/>
        <a:lstStyle/>
        <a:p>
          <a:endParaRPr lang="en-US"/>
        </a:p>
      </dgm:t>
    </dgm:pt>
    <dgm:pt modelId="{4DB08052-930D-492D-BA32-5C000A119472}" type="sibTrans" cxnId="{BE8D8042-8F83-48B4-956B-21C690891A1C}">
      <dgm:prSet/>
      <dgm:spPr/>
      <dgm:t>
        <a:bodyPr/>
        <a:lstStyle/>
        <a:p>
          <a:endParaRPr lang="en-US"/>
        </a:p>
      </dgm:t>
    </dgm:pt>
    <dgm:pt modelId="{6DF07DB9-7E18-4980-A2D7-208C6E47C641}">
      <dgm:prSet/>
      <dgm:spPr/>
      <dgm:t>
        <a:bodyPr/>
        <a:lstStyle/>
        <a:p>
          <a:r>
            <a:rPr lang="en-US"/>
            <a:t>Current Stormwater Pollution Prevention Plan (SWPPP)</a:t>
          </a:r>
        </a:p>
      </dgm:t>
    </dgm:pt>
    <dgm:pt modelId="{E911B287-7D4B-456A-B50E-6C6BE0878D1E}" type="parTrans" cxnId="{2ADEF56B-A039-4167-8BEF-EC876E88A4F6}">
      <dgm:prSet/>
      <dgm:spPr/>
      <dgm:t>
        <a:bodyPr/>
        <a:lstStyle/>
        <a:p>
          <a:endParaRPr lang="en-US"/>
        </a:p>
      </dgm:t>
    </dgm:pt>
    <dgm:pt modelId="{F77020DE-E113-409F-B2C2-FEBC8A37F130}" type="sibTrans" cxnId="{2ADEF56B-A039-4167-8BEF-EC876E88A4F6}">
      <dgm:prSet/>
      <dgm:spPr/>
      <dgm:t>
        <a:bodyPr/>
        <a:lstStyle/>
        <a:p>
          <a:endParaRPr lang="en-US"/>
        </a:p>
      </dgm:t>
    </dgm:pt>
    <dgm:pt modelId="{806A757D-9980-4AEC-A01F-D4F4C732D09E}">
      <dgm:prSet/>
      <dgm:spPr/>
      <dgm:t>
        <a:bodyPr/>
        <a:lstStyle/>
        <a:p>
          <a:r>
            <a:rPr lang="en-US"/>
            <a:t>Latest Annual Stormwater Training Presentation</a:t>
          </a:r>
        </a:p>
      </dgm:t>
    </dgm:pt>
    <dgm:pt modelId="{67B38FB6-BDFA-4CD5-B85D-6C2CAB1B70B7}" type="parTrans" cxnId="{8AE3C9BA-1991-4C60-BC5A-DBC8EE0C7D37}">
      <dgm:prSet/>
      <dgm:spPr/>
      <dgm:t>
        <a:bodyPr/>
        <a:lstStyle/>
        <a:p>
          <a:endParaRPr lang="en-US"/>
        </a:p>
      </dgm:t>
    </dgm:pt>
    <dgm:pt modelId="{370A7CAE-14D9-4447-8DBB-3ED579A5C39F}" type="sibTrans" cxnId="{8AE3C9BA-1991-4C60-BC5A-DBC8EE0C7D37}">
      <dgm:prSet/>
      <dgm:spPr/>
      <dgm:t>
        <a:bodyPr/>
        <a:lstStyle/>
        <a:p>
          <a:endParaRPr lang="en-US"/>
        </a:p>
      </dgm:t>
    </dgm:pt>
    <dgm:pt modelId="{89F63AF2-B6BE-4F68-8EE0-02D154D24E60}">
      <dgm:prSet/>
      <dgm:spPr/>
      <dgm:t>
        <a:bodyPr/>
        <a:lstStyle/>
        <a:p>
          <a:r>
            <a:rPr lang="en-US"/>
            <a:t>Link to items listed above:</a:t>
          </a:r>
        </a:p>
      </dgm:t>
    </dgm:pt>
    <dgm:pt modelId="{A28AF4E9-46CA-45C8-B0F0-978AFCE4B916}" type="parTrans" cxnId="{E084CE47-8E72-4314-BA8E-39CED16F3CD1}">
      <dgm:prSet/>
      <dgm:spPr/>
      <dgm:t>
        <a:bodyPr/>
        <a:lstStyle/>
        <a:p>
          <a:endParaRPr lang="en-US"/>
        </a:p>
      </dgm:t>
    </dgm:pt>
    <dgm:pt modelId="{2A858478-1B2B-4B3B-A5E8-708B720441B6}" type="sibTrans" cxnId="{E084CE47-8E72-4314-BA8E-39CED16F3CD1}">
      <dgm:prSet/>
      <dgm:spPr/>
      <dgm:t>
        <a:bodyPr/>
        <a:lstStyle/>
        <a:p>
          <a:endParaRPr lang="en-US"/>
        </a:p>
      </dgm:t>
    </dgm:pt>
    <dgm:pt modelId="{81D7642D-D339-4512-8AA4-71B226110B05}">
      <dgm:prSet/>
      <dgm:spPr/>
      <dgm:t>
        <a:bodyPr/>
        <a:lstStyle/>
        <a:p>
          <a:r>
            <a:rPr lang="en-US">
              <a:hlinkClick xmlns:r="http://schemas.openxmlformats.org/officeDocument/2006/relationships" r:id="rId1"/>
            </a:rPr>
            <a:t>https://www.cltairport.com/business/business-resources/</a:t>
          </a:r>
          <a:endParaRPr lang="en-US"/>
        </a:p>
      </dgm:t>
    </dgm:pt>
    <dgm:pt modelId="{A5CD463B-2497-4B72-A002-1CCE292EA17F}" type="parTrans" cxnId="{BE4867C5-60F3-499E-98E0-1381EEA7116A}">
      <dgm:prSet/>
      <dgm:spPr/>
      <dgm:t>
        <a:bodyPr/>
        <a:lstStyle/>
        <a:p>
          <a:endParaRPr lang="en-US"/>
        </a:p>
      </dgm:t>
    </dgm:pt>
    <dgm:pt modelId="{AAA50CD7-C4BC-4AD6-936D-2DBE3ABD73F7}" type="sibTrans" cxnId="{BE4867C5-60F3-499E-98E0-1381EEA7116A}">
      <dgm:prSet/>
      <dgm:spPr/>
      <dgm:t>
        <a:bodyPr/>
        <a:lstStyle/>
        <a:p>
          <a:endParaRPr lang="en-US"/>
        </a:p>
      </dgm:t>
    </dgm:pt>
    <dgm:pt modelId="{BB6D3C54-96ED-4FFE-B6FE-31C42F4B1AF2}" type="pres">
      <dgm:prSet presAssocID="{3B40A98A-2966-4C58-B790-B97CACD72D4C}" presName="linear" presStyleCnt="0">
        <dgm:presLayoutVars>
          <dgm:animLvl val="lvl"/>
          <dgm:resizeHandles val="exact"/>
        </dgm:presLayoutVars>
      </dgm:prSet>
      <dgm:spPr/>
    </dgm:pt>
    <dgm:pt modelId="{FBA8D1D1-87B6-40E3-9702-793019167E5F}" type="pres">
      <dgm:prSet presAssocID="{D3F4EB5E-DA26-4039-A4C3-CCAE8FD5FF16}" presName="parentText" presStyleLbl="node1" presStyleIdx="0" presStyleCnt="3">
        <dgm:presLayoutVars>
          <dgm:chMax val="0"/>
          <dgm:bulletEnabled val="1"/>
        </dgm:presLayoutVars>
      </dgm:prSet>
      <dgm:spPr/>
    </dgm:pt>
    <dgm:pt modelId="{14AF0BAF-D557-448C-B3CF-9DE3C7BC526E}" type="pres">
      <dgm:prSet presAssocID="{D3F4EB5E-DA26-4039-A4C3-CCAE8FD5FF16}" presName="childText" presStyleLbl="revTx" presStyleIdx="0" presStyleCnt="1">
        <dgm:presLayoutVars>
          <dgm:bulletEnabled val="1"/>
        </dgm:presLayoutVars>
      </dgm:prSet>
      <dgm:spPr/>
    </dgm:pt>
    <dgm:pt modelId="{5E14C1F2-3CAC-4D8B-B42D-49030BD73001}" type="pres">
      <dgm:prSet presAssocID="{89F63AF2-B6BE-4F68-8EE0-02D154D24E60}" presName="parentText" presStyleLbl="node1" presStyleIdx="1" presStyleCnt="3">
        <dgm:presLayoutVars>
          <dgm:chMax val="0"/>
          <dgm:bulletEnabled val="1"/>
        </dgm:presLayoutVars>
      </dgm:prSet>
      <dgm:spPr/>
    </dgm:pt>
    <dgm:pt modelId="{0733810B-AF06-45B7-9DC4-92775E8B2AF8}" type="pres">
      <dgm:prSet presAssocID="{2A858478-1B2B-4B3B-A5E8-708B720441B6}" presName="spacer" presStyleCnt="0"/>
      <dgm:spPr/>
    </dgm:pt>
    <dgm:pt modelId="{D1AFA8CE-34A4-4E4F-B944-89FAC63A3AF6}" type="pres">
      <dgm:prSet presAssocID="{81D7642D-D339-4512-8AA4-71B226110B05}" presName="parentText" presStyleLbl="node1" presStyleIdx="2" presStyleCnt="3">
        <dgm:presLayoutVars>
          <dgm:chMax val="0"/>
          <dgm:bulletEnabled val="1"/>
        </dgm:presLayoutVars>
      </dgm:prSet>
      <dgm:spPr/>
    </dgm:pt>
  </dgm:ptLst>
  <dgm:cxnLst>
    <dgm:cxn modelId="{0C5EC037-8CE2-4EF0-8E52-164175B1122F}" type="presOf" srcId="{806A757D-9980-4AEC-A01F-D4F4C732D09E}" destId="{14AF0BAF-D557-448C-B3CF-9DE3C7BC526E}" srcOrd="0" destOrd="2" presId="urn:microsoft.com/office/officeart/2005/8/layout/vList2"/>
    <dgm:cxn modelId="{37A3833B-001D-40DF-9A30-964D4EA53A91}" srcId="{3B40A98A-2966-4C58-B790-B97CACD72D4C}" destId="{D3F4EB5E-DA26-4039-A4C3-CCAE8FD5FF16}" srcOrd="0" destOrd="0" parTransId="{DF78B73C-E585-4073-A823-6344BD033D1C}" sibTransId="{57D56D86-5A0C-404D-A720-64AD2368F806}"/>
    <dgm:cxn modelId="{BE8D8042-8F83-48B4-956B-21C690891A1C}" srcId="{D3F4EB5E-DA26-4039-A4C3-CCAE8FD5FF16}" destId="{B5C04610-8D0A-4CA9-8774-99F13E3A7F95}" srcOrd="0" destOrd="0" parTransId="{AFC8DD8A-BFFB-4598-9688-BCEBF6873303}" sibTransId="{4DB08052-930D-492D-BA32-5C000A119472}"/>
    <dgm:cxn modelId="{E084CE47-8E72-4314-BA8E-39CED16F3CD1}" srcId="{3B40A98A-2966-4C58-B790-B97CACD72D4C}" destId="{89F63AF2-B6BE-4F68-8EE0-02D154D24E60}" srcOrd="1" destOrd="0" parTransId="{A28AF4E9-46CA-45C8-B0F0-978AFCE4B916}" sibTransId="{2A858478-1B2B-4B3B-A5E8-708B720441B6}"/>
    <dgm:cxn modelId="{890B826A-ADDC-4BF1-89D5-0F3B6E245B64}" type="presOf" srcId="{B5C04610-8D0A-4CA9-8774-99F13E3A7F95}" destId="{14AF0BAF-D557-448C-B3CF-9DE3C7BC526E}" srcOrd="0" destOrd="0" presId="urn:microsoft.com/office/officeart/2005/8/layout/vList2"/>
    <dgm:cxn modelId="{2ADEF56B-A039-4167-8BEF-EC876E88A4F6}" srcId="{D3F4EB5E-DA26-4039-A4C3-CCAE8FD5FF16}" destId="{6DF07DB9-7E18-4980-A2D7-208C6E47C641}" srcOrd="1" destOrd="0" parTransId="{E911B287-7D4B-456A-B50E-6C6BE0878D1E}" sibTransId="{F77020DE-E113-409F-B2C2-FEBC8A37F130}"/>
    <dgm:cxn modelId="{1E1A6779-7BE8-41A7-8A3F-ED458E07C5AE}" type="presOf" srcId="{3B40A98A-2966-4C58-B790-B97CACD72D4C}" destId="{BB6D3C54-96ED-4FFE-B6FE-31C42F4B1AF2}" srcOrd="0" destOrd="0" presId="urn:microsoft.com/office/officeart/2005/8/layout/vList2"/>
    <dgm:cxn modelId="{6073DC90-4F8D-4B56-BC12-CE5D4319260A}" type="presOf" srcId="{6DF07DB9-7E18-4980-A2D7-208C6E47C641}" destId="{14AF0BAF-D557-448C-B3CF-9DE3C7BC526E}" srcOrd="0" destOrd="1" presId="urn:microsoft.com/office/officeart/2005/8/layout/vList2"/>
    <dgm:cxn modelId="{BDC004A9-D0C8-40F0-8703-7063DF286BA6}" type="presOf" srcId="{D3F4EB5E-DA26-4039-A4C3-CCAE8FD5FF16}" destId="{FBA8D1D1-87B6-40E3-9702-793019167E5F}" srcOrd="0" destOrd="0" presId="urn:microsoft.com/office/officeart/2005/8/layout/vList2"/>
    <dgm:cxn modelId="{C5D293B6-5551-4C09-8246-575A48FC2C7E}" type="presOf" srcId="{89F63AF2-B6BE-4F68-8EE0-02D154D24E60}" destId="{5E14C1F2-3CAC-4D8B-B42D-49030BD73001}" srcOrd="0" destOrd="0" presId="urn:microsoft.com/office/officeart/2005/8/layout/vList2"/>
    <dgm:cxn modelId="{8AE3C9BA-1991-4C60-BC5A-DBC8EE0C7D37}" srcId="{D3F4EB5E-DA26-4039-A4C3-CCAE8FD5FF16}" destId="{806A757D-9980-4AEC-A01F-D4F4C732D09E}" srcOrd="2" destOrd="0" parTransId="{67B38FB6-BDFA-4CD5-B85D-6C2CAB1B70B7}" sibTransId="{370A7CAE-14D9-4447-8DBB-3ED579A5C39F}"/>
    <dgm:cxn modelId="{BE4867C5-60F3-499E-98E0-1381EEA7116A}" srcId="{3B40A98A-2966-4C58-B790-B97CACD72D4C}" destId="{81D7642D-D339-4512-8AA4-71B226110B05}" srcOrd="2" destOrd="0" parTransId="{A5CD463B-2497-4B72-A002-1CCE292EA17F}" sibTransId="{AAA50CD7-C4BC-4AD6-936D-2DBE3ABD73F7}"/>
    <dgm:cxn modelId="{CEDD02EA-4C2F-4819-A80D-FFBE833C4F33}" type="presOf" srcId="{81D7642D-D339-4512-8AA4-71B226110B05}" destId="{D1AFA8CE-34A4-4E4F-B944-89FAC63A3AF6}" srcOrd="0" destOrd="0" presId="urn:microsoft.com/office/officeart/2005/8/layout/vList2"/>
    <dgm:cxn modelId="{9ABCB826-6B28-46CD-A860-90D8770F19F3}" type="presParOf" srcId="{BB6D3C54-96ED-4FFE-B6FE-31C42F4B1AF2}" destId="{FBA8D1D1-87B6-40E3-9702-793019167E5F}" srcOrd="0" destOrd="0" presId="urn:microsoft.com/office/officeart/2005/8/layout/vList2"/>
    <dgm:cxn modelId="{FCD76462-6C82-4CDB-9170-3E4ED864B0CE}" type="presParOf" srcId="{BB6D3C54-96ED-4FFE-B6FE-31C42F4B1AF2}" destId="{14AF0BAF-D557-448C-B3CF-9DE3C7BC526E}" srcOrd="1" destOrd="0" presId="urn:microsoft.com/office/officeart/2005/8/layout/vList2"/>
    <dgm:cxn modelId="{DEE34599-FC7F-40D4-8F6D-AB57D26C9D68}" type="presParOf" srcId="{BB6D3C54-96ED-4FFE-B6FE-31C42F4B1AF2}" destId="{5E14C1F2-3CAC-4D8B-B42D-49030BD73001}" srcOrd="2" destOrd="0" presId="urn:microsoft.com/office/officeart/2005/8/layout/vList2"/>
    <dgm:cxn modelId="{731BE9B7-CF95-428F-BD78-5F7A20858BE6}" type="presParOf" srcId="{BB6D3C54-96ED-4FFE-B6FE-31C42F4B1AF2}" destId="{0733810B-AF06-45B7-9DC4-92775E8B2AF8}" srcOrd="3" destOrd="0" presId="urn:microsoft.com/office/officeart/2005/8/layout/vList2"/>
    <dgm:cxn modelId="{6F37240B-BA08-4FBB-9153-AA0C18952B4A}" type="presParOf" srcId="{BB6D3C54-96ED-4FFE-B6FE-31C42F4B1AF2}" destId="{D1AFA8CE-34A4-4E4F-B944-89FAC63A3A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C8D07-8B5C-44DC-AED6-6A774F67A67A}">
      <dsp:nvSpPr>
        <dsp:cNvPr id="0" name=""/>
        <dsp:cNvSpPr/>
      </dsp:nvSpPr>
      <dsp:spPr>
        <a:xfrm>
          <a:off x="0" y="2461"/>
          <a:ext cx="4501582" cy="7148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Oil containers with </a:t>
          </a:r>
          <a:r>
            <a:rPr lang="en-US" sz="1300" b="1" kern="1200"/>
            <a:t>at least 55 gallons</a:t>
          </a:r>
          <a:r>
            <a:rPr lang="en-US" sz="1300" kern="1200"/>
            <a:t>, including drums and intermediate bulk containers (e.g. “tote tanks”) are specifically included in the scope of the rules;</a:t>
          </a:r>
        </a:p>
      </dsp:txBody>
      <dsp:txXfrm>
        <a:off x="34897" y="37358"/>
        <a:ext cx="4431788" cy="645076"/>
      </dsp:txXfrm>
    </dsp:sp>
    <dsp:sp modelId="{51DF7672-5A5F-40D0-91E2-E135CAFDC0FB}">
      <dsp:nvSpPr>
        <dsp:cNvPr id="0" name=""/>
        <dsp:cNvSpPr/>
      </dsp:nvSpPr>
      <dsp:spPr>
        <a:xfrm>
          <a:off x="0" y="754771"/>
          <a:ext cx="4501582" cy="714870"/>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Animal and vegetable oils, soluble oils, included;</a:t>
          </a:r>
        </a:p>
      </dsp:txBody>
      <dsp:txXfrm>
        <a:off x="34897" y="789668"/>
        <a:ext cx="4431788" cy="645076"/>
      </dsp:txXfrm>
    </dsp:sp>
    <dsp:sp modelId="{2F26076F-56C1-490B-845E-C93D56F4E513}">
      <dsp:nvSpPr>
        <dsp:cNvPr id="0" name=""/>
        <dsp:cNvSpPr/>
      </dsp:nvSpPr>
      <dsp:spPr>
        <a:xfrm>
          <a:off x="0" y="1507081"/>
          <a:ext cx="4501582" cy="71487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Oil filled equipment is exempt from secondary containment &amp; inspections.  So is mobile equipment, so long as it is operated within the boundaries of the “facility”; and</a:t>
          </a:r>
        </a:p>
      </dsp:txBody>
      <dsp:txXfrm>
        <a:off x="34897" y="1541978"/>
        <a:ext cx="4431788" cy="645076"/>
      </dsp:txXfrm>
    </dsp:sp>
    <dsp:sp modelId="{2DA57B1A-1360-4CE4-824B-F53F828A6E04}">
      <dsp:nvSpPr>
        <dsp:cNvPr id="0" name=""/>
        <dsp:cNvSpPr/>
      </dsp:nvSpPr>
      <dsp:spPr>
        <a:xfrm>
          <a:off x="0" y="2259391"/>
          <a:ext cx="4501582" cy="714870"/>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Requirements include increased secondary containment capacity to hold both the largest tank volume plus precipitation. </a:t>
          </a:r>
        </a:p>
      </dsp:txBody>
      <dsp:txXfrm>
        <a:off x="34897" y="2294288"/>
        <a:ext cx="4431788" cy="645076"/>
      </dsp:txXfrm>
    </dsp:sp>
    <dsp:sp modelId="{803FDC3D-DF1C-4DA4-A849-C768E2E69C53}">
      <dsp:nvSpPr>
        <dsp:cNvPr id="0" name=""/>
        <dsp:cNvSpPr/>
      </dsp:nvSpPr>
      <dsp:spPr>
        <a:xfrm>
          <a:off x="0" y="3011702"/>
          <a:ext cx="4501582" cy="71487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1 gallon of oil contaminates a million gallons of fresh water</a:t>
          </a:r>
        </a:p>
      </dsp:txBody>
      <dsp:txXfrm>
        <a:off x="34897" y="3046599"/>
        <a:ext cx="4431788" cy="645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8D1D1-87B6-40E3-9702-793019167E5F}">
      <dsp:nvSpPr>
        <dsp:cNvPr id="0" name=""/>
        <dsp:cNvSpPr/>
      </dsp:nvSpPr>
      <dsp:spPr>
        <a:xfrm>
          <a:off x="0" y="1172569"/>
          <a:ext cx="5000124" cy="75582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Additional training aids and documentation provided on the Airport’s website:</a:t>
          </a:r>
        </a:p>
      </dsp:txBody>
      <dsp:txXfrm>
        <a:off x="36896" y="1209465"/>
        <a:ext cx="4926332" cy="682028"/>
      </dsp:txXfrm>
    </dsp:sp>
    <dsp:sp modelId="{14AF0BAF-D557-448C-B3CF-9DE3C7BC526E}">
      <dsp:nvSpPr>
        <dsp:cNvPr id="0" name=""/>
        <dsp:cNvSpPr/>
      </dsp:nvSpPr>
      <dsp:spPr>
        <a:xfrm>
          <a:off x="0" y="1928390"/>
          <a:ext cx="5000124"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Training Roster</a:t>
          </a:r>
        </a:p>
        <a:p>
          <a:pPr marL="114300" lvl="1" indent="-114300" algn="l" defTabSz="666750">
            <a:lnSpc>
              <a:spcPct val="90000"/>
            </a:lnSpc>
            <a:spcBef>
              <a:spcPct val="0"/>
            </a:spcBef>
            <a:spcAft>
              <a:spcPct val="20000"/>
            </a:spcAft>
            <a:buChar char="•"/>
          </a:pPr>
          <a:r>
            <a:rPr lang="en-US" sz="1500" kern="1200"/>
            <a:t>Current Stormwater Pollution Prevention Plan (SWPPP)</a:t>
          </a:r>
        </a:p>
        <a:p>
          <a:pPr marL="114300" lvl="1" indent="-114300" algn="l" defTabSz="666750">
            <a:lnSpc>
              <a:spcPct val="90000"/>
            </a:lnSpc>
            <a:spcBef>
              <a:spcPct val="0"/>
            </a:spcBef>
            <a:spcAft>
              <a:spcPct val="20000"/>
            </a:spcAft>
            <a:buChar char="•"/>
          </a:pPr>
          <a:r>
            <a:rPr lang="en-US" sz="1500" kern="1200"/>
            <a:t>Latest Annual Stormwater Training Presentation</a:t>
          </a:r>
        </a:p>
      </dsp:txBody>
      <dsp:txXfrm>
        <a:off x="0" y="1928390"/>
        <a:ext cx="5000124" cy="786599"/>
      </dsp:txXfrm>
    </dsp:sp>
    <dsp:sp modelId="{5E14C1F2-3CAC-4D8B-B42D-49030BD73001}">
      <dsp:nvSpPr>
        <dsp:cNvPr id="0" name=""/>
        <dsp:cNvSpPr/>
      </dsp:nvSpPr>
      <dsp:spPr>
        <a:xfrm>
          <a:off x="0" y="2714990"/>
          <a:ext cx="5000124" cy="755820"/>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Link to items listed above:</a:t>
          </a:r>
        </a:p>
      </dsp:txBody>
      <dsp:txXfrm>
        <a:off x="36896" y="2751886"/>
        <a:ext cx="4926332" cy="682028"/>
      </dsp:txXfrm>
    </dsp:sp>
    <dsp:sp modelId="{D1AFA8CE-34A4-4E4F-B944-89FAC63A3AF6}">
      <dsp:nvSpPr>
        <dsp:cNvPr id="0" name=""/>
        <dsp:cNvSpPr/>
      </dsp:nvSpPr>
      <dsp:spPr>
        <a:xfrm>
          <a:off x="0" y="3525529"/>
          <a:ext cx="5000124" cy="755820"/>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hlinkClick xmlns:r="http://schemas.openxmlformats.org/officeDocument/2006/relationships" r:id="rId1"/>
            </a:rPr>
            <a:t>https://www.cltairport.com/business/business-resources/</a:t>
          </a:r>
          <a:endParaRPr lang="en-US" sz="1900" kern="1200"/>
        </a:p>
      </dsp:txBody>
      <dsp:txXfrm>
        <a:off x="36896" y="3562425"/>
        <a:ext cx="4926332" cy="6820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cs typeface="+mn-cs"/>
              </a:defRPr>
            </a:lvl1pPr>
          </a:lstStyle>
          <a:p>
            <a:pPr>
              <a:defRPr/>
            </a:pPr>
            <a:fld id="{4E5E1B4A-B09A-406D-A17D-62632AD1DBFF}" type="datetimeFigureOut">
              <a:rPr lang="en-US"/>
              <a:pPr>
                <a:defRPr/>
              </a:pPr>
              <a:t>12/15/2025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cs typeface="+mn-cs"/>
              </a:defRPr>
            </a:lvl1pPr>
          </a:lstStyle>
          <a:p>
            <a:pPr>
              <a:defRPr/>
            </a:pPr>
            <a:fld id="{7BC6F3AF-2951-49DB-B145-FEA13DD69EC9}" type="slidenum">
              <a:rPr lang="en-US"/>
              <a:pPr>
                <a:defRPr/>
              </a:pPr>
              <a:t>‹#›</a:t>
            </a:fld>
            <a:endParaRPr lang="en-US" dirty="0"/>
          </a:p>
        </p:txBody>
      </p:sp>
    </p:spTree>
    <p:extLst>
      <p:ext uri="{BB962C8B-B14F-4D97-AF65-F5344CB8AC3E}">
        <p14:creationId xmlns:p14="http://schemas.microsoft.com/office/powerpoint/2010/main" val="2027898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C6F3AF-2951-49DB-B145-FEA13DD69EC9}" type="slidenum">
              <a:rPr lang="en-US" smtClean="0"/>
              <a:pPr>
                <a:defRPr/>
              </a:pPr>
              <a:t>9</a:t>
            </a:fld>
            <a:endParaRPr lang="en-US" dirty="0"/>
          </a:p>
        </p:txBody>
      </p:sp>
    </p:spTree>
    <p:extLst>
      <p:ext uri="{BB962C8B-B14F-4D97-AF65-F5344CB8AC3E}">
        <p14:creationId xmlns:p14="http://schemas.microsoft.com/office/powerpoint/2010/main" val="199816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ADD6538-E2C9-46C8-8525-51013FB3F7B6}" type="slidenum">
              <a:rPr lang="en-US" smtClean="0"/>
              <a:pPr>
                <a:defRPr/>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C6F3AF-2951-49DB-B145-FEA13DD69EC9}" type="slidenum">
              <a:rPr lang="en-US" smtClean="0"/>
              <a:pPr>
                <a:defRPr/>
              </a:pPr>
              <a:t>35</a:t>
            </a:fld>
            <a:endParaRPr lang="en-US" dirty="0"/>
          </a:p>
        </p:txBody>
      </p:sp>
    </p:spTree>
    <p:extLst>
      <p:ext uri="{BB962C8B-B14F-4D97-AF65-F5344CB8AC3E}">
        <p14:creationId xmlns:p14="http://schemas.microsoft.com/office/powerpoint/2010/main" val="3037794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B28997D-B4ED-45E2-B6B8-825F827B1550}" type="slidenum">
              <a:rPr lang="en-US" smtClean="0"/>
              <a:pPr>
                <a:defRPr/>
              </a:pPr>
              <a:t>‹#›</a:t>
            </a:fld>
            <a:endParaRPr lang="en-US" dirty="0"/>
          </a:p>
        </p:txBody>
      </p:sp>
    </p:spTree>
    <p:extLst>
      <p:ext uri="{BB962C8B-B14F-4D97-AF65-F5344CB8AC3E}">
        <p14:creationId xmlns:p14="http://schemas.microsoft.com/office/powerpoint/2010/main" val="429447220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4B45249-D5A8-44DB-AC7E-2F88A1B416C1}" type="slidenum">
              <a:rPr lang="en-US" smtClean="0"/>
              <a:pPr>
                <a:defRPr/>
              </a:pPr>
              <a:t>‹#›</a:t>
            </a:fld>
            <a:endParaRPr lang="en-US" dirty="0"/>
          </a:p>
        </p:txBody>
      </p:sp>
    </p:spTree>
    <p:extLst>
      <p:ext uri="{BB962C8B-B14F-4D97-AF65-F5344CB8AC3E}">
        <p14:creationId xmlns:p14="http://schemas.microsoft.com/office/powerpoint/2010/main" val="227080374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D9FC527-2028-4659-8AB8-48F7ADD5A2B3}" type="slidenum">
              <a:rPr lang="en-US" smtClean="0"/>
              <a:pPr>
                <a:defRPr/>
              </a:pPr>
              <a:t>‹#›</a:t>
            </a:fld>
            <a:endParaRPr lang="en-US" dirty="0"/>
          </a:p>
        </p:txBody>
      </p:sp>
    </p:spTree>
    <p:extLst>
      <p:ext uri="{BB962C8B-B14F-4D97-AF65-F5344CB8AC3E}">
        <p14:creationId xmlns:p14="http://schemas.microsoft.com/office/powerpoint/2010/main" val="15720395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EF607B1-6293-4EBA-9ABD-6F94DC2123FE}" type="slidenum">
              <a:rPr lang="en-US" smtClean="0"/>
              <a:pPr>
                <a:defRPr/>
              </a:pPr>
              <a:t>‹#›</a:t>
            </a:fld>
            <a:endParaRPr lang="en-US" dirty="0"/>
          </a:p>
        </p:txBody>
      </p:sp>
    </p:spTree>
    <p:extLst>
      <p:ext uri="{BB962C8B-B14F-4D97-AF65-F5344CB8AC3E}">
        <p14:creationId xmlns:p14="http://schemas.microsoft.com/office/powerpoint/2010/main" val="58433651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D36A215-67CC-4FC5-805B-495C10FD0F68}" type="slidenum">
              <a:rPr lang="en-US" smtClean="0"/>
              <a:pPr>
                <a:defRPr/>
              </a:pPr>
              <a:t>‹#›</a:t>
            </a:fld>
            <a:endParaRPr lang="en-US" dirty="0"/>
          </a:p>
        </p:txBody>
      </p:sp>
    </p:spTree>
    <p:extLst>
      <p:ext uri="{BB962C8B-B14F-4D97-AF65-F5344CB8AC3E}">
        <p14:creationId xmlns:p14="http://schemas.microsoft.com/office/powerpoint/2010/main" val="34352209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9628CFE-1305-4C67-9103-E34A37D6FAE2}" type="slidenum">
              <a:rPr lang="en-US" smtClean="0"/>
              <a:pPr>
                <a:defRPr/>
              </a:pPr>
              <a:t>‹#›</a:t>
            </a:fld>
            <a:endParaRPr lang="en-US" dirty="0"/>
          </a:p>
        </p:txBody>
      </p:sp>
    </p:spTree>
    <p:extLst>
      <p:ext uri="{BB962C8B-B14F-4D97-AF65-F5344CB8AC3E}">
        <p14:creationId xmlns:p14="http://schemas.microsoft.com/office/powerpoint/2010/main" val="66003562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D8E6CC12-B8AA-4FAC-B1EB-E3405CF61ABD}" type="slidenum">
              <a:rPr lang="en-US" smtClean="0"/>
              <a:pPr>
                <a:defRPr/>
              </a:pPr>
              <a:t>‹#›</a:t>
            </a:fld>
            <a:endParaRPr lang="en-US" dirty="0"/>
          </a:p>
        </p:txBody>
      </p:sp>
    </p:spTree>
    <p:extLst>
      <p:ext uri="{BB962C8B-B14F-4D97-AF65-F5344CB8AC3E}">
        <p14:creationId xmlns:p14="http://schemas.microsoft.com/office/powerpoint/2010/main" val="239293629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C7F5CFEA-2A48-4651-8366-CDD0B53D614F}" type="slidenum">
              <a:rPr lang="en-US" smtClean="0"/>
              <a:pPr>
                <a:defRPr/>
              </a:pPr>
              <a:t>‹#›</a:t>
            </a:fld>
            <a:endParaRPr lang="en-US" dirty="0"/>
          </a:p>
        </p:txBody>
      </p:sp>
    </p:spTree>
    <p:extLst>
      <p:ext uri="{BB962C8B-B14F-4D97-AF65-F5344CB8AC3E}">
        <p14:creationId xmlns:p14="http://schemas.microsoft.com/office/powerpoint/2010/main" val="252628963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D1EE63AE-FA7D-4BEB-9476-A43300816B5D}" type="slidenum">
              <a:rPr lang="en-US" smtClean="0"/>
              <a:pPr>
                <a:defRPr/>
              </a:pPr>
              <a:t>‹#›</a:t>
            </a:fld>
            <a:endParaRPr lang="en-US" dirty="0"/>
          </a:p>
        </p:txBody>
      </p:sp>
    </p:spTree>
    <p:extLst>
      <p:ext uri="{BB962C8B-B14F-4D97-AF65-F5344CB8AC3E}">
        <p14:creationId xmlns:p14="http://schemas.microsoft.com/office/powerpoint/2010/main" val="3828260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DA7F604-C76A-4BED-8512-A6CBB6E9D3DB}" type="slidenum">
              <a:rPr lang="en-US" smtClean="0"/>
              <a:pPr>
                <a:defRPr/>
              </a:pPr>
              <a:t>‹#›</a:t>
            </a:fld>
            <a:endParaRPr lang="en-US" dirty="0"/>
          </a:p>
        </p:txBody>
      </p:sp>
    </p:spTree>
    <p:extLst>
      <p:ext uri="{BB962C8B-B14F-4D97-AF65-F5344CB8AC3E}">
        <p14:creationId xmlns:p14="http://schemas.microsoft.com/office/powerpoint/2010/main" val="13699278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5861772-1B1B-4109-9B2A-367A00C4BD6B}" type="slidenum">
              <a:rPr lang="en-US" smtClean="0"/>
              <a:pPr>
                <a:defRPr/>
              </a:pPr>
              <a:t>‹#›</a:t>
            </a:fld>
            <a:endParaRPr lang="en-US" dirty="0"/>
          </a:p>
        </p:txBody>
      </p:sp>
    </p:spTree>
    <p:extLst>
      <p:ext uri="{BB962C8B-B14F-4D97-AF65-F5344CB8AC3E}">
        <p14:creationId xmlns:p14="http://schemas.microsoft.com/office/powerpoint/2010/main" val="426259141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7ADCAFA-40BB-444C-BAE9-136FB463DE43}" type="slidenum">
              <a:rPr lang="en-US" smtClean="0"/>
              <a:pPr>
                <a:defRPr/>
              </a:pPr>
              <a:t>‹#›</a:t>
            </a:fld>
            <a:endParaRPr lang="en-US" dirty="0"/>
          </a:p>
        </p:txBody>
      </p:sp>
    </p:spTree>
    <p:extLst>
      <p:ext uri="{BB962C8B-B14F-4D97-AF65-F5344CB8AC3E}">
        <p14:creationId xmlns:p14="http://schemas.microsoft.com/office/powerpoint/2010/main" val="94755804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en.wikipedia.org/wiki/Stormwate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hyperlink" Target="http://www.spillbusters.co.nz/uploads/1/2/6/6/12664194/9289136_orig.jpg?19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wmf"/><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upload.wikimedia.org/wikipedia/commons/b/be/US-GreatSeal-Obverse.svg"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upload.wikimedia.org/wikipedia/commons/1/14/Environmental_Protection_Agency_logo.sv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4.jpeg"/><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5.jpeg"/></Relationships>
</file>

<file path=ppt/slides/_rels/slide5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gif"/><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gif"/></Relationships>
</file>

<file path=ppt/slides/_rels/slide6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cltairport.com/business/business-resources/" TargetMode="External"/><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wmf"/><Relationship Id="rId7" Type="http://schemas.openxmlformats.org/officeDocument/2006/relationships/image" Target="../media/image18.png"/><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79.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hyperlink" Target="mailto:justin.klein@cltairport.com" TargetMode="External"/><Relationship Id="rId4" Type="http://schemas.openxmlformats.org/officeDocument/2006/relationships/hyperlink" Target="mailto:jdjordan@cltairport.com"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9600" y="228600"/>
            <a:ext cx="7772400" cy="1600200"/>
          </a:xfrm>
        </p:spPr>
        <p:txBody>
          <a:bodyPr rtlCol="0">
            <a:normAutofit fontScale="90000"/>
          </a:bodyPr>
          <a:lstStyle/>
          <a:p>
            <a:pPr eaLnBrk="1" fontAlgn="auto" hangingPunct="1">
              <a:spcAft>
                <a:spcPts val="0"/>
              </a:spcAft>
              <a:defRPr/>
            </a:pPr>
            <a:br>
              <a:rPr lang="en-US" dirty="0"/>
            </a:br>
            <a:r>
              <a:rPr lang="en-US" sz="3600" b="1" dirty="0"/>
              <a:t>Stormwater Pollution Prevention Training</a:t>
            </a:r>
            <a:br>
              <a:rPr lang="en-US" sz="3600" b="1" dirty="0"/>
            </a:br>
            <a:r>
              <a:rPr lang="en-US" sz="2000" b="1" i="1" dirty="0"/>
              <a:t>December 2025</a:t>
            </a:r>
          </a:p>
        </p:txBody>
      </p:sp>
      <p:sp>
        <p:nvSpPr>
          <p:cNvPr id="38915" name="Rectangle 3"/>
          <p:cNvSpPr>
            <a:spLocks noGrp="1" noChangeArrowheads="1"/>
          </p:cNvSpPr>
          <p:nvPr>
            <p:ph idx="1"/>
          </p:nvPr>
        </p:nvSpPr>
        <p:spPr>
          <a:xfrm flipH="1">
            <a:off x="2743200" y="4572000"/>
            <a:ext cx="3733800" cy="1104900"/>
          </a:xfrm>
        </p:spPr>
        <p:txBody>
          <a:bodyPr rtlCol="0">
            <a:normAutofit fontScale="85000" lnSpcReduction="20000"/>
          </a:bodyPr>
          <a:lstStyle/>
          <a:p>
            <a:pPr algn="ctr" eaLnBrk="1" fontAlgn="auto" hangingPunct="1">
              <a:lnSpc>
                <a:spcPct val="90000"/>
              </a:lnSpc>
              <a:spcAft>
                <a:spcPts val="0"/>
              </a:spcAft>
              <a:buFontTx/>
              <a:buNone/>
              <a:defRPr/>
            </a:pPr>
            <a:r>
              <a:rPr lang="en-US" sz="2800" dirty="0">
                <a:solidFill>
                  <a:schemeClr val="accent5"/>
                </a:solidFill>
              </a:rPr>
              <a:t> </a:t>
            </a:r>
            <a:r>
              <a:rPr lang="en-US" sz="1500" b="1" dirty="0">
                <a:solidFill>
                  <a:schemeClr val="accent5"/>
                </a:solidFill>
              </a:rPr>
              <a:t>Jimmy D. Jordan, P.G.</a:t>
            </a:r>
          </a:p>
          <a:p>
            <a:pPr algn="ctr" eaLnBrk="1" fontAlgn="auto" hangingPunct="1">
              <a:lnSpc>
                <a:spcPct val="90000"/>
              </a:lnSpc>
              <a:spcAft>
                <a:spcPts val="0"/>
              </a:spcAft>
              <a:buFontTx/>
              <a:buNone/>
              <a:defRPr/>
            </a:pPr>
            <a:r>
              <a:rPr lang="en-US" sz="1500" b="1" dirty="0">
                <a:solidFill>
                  <a:schemeClr val="accent5"/>
                </a:solidFill>
              </a:rPr>
              <a:t>Environmental Manager</a:t>
            </a:r>
          </a:p>
          <a:p>
            <a:pPr algn="ctr" eaLnBrk="1" fontAlgn="auto" hangingPunct="1">
              <a:lnSpc>
                <a:spcPct val="90000"/>
              </a:lnSpc>
              <a:spcAft>
                <a:spcPts val="0"/>
              </a:spcAft>
              <a:buFontTx/>
              <a:buNone/>
              <a:defRPr/>
            </a:pPr>
            <a:r>
              <a:rPr lang="en-US" sz="1500" b="1" dirty="0"/>
              <a:t>Charlotte Douglas International Airport</a:t>
            </a:r>
          </a:p>
          <a:p>
            <a:pPr algn="ctr" eaLnBrk="1" fontAlgn="auto" hangingPunct="1">
              <a:lnSpc>
                <a:spcPct val="90000"/>
              </a:lnSpc>
              <a:spcAft>
                <a:spcPts val="0"/>
              </a:spcAft>
              <a:buFontTx/>
              <a:buNone/>
              <a:defRPr/>
            </a:pPr>
            <a:r>
              <a:rPr lang="en-US" sz="1500" b="1" dirty="0"/>
              <a:t>jdjordan@cltairport.com</a:t>
            </a:r>
          </a:p>
          <a:p>
            <a:pPr algn="ctr" eaLnBrk="1" fontAlgn="auto" hangingPunct="1">
              <a:lnSpc>
                <a:spcPct val="90000"/>
              </a:lnSpc>
              <a:spcAft>
                <a:spcPts val="0"/>
              </a:spcAft>
              <a:buFontTx/>
              <a:buNone/>
              <a:defRPr/>
            </a:pPr>
            <a:r>
              <a:rPr lang="en-US" sz="1500" b="1" dirty="0"/>
              <a:t>980-288-3793</a:t>
            </a:r>
          </a:p>
        </p:txBody>
      </p:sp>
      <p:pic>
        <p:nvPicPr>
          <p:cNvPr id="5" name="Picture 4" descr="Logo&#10;&#10;Description automatically generated">
            <a:extLst>
              <a:ext uri="{FF2B5EF4-FFF2-40B4-BE49-F238E27FC236}">
                <a16:creationId xmlns:a16="http://schemas.microsoft.com/office/drawing/2014/main" id="{B8D70807-FE50-40A2-AF82-E8C7D9390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3648" y="1981200"/>
            <a:ext cx="4076703" cy="19477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5"/>
                                        </p:tgtEl>
                                        <p:attrNameLst>
                                          <p:attrName>style.visibility</p:attrName>
                                        </p:attrNameLst>
                                      </p:cBhvr>
                                      <p:to>
                                        <p:strVal val="visible"/>
                                      </p:to>
                                    </p:set>
                                    <p:animEffect transition="in" filter="fade">
                                      <p:cBhvr>
                                        <p:cTn id="10" dur="20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14400" y="685800"/>
            <a:ext cx="7315200" cy="1143000"/>
          </a:xfrm>
          <a:prstGeom prst="rect">
            <a:avLst/>
          </a:prstGeom>
        </p:spPr>
        <p:txBody>
          <a:bodyPr anchor="ctr"/>
          <a:lstStyle/>
          <a:p>
            <a:pPr fontAlgn="auto">
              <a:spcAft>
                <a:spcPts val="0"/>
              </a:spcAft>
              <a:defRPr/>
            </a:pP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The End Result of Poor Stormwater Management?</a:t>
            </a:r>
          </a:p>
        </p:txBody>
      </p:sp>
      <p:sp>
        <p:nvSpPr>
          <p:cNvPr id="6" name="Title 1"/>
          <p:cNvSpPr txBox="1">
            <a:spLocks/>
          </p:cNvSpPr>
          <p:nvPr/>
        </p:nvSpPr>
        <p:spPr>
          <a:xfrm>
            <a:off x="457200" y="1981200"/>
            <a:ext cx="8229600" cy="3352800"/>
          </a:xfrm>
          <a:prstGeom prst="rect">
            <a:avLst/>
          </a:prstGeom>
        </p:spPr>
        <p:txBody>
          <a:bodyPr anchor="ctr">
            <a:normAutofit fontScale="40000" lnSpcReduction="20000"/>
          </a:bodyPr>
          <a:lstStyle/>
          <a:p>
            <a:pPr fontAlgn="auto">
              <a:spcAft>
                <a:spcPts val="0"/>
              </a:spcAft>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fontAlgn="auto">
              <a:spcAft>
                <a:spcPts val="0"/>
              </a:spcAft>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Poor Water Quality affects…</a:t>
            </a:r>
          </a:p>
          <a:p>
            <a:pPr fontAlgn="auto">
              <a:spcAft>
                <a:spcPts val="0"/>
              </a:spcAft>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Wildlife</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Human Health</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Vegetation</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Recreation</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Economy</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Environment</a:t>
            </a:r>
          </a:p>
          <a:p>
            <a:pPr algn="ctr" fontAlgn="auto">
              <a:spcAft>
                <a:spcPts val="0"/>
              </a:spcAft>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p:txBody>
      </p:sp>
      <p:pic>
        <p:nvPicPr>
          <p:cNvPr id="3" name="Picture 2" descr="A picture containing text, grass, tree, outdoor&#10;&#10;Description automatically generated">
            <a:extLst>
              <a:ext uri="{FF2B5EF4-FFF2-40B4-BE49-F238E27FC236}">
                <a16:creationId xmlns:a16="http://schemas.microsoft.com/office/drawing/2014/main" id="{B15C057C-E275-27EB-8C81-661C28D9C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2171700"/>
            <a:ext cx="5094514" cy="297180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6" descr="http://www.cawaterkeeper.com/assets/images/programs/government/stormwater_warning.jpg"/>
          <p:cNvPicPr>
            <a:picLocks noChangeAspect="1" noChangeArrowheads="1"/>
          </p:cNvPicPr>
          <p:nvPr/>
        </p:nvPicPr>
        <p:blipFill>
          <a:blip r:embed="rId2"/>
          <a:srcRect/>
          <a:stretch>
            <a:fillRect/>
          </a:stretch>
        </p:blipFill>
        <p:spPr bwMode="auto">
          <a:xfrm>
            <a:off x="948028" y="2492431"/>
            <a:ext cx="3422257" cy="33959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TextBox 18"/>
          <p:cNvSpPr txBox="1"/>
          <p:nvPr/>
        </p:nvSpPr>
        <p:spPr>
          <a:xfrm>
            <a:off x="784346" y="762000"/>
            <a:ext cx="4267200" cy="984885"/>
          </a:xfrm>
          <a:prstGeom prst="rect">
            <a:avLst/>
          </a:prstGeom>
          <a:noFill/>
        </p:spPr>
        <p:txBody>
          <a:bodyPr wrap="square" rtlCol="0">
            <a:spAutoFit/>
          </a:bodyPr>
          <a:lstStyle/>
          <a:p>
            <a:r>
              <a:rPr lang="en-US" sz="1600" b="1" u="sng" dirty="0"/>
              <a:t>Impaired:</a:t>
            </a:r>
            <a:r>
              <a:rPr lang="en-US" sz="1600" dirty="0"/>
              <a:t>  </a:t>
            </a:r>
            <a:r>
              <a:rPr lang="en-US" sz="1400" dirty="0"/>
              <a:t>A waterbody (i.e., stream reaches, lakes, waterbody segments) with chronic or recurring monitored violations of the applicable numeric and/or narrative water quality criteria</a:t>
            </a:r>
            <a:endParaRPr lang="en-US" sz="1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11" name="Picture 2" descr="\\ci.charlotte.nc.us\cocdfs\Aviation\Home Directories\jdjordan\My Pictures\surprised fi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9547" y="790303"/>
            <a:ext cx="984493" cy="1591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E509C3-DCED-4D07-AC41-EF571F5A709F}"/>
              </a:ext>
            </a:extLst>
          </p:cNvPr>
          <p:cNvSpPr txBox="1"/>
          <p:nvPr/>
        </p:nvSpPr>
        <p:spPr>
          <a:xfrm>
            <a:off x="4370285" y="5999286"/>
            <a:ext cx="3738524" cy="215444"/>
          </a:xfrm>
          <a:prstGeom prst="rect">
            <a:avLst/>
          </a:prstGeom>
          <a:noFill/>
        </p:spPr>
        <p:txBody>
          <a:bodyPr wrap="none" rtlCol="0">
            <a:spAutoFit/>
          </a:bodyPr>
          <a:lstStyle/>
          <a:p>
            <a:pPr marL="285750" indent="-285750">
              <a:buFont typeface="Arial" panose="020B0604020202020204" pitchFamily="34" charset="0"/>
              <a:buChar char="•"/>
            </a:pPr>
            <a:r>
              <a:rPr lang="en-US" sz="800" i="1" dirty="0"/>
              <a:t>Reference: https://mywaterway.epa.gov/state/NC/water-quality-overview</a:t>
            </a:r>
          </a:p>
        </p:txBody>
      </p:sp>
      <p:pic>
        <p:nvPicPr>
          <p:cNvPr id="12" name="Picture 11" descr="Graphical user interface, text, application&#10;&#10;Description automatically generated">
            <a:extLst>
              <a:ext uri="{FF2B5EF4-FFF2-40B4-BE49-F238E27FC236}">
                <a16:creationId xmlns:a16="http://schemas.microsoft.com/office/drawing/2014/main" id="{94F16F51-5543-4479-9897-1DFE6B3C29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2381511"/>
            <a:ext cx="3642274" cy="3617775"/>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84238"/>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Where does the Water Go?</a:t>
            </a:r>
          </a:p>
        </p:txBody>
      </p:sp>
      <p:pic>
        <p:nvPicPr>
          <p:cNvPr id="6" name="Picture 2" descr="http://www.ncwildlife.org/portals/0/Conserving/Images/riverbasin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12838"/>
            <a:ext cx="6185388" cy="25938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atawba Basin Map.png"/>
          <p:cNvPicPr>
            <a:picLocks noChangeAspect="1"/>
          </p:cNvPicPr>
          <p:nvPr/>
        </p:nvPicPr>
        <p:blipFill rotWithShape="1">
          <a:blip r:embed="rId3"/>
          <a:srcRect t="-116"/>
          <a:stretch/>
        </p:blipFill>
        <p:spPr bwMode="auto">
          <a:xfrm>
            <a:off x="914400" y="3048000"/>
            <a:ext cx="3484688" cy="3352800"/>
          </a:xfrm>
          <a:prstGeom prst="ellipse">
            <a:avLst/>
          </a:prstGeom>
          <a:ln>
            <a:noFill/>
          </a:ln>
          <a:effectLst>
            <a:softEdge rad="112500"/>
          </a:effectLst>
        </p:spPr>
      </p:pic>
      <p:pic>
        <p:nvPicPr>
          <p:cNvPr id="120834" name="Picture 2" descr="Image result for ocean coastline atlantic coa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810000"/>
            <a:ext cx="2819400" cy="21136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Locally at CLT</a:t>
            </a:r>
          </a:p>
        </p:txBody>
      </p:sp>
      <p:sp>
        <p:nvSpPr>
          <p:cNvPr id="3" name="TextBox 2"/>
          <p:cNvSpPr txBox="1"/>
          <p:nvPr/>
        </p:nvSpPr>
        <p:spPr>
          <a:xfrm>
            <a:off x="1447799" y="964168"/>
            <a:ext cx="6248400" cy="369332"/>
          </a:xfrm>
          <a:prstGeom prst="rect">
            <a:avLst/>
          </a:prstGeom>
          <a:noFill/>
        </p:spPr>
        <p:txBody>
          <a:bodyPr wrap="square" rtlCol="0">
            <a:spAutoFit/>
          </a:bodyPr>
          <a:lstStyle/>
          <a:p>
            <a:pPr algn="ctr"/>
            <a:r>
              <a:rPr lang="en-US" dirty="0"/>
              <a:t>Storm drain location and flow direction.</a:t>
            </a:r>
          </a:p>
        </p:txBody>
      </p:sp>
      <p:pic>
        <p:nvPicPr>
          <p:cNvPr id="7" name="Content Placeholder 6">
            <a:extLst>
              <a:ext uri="{FF2B5EF4-FFF2-40B4-BE49-F238E27FC236}">
                <a16:creationId xmlns:a16="http://schemas.microsoft.com/office/drawing/2014/main" id="{9D5F0292-A301-47CB-9672-A1BD82C62F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1447800"/>
            <a:ext cx="4815609" cy="5036762"/>
          </a:xfr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5598460" y="1783959"/>
            <a:ext cx="3065480" cy="2889114"/>
          </a:xfrm>
        </p:spPr>
        <p:txBody>
          <a:bodyPr vert="horz" lIns="91440" tIns="45720" rIns="91440" bIns="45720" rtlCol="0" anchor="b">
            <a:normAutofit/>
          </a:bodyPr>
          <a:lstStyle/>
          <a:p>
            <a:pPr algn="l">
              <a:lnSpc>
                <a:spcPct val="90000"/>
              </a:lnSpc>
            </a:pPr>
            <a:r>
              <a:rPr lang="en-US" sz="3600" b="1">
                <a:ln w="12700">
                  <a:solidFill>
                    <a:schemeClr val="tx2">
                      <a:satMod val="155000"/>
                    </a:schemeClr>
                  </a:solidFill>
                  <a:prstDash val="solid"/>
                </a:ln>
                <a:effectLst>
                  <a:outerShdw blurRad="41275" dist="20320" dir="1800000" algn="tl" rotWithShape="0">
                    <a:srgbClr val="000000">
                      <a:alpha val="40000"/>
                    </a:srgbClr>
                  </a:outerShdw>
                </a:effectLst>
              </a:rPr>
              <a:t>Part II – Our Permit Requirements and Compliance</a:t>
            </a:r>
          </a:p>
        </p:txBody>
      </p:sp>
      <p:sp>
        <p:nvSpPr>
          <p:cNvPr id="13" name="Freeform: Shape 1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1"/>
          <p:cNvPicPr>
            <a:picLocks noGrp="1" noChangeAspect="1" noChangeArrowheads="1"/>
          </p:cNvPicPr>
          <p:nvPr>
            <p:ph idx="1"/>
          </p:nvPr>
        </p:nvPicPr>
        <p:blipFill rotWithShape="1">
          <a:blip r:embed="rId2"/>
          <a:srcRect r="820"/>
          <a:stretch/>
        </p:blipFill>
        <p:spPr bwMode="auto">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3198691975"/>
      </p:ext>
    </p:extLst>
  </p:cSld>
  <p:clrMapOvr>
    <a:overrideClrMapping bg1="dk1" tx1="lt1" bg2="dk2" tx2="lt2" accent1="accent1" accent2="accent2" accent3="accent3" accent4="accent4" accent5="accent5" accent6="accent6" hlink="hlink" folHlink="folHlink"/>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rtlCol="0">
            <a:normAutofit/>
          </a:bodyPr>
          <a:lstStyle/>
          <a:p>
            <a:pPr>
              <a:defRPr/>
            </a:pP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CLT NPDES Stormwater Permit</a:t>
            </a:r>
          </a:p>
        </p:txBody>
      </p:sp>
      <p:sp>
        <p:nvSpPr>
          <p:cNvPr id="41987" name="Rectangle 3"/>
          <p:cNvSpPr>
            <a:spLocks noGrp="1" noChangeArrowheads="1"/>
          </p:cNvSpPr>
          <p:nvPr>
            <p:ph idx="1"/>
          </p:nvPr>
        </p:nvSpPr>
        <p:spPr>
          <a:xfrm>
            <a:off x="381000" y="1524000"/>
            <a:ext cx="8229600" cy="4495800"/>
          </a:xfrm>
        </p:spPr>
        <p:txBody>
          <a:bodyPr rtlCol="0">
            <a:normAutofit/>
          </a:bodyPr>
          <a:lstStyle/>
          <a:p>
            <a:pPr eaLnBrk="1" fontAlgn="auto" hangingPunct="1">
              <a:lnSpc>
                <a:spcPct val="90000"/>
              </a:lnSpc>
              <a:spcAft>
                <a:spcPts val="0"/>
              </a:spcAft>
              <a:buFont typeface="Arial" pitchFamily="34" charset="0"/>
              <a:buNone/>
              <a:defRPr/>
            </a:pPr>
            <a:r>
              <a:rPr lang="en-US" sz="2400" dirty="0">
                <a:latin typeface="Arial Narrow" pitchFamily="34" charset="0"/>
              </a:rPr>
              <a:t>What is an NPDES or “Stormwater” Permit?</a:t>
            </a:r>
          </a:p>
          <a:p>
            <a:pPr eaLnBrk="1" fontAlgn="auto" hangingPunct="1">
              <a:lnSpc>
                <a:spcPct val="90000"/>
              </a:lnSpc>
              <a:spcAft>
                <a:spcPts val="0"/>
              </a:spcAft>
              <a:buFont typeface="Wingdings" pitchFamily="2" charset="2"/>
              <a:buChar char="Ø"/>
              <a:defRPr/>
            </a:pPr>
            <a:r>
              <a:rPr lang="en-US" sz="2000" dirty="0">
                <a:latin typeface="Arial Narrow" pitchFamily="34" charset="0"/>
              </a:rPr>
              <a:t>A permit intended to control water pollution by regulating point source discharges;</a:t>
            </a:r>
          </a:p>
          <a:p>
            <a:pPr eaLnBrk="1" fontAlgn="auto" hangingPunct="1">
              <a:lnSpc>
                <a:spcPct val="90000"/>
              </a:lnSpc>
              <a:spcAft>
                <a:spcPts val="0"/>
              </a:spcAft>
              <a:buFont typeface="Wingdings" pitchFamily="2" charset="2"/>
              <a:buChar char="Ø"/>
              <a:defRPr/>
            </a:pPr>
            <a:r>
              <a:rPr lang="en-US" sz="2000" dirty="0">
                <a:latin typeface="Arial Narrow" pitchFamily="34" charset="0"/>
              </a:rPr>
              <a:t> The National Pollutant Discharge Elimination System (NPDES) permit program is administered under section 402 of the CWA</a:t>
            </a:r>
          </a:p>
          <a:p>
            <a:pPr eaLnBrk="1" fontAlgn="auto" hangingPunct="1">
              <a:lnSpc>
                <a:spcPct val="90000"/>
              </a:lnSpc>
              <a:spcAft>
                <a:spcPts val="0"/>
              </a:spcAft>
              <a:buFont typeface="Wingdings" pitchFamily="2" charset="2"/>
              <a:buChar char="Ø"/>
              <a:defRPr/>
            </a:pPr>
            <a:r>
              <a:rPr lang="en-US" sz="2000" dirty="0">
                <a:latin typeface="Arial Narrow" pitchFamily="34" charset="0"/>
              </a:rPr>
              <a:t>Focus is on operations and planning that can reduce pollution point sources</a:t>
            </a:r>
          </a:p>
          <a:p>
            <a:pPr eaLnBrk="1" fontAlgn="auto" hangingPunct="1">
              <a:lnSpc>
                <a:spcPct val="90000"/>
              </a:lnSpc>
              <a:spcAft>
                <a:spcPts val="0"/>
              </a:spcAft>
              <a:buFont typeface="Wingdings" pitchFamily="2" charset="2"/>
              <a:buChar char="Ø"/>
              <a:defRPr/>
            </a:pPr>
            <a:r>
              <a:rPr lang="en-US" sz="2000" dirty="0">
                <a:latin typeface="Arial Narrow" pitchFamily="34" charset="0"/>
              </a:rPr>
              <a:t>Regulates 3 types of activities (industrial, MS4, and construction)</a:t>
            </a:r>
            <a:endParaRPr lang="en-US" sz="2000" dirty="0">
              <a:effectLst>
                <a:outerShdw blurRad="38100" dist="38100" dir="2700000" algn="tl">
                  <a:srgbClr val="000000">
                    <a:alpha val="43137"/>
                  </a:srgbClr>
                </a:outerShdw>
              </a:effectLst>
              <a:latin typeface="Arial Narrow" pitchFamily="34" charset="0"/>
            </a:endParaRPr>
          </a:p>
          <a:p>
            <a:pPr eaLnBrk="1" fontAlgn="auto" hangingPunct="1">
              <a:lnSpc>
                <a:spcPct val="90000"/>
              </a:lnSpc>
              <a:spcAft>
                <a:spcPts val="0"/>
              </a:spcAft>
              <a:buFont typeface="Wingdings" pitchFamily="2" charset="2"/>
              <a:buChar char="Ø"/>
              <a:defRPr/>
            </a:pPr>
            <a:r>
              <a:rPr lang="en-US" sz="2000" dirty="0">
                <a:latin typeface="Arial Narrow" pitchFamily="34" charset="0"/>
              </a:rPr>
              <a:t>NPDES permit program is </a:t>
            </a:r>
            <a:r>
              <a:rPr lang="en-US" sz="2000" u="sng" dirty="0">
                <a:latin typeface="Arial Narrow" pitchFamily="34" charset="0"/>
              </a:rPr>
              <a:t>administered by the States;  in NC, by the Division of Water Resources at NCDEQ</a:t>
            </a:r>
          </a:p>
          <a:p>
            <a:pPr eaLnBrk="1" fontAlgn="auto" hangingPunct="1">
              <a:lnSpc>
                <a:spcPct val="90000"/>
              </a:lnSpc>
              <a:spcAft>
                <a:spcPts val="0"/>
              </a:spcAft>
              <a:buFont typeface="Arial" pitchFamily="34" charset="0"/>
              <a:buChar char="•"/>
              <a:defRPr/>
            </a:pPr>
            <a:endParaRPr lang="en-US" sz="1000" dirty="0">
              <a:latin typeface="Arial Narrow" pitchFamily="34" charset="0"/>
            </a:endParaRPr>
          </a:p>
          <a:p>
            <a:pPr eaLnBrk="1" fontAlgn="auto" hangingPunct="1">
              <a:spcAft>
                <a:spcPts val="0"/>
              </a:spcAft>
              <a:buFont typeface="Arial" pitchFamily="34" charset="0"/>
              <a:buNone/>
              <a:defRPr/>
            </a:pPr>
            <a:endParaRPr lang="en-US" sz="1000" dirty="0">
              <a:latin typeface="Arial Narrow" pitchFamily="34" charset="0"/>
            </a:endParaRPr>
          </a:p>
        </p:txBody>
      </p:sp>
      <p:sp>
        <p:nvSpPr>
          <p:cNvPr id="6" name="TextBox 5"/>
          <p:cNvSpPr txBox="1"/>
          <p:nvPr/>
        </p:nvSpPr>
        <p:spPr>
          <a:xfrm>
            <a:off x="1295400" y="5026223"/>
            <a:ext cx="6400800" cy="307777"/>
          </a:xfrm>
          <a:prstGeom prst="rect">
            <a:avLst/>
          </a:prstGeom>
          <a:noFill/>
        </p:spPr>
        <p:txBody>
          <a:bodyPr wrap="square" rtlCol="0">
            <a:spAutoFit/>
          </a:bodyPr>
          <a:lstStyle/>
          <a:p>
            <a:r>
              <a:rPr lang="en-US" sz="1400" i="1" dirty="0">
                <a:solidFill>
                  <a:srgbClr val="FF0000"/>
                </a:solidFill>
              </a:rPr>
              <a:t>The Airports NPDES Permit has been administratively extended by NCDEQ.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pPr>
              <a:lnSpc>
                <a:spcPct val="90000"/>
              </a:lnSpc>
            </a:pPr>
            <a:r>
              <a:rPr lang="en-US" sz="3400" b="1">
                <a:ln w="12700">
                  <a:solidFill>
                    <a:srgbClr val="1F497D">
                      <a:satMod val="155000"/>
                    </a:srgbClr>
                  </a:solidFill>
                  <a:prstDash val="solid"/>
                </a:ln>
                <a:solidFill>
                  <a:srgbClr val="FFFFFF"/>
                </a:solidFill>
                <a:effectLst>
                  <a:outerShdw blurRad="41275" dist="20320" dir="1800000" algn="tl" rotWithShape="0">
                    <a:srgbClr val="000000">
                      <a:alpha val="40000"/>
                    </a:srgbClr>
                  </a:outerShdw>
                </a:effectLst>
                <a:latin typeface="Arial Narrow" pitchFamily="34" charset="0"/>
              </a:rPr>
              <a:t>TWO TYPES OF POLLUTION SOURCES</a:t>
            </a:r>
            <a:endParaRPr lang="en-US" sz="3400" b="1">
              <a:solidFill>
                <a:srgbClr val="FFFFFF"/>
              </a:solidFill>
              <a:effectLst>
                <a:outerShdw blurRad="38100" dist="38100" dir="2700000" algn="tl">
                  <a:srgbClr val="000000">
                    <a:alpha val="43137"/>
                  </a:srgbClr>
                </a:outerShdw>
              </a:effectLst>
              <a:latin typeface="Arial Narrow" panose="020B060602020203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marL="0" indent="0">
              <a:lnSpc>
                <a:spcPct val="90000"/>
              </a:lnSpc>
              <a:buNone/>
            </a:pPr>
            <a:r>
              <a:rPr lang="en-US" sz="2500" b="1" u="sng"/>
              <a:t>POINT SOURCES</a:t>
            </a:r>
          </a:p>
          <a:p>
            <a:pPr marL="0" indent="0">
              <a:lnSpc>
                <a:spcPct val="90000"/>
              </a:lnSpc>
              <a:buNone/>
            </a:pPr>
            <a:r>
              <a:rPr lang="en-US" sz="2500" i="1"/>
              <a:t>Pollutants that originate from a </a:t>
            </a:r>
            <a:r>
              <a:rPr lang="en-US" sz="2500" i="1" u="sng"/>
              <a:t>fixed </a:t>
            </a:r>
            <a:r>
              <a:rPr lang="en-US" sz="2500" i="1"/>
              <a:t>location</a:t>
            </a:r>
            <a:r>
              <a:rPr lang="en-US" sz="2500"/>
              <a:t>:</a:t>
            </a:r>
          </a:p>
          <a:p>
            <a:pPr marL="0" indent="0">
              <a:lnSpc>
                <a:spcPct val="90000"/>
              </a:lnSpc>
              <a:buNone/>
            </a:pPr>
            <a:r>
              <a:rPr lang="en-US" sz="2500"/>
              <a:t>e.g. : Discharges from a pipe, leaks and spills of tanks, improper erosion and sediment control practices.</a:t>
            </a:r>
          </a:p>
          <a:p>
            <a:pPr marL="0" indent="0">
              <a:lnSpc>
                <a:spcPct val="90000"/>
              </a:lnSpc>
              <a:buNone/>
            </a:pPr>
            <a:r>
              <a:rPr lang="en-US" sz="2500" b="1" u="sng"/>
              <a:t>NON-POINT SOURCES</a:t>
            </a:r>
          </a:p>
          <a:p>
            <a:pPr marL="0" indent="0">
              <a:lnSpc>
                <a:spcPct val="90000"/>
              </a:lnSpc>
              <a:buNone/>
            </a:pPr>
            <a:r>
              <a:rPr lang="en-US" sz="2500" i="1"/>
              <a:t>Pollutants that originate from </a:t>
            </a:r>
            <a:r>
              <a:rPr lang="en-US" sz="2500" i="1" u="sng"/>
              <a:t>stormwater flow </a:t>
            </a:r>
            <a:r>
              <a:rPr lang="en-US" sz="2500" i="1"/>
              <a:t>and </a:t>
            </a:r>
            <a:r>
              <a:rPr lang="en-US" sz="2500" i="1" u="sng"/>
              <a:t>not</a:t>
            </a:r>
            <a:r>
              <a:rPr lang="en-US" sz="2500" i="1"/>
              <a:t> from a fixed location.</a:t>
            </a:r>
          </a:p>
          <a:p>
            <a:pPr marL="0" indent="0">
              <a:lnSpc>
                <a:spcPct val="90000"/>
              </a:lnSpc>
              <a:buNone/>
            </a:pPr>
            <a:r>
              <a:rPr lang="en-US" sz="2500"/>
              <a:t>e.g. : metals, sediment, microorganisms, and petroleum products from parking lots and street runoff.</a:t>
            </a:r>
          </a:p>
          <a:p>
            <a:pPr>
              <a:lnSpc>
                <a:spcPct val="90000"/>
              </a:lnSpc>
            </a:pPr>
            <a:endParaRPr lang="en-US" sz="2500"/>
          </a:p>
        </p:txBody>
      </p:sp>
    </p:spTree>
    <p:extLst>
      <p:ext uri="{BB962C8B-B14F-4D97-AF65-F5344CB8AC3E}">
        <p14:creationId xmlns:p14="http://schemas.microsoft.com/office/powerpoint/2010/main" val="10620077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D101CB6-C38B-464E-9A7C-E5B7E3952400}"/>
              </a:ext>
            </a:extLst>
          </p:cNvPr>
          <p:cNvSpPr txBox="1">
            <a:spLocks/>
          </p:cNvSpPr>
          <p:nvPr/>
        </p:nvSpPr>
        <p:spPr>
          <a:xfrm>
            <a:off x="771525" y="1967266"/>
            <a:ext cx="1971675" cy="2547257"/>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90000"/>
              </a:lnSpc>
              <a:spcAft>
                <a:spcPts val="600"/>
              </a:spcAft>
            </a:pPr>
            <a:r>
              <a:rPr lang="en-US" sz="3100" b="1" kern="1200" dirty="0">
                <a:ln w="12700">
                  <a:solidFill>
                    <a:srgbClr val="1F497D">
                      <a:satMod val="155000"/>
                    </a:srgbClr>
                  </a:solidFill>
                  <a:prstDash val="solid"/>
                </a:ln>
                <a:solidFill>
                  <a:srgbClr val="FFFFFF"/>
                </a:solidFill>
                <a:effectLst>
                  <a:outerShdw blurRad="41275" dist="20320" dir="1800000" algn="tl" rotWithShape="0">
                    <a:srgbClr val="000000">
                      <a:alpha val="40000"/>
                    </a:srgbClr>
                  </a:outerShdw>
                </a:effectLst>
                <a:latin typeface="+mj-lt"/>
                <a:ea typeface="+mj-ea"/>
                <a:cs typeface="+mj-cs"/>
              </a:rPr>
              <a:t>Point Source Discharges</a:t>
            </a:r>
            <a:endParaRPr lang="en-US" sz="3100" b="1" kern="1200" dirty="0">
              <a:solidFill>
                <a:srgbClr val="FFFFFF"/>
              </a:solidFill>
              <a:effectLst>
                <a:outerShdw blurRad="38100" dist="38100" dir="2700000" algn="tl">
                  <a:srgbClr val="000000">
                    <a:alpha val="43137"/>
                  </a:srgbClr>
                </a:outerShdw>
              </a:effectLst>
              <a:latin typeface="+mj-lt"/>
              <a:ea typeface="+mj-ea"/>
              <a:cs typeface="+mj-cs"/>
            </a:endParaRPr>
          </a:p>
        </p:txBody>
      </p:sp>
      <p:pic>
        <p:nvPicPr>
          <p:cNvPr id="5" name="Picture 4">
            <a:extLst>
              <a:ext uri="{FF2B5EF4-FFF2-40B4-BE49-F238E27FC236}">
                <a16:creationId xmlns:a16="http://schemas.microsoft.com/office/drawing/2014/main" id="{5F36DA16-9EBF-4DD3-BC8E-E48D353B6A17}"/>
              </a:ext>
            </a:extLst>
          </p:cNvPr>
          <p:cNvPicPr>
            <a:picLocks noChangeAspect="1"/>
          </p:cNvPicPr>
          <p:nvPr/>
        </p:nvPicPr>
        <p:blipFill>
          <a:blip r:embed="rId2"/>
          <a:stretch>
            <a:fillRect/>
          </a:stretch>
        </p:blipFill>
        <p:spPr>
          <a:xfrm>
            <a:off x="3582987" y="872295"/>
            <a:ext cx="5085525" cy="5111080"/>
          </a:xfrm>
          <a:prstGeom prst="rect">
            <a:avLst/>
          </a:prstGeom>
        </p:spPr>
      </p:pic>
    </p:spTree>
    <p:extLst>
      <p:ext uri="{BB962C8B-B14F-4D97-AF65-F5344CB8AC3E}">
        <p14:creationId xmlns:p14="http://schemas.microsoft.com/office/powerpoint/2010/main" val="271748681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Permit Requirements</a:t>
            </a:r>
            <a:endParaRPr lang="en-US" dirty="0"/>
          </a:p>
        </p:txBody>
      </p:sp>
      <p:sp>
        <p:nvSpPr>
          <p:cNvPr id="4" name="Content Placeholder 3"/>
          <p:cNvSpPr>
            <a:spLocks noGrp="1"/>
          </p:cNvSpPr>
          <p:nvPr>
            <p:ph idx="1"/>
          </p:nvPr>
        </p:nvSpPr>
        <p:spPr>
          <a:xfrm>
            <a:off x="457200" y="1447800"/>
            <a:ext cx="5029200" cy="3733800"/>
          </a:xfrm>
        </p:spPr>
        <p:txBody>
          <a:bodyPr>
            <a:normAutofit/>
          </a:bodyPr>
          <a:lstStyle/>
          <a:p>
            <a:r>
              <a:rPr lang="en-US" sz="1800" b="1" dirty="0">
                <a:solidFill>
                  <a:schemeClr val="tx2"/>
                </a:solidFill>
              </a:rPr>
              <a:t>SWPPP</a:t>
            </a:r>
            <a:r>
              <a:rPr lang="en-US" sz="1800" dirty="0"/>
              <a:t> – “The facility must develop a </a:t>
            </a:r>
          </a:p>
          <a:p>
            <a:pPr>
              <a:buNone/>
            </a:pPr>
            <a:r>
              <a:rPr lang="en-US" sz="1800" dirty="0"/>
              <a:t>	Stormwater Pollution Prevention Plan………”</a:t>
            </a:r>
          </a:p>
          <a:p>
            <a:pPr>
              <a:buFont typeface="Wingdings" pitchFamily="2" charset="2"/>
              <a:buChar char="ü"/>
            </a:pPr>
            <a:r>
              <a:rPr lang="en-US" sz="1800" dirty="0"/>
              <a:t>Secondary Containment Requirements.</a:t>
            </a:r>
          </a:p>
          <a:p>
            <a:pPr>
              <a:buFont typeface="Wingdings" pitchFamily="2" charset="2"/>
              <a:buChar char="ü"/>
            </a:pPr>
            <a:r>
              <a:rPr lang="en-US" sz="1800" dirty="0"/>
              <a:t>Inspection Requirements.</a:t>
            </a:r>
          </a:p>
          <a:p>
            <a:pPr>
              <a:buFont typeface="Wingdings" pitchFamily="2" charset="2"/>
              <a:buChar char="ü"/>
            </a:pPr>
            <a:r>
              <a:rPr lang="en-US" sz="1800" dirty="0"/>
              <a:t>Identification of Pollution Sources</a:t>
            </a:r>
          </a:p>
          <a:p>
            <a:pPr>
              <a:buFont typeface="Wingdings" pitchFamily="2" charset="2"/>
              <a:buChar char="ü"/>
            </a:pPr>
            <a:r>
              <a:rPr lang="en-US" sz="1800" dirty="0"/>
              <a:t>Training Requirements.</a:t>
            </a:r>
          </a:p>
          <a:p>
            <a:pPr>
              <a:buFont typeface="Wingdings" pitchFamily="2" charset="2"/>
              <a:buChar char="ü"/>
            </a:pPr>
            <a:r>
              <a:rPr lang="en-US" sz="1800" dirty="0"/>
              <a:t>Sampling and Laboratory Testing 	  Requirements.</a:t>
            </a:r>
          </a:p>
          <a:p>
            <a:pPr>
              <a:buFont typeface="Wingdings" pitchFamily="2" charset="2"/>
              <a:buChar char="ü"/>
            </a:pPr>
            <a:r>
              <a:rPr lang="en-US" sz="1800" dirty="0"/>
              <a:t>Record keeping requirements</a:t>
            </a:r>
          </a:p>
          <a:p>
            <a:endParaRPr lang="en-US" sz="1800" dirty="0"/>
          </a:p>
        </p:txBody>
      </p:sp>
      <p:pic>
        <p:nvPicPr>
          <p:cNvPr id="6" name="Picture 5" descr="Township 1 Charlotte-20111107-00187.jpg"/>
          <p:cNvPicPr>
            <a:picLocks noChangeAspect="1"/>
          </p:cNvPicPr>
          <p:nvPr/>
        </p:nvPicPr>
        <p:blipFill>
          <a:blip r:embed="rId2" cstate="print"/>
          <a:stretch>
            <a:fillRect/>
          </a:stretch>
        </p:blipFill>
        <p:spPr>
          <a:xfrm>
            <a:off x="5410200" y="2057400"/>
            <a:ext cx="3200400" cy="2400300"/>
          </a:xfrm>
          <a:prstGeom prst="rect">
            <a:avLst/>
          </a:prstGeom>
        </p:spPr>
      </p:pic>
      <p:pic>
        <p:nvPicPr>
          <p:cNvPr id="1024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4953000"/>
            <a:ext cx="7467600" cy="8201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Permitted discharges</a:t>
            </a:r>
            <a:endParaRPr lang="en-US" dirty="0"/>
          </a:p>
        </p:txBody>
      </p:sp>
      <p:sp>
        <p:nvSpPr>
          <p:cNvPr id="3" name="Content Placeholder 2"/>
          <p:cNvSpPr>
            <a:spLocks noGrp="1"/>
          </p:cNvSpPr>
          <p:nvPr>
            <p:ph idx="1"/>
          </p:nvPr>
        </p:nvSpPr>
        <p:spPr>
          <a:xfrm>
            <a:off x="2362200" y="1371600"/>
            <a:ext cx="4800600" cy="3429000"/>
          </a:xfrm>
        </p:spPr>
        <p:txBody>
          <a:bodyPr/>
          <a:lstStyle/>
          <a:p>
            <a:pPr>
              <a:buNone/>
            </a:pPr>
            <a:endParaRPr lang="en-US" dirty="0"/>
          </a:p>
          <a:p>
            <a:pPr>
              <a:buFont typeface="Wingdings" pitchFamily="2" charset="2"/>
              <a:buChar char="ü"/>
            </a:pPr>
            <a:r>
              <a:rPr lang="en-US" sz="2400" dirty="0"/>
              <a:t>Precipitation, </a:t>
            </a:r>
          </a:p>
          <a:p>
            <a:pPr>
              <a:buFont typeface="Wingdings" pitchFamily="2" charset="2"/>
              <a:buChar char="ü"/>
            </a:pPr>
            <a:r>
              <a:rPr lang="en-US" sz="2400" dirty="0"/>
              <a:t>Condensate water </a:t>
            </a:r>
          </a:p>
          <a:p>
            <a:pPr>
              <a:buFont typeface="Wingdings" pitchFamily="2" charset="2"/>
              <a:buChar char="ü"/>
            </a:pPr>
            <a:r>
              <a:rPr lang="en-US" sz="2400" dirty="0"/>
              <a:t>Well or groundwater discharges, </a:t>
            </a:r>
          </a:p>
          <a:p>
            <a:pPr>
              <a:buFont typeface="Wingdings" pitchFamily="2" charset="2"/>
              <a:buChar char="ü"/>
            </a:pPr>
            <a:r>
              <a:rPr lang="en-US" sz="2400" dirty="0"/>
              <a:t>Spent de-icing fluid </a:t>
            </a:r>
          </a:p>
          <a:p>
            <a:pPr>
              <a:buFont typeface="Wingdings" pitchFamily="2" charset="2"/>
              <a:buChar char="ü"/>
            </a:pPr>
            <a:r>
              <a:rPr lang="en-US" sz="2400" dirty="0"/>
              <a:t>Firefighting foam </a:t>
            </a:r>
          </a:p>
          <a:p>
            <a:pPr>
              <a:buFont typeface="Wingdings" pitchFamily="2" charset="2"/>
              <a:buChar char="ü"/>
            </a:pPr>
            <a:r>
              <a:rPr lang="en-US" sz="2400" dirty="0"/>
              <a:t>Wash water (with restrictions)</a:t>
            </a:r>
          </a:p>
          <a:p>
            <a:endParaRPr lang="en-US" dirty="0"/>
          </a:p>
        </p:txBody>
      </p:sp>
      <p:sp>
        <p:nvSpPr>
          <p:cNvPr id="4" name="Rectangle 2"/>
          <p:cNvSpPr txBox="1">
            <a:spLocks noChangeArrowheads="1"/>
          </p:cNvSpPr>
          <p:nvPr/>
        </p:nvSpPr>
        <p:spPr>
          <a:xfrm>
            <a:off x="685800" y="4800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endParaRPr>
          </a:p>
        </p:txBody>
      </p:sp>
      <p:sp>
        <p:nvSpPr>
          <p:cNvPr id="5" name="Rectangle 4"/>
          <p:cNvSpPr/>
          <p:nvPr/>
        </p:nvSpPr>
        <p:spPr>
          <a:xfrm>
            <a:off x="685800" y="5029200"/>
            <a:ext cx="7580024" cy="369332"/>
          </a:xfrm>
          <a:prstGeom prst="rect">
            <a:avLst/>
          </a:prstGeom>
        </p:spPr>
        <p:txBody>
          <a:bodyPr wrap="none">
            <a:spAutoFit/>
          </a:bodyPr>
          <a:lstStyle/>
          <a:p>
            <a:r>
              <a:rPr lang="en-US" dirty="0"/>
              <a:t>These are the only things allowed to enter the Airport’s stormwater drains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rtlCol="0">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2025 Training Agenda</a:t>
            </a:r>
          </a:p>
        </p:txBody>
      </p:sp>
      <p:sp>
        <p:nvSpPr>
          <p:cNvPr id="3" name="Content Placeholder 2"/>
          <p:cNvSpPr>
            <a:spLocks noGrp="1"/>
          </p:cNvSpPr>
          <p:nvPr>
            <p:ph idx="1"/>
          </p:nvPr>
        </p:nvSpPr>
        <p:spPr/>
        <p:txBody>
          <a:bodyPr/>
          <a:lstStyle/>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 – Introduction</a:t>
            </a:r>
          </a:p>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II – Our </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anose="020B0606020202030204" pitchFamily="34" charset="0"/>
              </a:rPr>
              <a:t>Permit Requirements and Compliance</a:t>
            </a:r>
          </a:p>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III - Stormwater Management at CLT Airport</a:t>
            </a:r>
          </a:p>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IV – (SPCC)Oil </a:t>
            </a:r>
            <a:r>
              <a:rPr lang="en-US"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pill </a:t>
            </a:r>
            <a:r>
              <a:rPr lang="en-US"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revention, </a:t>
            </a:r>
            <a:r>
              <a:rPr lang="en-US"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ontrol, and </a:t>
            </a:r>
            <a:r>
              <a:rPr lang="en-US"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ountermeasures Program</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anose="020B0606020202030204" pitchFamily="34" charset="0"/>
            </a:endParaRPr>
          </a:p>
          <a:p>
            <a:endParaRPr lang="en-US" dirty="0"/>
          </a:p>
        </p:txBody>
      </p:sp>
    </p:spTree>
    <p:extLst>
      <p:ext uri="{BB962C8B-B14F-4D97-AF65-F5344CB8AC3E}">
        <p14:creationId xmlns:p14="http://schemas.microsoft.com/office/powerpoint/2010/main" val="348185524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Outfall Sampling Requirements</a:t>
            </a:r>
            <a:endParaRPr lang="en-US" dirty="0"/>
          </a:p>
        </p:txBody>
      </p:sp>
      <p:sp>
        <p:nvSpPr>
          <p:cNvPr id="5" name="TextBox 4"/>
          <p:cNvSpPr txBox="1"/>
          <p:nvPr/>
        </p:nvSpPr>
        <p:spPr>
          <a:xfrm>
            <a:off x="1981200" y="1447800"/>
            <a:ext cx="4953000" cy="3785652"/>
          </a:xfrm>
          <a:prstGeom prst="rect">
            <a:avLst/>
          </a:prstGeom>
          <a:solidFill>
            <a:schemeClr val="accent3">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mj-lt"/>
              <a:buAutoNum type="arabicPeriod"/>
            </a:pPr>
            <a:r>
              <a:rPr lang="en-US" sz="1600" dirty="0">
                <a:solidFill>
                  <a:schemeClr val="tx1">
                    <a:lumMod val="85000"/>
                    <a:lumOff val="15000"/>
                  </a:schemeClr>
                </a:solidFill>
              </a:rPr>
              <a:t>Sample </a:t>
            </a:r>
            <a:r>
              <a:rPr lang="en-US" sz="1600" b="1" dirty="0">
                <a:solidFill>
                  <a:schemeClr val="tx1">
                    <a:lumMod val="85000"/>
                    <a:lumOff val="15000"/>
                  </a:schemeClr>
                </a:solidFill>
              </a:rPr>
              <a:t>6</a:t>
            </a:r>
            <a:r>
              <a:rPr lang="en-US" sz="1600" dirty="0">
                <a:solidFill>
                  <a:schemeClr val="tx1">
                    <a:lumMod val="85000"/>
                    <a:lumOff val="15000"/>
                  </a:schemeClr>
                </a:solidFill>
              </a:rPr>
              <a:t> outfalls </a:t>
            </a:r>
            <a:r>
              <a:rPr lang="en-US" sz="1600" b="1" dirty="0">
                <a:solidFill>
                  <a:schemeClr val="tx1">
                    <a:lumMod val="85000"/>
                    <a:lumOff val="15000"/>
                  </a:schemeClr>
                </a:solidFill>
              </a:rPr>
              <a:t>4</a:t>
            </a:r>
            <a:r>
              <a:rPr lang="en-US" sz="1600" dirty="0">
                <a:solidFill>
                  <a:schemeClr val="tx1">
                    <a:lumMod val="85000"/>
                    <a:lumOff val="15000"/>
                  </a:schemeClr>
                </a:solidFill>
              </a:rPr>
              <a:t> times a year for </a:t>
            </a:r>
            <a:r>
              <a:rPr lang="en-US" sz="1600" b="1" dirty="0">
                <a:solidFill>
                  <a:schemeClr val="tx1">
                    <a:lumMod val="85000"/>
                    <a:lumOff val="15000"/>
                  </a:schemeClr>
                </a:solidFill>
              </a:rPr>
              <a:t>11</a:t>
            </a:r>
            <a:r>
              <a:rPr lang="en-US" sz="1600" dirty="0">
                <a:solidFill>
                  <a:schemeClr val="tx1">
                    <a:lumMod val="85000"/>
                    <a:lumOff val="15000"/>
                  </a:schemeClr>
                </a:solidFill>
              </a:rPr>
              <a:t> parameters</a:t>
            </a:r>
          </a:p>
          <a:p>
            <a:pPr marL="342900" indent="-342900">
              <a:buFont typeface="+mj-lt"/>
              <a:buAutoNum type="arabicPeriod"/>
            </a:pPr>
            <a:r>
              <a:rPr lang="en-US" sz="1600" dirty="0">
                <a:solidFill>
                  <a:schemeClr val="tx1">
                    <a:lumMod val="85000"/>
                    <a:lumOff val="15000"/>
                  </a:schemeClr>
                </a:solidFill>
              </a:rPr>
              <a:t>Sample </a:t>
            </a:r>
            <a:r>
              <a:rPr lang="en-US" sz="1600" b="1" dirty="0">
                <a:solidFill>
                  <a:schemeClr val="tx1">
                    <a:lumMod val="85000"/>
                    <a:lumOff val="15000"/>
                  </a:schemeClr>
                </a:solidFill>
              </a:rPr>
              <a:t>1</a:t>
            </a:r>
            <a:r>
              <a:rPr lang="en-US" sz="1600" dirty="0">
                <a:solidFill>
                  <a:schemeClr val="tx1">
                    <a:lumMod val="85000"/>
                    <a:lumOff val="15000"/>
                  </a:schemeClr>
                </a:solidFill>
              </a:rPr>
              <a:t> wastewater discharge </a:t>
            </a:r>
            <a:r>
              <a:rPr lang="en-US" sz="1600" b="1" dirty="0">
                <a:solidFill>
                  <a:schemeClr val="tx1">
                    <a:lumMod val="85000"/>
                    <a:lumOff val="15000"/>
                  </a:schemeClr>
                </a:solidFill>
              </a:rPr>
              <a:t>12</a:t>
            </a:r>
            <a:r>
              <a:rPr lang="en-US" sz="1600" dirty="0">
                <a:solidFill>
                  <a:schemeClr val="tx1">
                    <a:lumMod val="85000"/>
                    <a:lumOff val="15000"/>
                  </a:schemeClr>
                </a:solidFill>
              </a:rPr>
              <a:t> times a year for </a:t>
            </a:r>
            <a:r>
              <a:rPr lang="en-US" sz="1600" b="1" dirty="0">
                <a:solidFill>
                  <a:schemeClr val="tx1">
                    <a:lumMod val="85000"/>
                    <a:lumOff val="15000"/>
                  </a:schemeClr>
                </a:solidFill>
              </a:rPr>
              <a:t>10</a:t>
            </a:r>
            <a:r>
              <a:rPr lang="en-US" sz="1600" dirty="0">
                <a:solidFill>
                  <a:schemeClr val="tx1">
                    <a:lumMod val="85000"/>
                    <a:lumOff val="15000"/>
                  </a:schemeClr>
                </a:solidFill>
              </a:rPr>
              <a:t> parameters</a:t>
            </a:r>
          </a:p>
          <a:p>
            <a:pPr marL="342900" indent="-342900">
              <a:buFont typeface="+mj-lt"/>
              <a:buAutoNum type="arabicPeriod"/>
            </a:pPr>
            <a:r>
              <a:rPr lang="en-US" sz="1600" dirty="0">
                <a:solidFill>
                  <a:schemeClr val="tx1">
                    <a:lumMod val="85000"/>
                    <a:lumOff val="15000"/>
                  </a:schemeClr>
                </a:solidFill>
              </a:rPr>
              <a:t>Standard for Benzene* </a:t>
            </a:r>
            <a:r>
              <a:rPr lang="en-US" sz="1600" b="1" dirty="0">
                <a:solidFill>
                  <a:schemeClr val="tx1">
                    <a:lumMod val="85000"/>
                    <a:lumOff val="15000"/>
                  </a:schemeClr>
                </a:solidFill>
              </a:rPr>
              <a:t>51</a:t>
            </a:r>
            <a:r>
              <a:rPr lang="en-US" sz="1600" dirty="0">
                <a:solidFill>
                  <a:schemeClr val="tx1">
                    <a:lumMod val="85000"/>
                    <a:lumOff val="15000"/>
                  </a:schemeClr>
                </a:solidFill>
              </a:rPr>
              <a:t> ug/l</a:t>
            </a:r>
          </a:p>
          <a:p>
            <a:pPr marL="342900" indent="-342900">
              <a:buFont typeface="+mj-lt"/>
              <a:buAutoNum type="arabicPeriod"/>
            </a:pPr>
            <a:r>
              <a:rPr lang="en-US" sz="1600" dirty="0">
                <a:solidFill>
                  <a:schemeClr val="tx1">
                    <a:lumMod val="85000"/>
                    <a:lumOff val="15000"/>
                  </a:schemeClr>
                </a:solidFill>
              </a:rPr>
              <a:t>Sample </a:t>
            </a:r>
            <a:r>
              <a:rPr lang="en-US" sz="1600" b="1" dirty="0">
                <a:solidFill>
                  <a:schemeClr val="tx1">
                    <a:lumMod val="85000"/>
                    <a:lumOff val="15000"/>
                  </a:schemeClr>
                </a:solidFill>
              </a:rPr>
              <a:t>6 </a:t>
            </a:r>
            <a:r>
              <a:rPr lang="en-US" sz="1600" dirty="0">
                <a:solidFill>
                  <a:schemeClr val="tx1">
                    <a:lumMod val="85000"/>
                    <a:lumOff val="15000"/>
                  </a:schemeClr>
                </a:solidFill>
              </a:rPr>
              <a:t>outfalls during </a:t>
            </a:r>
            <a:r>
              <a:rPr lang="en-US" sz="1600" b="1" dirty="0">
                <a:solidFill>
                  <a:schemeClr val="tx1">
                    <a:lumMod val="85000"/>
                    <a:lumOff val="15000"/>
                  </a:schemeClr>
                </a:solidFill>
              </a:rPr>
              <a:t>4</a:t>
            </a:r>
            <a:r>
              <a:rPr lang="en-US" sz="1600" dirty="0">
                <a:solidFill>
                  <a:schemeClr val="tx1">
                    <a:lumMod val="85000"/>
                    <a:lumOff val="15000"/>
                  </a:schemeClr>
                </a:solidFill>
              </a:rPr>
              <a:t> de-icing events for </a:t>
            </a:r>
            <a:r>
              <a:rPr lang="en-US" sz="1600" b="1" dirty="0">
                <a:solidFill>
                  <a:schemeClr val="tx1">
                    <a:lumMod val="85000"/>
                    <a:lumOff val="15000"/>
                  </a:schemeClr>
                </a:solidFill>
              </a:rPr>
              <a:t>9</a:t>
            </a:r>
            <a:r>
              <a:rPr lang="en-US" sz="1600" dirty="0">
                <a:solidFill>
                  <a:schemeClr val="tx1">
                    <a:lumMod val="85000"/>
                    <a:lumOff val="15000"/>
                  </a:schemeClr>
                </a:solidFill>
              </a:rPr>
              <a:t> parameters</a:t>
            </a:r>
          </a:p>
          <a:p>
            <a:pPr marL="342900" indent="-342900">
              <a:buFont typeface="+mj-lt"/>
              <a:buAutoNum type="arabicPeriod"/>
            </a:pPr>
            <a:r>
              <a:rPr lang="en-US" sz="1600" dirty="0">
                <a:solidFill>
                  <a:schemeClr val="tx1">
                    <a:lumMod val="85000"/>
                    <a:lumOff val="15000"/>
                  </a:schemeClr>
                </a:solidFill>
              </a:rPr>
              <a:t>Qualitative monitoring (visual inspection) at </a:t>
            </a:r>
            <a:r>
              <a:rPr lang="en-US" sz="1600" b="1" dirty="0">
                <a:solidFill>
                  <a:schemeClr val="tx1"/>
                </a:solidFill>
              </a:rPr>
              <a:t>26</a:t>
            </a:r>
            <a:r>
              <a:rPr lang="en-US" sz="1600" b="1" dirty="0">
                <a:solidFill>
                  <a:srgbClr val="FF0000"/>
                </a:solidFill>
              </a:rPr>
              <a:t> </a:t>
            </a:r>
            <a:r>
              <a:rPr lang="en-US" sz="1600" dirty="0">
                <a:solidFill>
                  <a:schemeClr val="tx1">
                    <a:lumMod val="85000"/>
                    <a:lumOff val="15000"/>
                  </a:schemeClr>
                </a:solidFill>
              </a:rPr>
              <a:t>outfalls </a:t>
            </a:r>
            <a:r>
              <a:rPr lang="en-US" sz="1600" b="1" dirty="0">
                <a:solidFill>
                  <a:schemeClr val="tx1">
                    <a:lumMod val="85000"/>
                    <a:lumOff val="15000"/>
                  </a:schemeClr>
                </a:solidFill>
              </a:rPr>
              <a:t>2 </a:t>
            </a:r>
            <a:r>
              <a:rPr lang="en-US" sz="1600" dirty="0">
                <a:solidFill>
                  <a:schemeClr val="tx1">
                    <a:lumMod val="85000"/>
                    <a:lumOff val="15000"/>
                  </a:schemeClr>
                </a:solidFill>
              </a:rPr>
              <a:t>times a year</a:t>
            </a:r>
          </a:p>
          <a:p>
            <a:pPr marL="342900" indent="-342900">
              <a:buFont typeface="+mj-lt"/>
              <a:buAutoNum type="arabicPeriod"/>
            </a:pPr>
            <a:r>
              <a:rPr lang="en-US" sz="1600" dirty="0">
                <a:solidFill>
                  <a:schemeClr val="tx1">
                    <a:lumMod val="85000"/>
                    <a:lumOff val="15000"/>
                  </a:schemeClr>
                </a:solidFill>
              </a:rPr>
              <a:t>Acute toxicity*</a:t>
            </a:r>
            <a:r>
              <a:rPr lang="en-US" sz="1600" dirty="0">
                <a:solidFill>
                  <a:schemeClr val="tx1"/>
                </a:solidFill>
              </a:rPr>
              <a:t>*</a:t>
            </a:r>
            <a:r>
              <a:rPr lang="en-US" sz="1600" dirty="0">
                <a:solidFill>
                  <a:schemeClr val="tx1">
                    <a:lumMod val="85000"/>
                    <a:lumOff val="15000"/>
                  </a:schemeClr>
                </a:solidFill>
              </a:rPr>
              <a:t> – once per quarter at wastewater discharge; during de-icing events over the permit life at</a:t>
            </a:r>
            <a:r>
              <a:rPr lang="en-US" sz="1600" dirty="0">
                <a:solidFill>
                  <a:schemeClr val="tx1"/>
                </a:solidFill>
              </a:rPr>
              <a:t> </a:t>
            </a:r>
            <a:r>
              <a:rPr lang="en-US" sz="1600" b="1" dirty="0">
                <a:solidFill>
                  <a:schemeClr val="tx1"/>
                </a:solidFill>
              </a:rPr>
              <a:t>6 </a:t>
            </a:r>
            <a:r>
              <a:rPr lang="en-US" sz="1600" dirty="0">
                <a:solidFill>
                  <a:schemeClr val="tx1">
                    <a:lumMod val="85000"/>
                    <a:lumOff val="15000"/>
                  </a:schemeClr>
                </a:solidFill>
              </a:rPr>
              <a:t>locations, </a:t>
            </a:r>
          </a:p>
          <a:p>
            <a:pPr marL="342900" indent="-342900">
              <a:buFont typeface="+mj-lt"/>
              <a:buAutoNum type="arabicPeriod"/>
            </a:pPr>
            <a:r>
              <a:rPr lang="en-US" sz="1600" dirty="0">
                <a:solidFill>
                  <a:schemeClr val="tx1">
                    <a:lumMod val="85000"/>
                    <a:lumOff val="15000"/>
                  </a:schemeClr>
                </a:solidFill>
              </a:rPr>
              <a:t>Benchmark values established for </a:t>
            </a:r>
            <a:r>
              <a:rPr lang="en-US" sz="1600" b="1" dirty="0">
                <a:solidFill>
                  <a:schemeClr val="tx1">
                    <a:lumMod val="85000"/>
                    <a:lumOff val="15000"/>
                  </a:schemeClr>
                </a:solidFill>
              </a:rPr>
              <a:t>all</a:t>
            </a:r>
            <a:r>
              <a:rPr lang="en-US" sz="1600" dirty="0">
                <a:solidFill>
                  <a:schemeClr val="tx1">
                    <a:lumMod val="85000"/>
                    <a:lumOff val="15000"/>
                  </a:schemeClr>
                </a:solidFill>
              </a:rPr>
              <a:t> parameters, most notably turbidity</a:t>
            </a:r>
          </a:p>
          <a:p>
            <a:pPr marL="342900" indent="-342900">
              <a:buFont typeface="+mj-lt"/>
              <a:buAutoNum type="arabicPeriod"/>
            </a:pPr>
            <a:r>
              <a:rPr lang="en-US" sz="1600" dirty="0">
                <a:solidFill>
                  <a:schemeClr val="tx1">
                    <a:lumMod val="85000"/>
                    <a:lumOff val="15000"/>
                  </a:schemeClr>
                </a:solidFill>
              </a:rPr>
              <a:t>Monthly discharge monitoring report (DMR) and end of year summary DMR</a:t>
            </a:r>
          </a:p>
        </p:txBody>
      </p:sp>
      <p:sp>
        <p:nvSpPr>
          <p:cNvPr id="4" name="TextBox 3"/>
          <p:cNvSpPr txBox="1"/>
          <p:nvPr/>
        </p:nvSpPr>
        <p:spPr>
          <a:xfrm>
            <a:off x="190500" y="6268277"/>
            <a:ext cx="8953500" cy="415498"/>
          </a:xfrm>
          <a:prstGeom prst="rect">
            <a:avLst/>
          </a:prstGeom>
          <a:noFill/>
        </p:spPr>
        <p:txBody>
          <a:bodyPr wrap="square" rtlCol="0">
            <a:spAutoFit/>
          </a:bodyPr>
          <a:lstStyle/>
          <a:p>
            <a:r>
              <a:rPr lang="en-US" sz="1050" dirty="0">
                <a:latin typeface="+mn-lt"/>
              </a:rPr>
              <a:t>**Acute toxicity tests are short-term exposure tests (hours or days) and use lethality as an endpoint. Results are reported in LC50, or concentration that will affect fifty percent of the sample size</a:t>
            </a:r>
            <a:r>
              <a:rPr lang="en-US" sz="1050" dirty="0"/>
              <a:t>.</a:t>
            </a:r>
          </a:p>
        </p:txBody>
      </p:sp>
      <p:sp>
        <p:nvSpPr>
          <p:cNvPr id="6" name="TextBox 5"/>
          <p:cNvSpPr txBox="1"/>
          <p:nvPr/>
        </p:nvSpPr>
        <p:spPr>
          <a:xfrm>
            <a:off x="190500" y="5819715"/>
            <a:ext cx="8953500" cy="415498"/>
          </a:xfrm>
          <a:prstGeom prst="rect">
            <a:avLst/>
          </a:prstGeom>
          <a:noFill/>
        </p:spPr>
        <p:txBody>
          <a:bodyPr wrap="square" rtlCol="0">
            <a:spAutoFit/>
          </a:bodyPr>
          <a:lstStyle/>
          <a:p>
            <a:r>
              <a:rPr lang="en-US" sz="1050" dirty="0">
                <a:latin typeface="+mn-lt"/>
              </a:rPr>
              <a:t>*Benzene is a colorless, flammable liquid with a sweet odor. Benzene is among the 20 most widely used chemicals in the United States. Benzene is known to cause cancer, based on evidence from studies in both people and lab animals, and has multiple exposure pathways</a:t>
            </a:r>
            <a:r>
              <a:rPr lang="en-US" sz="800" dirty="0"/>
              <a:t>.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8" name="Rectangle 80907">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910" name="Group 80909">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80911"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5"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7"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8"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9"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0"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1"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2"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3"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4"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5"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6"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7"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9"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 name="Title 4"/>
          <p:cNvSpPr>
            <a:spLocks noGrp="1"/>
          </p:cNvSpPr>
          <p:nvPr>
            <p:ph type="title"/>
          </p:nvPr>
        </p:nvSpPr>
        <p:spPr>
          <a:xfrm>
            <a:off x="666473" y="4760132"/>
            <a:ext cx="2960565" cy="1777829"/>
          </a:xfrm>
        </p:spPr>
        <p:txBody>
          <a:bodyPr vert="horz" lIns="91440" tIns="45720" rIns="91440" bIns="45720" rtlCol="0" anchor="ctr">
            <a:normAutofit/>
          </a:bodyPr>
          <a:lstStyle/>
          <a:p>
            <a:pPr algn="l">
              <a:lnSpc>
                <a:spcPct val="90000"/>
              </a:lnSpc>
            </a:pPr>
            <a:r>
              <a:rPr lang="en-US" sz="3500" b="1" kern="120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mj-lt"/>
                <a:ea typeface="+mj-ea"/>
                <a:cs typeface="+mj-cs"/>
              </a:rPr>
              <a:t>Secondary Containment Requirements</a:t>
            </a:r>
            <a:endParaRPr lang="en-US" sz="3500" kern="1200">
              <a:solidFill>
                <a:schemeClr val="tx1"/>
              </a:solidFill>
              <a:latin typeface="+mj-lt"/>
              <a:ea typeface="+mj-ea"/>
              <a:cs typeface="+mj-cs"/>
            </a:endParaRPr>
          </a:p>
        </p:txBody>
      </p:sp>
      <p:sp>
        <p:nvSpPr>
          <p:cNvPr id="80931" name="Freeform: Shape 80930">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80898" name="Picture 2"/>
          <p:cNvPicPr>
            <a:picLocks noGrp="1" noChangeAspect="1" noChangeArrowheads="1"/>
          </p:cNvPicPr>
          <p:nvPr>
            <p:ph idx="1"/>
          </p:nvPr>
        </p:nvPicPr>
        <p:blipFill>
          <a:blip r:embed="rId2"/>
          <a:stretch>
            <a:fillRect/>
          </a:stretch>
        </p:blipFill>
        <p:spPr bwMode="auto">
          <a:xfrm>
            <a:off x="1345462" y="671951"/>
            <a:ext cx="6459821" cy="3359108"/>
          </a:xfrm>
          <a:prstGeom prst="rect">
            <a:avLst/>
          </a:prstGeom>
          <a:noFill/>
        </p:spPr>
      </p:pic>
      <p:sp>
        <p:nvSpPr>
          <p:cNvPr id="5" name="TextBox 4"/>
          <p:cNvSpPr txBox="1"/>
          <p:nvPr/>
        </p:nvSpPr>
        <p:spPr>
          <a:xfrm>
            <a:off x="3838835" y="4767660"/>
            <a:ext cx="4711405" cy="177030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b="1" i="1">
                <a:latin typeface="+mn-lt"/>
                <a:cs typeface="+mn-cs"/>
              </a:rPr>
              <a:t>The above rule applies to any above-ground single container that exceeds 660 gallons or a collection of above-ground storage containers in close proximity to each other having a total combined storage capacity greater than 1,320 gallons</a:t>
            </a:r>
          </a:p>
        </p:txBody>
      </p:sp>
    </p:spTree>
  </p:cSld>
  <p:clrMapOvr>
    <a:overrideClrMapping bg1="dk1" tx1="lt1" bg2="dk2" tx2="lt2" accent1="accent1" accent2="accent2" accent3="accent3" accent4="accent4" accent5="accent5" accent6="accent6" hlink="hlink" folHlink="folHlink"/>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is Bulk Storage ?</a:t>
            </a:r>
          </a:p>
        </p:txBody>
      </p:sp>
      <p:pic>
        <p:nvPicPr>
          <p:cNvPr id="93186" name="Picture 2" descr="\\ci.charlotte.nc.us\cocdfs\Aviation\Home Directories\jdjordan\jimmy jordan\After J D Jordan\Compliance Issues - Not Projects\NPDES Issues\RE Secondary Containment Rule_files\image002.jpg"/>
          <p:cNvPicPr>
            <a:picLocks noGrp="1" noChangeAspect="1" noChangeArrowheads="1"/>
          </p:cNvPicPr>
          <p:nvPr>
            <p:ph idx="1"/>
          </p:nvPr>
        </p:nvPicPr>
        <p:blipFill>
          <a:blip r:embed="rId2"/>
          <a:srcRect/>
          <a:stretch>
            <a:fillRect/>
          </a:stretch>
        </p:blipFill>
        <p:spPr bwMode="auto">
          <a:xfrm>
            <a:off x="457200" y="1524000"/>
            <a:ext cx="8134597" cy="1828800"/>
          </a:xfrm>
          <a:prstGeom prst="rect">
            <a:avLst/>
          </a:prstGeom>
          <a:noFill/>
        </p:spPr>
      </p:pic>
      <p:pic>
        <p:nvPicPr>
          <p:cNvPr id="101378" name="Picture 2" descr="Container   275 Gallon T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579" y="3492409"/>
            <a:ext cx="1347379" cy="134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1380" name="Picture 4" descr="http://www.specialprojects.com/images/db_images/spi-66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1863" y="3488055"/>
            <a:ext cx="2057399"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Container   275 Gallon T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0298" y="3825240"/>
            <a:ext cx="1347379" cy="134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Container   275 Gallon T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5579" y="4216309"/>
            <a:ext cx="1347379" cy="134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ontainer   275 Gallon T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7579" y="4678680"/>
            <a:ext cx="1347379" cy="134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Good Practices</a:t>
            </a:r>
          </a:p>
        </p:txBody>
      </p:sp>
      <p:pic>
        <p:nvPicPr>
          <p:cNvPr id="4" name="Content Placeholder 3" descr="Township 1 Charlotte-20111130-00222.jpg"/>
          <p:cNvPicPr>
            <a:picLocks noGrp="1" noChangeAspect="1"/>
          </p:cNvPicPr>
          <p:nvPr>
            <p:ph idx="1"/>
          </p:nvPr>
        </p:nvPicPr>
        <p:blipFill>
          <a:blip r:embed="rId2" cstate="print"/>
          <a:stretch>
            <a:fillRect/>
          </a:stretch>
        </p:blipFill>
        <p:spPr>
          <a:xfrm>
            <a:off x="1447800" y="1447800"/>
            <a:ext cx="2986617" cy="2239963"/>
          </a:xfrm>
          <a:prstGeom prst="rect">
            <a:avLst/>
          </a:prstGeom>
          <a:ln>
            <a:noFill/>
          </a:ln>
          <a:effectLst>
            <a:softEdge rad="112500"/>
          </a:effectLst>
        </p:spPr>
      </p:pic>
      <p:pic>
        <p:nvPicPr>
          <p:cNvPr id="97282" name="Picture 2" descr="http://www.raleighnc.gov/content/PWksStormwater/Images/Soil%20&amp;%20Erosion/Inlet%20Protection.jpg"/>
          <p:cNvPicPr>
            <a:picLocks noChangeAspect="1" noChangeArrowheads="1"/>
          </p:cNvPicPr>
          <p:nvPr/>
        </p:nvPicPr>
        <p:blipFill>
          <a:blip r:embed="rId3"/>
          <a:srcRect/>
          <a:stretch>
            <a:fillRect/>
          </a:stretch>
        </p:blipFill>
        <p:spPr bwMode="auto">
          <a:xfrm>
            <a:off x="4800600" y="4110446"/>
            <a:ext cx="3004457" cy="2253343"/>
          </a:xfrm>
          <a:prstGeom prst="rect">
            <a:avLst/>
          </a:prstGeom>
          <a:ln>
            <a:noFill/>
          </a:ln>
          <a:effectLst>
            <a:softEdge rad="112500"/>
          </a:effectLst>
        </p:spPr>
      </p:pic>
      <p:pic>
        <p:nvPicPr>
          <p:cNvPr id="9" name="Picture 3" descr="DSCF0999"/>
          <p:cNvPicPr>
            <a:picLocks noChangeAspect="1" noChangeArrowheads="1"/>
          </p:cNvPicPr>
          <p:nvPr/>
        </p:nvPicPr>
        <p:blipFill>
          <a:blip r:embed="rId4" cstate="print"/>
          <a:srcRect/>
          <a:stretch>
            <a:fillRect/>
          </a:stretch>
        </p:blipFill>
        <p:spPr bwMode="auto">
          <a:xfrm>
            <a:off x="1371600" y="4114800"/>
            <a:ext cx="3048440" cy="2286000"/>
          </a:xfrm>
          <a:prstGeom prst="rect">
            <a:avLst/>
          </a:prstGeom>
          <a:ln>
            <a:noFill/>
          </a:ln>
          <a:effectLst>
            <a:softEdge rad="112500"/>
          </a:effectLst>
        </p:spPr>
      </p:pic>
      <p:pic>
        <p:nvPicPr>
          <p:cNvPr id="119810" name="Picture 2" descr="https://www.springsgov.com/Images/ImageManager/haybaleBM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524000"/>
            <a:ext cx="2859462" cy="198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991"/>
            <a:ext cx="5181600" cy="1036638"/>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Not so good…</a:t>
            </a:r>
          </a:p>
        </p:txBody>
      </p:sp>
      <p:pic>
        <p:nvPicPr>
          <p:cNvPr id="104450" name="Picture 2" descr="\\ci.charlotte.nc.us\cocdfs\Aviation\Home Directories\jdjordan\My Pictures\iphone june 2014\IMG_01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944836" y="3695700"/>
            <a:ext cx="2514600"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0834" name="Picture 9" descr="image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71600"/>
            <a:ext cx="3001101" cy="2249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105800" y="385010"/>
            <a:ext cx="2438000" cy="3236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121086B-7226-4D0E-8CC4-67F8C8DBCE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5793" y="4038600"/>
            <a:ext cx="2902925" cy="2177194"/>
          </a:xfrm>
          <a:prstGeom prst="rect">
            <a:avLst/>
          </a:prstGeom>
          <a:ln>
            <a:noFill/>
          </a:ln>
          <a:effectLst>
            <a:softEdge rad="112500"/>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Preventable ?</a:t>
            </a:r>
          </a:p>
        </p:txBody>
      </p:sp>
      <p:pic>
        <p:nvPicPr>
          <p:cNvPr id="5" name="Picture 4" descr="Township 1 Charlotte-20111130-00217.jpg"/>
          <p:cNvPicPr>
            <a:picLocks noChangeAspect="1"/>
          </p:cNvPicPr>
          <p:nvPr/>
        </p:nvPicPr>
        <p:blipFill>
          <a:blip r:embed="rId2" cstate="print"/>
          <a:stretch>
            <a:fillRect/>
          </a:stretch>
        </p:blipFill>
        <p:spPr>
          <a:xfrm>
            <a:off x="851303" y="1267127"/>
            <a:ext cx="3517497" cy="2638123"/>
          </a:xfrm>
          <a:prstGeom prst="rect">
            <a:avLst/>
          </a:prstGeom>
          <a:ln>
            <a:noFill/>
          </a:ln>
          <a:effectLst>
            <a:outerShdw blurRad="190500" algn="tl" rotWithShape="0">
              <a:srgbClr val="000000">
                <a:alpha val="70000"/>
              </a:srgbClr>
            </a:outerShdw>
          </a:effectLst>
        </p:spPr>
      </p:pic>
      <p:pic>
        <p:nvPicPr>
          <p:cNvPr id="121858" name="Picture 5"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267127"/>
            <a:ext cx="2637413" cy="1982485"/>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707240CA-FC4A-4A95-84BC-9D070221C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303" y="4077967"/>
            <a:ext cx="3516123" cy="2532620"/>
          </a:xfrm>
          <a:prstGeom prst="rect">
            <a:avLst/>
          </a:prstGeom>
          <a:ln>
            <a:noFill/>
          </a:ln>
          <a:effectLst>
            <a:outerShdw blurRad="190500" algn="tl" rotWithShape="0">
              <a:srgbClr val="000000">
                <a:alpha val="70000"/>
              </a:srgbClr>
            </a:outerShdw>
          </a:effectLst>
        </p:spPr>
      </p:pic>
      <p:pic>
        <p:nvPicPr>
          <p:cNvPr id="2050" name="Picture 1">
            <a:extLst>
              <a:ext uri="{FF2B5EF4-FFF2-40B4-BE49-F238E27FC236}">
                <a16:creationId xmlns:a16="http://schemas.microsoft.com/office/drawing/2014/main" id="{EF464EB5-FE1A-C99C-43A5-1B842FAEE0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664" y="3365738"/>
            <a:ext cx="2433637" cy="32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1019"/>
          </a:xfrm>
        </p:spPr>
        <p:txBody>
          <a:bodyPr/>
          <a:lstStyle/>
          <a:p>
            <a:r>
              <a:rPr lang="en-US"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rPr>
              <a:t>Non compliance</a:t>
            </a:r>
            <a:endParaRPr lang="en-US" dirty="0">
              <a:solidFill>
                <a:schemeClr val="accent2">
                  <a:lumMod val="60000"/>
                  <a:lumOff val="40000"/>
                </a:schemeClr>
              </a:solidFill>
            </a:endParaRPr>
          </a:p>
        </p:txBody>
      </p:sp>
      <p:pic>
        <p:nvPicPr>
          <p:cNvPr id="3" name="Picture 2"/>
          <p:cNvPicPr>
            <a:picLocks noChangeAspect="1" noChangeArrowheads="1"/>
          </p:cNvPicPr>
          <p:nvPr/>
        </p:nvPicPr>
        <p:blipFill>
          <a:blip r:embed="rId2" cstate="print"/>
          <a:srcRect/>
          <a:stretch>
            <a:fillRect/>
          </a:stretch>
        </p:blipFill>
        <p:spPr bwMode="auto">
          <a:xfrm>
            <a:off x="381000" y="1219200"/>
            <a:ext cx="4717256" cy="4937369"/>
          </a:xfrm>
          <a:prstGeom prst="rect">
            <a:avLst/>
          </a:prstGeom>
          <a:ln>
            <a:noFill/>
          </a:ln>
          <a:effectLst>
            <a:outerShdw blurRad="292100" dist="139700" dir="2700000" algn="tl" rotWithShape="0">
              <a:srgbClr val="333333">
                <a:alpha val="65000"/>
              </a:srgbClr>
            </a:outerShdw>
          </a:effectLst>
        </p:spPr>
      </p:pic>
      <p:pic>
        <p:nvPicPr>
          <p:cNvPr id="6" name="Picture 1"/>
          <p:cNvPicPr>
            <a:picLocks noChangeAspect="1" noChangeArrowheads="1"/>
          </p:cNvPicPr>
          <p:nvPr/>
        </p:nvPicPr>
        <p:blipFill>
          <a:blip r:embed="rId3"/>
          <a:srcRect/>
          <a:stretch>
            <a:fillRect/>
          </a:stretch>
        </p:blipFill>
        <p:spPr bwMode="auto">
          <a:xfrm>
            <a:off x="5486400" y="2803769"/>
            <a:ext cx="3199357" cy="3352800"/>
          </a:xfrm>
          <a:prstGeom prst="rect">
            <a:avLst/>
          </a:prstGeom>
          <a:ln>
            <a:noFill/>
          </a:ln>
          <a:effectLst>
            <a:outerShdw blurRad="292100" dist="139700" dir="2700000" algn="tl" rotWithShape="0">
              <a:srgbClr val="333333">
                <a:alpha val="65000"/>
              </a:srgbClr>
            </a:outerShdw>
          </a:effectLst>
        </p:spPr>
      </p:pic>
      <p:pic>
        <p:nvPicPr>
          <p:cNvPr id="122884" name="Picture 4" descr="Image result for an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219200"/>
            <a:ext cx="1223264" cy="1228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rtlCol="0">
            <a:normAutofit/>
          </a:bodyPr>
          <a:lstStyle/>
          <a:p>
            <a:pPr eaLnBrk="1" fontAlgn="auto" hangingPunct="1">
              <a:spcAft>
                <a:spcPts val="0"/>
              </a:spcAft>
              <a:defRPr/>
            </a:pPr>
            <a:r>
              <a:rPr lang="en-US" sz="31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Penalties for non-compliance?</a:t>
            </a: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Content Placeholder 2"/>
          <p:cNvSpPr>
            <a:spLocks noGrp="1"/>
          </p:cNvSpPr>
          <p:nvPr>
            <p:ph idx="1"/>
          </p:nvPr>
        </p:nvSpPr>
        <p:spPr>
          <a:xfrm>
            <a:off x="3335481" y="591344"/>
            <a:ext cx="5179868" cy="5585619"/>
          </a:xfrm>
        </p:spPr>
        <p:txBody>
          <a:bodyPr rtlCol="0" anchor="ctr">
            <a:normAutofit/>
          </a:bodyPr>
          <a:lstStyle/>
          <a:p>
            <a:pPr eaLnBrk="1" fontAlgn="auto" hangingPunct="1">
              <a:lnSpc>
                <a:spcPct val="90000"/>
              </a:lnSpc>
              <a:spcAft>
                <a:spcPts val="0"/>
              </a:spcAft>
              <a:buFont typeface="Arial" pitchFamily="34" charset="0"/>
              <a:buChar char="•"/>
              <a:defRPr/>
            </a:pPr>
            <a:r>
              <a:rPr lang="en-US" sz="1300"/>
              <a:t>Notice of Violation, Consent Order, or Warning</a:t>
            </a:r>
          </a:p>
          <a:p>
            <a:pPr eaLnBrk="1" fontAlgn="auto" hangingPunct="1">
              <a:lnSpc>
                <a:spcPct val="90000"/>
              </a:lnSpc>
              <a:spcAft>
                <a:spcPts val="0"/>
              </a:spcAft>
              <a:buFont typeface="Arial" pitchFamily="34" charset="0"/>
              <a:buChar char="•"/>
              <a:defRPr/>
            </a:pPr>
            <a:r>
              <a:rPr lang="en-US" sz="1300"/>
              <a:t>Civil Penalty for violations of the CWA…</a:t>
            </a:r>
          </a:p>
          <a:p>
            <a:pPr lvl="1" eaLnBrk="1" fontAlgn="auto" hangingPunct="1">
              <a:lnSpc>
                <a:spcPct val="90000"/>
              </a:lnSpc>
              <a:spcAft>
                <a:spcPts val="0"/>
              </a:spcAft>
              <a:buFont typeface="Arial" pitchFamily="34" charset="0"/>
              <a:buChar char="–"/>
              <a:defRPr/>
            </a:pPr>
            <a:r>
              <a:rPr lang="en-US" sz="1300"/>
              <a:t>Fines of up to $25,000 per day, per occurrence</a:t>
            </a:r>
          </a:p>
          <a:p>
            <a:pPr lvl="1" eaLnBrk="1" fontAlgn="auto" hangingPunct="1">
              <a:lnSpc>
                <a:spcPct val="90000"/>
              </a:lnSpc>
              <a:spcAft>
                <a:spcPts val="0"/>
              </a:spcAft>
              <a:buFont typeface="Arial" pitchFamily="34" charset="0"/>
              <a:buChar char="–"/>
              <a:defRPr/>
            </a:pPr>
            <a:r>
              <a:rPr lang="en-US" sz="1300"/>
              <a:t>“</a:t>
            </a:r>
            <a:r>
              <a:rPr lang="en-US" sz="1300" i="1"/>
              <a:t>Negligent Violators</a:t>
            </a:r>
            <a:r>
              <a:rPr lang="en-US" sz="1300"/>
              <a:t>” fined $2,500 per day up to $25,000 per day and/or imprisonment up to 1 year – Second offenses are doubled</a:t>
            </a:r>
          </a:p>
          <a:p>
            <a:pPr lvl="1" eaLnBrk="1" fontAlgn="auto" hangingPunct="1">
              <a:lnSpc>
                <a:spcPct val="90000"/>
              </a:lnSpc>
              <a:spcAft>
                <a:spcPts val="0"/>
              </a:spcAft>
              <a:buFont typeface="Arial" pitchFamily="34" charset="0"/>
              <a:buChar char="–"/>
              <a:defRPr/>
            </a:pPr>
            <a:r>
              <a:rPr lang="en-US" sz="1300" u="sng"/>
              <a:t>Knowing and willful intent </a:t>
            </a:r>
            <a:r>
              <a:rPr lang="en-US" sz="1300"/>
              <a:t>violations – up to half-million dollars</a:t>
            </a:r>
          </a:p>
          <a:p>
            <a:pPr lvl="1" eaLnBrk="1" fontAlgn="auto" hangingPunct="1">
              <a:lnSpc>
                <a:spcPct val="90000"/>
              </a:lnSpc>
              <a:spcAft>
                <a:spcPts val="0"/>
              </a:spcAft>
              <a:buFont typeface="Arial" pitchFamily="34" charset="0"/>
              <a:buChar char="–"/>
              <a:defRPr/>
            </a:pPr>
            <a:r>
              <a:rPr lang="en-US" sz="1300"/>
              <a:t>“Imminent danger Provision” – fines &gt;1M also up to 15 years prison sentence.</a:t>
            </a:r>
          </a:p>
          <a:p>
            <a:pPr lvl="1" eaLnBrk="1" fontAlgn="auto" hangingPunct="1">
              <a:lnSpc>
                <a:spcPct val="90000"/>
              </a:lnSpc>
              <a:spcAft>
                <a:spcPts val="0"/>
              </a:spcAft>
              <a:buFont typeface="Arial" pitchFamily="34" charset="0"/>
              <a:buNone/>
              <a:defRPr/>
            </a:pPr>
            <a:r>
              <a:rPr lang="en-US" sz="1300"/>
              <a:t>State Level - Class I and Class II State Law penalties may vary up to $10,000 per day.</a:t>
            </a:r>
          </a:p>
          <a:p>
            <a:pPr eaLnBrk="1" fontAlgn="auto" hangingPunct="1">
              <a:lnSpc>
                <a:spcPct val="90000"/>
              </a:lnSpc>
              <a:spcAft>
                <a:spcPts val="0"/>
              </a:spcAft>
              <a:buFont typeface="Arial" pitchFamily="34" charset="0"/>
              <a:buChar char="•"/>
              <a:defRPr/>
            </a:pPr>
            <a:endParaRPr lang="en-US" sz="130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4" name="Rectangle 2970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6" name="Rectangle 2970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8" name="Rectangle 29707">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0" name="Rectangle 29709">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12" name="Rectangle 2971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4" name="Oval 29713">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rtlCol="0" anchor="b">
            <a:normAutofit/>
          </a:bodyPr>
          <a:lstStyle/>
          <a:p>
            <a:pPr algn="r" eaLnBrk="1" fontAlgn="auto" hangingPunct="1">
              <a:spcAft>
                <a:spcPts val="0"/>
              </a:spcAft>
              <a:defRPr/>
            </a:pPr>
            <a:r>
              <a:rPr lang="en-US" sz="35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Specific Obligations – Airport’s Permit</a:t>
            </a:r>
          </a:p>
        </p:txBody>
      </p:sp>
      <p:sp>
        <p:nvSpPr>
          <p:cNvPr id="29699" name="Content Placeholder 2"/>
          <p:cNvSpPr>
            <a:spLocks noGrp="1"/>
          </p:cNvSpPr>
          <p:nvPr>
            <p:ph idx="1"/>
          </p:nvPr>
        </p:nvSpPr>
        <p:spPr>
          <a:xfrm>
            <a:off x="4877368" y="649480"/>
            <a:ext cx="3646835" cy="5546047"/>
          </a:xfrm>
        </p:spPr>
        <p:txBody>
          <a:bodyPr anchor="ctr">
            <a:normAutofit/>
          </a:bodyPr>
          <a:lstStyle/>
          <a:p>
            <a:pPr eaLnBrk="1" hangingPunct="1">
              <a:buFont typeface="Wingdings" pitchFamily="2" charset="2"/>
              <a:buChar char="§"/>
            </a:pPr>
            <a:r>
              <a:rPr lang="en-US" sz="1700"/>
              <a:t>Monthly or Quarterly Sampling and Qualitative Monitoring;</a:t>
            </a:r>
          </a:p>
          <a:p>
            <a:pPr eaLnBrk="1" hangingPunct="1">
              <a:buFont typeface="Wingdings" pitchFamily="2" charset="2"/>
              <a:buChar char="§"/>
            </a:pPr>
            <a:r>
              <a:rPr lang="en-US" sz="1700"/>
              <a:t>Monthly (and annual) Discharge Report submittals to Raleigh;</a:t>
            </a:r>
          </a:p>
          <a:p>
            <a:pPr eaLnBrk="1" hangingPunct="1">
              <a:buFont typeface="Wingdings" pitchFamily="2" charset="2"/>
              <a:buChar char="§"/>
            </a:pPr>
            <a:r>
              <a:rPr lang="en-US" sz="1700"/>
              <a:t>Development of a SWPPP (annual updates as necessary);</a:t>
            </a:r>
          </a:p>
          <a:p>
            <a:pPr eaLnBrk="1" hangingPunct="1">
              <a:buFont typeface="Wingdings" pitchFamily="2" charset="2"/>
              <a:buChar char="§"/>
            </a:pPr>
            <a:r>
              <a:rPr lang="en-US" sz="1700"/>
              <a:t>General Restraints on chemical use (detergents, e.g.);</a:t>
            </a:r>
          </a:p>
          <a:p>
            <a:pPr eaLnBrk="1" hangingPunct="1">
              <a:buFont typeface="Wingdings" pitchFamily="2" charset="2"/>
              <a:buChar char="§"/>
            </a:pPr>
            <a:r>
              <a:rPr lang="en-US" sz="1700"/>
              <a:t>Recordkeeping (up to 5 years);</a:t>
            </a:r>
          </a:p>
          <a:p>
            <a:pPr eaLnBrk="1" hangingPunct="1">
              <a:buFont typeface="Wingdings" pitchFamily="2" charset="2"/>
              <a:buChar char="§"/>
            </a:pPr>
            <a:r>
              <a:rPr lang="en-US" sz="1700"/>
              <a:t>Report Spills – Tenants should report spills to CLT;</a:t>
            </a:r>
          </a:p>
          <a:p>
            <a:pPr eaLnBrk="1" hangingPunct="1">
              <a:buFont typeface="Wingdings" pitchFamily="2" charset="2"/>
              <a:buChar char="§"/>
            </a:pPr>
            <a:r>
              <a:rPr lang="en-US" sz="1700"/>
              <a:t>Secondary Containment; and</a:t>
            </a:r>
          </a:p>
          <a:p>
            <a:pPr eaLnBrk="1" hangingPunct="1">
              <a:buFont typeface="Wingdings" pitchFamily="2" charset="2"/>
              <a:buChar char="§"/>
            </a:pPr>
            <a:r>
              <a:rPr lang="en-US" sz="1700"/>
              <a:t>Restraints on the usage of De-Icing chemicals.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7" name="Rectangle 114696">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892040"/>
            <a:ext cx="8661654"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3285441" y="5093208"/>
            <a:ext cx="5229903" cy="12618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90000"/>
              </a:lnSpc>
              <a:spcAft>
                <a:spcPts val="600"/>
              </a:spcAft>
              <a:defRPr/>
            </a:pPr>
            <a:r>
              <a:rPr lang="en-US" sz="4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Part III – Stormwater Management at CLT</a:t>
            </a:r>
          </a:p>
        </p:txBody>
      </p:sp>
      <p:cxnSp>
        <p:nvCxnSpPr>
          <p:cNvPr id="114699" name="Straight Connector 114698">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city skyline at night&#10;&#10;Description automatically generated with medium confidence">
            <a:extLst>
              <a:ext uri="{FF2B5EF4-FFF2-40B4-BE49-F238E27FC236}">
                <a16:creationId xmlns:a16="http://schemas.microsoft.com/office/drawing/2014/main" id="{C758AB63-505E-9B8E-2648-0F9B962707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20040"/>
            <a:ext cx="5562600" cy="4171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4652866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8793" name="Rectangle 11879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788" name="Picture 4" descr="Image result for stormwater"/>
          <p:cNvPicPr>
            <a:picLocks noChangeAspect="1" noChangeArrowheads="1"/>
          </p:cNvPicPr>
          <p:nvPr/>
        </p:nvPicPr>
        <p:blipFill rotWithShape="1">
          <a:blip r:embed="rId2">
            <a:extLst>
              <a:ext uri="{28A0092B-C50C-407E-A947-70E740481C1C}">
                <a14:useLocalDpi xmlns:a14="http://schemas.microsoft.com/office/drawing/2010/main" val="0"/>
              </a:ext>
            </a:extLst>
          </a:blip>
          <a:srcRect t="8037" r="-2" b="-2"/>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solidFill>
            <a:srgbClr val="FFFFFF">
              <a:shade val="85000"/>
            </a:srgbClr>
          </a:solidFill>
        </p:spPr>
      </p:pic>
      <p:pic>
        <p:nvPicPr>
          <p:cNvPr id="118786" name="Picture 2" descr="Image result for stormwa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0" r="-2" b="20251"/>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solidFill>
            <a:srgbClr val="FFFFFF">
              <a:shade val="85000"/>
            </a:srgbClr>
          </a:solidFill>
        </p:spPr>
      </p:pic>
      <p:sp useBgFill="1">
        <p:nvSpPr>
          <p:cNvPr id="118795" name="Freeform: Shape 11879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8797" name="Freeform: Shape 11879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336042" y="859536"/>
            <a:ext cx="3624601" cy="1243584"/>
          </a:xfrm>
        </p:spPr>
        <p:txBody>
          <a:bodyPr rtlCol="0">
            <a:normAutofit/>
          </a:bodyPr>
          <a:lstStyle/>
          <a:p>
            <a:pPr eaLnBrk="1" fontAlgn="auto" hangingPunct="1">
              <a:spcAft>
                <a:spcPts val="0"/>
              </a:spcAft>
              <a:defRPr/>
            </a:pPr>
            <a:r>
              <a:rPr lang="en-US" sz="3000" b="1">
                <a:ln w="12700">
                  <a:solidFill>
                    <a:schemeClr val="tx2">
                      <a:satMod val="155000"/>
                    </a:schemeClr>
                  </a:solidFill>
                  <a:prstDash val="solid"/>
                </a:ln>
                <a:effectLst>
                  <a:outerShdw blurRad="41275" dist="20320" dir="1800000" algn="tl" rotWithShape="0">
                    <a:srgbClr val="000000">
                      <a:alpha val="40000"/>
                    </a:srgbClr>
                  </a:outerShdw>
                </a:effectLst>
              </a:rPr>
              <a:t>Introduction (1)</a:t>
            </a:r>
            <a:br>
              <a:rPr lang="en-US" sz="3000" b="1">
                <a:ln w="12700">
                  <a:solidFill>
                    <a:schemeClr val="tx2">
                      <a:satMod val="155000"/>
                    </a:schemeClr>
                  </a:solidFill>
                  <a:prstDash val="solid"/>
                </a:ln>
                <a:effectLst>
                  <a:outerShdw blurRad="41275" dist="20320" dir="1800000" algn="tl" rotWithShape="0">
                    <a:srgbClr val="000000">
                      <a:alpha val="40000"/>
                    </a:srgbClr>
                  </a:outerShdw>
                </a:effectLst>
              </a:rPr>
            </a:br>
            <a:r>
              <a:rPr lang="en-US" sz="3000" b="1">
                <a:ln w="12700">
                  <a:solidFill>
                    <a:schemeClr val="tx2">
                      <a:satMod val="155000"/>
                    </a:schemeClr>
                  </a:solidFill>
                  <a:prstDash val="solid"/>
                </a:ln>
                <a:effectLst>
                  <a:outerShdw blurRad="41275" dist="20320" dir="1800000" algn="tl" rotWithShape="0">
                    <a:srgbClr val="000000">
                      <a:alpha val="40000"/>
                    </a:srgbClr>
                  </a:outerShdw>
                </a:effectLst>
              </a:rPr>
              <a:t>What is Stormwater ?</a:t>
            </a:r>
          </a:p>
        </p:txBody>
      </p:sp>
      <p:sp>
        <p:nvSpPr>
          <p:cNvPr id="118799" name="Rectangle 11879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18801" name="Rectangle 11880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803" name="Rectangle 11880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95" name="Content Placeholder 2"/>
          <p:cNvSpPr>
            <a:spLocks noGrp="1"/>
          </p:cNvSpPr>
          <p:nvPr>
            <p:ph idx="1"/>
          </p:nvPr>
        </p:nvSpPr>
        <p:spPr>
          <a:xfrm>
            <a:off x="336042" y="2512611"/>
            <a:ext cx="3624602" cy="3664351"/>
          </a:xfrm>
        </p:spPr>
        <p:txBody>
          <a:bodyPr>
            <a:normAutofit/>
          </a:bodyPr>
          <a:lstStyle/>
          <a:p>
            <a:r>
              <a:rPr lang="en-US" sz="1700"/>
              <a:t>Stormwater is water that originates during precipitation events and snow/ice melt.  Stormwater can soak into the soil (infiltrate), be held on the surface and evaporate, or runoff over </a:t>
            </a:r>
            <a:r>
              <a:rPr lang="en-US" sz="1700" i="1"/>
              <a:t>impervious surfaces </a:t>
            </a:r>
            <a:r>
              <a:rPr lang="en-US" sz="1700"/>
              <a:t>and end up in nearby streams, wetlands, rivers, or other water bodies (surface water).  </a:t>
            </a:r>
          </a:p>
          <a:p>
            <a:r>
              <a:rPr lang="en-US" sz="1700" i="1"/>
              <a:t>Reference: </a:t>
            </a:r>
            <a:r>
              <a:rPr lang="en-US" sz="1700" i="1">
                <a:hlinkClick r:id="rId4"/>
              </a:rPr>
              <a:t>http://en.wikipedia.org/wiki/Stormwater</a:t>
            </a:r>
            <a:endParaRPr lang="en-US" sz="1700" i="1"/>
          </a:p>
          <a:p>
            <a:pPr marL="0" indent="0" eaLnBrk="1" hangingPunct="1">
              <a:buNone/>
            </a:pPr>
            <a:endParaRPr lang="en-US" sz="170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1"/>
            <a:ext cx="8534400" cy="1219199"/>
          </a:xfrm>
        </p:spPr>
        <p:txBody>
          <a:bodyPr rtlCol="0">
            <a:noAutofit/>
          </a:bodyPr>
          <a:lstStyle/>
          <a:p>
            <a:pPr eaLnBrk="1" fontAlgn="auto" hangingPunct="1">
              <a:spcAft>
                <a:spcPts val="0"/>
              </a:spcAft>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CLT Airport Stormwater* Discharges</a:t>
            </a:r>
            <a:endParaRPr lang="en-US" sz="2800" dirty="0"/>
          </a:p>
        </p:txBody>
      </p:sp>
      <p:pic>
        <p:nvPicPr>
          <p:cNvPr id="1269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704254"/>
            <a:ext cx="2100654" cy="16020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610874"/>
            <a:ext cx="2057400" cy="15430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95600" y="3505289"/>
            <a:ext cx="3505200" cy="369332"/>
          </a:xfrm>
          <a:prstGeom prst="rect">
            <a:avLst/>
          </a:prstGeom>
          <a:noFill/>
        </p:spPr>
        <p:txBody>
          <a:bodyPr wrap="square" rtlCol="0">
            <a:spAutoFit/>
          </a:bodyPr>
          <a:lstStyle/>
          <a:p>
            <a:pPr marL="285750" indent="-285750" algn="ctr">
              <a:buFont typeface="Arial" panose="020B0604020202020204" pitchFamily="34" charset="0"/>
              <a:buChar char="•"/>
            </a:pPr>
            <a:r>
              <a:rPr lang="en-US" b="1" dirty="0">
                <a:latin typeface="+mn-lt"/>
              </a:rPr>
              <a:t>Taggart Creek</a:t>
            </a:r>
          </a:p>
        </p:txBody>
      </p:sp>
      <p:sp>
        <p:nvSpPr>
          <p:cNvPr id="9" name="TextBox 8"/>
          <p:cNvSpPr txBox="1"/>
          <p:nvPr/>
        </p:nvSpPr>
        <p:spPr>
          <a:xfrm>
            <a:off x="1447801" y="1904999"/>
            <a:ext cx="6477000" cy="369332"/>
          </a:xfrm>
          <a:prstGeom prst="rect">
            <a:avLst/>
          </a:prstGeom>
          <a:noFill/>
        </p:spPr>
        <p:txBody>
          <a:bodyPr wrap="square" rtlCol="0">
            <a:spAutoFit/>
          </a:bodyPr>
          <a:lstStyle/>
          <a:p>
            <a:r>
              <a:rPr lang="en-US" dirty="0"/>
              <a:t>Stormwater Discharges from CLT occur to 4 receiving waters:</a:t>
            </a:r>
          </a:p>
        </p:txBody>
      </p:sp>
      <p:sp>
        <p:nvSpPr>
          <p:cNvPr id="12" name="TextBox 11"/>
          <p:cNvSpPr txBox="1"/>
          <p:nvPr/>
        </p:nvSpPr>
        <p:spPr>
          <a:xfrm>
            <a:off x="2933701" y="4050268"/>
            <a:ext cx="3505200" cy="369332"/>
          </a:xfrm>
          <a:prstGeom prst="rect">
            <a:avLst/>
          </a:prstGeom>
          <a:noFill/>
        </p:spPr>
        <p:txBody>
          <a:bodyPr wrap="square" rtlCol="0">
            <a:spAutoFit/>
          </a:bodyPr>
          <a:lstStyle/>
          <a:p>
            <a:pPr marL="285750" indent="-285750" algn="ctr">
              <a:buFont typeface="Arial" panose="020B0604020202020204" pitchFamily="34" charset="0"/>
              <a:buChar char="•"/>
            </a:pPr>
            <a:r>
              <a:rPr lang="en-US" b="1" dirty="0">
                <a:latin typeface="+mn-lt"/>
              </a:rPr>
              <a:t>Coffey Creek</a:t>
            </a:r>
          </a:p>
        </p:txBody>
      </p:sp>
      <p:sp>
        <p:nvSpPr>
          <p:cNvPr id="13" name="TextBox 12"/>
          <p:cNvSpPr txBox="1"/>
          <p:nvPr/>
        </p:nvSpPr>
        <p:spPr>
          <a:xfrm>
            <a:off x="2933701" y="4583668"/>
            <a:ext cx="3505200" cy="369332"/>
          </a:xfrm>
          <a:prstGeom prst="rect">
            <a:avLst/>
          </a:prstGeom>
          <a:noFill/>
        </p:spPr>
        <p:txBody>
          <a:bodyPr wrap="square" rtlCol="0">
            <a:spAutoFit/>
          </a:bodyPr>
          <a:lstStyle/>
          <a:p>
            <a:pPr marL="285750" indent="-285750" algn="ctr">
              <a:buFont typeface="Arial" panose="020B0604020202020204" pitchFamily="34" charset="0"/>
              <a:buChar char="•"/>
            </a:pPr>
            <a:r>
              <a:rPr lang="en-US" b="1" dirty="0">
                <a:latin typeface="+mn-lt"/>
              </a:rPr>
              <a:t>Ticer Branch</a:t>
            </a:r>
          </a:p>
        </p:txBody>
      </p:sp>
      <p:sp>
        <p:nvSpPr>
          <p:cNvPr id="14" name="TextBox 13"/>
          <p:cNvSpPr txBox="1"/>
          <p:nvPr/>
        </p:nvSpPr>
        <p:spPr>
          <a:xfrm>
            <a:off x="2933701" y="5162550"/>
            <a:ext cx="3505200" cy="369332"/>
          </a:xfrm>
          <a:prstGeom prst="rect">
            <a:avLst/>
          </a:prstGeom>
          <a:noFill/>
        </p:spPr>
        <p:txBody>
          <a:bodyPr wrap="square" rtlCol="0">
            <a:spAutoFit/>
          </a:bodyPr>
          <a:lstStyle/>
          <a:p>
            <a:pPr marL="285750" indent="-285750" algn="ctr">
              <a:buFont typeface="Arial" panose="020B0604020202020204" pitchFamily="34" charset="0"/>
              <a:buChar char="•"/>
            </a:pPr>
            <a:r>
              <a:rPr lang="en-US" b="1" dirty="0">
                <a:latin typeface="+mn-lt"/>
              </a:rPr>
              <a:t>Beaverdam Creek/Lake Wylie</a:t>
            </a:r>
          </a:p>
        </p:txBody>
      </p:sp>
      <p:sp>
        <p:nvSpPr>
          <p:cNvPr id="3" name="TextBox 2">
            <a:extLst>
              <a:ext uri="{FF2B5EF4-FFF2-40B4-BE49-F238E27FC236}">
                <a16:creationId xmlns:a16="http://schemas.microsoft.com/office/drawing/2014/main" id="{7860CBF9-60D5-4A2D-BDCA-AB19FC901F99}"/>
              </a:ext>
            </a:extLst>
          </p:cNvPr>
          <p:cNvSpPr txBox="1"/>
          <p:nvPr/>
        </p:nvSpPr>
        <p:spPr>
          <a:xfrm>
            <a:off x="1600200" y="5638800"/>
            <a:ext cx="6172200" cy="307777"/>
          </a:xfrm>
          <a:prstGeom prst="rect">
            <a:avLst/>
          </a:prstGeom>
          <a:noFill/>
        </p:spPr>
        <p:txBody>
          <a:bodyPr wrap="square" rtlCol="0">
            <a:spAutoFit/>
          </a:bodyPr>
          <a:lstStyle/>
          <a:p>
            <a:r>
              <a:rPr lang="en-US" sz="1400" i="1" dirty="0"/>
              <a:t>*Airport Permit is a combined wastewater/stormwater “individual permit”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1"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3" grpId="1"/>
      <p:bldP spid="14" grpId="0"/>
      <p:bldP spid="1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0" y="666442"/>
            <a:ext cx="5715000" cy="549148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575573" y="330740"/>
            <a:ext cx="1992853" cy="369332"/>
          </a:xfrm>
          <a:prstGeom prst="rect">
            <a:avLst/>
          </a:prstGeom>
        </p:spPr>
        <p:txBody>
          <a:bodyPr wrap="none">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Outfall locations</a:t>
            </a:r>
            <a:endParaRPr lang="en-US" dirty="0"/>
          </a:p>
        </p:txBody>
      </p:sp>
      <p:sp>
        <p:nvSpPr>
          <p:cNvPr id="2" name="TextBox 1">
            <a:extLst>
              <a:ext uri="{FF2B5EF4-FFF2-40B4-BE49-F238E27FC236}">
                <a16:creationId xmlns:a16="http://schemas.microsoft.com/office/drawing/2014/main" id="{2FC0A8C9-EF70-4F5A-8431-77D299AED1E0}"/>
              </a:ext>
            </a:extLst>
          </p:cNvPr>
          <p:cNvSpPr txBox="1"/>
          <p:nvPr/>
        </p:nvSpPr>
        <p:spPr>
          <a:xfrm>
            <a:off x="2071731" y="6282428"/>
            <a:ext cx="5334000" cy="261610"/>
          </a:xfrm>
          <a:prstGeom prst="rect">
            <a:avLst/>
          </a:prstGeom>
          <a:noFill/>
        </p:spPr>
        <p:txBody>
          <a:bodyPr wrap="square" rtlCol="0">
            <a:spAutoFit/>
          </a:bodyPr>
          <a:lstStyle/>
          <a:p>
            <a:r>
              <a:rPr lang="en-US" sz="1100" i="1" dirty="0">
                <a:solidFill>
                  <a:srgbClr val="FF0000"/>
                </a:solidFill>
              </a:rPr>
              <a:t>Outfall – where stormwater leaves CLT and goes into adjacent property waters</a:t>
            </a:r>
          </a:p>
        </p:txBody>
      </p:sp>
    </p:spTree>
    <p:extLst>
      <p:ext uri="{BB962C8B-B14F-4D97-AF65-F5344CB8AC3E}">
        <p14:creationId xmlns:p14="http://schemas.microsoft.com/office/powerpoint/2010/main" val="201007271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srcRect/>
          <a:stretch>
            <a:fillRect/>
          </a:stretch>
        </p:blipFill>
        <p:spPr bwMode="auto">
          <a:xfrm>
            <a:off x="685800" y="304799"/>
            <a:ext cx="4089529" cy="6172200"/>
          </a:xfrm>
          <a:prstGeom prst="rect">
            <a:avLst/>
          </a:prstGeom>
          <a:noFill/>
          <a:ln w="9525">
            <a:noFill/>
            <a:miter lim="800000"/>
            <a:headEnd/>
            <a:tailEnd/>
          </a:ln>
          <a:effectLst/>
        </p:spPr>
      </p:pic>
      <p:pic>
        <p:nvPicPr>
          <p:cNvPr id="2" name="Picture 3"/>
          <p:cNvPicPr>
            <a:picLocks noGrp="1" noChangeAspect="1" noChangeArrowheads="1"/>
          </p:cNvPicPr>
          <p:nvPr>
            <p:ph idx="1"/>
          </p:nvPr>
        </p:nvPicPr>
        <p:blipFill>
          <a:blip r:embed="rId3"/>
          <a:srcRect/>
          <a:stretch>
            <a:fillRect/>
          </a:stretch>
        </p:blipFill>
        <p:spPr bwMode="auto">
          <a:xfrm>
            <a:off x="4343400" y="320671"/>
            <a:ext cx="4038600" cy="6140457"/>
          </a:xfrm>
          <a:prstGeom prst="rect">
            <a:avLst/>
          </a:prstGeom>
          <a:noFill/>
          <a:ln w="9525">
            <a:noFill/>
            <a:miter lim="800000"/>
            <a:headEnd/>
            <a:tailEnd/>
          </a:ln>
          <a:effec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04.JPG"/>
          <p:cNvPicPr>
            <a:picLocks noChangeAspect="1"/>
          </p:cNvPicPr>
          <p:nvPr/>
        </p:nvPicPr>
        <p:blipFill>
          <a:blip r:embed="rId3"/>
          <a:stretch>
            <a:fillRect/>
          </a:stretch>
        </p:blipFill>
        <p:spPr>
          <a:xfrm>
            <a:off x="4521200" y="1757065"/>
            <a:ext cx="3886200" cy="3829050"/>
          </a:xfrm>
          <a:prstGeom prst="rect">
            <a:avLst/>
          </a:prstGeom>
        </p:spPr>
      </p:pic>
      <p:sp>
        <p:nvSpPr>
          <p:cNvPr id="4" name="Title 1"/>
          <p:cNvSpPr>
            <a:spLocks noGrp="1"/>
          </p:cNvSpPr>
          <p:nvPr>
            <p:ph type="title"/>
          </p:nvPr>
        </p:nvSpPr>
        <p:spPr>
          <a:xfrm>
            <a:off x="4266501" y="466755"/>
            <a:ext cx="4724400" cy="990600"/>
          </a:xfrm>
        </p:spPr>
        <p:txBody>
          <a:bodyPr rtlCol="0">
            <a:normAutofit/>
          </a:bodyPr>
          <a:lstStyle/>
          <a:p>
            <a:pPr eaLnBrk="1" fontAlgn="auto" hangingPunct="1">
              <a:spcAft>
                <a:spcPts val="0"/>
              </a:spcAft>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Coffey Creek</a:t>
            </a:r>
          </a:p>
        </p:txBody>
      </p:sp>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43385" y="1446550"/>
            <a:ext cx="2738015" cy="481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49800" y="5715000"/>
            <a:ext cx="3429000" cy="923330"/>
          </a:xfrm>
          <a:prstGeom prst="rect">
            <a:avLst/>
          </a:prstGeom>
          <a:noFill/>
        </p:spPr>
        <p:txBody>
          <a:bodyPr wrap="square" rtlCol="0">
            <a:spAutoFit/>
          </a:bodyPr>
          <a:lstStyle/>
          <a:p>
            <a:r>
              <a:rPr lang="en-US" dirty="0"/>
              <a:t>Coffey Creek Basin drains 938 acres of CLT; 68% of that is Impervious Surface.</a:t>
            </a:r>
          </a:p>
        </p:txBody>
      </p:sp>
      <p:sp>
        <p:nvSpPr>
          <p:cNvPr id="3" name="Rectangle 2"/>
          <p:cNvSpPr/>
          <p:nvPr/>
        </p:nvSpPr>
        <p:spPr>
          <a:xfrm>
            <a:off x="304800" y="762000"/>
            <a:ext cx="3962400" cy="400110"/>
          </a:xfrm>
          <a:prstGeom prst="rect">
            <a:avLst/>
          </a:prstGeom>
        </p:spPr>
        <p:txBody>
          <a:bodyPr wrap="square">
            <a:spAutoFit/>
          </a:bodyPr>
          <a:lstStyle/>
          <a:p>
            <a:pPr algn="ctr"/>
            <a:r>
              <a:rPr lang="en-US" sz="20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a typeface="+mj-ea"/>
                <a:cs typeface="+mj-cs"/>
              </a:rPr>
              <a:t>Coffey Creek Drainage Basin</a:t>
            </a:r>
            <a:endParaRPr lang="en-US" sz="2000" dirty="0"/>
          </a:p>
        </p:txBody>
      </p:sp>
      <p:sp>
        <p:nvSpPr>
          <p:cNvPr id="6" name="TextBox 5"/>
          <p:cNvSpPr txBox="1"/>
          <p:nvPr/>
        </p:nvSpPr>
        <p:spPr>
          <a:xfrm>
            <a:off x="27710" y="1905000"/>
            <a:ext cx="1295400" cy="276999"/>
          </a:xfrm>
          <a:prstGeom prst="rect">
            <a:avLst/>
          </a:prstGeom>
          <a:solidFill>
            <a:schemeClr val="bg1"/>
          </a:solidFill>
          <a:ln w="19050">
            <a:solidFill>
              <a:schemeClr val="tx1"/>
            </a:solidFill>
          </a:ln>
        </p:spPr>
        <p:txBody>
          <a:bodyPr wrap="square" rtlCol="0">
            <a:spAutoFit/>
          </a:bodyPr>
          <a:lstStyle/>
          <a:p>
            <a:pPr algn="ctr"/>
            <a:r>
              <a:rPr lang="en-US" sz="1200" b="1" dirty="0"/>
              <a:t>CLT CENTER</a:t>
            </a:r>
          </a:p>
        </p:txBody>
      </p:sp>
      <p:cxnSp>
        <p:nvCxnSpPr>
          <p:cNvPr id="9" name="Straight Arrow Connector 8"/>
          <p:cNvCxnSpPr/>
          <p:nvPr/>
        </p:nvCxnSpPr>
        <p:spPr>
          <a:xfrm>
            <a:off x="1323110" y="2043499"/>
            <a:ext cx="164869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19400" y="6176665"/>
            <a:ext cx="1295400" cy="276999"/>
          </a:xfrm>
          <a:prstGeom prst="rect">
            <a:avLst/>
          </a:prstGeom>
          <a:solidFill>
            <a:schemeClr val="bg1"/>
          </a:solidFill>
          <a:ln w="19050">
            <a:solidFill>
              <a:schemeClr val="tx1"/>
            </a:solidFill>
          </a:ln>
        </p:spPr>
        <p:txBody>
          <a:bodyPr wrap="square" rtlCol="0">
            <a:spAutoFit/>
          </a:bodyPr>
          <a:lstStyle/>
          <a:p>
            <a:pPr algn="ctr"/>
            <a:r>
              <a:rPr lang="en-US" sz="1200" b="1" dirty="0"/>
              <a:t>OUTFALL</a:t>
            </a:r>
          </a:p>
        </p:txBody>
      </p:sp>
      <p:cxnSp>
        <p:nvCxnSpPr>
          <p:cNvPr id="15" name="Straight Arrow Connector 14"/>
          <p:cNvCxnSpPr>
            <a:stCxn id="14" idx="1"/>
          </p:cNvCxnSpPr>
          <p:nvPr/>
        </p:nvCxnSpPr>
        <p:spPr>
          <a:xfrm flipH="1">
            <a:off x="1676400" y="6315165"/>
            <a:ext cx="1143000" cy="856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533400"/>
            <a:ext cx="8382000" cy="584775"/>
          </a:xfrm>
          <a:prstGeom prst="rect">
            <a:avLst/>
          </a:prstGeom>
        </p:spPr>
        <p:txBody>
          <a:bodyPr wrap="square">
            <a:spAutoFit/>
          </a:bodyPr>
          <a:lstStyle/>
          <a:p>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Water Testing – what are we looking for?</a:t>
            </a:r>
          </a:p>
        </p:txBody>
      </p:sp>
      <p:pic>
        <p:nvPicPr>
          <p:cNvPr id="55299" name="Picture 3"/>
          <p:cNvPicPr>
            <a:picLocks noChangeAspect="1" noChangeArrowheads="1"/>
          </p:cNvPicPr>
          <p:nvPr/>
        </p:nvPicPr>
        <p:blipFill>
          <a:blip r:embed="rId2"/>
          <a:srcRect/>
          <a:stretch>
            <a:fillRect/>
          </a:stretch>
        </p:blipFill>
        <p:spPr bwMode="auto">
          <a:xfrm>
            <a:off x="762000" y="1371600"/>
            <a:ext cx="7560348" cy="4638675"/>
          </a:xfrm>
          <a:prstGeom prst="rect">
            <a:avLst/>
          </a:prstGeom>
          <a:noFill/>
          <a:ln w="9525">
            <a:noFill/>
            <a:miter lim="800000"/>
            <a:headEnd/>
            <a:tailEnd/>
          </a:ln>
          <a:effec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7696200" cy="9906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ASIG Fuel Farm Sampling</a:t>
            </a:r>
            <a:endParaRPr lang="en-US" dirty="0"/>
          </a:p>
        </p:txBody>
      </p:sp>
      <p:pic>
        <p:nvPicPr>
          <p:cNvPr id="83970" name="Picture 2"/>
          <p:cNvPicPr>
            <a:picLocks noGrp="1" noChangeAspect="1" noChangeArrowheads="1"/>
          </p:cNvPicPr>
          <p:nvPr>
            <p:ph idx="1"/>
          </p:nvPr>
        </p:nvPicPr>
        <p:blipFill>
          <a:blip r:embed="rId3"/>
          <a:srcRect/>
          <a:stretch>
            <a:fillRect/>
          </a:stretch>
        </p:blipFill>
        <p:spPr bwMode="auto">
          <a:xfrm>
            <a:off x="381000" y="990600"/>
            <a:ext cx="8229600" cy="4372495"/>
          </a:xfrm>
          <a:prstGeom prst="rect">
            <a:avLst/>
          </a:prstGeom>
          <a:noFill/>
          <a:ln w="9525">
            <a:noFill/>
            <a:miter lim="800000"/>
            <a:headEnd/>
            <a:tailEnd/>
          </a:ln>
          <a:effectLst/>
        </p:spPr>
      </p:pic>
      <p:pic>
        <p:nvPicPr>
          <p:cNvPr id="108546" name="Picture 2" descr="http://aquaticpath.phhp.ufl.edu/fhm/images/fhmf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5714998"/>
            <a:ext cx="1755162" cy="691095"/>
          </a:xfrm>
          <a:prstGeom prst="rect">
            <a:avLst/>
          </a:prstGeom>
          <a:noFill/>
          <a:extLst>
            <a:ext uri="{909E8E84-426E-40DD-AFC4-6F175D3DCCD1}">
              <a14:hiddenFill xmlns:a14="http://schemas.microsoft.com/office/drawing/2010/main">
                <a:solidFill>
                  <a:srgbClr val="FFFFFF"/>
                </a:solidFill>
              </a14:hiddenFill>
            </a:ext>
          </a:extLst>
        </p:spPr>
      </p:pic>
      <p:pic>
        <p:nvPicPr>
          <p:cNvPr id="108548" name="Picture 4" descr="http://aquaticpath.phhp.ufl.edu/fhm/images/fhmm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5724703"/>
            <a:ext cx="1676400" cy="716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6457950"/>
            <a:ext cx="6477000" cy="369332"/>
          </a:xfrm>
          <a:prstGeom prst="rect">
            <a:avLst/>
          </a:prstGeom>
          <a:noFill/>
        </p:spPr>
        <p:txBody>
          <a:bodyPr wrap="square" rtlCol="0">
            <a:spAutoFit/>
          </a:bodyPr>
          <a:lstStyle/>
          <a:p>
            <a:pPr algn="ctr"/>
            <a:r>
              <a:rPr lang="en-US" i="1" dirty="0">
                <a:solidFill>
                  <a:srgbClr val="000000"/>
                </a:solidFill>
              </a:rPr>
              <a:t>Pimephales promelas (fathead minnow)</a:t>
            </a:r>
            <a:endParaRPr lang="en-US" i="1" dirty="0"/>
          </a:p>
        </p:txBody>
      </p:sp>
      <p:sp>
        <p:nvSpPr>
          <p:cNvPr id="4" name="TextBox 3"/>
          <p:cNvSpPr txBox="1"/>
          <p:nvPr/>
        </p:nvSpPr>
        <p:spPr>
          <a:xfrm>
            <a:off x="734786" y="5311405"/>
            <a:ext cx="7620000" cy="253916"/>
          </a:xfrm>
          <a:prstGeom prst="rect">
            <a:avLst/>
          </a:prstGeom>
          <a:noFill/>
        </p:spPr>
        <p:txBody>
          <a:bodyPr wrap="square" rtlCol="0">
            <a:spAutoFit/>
          </a:bodyPr>
          <a:lstStyle/>
          <a:p>
            <a:r>
              <a:rPr lang="en-US" sz="1050" i="1" dirty="0"/>
              <a:t>E – effluent sample collected downstream of treatment system</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924800" cy="1143000"/>
          </a:xfrm>
        </p:spPr>
        <p:txBody>
          <a:bodyPr rtlCol="0">
            <a:noAutofit/>
          </a:bodyPr>
          <a:lstStyle/>
          <a:p>
            <a:pPr eaLnBrk="1" fontAlgn="auto" hangingPunct="1">
              <a:spcAft>
                <a:spcPts val="0"/>
              </a:spcAft>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about Aircraft, Vehicle, Buildings, Ramp, </a:t>
            </a:r>
            <a:b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&amp; Equipment Washing?</a:t>
            </a:r>
          </a:p>
        </p:txBody>
      </p:sp>
      <p:sp>
        <p:nvSpPr>
          <p:cNvPr id="31747" name="TextBox 5"/>
          <p:cNvSpPr txBox="1">
            <a:spLocks noChangeArrowheads="1"/>
          </p:cNvSpPr>
          <p:nvPr/>
        </p:nvSpPr>
        <p:spPr bwMode="auto">
          <a:xfrm>
            <a:off x="2898321" y="4267200"/>
            <a:ext cx="5943600" cy="1815882"/>
          </a:xfrm>
          <a:prstGeom prst="rect">
            <a:avLst/>
          </a:prstGeom>
          <a:noFill/>
          <a:ln w="9525">
            <a:noFill/>
            <a:miter lim="800000"/>
            <a:headEnd/>
            <a:tailEnd/>
          </a:ln>
        </p:spPr>
        <p:txBody>
          <a:bodyPr wrap="square">
            <a:spAutoFit/>
          </a:bodyPr>
          <a:lstStyle/>
          <a:p>
            <a:pPr>
              <a:buFont typeface="Wingdings" pitchFamily="2" charset="2"/>
              <a:buChar char="ü"/>
            </a:pPr>
            <a:r>
              <a:rPr lang="en-US" sz="1600" dirty="0">
                <a:solidFill>
                  <a:srgbClr val="FF0000"/>
                </a:solidFill>
              </a:rPr>
              <a:t>Detergents must be biodegradable*</a:t>
            </a:r>
          </a:p>
          <a:p>
            <a:pPr>
              <a:buFont typeface="Wingdings" pitchFamily="2" charset="2"/>
              <a:buChar char="ü"/>
            </a:pPr>
            <a:r>
              <a:rPr lang="en-US" sz="1600" dirty="0"/>
              <a:t>DO NOT wash near a storm drain, stay &gt;150’ away</a:t>
            </a:r>
          </a:p>
          <a:p>
            <a:pPr>
              <a:buFont typeface="Wingdings" pitchFamily="2" charset="2"/>
              <a:buChar char="ü"/>
            </a:pPr>
            <a:r>
              <a:rPr lang="en-US" sz="1600" dirty="0"/>
              <a:t>Use off site facilities where possible</a:t>
            </a:r>
          </a:p>
          <a:p>
            <a:pPr>
              <a:buFont typeface="Wingdings" pitchFamily="2" charset="2"/>
              <a:buChar char="ü"/>
            </a:pPr>
            <a:r>
              <a:rPr lang="en-US" sz="1600" dirty="0"/>
              <a:t>Use “dry wash” techniques when feasible</a:t>
            </a:r>
          </a:p>
          <a:p>
            <a:pPr>
              <a:buFont typeface="Wingdings" pitchFamily="2" charset="2"/>
              <a:buChar char="ü"/>
            </a:pPr>
            <a:r>
              <a:rPr lang="en-US" sz="1600" dirty="0">
                <a:solidFill>
                  <a:srgbClr val="FF0000"/>
                </a:solidFill>
              </a:rPr>
              <a:t>Wash water pH between 6 and 9 Units</a:t>
            </a:r>
          </a:p>
          <a:p>
            <a:pPr>
              <a:buFont typeface="Wingdings" pitchFamily="2" charset="2"/>
              <a:buChar char="ü"/>
            </a:pPr>
            <a:r>
              <a:rPr lang="en-US" sz="1600" dirty="0"/>
              <a:t>Large scale washing needs CLT Approval</a:t>
            </a:r>
          </a:p>
          <a:p>
            <a:pPr>
              <a:buFont typeface="Wingdings" pitchFamily="2" charset="2"/>
              <a:buChar char="ü"/>
            </a:pPr>
            <a:r>
              <a:rPr lang="en-US" sz="1600" dirty="0"/>
              <a:t>Use of absorbent socks, pig mats, etc.</a:t>
            </a:r>
          </a:p>
        </p:txBody>
      </p:sp>
      <p:pic>
        <p:nvPicPr>
          <p:cNvPr id="50180" name="Picture 4" descr="http://ipfactor.files.wordpress.com/2011/09/car-washing.jpg"/>
          <p:cNvPicPr>
            <a:picLocks noChangeAspect="1" noChangeArrowheads="1"/>
          </p:cNvPicPr>
          <p:nvPr/>
        </p:nvPicPr>
        <p:blipFill>
          <a:blip r:embed="rId2"/>
          <a:srcRect/>
          <a:stretch>
            <a:fillRect/>
          </a:stretch>
        </p:blipFill>
        <p:spPr bwMode="auto">
          <a:xfrm>
            <a:off x="1219200" y="1295400"/>
            <a:ext cx="1349820" cy="1176824"/>
          </a:xfrm>
          <a:prstGeom prst="rect">
            <a:avLst/>
          </a:prstGeom>
          <a:noFill/>
        </p:spPr>
      </p:pic>
      <p:pic>
        <p:nvPicPr>
          <p:cNvPr id="37890" name="Picture 2" descr="\\ci.charlotte.nc.us\cocdfs\Aviation\Home Directories\jdjordan\jimmy jordan\After J D Jordan\Compliance Issues - Not Projects\NPDES Issues\2009 NPDES Renewal\RE Use of Detergents and CLTs NPDES permit_files\image001.jpg"/>
          <p:cNvPicPr>
            <a:picLocks noChangeAspect="1" noChangeArrowheads="1"/>
          </p:cNvPicPr>
          <p:nvPr/>
        </p:nvPicPr>
        <p:blipFill>
          <a:blip r:embed="rId3" cstate="print"/>
          <a:srcRect/>
          <a:stretch>
            <a:fillRect/>
          </a:stretch>
        </p:blipFill>
        <p:spPr bwMode="auto">
          <a:xfrm>
            <a:off x="1170210" y="3019664"/>
            <a:ext cx="1460938" cy="985284"/>
          </a:xfrm>
          <a:prstGeom prst="rect">
            <a:avLst/>
          </a:prstGeom>
          <a:ln>
            <a:noFill/>
          </a:ln>
          <a:effectLst>
            <a:softEdge rad="112500"/>
          </a:effectLst>
        </p:spPr>
      </p:pic>
      <p:pic>
        <p:nvPicPr>
          <p:cNvPr id="109570" name="Picture 2" descr="Pictur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91" y="4267200"/>
            <a:ext cx="1885950" cy="1409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7436" y="6227660"/>
            <a:ext cx="8305800" cy="253916"/>
          </a:xfrm>
          <a:prstGeom prst="rect">
            <a:avLst/>
          </a:prstGeom>
          <a:noFill/>
        </p:spPr>
        <p:txBody>
          <a:bodyPr wrap="square" rtlCol="0">
            <a:spAutoFit/>
          </a:bodyPr>
          <a:lstStyle/>
          <a:p>
            <a:r>
              <a:rPr lang="en-US" sz="1050" i="1" dirty="0"/>
              <a:t>*Biodegradable detergent= low salt and phosphorous content, capable of breakdown by bacteria in the soil within 6 months.  </a:t>
            </a:r>
          </a:p>
        </p:txBody>
      </p:sp>
      <p:pic>
        <p:nvPicPr>
          <p:cNvPr id="123906" name="Picture 13" descr="image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371600"/>
            <a:ext cx="3505200" cy="2633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9" name="Picture 1" descr="C:\Documents and Settings\jdjordan\Local Settings\Temporary Internet Files\Content.IE5\9V30Q7F1\MCj02934380000[1].wmf"/>
          <p:cNvPicPr>
            <a:picLocks noChangeAspect="1" noChangeArrowheads="1"/>
          </p:cNvPicPr>
          <p:nvPr/>
        </p:nvPicPr>
        <p:blipFill>
          <a:blip r:embed="rId2"/>
          <a:srcRect/>
          <a:stretch>
            <a:fillRect/>
          </a:stretch>
        </p:blipFill>
        <p:spPr bwMode="auto">
          <a:xfrm>
            <a:off x="7615237" y="5497723"/>
            <a:ext cx="600075" cy="762000"/>
          </a:xfrm>
          <a:prstGeom prst="rect">
            <a:avLst/>
          </a:prstGeom>
          <a:noFill/>
          <a:ln w="9525">
            <a:noFill/>
            <a:miter lim="800000"/>
            <a:headEnd/>
            <a:tailEnd/>
          </a:ln>
        </p:spPr>
      </p:pic>
      <p:pic>
        <p:nvPicPr>
          <p:cNvPr id="9" name="Picture 4" descr="http://www.msa.saccounty.net/sactostormwater/images/industrial/Gaso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511" y="4180114"/>
            <a:ext cx="3505200" cy="1804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0" y="4114800"/>
            <a:ext cx="4038600" cy="1600438"/>
          </a:xfrm>
          <a:prstGeom prst="rect">
            <a:avLst/>
          </a:prstGeom>
          <a:noFill/>
        </p:spPr>
        <p:txBody>
          <a:bodyPr wrap="square" rtlCol="0">
            <a:spAutoFit/>
          </a:bodyPr>
          <a:lstStyle/>
          <a:p>
            <a:pPr marL="285750" indent="-285750">
              <a:buFont typeface="Wingdings" panose="05000000000000000000" pitchFamily="2" charset="2"/>
              <a:buChar char="§"/>
            </a:pPr>
            <a:r>
              <a:rPr lang="en-US" sz="1400" i="1" dirty="0"/>
              <a:t>Don’t leave </a:t>
            </a:r>
            <a:r>
              <a:rPr lang="en-US" sz="1400" b="1" i="1" dirty="0"/>
              <a:t>OPEN </a:t>
            </a:r>
            <a:r>
              <a:rPr lang="en-US" sz="1400" i="1" dirty="0"/>
              <a:t>containers outside;</a:t>
            </a:r>
          </a:p>
          <a:p>
            <a:pPr marL="285750" indent="-285750">
              <a:buFont typeface="Wingdings" panose="05000000000000000000" pitchFamily="2" charset="2"/>
              <a:buChar char="§"/>
            </a:pPr>
            <a:r>
              <a:rPr lang="en-US" sz="1400" i="1" dirty="0"/>
              <a:t>Clean up spills;</a:t>
            </a:r>
          </a:p>
          <a:p>
            <a:pPr marL="285750" indent="-285750">
              <a:buFont typeface="Wingdings" panose="05000000000000000000" pitchFamily="2" charset="2"/>
              <a:buChar char="§"/>
            </a:pPr>
            <a:r>
              <a:rPr lang="en-US" sz="1400" i="1" dirty="0"/>
              <a:t>Don’t store products near storm drains;</a:t>
            </a:r>
          </a:p>
          <a:p>
            <a:pPr marL="285750" indent="-285750">
              <a:buFont typeface="Wingdings" panose="05000000000000000000" pitchFamily="2" charset="2"/>
              <a:buChar char="§"/>
            </a:pPr>
            <a:r>
              <a:rPr lang="en-US" sz="1400" i="1" dirty="0"/>
              <a:t>Keep absorbent socks &amp; kitty litter on hand;</a:t>
            </a:r>
          </a:p>
          <a:p>
            <a:pPr marL="285750" indent="-285750">
              <a:buFont typeface="Wingdings" panose="05000000000000000000" pitchFamily="2" charset="2"/>
              <a:buChar char="§"/>
            </a:pPr>
            <a:r>
              <a:rPr lang="en-US" sz="1400" i="1" dirty="0"/>
              <a:t>Stop leaks, repair equipment; and</a:t>
            </a:r>
          </a:p>
          <a:p>
            <a:pPr marL="285750" indent="-285750">
              <a:buFont typeface="Wingdings" panose="05000000000000000000" pitchFamily="2" charset="2"/>
              <a:buChar char="§"/>
            </a:pPr>
            <a:r>
              <a:rPr lang="en-US" sz="1400" i="1"/>
              <a:t>*CLT </a:t>
            </a:r>
            <a:r>
              <a:rPr lang="en-US" sz="1400" i="1" dirty="0"/>
              <a:t>will pickup drums of spent kitty litter or </a:t>
            </a:r>
            <a:r>
              <a:rPr lang="en-US" sz="1400" i="1"/>
              <a:t>absorbent socks*.</a:t>
            </a:r>
            <a:endParaRPr lang="en-US" sz="1400" i="1" dirty="0"/>
          </a:p>
        </p:txBody>
      </p:sp>
      <p:sp>
        <p:nvSpPr>
          <p:cNvPr id="14"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Oil and Petroleum Products</a:t>
            </a:r>
          </a:p>
        </p:txBody>
      </p:sp>
      <p:pic>
        <p:nvPicPr>
          <p:cNvPr id="122882" name="Picture 2" descr="\\ci.charlotte.nc.us\cocdfs\Aviation\Home Directories\95358\My Pictures\2016-12-02\053.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576161"/>
            <a:ext cx="304800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4930" name="Picture 4" descr="image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611" y="1371600"/>
            <a:ext cx="1905000" cy="25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Oil Can and Filter Recycling</a:t>
            </a:r>
          </a:p>
        </p:txBody>
      </p:sp>
      <p:pic>
        <p:nvPicPr>
          <p:cNvPr id="4" name="Content Placeholder 3" descr="PA060037.JPG"/>
          <p:cNvPicPr>
            <a:picLocks noGrp="1" noChangeAspect="1"/>
          </p:cNvPicPr>
          <p:nvPr>
            <p:ph idx="1"/>
          </p:nvPr>
        </p:nvPicPr>
        <p:blipFill>
          <a:blip r:embed="rId2"/>
          <a:srcRect/>
          <a:stretch>
            <a:fillRect/>
          </a:stretch>
        </p:blipFill>
        <p:spPr>
          <a:xfrm>
            <a:off x="838200" y="1524000"/>
            <a:ext cx="3290888" cy="4389438"/>
          </a:xfrm>
          <a:prstGeom prst="rect">
            <a:avLst/>
          </a:prstGeom>
          <a:ln>
            <a:noFill/>
          </a:ln>
          <a:effectLst>
            <a:softEdge rad="112500"/>
          </a:effectLst>
        </p:spPr>
      </p:pic>
      <p:pic>
        <p:nvPicPr>
          <p:cNvPr id="5" name="Picture 4" descr="PA060036.JPG"/>
          <p:cNvPicPr>
            <a:picLocks noChangeAspect="1"/>
          </p:cNvPicPr>
          <p:nvPr/>
        </p:nvPicPr>
        <p:blipFill>
          <a:blip r:embed="rId3"/>
          <a:stretch>
            <a:fillRect/>
          </a:stretch>
        </p:blipFill>
        <p:spPr>
          <a:xfrm>
            <a:off x="4572000" y="1524000"/>
            <a:ext cx="3354388" cy="2516188"/>
          </a:xfrm>
          <a:prstGeom prst="rect">
            <a:avLst/>
          </a:prstGeom>
          <a:ln>
            <a:noFill/>
          </a:ln>
          <a:effectLst>
            <a:softEdge rad="112500"/>
          </a:effectLst>
        </p:spPr>
      </p:pic>
      <p:sp>
        <p:nvSpPr>
          <p:cNvPr id="6" name="TextBox 5"/>
          <p:cNvSpPr txBox="1"/>
          <p:nvPr/>
        </p:nvSpPr>
        <p:spPr>
          <a:xfrm>
            <a:off x="4648200" y="4495800"/>
            <a:ext cx="3505200" cy="646331"/>
          </a:xfrm>
          <a:prstGeom prst="rect">
            <a:avLst/>
          </a:prstGeom>
          <a:noFill/>
        </p:spPr>
        <p:txBody>
          <a:bodyPr>
            <a:spAutoFit/>
          </a:bodyPr>
          <a:lstStyle/>
          <a:p>
            <a:pPr>
              <a:defRPr/>
            </a:pPr>
            <a:r>
              <a:rPr lang="en-US" dirty="0">
                <a:latin typeface="+mn-lt"/>
                <a:cs typeface="+mn-cs"/>
              </a:rPr>
              <a:t>NC Law forbids the practice of throwing oil filters in the garbage.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msa.saccounty.net/sactostormwater/images/industrial/ContaminatedEqu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174" y="3637909"/>
            <a:ext cx="3152235" cy="20883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happens when it rains?</a:t>
            </a:r>
          </a:p>
        </p:txBody>
      </p:sp>
      <p:pic>
        <p:nvPicPr>
          <p:cNvPr id="125955" name="Picture 4" descr="image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715" y="1190625"/>
            <a:ext cx="2984500" cy="2238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http://www.waterresources.saccounty.net/stormwater/PublishingImages/paint-dru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994724"/>
            <a:ext cx="2458720" cy="18440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1" descr="image0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6752" y="1369771"/>
            <a:ext cx="3066415" cy="23023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31776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57800" y="990601"/>
            <a:ext cx="2514600" cy="2031325"/>
          </a:xfrm>
          <a:prstGeom prst="rect">
            <a:avLst/>
          </a:prstGeom>
        </p:spPr>
        <p:txBody>
          <a:bodyPr wrap="square">
            <a:spAutoFit/>
          </a:bodyPr>
          <a:lstStyle/>
          <a:p>
            <a:pPr marL="285750" indent="-285750">
              <a:buFont typeface="Wingdings" panose="05000000000000000000" pitchFamily="2" charset="2"/>
              <a:buChar char="ü"/>
              <a:defRPr/>
            </a:pPr>
            <a:r>
              <a:rPr lang="en-US" b="1" dirty="0">
                <a:latin typeface="+mn-lt"/>
                <a:cs typeface="+mn-cs"/>
              </a:rPr>
              <a:t>Building Rooftops</a:t>
            </a:r>
          </a:p>
          <a:p>
            <a:pPr marL="285750" indent="-285750">
              <a:buFont typeface="Wingdings" panose="05000000000000000000" pitchFamily="2" charset="2"/>
              <a:buChar char="ü"/>
              <a:defRPr/>
            </a:pPr>
            <a:r>
              <a:rPr lang="en-US" b="1" dirty="0">
                <a:latin typeface="+mn-lt"/>
                <a:cs typeface="+mn-cs"/>
              </a:rPr>
              <a:t>Parking Decks / Lots</a:t>
            </a:r>
          </a:p>
          <a:p>
            <a:pPr marL="285750" indent="-285750">
              <a:buFont typeface="Wingdings" panose="05000000000000000000" pitchFamily="2" charset="2"/>
              <a:buChar char="ü"/>
              <a:defRPr/>
            </a:pPr>
            <a:r>
              <a:rPr lang="en-US" b="1" dirty="0">
                <a:latin typeface="+mn-lt"/>
                <a:cs typeface="+mn-cs"/>
              </a:rPr>
              <a:t>Roadways</a:t>
            </a:r>
          </a:p>
          <a:p>
            <a:pPr marL="285750" indent="-285750">
              <a:buFont typeface="Wingdings" panose="05000000000000000000" pitchFamily="2" charset="2"/>
              <a:buChar char="ü"/>
              <a:defRPr/>
            </a:pPr>
            <a:r>
              <a:rPr lang="en-US" b="1" dirty="0">
                <a:latin typeface="+mn-lt"/>
                <a:cs typeface="+mn-cs"/>
              </a:rPr>
              <a:t>Hard Ground Surfaces</a:t>
            </a:r>
          </a:p>
          <a:p>
            <a:pPr>
              <a:defRPr/>
            </a:pPr>
            <a:endParaRPr lang="en-US" b="1" dirty="0">
              <a:solidFill>
                <a:schemeClr val="accent2"/>
              </a:solidFill>
              <a:latin typeface="+mn-lt"/>
              <a:cs typeface="+mn-cs"/>
            </a:endParaRPr>
          </a:p>
          <a:p>
            <a:pPr>
              <a:defRPr/>
            </a:pPr>
            <a:endParaRPr lang="en-US" dirty="0">
              <a:latin typeface="+mn-lt"/>
              <a:cs typeface="+mn-cs"/>
            </a:endParaRPr>
          </a:p>
        </p:txBody>
      </p:sp>
      <p:sp>
        <p:nvSpPr>
          <p:cNvPr id="8" name="Title 1"/>
          <p:cNvSpPr txBox="1">
            <a:spLocks/>
          </p:cNvSpPr>
          <p:nvPr/>
        </p:nvSpPr>
        <p:spPr>
          <a:xfrm>
            <a:off x="457200" y="304800"/>
            <a:ext cx="7467600" cy="838200"/>
          </a:xfrm>
          <a:prstGeom prst="rect">
            <a:avLst/>
          </a:prstGeom>
        </p:spPr>
        <p:txBody>
          <a:bodyPr rtlCol="0">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are Impervious Surfaces ?</a:t>
            </a:r>
          </a:p>
        </p:txBody>
      </p:sp>
      <p:pic>
        <p:nvPicPr>
          <p:cNvPr id="99334" name="Picture 6" descr="Impervious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719" y="1143000"/>
            <a:ext cx="3074126" cy="2311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9810" name="Picture 2" descr="Image result for impervious surfaces defin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32" y="3809999"/>
            <a:ext cx="28575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19812" name="Picture 4" descr="Image result for impervious surfaces runw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4369402"/>
            <a:ext cx="3124200" cy="13551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814" name="Picture 6" descr="Image result for hard packed so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9714" y="2438400"/>
            <a:ext cx="2377319" cy="1782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0366137-3DBB-4912-98D5-672702020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D28D1CE-5BF4-45B7-8D6D-B31A31980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581843"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580144" y="2427382"/>
            <a:ext cx="2421554" cy="3681023"/>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lnSpc>
                <a:spcPct val="90000"/>
              </a:lnSpc>
              <a:spcAft>
                <a:spcPts val="600"/>
              </a:spcAft>
            </a:pPr>
            <a:r>
              <a:rPr lang="en-US" sz="1700" b="1" dirty="0">
                <a:ln w="12700">
                  <a:solidFill>
                    <a:schemeClr val="tx2">
                      <a:satMod val="155000"/>
                    </a:schemeClr>
                  </a:solidFill>
                  <a:prstDash val="solid"/>
                </a:ln>
                <a:solidFill>
                  <a:srgbClr val="595959"/>
                </a:solidFill>
                <a:effectLst>
                  <a:outerShdw blurRad="41275" dist="20320" dir="1800000" algn="tl" rotWithShape="0">
                    <a:srgbClr val="000000">
                      <a:alpha val="40000"/>
                    </a:srgbClr>
                  </a:outerShdw>
                </a:effectLst>
                <a:latin typeface="+mn-lt"/>
                <a:ea typeface="+mn-ea"/>
                <a:cs typeface="+mn-cs"/>
              </a:rPr>
              <a:t>Sediment and Erosion Control</a:t>
            </a:r>
            <a:br>
              <a:rPr lang="en-US" sz="1700" b="1" dirty="0">
                <a:ln w="12700">
                  <a:solidFill>
                    <a:schemeClr val="tx2">
                      <a:satMod val="155000"/>
                    </a:schemeClr>
                  </a:solidFill>
                  <a:prstDash val="solid"/>
                </a:ln>
                <a:solidFill>
                  <a:srgbClr val="595959"/>
                </a:solidFill>
                <a:effectLst>
                  <a:outerShdw blurRad="41275" dist="20320" dir="1800000" algn="tl" rotWithShape="0">
                    <a:srgbClr val="000000">
                      <a:alpha val="40000"/>
                    </a:srgbClr>
                  </a:outerShdw>
                </a:effectLst>
                <a:latin typeface="+mn-lt"/>
                <a:ea typeface="+mn-ea"/>
                <a:cs typeface="+mn-cs"/>
              </a:rPr>
            </a:br>
            <a:endParaRPr lang="en-US" sz="1700" b="1" dirty="0">
              <a:ln w="12700">
                <a:solidFill>
                  <a:schemeClr val="tx2">
                    <a:satMod val="155000"/>
                  </a:schemeClr>
                </a:solidFill>
                <a:prstDash val="solid"/>
              </a:ln>
              <a:solidFill>
                <a:srgbClr val="595959"/>
              </a:solidFill>
              <a:effectLst>
                <a:outerShdw blurRad="41275" dist="20320" dir="1800000" algn="tl" rotWithShape="0">
                  <a:srgbClr val="000000">
                    <a:alpha val="40000"/>
                  </a:srgbClr>
                </a:outerShdw>
              </a:effectLst>
              <a:latin typeface="+mn-lt"/>
              <a:ea typeface="+mn-ea"/>
              <a:cs typeface="+mn-cs"/>
            </a:endParaRPr>
          </a:p>
          <a:p>
            <a:pPr fontAlgn="base">
              <a:lnSpc>
                <a:spcPct val="90000"/>
              </a:lnSpc>
              <a:spcAft>
                <a:spcPts val="600"/>
              </a:spcAft>
            </a:pPr>
            <a:r>
              <a:rPr lang="en-US" sz="1700" b="1" dirty="0">
                <a:solidFill>
                  <a:srgbClr val="595959"/>
                </a:solidFill>
                <a:latin typeface="+mn-lt"/>
                <a:ea typeface="+mn-ea"/>
                <a:cs typeface="+mn-cs"/>
              </a:rPr>
              <a:t>Eroded Sediment is the No. 1 pollutant to stormwater systems in </a:t>
            </a:r>
            <a:br>
              <a:rPr lang="en-US" sz="1700" b="1" dirty="0">
                <a:solidFill>
                  <a:srgbClr val="595959"/>
                </a:solidFill>
                <a:latin typeface="+mn-lt"/>
                <a:ea typeface="+mn-ea"/>
                <a:cs typeface="+mn-cs"/>
              </a:rPr>
            </a:br>
            <a:r>
              <a:rPr lang="en-US" sz="1700" b="1" dirty="0">
                <a:solidFill>
                  <a:srgbClr val="595959"/>
                </a:solidFill>
                <a:latin typeface="+mn-lt"/>
                <a:ea typeface="+mn-ea"/>
                <a:cs typeface="+mn-cs"/>
              </a:rPr>
              <a:t>Charlotte-Mecklenburg.</a:t>
            </a:r>
            <a:br>
              <a:rPr lang="en-US" sz="1700" dirty="0">
                <a:solidFill>
                  <a:srgbClr val="595959"/>
                </a:solidFill>
                <a:latin typeface="+mn-lt"/>
                <a:ea typeface="+mn-ea"/>
                <a:cs typeface="+mn-cs"/>
              </a:rPr>
            </a:br>
            <a:endParaRPr lang="en-US" sz="1700" dirty="0">
              <a:solidFill>
                <a:srgbClr val="595959"/>
              </a:solidFill>
              <a:latin typeface="+mn-lt"/>
              <a:ea typeface="+mn-ea"/>
              <a:cs typeface="+mn-cs"/>
            </a:endParaRPr>
          </a:p>
        </p:txBody>
      </p:sp>
      <p:pic>
        <p:nvPicPr>
          <p:cNvPr id="4" name="Picture 3">
            <a:extLst>
              <a:ext uri="{FF2B5EF4-FFF2-40B4-BE49-F238E27FC236}">
                <a16:creationId xmlns:a16="http://schemas.microsoft.com/office/drawing/2014/main" id="{D42C1F45-8F02-D907-3B10-F4EFA6DCBF72}"/>
              </a:ext>
            </a:extLst>
          </p:cNvPr>
          <p:cNvPicPr>
            <a:picLocks noChangeAspect="1"/>
          </p:cNvPicPr>
          <p:nvPr/>
        </p:nvPicPr>
        <p:blipFill>
          <a:blip r:embed="rId2"/>
          <a:stretch>
            <a:fillRect/>
          </a:stretch>
        </p:blipFill>
        <p:spPr>
          <a:xfrm>
            <a:off x="4572000" y="239751"/>
            <a:ext cx="3268981" cy="6378497"/>
          </a:xfrm>
          <a:prstGeom prst="rect">
            <a:avLst/>
          </a:prstGeom>
          <a:ln>
            <a:noFill/>
          </a:ln>
          <a:effectLst>
            <a:softEdge rad="112500"/>
          </a:effectLst>
        </p:spPr>
      </p:pic>
      <p:pic>
        <p:nvPicPr>
          <p:cNvPr id="5" name="Picture 1" descr="C:\Users\jdjordan\AppData\Local\Microsoft\Windows\Temporary Internet Files\Content.IE5\PA8734Q6\MC900188237[1].wmf"/>
          <p:cNvPicPr>
            <a:picLocks noGrp="1" noChangeAspect="1" noChangeArrowheads="1"/>
          </p:cNvPicPr>
          <p:nvPr>
            <p:ph idx="1"/>
          </p:nvPr>
        </p:nvPicPr>
        <p:blipFill>
          <a:blip r:embed="rId3"/>
          <a:stretch>
            <a:fillRect/>
          </a:stretch>
        </p:blipFill>
        <p:spPr bwMode="auto">
          <a:xfrm>
            <a:off x="1143000" y="76200"/>
            <a:ext cx="1373905" cy="2186798"/>
          </a:xfrm>
          <a:prstGeom prst="rect">
            <a:avLst/>
          </a:prstGeom>
          <a:noFill/>
        </p:spPr>
      </p:pic>
    </p:spTree>
    <p:extLst>
      <p:ext uri="{BB962C8B-B14F-4D97-AF65-F5344CB8AC3E}">
        <p14:creationId xmlns:p14="http://schemas.microsoft.com/office/powerpoint/2010/main" val="16352132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2050005.JPG"/>
          <p:cNvPicPr>
            <a:picLocks noGrp="1" noChangeAspect="1"/>
          </p:cNvPicPr>
          <p:nvPr>
            <p:ph idx="1"/>
          </p:nvPr>
        </p:nvPicPr>
        <p:blipFill>
          <a:blip r:embed="rId2" cstate="print"/>
          <a:stretch>
            <a:fillRect/>
          </a:stretch>
        </p:blipFill>
        <p:spPr>
          <a:xfrm>
            <a:off x="1600200" y="1635370"/>
            <a:ext cx="5943600" cy="4455622"/>
          </a:xfrm>
          <a:prstGeom prst="rect">
            <a:avLst/>
          </a:prstGeom>
          <a:ln>
            <a:noFill/>
          </a:ln>
          <a:effectLst>
            <a:softEdge rad="112500"/>
          </a:effectLst>
        </p:spPr>
      </p:pic>
    </p:spTree>
    <p:extLst>
      <p:ext uri="{BB962C8B-B14F-4D97-AF65-F5344CB8AC3E}">
        <p14:creationId xmlns:p14="http://schemas.microsoft.com/office/powerpoint/2010/main" val="5807956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2050002.JPG"/>
          <p:cNvPicPr>
            <a:picLocks noChangeAspect="1"/>
          </p:cNvPicPr>
          <p:nvPr/>
        </p:nvPicPr>
        <p:blipFill>
          <a:blip r:embed="rId2" cstate="print"/>
          <a:stretch>
            <a:fillRect/>
          </a:stretch>
        </p:blipFill>
        <p:spPr>
          <a:xfrm>
            <a:off x="557893" y="1828800"/>
            <a:ext cx="3382127" cy="2457327"/>
          </a:xfrm>
          <a:prstGeom prst="rect">
            <a:avLst/>
          </a:prstGeom>
          <a:ln>
            <a:noFill/>
          </a:ln>
          <a:effectLst>
            <a:softEdge rad="112500"/>
          </a:effectLst>
        </p:spPr>
      </p:pic>
      <p:sp>
        <p:nvSpPr>
          <p:cNvPr id="6" name="TextBox 5"/>
          <p:cNvSpPr txBox="1"/>
          <p:nvPr/>
        </p:nvSpPr>
        <p:spPr>
          <a:xfrm>
            <a:off x="838200" y="5715000"/>
            <a:ext cx="7696200" cy="523220"/>
          </a:xfrm>
          <a:prstGeom prst="rect">
            <a:avLst/>
          </a:prstGeom>
          <a:noFill/>
        </p:spPr>
        <p:txBody>
          <a:bodyPr wrap="square" rtlCol="0">
            <a:spAutoFit/>
          </a:bodyPr>
          <a:lstStyle/>
          <a:p>
            <a:r>
              <a:rPr lang="en-US" sz="1400" i="1" dirty="0"/>
              <a:t>In 1972, the Clean Water Act established erosion and sediment control regulations to combat sedimentation of the Nations waterways.</a:t>
            </a:r>
          </a:p>
        </p:txBody>
      </p:sp>
      <p:sp>
        <p:nvSpPr>
          <p:cNvPr id="7" name="TextBox 6"/>
          <p:cNvSpPr txBox="1"/>
          <p:nvPr/>
        </p:nvSpPr>
        <p:spPr>
          <a:xfrm>
            <a:off x="557893" y="4648200"/>
            <a:ext cx="7138044" cy="86177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buFont typeface="Wingdings" pitchFamily="2" charset="2"/>
              <a:buChar char="ü"/>
            </a:pPr>
            <a:r>
              <a:rPr lang="en-US" sz="1400" dirty="0"/>
              <a:t> </a:t>
            </a:r>
            <a:r>
              <a:rPr lang="en-US" sz="1200" dirty="0"/>
              <a:t>Major impact on aquatic ecology, altering habitats for aquatic organisms</a:t>
            </a:r>
          </a:p>
          <a:p>
            <a:pPr algn="ctr">
              <a:buFont typeface="Wingdings" pitchFamily="2" charset="2"/>
              <a:buChar char="ü"/>
            </a:pPr>
            <a:r>
              <a:rPr lang="en-US" sz="1200" dirty="0"/>
              <a:t> Reduces light penetration for plant growth</a:t>
            </a:r>
          </a:p>
          <a:p>
            <a:pPr algn="ctr">
              <a:buFont typeface="Wingdings" pitchFamily="2" charset="2"/>
              <a:buChar char="ü"/>
            </a:pPr>
            <a:r>
              <a:rPr lang="en-US" sz="1200" dirty="0"/>
              <a:t> Degrades water quality through the addition of pollutants such as heavy metals, nutrients, and</a:t>
            </a:r>
          </a:p>
          <a:p>
            <a:pPr algn="ctr"/>
            <a:r>
              <a:rPr lang="en-US" sz="1200" dirty="0"/>
              <a:t>    microbes attached to sediment particles</a:t>
            </a:r>
          </a:p>
        </p:txBody>
      </p:sp>
      <p:sp>
        <p:nvSpPr>
          <p:cNvPr id="5" name="Rectangle 4"/>
          <p:cNvSpPr/>
          <p:nvPr/>
        </p:nvSpPr>
        <p:spPr>
          <a:xfrm>
            <a:off x="457200" y="466264"/>
            <a:ext cx="76962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a:t>Lighter soil particles are washed away through the SW system, and into the stream, while the heavier sediment is left behind. This clouds the water and builds up the creek or stream floor. As the creeks and streams fill with sediment, the flow capacity of the stream is diminished, stream bank erosion occurs, and the risk of flooding is increased. </a:t>
            </a:r>
          </a:p>
        </p:txBody>
      </p:sp>
      <p:pic>
        <p:nvPicPr>
          <p:cNvPr id="8" name="Content Placeholder 3" descr="P2050005.JPG"/>
          <p:cNvPicPr>
            <a:picLocks noGrp="1" noChangeAspect="1"/>
          </p:cNvPicPr>
          <p:nvPr>
            <p:ph idx="1"/>
          </p:nvPr>
        </p:nvPicPr>
        <p:blipFill>
          <a:blip r:embed="rId3" cstate="print"/>
          <a:stretch>
            <a:fillRect/>
          </a:stretch>
        </p:blipFill>
        <p:spPr>
          <a:xfrm>
            <a:off x="4419600" y="1862480"/>
            <a:ext cx="3311832" cy="2456304"/>
          </a:xfrm>
          <a:prstGeom prst="rect">
            <a:avLst/>
          </a:prstGeom>
          <a:ln>
            <a:noFill/>
          </a:ln>
          <a:effectLst>
            <a:softEdge rad="112500"/>
          </a:effectLst>
        </p:spPr>
      </p:pic>
    </p:spTree>
    <p:extLst>
      <p:ext uri="{BB962C8B-B14F-4D97-AF65-F5344CB8AC3E}">
        <p14:creationId xmlns:p14="http://schemas.microsoft.com/office/powerpoint/2010/main" val="416193437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Construction Site Inspection Documentation</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dirty="0"/>
          </a:p>
        </p:txBody>
      </p:sp>
      <p:sp>
        <p:nvSpPr>
          <p:cNvPr id="3" name="Content Placeholder 2"/>
          <p:cNvSpPr>
            <a:spLocks noGrp="1"/>
          </p:cNvSpPr>
          <p:nvPr>
            <p:ph idx="1"/>
          </p:nvPr>
        </p:nvSpPr>
        <p:spPr>
          <a:xfrm>
            <a:off x="457200" y="1295400"/>
            <a:ext cx="8229600" cy="5334000"/>
          </a:xfrm>
        </p:spPr>
        <p:txBody>
          <a:bodyPr>
            <a:normAutofit/>
          </a:bodyPr>
          <a:lstStyle/>
          <a:p>
            <a:pPr marL="0" indent="0" algn="just">
              <a:buNone/>
            </a:pPr>
            <a:r>
              <a:rPr lang="en-US" sz="2000" dirty="0"/>
              <a:t>Required under </a:t>
            </a:r>
            <a:r>
              <a:rPr lang="en-US" sz="2000" i="1" dirty="0"/>
              <a:t>Sedimentation Pollution Control Act </a:t>
            </a:r>
            <a:r>
              <a:rPr lang="en-US" sz="2000" dirty="0"/>
              <a:t>of 1973 </a:t>
            </a:r>
            <a:r>
              <a:rPr lang="en-US" sz="1600" dirty="0"/>
              <a:t>(SPCA, North Carolina General Statutes, Chapter 113A Article 4) </a:t>
            </a:r>
            <a:r>
              <a:rPr lang="en-US" sz="2000" dirty="0"/>
              <a:t>and Charlotte Mecklenburg County Soil Erosion and Sediment Control Ordinance for ≥ 1 Acre of land disturbance.</a:t>
            </a:r>
          </a:p>
          <a:p>
            <a:pPr marL="0" indent="0" algn="ctr">
              <a:lnSpc>
                <a:spcPct val="150000"/>
              </a:lnSpc>
              <a:buNone/>
            </a:pPr>
            <a:r>
              <a:rPr lang="en-US" sz="2800" dirty="0"/>
              <a:t>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Basic Inspection Requirements</a:t>
            </a:r>
          </a:p>
          <a:p>
            <a:pPr marL="0" indent="0" algn="ctr">
              <a:lnSpc>
                <a:spcPct val="150000"/>
              </a:lnSpc>
              <a:buNone/>
            </a:pPr>
            <a:r>
              <a:rPr lang="en-US" sz="2800" dirty="0"/>
              <a:t>General Permit # NCG01</a:t>
            </a:r>
          </a:p>
          <a:p>
            <a:pPr algn="just"/>
            <a:r>
              <a:rPr lang="en-US" sz="2000" dirty="0"/>
              <a:t>Inspect site once per 7 calendar days and within 24 hours of any rain event ≥ 1”, or at completion of any phase of grading;</a:t>
            </a:r>
          </a:p>
          <a:p>
            <a:pPr algn="just"/>
            <a:r>
              <a:rPr lang="en-US" sz="2000" dirty="0"/>
              <a:t>Record: date, time, weather conditions,  rainfall totals, inspector ID, needed maintenance, corrective actions, each phase of construction; and</a:t>
            </a:r>
          </a:p>
          <a:p>
            <a:pPr algn="just"/>
            <a:r>
              <a:rPr lang="en-US" sz="2000" dirty="0"/>
              <a:t>Keep Inspection records on site, they are legal documents and can be used in court. </a:t>
            </a:r>
          </a:p>
          <a:p>
            <a:pPr marL="0" indent="0">
              <a:buNone/>
            </a:pPr>
            <a:endParaRPr lang="en-US" sz="1400" i="1" dirty="0"/>
          </a:p>
          <a:p>
            <a:pPr marL="0" indent="0">
              <a:buNone/>
            </a:pPr>
            <a:r>
              <a:rPr lang="en-US" sz="1400" i="1" dirty="0"/>
              <a:t>	</a:t>
            </a:r>
          </a:p>
          <a:p>
            <a:pPr marL="0" indent="0">
              <a:buNone/>
            </a:pPr>
            <a:endParaRPr lang="en-US" sz="2400" dirty="0"/>
          </a:p>
        </p:txBody>
      </p:sp>
    </p:spTree>
    <p:extLst>
      <p:ext uri="{BB962C8B-B14F-4D97-AF65-F5344CB8AC3E}">
        <p14:creationId xmlns:p14="http://schemas.microsoft.com/office/powerpoint/2010/main" val="316012104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318" y="274638"/>
            <a:ext cx="8229600" cy="1143000"/>
          </a:xfrm>
        </p:spPr>
        <p:txBody>
          <a:bodyPr>
            <a:normAutofit fontScale="90000"/>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NC DEPT. of ENVIRONMENTAL QUALITY</a:t>
            </a:r>
            <a:br>
              <a:rPr lang="en-US" dirty="0"/>
            </a:br>
            <a:r>
              <a:rPr lang="en-US" sz="2400" dirty="0"/>
              <a:t>Self Inspection and Self Monitoring Form</a:t>
            </a:r>
            <a:endParaRPr lang="en-US" dirty="0"/>
          </a:p>
        </p:txBody>
      </p:sp>
      <p:pic>
        <p:nvPicPr>
          <p:cNvPr id="1198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867976"/>
            <a:ext cx="4046660" cy="3175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255" y="1714979"/>
            <a:ext cx="4398627" cy="327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 y="6116417"/>
            <a:ext cx="7830990" cy="307777"/>
          </a:xfrm>
          <a:prstGeom prst="rect">
            <a:avLst/>
          </a:prstGeom>
          <a:noFill/>
        </p:spPr>
        <p:txBody>
          <a:bodyPr wrap="none" rtlCol="0">
            <a:spAutoFit/>
          </a:bodyPr>
          <a:lstStyle/>
          <a:p>
            <a:r>
              <a:rPr lang="en-US" sz="1400" dirty="0"/>
              <a:t>https://deq.nc.gov/about/divisions/energy-mineral-land-resources/erosion-sediment-control/forms</a:t>
            </a:r>
          </a:p>
        </p:txBody>
      </p:sp>
      <p:sp>
        <p:nvSpPr>
          <p:cNvPr id="5" name="TextBox 4"/>
          <p:cNvSpPr txBox="1"/>
          <p:nvPr/>
        </p:nvSpPr>
        <p:spPr>
          <a:xfrm>
            <a:off x="76200" y="5879068"/>
            <a:ext cx="2362200" cy="338554"/>
          </a:xfrm>
          <a:prstGeom prst="rect">
            <a:avLst/>
          </a:prstGeom>
          <a:noFill/>
        </p:spPr>
        <p:txBody>
          <a:bodyPr wrap="square" rtlCol="0">
            <a:spAutoFit/>
          </a:bodyPr>
          <a:lstStyle/>
          <a:p>
            <a:r>
              <a:rPr lang="en-US" sz="1600" dirty="0"/>
              <a:t>NC DEQ Link:</a:t>
            </a:r>
          </a:p>
        </p:txBody>
      </p:sp>
      <p:sp>
        <p:nvSpPr>
          <p:cNvPr id="6" name="TextBox 5">
            <a:extLst>
              <a:ext uri="{FF2B5EF4-FFF2-40B4-BE49-F238E27FC236}">
                <a16:creationId xmlns:a16="http://schemas.microsoft.com/office/drawing/2014/main" id="{82BC64DF-93A5-2984-3A54-0C7E664DFA9E}"/>
              </a:ext>
            </a:extLst>
          </p:cNvPr>
          <p:cNvSpPr txBox="1"/>
          <p:nvPr/>
        </p:nvSpPr>
        <p:spPr>
          <a:xfrm>
            <a:off x="963036" y="5173144"/>
            <a:ext cx="7671882" cy="415498"/>
          </a:xfrm>
          <a:prstGeom prst="rect">
            <a:avLst/>
          </a:prstGeom>
          <a:noFill/>
        </p:spPr>
        <p:txBody>
          <a:bodyPr wrap="square">
            <a:spAutoFit/>
          </a:bodyPr>
          <a:lstStyle/>
          <a:p>
            <a:pPr marL="0" marR="0">
              <a:spcBef>
                <a:spcPts val="0"/>
              </a:spcBef>
              <a:spcAft>
                <a:spcPts val="0"/>
              </a:spcAft>
            </a:pPr>
            <a:r>
              <a:rPr lang="en-US" sz="1050" b="1" dirty="0">
                <a:effectLst/>
                <a:latin typeface="Calibri" panose="020F0502020204030204" pitchFamily="34" charset="0"/>
                <a:ea typeface="Calibri" panose="020F0502020204030204" pitchFamily="34" charset="0"/>
              </a:rPr>
              <a:t>Form now has “Certificate of Coverage” ID and the new process requires to submit a Electronic Notice of Intent (e-NOI) to the regulating authority.  $100 Annual Renewal Fee for each permit.  Must keep records for 3yrs after project closeout.</a:t>
            </a:r>
            <a:endParaRPr lang="en-US" sz="105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8751412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505311" y="375636"/>
            <a:ext cx="2737278" cy="1714500"/>
          </a:xfrm>
        </p:spPr>
        <p:txBody>
          <a:bodyPr vert="horz" lIns="91440" tIns="45720" rIns="91440" bIns="45720" rtlCol="0" anchor="ctr">
            <a:normAutofit/>
          </a:bodyPr>
          <a:lstStyle/>
          <a:p>
            <a:pPr algn="l" fontAlgn="auto">
              <a:lnSpc>
                <a:spcPct val="90000"/>
              </a:lnSpc>
              <a:spcAft>
                <a:spcPts val="0"/>
              </a:spcAft>
              <a:defRPr/>
            </a:pPr>
            <a:r>
              <a:rPr lang="en-US" sz="2400" b="1" kern="120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mj-lt"/>
                <a:ea typeface="+mj-ea"/>
                <a:cs typeface="+mj-cs"/>
              </a:rPr>
              <a:t>Sediment and Erosion Control for Job Sites</a:t>
            </a:r>
          </a:p>
        </p:txBody>
      </p:sp>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10522"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3594764" y="374904"/>
            <a:ext cx="5043924" cy="1714500"/>
          </a:xfrm>
          <a:prstGeom prst="rect">
            <a:avLst/>
          </a:prstGeom>
        </p:spPr>
        <p:txBody>
          <a:bodyPr vert="horz" lIns="91440" tIns="45720" rIns="91440" bIns="45720" rtlCol="0" anchor="ctr">
            <a:normAutofit/>
          </a:bodyPr>
          <a:lstStyle/>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1500" b="0" i="0" u="none" strike="noStrike" cap="none" spc="0" normalizeH="0" baseline="0" noProof="0">
                <a:ln>
                  <a:noFill/>
                </a:ln>
                <a:effectLst/>
                <a:uLnTx/>
                <a:uFillTx/>
                <a:latin typeface="+mn-lt"/>
                <a:cs typeface="+mn-cs"/>
              </a:rPr>
              <a:t>Use silt fencing to control sediment runoff;</a:t>
            </a:r>
          </a:p>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1500" b="0" i="0" u="none" strike="noStrike" cap="none" spc="0" normalizeH="0" baseline="0" noProof="0">
                <a:ln>
                  <a:noFill/>
                </a:ln>
                <a:effectLst/>
                <a:uLnTx/>
                <a:uFillTx/>
                <a:latin typeface="+mn-lt"/>
                <a:cs typeface="+mn-cs"/>
              </a:rPr>
              <a:t>Establish ground cover within 7 Days on slopes, 14 days other areas;</a:t>
            </a:r>
          </a:p>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1500" b="0" i="0" u="none" strike="noStrike" cap="none" spc="0" normalizeH="0" baseline="0" noProof="0">
                <a:ln>
                  <a:noFill/>
                </a:ln>
                <a:effectLst/>
                <a:uLnTx/>
                <a:uFillTx/>
                <a:latin typeface="+mn-lt"/>
                <a:cs typeface="+mn-cs"/>
              </a:rPr>
              <a:t>Provide engineering mechanisms for management; and</a:t>
            </a:r>
          </a:p>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1500" b="0" i="0" u="none" strike="noStrike" cap="none" spc="0" normalizeH="0" baseline="0" noProof="0">
                <a:ln>
                  <a:noFill/>
                </a:ln>
                <a:effectLst/>
                <a:uLnTx/>
                <a:uFillTx/>
                <a:latin typeface="+mn-lt"/>
                <a:cs typeface="+mn-cs"/>
              </a:rPr>
              <a:t>≥ 1 acre disturbed?  Erosion and Sediment</a:t>
            </a:r>
            <a:r>
              <a:rPr kumimoji="0" lang="en-US" sz="1500" b="0" i="0" u="none" strike="noStrike" cap="none" spc="0" normalizeH="0" noProof="0">
                <a:ln>
                  <a:noFill/>
                </a:ln>
                <a:effectLst/>
                <a:uLnTx/>
                <a:uFillTx/>
                <a:latin typeface="+mn-lt"/>
                <a:cs typeface="+mn-cs"/>
              </a:rPr>
              <a:t> </a:t>
            </a:r>
            <a:r>
              <a:rPr kumimoji="0" lang="en-US" sz="1500" b="0" i="0" u="none" strike="noStrike" cap="none" spc="0" normalizeH="0" baseline="0" noProof="0">
                <a:ln>
                  <a:noFill/>
                </a:ln>
                <a:effectLst/>
                <a:uLnTx/>
                <a:uFillTx/>
                <a:latin typeface="+mn-lt"/>
                <a:cs typeface="+mn-cs"/>
              </a:rPr>
              <a:t>Control Permit Required for approval by NCDEQ</a:t>
            </a:r>
          </a:p>
        </p:txBody>
      </p:sp>
      <p:pic>
        <p:nvPicPr>
          <p:cNvPr id="5" name="Picture 1"/>
          <p:cNvPicPr>
            <a:picLocks noGrp="1" noChangeAspect="1" noChangeArrowheads="1"/>
          </p:cNvPicPr>
          <p:nvPr>
            <p:ph idx="1"/>
          </p:nvPr>
        </p:nvPicPr>
        <p:blipFill rotWithShape="1">
          <a:blip r:embed="rId2" cstate="print"/>
          <a:srcRect r="5" b="8268"/>
          <a:stretch/>
        </p:blipFill>
        <p:spPr bwMode="auto">
          <a:xfrm rot="5400000">
            <a:off x="-126605" y="2905649"/>
            <a:ext cx="4051011" cy="2787179"/>
          </a:xfrm>
          <a:prstGeom prst="rect">
            <a:avLst/>
          </a:prstGeom>
        </p:spPr>
      </p:pic>
      <p:pic>
        <p:nvPicPr>
          <p:cNvPr id="6" name="Picture 4" descr="Mud In Road"/>
          <p:cNvPicPr>
            <a:picLocks noChangeAspect="1" noChangeArrowheads="1"/>
          </p:cNvPicPr>
          <p:nvPr/>
        </p:nvPicPr>
        <p:blipFill rotWithShape="1">
          <a:blip r:embed="rId3" cstate="print"/>
          <a:srcRect l="5594" r="-3" b="-3"/>
          <a:stretch/>
        </p:blipFill>
        <p:spPr bwMode="auto">
          <a:xfrm>
            <a:off x="3539508" y="2276856"/>
            <a:ext cx="5099178" cy="4051011"/>
          </a:xfrm>
          <a:prstGeom prst="rect">
            <a:avLst/>
          </a:prstGeom>
        </p:spPr>
      </p:pic>
    </p:spTree>
    <p:extLst>
      <p:ext uri="{BB962C8B-B14F-4D97-AF65-F5344CB8AC3E}">
        <p14:creationId xmlns:p14="http://schemas.microsoft.com/office/powerpoint/2010/main" val="1468797529"/>
      </p:ext>
    </p:extLst>
  </p:cSld>
  <p:clrMapOvr>
    <a:overrideClrMapping bg1="dk1" tx1="lt1" bg2="dk2" tx2="lt2" accent1="accent1" accent2="accent2" accent3="accent3" accent4="accent4" accent5="accent5" accent6="accent6" hlink="hlink" folHlink="folHlink"/>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67" name="Rectangle 121862">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68" name="Rectangle 121864">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pPr>
              <a:lnSpc>
                <a:spcPct val="90000"/>
              </a:lnSpc>
            </a:pPr>
            <a:r>
              <a:rPr lang="en-US" b="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Sediment and Erosion Control For Construction Entrances</a:t>
            </a:r>
            <a:endParaRPr lang="en-US">
              <a:solidFill>
                <a:schemeClr val="bg1"/>
              </a:solidFill>
            </a:endParaRPr>
          </a:p>
        </p:txBody>
      </p:sp>
      <p:pic>
        <p:nvPicPr>
          <p:cNvPr id="121858" name="Picture 2" descr="C:\Users\95358\Desktop\g01509art04.jpg"/>
          <p:cNvPicPr>
            <a:picLocks noChangeAspect="1" noChangeArrowheads="1"/>
          </p:cNvPicPr>
          <p:nvPr/>
        </p:nvPicPr>
        <p:blipFill rotWithShape="1">
          <a:blip r:embed="rId2">
            <a:extLst>
              <a:ext uri="{28A0092B-C50C-407E-A947-70E740481C1C}">
                <a14:useLocalDpi xmlns:a14="http://schemas.microsoft.com/office/drawing/2010/main" val="0"/>
              </a:ext>
            </a:extLst>
          </a:blip>
          <a:srcRect l="3547" r="258" b="-2"/>
          <a:stretch/>
        </p:blipFill>
        <p:spPr bwMode="auto">
          <a:xfrm>
            <a:off x="630936" y="2516777"/>
            <a:ext cx="4677156"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660136" y="2516777"/>
            <a:ext cx="2852928" cy="3660185"/>
          </a:xfrm>
        </p:spPr>
        <p:txBody>
          <a:bodyPr anchor="ctr">
            <a:normAutofit/>
          </a:bodyPr>
          <a:lstStyle/>
          <a:p>
            <a:pPr>
              <a:lnSpc>
                <a:spcPct val="90000"/>
              </a:lnSpc>
            </a:pPr>
            <a:r>
              <a:rPr lang="en-US" sz="1600"/>
              <a:t>Compacted subgrade;</a:t>
            </a:r>
          </a:p>
          <a:p>
            <a:pPr>
              <a:lnSpc>
                <a:spcPct val="90000"/>
              </a:lnSpc>
            </a:pPr>
            <a:r>
              <a:rPr lang="en-US" sz="1600"/>
              <a:t>Stone base or fabric;</a:t>
            </a:r>
          </a:p>
          <a:p>
            <a:pPr>
              <a:lnSpc>
                <a:spcPct val="90000"/>
              </a:lnSpc>
            </a:pPr>
            <a:r>
              <a:rPr lang="en-US" sz="1600"/>
              <a:t>Course aggregate on surface;</a:t>
            </a:r>
          </a:p>
          <a:p>
            <a:pPr>
              <a:lnSpc>
                <a:spcPct val="90000"/>
              </a:lnSpc>
            </a:pPr>
            <a:r>
              <a:rPr lang="en-US" sz="1600"/>
              <a:t>Locate on high-side of site; </a:t>
            </a:r>
          </a:p>
          <a:p>
            <a:pPr>
              <a:lnSpc>
                <a:spcPct val="90000"/>
              </a:lnSpc>
            </a:pPr>
            <a:r>
              <a:rPr lang="en-US" sz="1600"/>
              <a:t>Install storm drain protections;</a:t>
            </a:r>
          </a:p>
          <a:p>
            <a:pPr>
              <a:lnSpc>
                <a:spcPct val="90000"/>
              </a:lnSpc>
            </a:pPr>
            <a:r>
              <a:rPr lang="en-US" sz="1600"/>
              <a:t>Install multiple entrances as </a:t>
            </a:r>
          </a:p>
          <a:p>
            <a:pPr marL="0" indent="0">
              <a:lnSpc>
                <a:spcPct val="90000"/>
              </a:lnSpc>
              <a:buNone/>
            </a:pPr>
            <a:r>
              <a:rPr lang="en-US" sz="1600"/>
              <a:t>     needed; and</a:t>
            </a:r>
          </a:p>
          <a:p>
            <a:pPr>
              <a:lnSpc>
                <a:spcPct val="90000"/>
              </a:lnSpc>
            </a:pPr>
            <a:r>
              <a:rPr lang="en-US" sz="1600"/>
              <a:t>Allow for turning movements.</a:t>
            </a:r>
          </a:p>
          <a:p>
            <a:pPr marL="0" indent="0">
              <a:lnSpc>
                <a:spcPct val="90000"/>
              </a:lnSpc>
              <a:buNone/>
            </a:pPr>
            <a:r>
              <a:rPr lang="en-US" sz="1600"/>
              <a:t>     </a:t>
            </a:r>
          </a:p>
          <a:p>
            <a:pPr marL="0" indent="0">
              <a:lnSpc>
                <a:spcPct val="90000"/>
              </a:lnSpc>
              <a:buNone/>
            </a:pPr>
            <a:r>
              <a:rPr lang="en-US" sz="1600"/>
              <a:t>        </a:t>
            </a:r>
          </a:p>
        </p:txBody>
      </p:sp>
    </p:spTree>
    <p:extLst>
      <p:ext uri="{BB962C8B-B14F-4D97-AF65-F5344CB8AC3E}">
        <p14:creationId xmlns:p14="http://schemas.microsoft.com/office/powerpoint/2010/main" val="54785353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8009" name="Rectangle 128008">
            <a:extLst>
              <a:ext uri="{FF2B5EF4-FFF2-40B4-BE49-F238E27FC236}">
                <a16:creationId xmlns:a16="http://schemas.microsoft.com/office/drawing/2014/main" id="{018DD604-9FD1-4E35-84A0-CFD3632CA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22"/>
            <a:ext cx="9144000" cy="68590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011" name="Group 128010">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3997" cy="6858000"/>
            <a:chOff x="1" y="0"/>
            <a:chExt cx="12191996" cy="6858000"/>
          </a:xfrm>
        </p:grpSpPr>
        <p:sp>
          <p:nvSpPr>
            <p:cNvPr id="128012" name="Rectangle 128011">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128013" name="Rectangle 128012">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p:cNvSpPr>
            <a:spLocks noGrp="1"/>
          </p:cNvSpPr>
          <p:nvPr>
            <p:ph type="title"/>
          </p:nvPr>
        </p:nvSpPr>
        <p:spPr>
          <a:xfrm>
            <a:off x="573788" y="662400"/>
            <a:ext cx="5255512" cy="1492132"/>
          </a:xfrm>
        </p:spPr>
        <p:txBody>
          <a:bodyPr anchor="t">
            <a:normAutofit/>
          </a:bodyPr>
          <a:lstStyle/>
          <a:p>
            <a:r>
              <a:rPr lang="en-US" b="1">
                <a:ln w="12700">
                  <a:solidFill>
                    <a:schemeClr val="tx2">
                      <a:satMod val="155000"/>
                    </a:schemeClr>
                  </a:solidFill>
                  <a:prstDash val="solid"/>
                </a:ln>
                <a:effectLst>
                  <a:outerShdw blurRad="41275" dist="20320" dir="1800000" algn="tl" rotWithShape="0">
                    <a:srgbClr val="000000">
                      <a:alpha val="40000"/>
                    </a:srgbClr>
                  </a:outerShdw>
                </a:effectLst>
              </a:rPr>
              <a:t>Stormwater Drains</a:t>
            </a:r>
            <a:endParaRPr lang="en-US" dirty="0"/>
          </a:p>
        </p:txBody>
      </p:sp>
      <p:sp>
        <p:nvSpPr>
          <p:cNvPr id="3" name="Content Placeholder 2"/>
          <p:cNvSpPr>
            <a:spLocks noGrp="1"/>
          </p:cNvSpPr>
          <p:nvPr>
            <p:ph idx="1"/>
          </p:nvPr>
        </p:nvSpPr>
        <p:spPr>
          <a:xfrm>
            <a:off x="573789" y="2286000"/>
            <a:ext cx="3292498" cy="3844800"/>
          </a:xfrm>
        </p:spPr>
        <p:txBody>
          <a:bodyPr>
            <a:normAutofit/>
          </a:bodyPr>
          <a:lstStyle/>
          <a:p>
            <a:r>
              <a:rPr lang="en-US" sz="1700">
                <a:solidFill>
                  <a:schemeClr val="tx1">
                    <a:alpha val="60000"/>
                  </a:schemeClr>
                </a:solidFill>
              </a:rPr>
              <a:t>Storm drain filters (drain inserts, coir fiber logs, straw, etc.);</a:t>
            </a:r>
          </a:p>
          <a:p>
            <a:r>
              <a:rPr lang="en-US" sz="1700">
                <a:solidFill>
                  <a:schemeClr val="tx1">
                    <a:alpha val="60000"/>
                  </a:schemeClr>
                </a:solidFill>
              </a:rPr>
              <a:t>Control dust;</a:t>
            </a:r>
          </a:p>
          <a:p>
            <a:r>
              <a:rPr lang="en-US" sz="1700">
                <a:solidFill>
                  <a:schemeClr val="tx1">
                    <a:alpha val="60000"/>
                  </a:schemeClr>
                </a:solidFill>
              </a:rPr>
              <a:t>Require subcontractors or site workers to sweep road as needed; and</a:t>
            </a:r>
          </a:p>
          <a:p>
            <a:r>
              <a:rPr lang="en-US" sz="1700">
                <a:solidFill>
                  <a:schemeClr val="tx1">
                    <a:alpha val="60000"/>
                  </a:schemeClr>
                </a:solidFill>
              </a:rPr>
              <a:t>Train your employees to know these drains are ONLY FOR RAIN.</a:t>
            </a:r>
          </a:p>
        </p:txBody>
      </p:sp>
      <p:sp>
        <p:nvSpPr>
          <p:cNvPr id="128015" name="Freeform: Shape 128014">
            <a:extLst>
              <a:ext uri="{FF2B5EF4-FFF2-40B4-BE49-F238E27FC236}">
                <a16:creationId xmlns:a16="http://schemas.microsoft.com/office/drawing/2014/main" id="{4AF1E51D-8E17-4D73-9B13-D0D66F9E2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8209" y="2529102"/>
            <a:ext cx="2521436"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28017" name="Freeform: Shape 128016">
            <a:extLst>
              <a:ext uri="{FF2B5EF4-FFF2-40B4-BE49-F238E27FC236}">
                <a16:creationId xmlns:a16="http://schemas.microsoft.com/office/drawing/2014/main" id="{CA31F01E-6863-47B2-B5F8-4C443DA14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2207" y="0"/>
            <a:ext cx="3251793"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28002" name="Picture 2" descr="Image result for stormwater drain protect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928" r="19056" b="-2"/>
          <a:stretch/>
        </p:blipFill>
        <p:spPr bwMode="auto">
          <a:xfrm>
            <a:off x="4293215" y="2642287"/>
            <a:ext cx="2351425" cy="3131460"/>
          </a:xfrm>
          <a:custGeom>
            <a:avLst/>
            <a:gdLst/>
            <a:ahLst/>
            <a:cxnLst/>
            <a:rect l="l" t="t" r="r" b="b"/>
            <a:pathLst>
              <a:path w="2998601" h="2994963">
                <a:moveTo>
                  <a:pt x="1499301" y="0"/>
                </a:moveTo>
                <a:lnTo>
                  <a:pt x="1528395" y="2727"/>
                </a:lnTo>
                <a:lnTo>
                  <a:pt x="1556581" y="10001"/>
                </a:lnTo>
                <a:lnTo>
                  <a:pt x="1583858" y="20912"/>
                </a:lnTo>
                <a:lnTo>
                  <a:pt x="1612043" y="34550"/>
                </a:lnTo>
                <a:lnTo>
                  <a:pt x="1638411" y="50007"/>
                </a:lnTo>
                <a:lnTo>
                  <a:pt x="1665688" y="66373"/>
                </a:lnTo>
                <a:lnTo>
                  <a:pt x="1692964" y="80920"/>
                </a:lnTo>
                <a:lnTo>
                  <a:pt x="1720240" y="95468"/>
                </a:lnTo>
                <a:lnTo>
                  <a:pt x="1746608" y="106378"/>
                </a:lnTo>
                <a:lnTo>
                  <a:pt x="1775703" y="113652"/>
                </a:lnTo>
                <a:lnTo>
                  <a:pt x="1803888" y="117289"/>
                </a:lnTo>
                <a:lnTo>
                  <a:pt x="1833892" y="117289"/>
                </a:lnTo>
                <a:lnTo>
                  <a:pt x="1864806" y="115471"/>
                </a:lnTo>
                <a:lnTo>
                  <a:pt x="1895719" y="111834"/>
                </a:lnTo>
                <a:lnTo>
                  <a:pt x="1926633" y="107288"/>
                </a:lnTo>
                <a:lnTo>
                  <a:pt x="1957546" y="103651"/>
                </a:lnTo>
                <a:lnTo>
                  <a:pt x="1988460" y="100923"/>
                </a:lnTo>
                <a:lnTo>
                  <a:pt x="2017554" y="101832"/>
                </a:lnTo>
                <a:lnTo>
                  <a:pt x="2045740" y="105469"/>
                </a:lnTo>
                <a:lnTo>
                  <a:pt x="2073017" y="113652"/>
                </a:lnTo>
                <a:lnTo>
                  <a:pt x="2095748" y="125472"/>
                </a:lnTo>
                <a:lnTo>
                  <a:pt x="2117568" y="140929"/>
                </a:lnTo>
                <a:lnTo>
                  <a:pt x="2136662" y="159113"/>
                </a:lnTo>
                <a:lnTo>
                  <a:pt x="2155756" y="180025"/>
                </a:lnTo>
                <a:lnTo>
                  <a:pt x="2173031" y="201846"/>
                </a:lnTo>
                <a:lnTo>
                  <a:pt x="2190306" y="224577"/>
                </a:lnTo>
                <a:lnTo>
                  <a:pt x="2207581" y="247307"/>
                </a:lnTo>
                <a:lnTo>
                  <a:pt x="2224856" y="269128"/>
                </a:lnTo>
                <a:lnTo>
                  <a:pt x="2243041" y="290040"/>
                </a:lnTo>
                <a:lnTo>
                  <a:pt x="2263953" y="308225"/>
                </a:lnTo>
                <a:lnTo>
                  <a:pt x="2283956" y="324591"/>
                </a:lnTo>
                <a:lnTo>
                  <a:pt x="2306686" y="337319"/>
                </a:lnTo>
                <a:lnTo>
                  <a:pt x="2331235" y="348230"/>
                </a:lnTo>
                <a:lnTo>
                  <a:pt x="2357602" y="357322"/>
                </a:lnTo>
                <a:lnTo>
                  <a:pt x="2384878" y="365505"/>
                </a:lnTo>
                <a:lnTo>
                  <a:pt x="2412155" y="372779"/>
                </a:lnTo>
                <a:lnTo>
                  <a:pt x="2440341" y="380053"/>
                </a:lnTo>
                <a:lnTo>
                  <a:pt x="2466708" y="388236"/>
                </a:lnTo>
                <a:lnTo>
                  <a:pt x="2493075" y="397328"/>
                </a:lnTo>
                <a:lnTo>
                  <a:pt x="2517624" y="408239"/>
                </a:lnTo>
                <a:lnTo>
                  <a:pt x="2539446" y="421877"/>
                </a:lnTo>
                <a:lnTo>
                  <a:pt x="2559449" y="438243"/>
                </a:lnTo>
                <a:lnTo>
                  <a:pt x="2575814" y="458246"/>
                </a:lnTo>
                <a:lnTo>
                  <a:pt x="2589453" y="480067"/>
                </a:lnTo>
                <a:lnTo>
                  <a:pt x="2600363" y="504615"/>
                </a:lnTo>
                <a:lnTo>
                  <a:pt x="2609455" y="530983"/>
                </a:lnTo>
                <a:lnTo>
                  <a:pt x="2617638" y="557350"/>
                </a:lnTo>
                <a:lnTo>
                  <a:pt x="2624912" y="585536"/>
                </a:lnTo>
                <a:lnTo>
                  <a:pt x="2632186" y="612812"/>
                </a:lnTo>
                <a:lnTo>
                  <a:pt x="2640369" y="640089"/>
                </a:lnTo>
                <a:lnTo>
                  <a:pt x="2649461" y="666457"/>
                </a:lnTo>
                <a:lnTo>
                  <a:pt x="2660371" y="691006"/>
                </a:lnTo>
                <a:lnTo>
                  <a:pt x="2673101" y="713736"/>
                </a:lnTo>
                <a:lnTo>
                  <a:pt x="2689467" y="733739"/>
                </a:lnTo>
                <a:lnTo>
                  <a:pt x="2707651" y="754651"/>
                </a:lnTo>
                <a:lnTo>
                  <a:pt x="2728563" y="772835"/>
                </a:lnTo>
                <a:lnTo>
                  <a:pt x="2750385" y="790110"/>
                </a:lnTo>
                <a:lnTo>
                  <a:pt x="2774024" y="807385"/>
                </a:lnTo>
                <a:lnTo>
                  <a:pt x="2796754" y="824660"/>
                </a:lnTo>
                <a:lnTo>
                  <a:pt x="2818576" y="841936"/>
                </a:lnTo>
                <a:lnTo>
                  <a:pt x="2839487" y="861029"/>
                </a:lnTo>
                <a:lnTo>
                  <a:pt x="2857672" y="880123"/>
                </a:lnTo>
                <a:lnTo>
                  <a:pt x="2873129" y="901944"/>
                </a:lnTo>
                <a:lnTo>
                  <a:pt x="2884949" y="924674"/>
                </a:lnTo>
                <a:lnTo>
                  <a:pt x="2893132" y="951951"/>
                </a:lnTo>
                <a:lnTo>
                  <a:pt x="2896768" y="980137"/>
                </a:lnTo>
                <a:lnTo>
                  <a:pt x="2897678" y="1009232"/>
                </a:lnTo>
                <a:lnTo>
                  <a:pt x="2894950" y="1040145"/>
                </a:lnTo>
                <a:lnTo>
                  <a:pt x="2891313" y="1071058"/>
                </a:lnTo>
                <a:lnTo>
                  <a:pt x="2886767" y="1101972"/>
                </a:lnTo>
                <a:lnTo>
                  <a:pt x="2883130" y="1132885"/>
                </a:lnTo>
                <a:lnTo>
                  <a:pt x="2881312" y="1163799"/>
                </a:lnTo>
                <a:lnTo>
                  <a:pt x="2881312" y="1193803"/>
                </a:lnTo>
                <a:lnTo>
                  <a:pt x="2884949" y="1221988"/>
                </a:lnTo>
                <a:lnTo>
                  <a:pt x="2892222" y="1250174"/>
                </a:lnTo>
                <a:lnTo>
                  <a:pt x="2903133" y="1276542"/>
                </a:lnTo>
                <a:lnTo>
                  <a:pt x="2917681" y="1303818"/>
                </a:lnTo>
                <a:lnTo>
                  <a:pt x="2932228" y="1331095"/>
                </a:lnTo>
                <a:lnTo>
                  <a:pt x="2948594" y="1358371"/>
                </a:lnTo>
                <a:lnTo>
                  <a:pt x="2964050" y="1384739"/>
                </a:lnTo>
                <a:lnTo>
                  <a:pt x="2977689" y="1412924"/>
                </a:lnTo>
                <a:lnTo>
                  <a:pt x="2988599" y="1440201"/>
                </a:lnTo>
                <a:lnTo>
                  <a:pt x="2995873" y="1468387"/>
                </a:lnTo>
                <a:lnTo>
                  <a:pt x="2998601" y="1497481"/>
                </a:lnTo>
                <a:lnTo>
                  <a:pt x="2995873" y="1526576"/>
                </a:lnTo>
                <a:lnTo>
                  <a:pt x="2988599" y="1554762"/>
                </a:lnTo>
                <a:lnTo>
                  <a:pt x="2977689" y="1582039"/>
                </a:lnTo>
                <a:lnTo>
                  <a:pt x="2964050" y="1610224"/>
                </a:lnTo>
                <a:lnTo>
                  <a:pt x="2948594" y="1636592"/>
                </a:lnTo>
                <a:lnTo>
                  <a:pt x="2932228" y="1663869"/>
                </a:lnTo>
                <a:lnTo>
                  <a:pt x="2917681" y="1691145"/>
                </a:lnTo>
                <a:lnTo>
                  <a:pt x="2903133" y="1718421"/>
                </a:lnTo>
                <a:lnTo>
                  <a:pt x="2892222" y="1744789"/>
                </a:lnTo>
                <a:lnTo>
                  <a:pt x="2884949" y="1772975"/>
                </a:lnTo>
                <a:lnTo>
                  <a:pt x="2881312" y="1801160"/>
                </a:lnTo>
                <a:lnTo>
                  <a:pt x="2881312" y="1831165"/>
                </a:lnTo>
                <a:lnTo>
                  <a:pt x="2883130" y="1862078"/>
                </a:lnTo>
                <a:lnTo>
                  <a:pt x="2886767" y="1892991"/>
                </a:lnTo>
                <a:lnTo>
                  <a:pt x="2891313" y="1923905"/>
                </a:lnTo>
                <a:lnTo>
                  <a:pt x="2894950" y="1954818"/>
                </a:lnTo>
                <a:lnTo>
                  <a:pt x="2897678" y="1985731"/>
                </a:lnTo>
                <a:lnTo>
                  <a:pt x="2896768" y="2014827"/>
                </a:lnTo>
                <a:lnTo>
                  <a:pt x="2893132" y="2043013"/>
                </a:lnTo>
                <a:lnTo>
                  <a:pt x="2884949" y="2070289"/>
                </a:lnTo>
                <a:lnTo>
                  <a:pt x="2873129" y="2093019"/>
                </a:lnTo>
                <a:lnTo>
                  <a:pt x="2857672" y="2114841"/>
                </a:lnTo>
                <a:lnTo>
                  <a:pt x="2839487" y="2133934"/>
                </a:lnTo>
                <a:lnTo>
                  <a:pt x="2818576" y="2153027"/>
                </a:lnTo>
                <a:lnTo>
                  <a:pt x="2796754" y="2170303"/>
                </a:lnTo>
                <a:lnTo>
                  <a:pt x="2774024" y="2187578"/>
                </a:lnTo>
                <a:lnTo>
                  <a:pt x="2750385" y="2204853"/>
                </a:lnTo>
                <a:lnTo>
                  <a:pt x="2728563" y="2222128"/>
                </a:lnTo>
                <a:lnTo>
                  <a:pt x="2707651" y="2240312"/>
                </a:lnTo>
                <a:lnTo>
                  <a:pt x="2689467" y="2261224"/>
                </a:lnTo>
                <a:lnTo>
                  <a:pt x="2673101" y="2281227"/>
                </a:lnTo>
                <a:lnTo>
                  <a:pt x="2660371" y="2303957"/>
                </a:lnTo>
                <a:lnTo>
                  <a:pt x="2649461" y="2328506"/>
                </a:lnTo>
                <a:lnTo>
                  <a:pt x="2640369" y="2354874"/>
                </a:lnTo>
                <a:lnTo>
                  <a:pt x="2632186" y="2382151"/>
                </a:lnTo>
                <a:lnTo>
                  <a:pt x="2624912" y="2409427"/>
                </a:lnTo>
                <a:lnTo>
                  <a:pt x="2617638" y="2437613"/>
                </a:lnTo>
                <a:lnTo>
                  <a:pt x="2609455" y="2463980"/>
                </a:lnTo>
                <a:lnTo>
                  <a:pt x="2600363" y="2490347"/>
                </a:lnTo>
                <a:lnTo>
                  <a:pt x="2589453" y="2514896"/>
                </a:lnTo>
                <a:lnTo>
                  <a:pt x="2575814" y="2536718"/>
                </a:lnTo>
                <a:lnTo>
                  <a:pt x="2559449" y="2556720"/>
                </a:lnTo>
                <a:lnTo>
                  <a:pt x="2539446" y="2573086"/>
                </a:lnTo>
                <a:lnTo>
                  <a:pt x="2517624" y="2586724"/>
                </a:lnTo>
                <a:lnTo>
                  <a:pt x="2493075" y="2597635"/>
                </a:lnTo>
                <a:lnTo>
                  <a:pt x="2466708" y="2606727"/>
                </a:lnTo>
                <a:lnTo>
                  <a:pt x="2440341" y="2614910"/>
                </a:lnTo>
                <a:lnTo>
                  <a:pt x="2412155" y="2622184"/>
                </a:lnTo>
                <a:lnTo>
                  <a:pt x="2384878" y="2629458"/>
                </a:lnTo>
                <a:lnTo>
                  <a:pt x="2357602" y="2637641"/>
                </a:lnTo>
                <a:lnTo>
                  <a:pt x="2331235" y="2646733"/>
                </a:lnTo>
                <a:lnTo>
                  <a:pt x="2306686" y="2657644"/>
                </a:lnTo>
                <a:lnTo>
                  <a:pt x="2283956" y="2670372"/>
                </a:lnTo>
                <a:lnTo>
                  <a:pt x="2263953" y="2686738"/>
                </a:lnTo>
                <a:lnTo>
                  <a:pt x="2243041" y="2704923"/>
                </a:lnTo>
                <a:lnTo>
                  <a:pt x="2224856" y="2725835"/>
                </a:lnTo>
                <a:lnTo>
                  <a:pt x="2207581" y="2747656"/>
                </a:lnTo>
                <a:lnTo>
                  <a:pt x="2190306" y="2770386"/>
                </a:lnTo>
                <a:lnTo>
                  <a:pt x="2173031" y="2793117"/>
                </a:lnTo>
                <a:lnTo>
                  <a:pt x="2155756" y="2814938"/>
                </a:lnTo>
                <a:lnTo>
                  <a:pt x="2136662" y="2835850"/>
                </a:lnTo>
                <a:lnTo>
                  <a:pt x="2117568" y="2854034"/>
                </a:lnTo>
                <a:lnTo>
                  <a:pt x="2095748" y="2869491"/>
                </a:lnTo>
                <a:lnTo>
                  <a:pt x="2073017" y="2881311"/>
                </a:lnTo>
                <a:lnTo>
                  <a:pt x="2045740" y="2889494"/>
                </a:lnTo>
                <a:lnTo>
                  <a:pt x="2017554" y="2893131"/>
                </a:lnTo>
                <a:lnTo>
                  <a:pt x="1988460" y="2894040"/>
                </a:lnTo>
                <a:lnTo>
                  <a:pt x="1957546" y="2891312"/>
                </a:lnTo>
                <a:lnTo>
                  <a:pt x="1926633" y="2887676"/>
                </a:lnTo>
                <a:lnTo>
                  <a:pt x="1895719" y="2883129"/>
                </a:lnTo>
                <a:lnTo>
                  <a:pt x="1864806" y="2879493"/>
                </a:lnTo>
                <a:lnTo>
                  <a:pt x="1833892" y="2877674"/>
                </a:lnTo>
                <a:lnTo>
                  <a:pt x="1803888" y="2877674"/>
                </a:lnTo>
                <a:lnTo>
                  <a:pt x="1775703" y="2881311"/>
                </a:lnTo>
                <a:lnTo>
                  <a:pt x="1746608" y="2888585"/>
                </a:lnTo>
                <a:lnTo>
                  <a:pt x="1720240" y="2899495"/>
                </a:lnTo>
                <a:lnTo>
                  <a:pt x="1692964" y="2914043"/>
                </a:lnTo>
                <a:lnTo>
                  <a:pt x="1665688" y="2928591"/>
                </a:lnTo>
                <a:lnTo>
                  <a:pt x="1638411" y="2944956"/>
                </a:lnTo>
                <a:lnTo>
                  <a:pt x="1612043" y="2960413"/>
                </a:lnTo>
                <a:lnTo>
                  <a:pt x="1583858" y="2974051"/>
                </a:lnTo>
                <a:lnTo>
                  <a:pt x="1556581" y="2984962"/>
                </a:lnTo>
                <a:lnTo>
                  <a:pt x="1528395" y="2992236"/>
                </a:lnTo>
                <a:lnTo>
                  <a:pt x="1499301" y="2994963"/>
                </a:lnTo>
                <a:lnTo>
                  <a:pt x="1470206" y="2992236"/>
                </a:lnTo>
                <a:lnTo>
                  <a:pt x="1442020" y="2984962"/>
                </a:lnTo>
                <a:lnTo>
                  <a:pt x="1414744" y="2974051"/>
                </a:lnTo>
                <a:lnTo>
                  <a:pt x="1386558" y="2960413"/>
                </a:lnTo>
                <a:lnTo>
                  <a:pt x="1360190" y="2944956"/>
                </a:lnTo>
                <a:lnTo>
                  <a:pt x="1332914" y="2928591"/>
                </a:lnTo>
                <a:lnTo>
                  <a:pt x="1305637" y="2914043"/>
                </a:lnTo>
                <a:lnTo>
                  <a:pt x="1278361" y="2899495"/>
                </a:lnTo>
                <a:lnTo>
                  <a:pt x="1251085" y="2888585"/>
                </a:lnTo>
                <a:lnTo>
                  <a:pt x="1222899" y="2881311"/>
                </a:lnTo>
                <a:lnTo>
                  <a:pt x="1194713" y="2877674"/>
                </a:lnTo>
                <a:lnTo>
                  <a:pt x="1164708" y="2877674"/>
                </a:lnTo>
                <a:lnTo>
                  <a:pt x="1133795" y="2879493"/>
                </a:lnTo>
                <a:lnTo>
                  <a:pt x="1102882" y="2883129"/>
                </a:lnTo>
                <a:lnTo>
                  <a:pt x="1071968" y="2887676"/>
                </a:lnTo>
                <a:lnTo>
                  <a:pt x="1041054" y="2891312"/>
                </a:lnTo>
                <a:lnTo>
                  <a:pt x="1010141" y="2894040"/>
                </a:lnTo>
                <a:lnTo>
                  <a:pt x="981047" y="2893131"/>
                </a:lnTo>
                <a:lnTo>
                  <a:pt x="952861" y="2889494"/>
                </a:lnTo>
                <a:lnTo>
                  <a:pt x="925584" y="2881311"/>
                </a:lnTo>
                <a:lnTo>
                  <a:pt x="902854" y="2869491"/>
                </a:lnTo>
                <a:lnTo>
                  <a:pt x="881032" y="2854034"/>
                </a:lnTo>
                <a:lnTo>
                  <a:pt x="861939" y="2835850"/>
                </a:lnTo>
                <a:lnTo>
                  <a:pt x="842845" y="2814938"/>
                </a:lnTo>
                <a:lnTo>
                  <a:pt x="825570" y="2793117"/>
                </a:lnTo>
                <a:lnTo>
                  <a:pt x="808295" y="2770386"/>
                </a:lnTo>
                <a:lnTo>
                  <a:pt x="791020" y="2747656"/>
                </a:lnTo>
                <a:lnTo>
                  <a:pt x="773745" y="2725835"/>
                </a:lnTo>
                <a:lnTo>
                  <a:pt x="755560" y="2704923"/>
                </a:lnTo>
                <a:lnTo>
                  <a:pt x="734648" y="2686738"/>
                </a:lnTo>
                <a:lnTo>
                  <a:pt x="714645" y="2670372"/>
                </a:lnTo>
                <a:lnTo>
                  <a:pt x="691915" y="2657644"/>
                </a:lnTo>
                <a:lnTo>
                  <a:pt x="667366" y="2646733"/>
                </a:lnTo>
                <a:lnTo>
                  <a:pt x="640999" y="2637641"/>
                </a:lnTo>
                <a:lnTo>
                  <a:pt x="613722" y="2629458"/>
                </a:lnTo>
                <a:lnTo>
                  <a:pt x="586446" y="2622184"/>
                </a:lnTo>
                <a:lnTo>
                  <a:pt x="558260" y="2614910"/>
                </a:lnTo>
                <a:lnTo>
                  <a:pt x="531893" y="2606727"/>
                </a:lnTo>
                <a:lnTo>
                  <a:pt x="505525" y="2597635"/>
                </a:lnTo>
                <a:lnTo>
                  <a:pt x="480977" y="2586724"/>
                </a:lnTo>
                <a:lnTo>
                  <a:pt x="459155" y="2573086"/>
                </a:lnTo>
                <a:lnTo>
                  <a:pt x="439152" y="2556720"/>
                </a:lnTo>
                <a:lnTo>
                  <a:pt x="422787" y="2536718"/>
                </a:lnTo>
                <a:lnTo>
                  <a:pt x="409149" y="2514896"/>
                </a:lnTo>
                <a:lnTo>
                  <a:pt x="398238" y="2490347"/>
                </a:lnTo>
                <a:lnTo>
                  <a:pt x="389146" y="2463980"/>
                </a:lnTo>
                <a:lnTo>
                  <a:pt x="380963" y="2437613"/>
                </a:lnTo>
                <a:lnTo>
                  <a:pt x="373689" y="2409427"/>
                </a:lnTo>
                <a:lnTo>
                  <a:pt x="366415" y="2382151"/>
                </a:lnTo>
                <a:lnTo>
                  <a:pt x="358232" y="2354874"/>
                </a:lnTo>
                <a:lnTo>
                  <a:pt x="349140" y="2328506"/>
                </a:lnTo>
                <a:lnTo>
                  <a:pt x="338229" y="2303957"/>
                </a:lnTo>
                <a:lnTo>
                  <a:pt x="325500" y="2281227"/>
                </a:lnTo>
                <a:lnTo>
                  <a:pt x="309135" y="2261224"/>
                </a:lnTo>
                <a:lnTo>
                  <a:pt x="290950" y="2240312"/>
                </a:lnTo>
                <a:lnTo>
                  <a:pt x="270038" y="2222128"/>
                </a:lnTo>
                <a:lnTo>
                  <a:pt x="247307" y="2204853"/>
                </a:lnTo>
                <a:lnTo>
                  <a:pt x="224577" y="2187578"/>
                </a:lnTo>
                <a:lnTo>
                  <a:pt x="201847" y="2170303"/>
                </a:lnTo>
                <a:lnTo>
                  <a:pt x="180025" y="2153027"/>
                </a:lnTo>
                <a:lnTo>
                  <a:pt x="159113" y="2133934"/>
                </a:lnTo>
                <a:lnTo>
                  <a:pt x="140929" y="2114841"/>
                </a:lnTo>
                <a:lnTo>
                  <a:pt x="125473" y="2093019"/>
                </a:lnTo>
                <a:lnTo>
                  <a:pt x="113653" y="2070289"/>
                </a:lnTo>
                <a:lnTo>
                  <a:pt x="105470" y="2043013"/>
                </a:lnTo>
                <a:lnTo>
                  <a:pt x="101833" y="2014827"/>
                </a:lnTo>
                <a:lnTo>
                  <a:pt x="100923" y="1985731"/>
                </a:lnTo>
                <a:lnTo>
                  <a:pt x="103651" y="1954818"/>
                </a:lnTo>
                <a:lnTo>
                  <a:pt x="107288" y="1923905"/>
                </a:lnTo>
                <a:lnTo>
                  <a:pt x="111834" y="1892991"/>
                </a:lnTo>
                <a:lnTo>
                  <a:pt x="115471" y="1862078"/>
                </a:lnTo>
                <a:lnTo>
                  <a:pt x="117290" y="1831165"/>
                </a:lnTo>
                <a:lnTo>
                  <a:pt x="117290" y="1801160"/>
                </a:lnTo>
                <a:lnTo>
                  <a:pt x="113653" y="1772975"/>
                </a:lnTo>
                <a:lnTo>
                  <a:pt x="106379" y="1744789"/>
                </a:lnTo>
                <a:lnTo>
                  <a:pt x="95468" y="1718421"/>
                </a:lnTo>
                <a:lnTo>
                  <a:pt x="81830" y="1691145"/>
                </a:lnTo>
                <a:lnTo>
                  <a:pt x="66373" y="1663869"/>
                </a:lnTo>
                <a:lnTo>
                  <a:pt x="50008" y="1636592"/>
                </a:lnTo>
                <a:lnTo>
                  <a:pt x="34551" y="1610224"/>
                </a:lnTo>
                <a:lnTo>
                  <a:pt x="20912" y="1582039"/>
                </a:lnTo>
                <a:lnTo>
                  <a:pt x="10002" y="1554762"/>
                </a:lnTo>
                <a:lnTo>
                  <a:pt x="2728" y="1526576"/>
                </a:lnTo>
                <a:lnTo>
                  <a:pt x="0" y="1497481"/>
                </a:lnTo>
                <a:lnTo>
                  <a:pt x="2728" y="1468387"/>
                </a:lnTo>
                <a:lnTo>
                  <a:pt x="10002" y="1440201"/>
                </a:lnTo>
                <a:lnTo>
                  <a:pt x="20912" y="1412924"/>
                </a:lnTo>
                <a:lnTo>
                  <a:pt x="34551" y="1384739"/>
                </a:lnTo>
                <a:lnTo>
                  <a:pt x="50008" y="1358371"/>
                </a:lnTo>
                <a:lnTo>
                  <a:pt x="66373" y="1331095"/>
                </a:lnTo>
                <a:lnTo>
                  <a:pt x="81830" y="1303818"/>
                </a:lnTo>
                <a:lnTo>
                  <a:pt x="95468" y="1276542"/>
                </a:lnTo>
                <a:lnTo>
                  <a:pt x="106379" y="1250174"/>
                </a:lnTo>
                <a:lnTo>
                  <a:pt x="113653" y="1221988"/>
                </a:lnTo>
                <a:lnTo>
                  <a:pt x="117290" y="1193803"/>
                </a:lnTo>
                <a:lnTo>
                  <a:pt x="117290" y="1163799"/>
                </a:lnTo>
                <a:lnTo>
                  <a:pt x="115471" y="1132885"/>
                </a:lnTo>
                <a:lnTo>
                  <a:pt x="111834" y="1101972"/>
                </a:lnTo>
                <a:lnTo>
                  <a:pt x="107288" y="1071058"/>
                </a:lnTo>
                <a:lnTo>
                  <a:pt x="103651" y="1040145"/>
                </a:lnTo>
                <a:lnTo>
                  <a:pt x="100923" y="1009232"/>
                </a:lnTo>
                <a:lnTo>
                  <a:pt x="101833" y="980137"/>
                </a:lnTo>
                <a:lnTo>
                  <a:pt x="105470" y="951951"/>
                </a:lnTo>
                <a:lnTo>
                  <a:pt x="113653" y="924674"/>
                </a:lnTo>
                <a:lnTo>
                  <a:pt x="125473" y="901944"/>
                </a:lnTo>
                <a:lnTo>
                  <a:pt x="140929" y="880123"/>
                </a:lnTo>
                <a:lnTo>
                  <a:pt x="159113" y="861029"/>
                </a:lnTo>
                <a:lnTo>
                  <a:pt x="180025" y="841936"/>
                </a:lnTo>
                <a:lnTo>
                  <a:pt x="201847" y="824660"/>
                </a:lnTo>
                <a:lnTo>
                  <a:pt x="224577" y="807385"/>
                </a:lnTo>
                <a:lnTo>
                  <a:pt x="247307" y="790110"/>
                </a:lnTo>
                <a:lnTo>
                  <a:pt x="270038" y="772835"/>
                </a:lnTo>
                <a:lnTo>
                  <a:pt x="290950" y="754651"/>
                </a:lnTo>
                <a:lnTo>
                  <a:pt x="309135" y="733739"/>
                </a:lnTo>
                <a:lnTo>
                  <a:pt x="325500" y="713736"/>
                </a:lnTo>
                <a:lnTo>
                  <a:pt x="338229" y="691006"/>
                </a:lnTo>
                <a:lnTo>
                  <a:pt x="349140" y="666457"/>
                </a:lnTo>
                <a:lnTo>
                  <a:pt x="358232" y="640089"/>
                </a:lnTo>
                <a:lnTo>
                  <a:pt x="366415" y="612812"/>
                </a:lnTo>
                <a:lnTo>
                  <a:pt x="373689" y="585536"/>
                </a:lnTo>
                <a:lnTo>
                  <a:pt x="380963" y="557350"/>
                </a:lnTo>
                <a:lnTo>
                  <a:pt x="389146" y="530983"/>
                </a:lnTo>
                <a:lnTo>
                  <a:pt x="398238" y="504615"/>
                </a:lnTo>
                <a:lnTo>
                  <a:pt x="409149" y="480067"/>
                </a:lnTo>
                <a:lnTo>
                  <a:pt x="422787" y="458246"/>
                </a:lnTo>
                <a:lnTo>
                  <a:pt x="439152" y="438243"/>
                </a:lnTo>
                <a:lnTo>
                  <a:pt x="459155" y="421877"/>
                </a:lnTo>
                <a:lnTo>
                  <a:pt x="480977" y="408239"/>
                </a:lnTo>
                <a:lnTo>
                  <a:pt x="505525" y="397328"/>
                </a:lnTo>
                <a:lnTo>
                  <a:pt x="531893" y="388236"/>
                </a:lnTo>
                <a:lnTo>
                  <a:pt x="558260" y="380053"/>
                </a:lnTo>
                <a:lnTo>
                  <a:pt x="586446" y="372779"/>
                </a:lnTo>
                <a:lnTo>
                  <a:pt x="613722" y="365505"/>
                </a:lnTo>
                <a:lnTo>
                  <a:pt x="640999" y="357322"/>
                </a:lnTo>
                <a:lnTo>
                  <a:pt x="667366" y="348230"/>
                </a:lnTo>
                <a:lnTo>
                  <a:pt x="691915" y="337319"/>
                </a:lnTo>
                <a:lnTo>
                  <a:pt x="714645" y="324591"/>
                </a:lnTo>
                <a:lnTo>
                  <a:pt x="734648" y="308225"/>
                </a:lnTo>
                <a:lnTo>
                  <a:pt x="755560" y="290040"/>
                </a:lnTo>
                <a:lnTo>
                  <a:pt x="773745" y="269128"/>
                </a:lnTo>
                <a:lnTo>
                  <a:pt x="791020" y="247307"/>
                </a:lnTo>
                <a:lnTo>
                  <a:pt x="808295" y="224577"/>
                </a:lnTo>
                <a:lnTo>
                  <a:pt x="825570" y="201846"/>
                </a:lnTo>
                <a:lnTo>
                  <a:pt x="842845" y="180025"/>
                </a:lnTo>
                <a:lnTo>
                  <a:pt x="861939" y="159113"/>
                </a:lnTo>
                <a:lnTo>
                  <a:pt x="881032" y="140929"/>
                </a:lnTo>
                <a:lnTo>
                  <a:pt x="902854" y="125472"/>
                </a:lnTo>
                <a:lnTo>
                  <a:pt x="925584" y="113652"/>
                </a:lnTo>
                <a:lnTo>
                  <a:pt x="952861" y="105469"/>
                </a:lnTo>
                <a:lnTo>
                  <a:pt x="981047" y="101832"/>
                </a:lnTo>
                <a:lnTo>
                  <a:pt x="1010141" y="100923"/>
                </a:lnTo>
                <a:lnTo>
                  <a:pt x="1041054" y="103651"/>
                </a:lnTo>
                <a:lnTo>
                  <a:pt x="1071968" y="107288"/>
                </a:lnTo>
                <a:lnTo>
                  <a:pt x="1102882" y="111834"/>
                </a:lnTo>
                <a:lnTo>
                  <a:pt x="1133795" y="115471"/>
                </a:lnTo>
                <a:lnTo>
                  <a:pt x="1164708" y="117289"/>
                </a:lnTo>
                <a:lnTo>
                  <a:pt x="1194713" y="117289"/>
                </a:lnTo>
                <a:lnTo>
                  <a:pt x="1222899" y="113652"/>
                </a:lnTo>
                <a:lnTo>
                  <a:pt x="1251085" y="106378"/>
                </a:lnTo>
                <a:lnTo>
                  <a:pt x="1278361" y="95468"/>
                </a:lnTo>
                <a:lnTo>
                  <a:pt x="1305637" y="80920"/>
                </a:lnTo>
                <a:lnTo>
                  <a:pt x="1332914" y="66373"/>
                </a:lnTo>
                <a:lnTo>
                  <a:pt x="1360190" y="50007"/>
                </a:lnTo>
                <a:lnTo>
                  <a:pt x="1386558" y="34550"/>
                </a:lnTo>
                <a:lnTo>
                  <a:pt x="1414744" y="20912"/>
                </a:lnTo>
                <a:lnTo>
                  <a:pt x="1442020" y="10001"/>
                </a:lnTo>
                <a:lnTo>
                  <a:pt x="1470206" y="2727"/>
                </a:lnTo>
                <a:close/>
              </a:path>
            </a:pathLst>
          </a:custGeom>
          <a:extLst>
            <a:ext uri="{909E8E84-426E-40DD-AFC4-6F175D3DCCD1}">
              <a14:hiddenFill xmlns:a14="http://schemas.microsoft.com/office/drawing/2010/main">
                <a:solidFill>
                  <a:srgbClr val="FFFFFF"/>
                </a:solidFill>
              </a14:hiddenFill>
            </a:ext>
          </a:extLst>
        </p:spPr>
      </p:pic>
      <p:pic>
        <p:nvPicPr>
          <p:cNvPr id="128004" name="Picture 4" descr="Image result for inlet protection for DOT roadway construc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743" r="827"/>
          <a:stretch/>
        </p:blipFill>
        <p:spPr bwMode="auto">
          <a:xfrm>
            <a:off x="5969685" y="10"/>
            <a:ext cx="3174316" cy="3428990"/>
          </a:xfrm>
          <a:custGeom>
            <a:avLst/>
            <a:gdLst/>
            <a:ahLst/>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a:extLst>
            <a:ext uri="{909E8E84-426E-40DD-AFC4-6F175D3DCCD1}">
              <a14:hiddenFill xmlns:a14="http://schemas.microsoft.com/office/drawing/2010/main">
                <a:solidFill>
                  <a:srgbClr val="FFFFFF"/>
                </a:solidFill>
              </a14:hiddenFill>
            </a:ext>
          </a:extLst>
        </p:spPr>
      </p:pic>
      <p:sp>
        <p:nvSpPr>
          <p:cNvPr id="128019" name="Freeform: Shape 128018">
            <a:extLst>
              <a:ext uri="{FF2B5EF4-FFF2-40B4-BE49-F238E27FC236}">
                <a16:creationId xmlns:a16="http://schemas.microsoft.com/office/drawing/2014/main" id="{0A6D42E8-3193-4B5F-8230-2778A35E3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1512" y="3754146"/>
            <a:ext cx="2482488"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823" r="5615" b="2"/>
          <a:stretch/>
        </p:blipFill>
        <p:spPr bwMode="auto">
          <a:xfrm>
            <a:off x="6763768" y="3890298"/>
            <a:ext cx="2380232" cy="2967700"/>
          </a:xfrm>
          <a:custGeom>
            <a:avLst/>
            <a:gdLst/>
            <a:ahLst/>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81422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Sediment and Erosion Controls for Retention Basins</a:t>
            </a:r>
            <a:endParaRPr lang="en-US" dirty="0"/>
          </a:p>
        </p:txBody>
      </p:sp>
      <p:sp>
        <p:nvSpPr>
          <p:cNvPr id="3" name="Content Placeholder 2"/>
          <p:cNvSpPr>
            <a:spLocks noGrp="1"/>
          </p:cNvSpPr>
          <p:nvPr>
            <p:ph idx="1"/>
          </p:nvPr>
        </p:nvSpPr>
        <p:spPr>
          <a:xfrm>
            <a:off x="304800" y="1731729"/>
            <a:ext cx="8534400" cy="4876800"/>
          </a:xfrm>
        </p:spPr>
        <p:txBody>
          <a:bodyPr>
            <a:normAutofit/>
          </a:bodyPr>
          <a:lstStyle/>
          <a:p>
            <a:r>
              <a:rPr lang="en-US" sz="1800" dirty="0"/>
              <a:t>Install basin perpendicular to flow;</a:t>
            </a:r>
          </a:p>
          <a:p>
            <a:r>
              <a:rPr lang="en-US" sz="1800" dirty="0"/>
              <a:t>Berm 1’ above top of  outlet pipe;</a:t>
            </a:r>
          </a:p>
          <a:p>
            <a:r>
              <a:rPr lang="en-US" sz="1800" dirty="0"/>
              <a:t>Porous baffles;</a:t>
            </a:r>
          </a:p>
          <a:p>
            <a:r>
              <a:rPr lang="en-US" sz="1800" dirty="0"/>
              <a:t>Rock coffer for fore bay; and</a:t>
            </a:r>
          </a:p>
          <a:p>
            <a:r>
              <a:rPr lang="en-US" sz="1800" dirty="0"/>
              <a:t>Ensure baffle elevation = </a:t>
            </a:r>
          </a:p>
          <a:p>
            <a:pPr marL="0" indent="0">
              <a:buNone/>
            </a:pPr>
            <a:r>
              <a:rPr lang="en-US" sz="1800" dirty="0"/>
              <a:t>      Spillway elevation.</a:t>
            </a:r>
          </a:p>
          <a:p>
            <a:pPr marL="0" indent="0">
              <a:buNone/>
            </a:pPr>
            <a:endParaRPr lang="en-US" sz="2400" dirty="0"/>
          </a:p>
          <a:p>
            <a:endParaRPr lang="en-US" sz="2400" dirty="0"/>
          </a:p>
          <a:p>
            <a:r>
              <a:rPr lang="en-US" sz="1800" dirty="0"/>
              <a:t>Inspect baffles weekly;</a:t>
            </a:r>
          </a:p>
          <a:p>
            <a:r>
              <a:rPr lang="en-US" sz="1800" dirty="0"/>
              <a:t>Maintain access for repairs, repair as needed;</a:t>
            </a:r>
          </a:p>
          <a:p>
            <a:r>
              <a:rPr lang="en-US" sz="1800" dirty="0"/>
              <a:t>Remove sediment when half full. </a:t>
            </a:r>
          </a:p>
          <a:p>
            <a:endParaRPr lang="en-US" sz="2400" dirty="0"/>
          </a:p>
        </p:txBody>
      </p:sp>
      <p:pic>
        <p:nvPicPr>
          <p:cNvPr id="123906" name="Picture 2" descr="C:\Users\95358\AppData\Local\Microsoft\Windows\Temporary Internet Files\Content.Outlook\XX7I54WP\IMG_03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4157" y="1659765"/>
            <a:ext cx="3134043" cy="2350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2994" y="4038600"/>
            <a:ext cx="1981200" cy="369332"/>
          </a:xfrm>
          <a:prstGeom prst="rect">
            <a:avLst/>
          </a:prstGeom>
          <a:noFill/>
        </p:spPr>
        <p:txBody>
          <a:bodyPr wrap="square" rtlCol="0">
            <a:spAutoFit/>
          </a:bodyPr>
          <a:lstStyle/>
          <a:p>
            <a:pPr marL="0" indent="0">
              <a:buNone/>
            </a:pPr>
            <a:r>
              <a:rPr lang="en-US" b="1" dirty="0"/>
              <a:t>MAINTENANCE</a:t>
            </a:r>
          </a:p>
        </p:txBody>
      </p:sp>
      <p:pic>
        <p:nvPicPr>
          <p:cNvPr id="6" name="Picture 2" descr="\\ci.charlotte.nc.us\cocdfs\Aviation\Home Directories\95358\My Pictures\2016-12-07\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495800"/>
            <a:ext cx="2667000" cy="2000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98672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1143000"/>
          </a:xfrm>
        </p:spPr>
        <p:txBody>
          <a:bodyPr>
            <a:noAutofit/>
          </a:bodyPr>
          <a:lstStyle/>
          <a:p>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 Proactive instead of Reactive</a:t>
            </a:r>
            <a:endParaRPr lang="en-US" sz="4000" dirty="0"/>
          </a:p>
        </p:txBody>
      </p:sp>
      <p:pic>
        <p:nvPicPr>
          <p:cNvPr id="118789" name="Picture 5" descr="C:\Users\95358\AppData\Local\Microsoft\Windows\Temporary Internet Files\Content.Outlook\XX7I54WP\IMG_0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8968" y="1066800"/>
            <a:ext cx="2667000" cy="2000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8790" name="Picture 6" descr="Y:\Aviation-Departments\Development\Enviromental\NPDES\SWPPP\Training\pictures tuesday morning JDJ\P92328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614683"/>
            <a:ext cx="2900035" cy="2175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37560" y="3205549"/>
            <a:ext cx="3352800" cy="276999"/>
          </a:xfrm>
          <a:prstGeom prst="rect">
            <a:avLst/>
          </a:prstGeom>
          <a:noFill/>
        </p:spPr>
        <p:txBody>
          <a:bodyPr wrap="square" rtlCol="0">
            <a:spAutoFit/>
          </a:bodyPr>
          <a:lstStyle/>
          <a:p>
            <a:pPr algn="ctr"/>
            <a:r>
              <a:rPr lang="en-US" sz="1200" dirty="0"/>
              <a:t>Fix rills BEFORE they become a problem.</a:t>
            </a:r>
          </a:p>
        </p:txBody>
      </p:sp>
      <p:sp>
        <p:nvSpPr>
          <p:cNvPr id="5" name="TextBox 4"/>
          <p:cNvSpPr txBox="1"/>
          <p:nvPr/>
        </p:nvSpPr>
        <p:spPr>
          <a:xfrm>
            <a:off x="995035" y="5895699"/>
            <a:ext cx="2971800" cy="307777"/>
          </a:xfrm>
          <a:prstGeom prst="rect">
            <a:avLst/>
          </a:prstGeom>
          <a:noFill/>
        </p:spPr>
        <p:txBody>
          <a:bodyPr wrap="square" rtlCol="0">
            <a:spAutoFit/>
          </a:bodyPr>
          <a:lstStyle/>
          <a:p>
            <a:pPr algn="ctr"/>
            <a:r>
              <a:rPr lang="en-US" sz="1400" dirty="0"/>
              <a:t>Muck out basins when ½ full</a:t>
            </a:r>
          </a:p>
        </p:txBody>
      </p:sp>
      <p:pic>
        <p:nvPicPr>
          <p:cNvPr id="119810" name="Picture 2" descr="\\ci.charlotte.nc.us\cocdfs\Aviation\Home Directories\95358\My Pictures\2016-11-16\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3700436"/>
            <a:ext cx="2671360" cy="20035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47760" y="5789710"/>
            <a:ext cx="2590800" cy="307777"/>
          </a:xfrm>
          <a:prstGeom prst="rect">
            <a:avLst/>
          </a:prstGeom>
          <a:noFill/>
        </p:spPr>
        <p:txBody>
          <a:bodyPr wrap="square" rtlCol="0">
            <a:spAutoFit/>
          </a:bodyPr>
          <a:lstStyle/>
          <a:p>
            <a:pPr algn="ctr"/>
            <a:r>
              <a:rPr lang="en-US" sz="1400" dirty="0"/>
              <a:t>Keep gravel filters clean.</a:t>
            </a:r>
          </a:p>
        </p:txBody>
      </p:sp>
      <p:pic>
        <p:nvPicPr>
          <p:cNvPr id="119814" name="Picture 6" descr="Image result for failed erosion control dev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962400"/>
            <a:ext cx="1506017" cy="963003"/>
          </a:xfrm>
          <a:prstGeom prst="rect">
            <a:avLst/>
          </a:prstGeom>
          <a:noFill/>
          <a:extLst>
            <a:ext uri="{909E8E84-426E-40DD-AFC4-6F175D3DCCD1}">
              <a14:hiddenFill xmlns:a14="http://schemas.microsoft.com/office/drawing/2010/main">
                <a:solidFill>
                  <a:srgbClr val="FFFFFF"/>
                </a:solidFill>
              </a14:hiddenFill>
            </a:ext>
          </a:extLst>
        </p:spPr>
      </p:pic>
      <p:pic>
        <p:nvPicPr>
          <p:cNvPr id="119818" name="Picture 10" descr="http://www.backyardstyle.com/shop/shop_image/product/large55567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1066800"/>
            <a:ext cx="1682536" cy="1682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22" name="Picture 14" descr="Image result for failed erosion contr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8657" y="1162596"/>
            <a:ext cx="2686757" cy="1904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84747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6670" y="1447800"/>
            <a:ext cx="5197930" cy="1597819"/>
          </a:xfrm>
        </p:spPr>
        <p:txBody>
          <a:bodyPr rtlCol="0">
            <a:normAutofit fontScale="40000" lnSpcReduction="20000"/>
          </a:bodyPr>
          <a:lstStyle/>
          <a:p>
            <a:pPr algn="just" eaLnBrk="1" fontAlgn="auto" hangingPunct="1">
              <a:spcAft>
                <a:spcPts val="0"/>
              </a:spcAft>
              <a:buFont typeface="Arial" pitchFamily="34" charset="0"/>
              <a:buNone/>
              <a:defRPr/>
            </a:pPr>
            <a:r>
              <a:rPr lang="en-US" dirty="0"/>
              <a:t>	</a:t>
            </a:r>
            <a:r>
              <a:rPr lang="en-US" dirty="0">
                <a:solidFill>
                  <a:schemeClr val="tx2"/>
                </a:solidFill>
              </a:rPr>
              <a:t>Required by…. </a:t>
            </a:r>
          </a:p>
          <a:p>
            <a:pPr eaLnBrk="1" fontAlgn="auto" hangingPunct="1">
              <a:spcAft>
                <a:spcPts val="0"/>
              </a:spcAft>
              <a:buFont typeface="Arial" pitchFamily="34" charset="0"/>
              <a:buNone/>
              <a:defRPr/>
            </a:pPr>
            <a:r>
              <a:rPr lang="en-US" dirty="0"/>
              <a:t>	</a:t>
            </a:r>
            <a:r>
              <a:rPr lang="en-US" b="1" i="1" dirty="0"/>
              <a:t>The Federal Government’s </a:t>
            </a:r>
            <a:r>
              <a:rPr lang="en-US" b="1" i="1" u="sng" dirty="0"/>
              <a:t>C</a:t>
            </a:r>
            <a:r>
              <a:rPr lang="en-US" b="1" i="1" dirty="0"/>
              <a:t>lean </a:t>
            </a:r>
            <a:r>
              <a:rPr lang="en-US" b="1" i="1" u="sng" dirty="0"/>
              <a:t>W</a:t>
            </a:r>
            <a:r>
              <a:rPr lang="en-US" b="1" i="1" dirty="0"/>
              <a:t>ater </a:t>
            </a:r>
            <a:r>
              <a:rPr lang="en-US" b="1" i="1" u="sng" dirty="0"/>
              <a:t>A</a:t>
            </a:r>
            <a:r>
              <a:rPr lang="en-US" b="1" i="1" dirty="0"/>
              <a:t>ct of 1972</a:t>
            </a:r>
            <a:r>
              <a:rPr lang="en-US" b="1" dirty="0"/>
              <a:t>. </a:t>
            </a:r>
            <a:r>
              <a:rPr lang="en-US" dirty="0"/>
              <a:t>The </a:t>
            </a:r>
            <a:r>
              <a:rPr lang="en-US" b="1" dirty="0"/>
              <a:t>CWA</a:t>
            </a:r>
            <a:r>
              <a:rPr lang="en-US" dirty="0"/>
              <a:t> is the primary federal law in the United States governing water pollution. </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r>
              <a:rPr lang="en-US" dirty="0"/>
              <a:t>	Formerly, the “Federal Water Pollution Control Act” (1948)</a:t>
            </a:r>
          </a:p>
          <a:p>
            <a:pPr eaLnBrk="1" fontAlgn="auto" hangingPunct="1">
              <a:spcAft>
                <a:spcPts val="0"/>
              </a:spcAft>
              <a:buFont typeface="Arial" pitchFamily="34" charset="0"/>
              <a:buNone/>
              <a:defRPr/>
            </a:pPr>
            <a:r>
              <a:rPr lang="en-US" dirty="0"/>
              <a:t>	CWA – original focus on waters for fishing, recreation, swimming</a:t>
            </a:r>
          </a:p>
          <a:p>
            <a:pPr marL="0" indent="0" eaLnBrk="1" fontAlgn="auto" hangingPunct="1">
              <a:spcAft>
                <a:spcPts val="0"/>
              </a:spcAft>
              <a:buNone/>
              <a:defRPr/>
            </a:pPr>
            <a:endParaRPr lang="en-US" dirty="0"/>
          </a:p>
        </p:txBody>
      </p:sp>
      <p:pic>
        <p:nvPicPr>
          <p:cNvPr id="10243" name="Picture 2" descr="File:US-GreatSeal-Obverse.svg">
            <a:hlinkClick r:id="rId2"/>
          </p:cNvPr>
          <p:cNvPicPr>
            <a:picLocks noChangeAspect="1" noChangeArrowheads="1"/>
          </p:cNvPicPr>
          <p:nvPr/>
        </p:nvPicPr>
        <p:blipFill>
          <a:blip r:embed="rId3"/>
          <a:srcRect/>
          <a:stretch>
            <a:fillRect/>
          </a:stretch>
        </p:blipFill>
        <p:spPr bwMode="auto">
          <a:xfrm>
            <a:off x="1447800" y="3812381"/>
            <a:ext cx="1295400" cy="1295400"/>
          </a:xfrm>
          <a:prstGeom prst="rect">
            <a:avLst/>
          </a:prstGeom>
          <a:noFill/>
          <a:ln w="9525">
            <a:noFill/>
            <a:miter lim="800000"/>
            <a:headEnd/>
            <a:tailEnd/>
          </a:ln>
        </p:spPr>
      </p:pic>
      <p:pic>
        <p:nvPicPr>
          <p:cNvPr id="10244" name="Picture 4" descr="File:Environmental Protection Agency logo.svg">
            <a:hlinkClick r:id="rId4"/>
          </p:cNvPr>
          <p:cNvPicPr>
            <a:picLocks noChangeAspect="1" noChangeArrowheads="1"/>
          </p:cNvPicPr>
          <p:nvPr/>
        </p:nvPicPr>
        <p:blipFill>
          <a:blip r:embed="rId5"/>
          <a:srcRect/>
          <a:stretch>
            <a:fillRect/>
          </a:stretch>
        </p:blipFill>
        <p:spPr bwMode="auto">
          <a:xfrm>
            <a:off x="6858000" y="1676400"/>
            <a:ext cx="1328738" cy="1447800"/>
          </a:xfrm>
          <a:prstGeom prst="rect">
            <a:avLst/>
          </a:prstGeom>
          <a:noFill/>
          <a:ln w="9525">
            <a:noFill/>
            <a:miter lim="800000"/>
            <a:headEnd/>
            <a:tailEnd/>
          </a:ln>
        </p:spPr>
      </p:pic>
      <p:sp>
        <p:nvSpPr>
          <p:cNvPr id="6" name="Title 1"/>
          <p:cNvSpPr txBox="1">
            <a:spLocks/>
          </p:cNvSpPr>
          <p:nvPr/>
        </p:nvSpPr>
        <p:spPr>
          <a:xfrm>
            <a:off x="533400" y="228600"/>
            <a:ext cx="8229600" cy="1143000"/>
          </a:xfrm>
          <a:prstGeom prst="rect">
            <a:avLst/>
          </a:prstGeom>
        </p:spPr>
        <p:txBody>
          <a:bodyPr anchor="ctr">
            <a:normAutofit fontScale="92500" lnSpcReduction="20000"/>
          </a:bodyPr>
          <a:lstStyle/>
          <a:p>
            <a:pPr algn="ctr" fontAlgn="auto">
              <a:spcAft>
                <a:spcPts val="0"/>
              </a:spcAft>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Stormwater Management…</a:t>
            </a:r>
          </a:p>
          <a:p>
            <a:pPr algn="ctr" fontAlgn="auto">
              <a:spcAft>
                <a:spcPts val="0"/>
              </a:spcAft>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Why bother?</a:t>
            </a:r>
          </a:p>
        </p:txBody>
      </p:sp>
      <p:sp>
        <p:nvSpPr>
          <p:cNvPr id="8" name="TextBox 7"/>
          <p:cNvSpPr txBox="1"/>
          <p:nvPr/>
        </p:nvSpPr>
        <p:spPr>
          <a:xfrm>
            <a:off x="972027" y="5715000"/>
            <a:ext cx="7543800" cy="369888"/>
          </a:xfrm>
          <a:prstGeom prst="rect">
            <a:avLst/>
          </a:prstGeom>
          <a:noFill/>
        </p:spPr>
        <p:txBody>
          <a:bodyPr>
            <a:spAutoFit/>
          </a:bodyPr>
          <a:lstStyle/>
          <a:p>
            <a:pPr algn="ctr">
              <a:defRPr/>
            </a:pPr>
            <a:r>
              <a:rPr lang="en-US" b="1" i="1" dirty="0">
                <a:latin typeface="+mn-lt"/>
                <a:cs typeface="+mn-cs"/>
              </a:rPr>
              <a:t>The CWA applies to “navigable waters” of the United States</a:t>
            </a:r>
          </a:p>
        </p:txBody>
      </p:sp>
      <p:sp>
        <p:nvSpPr>
          <p:cNvPr id="9" name="Content Placeholder 2"/>
          <p:cNvSpPr txBox="1">
            <a:spLocks/>
          </p:cNvSpPr>
          <p:nvPr/>
        </p:nvSpPr>
        <p:spPr>
          <a:xfrm>
            <a:off x="1431721" y="2738488"/>
            <a:ext cx="4267200" cy="4887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1400" dirty="0"/>
              <a:t>Amended; 1977, 1987</a:t>
            </a:r>
          </a:p>
          <a:p>
            <a:pPr marL="0" indent="0" fontAlgn="auto">
              <a:spcAft>
                <a:spcPts val="0"/>
              </a:spcAft>
              <a:buNone/>
            </a:pPr>
            <a:endParaRPr lang="en-US" sz="2000" dirty="0"/>
          </a:p>
        </p:txBody>
      </p:sp>
      <p:sp>
        <p:nvSpPr>
          <p:cNvPr id="10" name="Content Placeholder 2">
            <a:extLst>
              <a:ext uri="{FF2B5EF4-FFF2-40B4-BE49-F238E27FC236}">
                <a16:creationId xmlns:a16="http://schemas.microsoft.com/office/drawing/2014/main" id="{E62C40E4-0688-4F9C-9C6C-BE0E50F21486}"/>
              </a:ext>
            </a:extLst>
          </p:cNvPr>
          <p:cNvSpPr txBox="1">
            <a:spLocks/>
          </p:cNvSpPr>
          <p:nvPr/>
        </p:nvSpPr>
        <p:spPr>
          <a:xfrm>
            <a:off x="3276600" y="3932237"/>
            <a:ext cx="4267200" cy="11731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2000" dirty="0"/>
              <a:t>No Person shall cause or allow the discharge or disposal of Non-Stormwater, either directly or indirectly, to the Storm Water System, Waters of the State, or upon the land in a manner or amount that is likely to reach the Stormwater system or waters of the State………..</a:t>
            </a:r>
          </a:p>
        </p:txBody>
      </p:sp>
      <p:sp>
        <p:nvSpPr>
          <p:cNvPr id="5" name="TextBox 4">
            <a:extLst>
              <a:ext uri="{FF2B5EF4-FFF2-40B4-BE49-F238E27FC236}">
                <a16:creationId xmlns:a16="http://schemas.microsoft.com/office/drawing/2014/main" id="{3526FACA-AE4A-1304-82C3-2E15517D7CBF}"/>
              </a:ext>
            </a:extLst>
          </p:cNvPr>
          <p:cNvSpPr txBox="1"/>
          <p:nvPr/>
        </p:nvSpPr>
        <p:spPr>
          <a:xfrm>
            <a:off x="1431721" y="3112720"/>
            <a:ext cx="7848600" cy="415498"/>
          </a:xfrm>
          <a:prstGeom prst="rect">
            <a:avLst/>
          </a:prstGeom>
          <a:noFill/>
        </p:spPr>
        <p:txBody>
          <a:bodyPr wrap="square">
            <a:spAutoFit/>
          </a:bodyPr>
          <a:lstStyle/>
          <a:p>
            <a:pPr marL="0" marR="0">
              <a:spcBef>
                <a:spcPts val="0"/>
              </a:spcBef>
              <a:spcAft>
                <a:spcPts val="0"/>
              </a:spcAft>
            </a:pPr>
            <a:r>
              <a:rPr lang="en-US" sz="1050" b="1" i="1" dirty="0">
                <a:effectLst/>
                <a:latin typeface="Calibri" panose="020F0502020204030204" pitchFamily="34" charset="0"/>
                <a:ea typeface="Calibri" panose="020F0502020204030204" pitchFamily="34" charset="0"/>
              </a:rPr>
              <a:t>Clean Water State Revolving Fund – CWSRF 2014</a:t>
            </a:r>
            <a:endParaRPr lang="en-US" sz="1050" i="1" dirty="0">
              <a:effectLst/>
              <a:latin typeface="Calibri" panose="020F0502020204030204" pitchFamily="34" charset="0"/>
              <a:ea typeface="Calibri" panose="020F0502020204030204" pitchFamily="34" charset="0"/>
            </a:endParaRPr>
          </a:p>
          <a:p>
            <a:r>
              <a:rPr lang="en-US" sz="1050" b="1" i="1" dirty="0">
                <a:effectLst/>
                <a:latin typeface="Calibri" panose="020F0502020204030204" pitchFamily="34" charset="0"/>
                <a:ea typeface="Calibri" panose="020F0502020204030204" pitchFamily="34" charset="0"/>
              </a:rPr>
              <a:t>Provided greater financial assistance to states for Water Quality projects and more flexibility for each state to prioritize their projects.</a:t>
            </a:r>
            <a:endParaRPr lang="en-US" sz="1050" i="1" dirty="0"/>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 Proactive instead of Reactive</a:t>
            </a:r>
            <a:endParaRPr lang="en-US" dirty="0"/>
          </a:p>
        </p:txBody>
      </p:sp>
      <p:pic>
        <p:nvPicPr>
          <p:cNvPr id="5" name="Picture 8" descr="http://heavyequipment.com/wp-content/uploads/44-1-1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4504" y="1143000"/>
            <a:ext cx="2892136" cy="19280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4" descr="http://upload.wikimedia.org/wikipedia/commons/thumb/3/3a/Spill_berms_for_secondary_containment_requirements.JPG/440px-Spill_berms_for_secondary_containment_requirem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869" y="1066800"/>
            <a:ext cx="2563021" cy="19280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0835" name="Picture 3" descr="\\ci.charlotte.nc.us\cocdfs\Aviation\Home Directories\95358\My Pictures\2016-12-07\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66" y="3510932"/>
            <a:ext cx="2845328" cy="21339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0839" name="Picture 7" descr="\\ci.charlotte.nc.us\cocdfs\Aviation\Home Directories\95358\My Pictures\2016-12-07\0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5659" y="3646580"/>
            <a:ext cx="2594737" cy="19460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3430" y="3132646"/>
            <a:ext cx="2209800" cy="307777"/>
          </a:xfrm>
          <a:prstGeom prst="rect">
            <a:avLst/>
          </a:prstGeom>
          <a:noFill/>
        </p:spPr>
        <p:txBody>
          <a:bodyPr wrap="square" rtlCol="0">
            <a:spAutoFit/>
          </a:bodyPr>
          <a:lstStyle/>
          <a:p>
            <a:pPr algn="ctr"/>
            <a:r>
              <a:rPr lang="en-US" sz="1400" dirty="0"/>
              <a:t>Dust control</a:t>
            </a:r>
          </a:p>
        </p:txBody>
      </p:sp>
      <p:sp>
        <p:nvSpPr>
          <p:cNvPr id="14" name="TextBox 13"/>
          <p:cNvSpPr txBox="1"/>
          <p:nvPr/>
        </p:nvSpPr>
        <p:spPr>
          <a:xfrm>
            <a:off x="5155659" y="3056375"/>
            <a:ext cx="2538888" cy="307777"/>
          </a:xfrm>
          <a:prstGeom prst="rect">
            <a:avLst/>
          </a:prstGeom>
          <a:noFill/>
        </p:spPr>
        <p:txBody>
          <a:bodyPr wrap="square" rtlCol="0">
            <a:spAutoFit/>
          </a:bodyPr>
          <a:lstStyle/>
          <a:p>
            <a:pPr algn="ctr"/>
            <a:r>
              <a:rPr lang="en-US" sz="1400" dirty="0"/>
              <a:t>Asset protection</a:t>
            </a:r>
          </a:p>
        </p:txBody>
      </p:sp>
      <p:sp>
        <p:nvSpPr>
          <p:cNvPr id="15" name="TextBox 14"/>
          <p:cNvSpPr txBox="1"/>
          <p:nvPr/>
        </p:nvSpPr>
        <p:spPr>
          <a:xfrm>
            <a:off x="3283230" y="5791200"/>
            <a:ext cx="2209800" cy="307777"/>
          </a:xfrm>
          <a:prstGeom prst="rect">
            <a:avLst/>
          </a:prstGeom>
          <a:noFill/>
        </p:spPr>
        <p:txBody>
          <a:bodyPr wrap="square" rtlCol="0">
            <a:spAutoFit/>
          </a:bodyPr>
          <a:lstStyle/>
          <a:p>
            <a:pPr algn="ctr"/>
            <a:r>
              <a:rPr lang="en-US" sz="1400" dirty="0"/>
              <a:t>Functional Filters</a:t>
            </a:r>
          </a:p>
        </p:txBody>
      </p:sp>
    </p:spTree>
    <p:extLst>
      <p:ext uri="{BB962C8B-B14F-4D97-AF65-F5344CB8AC3E}">
        <p14:creationId xmlns:p14="http://schemas.microsoft.com/office/powerpoint/2010/main" val="391375031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Aircraft Sewage Disposal Area</a:t>
            </a:r>
          </a:p>
        </p:txBody>
      </p:sp>
      <p:sp>
        <p:nvSpPr>
          <p:cNvPr id="40963" name="Content Placeholder 2"/>
          <p:cNvSpPr>
            <a:spLocks noGrp="1"/>
          </p:cNvSpPr>
          <p:nvPr>
            <p:ph idx="1"/>
          </p:nvPr>
        </p:nvSpPr>
        <p:spPr>
          <a:xfrm>
            <a:off x="838200" y="1600201"/>
            <a:ext cx="7620000" cy="1371599"/>
          </a:xfrm>
        </p:spPr>
        <p:txBody>
          <a:bodyPr>
            <a:normAutofit fontScale="85000" lnSpcReduction="20000"/>
          </a:bodyPr>
          <a:lstStyle/>
          <a:p>
            <a:pPr eaLnBrk="1" hangingPunct="1"/>
            <a:r>
              <a:rPr lang="en-US" sz="1600" dirty="0"/>
              <a:t>Curb drains AND trench drains at the Mid Field Fueling area leads to Coffey Creek.</a:t>
            </a:r>
          </a:p>
          <a:p>
            <a:pPr eaLnBrk="1" hangingPunct="1"/>
            <a:r>
              <a:rPr lang="en-US" sz="1600" dirty="0"/>
              <a:t>Drains at midfield have been retrofitted with a patented filtering media to reduce the risk of contaminants entering the stormwater system</a:t>
            </a:r>
          </a:p>
          <a:p>
            <a:pPr eaLnBrk="1" hangingPunct="1"/>
            <a:r>
              <a:rPr lang="en-US" sz="1600" dirty="0"/>
              <a:t>The stormwater runoff is not treated</a:t>
            </a:r>
          </a:p>
          <a:p>
            <a:pPr eaLnBrk="1" hangingPunct="1"/>
            <a:r>
              <a:rPr lang="en-US" sz="1600" dirty="0"/>
              <a:t>Considered an illicit discharge by regulators</a:t>
            </a:r>
          </a:p>
          <a:p>
            <a:pPr eaLnBrk="1" hangingPunct="1"/>
            <a:r>
              <a:rPr lang="en-US" sz="1600" dirty="0"/>
              <a:t>Closed circuit monitoring </a:t>
            </a:r>
            <a:r>
              <a:rPr lang="en-US" sz="1600" dirty="0">
                <a:sym typeface="Wingdings" pitchFamily="2" charset="2"/>
              </a:rPr>
              <a:t></a:t>
            </a:r>
            <a:endParaRPr lang="en-US" sz="1600" dirty="0"/>
          </a:p>
        </p:txBody>
      </p:sp>
      <p:pic>
        <p:nvPicPr>
          <p:cNvPr id="119810" name="Picture 2" descr="\\ci.charlotte.nc.us\cocdfs\Aviation\Home Directories\95358\My Pictures\2016-12-02\0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2316480"/>
            <a:ext cx="3291840" cy="4389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35582" y="3505200"/>
            <a:ext cx="1189428" cy="307777"/>
          </a:xfrm>
          <a:prstGeom prst="rect">
            <a:avLst/>
          </a:prstGeom>
          <a:solidFill>
            <a:schemeClr val="bg1"/>
          </a:solidFill>
          <a:ln w="28575">
            <a:solidFill>
              <a:srgbClr val="FF0000"/>
            </a:solidFill>
          </a:ln>
        </p:spPr>
        <p:txBody>
          <a:bodyPr wrap="none" rtlCol="0">
            <a:spAutoFit/>
          </a:bodyPr>
          <a:lstStyle/>
          <a:p>
            <a:r>
              <a:rPr lang="en-US" sz="1400" dirty="0">
                <a:latin typeface="+mn-lt"/>
              </a:rPr>
              <a:t>FILTER MEDIA</a:t>
            </a:r>
          </a:p>
        </p:txBody>
      </p:sp>
      <p:cxnSp>
        <p:nvCxnSpPr>
          <p:cNvPr id="5" name="Straight Arrow Connector 4"/>
          <p:cNvCxnSpPr>
            <a:stCxn id="3" idx="2"/>
          </p:cNvCxnSpPr>
          <p:nvPr/>
        </p:nvCxnSpPr>
        <p:spPr>
          <a:xfrm>
            <a:off x="4730296" y="3812977"/>
            <a:ext cx="1213304" cy="6980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001000" y="2438400"/>
            <a:ext cx="795411" cy="307777"/>
          </a:xfrm>
          <a:prstGeom prst="rect">
            <a:avLst/>
          </a:prstGeom>
          <a:solidFill>
            <a:schemeClr val="bg1"/>
          </a:solidFill>
          <a:ln w="28575">
            <a:solidFill>
              <a:srgbClr val="FF0000"/>
            </a:solidFill>
          </a:ln>
        </p:spPr>
        <p:txBody>
          <a:bodyPr wrap="none" rtlCol="0">
            <a:spAutoFit/>
          </a:bodyPr>
          <a:lstStyle/>
          <a:p>
            <a:r>
              <a:rPr lang="en-US" sz="1400" dirty="0">
                <a:latin typeface="+mn-lt"/>
              </a:rPr>
              <a:t>RUNOFF</a:t>
            </a:r>
          </a:p>
        </p:txBody>
      </p:sp>
      <p:cxnSp>
        <p:nvCxnSpPr>
          <p:cNvPr id="12" name="Straight Arrow Connector 11"/>
          <p:cNvCxnSpPr>
            <a:stCxn id="11" idx="1"/>
          </p:cNvCxnSpPr>
          <p:nvPr/>
        </p:nvCxnSpPr>
        <p:spPr>
          <a:xfrm flipH="1">
            <a:off x="6781800" y="2592289"/>
            <a:ext cx="1219200" cy="7605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9811" name="Picture 3" descr="\\ci.charlotte.nc.us\cocdfs\Aviation\Home Directories\95358\My Pictures\2016-12-05\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308568"/>
            <a:ext cx="3206591" cy="2404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457200" y="402066"/>
            <a:ext cx="8229600" cy="523220"/>
          </a:xfrm>
          <a:prstGeom prst="rect">
            <a:avLst/>
          </a:prstGeom>
          <a:noFill/>
        </p:spPr>
        <p:txBody>
          <a:bodyPr wrap="square" rtlCol="0">
            <a:spAutoFit/>
          </a:bodyPr>
          <a:lstStyle/>
          <a:p>
            <a:pPr algn="l"/>
            <a:r>
              <a:rPr lang="en-US" sz="2800" b="1" dirty="0">
                <a:ln w="18000">
                  <a:solidFill>
                    <a:schemeClr val="accent2">
                      <a:satMod val="140000"/>
                    </a:schemeClr>
                  </a:solidFill>
                  <a:prstDash val="solid"/>
                  <a:miter lim="800000"/>
                </a:ln>
                <a:noFill/>
                <a:effectLst>
                  <a:outerShdw blurRad="38100" dist="38100" dir="2700000" algn="tl">
                    <a:srgbClr val="000000">
                      <a:alpha val="43137"/>
                    </a:srgbClr>
                  </a:outerShdw>
                </a:effectLst>
              </a:rPr>
              <a:t>Rule No. 1:  Get it in the hole</a:t>
            </a:r>
          </a:p>
        </p:txBody>
      </p:sp>
      <p:pic>
        <p:nvPicPr>
          <p:cNvPr id="4" name="Picture 4" descr="MVC-009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52554" y="914400"/>
            <a:ext cx="4194146" cy="2861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itle 4"/>
          <p:cNvSpPr txBox="1">
            <a:spLocks/>
          </p:cNvSpPr>
          <p:nvPr/>
        </p:nvSpPr>
        <p:spPr>
          <a:xfrm>
            <a:off x="461554" y="4813757"/>
            <a:ext cx="8229600"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Rule No. 2:  </a:t>
            </a:r>
          </a:p>
          <a:p>
            <a:pPr algn="r" fontAlgn="auto">
              <a:spcAft>
                <a:spcPts val="0"/>
              </a:spcAft>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Keep it off the pavement</a:t>
            </a:r>
          </a:p>
        </p:txBody>
      </p:sp>
      <p:pic>
        <p:nvPicPr>
          <p:cNvPr id="120835" name="Picture 3" descr="\\ci.charlotte.nc.us\cocdfs\Aviation\Home Directories\95358\My Pictures\2016-12-05\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54" y="914400"/>
            <a:ext cx="3816096" cy="2862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9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667" y="3821666"/>
            <a:ext cx="3214687" cy="24150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86414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009.JPG"/>
          <p:cNvPicPr>
            <a:picLocks noChangeAspect="1"/>
          </p:cNvPicPr>
          <p:nvPr/>
        </p:nvPicPr>
        <p:blipFill>
          <a:blip r:embed="rId2" cstate="print"/>
          <a:stretch>
            <a:fillRect/>
          </a:stretch>
        </p:blipFill>
        <p:spPr>
          <a:xfrm>
            <a:off x="4724400" y="457200"/>
            <a:ext cx="3657600" cy="2743200"/>
          </a:xfrm>
          <a:prstGeom prst="rect">
            <a:avLst/>
          </a:prstGeom>
        </p:spPr>
      </p:pic>
      <p:pic>
        <p:nvPicPr>
          <p:cNvPr id="6" name="Picture 5" descr="005.JPG"/>
          <p:cNvPicPr>
            <a:picLocks noChangeAspect="1"/>
          </p:cNvPicPr>
          <p:nvPr/>
        </p:nvPicPr>
        <p:blipFill>
          <a:blip r:embed="rId3" cstate="print"/>
          <a:stretch>
            <a:fillRect/>
          </a:stretch>
        </p:blipFill>
        <p:spPr>
          <a:xfrm>
            <a:off x="533400" y="2971800"/>
            <a:ext cx="3657600" cy="2743200"/>
          </a:xfrm>
          <a:prstGeom prst="rect">
            <a:avLst/>
          </a:prstGeom>
        </p:spPr>
      </p:pic>
      <p:sp>
        <p:nvSpPr>
          <p:cNvPr id="7" name="Content Placeholder 2"/>
          <p:cNvSpPr txBox="1">
            <a:spLocks/>
          </p:cNvSpPr>
          <p:nvPr/>
        </p:nvSpPr>
        <p:spPr>
          <a:xfrm>
            <a:off x="4648200" y="3733800"/>
            <a:ext cx="4038600" cy="2057400"/>
          </a:xfrm>
          <a:prstGeom prst="rect">
            <a:avLst/>
          </a:prstGeom>
        </p:spPr>
        <p:txBody>
          <a:bodyPr rtlCol="0">
            <a:normAutofit fontScale="55000" lnSpcReduction="20000"/>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Waste Handling inside the Wash Bay Station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Waste water must NOT leave the Wash Bay</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Contents of the tank go into the Triturator</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Follow the rules on the sign posted</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Do NOT wash your vehicle outside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Keep all waters away from grate and curb drains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Leave the station clean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Report equipment malfunctions to 4012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itle 1"/>
          <p:cNvSpPr>
            <a:spLocks noGrp="1"/>
          </p:cNvSpPr>
          <p:nvPr>
            <p:ph type="title"/>
          </p:nvPr>
        </p:nvSpPr>
        <p:spPr>
          <a:xfrm>
            <a:off x="304800" y="990600"/>
            <a:ext cx="4038600" cy="1143000"/>
          </a:xfrm>
        </p:spPr>
        <p:txBody>
          <a:bodyPr rtlCol="0">
            <a:normAutofit fontScale="90000"/>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Other Rules for Lavatory Disposal</a:t>
            </a:r>
          </a:p>
        </p:txBody>
      </p:sp>
      <p:sp>
        <p:nvSpPr>
          <p:cNvPr id="9" name="TextBox 8"/>
          <p:cNvSpPr txBox="1"/>
          <p:nvPr/>
        </p:nvSpPr>
        <p:spPr>
          <a:xfrm>
            <a:off x="1143000" y="6096000"/>
            <a:ext cx="7391400" cy="369332"/>
          </a:xfrm>
          <a:prstGeom prst="rect">
            <a:avLst/>
          </a:prstGeom>
          <a:noFill/>
        </p:spPr>
        <p:txBody>
          <a:bodyPr wrap="square" rtlCol="0">
            <a:spAutoFit/>
          </a:bodyPr>
          <a:lstStyle/>
          <a:p>
            <a:r>
              <a:rPr lang="en-US" dirty="0"/>
              <a:t>The presence of </a:t>
            </a:r>
            <a:r>
              <a:rPr lang="en-US" b="1" dirty="0">
                <a:solidFill>
                  <a:schemeClr val="accent5">
                    <a:lumMod val="75000"/>
                  </a:schemeClr>
                </a:solidFill>
              </a:rPr>
              <a:t>Blue Water </a:t>
            </a:r>
            <a:r>
              <a:rPr lang="en-US" dirty="0"/>
              <a:t>on the pavement is an indicator of spills…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315200" cy="1143000"/>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Waste (Dumpster) Containers </a:t>
            </a:r>
          </a:p>
        </p:txBody>
      </p:sp>
      <p:pic>
        <p:nvPicPr>
          <p:cNvPr id="3" name="Picture 2" descr="PA030030.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3000"/>
                    </a14:imgEffect>
                  </a14:imgLayer>
                </a14:imgProps>
              </a:ext>
            </a:extLst>
          </a:blip>
          <a:stretch>
            <a:fillRect/>
          </a:stretch>
        </p:blipFill>
        <p:spPr>
          <a:xfrm>
            <a:off x="609600" y="4070039"/>
            <a:ext cx="3523489" cy="2642616"/>
          </a:xfrm>
          <a:prstGeom prst="rect">
            <a:avLst/>
          </a:prstGeom>
          <a:noFill/>
          <a:ln w="28575" cap="sq">
            <a:solidFill>
              <a:schemeClr val="tx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5062" name="TextBox 6"/>
          <p:cNvSpPr txBox="1">
            <a:spLocks noChangeArrowheads="1"/>
          </p:cNvSpPr>
          <p:nvPr/>
        </p:nvSpPr>
        <p:spPr bwMode="auto">
          <a:xfrm>
            <a:off x="4267200" y="4724400"/>
            <a:ext cx="3962400" cy="646331"/>
          </a:xfrm>
          <a:prstGeom prst="rect">
            <a:avLst/>
          </a:prstGeom>
          <a:noFill/>
          <a:ln w="9525">
            <a:noFill/>
            <a:miter lim="800000"/>
            <a:headEnd/>
            <a:tailEnd/>
          </a:ln>
        </p:spPr>
        <p:txBody>
          <a:bodyPr wrap="square">
            <a:spAutoFit/>
          </a:bodyPr>
          <a:lstStyle/>
          <a:p>
            <a:pPr algn="ctr"/>
            <a:r>
              <a:rPr lang="en-US" b="1" dirty="0"/>
              <a:t>Your dumpsters should not leak. </a:t>
            </a:r>
          </a:p>
          <a:p>
            <a:pPr algn="ctr"/>
            <a:r>
              <a:rPr lang="en-US" b="1" dirty="0"/>
              <a:t>Drain Valves should remain closed</a:t>
            </a:r>
          </a:p>
        </p:txBody>
      </p:sp>
      <p:pic>
        <p:nvPicPr>
          <p:cNvPr id="120834" name="Picture 2" descr="\\ci.charlotte.nc.us\cocdfs\Aviation\Home Directories\95358\My Pictures\2016-10-28\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235185"/>
            <a:ext cx="3523488" cy="264261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20835" name="Picture 3" descr="\\ci.charlotte.nc.us\cocdfs\Aviation\Home Directories\95358\My Pictures\2016-10-28\0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235185"/>
            <a:ext cx="3523488" cy="264261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8" name="Rectangle 46087">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a:spLocks noGrp="1"/>
          </p:cNvSpPr>
          <p:nvPr>
            <p:ph type="title"/>
          </p:nvPr>
        </p:nvSpPr>
        <p:spPr>
          <a:xfrm>
            <a:off x="539014" y="5091762"/>
            <a:ext cx="5613590" cy="1264588"/>
          </a:xfrm>
        </p:spPr>
        <p:txBody>
          <a:bodyPr vert="horz" lIns="91440" tIns="45720" rIns="91440" bIns="45720" rtlCol="0" anchor="ctr">
            <a:normAutofit/>
          </a:bodyPr>
          <a:lstStyle/>
          <a:p>
            <a:pPr algn="r" fontAlgn="auto">
              <a:lnSpc>
                <a:spcPct val="90000"/>
              </a:lnSpc>
              <a:spcAft>
                <a:spcPts val="0"/>
              </a:spcAft>
              <a:defRPr/>
            </a:pPr>
            <a:r>
              <a:rPr lang="en-US" sz="42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Aircraft De-Icing</a:t>
            </a:r>
          </a:p>
        </p:txBody>
      </p:sp>
      <p:pic>
        <p:nvPicPr>
          <p:cNvPr id="46083" name="Picture 5" descr="de-icing march 1.jpg"/>
          <p:cNvPicPr>
            <a:picLocks noChangeAspect="1"/>
          </p:cNvPicPr>
          <p:nvPr/>
        </p:nvPicPr>
        <p:blipFill rotWithShape="1">
          <a:blip r:embed="rId2"/>
          <a:srcRect r="1005" b="1"/>
          <a:stretch/>
        </p:blipFill>
        <p:spPr bwMode="auto">
          <a:xfrm>
            <a:off x="240030" y="320040"/>
            <a:ext cx="8661654" cy="4462272"/>
          </a:xfrm>
          <a:prstGeom prst="rect">
            <a:avLst/>
          </a:prstGeom>
          <a:noFill/>
        </p:spPr>
      </p:pic>
      <p:cxnSp>
        <p:nvCxnSpPr>
          <p:cNvPr id="46090" name="Straight Connector 46089">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12" name="Rectangle 471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rtlCol="0" anchor="b">
            <a:normAutofit/>
          </a:bodyPr>
          <a:lstStyle/>
          <a:p>
            <a:pPr eaLnBrk="1" fontAlgn="auto" hangingPunct="1">
              <a:lnSpc>
                <a:spcPct val="90000"/>
              </a:lnSpc>
              <a:spcAft>
                <a:spcPts val="0"/>
              </a:spcAft>
              <a:defRPr/>
            </a:pPr>
            <a:r>
              <a:rPr lang="en-US" sz="4300" b="1">
                <a:ln w="12700">
                  <a:solidFill>
                    <a:schemeClr val="tx2">
                      <a:satMod val="155000"/>
                    </a:schemeClr>
                  </a:solidFill>
                  <a:prstDash val="solid"/>
                </a:ln>
                <a:effectLst>
                  <a:outerShdw blurRad="41275" dist="20320" dir="1800000" algn="tl" rotWithShape="0">
                    <a:srgbClr val="000000">
                      <a:alpha val="40000"/>
                    </a:srgbClr>
                  </a:outerShdw>
                </a:effectLst>
              </a:rPr>
              <a:t>Aircraft De-Icing – What to know</a:t>
            </a:r>
          </a:p>
        </p:txBody>
      </p:sp>
      <p:sp>
        <p:nvSpPr>
          <p:cNvPr id="471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7" name="Content Placeholder 2"/>
          <p:cNvSpPr>
            <a:spLocks noGrp="1"/>
          </p:cNvSpPr>
          <p:nvPr>
            <p:ph idx="1"/>
          </p:nvPr>
        </p:nvSpPr>
        <p:spPr>
          <a:xfrm>
            <a:off x="480060" y="2872899"/>
            <a:ext cx="3182691" cy="3320668"/>
          </a:xfrm>
        </p:spPr>
        <p:txBody>
          <a:bodyPr>
            <a:normAutofit/>
          </a:bodyPr>
          <a:lstStyle/>
          <a:p>
            <a:pPr eaLnBrk="1" hangingPunct="1">
              <a:buFont typeface="Wingdings" pitchFamily="2" charset="2"/>
              <a:buChar char="ü"/>
            </a:pPr>
            <a:r>
              <a:rPr lang="en-US" sz="1800"/>
              <a:t>Only propylene glycol should be used-fill trucks away from drains.</a:t>
            </a:r>
          </a:p>
          <a:p>
            <a:pPr eaLnBrk="1" hangingPunct="1">
              <a:buFont typeface="Wingdings" pitchFamily="2" charset="2"/>
              <a:buChar char="ü"/>
            </a:pPr>
            <a:r>
              <a:rPr lang="en-US" sz="1800"/>
              <a:t>Repair Leaky nozzles, hoses, and other equipment.</a:t>
            </a:r>
          </a:p>
          <a:p>
            <a:pPr eaLnBrk="1" hangingPunct="1">
              <a:buFont typeface="Wingdings" pitchFamily="2" charset="2"/>
              <a:buChar char="ü"/>
            </a:pPr>
            <a:r>
              <a:rPr lang="en-US" sz="1800"/>
              <a:t>NPDES Permit requires reporting of de-icing fluid usage </a:t>
            </a:r>
            <a:r>
              <a:rPr lang="en-US" sz="1800" u="sng"/>
              <a:t>to</a:t>
            </a:r>
            <a:r>
              <a:rPr lang="en-US" sz="1800"/>
              <a:t> CLT monthly, and an annual summary report (prepared by CLT) to the State.</a:t>
            </a:r>
          </a:p>
          <a:p>
            <a:pPr eaLnBrk="1" hangingPunct="1">
              <a:buNone/>
            </a:pPr>
            <a:endParaRPr lang="en-US" sz="1800"/>
          </a:p>
          <a:p>
            <a:pPr eaLnBrk="1" hangingPunct="1">
              <a:buFont typeface="Wingdings" pitchFamily="2" charset="2"/>
              <a:buChar char="ü"/>
            </a:pPr>
            <a:endParaRPr lang="en-US" sz="1800"/>
          </a:p>
        </p:txBody>
      </p:sp>
      <p:pic>
        <p:nvPicPr>
          <p:cNvPr id="4" name="Picture 4" descr="Antifreeze Dumped to Storm Drain Pipe"/>
          <p:cNvPicPr>
            <a:picLocks noChangeAspect="1" noChangeArrowheads="1"/>
          </p:cNvPicPr>
          <p:nvPr/>
        </p:nvPicPr>
        <p:blipFill rotWithShape="1">
          <a:blip r:embed="rId2"/>
          <a:srcRect l="25408" r="18172"/>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Sampling during De-Icing</a:t>
            </a:r>
            <a:endParaRPr lang="en-US" dirty="0"/>
          </a:p>
        </p:txBody>
      </p:sp>
      <p:pic>
        <p:nvPicPr>
          <p:cNvPr id="81922" name="Picture 2"/>
          <p:cNvPicPr>
            <a:picLocks noGrp="1" noChangeAspect="1" noChangeArrowheads="1"/>
          </p:cNvPicPr>
          <p:nvPr>
            <p:ph idx="1"/>
          </p:nvPr>
        </p:nvPicPr>
        <p:blipFill>
          <a:blip r:embed="rId2"/>
          <a:stretch>
            <a:fillRect/>
          </a:stretch>
        </p:blipFill>
        <p:spPr bwMode="auto">
          <a:xfrm>
            <a:off x="457200" y="1892993"/>
            <a:ext cx="8229600" cy="3940376"/>
          </a:xfrm>
          <a:prstGeom prst="rect">
            <a:avLst/>
          </a:prstGeom>
          <a:noFill/>
          <a:ln w="9525">
            <a:noFill/>
            <a:miter lim="800000"/>
            <a:headEnd/>
            <a:tailEnd/>
          </a:ln>
          <a:effec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….and more de-icing sampling</a:t>
            </a:r>
            <a:endParaRPr lang="en-US" dirty="0"/>
          </a:p>
        </p:txBody>
      </p:sp>
      <p:pic>
        <p:nvPicPr>
          <p:cNvPr id="82946" name="Picture 2"/>
          <p:cNvPicPr>
            <a:picLocks noGrp="1" noChangeAspect="1" noChangeArrowheads="1"/>
          </p:cNvPicPr>
          <p:nvPr>
            <p:ph idx="1"/>
          </p:nvPr>
        </p:nvPicPr>
        <p:blipFill>
          <a:blip r:embed="rId2"/>
          <a:srcRect/>
          <a:stretch>
            <a:fillRect/>
          </a:stretch>
        </p:blipFill>
        <p:spPr bwMode="auto">
          <a:xfrm>
            <a:off x="533400" y="1905000"/>
            <a:ext cx="8229600" cy="2192892"/>
          </a:xfrm>
          <a:prstGeom prst="rect">
            <a:avLst/>
          </a:prstGeom>
          <a:noFill/>
          <a:ln w="9525">
            <a:noFill/>
            <a:miter lim="800000"/>
            <a:headEnd/>
            <a:tailEnd/>
          </a:ln>
          <a:effectLst/>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553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71162"/>
            <a:ext cx="2130136" cy="2371148"/>
          </a:xfrm>
        </p:spPr>
        <p:txBody>
          <a:bodyPr vert="horz" lIns="91440" tIns="45720" rIns="91440" bIns="45720" rtlCol="0" anchor="ctr">
            <a:normAutofit/>
          </a:bodyPr>
          <a:lstStyle/>
          <a:p>
            <a:pPr algn="l" fontAlgn="auto">
              <a:lnSpc>
                <a:spcPct val="90000"/>
              </a:lnSpc>
              <a:spcAft>
                <a:spcPts val="0"/>
              </a:spcAft>
              <a:defRPr/>
            </a:pPr>
            <a:r>
              <a:rPr lang="en-US" sz="2800" b="1" kern="120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mj-lt"/>
                <a:ea typeface="+mj-ea"/>
                <a:cs typeface="+mj-cs"/>
              </a:rPr>
              <a:t>Report your Glycol Usage</a:t>
            </a:r>
          </a:p>
        </p:txBody>
      </p:sp>
      <p:pic>
        <p:nvPicPr>
          <p:cNvPr id="4" name="Picture 3">
            <a:extLst>
              <a:ext uri="{FF2B5EF4-FFF2-40B4-BE49-F238E27FC236}">
                <a16:creationId xmlns:a16="http://schemas.microsoft.com/office/drawing/2014/main" id="{E4101FE8-7A91-159C-13AB-AE50F4350ED5}"/>
              </a:ext>
            </a:extLst>
          </p:cNvPr>
          <p:cNvPicPr>
            <a:picLocks noChangeAspect="1"/>
          </p:cNvPicPr>
          <p:nvPr/>
        </p:nvPicPr>
        <p:blipFill>
          <a:blip r:embed="rId2"/>
          <a:stretch>
            <a:fillRect/>
          </a:stretch>
        </p:blipFill>
        <p:spPr>
          <a:xfrm>
            <a:off x="3014747" y="838200"/>
            <a:ext cx="5511920" cy="541020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5791200" cy="1143000"/>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Stormwater Runoff…</a:t>
            </a:r>
          </a:p>
        </p:txBody>
      </p:sp>
      <p:sp>
        <p:nvSpPr>
          <p:cNvPr id="12291" name="Content Placeholder 2"/>
          <p:cNvSpPr>
            <a:spLocks noGrp="1"/>
          </p:cNvSpPr>
          <p:nvPr>
            <p:ph idx="1"/>
          </p:nvPr>
        </p:nvSpPr>
        <p:spPr>
          <a:xfrm>
            <a:off x="3124200" y="1371600"/>
            <a:ext cx="5562600" cy="1752600"/>
          </a:xfrm>
          <a:ln>
            <a:noFill/>
          </a:ln>
        </p:spPr>
        <p:style>
          <a:lnRef idx="2">
            <a:schemeClr val="dk1"/>
          </a:lnRef>
          <a:fillRef idx="1">
            <a:schemeClr val="lt1"/>
          </a:fillRef>
          <a:effectRef idx="0">
            <a:schemeClr val="dk1"/>
          </a:effectRef>
          <a:fontRef idx="minor">
            <a:schemeClr val="dk1"/>
          </a:fontRef>
        </p:style>
        <p:txBody>
          <a:bodyPr>
            <a:normAutofit fontScale="85000" lnSpcReduction="20000"/>
          </a:bodyPr>
          <a:lstStyle/>
          <a:p>
            <a:pPr eaLnBrk="1" hangingPunct="1"/>
            <a:endParaRPr lang="en-US" sz="2000" dirty="0"/>
          </a:p>
          <a:p>
            <a:pPr>
              <a:buFont typeface="Wingdings" pitchFamily="2" charset="2"/>
              <a:buChar char="Ø"/>
            </a:pPr>
            <a:r>
              <a:rPr lang="en-US" sz="2100" i="1" dirty="0"/>
              <a:t>Is not treated;</a:t>
            </a:r>
          </a:p>
          <a:p>
            <a:pPr eaLnBrk="1" hangingPunct="1">
              <a:buFont typeface="Wingdings" pitchFamily="2" charset="2"/>
              <a:buChar char="Ø"/>
            </a:pPr>
            <a:r>
              <a:rPr lang="en-US" sz="2100" i="1" dirty="0">
                <a:solidFill>
                  <a:schemeClr val="tx1"/>
                </a:solidFill>
              </a:rPr>
              <a:t>Ends up in streams, lakes, and Oceans;</a:t>
            </a:r>
          </a:p>
          <a:p>
            <a:pPr eaLnBrk="1" hangingPunct="1">
              <a:buFont typeface="Wingdings" pitchFamily="2" charset="2"/>
              <a:buChar char="Ø"/>
            </a:pPr>
            <a:r>
              <a:rPr lang="en-US" sz="2100" i="1" dirty="0">
                <a:solidFill>
                  <a:schemeClr val="tx1"/>
                </a:solidFill>
              </a:rPr>
              <a:t>Is a carrier of surface pollutants</a:t>
            </a:r>
          </a:p>
          <a:p>
            <a:pPr eaLnBrk="1" hangingPunct="1">
              <a:buFont typeface="Wingdings" pitchFamily="2" charset="2"/>
              <a:buChar char="Ø"/>
            </a:pPr>
            <a:r>
              <a:rPr lang="en-US" sz="2100" i="1" dirty="0"/>
              <a:t>Can have a negative effect on wildlife, plants, and aquatic ecosystems</a:t>
            </a:r>
          </a:p>
          <a:p>
            <a:pPr eaLnBrk="1" hangingPunct="1"/>
            <a:endParaRPr lang="en-US" dirty="0"/>
          </a:p>
        </p:txBody>
      </p:sp>
      <p:pic>
        <p:nvPicPr>
          <p:cNvPr id="72708" name="Picture 4" descr="http://www.ahealthysliceoflife.com/wp-content/uploads/2013/06/family-lake-norman-with-mom-in-water.jpg"/>
          <p:cNvPicPr>
            <a:picLocks noChangeAspect="1" noChangeArrowheads="1"/>
          </p:cNvPicPr>
          <p:nvPr/>
        </p:nvPicPr>
        <p:blipFill>
          <a:blip r:embed="rId2" cstate="print"/>
          <a:srcRect/>
          <a:stretch>
            <a:fillRect/>
          </a:stretch>
        </p:blipFill>
        <p:spPr bwMode="auto">
          <a:xfrm>
            <a:off x="304800" y="4012939"/>
            <a:ext cx="2743200" cy="1819386"/>
          </a:xfrm>
          <a:prstGeom prst="rect">
            <a:avLst/>
          </a:prstGeom>
          <a:ln>
            <a:noFill/>
          </a:ln>
          <a:effectLst>
            <a:softEdge rad="112500"/>
          </a:effectLst>
        </p:spPr>
      </p:pic>
      <p:pic>
        <p:nvPicPr>
          <p:cNvPr id="71684" name="Picture 4" descr="http://letspowerlunch.com/cms/wp-content/uploads/2012/03/ducks.jpg"/>
          <p:cNvPicPr>
            <a:picLocks noChangeAspect="1" noChangeArrowheads="1"/>
          </p:cNvPicPr>
          <p:nvPr/>
        </p:nvPicPr>
        <p:blipFill>
          <a:blip r:embed="rId3"/>
          <a:srcRect/>
          <a:stretch>
            <a:fillRect/>
          </a:stretch>
        </p:blipFill>
        <p:spPr bwMode="auto">
          <a:xfrm>
            <a:off x="304800" y="1295400"/>
            <a:ext cx="2743200" cy="2153598"/>
          </a:xfrm>
          <a:prstGeom prst="rect">
            <a:avLst/>
          </a:prstGeom>
          <a:ln>
            <a:noFill/>
          </a:ln>
          <a:effectLst>
            <a:softEdge rad="112500"/>
          </a:effectLst>
        </p:spPr>
      </p:pic>
      <p:pic>
        <p:nvPicPr>
          <p:cNvPr id="1026" name="Picture 2" descr="5 Fun Activities You Can Do At The Lake - LA's The Place | Los Angeles,  Magazine">
            <a:extLst>
              <a:ext uri="{FF2B5EF4-FFF2-40B4-BE49-F238E27FC236}">
                <a16:creationId xmlns:a16="http://schemas.microsoft.com/office/drawing/2014/main" id="{569A7325-5487-6FAD-849D-3A7E53EB1C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3625597"/>
            <a:ext cx="2869470" cy="21535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752600"/>
          </a:xfrm>
        </p:spPr>
        <p:txBody>
          <a:bodyPr rtlCol="0">
            <a:normAutofit fontScale="90000"/>
          </a:bodyPr>
          <a:lstStyle/>
          <a:p>
            <a:pPr eaLnBrk="1" fontAlgn="auto" hangingPunct="1">
              <a:spcAft>
                <a:spcPts val="0"/>
              </a:spcAft>
              <a:defRPr/>
            </a:pPr>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IV </a:t>
            </a:r>
            <a:b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SPCC – Oil </a:t>
            </a:r>
            <a:r>
              <a:rPr lang="en-US" sz="36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pill </a:t>
            </a:r>
            <a:r>
              <a:rPr lang="en-US" sz="36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revention, </a:t>
            </a:r>
            <a:r>
              <a:rPr lang="en-US" sz="36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ontrol, and </a:t>
            </a:r>
            <a:r>
              <a:rPr lang="en-US" sz="36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ountermeasures Program</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4275" name="Content Placeholder 2"/>
          <p:cNvSpPr>
            <a:spLocks noGrp="1"/>
          </p:cNvSpPr>
          <p:nvPr>
            <p:ph idx="1"/>
          </p:nvPr>
        </p:nvSpPr>
        <p:spPr>
          <a:xfrm>
            <a:off x="381000" y="2362200"/>
            <a:ext cx="8229600" cy="4068763"/>
          </a:xfrm>
        </p:spPr>
        <p:txBody>
          <a:bodyPr/>
          <a:lstStyle/>
          <a:p>
            <a:pPr eaLnBrk="1" hangingPunct="1"/>
            <a:r>
              <a:rPr lang="en-US" sz="2000" dirty="0"/>
              <a:t>1973 Section 311 of the CWA – </a:t>
            </a:r>
            <a:r>
              <a:rPr lang="en-US" sz="2000" i="1" dirty="0"/>
              <a:t>Authorizes a program to prevent, prepare for, and respond to discharges of oil from vessels and facilities, and mandates regulations establishing procedures, methods, equipment, and other requirements.</a:t>
            </a:r>
            <a:r>
              <a:rPr lang="en-US" sz="2000" dirty="0"/>
              <a:t>  </a:t>
            </a:r>
          </a:p>
          <a:p>
            <a:pPr eaLnBrk="1" hangingPunct="1"/>
            <a:endParaRPr lang="en-US" sz="2000" dirty="0"/>
          </a:p>
          <a:p>
            <a:pPr eaLnBrk="1" hangingPunct="1"/>
            <a:r>
              <a:rPr lang="en-US" sz="2000" dirty="0"/>
              <a:t>Rule stated in 40 CRF 112.</a:t>
            </a:r>
          </a:p>
          <a:p>
            <a:pPr eaLnBrk="1" hangingPunct="1"/>
            <a:endParaRPr lang="en-US" sz="2000" dirty="0"/>
          </a:p>
          <a:p>
            <a:pPr eaLnBrk="1" hangingPunct="1"/>
            <a:endParaRPr lang="en-US" sz="2000" dirty="0"/>
          </a:p>
          <a:p>
            <a:pPr eaLnBrk="1" hangingPunct="1">
              <a:buFont typeface="Wingdings" pitchFamily="2" charset="2"/>
              <a:buChar char="Ø"/>
            </a:pPr>
            <a:endParaRPr lang="en-US" sz="2000" dirty="0"/>
          </a:p>
        </p:txBody>
      </p:sp>
      <p:sp>
        <p:nvSpPr>
          <p:cNvPr id="3" name="AutoShape 4" descr="Image result for spcc"/>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Image result for spcc"/>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8794" name="Picture 10" descr="http://trac360.com/wp-content/uploads/2014/08/Types-of-SPCC-Regulated-Substances-Word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299" y="3409832"/>
            <a:ext cx="4814502" cy="23607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57301" y="6184722"/>
            <a:ext cx="7886699" cy="307777"/>
          </a:xfrm>
          <a:prstGeom prst="rect">
            <a:avLst/>
          </a:prstGeom>
        </p:spPr>
        <p:txBody>
          <a:bodyPr wrap="square">
            <a:spAutoFit/>
          </a:bodyPr>
          <a:lstStyle/>
          <a:p>
            <a:r>
              <a:rPr lang="en-US" sz="1400" dirty="0"/>
              <a:t>https://www.epa.gov/sites/production/files/documents/spccbluebroch.pdf</a:t>
            </a:r>
          </a:p>
        </p:txBody>
      </p:sp>
      <p:sp>
        <p:nvSpPr>
          <p:cNvPr id="7" name="TextBox 6"/>
          <p:cNvSpPr txBox="1"/>
          <p:nvPr/>
        </p:nvSpPr>
        <p:spPr>
          <a:xfrm>
            <a:off x="1219200" y="5876926"/>
            <a:ext cx="4724400" cy="369332"/>
          </a:xfrm>
          <a:prstGeom prst="rect">
            <a:avLst/>
          </a:prstGeom>
          <a:noFill/>
        </p:spPr>
        <p:txBody>
          <a:bodyPr wrap="square" rtlCol="0">
            <a:spAutoFit/>
          </a:bodyPr>
          <a:lstStyle/>
          <a:p>
            <a:r>
              <a:rPr lang="en-US" b="1" dirty="0"/>
              <a:t>EPA REGULATORY GUIDANCE LINK</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304"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06"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308" name="Group 55307">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548176" cy="6858000"/>
            <a:chOff x="651279" y="598259"/>
            <a:chExt cx="10889442" cy="5680742"/>
          </a:xfrm>
        </p:grpSpPr>
        <p:sp>
          <p:nvSpPr>
            <p:cNvPr id="55309"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10"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312" name="Group 55311">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55313" name="Freeform: Shape 55312">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14" name="Freeform: Shape 55313">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15" name="Freeform: Shape 55314">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24" name="Freeform: Shape 55315">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25" name="Freeform: Shape 55316">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26" name="Freeform: Shape 55317">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27" name="Freeform: Shape 55318">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5298" name="Title 1"/>
          <p:cNvSpPr>
            <a:spLocks noGrp="1"/>
          </p:cNvSpPr>
          <p:nvPr>
            <p:ph type="title"/>
          </p:nvPr>
        </p:nvSpPr>
        <p:spPr>
          <a:xfrm>
            <a:off x="589788" y="841248"/>
            <a:ext cx="3847200" cy="5340097"/>
          </a:xfrm>
        </p:spPr>
        <p:txBody>
          <a:bodyPr anchor="ctr">
            <a:normAutofit/>
          </a:bodyPr>
          <a:lstStyle/>
          <a:p>
            <a:pPr algn="l" eaLnBrk="1" hangingPunct="1"/>
            <a:r>
              <a:rPr lang="en-US" sz="4200" b="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Who is required to Comply?</a:t>
            </a:r>
          </a:p>
        </p:txBody>
      </p:sp>
      <p:sp>
        <p:nvSpPr>
          <p:cNvPr id="55299" name="Content Placeholder 2"/>
          <p:cNvSpPr>
            <a:spLocks noGrp="1"/>
          </p:cNvSpPr>
          <p:nvPr>
            <p:ph idx="1"/>
          </p:nvPr>
        </p:nvSpPr>
        <p:spPr>
          <a:xfrm>
            <a:off x="4848307" y="841247"/>
            <a:ext cx="3363402" cy="5340097"/>
          </a:xfrm>
        </p:spPr>
        <p:txBody>
          <a:bodyPr anchor="ctr">
            <a:normAutofit/>
          </a:bodyPr>
          <a:lstStyle/>
          <a:p>
            <a:pPr eaLnBrk="1" hangingPunct="1">
              <a:buFont typeface="Arial" charset="0"/>
              <a:buNone/>
            </a:pPr>
            <a:r>
              <a:rPr lang="en-US" sz="1600" dirty="0">
                <a:solidFill>
                  <a:schemeClr val="tx2"/>
                </a:solidFill>
              </a:rPr>
              <a:t>	</a:t>
            </a:r>
            <a:r>
              <a:rPr lang="en-US" sz="1600" b="1" dirty="0">
                <a:solidFill>
                  <a:schemeClr val="tx2"/>
                </a:solidFill>
              </a:rPr>
              <a:t>The regulation applies to “facilities” that either: </a:t>
            </a:r>
          </a:p>
          <a:p>
            <a:pPr marL="1314450" lvl="2" indent="-514350" eaLnBrk="1" hangingPunct="1">
              <a:buFont typeface="Calibri" pitchFamily="34" charset="0"/>
              <a:buAutoNum type="arabicPeriod"/>
            </a:pPr>
            <a:r>
              <a:rPr lang="en-US" sz="1600" dirty="0">
                <a:solidFill>
                  <a:schemeClr val="tx2"/>
                </a:solidFill>
              </a:rPr>
              <a:t>Have an aggregate capacity in above-ground </a:t>
            </a:r>
            <a:r>
              <a:rPr lang="en-US" sz="1600" b="1" dirty="0">
                <a:solidFill>
                  <a:schemeClr val="tx2"/>
                </a:solidFill>
              </a:rPr>
              <a:t>oil</a:t>
            </a:r>
            <a:r>
              <a:rPr lang="en-US" sz="1600" dirty="0">
                <a:solidFill>
                  <a:schemeClr val="tx2"/>
                </a:solidFill>
              </a:rPr>
              <a:t> storage of more than 1,320 gallons, or a total underground oil storage capacity of 42,000 gallons; and</a:t>
            </a:r>
            <a:br>
              <a:rPr lang="en-US" sz="1600" dirty="0">
                <a:solidFill>
                  <a:schemeClr val="tx2"/>
                </a:solidFill>
              </a:rPr>
            </a:br>
            <a:endParaRPr lang="en-US" sz="1600" dirty="0">
              <a:solidFill>
                <a:schemeClr val="tx2"/>
              </a:solidFill>
            </a:endParaRPr>
          </a:p>
          <a:p>
            <a:pPr marL="1314450" lvl="2" indent="-514350" eaLnBrk="1" hangingPunct="1">
              <a:buFont typeface="Calibri" pitchFamily="34" charset="0"/>
              <a:buAutoNum type="arabicPeriod"/>
            </a:pPr>
            <a:r>
              <a:rPr lang="en-US" sz="1600" dirty="0">
                <a:solidFill>
                  <a:schemeClr val="tx2"/>
                </a:solidFill>
              </a:rPr>
              <a:t>Could reasonably be expected to discharge oil in harmful quantities into navigable waters of the United States.</a:t>
            </a:r>
          </a:p>
          <a:p>
            <a:pPr eaLnBrk="1" hangingPunct="1"/>
            <a:endParaRPr lang="en-US" sz="1600" dirty="0">
              <a:solidFill>
                <a:schemeClr val="tx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1000"/>
                                        <p:tgtEl>
                                          <p:spTgt spid="55299">
                                            <p:txEl>
                                              <p:pRg st="0" end="0"/>
                                            </p:txEl>
                                          </p:spTgt>
                                        </p:tgtEl>
                                      </p:cBhvr>
                                    </p:animEffect>
                                    <p:anim calcmode="lin" valueType="num">
                                      <p:cBhvr>
                                        <p:cTn id="8" dur="10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529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fade">
                                      <p:cBhvr>
                                        <p:cTn id="12" dur="1000"/>
                                        <p:tgtEl>
                                          <p:spTgt spid="55299">
                                            <p:txEl>
                                              <p:pRg st="1" end="1"/>
                                            </p:txEl>
                                          </p:spTgt>
                                        </p:tgtEl>
                                      </p:cBhvr>
                                    </p:animEffect>
                                    <p:anim calcmode="lin" valueType="num">
                                      <p:cBhvr>
                                        <p:cTn id="13" dur="10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529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fade">
                                      <p:cBhvr>
                                        <p:cTn id="17" dur="1000"/>
                                        <p:tgtEl>
                                          <p:spTgt spid="55299">
                                            <p:txEl>
                                              <p:pRg st="2" end="2"/>
                                            </p:txEl>
                                          </p:spTgt>
                                        </p:tgtEl>
                                      </p:cBhvr>
                                    </p:animEffect>
                                    <p:anim calcmode="lin" valueType="num">
                                      <p:cBhvr>
                                        <p:cTn id="18" dur="10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52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29" name="Rectangle 5632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Title 1"/>
          <p:cNvSpPr>
            <a:spLocks noGrp="1"/>
          </p:cNvSpPr>
          <p:nvPr>
            <p:ph type="title"/>
          </p:nvPr>
        </p:nvSpPr>
        <p:spPr>
          <a:xfrm>
            <a:off x="627509" y="723898"/>
            <a:ext cx="4501582" cy="1495425"/>
          </a:xfrm>
        </p:spPr>
        <p:txBody>
          <a:bodyPr>
            <a:normAutofit/>
          </a:bodyPr>
          <a:lstStyle/>
          <a:p>
            <a:pPr eaLnBrk="1" hangingPunct="1"/>
            <a:r>
              <a:rPr lang="en-US" sz="3500" b="1">
                <a:ln w="12700">
                  <a:solidFill>
                    <a:schemeClr val="tx2">
                      <a:satMod val="155000"/>
                    </a:schemeClr>
                  </a:solidFill>
                  <a:prstDash val="solid"/>
                </a:ln>
                <a:effectLst>
                  <a:outerShdw blurRad="41275" dist="20320" dir="1800000" algn="tl" rotWithShape="0">
                    <a:srgbClr val="000000">
                      <a:alpha val="40000"/>
                    </a:srgbClr>
                  </a:outerShdw>
                </a:effectLst>
              </a:rPr>
              <a:t>Know the Basics</a:t>
            </a:r>
          </a:p>
        </p:txBody>
      </p:sp>
      <p:pic>
        <p:nvPicPr>
          <p:cNvPr id="56325" name="Picture 56324">
            <a:extLst>
              <a:ext uri="{FF2B5EF4-FFF2-40B4-BE49-F238E27FC236}">
                <a16:creationId xmlns:a16="http://schemas.microsoft.com/office/drawing/2014/main" id="{2A80BB3E-3740-F48D-7153-99B74242399E}"/>
              </a:ext>
            </a:extLst>
          </p:cNvPr>
          <p:cNvPicPr>
            <a:picLocks noChangeAspect="1"/>
          </p:cNvPicPr>
          <p:nvPr/>
        </p:nvPicPr>
        <p:blipFill rotWithShape="1">
          <a:blip r:embed="rId2"/>
          <a:srcRect l="33488" r="25563"/>
          <a:stretch/>
        </p:blipFill>
        <p:spPr>
          <a:xfrm>
            <a:off x="5399580" y="10"/>
            <a:ext cx="3744420" cy="6857990"/>
          </a:xfrm>
          <a:prstGeom prst="rect">
            <a:avLst/>
          </a:prstGeom>
          <a:effectLst/>
        </p:spPr>
      </p:pic>
      <p:graphicFrame>
        <p:nvGraphicFramePr>
          <p:cNvPr id="56330" name="Content Placeholder 3">
            <a:extLst>
              <a:ext uri="{FF2B5EF4-FFF2-40B4-BE49-F238E27FC236}">
                <a16:creationId xmlns:a16="http://schemas.microsoft.com/office/drawing/2014/main" id="{1A8468A6-5670-992D-D311-B111449A3AAE}"/>
              </a:ext>
            </a:extLst>
          </p:cNvPr>
          <p:cNvGraphicFramePr>
            <a:graphicFrameLocks noGrp="1"/>
          </p:cNvGraphicFramePr>
          <p:nvPr>
            <p:ph idx="1"/>
            <p:extLst>
              <p:ext uri="{D42A27DB-BD31-4B8C-83A1-F6EECF244321}">
                <p14:modId xmlns:p14="http://schemas.microsoft.com/office/powerpoint/2010/main" val="3149165916"/>
              </p:ext>
            </p:extLst>
          </p:nvPr>
        </p:nvGraphicFramePr>
        <p:xfrm>
          <a:off x="627510" y="2405067"/>
          <a:ext cx="4501582"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720" name="Rectangle 1157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429369" y="238539"/>
            <a:ext cx="8263890" cy="1434415"/>
          </a:xfrm>
        </p:spPr>
        <p:txBody>
          <a:bodyPr anchor="b">
            <a:normAutofit/>
          </a:bodyPr>
          <a:lstStyle/>
          <a:p>
            <a:pPr eaLnBrk="1" hangingPunct="1"/>
            <a:r>
              <a:rPr lang="en-US" sz="4700" b="1">
                <a:ln w="12700">
                  <a:solidFill>
                    <a:schemeClr val="tx2">
                      <a:satMod val="155000"/>
                    </a:schemeClr>
                  </a:solidFill>
                  <a:prstDash val="solid"/>
                </a:ln>
                <a:effectLst>
                  <a:outerShdw blurRad="41275" dist="20320" dir="1800000" algn="tl" rotWithShape="0">
                    <a:srgbClr val="000000">
                      <a:alpha val="40000"/>
                    </a:srgbClr>
                  </a:outerShdw>
                </a:effectLst>
              </a:rPr>
              <a:t>What is required to Comply?</a:t>
            </a:r>
          </a:p>
        </p:txBody>
      </p:sp>
      <p:sp>
        <p:nvSpPr>
          <p:cNvPr id="1157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r>
              <a:rPr lang="en-US" sz="1900"/>
              <a:t>Secondary Containment is required for single containers greater than </a:t>
            </a:r>
            <a:r>
              <a:rPr lang="en-US" sz="1900" b="1"/>
              <a:t>1,320 gallons </a:t>
            </a:r>
            <a:r>
              <a:rPr lang="en-US" sz="1900"/>
              <a:t>or groups;</a:t>
            </a:r>
          </a:p>
          <a:p>
            <a:r>
              <a:rPr lang="en-US" sz="1900"/>
              <a:t>A written SPCC Plan;</a:t>
            </a:r>
          </a:p>
          <a:p>
            <a:r>
              <a:rPr lang="en-US" sz="1900"/>
              <a:t>Labeling of containers</a:t>
            </a:r>
          </a:p>
          <a:p>
            <a:r>
              <a:rPr lang="en-US" sz="1900"/>
              <a:t>Spill kits</a:t>
            </a:r>
          </a:p>
          <a:p>
            <a:r>
              <a:rPr lang="en-US" sz="1900"/>
              <a:t>Monthly inspections;</a:t>
            </a:r>
          </a:p>
          <a:p>
            <a:r>
              <a:rPr lang="en-US" sz="1900"/>
              <a:t>Written records</a:t>
            </a:r>
          </a:p>
          <a:p>
            <a:r>
              <a:rPr lang="en-US" sz="1900"/>
              <a:t>Manage and document water release from dikes; and</a:t>
            </a:r>
          </a:p>
          <a:p>
            <a:r>
              <a:rPr lang="en-US" sz="1900"/>
              <a:t>Contingency Plan.</a:t>
            </a:r>
          </a:p>
        </p:txBody>
      </p:sp>
      <p:pic>
        <p:nvPicPr>
          <p:cNvPr id="115715" name="Picture 3" descr="\\ci.charlotte.nc.us\cocdfs\Aviation\Home Directories\jdjordan\Jimmy Files\Education and Public Affairs\Training\Annual Stormwater\SWPPP Training 2014\tank dik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62" r="-3" b="1030"/>
          <a:stretch/>
        </p:blipFill>
        <p:spPr bwMode="auto">
          <a:xfrm rot="5400000">
            <a:off x="5186386" y="2664333"/>
            <a:ext cx="4096512" cy="2955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26" name="Rectangle 60425">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http://www.ecarcenter.org/images/oilstorage.jpg"/>
          <p:cNvPicPr>
            <a:picLocks noChangeAspect="1" noChangeArrowheads="1"/>
          </p:cNvPicPr>
          <p:nvPr/>
        </p:nvPicPr>
        <p:blipFill rotWithShape="1">
          <a:blip r:embed="rId2"/>
          <a:srcRect t="15266" r="-2" b="2365"/>
          <a:stretch/>
        </p:blipFill>
        <p:spPr bwMode="auto">
          <a:xfrm>
            <a:off x="4159918" y="-1"/>
            <a:ext cx="4984081" cy="2391331"/>
          </a:xfrm>
          <a:prstGeom prst="rect">
            <a:avLst/>
          </a:prstGeom>
          <a:noFill/>
        </p:spPr>
      </p:pic>
      <p:sp>
        <p:nvSpPr>
          <p:cNvPr id="60428" name="Rectangle 60427">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PA020015.JPG"/>
          <p:cNvPicPr>
            <a:picLocks noGrp="1" noChangeAspect="1"/>
          </p:cNvPicPr>
          <p:nvPr>
            <p:ph idx="1"/>
          </p:nvPr>
        </p:nvPicPr>
        <p:blipFill rotWithShape="1">
          <a:blip r:embed="rId3" cstate="print"/>
          <a:srcRect l="16312" r="1" b="1"/>
          <a:stretch/>
        </p:blipFill>
        <p:spPr>
          <a:xfrm>
            <a:off x="4159918" y="2391337"/>
            <a:ext cx="4984081" cy="4466657"/>
          </a:xfrm>
          <a:prstGeom prst="rect">
            <a:avLst/>
          </a:prstGeom>
        </p:spPr>
      </p:pic>
      <p:sp>
        <p:nvSpPr>
          <p:cNvPr id="2" name="Title 1"/>
          <p:cNvSpPr>
            <a:spLocks noGrp="1"/>
          </p:cNvSpPr>
          <p:nvPr>
            <p:ph type="title"/>
          </p:nvPr>
        </p:nvSpPr>
        <p:spPr>
          <a:xfrm>
            <a:off x="890751" y="910431"/>
            <a:ext cx="3481223" cy="1466455"/>
          </a:xfrm>
        </p:spPr>
        <p:txBody>
          <a:bodyPr vert="horz" lIns="91440" tIns="45720" rIns="91440" bIns="45720" rtlCol="0" anchor="b">
            <a:normAutofit/>
          </a:bodyPr>
          <a:lstStyle/>
          <a:p>
            <a:pPr algn="l" fontAlgn="auto">
              <a:lnSpc>
                <a:spcPct val="90000"/>
              </a:lnSpc>
              <a:spcAft>
                <a:spcPts val="0"/>
              </a:spcAft>
              <a:defRPr/>
            </a:pPr>
            <a:r>
              <a:rPr lang="en-US" b="1" kern="120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mj-lt"/>
                <a:ea typeface="+mj-ea"/>
                <a:cs typeface="+mj-cs"/>
              </a:rPr>
              <a:t>Secondary Containment</a:t>
            </a:r>
          </a:p>
        </p:txBody>
      </p:sp>
      <p:cxnSp>
        <p:nvCxnSpPr>
          <p:cNvPr id="60430" name="Straight Connector 60429">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0751" y="2397906"/>
            <a:ext cx="82532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421" name="TextBox 4"/>
          <p:cNvSpPr txBox="1">
            <a:spLocks noChangeArrowheads="1"/>
          </p:cNvSpPr>
          <p:nvPr/>
        </p:nvSpPr>
        <p:spPr bwMode="auto">
          <a:xfrm>
            <a:off x="650731" y="2667000"/>
            <a:ext cx="3481223" cy="3015849"/>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1700" b="1" dirty="0">
                <a:solidFill>
                  <a:schemeClr val="bg1"/>
                </a:solidFill>
                <a:latin typeface="+mn-lt"/>
                <a:cs typeface="+mn-cs"/>
              </a:rPr>
              <a:t>Applies to aboveground containers</a:t>
            </a:r>
          </a:p>
          <a:p>
            <a:pPr indent="-228600">
              <a:lnSpc>
                <a:spcPct val="90000"/>
              </a:lnSpc>
              <a:spcAft>
                <a:spcPts val="600"/>
              </a:spcAft>
              <a:buFont typeface="Arial" panose="020B0604020202020204" pitchFamily="34" charset="0"/>
              <a:buChar char="•"/>
            </a:pPr>
            <a:r>
              <a:rPr lang="en-US" sz="1700" dirty="0">
                <a:solidFill>
                  <a:schemeClr val="bg1"/>
                </a:solidFill>
                <a:latin typeface="+mn-lt"/>
                <a:cs typeface="+mn-cs"/>
              </a:rPr>
              <a:t>Any single oil container </a:t>
            </a:r>
            <a:r>
              <a:rPr lang="en-US" sz="1700" u="sng" dirty="0">
                <a:solidFill>
                  <a:schemeClr val="bg1"/>
                </a:solidFill>
                <a:latin typeface="+mn-lt"/>
                <a:cs typeface="+mn-cs"/>
              </a:rPr>
              <a:t>&gt;</a:t>
            </a:r>
            <a:r>
              <a:rPr lang="en-US" sz="1700" dirty="0">
                <a:solidFill>
                  <a:schemeClr val="bg1"/>
                </a:solidFill>
                <a:latin typeface="+mn-lt"/>
                <a:cs typeface="+mn-cs"/>
              </a:rPr>
              <a:t>1,320 gallons;</a:t>
            </a:r>
          </a:p>
          <a:p>
            <a:pPr indent="-228600">
              <a:lnSpc>
                <a:spcPct val="90000"/>
              </a:lnSpc>
              <a:spcAft>
                <a:spcPts val="600"/>
              </a:spcAft>
              <a:buFont typeface="Arial" panose="020B0604020202020204" pitchFamily="34" charset="0"/>
              <a:buChar char="•"/>
            </a:pPr>
            <a:r>
              <a:rPr lang="en-US" sz="1700" dirty="0">
                <a:solidFill>
                  <a:schemeClr val="bg1"/>
                </a:solidFill>
                <a:latin typeface="+mn-lt"/>
                <a:cs typeface="+mn-cs"/>
              </a:rPr>
              <a:t>Accumulation area….. Is the </a:t>
            </a:r>
            <a:r>
              <a:rPr lang="en-US" sz="1700" u="sng" dirty="0">
                <a:solidFill>
                  <a:schemeClr val="bg1"/>
                </a:solidFill>
                <a:latin typeface="+mn-lt"/>
                <a:cs typeface="+mn-cs"/>
              </a:rPr>
              <a:t>total*</a:t>
            </a:r>
            <a:r>
              <a:rPr lang="en-US" sz="1700" dirty="0">
                <a:solidFill>
                  <a:schemeClr val="bg1"/>
                </a:solidFill>
                <a:latin typeface="+mn-lt"/>
                <a:cs typeface="+mn-cs"/>
              </a:rPr>
              <a:t> greater than 1,320 gallons ?</a:t>
            </a:r>
          </a:p>
          <a:p>
            <a:pPr indent="-228600">
              <a:lnSpc>
                <a:spcPct val="90000"/>
              </a:lnSpc>
              <a:spcAft>
                <a:spcPts val="600"/>
              </a:spcAft>
              <a:buFont typeface="Arial" panose="020B0604020202020204" pitchFamily="34" charset="0"/>
              <a:buChar char="•"/>
            </a:pPr>
            <a:r>
              <a:rPr lang="en-US" sz="1700" dirty="0">
                <a:solidFill>
                  <a:schemeClr val="bg1"/>
                </a:solidFill>
                <a:latin typeface="+mn-lt"/>
                <a:cs typeface="+mn-cs"/>
              </a:rPr>
              <a:t>Secondary containment MUST contain capacity of largest container plus rainfall</a:t>
            </a:r>
          </a:p>
          <a:p>
            <a:pPr indent="-228600">
              <a:lnSpc>
                <a:spcPct val="90000"/>
              </a:lnSpc>
              <a:spcAft>
                <a:spcPts val="600"/>
              </a:spcAft>
              <a:buFont typeface="Arial" panose="020B0604020202020204" pitchFamily="34" charset="0"/>
              <a:buChar char="•"/>
            </a:pPr>
            <a:endParaRPr lang="en-US" sz="1700" i="1" dirty="0">
              <a:solidFill>
                <a:schemeClr val="bg1"/>
              </a:solidFill>
              <a:latin typeface="+mn-lt"/>
              <a:cs typeface="+mn-cs"/>
            </a:endParaRPr>
          </a:p>
          <a:p>
            <a:pPr indent="-228600">
              <a:lnSpc>
                <a:spcPct val="90000"/>
              </a:lnSpc>
              <a:spcAft>
                <a:spcPts val="600"/>
              </a:spcAft>
              <a:buFont typeface="Arial" panose="020B0604020202020204" pitchFamily="34" charset="0"/>
              <a:buChar char="•"/>
            </a:pPr>
            <a:r>
              <a:rPr lang="en-US" sz="1700" i="1" dirty="0">
                <a:solidFill>
                  <a:schemeClr val="bg1"/>
                </a:solidFill>
                <a:latin typeface="+mn-lt"/>
                <a:cs typeface="+mn-cs"/>
              </a:rPr>
              <a:t>* 55 gallons or greater</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eaLnBrk="1" hangingPunct="1"/>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Exempt containers</a:t>
            </a:r>
            <a:endParaRPr lang="en-US" dirty="0"/>
          </a:p>
        </p:txBody>
      </p:sp>
      <p:sp>
        <p:nvSpPr>
          <p:cNvPr id="3" name="Content Placeholder 2"/>
          <p:cNvSpPr>
            <a:spLocks noGrp="1"/>
          </p:cNvSpPr>
          <p:nvPr>
            <p:ph idx="1"/>
          </p:nvPr>
        </p:nvSpPr>
        <p:spPr>
          <a:xfrm>
            <a:off x="457200" y="1600201"/>
            <a:ext cx="8229600" cy="1828800"/>
          </a:xfrm>
        </p:spPr>
        <p:txBody>
          <a:bodyPr>
            <a:normAutofit fontScale="70000" lnSpcReduction="20000"/>
          </a:bodyPr>
          <a:lstStyle/>
          <a:p>
            <a:r>
              <a:rPr lang="en-US" dirty="0"/>
              <a:t>Single or </a:t>
            </a:r>
            <a:r>
              <a:rPr lang="en-US" u="sng" dirty="0"/>
              <a:t>multiple</a:t>
            </a:r>
            <a:r>
              <a:rPr lang="en-US" dirty="0"/>
              <a:t> Containers less than 55 gallons; i.e., pallets of 5 gallon product pails</a:t>
            </a:r>
          </a:p>
          <a:p>
            <a:r>
              <a:rPr lang="en-US" dirty="0"/>
              <a:t>Completely Buried Tanks;</a:t>
            </a:r>
          </a:p>
          <a:p>
            <a:r>
              <a:rPr lang="en-US" dirty="0"/>
              <a:t>Permanently Closed Tanks; and</a:t>
            </a:r>
          </a:p>
          <a:p>
            <a:r>
              <a:rPr lang="en-US" dirty="0"/>
              <a:t>Mobile vehicular equipment.</a:t>
            </a:r>
          </a:p>
          <a:p>
            <a:endParaRPr lang="en-US" dirty="0"/>
          </a:p>
        </p:txBody>
      </p:sp>
      <p:pic>
        <p:nvPicPr>
          <p:cNvPr id="93186" name="Picture 2" descr="http://infoex.housemaster.net/OfficesWEB/000228/images/frp.gif"/>
          <p:cNvPicPr>
            <a:picLocks noChangeAspect="1" noChangeArrowheads="1"/>
          </p:cNvPicPr>
          <p:nvPr/>
        </p:nvPicPr>
        <p:blipFill>
          <a:blip r:embed="rId2"/>
          <a:srcRect/>
          <a:stretch>
            <a:fillRect/>
          </a:stretch>
        </p:blipFill>
        <p:spPr bwMode="auto">
          <a:xfrm>
            <a:off x="762000" y="4458528"/>
            <a:ext cx="2285999" cy="1656521"/>
          </a:xfrm>
          <a:prstGeom prst="rect">
            <a:avLst/>
          </a:prstGeom>
          <a:noFill/>
        </p:spPr>
      </p:pic>
      <p:pic>
        <p:nvPicPr>
          <p:cNvPr id="93188" name="Picture 4" descr="http://media.thereadystore.com/catalog/product/cache/1/image/9df78eab33525d08d6e5fb8d27136e95/1/5/15_gallon_barrel-base.jpg"/>
          <p:cNvPicPr>
            <a:picLocks noChangeAspect="1" noChangeArrowheads="1"/>
          </p:cNvPicPr>
          <p:nvPr/>
        </p:nvPicPr>
        <p:blipFill>
          <a:blip r:embed="rId3" cstate="print"/>
          <a:srcRect/>
          <a:stretch>
            <a:fillRect/>
          </a:stretch>
        </p:blipFill>
        <p:spPr bwMode="auto">
          <a:xfrm>
            <a:off x="6526347" y="2209799"/>
            <a:ext cx="1550851" cy="1550851"/>
          </a:xfrm>
          <a:prstGeom prst="rect">
            <a:avLst/>
          </a:prstGeom>
          <a:noFill/>
        </p:spPr>
      </p:pic>
      <p:pic>
        <p:nvPicPr>
          <p:cNvPr id="93190" name="Picture 6" descr="http://www.websters-online-dictionary.org/images/wiki/wikipedia/commons/5/5a/Bluebbl.gif"/>
          <p:cNvPicPr>
            <a:picLocks noChangeAspect="1" noChangeArrowheads="1"/>
          </p:cNvPicPr>
          <p:nvPr/>
        </p:nvPicPr>
        <p:blipFill>
          <a:blip r:embed="rId4"/>
          <a:srcRect/>
          <a:stretch>
            <a:fillRect/>
          </a:stretch>
        </p:blipFill>
        <p:spPr bwMode="auto">
          <a:xfrm>
            <a:off x="3657600" y="4267200"/>
            <a:ext cx="1266825" cy="1905000"/>
          </a:xfrm>
          <a:prstGeom prst="rect">
            <a:avLst/>
          </a:prstGeom>
          <a:noFill/>
        </p:spPr>
      </p:pic>
      <p:pic>
        <p:nvPicPr>
          <p:cNvPr id="93192" name="Picture 8" descr="http://www.nacsupply.com/images/products/11476.jpg"/>
          <p:cNvPicPr>
            <a:picLocks noChangeAspect="1" noChangeArrowheads="1"/>
          </p:cNvPicPr>
          <p:nvPr/>
        </p:nvPicPr>
        <p:blipFill>
          <a:blip r:embed="rId5"/>
          <a:srcRect/>
          <a:stretch>
            <a:fillRect/>
          </a:stretch>
        </p:blipFill>
        <p:spPr bwMode="auto">
          <a:xfrm>
            <a:off x="5562600" y="4191000"/>
            <a:ext cx="2844800" cy="2133600"/>
          </a:xfrm>
          <a:prstGeom prst="rect">
            <a:avLst/>
          </a:prstGeom>
          <a:noFill/>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Elements of the SPCC document</a:t>
            </a:r>
          </a:p>
        </p:txBody>
      </p:sp>
      <p:sp>
        <p:nvSpPr>
          <p:cNvPr id="57347" name="Content Placeholder 2"/>
          <p:cNvSpPr>
            <a:spLocks noGrp="1"/>
          </p:cNvSpPr>
          <p:nvPr>
            <p:ph idx="1"/>
          </p:nvPr>
        </p:nvSpPr>
        <p:spPr>
          <a:xfrm>
            <a:off x="457200" y="1600201"/>
            <a:ext cx="8229600" cy="3276600"/>
          </a:xfrm>
        </p:spPr>
        <p:txBody>
          <a:bodyPr>
            <a:normAutofit fontScale="62500" lnSpcReduction="20000"/>
          </a:bodyPr>
          <a:lstStyle/>
          <a:p>
            <a:pPr eaLnBrk="1" hangingPunct="1"/>
            <a:r>
              <a:rPr lang="en-US" dirty="0"/>
              <a:t>Secondary Containment descriptions</a:t>
            </a:r>
          </a:p>
          <a:p>
            <a:pPr eaLnBrk="1" hangingPunct="1"/>
            <a:r>
              <a:rPr lang="en-US" dirty="0"/>
              <a:t>Engineering and Procedural Control Measures</a:t>
            </a:r>
          </a:p>
          <a:p>
            <a:pPr eaLnBrk="1" hangingPunct="1"/>
            <a:r>
              <a:rPr lang="en-US" dirty="0"/>
              <a:t>Operating Procedures, Inspection records, Evaluations, and Testings;</a:t>
            </a:r>
          </a:p>
          <a:p>
            <a:pPr>
              <a:defRPr/>
            </a:pPr>
            <a:r>
              <a:rPr lang="en-US" dirty="0"/>
              <a:t>Facility Diagram;</a:t>
            </a:r>
          </a:p>
          <a:p>
            <a:pPr>
              <a:defRPr/>
            </a:pPr>
            <a:r>
              <a:rPr lang="en-US" dirty="0"/>
              <a:t>Drainage and Discharge Path Descriptions;</a:t>
            </a:r>
          </a:p>
          <a:p>
            <a:pPr>
              <a:defRPr/>
            </a:pPr>
            <a:r>
              <a:rPr lang="en-US" dirty="0"/>
              <a:t>Response and Reporting Procedures; </a:t>
            </a:r>
          </a:p>
          <a:p>
            <a:pPr marL="0" indent="0">
              <a:buNone/>
              <a:defRPr/>
            </a:pPr>
            <a:r>
              <a:rPr lang="en-US" dirty="0"/>
              <a:t>     Cleanup Measures and Countermeasures;</a:t>
            </a:r>
          </a:p>
          <a:p>
            <a:pPr eaLnBrk="1" hangingPunct="1"/>
            <a:r>
              <a:rPr lang="en-US" dirty="0"/>
              <a:t>Training; and</a:t>
            </a:r>
          </a:p>
          <a:p>
            <a:pPr eaLnBrk="1" hangingPunct="1"/>
            <a:r>
              <a:rPr lang="en-US" dirty="0"/>
              <a:t>Spill Planning, Notification, and Response.</a:t>
            </a:r>
          </a:p>
        </p:txBody>
      </p:sp>
      <p:sp>
        <p:nvSpPr>
          <p:cNvPr id="2" name="TextBox 1"/>
          <p:cNvSpPr txBox="1"/>
          <p:nvPr/>
        </p:nvSpPr>
        <p:spPr>
          <a:xfrm>
            <a:off x="609600" y="4419600"/>
            <a:ext cx="7315200" cy="1754326"/>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defRPr/>
            </a:pPr>
            <a:r>
              <a:rPr lang="en-US" dirty="0"/>
              <a:t>An SPCC Plan must be……</a:t>
            </a:r>
          </a:p>
          <a:p>
            <a:pPr marL="285750" indent="-285750">
              <a:buFont typeface="Arial" panose="020B0604020202020204" pitchFamily="34" charset="0"/>
              <a:buChar char="•"/>
              <a:defRPr/>
            </a:pPr>
            <a:r>
              <a:rPr lang="en-US" dirty="0"/>
              <a:t> at the onsite location;</a:t>
            </a:r>
          </a:p>
          <a:p>
            <a:pPr marL="285750" indent="-285750">
              <a:buFont typeface="Arial" panose="020B0604020202020204" pitchFamily="34" charset="0"/>
              <a:buChar char="•"/>
              <a:defRPr/>
            </a:pPr>
            <a:r>
              <a:rPr lang="en-US" dirty="0"/>
              <a:t>available for inspection; </a:t>
            </a:r>
          </a:p>
          <a:p>
            <a:pPr marL="285750" indent="-285750">
              <a:buFont typeface="Arial" panose="020B0604020202020204" pitchFamily="34" charset="0"/>
              <a:buChar char="•"/>
              <a:defRPr/>
            </a:pPr>
            <a:r>
              <a:rPr lang="en-US" dirty="0"/>
              <a:t>signed and authorized by management; </a:t>
            </a:r>
          </a:p>
          <a:p>
            <a:pPr marL="285750" indent="-285750">
              <a:buFont typeface="Arial" panose="020B0604020202020204" pitchFamily="34" charset="0"/>
              <a:buChar char="•"/>
              <a:defRPr/>
            </a:pPr>
            <a:r>
              <a:rPr lang="en-US" dirty="0"/>
              <a:t>reviewed and updated after 5 years (or more frequent) </a:t>
            </a:r>
          </a:p>
          <a:p>
            <a:pPr marL="285750" indent="-285750">
              <a:buFont typeface="Arial" panose="020B0604020202020204" pitchFamily="34" charset="0"/>
              <a:buChar char="•"/>
              <a:defRPr/>
            </a:pPr>
            <a:r>
              <a:rPr lang="en-US" dirty="0"/>
              <a:t>site specific, and revised as needed</a:t>
            </a:r>
          </a:p>
        </p:txBody>
      </p:sp>
      <p:pic>
        <p:nvPicPr>
          <p:cNvPr id="5" name="Picture 6" descr="C:\Users\jdjordan\AppData\Local\Microsoft\Windows\Temporary Internet Files\Content.IE5\Y14X2Q96\MC900434867[1].png"/>
          <p:cNvPicPr>
            <a:picLocks noChangeAspect="1" noChangeArrowheads="1"/>
          </p:cNvPicPr>
          <p:nvPr/>
        </p:nvPicPr>
        <p:blipFill>
          <a:blip r:embed="rId2"/>
          <a:srcRect/>
          <a:stretch>
            <a:fillRect/>
          </a:stretch>
        </p:blipFill>
        <p:spPr bwMode="auto">
          <a:xfrm>
            <a:off x="5867400" y="2438400"/>
            <a:ext cx="1981200" cy="1981200"/>
          </a:xfrm>
          <a:prstGeom prst="rect">
            <a:avLst/>
          </a:prstGeom>
          <a:noFill/>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400" name="Rectangle 5939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59402" name="Group 59401">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5600700" cy="6858000"/>
            <a:chOff x="7467600" y="0"/>
            <a:chExt cx="4724400" cy="6858000"/>
          </a:xfrm>
        </p:grpSpPr>
        <p:sp>
          <p:nvSpPr>
            <p:cNvPr id="59403" name="Rectangle 59402">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404" name="Rectangle 59403">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9406" name="Freeform: Shape 59405">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27275"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9408" name="Rectangle 5940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990600"/>
            <a:ext cx="84582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9394" name="Title 1"/>
          <p:cNvSpPr>
            <a:spLocks noGrp="1"/>
          </p:cNvSpPr>
          <p:nvPr>
            <p:ph type="title"/>
          </p:nvPr>
        </p:nvSpPr>
        <p:spPr>
          <a:xfrm>
            <a:off x="857250" y="1676400"/>
            <a:ext cx="2857500" cy="3505200"/>
          </a:xfrm>
        </p:spPr>
        <p:txBody>
          <a:bodyPr anchor="t">
            <a:normAutofit/>
          </a:bodyPr>
          <a:lstStyle/>
          <a:p>
            <a:pPr eaLnBrk="1" hangingPunct="1"/>
            <a:r>
              <a:rPr lang="en-US" sz="3500" b="1" dirty="0">
                <a:ln w="12700">
                  <a:solidFill>
                    <a:schemeClr val="tx2">
                      <a:satMod val="155000"/>
                    </a:schemeClr>
                  </a:solidFill>
                  <a:prstDash val="solid"/>
                </a:ln>
                <a:effectLst>
                  <a:outerShdw blurRad="41275" dist="20320" dir="1800000" algn="tl" rotWithShape="0">
                    <a:srgbClr val="000000">
                      <a:alpha val="40000"/>
                    </a:srgbClr>
                  </a:outerShdw>
                </a:effectLst>
              </a:rPr>
              <a:t>CLT SPCC 2023</a:t>
            </a:r>
          </a:p>
        </p:txBody>
      </p:sp>
      <p:sp>
        <p:nvSpPr>
          <p:cNvPr id="59395" name="Content Placeholder 2"/>
          <p:cNvSpPr>
            <a:spLocks noGrp="1"/>
          </p:cNvSpPr>
          <p:nvPr>
            <p:ph idx="1"/>
          </p:nvPr>
        </p:nvSpPr>
        <p:spPr>
          <a:xfrm>
            <a:off x="3886203" y="1676400"/>
            <a:ext cx="4229097" cy="3505200"/>
          </a:xfrm>
        </p:spPr>
        <p:txBody>
          <a:bodyPr>
            <a:normAutofit/>
          </a:bodyPr>
          <a:lstStyle/>
          <a:p>
            <a:pPr lvl="1" eaLnBrk="1" hangingPunct="1">
              <a:lnSpc>
                <a:spcPct val="90000"/>
              </a:lnSpc>
            </a:pPr>
            <a:r>
              <a:rPr lang="en-US" sz="1300" dirty="0">
                <a:solidFill>
                  <a:schemeClr val="tx1">
                    <a:alpha val="55000"/>
                  </a:schemeClr>
                </a:solidFill>
              </a:rPr>
              <a:t>CLT COVERAGE includes</a:t>
            </a:r>
          </a:p>
          <a:p>
            <a:pPr lvl="2" eaLnBrk="1" hangingPunct="1">
              <a:lnSpc>
                <a:spcPct val="90000"/>
              </a:lnSpc>
              <a:buFont typeface="Wingdings" pitchFamily="2" charset="2"/>
              <a:buChar char="ü"/>
            </a:pPr>
            <a:r>
              <a:rPr lang="en-US" sz="1300" dirty="0">
                <a:solidFill>
                  <a:schemeClr val="tx1">
                    <a:alpha val="55000"/>
                  </a:schemeClr>
                </a:solidFill>
              </a:rPr>
              <a:t>CLT Center and Fleet Maintenance</a:t>
            </a:r>
          </a:p>
          <a:p>
            <a:pPr lvl="2" eaLnBrk="1" hangingPunct="1">
              <a:lnSpc>
                <a:spcPct val="90000"/>
              </a:lnSpc>
              <a:buFont typeface="Wingdings" pitchFamily="2" charset="2"/>
              <a:buChar char="ü"/>
            </a:pPr>
            <a:r>
              <a:rPr lang="en-US" sz="1300" dirty="0">
                <a:solidFill>
                  <a:schemeClr val="tx1">
                    <a:alpha val="55000"/>
                  </a:schemeClr>
                </a:solidFill>
              </a:rPr>
              <a:t>Main Terminal; all Five Concourses and Ramp Area</a:t>
            </a:r>
          </a:p>
          <a:p>
            <a:pPr lvl="2" eaLnBrk="1" hangingPunct="1">
              <a:lnSpc>
                <a:spcPct val="90000"/>
              </a:lnSpc>
              <a:buFont typeface="Wingdings" pitchFamily="2" charset="2"/>
              <a:buChar char="ü"/>
            </a:pPr>
            <a:r>
              <a:rPr lang="en-US" sz="1300" dirty="0">
                <a:solidFill>
                  <a:schemeClr val="tx1">
                    <a:alpha val="55000"/>
                  </a:schemeClr>
                </a:solidFill>
              </a:rPr>
              <a:t>Lighting Vaults</a:t>
            </a:r>
          </a:p>
          <a:p>
            <a:pPr lvl="2" eaLnBrk="1" hangingPunct="1">
              <a:lnSpc>
                <a:spcPct val="90000"/>
              </a:lnSpc>
              <a:buFont typeface="Wingdings" pitchFamily="2" charset="2"/>
              <a:buChar char="ü"/>
            </a:pPr>
            <a:r>
              <a:rPr lang="en-US" sz="1300" dirty="0">
                <a:solidFill>
                  <a:schemeClr val="tx1">
                    <a:alpha val="55000"/>
                  </a:schemeClr>
                </a:solidFill>
              </a:rPr>
              <a:t>CLT ARFF Stations</a:t>
            </a:r>
          </a:p>
          <a:p>
            <a:pPr lvl="2" eaLnBrk="1" hangingPunct="1">
              <a:lnSpc>
                <a:spcPct val="90000"/>
              </a:lnSpc>
              <a:buFont typeface="Wingdings" pitchFamily="2" charset="2"/>
              <a:buChar char="ü"/>
            </a:pPr>
            <a:r>
              <a:rPr lang="en-US" sz="1300" dirty="0">
                <a:solidFill>
                  <a:schemeClr val="tx1">
                    <a:alpha val="55000"/>
                  </a:schemeClr>
                </a:solidFill>
              </a:rPr>
              <a:t>CLT Helicopter Pad</a:t>
            </a:r>
          </a:p>
          <a:p>
            <a:pPr lvl="2" eaLnBrk="1" hangingPunct="1">
              <a:lnSpc>
                <a:spcPct val="90000"/>
              </a:lnSpc>
              <a:buFont typeface="Wingdings" pitchFamily="2" charset="2"/>
              <a:buChar char="ü"/>
            </a:pPr>
            <a:r>
              <a:rPr lang="en-US" sz="1300" dirty="0">
                <a:solidFill>
                  <a:schemeClr val="tx1">
                    <a:alpha val="55000"/>
                  </a:schemeClr>
                </a:solidFill>
              </a:rPr>
              <a:t>Old Terminal</a:t>
            </a:r>
          </a:p>
          <a:p>
            <a:pPr lvl="2" eaLnBrk="1" hangingPunct="1">
              <a:lnSpc>
                <a:spcPct val="90000"/>
              </a:lnSpc>
              <a:buFont typeface="Wingdings" pitchFamily="2" charset="2"/>
              <a:buChar char="ü"/>
            </a:pPr>
            <a:r>
              <a:rPr lang="en-US" sz="1300" dirty="0">
                <a:solidFill>
                  <a:schemeClr val="tx1">
                    <a:alpha val="55000"/>
                  </a:schemeClr>
                </a:solidFill>
              </a:rPr>
              <a:t>CLT Business Valet Parking Deck</a:t>
            </a:r>
          </a:p>
          <a:p>
            <a:pPr lvl="2" eaLnBrk="1" hangingPunct="1">
              <a:lnSpc>
                <a:spcPct val="90000"/>
              </a:lnSpc>
              <a:buFont typeface="Wingdings" pitchFamily="2" charset="2"/>
              <a:buChar char="ü"/>
            </a:pPr>
            <a:r>
              <a:rPr lang="en-US" sz="1300" dirty="0">
                <a:solidFill>
                  <a:schemeClr val="tx1">
                    <a:alpha val="55000"/>
                  </a:schemeClr>
                </a:solidFill>
              </a:rPr>
              <a:t>Hourly Parking Deck and Consolidated Rental Car Facility</a:t>
            </a:r>
          </a:p>
          <a:p>
            <a:pPr lvl="2" eaLnBrk="1" hangingPunct="1">
              <a:lnSpc>
                <a:spcPct val="90000"/>
              </a:lnSpc>
              <a:buFont typeface="Wingdings" pitchFamily="2" charset="2"/>
              <a:buChar char="ü"/>
            </a:pPr>
            <a:endParaRPr lang="en-US" sz="1300" dirty="0">
              <a:solidFill>
                <a:schemeClr val="tx1">
                  <a:alpha val="55000"/>
                </a:schemeClr>
              </a:solidFill>
            </a:endParaRPr>
          </a:p>
          <a:p>
            <a:pPr lvl="2" eaLnBrk="1" hangingPunct="1">
              <a:lnSpc>
                <a:spcPct val="90000"/>
              </a:lnSpc>
              <a:buFont typeface="Wingdings" pitchFamily="2" charset="2"/>
              <a:buChar char="ü"/>
            </a:pPr>
            <a:endParaRPr lang="en-US" sz="1300" dirty="0">
              <a:solidFill>
                <a:schemeClr val="tx1">
                  <a:alpha val="55000"/>
                </a:schemeClr>
              </a:solidFill>
            </a:endParaRPr>
          </a:p>
          <a:p>
            <a:pPr lvl="2" eaLnBrk="1" hangingPunct="1">
              <a:lnSpc>
                <a:spcPct val="90000"/>
              </a:lnSpc>
              <a:buFont typeface="Wingdings" pitchFamily="2" charset="2"/>
              <a:buChar char="ü"/>
            </a:pPr>
            <a:r>
              <a:rPr lang="en-US" sz="1300" dirty="0">
                <a:solidFill>
                  <a:schemeClr val="tx1">
                    <a:alpha val="55000"/>
                  </a:schemeClr>
                </a:solidFill>
              </a:rPr>
              <a:t>Questions?  Call or email jdjordan@cltairport.com/980-288-3793</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F3667-DD2A-4A91-8778-DBC294A71948}"/>
              </a:ext>
            </a:extLst>
          </p:cNvPr>
          <p:cNvPicPr>
            <a:picLocks noChangeAspect="1"/>
          </p:cNvPicPr>
          <p:nvPr/>
        </p:nvPicPr>
        <p:blipFill>
          <a:blip r:embed="rId2"/>
          <a:stretch>
            <a:fillRect/>
          </a:stretch>
        </p:blipFill>
        <p:spPr>
          <a:xfrm>
            <a:off x="1562100" y="1066800"/>
            <a:ext cx="6019800" cy="4464498"/>
          </a:xfrm>
          <a:prstGeom prst="rect">
            <a:avLst/>
          </a:prstGeom>
        </p:spPr>
      </p:pic>
      <p:sp>
        <p:nvSpPr>
          <p:cNvPr id="3" name="Title 1">
            <a:extLst>
              <a:ext uri="{FF2B5EF4-FFF2-40B4-BE49-F238E27FC236}">
                <a16:creationId xmlns:a16="http://schemas.microsoft.com/office/drawing/2014/main" id="{DD17F608-7CC2-4159-BD74-A9D776A3BC0A}"/>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Where can I find the latest Airport SPCC Plan ?</a:t>
            </a:r>
          </a:p>
        </p:txBody>
      </p:sp>
      <p:sp>
        <p:nvSpPr>
          <p:cNvPr id="5" name="TextBox 4">
            <a:extLst>
              <a:ext uri="{FF2B5EF4-FFF2-40B4-BE49-F238E27FC236}">
                <a16:creationId xmlns:a16="http://schemas.microsoft.com/office/drawing/2014/main" id="{18181984-2677-C25E-4531-E53B09A79146}"/>
              </a:ext>
            </a:extLst>
          </p:cNvPr>
          <p:cNvSpPr txBox="1"/>
          <p:nvPr/>
        </p:nvSpPr>
        <p:spPr>
          <a:xfrm>
            <a:off x="1828800" y="5410200"/>
            <a:ext cx="6019800" cy="646331"/>
          </a:xfrm>
          <a:prstGeom prst="rect">
            <a:avLst/>
          </a:prstGeom>
          <a:noFill/>
        </p:spPr>
        <p:txBody>
          <a:bodyPr wrap="square">
            <a:spAutoFit/>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3"/>
              </a:rPr>
              <a:t>https://www.cltairport.com/business/business-resources/</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716438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5334000" cy="1143000"/>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Tote Storage</a:t>
            </a:r>
          </a:p>
        </p:txBody>
      </p:sp>
      <p:pic>
        <p:nvPicPr>
          <p:cNvPr id="8" name="Picture 8" descr="DSCF0987"/>
          <p:cNvPicPr>
            <a:picLocks noChangeAspect="1" noChangeArrowheads="1"/>
          </p:cNvPicPr>
          <p:nvPr/>
        </p:nvPicPr>
        <p:blipFill>
          <a:blip r:embed="rId2" cstate="print"/>
          <a:srcRect/>
          <a:stretch>
            <a:fillRect/>
          </a:stretch>
        </p:blipFill>
        <p:spPr bwMode="auto">
          <a:xfrm>
            <a:off x="1003159" y="1283970"/>
            <a:ext cx="3169920" cy="2377440"/>
          </a:xfrm>
          <a:prstGeom prst="rect">
            <a:avLst/>
          </a:prstGeom>
          <a:ln>
            <a:noFill/>
          </a:ln>
          <a:effectLst>
            <a:outerShdw blurRad="292100" dist="139700" dir="2700000" algn="tl" rotWithShape="0">
              <a:srgbClr val="333333">
                <a:alpha val="65000"/>
              </a:srgbClr>
            </a:outerShdw>
          </a:effectLst>
        </p:spPr>
      </p:pic>
      <p:pic>
        <p:nvPicPr>
          <p:cNvPr id="9" name="Picture 4" descr="DSCF1007"/>
          <p:cNvPicPr>
            <a:picLocks noChangeAspect="1" noChangeArrowheads="1"/>
          </p:cNvPicPr>
          <p:nvPr/>
        </p:nvPicPr>
        <p:blipFill>
          <a:blip r:embed="rId3" cstate="print"/>
          <a:srcRect/>
          <a:stretch>
            <a:fillRect/>
          </a:stretch>
        </p:blipFill>
        <p:spPr bwMode="auto">
          <a:xfrm>
            <a:off x="1066801" y="4114800"/>
            <a:ext cx="3170381" cy="2377440"/>
          </a:xfrm>
          <a:prstGeom prst="rect">
            <a:avLst/>
          </a:prstGeom>
          <a:ln>
            <a:noFill/>
          </a:ln>
          <a:effectLst>
            <a:outerShdw blurRad="292100" dist="139700" dir="2700000" algn="tl" rotWithShape="0">
              <a:srgbClr val="333333">
                <a:alpha val="65000"/>
              </a:srgbClr>
            </a:outerShdw>
          </a:effectLst>
        </p:spPr>
      </p:pic>
      <p:pic>
        <p:nvPicPr>
          <p:cNvPr id="119810" name="Picture 2" descr="\\ci.charlotte.nc.us\cocdfs\Aviation\Home Directories\95358\My Pictures\2016-12-02\0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115816"/>
            <a:ext cx="316992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21858" name="Picture 2" descr="\\ci.charlotte.nc.us\cocdfs\Aviation\Home Directories\95358\My Pictures\2016-09-07 9-7-16\9-7-16 0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1325880"/>
            <a:ext cx="3169920" cy="2377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305800" cy="563562"/>
          </a:xfrm>
        </p:spPr>
        <p:txBody>
          <a:bodyPr rtlCol="0">
            <a:normAutofit fontScale="90000"/>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What are the Culprits?</a:t>
            </a:r>
          </a:p>
        </p:txBody>
      </p:sp>
      <p:sp>
        <p:nvSpPr>
          <p:cNvPr id="4" name="Content Placeholder 2"/>
          <p:cNvSpPr>
            <a:spLocks noGrp="1"/>
          </p:cNvSpPr>
          <p:nvPr>
            <p:ph idx="1"/>
          </p:nvPr>
        </p:nvSpPr>
        <p:spPr>
          <a:xfrm>
            <a:off x="2895600" y="1219200"/>
            <a:ext cx="2362200" cy="2438400"/>
          </a:xfrm>
          <a:ln>
            <a:solidFill>
              <a:schemeClr val="accent1"/>
            </a:solidFill>
          </a:ln>
        </p:spPr>
        <p:txBody>
          <a:bodyPr rtlCol="0">
            <a:normAutofit fontScale="40000" lnSpcReduction="20000"/>
          </a:bodyPr>
          <a:lstStyle/>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Antifreeze / Deicing fluid</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Oil / petroleum products</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Sewage</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Sediment</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Detergents/Soaps</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Wash water</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Solid Waste (trash)</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Herbicides and Pesticides</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Fertilizers</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Trace metals</a:t>
            </a:r>
          </a:p>
          <a:p>
            <a:pPr eaLnBrk="1" fontAlgn="auto" hangingPunct="1">
              <a:spcAft>
                <a:spcPts val="0"/>
              </a:spcAft>
              <a:buFont typeface="Arial" pitchFamily="34" charset="0"/>
              <a:buChar char="•"/>
              <a:defRPr/>
            </a:pPr>
            <a:endParaRPr lang="en-US" dirty="0"/>
          </a:p>
        </p:txBody>
      </p:sp>
      <p:pic>
        <p:nvPicPr>
          <p:cNvPr id="13317" name="Picture 6" descr="C:\Documents and Settings\jdjordan\Local Settings\Temporary Internet Files\Content.IE5\D74BCIYD\MCj02353630000[1].wmf"/>
          <p:cNvPicPr>
            <a:picLocks noChangeAspect="1" noChangeArrowheads="1"/>
          </p:cNvPicPr>
          <p:nvPr/>
        </p:nvPicPr>
        <p:blipFill>
          <a:blip r:embed="rId2"/>
          <a:srcRect/>
          <a:stretch>
            <a:fillRect/>
          </a:stretch>
        </p:blipFill>
        <p:spPr bwMode="auto">
          <a:xfrm>
            <a:off x="5594032" y="1323203"/>
            <a:ext cx="1144280" cy="1064419"/>
          </a:xfrm>
          <a:prstGeom prst="rect">
            <a:avLst/>
          </a:prstGeom>
          <a:noFill/>
          <a:ln w="9525">
            <a:noFill/>
            <a:miter lim="800000"/>
            <a:headEnd/>
            <a:tailEnd/>
          </a:ln>
        </p:spPr>
      </p:pic>
      <p:pic>
        <p:nvPicPr>
          <p:cNvPr id="13318" name="Picture 11" descr="C:\Documents and Settings\jdjordan\Local Settings\Temporary Internet Files\Content.IE5\X4EFK4KX\MCj02528370000[1].wmf"/>
          <p:cNvPicPr>
            <a:picLocks noChangeAspect="1" noChangeArrowheads="1"/>
          </p:cNvPicPr>
          <p:nvPr/>
        </p:nvPicPr>
        <p:blipFill>
          <a:blip r:embed="rId3"/>
          <a:srcRect/>
          <a:stretch>
            <a:fillRect/>
          </a:stretch>
        </p:blipFill>
        <p:spPr bwMode="auto">
          <a:xfrm>
            <a:off x="1383219" y="4953000"/>
            <a:ext cx="817563" cy="914400"/>
          </a:xfrm>
          <a:prstGeom prst="rect">
            <a:avLst/>
          </a:prstGeom>
          <a:noFill/>
          <a:ln w="9525">
            <a:noFill/>
            <a:miter lim="800000"/>
            <a:headEnd/>
            <a:tailEnd/>
          </a:ln>
        </p:spPr>
      </p:pic>
      <p:pic>
        <p:nvPicPr>
          <p:cNvPr id="13319" name="Picture 16" descr="all-laundry-detergent-coupon-300x300.jpg"/>
          <p:cNvPicPr>
            <a:picLocks noChangeAspect="1"/>
          </p:cNvPicPr>
          <p:nvPr/>
        </p:nvPicPr>
        <p:blipFill>
          <a:blip r:embed="rId4"/>
          <a:srcRect/>
          <a:stretch>
            <a:fillRect/>
          </a:stretch>
        </p:blipFill>
        <p:spPr bwMode="auto">
          <a:xfrm>
            <a:off x="5594032" y="4680245"/>
            <a:ext cx="1123950" cy="1123950"/>
          </a:xfrm>
          <a:prstGeom prst="rect">
            <a:avLst/>
          </a:prstGeom>
          <a:noFill/>
          <a:ln w="9525">
            <a:noFill/>
            <a:miter lim="800000"/>
            <a:headEnd/>
            <a:tailEnd/>
          </a:ln>
        </p:spPr>
      </p:pic>
      <p:pic>
        <p:nvPicPr>
          <p:cNvPr id="13320" name="Picture 8" descr="fertilizer-15101.gif"/>
          <p:cNvPicPr>
            <a:picLocks noChangeAspect="1"/>
          </p:cNvPicPr>
          <p:nvPr/>
        </p:nvPicPr>
        <p:blipFill>
          <a:blip r:embed="rId5"/>
          <a:srcRect/>
          <a:stretch>
            <a:fillRect/>
          </a:stretch>
        </p:blipFill>
        <p:spPr bwMode="auto">
          <a:xfrm>
            <a:off x="7616688" y="1166018"/>
            <a:ext cx="874713" cy="919163"/>
          </a:xfrm>
          <a:prstGeom prst="rect">
            <a:avLst/>
          </a:prstGeom>
          <a:noFill/>
          <a:ln w="9525">
            <a:noFill/>
            <a:miter lim="800000"/>
            <a:headEnd/>
            <a:tailEnd/>
          </a:ln>
        </p:spPr>
      </p:pic>
      <p:pic>
        <p:nvPicPr>
          <p:cNvPr id="13321" name="Picture 4" descr="C:\Documents and Settings\jdjordan\Local Settings\Temporary Internet Files\Content.IE5\6Q04B0PS\MPj03141240000[1].jpg"/>
          <p:cNvPicPr>
            <a:picLocks noChangeAspect="1" noChangeArrowheads="1"/>
          </p:cNvPicPr>
          <p:nvPr/>
        </p:nvPicPr>
        <p:blipFill>
          <a:blip r:embed="rId6"/>
          <a:srcRect/>
          <a:stretch>
            <a:fillRect/>
          </a:stretch>
        </p:blipFill>
        <p:spPr bwMode="auto">
          <a:xfrm>
            <a:off x="7476988" y="2427446"/>
            <a:ext cx="1014413" cy="1371600"/>
          </a:xfrm>
          <a:prstGeom prst="rect">
            <a:avLst/>
          </a:prstGeom>
          <a:noFill/>
          <a:ln w="9525">
            <a:noFill/>
            <a:miter lim="800000"/>
            <a:headEnd/>
            <a:tailEnd/>
          </a:ln>
        </p:spPr>
      </p:pic>
      <p:pic>
        <p:nvPicPr>
          <p:cNvPr id="13322" name="Picture 1"/>
          <p:cNvPicPr>
            <a:picLocks noChangeAspect="1" noChangeArrowheads="1"/>
          </p:cNvPicPr>
          <p:nvPr/>
        </p:nvPicPr>
        <p:blipFill>
          <a:blip r:embed="rId7"/>
          <a:srcRect/>
          <a:stretch>
            <a:fillRect/>
          </a:stretch>
        </p:blipFill>
        <p:spPr bwMode="auto">
          <a:xfrm>
            <a:off x="996811" y="2820437"/>
            <a:ext cx="1243234" cy="1657645"/>
          </a:xfrm>
          <a:prstGeom prst="rect">
            <a:avLst/>
          </a:prstGeom>
          <a:noFill/>
          <a:ln w="9525">
            <a:noFill/>
            <a:miter lim="800000"/>
            <a:headEnd/>
            <a:tailEnd/>
          </a:ln>
        </p:spPr>
      </p:pic>
      <p:pic>
        <p:nvPicPr>
          <p:cNvPr id="13324" name="Picture 15" descr="Sanitary sewer overflows are one source of unhealthy bacteria in our streams"/>
          <p:cNvPicPr>
            <a:picLocks noChangeAspect="1" noChangeArrowheads="1"/>
          </p:cNvPicPr>
          <p:nvPr/>
        </p:nvPicPr>
        <p:blipFill>
          <a:blip r:embed="rId8"/>
          <a:srcRect/>
          <a:stretch>
            <a:fillRect/>
          </a:stretch>
        </p:blipFill>
        <p:spPr bwMode="auto">
          <a:xfrm>
            <a:off x="3210886" y="4261145"/>
            <a:ext cx="2057400" cy="1543050"/>
          </a:xfrm>
          <a:prstGeom prst="rect">
            <a:avLst/>
          </a:prstGeom>
          <a:noFill/>
          <a:ln w="9525">
            <a:noFill/>
            <a:miter lim="800000"/>
            <a:headEnd/>
            <a:tailEnd/>
          </a:ln>
        </p:spPr>
      </p:pic>
      <p:pic>
        <p:nvPicPr>
          <p:cNvPr id="13325" name="Picture 17" descr="image of tanker truck turned over spilling fuel contaminates"/>
          <p:cNvPicPr>
            <a:picLocks noChangeAspect="1" noChangeArrowheads="1"/>
          </p:cNvPicPr>
          <p:nvPr/>
        </p:nvPicPr>
        <p:blipFill>
          <a:blip r:embed="rId9"/>
          <a:srcRect/>
          <a:stretch>
            <a:fillRect/>
          </a:stretch>
        </p:blipFill>
        <p:spPr bwMode="auto">
          <a:xfrm>
            <a:off x="421047" y="593927"/>
            <a:ext cx="2329574" cy="1751593"/>
          </a:xfrm>
          <a:prstGeom prst="rect">
            <a:avLst/>
          </a:prstGeom>
          <a:noFill/>
          <a:ln w="9525">
            <a:noFill/>
            <a:miter lim="800000"/>
            <a:headEnd/>
            <a:tailEnd/>
          </a:ln>
        </p:spPr>
      </p:pic>
      <p:pic>
        <p:nvPicPr>
          <p:cNvPr id="97282" name="Picture 2" descr="http://bluewaterbaltimore.org/wp-content/uploads/2011/01/construction-stormwate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26" y="4360227"/>
            <a:ext cx="1811618" cy="16354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ertilize Spreader"/>
          <p:cNvPicPr/>
          <p:nvPr/>
        </p:nvPicPr>
        <p:blipFill>
          <a:blip r:embed="rId11">
            <a:extLst>
              <a:ext uri="{28A0092B-C50C-407E-A947-70E740481C1C}">
                <a14:useLocalDpi xmlns:a14="http://schemas.microsoft.com/office/drawing/2010/main" val="0"/>
              </a:ext>
            </a:extLst>
          </a:blip>
          <a:srcRect/>
          <a:stretch>
            <a:fillRect/>
          </a:stretch>
        </p:blipFill>
        <p:spPr bwMode="auto">
          <a:xfrm>
            <a:off x="5577254" y="2585403"/>
            <a:ext cx="1291607" cy="1371600"/>
          </a:xfrm>
          <a:prstGeom prst="rect">
            <a:avLst/>
          </a:prstGeom>
          <a:noFill/>
          <a:ln>
            <a:noFill/>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2478" name="Rectangle 62477">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480" name="Group 62479">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62481"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5"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7"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8"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9"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0"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1"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2"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3"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4"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5"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6"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7"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9"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 name="TextBox 7"/>
          <p:cNvSpPr txBox="1"/>
          <p:nvPr/>
        </p:nvSpPr>
        <p:spPr>
          <a:xfrm>
            <a:off x="666472" y="4563895"/>
            <a:ext cx="3831754" cy="1777829"/>
          </a:xfrm>
          <a:prstGeom prst="rect">
            <a:avLst/>
          </a:prstGeom>
        </p:spPr>
        <p:txBody>
          <a:bodyPr vert="horz" lIns="91440" tIns="45720" rIns="91440" bIns="45720" rtlCol="0" anchor="ctr">
            <a:normAutofit/>
          </a:bodyPr>
          <a:lstStyle/>
          <a:p>
            <a:pPr algn="r">
              <a:lnSpc>
                <a:spcPct val="90000"/>
              </a:lnSpc>
              <a:spcAft>
                <a:spcPts val="600"/>
              </a:spcAft>
              <a:defRPr/>
            </a:pPr>
            <a:r>
              <a:rPr lang="en-US" sz="3500" b="1" kern="1200">
                <a:ln w="12700">
                  <a:solidFill>
                    <a:schemeClr val="tx2">
                      <a:satMod val="155000"/>
                    </a:schemeClr>
                  </a:solidFill>
                  <a:prstDash val="solid"/>
                </a:ln>
                <a:effectLst>
                  <a:outerShdw blurRad="41275" dist="20320" dir="1800000" algn="tl" rotWithShape="0">
                    <a:srgbClr val="000000">
                      <a:alpha val="40000"/>
                    </a:srgbClr>
                  </a:outerShdw>
                </a:effectLst>
                <a:latin typeface="+mj-lt"/>
                <a:ea typeface="+mj-ea"/>
                <a:cs typeface="+mj-cs"/>
              </a:rPr>
              <a:t>Mobile Equipment</a:t>
            </a:r>
          </a:p>
        </p:txBody>
      </p:sp>
      <p:pic>
        <p:nvPicPr>
          <p:cNvPr id="62467" name="Picture 4" descr="PA030035.JPG"/>
          <p:cNvPicPr>
            <a:picLocks noChangeAspect="1"/>
          </p:cNvPicPr>
          <p:nvPr/>
        </p:nvPicPr>
        <p:blipFill rotWithShape="1">
          <a:blip r:embed="rId2"/>
          <a:srcRect l="10506" r="11161" b="-1"/>
          <a:stretch/>
        </p:blipFill>
        <p:spPr bwMode="auto">
          <a:xfrm>
            <a:off x="20" y="10"/>
            <a:ext cx="4498207"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p:spPr>
      </p:pic>
      <p:pic>
        <p:nvPicPr>
          <p:cNvPr id="62473" name="Picture 9" descr="http://www.bukkehave.com/images/products/Renault-Fuel-Tanker-4_6_1_2009_34_59_l.jpg"/>
          <p:cNvPicPr>
            <a:picLocks noChangeAspect="1" noChangeArrowheads="1"/>
          </p:cNvPicPr>
          <p:nvPr/>
        </p:nvPicPr>
        <p:blipFill rotWithShape="1">
          <a:blip r:embed="rId3"/>
          <a:srcRect l="6072" r="15229" b="1"/>
          <a:stretch/>
        </p:blipFill>
        <p:spPr bwMode="auto">
          <a:xfrm>
            <a:off x="4632326" y="10"/>
            <a:ext cx="4511674"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p:spPr>
      </p:pic>
      <p:sp>
        <p:nvSpPr>
          <p:cNvPr id="62469" name="TextBox 6"/>
          <p:cNvSpPr txBox="1">
            <a:spLocks noChangeArrowheads="1"/>
          </p:cNvSpPr>
          <p:nvPr/>
        </p:nvSpPr>
        <p:spPr bwMode="auto">
          <a:xfrm>
            <a:off x="4643832" y="4571423"/>
            <a:ext cx="3906408" cy="177030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a:latin typeface="+mn-lt"/>
                <a:cs typeface="+mn-cs"/>
              </a:rPr>
              <a:t>Mobile equipment is </a:t>
            </a:r>
            <a:r>
              <a:rPr lang="en-US" sz="1600" u="sng">
                <a:latin typeface="+mn-lt"/>
                <a:cs typeface="+mn-cs"/>
              </a:rPr>
              <a:t>exempt</a:t>
            </a:r>
            <a:r>
              <a:rPr lang="en-US" sz="1600">
                <a:latin typeface="+mn-lt"/>
                <a:cs typeface="+mn-cs"/>
              </a:rPr>
              <a:t> from SPCC as long as operated within the bounds of the “facility”. Spill Kits must be located nearby or must be carried with the vehicle.</a:t>
            </a:r>
          </a:p>
        </p:txBody>
      </p:sp>
    </p:spTree>
  </p:cSld>
  <p:clrMapOvr>
    <a:overrideClrMapping bg1="dk1" tx1="lt1" bg2="dk2" tx2="lt2" accent1="accent1" accent2="accent2" accent3="accent3" accent4="accent4" accent5="accent5" accent6="accent6" hlink="hlink" folHlink="folHlink"/>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Drums and Drum Storage</a:t>
            </a:r>
          </a:p>
        </p:txBody>
      </p:sp>
      <p:pic>
        <p:nvPicPr>
          <p:cNvPr id="4" name="Picture 11" descr="http://mwfmag.com/logo_55GallonDrums.jpg"/>
          <p:cNvPicPr>
            <a:picLocks noGrp="1" noChangeAspect="1" noChangeArrowheads="1"/>
          </p:cNvPicPr>
          <p:nvPr>
            <p:ph idx="1"/>
          </p:nvPr>
        </p:nvPicPr>
        <p:blipFill>
          <a:blip r:embed="rId2"/>
          <a:srcRect/>
          <a:stretch>
            <a:fillRect/>
          </a:stretch>
        </p:blipFill>
        <p:spPr bwMode="auto">
          <a:xfrm>
            <a:off x="2514600" y="1295400"/>
            <a:ext cx="3703109" cy="2777332"/>
          </a:xfrm>
          <a:prstGeom prst="rect">
            <a:avLst/>
          </a:prstGeom>
          <a:noFill/>
        </p:spPr>
      </p:pic>
      <p:sp>
        <p:nvSpPr>
          <p:cNvPr id="8" name="TextBox 4"/>
          <p:cNvSpPr txBox="1">
            <a:spLocks noChangeArrowheads="1"/>
          </p:cNvSpPr>
          <p:nvPr/>
        </p:nvSpPr>
        <p:spPr bwMode="auto">
          <a:xfrm>
            <a:off x="1562100" y="4191000"/>
            <a:ext cx="6019800" cy="2000548"/>
          </a:xfrm>
          <a:prstGeom prst="rect">
            <a:avLst/>
          </a:prstGeom>
          <a:noFill/>
          <a:ln w="9525">
            <a:noFill/>
            <a:miter lim="800000"/>
            <a:headEnd/>
            <a:tailEnd/>
          </a:ln>
        </p:spPr>
        <p:txBody>
          <a:bodyPr wrap="square">
            <a:spAutoFit/>
          </a:bodyPr>
          <a:lstStyle/>
          <a:p>
            <a:r>
              <a:rPr lang="en-US" b="1" dirty="0"/>
              <a:t>Drum Storage</a:t>
            </a:r>
          </a:p>
          <a:p>
            <a:endParaRPr lang="en-US" b="1" dirty="0"/>
          </a:p>
          <a:p>
            <a:pPr marL="285750" indent="-285750">
              <a:buFont typeface="Wingdings" panose="05000000000000000000" pitchFamily="2" charset="2"/>
              <a:buChar char="§"/>
            </a:pPr>
            <a:r>
              <a:rPr lang="en-US" sz="1400" dirty="0">
                <a:latin typeface="+mj-lt"/>
              </a:rPr>
              <a:t>Spill Kits must be located nearby;</a:t>
            </a:r>
          </a:p>
          <a:p>
            <a:pPr marL="285750" indent="-285750">
              <a:buFont typeface="Wingdings" panose="05000000000000000000" pitchFamily="2" charset="2"/>
              <a:buChar char="§"/>
            </a:pPr>
            <a:r>
              <a:rPr lang="en-US" sz="1400" dirty="0">
                <a:latin typeface="+mj-lt"/>
              </a:rPr>
              <a:t>Do not situate drums atop or adjacent to storm drains</a:t>
            </a:r>
          </a:p>
          <a:p>
            <a:pPr marL="285750" indent="-285750">
              <a:buFont typeface="Wingdings" panose="05000000000000000000" pitchFamily="2" charset="2"/>
              <a:buChar char="§"/>
            </a:pPr>
            <a:r>
              <a:rPr lang="en-US" sz="1400" dirty="0">
                <a:effectLst/>
                <a:latin typeface="+mj-lt"/>
                <a:ea typeface="Calibri" panose="020F0502020204030204" pitchFamily="34" charset="0"/>
              </a:rPr>
              <a:t>CLTs SPCC plan allows for new unopened drums to be stored when secondary containment is not feasible, so long as spill kits are nearby and not near storm drains.</a:t>
            </a:r>
            <a:r>
              <a:rPr lang="en-US" sz="1400" dirty="0">
                <a:latin typeface="+mj-lt"/>
              </a:rPr>
              <a:t> (EPA Exemption ?)</a:t>
            </a:r>
          </a:p>
          <a:p>
            <a:endParaRPr lang="en-US" dirty="0"/>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496" name="Rectangle 6349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3938487" cy="1807305"/>
          </a:xfrm>
        </p:spPr>
        <p:txBody>
          <a:bodyPr rtlCol="0">
            <a:normAutofit/>
          </a:bodyPr>
          <a:lstStyle/>
          <a:p>
            <a:pPr eaLnBrk="1" fontAlgn="auto" hangingPunct="1">
              <a:spcAft>
                <a:spcPts val="0"/>
              </a:spcAft>
              <a:defRPr/>
            </a:pPr>
            <a:r>
              <a:rPr lang="en-US" sz="4100" b="1">
                <a:ln w="12700">
                  <a:solidFill>
                    <a:schemeClr val="tx2">
                      <a:satMod val="155000"/>
                    </a:schemeClr>
                  </a:solidFill>
                  <a:prstDash val="solid"/>
                </a:ln>
                <a:effectLst>
                  <a:outerShdw blurRad="41275" dist="20320" dir="1800000" algn="tl" rotWithShape="0">
                    <a:srgbClr val="000000">
                      <a:alpha val="40000"/>
                    </a:srgbClr>
                  </a:outerShdw>
                </a:effectLst>
              </a:rPr>
              <a:t>Release of Contained Water</a:t>
            </a:r>
          </a:p>
        </p:txBody>
      </p:sp>
      <p:sp>
        <p:nvSpPr>
          <p:cNvPr id="63491" name="Content Placeholder 2"/>
          <p:cNvSpPr>
            <a:spLocks noGrp="1"/>
          </p:cNvSpPr>
          <p:nvPr>
            <p:ph idx="1"/>
          </p:nvPr>
        </p:nvSpPr>
        <p:spPr>
          <a:xfrm>
            <a:off x="628650" y="2333297"/>
            <a:ext cx="3464715" cy="3843666"/>
          </a:xfrm>
        </p:spPr>
        <p:txBody>
          <a:bodyPr>
            <a:normAutofit/>
          </a:bodyPr>
          <a:lstStyle/>
          <a:p>
            <a:pPr eaLnBrk="1" hangingPunct="1"/>
            <a:r>
              <a:rPr lang="en-US" sz="1700"/>
              <a:t>Secondary containment dikes (or concrete curb containments) valves should remain in the </a:t>
            </a:r>
            <a:r>
              <a:rPr lang="en-US" sz="1700" u="sng"/>
              <a:t>closed position</a:t>
            </a:r>
            <a:r>
              <a:rPr lang="en-US" sz="1700"/>
              <a:t>. </a:t>
            </a:r>
          </a:p>
          <a:p>
            <a:pPr eaLnBrk="1" hangingPunct="1"/>
            <a:r>
              <a:rPr lang="en-US" sz="1700"/>
              <a:t>Collected runoff must be observed.  If clean water is present, the runoff can be released, but you must document the release.</a:t>
            </a:r>
          </a:p>
          <a:p>
            <a:pPr eaLnBrk="1" hangingPunct="1"/>
            <a:r>
              <a:rPr lang="en-US" sz="1700"/>
              <a:t>Document each release event; keep on location. Minimal information must be kept for 5 years.</a:t>
            </a:r>
          </a:p>
          <a:p>
            <a:pPr eaLnBrk="1" hangingPunct="1"/>
            <a:endParaRPr lang="en-US" sz="170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556" r="11349"/>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1600200"/>
            <a:ext cx="3406400" cy="4394200"/>
          </a:xfrm>
          <a:prstGeom prst="rect">
            <a:avLst/>
          </a:prstGeom>
        </p:spPr>
      </p:pic>
      <p:sp>
        <p:nvSpPr>
          <p:cNvPr id="5" name="Title 1"/>
          <p:cNvSpPr>
            <a:spLocks noGrp="1"/>
          </p:cNvSpPr>
          <p:nvPr>
            <p:ph type="ctrTitle"/>
          </p:nvPr>
        </p:nvSpPr>
        <p:spPr>
          <a:xfrm>
            <a:off x="762000" y="304800"/>
            <a:ext cx="7772400" cy="1470025"/>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If you have this….</a:t>
            </a:r>
          </a:p>
        </p:txBody>
      </p:sp>
    </p:spTree>
    <p:extLst>
      <p:ext uri="{BB962C8B-B14F-4D97-AF65-F5344CB8AC3E}">
        <p14:creationId xmlns:p14="http://schemas.microsoft.com/office/powerpoint/2010/main" val="1137324764"/>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6617FE9B-0665-40CA-8220-15C62EE7454A}"/>
              </a:ext>
            </a:extLst>
          </p:cNvPr>
          <p:cNvGraphicFramePr>
            <a:graphicFrameLocks noChangeAspect="1"/>
          </p:cNvGraphicFramePr>
          <p:nvPr>
            <p:extLst>
              <p:ext uri="{D42A27DB-BD31-4B8C-83A1-F6EECF244321}">
                <p14:modId xmlns:p14="http://schemas.microsoft.com/office/powerpoint/2010/main" val="3402525658"/>
              </p:ext>
            </p:extLst>
          </p:nvPr>
        </p:nvGraphicFramePr>
        <p:xfrm>
          <a:off x="2407840" y="1230731"/>
          <a:ext cx="4328319" cy="5601869"/>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DC">
                  <p:embed/>
                </p:oleObj>
              </mc:Choice>
              <mc:Fallback>
                <p:oleObj name="Acrobat Document" r:id="rId2" imgW="5829165" imgH="7543680" progId="AcroExch.Document.DC">
                  <p:embed/>
                  <p:pic>
                    <p:nvPicPr>
                      <p:cNvPr id="11" name="Object 10">
                        <a:extLst>
                          <a:ext uri="{FF2B5EF4-FFF2-40B4-BE49-F238E27FC236}">
                            <a16:creationId xmlns:a16="http://schemas.microsoft.com/office/drawing/2014/main" id="{6617FE9B-0665-40CA-8220-15C62EE7454A}"/>
                          </a:ext>
                        </a:extLst>
                      </p:cNvPr>
                      <p:cNvPicPr/>
                      <p:nvPr/>
                    </p:nvPicPr>
                    <p:blipFill>
                      <a:blip r:embed="rId3"/>
                      <a:stretch>
                        <a:fillRect/>
                      </a:stretch>
                    </p:blipFill>
                    <p:spPr>
                      <a:xfrm>
                        <a:off x="2407840" y="1230731"/>
                        <a:ext cx="4328319" cy="5601869"/>
                      </a:xfrm>
                      <a:prstGeom prst="rect">
                        <a:avLst/>
                      </a:prstGeom>
                    </p:spPr>
                  </p:pic>
                </p:oleObj>
              </mc:Fallback>
            </mc:AlternateContent>
          </a:graphicData>
        </a:graphic>
      </p:graphicFrame>
      <p:sp>
        <p:nvSpPr>
          <p:cNvPr id="2" name="Title 1"/>
          <p:cNvSpPr>
            <a:spLocks noGrp="1"/>
          </p:cNvSpPr>
          <p:nvPr>
            <p:ph type="title"/>
          </p:nvPr>
        </p:nvSpPr>
        <p:spPr/>
        <p:txBody>
          <a:bodyPr>
            <a:norm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..then you must have this</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br>
            <a:r>
              <a:rPr lang="en-US" sz="2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secondary containment release log</a:t>
            </a:r>
            <a:endParaRPr lang="en-US" sz="2000" i="1" dirty="0"/>
          </a:p>
        </p:txBody>
      </p:sp>
    </p:spTree>
    <p:extLst>
      <p:ext uri="{BB962C8B-B14F-4D97-AF65-F5344CB8AC3E}">
        <p14:creationId xmlns:p14="http://schemas.microsoft.com/office/powerpoint/2010/main" val="30192780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about Floor Drains?</a:t>
            </a:r>
            <a:endParaRPr lang="en-US" dirty="0"/>
          </a:p>
        </p:txBody>
      </p:sp>
      <p:pic>
        <p:nvPicPr>
          <p:cNvPr id="64515" name="Picture 3" descr="floor drain 1.jpg"/>
          <p:cNvPicPr>
            <a:picLocks noChangeAspect="1"/>
          </p:cNvPicPr>
          <p:nvPr/>
        </p:nvPicPr>
        <p:blipFill>
          <a:blip r:embed="rId2"/>
          <a:srcRect/>
          <a:stretch>
            <a:fillRect/>
          </a:stretch>
        </p:blipFill>
        <p:spPr bwMode="auto">
          <a:xfrm>
            <a:off x="4800600" y="1981200"/>
            <a:ext cx="3622675" cy="2557463"/>
          </a:xfrm>
          <a:prstGeom prst="rect">
            <a:avLst/>
          </a:prstGeom>
          <a:noFill/>
          <a:ln w="9525">
            <a:noFill/>
            <a:miter lim="800000"/>
            <a:headEnd/>
            <a:tailEnd/>
          </a:ln>
        </p:spPr>
      </p:pic>
      <p:pic>
        <p:nvPicPr>
          <p:cNvPr id="64516" name="Picture 4" descr="floor drain 2.jpg"/>
          <p:cNvPicPr>
            <a:picLocks noChangeAspect="1"/>
          </p:cNvPicPr>
          <p:nvPr/>
        </p:nvPicPr>
        <p:blipFill>
          <a:blip r:embed="rId3"/>
          <a:srcRect/>
          <a:stretch>
            <a:fillRect/>
          </a:stretch>
        </p:blipFill>
        <p:spPr bwMode="auto">
          <a:xfrm>
            <a:off x="990600" y="1981200"/>
            <a:ext cx="3378200" cy="2533650"/>
          </a:xfrm>
          <a:prstGeom prst="rect">
            <a:avLst/>
          </a:prstGeom>
          <a:noFill/>
          <a:ln w="9525">
            <a:noFill/>
            <a:miter lim="800000"/>
            <a:headEnd/>
            <a:tailEnd/>
          </a:ln>
        </p:spPr>
      </p:pic>
      <p:sp>
        <p:nvSpPr>
          <p:cNvPr id="64517" name="TextBox 5"/>
          <p:cNvSpPr txBox="1">
            <a:spLocks noChangeArrowheads="1"/>
          </p:cNvSpPr>
          <p:nvPr/>
        </p:nvSpPr>
        <p:spPr bwMode="auto">
          <a:xfrm>
            <a:off x="1021360" y="4876800"/>
            <a:ext cx="7543800" cy="646331"/>
          </a:xfrm>
          <a:prstGeom prst="rect">
            <a:avLst/>
          </a:prstGeom>
          <a:noFill/>
          <a:ln w="9525">
            <a:noFill/>
            <a:miter lim="800000"/>
            <a:headEnd/>
            <a:tailEnd/>
          </a:ln>
        </p:spPr>
        <p:txBody>
          <a:bodyPr>
            <a:spAutoFit/>
          </a:bodyPr>
          <a:lstStyle/>
          <a:p>
            <a:r>
              <a:rPr lang="en-US" dirty="0"/>
              <a:t>They should be plumbed to sanitary sewer, or oil-water separator, and not into the storm drain.</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6A467D-9D5E-47BE-A014-E9598330DA34}"/>
              </a:ext>
            </a:extLst>
          </p:cNvPr>
          <p:cNvPicPr>
            <a:picLocks noChangeAspect="1"/>
          </p:cNvPicPr>
          <p:nvPr/>
        </p:nvPicPr>
        <p:blipFill>
          <a:blip r:embed="rId2"/>
          <a:stretch>
            <a:fillRect/>
          </a:stretch>
        </p:blipFill>
        <p:spPr>
          <a:xfrm>
            <a:off x="2070186" y="374708"/>
            <a:ext cx="5003628" cy="6477000"/>
          </a:xfrm>
          <a:prstGeom prst="rect">
            <a:avLst/>
          </a:prstGeom>
        </p:spPr>
      </p:pic>
      <p:sp>
        <p:nvSpPr>
          <p:cNvPr id="7" name="Title 1"/>
          <p:cNvSpPr>
            <a:spLocks noGrp="1"/>
          </p:cNvSpPr>
          <p:nvPr>
            <p:ph type="title"/>
          </p:nvPr>
        </p:nvSpPr>
        <p:spPr>
          <a:xfrm>
            <a:off x="304800" y="76200"/>
            <a:ext cx="8229600" cy="11430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Reporting of Spills, oil or otherwise</a:t>
            </a:r>
            <a:endParaRPr lang="en-US" dirty="0"/>
          </a:p>
        </p:txBody>
      </p:sp>
      <p:sp>
        <p:nvSpPr>
          <p:cNvPr id="2" name="TextBox 1">
            <a:extLst>
              <a:ext uri="{FF2B5EF4-FFF2-40B4-BE49-F238E27FC236}">
                <a16:creationId xmlns:a16="http://schemas.microsoft.com/office/drawing/2014/main" id="{17A1E725-18F7-4C06-83A1-566AA3BEFC72}"/>
              </a:ext>
            </a:extLst>
          </p:cNvPr>
          <p:cNvSpPr txBox="1"/>
          <p:nvPr/>
        </p:nvSpPr>
        <p:spPr>
          <a:xfrm>
            <a:off x="990600" y="5867400"/>
            <a:ext cx="7010400" cy="369332"/>
          </a:xfrm>
          <a:prstGeom prst="rect">
            <a:avLst/>
          </a:prstGeom>
          <a:noFill/>
        </p:spPr>
        <p:txBody>
          <a:bodyPr wrap="square" rtlCol="0">
            <a:spAutoFit/>
          </a:bodyPr>
          <a:lstStyle/>
          <a:p>
            <a:pPr algn="ctr"/>
            <a:r>
              <a:rPr lang="en-US" dirty="0">
                <a:solidFill>
                  <a:srgbClr val="FF0000"/>
                </a:solidFill>
              </a:rPr>
              <a:t>Report spills to Airport Operations 704-359-4012</a:t>
            </a:r>
          </a:p>
        </p:txBody>
      </p:sp>
    </p:spTree>
    <p:extLst>
      <p:ext uri="{BB962C8B-B14F-4D97-AF65-F5344CB8AC3E}">
        <p14:creationId xmlns:p14="http://schemas.microsoft.com/office/powerpoint/2010/main" val="88764081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590800" y="152400"/>
          <a:ext cx="4646613" cy="5943600"/>
        </p:xfrm>
        <a:graphic>
          <a:graphicData uri="http://schemas.openxmlformats.org/presentationml/2006/ole">
            <mc:AlternateContent xmlns:mc="http://schemas.openxmlformats.org/markup-compatibility/2006">
              <mc:Choice xmlns:v="urn:schemas-microsoft-com:vml" Requires="v">
                <p:oleObj name="Document" r:id="rId2" imgW="5711564" imgH="6857033" progId="Word.Document.8">
                  <p:embed/>
                </p:oleObj>
              </mc:Choice>
              <mc:Fallback>
                <p:oleObj name="Document" r:id="rId2" imgW="5711564" imgH="6857033" progId="Word.Document.8">
                  <p:embed/>
                  <p:pic>
                    <p:nvPicPr>
                      <p:cNvPr id="409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52400"/>
                        <a:ext cx="464661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853" y="228600"/>
            <a:ext cx="3124200" cy="11430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Good…</a:t>
            </a:r>
            <a:endParaRPr lang="en-US" dirty="0"/>
          </a:p>
        </p:txBody>
      </p:sp>
      <p:pic>
        <p:nvPicPr>
          <p:cNvPr id="4" name="Picture 8" descr="\\ci.charlotte.nc.us\cocdfs\Aviation\Home Directories\95358\My Pictures\2016-12-07\05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95400"/>
            <a:ext cx="3048989"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494" y="3620593"/>
            <a:ext cx="2133600" cy="338554"/>
          </a:xfrm>
          <a:prstGeom prst="rect">
            <a:avLst/>
          </a:prstGeom>
          <a:noFill/>
        </p:spPr>
        <p:txBody>
          <a:bodyPr wrap="square" rtlCol="0">
            <a:spAutoFit/>
          </a:bodyPr>
          <a:lstStyle/>
          <a:p>
            <a:pPr algn="ctr"/>
            <a:r>
              <a:rPr lang="en-US" sz="1600" dirty="0"/>
              <a:t>Spill pallet…</a:t>
            </a:r>
          </a:p>
        </p:txBody>
      </p:sp>
      <p:pic>
        <p:nvPicPr>
          <p:cNvPr id="122883" name="Picture 3" descr="\\ci.charlotte.nc.us\cocdfs\Aviation\Home Directories\95358\My Pictures\2016-10-10 oil leak fedex north\oil leak fedex north 0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2" t="13636" r="682"/>
          <a:stretch/>
        </p:blipFill>
        <p:spPr bwMode="auto">
          <a:xfrm>
            <a:off x="802907" y="4191000"/>
            <a:ext cx="3388093" cy="2194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495800" y="609600"/>
            <a:ext cx="0" cy="577596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5029200" y="228600"/>
            <a:ext cx="312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Bad…</a:t>
            </a:r>
            <a:endParaRPr lang="en-US" dirty="0"/>
          </a:p>
        </p:txBody>
      </p:sp>
      <p:pic>
        <p:nvPicPr>
          <p:cNvPr id="13" name="Picture 2" descr="\\ci.charlotte.nc.us\cocdfs\Aviation\Home Directories\95358\My Pictures\2016-12-07\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9291" y="1354183"/>
            <a:ext cx="2024018" cy="1518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3" descr="\\ci.charlotte.nc.us\cocdfs\Aviation\Home Directories\95358\My Pictures\2016-12-07\0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9697" y="3028639"/>
            <a:ext cx="2049832" cy="15373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4" descr="\\ci.charlotte.nc.us\cocdfs\Aviation\Home Directories\95358\My Pictures\2016-12-07\0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5839875" y="4473575"/>
            <a:ext cx="1537374" cy="20498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309729"/>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Ugly</a:t>
            </a:r>
            <a:endParaRPr lang="en-US" dirty="0"/>
          </a:p>
        </p:txBody>
      </p:sp>
      <p:pic>
        <p:nvPicPr>
          <p:cNvPr id="5" name="Picture 2" descr="\\ci.charlotte.nc.us\cocdfs\Aviation\Home Directories\95358\My Pictures\2016-11-29\0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65" t="38096" r="15855" b="-2344"/>
          <a:stretch/>
        </p:blipFill>
        <p:spPr bwMode="auto">
          <a:xfrm>
            <a:off x="3287233" y="1516950"/>
            <a:ext cx="2359931" cy="1741955"/>
          </a:xfrm>
          <a:prstGeom prst="rect">
            <a:avLst/>
          </a:prstGeom>
          <a:noFill/>
          <a:extLst>
            <a:ext uri="{909E8E84-426E-40DD-AFC4-6F175D3DCCD1}">
              <a14:hiddenFill xmlns:a14="http://schemas.microsoft.com/office/drawing/2010/main">
                <a:solidFill>
                  <a:srgbClr val="FFFFFF"/>
                </a:solidFill>
              </a14:hiddenFill>
            </a:ext>
          </a:extLst>
        </p:spPr>
      </p:pic>
      <p:pic>
        <p:nvPicPr>
          <p:cNvPr id="122883" name="Picture 3" descr="\\ci.charlotte.nc.us\cocdfs\Aviation\Home Directories\95358\My Pictures\2016-11-29\0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468" t="38528" r="23052" b="5628"/>
          <a:stretch/>
        </p:blipFill>
        <p:spPr bwMode="auto">
          <a:xfrm>
            <a:off x="1371600" y="1516950"/>
            <a:ext cx="1447800" cy="1363257"/>
          </a:xfrm>
          <a:prstGeom prst="rect">
            <a:avLst/>
          </a:prstGeom>
          <a:noFill/>
          <a:extLst>
            <a:ext uri="{909E8E84-426E-40DD-AFC4-6F175D3DCCD1}">
              <a14:hiddenFill xmlns:a14="http://schemas.microsoft.com/office/drawing/2010/main">
                <a:solidFill>
                  <a:srgbClr val="FFFFFF"/>
                </a:solidFill>
              </a14:hiddenFill>
            </a:ext>
          </a:extLst>
        </p:spPr>
      </p:pic>
      <p:pic>
        <p:nvPicPr>
          <p:cNvPr id="122884" name="Picture 4" descr="\\ci.charlotte.nc.us\cocdfs\Aviation\Home Directories\95358\My Pictures\2016-11-29\0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273" t="24675" r="6169"/>
          <a:stretch/>
        </p:blipFill>
        <p:spPr bwMode="auto">
          <a:xfrm>
            <a:off x="1371600" y="3258904"/>
            <a:ext cx="1479140" cy="12554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ci.charlotte.nc.us\cocdfs\Aviation\Home Directories\95358\My Pictures\2016-12-07\05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2" t="7477" b="5886"/>
          <a:stretch/>
        </p:blipFill>
        <p:spPr bwMode="auto">
          <a:xfrm>
            <a:off x="1371600" y="4876800"/>
            <a:ext cx="1197975" cy="13949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i.charlotte.nc.us\cocdfs\Aviation\Home Directories\95358\My Pictures\2016-12-07\00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679" t="13595" r="29685" b="31278"/>
          <a:stretch/>
        </p:blipFill>
        <p:spPr bwMode="auto">
          <a:xfrm>
            <a:off x="6324600" y="1532190"/>
            <a:ext cx="2112100" cy="20012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9373" y="1078468"/>
            <a:ext cx="1634836" cy="307777"/>
          </a:xfrm>
          <a:prstGeom prst="rect">
            <a:avLst/>
          </a:prstGeom>
          <a:noFill/>
        </p:spPr>
        <p:txBody>
          <a:bodyPr wrap="square" rtlCol="0">
            <a:spAutoFit/>
          </a:bodyPr>
          <a:lstStyle/>
          <a:p>
            <a:pPr algn="ctr"/>
            <a:r>
              <a:rPr lang="en-US" sz="1400" dirty="0"/>
              <a:t>Fix Leaks</a:t>
            </a:r>
          </a:p>
        </p:txBody>
      </p:sp>
      <p:sp>
        <p:nvSpPr>
          <p:cNvPr id="4" name="TextBox 3"/>
          <p:cNvSpPr txBox="1"/>
          <p:nvPr/>
        </p:nvSpPr>
        <p:spPr>
          <a:xfrm>
            <a:off x="3622421" y="1101324"/>
            <a:ext cx="1981200" cy="307777"/>
          </a:xfrm>
          <a:prstGeom prst="rect">
            <a:avLst/>
          </a:prstGeom>
          <a:noFill/>
        </p:spPr>
        <p:txBody>
          <a:bodyPr wrap="square" rtlCol="0">
            <a:spAutoFit/>
          </a:bodyPr>
          <a:lstStyle/>
          <a:p>
            <a:r>
              <a:rPr lang="en-US" sz="1400" dirty="0"/>
              <a:t>Cover your products.</a:t>
            </a:r>
          </a:p>
        </p:txBody>
      </p:sp>
      <p:sp>
        <p:nvSpPr>
          <p:cNvPr id="6" name="TextBox 5"/>
          <p:cNvSpPr txBox="1"/>
          <p:nvPr/>
        </p:nvSpPr>
        <p:spPr>
          <a:xfrm>
            <a:off x="6324600" y="1062522"/>
            <a:ext cx="2209800" cy="307777"/>
          </a:xfrm>
          <a:prstGeom prst="rect">
            <a:avLst/>
          </a:prstGeom>
          <a:noFill/>
        </p:spPr>
        <p:txBody>
          <a:bodyPr wrap="square" rtlCol="0">
            <a:spAutoFit/>
          </a:bodyPr>
          <a:lstStyle/>
          <a:p>
            <a:r>
              <a:rPr lang="en-US" sz="1400" dirty="0"/>
              <a:t>Clean up after your self.</a:t>
            </a:r>
          </a:p>
        </p:txBody>
      </p:sp>
      <p:pic>
        <p:nvPicPr>
          <p:cNvPr id="118786" name="Picture 2" descr="\\ci.charlotte.nc.us\cocdfs\Aviation\Home Directories\95358\My Pictures\2016-12-07\05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109" t="23693" r="24157" b="23706"/>
          <a:stretch/>
        </p:blipFill>
        <p:spPr bwMode="auto">
          <a:xfrm>
            <a:off x="3336741" y="3849613"/>
            <a:ext cx="2390985" cy="1859184"/>
          </a:xfrm>
          <a:prstGeom prst="rect">
            <a:avLst/>
          </a:prstGeom>
          <a:noFill/>
          <a:extLst>
            <a:ext uri="{909E8E84-426E-40DD-AFC4-6F175D3DCCD1}">
              <a14:hiddenFill xmlns:a14="http://schemas.microsoft.com/office/drawing/2010/main">
                <a:solidFill>
                  <a:srgbClr val="FFFFFF"/>
                </a:solidFill>
              </a14:hiddenFill>
            </a:ext>
          </a:extLst>
        </p:spPr>
      </p:pic>
      <p:pic>
        <p:nvPicPr>
          <p:cNvPr id="118789" name="Picture 5" descr="\\ci.charlotte.nc.us\cocdfs\Aviation\Home Directories\95358\My Pictures\2016-11-29\03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167" t="27878" r="23940" b="4041"/>
          <a:stretch/>
        </p:blipFill>
        <p:spPr bwMode="auto">
          <a:xfrm>
            <a:off x="6278426" y="4102712"/>
            <a:ext cx="2204448" cy="2169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65274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8"/>
          <p:cNvSpPr txBox="1">
            <a:spLocks noChangeArrowheads="1"/>
          </p:cNvSpPr>
          <p:nvPr/>
        </p:nvSpPr>
        <p:spPr bwMode="auto">
          <a:xfrm>
            <a:off x="368559" y="5802868"/>
            <a:ext cx="8178281" cy="369332"/>
          </a:xfrm>
          <a:prstGeom prst="rect">
            <a:avLst/>
          </a:prstGeom>
          <a:ln w="12700">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dirty="0"/>
              <a:t>Impervious surface at CLT has increased about 900% since 1980</a:t>
            </a:r>
          </a:p>
        </p:txBody>
      </p:sp>
      <p:pic>
        <p:nvPicPr>
          <p:cNvPr id="4" name="Picture 6" descr="1982 aerial correct.TIF"/>
          <p:cNvPicPr>
            <a:picLocks noChangeAspect="1"/>
          </p:cNvPicPr>
          <p:nvPr/>
        </p:nvPicPr>
        <p:blipFill>
          <a:blip r:embed="rId2"/>
          <a:srcRect/>
          <a:stretch>
            <a:fillRect/>
          </a:stretch>
        </p:blipFill>
        <p:spPr bwMode="auto">
          <a:xfrm>
            <a:off x="418841" y="513668"/>
            <a:ext cx="3238759" cy="4840789"/>
          </a:xfrm>
          <a:prstGeom prst="rect">
            <a:avLst/>
          </a:prstGeom>
          <a:ln>
            <a:noFill/>
          </a:ln>
          <a:effectLst>
            <a:softEdge rad="112500"/>
          </a:effectLst>
        </p:spPr>
      </p:pic>
      <p:pic>
        <p:nvPicPr>
          <p:cNvPr id="5" name="Picture 4">
            <a:extLst>
              <a:ext uri="{FF2B5EF4-FFF2-40B4-BE49-F238E27FC236}">
                <a16:creationId xmlns:a16="http://schemas.microsoft.com/office/drawing/2014/main" id="{8EDB5BDC-0F53-9215-7299-F01D4CDE9360}"/>
              </a:ext>
            </a:extLst>
          </p:cNvPr>
          <p:cNvPicPr>
            <a:picLocks noChangeAspect="1"/>
          </p:cNvPicPr>
          <p:nvPr/>
        </p:nvPicPr>
        <p:blipFill>
          <a:blip r:embed="rId3"/>
          <a:stretch>
            <a:fillRect/>
          </a:stretch>
        </p:blipFill>
        <p:spPr>
          <a:xfrm>
            <a:off x="3962400" y="513668"/>
            <a:ext cx="3653489" cy="4964803"/>
          </a:xfrm>
          <a:prstGeom prst="rect">
            <a:avLst/>
          </a:prstGeom>
          <a:ln>
            <a:noFill/>
          </a:ln>
          <a:effectLst>
            <a:softEdge rad="112500"/>
          </a:effectLst>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Going Forward…</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sz="3100" dirty="0"/>
          </a:p>
        </p:txBody>
      </p:sp>
      <p:pic>
        <p:nvPicPr>
          <p:cNvPr id="49155" name="Content Placeholder 3" descr="PA220014.JPG"/>
          <p:cNvPicPr>
            <a:picLocks noGrp="1" noChangeAspect="1"/>
          </p:cNvPicPr>
          <p:nvPr>
            <p:ph idx="1"/>
          </p:nvPr>
        </p:nvPicPr>
        <p:blipFill>
          <a:blip r:embed="rId2" cstate="print"/>
          <a:stretch>
            <a:fillRect/>
          </a:stretch>
        </p:blipFill>
        <p:spPr>
          <a:xfrm>
            <a:off x="1524000" y="1219200"/>
            <a:ext cx="6034617" cy="4525963"/>
          </a:xfrm>
        </p:spPr>
      </p:pic>
    </p:spTree>
    <p:extLst>
      <p:ext uri="{BB962C8B-B14F-4D97-AF65-F5344CB8AC3E}">
        <p14:creationId xmlns:p14="http://schemas.microsoft.com/office/powerpoint/2010/main" val="3666096838"/>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30654" y="382560"/>
            <a:ext cx="4682692" cy="707886"/>
          </a:xfrm>
          <a:prstGeom prst="rect">
            <a:avLst/>
          </a:prstGeom>
        </p:spPr>
        <p:txBody>
          <a:bodyPr wrap="none">
            <a:spAutoFit/>
          </a:bodyPr>
          <a:lstStyle/>
          <a:p>
            <a:pPr algn="ctr">
              <a:defRPr/>
            </a:pP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n-cs"/>
              </a:rPr>
              <a:t>What Can you do?</a:t>
            </a:r>
            <a:endParaRPr lang="en-US" sz="4000" dirty="0">
              <a:cs typeface="+mn-cs"/>
            </a:endParaRPr>
          </a:p>
        </p:txBody>
      </p:sp>
      <p:pic>
        <p:nvPicPr>
          <p:cNvPr id="20482" name="Picture 2" descr="http://cfpub.epa.gov/npstbx/files/NPSSolution3.jpg"/>
          <p:cNvPicPr>
            <a:picLocks noChangeAspect="1" noChangeArrowheads="1"/>
          </p:cNvPicPr>
          <p:nvPr/>
        </p:nvPicPr>
        <p:blipFill>
          <a:blip r:embed="rId2"/>
          <a:srcRect/>
          <a:stretch>
            <a:fillRect/>
          </a:stretch>
        </p:blipFill>
        <p:spPr bwMode="auto">
          <a:xfrm>
            <a:off x="5257800" y="4038600"/>
            <a:ext cx="2286000" cy="2011680"/>
          </a:xfrm>
          <a:prstGeom prst="rect">
            <a:avLst/>
          </a:prstGeom>
          <a:noFill/>
        </p:spPr>
      </p:pic>
      <p:pic>
        <p:nvPicPr>
          <p:cNvPr id="6" name="Picture 12" descr="Managing pet waste properly is something that everyone can easily do to make a positive difference in the quality of our surface wate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191000"/>
            <a:ext cx="2380686" cy="2011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1143000"/>
            <a:ext cx="7391400" cy="3139321"/>
          </a:xfrm>
          <a:prstGeom prst="rect">
            <a:avLst/>
          </a:prstGeom>
          <a:noFill/>
        </p:spPr>
        <p:txBody>
          <a:bodyPr wrap="square" rtlCol="0">
            <a:spAutoFit/>
          </a:bodyPr>
          <a:lstStyle/>
          <a:p>
            <a:pPr marL="285750" indent="-285750">
              <a:buFont typeface="Arial" panose="020B0604020202020204" pitchFamily="34" charset="0"/>
              <a:buChar char="•"/>
            </a:pPr>
            <a:r>
              <a:rPr lang="en-US" sz="1400" dirty="0"/>
              <a:t>Use drum and tote spill pallets;</a:t>
            </a:r>
          </a:p>
          <a:p>
            <a:pPr marL="285750" indent="-285750">
              <a:buFont typeface="Arial" panose="020B0604020202020204" pitchFamily="34" charset="0"/>
              <a:buChar char="•"/>
            </a:pPr>
            <a:r>
              <a:rPr lang="en-US" sz="1400" dirty="0"/>
              <a:t>Fix leaking equipment and clean up spills;</a:t>
            </a:r>
          </a:p>
          <a:p>
            <a:pPr marL="285750" indent="-285750">
              <a:buFont typeface="Arial" panose="020B0604020202020204" pitchFamily="34" charset="0"/>
              <a:buChar char="•"/>
            </a:pPr>
            <a:r>
              <a:rPr lang="en-US" sz="1400" dirty="0"/>
              <a:t>Use biodegradable cleaners and other products;</a:t>
            </a:r>
          </a:p>
          <a:p>
            <a:pPr marL="285750" indent="-285750">
              <a:buFont typeface="Arial" panose="020B0604020202020204" pitchFamily="34" charset="0"/>
              <a:buChar char="•"/>
            </a:pPr>
            <a:r>
              <a:rPr lang="en-US" sz="1400" dirty="0"/>
              <a:t>Report clogged drains;</a:t>
            </a:r>
          </a:p>
          <a:p>
            <a:pPr marL="285750" indent="-285750">
              <a:buFont typeface="Arial" panose="020B0604020202020204" pitchFamily="34" charset="0"/>
              <a:buChar char="•"/>
            </a:pPr>
            <a:r>
              <a:rPr lang="en-US" sz="1400" dirty="0"/>
              <a:t>Keep erosion and sediment control measures in good working order;</a:t>
            </a:r>
          </a:p>
          <a:p>
            <a:pPr marL="285750" indent="-285750">
              <a:buFont typeface="Arial" panose="020B0604020202020204" pitchFamily="34" charset="0"/>
              <a:buChar char="•"/>
            </a:pPr>
            <a:r>
              <a:rPr lang="en-US" sz="1400" dirty="0"/>
              <a:t>Lock up discharge points from totes, tanks, etc.;</a:t>
            </a:r>
          </a:p>
          <a:p>
            <a:pPr marL="285750" indent="-285750">
              <a:buFont typeface="Arial" panose="020B0604020202020204" pitchFamily="34" charset="0"/>
              <a:buChar char="•"/>
            </a:pPr>
            <a:r>
              <a:rPr lang="en-US" sz="1400" dirty="0"/>
              <a:t>Clean up spills of fuel, hydraulic oil, and oil, and dispose of the absorbents in a 55-gallon drum or other container; and</a:t>
            </a:r>
          </a:p>
          <a:p>
            <a:pPr marL="285750" indent="-285750">
              <a:buFont typeface="Arial" panose="020B0604020202020204" pitchFamily="34" charset="0"/>
              <a:buChar char="•"/>
            </a:pPr>
            <a:r>
              <a:rPr lang="en-US" sz="1400" dirty="0"/>
              <a:t>Report violators.</a:t>
            </a:r>
          </a:p>
          <a:p>
            <a:pPr marL="285750" indent="-285750">
              <a:buFont typeface="Arial" panose="020B0604020202020204" pitchFamily="34" charset="0"/>
              <a:buChar char="•"/>
            </a:pPr>
            <a:r>
              <a:rPr lang="en-US" sz="1400" dirty="0"/>
              <a:t>Provide this training presentation to those who work with you – </a:t>
            </a:r>
            <a:r>
              <a:rPr lang="en-US" sz="1400" dirty="0">
                <a:solidFill>
                  <a:srgbClr val="FF0000"/>
                </a:solidFill>
              </a:rPr>
              <a:t>Training Rosters should note the name of employees for whom this training presentation was provided.  Your roster should be provided to </a:t>
            </a:r>
            <a:r>
              <a:rPr lang="en-US" sz="1400" dirty="0">
                <a:solidFill>
                  <a:srgbClr val="FF0000"/>
                </a:solidFill>
                <a:hlinkClick r:id="rId4"/>
              </a:rPr>
              <a:t>jdjordan@cltairport.com</a:t>
            </a:r>
            <a:r>
              <a:rPr lang="en-US" sz="1400" dirty="0">
                <a:solidFill>
                  <a:srgbClr val="FF0000"/>
                </a:solidFill>
              </a:rPr>
              <a:t> or </a:t>
            </a:r>
            <a:r>
              <a:rPr lang="en-US" sz="1400" dirty="0">
                <a:solidFill>
                  <a:srgbClr val="FF0000"/>
                </a:solidFill>
                <a:hlinkClick r:id="rId5"/>
              </a:rPr>
              <a:t>justin.klein@cltairport.com</a:t>
            </a:r>
            <a:r>
              <a:rPr lang="en-US" sz="1400" dirty="0">
                <a:solidFill>
                  <a:srgbClr val="FF0000"/>
                </a:solidFill>
              </a:rPr>
              <a:t>, or by other method, no later than Friday January 31, 2026.  </a:t>
            </a:r>
          </a:p>
          <a:p>
            <a:endParaRPr lang="en-US" sz="1600" dirty="0"/>
          </a:p>
        </p:txBody>
      </p:sp>
    </p:spTree>
    <p:extLst>
      <p:ext uri="{BB962C8B-B14F-4D97-AF65-F5344CB8AC3E}">
        <p14:creationId xmlns:p14="http://schemas.microsoft.com/office/powerpoint/2010/main" val="55771247"/>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5800"/>
            <a:ext cx="7772400" cy="1470025"/>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And Remember….</a:t>
            </a:r>
            <a:endParaRPr lang="en-US" dirty="0"/>
          </a:p>
        </p:txBody>
      </p:sp>
      <p:pic>
        <p:nvPicPr>
          <p:cNvPr id="4" name="Picture 3" descr="drain just for rain.jpg"/>
          <p:cNvPicPr>
            <a:picLocks noChangeAspect="1"/>
          </p:cNvPicPr>
          <p:nvPr/>
        </p:nvPicPr>
        <p:blipFill>
          <a:blip r:embed="rId2" cstate="print"/>
          <a:stretch>
            <a:fillRect/>
          </a:stretch>
        </p:blipFill>
        <p:spPr>
          <a:xfrm>
            <a:off x="1371600" y="2514600"/>
            <a:ext cx="6136640" cy="3023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cut thruBlk="1"/>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r>
              <a:rPr lang="en-US" sz="3500">
                <a:solidFill>
                  <a:srgbClr val="FFFFFF"/>
                </a:solidFill>
              </a:rPr>
              <a:t>Training Aids and Documents</a:t>
            </a:r>
          </a:p>
        </p:txBody>
      </p:sp>
      <p:graphicFrame>
        <p:nvGraphicFramePr>
          <p:cNvPr id="5" name="Content Placeholder 2">
            <a:extLst>
              <a:ext uri="{FF2B5EF4-FFF2-40B4-BE49-F238E27FC236}">
                <a16:creationId xmlns:a16="http://schemas.microsoft.com/office/drawing/2014/main" id="{13FDFC5C-8A1F-FCE8-A77E-E760A12AAE64}"/>
              </a:ext>
            </a:extLst>
          </p:cNvPr>
          <p:cNvGraphicFramePr>
            <a:graphicFrameLocks noGrp="1"/>
          </p:cNvGraphicFramePr>
          <p:nvPr>
            <p:ph idx="1"/>
            <p:extLst>
              <p:ext uri="{D42A27DB-BD31-4B8C-83A1-F6EECF244321}">
                <p14:modId xmlns:p14="http://schemas.microsoft.com/office/powerpoint/2010/main" val="3802033938"/>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17181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62100" y="304800"/>
            <a:ext cx="60198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Paved/Impervious areas at CLT</a:t>
            </a:r>
          </a:p>
        </p:txBody>
      </p:sp>
      <p:sp>
        <p:nvSpPr>
          <p:cNvPr id="9" name="TextBox 8"/>
          <p:cNvSpPr txBox="1"/>
          <p:nvPr/>
        </p:nvSpPr>
        <p:spPr>
          <a:xfrm>
            <a:off x="5029200" y="3352800"/>
            <a:ext cx="3352800" cy="2308324"/>
          </a:xfrm>
          <a:prstGeom prst="rect">
            <a:avLst/>
          </a:prstGeom>
          <a:noFill/>
        </p:spPr>
        <p:txBody>
          <a:bodyPr wrap="square" rtlCol="0">
            <a:spAutoFit/>
          </a:bodyPr>
          <a:lstStyle/>
          <a:p>
            <a:r>
              <a:rPr lang="en-US" dirty="0"/>
              <a:t>2022 Total ~ around 60 Million square ft., of asphalt, concrete, rooftops, etc.*</a:t>
            </a:r>
          </a:p>
          <a:p>
            <a:endParaRPr lang="en-US" dirty="0"/>
          </a:p>
          <a:p>
            <a:endParaRPr lang="en-US" dirty="0"/>
          </a:p>
          <a:p>
            <a:endParaRPr lang="en-US" dirty="0"/>
          </a:p>
          <a:p>
            <a:r>
              <a:rPr lang="en-US" dirty="0"/>
              <a:t>*</a:t>
            </a:r>
            <a:r>
              <a:rPr lang="en-US" sz="1050" dirty="0"/>
              <a:t>Sidewalk data not available.</a:t>
            </a:r>
          </a:p>
          <a:p>
            <a:endParaRPr lang="en-US" dirty="0"/>
          </a:p>
        </p:txBody>
      </p:sp>
      <p:pic>
        <p:nvPicPr>
          <p:cNvPr id="6" name="Picture 5">
            <a:extLst>
              <a:ext uri="{FF2B5EF4-FFF2-40B4-BE49-F238E27FC236}">
                <a16:creationId xmlns:a16="http://schemas.microsoft.com/office/drawing/2014/main" id="{403F8A94-005E-4B84-82FC-8D54E0C9021C}"/>
              </a:ext>
            </a:extLst>
          </p:cNvPr>
          <p:cNvPicPr>
            <a:picLocks noChangeAspect="1"/>
          </p:cNvPicPr>
          <p:nvPr/>
        </p:nvPicPr>
        <p:blipFill>
          <a:blip r:embed="rId3"/>
          <a:stretch>
            <a:fillRect/>
          </a:stretch>
        </p:blipFill>
        <p:spPr>
          <a:xfrm>
            <a:off x="820655" y="914400"/>
            <a:ext cx="3719179" cy="5791200"/>
          </a:xfrm>
          <a:prstGeom prst="rect">
            <a:avLst/>
          </a:prstGeom>
        </p:spPr>
      </p:pic>
    </p:spTree>
    <p:extLst>
      <p:ext uri="{BB962C8B-B14F-4D97-AF65-F5344CB8AC3E}">
        <p14:creationId xmlns:p14="http://schemas.microsoft.com/office/powerpoint/2010/main" val="3739645999"/>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392a0ee-6ccb-49c5-94b5-f5e6d8a665d6}" enabled="0" method="" siteId="{3392a0ee-6ccb-49c5-94b5-f5e6d8a665d6}" removed="1"/>
</clbl:labelList>
</file>

<file path=docProps/app.xml><?xml version="1.0" encoding="utf-8"?>
<Properties xmlns="http://schemas.openxmlformats.org/officeDocument/2006/extended-properties" xmlns:vt="http://schemas.openxmlformats.org/officeDocument/2006/docPropsVTypes">
  <Template/>
  <TotalTime>48456</TotalTime>
  <Words>3297</Words>
  <Application>Microsoft Office PowerPoint</Application>
  <PresentationFormat>On-screen Show (4:3)</PresentationFormat>
  <Paragraphs>397</Paragraphs>
  <Slides>83</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91" baseType="lpstr">
      <vt:lpstr>Arial</vt:lpstr>
      <vt:lpstr>Arial Narrow</vt:lpstr>
      <vt:lpstr>Calibri</vt:lpstr>
      <vt:lpstr>Tw Cen MT</vt:lpstr>
      <vt:lpstr>Wingdings</vt:lpstr>
      <vt:lpstr>Office Theme</vt:lpstr>
      <vt:lpstr>Acrobat Document</vt:lpstr>
      <vt:lpstr>Document</vt:lpstr>
      <vt:lpstr> Stormwater Pollution Prevention Training December 2025</vt:lpstr>
      <vt:lpstr>2025 Training Agenda</vt:lpstr>
      <vt:lpstr>Introduction (1) What is Stormwater ?</vt:lpstr>
      <vt:lpstr>PowerPoint Presentation</vt:lpstr>
      <vt:lpstr>PowerPoint Presentation</vt:lpstr>
      <vt:lpstr>Stormwater Runoff…</vt:lpstr>
      <vt:lpstr>             What are the Culprits?</vt:lpstr>
      <vt:lpstr>PowerPoint Presentation</vt:lpstr>
      <vt:lpstr>PowerPoint Presentation</vt:lpstr>
      <vt:lpstr>PowerPoint Presentation</vt:lpstr>
      <vt:lpstr>PowerPoint Presentation</vt:lpstr>
      <vt:lpstr>Where does the Water Go?</vt:lpstr>
      <vt:lpstr>Locally at CLT</vt:lpstr>
      <vt:lpstr>Part II – Our Permit Requirements and Compliance</vt:lpstr>
      <vt:lpstr>CLT NPDES Stormwater Permit</vt:lpstr>
      <vt:lpstr>TWO TYPES OF POLLUTION SOURCES</vt:lpstr>
      <vt:lpstr>PowerPoint Presentation</vt:lpstr>
      <vt:lpstr>Permit Requirements</vt:lpstr>
      <vt:lpstr>Permitted discharges</vt:lpstr>
      <vt:lpstr>Outfall Sampling Requirements</vt:lpstr>
      <vt:lpstr>Secondary Containment Requirements</vt:lpstr>
      <vt:lpstr>What is Bulk Storage ?</vt:lpstr>
      <vt:lpstr>Good Practices</vt:lpstr>
      <vt:lpstr>Not so good…</vt:lpstr>
      <vt:lpstr>Preventable ?</vt:lpstr>
      <vt:lpstr>Non compliance</vt:lpstr>
      <vt:lpstr>Penalties for non-compliance?</vt:lpstr>
      <vt:lpstr>Specific Obligations – Airport’s Permit</vt:lpstr>
      <vt:lpstr>PowerPoint Presentation</vt:lpstr>
      <vt:lpstr>CLT Airport Stormwater* Discharges</vt:lpstr>
      <vt:lpstr>PowerPoint Presentation</vt:lpstr>
      <vt:lpstr>PowerPoint Presentation</vt:lpstr>
      <vt:lpstr>Coffey Creek</vt:lpstr>
      <vt:lpstr>PowerPoint Presentation</vt:lpstr>
      <vt:lpstr>ASIG Fuel Farm Sampling</vt:lpstr>
      <vt:lpstr>What about Aircraft, Vehicle, Buildings, Ramp,   &amp; Equipment Washing?</vt:lpstr>
      <vt:lpstr>Oil and Petroleum Products</vt:lpstr>
      <vt:lpstr>Oil Can and Filter Recycling</vt:lpstr>
      <vt:lpstr>What happens when it rains?</vt:lpstr>
      <vt:lpstr>PowerPoint Presentation</vt:lpstr>
      <vt:lpstr>PowerPoint Presentation</vt:lpstr>
      <vt:lpstr>PowerPoint Presentation</vt:lpstr>
      <vt:lpstr>Construction Site Inspection Documentation </vt:lpstr>
      <vt:lpstr>NC DEPT. of ENVIRONMENTAL QUALITY Self Inspection and Self Monitoring Form</vt:lpstr>
      <vt:lpstr>Sediment and Erosion Control for Job Sites</vt:lpstr>
      <vt:lpstr>Sediment and Erosion Control For Construction Entrances</vt:lpstr>
      <vt:lpstr>Stormwater Drains</vt:lpstr>
      <vt:lpstr>Sediment and Erosion Controls for Retention Basins</vt:lpstr>
      <vt:lpstr>BE Proactive instead of Reactive</vt:lpstr>
      <vt:lpstr>BE Proactive instead of Reactive</vt:lpstr>
      <vt:lpstr>Aircraft Sewage Disposal Area</vt:lpstr>
      <vt:lpstr>Rule No. 1:  Get it in the hole</vt:lpstr>
      <vt:lpstr>Other Rules for Lavatory Disposal</vt:lpstr>
      <vt:lpstr>Waste (Dumpster) Containers </vt:lpstr>
      <vt:lpstr>Aircraft De-Icing</vt:lpstr>
      <vt:lpstr>Aircraft De-Icing – What to know</vt:lpstr>
      <vt:lpstr>Sampling during De-Icing</vt:lpstr>
      <vt:lpstr>….and more de-icing sampling</vt:lpstr>
      <vt:lpstr>Report your Glycol Usage</vt:lpstr>
      <vt:lpstr>Part IV  SPCC – Oil Spill Prevention, Control, and Countermeasures Program </vt:lpstr>
      <vt:lpstr>Who is required to Comply?</vt:lpstr>
      <vt:lpstr>Know the Basics</vt:lpstr>
      <vt:lpstr>What is required to Comply?</vt:lpstr>
      <vt:lpstr>Secondary Containment</vt:lpstr>
      <vt:lpstr>Exempt containers</vt:lpstr>
      <vt:lpstr>Elements of the SPCC document</vt:lpstr>
      <vt:lpstr>CLT SPCC 2023</vt:lpstr>
      <vt:lpstr>PowerPoint Presentation</vt:lpstr>
      <vt:lpstr>Tote Storage</vt:lpstr>
      <vt:lpstr>PowerPoint Presentation</vt:lpstr>
      <vt:lpstr>Drums and Drum Storage</vt:lpstr>
      <vt:lpstr>Release of Contained Water</vt:lpstr>
      <vt:lpstr>If you have this….</vt:lpstr>
      <vt:lpstr>..then you must have this secondary containment release log</vt:lpstr>
      <vt:lpstr>What about Floor Drains?</vt:lpstr>
      <vt:lpstr>Reporting of Spills, oil or otherwise</vt:lpstr>
      <vt:lpstr>PowerPoint Presentation</vt:lpstr>
      <vt:lpstr>The Good…</vt:lpstr>
      <vt:lpstr>The Ugly</vt:lpstr>
      <vt:lpstr>Going Forward… </vt:lpstr>
      <vt:lpstr>PowerPoint Presentation</vt:lpstr>
      <vt:lpstr>And Remember….</vt:lpstr>
      <vt:lpstr>Training Aids and Documents</vt:lpstr>
    </vt:vector>
  </TitlesOfParts>
  <Company>City of Charlotte, NC, USA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J.D. Jordan</dc:creator>
  <cp:lastModifiedBy>Klein, Justin</cp:lastModifiedBy>
  <cp:revision>1723</cp:revision>
  <cp:lastPrinted>2019-12-10T13:32:47Z</cp:lastPrinted>
  <dcterms:created xsi:type="dcterms:W3CDTF">2006-06-27T14:09:18Z</dcterms:created>
  <dcterms:modified xsi:type="dcterms:W3CDTF">2025-12-15T17:43:27Z</dcterms:modified>
</cp:coreProperties>
</file>