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325" r:id="rId5"/>
    <p:sldId id="326" r:id="rId6"/>
    <p:sldId id="327" r:id="rId7"/>
    <p:sldId id="2141412577" r:id="rId8"/>
    <p:sldId id="2141412574" r:id="rId9"/>
    <p:sldId id="346" r:id="rId10"/>
    <p:sldId id="2141412573" r:id="rId11"/>
    <p:sldId id="21414125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676"/>
    <a:srgbClr val="1E8D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F7D9E-FE50-462B-AB3E-0D8E7733A7F1}" v="11" dt="2025-04-01T10:56:32.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5" autoAdjust="0"/>
    <p:restoredTop sz="94660"/>
  </p:normalViewPr>
  <p:slideViewPr>
    <p:cSldViewPr snapToGrid="0">
      <p:cViewPr varScale="1">
        <p:scale>
          <a:sx n="111" d="100"/>
          <a:sy n="111" d="100"/>
        </p:scale>
        <p:origin x="40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DFE9B-3A72-4055-B56B-A04ADB567A21}" type="datetimeFigureOut">
              <a:rPr lang="de-DE" smtClean="0"/>
              <a:t>02.04.2025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76E00-9CC5-4FDD-A211-9F51BB9C669D}" type="slidenum">
              <a:rPr lang="de-DE" smtClean="0"/>
              <a:t>‹Nr.›</a:t>
            </a:fld>
            <a:endParaRPr lang="de-DE"/>
          </a:p>
        </p:txBody>
      </p:sp>
    </p:spTree>
    <p:extLst>
      <p:ext uri="{BB962C8B-B14F-4D97-AF65-F5344CB8AC3E}">
        <p14:creationId xmlns:p14="http://schemas.microsoft.com/office/powerpoint/2010/main" val="72314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AD9C6-E1C3-632A-0710-3DF624A5E86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16725C-A00C-5750-D29C-FA7F076DA9A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8B1C3C-252E-81A7-BAF4-67ECC5DC0A2F}"/>
              </a:ext>
            </a:extLst>
          </p:cNvPr>
          <p:cNvSpPr>
            <a:spLocks noGrp="1"/>
          </p:cNvSpPr>
          <p:nvPr>
            <p:ph type="body" idx="1"/>
          </p:nvPr>
        </p:nvSpPr>
        <p:spPr/>
        <p:txBody>
          <a:bodyPr/>
          <a:lstStyle/>
          <a:p>
            <a:r>
              <a:rPr lang="en-US">
                <a:ea typeface="+mn-lt"/>
                <a:cs typeface="+mn-lt"/>
              </a:rPr>
              <a:t>Instagram: </a:t>
            </a:r>
            <a:r>
              <a:rPr lang="en-US" err="1">
                <a:ea typeface="+mn-lt"/>
                <a:cs typeface="+mn-lt"/>
              </a:rPr>
              <a:t>doubtfireuk</a:t>
            </a:r>
            <a:r>
              <a:rPr lang="en-US">
                <a:ea typeface="+mn-lt"/>
                <a:cs typeface="+mn-lt"/>
              </a:rPr>
              <a:t> (23k Follower), </a:t>
            </a:r>
            <a:r>
              <a:rPr lang="en-US" err="1">
                <a:ea typeface="+mn-lt"/>
                <a:cs typeface="+mn-lt"/>
              </a:rPr>
              <a:t>doubtfireontour</a:t>
            </a:r>
            <a:r>
              <a:rPr lang="en-US">
                <a:ea typeface="+mn-lt"/>
                <a:cs typeface="+mn-lt"/>
              </a:rPr>
              <a:t> (</a:t>
            </a:r>
            <a:r>
              <a:rPr lang="en-US" err="1">
                <a:ea typeface="+mn-lt"/>
                <a:cs typeface="+mn-lt"/>
              </a:rPr>
              <a:t>nicht</a:t>
            </a:r>
            <a:r>
              <a:rPr lang="en-US">
                <a:ea typeface="+mn-lt"/>
                <a:cs typeface="+mn-lt"/>
              </a:rPr>
              <a:t> </a:t>
            </a:r>
            <a:r>
              <a:rPr lang="en-US" err="1">
                <a:ea typeface="+mn-lt"/>
                <a:cs typeface="+mn-lt"/>
              </a:rPr>
              <a:t>mehr</a:t>
            </a:r>
            <a:r>
              <a:rPr lang="en-US">
                <a:ea typeface="+mn-lt"/>
                <a:cs typeface="+mn-lt"/>
              </a:rPr>
              <a:t> </a:t>
            </a:r>
            <a:r>
              <a:rPr lang="en-US" err="1">
                <a:ea typeface="+mn-lt"/>
                <a:cs typeface="+mn-lt"/>
              </a:rPr>
              <a:t>aktiv</a:t>
            </a:r>
            <a:r>
              <a:rPr lang="en-US">
                <a:ea typeface="+mn-lt"/>
                <a:cs typeface="+mn-lt"/>
              </a:rPr>
              <a:t>, 31k Follower)</a:t>
            </a:r>
            <a:endParaRPr lang="en-US"/>
          </a:p>
          <a:p>
            <a:r>
              <a:rPr lang="en-US">
                <a:ea typeface="+mn-lt"/>
                <a:cs typeface="+mn-lt"/>
              </a:rPr>
              <a:t>Facebook: Mrs. Doubtfire UK (16k Follower), Mrs. Doubtfire The Musical (6,5k Follower)</a:t>
            </a:r>
            <a:endParaRPr lang="en-US"/>
          </a:p>
          <a:p>
            <a:r>
              <a:rPr lang="en-US">
                <a:ea typeface="+mn-lt"/>
                <a:cs typeface="+mn-lt"/>
              </a:rPr>
              <a:t>X: </a:t>
            </a:r>
            <a:r>
              <a:rPr lang="en-US" err="1">
                <a:ea typeface="+mn-lt"/>
                <a:cs typeface="+mn-lt"/>
              </a:rPr>
              <a:t>doubtfireuk</a:t>
            </a:r>
            <a:r>
              <a:rPr lang="en-US">
                <a:ea typeface="+mn-lt"/>
                <a:cs typeface="+mn-lt"/>
              </a:rPr>
              <a:t> (</a:t>
            </a:r>
            <a:r>
              <a:rPr lang="en-US" err="1">
                <a:ea typeface="+mn-lt"/>
                <a:cs typeface="+mn-lt"/>
              </a:rPr>
              <a:t>nicht</a:t>
            </a:r>
            <a:r>
              <a:rPr lang="en-US">
                <a:ea typeface="+mn-lt"/>
                <a:cs typeface="+mn-lt"/>
              </a:rPr>
              <a:t> </a:t>
            </a:r>
            <a:r>
              <a:rPr lang="en-US" err="1">
                <a:ea typeface="+mn-lt"/>
                <a:cs typeface="+mn-lt"/>
              </a:rPr>
              <a:t>mehr</a:t>
            </a:r>
            <a:r>
              <a:rPr lang="en-US">
                <a:ea typeface="+mn-lt"/>
                <a:cs typeface="+mn-lt"/>
              </a:rPr>
              <a:t> </a:t>
            </a:r>
            <a:r>
              <a:rPr lang="en-US" err="1">
                <a:ea typeface="+mn-lt"/>
                <a:cs typeface="+mn-lt"/>
              </a:rPr>
              <a:t>aktiv</a:t>
            </a:r>
            <a:r>
              <a:rPr lang="en-US">
                <a:ea typeface="+mn-lt"/>
                <a:cs typeface="+mn-lt"/>
              </a:rPr>
              <a:t>, 2,2k Follower)</a:t>
            </a:r>
            <a:endParaRPr lang="en-US"/>
          </a:p>
          <a:p>
            <a:r>
              <a:rPr lang="en-US" err="1">
                <a:ea typeface="+mn-lt"/>
                <a:cs typeface="+mn-lt"/>
              </a:rPr>
              <a:t>Youtube</a:t>
            </a:r>
            <a:r>
              <a:rPr lang="en-US">
                <a:ea typeface="+mn-lt"/>
                <a:cs typeface="+mn-lt"/>
              </a:rPr>
              <a:t>: Mrs. Doubtfire The Musical UK, Mrs. Doubtfire Broadway</a:t>
            </a:r>
            <a:endParaRPr lang="en-US"/>
          </a:p>
          <a:p>
            <a:r>
              <a:rPr lang="en-US">
                <a:ea typeface="+mn-lt"/>
                <a:cs typeface="+mn-lt"/>
              </a:rPr>
              <a:t>TikTok: </a:t>
            </a:r>
            <a:r>
              <a:rPr lang="en-US" err="1">
                <a:ea typeface="+mn-lt"/>
                <a:cs typeface="+mn-lt"/>
              </a:rPr>
              <a:t>doubtfireuk</a:t>
            </a:r>
            <a:r>
              <a:rPr lang="en-US">
                <a:ea typeface="+mn-lt"/>
                <a:cs typeface="+mn-lt"/>
              </a:rPr>
              <a:t> (24k Follower), </a:t>
            </a:r>
            <a:r>
              <a:rPr lang="en-US" err="1">
                <a:ea typeface="+mn-lt"/>
                <a:cs typeface="+mn-lt"/>
              </a:rPr>
              <a:t>doubtfireontour</a:t>
            </a:r>
            <a:r>
              <a:rPr lang="en-US">
                <a:ea typeface="+mn-lt"/>
                <a:cs typeface="+mn-lt"/>
              </a:rPr>
              <a:t> (</a:t>
            </a:r>
            <a:r>
              <a:rPr lang="en-US" err="1">
                <a:ea typeface="+mn-lt"/>
                <a:cs typeface="+mn-lt"/>
              </a:rPr>
              <a:t>nicht</a:t>
            </a:r>
            <a:r>
              <a:rPr lang="en-US">
                <a:ea typeface="+mn-lt"/>
                <a:cs typeface="+mn-lt"/>
              </a:rPr>
              <a:t> </a:t>
            </a:r>
            <a:r>
              <a:rPr lang="en-US" err="1">
                <a:ea typeface="+mn-lt"/>
                <a:cs typeface="+mn-lt"/>
              </a:rPr>
              <a:t>mehr</a:t>
            </a:r>
            <a:r>
              <a:rPr lang="en-US">
                <a:ea typeface="+mn-lt"/>
                <a:cs typeface="+mn-lt"/>
              </a:rPr>
              <a:t> </a:t>
            </a:r>
            <a:r>
              <a:rPr lang="en-US" err="1">
                <a:ea typeface="+mn-lt"/>
                <a:cs typeface="+mn-lt"/>
              </a:rPr>
              <a:t>aktiv</a:t>
            </a:r>
            <a:r>
              <a:rPr lang="en-US">
                <a:ea typeface="+mn-lt"/>
                <a:cs typeface="+mn-lt"/>
              </a:rPr>
              <a:t>, 10,5k Follower)</a:t>
            </a:r>
            <a:endParaRPr lang="en-US"/>
          </a:p>
          <a:p>
            <a:endParaRPr lang="de-DE"/>
          </a:p>
        </p:txBody>
      </p:sp>
      <p:sp>
        <p:nvSpPr>
          <p:cNvPr id="4" name="Foliennummernplatzhalter 3">
            <a:extLst>
              <a:ext uri="{FF2B5EF4-FFF2-40B4-BE49-F238E27FC236}">
                <a16:creationId xmlns:a16="http://schemas.microsoft.com/office/drawing/2014/main" id="{BE2A22BA-DA11-BA03-88D8-A77D60BDB7E6}"/>
              </a:ext>
            </a:extLst>
          </p:cNvPr>
          <p:cNvSpPr>
            <a:spLocks noGrp="1"/>
          </p:cNvSpPr>
          <p:nvPr>
            <p:ph type="sldNum" sz="quarter" idx="5"/>
          </p:nvPr>
        </p:nvSpPr>
        <p:spPr/>
        <p:txBody>
          <a:bodyPr/>
          <a:lstStyle/>
          <a:p>
            <a:fld id="{F247F101-E0A3-4878-9F96-74699DE62B88}" type="slidenum">
              <a:rPr lang="en-GB" smtClean="0"/>
              <a:pPr/>
              <a:t>4</a:t>
            </a:fld>
            <a:endParaRPr lang="en-GB"/>
          </a:p>
        </p:txBody>
      </p:sp>
    </p:spTree>
    <p:extLst>
      <p:ext uri="{BB962C8B-B14F-4D97-AF65-F5344CB8AC3E}">
        <p14:creationId xmlns:p14="http://schemas.microsoft.com/office/powerpoint/2010/main" val="527829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A7EF-1061-EB56-EAD8-BA87DD59AD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0233C7-F3F9-8491-1092-FC352E3F03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D82891-C82F-7DAA-FDB7-0DD40F3293AC}"/>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5" name="Footer Placeholder 4">
            <a:extLst>
              <a:ext uri="{FF2B5EF4-FFF2-40B4-BE49-F238E27FC236}">
                <a16:creationId xmlns:a16="http://schemas.microsoft.com/office/drawing/2014/main" id="{8840DC8F-5C30-3FC5-446A-E7F1D71BEC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3376AB-2E8A-8B06-8EA2-A7F7C9E45219}"/>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4158012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4866-32CD-D9D9-A0D3-747143428C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C2225D-70BE-5F94-7C8C-BE2C394582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620CEC-29B6-B6C7-A7F5-DB2A6367E027}"/>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5" name="Footer Placeholder 4">
            <a:extLst>
              <a:ext uri="{FF2B5EF4-FFF2-40B4-BE49-F238E27FC236}">
                <a16:creationId xmlns:a16="http://schemas.microsoft.com/office/drawing/2014/main" id="{2547CBA3-CD56-1423-1738-E87524C0CC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86D083-17B9-270D-ED48-91C84DCCF74C}"/>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73924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156410-45D5-8910-132F-BB6B6D0323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7F10F3-850F-6391-A845-0FA412177B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46B0C6-E9B0-8DA9-640A-6363FDBF7FE0}"/>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5" name="Footer Placeholder 4">
            <a:extLst>
              <a:ext uri="{FF2B5EF4-FFF2-40B4-BE49-F238E27FC236}">
                <a16:creationId xmlns:a16="http://schemas.microsoft.com/office/drawing/2014/main" id="{CB789D24-E1D5-C644-493D-CC5D13FDD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1C21B0-263C-57AF-6C70-1E73BA600C83}"/>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176246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326E58-5B6F-E290-7242-0EFF5D4873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328160" cy="6445360"/>
          </a:xfrm>
          <a:prstGeom prst="rect">
            <a:avLst/>
          </a:prstGeom>
        </p:spPr>
      </p:pic>
      <p:sp>
        <p:nvSpPr>
          <p:cNvPr id="2" name="Title 1">
            <a:extLst>
              <a:ext uri="{FF2B5EF4-FFF2-40B4-BE49-F238E27FC236}">
                <a16:creationId xmlns:a16="http://schemas.microsoft.com/office/drawing/2014/main" id="{2F68CB6C-B96B-4699-A793-4B317B1B0991}"/>
              </a:ext>
            </a:extLst>
          </p:cNvPr>
          <p:cNvSpPr>
            <a:spLocks noGrp="1"/>
          </p:cNvSpPr>
          <p:nvPr>
            <p:ph type="title" hasCustomPrompt="1"/>
          </p:nvPr>
        </p:nvSpPr>
        <p:spPr/>
        <p:txBody>
          <a:bodyPr lIns="72000"/>
          <a:lstStyle>
            <a:lvl1pPr>
              <a:defRPr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8D0D109-065D-4809-9B14-1F3C6B6430C7}"/>
              </a:ext>
            </a:extLst>
          </p:cNvPr>
          <p:cNvSpPr>
            <a:spLocks noGrp="1"/>
          </p:cNvSpPr>
          <p:nvPr>
            <p:ph idx="1"/>
          </p:nvPr>
        </p:nvSpPr>
        <p:spPr>
          <a:xfrm>
            <a:off x="669771" y="1844676"/>
            <a:ext cx="10863417" cy="4248149"/>
          </a:xfrm>
        </p:spPr>
        <p:txBody>
          <a:bodyPr>
            <a:noAutofit/>
          </a:bodyPr>
          <a:lstStyle>
            <a:lvl1pPr marL="269875" indent="-269875">
              <a:lnSpc>
                <a:spcPct val="100000"/>
              </a:lnSpc>
              <a:buClr>
                <a:srgbClr val="5A00FF"/>
              </a:buClr>
              <a:buFont typeface="Arial" panose="020B0604020202020204" pitchFamily="34" charset="0"/>
              <a:buChar char="•"/>
              <a:defRPr sz="2400" b="0">
                <a:solidFill>
                  <a:srgbClr val="1A1A1A"/>
                </a:solidFill>
                <a:latin typeface="+mn-lt"/>
                <a:cs typeface="Fellix" pitchFamily="50" charset="0"/>
              </a:defRPr>
            </a:lvl1pPr>
            <a:lvl2pPr marL="266700" indent="-266700">
              <a:lnSpc>
                <a:spcPct val="100000"/>
              </a:lnSpc>
              <a:buFont typeface="Arial" panose="020B0604020202020204" pitchFamily="34" charset="0"/>
              <a:buChar char="•"/>
              <a:defRPr sz="2000"/>
            </a:lvl2pPr>
            <a:lvl3pPr marL="446088" indent="-265113">
              <a:lnSpc>
                <a:spcPct val="100000"/>
              </a:lnSpc>
              <a:buFont typeface="Arial" panose="020B0604020202020204" pitchFamily="34" charset="0"/>
              <a:buChar char="•"/>
              <a:defRPr sz="2000"/>
            </a:lvl3pPr>
            <a:lvl4pPr marL="360363" indent="268288">
              <a:lnSpc>
                <a:spcPct val="100000"/>
              </a:lnSpc>
              <a:buFont typeface="Arial" panose="020B0604020202020204" pitchFamily="34" charset="0"/>
              <a:buChar char="•"/>
              <a:defRPr sz="1800"/>
            </a:lvl4pPr>
            <a:lvl5pPr marL="536575" indent="-176213">
              <a:lnSpc>
                <a:spcPct val="100000"/>
              </a:lnSpc>
              <a:buFont typeface="Arial" panose="020B0604020202020204" pitchFamily="34" charset="0"/>
              <a:buChar char="•"/>
              <a:defRPr sz="1200"/>
            </a:lvl5pPr>
          </a:lstStyle>
          <a:p>
            <a:pPr lvl="0"/>
            <a:r>
              <a:rPr lang="de-DE"/>
              <a:t>Mastertextformat bearbeiten</a:t>
            </a:r>
          </a:p>
          <a:p>
            <a:pPr lvl="1"/>
            <a:r>
              <a:rPr lang="de-DE"/>
              <a:t>Zweite Ebene</a:t>
            </a:r>
          </a:p>
          <a:p>
            <a:pPr lvl="2"/>
            <a:r>
              <a:rPr lang="de-DE"/>
              <a:t>Dritte Ebene</a:t>
            </a:r>
          </a:p>
        </p:txBody>
      </p:sp>
      <p:sp>
        <p:nvSpPr>
          <p:cNvPr id="4" name="Text Placeholder 6">
            <a:extLst>
              <a:ext uri="{FF2B5EF4-FFF2-40B4-BE49-F238E27FC236}">
                <a16:creationId xmlns:a16="http://schemas.microsoft.com/office/drawing/2014/main" id="{B44D5FF3-293A-D0AC-80A5-2DC54677EA50}"/>
              </a:ext>
            </a:extLst>
          </p:cNvPr>
          <p:cNvSpPr>
            <a:spLocks noGrp="1"/>
          </p:cNvSpPr>
          <p:nvPr>
            <p:ph type="body" sz="quarter" idx="13"/>
          </p:nvPr>
        </p:nvSpPr>
        <p:spPr>
          <a:xfrm>
            <a:off x="9109276" y="136948"/>
            <a:ext cx="2431087" cy="325309"/>
          </a:xfrm>
        </p:spPr>
        <p:txBody>
          <a:bodyPr anchor="ctr">
            <a:normAutofit/>
          </a:bodyPr>
          <a:lstStyle>
            <a:lvl1pPr marL="0" indent="0" algn="r">
              <a:buNone/>
              <a:defRPr sz="1000">
                <a:solidFill>
                  <a:srgbClr val="1A1A1A"/>
                </a:solidFill>
                <a:latin typeface="+mn-lt"/>
              </a:defRPr>
            </a:lvl1pPr>
          </a:lstStyle>
          <a:p>
            <a:pPr lvl="0"/>
            <a:r>
              <a:rPr lang="de-DE"/>
              <a:t>Mastertextformat bearbeiten</a:t>
            </a:r>
          </a:p>
        </p:txBody>
      </p:sp>
      <p:sp>
        <p:nvSpPr>
          <p:cNvPr id="9" name="Text Placeholder 2">
            <a:extLst>
              <a:ext uri="{FF2B5EF4-FFF2-40B4-BE49-F238E27FC236}">
                <a16:creationId xmlns:a16="http://schemas.microsoft.com/office/drawing/2014/main" id="{DA7ED350-341E-F691-DE4C-5FE43E5FA64F}"/>
              </a:ext>
            </a:extLst>
          </p:cNvPr>
          <p:cNvSpPr>
            <a:spLocks noGrp="1"/>
          </p:cNvSpPr>
          <p:nvPr>
            <p:ph type="body" idx="14"/>
          </p:nvPr>
        </p:nvSpPr>
        <p:spPr>
          <a:xfrm>
            <a:off x="665989" y="1268413"/>
            <a:ext cx="10874374" cy="396875"/>
          </a:xfrm>
        </p:spPr>
        <p:txBody>
          <a:bodyPr lIns="72000">
            <a:noAutofit/>
          </a:bodyPr>
          <a:lstStyle>
            <a:lvl1pPr marL="0" indent="0">
              <a:buNone/>
              <a:defRPr lang="en-US" sz="1800" b="0" kern="1200" dirty="0">
                <a:solidFill>
                  <a:srgbClr val="1A1A1A"/>
                </a:solidFill>
                <a:latin typeface="Fellix SemiBold" pitchFamily="50" charset="0"/>
                <a:ea typeface="+mn-ea"/>
                <a:cs typeface="Fellix SemiBold"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90000"/>
              </a:lnSpc>
              <a:spcBef>
                <a:spcPts val="1000"/>
              </a:spcBef>
              <a:buFont typeface="Arial" panose="020B0604020202020204" pitchFamily="34" charset="0"/>
              <a:buNone/>
            </a:pPr>
            <a:r>
              <a:rPr lang="de-DE"/>
              <a:t>Mastertextformat bearbeiten</a:t>
            </a:r>
          </a:p>
        </p:txBody>
      </p:sp>
      <p:sp>
        <p:nvSpPr>
          <p:cNvPr id="7" name="Footer Placeholder 6">
            <a:extLst>
              <a:ext uri="{FF2B5EF4-FFF2-40B4-BE49-F238E27FC236}">
                <a16:creationId xmlns:a16="http://schemas.microsoft.com/office/drawing/2014/main" id="{7A3A3766-CD43-B317-17F6-F35A58C00D2D}"/>
              </a:ext>
            </a:extLst>
          </p:cNvPr>
          <p:cNvSpPr>
            <a:spLocks noGrp="1"/>
          </p:cNvSpPr>
          <p:nvPr>
            <p:ph type="ftr" sz="quarter" idx="15"/>
          </p:nvPr>
        </p:nvSpPr>
        <p:spPr/>
        <p:txBody>
          <a:bodyPr/>
          <a:lstStyle/>
          <a:p>
            <a:r>
              <a:rPr lang="en-GB"/>
              <a:t>Sensitivity: Internal Use</a:t>
            </a:r>
          </a:p>
        </p:txBody>
      </p:sp>
      <p:sp>
        <p:nvSpPr>
          <p:cNvPr id="8" name="Slide Number Placeholder 7">
            <a:extLst>
              <a:ext uri="{FF2B5EF4-FFF2-40B4-BE49-F238E27FC236}">
                <a16:creationId xmlns:a16="http://schemas.microsoft.com/office/drawing/2014/main" id="{B0D02CC3-1B44-28D1-ECD7-EBEDDB384FBE}"/>
              </a:ext>
            </a:extLst>
          </p:cNvPr>
          <p:cNvSpPr>
            <a:spLocks noGrp="1"/>
          </p:cNvSpPr>
          <p:nvPr>
            <p:ph type="sldNum" sz="quarter" idx="16"/>
          </p:nvPr>
        </p:nvSpPr>
        <p:spPr/>
        <p:txBody>
          <a:bodyPr/>
          <a:lstStyle/>
          <a:p>
            <a:fld id="{767FAF47-2C12-477A-BEDD-0D1E0B40AF98}" type="slidenum">
              <a:rPr lang="en-GB" smtClean="0"/>
              <a:pPr/>
              <a:t>‹Nr.›</a:t>
            </a:fld>
            <a:endParaRPr lang="en-GB"/>
          </a:p>
        </p:txBody>
      </p:sp>
    </p:spTree>
    <p:extLst>
      <p:ext uri="{BB962C8B-B14F-4D97-AF65-F5344CB8AC3E}">
        <p14:creationId xmlns:p14="http://schemas.microsoft.com/office/powerpoint/2010/main" val="88984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68DB-C158-9ACC-D614-6C489651BE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D5667B-477D-C21B-E4A7-DDAAE94CD8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EDBBCE-8F4C-6475-3626-DD4D49ADB6DE}"/>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5" name="Footer Placeholder 4">
            <a:extLst>
              <a:ext uri="{FF2B5EF4-FFF2-40B4-BE49-F238E27FC236}">
                <a16:creationId xmlns:a16="http://schemas.microsoft.com/office/drawing/2014/main" id="{2DD91AAC-B247-ED6F-61BD-F65AEFEC72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4C72F0-79EB-03AA-9AD1-D76ABFC2FC4D}"/>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271513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F82B-786D-5A98-FF0E-3B3CE82A22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6EA88C-F330-420D-BE28-E80150A06D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5432D-5C5E-3F0B-A08F-C22448C83994}"/>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5" name="Footer Placeholder 4">
            <a:extLst>
              <a:ext uri="{FF2B5EF4-FFF2-40B4-BE49-F238E27FC236}">
                <a16:creationId xmlns:a16="http://schemas.microsoft.com/office/drawing/2014/main" id="{A31E691B-D5E8-1FE0-44E9-A7EBC8C45F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214068-35DF-1491-EF96-6F1A4EB53CFA}"/>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173850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D01A7-ACB5-F2DF-0735-07A7A434EE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824AFA-B182-208D-A4CD-A22283700E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3DABD3-2F2D-DEFC-79C6-18B1B74FAE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1932EB-0A6E-0DB5-B0C0-E99B5C1CEF6F}"/>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6" name="Footer Placeholder 5">
            <a:extLst>
              <a:ext uri="{FF2B5EF4-FFF2-40B4-BE49-F238E27FC236}">
                <a16:creationId xmlns:a16="http://schemas.microsoft.com/office/drawing/2014/main" id="{330C0AAC-CDA3-365D-DA40-2CB86F60CD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798660-5F3D-B103-1E37-FDFE83EBFFC7}"/>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208883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2A5A-BB0E-4E9D-0514-F16B7EE9EB6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D1AD38-6E04-2D78-D20E-5DD2B307EC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831922-4EE3-3236-9860-24282CB7D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962CF1-D2F7-41BD-6F90-4BE249D6A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F7E261-B6AA-B82B-8D1B-5B35D83620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0934FD-27F7-907B-DB0F-5C9A6AB05829}"/>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8" name="Footer Placeholder 7">
            <a:extLst>
              <a:ext uri="{FF2B5EF4-FFF2-40B4-BE49-F238E27FC236}">
                <a16:creationId xmlns:a16="http://schemas.microsoft.com/office/drawing/2014/main" id="{4A2A0A34-6949-414C-9DBF-DEEB90D363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E83823-C950-8566-6DBA-2E4631B772A3}"/>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117774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5A82-C9D0-E355-A83A-7A9DF5584B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1E15D6-9EC5-CB60-45E8-8079D0F441FF}"/>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4" name="Footer Placeholder 3">
            <a:extLst>
              <a:ext uri="{FF2B5EF4-FFF2-40B4-BE49-F238E27FC236}">
                <a16:creationId xmlns:a16="http://schemas.microsoft.com/office/drawing/2014/main" id="{F8DBA466-8091-C5E3-EE63-02239036E2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E73479-6934-4070-775E-D29E590203FE}"/>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3090172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66F7D-B982-8042-24AE-38E545A752C4}"/>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3" name="Footer Placeholder 2">
            <a:extLst>
              <a:ext uri="{FF2B5EF4-FFF2-40B4-BE49-F238E27FC236}">
                <a16:creationId xmlns:a16="http://schemas.microsoft.com/office/drawing/2014/main" id="{79F5D786-4A02-E89E-6A79-AD392A6C4C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B150A8-5390-CFB8-EF97-FDEC92904775}"/>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229614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CFFB-F26B-31FB-74A8-68C816D7E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3FEF2B-5050-E3DC-0CAB-CCC9FEF17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F10F23-B15C-8A2A-4EAF-22D7CB575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4ECA9-7773-B879-68BE-EF116BFCEC2C}"/>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6" name="Footer Placeholder 5">
            <a:extLst>
              <a:ext uri="{FF2B5EF4-FFF2-40B4-BE49-F238E27FC236}">
                <a16:creationId xmlns:a16="http://schemas.microsoft.com/office/drawing/2014/main" id="{2E16BF6E-41C6-10AA-1A7A-38909A4C1B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6976CF-9AC5-3D83-DF5F-5EEADE54AA7C}"/>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268271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017D-4B42-EAC7-03BE-935CB4279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1387DA2-3D14-B7EC-C795-356B1969C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4459EB-AD5B-5C75-87D1-E0BFF591C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FEDF0-5809-A299-7859-6704DD78E725}"/>
              </a:ext>
            </a:extLst>
          </p:cNvPr>
          <p:cNvSpPr>
            <a:spLocks noGrp="1"/>
          </p:cNvSpPr>
          <p:nvPr>
            <p:ph type="dt" sz="half" idx="10"/>
          </p:nvPr>
        </p:nvSpPr>
        <p:spPr/>
        <p:txBody>
          <a:bodyPr/>
          <a:lstStyle/>
          <a:p>
            <a:fld id="{857B2442-3CA8-4EC2-BD8E-6CF8FC48541F}" type="datetimeFigureOut">
              <a:rPr lang="en-GB" smtClean="0"/>
              <a:t>02/04/2025</a:t>
            </a:fld>
            <a:endParaRPr lang="en-GB"/>
          </a:p>
        </p:txBody>
      </p:sp>
      <p:sp>
        <p:nvSpPr>
          <p:cNvPr id="6" name="Footer Placeholder 5">
            <a:extLst>
              <a:ext uri="{FF2B5EF4-FFF2-40B4-BE49-F238E27FC236}">
                <a16:creationId xmlns:a16="http://schemas.microsoft.com/office/drawing/2014/main" id="{8DE0D723-CE8E-2025-B702-D7BA016AD0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E6451E-A5E4-E8FC-DAA2-E11819BB4195}"/>
              </a:ext>
            </a:extLst>
          </p:cNvPr>
          <p:cNvSpPr>
            <a:spLocks noGrp="1"/>
          </p:cNvSpPr>
          <p:nvPr>
            <p:ph type="sldNum" sz="quarter" idx="12"/>
          </p:nvPr>
        </p:nvSpPr>
        <p:spPr/>
        <p:txBody>
          <a:bodyPr/>
          <a:lstStyle/>
          <a:p>
            <a:fld id="{7CC2785F-3BD8-4CE6-BD44-93ED3D5AE6EB}" type="slidenum">
              <a:rPr lang="en-GB" smtClean="0"/>
              <a:t>‹Nr.›</a:t>
            </a:fld>
            <a:endParaRPr lang="en-GB"/>
          </a:p>
        </p:txBody>
      </p:sp>
    </p:spTree>
    <p:extLst>
      <p:ext uri="{BB962C8B-B14F-4D97-AF65-F5344CB8AC3E}">
        <p14:creationId xmlns:p14="http://schemas.microsoft.com/office/powerpoint/2010/main" val="33626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758119-1F9E-0A3B-DB47-ECB0E04A5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E6064F-BA08-E655-2C72-3725057C3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235BE5-D26A-E8AA-C2B7-313DC36217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B2442-3CA8-4EC2-BD8E-6CF8FC48541F}" type="datetimeFigureOut">
              <a:rPr lang="en-GB" smtClean="0"/>
              <a:t>02/04/2025</a:t>
            </a:fld>
            <a:endParaRPr lang="en-GB"/>
          </a:p>
        </p:txBody>
      </p:sp>
      <p:sp>
        <p:nvSpPr>
          <p:cNvPr id="5" name="Footer Placeholder 4">
            <a:extLst>
              <a:ext uri="{FF2B5EF4-FFF2-40B4-BE49-F238E27FC236}">
                <a16:creationId xmlns:a16="http://schemas.microsoft.com/office/drawing/2014/main" id="{2593BDC2-EE14-5F49-D297-5AFD3E48A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2DCD3C-2D91-31BF-65E0-7F506140B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2785F-3BD8-4CE6-BD44-93ED3D5AE6EB}" type="slidenum">
              <a:rPr lang="en-GB" smtClean="0"/>
              <a:t>‹Nr.›</a:t>
            </a:fld>
            <a:endParaRPr lang="en-GB"/>
          </a:p>
        </p:txBody>
      </p:sp>
      <p:pic>
        <p:nvPicPr>
          <p:cNvPr id="7" name="Grafik 6" descr="Ein Bild, das Licht, Blau, Wasser, Verschwommen enthält.&#10;&#10;KI-generierte Inhalte können fehlerhaft sein.">
            <a:extLst>
              <a:ext uri="{FF2B5EF4-FFF2-40B4-BE49-F238E27FC236}">
                <a16:creationId xmlns:a16="http://schemas.microsoft.com/office/drawing/2014/main" id="{81B75DF6-856B-83B0-E5F9-AC4420DD61EF}"/>
              </a:ext>
            </a:extLst>
          </p:cNvPr>
          <p:cNvPicPr>
            <a:picLocks noChangeAspect="1"/>
          </p:cNvPicPr>
          <p:nvPr userDrawn="1"/>
        </p:nvPicPr>
        <p:blipFill>
          <a:blip r:embed="rId14">
            <a:extLst>
              <a:ext uri="{28A0092B-C50C-407E-A947-70E740481C1C}">
                <a14:useLocalDpi xmlns:a14="http://schemas.microsoft.com/office/drawing/2010/main" val="0"/>
              </a:ext>
            </a:extLst>
          </a:blip>
          <a:srcRect l="16067" b="16067"/>
          <a:stretch/>
        </p:blipFill>
        <p:spPr>
          <a:xfrm>
            <a:off x="0" y="0"/>
            <a:ext cx="12192000" cy="6858000"/>
          </a:xfrm>
          <a:prstGeom prst="rect">
            <a:avLst/>
          </a:prstGeom>
        </p:spPr>
      </p:pic>
    </p:spTree>
    <p:extLst>
      <p:ext uri="{BB962C8B-B14F-4D97-AF65-F5344CB8AC3E}">
        <p14:creationId xmlns:p14="http://schemas.microsoft.com/office/powerpoint/2010/main" val="1988281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Kleidung, Menschliches Gesicht, Mann, Screenshot enthält.&#10;&#10;KI-generierte Inhalte können fehlerhaft sein.">
            <a:extLst>
              <a:ext uri="{FF2B5EF4-FFF2-40B4-BE49-F238E27FC236}">
                <a16:creationId xmlns:a16="http://schemas.microsoft.com/office/drawing/2014/main" id="{C66F44EF-0BB3-5704-54BE-34417694F77D}"/>
              </a:ext>
            </a:extLst>
          </p:cNvPr>
          <p:cNvPicPr>
            <a:picLocks noChangeAspect="1"/>
          </p:cNvPicPr>
          <p:nvPr/>
        </p:nvPicPr>
        <p:blipFill>
          <a:blip r:embed="rId2">
            <a:extLst>
              <a:ext uri="{28A0092B-C50C-407E-A947-70E740481C1C}">
                <a14:useLocalDpi xmlns:a14="http://schemas.microsoft.com/office/drawing/2010/main" val="0"/>
              </a:ext>
            </a:extLst>
          </a:blip>
          <a:srcRect t="20730" b="11392"/>
          <a:stretch/>
        </p:blipFill>
        <p:spPr>
          <a:xfrm>
            <a:off x="0" y="0"/>
            <a:ext cx="12295908" cy="6858000"/>
          </a:xfrm>
          <a:prstGeom prst="rect">
            <a:avLst/>
          </a:prstGeom>
        </p:spPr>
      </p:pic>
      <p:sp>
        <p:nvSpPr>
          <p:cNvPr id="17" name="Title 1">
            <a:extLst>
              <a:ext uri="{FF2B5EF4-FFF2-40B4-BE49-F238E27FC236}">
                <a16:creationId xmlns:a16="http://schemas.microsoft.com/office/drawing/2014/main" id="{93249DE4-2FEA-CAE1-19C8-C12CF6702469}"/>
              </a:ext>
            </a:extLst>
          </p:cNvPr>
          <p:cNvSpPr txBox="1">
            <a:spLocks/>
          </p:cNvSpPr>
          <p:nvPr/>
        </p:nvSpPr>
        <p:spPr>
          <a:xfrm>
            <a:off x="0" y="-736973"/>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4000" b="1" i="1" dirty="0">
              <a:latin typeface="Motiva Sans" pitchFamily="2" charset="77"/>
              <a:ea typeface="Motiva Sans" pitchFamily="2" charset="77"/>
            </a:endParaRPr>
          </a:p>
        </p:txBody>
      </p:sp>
      <p:sp>
        <p:nvSpPr>
          <p:cNvPr id="5" name="TextBox 4">
            <a:extLst>
              <a:ext uri="{FF2B5EF4-FFF2-40B4-BE49-F238E27FC236}">
                <a16:creationId xmlns:a16="http://schemas.microsoft.com/office/drawing/2014/main" id="{2781A4E1-6868-3010-18C9-47C1E3EA12FF}"/>
              </a:ext>
            </a:extLst>
          </p:cNvPr>
          <p:cNvSpPr txBox="1"/>
          <p:nvPr/>
        </p:nvSpPr>
        <p:spPr>
          <a:xfrm>
            <a:off x="-303373" y="213836"/>
            <a:ext cx="12192000" cy="553998"/>
          </a:xfrm>
          <a:prstGeom prst="rect">
            <a:avLst/>
          </a:prstGeom>
          <a:noFill/>
        </p:spPr>
        <p:txBody>
          <a:bodyPr wrap="square">
            <a:spAutoFit/>
          </a:bodyPr>
          <a:lstStyle/>
          <a:p>
            <a:pPr algn="ctr"/>
            <a:r>
              <a:rPr lang="en-GB" sz="3000" b="1" dirty="0">
                <a:solidFill>
                  <a:schemeClr val="bg1"/>
                </a:solidFill>
                <a:latin typeface="Motiva Sans Extrabold" pitchFamily="2" charset="77"/>
                <a:ea typeface="Motiva Sans Extrabold" pitchFamily="2" charset="77"/>
              </a:rPr>
              <a:t>Let’s meet:</a:t>
            </a:r>
            <a:endParaRPr lang="en-US" sz="3000" dirty="0"/>
          </a:p>
        </p:txBody>
      </p:sp>
      <p:sp>
        <p:nvSpPr>
          <p:cNvPr id="3" name="Textfeld 2">
            <a:extLst>
              <a:ext uri="{FF2B5EF4-FFF2-40B4-BE49-F238E27FC236}">
                <a16:creationId xmlns:a16="http://schemas.microsoft.com/office/drawing/2014/main" id="{3F414962-C7E5-64A2-5B62-022E5DF060A1}"/>
              </a:ext>
            </a:extLst>
          </p:cNvPr>
          <p:cNvSpPr txBox="1"/>
          <p:nvPr/>
        </p:nvSpPr>
        <p:spPr>
          <a:xfrm>
            <a:off x="254000" y="5905500"/>
            <a:ext cx="3949700" cy="461665"/>
          </a:xfrm>
          <a:prstGeom prst="rect">
            <a:avLst/>
          </a:prstGeom>
          <a:noFill/>
        </p:spPr>
        <p:txBody>
          <a:bodyPr wrap="square" rtlCol="0">
            <a:spAutoFit/>
          </a:bodyPr>
          <a:lstStyle/>
          <a:p>
            <a:r>
              <a:rPr lang="de-DE" sz="1200" b="1" dirty="0">
                <a:solidFill>
                  <a:srgbClr val="FED676"/>
                </a:solidFill>
                <a:latin typeface="Motiva Sans Extrabold" pitchFamily="2" charset="77"/>
              </a:rPr>
              <a:t>Teil 1 : Arbeitsimpuls vor dem Theaterbesuch</a:t>
            </a:r>
          </a:p>
          <a:p>
            <a:r>
              <a:rPr lang="de-DE" sz="1200" b="1" dirty="0">
                <a:solidFill>
                  <a:srgbClr val="FED676"/>
                </a:solidFill>
                <a:latin typeface="Motiva Sans Extrabold" pitchFamily="2" charset="77"/>
              </a:rPr>
              <a:t>Unterrichtspräsentation</a:t>
            </a:r>
          </a:p>
        </p:txBody>
      </p:sp>
    </p:spTree>
    <p:extLst>
      <p:ext uri="{BB962C8B-B14F-4D97-AF65-F5344CB8AC3E}">
        <p14:creationId xmlns:p14="http://schemas.microsoft.com/office/powerpoint/2010/main" val="1796779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52E1991F-C4DF-F80B-993D-30A40763D614}"/>
              </a:ext>
            </a:extLst>
          </p:cNvPr>
          <p:cNvSpPr txBox="1">
            <a:spLocks/>
          </p:cNvSpPr>
          <p:nvPr/>
        </p:nvSpPr>
        <p:spPr>
          <a:xfrm>
            <a:off x="977900" y="2207389"/>
            <a:ext cx="7594600" cy="3037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de-DE" dirty="0">
                <a:solidFill>
                  <a:schemeClr val="bg1"/>
                </a:solidFill>
                <a:latin typeface="Motiva Sans" pitchFamily="2" charset="77"/>
              </a:rPr>
              <a:t>Der Schauspieler und Stimmenimitator Daniel hat in einer chaotischen Scheidung das Sorgerecht  für seine 3 Kinder verloren. Um seinen Kindern nahe zu bleiben, schafft er das Alter Ego des schottischen Kindermädchens </a:t>
            </a:r>
            <a:r>
              <a:rPr lang="de-DE" dirty="0" err="1">
                <a:solidFill>
                  <a:schemeClr val="bg1"/>
                </a:solidFill>
                <a:latin typeface="Motiva Sans" pitchFamily="2" charset="77"/>
              </a:rPr>
              <a:t>Euphegenia</a:t>
            </a:r>
            <a:r>
              <a:rPr lang="de-DE" dirty="0">
                <a:solidFill>
                  <a:schemeClr val="bg1"/>
                </a:solidFill>
                <a:latin typeface="Motiva Sans" pitchFamily="2" charset="77"/>
              </a:rPr>
              <a:t> </a:t>
            </a:r>
            <a:r>
              <a:rPr lang="de-DE" dirty="0" err="1">
                <a:solidFill>
                  <a:schemeClr val="bg1"/>
                </a:solidFill>
                <a:latin typeface="Motiva Sans" pitchFamily="2" charset="77"/>
              </a:rPr>
              <a:t>Doubtfire</a:t>
            </a:r>
            <a:r>
              <a:rPr lang="de-DE" dirty="0">
                <a:solidFill>
                  <a:schemeClr val="bg1"/>
                </a:solidFill>
                <a:latin typeface="Motiva Sans" pitchFamily="2" charset="77"/>
              </a:rPr>
              <a:t>, und heuert als Nanny bei seiner Ex-Frau Miranda an. Als seine neue Figur ein Eigenleben entwickelt, lehrt </a:t>
            </a:r>
            <a:r>
              <a:rPr lang="de-DE" dirty="0" err="1">
                <a:solidFill>
                  <a:schemeClr val="bg1"/>
                </a:solidFill>
                <a:latin typeface="Motiva Sans" pitchFamily="2" charset="77"/>
              </a:rPr>
              <a:t>Mrs.</a:t>
            </a:r>
            <a:r>
              <a:rPr lang="de-DE" dirty="0">
                <a:solidFill>
                  <a:schemeClr val="bg1"/>
                </a:solidFill>
                <a:latin typeface="Motiva Sans" pitchFamily="2" charset="77"/>
              </a:rPr>
              <a:t> </a:t>
            </a:r>
            <a:r>
              <a:rPr lang="de-DE" dirty="0" err="1">
                <a:solidFill>
                  <a:schemeClr val="bg1"/>
                </a:solidFill>
                <a:latin typeface="Motiva Sans" pitchFamily="2" charset="77"/>
              </a:rPr>
              <a:t>Doubtfire</a:t>
            </a:r>
            <a:r>
              <a:rPr lang="de-DE" dirty="0">
                <a:solidFill>
                  <a:schemeClr val="bg1"/>
                </a:solidFill>
                <a:latin typeface="Motiva Sans" pitchFamily="2" charset="77"/>
              </a:rPr>
              <a:t> Daniel mehr über das Vatersein, als er erwartet hat. </a:t>
            </a:r>
            <a:br>
              <a:rPr lang="de-DE" dirty="0">
                <a:solidFill>
                  <a:schemeClr val="bg1"/>
                </a:solidFill>
                <a:latin typeface="Motiva Sans" pitchFamily="2" charset="77"/>
              </a:rPr>
            </a:br>
            <a:endParaRPr lang="en-GB" dirty="0">
              <a:solidFill>
                <a:schemeClr val="bg1"/>
              </a:solidFill>
              <a:latin typeface="Motiva Sans" pitchFamily="2" charset="77"/>
            </a:endParaRPr>
          </a:p>
        </p:txBody>
      </p:sp>
      <p:pic>
        <p:nvPicPr>
          <p:cNvPr id="8" name="Picture 7" descr="A person holding a broom&#10;&#10;Description automatically generated with medium confidence">
            <a:extLst>
              <a:ext uri="{FF2B5EF4-FFF2-40B4-BE49-F238E27FC236}">
                <a16:creationId xmlns:a16="http://schemas.microsoft.com/office/drawing/2014/main" id="{C023FDAF-D508-F109-908B-5563E65B34E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20957" y="0"/>
            <a:ext cx="6950835" cy="6964686"/>
          </a:xfrm>
          <a:prstGeom prst="rect">
            <a:avLst/>
          </a:prstGeom>
        </p:spPr>
      </p:pic>
      <p:sp>
        <p:nvSpPr>
          <p:cNvPr id="4" name="Subtitle 2">
            <a:extLst>
              <a:ext uri="{FF2B5EF4-FFF2-40B4-BE49-F238E27FC236}">
                <a16:creationId xmlns:a16="http://schemas.microsoft.com/office/drawing/2014/main" id="{C1499C51-9266-D91C-212F-8FC7D77500DB}"/>
              </a:ext>
            </a:extLst>
          </p:cNvPr>
          <p:cNvSpPr>
            <a:spLocks noGrp="1"/>
          </p:cNvSpPr>
          <p:nvPr>
            <p:ph type="subTitle" idx="1"/>
          </p:nvPr>
        </p:nvSpPr>
        <p:spPr>
          <a:xfrm>
            <a:off x="12700" y="432764"/>
            <a:ext cx="8343900" cy="891572"/>
          </a:xfrm>
        </p:spPr>
        <p:txBody>
          <a:bodyPr>
            <a:normAutofit/>
          </a:bodyPr>
          <a:lstStyle/>
          <a:p>
            <a:pPr>
              <a:lnSpc>
                <a:spcPct val="100000"/>
              </a:lnSpc>
              <a:spcBef>
                <a:spcPts val="400"/>
              </a:spcBef>
            </a:pPr>
            <a:r>
              <a:rPr lang="en-GB" sz="4000" b="1" dirty="0">
                <a:solidFill>
                  <a:srgbClr val="FED676"/>
                </a:solidFill>
                <a:latin typeface="Motiva Sans Extrabold" pitchFamily="2" charset="77"/>
                <a:ea typeface="Motiva Sans Extrabold" pitchFamily="2" charset="77"/>
              </a:rPr>
              <a:t>MRS DOUBTFIRE DAS MUSICAL</a:t>
            </a:r>
          </a:p>
        </p:txBody>
      </p:sp>
      <p:sp>
        <p:nvSpPr>
          <p:cNvPr id="2" name="Textfeld 1">
            <a:extLst>
              <a:ext uri="{FF2B5EF4-FFF2-40B4-BE49-F238E27FC236}">
                <a16:creationId xmlns:a16="http://schemas.microsoft.com/office/drawing/2014/main" id="{20A4721C-CFF1-693A-3898-22BE1427FEFF}"/>
              </a:ext>
            </a:extLst>
          </p:cNvPr>
          <p:cNvSpPr txBox="1"/>
          <p:nvPr/>
        </p:nvSpPr>
        <p:spPr>
          <a:xfrm>
            <a:off x="374650" y="5974264"/>
            <a:ext cx="1206500" cy="307777"/>
          </a:xfrm>
          <a:prstGeom prst="rect">
            <a:avLst/>
          </a:prstGeom>
          <a:noFill/>
        </p:spPr>
        <p:txBody>
          <a:bodyPr wrap="square" rtlCol="0">
            <a:spAutoFit/>
          </a:bodyPr>
          <a:lstStyle/>
          <a:p>
            <a:r>
              <a:rPr lang="de-DE" sz="1400" b="1" dirty="0">
                <a:solidFill>
                  <a:srgbClr val="FED676"/>
                </a:solidFill>
                <a:latin typeface="Motiva Sans Extrabold" pitchFamily="2" charset="77"/>
              </a:rPr>
              <a:t>AUFGABE 1</a:t>
            </a:r>
          </a:p>
        </p:txBody>
      </p:sp>
    </p:spTree>
    <p:extLst>
      <p:ext uri="{BB962C8B-B14F-4D97-AF65-F5344CB8AC3E}">
        <p14:creationId xmlns:p14="http://schemas.microsoft.com/office/powerpoint/2010/main" val="3598522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C1499C51-9266-D91C-212F-8FC7D77500DB}"/>
              </a:ext>
            </a:extLst>
          </p:cNvPr>
          <p:cNvSpPr>
            <a:spLocks noGrp="1"/>
          </p:cNvSpPr>
          <p:nvPr>
            <p:ph type="subTitle" idx="1"/>
          </p:nvPr>
        </p:nvSpPr>
        <p:spPr>
          <a:xfrm>
            <a:off x="368643" y="375678"/>
            <a:ext cx="8343900" cy="1856722"/>
          </a:xfrm>
        </p:spPr>
        <p:txBody>
          <a:bodyPr>
            <a:normAutofit/>
          </a:bodyPr>
          <a:lstStyle/>
          <a:p>
            <a:pPr algn="l">
              <a:lnSpc>
                <a:spcPct val="100000"/>
              </a:lnSpc>
              <a:spcBef>
                <a:spcPts val="400"/>
              </a:spcBef>
            </a:pPr>
            <a:r>
              <a:rPr lang="en-GB" sz="4000" b="1" dirty="0">
                <a:solidFill>
                  <a:srgbClr val="FED676"/>
                </a:solidFill>
                <a:latin typeface="Motiva Sans Extrabold" pitchFamily="2" charset="77"/>
                <a:ea typeface="Motiva Sans Extrabold" pitchFamily="2" charset="77"/>
              </a:rPr>
              <a:t>ERWARTUNGEN: </a:t>
            </a:r>
            <a:r>
              <a:rPr lang="en-GB" sz="4000" b="1" dirty="0" err="1">
                <a:solidFill>
                  <a:srgbClr val="FED676"/>
                </a:solidFill>
                <a:latin typeface="Motiva Sans Extrabold" pitchFamily="2" charset="77"/>
                <a:ea typeface="Motiva Sans Extrabold" pitchFamily="2" charset="77"/>
              </a:rPr>
              <a:t>überlegen</a:t>
            </a:r>
            <a:r>
              <a:rPr lang="en-GB" sz="4000" b="1" dirty="0">
                <a:solidFill>
                  <a:srgbClr val="FED676"/>
                </a:solidFill>
                <a:latin typeface="Motiva Sans Extrabold" pitchFamily="2" charset="77"/>
                <a:ea typeface="Motiva Sans Extrabold" pitchFamily="2" charset="77"/>
              </a:rPr>
              <a:t>, </a:t>
            </a:r>
            <a:r>
              <a:rPr lang="en-GB" sz="4000" b="1" dirty="0" err="1">
                <a:solidFill>
                  <a:srgbClr val="FED676"/>
                </a:solidFill>
                <a:latin typeface="Motiva Sans Extrabold" pitchFamily="2" charset="77"/>
                <a:ea typeface="Motiva Sans Extrabold" pitchFamily="2" charset="77"/>
              </a:rPr>
              <a:t>beschreiben</a:t>
            </a:r>
            <a:r>
              <a:rPr lang="en-GB" sz="4000" b="1" dirty="0">
                <a:solidFill>
                  <a:srgbClr val="FED676"/>
                </a:solidFill>
                <a:latin typeface="Motiva Sans Extrabold" pitchFamily="2" charset="77"/>
                <a:ea typeface="Motiva Sans Extrabold" pitchFamily="2" charset="77"/>
              </a:rPr>
              <a:t>, </a:t>
            </a:r>
            <a:r>
              <a:rPr lang="en-GB" sz="4000" b="1" dirty="0" err="1">
                <a:solidFill>
                  <a:srgbClr val="FED676"/>
                </a:solidFill>
                <a:latin typeface="Motiva Sans Extrabold" pitchFamily="2" charset="77"/>
                <a:ea typeface="Motiva Sans Extrabold" pitchFamily="2" charset="77"/>
              </a:rPr>
              <a:t>diskutieren</a:t>
            </a:r>
            <a:endParaRPr lang="en-GB" sz="4000" b="1" dirty="0">
              <a:solidFill>
                <a:srgbClr val="FED676"/>
              </a:solidFill>
              <a:latin typeface="Motiva Sans Extrabold" pitchFamily="2" charset="77"/>
              <a:ea typeface="Motiva Sans Extrabold" pitchFamily="2" charset="77"/>
            </a:endParaRPr>
          </a:p>
        </p:txBody>
      </p:sp>
      <p:sp>
        <p:nvSpPr>
          <p:cNvPr id="5" name="Subtitle 2">
            <a:extLst>
              <a:ext uri="{FF2B5EF4-FFF2-40B4-BE49-F238E27FC236}">
                <a16:creationId xmlns:a16="http://schemas.microsoft.com/office/drawing/2014/main" id="{52E1991F-C4DF-F80B-993D-30A40763D614}"/>
              </a:ext>
            </a:extLst>
          </p:cNvPr>
          <p:cNvSpPr txBox="1">
            <a:spLocks/>
          </p:cNvSpPr>
          <p:nvPr/>
        </p:nvSpPr>
        <p:spPr>
          <a:xfrm>
            <a:off x="368643" y="1862822"/>
            <a:ext cx="7996881" cy="51018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73050" indent="-273050" algn="l">
              <a:lnSpc>
                <a:spcPct val="100000"/>
              </a:lnSpc>
              <a:buAutoNum type="arabicParenR"/>
            </a:pPr>
            <a:r>
              <a:rPr lang="de-DE" sz="2000" dirty="0">
                <a:solidFill>
                  <a:schemeClr val="bg1"/>
                </a:solidFill>
                <a:latin typeface="Motiva Sans" pitchFamily="2" charset="77"/>
                <a:ea typeface="Motiva Sans" pitchFamily="2" charset="77"/>
              </a:rPr>
              <a:t>Was erwartest Du aufgrund der Inhaltsangabe und der Rezension im Theater zu sehen? </a:t>
            </a:r>
          </a:p>
          <a:p>
            <a:pPr algn="l">
              <a:lnSpc>
                <a:spcPct val="100000"/>
              </a:lnSpc>
            </a:pPr>
            <a:endParaRPr lang="de-DE" sz="2000" dirty="0">
              <a:solidFill>
                <a:schemeClr val="bg1"/>
              </a:solidFill>
              <a:latin typeface="Motiva Sans" pitchFamily="2" charset="77"/>
              <a:ea typeface="Motiva Sans" pitchFamily="2" charset="77"/>
            </a:endParaRPr>
          </a:p>
          <a:p>
            <a:pPr marL="0" indent="0" algn="l">
              <a:lnSpc>
                <a:spcPct val="100000"/>
              </a:lnSpc>
              <a:buNone/>
            </a:pPr>
            <a:r>
              <a:rPr lang="de-DE" sz="2000" dirty="0">
                <a:solidFill>
                  <a:schemeClr val="bg1"/>
                </a:solidFill>
                <a:latin typeface="Motiva Sans" pitchFamily="2" charset="77"/>
                <a:ea typeface="Motiva Sans" pitchFamily="2" charset="77"/>
              </a:rPr>
              <a:t>2) Hast Du den Film „</a:t>
            </a:r>
            <a:r>
              <a:rPr lang="de-DE" sz="2000" dirty="0" err="1">
                <a:solidFill>
                  <a:schemeClr val="bg1"/>
                </a:solidFill>
                <a:latin typeface="Motiva Sans" pitchFamily="2" charset="77"/>
                <a:ea typeface="Motiva Sans" pitchFamily="2" charset="77"/>
              </a:rPr>
              <a:t>Mrs.</a:t>
            </a:r>
            <a:r>
              <a:rPr lang="de-DE" sz="2000" dirty="0">
                <a:solidFill>
                  <a:schemeClr val="bg1"/>
                </a:solidFill>
                <a:latin typeface="Motiva Sans" pitchFamily="2" charset="77"/>
                <a:ea typeface="Motiva Sans" pitchFamily="2" charset="77"/>
              </a:rPr>
              <a:t> </a:t>
            </a:r>
            <a:r>
              <a:rPr lang="de-DE" sz="2000" dirty="0" err="1">
                <a:solidFill>
                  <a:schemeClr val="bg1"/>
                </a:solidFill>
                <a:latin typeface="Motiva Sans" pitchFamily="2" charset="77"/>
                <a:ea typeface="Motiva Sans" pitchFamily="2" charset="77"/>
              </a:rPr>
              <a:t>Doubtfire</a:t>
            </a:r>
            <a:r>
              <a:rPr lang="de-DE" sz="2000" dirty="0">
                <a:solidFill>
                  <a:schemeClr val="bg1"/>
                </a:solidFill>
                <a:latin typeface="Motiva Sans" pitchFamily="2" charset="77"/>
                <a:ea typeface="Motiva Sans" pitchFamily="2" charset="77"/>
              </a:rPr>
              <a:t>“ gesehen? Wenn ja, woran kannst Du dich erinnern? </a:t>
            </a:r>
          </a:p>
          <a:p>
            <a:pPr marL="0" indent="0" algn="l">
              <a:lnSpc>
                <a:spcPct val="100000"/>
              </a:lnSpc>
              <a:buNone/>
            </a:pPr>
            <a:endParaRPr lang="de-DE" sz="2000" dirty="0">
              <a:solidFill>
                <a:schemeClr val="bg1"/>
              </a:solidFill>
              <a:latin typeface="Motiva Sans" pitchFamily="2" charset="77"/>
              <a:ea typeface="Motiva Sans" pitchFamily="2" charset="77"/>
            </a:endParaRPr>
          </a:p>
          <a:p>
            <a:pPr marL="0" indent="0" algn="l">
              <a:lnSpc>
                <a:spcPct val="100000"/>
              </a:lnSpc>
              <a:buNone/>
            </a:pPr>
            <a:r>
              <a:rPr lang="de-DE" sz="2000" dirty="0">
                <a:solidFill>
                  <a:schemeClr val="bg1"/>
                </a:solidFill>
                <a:latin typeface="Motiva Sans" pitchFamily="2" charset="77"/>
                <a:ea typeface="Motiva Sans" pitchFamily="2" charset="77"/>
              </a:rPr>
              <a:t>3) Wie wird sich das Musical deiner Meinung nach vom Film unterscheiden? </a:t>
            </a:r>
            <a:endParaRPr lang="en-GB" sz="2000" dirty="0">
              <a:solidFill>
                <a:schemeClr val="bg1"/>
              </a:solidFill>
              <a:latin typeface="Motiva Sans" pitchFamily="2" charset="77"/>
              <a:ea typeface="Motiva Sans" pitchFamily="2" charset="77"/>
            </a:endParaRPr>
          </a:p>
        </p:txBody>
      </p:sp>
      <p:pic>
        <p:nvPicPr>
          <p:cNvPr id="3" name="Picture 2" descr="A picture containing clothing, human face, person, smile&#10;&#10;Description automatically generated">
            <a:extLst>
              <a:ext uri="{FF2B5EF4-FFF2-40B4-BE49-F238E27FC236}">
                <a16:creationId xmlns:a16="http://schemas.microsoft.com/office/drawing/2014/main" id="{28B52476-622F-EEB4-B4EB-D76F70131C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64993" y="172994"/>
            <a:ext cx="7751108" cy="7751108"/>
          </a:xfrm>
          <a:prstGeom prst="rect">
            <a:avLst/>
          </a:prstGeom>
        </p:spPr>
      </p:pic>
      <p:sp>
        <p:nvSpPr>
          <p:cNvPr id="2" name="Textfeld 1">
            <a:extLst>
              <a:ext uri="{FF2B5EF4-FFF2-40B4-BE49-F238E27FC236}">
                <a16:creationId xmlns:a16="http://schemas.microsoft.com/office/drawing/2014/main" id="{109B7F04-AC42-047C-122B-9696EEE448EF}"/>
              </a:ext>
            </a:extLst>
          </p:cNvPr>
          <p:cNvSpPr txBox="1"/>
          <p:nvPr/>
        </p:nvSpPr>
        <p:spPr>
          <a:xfrm>
            <a:off x="374650" y="5974264"/>
            <a:ext cx="1206500" cy="307777"/>
          </a:xfrm>
          <a:prstGeom prst="rect">
            <a:avLst/>
          </a:prstGeom>
          <a:noFill/>
        </p:spPr>
        <p:txBody>
          <a:bodyPr wrap="square" rtlCol="0">
            <a:spAutoFit/>
          </a:bodyPr>
          <a:lstStyle/>
          <a:p>
            <a:r>
              <a:rPr lang="de-DE" sz="1400" b="1" dirty="0">
                <a:solidFill>
                  <a:srgbClr val="FED676"/>
                </a:solidFill>
                <a:latin typeface="Motiva Sans Extrabold" pitchFamily="2" charset="77"/>
              </a:rPr>
              <a:t>AUFGABE 1</a:t>
            </a:r>
          </a:p>
        </p:txBody>
      </p:sp>
    </p:spTree>
    <p:extLst>
      <p:ext uri="{BB962C8B-B14F-4D97-AF65-F5344CB8AC3E}">
        <p14:creationId xmlns:p14="http://schemas.microsoft.com/office/powerpoint/2010/main" val="2488574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B5178-DD17-3476-4D8A-F1DC129927DC}"/>
            </a:ext>
          </a:extLst>
        </p:cNvPr>
        <p:cNvGrpSpPr/>
        <p:nvPr/>
      </p:nvGrpSpPr>
      <p:grpSpPr>
        <a:xfrm>
          <a:off x="0" y="0"/>
          <a:ext cx="0" cy="0"/>
          <a:chOff x="0" y="0"/>
          <a:chExt cx="0" cy="0"/>
        </a:xfrm>
      </p:grpSpPr>
      <p:sp>
        <p:nvSpPr>
          <p:cNvPr id="10" name="Pfeil: eingekerbt nach rechts 9">
            <a:extLst>
              <a:ext uri="{FF2B5EF4-FFF2-40B4-BE49-F238E27FC236}">
                <a16:creationId xmlns:a16="http://schemas.microsoft.com/office/drawing/2014/main" id="{3252753E-DC76-8784-12CC-DF1E6403542A}"/>
              </a:ext>
            </a:extLst>
          </p:cNvPr>
          <p:cNvSpPr/>
          <p:nvPr/>
        </p:nvSpPr>
        <p:spPr>
          <a:xfrm>
            <a:off x="243543" y="3021665"/>
            <a:ext cx="11916698" cy="1877510"/>
          </a:xfrm>
          <a:prstGeom prst="notchedRightArrow">
            <a:avLst/>
          </a:prstGeom>
          <a:solidFill>
            <a:srgbClr val="51B6E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3" name="Freihandform: Form 12">
            <a:extLst>
              <a:ext uri="{FF2B5EF4-FFF2-40B4-BE49-F238E27FC236}">
                <a16:creationId xmlns:a16="http://schemas.microsoft.com/office/drawing/2014/main" id="{28F24AD0-1C55-801E-76C7-AB3531C5350D}"/>
              </a:ext>
            </a:extLst>
          </p:cNvPr>
          <p:cNvSpPr/>
          <p:nvPr/>
        </p:nvSpPr>
        <p:spPr>
          <a:xfrm>
            <a:off x="3925579" y="1448159"/>
            <a:ext cx="1274393" cy="1877510"/>
          </a:xfrm>
          <a:custGeom>
            <a:avLst/>
            <a:gdLst>
              <a:gd name="connsiteX0" fmla="*/ 0 w 1274393"/>
              <a:gd name="connsiteY0" fmla="*/ 212403 h 1877510"/>
              <a:gd name="connsiteX1" fmla="*/ 212403 w 1274393"/>
              <a:gd name="connsiteY1" fmla="*/ 0 h 1877510"/>
              <a:gd name="connsiteX2" fmla="*/ 1061990 w 1274393"/>
              <a:gd name="connsiteY2" fmla="*/ 0 h 1877510"/>
              <a:gd name="connsiteX3" fmla="*/ 1274393 w 1274393"/>
              <a:gd name="connsiteY3" fmla="*/ 212403 h 1877510"/>
              <a:gd name="connsiteX4" fmla="*/ 1274393 w 1274393"/>
              <a:gd name="connsiteY4" fmla="*/ 1665107 h 1877510"/>
              <a:gd name="connsiteX5" fmla="*/ 1061990 w 1274393"/>
              <a:gd name="connsiteY5" fmla="*/ 1877510 h 1877510"/>
              <a:gd name="connsiteX6" fmla="*/ 212403 w 1274393"/>
              <a:gd name="connsiteY6" fmla="*/ 1877510 h 1877510"/>
              <a:gd name="connsiteX7" fmla="*/ 0 w 1274393"/>
              <a:gd name="connsiteY7" fmla="*/ 1665107 h 1877510"/>
              <a:gd name="connsiteX8" fmla="*/ 0 w 1274393"/>
              <a:gd name="connsiteY8" fmla="*/ 212403 h 187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393" h="1877510">
                <a:moveTo>
                  <a:pt x="0" y="212403"/>
                </a:moveTo>
                <a:cubicBezTo>
                  <a:pt x="0" y="95096"/>
                  <a:pt x="95096" y="0"/>
                  <a:pt x="212403" y="0"/>
                </a:cubicBezTo>
                <a:lnTo>
                  <a:pt x="1061990" y="0"/>
                </a:lnTo>
                <a:cubicBezTo>
                  <a:pt x="1179297" y="0"/>
                  <a:pt x="1274393" y="95096"/>
                  <a:pt x="1274393" y="212403"/>
                </a:cubicBezTo>
                <a:lnTo>
                  <a:pt x="1274393" y="1665107"/>
                </a:lnTo>
                <a:cubicBezTo>
                  <a:pt x="1274393" y="1782414"/>
                  <a:pt x="1179297" y="1877510"/>
                  <a:pt x="1061990" y="1877510"/>
                </a:cubicBezTo>
                <a:lnTo>
                  <a:pt x="212403" y="1877510"/>
                </a:lnTo>
                <a:cubicBezTo>
                  <a:pt x="95096" y="1877510"/>
                  <a:pt x="0" y="1782414"/>
                  <a:pt x="0" y="1665107"/>
                </a:cubicBezTo>
                <a:lnTo>
                  <a:pt x="0" y="212403"/>
                </a:lnTo>
                <a:close/>
              </a:path>
            </a:pathLst>
          </a:custGeom>
          <a:solidFill>
            <a:srgbClr val="FAD675"/>
          </a:solidFill>
          <a:ln>
            <a:solidFill>
              <a:srgbClr val="51B6E2"/>
            </a:solidFill>
          </a:ln>
          <a:effectLst>
            <a:softEdge rad="0"/>
          </a:effectLst>
        </p:spPr>
        <p:style>
          <a:lnRef idx="2">
            <a:schemeClr val="accent4">
              <a:shade val="15000"/>
            </a:schemeClr>
          </a:lnRef>
          <a:fillRef idx="1">
            <a:schemeClr val="accent4"/>
          </a:fillRef>
          <a:effectRef idx="0">
            <a:schemeClr val="accent4"/>
          </a:effectRef>
          <a:fontRef idx="minor">
            <a:schemeClr val="tx1">
              <a:hueOff val="0"/>
              <a:satOff val="0"/>
              <a:lumOff val="0"/>
              <a:alphaOff val="0"/>
            </a:schemeClr>
          </a:fontRef>
        </p:style>
        <p:txBody>
          <a:bodyPr spcFirstLastPara="0" vert="horz" wrap="square" lIns="126219" tIns="126219" rIns="126219" bIns="126219" numCol="1" spcCol="1270" anchor="b" anchorCtr="0">
            <a:noAutofit/>
          </a:bodyPr>
          <a:lstStyle/>
          <a:p>
            <a:pPr marL="0" lvl="0" indent="0" algn="ctr" defTabSz="400050">
              <a:lnSpc>
                <a:spcPct val="90000"/>
              </a:lnSpc>
              <a:spcBef>
                <a:spcPct val="0"/>
              </a:spcBef>
              <a:spcAft>
                <a:spcPct val="35000"/>
              </a:spcAft>
              <a:buNone/>
            </a:pPr>
            <a:endParaRPr lang="en-US" sz="900" b="0" kern="1200" dirty="0">
              <a:solidFill>
                <a:prstClr val="black">
                  <a:hueOff val="0"/>
                  <a:satOff val="0"/>
                  <a:lumOff val="0"/>
                  <a:alphaOff val="0"/>
                </a:prstClr>
              </a:solidFill>
              <a:latin typeface="Calibri" panose="020F0502020204030204"/>
              <a:ea typeface="+mn-ea"/>
              <a:cs typeface="+mn-cs"/>
            </a:endParaRPr>
          </a:p>
          <a:p>
            <a:pPr marL="0" lvl="0" indent="0" algn="ctr" defTabSz="400050">
              <a:lnSpc>
                <a:spcPct val="90000"/>
              </a:lnSpc>
              <a:spcBef>
                <a:spcPct val="0"/>
              </a:spcBef>
              <a:spcAft>
                <a:spcPct val="35000"/>
              </a:spcAft>
              <a:buNone/>
            </a:pPr>
            <a:r>
              <a:rPr lang="en-US" sz="1400" b="1" kern="1200" dirty="0">
                <a:solidFill>
                  <a:srgbClr val="0575C1"/>
                </a:solidFill>
              </a:rPr>
              <a:t>Seattle, USA </a:t>
            </a:r>
            <a:r>
              <a:rPr lang="en-US" sz="1200" b="1" kern="1200" dirty="0">
                <a:solidFill>
                  <a:srgbClr val="0575C1"/>
                </a:solidFill>
              </a:rPr>
              <a:t>Musical </a:t>
            </a:r>
            <a:r>
              <a:rPr lang="en-US" sz="1200" b="1" kern="1200" dirty="0" err="1">
                <a:solidFill>
                  <a:srgbClr val="0575C1"/>
                </a:solidFill>
              </a:rPr>
              <a:t>Weltpremiere</a:t>
            </a:r>
            <a:endParaRPr lang="en-US" sz="1200" b="0" kern="1200" dirty="0"/>
          </a:p>
        </p:txBody>
      </p:sp>
      <p:sp>
        <p:nvSpPr>
          <p:cNvPr id="14" name="Ellipse 13">
            <a:extLst>
              <a:ext uri="{FF2B5EF4-FFF2-40B4-BE49-F238E27FC236}">
                <a16:creationId xmlns:a16="http://schemas.microsoft.com/office/drawing/2014/main" id="{5669B6EA-1052-322E-2057-9CC3834AEB12}"/>
              </a:ext>
            </a:extLst>
          </p:cNvPr>
          <p:cNvSpPr/>
          <p:nvPr/>
        </p:nvSpPr>
        <p:spPr>
          <a:xfrm>
            <a:off x="1258446" y="3725732"/>
            <a:ext cx="469377" cy="469377"/>
          </a:xfrm>
          <a:prstGeom prst="ellipse">
            <a:avLst/>
          </a:prstGeom>
          <a:solidFill>
            <a:srgbClr val="FAD6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15" name="Freihandform: Form 14">
            <a:extLst>
              <a:ext uri="{FF2B5EF4-FFF2-40B4-BE49-F238E27FC236}">
                <a16:creationId xmlns:a16="http://schemas.microsoft.com/office/drawing/2014/main" id="{9E88CB7F-B6AD-F470-F0F1-3041C9169ECC}"/>
              </a:ext>
            </a:extLst>
          </p:cNvPr>
          <p:cNvSpPr/>
          <p:nvPr/>
        </p:nvSpPr>
        <p:spPr>
          <a:xfrm>
            <a:off x="2230800" y="4624352"/>
            <a:ext cx="1274393" cy="1877510"/>
          </a:xfrm>
          <a:custGeom>
            <a:avLst/>
            <a:gdLst>
              <a:gd name="connsiteX0" fmla="*/ 0 w 1274393"/>
              <a:gd name="connsiteY0" fmla="*/ 212403 h 1877510"/>
              <a:gd name="connsiteX1" fmla="*/ 212403 w 1274393"/>
              <a:gd name="connsiteY1" fmla="*/ 0 h 1877510"/>
              <a:gd name="connsiteX2" fmla="*/ 1061990 w 1274393"/>
              <a:gd name="connsiteY2" fmla="*/ 0 h 1877510"/>
              <a:gd name="connsiteX3" fmla="*/ 1274393 w 1274393"/>
              <a:gd name="connsiteY3" fmla="*/ 212403 h 1877510"/>
              <a:gd name="connsiteX4" fmla="*/ 1274393 w 1274393"/>
              <a:gd name="connsiteY4" fmla="*/ 1665107 h 1877510"/>
              <a:gd name="connsiteX5" fmla="*/ 1061990 w 1274393"/>
              <a:gd name="connsiteY5" fmla="*/ 1877510 h 1877510"/>
              <a:gd name="connsiteX6" fmla="*/ 212403 w 1274393"/>
              <a:gd name="connsiteY6" fmla="*/ 1877510 h 1877510"/>
              <a:gd name="connsiteX7" fmla="*/ 0 w 1274393"/>
              <a:gd name="connsiteY7" fmla="*/ 1665107 h 1877510"/>
              <a:gd name="connsiteX8" fmla="*/ 0 w 1274393"/>
              <a:gd name="connsiteY8" fmla="*/ 212403 h 187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393" h="1877510">
                <a:moveTo>
                  <a:pt x="0" y="212403"/>
                </a:moveTo>
                <a:cubicBezTo>
                  <a:pt x="0" y="95096"/>
                  <a:pt x="95096" y="0"/>
                  <a:pt x="212403" y="0"/>
                </a:cubicBezTo>
                <a:lnTo>
                  <a:pt x="1061990" y="0"/>
                </a:lnTo>
                <a:cubicBezTo>
                  <a:pt x="1179297" y="0"/>
                  <a:pt x="1274393" y="95096"/>
                  <a:pt x="1274393" y="212403"/>
                </a:cubicBezTo>
                <a:lnTo>
                  <a:pt x="1274393" y="1665107"/>
                </a:lnTo>
                <a:cubicBezTo>
                  <a:pt x="1274393" y="1782414"/>
                  <a:pt x="1179297" y="1877510"/>
                  <a:pt x="1061990" y="1877510"/>
                </a:cubicBezTo>
                <a:lnTo>
                  <a:pt x="212403" y="1877510"/>
                </a:lnTo>
                <a:cubicBezTo>
                  <a:pt x="95096" y="1877510"/>
                  <a:pt x="0" y="1782414"/>
                  <a:pt x="0" y="1665107"/>
                </a:cubicBezTo>
                <a:lnTo>
                  <a:pt x="0" y="212403"/>
                </a:lnTo>
                <a:close/>
              </a:path>
            </a:pathLst>
          </a:custGeom>
          <a:solidFill>
            <a:srgbClr val="FAD675"/>
          </a:solidFill>
          <a:ln>
            <a:solidFill>
              <a:srgbClr val="51B6E2"/>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4667" tIns="154667" rIns="154667" bIns="154667" numCol="1" spcCol="1270" anchor="t" anchorCtr="0">
            <a:noAutofit/>
          </a:bodyPr>
          <a:lstStyle/>
          <a:p>
            <a:pPr marL="0" lvl="0" indent="0" algn="ctr" defTabSz="577850">
              <a:lnSpc>
                <a:spcPct val="90000"/>
              </a:lnSpc>
              <a:spcBef>
                <a:spcPct val="0"/>
              </a:spcBef>
              <a:spcAft>
                <a:spcPct val="35000"/>
              </a:spcAft>
              <a:buNone/>
            </a:pPr>
            <a:endParaRPr lang="de-DE" sz="1300" b="1" kern="1200" dirty="0">
              <a:solidFill>
                <a:srgbClr val="0575C1"/>
              </a:solidFill>
            </a:endParaRPr>
          </a:p>
          <a:p>
            <a:pPr marL="0" lvl="0" indent="0" algn="ctr" defTabSz="577850">
              <a:lnSpc>
                <a:spcPct val="90000"/>
              </a:lnSpc>
              <a:spcBef>
                <a:spcPct val="0"/>
              </a:spcBef>
              <a:spcAft>
                <a:spcPct val="35000"/>
              </a:spcAft>
              <a:buNone/>
            </a:pPr>
            <a:endParaRPr lang="de-DE" sz="1300" b="1" kern="1200" dirty="0">
              <a:solidFill>
                <a:srgbClr val="0575C1"/>
              </a:solidFill>
            </a:endParaRPr>
          </a:p>
          <a:p>
            <a:pPr marL="0" lvl="0" indent="0" algn="ctr" defTabSz="577850">
              <a:lnSpc>
                <a:spcPct val="90000"/>
              </a:lnSpc>
              <a:spcBef>
                <a:spcPct val="0"/>
              </a:spcBef>
              <a:spcAft>
                <a:spcPct val="35000"/>
              </a:spcAft>
              <a:buNone/>
            </a:pPr>
            <a:endParaRPr lang="de-DE" sz="1300" b="1" kern="1200" dirty="0">
              <a:solidFill>
                <a:srgbClr val="0575C1"/>
              </a:solidFill>
            </a:endParaRPr>
          </a:p>
          <a:p>
            <a:pPr marL="0" lvl="0" indent="0" algn="ctr" defTabSz="577850">
              <a:lnSpc>
                <a:spcPct val="90000"/>
              </a:lnSpc>
              <a:spcBef>
                <a:spcPct val="0"/>
              </a:spcBef>
              <a:spcAft>
                <a:spcPct val="35000"/>
              </a:spcAft>
              <a:buNone/>
            </a:pPr>
            <a:endParaRPr lang="de-DE" sz="1300" b="1" kern="1200" dirty="0">
              <a:solidFill>
                <a:srgbClr val="0575C1"/>
              </a:solidFill>
            </a:endParaRPr>
          </a:p>
          <a:p>
            <a:pPr marL="0" lvl="0" indent="0" algn="ctr" defTabSz="577850">
              <a:lnSpc>
                <a:spcPct val="90000"/>
              </a:lnSpc>
              <a:spcBef>
                <a:spcPct val="0"/>
              </a:spcBef>
              <a:spcAft>
                <a:spcPct val="35000"/>
              </a:spcAft>
              <a:buNone/>
            </a:pPr>
            <a:endParaRPr lang="de-DE" sz="1300" b="1" dirty="0">
              <a:solidFill>
                <a:srgbClr val="0575C1"/>
              </a:solidFill>
            </a:endParaRPr>
          </a:p>
          <a:p>
            <a:pPr marL="0" lvl="0" indent="0" algn="ctr" defTabSz="577850">
              <a:lnSpc>
                <a:spcPct val="90000"/>
              </a:lnSpc>
              <a:spcBef>
                <a:spcPct val="0"/>
              </a:spcBef>
              <a:spcAft>
                <a:spcPct val="35000"/>
              </a:spcAft>
              <a:buNone/>
            </a:pPr>
            <a:endParaRPr lang="de-DE" sz="900" b="0" kern="1200" dirty="0">
              <a:solidFill>
                <a:prstClr val="black">
                  <a:hueOff val="0"/>
                  <a:satOff val="0"/>
                  <a:lumOff val="0"/>
                  <a:alphaOff val="0"/>
                </a:prstClr>
              </a:solidFill>
              <a:latin typeface="Calibri" panose="020F0502020204030204"/>
              <a:ea typeface="+mn-ea"/>
              <a:cs typeface="+mn-cs"/>
            </a:endParaRPr>
          </a:p>
          <a:p>
            <a:pPr marL="0" lvl="0" indent="0" algn="ctr" defTabSz="577850">
              <a:lnSpc>
                <a:spcPct val="90000"/>
              </a:lnSpc>
              <a:spcBef>
                <a:spcPct val="0"/>
              </a:spcBef>
              <a:spcAft>
                <a:spcPct val="35000"/>
              </a:spcAft>
              <a:buNone/>
            </a:pPr>
            <a:r>
              <a:rPr lang="de-DE" sz="1300" b="1" kern="1200" dirty="0">
                <a:solidFill>
                  <a:srgbClr val="0575C1"/>
                </a:solidFill>
              </a:rPr>
              <a:t>Kinofilm</a:t>
            </a:r>
            <a:endParaRPr lang="de-DE" sz="1300" b="0" kern="1200" dirty="0"/>
          </a:p>
        </p:txBody>
      </p:sp>
      <p:sp>
        <p:nvSpPr>
          <p:cNvPr id="18" name="Ellipse 17">
            <a:extLst>
              <a:ext uri="{FF2B5EF4-FFF2-40B4-BE49-F238E27FC236}">
                <a16:creationId xmlns:a16="http://schemas.microsoft.com/office/drawing/2014/main" id="{175901B6-B6CF-A1D9-F655-66E098DAF028}"/>
              </a:ext>
            </a:extLst>
          </p:cNvPr>
          <p:cNvSpPr/>
          <p:nvPr/>
        </p:nvSpPr>
        <p:spPr>
          <a:xfrm>
            <a:off x="2521378" y="3719818"/>
            <a:ext cx="469377" cy="469377"/>
          </a:xfrm>
          <a:prstGeom prst="ellipse">
            <a:avLst/>
          </a:prstGeom>
          <a:solidFill>
            <a:srgbClr val="FAD6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20" name="Freihandform: Form 19">
            <a:extLst>
              <a:ext uri="{FF2B5EF4-FFF2-40B4-BE49-F238E27FC236}">
                <a16:creationId xmlns:a16="http://schemas.microsoft.com/office/drawing/2014/main" id="{A16CD066-9826-E54A-69C9-147F5C2EC842}"/>
              </a:ext>
            </a:extLst>
          </p:cNvPr>
          <p:cNvSpPr/>
          <p:nvPr/>
        </p:nvSpPr>
        <p:spPr>
          <a:xfrm>
            <a:off x="5599971" y="4624352"/>
            <a:ext cx="1274393" cy="1877510"/>
          </a:xfrm>
          <a:custGeom>
            <a:avLst/>
            <a:gdLst>
              <a:gd name="connsiteX0" fmla="*/ 0 w 1274393"/>
              <a:gd name="connsiteY0" fmla="*/ 212403 h 1877510"/>
              <a:gd name="connsiteX1" fmla="*/ 212403 w 1274393"/>
              <a:gd name="connsiteY1" fmla="*/ 0 h 1877510"/>
              <a:gd name="connsiteX2" fmla="*/ 1061990 w 1274393"/>
              <a:gd name="connsiteY2" fmla="*/ 0 h 1877510"/>
              <a:gd name="connsiteX3" fmla="*/ 1274393 w 1274393"/>
              <a:gd name="connsiteY3" fmla="*/ 212403 h 1877510"/>
              <a:gd name="connsiteX4" fmla="*/ 1274393 w 1274393"/>
              <a:gd name="connsiteY4" fmla="*/ 1665107 h 1877510"/>
              <a:gd name="connsiteX5" fmla="*/ 1061990 w 1274393"/>
              <a:gd name="connsiteY5" fmla="*/ 1877510 h 1877510"/>
              <a:gd name="connsiteX6" fmla="*/ 212403 w 1274393"/>
              <a:gd name="connsiteY6" fmla="*/ 1877510 h 1877510"/>
              <a:gd name="connsiteX7" fmla="*/ 0 w 1274393"/>
              <a:gd name="connsiteY7" fmla="*/ 1665107 h 1877510"/>
              <a:gd name="connsiteX8" fmla="*/ 0 w 1274393"/>
              <a:gd name="connsiteY8" fmla="*/ 212403 h 187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393" h="1877510">
                <a:moveTo>
                  <a:pt x="0" y="212403"/>
                </a:moveTo>
                <a:cubicBezTo>
                  <a:pt x="0" y="95096"/>
                  <a:pt x="95096" y="0"/>
                  <a:pt x="212403" y="0"/>
                </a:cubicBezTo>
                <a:lnTo>
                  <a:pt x="1061990" y="0"/>
                </a:lnTo>
                <a:cubicBezTo>
                  <a:pt x="1179297" y="0"/>
                  <a:pt x="1274393" y="95096"/>
                  <a:pt x="1274393" y="212403"/>
                </a:cubicBezTo>
                <a:lnTo>
                  <a:pt x="1274393" y="1665107"/>
                </a:lnTo>
                <a:cubicBezTo>
                  <a:pt x="1274393" y="1782414"/>
                  <a:pt x="1179297" y="1877510"/>
                  <a:pt x="1061990" y="1877510"/>
                </a:cubicBezTo>
                <a:lnTo>
                  <a:pt x="212403" y="1877510"/>
                </a:lnTo>
                <a:cubicBezTo>
                  <a:pt x="95096" y="1877510"/>
                  <a:pt x="0" y="1782414"/>
                  <a:pt x="0" y="1665107"/>
                </a:cubicBezTo>
                <a:lnTo>
                  <a:pt x="0" y="212403"/>
                </a:lnTo>
                <a:close/>
              </a:path>
            </a:pathLst>
          </a:custGeom>
          <a:solidFill>
            <a:srgbClr val="FAD675"/>
          </a:solidFill>
          <a:ln>
            <a:solidFill>
              <a:srgbClr val="51B6E2"/>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6219" tIns="126219" rIns="126219" bIns="126219" numCol="1" spcCol="1270" anchor="b" anchorCtr="0">
            <a:noAutofit/>
          </a:bodyPr>
          <a:lstStyle/>
          <a:p>
            <a:pPr marL="0" lvl="0" indent="0" algn="ctr" defTabSz="400050">
              <a:lnSpc>
                <a:spcPct val="90000"/>
              </a:lnSpc>
              <a:spcBef>
                <a:spcPct val="0"/>
              </a:spcBef>
              <a:spcAft>
                <a:spcPct val="35000"/>
              </a:spcAft>
              <a:buNone/>
            </a:pPr>
            <a:r>
              <a:rPr lang="de-DE" sz="1400" b="1" kern="1200" dirty="0">
                <a:solidFill>
                  <a:srgbClr val="0575C1"/>
                </a:solidFill>
                <a:latin typeface="Calibri" panose="020F0502020204030204"/>
                <a:ea typeface="+mn-ea"/>
                <a:cs typeface="+mn-cs"/>
              </a:rPr>
              <a:t>Broadway New York</a:t>
            </a:r>
            <a:endParaRPr lang="de-DE" sz="900" b="0" kern="1200" dirty="0">
              <a:solidFill>
                <a:prstClr val="black">
                  <a:hueOff val="0"/>
                  <a:satOff val="0"/>
                  <a:lumOff val="0"/>
                  <a:alphaOff val="0"/>
                </a:prstClr>
              </a:solidFill>
              <a:latin typeface="Calibri" panose="020F0502020204030204"/>
              <a:ea typeface="+mn-ea"/>
              <a:cs typeface="+mn-cs"/>
            </a:endParaRPr>
          </a:p>
        </p:txBody>
      </p:sp>
      <p:sp>
        <p:nvSpPr>
          <p:cNvPr id="25" name="Ellipse 24">
            <a:extLst>
              <a:ext uri="{FF2B5EF4-FFF2-40B4-BE49-F238E27FC236}">
                <a16:creationId xmlns:a16="http://schemas.microsoft.com/office/drawing/2014/main" id="{02475364-F583-1E11-F8B2-400B151C9A84}"/>
              </a:ext>
            </a:extLst>
          </p:cNvPr>
          <p:cNvSpPr/>
          <p:nvPr/>
        </p:nvSpPr>
        <p:spPr>
          <a:xfrm>
            <a:off x="4358053" y="3734697"/>
            <a:ext cx="469377" cy="469377"/>
          </a:xfrm>
          <a:prstGeom prst="ellipse">
            <a:avLst/>
          </a:prstGeom>
          <a:solidFill>
            <a:srgbClr val="FAD6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28" name="Ellipse 27">
            <a:extLst>
              <a:ext uri="{FF2B5EF4-FFF2-40B4-BE49-F238E27FC236}">
                <a16:creationId xmlns:a16="http://schemas.microsoft.com/office/drawing/2014/main" id="{FDCAB7E9-BE72-4222-B462-9CB1A6644CB7}"/>
              </a:ext>
            </a:extLst>
          </p:cNvPr>
          <p:cNvSpPr/>
          <p:nvPr/>
        </p:nvSpPr>
        <p:spPr>
          <a:xfrm>
            <a:off x="5960039" y="3715008"/>
            <a:ext cx="469377" cy="469377"/>
          </a:xfrm>
          <a:prstGeom prst="ellipse">
            <a:avLst/>
          </a:prstGeom>
          <a:solidFill>
            <a:srgbClr val="FAD6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29" name="Freihandform: Form 28">
            <a:extLst>
              <a:ext uri="{FF2B5EF4-FFF2-40B4-BE49-F238E27FC236}">
                <a16:creationId xmlns:a16="http://schemas.microsoft.com/office/drawing/2014/main" id="{55382805-4739-4711-11E0-4C92EB9216D9}"/>
              </a:ext>
            </a:extLst>
          </p:cNvPr>
          <p:cNvSpPr/>
          <p:nvPr/>
        </p:nvSpPr>
        <p:spPr>
          <a:xfrm>
            <a:off x="7236586" y="1466145"/>
            <a:ext cx="1274393" cy="1877510"/>
          </a:xfrm>
          <a:custGeom>
            <a:avLst/>
            <a:gdLst>
              <a:gd name="connsiteX0" fmla="*/ 0 w 1274393"/>
              <a:gd name="connsiteY0" fmla="*/ 212403 h 1877510"/>
              <a:gd name="connsiteX1" fmla="*/ 212403 w 1274393"/>
              <a:gd name="connsiteY1" fmla="*/ 0 h 1877510"/>
              <a:gd name="connsiteX2" fmla="*/ 1061990 w 1274393"/>
              <a:gd name="connsiteY2" fmla="*/ 0 h 1877510"/>
              <a:gd name="connsiteX3" fmla="*/ 1274393 w 1274393"/>
              <a:gd name="connsiteY3" fmla="*/ 212403 h 1877510"/>
              <a:gd name="connsiteX4" fmla="*/ 1274393 w 1274393"/>
              <a:gd name="connsiteY4" fmla="*/ 1665107 h 1877510"/>
              <a:gd name="connsiteX5" fmla="*/ 1061990 w 1274393"/>
              <a:gd name="connsiteY5" fmla="*/ 1877510 h 1877510"/>
              <a:gd name="connsiteX6" fmla="*/ 212403 w 1274393"/>
              <a:gd name="connsiteY6" fmla="*/ 1877510 h 1877510"/>
              <a:gd name="connsiteX7" fmla="*/ 0 w 1274393"/>
              <a:gd name="connsiteY7" fmla="*/ 1665107 h 1877510"/>
              <a:gd name="connsiteX8" fmla="*/ 0 w 1274393"/>
              <a:gd name="connsiteY8" fmla="*/ 212403 h 187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393" h="1877510">
                <a:moveTo>
                  <a:pt x="0" y="212403"/>
                </a:moveTo>
                <a:cubicBezTo>
                  <a:pt x="0" y="95096"/>
                  <a:pt x="95096" y="0"/>
                  <a:pt x="212403" y="0"/>
                </a:cubicBezTo>
                <a:lnTo>
                  <a:pt x="1061990" y="0"/>
                </a:lnTo>
                <a:cubicBezTo>
                  <a:pt x="1179297" y="0"/>
                  <a:pt x="1274393" y="95096"/>
                  <a:pt x="1274393" y="212403"/>
                </a:cubicBezTo>
                <a:lnTo>
                  <a:pt x="1274393" y="1665107"/>
                </a:lnTo>
                <a:cubicBezTo>
                  <a:pt x="1274393" y="1782414"/>
                  <a:pt x="1179297" y="1877510"/>
                  <a:pt x="1061990" y="1877510"/>
                </a:cubicBezTo>
                <a:lnTo>
                  <a:pt x="212403" y="1877510"/>
                </a:lnTo>
                <a:cubicBezTo>
                  <a:pt x="95096" y="1877510"/>
                  <a:pt x="0" y="1782414"/>
                  <a:pt x="0" y="1665107"/>
                </a:cubicBezTo>
                <a:lnTo>
                  <a:pt x="0" y="212403"/>
                </a:lnTo>
                <a:close/>
              </a:path>
            </a:pathLst>
          </a:custGeom>
          <a:solidFill>
            <a:srgbClr val="FAD675"/>
          </a:solidFill>
          <a:ln>
            <a:solidFill>
              <a:srgbClr val="51B6E2"/>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1779" tIns="161779" rIns="161779" bIns="161779" numCol="1" spcCol="1270" anchor="b" anchorCtr="0">
            <a:noAutofit/>
          </a:bodyPr>
          <a:lstStyle/>
          <a:p>
            <a:pPr marL="0" lvl="0" indent="0" algn="ctr" defTabSz="622300">
              <a:lnSpc>
                <a:spcPct val="90000"/>
              </a:lnSpc>
              <a:spcBef>
                <a:spcPct val="0"/>
              </a:spcBef>
              <a:spcAft>
                <a:spcPct val="35000"/>
              </a:spcAft>
              <a:buNone/>
            </a:pPr>
            <a:endParaRPr lang="de-DE" sz="1400" b="1" kern="1200" dirty="0">
              <a:solidFill>
                <a:srgbClr val="0575C1"/>
              </a:solidFill>
            </a:endParaRPr>
          </a:p>
          <a:p>
            <a:pPr marL="0" lvl="0" indent="0" algn="ctr" defTabSz="622300">
              <a:lnSpc>
                <a:spcPct val="90000"/>
              </a:lnSpc>
              <a:spcBef>
                <a:spcPct val="0"/>
              </a:spcBef>
              <a:spcAft>
                <a:spcPct val="35000"/>
              </a:spcAft>
              <a:buNone/>
            </a:pPr>
            <a:endParaRPr lang="de-DE" sz="1400" b="1" kern="1200" dirty="0">
              <a:solidFill>
                <a:srgbClr val="0575C1"/>
              </a:solidFill>
            </a:endParaRPr>
          </a:p>
          <a:p>
            <a:pPr marL="0" lvl="0" indent="0" algn="ctr" defTabSz="622300">
              <a:lnSpc>
                <a:spcPct val="90000"/>
              </a:lnSpc>
              <a:spcBef>
                <a:spcPct val="0"/>
              </a:spcBef>
              <a:spcAft>
                <a:spcPct val="35000"/>
              </a:spcAft>
              <a:buNone/>
            </a:pPr>
            <a:endParaRPr lang="de-DE" sz="1400" b="1" kern="1200" dirty="0">
              <a:solidFill>
                <a:srgbClr val="0575C1"/>
              </a:solidFill>
            </a:endParaRPr>
          </a:p>
          <a:p>
            <a:pPr marL="0" lvl="0" indent="0" algn="ctr" defTabSz="622300">
              <a:lnSpc>
                <a:spcPct val="90000"/>
              </a:lnSpc>
              <a:spcBef>
                <a:spcPct val="0"/>
              </a:spcBef>
              <a:spcAft>
                <a:spcPct val="35000"/>
              </a:spcAft>
              <a:buNone/>
            </a:pPr>
            <a:endParaRPr lang="de-DE" sz="1400" b="1" kern="1200" dirty="0">
              <a:solidFill>
                <a:srgbClr val="0575C1"/>
              </a:solidFill>
            </a:endParaRPr>
          </a:p>
          <a:p>
            <a:pPr marL="0" lvl="0" indent="0" algn="ctr" defTabSz="622300">
              <a:lnSpc>
                <a:spcPct val="90000"/>
              </a:lnSpc>
              <a:spcBef>
                <a:spcPct val="0"/>
              </a:spcBef>
              <a:spcAft>
                <a:spcPct val="35000"/>
              </a:spcAft>
              <a:buNone/>
            </a:pPr>
            <a:endParaRPr lang="de-DE" sz="1400" b="1" kern="1200" dirty="0">
              <a:solidFill>
                <a:srgbClr val="0575C1"/>
              </a:solidFill>
            </a:endParaRPr>
          </a:p>
          <a:p>
            <a:pPr marL="0" lvl="0" indent="0" algn="ctr" defTabSz="622300">
              <a:lnSpc>
                <a:spcPct val="90000"/>
              </a:lnSpc>
              <a:spcBef>
                <a:spcPct val="0"/>
              </a:spcBef>
              <a:spcAft>
                <a:spcPct val="35000"/>
              </a:spcAft>
              <a:buNone/>
            </a:pPr>
            <a:endParaRPr lang="de-DE" sz="1400" b="1" kern="1200" dirty="0">
              <a:solidFill>
                <a:srgbClr val="0575C1"/>
              </a:solidFill>
            </a:endParaRPr>
          </a:p>
          <a:p>
            <a:pPr marL="0" lvl="0" indent="0" algn="ctr" defTabSz="622300">
              <a:lnSpc>
                <a:spcPct val="90000"/>
              </a:lnSpc>
              <a:spcBef>
                <a:spcPct val="0"/>
              </a:spcBef>
              <a:spcAft>
                <a:spcPct val="35000"/>
              </a:spcAft>
              <a:buNone/>
            </a:pPr>
            <a:endParaRPr lang="de-DE" sz="1400" b="1" kern="1200" dirty="0">
              <a:solidFill>
                <a:srgbClr val="0575C1"/>
              </a:solidFill>
            </a:endParaRPr>
          </a:p>
          <a:p>
            <a:pPr marL="0" lvl="0" indent="0" algn="ctr" defTabSz="622300">
              <a:lnSpc>
                <a:spcPct val="90000"/>
              </a:lnSpc>
              <a:spcBef>
                <a:spcPct val="0"/>
              </a:spcBef>
              <a:spcAft>
                <a:spcPct val="35000"/>
              </a:spcAft>
              <a:buNone/>
            </a:pPr>
            <a:endParaRPr lang="de-DE" sz="900" b="0" kern="1200" dirty="0">
              <a:solidFill>
                <a:prstClr val="black">
                  <a:hueOff val="0"/>
                  <a:satOff val="0"/>
                  <a:lumOff val="0"/>
                  <a:alphaOff val="0"/>
                </a:prstClr>
              </a:solidFill>
              <a:latin typeface="Calibri" panose="020F0502020204030204"/>
              <a:ea typeface="+mn-ea"/>
              <a:cs typeface="+mn-cs"/>
            </a:endParaRPr>
          </a:p>
          <a:p>
            <a:pPr marL="0" lvl="0" indent="0" algn="ctr" defTabSz="622300">
              <a:lnSpc>
                <a:spcPct val="90000"/>
              </a:lnSpc>
              <a:spcBef>
                <a:spcPct val="0"/>
              </a:spcBef>
              <a:spcAft>
                <a:spcPct val="35000"/>
              </a:spcAft>
              <a:buNone/>
            </a:pPr>
            <a:r>
              <a:rPr lang="de-DE" sz="1400" b="1" kern="1200" dirty="0">
                <a:solidFill>
                  <a:srgbClr val="0575C1"/>
                </a:solidFill>
              </a:rPr>
              <a:t>West End London</a:t>
            </a:r>
          </a:p>
        </p:txBody>
      </p:sp>
      <p:sp>
        <p:nvSpPr>
          <p:cNvPr id="30" name="Ellipse 29">
            <a:extLst>
              <a:ext uri="{FF2B5EF4-FFF2-40B4-BE49-F238E27FC236}">
                <a16:creationId xmlns:a16="http://schemas.microsoft.com/office/drawing/2014/main" id="{A2559B79-0382-9FBF-A368-D80A9BF97178}"/>
              </a:ext>
            </a:extLst>
          </p:cNvPr>
          <p:cNvSpPr/>
          <p:nvPr/>
        </p:nvSpPr>
        <p:spPr>
          <a:xfrm>
            <a:off x="7639093" y="3715008"/>
            <a:ext cx="469377" cy="469377"/>
          </a:xfrm>
          <a:prstGeom prst="ellipse">
            <a:avLst/>
          </a:prstGeom>
          <a:solidFill>
            <a:srgbClr val="FAD6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31" name="Freihandform: Form 30">
            <a:extLst>
              <a:ext uri="{FF2B5EF4-FFF2-40B4-BE49-F238E27FC236}">
                <a16:creationId xmlns:a16="http://schemas.microsoft.com/office/drawing/2014/main" id="{8E204CCB-58F1-F836-B563-1C240E7AAC55}"/>
              </a:ext>
            </a:extLst>
          </p:cNvPr>
          <p:cNvSpPr/>
          <p:nvPr/>
        </p:nvSpPr>
        <p:spPr>
          <a:xfrm>
            <a:off x="876347" y="1448159"/>
            <a:ext cx="1274393" cy="1877510"/>
          </a:xfrm>
          <a:custGeom>
            <a:avLst/>
            <a:gdLst>
              <a:gd name="connsiteX0" fmla="*/ 0 w 1274393"/>
              <a:gd name="connsiteY0" fmla="*/ 212403 h 1877510"/>
              <a:gd name="connsiteX1" fmla="*/ 212403 w 1274393"/>
              <a:gd name="connsiteY1" fmla="*/ 0 h 1877510"/>
              <a:gd name="connsiteX2" fmla="*/ 1061990 w 1274393"/>
              <a:gd name="connsiteY2" fmla="*/ 0 h 1877510"/>
              <a:gd name="connsiteX3" fmla="*/ 1274393 w 1274393"/>
              <a:gd name="connsiteY3" fmla="*/ 212403 h 1877510"/>
              <a:gd name="connsiteX4" fmla="*/ 1274393 w 1274393"/>
              <a:gd name="connsiteY4" fmla="*/ 1665107 h 1877510"/>
              <a:gd name="connsiteX5" fmla="*/ 1061990 w 1274393"/>
              <a:gd name="connsiteY5" fmla="*/ 1877510 h 1877510"/>
              <a:gd name="connsiteX6" fmla="*/ 212403 w 1274393"/>
              <a:gd name="connsiteY6" fmla="*/ 1877510 h 1877510"/>
              <a:gd name="connsiteX7" fmla="*/ 0 w 1274393"/>
              <a:gd name="connsiteY7" fmla="*/ 1665107 h 1877510"/>
              <a:gd name="connsiteX8" fmla="*/ 0 w 1274393"/>
              <a:gd name="connsiteY8" fmla="*/ 212403 h 187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393" h="1877510">
                <a:moveTo>
                  <a:pt x="0" y="212403"/>
                </a:moveTo>
                <a:cubicBezTo>
                  <a:pt x="0" y="95096"/>
                  <a:pt x="95096" y="0"/>
                  <a:pt x="212403" y="0"/>
                </a:cubicBezTo>
                <a:lnTo>
                  <a:pt x="1061990" y="0"/>
                </a:lnTo>
                <a:cubicBezTo>
                  <a:pt x="1179297" y="0"/>
                  <a:pt x="1274393" y="95096"/>
                  <a:pt x="1274393" y="212403"/>
                </a:cubicBezTo>
                <a:lnTo>
                  <a:pt x="1274393" y="1665107"/>
                </a:lnTo>
                <a:cubicBezTo>
                  <a:pt x="1274393" y="1782414"/>
                  <a:pt x="1179297" y="1877510"/>
                  <a:pt x="1061990" y="1877510"/>
                </a:cubicBezTo>
                <a:lnTo>
                  <a:pt x="212403" y="1877510"/>
                </a:lnTo>
                <a:cubicBezTo>
                  <a:pt x="95096" y="1877510"/>
                  <a:pt x="0" y="1782414"/>
                  <a:pt x="0" y="1665107"/>
                </a:cubicBezTo>
                <a:lnTo>
                  <a:pt x="0" y="212403"/>
                </a:lnTo>
                <a:close/>
              </a:path>
            </a:pathLst>
          </a:custGeom>
          <a:solidFill>
            <a:srgbClr val="FAD675"/>
          </a:solidFill>
          <a:ln>
            <a:solidFill>
              <a:srgbClr val="51B6E2"/>
            </a:solidFill>
          </a:ln>
          <a:effectLst>
            <a:softEdge rad="0"/>
          </a:effectLst>
        </p:spPr>
        <p:style>
          <a:lnRef idx="2">
            <a:schemeClr val="accent4">
              <a:shade val="15000"/>
            </a:schemeClr>
          </a:lnRef>
          <a:fillRef idx="1">
            <a:schemeClr val="accent4"/>
          </a:fillRef>
          <a:effectRef idx="0">
            <a:schemeClr val="accent4"/>
          </a:effectRef>
          <a:fontRef idx="minor">
            <a:schemeClr val="tx1">
              <a:hueOff val="0"/>
              <a:satOff val="0"/>
              <a:lumOff val="0"/>
              <a:alphaOff val="0"/>
            </a:schemeClr>
          </a:fontRef>
        </p:style>
        <p:txBody>
          <a:bodyPr spcFirstLastPara="0" vert="horz" wrap="square" lIns="126219" tIns="126219" rIns="126219" bIns="126219" numCol="1" spcCol="1270" anchor="t" anchorCtr="0">
            <a:noAutofit/>
          </a:bodyPr>
          <a:lstStyle/>
          <a:p>
            <a:pPr marL="0" lvl="0" indent="0" algn="ctr" defTabSz="400050">
              <a:lnSpc>
                <a:spcPct val="90000"/>
              </a:lnSpc>
              <a:spcBef>
                <a:spcPct val="0"/>
              </a:spcBef>
              <a:spcAft>
                <a:spcPct val="35000"/>
              </a:spcAft>
              <a:buNone/>
            </a:pPr>
            <a:endParaRPr lang="en-US" sz="900" b="0" kern="1200" dirty="0"/>
          </a:p>
          <a:p>
            <a:pPr marL="0" lvl="0" indent="0" algn="ctr" defTabSz="400050">
              <a:lnSpc>
                <a:spcPct val="90000"/>
              </a:lnSpc>
              <a:spcBef>
                <a:spcPct val="0"/>
              </a:spcBef>
              <a:spcAft>
                <a:spcPct val="35000"/>
              </a:spcAft>
              <a:buNone/>
            </a:pPr>
            <a:endParaRPr lang="en-US" sz="900" b="0" kern="1200" dirty="0"/>
          </a:p>
          <a:p>
            <a:pPr marL="0" lvl="0" indent="0" algn="ctr" defTabSz="400050">
              <a:lnSpc>
                <a:spcPct val="90000"/>
              </a:lnSpc>
              <a:spcBef>
                <a:spcPct val="0"/>
              </a:spcBef>
              <a:spcAft>
                <a:spcPct val="35000"/>
              </a:spcAft>
              <a:buNone/>
            </a:pPr>
            <a:r>
              <a:rPr lang="en-US" sz="900" b="0" kern="1200" dirty="0"/>
              <a:t> </a:t>
            </a:r>
          </a:p>
          <a:p>
            <a:pPr marL="0" lvl="0" indent="0" algn="ctr" defTabSz="400050">
              <a:lnSpc>
                <a:spcPct val="90000"/>
              </a:lnSpc>
              <a:spcBef>
                <a:spcPct val="0"/>
              </a:spcBef>
              <a:spcAft>
                <a:spcPct val="35000"/>
              </a:spcAft>
              <a:buNone/>
            </a:pPr>
            <a:endParaRPr lang="en-US" sz="900" b="0" kern="1200" dirty="0"/>
          </a:p>
          <a:p>
            <a:pPr marL="0" lvl="0" indent="0" algn="ctr" defTabSz="400050">
              <a:lnSpc>
                <a:spcPct val="90000"/>
              </a:lnSpc>
              <a:spcBef>
                <a:spcPct val="0"/>
              </a:spcBef>
              <a:spcAft>
                <a:spcPct val="35000"/>
              </a:spcAft>
              <a:buNone/>
            </a:pPr>
            <a:endParaRPr lang="en-US" sz="900" b="0" kern="1200" dirty="0"/>
          </a:p>
          <a:p>
            <a:pPr marL="0" lvl="0" indent="0" algn="ctr" defTabSz="400050">
              <a:lnSpc>
                <a:spcPct val="90000"/>
              </a:lnSpc>
              <a:spcBef>
                <a:spcPct val="0"/>
              </a:spcBef>
              <a:spcAft>
                <a:spcPct val="35000"/>
              </a:spcAft>
              <a:buNone/>
            </a:pPr>
            <a:endParaRPr lang="en-US" sz="900" b="0" kern="1200" dirty="0"/>
          </a:p>
          <a:p>
            <a:pPr marL="0" lvl="0" indent="0" algn="ctr" defTabSz="400050">
              <a:lnSpc>
                <a:spcPct val="90000"/>
              </a:lnSpc>
              <a:spcBef>
                <a:spcPct val="0"/>
              </a:spcBef>
              <a:spcAft>
                <a:spcPct val="35000"/>
              </a:spcAft>
              <a:buNone/>
            </a:pPr>
            <a:endParaRPr lang="en-US" sz="900" b="0" kern="1200" dirty="0"/>
          </a:p>
          <a:p>
            <a:pPr marL="0" lvl="0" indent="0" algn="ctr" defTabSz="400050">
              <a:lnSpc>
                <a:spcPct val="90000"/>
              </a:lnSpc>
              <a:spcBef>
                <a:spcPct val="0"/>
              </a:spcBef>
              <a:spcAft>
                <a:spcPct val="35000"/>
              </a:spcAft>
              <a:buNone/>
            </a:pPr>
            <a:endParaRPr lang="en-US" sz="500" b="1" kern="1200" dirty="0">
              <a:solidFill>
                <a:srgbClr val="0575C1"/>
              </a:solidFill>
              <a:latin typeface="Calibri" panose="020F0502020204030204"/>
              <a:ea typeface="+mn-ea"/>
              <a:cs typeface="+mn-cs"/>
            </a:endParaRPr>
          </a:p>
          <a:p>
            <a:pPr marL="0" lvl="0" indent="0" algn="ctr" defTabSz="400050">
              <a:lnSpc>
                <a:spcPct val="90000"/>
              </a:lnSpc>
              <a:spcBef>
                <a:spcPct val="0"/>
              </a:spcBef>
              <a:spcAft>
                <a:spcPct val="35000"/>
              </a:spcAft>
              <a:buNone/>
            </a:pPr>
            <a:r>
              <a:rPr lang="en-US" sz="1300" b="1" kern="1200" dirty="0">
                <a:solidFill>
                  <a:srgbClr val="0575C1"/>
                </a:solidFill>
                <a:latin typeface="Calibri" panose="020F0502020204030204"/>
                <a:ea typeface="+mn-ea"/>
                <a:cs typeface="+mn-cs"/>
              </a:rPr>
              <a:t>Roman</a:t>
            </a:r>
            <a:endParaRPr lang="en-US" sz="900" b="0" kern="1200" dirty="0"/>
          </a:p>
          <a:p>
            <a:pPr marL="0" lvl="0" indent="0" algn="ctr" defTabSz="400050">
              <a:lnSpc>
                <a:spcPct val="90000"/>
              </a:lnSpc>
              <a:spcBef>
                <a:spcPct val="0"/>
              </a:spcBef>
              <a:spcAft>
                <a:spcPct val="35000"/>
              </a:spcAft>
              <a:buNone/>
            </a:pPr>
            <a:endParaRPr lang="en-US" sz="900" b="0" kern="1200" dirty="0"/>
          </a:p>
        </p:txBody>
      </p:sp>
      <p:sp>
        <p:nvSpPr>
          <p:cNvPr id="32" name="Ellipse 31">
            <a:extLst>
              <a:ext uri="{FF2B5EF4-FFF2-40B4-BE49-F238E27FC236}">
                <a16:creationId xmlns:a16="http://schemas.microsoft.com/office/drawing/2014/main" id="{961F7D87-A083-0DF3-68CF-F5B765B5D196}"/>
              </a:ext>
            </a:extLst>
          </p:cNvPr>
          <p:cNvSpPr/>
          <p:nvPr/>
        </p:nvSpPr>
        <p:spPr>
          <a:xfrm>
            <a:off x="9484394" y="3654541"/>
            <a:ext cx="610503" cy="5964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a:p>
        </p:txBody>
      </p:sp>
      <p:sp>
        <p:nvSpPr>
          <p:cNvPr id="3" name="Rechteck: eine Ecke abgerundet 2">
            <a:extLst>
              <a:ext uri="{FF2B5EF4-FFF2-40B4-BE49-F238E27FC236}">
                <a16:creationId xmlns:a16="http://schemas.microsoft.com/office/drawing/2014/main" id="{EC74C88D-B7A2-CD0D-F1BA-41029E190CAA}"/>
              </a:ext>
            </a:extLst>
          </p:cNvPr>
          <p:cNvSpPr/>
          <p:nvPr/>
        </p:nvSpPr>
        <p:spPr>
          <a:xfrm>
            <a:off x="961309" y="4573041"/>
            <a:ext cx="835742" cy="462116"/>
          </a:xfrm>
          <a:prstGeom prst="round1Rect">
            <a:avLst/>
          </a:prstGeom>
          <a:solidFill>
            <a:srgbClr val="51B6E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1987</a:t>
            </a:r>
          </a:p>
        </p:txBody>
      </p:sp>
      <p:sp>
        <p:nvSpPr>
          <p:cNvPr id="4" name="Rechteck: eine Ecke abgerundet 3">
            <a:extLst>
              <a:ext uri="{FF2B5EF4-FFF2-40B4-BE49-F238E27FC236}">
                <a16:creationId xmlns:a16="http://schemas.microsoft.com/office/drawing/2014/main" id="{86C761AB-FC09-D77C-7700-97AD208F1811}"/>
              </a:ext>
            </a:extLst>
          </p:cNvPr>
          <p:cNvSpPr/>
          <p:nvPr/>
        </p:nvSpPr>
        <p:spPr>
          <a:xfrm>
            <a:off x="5780602" y="2862089"/>
            <a:ext cx="835742" cy="462116"/>
          </a:xfrm>
          <a:prstGeom prst="round1Rect">
            <a:avLst/>
          </a:prstGeom>
          <a:solidFill>
            <a:srgbClr val="51B6E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2020</a:t>
            </a:r>
          </a:p>
        </p:txBody>
      </p:sp>
      <p:sp>
        <p:nvSpPr>
          <p:cNvPr id="9" name="Rechteck: eine Ecke abgerundet 8">
            <a:extLst>
              <a:ext uri="{FF2B5EF4-FFF2-40B4-BE49-F238E27FC236}">
                <a16:creationId xmlns:a16="http://schemas.microsoft.com/office/drawing/2014/main" id="{09A59C32-AF6D-B652-C371-FE6942D8CAE1}"/>
              </a:ext>
            </a:extLst>
          </p:cNvPr>
          <p:cNvSpPr/>
          <p:nvPr/>
        </p:nvSpPr>
        <p:spPr>
          <a:xfrm>
            <a:off x="7474642" y="4576758"/>
            <a:ext cx="835742" cy="462116"/>
          </a:xfrm>
          <a:prstGeom prst="round1Rect">
            <a:avLst/>
          </a:prstGeom>
          <a:solidFill>
            <a:srgbClr val="51B6E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2023</a:t>
            </a:r>
          </a:p>
        </p:txBody>
      </p:sp>
      <p:sp>
        <p:nvSpPr>
          <p:cNvPr id="11" name="Rechteck: eine Ecke abgerundet 10">
            <a:extLst>
              <a:ext uri="{FF2B5EF4-FFF2-40B4-BE49-F238E27FC236}">
                <a16:creationId xmlns:a16="http://schemas.microsoft.com/office/drawing/2014/main" id="{721CDC7D-28B4-0953-0999-B93239228903}"/>
              </a:ext>
            </a:extLst>
          </p:cNvPr>
          <p:cNvSpPr/>
          <p:nvPr/>
        </p:nvSpPr>
        <p:spPr>
          <a:xfrm>
            <a:off x="9391282" y="2862089"/>
            <a:ext cx="835742" cy="462116"/>
          </a:xfrm>
          <a:prstGeom prst="round1Rect">
            <a:avLst/>
          </a:prstGeom>
          <a:solidFill>
            <a:srgbClr val="51B6E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2025</a:t>
            </a:r>
          </a:p>
        </p:txBody>
      </p:sp>
      <p:pic>
        <p:nvPicPr>
          <p:cNvPr id="8" name="Grafik 7">
            <a:extLst>
              <a:ext uri="{FF2B5EF4-FFF2-40B4-BE49-F238E27FC236}">
                <a16:creationId xmlns:a16="http://schemas.microsoft.com/office/drawing/2014/main" id="{BCE8A2AB-91B6-1A95-603A-C4A34C2A6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36" y="1612196"/>
            <a:ext cx="875017" cy="1060721"/>
          </a:xfrm>
          <a:prstGeom prst="rect">
            <a:avLst/>
          </a:prstGeom>
        </p:spPr>
      </p:pic>
      <p:sp>
        <p:nvSpPr>
          <p:cNvPr id="12" name="Rechteck: eine Ecke abgerundet 11">
            <a:extLst>
              <a:ext uri="{FF2B5EF4-FFF2-40B4-BE49-F238E27FC236}">
                <a16:creationId xmlns:a16="http://schemas.microsoft.com/office/drawing/2014/main" id="{4EEB1753-5CCC-3609-A67E-2CD3E5FD2A7F}"/>
              </a:ext>
            </a:extLst>
          </p:cNvPr>
          <p:cNvSpPr/>
          <p:nvPr/>
        </p:nvSpPr>
        <p:spPr>
          <a:xfrm>
            <a:off x="2385012" y="2862089"/>
            <a:ext cx="835742" cy="462116"/>
          </a:xfrm>
          <a:prstGeom prst="round1Rect">
            <a:avLst/>
          </a:prstGeom>
          <a:solidFill>
            <a:srgbClr val="51B6E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1993</a:t>
            </a:r>
          </a:p>
        </p:txBody>
      </p:sp>
      <p:pic>
        <p:nvPicPr>
          <p:cNvPr id="16" name="Grafik 15">
            <a:extLst>
              <a:ext uri="{FF2B5EF4-FFF2-40B4-BE49-F238E27FC236}">
                <a16:creationId xmlns:a16="http://schemas.microsoft.com/office/drawing/2014/main" id="{02C33737-FC11-1463-EF73-A2F5BF870C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7424" y="4780585"/>
            <a:ext cx="917780" cy="1250564"/>
          </a:xfrm>
          <a:prstGeom prst="rect">
            <a:avLst/>
          </a:prstGeom>
        </p:spPr>
      </p:pic>
      <p:sp>
        <p:nvSpPr>
          <p:cNvPr id="17" name="Rechteck: eine Ecke abgerundet 16">
            <a:extLst>
              <a:ext uri="{FF2B5EF4-FFF2-40B4-BE49-F238E27FC236}">
                <a16:creationId xmlns:a16="http://schemas.microsoft.com/office/drawing/2014/main" id="{61AB126F-85E2-AF58-77DE-4619FEDB1D19}"/>
              </a:ext>
            </a:extLst>
          </p:cNvPr>
          <p:cNvSpPr/>
          <p:nvPr/>
        </p:nvSpPr>
        <p:spPr>
          <a:xfrm>
            <a:off x="4181879" y="4569360"/>
            <a:ext cx="835742" cy="462116"/>
          </a:xfrm>
          <a:prstGeom prst="round1Rect">
            <a:avLst/>
          </a:prstGeom>
          <a:solidFill>
            <a:srgbClr val="51B6E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2019</a:t>
            </a:r>
          </a:p>
        </p:txBody>
      </p:sp>
      <p:pic>
        <p:nvPicPr>
          <p:cNvPr id="19" name="Grafik 18">
            <a:extLst>
              <a:ext uri="{FF2B5EF4-FFF2-40B4-BE49-F238E27FC236}">
                <a16:creationId xmlns:a16="http://schemas.microsoft.com/office/drawing/2014/main" id="{984BBB01-D5EE-ACB5-509F-E86B057A66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0596" y="1631652"/>
            <a:ext cx="973587" cy="952809"/>
          </a:xfrm>
          <a:prstGeom prst="rect">
            <a:avLst/>
          </a:prstGeom>
        </p:spPr>
      </p:pic>
      <p:pic>
        <p:nvPicPr>
          <p:cNvPr id="21" name="Grafik 20">
            <a:extLst>
              <a:ext uri="{FF2B5EF4-FFF2-40B4-BE49-F238E27FC236}">
                <a16:creationId xmlns:a16="http://schemas.microsoft.com/office/drawing/2014/main" id="{69FDF5CB-D968-A201-81A3-CE795F5A562E}"/>
              </a:ext>
            </a:extLst>
          </p:cNvPr>
          <p:cNvPicPr>
            <a:picLocks noChangeAspect="1"/>
          </p:cNvPicPr>
          <p:nvPr/>
        </p:nvPicPr>
        <p:blipFill>
          <a:blip r:embed="rId6" cstate="screen">
            <a:extLst>
              <a:ext uri="{28A0092B-C50C-407E-A947-70E740481C1C}">
                <a14:useLocalDpi xmlns:a14="http://schemas.microsoft.com/office/drawing/2010/main"/>
              </a:ext>
            </a:extLst>
          </a:blip>
          <a:srcRect l="17570"/>
          <a:stretch/>
        </p:blipFill>
        <p:spPr>
          <a:xfrm>
            <a:off x="5743759" y="4785879"/>
            <a:ext cx="989715" cy="888764"/>
          </a:xfrm>
          <a:prstGeom prst="rect">
            <a:avLst/>
          </a:prstGeom>
        </p:spPr>
      </p:pic>
      <p:sp>
        <p:nvSpPr>
          <p:cNvPr id="22" name="Textfeld 21">
            <a:extLst>
              <a:ext uri="{FF2B5EF4-FFF2-40B4-BE49-F238E27FC236}">
                <a16:creationId xmlns:a16="http://schemas.microsoft.com/office/drawing/2014/main" id="{E4CE9DAF-BF48-8D85-E04D-5278223A6AFA}"/>
              </a:ext>
            </a:extLst>
          </p:cNvPr>
          <p:cNvSpPr txBox="1"/>
          <p:nvPr/>
        </p:nvSpPr>
        <p:spPr>
          <a:xfrm>
            <a:off x="1250200" y="3858344"/>
            <a:ext cx="528918" cy="215444"/>
          </a:xfrm>
          <a:prstGeom prst="rect">
            <a:avLst/>
          </a:prstGeom>
          <a:noFill/>
        </p:spPr>
        <p:txBody>
          <a:bodyPr wrap="square" rtlCol="0">
            <a:spAutoFit/>
          </a:bodyPr>
          <a:lstStyle/>
          <a:p>
            <a:r>
              <a:rPr lang="de-DE" sz="800" dirty="0"/>
              <a:t>Roman</a:t>
            </a:r>
          </a:p>
        </p:txBody>
      </p:sp>
      <p:sp>
        <p:nvSpPr>
          <p:cNvPr id="23" name="Textfeld 22">
            <a:extLst>
              <a:ext uri="{FF2B5EF4-FFF2-40B4-BE49-F238E27FC236}">
                <a16:creationId xmlns:a16="http://schemas.microsoft.com/office/drawing/2014/main" id="{C8A08DDF-0245-C09E-095E-0FA2757C85B9}"/>
              </a:ext>
            </a:extLst>
          </p:cNvPr>
          <p:cNvSpPr txBox="1"/>
          <p:nvPr/>
        </p:nvSpPr>
        <p:spPr>
          <a:xfrm>
            <a:off x="2494260" y="3839881"/>
            <a:ext cx="528918" cy="215444"/>
          </a:xfrm>
          <a:prstGeom prst="rect">
            <a:avLst/>
          </a:prstGeom>
          <a:noFill/>
        </p:spPr>
        <p:txBody>
          <a:bodyPr wrap="square" rtlCol="0">
            <a:spAutoFit/>
          </a:bodyPr>
          <a:lstStyle/>
          <a:p>
            <a:r>
              <a:rPr lang="de-DE" sz="800" dirty="0"/>
              <a:t>Kinofilm</a:t>
            </a:r>
          </a:p>
        </p:txBody>
      </p:sp>
      <p:sp>
        <p:nvSpPr>
          <p:cNvPr id="24" name="Textfeld 23">
            <a:extLst>
              <a:ext uri="{FF2B5EF4-FFF2-40B4-BE49-F238E27FC236}">
                <a16:creationId xmlns:a16="http://schemas.microsoft.com/office/drawing/2014/main" id="{E0356977-E27A-12E0-9E07-5F012EEC03B7}"/>
              </a:ext>
            </a:extLst>
          </p:cNvPr>
          <p:cNvSpPr txBox="1"/>
          <p:nvPr/>
        </p:nvSpPr>
        <p:spPr>
          <a:xfrm>
            <a:off x="4335291" y="3868072"/>
            <a:ext cx="528918" cy="215444"/>
          </a:xfrm>
          <a:prstGeom prst="rect">
            <a:avLst/>
          </a:prstGeom>
          <a:noFill/>
        </p:spPr>
        <p:txBody>
          <a:bodyPr wrap="square" rtlCol="0">
            <a:spAutoFit/>
          </a:bodyPr>
          <a:lstStyle/>
          <a:p>
            <a:r>
              <a:rPr lang="de-DE" sz="800" dirty="0"/>
              <a:t>Musical</a:t>
            </a:r>
          </a:p>
        </p:txBody>
      </p:sp>
      <p:pic>
        <p:nvPicPr>
          <p:cNvPr id="26" name="Grafik 25">
            <a:extLst>
              <a:ext uri="{FF2B5EF4-FFF2-40B4-BE49-F238E27FC236}">
                <a16:creationId xmlns:a16="http://schemas.microsoft.com/office/drawing/2014/main" id="{DE256E03-00F5-B5A6-9693-9DB7B5250A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5167" y="1572036"/>
            <a:ext cx="727665" cy="1139794"/>
          </a:xfrm>
          <a:prstGeom prst="rect">
            <a:avLst/>
          </a:prstGeom>
        </p:spPr>
      </p:pic>
      <p:grpSp>
        <p:nvGrpSpPr>
          <p:cNvPr id="2" name="Gruppieren 1">
            <a:extLst>
              <a:ext uri="{FF2B5EF4-FFF2-40B4-BE49-F238E27FC236}">
                <a16:creationId xmlns:a16="http://schemas.microsoft.com/office/drawing/2014/main" id="{2FF327EE-B912-BE1A-20CE-9A09C5487B2A}"/>
              </a:ext>
            </a:extLst>
          </p:cNvPr>
          <p:cNvGrpSpPr/>
          <p:nvPr/>
        </p:nvGrpSpPr>
        <p:grpSpPr>
          <a:xfrm>
            <a:off x="9114739" y="4613594"/>
            <a:ext cx="1438233" cy="1877510"/>
            <a:chOff x="9114739" y="4613594"/>
            <a:chExt cx="1438233" cy="1877510"/>
          </a:xfrm>
        </p:grpSpPr>
        <p:sp>
          <p:nvSpPr>
            <p:cNvPr id="27" name="Freihandform: Form 26">
              <a:extLst>
                <a:ext uri="{FF2B5EF4-FFF2-40B4-BE49-F238E27FC236}">
                  <a16:creationId xmlns:a16="http://schemas.microsoft.com/office/drawing/2014/main" id="{BCDEF907-1AD1-42E7-CC8A-72494265B9FB}"/>
                </a:ext>
              </a:extLst>
            </p:cNvPr>
            <p:cNvSpPr/>
            <p:nvPr/>
          </p:nvSpPr>
          <p:spPr>
            <a:xfrm>
              <a:off x="9114739" y="4613594"/>
              <a:ext cx="1438233" cy="1877510"/>
            </a:xfrm>
            <a:custGeom>
              <a:avLst/>
              <a:gdLst>
                <a:gd name="connsiteX0" fmla="*/ 0 w 1438233"/>
                <a:gd name="connsiteY0" fmla="*/ 239710 h 1877510"/>
                <a:gd name="connsiteX1" fmla="*/ 239710 w 1438233"/>
                <a:gd name="connsiteY1" fmla="*/ 0 h 1877510"/>
                <a:gd name="connsiteX2" fmla="*/ 1198523 w 1438233"/>
                <a:gd name="connsiteY2" fmla="*/ 0 h 1877510"/>
                <a:gd name="connsiteX3" fmla="*/ 1438233 w 1438233"/>
                <a:gd name="connsiteY3" fmla="*/ 239710 h 1877510"/>
                <a:gd name="connsiteX4" fmla="*/ 1438233 w 1438233"/>
                <a:gd name="connsiteY4" fmla="*/ 1637800 h 1877510"/>
                <a:gd name="connsiteX5" fmla="*/ 1198523 w 1438233"/>
                <a:gd name="connsiteY5" fmla="*/ 1877510 h 1877510"/>
                <a:gd name="connsiteX6" fmla="*/ 239710 w 1438233"/>
                <a:gd name="connsiteY6" fmla="*/ 1877510 h 1877510"/>
                <a:gd name="connsiteX7" fmla="*/ 0 w 1438233"/>
                <a:gd name="connsiteY7" fmla="*/ 1637800 h 1877510"/>
                <a:gd name="connsiteX8" fmla="*/ 0 w 1438233"/>
                <a:gd name="connsiteY8" fmla="*/ 239710 h 187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233" h="1877510">
                  <a:moveTo>
                    <a:pt x="0" y="239710"/>
                  </a:moveTo>
                  <a:cubicBezTo>
                    <a:pt x="0" y="107322"/>
                    <a:pt x="107322" y="0"/>
                    <a:pt x="239710" y="0"/>
                  </a:cubicBezTo>
                  <a:lnTo>
                    <a:pt x="1198523" y="0"/>
                  </a:lnTo>
                  <a:cubicBezTo>
                    <a:pt x="1330911" y="0"/>
                    <a:pt x="1438233" y="107322"/>
                    <a:pt x="1438233" y="239710"/>
                  </a:cubicBezTo>
                  <a:lnTo>
                    <a:pt x="1438233" y="1637800"/>
                  </a:lnTo>
                  <a:cubicBezTo>
                    <a:pt x="1438233" y="1770188"/>
                    <a:pt x="1330911" y="1877510"/>
                    <a:pt x="1198523" y="1877510"/>
                  </a:cubicBezTo>
                  <a:lnTo>
                    <a:pt x="239710" y="1877510"/>
                  </a:lnTo>
                  <a:cubicBezTo>
                    <a:pt x="107322" y="1877510"/>
                    <a:pt x="0" y="1770188"/>
                    <a:pt x="0" y="1637800"/>
                  </a:cubicBezTo>
                  <a:lnTo>
                    <a:pt x="0" y="239710"/>
                  </a:lnTo>
                  <a:close/>
                </a:path>
              </a:pathLst>
            </a:custGeom>
            <a:solidFill>
              <a:srgbClr val="FAD675"/>
            </a:solidFill>
            <a:ln>
              <a:solidFill>
                <a:srgbClr val="51B6E2"/>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9777" tIns="169777" rIns="169777" bIns="169777" numCol="1" spcCol="1270" anchor="t" anchorCtr="0">
              <a:noAutofit/>
            </a:bodyPr>
            <a:lstStyle/>
            <a:p>
              <a:pPr marL="0" lvl="0" indent="0" algn="ctr" defTabSz="622300">
                <a:lnSpc>
                  <a:spcPct val="90000"/>
                </a:lnSpc>
                <a:spcBef>
                  <a:spcPct val="0"/>
                </a:spcBef>
                <a:spcAft>
                  <a:spcPct val="35000"/>
                </a:spcAft>
                <a:buNone/>
              </a:pPr>
              <a:endParaRPr lang="de-DE" sz="1400" b="1" kern="1200" dirty="0">
                <a:solidFill>
                  <a:srgbClr val="0575C1"/>
                </a:solidFill>
              </a:endParaRPr>
            </a:p>
            <a:p>
              <a:pPr marL="0" lvl="0" indent="0" algn="ctr" defTabSz="622300">
                <a:lnSpc>
                  <a:spcPct val="90000"/>
                </a:lnSpc>
                <a:spcBef>
                  <a:spcPct val="0"/>
                </a:spcBef>
                <a:spcAft>
                  <a:spcPct val="35000"/>
                </a:spcAft>
                <a:buNone/>
              </a:pPr>
              <a:endParaRPr lang="de-DE" sz="1400" b="1" kern="1200" dirty="0">
                <a:solidFill>
                  <a:srgbClr val="0575C1"/>
                </a:solidFill>
              </a:endParaRPr>
            </a:p>
            <a:p>
              <a:pPr marL="0" lvl="0" indent="0" algn="ctr" defTabSz="622300">
                <a:lnSpc>
                  <a:spcPct val="90000"/>
                </a:lnSpc>
                <a:spcBef>
                  <a:spcPct val="0"/>
                </a:spcBef>
                <a:spcAft>
                  <a:spcPct val="35000"/>
                </a:spcAft>
                <a:buNone/>
              </a:pPr>
              <a:endParaRPr lang="de-DE" sz="1400" b="1" kern="1200" dirty="0">
                <a:solidFill>
                  <a:srgbClr val="0575C1"/>
                </a:solidFill>
              </a:endParaRPr>
            </a:p>
            <a:p>
              <a:pPr marL="0" lvl="0" indent="0" algn="ctr" defTabSz="622300">
                <a:lnSpc>
                  <a:spcPct val="90000"/>
                </a:lnSpc>
                <a:spcBef>
                  <a:spcPct val="0"/>
                </a:spcBef>
                <a:spcAft>
                  <a:spcPct val="35000"/>
                </a:spcAft>
                <a:buNone/>
              </a:pPr>
              <a:br>
                <a:rPr lang="de-DE" sz="900" b="0" kern="1200" dirty="0"/>
              </a:br>
              <a:r>
                <a:rPr lang="de-DE" sz="900" b="0" kern="1200" dirty="0"/>
                <a:t>Deutschlandpremiere</a:t>
              </a:r>
            </a:p>
            <a:p>
              <a:pPr marL="0" lvl="0" indent="0" algn="ctr" defTabSz="622300">
                <a:lnSpc>
                  <a:spcPct val="90000"/>
                </a:lnSpc>
                <a:spcBef>
                  <a:spcPct val="0"/>
                </a:spcBef>
                <a:spcAft>
                  <a:spcPct val="35000"/>
                </a:spcAft>
                <a:buNone/>
              </a:pPr>
              <a:r>
                <a:rPr lang="de-DE" sz="900" b="0" kern="1200" dirty="0"/>
                <a:t>6. November 2025</a:t>
              </a:r>
            </a:p>
            <a:p>
              <a:pPr marL="0" lvl="0" indent="0" algn="ctr" defTabSz="622300">
                <a:lnSpc>
                  <a:spcPct val="90000"/>
                </a:lnSpc>
                <a:spcBef>
                  <a:spcPct val="0"/>
                </a:spcBef>
                <a:spcAft>
                  <a:spcPct val="35000"/>
                </a:spcAft>
                <a:buNone/>
              </a:pPr>
              <a:r>
                <a:rPr lang="de-DE" sz="1300" b="1" kern="1200" dirty="0">
                  <a:solidFill>
                    <a:srgbClr val="0575C1"/>
                  </a:solidFill>
                  <a:latin typeface="Calibri" panose="020F0502020204030204"/>
                  <a:ea typeface="+mn-ea"/>
                  <a:cs typeface="+mn-cs"/>
                </a:rPr>
                <a:t>Capitol </a:t>
              </a:r>
              <a:r>
                <a:rPr lang="de-DE" sz="1300" b="1" kern="1200" dirty="0">
                  <a:solidFill>
                    <a:srgbClr val="0575C1"/>
                  </a:solidFill>
                </a:rPr>
                <a:t>Theater Düsseldorf</a:t>
              </a:r>
            </a:p>
          </p:txBody>
        </p:sp>
        <p:pic>
          <p:nvPicPr>
            <p:cNvPr id="7" name="Grafik 6">
              <a:extLst>
                <a:ext uri="{FF2B5EF4-FFF2-40B4-BE49-F238E27FC236}">
                  <a16:creationId xmlns:a16="http://schemas.microsoft.com/office/drawing/2014/main" id="{B8C80B1C-7594-C0FD-22E6-0CDD4FB2671C}"/>
                </a:ext>
              </a:extLst>
            </p:cNvPr>
            <p:cNvPicPr>
              <a:picLocks noChangeAspect="1"/>
            </p:cNvPicPr>
            <p:nvPr/>
          </p:nvPicPr>
          <p:blipFill>
            <a:blip r:embed="rId8"/>
            <a:stretch>
              <a:fillRect/>
            </a:stretch>
          </p:blipFill>
          <p:spPr>
            <a:xfrm>
              <a:off x="9486998" y="4686000"/>
              <a:ext cx="701113" cy="980849"/>
            </a:xfrm>
            <a:prstGeom prst="rect">
              <a:avLst/>
            </a:prstGeom>
          </p:spPr>
        </p:pic>
      </p:grpSp>
      <p:sp>
        <p:nvSpPr>
          <p:cNvPr id="33" name="Textfeld 32">
            <a:extLst>
              <a:ext uri="{FF2B5EF4-FFF2-40B4-BE49-F238E27FC236}">
                <a16:creationId xmlns:a16="http://schemas.microsoft.com/office/drawing/2014/main" id="{A06E8E57-DB23-9EE7-B4B2-266178A41BB8}"/>
              </a:ext>
            </a:extLst>
          </p:cNvPr>
          <p:cNvSpPr txBox="1"/>
          <p:nvPr/>
        </p:nvSpPr>
        <p:spPr>
          <a:xfrm>
            <a:off x="5920886" y="3846784"/>
            <a:ext cx="695458" cy="215444"/>
          </a:xfrm>
          <a:prstGeom prst="rect">
            <a:avLst/>
          </a:prstGeom>
          <a:noFill/>
        </p:spPr>
        <p:txBody>
          <a:bodyPr wrap="square" rtlCol="0">
            <a:spAutoFit/>
          </a:bodyPr>
          <a:lstStyle/>
          <a:p>
            <a:r>
              <a:rPr lang="de-DE" sz="800" dirty="0"/>
              <a:t>New York</a:t>
            </a:r>
          </a:p>
        </p:txBody>
      </p:sp>
      <p:sp>
        <p:nvSpPr>
          <p:cNvPr id="34" name="Textfeld 33">
            <a:extLst>
              <a:ext uri="{FF2B5EF4-FFF2-40B4-BE49-F238E27FC236}">
                <a16:creationId xmlns:a16="http://schemas.microsoft.com/office/drawing/2014/main" id="{577219EB-CC86-7A47-259E-35654679FB60}"/>
              </a:ext>
            </a:extLst>
          </p:cNvPr>
          <p:cNvSpPr txBox="1"/>
          <p:nvPr/>
        </p:nvSpPr>
        <p:spPr>
          <a:xfrm>
            <a:off x="7628960" y="3838231"/>
            <a:ext cx="695458" cy="215444"/>
          </a:xfrm>
          <a:prstGeom prst="rect">
            <a:avLst/>
          </a:prstGeom>
          <a:noFill/>
        </p:spPr>
        <p:txBody>
          <a:bodyPr wrap="square" rtlCol="0">
            <a:spAutoFit/>
          </a:bodyPr>
          <a:lstStyle/>
          <a:p>
            <a:r>
              <a:rPr lang="de-DE" sz="800" dirty="0"/>
              <a:t>London</a:t>
            </a:r>
          </a:p>
        </p:txBody>
      </p:sp>
      <p:sp>
        <p:nvSpPr>
          <p:cNvPr id="35" name="Textfeld 34">
            <a:extLst>
              <a:ext uri="{FF2B5EF4-FFF2-40B4-BE49-F238E27FC236}">
                <a16:creationId xmlns:a16="http://schemas.microsoft.com/office/drawing/2014/main" id="{94E36243-F496-4643-0DDD-EEE80837EA90}"/>
              </a:ext>
            </a:extLst>
          </p:cNvPr>
          <p:cNvSpPr txBox="1"/>
          <p:nvPr/>
        </p:nvSpPr>
        <p:spPr>
          <a:xfrm>
            <a:off x="9477263" y="3833190"/>
            <a:ext cx="695458" cy="215444"/>
          </a:xfrm>
          <a:prstGeom prst="rect">
            <a:avLst/>
          </a:prstGeom>
          <a:noFill/>
        </p:spPr>
        <p:txBody>
          <a:bodyPr wrap="square" rtlCol="0">
            <a:spAutoFit/>
          </a:bodyPr>
          <a:lstStyle/>
          <a:p>
            <a:r>
              <a:rPr lang="de-DE" sz="800" dirty="0">
                <a:solidFill>
                  <a:schemeClr val="bg1"/>
                </a:solidFill>
              </a:rPr>
              <a:t>Düsseldorf</a:t>
            </a:r>
          </a:p>
        </p:txBody>
      </p:sp>
      <p:sp>
        <p:nvSpPr>
          <p:cNvPr id="6" name="Titel 4">
            <a:extLst>
              <a:ext uri="{FF2B5EF4-FFF2-40B4-BE49-F238E27FC236}">
                <a16:creationId xmlns:a16="http://schemas.microsoft.com/office/drawing/2014/main" id="{376506A7-99F9-09DA-7938-3882580AE350}"/>
              </a:ext>
            </a:extLst>
          </p:cNvPr>
          <p:cNvSpPr>
            <a:spLocks noGrp="1"/>
          </p:cNvSpPr>
          <p:nvPr>
            <p:ph type="title"/>
          </p:nvPr>
        </p:nvSpPr>
        <p:spPr>
          <a:xfrm>
            <a:off x="445665" y="130924"/>
            <a:ext cx="10515600" cy="1325563"/>
          </a:xfrm>
        </p:spPr>
        <p:txBody>
          <a:bodyPr/>
          <a:lstStyle/>
          <a:p>
            <a:r>
              <a:rPr lang="de-DE" dirty="0" err="1"/>
              <a:t>Mrs.</a:t>
            </a:r>
            <a:r>
              <a:rPr lang="de-DE" dirty="0"/>
              <a:t> </a:t>
            </a:r>
            <a:r>
              <a:rPr lang="de-DE" dirty="0" err="1"/>
              <a:t>Doubtfire</a:t>
            </a:r>
            <a:r>
              <a:rPr lang="de-DE" dirty="0"/>
              <a:t> – Die Historie</a:t>
            </a:r>
          </a:p>
        </p:txBody>
      </p:sp>
    </p:spTree>
    <p:extLst>
      <p:ext uri="{BB962C8B-B14F-4D97-AF65-F5344CB8AC3E}">
        <p14:creationId xmlns:p14="http://schemas.microsoft.com/office/powerpoint/2010/main" val="220643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3C409-3B48-8C53-C05B-288174DD0186}"/>
            </a:ext>
          </a:extLst>
        </p:cNvPr>
        <p:cNvGrpSpPr/>
        <p:nvPr/>
      </p:nvGrpSpPr>
      <p:grpSpPr>
        <a:xfrm>
          <a:off x="0" y="0"/>
          <a:ext cx="0" cy="0"/>
          <a:chOff x="0" y="0"/>
          <a:chExt cx="0" cy="0"/>
        </a:xfrm>
      </p:grpSpPr>
      <p:sp>
        <p:nvSpPr>
          <p:cNvPr id="4" name="Subtitle 2">
            <a:extLst>
              <a:ext uri="{FF2B5EF4-FFF2-40B4-BE49-F238E27FC236}">
                <a16:creationId xmlns:a16="http://schemas.microsoft.com/office/drawing/2014/main" id="{436796C6-55F7-8B93-4455-1CC3C8D3CDDB}"/>
              </a:ext>
            </a:extLst>
          </p:cNvPr>
          <p:cNvSpPr>
            <a:spLocks noGrp="1"/>
          </p:cNvSpPr>
          <p:nvPr>
            <p:ph type="subTitle" idx="1"/>
          </p:nvPr>
        </p:nvSpPr>
        <p:spPr>
          <a:xfrm>
            <a:off x="368643" y="375678"/>
            <a:ext cx="8343900" cy="713954"/>
          </a:xfrm>
        </p:spPr>
        <p:txBody>
          <a:bodyPr>
            <a:normAutofit/>
          </a:bodyPr>
          <a:lstStyle/>
          <a:p>
            <a:pPr algn="l">
              <a:lnSpc>
                <a:spcPct val="100000"/>
              </a:lnSpc>
              <a:spcBef>
                <a:spcPts val="400"/>
              </a:spcBef>
            </a:pPr>
            <a:r>
              <a:rPr lang="en-GB" sz="4000" b="1" dirty="0" err="1">
                <a:solidFill>
                  <a:srgbClr val="FED676"/>
                </a:solidFill>
                <a:latin typeface="Motiva Sans Extrabold" pitchFamily="2" charset="77"/>
                <a:ea typeface="Motiva Sans Extrabold" pitchFamily="2" charset="77"/>
              </a:rPr>
              <a:t>Exkurs</a:t>
            </a:r>
            <a:r>
              <a:rPr lang="en-GB" sz="4000" b="1" dirty="0">
                <a:solidFill>
                  <a:srgbClr val="FED676"/>
                </a:solidFill>
                <a:latin typeface="Motiva Sans Extrabold" pitchFamily="2" charset="77"/>
                <a:ea typeface="Motiva Sans Extrabold" pitchFamily="2" charset="77"/>
              </a:rPr>
              <a:t>: Hot-Spots der Musical Welt</a:t>
            </a:r>
          </a:p>
        </p:txBody>
      </p:sp>
      <p:sp>
        <p:nvSpPr>
          <p:cNvPr id="5" name="Subtitle 2">
            <a:extLst>
              <a:ext uri="{FF2B5EF4-FFF2-40B4-BE49-F238E27FC236}">
                <a16:creationId xmlns:a16="http://schemas.microsoft.com/office/drawing/2014/main" id="{54417995-787F-330C-FCA6-69722FD3104B}"/>
              </a:ext>
            </a:extLst>
          </p:cNvPr>
          <p:cNvSpPr txBox="1">
            <a:spLocks/>
          </p:cNvSpPr>
          <p:nvPr/>
        </p:nvSpPr>
        <p:spPr>
          <a:xfrm>
            <a:off x="368643" y="1142975"/>
            <a:ext cx="7996881" cy="1789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lnSpc>
                <a:spcPct val="100000"/>
              </a:lnSpc>
              <a:buNone/>
            </a:pPr>
            <a:r>
              <a:rPr lang="de-DE" sz="2000" b="1" dirty="0">
                <a:solidFill>
                  <a:schemeClr val="bg1"/>
                </a:solidFill>
                <a:latin typeface="Motiva Sans" pitchFamily="2" charset="77"/>
                <a:ea typeface="Motiva Sans" pitchFamily="2" charset="77"/>
              </a:rPr>
              <a:t>Broadway New York</a:t>
            </a:r>
          </a:p>
          <a:p>
            <a:pPr marL="0" indent="0" algn="l">
              <a:lnSpc>
                <a:spcPct val="100000"/>
              </a:lnSpc>
              <a:buNone/>
            </a:pPr>
            <a:r>
              <a:rPr lang="de-DE" sz="2000" dirty="0">
                <a:solidFill>
                  <a:schemeClr val="bg1"/>
                </a:solidFill>
                <a:latin typeface="Motiva Sans" pitchFamily="2" charset="77"/>
                <a:ea typeface="Motiva Sans" pitchFamily="2" charset="77"/>
              </a:rPr>
              <a:t>Der Broadway ist eine über 25 km lange Straße im Herzen New Yorks, und zugleich der Name des dort angesiedelten Theaterviertels. Mit 41 Theatern ist es da größte Theaterzentrum der Welt – auch wenn eigentlich nur 4 Theater direkt am Broadway liegen  😀</a:t>
            </a:r>
            <a:endParaRPr lang="en-GB" sz="2000" dirty="0">
              <a:solidFill>
                <a:schemeClr val="bg1"/>
              </a:solidFill>
              <a:latin typeface="Motiva Sans" pitchFamily="2" charset="77"/>
              <a:ea typeface="Motiva Sans" pitchFamily="2" charset="77"/>
            </a:endParaRPr>
          </a:p>
        </p:txBody>
      </p:sp>
      <p:pic>
        <p:nvPicPr>
          <p:cNvPr id="6" name="Grafik 5">
            <a:extLst>
              <a:ext uri="{FF2B5EF4-FFF2-40B4-BE49-F238E27FC236}">
                <a16:creationId xmlns:a16="http://schemas.microsoft.com/office/drawing/2014/main" id="{338549B8-ABD1-AA3C-7DEA-5858EA0DCC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9162" y="515206"/>
            <a:ext cx="2589456" cy="1789665"/>
          </a:xfrm>
          <a:prstGeom prst="rect">
            <a:avLst/>
          </a:prstGeom>
        </p:spPr>
      </p:pic>
      <p:pic>
        <p:nvPicPr>
          <p:cNvPr id="9" name="Grafik 8">
            <a:extLst>
              <a:ext uri="{FF2B5EF4-FFF2-40B4-BE49-F238E27FC236}">
                <a16:creationId xmlns:a16="http://schemas.microsoft.com/office/drawing/2014/main" id="{346A70E1-DBFF-871A-DFF8-A4D265CDC3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2380" y="2061544"/>
            <a:ext cx="2371480" cy="1411230"/>
          </a:xfrm>
          <a:prstGeom prst="rect">
            <a:avLst/>
          </a:prstGeom>
        </p:spPr>
      </p:pic>
      <p:sp>
        <p:nvSpPr>
          <p:cNvPr id="10" name="Subtitle 2">
            <a:extLst>
              <a:ext uri="{FF2B5EF4-FFF2-40B4-BE49-F238E27FC236}">
                <a16:creationId xmlns:a16="http://schemas.microsoft.com/office/drawing/2014/main" id="{86D36B45-A57E-1E58-27D0-FC49EDE23BE2}"/>
              </a:ext>
            </a:extLst>
          </p:cNvPr>
          <p:cNvSpPr txBox="1">
            <a:spLocks/>
          </p:cNvSpPr>
          <p:nvPr/>
        </p:nvSpPr>
        <p:spPr>
          <a:xfrm>
            <a:off x="368643" y="3105654"/>
            <a:ext cx="7996881" cy="1789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lnSpc>
                <a:spcPct val="100000"/>
              </a:lnSpc>
              <a:buNone/>
            </a:pPr>
            <a:r>
              <a:rPr lang="de-DE" sz="2000" b="1" dirty="0">
                <a:solidFill>
                  <a:schemeClr val="bg1"/>
                </a:solidFill>
                <a:latin typeface="Motiva Sans" pitchFamily="2" charset="77"/>
                <a:ea typeface="Motiva Sans" pitchFamily="2" charset="77"/>
              </a:rPr>
              <a:t>West London</a:t>
            </a:r>
          </a:p>
          <a:p>
            <a:pPr algn="l">
              <a:lnSpc>
                <a:spcPct val="100000"/>
              </a:lnSpc>
            </a:pPr>
            <a:r>
              <a:rPr lang="de-DE" sz="2000" dirty="0">
                <a:solidFill>
                  <a:schemeClr val="bg1"/>
                </a:solidFill>
                <a:latin typeface="Motiva Sans" pitchFamily="2" charset="77"/>
              </a:rPr>
              <a:t>Das West End ist ein Stadtteil mitten in London und das  Zentrum für Kultur, Unterhaltung, Shopping und Essen. Hier befinden sich über 40 Theater, 30 Museen und Galerien und tausende von Restaurants und Geschäften.</a:t>
            </a:r>
            <a:endParaRPr lang="en-GB" sz="2000" dirty="0">
              <a:solidFill>
                <a:schemeClr val="bg1"/>
              </a:solidFill>
              <a:latin typeface="Motiva Sans" pitchFamily="2" charset="77"/>
            </a:endParaRPr>
          </a:p>
        </p:txBody>
      </p:sp>
      <p:pic>
        <p:nvPicPr>
          <p:cNvPr id="12" name="Grafik 11">
            <a:extLst>
              <a:ext uri="{FF2B5EF4-FFF2-40B4-BE49-F238E27FC236}">
                <a16:creationId xmlns:a16="http://schemas.microsoft.com/office/drawing/2014/main" id="{0D1882FD-67D9-ABCA-38B1-7CFADBDC2B32}"/>
              </a:ext>
            </a:extLst>
          </p:cNvPr>
          <p:cNvPicPr>
            <a:picLocks noChangeAspect="1"/>
          </p:cNvPicPr>
          <p:nvPr/>
        </p:nvPicPr>
        <p:blipFill>
          <a:blip r:embed="rId4" cstate="screen">
            <a:extLst>
              <a:ext uri="{28A0092B-C50C-407E-A947-70E740481C1C}">
                <a14:useLocalDpi xmlns:a14="http://schemas.microsoft.com/office/drawing/2010/main"/>
              </a:ext>
            </a:extLst>
          </a:blip>
          <a:srcRect l="15495"/>
          <a:stretch/>
        </p:blipFill>
        <p:spPr>
          <a:xfrm>
            <a:off x="9772437" y="5147304"/>
            <a:ext cx="2326561" cy="1411230"/>
          </a:xfrm>
          <a:prstGeom prst="rect">
            <a:avLst/>
          </a:prstGeom>
        </p:spPr>
      </p:pic>
      <p:sp>
        <p:nvSpPr>
          <p:cNvPr id="13" name="Subtitle 2">
            <a:extLst>
              <a:ext uri="{FF2B5EF4-FFF2-40B4-BE49-F238E27FC236}">
                <a16:creationId xmlns:a16="http://schemas.microsoft.com/office/drawing/2014/main" id="{C35A8F91-BF03-3A5C-1B9C-49CFA271AB77}"/>
              </a:ext>
            </a:extLst>
          </p:cNvPr>
          <p:cNvSpPr txBox="1">
            <a:spLocks/>
          </p:cNvSpPr>
          <p:nvPr/>
        </p:nvSpPr>
        <p:spPr>
          <a:xfrm>
            <a:off x="368642" y="5095007"/>
            <a:ext cx="7996881" cy="14635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lnSpc>
                <a:spcPct val="100000"/>
              </a:lnSpc>
              <a:buNone/>
            </a:pPr>
            <a:r>
              <a:rPr lang="de-DE" sz="2000" dirty="0">
                <a:solidFill>
                  <a:schemeClr val="bg1"/>
                </a:solidFill>
                <a:latin typeface="Motiva Sans" pitchFamily="2" charset="77"/>
                <a:ea typeface="Motiva Sans" pitchFamily="2" charset="77"/>
              </a:rPr>
              <a:t>Gelingt einem neuen Musical der Sprung an den Broadway oder ans Londoner West End, ist das eine große Auszeichnung und eine Garantier für den Erfolg in vielen weitern Theatern und Ländern.</a:t>
            </a:r>
            <a:endParaRPr lang="en-GB" sz="2000" dirty="0">
              <a:solidFill>
                <a:schemeClr val="bg1"/>
              </a:solidFill>
              <a:latin typeface="Motiva Sans" pitchFamily="2" charset="77"/>
            </a:endParaRPr>
          </a:p>
        </p:txBody>
      </p:sp>
      <p:pic>
        <p:nvPicPr>
          <p:cNvPr id="15" name="Grafik 14">
            <a:extLst>
              <a:ext uri="{FF2B5EF4-FFF2-40B4-BE49-F238E27FC236}">
                <a16:creationId xmlns:a16="http://schemas.microsoft.com/office/drawing/2014/main" id="{C89E1B0F-53BF-C4F1-229F-511D731C7D97}"/>
              </a:ext>
            </a:extLst>
          </p:cNvPr>
          <p:cNvPicPr>
            <a:picLocks noChangeAspect="1"/>
          </p:cNvPicPr>
          <p:nvPr/>
        </p:nvPicPr>
        <p:blipFill>
          <a:blip r:embed="rId5" cstate="screen">
            <a:extLst>
              <a:ext uri="{28A0092B-C50C-407E-A947-70E740481C1C}">
                <a14:useLocalDpi xmlns:a14="http://schemas.microsoft.com/office/drawing/2010/main"/>
              </a:ext>
            </a:extLst>
          </a:blip>
          <a:srcRect t="6333" r="6013" b="11269"/>
          <a:stretch/>
        </p:blipFill>
        <p:spPr>
          <a:xfrm>
            <a:off x="8698621" y="4203665"/>
            <a:ext cx="2415239" cy="1383307"/>
          </a:xfrm>
          <a:prstGeom prst="rect">
            <a:avLst/>
          </a:prstGeom>
        </p:spPr>
      </p:pic>
      <p:sp>
        <p:nvSpPr>
          <p:cNvPr id="16" name="Textfeld 15">
            <a:extLst>
              <a:ext uri="{FF2B5EF4-FFF2-40B4-BE49-F238E27FC236}">
                <a16:creationId xmlns:a16="http://schemas.microsoft.com/office/drawing/2014/main" id="{A0AE0D5C-7EFF-3E47-58E2-496181D64954}"/>
              </a:ext>
            </a:extLst>
          </p:cNvPr>
          <p:cNvSpPr txBox="1"/>
          <p:nvPr/>
        </p:nvSpPr>
        <p:spPr>
          <a:xfrm>
            <a:off x="368642" y="6246602"/>
            <a:ext cx="1904658" cy="523220"/>
          </a:xfrm>
          <a:prstGeom prst="rect">
            <a:avLst/>
          </a:prstGeom>
          <a:noFill/>
        </p:spPr>
        <p:txBody>
          <a:bodyPr wrap="square" rtlCol="0">
            <a:spAutoFit/>
          </a:bodyPr>
          <a:lstStyle/>
          <a:p>
            <a:r>
              <a:rPr lang="de-DE" sz="1400" b="1" dirty="0">
                <a:solidFill>
                  <a:srgbClr val="FED676"/>
                </a:solidFill>
                <a:latin typeface="Motiva Sans Extrabold" pitchFamily="2" charset="77"/>
              </a:rPr>
              <a:t>Aufgabe 2</a:t>
            </a:r>
          </a:p>
          <a:p>
            <a:r>
              <a:rPr lang="de-DE" sz="1400" b="1" dirty="0">
                <a:solidFill>
                  <a:srgbClr val="FED676"/>
                </a:solidFill>
                <a:latin typeface="Motiva Sans Extrabold" pitchFamily="2" charset="77"/>
              </a:rPr>
              <a:t>Erweiterungsfragen</a:t>
            </a:r>
          </a:p>
        </p:txBody>
      </p:sp>
    </p:spTree>
    <p:extLst>
      <p:ext uri="{BB962C8B-B14F-4D97-AF65-F5344CB8AC3E}">
        <p14:creationId xmlns:p14="http://schemas.microsoft.com/office/powerpoint/2010/main" val="251476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C94E3-5834-8238-9E4E-9E3B1BC8FD8B}"/>
            </a:ext>
          </a:extLst>
        </p:cNvPr>
        <p:cNvGrpSpPr/>
        <p:nvPr/>
      </p:nvGrpSpPr>
      <p:grpSpPr>
        <a:xfrm>
          <a:off x="0" y="0"/>
          <a:ext cx="0" cy="0"/>
          <a:chOff x="0" y="0"/>
          <a:chExt cx="0" cy="0"/>
        </a:xfrm>
      </p:grpSpPr>
      <p:sp>
        <p:nvSpPr>
          <p:cNvPr id="4" name="Subtitle 2">
            <a:extLst>
              <a:ext uri="{FF2B5EF4-FFF2-40B4-BE49-F238E27FC236}">
                <a16:creationId xmlns:a16="http://schemas.microsoft.com/office/drawing/2014/main" id="{300537F3-F53C-B8FA-0615-A271B5DB8FAC}"/>
              </a:ext>
            </a:extLst>
          </p:cNvPr>
          <p:cNvSpPr>
            <a:spLocks noGrp="1"/>
          </p:cNvSpPr>
          <p:nvPr>
            <p:ph type="subTitle" idx="1"/>
          </p:nvPr>
        </p:nvSpPr>
        <p:spPr>
          <a:xfrm>
            <a:off x="368642" y="375678"/>
            <a:ext cx="10167277" cy="1300722"/>
          </a:xfrm>
        </p:spPr>
        <p:txBody>
          <a:bodyPr>
            <a:normAutofit/>
          </a:bodyPr>
          <a:lstStyle/>
          <a:p>
            <a:pPr algn="l">
              <a:lnSpc>
                <a:spcPct val="100000"/>
              </a:lnSpc>
              <a:spcBef>
                <a:spcPts val="400"/>
              </a:spcBef>
            </a:pPr>
            <a:r>
              <a:rPr lang="en-GB" sz="4000" b="1" dirty="0">
                <a:solidFill>
                  <a:srgbClr val="FED676"/>
                </a:solidFill>
                <a:latin typeface="Motiva Sans Extrabold" pitchFamily="2" charset="77"/>
                <a:ea typeface="Motiva Sans Extrabold" pitchFamily="2" charset="77"/>
              </a:rPr>
              <a:t>Von der </a:t>
            </a:r>
            <a:r>
              <a:rPr lang="en-GB" sz="4000" b="1" dirty="0" err="1">
                <a:solidFill>
                  <a:srgbClr val="FED676"/>
                </a:solidFill>
                <a:latin typeface="Motiva Sans Extrabold" pitchFamily="2" charset="77"/>
                <a:ea typeface="Motiva Sans Extrabold" pitchFamily="2" charset="77"/>
              </a:rPr>
              <a:t>Leinwand</a:t>
            </a:r>
            <a:r>
              <a:rPr lang="en-GB" sz="4000" b="1" dirty="0">
                <a:solidFill>
                  <a:srgbClr val="FED676"/>
                </a:solidFill>
                <a:latin typeface="Motiva Sans Extrabold" pitchFamily="2" charset="77"/>
                <a:ea typeface="Motiva Sans Extrabold" pitchFamily="2" charset="77"/>
              </a:rPr>
              <a:t> auf die </a:t>
            </a:r>
            <a:r>
              <a:rPr lang="en-GB" sz="4000" b="1" dirty="0" err="1">
                <a:solidFill>
                  <a:srgbClr val="FED676"/>
                </a:solidFill>
                <a:latin typeface="Motiva Sans Extrabold" pitchFamily="2" charset="77"/>
                <a:ea typeface="Motiva Sans Extrabold" pitchFamily="2" charset="77"/>
              </a:rPr>
              <a:t>Bühne</a:t>
            </a:r>
            <a:r>
              <a:rPr lang="en-GB" sz="4000" b="1" dirty="0">
                <a:solidFill>
                  <a:srgbClr val="FED676"/>
                </a:solidFill>
                <a:latin typeface="Motiva Sans Extrabold" pitchFamily="2" charset="77"/>
                <a:ea typeface="Motiva Sans Extrabold" pitchFamily="2" charset="77"/>
              </a:rPr>
              <a:t>  </a:t>
            </a:r>
            <a:br>
              <a:rPr lang="en-GB" sz="4000" b="1" dirty="0">
                <a:solidFill>
                  <a:srgbClr val="FED676"/>
                </a:solidFill>
                <a:latin typeface="Motiva Sans Extrabold" pitchFamily="2" charset="77"/>
                <a:ea typeface="Motiva Sans Extrabold" pitchFamily="2" charset="77"/>
              </a:rPr>
            </a:br>
            <a:r>
              <a:rPr lang="en-GB" sz="3000" b="1" dirty="0">
                <a:solidFill>
                  <a:srgbClr val="FED676"/>
                </a:solidFill>
                <a:latin typeface="Motiva Sans Extrabold" pitchFamily="2" charset="77"/>
                <a:ea typeface="Motiva Sans Extrabold" pitchFamily="2" charset="77"/>
              </a:rPr>
              <a:t>Die </a:t>
            </a:r>
            <a:r>
              <a:rPr lang="en-GB" sz="3000" b="1" dirty="0" err="1">
                <a:solidFill>
                  <a:srgbClr val="FED676"/>
                </a:solidFill>
                <a:latin typeface="Motiva Sans Extrabold" pitchFamily="2" charset="77"/>
                <a:ea typeface="Motiva Sans Extrabold" pitchFamily="2" charset="77"/>
              </a:rPr>
              <a:t>Autoren</a:t>
            </a:r>
            <a:r>
              <a:rPr lang="en-GB" sz="3000" b="1" dirty="0">
                <a:solidFill>
                  <a:srgbClr val="FED676"/>
                </a:solidFill>
                <a:latin typeface="Motiva Sans Extrabold" pitchFamily="2" charset="77"/>
                <a:ea typeface="Motiva Sans Extrabold" pitchFamily="2" charset="77"/>
              </a:rPr>
              <a:t> </a:t>
            </a:r>
            <a:r>
              <a:rPr lang="en-GB" sz="3000" b="1" dirty="0" err="1">
                <a:solidFill>
                  <a:srgbClr val="FED676"/>
                </a:solidFill>
                <a:latin typeface="Motiva Sans Extrabold" pitchFamily="2" charset="77"/>
                <a:ea typeface="Motiva Sans Extrabold" pitchFamily="2" charset="77"/>
              </a:rPr>
              <a:t>berichten</a:t>
            </a:r>
            <a:endParaRPr lang="en-GB" sz="3000" b="1" dirty="0">
              <a:solidFill>
                <a:srgbClr val="FED676"/>
              </a:solidFill>
              <a:latin typeface="Motiva Sans Extrabold" pitchFamily="2" charset="77"/>
              <a:ea typeface="Motiva Sans Extrabold" pitchFamily="2" charset="77"/>
            </a:endParaRPr>
          </a:p>
        </p:txBody>
      </p:sp>
      <p:sp>
        <p:nvSpPr>
          <p:cNvPr id="3" name="Subtitle 2">
            <a:extLst>
              <a:ext uri="{FF2B5EF4-FFF2-40B4-BE49-F238E27FC236}">
                <a16:creationId xmlns:a16="http://schemas.microsoft.com/office/drawing/2014/main" id="{8FDF0B09-B326-0DC9-6653-88AC6346314B}"/>
              </a:ext>
            </a:extLst>
          </p:cNvPr>
          <p:cNvSpPr txBox="1">
            <a:spLocks/>
          </p:cNvSpPr>
          <p:nvPr/>
        </p:nvSpPr>
        <p:spPr>
          <a:xfrm>
            <a:off x="368642" y="3927896"/>
            <a:ext cx="11362915" cy="28798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Aft>
                <a:spcPts val="800"/>
              </a:spcAft>
            </a:pPr>
            <a:r>
              <a:rPr lang="de-DE" sz="1800" b="1" dirty="0">
                <a:solidFill>
                  <a:schemeClr val="bg1"/>
                </a:solidFill>
                <a:latin typeface="Motiva Sans" pitchFamily="2" charset="77"/>
              </a:rPr>
              <a:t>Wie </a:t>
            </a:r>
            <a:r>
              <a:rPr lang="de-DE" sz="1800" b="1" dirty="0" err="1">
                <a:solidFill>
                  <a:schemeClr val="bg1"/>
                </a:solidFill>
                <a:latin typeface="Motiva Sans" pitchFamily="2" charset="77"/>
              </a:rPr>
              <a:t>Karey</a:t>
            </a:r>
            <a:r>
              <a:rPr lang="de-DE" sz="1800" b="1" dirty="0">
                <a:solidFill>
                  <a:schemeClr val="bg1"/>
                </a:solidFill>
                <a:latin typeface="Motiva Sans" pitchFamily="2" charset="77"/>
              </a:rPr>
              <a:t> Kirkpatrick &amp; Wayne Kirkpatrick dazu kamen das Musical zu schreiben</a:t>
            </a:r>
          </a:p>
          <a:p>
            <a:pPr algn="l">
              <a:lnSpc>
                <a:spcPct val="107000"/>
              </a:lnSpc>
              <a:spcAft>
                <a:spcPts val="800"/>
              </a:spcAft>
            </a:pPr>
            <a:r>
              <a:rPr lang="de-DE" sz="1800" i="1" dirty="0">
                <a:solidFill>
                  <a:schemeClr val="bg1"/>
                </a:solidFill>
                <a:latin typeface="Motiva Sans" pitchFamily="2" charset="77"/>
              </a:rPr>
              <a:t>Es gibt eine Schlüsselfrage, die sich Autoren und Produzenten stellen, wenn sie eine Idee für ein Musical in Betracht ziehen: „Singt es? Das bedeutet: „Gibt es genügend Emotionen in der Geschichte, um uns glauben zu lassen, dass diese Figuren in ein Lied ausbrechen würden, um ihre Gefühle auszudrücken? Denn das ist natürlich eine ziemlich lächerliche Verhaltensweise und nichts, was viele von uns im täglichen Leben tun. (…) Und wir wussten sofort, dass dies eine dieser Geschichten war, bei der so viel auf dem Spiel stand und so viel Liebe in der zentralen Prämisse enthalten war, dass sie fast wie für ein Bühnenmusical gemacht war. </a:t>
            </a:r>
            <a:r>
              <a:rPr lang="de-DE" sz="1800" i="1" dirty="0" err="1">
                <a:solidFill>
                  <a:schemeClr val="bg1"/>
                </a:solidFill>
                <a:latin typeface="Motiva Sans" pitchFamily="2" charset="77"/>
              </a:rPr>
              <a:t>Mrs.</a:t>
            </a:r>
            <a:r>
              <a:rPr lang="de-DE" sz="1800" i="1" dirty="0">
                <a:solidFill>
                  <a:schemeClr val="bg1"/>
                </a:solidFill>
                <a:latin typeface="Motiva Sans" pitchFamily="2" charset="77"/>
              </a:rPr>
              <a:t> </a:t>
            </a:r>
            <a:r>
              <a:rPr lang="de-DE" sz="1800" i="1" dirty="0" err="1">
                <a:solidFill>
                  <a:schemeClr val="bg1"/>
                </a:solidFill>
                <a:latin typeface="Motiva Sans" pitchFamily="2" charset="77"/>
              </a:rPr>
              <a:t>Doubtfire</a:t>
            </a:r>
            <a:r>
              <a:rPr lang="de-DE" sz="1800" i="1" dirty="0">
                <a:solidFill>
                  <a:schemeClr val="bg1"/>
                </a:solidFill>
                <a:latin typeface="Motiva Sans" pitchFamily="2" charset="77"/>
              </a:rPr>
              <a:t> hat definitiv 'gesungen'.</a:t>
            </a:r>
          </a:p>
        </p:txBody>
      </p:sp>
      <p:sp>
        <p:nvSpPr>
          <p:cNvPr id="8" name="Subtitle 2">
            <a:extLst>
              <a:ext uri="{FF2B5EF4-FFF2-40B4-BE49-F238E27FC236}">
                <a16:creationId xmlns:a16="http://schemas.microsoft.com/office/drawing/2014/main" id="{85639286-AAD3-B7F6-C07F-DACE2C6A1B50}"/>
              </a:ext>
            </a:extLst>
          </p:cNvPr>
          <p:cNvSpPr txBox="1">
            <a:spLocks/>
          </p:cNvSpPr>
          <p:nvPr/>
        </p:nvSpPr>
        <p:spPr>
          <a:xfrm>
            <a:off x="2813490" y="1607391"/>
            <a:ext cx="8622957" cy="19237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Aft>
                <a:spcPts val="800"/>
              </a:spcAft>
            </a:pPr>
            <a:r>
              <a:rPr lang="de-DE" sz="1800" b="1" dirty="0" err="1">
                <a:solidFill>
                  <a:schemeClr val="bg1"/>
                </a:solidFill>
                <a:latin typeface="Motiva Sans" pitchFamily="2" charset="77"/>
              </a:rPr>
              <a:t>Karey</a:t>
            </a:r>
            <a:r>
              <a:rPr lang="de-DE" sz="1800" b="1" dirty="0">
                <a:solidFill>
                  <a:schemeClr val="bg1"/>
                </a:solidFill>
                <a:latin typeface="Motiva Sans" pitchFamily="2" charset="77"/>
              </a:rPr>
              <a:t> Kirkpatrick &amp; Wayne Kirkpatrick (Musik, Lyrics)</a:t>
            </a:r>
          </a:p>
          <a:p>
            <a:pPr algn="l">
              <a:lnSpc>
                <a:spcPct val="107000"/>
              </a:lnSpc>
              <a:spcAft>
                <a:spcPts val="800"/>
              </a:spcAft>
            </a:pPr>
            <a:r>
              <a:rPr lang="de-DE" sz="1800" dirty="0">
                <a:solidFill>
                  <a:schemeClr val="bg1"/>
                </a:solidFill>
                <a:latin typeface="Motiva Sans" pitchFamily="2" charset="77"/>
              </a:rPr>
              <a:t>Die beiden Brüder </a:t>
            </a:r>
            <a:r>
              <a:rPr lang="de-DE" sz="1800" dirty="0" err="1">
                <a:solidFill>
                  <a:schemeClr val="bg1"/>
                </a:solidFill>
                <a:latin typeface="Motiva Sans" pitchFamily="2" charset="77"/>
              </a:rPr>
              <a:t>Karey</a:t>
            </a:r>
            <a:r>
              <a:rPr lang="de-DE" sz="1800" dirty="0">
                <a:solidFill>
                  <a:schemeClr val="bg1"/>
                </a:solidFill>
                <a:latin typeface="Motiva Sans" pitchFamily="2" charset="77"/>
              </a:rPr>
              <a:t> und Wayne </a:t>
            </a:r>
            <a:r>
              <a:rPr lang="de-DE" sz="1800" dirty="0" err="1">
                <a:solidFill>
                  <a:schemeClr val="bg1"/>
                </a:solidFill>
                <a:latin typeface="Motiva Sans" pitchFamily="2" charset="77"/>
              </a:rPr>
              <a:t>Kirpatrick</a:t>
            </a:r>
            <a:r>
              <a:rPr lang="de-DE" sz="1800" dirty="0">
                <a:solidFill>
                  <a:schemeClr val="bg1"/>
                </a:solidFill>
                <a:latin typeface="Motiva Sans" pitchFamily="2" charset="77"/>
              </a:rPr>
              <a:t> sind bereits seit vielen Jahren im Musikbusiness erfolgreich und haben Musik und Texte für berühmte Interpreten wie Eric Clapton aber auch für Kinofilme (z. B. Chicken Run) und Musicals geschrieben.</a:t>
            </a:r>
          </a:p>
        </p:txBody>
      </p:sp>
      <p:pic>
        <p:nvPicPr>
          <p:cNvPr id="10" name="Grafik 9">
            <a:extLst>
              <a:ext uri="{FF2B5EF4-FFF2-40B4-BE49-F238E27FC236}">
                <a16:creationId xmlns:a16="http://schemas.microsoft.com/office/drawing/2014/main" id="{73C9EA34-7A93-E13E-4982-EDE716D84FE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93482" y="1683925"/>
            <a:ext cx="2026526" cy="2045593"/>
          </a:xfrm>
          <a:prstGeom prst="rect">
            <a:avLst/>
          </a:prstGeom>
        </p:spPr>
      </p:pic>
      <p:sp>
        <p:nvSpPr>
          <p:cNvPr id="11" name="Textfeld 10">
            <a:extLst>
              <a:ext uri="{FF2B5EF4-FFF2-40B4-BE49-F238E27FC236}">
                <a16:creationId xmlns:a16="http://schemas.microsoft.com/office/drawing/2014/main" id="{CE74CEEE-A376-A6B8-64C2-AAEB51C6575C}"/>
              </a:ext>
            </a:extLst>
          </p:cNvPr>
          <p:cNvSpPr txBox="1"/>
          <p:nvPr/>
        </p:nvSpPr>
        <p:spPr>
          <a:xfrm>
            <a:off x="368642" y="6328433"/>
            <a:ext cx="1206500" cy="307777"/>
          </a:xfrm>
          <a:prstGeom prst="rect">
            <a:avLst/>
          </a:prstGeom>
          <a:noFill/>
        </p:spPr>
        <p:txBody>
          <a:bodyPr wrap="square" rtlCol="0">
            <a:spAutoFit/>
          </a:bodyPr>
          <a:lstStyle/>
          <a:p>
            <a:r>
              <a:rPr lang="de-DE" sz="1400" b="1" dirty="0">
                <a:solidFill>
                  <a:srgbClr val="FED676"/>
                </a:solidFill>
                <a:latin typeface="Motiva Sans Extrabold" pitchFamily="2" charset="77"/>
              </a:rPr>
              <a:t>AUFGABE 3</a:t>
            </a:r>
          </a:p>
        </p:txBody>
      </p:sp>
    </p:spTree>
    <p:extLst>
      <p:ext uri="{BB962C8B-B14F-4D97-AF65-F5344CB8AC3E}">
        <p14:creationId xmlns:p14="http://schemas.microsoft.com/office/powerpoint/2010/main" val="78298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C8E06-1DF3-2D9B-B193-6C64DA6DDB9A}"/>
            </a:ext>
          </a:extLst>
        </p:cNvPr>
        <p:cNvGrpSpPr/>
        <p:nvPr/>
      </p:nvGrpSpPr>
      <p:grpSpPr>
        <a:xfrm>
          <a:off x="0" y="0"/>
          <a:ext cx="0" cy="0"/>
          <a:chOff x="0" y="0"/>
          <a:chExt cx="0" cy="0"/>
        </a:xfrm>
      </p:grpSpPr>
      <p:sp>
        <p:nvSpPr>
          <p:cNvPr id="4" name="Subtitle 2">
            <a:extLst>
              <a:ext uri="{FF2B5EF4-FFF2-40B4-BE49-F238E27FC236}">
                <a16:creationId xmlns:a16="http://schemas.microsoft.com/office/drawing/2014/main" id="{2212D5A2-F07F-DB05-913A-BDFEB443C7B2}"/>
              </a:ext>
            </a:extLst>
          </p:cNvPr>
          <p:cNvSpPr>
            <a:spLocks noGrp="1"/>
          </p:cNvSpPr>
          <p:nvPr>
            <p:ph type="subTitle" idx="1"/>
          </p:nvPr>
        </p:nvSpPr>
        <p:spPr>
          <a:xfrm>
            <a:off x="368642" y="375678"/>
            <a:ext cx="10167277" cy="995922"/>
          </a:xfrm>
        </p:spPr>
        <p:txBody>
          <a:bodyPr>
            <a:normAutofit/>
          </a:bodyPr>
          <a:lstStyle/>
          <a:p>
            <a:pPr algn="l">
              <a:lnSpc>
                <a:spcPct val="100000"/>
              </a:lnSpc>
              <a:spcBef>
                <a:spcPts val="400"/>
              </a:spcBef>
            </a:pPr>
            <a:r>
              <a:rPr lang="en-GB" sz="3000" b="1" dirty="0">
                <a:solidFill>
                  <a:srgbClr val="FED676"/>
                </a:solidFill>
                <a:latin typeface="Motiva Sans Extrabold" pitchFamily="2" charset="77"/>
                <a:ea typeface="Motiva Sans Extrabold" pitchFamily="2" charset="77"/>
              </a:rPr>
              <a:t>Die </a:t>
            </a:r>
            <a:r>
              <a:rPr lang="en-GB" sz="3000" b="1" dirty="0" err="1">
                <a:solidFill>
                  <a:srgbClr val="FED676"/>
                </a:solidFill>
                <a:latin typeface="Motiva Sans Extrabold" pitchFamily="2" charset="77"/>
                <a:ea typeface="Motiva Sans Extrabold" pitchFamily="2" charset="77"/>
              </a:rPr>
              <a:t>Autoren</a:t>
            </a:r>
            <a:r>
              <a:rPr lang="en-GB" sz="3000" b="1" dirty="0">
                <a:solidFill>
                  <a:srgbClr val="FED676"/>
                </a:solidFill>
                <a:latin typeface="Motiva Sans Extrabold" pitchFamily="2" charset="77"/>
                <a:ea typeface="Motiva Sans Extrabold" pitchFamily="2" charset="77"/>
              </a:rPr>
              <a:t> </a:t>
            </a:r>
            <a:r>
              <a:rPr lang="en-GB" sz="3000" b="1" dirty="0" err="1">
                <a:solidFill>
                  <a:srgbClr val="FED676"/>
                </a:solidFill>
                <a:latin typeface="Motiva Sans Extrabold" pitchFamily="2" charset="77"/>
                <a:ea typeface="Motiva Sans Extrabold" pitchFamily="2" charset="77"/>
              </a:rPr>
              <a:t>berichten</a:t>
            </a:r>
            <a:endParaRPr lang="en-GB" sz="3000" b="1" dirty="0">
              <a:solidFill>
                <a:srgbClr val="FED676"/>
              </a:solidFill>
              <a:latin typeface="Motiva Sans Extrabold" pitchFamily="2" charset="77"/>
              <a:ea typeface="Motiva Sans Extrabold" pitchFamily="2" charset="77"/>
            </a:endParaRPr>
          </a:p>
        </p:txBody>
      </p:sp>
      <p:sp>
        <p:nvSpPr>
          <p:cNvPr id="3" name="Subtitle 2">
            <a:extLst>
              <a:ext uri="{FF2B5EF4-FFF2-40B4-BE49-F238E27FC236}">
                <a16:creationId xmlns:a16="http://schemas.microsoft.com/office/drawing/2014/main" id="{ED52CAD1-098D-856D-A6F6-769F2908F1F2}"/>
              </a:ext>
            </a:extLst>
          </p:cNvPr>
          <p:cNvSpPr txBox="1">
            <a:spLocks/>
          </p:cNvSpPr>
          <p:nvPr/>
        </p:nvSpPr>
        <p:spPr>
          <a:xfrm>
            <a:off x="511886" y="3541223"/>
            <a:ext cx="11168227" cy="3051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Aft>
                <a:spcPts val="800"/>
              </a:spcAft>
            </a:pPr>
            <a:r>
              <a:rPr lang="de-DE" sz="1800" b="1" dirty="0">
                <a:solidFill>
                  <a:schemeClr val="bg1"/>
                </a:solidFill>
                <a:latin typeface="Motiva Sans" pitchFamily="2" charset="77"/>
              </a:rPr>
              <a:t>John O Farrell über den kreativen Anpassungsprozess:</a:t>
            </a:r>
          </a:p>
          <a:p>
            <a:pPr algn="l">
              <a:lnSpc>
                <a:spcPct val="107000"/>
              </a:lnSpc>
              <a:spcAft>
                <a:spcPts val="800"/>
              </a:spcAft>
            </a:pPr>
            <a:r>
              <a:rPr lang="de-DE" sz="1800" i="1" dirty="0">
                <a:solidFill>
                  <a:schemeClr val="bg1"/>
                </a:solidFill>
                <a:latin typeface="Motiva Sans" pitchFamily="2" charset="77"/>
              </a:rPr>
              <a:t>Bei der Überarbeitung von </a:t>
            </a:r>
            <a:r>
              <a:rPr lang="de-DE" sz="1800" i="1" dirty="0" err="1">
                <a:solidFill>
                  <a:schemeClr val="bg1"/>
                </a:solidFill>
                <a:latin typeface="Motiva Sans" pitchFamily="2" charset="77"/>
              </a:rPr>
              <a:t>Mrs</a:t>
            </a:r>
            <a:r>
              <a:rPr lang="de-DE" sz="1800" i="1" dirty="0">
                <a:solidFill>
                  <a:schemeClr val="bg1"/>
                </a:solidFill>
                <a:latin typeface="Motiva Sans" pitchFamily="2" charset="77"/>
              </a:rPr>
              <a:t> </a:t>
            </a:r>
            <a:r>
              <a:rPr lang="de-DE" sz="1800" i="1" dirty="0" err="1">
                <a:solidFill>
                  <a:schemeClr val="bg1"/>
                </a:solidFill>
                <a:latin typeface="Motiva Sans" pitchFamily="2" charset="77"/>
              </a:rPr>
              <a:t>Doubtfire</a:t>
            </a:r>
            <a:r>
              <a:rPr lang="de-DE" sz="1800" i="1" dirty="0">
                <a:solidFill>
                  <a:schemeClr val="bg1"/>
                </a:solidFill>
                <a:latin typeface="Motiva Sans" pitchFamily="2" charset="77"/>
              </a:rPr>
              <a:t> für das Musical fragten wir uns als erstes, welche Momente gesungen werden sollten. Daniel sagt im Film vor Gericht: „Ich muss bei meinen Kindern sein“ – das ist ein Lied. Das ist ein „Ich will“-Lied – der Protagonist formuliert zu Beginn der Geschichte sein Verlangen.</a:t>
            </a:r>
          </a:p>
          <a:p>
            <a:pPr algn="l">
              <a:lnSpc>
                <a:spcPct val="107000"/>
              </a:lnSpc>
              <a:spcAft>
                <a:spcPts val="800"/>
              </a:spcAft>
            </a:pPr>
            <a:r>
              <a:rPr lang="de-DE" sz="1800" i="1" dirty="0">
                <a:solidFill>
                  <a:schemeClr val="bg1"/>
                </a:solidFill>
                <a:latin typeface="Motiva Sans" pitchFamily="2" charset="77"/>
              </a:rPr>
              <a:t>Also, kurz gesagt, wir fragten uns: Welche Momente sind die Lieder? Wie machen wir diese interessant? Wie geben wir allen verschiedenen Charakteren im Stück eine Stimme? Wie wechseln wir von einem Charakter zum anderen in Bezug darauf, ihnen eine Stimme zu geben?</a:t>
            </a:r>
          </a:p>
          <a:p>
            <a:pPr>
              <a:lnSpc>
                <a:spcPct val="107000"/>
              </a:lnSpc>
              <a:spcAft>
                <a:spcPts val="800"/>
              </a:spcAft>
            </a:pPr>
            <a:r>
              <a:rPr lang="de-DE" sz="1800" kern="100" dirty="0">
                <a:effectLst/>
                <a:latin typeface="Aptos"/>
                <a:ea typeface="Aptos"/>
                <a:cs typeface="Times New Roman" panose="02020603050405020304" pitchFamily="18" charset="0"/>
              </a:rPr>
              <a:t> </a:t>
            </a:r>
          </a:p>
        </p:txBody>
      </p:sp>
      <p:pic>
        <p:nvPicPr>
          <p:cNvPr id="2" name="Grafik 1">
            <a:extLst>
              <a:ext uri="{FF2B5EF4-FFF2-40B4-BE49-F238E27FC236}">
                <a16:creationId xmlns:a16="http://schemas.microsoft.com/office/drawing/2014/main" id="{C1EB027B-71C0-41B1-0D7D-D646046A4E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964" y="1136286"/>
            <a:ext cx="1644849" cy="2180492"/>
          </a:xfrm>
          <a:prstGeom prst="rect">
            <a:avLst/>
          </a:prstGeom>
        </p:spPr>
      </p:pic>
      <p:sp>
        <p:nvSpPr>
          <p:cNvPr id="6" name="Subtitle 2">
            <a:extLst>
              <a:ext uri="{FF2B5EF4-FFF2-40B4-BE49-F238E27FC236}">
                <a16:creationId xmlns:a16="http://schemas.microsoft.com/office/drawing/2014/main" id="{B21AAD77-3EFF-028E-A61B-CB70A1FD621A}"/>
              </a:ext>
            </a:extLst>
          </p:cNvPr>
          <p:cNvSpPr txBox="1">
            <a:spLocks/>
          </p:cNvSpPr>
          <p:nvPr/>
        </p:nvSpPr>
        <p:spPr>
          <a:xfrm>
            <a:off x="2622577" y="1112525"/>
            <a:ext cx="8281984" cy="23359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Aft>
                <a:spcPts val="800"/>
              </a:spcAft>
            </a:pPr>
            <a:r>
              <a:rPr lang="de-DE" sz="1800" b="1" dirty="0">
                <a:solidFill>
                  <a:schemeClr val="bg1"/>
                </a:solidFill>
                <a:latin typeface="Motiva Sans" pitchFamily="2" charset="77"/>
              </a:rPr>
              <a:t>John </a:t>
            </a:r>
            <a:r>
              <a:rPr lang="de-DE" sz="1800" b="1" dirty="0" err="1">
                <a:solidFill>
                  <a:schemeClr val="bg1"/>
                </a:solidFill>
                <a:latin typeface="Motiva Sans" pitchFamily="2" charset="77"/>
              </a:rPr>
              <a:t>O’Farrell</a:t>
            </a:r>
            <a:r>
              <a:rPr lang="de-DE" sz="1800" b="1" dirty="0">
                <a:solidFill>
                  <a:schemeClr val="bg1"/>
                </a:solidFill>
                <a:latin typeface="Motiva Sans" pitchFamily="2" charset="77"/>
              </a:rPr>
              <a:t> (Autor)</a:t>
            </a:r>
          </a:p>
          <a:p>
            <a:pPr algn="l">
              <a:lnSpc>
                <a:spcPct val="107000"/>
              </a:lnSpc>
              <a:spcAft>
                <a:spcPts val="800"/>
              </a:spcAft>
            </a:pPr>
            <a:r>
              <a:rPr lang="de-DE" sz="1800" dirty="0">
                <a:solidFill>
                  <a:schemeClr val="bg1"/>
                </a:solidFill>
                <a:latin typeface="Motiva Sans" pitchFamily="2" charset="77"/>
              </a:rPr>
              <a:t>John </a:t>
            </a:r>
            <a:r>
              <a:rPr lang="de-DE" sz="1800" dirty="0" err="1">
                <a:solidFill>
                  <a:schemeClr val="bg1"/>
                </a:solidFill>
                <a:latin typeface="Motiva Sans" pitchFamily="2" charset="77"/>
              </a:rPr>
              <a:t>O’Farrell</a:t>
            </a:r>
            <a:r>
              <a:rPr lang="de-DE" sz="1800" dirty="0">
                <a:solidFill>
                  <a:schemeClr val="bg1"/>
                </a:solidFill>
                <a:latin typeface="Motiva Sans" pitchFamily="2" charset="77"/>
              </a:rPr>
              <a:t> ist einer der drei Co-Autoren des Musicals „</a:t>
            </a:r>
            <a:r>
              <a:rPr lang="de-DE" sz="1800" dirty="0" err="1">
                <a:solidFill>
                  <a:schemeClr val="bg1"/>
                </a:solidFill>
                <a:latin typeface="Motiva Sans" pitchFamily="2" charset="77"/>
              </a:rPr>
              <a:t>Mrs.</a:t>
            </a:r>
            <a:r>
              <a:rPr lang="de-DE" sz="1800" dirty="0">
                <a:solidFill>
                  <a:schemeClr val="bg1"/>
                </a:solidFill>
                <a:latin typeface="Motiva Sans" pitchFamily="2" charset="77"/>
              </a:rPr>
              <a:t> </a:t>
            </a:r>
            <a:r>
              <a:rPr lang="de-DE" sz="1800" dirty="0" err="1">
                <a:solidFill>
                  <a:schemeClr val="bg1"/>
                </a:solidFill>
                <a:latin typeface="Motiva Sans" pitchFamily="2" charset="77"/>
              </a:rPr>
              <a:t>Doubtfire</a:t>
            </a:r>
            <a:r>
              <a:rPr lang="de-DE" sz="1800" dirty="0">
                <a:solidFill>
                  <a:schemeClr val="bg1"/>
                </a:solidFill>
                <a:latin typeface="Motiva Sans" pitchFamily="2" charset="77"/>
              </a:rPr>
              <a:t>“. Er schreibt für TV-Shows, Zeitungen und war der Drehbuchautor des Animationsfilms Chicken Run (Hennen Rennen). Seine Romane wurden in über 30 Sprachen übersetzt.     </a:t>
            </a:r>
          </a:p>
          <a:p>
            <a:pPr algn="l">
              <a:lnSpc>
                <a:spcPct val="107000"/>
              </a:lnSpc>
              <a:spcAft>
                <a:spcPts val="800"/>
              </a:spcAft>
            </a:pPr>
            <a:endParaRPr lang="de-DE" sz="1800" kern="100" dirty="0">
              <a:effectLst/>
              <a:latin typeface="Aptos"/>
              <a:ea typeface="Aptos"/>
              <a:cs typeface="Times New Roman" panose="02020603050405020304" pitchFamily="18" charset="0"/>
            </a:endParaRPr>
          </a:p>
        </p:txBody>
      </p:sp>
      <p:sp>
        <p:nvSpPr>
          <p:cNvPr id="8" name="Textfeld 7">
            <a:extLst>
              <a:ext uri="{FF2B5EF4-FFF2-40B4-BE49-F238E27FC236}">
                <a16:creationId xmlns:a16="http://schemas.microsoft.com/office/drawing/2014/main" id="{892B6C80-AB23-FB5E-BFA6-8A8BD8D4C56B}"/>
              </a:ext>
            </a:extLst>
          </p:cNvPr>
          <p:cNvSpPr txBox="1"/>
          <p:nvPr/>
        </p:nvSpPr>
        <p:spPr>
          <a:xfrm>
            <a:off x="368642" y="6263924"/>
            <a:ext cx="1206500" cy="307777"/>
          </a:xfrm>
          <a:prstGeom prst="rect">
            <a:avLst/>
          </a:prstGeom>
          <a:noFill/>
        </p:spPr>
        <p:txBody>
          <a:bodyPr wrap="square" rtlCol="0">
            <a:spAutoFit/>
          </a:bodyPr>
          <a:lstStyle/>
          <a:p>
            <a:r>
              <a:rPr lang="de-DE" sz="1400" b="1" dirty="0">
                <a:solidFill>
                  <a:srgbClr val="FED676"/>
                </a:solidFill>
                <a:latin typeface="Motiva Sans Extrabold" pitchFamily="2" charset="77"/>
              </a:rPr>
              <a:t>AUFGABE 3</a:t>
            </a:r>
          </a:p>
        </p:txBody>
      </p:sp>
    </p:spTree>
    <p:extLst>
      <p:ext uri="{BB962C8B-B14F-4D97-AF65-F5344CB8AC3E}">
        <p14:creationId xmlns:p14="http://schemas.microsoft.com/office/powerpoint/2010/main" val="1996938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F71ED84D-9627-3FA2-B262-604111993A0E}"/>
              </a:ext>
            </a:extLst>
          </p:cNvPr>
          <p:cNvSpPr txBox="1">
            <a:spLocks/>
          </p:cNvSpPr>
          <p:nvPr/>
        </p:nvSpPr>
        <p:spPr>
          <a:xfrm>
            <a:off x="266218" y="444434"/>
            <a:ext cx="11659564" cy="891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4000" b="1" dirty="0">
                <a:solidFill>
                  <a:srgbClr val="FED676"/>
                </a:solidFill>
                <a:latin typeface="Motiva Sans Extrabold" pitchFamily="2" charset="77"/>
                <a:ea typeface="Motiva Sans Extrabold" pitchFamily="2" charset="77"/>
              </a:rPr>
              <a:t>BRAINSTORMING</a:t>
            </a:r>
          </a:p>
        </p:txBody>
      </p:sp>
      <p:sp>
        <p:nvSpPr>
          <p:cNvPr id="2" name="Subtitle 2">
            <a:extLst>
              <a:ext uri="{FF2B5EF4-FFF2-40B4-BE49-F238E27FC236}">
                <a16:creationId xmlns:a16="http://schemas.microsoft.com/office/drawing/2014/main" id="{393AFDD0-1E14-56E7-983B-63042D13FF5B}"/>
              </a:ext>
            </a:extLst>
          </p:cNvPr>
          <p:cNvSpPr txBox="1">
            <a:spLocks/>
          </p:cNvSpPr>
          <p:nvPr/>
        </p:nvSpPr>
        <p:spPr>
          <a:xfrm>
            <a:off x="266218" y="1336006"/>
            <a:ext cx="6486274" cy="52875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chemeClr val="bg1"/>
                </a:solidFill>
                <a:latin typeface="Motiva Sans" pitchFamily="2" charset="77"/>
                <a:ea typeface="Motiva Sans" pitchFamily="2" charset="77"/>
              </a:rPr>
              <a:t>Können wir als ganze Gruppe 10 Wörter finden, die die Produktion und </a:t>
            </a:r>
            <a:r>
              <a:rPr lang="de-DE">
                <a:solidFill>
                  <a:schemeClr val="bg1"/>
                </a:solidFill>
                <a:latin typeface="Motiva Sans" pitchFamily="2" charset="77"/>
                <a:ea typeface="Motiva Sans" pitchFamily="2" charset="77"/>
              </a:rPr>
              <a:t>unserer Erwartungen an sie </a:t>
            </a:r>
            <a:r>
              <a:rPr lang="de-DE" dirty="0">
                <a:solidFill>
                  <a:schemeClr val="bg1"/>
                </a:solidFill>
                <a:latin typeface="Motiva Sans" pitchFamily="2" charset="77"/>
                <a:ea typeface="Motiva Sans" pitchFamily="2" charset="77"/>
              </a:rPr>
              <a:t>beschreiben...?</a:t>
            </a:r>
          </a:p>
          <a:p>
            <a:pPr algn="l"/>
            <a:endParaRPr lang="de-DE" dirty="0">
              <a:solidFill>
                <a:schemeClr val="bg1"/>
              </a:solidFill>
              <a:latin typeface="Motiva Sans" pitchFamily="2" charset="77"/>
              <a:ea typeface="Motiva Sans" pitchFamily="2" charset="77"/>
            </a:endParaRPr>
          </a:p>
          <a:p>
            <a:pPr algn="l"/>
            <a:r>
              <a:rPr lang="de-DE" b="1" dirty="0">
                <a:solidFill>
                  <a:srgbClr val="FED676"/>
                </a:solidFill>
                <a:latin typeface="Motiva Sans Extrabold" pitchFamily="2" charset="77"/>
              </a:rPr>
              <a:t>Z.B. unterhaltsam, gruselig...</a:t>
            </a:r>
          </a:p>
          <a:p>
            <a:pPr algn="l"/>
            <a:endParaRPr lang="de-DE" dirty="0">
              <a:solidFill>
                <a:schemeClr val="bg1"/>
              </a:solidFill>
              <a:latin typeface="Motiva Sans" pitchFamily="2" charset="77"/>
              <a:ea typeface="Motiva Sans" pitchFamily="2" charset="77"/>
            </a:endParaRPr>
          </a:p>
          <a:p>
            <a:pPr algn="l"/>
            <a:r>
              <a:rPr lang="de-DE" dirty="0">
                <a:solidFill>
                  <a:schemeClr val="bg1"/>
                </a:solidFill>
                <a:latin typeface="Motiva Sans" pitchFamily="2" charset="77"/>
                <a:ea typeface="Motiva Sans" pitchFamily="2" charset="77"/>
              </a:rPr>
              <a:t>Wir werden diese 10 Wörter überprüfen, nachdem wir die Produktion gesehen haben. </a:t>
            </a:r>
            <a:endParaRPr lang="en-GB" sz="2000" dirty="0">
              <a:solidFill>
                <a:srgbClr val="FED676"/>
              </a:solidFill>
            </a:endParaRPr>
          </a:p>
          <a:p>
            <a:endParaRPr lang="en-GB" dirty="0"/>
          </a:p>
          <a:p>
            <a:pPr algn="l"/>
            <a:r>
              <a:rPr lang="en-GB" dirty="0">
                <a:solidFill>
                  <a:schemeClr val="bg1"/>
                </a:solidFill>
                <a:latin typeface="Motiva Sans" pitchFamily="2" charset="77"/>
                <a:ea typeface="Motiva Sans" pitchFamily="2" charset="77"/>
              </a:rPr>
              <a:t> </a:t>
            </a:r>
          </a:p>
        </p:txBody>
      </p:sp>
      <p:pic>
        <p:nvPicPr>
          <p:cNvPr id="3" name="Picture 10" descr="A picture containing clothing, candle, person&#10;&#10;Description automatically generated">
            <a:extLst>
              <a:ext uri="{FF2B5EF4-FFF2-40B4-BE49-F238E27FC236}">
                <a16:creationId xmlns:a16="http://schemas.microsoft.com/office/drawing/2014/main" id="{8B4010F0-0C5B-47AA-B5DA-C0A08634B3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49240" y="0"/>
            <a:ext cx="8108038" cy="7098162"/>
          </a:xfrm>
          <a:prstGeom prst="rect">
            <a:avLst/>
          </a:prstGeom>
        </p:spPr>
      </p:pic>
      <p:sp>
        <p:nvSpPr>
          <p:cNvPr id="4" name="Textfeld 3">
            <a:extLst>
              <a:ext uri="{FF2B5EF4-FFF2-40B4-BE49-F238E27FC236}">
                <a16:creationId xmlns:a16="http://schemas.microsoft.com/office/drawing/2014/main" id="{8ECC3CA4-604B-9D1E-1BC6-76D84A3F18CC}"/>
              </a:ext>
            </a:extLst>
          </p:cNvPr>
          <p:cNvSpPr txBox="1"/>
          <p:nvPr/>
        </p:nvSpPr>
        <p:spPr>
          <a:xfrm>
            <a:off x="342805" y="6259677"/>
            <a:ext cx="1206500" cy="307777"/>
          </a:xfrm>
          <a:prstGeom prst="rect">
            <a:avLst/>
          </a:prstGeom>
          <a:noFill/>
        </p:spPr>
        <p:txBody>
          <a:bodyPr wrap="square" rtlCol="0">
            <a:spAutoFit/>
          </a:bodyPr>
          <a:lstStyle/>
          <a:p>
            <a:r>
              <a:rPr lang="de-DE" sz="1400" b="1" dirty="0">
                <a:solidFill>
                  <a:srgbClr val="FED676"/>
                </a:solidFill>
                <a:latin typeface="Motiva Sans Extrabold" pitchFamily="2" charset="77"/>
              </a:rPr>
              <a:t>AUFGABE 5</a:t>
            </a:r>
          </a:p>
        </p:txBody>
      </p:sp>
    </p:spTree>
    <p:extLst>
      <p:ext uri="{BB962C8B-B14F-4D97-AF65-F5344CB8AC3E}">
        <p14:creationId xmlns:p14="http://schemas.microsoft.com/office/powerpoint/2010/main" val="1571928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4204fbc-5cb8-4c79-be04-1406602ccfa7" xsi:nil="true"/>
    <lcf76f155ced4ddcb4097134ff3c332f xmlns="88130c84-a30b-4e95-853d-a991a142bfc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8623C5FB7C1ED48B8D65FA1ABDA5EE2" ma:contentTypeVersion="13" ma:contentTypeDescription="Ein neues Dokument erstellen." ma:contentTypeScope="" ma:versionID="2e2f925840e7e99900876fbe73e53321">
  <xsd:schema xmlns:xsd="http://www.w3.org/2001/XMLSchema" xmlns:xs="http://www.w3.org/2001/XMLSchema" xmlns:p="http://schemas.microsoft.com/office/2006/metadata/properties" xmlns:ns2="88130c84-a30b-4e95-853d-a991a142bfcf" xmlns:ns3="c4204fbc-5cb8-4c79-be04-1406602ccfa7" targetNamespace="http://schemas.microsoft.com/office/2006/metadata/properties" ma:root="true" ma:fieldsID="a4486a95607757eea04b875c682ca5c4" ns2:_="" ns3:_="">
    <xsd:import namespace="88130c84-a30b-4e95-853d-a991a142bfcf"/>
    <xsd:import namespace="c4204fbc-5cb8-4c79-be04-1406602ccfa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30c84-a30b-4e95-853d-a991a142bf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c069ef58-75d7-4409-9b71-944a6d5c710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204fbc-5cb8-4c79-be04-1406602ccfa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d1da7c1-8257-4226-880c-c7b1fdd82c13}" ma:internalName="TaxCatchAll" ma:showField="CatchAllData" ma:web="c4204fbc-5cb8-4c79-be04-1406602ccf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02FB7F-D7E0-4800-A97C-F9CF0A4A23CF}">
  <ds:schemaRefs>
    <ds:schemaRef ds:uri="http://schemas.microsoft.com/office/2006/metadata/properties"/>
    <ds:schemaRef ds:uri="http://schemas.microsoft.com/office/infopath/2007/PartnerControls"/>
    <ds:schemaRef ds:uri="d716809b-1728-40fb-8f3a-292340318450"/>
    <ds:schemaRef ds:uri="917f7acb-906c-4dd4-99af-e8d776023271"/>
    <ds:schemaRef ds:uri="c4204fbc-5cb8-4c79-be04-1406602ccfa7"/>
    <ds:schemaRef ds:uri="88130c84-a30b-4e95-853d-a991a142bfcf"/>
  </ds:schemaRefs>
</ds:datastoreItem>
</file>

<file path=customXml/itemProps2.xml><?xml version="1.0" encoding="utf-8"?>
<ds:datastoreItem xmlns:ds="http://schemas.openxmlformats.org/officeDocument/2006/customXml" ds:itemID="{10B2325E-0F00-4DAE-9016-386686AB02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130c84-a30b-4e95-853d-a991a142bfcf"/>
    <ds:schemaRef ds:uri="c4204fbc-5cb8-4c79-be04-1406602ccf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5BDF74-ACA5-409E-8999-094A579790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815</Words>
  <Application>Microsoft Office PowerPoint</Application>
  <PresentationFormat>Breitbild</PresentationFormat>
  <Paragraphs>97</Paragraphs>
  <Slides>8</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8</vt:i4>
      </vt:variant>
    </vt:vector>
  </HeadingPairs>
  <TitlesOfParts>
    <vt:vector size="16" baseType="lpstr">
      <vt:lpstr>Aptos</vt:lpstr>
      <vt:lpstr>Arial</vt:lpstr>
      <vt:lpstr>Calibri</vt:lpstr>
      <vt:lpstr>Calibri Light</vt:lpstr>
      <vt:lpstr>Fellix SemiBold</vt:lpstr>
      <vt:lpstr>Motiva Sans</vt:lpstr>
      <vt:lpstr>Motiva Sans Extrabold</vt:lpstr>
      <vt:lpstr>Office Theme</vt:lpstr>
      <vt:lpstr>PowerPoint-Präsentation</vt:lpstr>
      <vt:lpstr>PowerPoint-Präsentation</vt:lpstr>
      <vt:lpstr>PowerPoint-Präsentation</vt:lpstr>
      <vt:lpstr>Mrs. Doubtfire – Die Historie</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Mrs Doubtfire</dc:title>
  <dc:creator>Catherine moggridge</dc:creator>
  <cp:lastModifiedBy>Sebastian Strauß</cp:lastModifiedBy>
  <cp:revision>630</cp:revision>
  <dcterms:created xsi:type="dcterms:W3CDTF">2023-01-17T12:43:55Z</dcterms:created>
  <dcterms:modified xsi:type="dcterms:W3CDTF">2025-04-02T13:16:39Z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0x01010088623C5FB7C1ED48B8D65FA1ABDA5EE2</vt:lpwstr>
  </property>
  <property fmtid="{D5CDD505-2E9C-101B-9397-08002B2CF9AE}" pid="3" name="MediaServiceImageTags">
    <vt:lpwstr/>
  </property>
</Properties>
</file>