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9" r:id="rId6"/>
    <p:sldId id="273" r:id="rId7"/>
    <p:sldId id="265" r:id="rId8"/>
    <p:sldId id="261" r:id="rId9"/>
    <p:sldId id="262" r:id="rId10"/>
    <p:sldId id="258" r:id="rId11"/>
    <p:sldId id="278" r:id="rId12"/>
    <p:sldId id="276" r:id="rId13"/>
    <p:sldId id="277" r:id="rId14"/>
    <p:sldId id="268" r:id="rId15"/>
    <p:sldId id="260" r:id="rId16"/>
    <p:sldId id="269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AA4A"/>
    <a:srgbClr val="05495C"/>
    <a:srgbClr val="4F4F72"/>
    <a:srgbClr val="3442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39"/>
    <p:restoredTop sz="96315"/>
  </p:normalViewPr>
  <p:slideViewPr>
    <p:cSldViewPr snapToGrid="0" snapToObjects="1">
      <p:cViewPr varScale="1">
        <p:scale>
          <a:sx n="73" d="100"/>
          <a:sy n="73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44023-FA5B-4E61-8880-F21287A4B8FB}" type="datetimeFigureOut">
              <a:rPr lang="en-US" smtClean="0"/>
              <a:t>5/10/2024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E4D40-688B-421D-BB8D-D720254D8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25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4D40-688B-421D-BB8D-D720254D84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95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75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626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gmetrix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48.png"/><Relationship Id="rId7" Type="http://schemas.openxmlformats.org/officeDocument/2006/relationships/image" Target="../media/image16.png"/><Relationship Id="rId12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49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ean.mason@browardschools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13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25.png"/><Relationship Id="rId4" Type="http://schemas.openxmlformats.org/officeDocument/2006/relationships/image" Target="../media/image26.pn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86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F0E753-A2D2-7C28-DCD8-463B70BE4F6C}"/>
              </a:ext>
            </a:extLst>
          </p:cNvPr>
          <p:cNvSpPr txBox="1"/>
          <p:nvPr/>
        </p:nvSpPr>
        <p:spPr>
          <a:xfrm>
            <a:off x="0" y="49164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8121F9-31E3-BCA1-130D-2EAF69BE1807}"/>
              </a:ext>
            </a:extLst>
          </p:cNvPr>
          <p:cNvSpPr txBox="1"/>
          <p:nvPr/>
        </p:nvSpPr>
        <p:spPr>
          <a:xfrm>
            <a:off x="3039291" y="992777"/>
            <a:ext cx="5582193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 an account at </a:t>
            </a: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https://gmetrix.com</a:t>
            </a:r>
            <a:endParaRPr lang="en-US" sz="1600" b="1" dirty="0">
              <a:solidFill>
                <a:srgbClr val="33AA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b="1" dirty="0">
              <a:solidFill>
                <a:srgbClr val="33AA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to your account and click on Redeem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33AA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Copy the Access Code Provided to You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33AA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Your Curriculum for the Entrepreneurship and Small Business/Practice Tests will open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33AA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Curriculum:  This resource supports our Academies of Finance and Academies of Hospitality and Tourism.  (Third-party curriculum Network for Teaching Entrepreneurship, (NFTE)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33AA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practice for the Entrepreneurship and Small Business Certification Exam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rgbClr val="33AA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link will be disabled in 30 minutes</a:t>
            </a:r>
          </a:p>
          <a:p>
            <a:endParaRPr lang="en-US" sz="1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C108D0-E637-6CC5-69A3-B53D6F054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680" y="1967345"/>
            <a:ext cx="3044883" cy="133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pplication gallery | Clever">
            <a:extLst>
              <a:ext uri="{FF2B5EF4-FFF2-40B4-BE49-F238E27FC236}">
                <a16:creationId xmlns:a16="http://schemas.microsoft.com/office/drawing/2014/main" id="{8B5289D9-7CAB-EB5D-B430-D6B87A896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36" y="113211"/>
            <a:ext cx="2468582" cy="235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642C6A-CF9C-4F4A-E268-E83AA861E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39" y="2863274"/>
            <a:ext cx="1902691" cy="209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5C493B-864F-AF41-7EA8-BF28879ED3AF}"/>
              </a:ext>
            </a:extLst>
          </p:cNvPr>
          <p:cNvSpPr txBox="1"/>
          <p:nvPr/>
        </p:nvSpPr>
        <p:spPr>
          <a:xfrm>
            <a:off x="78377" y="6096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Career, Technical, Student Organizations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56C63-2513-22F3-82BC-46984A791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714" y="645871"/>
            <a:ext cx="2048474" cy="1432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D514C9-1302-B745-F196-3E56B3F75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202" y="807082"/>
            <a:ext cx="1799596" cy="18084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22A63-70F3-A2D2-000E-1024DFB50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6029" y="645871"/>
            <a:ext cx="3764817" cy="2161284"/>
          </a:xfrm>
          <a:prstGeom prst="rect">
            <a:avLst/>
          </a:prstGeom>
        </p:spPr>
      </p:pic>
      <p:pic>
        <p:nvPicPr>
          <p:cNvPr id="1026" name="Picture 2" descr="FBLA BRAND CENTER - Future Business Leaders of America">
            <a:extLst>
              <a:ext uri="{FF2B5EF4-FFF2-40B4-BE49-F238E27FC236}">
                <a16:creationId xmlns:a16="http://schemas.microsoft.com/office/drawing/2014/main" id="{66160162-D9D5-455B-6D08-48EF8F22F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70" y="2631299"/>
            <a:ext cx="1717529" cy="132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3B48D-8225-DF0D-C9DF-83A0D7100A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1937" y="2807155"/>
            <a:ext cx="2285607" cy="885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D1CD4-AACB-BFAC-503D-C05903463D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291207"/>
            <a:ext cx="1851660" cy="246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754995-2622-E921-0511-3D408CCA93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4162" y="2797304"/>
            <a:ext cx="2216284" cy="295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23E9CF-734E-D11A-EB51-65FB0EB414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9701" y="3692626"/>
            <a:ext cx="4466761" cy="19882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231B0C-5850-A4DD-78D2-76C6E84D0A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85991" y="707291"/>
            <a:ext cx="2216284" cy="1627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AC16E8-1038-9476-6731-928B1033EF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8931" y="4053680"/>
            <a:ext cx="1365622" cy="186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7A1CE7-CEBD-AF9E-6DEC-C2B043BE7C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46536" y="539354"/>
            <a:ext cx="1717529" cy="2773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A1AAA90-52DB-4A97-44EE-A1BA9490C010}"/>
              </a:ext>
            </a:extLst>
          </p:cNvPr>
          <p:cNvSpPr txBox="1"/>
          <p:nvPr/>
        </p:nvSpPr>
        <p:spPr>
          <a:xfrm>
            <a:off x="3048000" y="2813596"/>
            <a:ext cx="6148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en-US" b="0" i="0" dirty="0">
                <a:solidFill>
                  <a:srgbClr val="FFFFFF"/>
                </a:solidFill>
                <a:effectLst/>
                <a:latin typeface="-apple-system"/>
              </a:rPr>
            </a:br>
            <a:endParaRPr lang="en-US" b="0" i="0" dirty="0">
              <a:solidFill>
                <a:srgbClr val="FFFFFF"/>
              </a:solidFill>
              <a:effectLst/>
              <a:latin typeface="-apple-system"/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7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B32957-DFA1-AC99-FC17-415EEB9E0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843" y="118654"/>
            <a:ext cx="5715000" cy="5715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790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CF150-A584-334A-AD64-9F49D7B06D46}"/>
              </a:ext>
            </a:extLst>
          </p:cNvPr>
          <p:cNvSpPr txBox="1">
            <a:spLocks/>
          </p:cNvSpPr>
          <p:nvPr/>
        </p:nvSpPr>
        <p:spPr>
          <a:xfrm>
            <a:off x="5058592" y="1392015"/>
            <a:ext cx="8255474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Jean Mason</a:t>
            </a:r>
            <a:endParaRPr lang="en-US" sz="6000" b="1" i="0" u="none" strike="noStrike" kern="1200" cap="none" spc="0" normalizeH="0" baseline="0" noProof="0" dirty="0">
              <a:ln>
                <a:noFill/>
              </a:ln>
              <a:solidFill>
                <a:srgbClr val="33AA4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BCA1A8-7143-8F41-87B5-29175DF88421}"/>
              </a:ext>
            </a:extLst>
          </p:cNvPr>
          <p:cNvSpPr txBox="1"/>
          <p:nvPr/>
        </p:nvSpPr>
        <p:spPr>
          <a:xfrm>
            <a:off x="5981700" y="2362441"/>
            <a:ext cx="5532371" cy="3107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Tahoma"/>
                <a:cs typeface="Tahoma"/>
              </a:rPr>
              <a:t>Curriculum Facilitator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Tahoma"/>
                <a:cs typeface="Tahoma"/>
              </a:rPr>
              <a:t>School Board of Broward County</a:t>
            </a:r>
            <a:endParaRPr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Tahoma"/>
                <a:cs typeface="Tahoma"/>
              </a:rPr>
              <a:t>Fort Lauderdale, Florida </a:t>
            </a: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Tahoma"/>
                <a:cs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Jean.mason@browardschools.com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ea typeface="Tahoma"/>
              <a:cs typeface="Tahoma"/>
            </a:endParaRPr>
          </a:p>
          <a:p>
            <a:pPr>
              <a:lnSpc>
                <a:spcPct val="150000"/>
              </a:lnSpc>
              <a:defRPr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ahoma"/>
                <a:ea typeface="Tahoma"/>
                <a:cs typeface="Tahoma"/>
              </a:rPr>
              <a:t>(754) 321-8400</a:t>
            </a:r>
          </a:p>
          <a:p>
            <a:pPr>
              <a:lnSpc>
                <a:spcPct val="150000"/>
              </a:lnSpc>
              <a:defRPr/>
            </a:pPr>
            <a:endParaRPr lang="en-US" sz="2000" dirty="0"/>
          </a:p>
          <a:p>
            <a:pPr>
              <a:lnSpc>
                <a:spcPct val="150000"/>
              </a:lnSpc>
              <a:defRPr/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973E7B0-7D90-1F7C-5444-69C29059E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647" y="1454150"/>
            <a:ext cx="2428875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99C4B1-7E79-0CAF-9E30-6C4AE6C261CA}"/>
              </a:ext>
            </a:extLst>
          </p:cNvPr>
          <p:cNvSpPr txBox="1"/>
          <p:nvPr/>
        </p:nvSpPr>
        <p:spPr>
          <a:xfrm>
            <a:off x="0" y="19158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Information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13AE7C18-6EF3-4331-7E69-F54C38542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566974"/>
            <a:ext cx="4071909" cy="90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201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C9B525-7689-F7A7-3334-1743FBCFE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DE3CD-E4D6-533B-4630-CA8A5A268BFF}"/>
              </a:ext>
            </a:extLst>
          </p:cNvPr>
          <p:cNvSpPr txBox="1">
            <a:spLocks/>
          </p:cNvSpPr>
          <p:nvPr/>
        </p:nvSpPr>
        <p:spPr>
          <a:xfrm>
            <a:off x="781235" y="688588"/>
            <a:ext cx="10629529" cy="23501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FORGET</a:t>
            </a:r>
          </a:p>
          <a:p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Complete this Session Evaluation!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19D767-DABE-4EDA-D0D6-D4F2AB74F51A}"/>
              </a:ext>
            </a:extLst>
          </p:cNvPr>
          <p:cNvSpPr txBox="1">
            <a:spLocks/>
          </p:cNvSpPr>
          <p:nvPr/>
        </p:nvSpPr>
        <p:spPr>
          <a:xfrm>
            <a:off x="781235" y="3214254"/>
            <a:ext cx="10629529" cy="19673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 Code:</a:t>
            </a:r>
          </a:p>
          <a:p>
            <a:r>
              <a:rPr lang="en-US" sz="8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#XXXX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449629-D115-F655-9B58-A21D4BE3E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719" y="5735352"/>
            <a:ext cx="1494559" cy="68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6388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BBEB507-069A-BC4F-A0D2-1610FB114504}"/>
              </a:ext>
            </a:extLst>
          </p:cNvPr>
          <p:cNvSpPr txBox="1">
            <a:spLocks/>
          </p:cNvSpPr>
          <p:nvPr/>
        </p:nvSpPr>
        <p:spPr>
          <a:xfrm>
            <a:off x="-60960" y="0"/>
            <a:ext cx="12143308" cy="5909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/>
            <a: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" Strategic Integrations - NAF Curriculum Enrichment through Industry Certifications"</a:t>
            </a:r>
          </a:p>
          <a:p>
            <a:br>
              <a:rPr lang="en-US" sz="180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</a:br>
            <a:endParaRPr lang="en-US" sz="2600" b="1" dirty="0">
              <a:solidFill>
                <a:srgbClr val="33AA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0DF0A1-3CC1-CDF4-54FB-F1653E1FE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19" y="1445722"/>
            <a:ext cx="1337177" cy="1323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EE7281-880A-34BF-7058-F36129BAA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363" y="1445722"/>
            <a:ext cx="1370659" cy="1377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497F9A-9F62-1C38-9706-9257CEF58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824" y="1445722"/>
            <a:ext cx="1391096" cy="1248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D327BD-B3D2-00FA-2536-F85B7DAAB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7836" y="2509522"/>
            <a:ext cx="2211826" cy="1212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C81608-2393-8355-9160-3D1D157630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792" y="4261092"/>
            <a:ext cx="1733550" cy="1409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9A07DE-569A-66E5-3F2D-7BBD87BABD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632" y="2862819"/>
            <a:ext cx="1831710" cy="10752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628BED-1A87-4472-BBBE-E5BB9CF7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8240" y="3023598"/>
            <a:ext cx="2211826" cy="810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D77B63-E792-67D7-65B5-DA51B0B4FF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6245" y="4179273"/>
            <a:ext cx="1821877" cy="15455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BC3A99-B992-74E6-3241-E64007D8A4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2022" y="4309192"/>
            <a:ext cx="1463076" cy="13770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F06556-CCC4-E1B5-770B-0A10C759FD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9348" y="1272234"/>
            <a:ext cx="1546255" cy="14552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0BBFF-AD72-A390-9EC4-EDCD192DB7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38244" y="1439677"/>
            <a:ext cx="1329483" cy="13294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07B7A8-906F-55BF-A53D-6921C669B9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89348" y="4227481"/>
            <a:ext cx="1636711" cy="15404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5A813C-56CE-2008-4815-BE13D4EC0E3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49281" y="4327126"/>
            <a:ext cx="1477006" cy="13901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8EBFC1-38C8-8516-AB4A-E710A130181E}"/>
              </a:ext>
            </a:extLst>
          </p:cNvPr>
          <p:cNvSpPr txBox="1"/>
          <p:nvPr/>
        </p:nvSpPr>
        <p:spPr>
          <a:xfrm>
            <a:off x="-264816" y="70550"/>
            <a:ext cx="12143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600" b="1" i="0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Strategic Integrations - NAF Curriculum Enrichment through Industry Certifications"</a:t>
            </a:r>
            <a:endParaRPr lang="en-US" sz="36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89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CC917B2-2299-6341-8A8D-4C462F93DB9A}"/>
              </a:ext>
            </a:extLst>
          </p:cNvPr>
          <p:cNvSpPr txBox="1">
            <a:spLocks/>
          </p:cNvSpPr>
          <p:nvPr/>
        </p:nvSpPr>
        <p:spPr>
          <a:xfrm>
            <a:off x="446397" y="525897"/>
            <a:ext cx="111192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33AA4A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A15CF2-6B37-6F39-D5A1-9602C7758A47}"/>
              </a:ext>
            </a:extLst>
          </p:cNvPr>
          <p:cNvSpPr txBox="1"/>
          <p:nvPr/>
        </p:nvSpPr>
        <p:spPr>
          <a:xfrm flipH="1">
            <a:off x="2997653" y="-114926"/>
            <a:ext cx="62977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 OF 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 SCIENCE</a:t>
            </a:r>
          </a:p>
          <a:p>
            <a:pPr algn="ctr"/>
            <a:endParaRPr lang="en-US" sz="4400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037B5-53E8-D1FF-0FBE-A3840A4C781A}"/>
              </a:ext>
            </a:extLst>
          </p:cNvPr>
          <p:cNvSpPr txBox="1"/>
          <p:nvPr/>
        </p:nvSpPr>
        <p:spPr>
          <a:xfrm>
            <a:off x="26926" y="1810008"/>
            <a:ext cx="397084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u="sng" dirty="0">
                <a:solidFill>
                  <a:srgbClr val="7030A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 Careers Exploration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Foundations of Anatomy &amp; Physiology 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Foundations of Anatomy &amp; Physiology II</a:t>
            </a:r>
          </a:p>
          <a:p>
            <a:pPr algn="l"/>
            <a:endParaRPr lang="en-US" i="0" dirty="0">
              <a:solidFill>
                <a:srgbClr val="0F172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484862-3DEB-4A8B-91D8-9AB3B1AE6A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638971"/>
              </p:ext>
            </p:extLst>
          </p:nvPr>
        </p:nvGraphicFramePr>
        <p:xfrm>
          <a:off x="3609661" y="4183179"/>
          <a:ext cx="4905008" cy="177088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22193">
                  <a:extLst>
                    <a:ext uri="{9D8B030D-6E8A-4147-A177-3AD203B41FA5}">
                      <a16:colId xmlns:a16="http://schemas.microsoft.com/office/drawing/2014/main" val="2782829796"/>
                    </a:ext>
                  </a:extLst>
                </a:gridCol>
                <a:gridCol w="3582815">
                  <a:extLst>
                    <a:ext uri="{9D8B030D-6E8A-4147-A177-3AD203B41FA5}">
                      <a16:colId xmlns:a16="http://schemas.microsoft.com/office/drawing/2014/main" val="4218654158"/>
                    </a:ext>
                  </a:extLst>
                </a:gridCol>
              </a:tblGrid>
              <a:tr h="3341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Course Number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Course Title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089749"/>
                  </a:ext>
                </a:extLst>
              </a:tr>
              <a:tr h="100003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8417100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2000350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285750" algn="l"/>
                          <a:tab pos="2057400" algn="l"/>
                          <a:tab pos="2514600" algn="l"/>
                          <a:tab pos="2971800" algn="l"/>
                        </a:tabLst>
                      </a:pPr>
                      <a:r>
                        <a:rPr lang="en-US" sz="1100">
                          <a:effectLst/>
                        </a:rPr>
                        <a:t>2000360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Health Science Anatomy &amp; Physiology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          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Anatomy and Physiology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           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Anatomy and Physiology Honors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3212275"/>
                  </a:ext>
                </a:extLst>
              </a:tr>
              <a:tr h="2183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8417110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Health Science Foundations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0260908"/>
                  </a:ext>
                </a:extLst>
              </a:tr>
              <a:tr h="2183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8417131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Allied Health Assisting 3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86882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433C868-7DBC-725B-7B02-F4F75C2E216D}"/>
              </a:ext>
            </a:extLst>
          </p:cNvPr>
          <p:cNvSpPr txBox="1"/>
          <p:nvPr/>
        </p:nvSpPr>
        <p:spPr>
          <a:xfrm>
            <a:off x="7700317" y="1716226"/>
            <a:ext cx="34167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Certified Medical 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b="1" i="0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dministrative 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b="1" i="0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ssistants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 Care Technician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0B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Certified EKG Technicia</a:t>
            </a:r>
            <a:r>
              <a:rPr lang="en-US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endParaRPr lang="en-US" b="1" i="0" dirty="0">
              <a:solidFill>
                <a:srgbClr val="00B05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F19D3B-61A0-93A6-B7AA-3D85E230F1F6}"/>
              </a:ext>
            </a:extLst>
          </p:cNvPr>
          <p:cNvSpPr txBox="1"/>
          <p:nvPr/>
        </p:nvSpPr>
        <p:spPr>
          <a:xfrm>
            <a:off x="5712823" y="294218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3D6FF8-3DCA-8455-25EA-2732B4D1F60F}"/>
              </a:ext>
            </a:extLst>
          </p:cNvPr>
          <p:cNvSpPr txBox="1"/>
          <p:nvPr/>
        </p:nvSpPr>
        <p:spPr>
          <a:xfrm>
            <a:off x="4580709" y="3813846"/>
            <a:ext cx="277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Florida Framework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D4E50A4-5A75-1D5A-4477-7A5474CC8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716" y="2956783"/>
            <a:ext cx="2285607" cy="8854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FBD561-8C18-5B5E-1960-3A4D7FEEB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3229442" cy="15735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E965A1-FEBF-4A9B-EDC4-774016236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918" y="1311999"/>
            <a:ext cx="1256251" cy="15992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FFB2C8-B61C-A61E-B565-4BDA514BC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5418" y="2864"/>
            <a:ext cx="1506582" cy="23725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E978E67-9EEF-C893-5B12-70736936F0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4244" y="60964"/>
            <a:ext cx="1458330" cy="14131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89631D-952D-EB9A-2CE3-EC238C57A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8773" y="4270836"/>
            <a:ext cx="1525890" cy="15122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1978430-0F42-DC75-3E97-6644BC50D5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2494" y="3998512"/>
            <a:ext cx="1819204" cy="18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0790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9E458F-DD0A-A622-C71D-08B73D813956}"/>
              </a:ext>
            </a:extLst>
          </p:cNvPr>
          <p:cNvSpPr txBox="1"/>
          <p:nvPr/>
        </p:nvSpPr>
        <p:spPr>
          <a:xfrm>
            <a:off x="2360023" y="69388"/>
            <a:ext cx="7506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 OF FINANCE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7C8B95-1E5F-2526-AA44-D3A39C577F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792668"/>
              </p:ext>
            </p:extLst>
          </p:nvPr>
        </p:nvGraphicFramePr>
        <p:xfrm>
          <a:off x="314567" y="3894094"/>
          <a:ext cx="3979817" cy="167872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993008">
                  <a:extLst>
                    <a:ext uri="{9D8B030D-6E8A-4147-A177-3AD203B41FA5}">
                      <a16:colId xmlns:a16="http://schemas.microsoft.com/office/drawing/2014/main" val="1722096741"/>
                    </a:ext>
                  </a:extLst>
                </a:gridCol>
                <a:gridCol w="2986809">
                  <a:extLst>
                    <a:ext uri="{9D8B030D-6E8A-4147-A177-3AD203B41FA5}">
                      <a16:colId xmlns:a16="http://schemas.microsoft.com/office/drawing/2014/main" val="2794846229"/>
                    </a:ext>
                  </a:extLst>
                </a:gridCol>
              </a:tblGrid>
              <a:tr h="3024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Course Number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Course Title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7374692"/>
                  </a:ext>
                </a:extLst>
              </a:tr>
              <a:tr h="4242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8812110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Principles of Entrepreneurship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1934414"/>
                  </a:ext>
                </a:extLst>
              </a:tr>
              <a:tr h="4242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8812120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Business Management and Law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2413854"/>
                  </a:ext>
                </a:extLst>
              </a:tr>
              <a:tr h="4949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8812000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Business Ownership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3574383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F4DC0FD-3378-1FAA-9F2E-3556A2CE007F}"/>
              </a:ext>
            </a:extLst>
          </p:cNvPr>
          <p:cNvSpPr txBox="1"/>
          <p:nvPr/>
        </p:nvSpPr>
        <p:spPr>
          <a:xfrm>
            <a:off x="8667596" y="3428273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Finance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33B9AD-A97E-A2EA-DC4A-FBF7EB454421}"/>
              </a:ext>
            </a:extLst>
          </p:cNvPr>
          <p:cNvSpPr txBox="1"/>
          <p:nvPr/>
        </p:nvSpPr>
        <p:spPr>
          <a:xfrm>
            <a:off x="1287504" y="3543862"/>
            <a:ext cx="238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Entrepreneurship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E39E17-F233-0FBE-F41E-80C6B363D4D0}"/>
              </a:ext>
            </a:extLst>
          </p:cNvPr>
          <p:cNvSpPr txBox="1"/>
          <p:nvPr/>
        </p:nvSpPr>
        <p:spPr>
          <a:xfrm>
            <a:off x="-16481" y="1304615"/>
            <a:ext cx="41917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Courses</a:t>
            </a:r>
            <a:endParaRPr lang="en-US" b="1" dirty="0">
              <a:solidFill>
                <a:srgbClr val="33AA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Principals of Finance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Applied Finance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Principals of Accounting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Managerial Accounting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Business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Entrepreneurship (NFTE)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ECAA371-70BD-18E7-4F81-17CFB828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338584"/>
              </p:ext>
            </p:extLst>
          </p:nvPr>
        </p:nvGraphicFramePr>
        <p:xfrm>
          <a:off x="7383412" y="3750163"/>
          <a:ext cx="4138027" cy="200150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63518">
                  <a:extLst>
                    <a:ext uri="{9D8B030D-6E8A-4147-A177-3AD203B41FA5}">
                      <a16:colId xmlns:a16="http://schemas.microsoft.com/office/drawing/2014/main" val="4001734438"/>
                    </a:ext>
                  </a:extLst>
                </a:gridCol>
                <a:gridCol w="3274509">
                  <a:extLst>
                    <a:ext uri="{9D8B030D-6E8A-4147-A177-3AD203B41FA5}">
                      <a16:colId xmlns:a16="http://schemas.microsoft.com/office/drawing/2014/main" val="4262756664"/>
                    </a:ext>
                  </a:extLst>
                </a:gridCol>
              </a:tblGrid>
              <a:tr h="29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Course Number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Course Title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8088336"/>
                  </a:ext>
                </a:extLst>
              </a:tr>
              <a:tr h="29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8207310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Digital Information Technology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OR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153752"/>
                  </a:ext>
                </a:extLst>
              </a:tr>
              <a:tr h="169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8815150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Business Communication and Technology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28867199"/>
                  </a:ext>
                </a:extLst>
              </a:tr>
              <a:tr h="29591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8203310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Accounting Applications 1 (no substitutions)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42324281"/>
                  </a:ext>
                </a:extLst>
              </a:tr>
              <a:tr h="29604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114800" algn="l"/>
                        </a:tabLst>
                      </a:pPr>
                      <a:r>
                        <a:rPr lang="en-US" sz="1100" dirty="0">
                          <a:effectLst/>
                        </a:rPr>
                        <a:t>8815130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114800" algn="l"/>
                        </a:tabLst>
                      </a:pPr>
                      <a:r>
                        <a:rPr lang="en-US" sz="1100" dirty="0">
                          <a:effectLst/>
                        </a:rPr>
                        <a:t>Financial Internship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114800" algn="l"/>
                        </a:tabLst>
                      </a:pPr>
                      <a:r>
                        <a:rPr lang="en-US" sz="1100" dirty="0">
                          <a:effectLst/>
                        </a:rPr>
                        <a:t>OR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0312257"/>
                  </a:ext>
                </a:extLst>
              </a:tr>
              <a:tr h="1694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8501420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Finance Cooperative Education – OJT 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81567795"/>
                  </a:ext>
                </a:extLst>
              </a:tr>
              <a:tr h="1694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114800" algn="l"/>
                        </a:tabLst>
                      </a:pPr>
                      <a:r>
                        <a:rPr lang="en-US" sz="1100">
                          <a:effectLst/>
                        </a:rPr>
                        <a:t>8815160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Managerial Accounting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0859053"/>
                  </a:ext>
                </a:extLst>
              </a:tr>
              <a:tr h="169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8815170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Business in a Global Economy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692202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8DAAF46-1B43-D33E-5985-B03AA5A7504D}"/>
              </a:ext>
            </a:extLst>
          </p:cNvPr>
          <p:cNvSpPr txBox="1"/>
          <p:nvPr/>
        </p:nvSpPr>
        <p:spPr>
          <a:xfrm>
            <a:off x="8895603" y="1274235"/>
            <a:ext cx="286809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Certifications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QuickBooks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Entrepreneurship and Small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4 Delight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Media Specialist</a:t>
            </a:r>
          </a:p>
          <a:p>
            <a:endParaRPr lang="en-US" b="1" dirty="0">
              <a:solidFill>
                <a:srgbClr val="33AA4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D744F56-6BF6-C2F6-8B73-90013FD22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526" y="3300033"/>
            <a:ext cx="2303009" cy="132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A4EEEB1-8F1B-9F3C-4297-AB34F003D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386" y="1"/>
            <a:ext cx="1171988" cy="1159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A23A27-1532-4894-9D2F-D656D3C9D1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877"/>
            <a:ext cx="1171988" cy="115536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0C1358B-A0D0-8B71-7248-ADE129310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9520" y="7902"/>
            <a:ext cx="1149125" cy="11519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0BCF26-00E4-4F88-D22E-EA70E9527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25535" y="1389399"/>
            <a:ext cx="1367724" cy="18640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3E19F13-7E3D-2A48-0241-E50F0D6F02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8322" y="2132711"/>
            <a:ext cx="1241680" cy="124168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D414B4-9BAF-F0F2-9E70-56091BF9A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9582" y="4364516"/>
            <a:ext cx="1408647" cy="13229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C9AB1-E945-23E4-DC6B-DF62132CD6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6303" y="1395002"/>
            <a:ext cx="1316881" cy="1858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D11300-C3E8-F9A1-0EFB-3C0CC2FEB9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90041" y="-45586"/>
            <a:ext cx="1151921" cy="1151921"/>
          </a:xfrm>
          <a:prstGeom prst="rect">
            <a:avLst/>
          </a:prstGeom>
        </p:spPr>
      </p:pic>
      <p:pic>
        <p:nvPicPr>
          <p:cNvPr id="6" name="Picture 5" descr="A group of people holding posters&#10;&#10;Description automatically generated">
            <a:extLst>
              <a:ext uri="{FF2B5EF4-FFF2-40B4-BE49-F238E27FC236}">
                <a16:creationId xmlns:a16="http://schemas.microsoft.com/office/drawing/2014/main" id="{52977E2C-5B20-3CAE-BA8B-916AC0B39B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8228" y="777274"/>
            <a:ext cx="1625024" cy="121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9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E21909-C473-6DEA-C060-696D20BF221C}"/>
              </a:ext>
            </a:extLst>
          </p:cNvPr>
          <p:cNvSpPr txBox="1"/>
          <p:nvPr/>
        </p:nvSpPr>
        <p:spPr>
          <a:xfrm>
            <a:off x="226424" y="-8448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 OF INFORMATION 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06B997-5D0D-BCC7-B12E-E8349DA46269}"/>
              </a:ext>
            </a:extLst>
          </p:cNvPr>
          <p:cNvSpPr txBox="1"/>
          <p:nvPr/>
        </p:nvSpPr>
        <p:spPr>
          <a:xfrm>
            <a:off x="-45814" y="540967"/>
            <a:ext cx="34917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Principals of Information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to Programming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Computer Science Principals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 Computer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Graphic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to Web and Social Media Design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68448FC-35E8-2640-8DBE-13B76299B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811940"/>
              </p:ext>
            </p:extLst>
          </p:nvPr>
        </p:nvGraphicFramePr>
        <p:xfrm>
          <a:off x="838200" y="3666884"/>
          <a:ext cx="4665617" cy="206078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44139">
                  <a:extLst>
                    <a:ext uri="{9D8B030D-6E8A-4147-A177-3AD203B41FA5}">
                      <a16:colId xmlns:a16="http://schemas.microsoft.com/office/drawing/2014/main" val="1851286254"/>
                    </a:ext>
                  </a:extLst>
                </a:gridCol>
                <a:gridCol w="3621478">
                  <a:extLst>
                    <a:ext uri="{9D8B030D-6E8A-4147-A177-3AD203B41FA5}">
                      <a16:colId xmlns:a16="http://schemas.microsoft.com/office/drawing/2014/main" val="2798203653"/>
                    </a:ext>
                  </a:extLst>
                </a:gridCol>
              </a:tblGrid>
              <a:tr h="21674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Course Number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Course Title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82356835"/>
                  </a:ext>
                </a:extLst>
              </a:tr>
              <a:tr h="1569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8207310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Digital Information Technology  OR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9954102"/>
                  </a:ext>
                </a:extLst>
              </a:tr>
              <a:tr h="163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9003410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Computer Fundamentals  AND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8349291"/>
                  </a:ext>
                </a:extLst>
              </a:tr>
              <a:tr h="163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9003420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Web Technologies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549169"/>
                  </a:ext>
                </a:extLst>
              </a:tr>
              <a:tr h="163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9003430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IT Systems &amp; Applications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0893869"/>
                  </a:ext>
                </a:extLst>
              </a:tr>
              <a:tr h="125707"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And one or more of the following courses: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342645"/>
                  </a:ext>
                </a:extLst>
              </a:tr>
              <a:tr h="163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9003440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Database Essentials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73812164"/>
                  </a:ext>
                </a:extLst>
              </a:tr>
              <a:tr h="163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9003450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2971800" algn="ctr"/>
                          <a:tab pos="5943600" algn="r"/>
                          <a:tab pos="457200" algn="l"/>
                        </a:tabLst>
                      </a:pPr>
                      <a:r>
                        <a:rPr lang="en-US" sz="1100">
                          <a:effectLst/>
                        </a:rPr>
                        <a:t>Programming Essentials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9917657"/>
                  </a:ext>
                </a:extLst>
              </a:tr>
              <a:tr h="163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9003460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Web Development Technologies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330147"/>
                  </a:ext>
                </a:extLst>
              </a:tr>
              <a:tr h="163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9003470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Multimedia Technologies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07527065"/>
                  </a:ext>
                </a:extLst>
              </a:tr>
              <a:tr h="163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9003480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Computer Networking Fundamentals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35897722"/>
                  </a:ext>
                </a:extLst>
              </a:tr>
              <a:tr h="16368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9003490*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Cybersecurity Fundamentals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77587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9532DC5-C6C9-8D94-81DB-967E7264A9F8}"/>
              </a:ext>
            </a:extLst>
          </p:cNvPr>
          <p:cNvSpPr txBox="1"/>
          <p:nvPr/>
        </p:nvSpPr>
        <p:spPr>
          <a:xfrm>
            <a:off x="1846217" y="3297552"/>
            <a:ext cx="3922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Applied Information Technology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4560E1-198C-E1BC-B3E1-AD4EBD1CA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366614"/>
              </p:ext>
            </p:extLst>
          </p:nvPr>
        </p:nvGraphicFramePr>
        <p:xfrm>
          <a:off x="6688185" y="3650200"/>
          <a:ext cx="4182160" cy="2047383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88324">
                  <a:extLst>
                    <a:ext uri="{9D8B030D-6E8A-4147-A177-3AD203B41FA5}">
                      <a16:colId xmlns:a16="http://schemas.microsoft.com/office/drawing/2014/main" val="835344812"/>
                    </a:ext>
                  </a:extLst>
                </a:gridCol>
                <a:gridCol w="3393836">
                  <a:extLst>
                    <a:ext uri="{9D8B030D-6E8A-4147-A177-3AD203B41FA5}">
                      <a16:colId xmlns:a16="http://schemas.microsoft.com/office/drawing/2014/main" val="3298877307"/>
                    </a:ext>
                  </a:extLst>
                </a:gridCol>
              </a:tblGrid>
              <a:tr h="3620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Course Number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Course Title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0754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9007610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Advanced Information Technology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4300930"/>
                  </a:ext>
                </a:extLst>
              </a:tr>
              <a:tr h="22165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9007210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Foundations of Programming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67606542"/>
                  </a:ext>
                </a:extLst>
              </a:tr>
              <a:tr h="3908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9007220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Procedural Programming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5786968"/>
                  </a:ext>
                </a:extLst>
              </a:tr>
              <a:tr h="3620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0200335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83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	</a:t>
                      </a:r>
                      <a:r>
                        <a:rPr lang="en-US" sz="1100">
                          <a:effectLst/>
                        </a:rPr>
                        <a:t>Or</a:t>
                      </a:r>
                    </a:p>
                    <a:p>
                      <a:pPr marL="3683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AP Computer Science Principles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7231761"/>
                  </a:ext>
                </a:extLst>
              </a:tr>
              <a:tr h="1810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9007230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Object-Oriented Programming Fundamentals**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3523352"/>
                  </a:ext>
                </a:extLst>
              </a:tr>
              <a:tr h="3620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0200320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683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	</a:t>
                      </a:r>
                      <a:r>
                        <a:rPr lang="en-US" sz="1100" dirty="0">
                          <a:effectLst/>
                        </a:rPr>
                        <a:t>Or </a:t>
                      </a:r>
                    </a:p>
                    <a:p>
                      <a:pPr marL="3683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 Computer Science A</a:t>
                      </a:r>
                      <a:r>
                        <a:rPr lang="en-US" sz="1000" dirty="0">
                          <a:effectLst/>
                        </a:rPr>
                        <a:t>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326220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3220EF2-3228-7B24-AF2B-39B8DF628808}"/>
              </a:ext>
            </a:extLst>
          </p:cNvPr>
          <p:cNvSpPr txBox="1"/>
          <p:nvPr/>
        </p:nvSpPr>
        <p:spPr>
          <a:xfrm>
            <a:off x="7151710" y="3297553"/>
            <a:ext cx="372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Computer Science Principals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44D732-D6CB-4CD7-0354-D2EC3A5CA732}"/>
              </a:ext>
            </a:extLst>
          </p:cNvPr>
          <p:cNvSpPr txBox="1"/>
          <p:nvPr/>
        </p:nvSpPr>
        <p:spPr>
          <a:xfrm>
            <a:off x="9835111" y="443574"/>
            <a:ext cx="23568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Certifications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HTML CSS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Java Script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Animate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Illustrator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Cybersecurity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A+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5DE21-1096-8D0A-AD97-6405885B0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443" y="2497642"/>
            <a:ext cx="1647934" cy="967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ED4354-2BE3-47B2-6AE7-2AAD0FC36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881" y="2506658"/>
            <a:ext cx="2536898" cy="856888"/>
          </a:xfrm>
          <a:prstGeom prst="rect">
            <a:avLst/>
          </a:prstGeom>
        </p:spPr>
      </p:pic>
      <p:pic>
        <p:nvPicPr>
          <p:cNvPr id="1026" name="Picture 2" descr="Adobe logo">
            <a:extLst>
              <a:ext uri="{FF2B5EF4-FFF2-40B4-BE49-F238E27FC236}">
                <a16:creationId xmlns:a16="http://schemas.microsoft.com/office/drawing/2014/main" id="{64602570-3844-56E1-A397-EA7C87BDA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647" y="2360023"/>
            <a:ext cx="1716086" cy="108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Java Logo PNG Transparent &amp; SVG Vector - Freebie Supply">
            <a:extLst>
              <a:ext uri="{FF2B5EF4-FFF2-40B4-BE49-F238E27FC236}">
                <a16:creationId xmlns:a16="http://schemas.microsoft.com/office/drawing/2014/main" id="{5F0B0FAE-D134-7BB7-48E5-A96790DAB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210" y="1205075"/>
            <a:ext cx="1253319" cy="118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2AEAD-44C0-32CF-588E-0BA26DA7F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8173" y="1487026"/>
            <a:ext cx="1136450" cy="1069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FD7925-A140-B4CF-39FA-9926A50A26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6283" y="1351696"/>
            <a:ext cx="1621253" cy="1370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4D941D-BF45-BFEF-428F-D58F692D712C}"/>
              </a:ext>
            </a:extLst>
          </p:cNvPr>
          <p:cNvSpPr txBox="1"/>
          <p:nvPr/>
        </p:nvSpPr>
        <p:spPr>
          <a:xfrm>
            <a:off x="5275056" y="1826428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C36EC3CE-47BD-FD04-BF75-3C0A56CBA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962" y="366082"/>
            <a:ext cx="2198944" cy="1093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86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44B088-23CF-5F41-BA87-87EAF62C5C6F}"/>
              </a:ext>
            </a:extLst>
          </p:cNvPr>
          <p:cNvSpPr txBox="1"/>
          <p:nvPr/>
        </p:nvSpPr>
        <p:spPr>
          <a:xfrm>
            <a:off x="148047" y="-215499"/>
            <a:ext cx="11956868" cy="89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 OF ENGINEERING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C9FA61-2A1E-B6F1-7148-A2F39027D329}"/>
              </a:ext>
            </a:extLst>
          </p:cNvPr>
          <p:cNvSpPr txBox="1"/>
          <p:nvPr/>
        </p:nvSpPr>
        <p:spPr>
          <a:xfrm>
            <a:off x="142754" y="781832"/>
            <a:ext cx="29260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err="1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</a:t>
            </a:r>
            <a:r>
              <a:rPr lang="en-US" b="1" u="sng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 and 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 Design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James Dyson Foundation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 Computer Science A (CSA)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Lead the Way</a:t>
            </a:r>
          </a:p>
          <a:p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4B347-1448-A1FB-C961-5EE35D52C221}"/>
              </a:ext>
            </a:extLst>
          </p:cNvPr>
          <p:cNvSpPr txBox="1"/>
          <p:nvPr/>
        </p:nvSpPr>
        <p:spPr>
          <a:xfrm>
            <a:off x="9326869" y="1097068"/>
            <a:ext cx="24541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Certifications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Inventor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Fusion 360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Solidworks</a:t>
            </a:r>
            <a:endParaRPr lang="en-US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734146-9E7F-8401-9A81-E4C3AA8F7B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270751"/>
              </p:ext>
            </p:extLst>
          </p:nvPr>
        </p:nvGraphicFramePr>
        <p:xfrm>
          <a:off x="509450" y="4347047"/>
          <a:ext cx="5408023" cy="13665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386672">
                  <a:extLst>
                    <a:ext uri="{9D8B030D-6E8A-4147-A177-3AD203B41FA5}">
                      <a16:colId xmlns:a16="http://schemas.microsoft.com/office/drawing/2014/main" val="336119513"/>
                    </a:ext>
                  </a:extLst>
                </a:gridCol>
                <a:gridCol w="4021351">
                  <a:extLst>
                    <a:ext uri="{9D8B030D-6E8A-4147-A177-3AD203B41FA5}">
                      <a16:colId xmlns:a16="http://schemas.microsoft.com/office/drawing/2014/main" val="8818304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8600550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Introduction to Engineering Design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944266958"/>
                  </a:ext>
                </a:extLst>
              </a:tr>
              <a:tr h="943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8600520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Principles of Engineering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642003234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8600530*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8600560*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8600590*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8600620*</a:t>
                      </a:r>
                    </a:p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8600630*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Digital Electronics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Computer Integrated Manufacturing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Civil Engineering and Architecture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Aerospace Engineering</a:t>
                      </a:r>
                    </a:p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Biotechnical Engineering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885513751"/>
                  </a:ext>
                </a:extLst>
              </a:tr>
              <a:tr h="943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>
                          <a:effectLst/>
                        </a:rPr>
                        <a:t>8600650**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dirty="0">
                          <a:effectLst/>
                        </a:rPr>
                        <a:t>Engineering Design and Development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/>
                </a:tc>
                <a:extLst>
                  <a:ext uri="{0D108BD9-81ED-4DB2-BD59-A6C34878D82A}">
                    <a16:rowId xmlns:a16="http://schemas.microsoft.com/office/drawing/2014/main" val="228851969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2AFD989-1FAD-161D-B856-A59F260966DD}"/>
              </a:ext>
            </a:extLst>
          </p:cNvPr>
          <p:cNvSpPr txBox="1"/>
          <p:nvPr/>
        </p:nvSpPr>
        <p:spPr>
          <a:xfrm>
            <a:off x="1523213" y="3962189"/>
            <a:ext cx="357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Engineering Pathways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F8915DA-5BA2-7E34-EEEE-2868749F5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448401"/>
              </p:ext>
            </p:extLst>
          </p:nvPr>
        </p:nvGraphicFramePr>
        <p:xfrm>
          <a:off x="6627222" y="4432663"/>
          <a:ext cx="4293326" cy="12809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94803">
                  <a:extLst>
                    <a:ext uri="{9D8B030D-6E8A-4147-A177-3AD203B41FA5}">
                      <a16:colId xmlns:a16="http://schemas.microsoft.com/office/drawing/2014/main" val="1461234100"/>
                    </a:ext>
                  </a:extLst>
                </a:gridCol>
                <a:gridCol w="3098523">
                  <a:extLst>
                    <a:ext uri="{9D8B030D-6E8A-4147-A177-3AD203B41FA5}">
                      <a16:colId xmlns:a16="http://schemas.microsoft.com/office/drawing/2014/main" val="395889736"/>
                    </a:ext>
                  </a:extLst>
                </a:gridCol>
              </a:tblGrid>
              <a:tr h="5664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8401110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Applied Engineering Technology I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2370433"/>
                  </a:ext>
                </a:extLst>
              </a:tr>
              <a:tr h="3572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8401120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Applied Engineering Technology II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9493453"/>
                  </a:ext>
                </a:extLst>
              </a:tr>
              <a:tr h="3572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8401130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Applied Engineering Technology III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0771486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2E4332A-3A69-7112-1CB2-C0D7BBE69780}"/>
              </a:ext>
            </a:extLst>
          </p:cNvPr>
          <p:cNvSpPr txBox="1"/>
          <p:nvPr/>
        </p:nvSpPr>
        <p:spPr>
          <a:xfrm>
            <a:off x="6723016" y="4028369"/>
            <a:ext cx="419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Applied Engineering Technology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BFBEE7-778D-BF52-1ECF-61DD66728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240" y="720197"/>
            <a:ext cx="1625382" cy="890950"/>
          </a:xfrm>
          <a:prstGeom prst="rect">
            <a:avLst/>
          </a:prstGeom>
        </p:spPr>
      </p:pic>
      <p:pic>
        <p:nvPicPr>
          <p:cNvPr id="2050" name="Picture 2" descr="Autodesk Inventor Logo PNG Vector">
            <a:extLst>
              <a:ext uri="{FF2B5EF4-FFF2-40B4-BE49-F238E27FC236}">
                <a16:creationId xmlns:a16="http://schemas.microsoft.com/office/drawing/2014/main" id="{3791E653-BE4E-7C8F-529B-2AF36770E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072" y="1460226"/>
            <a:ext cx="1760922" cy="56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CF02F-0A04-C7F2-44EE-3C1B9FEB5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347" y="1668078"/>
            <a:ext cx="1546838" cy="17609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9659D0-280F-E8C5-58AD-ABADD7701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1092" y="907532"/>
            <a:ext cx="787158" cy="834442"/>
          </a:xfrm>
          <a:prstGeom prst="rect">
            <a:avLst/>
          </a:prstGeom>
        </p:spPr>
      </p:pic>
      <p:pic>
        <p:nvPicPr>
          <p:cNvPr id="2052" name="Picture 4" descr="SolidWorks Logo png transparent">
            <a:extLst>
              <a:ext uri="{FF2B5EF4-FFF2-40B4-BE49-F238E27FC236}">
                <a16:creationId xmlns:a16="http://schemas.microsoft.com/office/drawing/2014/main" id="{E9FCEDCA-D8A4-833F-CC8C-6C132A5D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830" y="410064"/>
            <a:ext cx="1468738" cy="146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345DCB-6E2C-DF55-D7B4-828FD39F38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7382" y="2007897"/>
            <a:ext cx="1465719" cy="19542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2758C34-492D-EBA8-9D49-3A10649BC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0815" y="2018708"/>
            <a:ext cx="1465719" cy="19542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70B14A-7557-7B76-9422-E2CB4A08A7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0630" y="1"/>
            <a:ext cx="2281369" cy="110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8F1B12D-2F28-CC48-A1DB-9BFF2C9E2936}"/>
              </a:ext>
            </a:extLst>
          </p:cNvPr>
          <p:cNvSpPr txBox="1">
            <a:spLocks/>
          </p:cNvSpPr>
          <p:nvPr/>
        </p:nvSpPr>
        <p:spPr>
          <a:xfrm>
            <a:off x="446396" y="47335"/>
            <a:ext cx="11119256" cy="5909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ACADEMY OF HOSPITALITY AND TOURISM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2BD46-738F-46AA-A28C-FC8CFFE7384C}"/>
              </a:ext>
            </a:extLst>
          </p:cNvPr>
          <p:cNvSpPr txBox="1"/>
          <p:nvPr/>
        </p:nvSpPr>
        <p:spPr>
          <a:xfrm>
            <a:off x="159013" y="849293"/>
            <a:ext cx="41365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NAF Courses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Principals of Hospitality and Tourism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Delivering Great Customer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Hospitality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7F9ECD-A39E-D695-A27B-69C4994FA824}"/>
              </a:ext>
            </a:extLst>
          </p:cNvPr>
          <p:cNvSpPr txBox="1"/>
          <p:nvPr/>
        </p:nvSpPr>
        <p:spPr>
          <a:xfrm>
            <a:off x="8619225" y="845146"/>
            <a:ext cx="34137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>
                <a:solidFill>
                  <a:srgbClr val="33AA4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Certifications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ServSafe</a:t>
            </a:r>
            <a:endParaRPr lang="en-US" sz="16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Entrepreneurship and Small Business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for Delight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8931251-6BA6-0DEB-F42B-042CB2522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58188"/>
              </p:ext>
            </p:extLst>
          </p:nvPr>
        </p:nvGraphicFramePr>
        <p:xfrm>
          <a:off x="229395" y="3517620"/>
          <a:ext cx="4622851" cy="2179320"/>
        </p:xfrm>
        <a:graphic>
          <a:graphicData uri="http://schemas.openxmlformats.org/drawingml/2006/table">
            <a:tbl>
              <a:tblPr firstCol="1" lastRow="1" lastCol="1" bandRow="1" bandCol="1">
                <a:tableStyleId>{5C22544A-7EE6-4342-B048-85BDC9FD1C3A}</a:tableStyleId>
              </a:tblPr>
              <a:tblGrid>
                <a:gridCol w="1412078">
                  <a:extLst>
                    <a:ext uri="{9D8B030D-6E8A-4147-A177-3AD203B41FA5}">
                      <a16:colId xmlns:a16="http://schemas.microsoft.com/office/drawing/2014/main" val="2858524855"/>
                    </a:ext>
                  </a:extLst>
                </a:gridCol>
                <a:gridCol w="3210773">
                  <a:extLst>
                    <a:ext uri="{9D8B030D-6E8A-4147-A177-3AD203B41FA5}">
                      <a16:colId xmlns:a16="http://schemas.microsoft.com/office/drawing/2014/main" val="2586509411"/>
                    </a:ext>
                  </a:extLst>
                </a:gridCol>
              </a:tblGrid>
              <a:tr h="1527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Course Number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Course Title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6553053"/>
                  </a:ext>
                </a:extLst>
              </a:tr>
              <a:tr h="4583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8850110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Introduction to Hospitality &amp; Tourism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3607397"/>
                  </a:ext>
                </a:extLst>
              </a:tr>
              <a:tr h="3055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8703110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Technology for Hospitality &amp; Tourism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6507905"/>
                  </a:ext>
                </a:extLst>
              </a:tr>
              <a:tr h="15278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8703120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Hospitality &amp; Tourism Marketing Management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89688046"/>
                  </a:ext>
                </a:extLst>
              </a:tr>
              <a:tr h="4583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8845130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8800420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Hospitality &amp; Tourism Internship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OR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Hospitality &amp; Tourism Cooperative Education - OJT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1515738"/>
                  </a:ext>
                </a:extLst>
              </a:tr>
              <a:tr h="4583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8703130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Hospitality &amp; Tourism Entrepreneurship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244307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FBB66A6-CC32-227F-4691-CEE0AB686085}"/>
              </a:ext>
            </a:extLst>
          </p:cNvPr>
          <p:cNvSpPr txBox="1"/>
          <p:nvPr/>
        </p:nvSpPr>
        <p:spPr>
          <a:xfrm>
            <a:off x="229396" y="3068982"/>
            <a:ext cx="452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Hospitality and Tourism Management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70C6667-63CD-D4C3-DA23-0ACBE8618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510557"/>
              </p:ext>
            </p:extLst>
          </p:nvPr>
        </p:nvGraphicFramePr>
        <p:xfrm>
          <a:off x="8309333" y="3572119"/>
          <a:ext cx="3256319" cy="2124821"/>
        </p:xfrm>
        <a:graphic>
          <a:graphicData uri="http://schemas.openxmlformats.org/drawingml/2006/table">
            <a:tbl>
              <a:tblPr firstCol="1" lastRow="1" lastCol="1" bandRow="1" bandCol="1">
                <a:tableStyleId>{5C22544A-7EE6-4342-B048-85BDC9FD1C3A}</a:tableStyleId>
              </a:tblPr>
              <a:tblGrid>
                <a:gridCol w="806672">
                  <a:extLst>
                    <a:ext uri="{9D8B030D-6E8A-4147-A177-3AD203B41FA5}">
                      <a16:colId xmlns:a16="http://schemas.microsoft.com/office/drawing/2014/main" val="63190622"/>
                    </a:ext>
                  </a:extLst>
                </a:gridCol>
                <a:gridCol w="2449647">
                  <a:extLst>
                    <a:ext uri="{9D8B030D-6E8A-4147-A177-3AD203B41FA5}">
                      <a16:colId xmlns:a16="http://schemas.microsoft.com/office/drawing/2014/main" val="1647422407"/>
                    </a:ext>
                  </a:extLst>
                </a:gridCol>
              </a:tblGrid>
              <a:tr h="4328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Course Number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Course Title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01632236"/>
                  </a:ext>
                </a:extLst>
              </a:tr>
              <a:tr h="2164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8800510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Culinary Arts 1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8527475"/>
                  </a:ext>
                </a:extLst>
              </a:tr>
              <a:tr h="2164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8800520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Culinary Arts 2 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84382445"/>
                  </a:ext>
                </a:extLst>
              </a:tr>
              <a:tr h="2164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8800530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Culinary Arts 3 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6503334"/>
                  </a:ext>
                </a:extLst>
              </a:tr>
              <a:tr h="104273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8800540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OR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8800550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OR</a:t>
                      </a:r>
                      <a:endParaRPr lang="en-US" sz="110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8800560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Culinary Arts 4 (Track 1)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OR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Culinary Arts 4 (Track 2)</a:t>
                      </a:r>
                    </a:p>
                    <a:p>
                      <a:pPr marL="45720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OR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Culinary Arts 4 (Track 3)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601457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4D82A2-F1C2-5BF6-3A84-8578517F9DE2}"/>
              </a:ext>
            </a:extLst>
          </p:cNvPr>
          <p:cNvSpPr txBox="1"/>
          <p:nvPr/>
        </p:nvSpPr>
        <p:spPr>
          <a:xfrm>
            <a:off x="9116563" y="3202786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Culinary </a:t>
            </a: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BCB91B-1060-2110-0341-A93BB13DA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806" y="2168585"/>
            <a:ext cx="1804628" cy="103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E1B4A-54B7-AC8B-7C7E-268BC15CB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391" y="594835"/>
            <a:ext cx="958734" cy="941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0B809F-E596-CFAE-08CC-2538824491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481" y="614064"/>
            <a:ext cx="978225" cy="9849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C447FE-A474-9B54-2768-087C2647A5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650" y="2017123"/>
            <a:ext cx="1922328" cy="10896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C6A124-7AFD-2B00-4083-641F9905E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7273" y="568596"/>
            <a:ext cx="1034844" cy="10399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3B4013-A395-8D6A-6E8B-2EE5F8EC10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4986" y="3702733"/>
            <a:ext cx="2731608" cy="2048706"/>
          </a:xfrm>
          <a:prstGeom prst="rect">
            <a:avLst/>
          </a:prstGeom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B6A59B9-67C0-764B-AB31-F2BF5240D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870" y="1740676"/>
            <a:ext cx="1447651" cy="193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29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9D6978EC-9F48-6B33-B9C0-B0B3509D9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540943"/>
              </p:ext>
            </p:extLst>
          </p:nvPr>
        </p:nvGraphicFramePr>
        <p:xfrm>
          <a:off x="243839" y="1332411"/>
          <a:ext cx="10972800" cy="434487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4652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71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37509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Name of Test</a:t>
                      </a: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Passing Rate</a:t>
                      </a: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Return on Investment</a:t>
                      </a:r>
                    </a:p>
                    <a:p>
                      <a:pPr algn="ctr">
                        <a:lnSpc>
                          <a:spcPts val="4199"/>
                        </a:lnSpc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(August 23, 2023-May 6, 2024)</a:t>
                      </a:r>
                    </a:p>
                  </a:txBody>
                  <a:tcPr marL="190500" marR="190500" marT="190500" marB="1905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Quick Books</a:t>
                      </a: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210</a:t>
                      </a: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$215,880</a:t>
                      </a:r>
                    </a:p>
                  </a:txBody>
                  <a:tcPr marL="190500" marR="190500" marT="190500" marB="1905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000" b="1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Design for Delight</a:t>
                      </a: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133</a:t>
                      </a: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$136,724</a:t>
                      </a:r>
                    </a:p>
                  </a:txBody>
                  <a:tcPr marL="190500" marR="190500" marT="190500" marB="1905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4075"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ESB</a:t>
                      </a: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4048</a:t>
                      </a:r>
                    </a:p>
                  </a:txBody>
                  <a:tcPr marL="190500" marR="190500" marT="190500" marB="1905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199"/>
                        </a:lnSpc>
                        <a:defRPr/>
                      </a:pPr>
                      <a:r>
                        <a:rPr lang="en-US" sz="2000" b="1" dirty="0">
                          <a:solidFill>
                            <a:srgbClr val="7030A0"/>
                          </a:solidFill>
                          <a:latin typeface="Century" panose="02040604050505020304" pitchFamily="18" charset="0"/>
                        </a:rPr>
                        <a:t>$4,161,344.00</a:t>
                      </a:r>
                    </a:p>
                  </a:txBody>
                  <a:tcPr marL="190500" marR="190500" marT="190500" marB="1905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ED3B4EC-3D58-9425-2AA0-A31A02CD1952}"/>
              </a:ext>
            </a:extLst>
          </p:cNvPr>
          <p:cNvSpPr txBox="1"/>
          <p:nvPr/>
        </p:nvSpPr>
        <p:spPr>
          <a:xfrm>
            <a:off x="391885" y="220823"/>
            <a:ext cx="11171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3AA4A"/>
                </a:solidFill>
                <a:latin typeface="Century" panose="02040604050505020304" pitchFamily="18" charset="0"/>
              </a:rPr>
              <a:t>RETURN ON INVESTMENT</a:t>
            </a:r>
          </a:p>
        </p:txBody>
      </p:sp>
    </p:spTree>
    <p:extLst>
      <p:ext uri="{BB962C8B-B14F-4D97-AF65-F5344CB8AC3E}">
        <p14:creationId xmlns:p14="http://schemas.microsoft.com/office/powerpoint/2010/main" val="42521205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C5AFF7-D319-0949-4B9A-74D251F8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230143"/>
              </p:ext>
            </p:extLst>
          </p:nvPr>
        </p:nvGraphicFramePr>
        <p:xfrm>
          <a:off x="1802674" y="1095345"/>
          <a:ext cx="8104776" cy="441137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040776">
                  <a:extLst>
                    <a:ext uri="{9D8B030D-6E8A-4147-A177-3AD203B41FA5}">
                      <a16:colId xmlns:a16="http://schemas.microsoft.com/office/drawing/2014/main" val="201029737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546297687"/>
                    </a:ext>
                  </a:extLst>
                </a:gridCol>
              </a:tblGrid>
              <a:tr h="43881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Gmetrix</a:t>
                      </a:r>
                      <a:r>
                        <a:rPr lang="en-US" sz="1800" dirty="0"/>
                        <a:t>/</a:t>
                      </a:r>
                      <a:r>
                        <a:rPr lang="en-US" sz="1800" dirty="0" err="1"/>
                        <a:t>Learnkey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/>
                        <a:t>Certiport</a:t>
                      </a:r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030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Microsoft Office Specialist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Access Expert, Excel, </a:t>
                      </a:r>
                      <a:r>
                        <a:rPr lang="en-US" sz="1400" dirty="0" err="1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Powerpoint</a:t>
                      </a:r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 Outlook, Word, Word Expert, Excel Expert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415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Adobe Certified Professional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After Effects, Animate, Dreamweaver, Illustrator, InDesign, Photoshop, Premiere Pro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550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Cisco Certified Support Technician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Cybersecurity, Networking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578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 Specialist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Artificial Intelligence, Cybersecurity, Databases, Device Configuration and Management, HTML and CSS, Java, Java Script, Networking, Python v2, Software Development, Introduction to Programming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529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Autodesk Certified User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AutoCAD, Inventor, Revit, Fusion360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3912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Intuit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QuickBooks, Design for Delight, Entrepreneurship and Small Business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2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 TIA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 Fundamentals, A+ 1100 Series, Network+, Security+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AA4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16313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3512EA8-216F-20A8-55BD-D4475B244B2C}"/>
              </a:ext>
            </a:extLst>
          </p:cNvPr>
          <p:cNvSpPr txBox="1"/>
          <p:nvPr/>
        </p:nvSpPr>
        <p:spPr>
          <a:xfrm>
            <a:off x="4093029" y="51303"/>
            <a:ext cx="3283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F24A13-D526-9708-F98A-6E1A48304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12" y="165305"/>
            <a:ext cx="2479905" cy="911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9B8465-8F49-A1CD-FF11-B648E3BD3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2" y="1666342"/>
            <a:ext cx="1499709" cy="1410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DF9BDE-E37C-A61D-3881-922998D59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6196" y="1828662"/>
            <a:ext cx="1548518" cy="1450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891305-FE64-5A21-6B9E-6CBA15FE3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7203" y="258814"/>
            <a:ext cx="1737511" cy="1408298"/>
          </a:xfrm>
          <a:prstGeom prst="rect">
            <a:avLst/>
          </a:prstGeom>
        </p:spPr>
      </p:pic>
      <p:pic>
        <p:nvPicPr>
          <p:cNvPr id="2050" name="Picture 2" descr="It's a brand new day for Intuit! - Intuit Blog">
            <a:extLst>
              <a:ext uri="{FF2B5EF4-FFF2-40B4-BE49-F238E27FC236}">
                <a16:creationId xmlns:a16="http://schemas.microsoft.com/office/drawing/2014/main" id="{C1F6E6CC-E92F-8835-DCFD-3C416A3B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463" y="3578365"/>
            <a:ext cx="1634381" cy="153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0D2D82-90CB-B483-FE70-536C969A5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293" y="3666105"/>
            <a:ext cx="1499708" cy="141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33AA49"/>
      </a:dk2>
      <a:lt2>
        <a:srgbClr val="05495C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1ca1e5-e71d-4044-8d11-1215a93d0241" xsi:nil="true"/>
    <lcf76f155ced4ddcb4097134ff3c332f xmlns="e9ccf0be-1481-4792-8744-6a21a2d6a66e">
      <Terms xmlns="http://schemas.microsoft.com/office/infopath/2007/PartnerControls"/>
    </lcf76f155ced4ddcb4097134ff3c332f>
    <IMAGE xmlns="e9ccf0be-1481-4792-8744-6a21a2d6a66e" xsi:nil="true"/>
    <Thumbnail xmlns="e9ccf0be-1481-4792-8744-6a21a2d6a66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3F388E2B091EB4EA980E9B8FD482521" ma:contentTypeVersion="16" ma:contentTypeDescription="Create a new document." ma:contentTypeScope="" ma:versionID="2182cf7dc235d8011f4b0399d5586e6e">
  <xsd:schema xmlns:xsd="http://www.w3.org/2001/XMLSchema" xmlns:xs="http://www.w3.org/2001/XMLSchema" xmlns:p="http://schemas.microsoft.com/office/2006/metadata/properties" xmlns:ns2="e9ccf0be-1481-4792-8744-6a21a2d6a66e" xmlns:ns3="481ca1e5-e71d-4044-8d11-1215a93d0241" targetNamespace="http://schemas.microsoft.com/office/2006/metadata/properties" ma:root="true" ma:fieldsID="20d2d44503de768d6704d657096afaa4" ns2:_="" ns3:_="">
    <xsd:import namespace="e9ccf0be-1481-4792-8744-6a21a2d6a66e"/>
    <xsd:import namespace="481ca1e5-e71d-4044-8d11-1215a93d02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Thumbnail" minOccurs="0"/>
                <xsd:element ref="ns2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ccf0be-1481-4792-8744-6a21a2d6a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3c8da03-d833-47e7-a857-b66fba8956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Thumbnail" ma:index="22" nillable="true" ma:displayName="Thumbnail" ma:format="Thumbnail" ma:internalName="Thumbnail">
      <xsd:simpleType>
        <xsd:restriction base="dms:Unknown"/>
      </xsd:simpleType>
    </xsd:element>
    <xsd:element name="IMAGE" ma:index="23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ca1e5-e71d-4044-8d11-1215a93d024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bd29a90-4f04-4ede-84ec-4ec2c5e37883}" ma:internalName="TaxCatchAll" ma:showField="CatchAllData" ma:web="481ca1e5-e71d-4044-8d11-1215a93d02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3A6535-B4BE-464B-AF14-1BC80BF24E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391BFB-77DA-422B-BBFA-25FA7DF2C3E2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481ca1e5-e71d-4044-8d11-1215a93d0241"/>
    <ds:schemaRef ds:uri="http://schemas.microsoft.com/office/2006/documentManagement/types"/>
    <ds:schemaRef ds:uri="http://purl.org/dc/terms/"/>
    <ds:schemaRef ds:uri="http://purl.org/dc/elements/1.1/"/>
    <ds:schemaRef ds:uri="http://schemas.openxmlformats.org/package/2006/metadata/core-properties"/>
    <ds:schemaRef ds:uri="e9ccf0be-1481-4792-8744-6a21a2d6a66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EFFB90D-663C-4A24-BAA9-B365470F94D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ccf0be-1481-4792-8744-6a21a2d6a66e"/>
    <ds:schemaRef ds:uri="481ca1e5-e71d-4044-8d11-1215a93d02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1893</TotalTime>
  <Words>828</Words>
  <Application>Microsoft Office PowerPoint</Application>
  <PresentationFormat>Widescreen</PresentationFormat>
  <Paragraphs>283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-apple-system</vt:lpstr>
      <vt:lpstr>Aptos</vt:lpstr>
      <vt:lpstr>Arial</vt:lpstr>
      <vt:lpstr>Calibri</vt:lpstr>
      <vt:lpstr>Century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McGeever</dc:creator>
  <cp:lastModifiedBy>Jean M. Mason</cp:lastModifiedBy>
  <cp:revision>107</cp:revision>
  <dcterms:created xsi:type="dcterms:W3CDTF">2019-03-11T16:15:39Z</dcterms:created>
  <dcterms:modified xsi:type="dcterms:W3CDTF">2024-05-10T18:54:28Z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0x010100E3F388E2B091EB4EA980E9B8FD482521</vt:lpwstr>
  </property>
  <property fmtid="{D5CDD505-2E9C-101B-9397-08002B2CF9AE}" pid="3" name="Order">
    <vt:r8>54027400</vt:r8>
  </property>
  <property fmtid="{D5CDD505-2E9C-101B-9397-08002B2CF9AE}" pid="4" name="MediaServiceImageTags">
    <vt:lpwstr/>
  </property>
</Properties>
</file>