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9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3" r:id="rId5"/>
    <p:sldMasterId id="2147483697" r:id="rId6"/>
    <p:sldMasterId id="2147483709" r:id="rId7"/>
    <p:sldMasterId id="2147483717" r:id="rId8"/>
    <p:sldMasterId id="2147483735" r:id="rId9"/>
    <p:sldMasterId id="2147483739" r:id="rId10"/>
    <p:sldMasterId id="2147483744" r:id="rId11"/>
    <p:sldMasterId id="2147483778" r:id="rId12"/>
    <p:sldMasterId id="2147483788" r:id="rId13"/>
  </p:sldMasterIdLst>
  <p:notesMasterIdLst>
    <p:notesMasterId r:id="rId47"/>
  </p:notesMasterIdLst>
  <p:sldIdLst>
    <p:sldId id="2929" r:id="rId14"/>
    <p:sldId id="2910" r:id="rId15"/>
    <p:sldId id="2930" r:id="rId16"/>
    <p:sldId id="2858" r:id="rId17"/>
    <p:sldId id="2859" r:id="rId18"/>
    <p:sldId id="2887" r:id="rId19"/>
    <p:sldId id="2889" r:id="rId20"/>
    <p:sldId id="2908" r:id="rId21"/>
    <p:sldId id="2931" r:id="rId22"/>
    <p:sldId id="2888" r:id="rId23"/>
    <p:sldId id="2909" r:id="rId24"/>
    <p:sldId id="2906" r:id="rId25"/>
    <p:sldId id="2932" r:id="rId26"/>
    <p:sldId id="2912" r:id="rId27"/>
    <p:sldId id="2926" r:id="rId28"/>
    <p:sldId id="2933" r:id="rId29"/>
    <p:sldId id="2923" r:id="rId30"/>
    <p:sldId id="2934" r:id="rId31"/>
    <p:sldId id="2942" r:id="rId32"/>
    <p:sldId id="2918" r:id="rId33"/>
    <p:sldId id="2920" r:id="rId34"/>
    <p:sldId id="2919" r:id="rId35"/>
    <p:sldId id="2943" r:id="rId36"/>
    <p:sldId id="2944" r:id="rId37"/>
    <p:sldId id="2939" r:id="rId38"/>
    <p:sldId id="2900" r:id="rId39"/>
    <p:sldId id="2941" r:id="rId40"/>
    <p:sldId id="2938" r:id="rId41"/>
    <p:sldId id="2902" r:id="rId42"/>
    <p:sldId id="2937" r:id="rId43"/>
    <p:sldId id="2936" r:id="rId44"/>
    <p:sldId id="2916" r:id="rId45"/>
    <p:sldId id="2811" r:id="rId46"/>
  </p:sldIdLst>
  <p:sldSz cx="12192000" cy="6858000"/>
  <p:notesSz cx="7099300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96" userDrawn="1">
          <p15:clr>
            <a:srgbClr val="A4A3A4"/>
          </p15:clr>
        </p15:guide>
        <p15:guide id="4" orient="horz" pos="4176" userDrawn="1">
          <p15:clr>
            <a:srgbClr val="A4A3A4"/>
          </p15:clr>
        </p15:guide>
        <p15:guide id="5" pos="7584" userDrawn="1">
          <p15:clr>
            <a:srgbClr val="A4A3A4"/>
          </p15:clr>
        </p15:guide>
        <p15:guide id="6" pos="384" userDrawn="1">
          <p15:clr>
            <a:srgbClr val="A4A3A4"/>
          </p15:clr>
        </p15:guide>
        <p15:guide id="7" pos="7296" userDrawn="1">
          <p15:clr>
            <a:srgbClr val="A4A3A4"/>
          </p15:clr>
        </p15:guide>
        <p15:guide id="8" pos="30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aryanne Greenfield" initials="MG" lastIdx="13" clrIdx="6">
    <p:extLst>
      <p:ext uri="{19B8F6BF-5375-455C-9EA6-DF929625EA0E}">
        <p15:presenceInfo xmlns:p15="http://schemas.microsoft.com/office/powerpoint/2012/main" userId="Maryanne Greenfield" providerId="None"/>
      </p:ext>
    </p:extLst>
  </p:cmAuthor>
  <p:cmAuthor id="1" name="Sarina Mathai" initials="SM" lastIdx="1" clrIdx="0">
    <p:extLst>
      <p:ext uri="{19B8F6BF-5375-455C-9EA6-DF929625EA0E}">
        <p15:presenceInfo xmlns:p15="http://schemas.microsoft.com/office/powerpoint/2012/main" userId="S-1-5-21-2052111302-1336601894-725345543-4751" providerId="AD"/>
      </p:ext>
    </p:extLst>
  </p:cmAuthor>
  <p:cmAuthor id="8" name="John Stegner" initials="JS" lastIdx="5" clrIdx="7">
    <p:extLst>
      <p:ext uri="{19B8F6BF-5375-455C-9EA6-DF929625EA0E}">
        <p15:presenceInfo xmlns:p15="http://schemas.microsoft.com/office/powerpoint/2012/main" userId="John Stegner" providerId="None"/>
      </p:ext>
    </p:extLst>
  </p:cmAuthor>
  <p:cmAuthor id="2" name="Sarina Mathai" initials="SM [2]" lastIdx="3" clrIdx="1">
    <p:extLst>
      <p:ext uri="{19B8F6BF-5375-455C-9EA6-DF929625EA0E}">
        <p15:presenceInfo xmlns:p15="http://schemas.microsoft.com/office/powerpoint/2012/main" userId="f9e1555b1ebdc5a3" providerId="Windows Live"/>
      </p:ext>
    </p:extLst>
  </p:cmAuthor>
  <p:cmAuthor id="9" name="Stephanie Lapera" initials="SL" lastIdx="2" clrIdx="8">
    <p:extLst>
      <p:ext uri="{19B8F6BF-5375-455C-9EA6-DF929625EA0E}">
        <p15:presenceInfo xmlns:p15="http://schemas.microsoft.com/office/powerpoint/2012/main" userId="Stephanie Lapera" providerId="None"/>
      </p:ext>
    </p:extLst>
  </p:cmAuthor>
  <p:cmAuthor id="3" name="Patricia Brown" initials="PB" lastIdx="1" clrIdx="2">
    <p:extLst>
      <p:ext uri="{19B8F6BF-5375-455C-9EA6-DF929625EA0E}">
        <p15:presenceInfo xmlns:p15="http://schemas.microsoft.com/office/powerpoint/2012/main" userId="S-1-5-21-2052111302-1336601894-725345543-3286" providerId="AD"/>
      </p:ext>
    </p:extLst>
  </p:cmAuthor>
  <p:cmAuthor id="4" name="James Cole" initials="JC" lastIdx="1" clrIdx="3">
    <p:extLst>
      <p:ext uri="{19B8F6BF-5375-455C-9EA6-DF929625EA0E}">
        <p15:presenceInfo xmlns:p15="http://schemas.microsoft.com/office/powerpoint/2012/main" userId="S-1-5-21-2052111302-1336601894-725345543-4080" providerId="AD"/>
      </p:ext>
    </p:extLst>
  </p:cmAuthor>
  <p:cmAuthor id="5" name="Alyssa Zehnpfennig" initials="AZ" lastIdx="3" clrIdx="4">
    <p:extLst>
      <p:ext uri="{19B8F6BF-5375-455C-9EA6-DF929625EA0E}">
        <p15:presenceInfo xmlns:p15="http://schemas.microsoft.com/office/powerpoint/2012/main" userId="S::azehnpfennig@naf.org::0e063e7b-2709-4d2f-a04c-257188befe93" providerId="AD"/>
      </p:ext>
    </p:extLst>
  </p:cmAuthor>
  <p:cmAuthor id="6" name="Microsoft Office User" initials="MOU" lastIdx="3" clrIdx="5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B04A"/>
    <a:srgbClr val="006A4F"/>
    <a:srgbClr val="404040"/>
    <a:srgbClr val="B2D235"/>
    <a:srgbClr val="414042"/>
    <a:srgbClr val="FCAF17"/>
    <a:srgbClr val="92278F"/>
    <a:srgbClr val="3C3882"/>
    <a:srgbClr val="009EC9"/>
    <a:srgbClr val="1E4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6F3C4C-6B93-4FDB-A4F2-5AF544CD824F}" v="12" dt="2025-11-26T18:31:42.6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49" autoAdjust="0"/>
    <p:restoredTop sz="94068" autoAdjust="0"/>
  </p:normalViewPr>
  <p:slideViewPr>
    <p:cSldViewPr snapToGrid="0">
      <p:cViewPr varScale="1">
        <p:scale>
          <a:sx n="57" d="100"/>
          <a:sy n="57" d="100"/>
        </p:scale>
        <p:origin x="1204" y="28"/>
      </p:cViewPr>
      <p:guideLst>
        <p:guide orient="horz" pos="144"/>
        <p:guide pos="3840"/>
        <p:guide pos="96"/>
        <p:guide orient="horz" pos="4176"/>
        <p:guide pos="7584"/>
        <p:guide pos="384"/>
        <p:guide pos="7296"/>
        <p:guide pos="300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A596C4-9C8F-45F5-9834-4D061F8A5A3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4001B6-C232-4D69-9C7E-BA2757487E48}">
      <dgm:prSet custT="1"/>
      <dgm:spPr>
        <a:xfrm>
          <a:off x="292694" y="166977"/>
          <a:ext cx="4097716" cy="619920"/>
        </a:xfrm>
        <a:prstGeom prst="roundRect">
          <a:avLst/>
        </a:prstGeom>
        <a:solidFill>
          <a:srgbClr val="006A4F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 b="1" i="0" baseline="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Share:</a:t>
          </a:r>
          <a:endParaRPr lang="en-US" sz="2400" dirty="0">
            <a:solidFill>
              <a:sysClr val="window" lastClr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7C1B8D8-6FB7-4E99-84A1-2AB3C8961B04}" type="parTrans" cxnId="{BAE45F65-02D8-4BBE-930D-4D0A6ED84DBB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0A605A6-71C3-4B4C-932D-FDD9FE36F03C}" type="sibTrans" cxnId="{BAE45F65-02D8-4BBE-930D-4D0A6ED84DBB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3A49794-E5E7-4663-8796-EFC6AB4642C0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0" y="476937"/>
          <a:ext cx="5853880" cy="992250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rgbClr val="006A4F"/>
          </a:solidFill>
          <a:prstDash val="solid"/>
          <a:miter lim="800000"/>
        </a:ln>
        <a:effectLst/>
      </dgm:spPr>
      <dgm:t>
        <a:bodyPr/>
        <a:lstStyle/>
        <a:p>
          <a:pPr marL="168275" indent="0">
            <a:spcAft>
              <a:spcPts val="0"/>
            </a:spcAft>
            <a:buFont typeface="Arial" panose="020B0604020202020204" pitchFamily="34" charset="0"/>
            <a:buNone/>
          </a:pPr>
          <a:r>
            <a:rPr lang="en-US" sz="2000" b="1" i="0" baseline="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Name and Role</a:t>
          </a:r>
          <a:endParaRPr lang="en-US" sz="2000" b="1" dirty="0">
            <a:solidFill>
              <a:srgbClr val="40404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45D5F21-5693-461F-AC99-CBC10C0EBA8F}" type="parTrans" cxnId="{6B2C38CF-DE34-4A76-B68D-65E1912B7190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08F5392-AA12-4645-A12E-E61EB9C6FF09}" type="sibTrans" cxnId="{6B2C38CF-DE34-4A76-B68D-65E1912B7190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FFFD34C-066E-4076-B5A9-0F2EEB4C6752}">
      <dgm:prSet custT="1"/>
      <dgm:spPr>
        <a:xfrm>
          <a:off x="292694" y="1795641"/>
          <a:ext cx="4097716" cy="619920"/>
        </a:xfrm>
        <a:prstGeom prst="roundRect">
          <a:avLst/>
        </a:prstGeom>
        <a:solidFill>
          <a:srgbClr val="32B04A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 b="1" i="0" baseline="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Reflect on one of the following:</a:t>
          </a:r>
          <a:endParaRPr lang="en-US" sz="2400" dirty="0">
            <a:solidFill>
              <a:sysClr val="window" lastClr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D682BB1-2699-419F-A431-619F86DB9516}" type="sibTrans" cxnId="{B0E15E70-0591-4E55-A060-531C09A68FE6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A44078-2A5F-4519-A8D4-4107AC136DEB}" type="parTrans" cxnId="{B0E15E70-0591-4E55-A060-531C09A68FE6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23F09D5-32EB-45DF-9CD2-0B0CB6C985C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0" y="2059525"/>
          <a:ext cx="5853880" cy="2976749"/>
        </a:xfrm>
        <a:solidFill>
          <a:sysClr val="window" lastClr="FFFFFF"/>
        </a:solidFill>
        <a:ln w="12700" cap="flat" cmpd="sng" algn="ctr">
          <a:solidFill>
            <a:srgbClr val="32B04A"/>
          </a:solidFill>
          <a:prstDash val="solid"/>
          <a:miter lim="800000"/>
        </a:ln>
        <a:effectLst>
          <a:softEdge rad="0"/>
        </a:effectLst>
      </dgm:spPr>
      <dgm:t>
        <a:bodyPr/>
        <a:lstStyle/>
        <a:p>
          <a:pPr marL="60325" indent="0" algn="l">
            <a:lnSpc>
              <a:spcPct val="108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What </a:t>
          </a:r>
          <a:r>
            <a:rPr lang="en-US" sz="2000" b="1" dirty="0">
              <a:solidFill>
                <a:srgbClr val="404040"/>
              </a:solidFill>
              <a:effectLst>
                <a:outerShdw blurRad="38100" dist="38100" dir="2700000" algn="tl">
                  <a:srgbClr val="B2D235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topics</a:t>
          </a:r>
          <a:r>
            <a:rPr lang="en-US" sz="20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are you most </a:t>
          </a:r>
          <a:r>
            <a:rPr lang="en-US" sz="2000" b="1" dirty="0">
              <a:solidFill>
                <a:srgbClr val="404040"/>
              </a:solidFill>
              <a:effectLst>
                <a:outerShdw blurRad="50800" dist="50800" dir="5400000" algn="ctr" rotWithShape="0">
                  <a:srgbClr val="B2D23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interested in exploring</a:t>
          </a:r>
          <a:r>
            <a:rPr lang="en-US" sz="20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today? </a:t>
          </a:r>
        </a:p>
      </dgm:t>
    </dgm:pt>
    <dgm:pt modelId="{CEED90C8-B24D-4EE3-8440-8162BB4339AA}" type="sibTrans" cxnId="{33EC67D2-EA67-485B-816F-2F6403B87477}">
      <dgm:prSet/>
      <dgm:spPr/>
      <dgm:t>
        <a:bodyPr/>
        <a:lstStyle/>
        <a:p>
          <a:endParaRPr lang="en-US"/>
        </a:p>
      </dgm:t>
    </dgm:pt>
    <dgm:pt modelId="{3E177B42-04CA-4142-8EB9-71F7171BF465}" type="parTrans" cxnId="{33EC67D2-EA67-485B-816F-2F6403B87477}">
      <dgm:prSet/>
      <dgm:spPr/>
      <dgm:t>
        <a:bodyPr/>
        <a:lstStyle/>
        <a:p>
          <a:endParaRPr lang="en-US"/>
        </a:p>
      </dgm:t>
    </dgm:pt>
    <dgm:pt modelId="{98487201-81BF-4A8B-8CC1-4168AB30D83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0" y="2059525"/>
          <a:ext cx="5853880" cy="2976749"/>
        </a:xfrm>
        <a:solidFill>
          <a:sysClr val="window" lastClr="FFFFFF"/>
        </a:solidFill>
        <a:ln w="12700" cap="flat" cmpd="sng" algn="ctr">
          <a:solidFill>
            <a:srgbClr val="32B04A"/>
          </a:solidFill>
          <a:prstDash val="solid"/>
          <a:miter lim="800000"/>
        </a:ln>
        <a:effectLst>
          <a:softEdge rad="0"/>
        </a:effectLst>
      </dgm:spPr>
      <dgm:t>
        <a:bodyPr/>
        <a:lstStyle/>
        <a:p>
          <a:pPr marL="60325" indent="0" algn="l">
            <a:lnSpc>
              <a:spcPct val="108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600" dirty="0">
            <a:solidFill>
              <a:srgbClr val="40404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ECEE4CF-F901-4D29-806F-C6E4214609CB}" type="sibTrans" cxnId="{27708114-F462-466C-B504-475E06C079D3}">
      <dgm:prSet/>
      <dgm:spPr/>
      <dgm:t>
        <a:bodyPr/>
        <a:lstStyle/>
        <a:p>
          <a:endParaRPr lang="en-US"/>
        </a:p>
      </dgm:t>
    </dgm:pt>
    <dgm:pt modelId="{090C6D97-8646-48CD-9BB8-23A5A086FFF0}" type="parTrans" cxnId="{27708114-F462-466C-B504-475E06C079D3}">
      <dgm:prSet/>
      <dgm:spPr/>
      <dgm:t>
        <a:bodyPr/>
        <a:lstStyle/>
        <a:p>
          <a:endParaRPr lang="en-US"/>
        </a:p>
      </dgm:t>
    </dgm:pt>
    <dgm:pt modelId="{E54C37F5-E544-4A3F-A22D-8DF80C28C07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0" y="2059525"/>
          <a:ext cx="5853880" cy="2976749"/>
        </a:xfrm>
        <a:solidFill>
          <a:sysClr val="window" lastClr="FFFFFF"/>
        </a:solidFill>
        <a:ln w="12700" cap="flat" cmpd="sng" algn="ctr">
          <a:solidFill>
            <a:srgbClr val="32B04A"/>
          </a:solidFill>
          <a:prstDash val="solid"/>
          <a:miter lim="800000"/>
        </a:ln>
        <a:effectLst>
          <a:softEdge rad="0"/>
        </a:effectLst>
      </dgm:spPr>
      <dgm:t>
        <a:bodyPr/>
        <a:lstStyle/>
        <a:p>
          <a:pPr marL="60325" indent="0" algn="l">
            <a:lnSpc>
              <a:spcPct val="108000"/>
            </a:lnSpc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None/>
          </a:pPr>
          <a:endParaRPr lang="en-US" sz="600" dirty="0">
            <a:solidFill>
              <a:srgbClr val="40404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C0B4BBD-2689-4EE1-91B2-CBC699D1E8E7}" type="parTrans" cxnId="{EEB0A612-9601-490E-BFF9-CB94DE17AAD9}">
      <dgm:prSet/>
      <dgm:spPr/>
      <dgm:t>
        <a:bodyPr/>
        <a:lstStyle/>
        <a:p>
          <a:endParaRPr lang="en-US"/>
        </a:p>
      </dgm:t>
    </dgm:pt>
    <dgm:pt modelId="{2A212CE9-EAF4-4E99-A74A-29A3714C4F37}" type="sibTrans" cxnId="{EEB0A612-9601-490E-BFF9-CB94DE17AAD9}">
      <dgm:prSet/>
      <dgm:spPr/>
      <dgm:t>
        <a:bodyPr/>
        <a:lstStyle/>
        <a:p>
          <a:endParaRPr lang="en-US"/>
        </a:p>
      </dgm:t>
    </dgm:pt>
    <dgm:pt modelId="{73056BA6-2062-4708-9BD9-9F38C5E872A0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0" y="2059525"/>
          <a:ext cx="5853880" cy="2976749"/>
        </a:xfrm>
        <a:solidFill>
          <a:sysClr val="window" lastClr="FFFFFF"/>
        </a:solidFill>
        <a:ln w="12700" cap="flat" cmpd="sng" algn="ctr">
          <a:solidFill>
            <a:srgbClr val="32B04A"/>
          </a:solidFill>
          <a:prstDash val="solid"/>
          <a:miter lim="800000"/>
        </a:ln>
        <a:effectLst>
          <a:softEdge rad="0"/>
        </a:effectLst>
      </dgm:spPr>
      <dgm:t>
        <a:bodyPr/>
        <a:lstStyle/>
        <a:p>
          <a:pPr marL="60325" indent="0" algn="l">
            <a:lnSpc>
              <a:spcPct val="108000"/>
            </a:lnSpc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What </a:t>
          </a:r>
          <a:r>
            <a:rPr lang="en-US" sz="2000" b="1" dirty="0">
              <a:solidFill>
                <a:srgbClr val="404040"/>
              </a:solidFill>
              <a:effectLst>
                <a:outerShdw blurRad="50800" dist="50800" dir="5400000" algn="ctr" rotWithShape="0">
                  <a:srgbClr val="B2D23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outcomes </a:t>
          </a:r>
          <a:r>
            <a:rPr lang="en-US" sz="20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do you hope to achieve for your district, school, and community?</a:t>
          </a:r>
        </a:p>
      </dgm:t>
    </dgm:pt>
    <dgm:pt modelId="{AC996D3C-EA4D-4E52-868C-9A08949E9DB7}" type="parTrans" cxnId="{B8B6AB3F-67B9-4CFD-A8D9-EF12FFBA1487}">
      <dgm:prSet/>
      <dgm:spPr/>
      <dgm:t>
        <a:bodyPr/>
        <a:lstStyle/>
        <a:p>
          <a:endParaRPr lang="en-US"/>
        </a:p>
      </dgm:t>
    </dgm:pt>
    <dgm:pt modelId="{149D494C-A0E7-49B6-92BA-24D09F5D09A8}" type="sibTrans" cxnId="{B8B6AB3F-67B9-4CFD-A8D9-EF12FFBA1487}">
      <dgm:prSet/>
      <dgm:spPr/>
      <dgm:t>
        <a:bodyPr/>
        <a:lstStyle/>
        <a:p>
          <a:endParaRPr lang="en-US"/>
        </a:p>
      </dgm:t>
    </dgm:pt>
    <dgm:pt modelId="{E10F9FA6-9069-4798-ABAD-4ACDEC9520D7}" type="pres">
      <dgm:prSet presAssocID="{BAA596C4-9C8F-45F5-9834-4D061F8A5A3F}" presName="linear" presStyleCnt="0">
        <dgm:presLayoutVars>
          <dgm:dir/>
          <dgm:animLvl val="lvl"/>
          <dgm:resizeHandles val="exact"/>
        </dgm:presLayoutVars>
      </dgm:prSet>
      <dgm:spPr/>
    </dgm:pt>
    <dgm:pt modelId="{00F6910E-B4EC-4190-B33B-B963C6D1C9B9}" type="pres">
      <dgm:prSet presAssocID="{4A4001B6-C232-4D69-9C7E-BA2757487E48}" presName="parentLin" presStyleCnt="0"/>
      <dgm:spPr/>
    </dgm:pt>
    <dgm:pt modelId="{640FF632-0485-4442-B74D-8B060637CAFD}" type="pres">
      <dgm:prSet presAssocID="{4A4001B6-C232-4D69-9C7E-BA2757487E48}" presName="parentLeftMargin" presStyleLbl="node1" presStyleIdx="0" presStyleCnt="2"/>
      <dgm:spPr/>
    </dgm:pt>
    <dgm:pt modelId="{7FCB246C-F458-4FF3-B8DF-7C3832A9D030}" type="pres">
      <dgm:prSet presAssocID="{4A4001B6-C232-4D69-9C7E-BA2757487E48}" presName="parentText" presStyleLbl="node1" presStyleIdx="0" presStyleCnt="2" custScaleX="132153">
        <dgm:presLayoutVars>
          <dgm:chMax val="0"/>
          <dgm:bulletEnabled val="1"/>
        </dgm:presLayoutVars>
      </dgm:prSet>
      <dgm:spPr/>
    </dgm:pt>
    <dgm:pt modelId="{5C3B95A9-9FE1-4D33-9724-37C4C32919AD}" type="pres">
      <dgm:prSet presAssocID="{4A4001B6-C232-4D69-9C7E-BA2757487E48}" presName="negativeSpace" presStyleCnt="0"/>
      <dgm:spPr/>
    </dgm:pt>
    <dgm:pt modelId="{9212AD10-187C-4ECE-95AD-92491BAA10C9}" type="pres">
      <dgm:prSet presAssocID="{4A4001B6-C232-4D69-9C7E-BA2757487E48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FDAD247E-BF66-4F7D-91C5-DD573E4E8AAA}" type="pres">
      <dgm:prSet presAssocID="{10A605A6-71C3-4B4C-932D-FDD9FE36F03C}" presName="spaceBetweenRectangles" presStyleCnt="0"/>
      <dgm:spPr/>
    </dgm:pt>
    <dgm:pt modelId="{29B1C1C2-7B50-4D83-B131-A6EAE181A807}" type="pres">
      <dgm:prSet presAssocID="{5FFFD34C-066E-4076-B5A9-0F2EEB4C6752}" presName="parentLin" presStyleCnt="0"/>
      <dgm:spPr/>
    </dgm:pt>
    <dgm:pt modelId="{92DB9C4E-F602-4462-822F-27BFF906F616}" type="pres">
      <dgm:prSet presAssocID="{5FFFD34C-066E-4076-B5A9-0F2EEB4C6752}" presName="parentLeftMargin" presStyleLbl="node1" presStyleIdx="0" presStyleCnt="2"/>
      <dgm:spPr/>
    </dgm:pt>
    <dgm:pt modelId="{518F52D6-7328-4F35-A0C4-C7C62F0DCA05}" type="pres">
      <dgm:prSet presAssocID="{5FFFD34C-066E-4076-B5A9-0F2EEB4C6752}" presName="parentText" presStyleLbl="node1" presStyleIdx="1" presStyleCnt="2" custScaleX="132076" custLinFactNeighborY="34368">
        <dgm:presLayoutVars>
          <dgm:chMax val="0"/>
          <dgm:bulletEnabled val="1"/>
        </dgm:presLayoutVars>
      </dgm:prSet>
      <dgm:spPr/>
    </dgm:pt>
    <dgm:pt modelId="{DF1F5ACE-70F0-4832-AB8E-3A674C9E6FDB}" type="pres">
      <dgm:prSet presAssocID="{5FFFD34C-066E-4076-B5A9-0F2EEB4C6752}" presName="negativeSpace" presStyleCnt="0"/>
      <dgm:spPr/>
    </dgm:pt>
    <dgm:pt modelId="{C617C286-5D5C-4D5D-A307-28291CB4C2CA}" type="pres">
      <dgm:prSet presAssocID="{5FFFD34C-066E-4076-B5A9-0F2EEB4C6752}" presName="childText" presStyleLbl="conFgAcc1" presStyleIdx="1" presStyleCnt="2" custLinFactNeighborY="-1120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8DE55603-7980-4F65-9048-0103B1B57698}" type="presOf" srcId="{5FFFD34C-066E-4076-B5A9-0F2EEB4C6752}" destId="{518F52D6-7328-4F35-A0C4-C7C62F0DCA05}" srcOrd="1" destOrd="0" presId="urn:microsoft.com/office/officeart/2005/8/layout/list1"/>
    <dgm:cxn modelId="{EEB0A612-9601-490E-BFF9-CB94DE17AAD9}" srcId="{5FFFD34C-066E-4076-B5A9-0F2EEB4C6752}" destId="{E54C37F5-E544-4A3F-A22D-8DF80C28C073}" srcOrd="0" destOrd="0" parTransId="{0C0B4BBD-2689-4EE1-91B2-CBC699D1E8E7}" sibTransId="{2A212CE9-EAF4-4E99-A74A-29A3714C4F37}"/>
    <dgm:cxn modelId="{27708114-F462-466C-B504-475E06C079D3}" srcId="{5FFFD34C-066E-4076-B5A9-0F2EEB4C6752}" destId="{98487201-81BF-4A8B-8CC1-4168AB30D833}" srcOrd="2" destOrd="0" parTransId="{090C6D97-8646-48CD-9BB8-23A5A086FFF0}" sibTransId="{9ECEE4CF-F901-4D29-806F-C6E4214609CB}"/>
    <dgm:cxn modelId="{C672AB1B-1B2B-4664-83D6-99144BAAFF65}" type="presOf" srcId="{723F09D5-32EB-45DF-9CD2-0B0CB6C985CB}" destId="{C617C286-5D5C-4D5D-A307-28291CB4C2CA}" srcOrd="0" destOrd="3" presId="urn:microsoft.com/office/officeart/2005/8/layout/list1"/>
    <dgm:cxn modelId="{E2563137-CE60-4878-A994-B4C903381873}" type="presOf" srcId="{BAA596C4-9C8F-45F5-9834-4D061F8A5A3F}" destId="{E10F9FA6-9069-4798-ABAD-4ACDEC9520D7}" srcOrd="0" destOrd="0" presId="urn:microsoft.com/office/officeart/2005/8/layout/list1"/>
    <dgm:cxn modelId="{B8B6AB3F-67B9-4CFD-A8D9-EF12FFBA1487}" srcId="{5FFFD34C-066E-4076-B5A9-0F2EEB4C6752}" destId="{73056BA6-2062-4708-9BD9-9F38C5E872A0}" srcOrd="1" destOrd="0" parTransId="{AC996D3C-EA4D-4E52-868C-9A08949E9DB7}" sibTransId="{149D494C-A0E7-49B6-92BA-24D09F5D09A8}"/>
    <dgm:cxn modelId="{BAE45F65-02D8-4BBE-930D-4D0A6ED84DBB}" srcId="{BAA596C4-9C8F-45F5-9834-4D061F8A5A3F}" destId="{4A4001B6-C232-4D69-9C7E-BA2757487E48}" srcOrd="0" destOrd="0" parTransId="{07C1B8D8-6FB7-4E99-84A1-2AB3C8961B04}" sibTransId="{10A605A6-71C3-4B4C-932D-FDD9FE36F03C}"/>
    <dgm:cxn modelId="{81B4D648-25E5-4A0B-9C41-53F04F93CCCF}" type="presOf" srcId="{4A4001B6-C232-4D69-9C7E-BA2757487E48}" destId="{640FF632-0485-4442-B74D-8B060637CAFD}" srcOrd="0" destOrd="0" presId="urn:microsoft.com/office/officeart/2005/8/layout/list1"/>
    <dgm:cxn modelId="{B0E15E70-0591-4E55-A060-531C09A68FE6}" srcId="{BAA596C4-9C8F-45F5-9834-4D061F8A5A3F}" destId="{5FFFD34C-066E-4076-B5A9-0F2EEB4C6752}" srcOrd="1" destOrd="0" parTransId="{09A44078-2A5F-4519-A8D4-4107AC136DEB}" sibTransId="{1D682BB1-2699-419F-A431-619F86DB9516}"/>
    <dgm:cxn modelId="{F8FF0D55-4F65-4CEE-A112-8C7AB0196233}" type="presOf" srcId="{73056BA6-2062-4708-9BD9-9F38C5E872A0}" destId="{C617C286-5D5C-4D5D-A307-28291CB4C2CA}" srcOrd="0" destOrd="1" presId="urn:microsoft.com/office/officeart/2005/8/layout/list1"/>
    <dgm:cxn modelId="{00C1B17E-2AE1-4D2D-8A1D-B22FB386D9A4}" type="presOf" srcId="{E54C37F5-E544-4A3F-A22D-8DF80C28C073}" destId="{C617C286-5D5C-4D5D-A307-28291CB4C2CA}" srcOrd="0" destOrd="0" presId="urn:microsoft.com/office/officeart/2005/8/layout/list1"/>
    <dgm:cxn modelId="{2EA40593-9387-496D-9FCF-8BBE6E1E2F83}" type="presOf" srcId="{4A4001B6-C232-4D69-9C7E-BA2757487E48}" destId="{7FCB246C-F458-4FF3-B8DF-7C3832A9D030}" srcOrd="1" destOrd="0" presId="urn:microsoft.com/office/officeart/2005/8/layout/list1"/>
    <dgm:cxn modelId="{F6F66C9C-14C4-44A2-9913-AF01CC44A0EB}" type="presOf" srcId="{98487201-81BF-4A8B-8CC1-4168AB30D833}" destId="{C617C286-5D5C-4D5D-A307-28291CB4C2CA}" srcOrd="0" destOrd="2" presId="urn:microsoft.com/office/officeart/2005/8/layout/list1"/>
    <dgm:cxn modelId="{6B2C38CF-DE34-4A76-B68D-65E1912B7190}" srcId="{4A4001B6-C232-4D69-9C7E-BA2757487E48}" destId="{F3A49794-E5E7-4663-8796-EFC6AB4642C0}" srcOrd="0" destOrd="0" parTransId="{045D5F21-5693-461F-AC99-CBC10C0EBA8F}" sibTransId="{408F5392-AA12-4645-A12E-E61EB9C6FF09}"/>
    <dgm:cxn modelId="{33EC67D2-EA67-485B-816F-2F6403B87477}" srcId="{5FFFD34C-066E-4076-B5A9-0F2EEB4C6752}" destId="{723F09D5-32EB-45DF-9CD2-0B0CB6C985CB}" srcOrd="3" destOrd="0" parTransId="{3E177B42-04CA-4142-8EB9-71F7171BF465}" sibTransId="{CEED90C8-B24D-4EE3-8440-8162BB4339AA}"/>
    <dgm:cxn modelId="{AF4F6DE4-6BA6-45A1-A565-BFB23CF72CA1}" type="presOf" srcId="{F3A49794-E5E7-4663-8796-EFC6AB4642C0}" destId="{9212AD10-187C-4ECE-95AD-92491BAA10C9}" srcOrd="0" destOrd="0" presId="urn:microsoft.com/office/officeart/2005/8/layout/list1"/>
    <dgm:cxn modelId="{380DB9FC-133F-4D45-95A0-13F12561DADE}" type="presOf" srcId="{5FFFD34C-066E-4076-B5A9-0F2EEB4C6752}" destId="{92DB9C4E-F602-4462-822F-27BFF906F616}" srcOrd="0" destOrd="0" presId="urn:microsoft.com/office/officeart/2005/8/layout/list1"/>
    <dgm:cxn modelId="{A24E09A2-7B64-4A22-B7DC-AC44AAFC50EB}" type="presParOf" srcId="{E10F9FA6-9069-4798-ABAD-4ACDEC9520D7}" destId="{00F6910E-B4EC-4190-B33B-B963C6D1C9B9}" srcOrd="0" destOrd="0" presId="urn:microsoft.com/office/officeart/2005/8/layout/list1"/>
    <dgm:cxn modelId="{3F4237D7-E2C3-40B1-A8F3-32936B1C00E2}" type="presParOf" srcId="{00F6910E-B4EC-4190-B33B-B963C6D1C9B9}" destId="{640FF632-0485-4442-B74D-8B060637CAFD}" srcOrd="0" destOrd="0" presId="urn:microsoft.com/office/officeart/2005/8/layout/list1"/>
    <dgm:cxn modelId="{129B36E2-5457-4990-B607-E63A5B18A14E}" type="presParOf" srcId="{00F6910E-B4EC-4190-B33B-B963C6D1C9B9}" destId="{7FCB246C-F458-4FF3-B8DF-7C3832A9D030}" srcOrd="1" destOrd="0" presId="urn:microsoft.com/office/officeart/2005/8/layout/list1"/>
    <dgm:cxn modelId="{BEEEBCA6-0278-4B5C-9AAE-C58AECA8CB1B}" type="presParOf" srcId="{E10F9FA6-9069-4798-ABAD-4ACDEC9520D7}" destId="{5C3B95A9-9FE1-4D33-9724-37C4C32919AD}" srcOrd="1" destOrd="0" presId="urn:microsoft.com/office/officeart/2005/8/layout/list1"/>
    <dgm:cxn modelId="{144778AA-99F6-4AB5-928D-CFD138534E1C}" type="presParOf" srcId="{E10F9FA6-9069-4798-ABAD-4ACDEC9520D7}" destId="{9212AD10-187C-4ECE-95AD-92491BAA10C9}" srcOrd="2" destOrd="0" presId="urn:microsoft.com/office/officeart/2005/8/layout/list1"/>
    <dgm:cxn modelId="{E723AA24-BBE8-419F-8620-41D77A70D243}" type="presParOf" srcId="{E10F9FA6-9069-4798-ABAD-4ACDEC9520D7}" destId="{FDAD247E-BF66-4F7D-91C5-DD573E4E8AAA}" srcOrd="3" destOrd="0" presId="urn:microsoft.com/office/officeart/2005/8/layout/list1"/>
    <dgm:cxn modelId="{ACB5037E-D3C4-417A-9809-CF5ED199B8EF}" type="presParOf" srcId="{E10F9FA6-9069-4798-ABAD-4ACDEC9520D7}" destId="{29B1C1C2-7B50-4D83-B131-A6EAE181A807}" srcOrd="4" destOrd="0" presId="urn:microsoft.com/office/officeart/2005/8/layout/list1"/>
    <dgm:cxn modelId="{52839E50-618C-49CD-831B-F608367FAAB7}" type="presParOf" srcId="{29B1C1C2-7B50-4D83-B131-A6EAE181A807}" destId="{92DB9C4E-F602-4462-822F-27BFF906F616}" srcOrd="0" destOrd="0" presId="urn:microsoft.com/office/officeart/2005/8/layout/list1"/>
    <dgm:cxn modelId="{6D18B978-B7C2-47CB-AA04-EB21C05CF3A8}" type="presParOf" srcId="{29B1C1C2-7B50-4D83-B131-A6EAE181A807}" destId="{518F52D6-7328-4F35-A0C4-C7C62F0DCA05}" srcOrd="1" destOrd="0" presId="urn:microsoft.com/office/officeart/2005/8/layout/list1"/>
    <dgm:cxn modelId="{A52774B8-D025-450F-BD5C-E640240E416B}" type="presParOf" srcId="{E10F9FA6-9069-4798-ABAD-4ACDEC9520D7}" destId="{DF1F5ACE-70F0-4832-AB8E-3A674C9E6FDB}" srcOrd="5" destOrd="0" presId="urn:microsoft.com/office/officeart/2005/8/layout/list1"/>
    <dgm:cxn modelId="{811F4575-C1B8-4200-9699-6BEAFCD16D3B}" type="presParOf" srcId="{E10F9FA6-9069-4798-ABAD-4ACDEC9520D7}" destId="{C617C286-5D5C-4D5D-A307-28291CB4C2C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2AD10-187C-4ECE-95AD-92491BAA10C9}">
      <dsp:nvSpPr>
        <dsp:cNvPr id="0" name=""/>
        <dsp:cNvSpPr/>
      </dsp:nvSpPr>
      <dsp:spPr>
        <a:xfrm>
          <a:off x="0" y="374334"/>
          <a:ext cx="5735650" cy="959175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rgbClr val="006A4F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45150" tIns="437388" rIns="445150" bIns="142240" numCol="1" spcCol="1270" anchor="t" anchorCtr="0">
          <a:noAutofit/>
        </a:bodyPr>
        <a:lstStyle/>
        <a:p>
          <a:pPr marL="168275" lvl="1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2000" b="1" i="0" kern="1200" baseline="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Name and Role</a:t>
          </a:r>
          <a:endParaRPr lang="en-US" sz="2000" b="1" kern="1200" dirty="0">
            <a:solidFill>
              <a:srgbClr val="40404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6823" y="421157"/>
        <a:ext cx="5642004" cy="865529"/>
      </dsp:txXfrm>
    </dsp:sp>
    <dsp:sp modelId="{7FCB246C-F458-4FF3-B8DF-7C3832A9D030}">
      <dsp:nvSpPr>
        <dsp:cNvPr id="0" name=""/>
        <dsp:cNvSpPr/>
      </dsp:nvSpPr>
      <dsp:spPr>
        <a:xfrm>
          <a:off x="286782" y="64374"/>
          <a:ext cx="5305883" cy="619920"/>
        </a:xfrm>
        <a:prstGeom prst="roundRect">
          <a:avLst/>
        </a:prstGeom>
        <a:solidFill>
          <a:srgbClr val="006A4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756" tIns="0" rIns="15175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Share:</a:t>
          </a:r>
          <a:endParaRPr lang="en-US" sz="2400" kern="1200" dirty="0">
            <a:solidFill>
              <a:sysClr val="window" lastClr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17044" y="94636"/>
        <a:ext cx="5245359" cy="559396"/>
      </dsp:txXfrm>
    </dsp:sp>
    <dsp:sp modelId="{C617C286-5D5C-4D5D-A307-28291CB4C2CA}">
      <dsp:nvSpPr>
        <dsp:cNvPr id="0" name=""/>
        <dsp:cNvSpPr/>
      </dsp:nvSpPr>
      <dsp:spPr>
        <a:xfrm>
          <a:off x="0" y="1753397"/>
          <a:ext cx="5735650" cy="2844450"/>
        </a:xfrm>
        <a:prstGeom prst="roundRect">
          <a:avLst/>
        </a:prstGeom>
        <a:solidFill>
          <a:sysClr val="window" lastClr="FFFFFF"/>
        </a:solidFill>
        <a:ln w="12700" cap="flat" cmpd="sng" algn="ctr">
          <a:solidFill>
            <a:srgbClr val="32B04A"/>
          </a:solidFill>
          <a:prstDash val="solid"/>
          <a:miter lim="800000"/>
        </a:ln>
        <a:effectLst>
          <a:softEdge rad="0"/>
        </a:effectLst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45150" tIns="437388" rIns="445150" bIns="42672" numCol="1" spcCol="1270" anchor="t" anchorCtr="0">
          <a:noAutofit/>
        </a:bodyPr>
        <a:lstStyle/>
        <a:p>
          <a:pPr marL="60325" lvl="1" indent="0" algn="l" defTabSz="266700">
            <a:lnSpc>
              <a:spcPct val="108000"/>
            </a:lnSpc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None/>
          </a:pPr>
          <a:endParaRPr lang="en-US" sz="600" kern="1200" dirty="0">
            <a:solidFill>
              <a:srgbClr val="40404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60325" lvl="1" indent="0" algn="l" defTabSz="889000">
            <a:lnSpc>
              <a:spcPct val="108000"/>
            </a:lnSpc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What </a:t>
          </a:r>
          <a:r>
            <a:rPr lang="en-US" sz="2000" b="1" kern="1200" dirty="0">
              <a:solidFill>
                <a:srgbClr val="404040"/>
              </a:solidFill>
              <a:effectLst>
                <a:outerShdw blurRad="50800" dist="50800" dir="5400000" algn="ctr" rotWithShape="0">
                  <a:srgbClr val="B2D23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outcomes </a:t>
          </a:r>
          <a:r>
            <a:rPr lang="en-US" sz="2000" kern="12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do you hope to achieve for your district, school, and community?</a:t>
          </a:r>
        </a:p>
        <a:p>
          <a:pPr marL="60325" lvl="1" indent="0" algn="l" defTabSz="266700">
            <a:lnSpc>
              <a:spcPct val="108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600" kern="1200" dirty="0">
            <a:solidFill>
              <a:srgbClr val="40404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60325" lvl="1" indent="0" algn="l" defTabSz="889000">
            <a:lnSpc>
              <a:spcPct val="108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What </a:t>
          </a:r>
          <a:r>
            <a:rPr lang="en-US" sz="2000" b="1" kern="1200" dirty="0">
              <a:solidFill>
                <a:srgbClr val="404040"/>
              </a:solidFill>
              <a:effectLst>
                <a:outerShdw blurRad="38100" dist="38100" dir="2700000" algn="tl">
                  <a:srgbClr val="B2D235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topics</a:t>
          </a:r>
          <a:r>
            <a:rPr lang="en-US" sz="2000" kern="12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are you most </a:t>
          </a:r>
          <a:r>
            <a:rPr lang="en-US" sz="2000" b="1" kern="1200" dirty="0">
              <a:solidFill>
                <a:srgbClr val="404040"/>
              </a:solidFill>
              <a:effectLst>
                <a:outerShdw blurRad="50800" dist="50800" dir="5400000" algn="ctr" rotWithShape="0">
                  <a:srgbClr val="B2D23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interested in exploring</a:t>
          </a:r>
          <a:r>
            <a:rPr lang="en-US" sz="2000" kern="12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today? </a:t>
          </a:r>
        </a:p>
      </dsp:txBody>
      <dsp:txXfrm>
        <a:off x="138855" y="1892252"/>
        <a:ext cx="5457940" cy="2566740"/>
      </dsp:txXfrm>
    </dsp:sp>
    <dsp:sp modelId="{518F52D6-7328-4F35-A0C4-C7C62F0DCA05}">
      <dsp:nvSpPr>
        <dsp:cNvPr id="0" name=""/>
        <dsp:cNvSpPr/>
      </dsp:nvSpPr>
      <dsp:spPr>
        <a:xfrm>
          <a:off x="286782" y="1659963"/>
          <a:ext cx="5302791" cy="619920"/>
        </a:xfrm>
        <a:prstGeom prst="roundRect">
          <a:avLst/>
        </a:prstGeom>
        <a:solidFill>
          <a:srgbClr val="32B04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756" tIns="0" rIns="15175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Reflect on one of the following:</a:t>
          </a:r>
          <a:endParaRPr lang="en-US" sz="2400" kern="1200" dirty="0">
            <a:solidFill>
              <a:sysClr val="window" lastClr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17044" y="1690225"/>
        <a:ext cx="5242267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470895"/>
          </a:xfrm>
          <a:prstGeom prst="rect">
            <a:avLst/>
          </a:prstGeom>
        </p:spPr>
        <p:txBody>
          <a:bodyPr vert="horz" lIns="94189" tIns="47095" rIns="94189" bIns="4709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470895"/>
          </a:xfrm>
          <a:prstGeom prst="rect">
            <a:avLst/>
          </a:prstGeom>
        </p:spPr>
        <p:txBody>
          <a:bodyPr vert="horz" lIns="94189" tIns="47095" rIns="94189" bIns="47095" rtlCol="0"/>
          <a:lstStyle>
            <a:lvl1pPr algn="r">
              <a:defRPr sz="1200"/>
            </a:lvl1pPr>
          </a:lstStyle>
          <a:p>
            <a:fld id="{1BE401E8-E944-4CE9-A1D6-8E5834680E58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89" tIns="47095" rIns="94189" bIns="4709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516675"/>
            <a:ext cx="5679440" cy="3695462"/>
          </a:xfrm>
          <a:prstGeom prst="rect">
            <a:avLst/>
          </a:prstGeom>
        </p:spPr>
        <p:txBody>
          <a:bodyPr vert="horz" lIns="94189" tIns="47095" rIns="94189" bIns="4709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7"/>
            <a:ext cx="3076363" cy="470894"/>
          </a:xfrm>
          <a:prstGeom prst="rect">
            <a:avLst/>
          </a:prstGeom>
        </p:spPr>
        <p:txBody>
          <a:bodyPr vert="horz" lIns="94189" tIns="47095" rIns="94189" bIns="4709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8914407"/>
            <a:ext cx="3076363" cy="470894"/>
          </a:xfrm>
          <a:prstGeom prst="rect">
            <a:avLst/>
          </a:prstGeom>
        </p:spPr>
        <p:txBody>
          <a:bodyPr vert="horz" lIns="94189" tIns="47095" rIns="94189" bIns="47095" rtlCol="0" anchor="b"/>
          <a:lstStyle>
            <a:lvl1pPr algn="r">
              <a:defRPr sz="1200"/>
            </a:lvl1pPr>
          </a:lstStyle>
          <a:p>
            <a:fld id="{35D7F22E-BA7D-46A7-A4A1-4E4656668F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65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CADAB-AA26-1621-A396-41B2AC77F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A96FF9-0431-2233-6344-5094212C6A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A7C407-294D-EB2A-A897-51CD07118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Introductions</a:t>
            </a:r>
            <a:br>
              <a:rPr lang="en-US" dirty="0"/>
            </a:br>
            <a:r>
              <a:rPr lang="en-US" b="1" dirty="0"/>
              <a:t>Agenda Review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1. Network Highlights; 2. NAF Design Overview; 3. Tech Enabled Impact 4. Admissions and Pricing; 5. Questions &amp; Next Steps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35C29-9A97-ACAB-BFDF-AC964A3282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87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BB681-EABF-8354-B2FF-15966EA45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56B880-CE72-72CE-8853-CBFF4179D2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2F5039-64A1-F357-865A-1069ADD88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ADEA7-72B8-81C4-2029-6A4E0FACF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768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26D00-271D-E997-0BD4-3EA252A11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815BBD-E9FD-8E73-E93C-46BE3005B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523628-65E2-5916-D8FF-9B61E010D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7B740-EB04-C545-0582-CF50E7EFE3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5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8F94C-E312-A225-1839-F81D06DD5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3E8CE4-7FD6-D7E7-F129-1F92F6FFF0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E21C1B-FDB1-06BB-FF94-6DD1AC2960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9BD14-5D81-B4EB-7CBE-662478733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007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0FE64-59AB-0C68-0F43-8A2C9A8BF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7625DB-4F8C-75C8-203D-AF0DEDD32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C890EA-9867-57E5-53C6-CDEB09426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CC94B-83FC-13B2-CF51-C6204E3F5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872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482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4D175-A985-00CB-975C-3EC944FC3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A0407B-39CF-F1F0-E8D2-FC182C0370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C0940E-D59E-01BF-6376-71B338A0C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 main dashboard, option to view dashboard data by activities or students.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52DD8-C6F2-7896-3915-C44919CF6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292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none" dirty="0">
                <a:solidFill>
                  <a:srgbClr val="3C38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INSIDE</a:t>
            </a:r>
            <a:r>
              <a:rPr lang="en-US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NAF NETWORK</a:t>
            </a:r>
          </a:p>
          <a:p>
            <a:r>
              <a:rPr lang="en-US" dirty="0"/>
              <a:t>KnoPro Challenges fulfill </a:t>
            </a:r>
            <a:r>
              <a:rPr lang="en-US" b="1" dirty="0"/>
              <a:t>Career Exploration </a:t>
            </a:r>
            <a:r>
              <a:rPr lang="en-US" dirty="0"/>
              <a:t>activity: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Partner Engagement Project — 20 hours; anonymous mentors</a:t>
            </a:r>
            <a:br>
              <a:rPr lang="en-US" dirty="0"/>
            </a:br>
            <a:br>
              <a:rPr lang="en-US" dirty="0"/>
            </a:br>
            <a:r>
              <a:rPr lang="en-US" b="1" u="none" dirty="0">
                <a:solidFill>
                  <a:srgbClr val="3C38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OUTSIDE</a:t>
            </a:r>
            <a:r>
              <a:rPr lang="en-US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NAF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Recognition depends on the school, district, and state standards.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schools count it as a mentored industry project, or internship alternative, and certify it as approximately 20 WBL hours for Perkins funding.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</a:t>
            </a:r>
            <a:r>
              <a:rPr lang="en-US" sz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schools or districts classify it as a career exploration or preparation activity.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040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949E9-93FC-F920-5015-1D4C77AB8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721328-0CA8-AFBD-D99B-FCFFA1ED5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707D78-ED30-D0BB-8510-C67948CDE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FDF35-F58A-7D55-4F47-904FE5EDF8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302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A0A28-56D0-46D9-0242-6F3683BF8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5120E1-D498-EF49-9374-22DD0215B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CB90C7-1CD0-15D1-98CE-ED8C6EF3C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FF16E-BF3B-8EF0-D791-0366F5BAE5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806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5F525-5E43-F114-CF53-C40DEAB01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A64DAA-7221-3206-3638-B9CE98E257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EE7908-6C54-702E-DB6D-B01F03A96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E23D8-3194-8112-ED37-BFD89D636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659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9B11D-7158-8516-C559-6D9EF3FF9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1ADBB4-018C-2189-C57B-F8630B832E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68279E-8AE1-6C78-5C24-1F677D75E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EC347-2639-2667-FE1C-06BD98F40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0634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2C38A-42D1-E2F3-90A0-638127A82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9FCD51-FFFA-5B09-8B74-DC93E2671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77B862-9EA0-7BAB-C8F6-C4A5813EF7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227EC-63B2-7131-20FB-903BDBC25A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183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375C0-A939-9756-A925-3FA717DCC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055E22-0A19-8574-3541-32443ECF5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F4CD73-3633-944D-AF1D-4364C49EA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Who is Eligible?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NAF encourages full district engagement in creating academies to maximize successful and sustained academy implementation. The annual membership fee is $2,000 per academy, with multi-academy discounts available. Begin the process by completing NAF’s Interest Survey to indicate your interest and commitment to partnering with NAF.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https://naf.org/start-a-naf-academy/interest-survey/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6A021-E57F-AC21-8819-0A5E98EB01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51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76AD9-83D8-07E8-B08A-52660080B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55F5FB-B942-0509-D530-0D35B47C83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F0D9D3-32A5-489B-F894-4E136C9E5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8D230-D1AE-5958-67EF-9A5DAAB7DC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19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C9FC8-A3E1-5139-7B59-AC4F6D864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3898A6-BED4-62C9-E98A-9547A84A15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F7AFB2-6066-F1E5-8820-7349B25E7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341F6-C3DC-5749-C791-31747E4C2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369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81DB1-CF53-4E60-DFB3-A988C30D3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53E4CB-3DBD-5D3E-6DEB-515E8A739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BA0651-F456-1C39-B1A4-F161AA8A9A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6DCC9-A714-04DC-7DD0-0988FBF83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68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B544-4EF0-8972-6C60-62ECB99E9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9CCB9A-8378-4040-C6A8-07E08E62D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22538D-5CF0-79F1-8514-0C431FC5EB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4471B-75EC-BF7B-F3EF-CB646894BF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3410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BCBFB-E113-70F9-8848-BDDB332D0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746675-5BFE-2200-837A-406D90EC8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304488-1654-0FA0-ABA2-8C0E72155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37CC1-31AA-8069-B440-7AB353E1C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2276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682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A0C91-A3FD-9FF1-4BC6-72D5F991F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46D618-6C41-A7F2-3E18-4D82626F55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4CE296-013F-6B3F-42B7-720E1494C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6C876-1F09-E48D-B1C3-B098F31FD7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8485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98B88-301E-9B28-C05B-2A565C628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CD724-68D5-8F96-0CBA-91EC2F9A65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E42E28-B8C3-3B1A-E603-ECCE3CD7E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98E3A-DFF0-3D3F-E4B4-88EA27A7D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45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CCA21-1EC1-EBF3-B626-1B10837EA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DC0DD1-C98A-6B6D-F52E-7826FD8E5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B2D011-839D-FD11-F849-16A7A0A96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68016-4AF7-E5E8-E065-A2B2D0FFC0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49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1CC8C-80D9-4894-A88A-C6406C4D97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49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762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208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69891-63AC-23A1-0124-E813A27EF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21250A-C243-D2AD-536B-1143CDB20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7CB014-A048-93EE-2DBB-D02387433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AE725-1005-2F98-0703-687C8BC19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254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E9700-A424-FC55-918B-976CB4979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B89BF7-377F-BB20-8A9E-818B381C26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42A28-E8A6-BC05-CCB7-7B1E8DFE5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49DA8-6945-760F-702A-739E0DF6DD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695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E7AFB-C152-87D2-A6FA-12E8F2994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500BF8-43D7-F223-1910-BBD6992EC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FA4F72-A0E5-2226-FE6B-6246C5D05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26C84-9C5C-C9ED-1A60-FD87AC799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613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634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32AD3-F039-093C-3228-32FCB4A35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672B3F-1387-80F7-0C28-A83511147C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358D0E-47FD-630E-B45D-CA20B9535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22844-BD6D-D606-CD7D-8D327D993C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43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7.png"/><Relationship Id="rId4" Type="http://schemas.openxmlformats.org/officeDocument/2006/relationships/image" Target="../media/image12.sv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A859C-8417-435C-A670-9C24BBB2A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364B74-DF7F-4CA5-B640-A17DE5387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BF17A-90AD-4E21-BAC2-15F7DED6F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16376-A5AA-4D7D-8E21-FF4BFA10E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F24F4-78C5-4422-875F-E2C6F4442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3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6F45D-234D-4F68-A05D-975DF66FD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B77B62-1C3A-41B4-8AC6-CC6DC13B5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9C22A-0247-4108-8714-25F5E894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43C48-C5AB-4820-A593-016E6FB15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49638-BC08-4FBA-800A-B5B4C2CDF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7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8B931C-6DE2-48EE-A2B4-4A77628DF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7E6F0-9BE9-4836-8073-55E0C22EC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203B6-B8FC-43FB-BD2C-9571159ED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5FF85-5B5B-4D9C-B562-D1163CD5C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A6E8C-7CCB-4814-8DD3-52201C13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8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668" y="76200"/>
            <a:ext cx="11480800" cy="381000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124" y="457200"/>
            <a:ext cx="11480800" cy="533400"/>
          </a:xfrm>
        </p:spPr>
        <p:txBody>
          <a:bodyPr/>
          <a:lstStyle>
            <a:lvl1pPr marL="0" indent="0" algn="l">
              <a:buNone/>
              <a:defRPr sz="4000" i="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390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A859C-8417-435C-A670-9C24BBB2A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364B74-DF7F-4CA5-B640-A17DE5387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BF17A-90AD-4E21-BAC2-15F7DED6F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16376-A5AA-4D7D-8E21-FF4BFA10E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F24F4-78C5-4422-875F-E2C6F4442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67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BC1DB-0D51-4022-8785-380358AD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34890-25E7-43BC-8251-70EC9B790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FD235-85F6-4E4D-8F5A-2D8B895D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C48B-65F7-4EE6-9639-FF367BBB3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622D8-9313-4922-9C95-D9B54C13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15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40FFE-DD2C-4D9F-8751-C452EDEA1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3CEA7-53DE-4269-86CB-C8C60FDC5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824D-9CCC-492E-8DEB-2A109B86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BC33E-BA34-4C9E-9FCF-F666C5A6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F5B51-CA7B-4E60-97B0-F3AD94A56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7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06028-C1D5-4576-BF64-050C9DBA5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25E35-034A-4C8F-B71B-696B0386F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1EC6C-4065-41A4-91A9-083506986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ADDF8-ADE5-4AB5-B603-AD11DCEAA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3FF70-94BD-4F46-A089-ADC2C8573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6E838-3481-4A17-9582-80685CA7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5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34ABF-851C-4E49-A317-896951CC2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51BE8-E824-4A11-BC5C-51A6AB3CC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A0AC33-DD32-4F6F-8B66-2AD650B4A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3B932-277E-412E-89C3-C9239C69D3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6DD7CF-6481-46A3-994E-B6A4085653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DBFC7E-83EE-4550-80AE-868730BC8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6AEF30-1D2D-4A8E-9B6A-6B3BE8716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19C228-37B3-466D-8AB3-423EB7B6B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4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4D0DD-F25D-41FE-A32C-054EC10D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1FB1B-18A4-44DA-BC5A-C1F93BD86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848BD-8EEB-4116-8EFB-623DA867B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9F3C9-3814-4577-9F28-B2688BDB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54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6EA340-ABCE-41D5-9A6A-A890D284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36F6E-8EF5-4AD5-90CE-08F79AB02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DB03C-C52A-4EE9-975C-5600565F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16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BC1DB-0D51-4022-8785-380358AD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34890-25E7-43BC-8251-70EC9B790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FD235-85F6-4E4D-8F5A-2D8B895D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C48B-65F7-4EE6-9639-FF367BBB3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622D8-9313-4922-9C95-D9B54C13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49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242D8-6AA5-458E-876E-119FD6D68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497AA-1D95-4F82-8BDD-64A280DD9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7985D-C1EA-4ACA-A737-192A42E65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04BBD-423E-4AC3-97E4-00CE878E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B25A6-1ECE-45DB-92D3-BEE31801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72986-52DC-416A-AFBA-B25F366E5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77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5ABD-6084-4CE4-9D0C-25F78AAB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45F197-F080-4B80-9211-B70B3C6CD8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CFA61-DB8E-4D2A-A185-25F93D4FB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859C5-8D30-4CB3-B661-A49586C45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BAA00-B829-4B7F-BED5-CFA4EA3CE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61D71-FA32-4E15-B758-F8566EA7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0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6F45D-234D-4F68-A05D-975DF66FD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B77B62-1C3A-41B4-8AC6-CC6DC13B5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9C22A-0247-4108-8714-25F5E894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43C48-C5AB-4820-A593-016E6FB15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49638-BC08-4FBA-800A-B5B4C2CDF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21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8B931C-6DE2-48EE-A2B4-4A77628DF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7E6F0-9BE9-4836-8073-55E0C22EC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203B6-B8FC-43FB-BD2C-9571159ED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5FF85-5B5B-4D9C-B562-D1163CD5C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A6E8C-7CCB-4814-8DD3-52201C13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7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6DEE3-9C81-4D6B-835A-EEF99CD2D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547" y="1122363"/>
            <a:ext cx="707557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7158A-470A-4DDA-8C1B-4AA5C87FDD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2546" y="3881438"/>
            <a:ext cx="7179561" cy="1376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CC07506-25B4-403C-ADC6-467E0C8210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893" y="1205701"/>
            <a:ext cx="4081464" cy="408146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6A1685-D916-4B34-9747-2AE8BA5CC1FC}"/>
              </a:ext>
            </a:extLst>
          </p:cNvPr>
          <p:cNvCxnSpPr>
            <a:cxnSpLocks/>
          </p:cNvCxnSpPr>
          <p:nvPr userDrawn="1"/>
        </p:nvCxnSpPr>
        <p:spPr>
          <a:xfrm>
            <a:off x="4178300" y="3695700"/>
            <a:ext cx="748982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07DAEB2C-73E8-4DD9-81C6-3FFFD6103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273" y="6344032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PRESENTOR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893D1C21-DCB5-4741-91BD-021A17786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3382" y="6344032"/>
            <a:ext cx="3768725" cy="323850"/>
          </a:xfrm>
        </p:spPr>
        <p:txBody>
          <a:bodyPr>
            <a:no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375398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8FD2704-C983-4E42-B59F-DC9089DA6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30950"/>
            <a:ext cx="2743200" cy="365125"/>
          </a:xfrm>
        </p:spPr>
        <p:txBody>
          <a:bodyPr/>
          <a:lstStyle/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B9A9AE-7BD5-4670-A0B5-217D47B2396D}"/>
              </a:ext>
            </a:extLst>
          </p:cNvPr>
          <p:cNvCxnSpPr/>
          <p:nvPr userDrawn="1"/>
        </p:nvCxnSpPr>
        <p:spPr>
          <a:xfrm>
            <a:off x="1143000" y="825500"/>
            <a:ext cx="106299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A45AB6D5-F9D7-4286-BE45-0222B7229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242887"/>
            <a:ext cx="965199" cy="96519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121D0E-33C7-4635-8706-279D1D65A40F}"/>
              </a:ext>
            </a:extLst>
          </p:cNvPr>
          <p:cNvCxnSpPr>
            <a:cxnSpLocks/>
          </p:cNvCxnSpPr>
          <p:nvPr userDrawn="1"/>
        </p:nvCxnSpPr>
        <p:spPr>
          <a:xfrm>
            <a:off x="304800" y="6203950"/>
            <a:ext cx="11633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6DA8D73-0973-485B-A19A-93574026AE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93799" y="1208086"/>
            <a:ext cx="105791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D869A92-7210-46D7-8FD9-68C42F944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799" y="2187670"/>
            <a:ext cx="10579101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DA3C4D3D-2004-472D-B5CB-A75F6EF45D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5910" y="399669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PRESENATION TITLE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E3731C39-A7D5-4DF4-A27C-67EAB830E9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304540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3916087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3B63-8EAE-41AF-A3AA-437A54CC7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07166"/>
            <a:ext cx="10515600" cy="1043668"/>
          </a:xfrm>
        </p:spPr>
        <p:txBody>
          <a:bodyPr anchor="b"/>
          <a:lstStyle>
            <a:lvl1pPr algn="ctr">
              <a:defRPr sz="6000" i="0"/>
            </a:lvl1pPr>
          </a:lstStyle>
          <a:p>
            <a:r>
              <a:rPr lang="en-US"/>
              <a:t>TRANSITION SLIDE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2CCE40-52D8-4338-89A0-D941C98FF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0002" y="5726297"/>
            <a:ext cx="911995" cy="91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5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5C6B38F-C309-44D8-A2C1-9C3416D5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30950"/>
            <a:ext cx="2743200" cy="365125"/>
          </a:xfrm>
        </p:spPr>
        <p:txBody>
          <a:bodyPr/>
          <a:lstStyle/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94880B-1562-48EE-8594-88A0C5532670}"/>
              </a:ext>
            </a:extLst>
          </p:cNvPr>
          <p:cNvCxnSpPr>
            <a:cxnSpLocks/>
          </p:cNvCxnSpPr>
          <p:nvPr userDrawn="1"/>
        </p:nvCxnSpPr>
        <p:spPr>
          <a:xfrm>
            <a:off x="4648200" y="825500"/>
            <a:ext cx="62611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46CC09BA-0DF4-4CA8-BCC8-5F91D6E808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1200" y="242887"/>
            <a:ext cx="965199" cy="96519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0A2153-2A70-4F4A-8443-FA01112487E1}"/>
              </a:ext>
            </a:extLst>
          </p:cNvPr>
          <p:cNvCxnSpPr>
            <a:cxnSpLocks/>
          </p:cNvCxnSpPr>
          <p:nvPr userDrawn="1"/>
        </p:nvCxnSpPr>
        <p:spPr>
          <a:xfrm>
            <a:off x="4495800" y="6203950"/>
            <a:ext cx="7442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0C9DBA1-544D-4599-8879-3A377BC6B5F8}"/>
              </a:ext>
            </a:extLst>
          </p:cNvPr>
          <p:cNvSpPr/>
          <p:nvPr userDrawn="1"/>
        </p:nvSpPr>
        <p:spPr>
          <a:xfrm>
            <a:off x="-3314700" y="-1003300"/>
            <a:ext cx="9309100" cy="930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B42DC01-00FF-440E-9363-589CDEC66F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1426" y="150136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43187F0-69FC-4E93-92B1-C61F7B3A0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426" y="2480944"/>
            <a:ext cx="5157787" cy="304714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00000"/>
                </a:solidFill>
              </a:defRPr>
            </a:lvl1pPr>
            <a:lvl2pPr algn="r">
              <a:defRPr>
                <a:solidFill>
                  <a:srgbClr val="000000"/>
                </a:solidFill>
              </a:defRPr>
            </a:lvl2pPr>
            <a:lvl3pPr algn="r">
              <a:defRPr>
                <a:solidFill>
                  <a:srgbClr val="000000"/>
                </a:solidFill>
              </a:defRPr>
            </a:lvl3pPr>
            <a:lvl4pPr algn="r">
              <a:defRPr>
                <a:solidFill>
                  <a:srgbClr val="000000"/>
                </a:solidFill>
              </a:defRPr>
            </a:lvl4pPr>
            <a:lvl5pPr algn="r"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93D7DA51-9C87-4C3E-B9D5-9E1D610EE2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9207" y="405441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PRESENATION TITLE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EDC0188-7D9A-4E4D-89CA-7DCD597F8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99207" y="6372225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DEPARTMENT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47B25134-7104-4BF3-8B9D-EB9AAB53AE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125155" y="-589654"/>
            <a:ext cx="8119555" cy="8300682"/>
          </a:xfrm>
          <a:prstGeom prst="flowChartConnector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0945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56E5-5066-4D4C-9479-A016814E7A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6E86F-A4F8-401B-8A77-C9D66282E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0747"/>
            <a:ext cx="5157787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A1BA1-EA2C-40EF-8319-7BA038262D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40B4E6-74C8-43C5-B3F4-E32D610C08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0747"/>
            <a:ext cx="5183188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AFC54-43E4-48A5-8102-64DE0898A7D3}"/>
              </a:ext>
            </a:extLst>
          </p:cNvPr>
          <p:cNvCxnSpPr/>
          <p:nvPr userDrawn="1"/>
        </p:nvCxnSpPr>
        <p:spPr>
          <a:xfrm>
            <a:off x="1143000" y="825500"/>
            <a:ext cx="106299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190BA454-7ABE-4536-8B38-65F8A9057B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242887"/>
            <a:ext cx="965199" cy="965199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8CA7A28-A8C2-4D1B-96F7-376D3878C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71894"/>
            <a:ext cx="2743200" cy="365125"/>
          </a:xfrm>
        </p:spPr>
        <p:txBody>
          <a:bodyPr/>
          <a:lstStyle/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C886E6-B70E-4193-AFCA-62D61DFBE943}"/>
              </a:ext>
            </a:extLst>
          </p:cNvPr>
          <p:cNvCxnSpPr>
            <a:cxnSpLocks/>
          </p:cNvCxnSpPr>
          <p:nvPr userDrawn="1"/>
        </p:nvCxnSpPr>
        <p:spPr>
          <a:xfrm>
            <a:off x="304800" y="6244894"/>
            <a:ext cx="11633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C89FFBC-DBCC-4140-9964-BC19AB1BD6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5910" y="399669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PRESENATION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24E6428D-0E9F-4501-AB50-CBB907F79F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304540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838803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8632E4-AC15-4C97-8E91-0B80EB5BA846}"/>
              </a:ext>
            </a:extLst>
          </p:cNvPr>
          <p:cNvCxnSpPr>
            <a:cxnSpLocks/>
          </p:cNvCxnSpPr>
          <p:nvPr userDrawn="1"/>
        </p:nvCxnSpPr>
        <p:spPr>
          <a:xfrm>
            <a:off x="524301" y="6229350"/>
            <a:ext cx="7442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AB8E3-BD12-4247-8DF8-C51A26CB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7D2-FAD1-4593-92DD-F775DA94F2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992E67-6E04-40FF-B828-16FB4151C6FE}"/>
              </a:ext>
            </a:extLst>
          </p:cNvPr>
          <p:cNvSpPr/>
          <p:nvPr userDrawn="1"/>
        </p:nvSpPr>
        <p:spPr>
          <a:xfrm>
            <a:off x="7092431" y="-1116368"/>
            <a:ext cx="9309100" cy="930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9444795-0E99-4479-A42F-59F298E669F3}"/>
              </a:ext>
            </a:extLst>
          </p:cNvPr>
          <p:cNvSpPr txBox="1">
            <a:spLocks/>
          </p:cNvSpPr>
          <p:nvPr userDrawn="1"/>
        </p:nvSpPr>
        <p:spPr>
          <a:xfrm>
            <a:off x="5108316" y="63674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pPr/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97F879-359F-44B9-9D7D-1342B2D61168}"/>
              </a:ext>
            </a:extLst>
          </p:cNvPr>
          <p:cNvSpPr txBox="1"/>
          <p:nvPr userDrawn="1"/>
        </p:nvSpPr>
        <p:spPr>
          <a:xfrm>
            <a:off x="498901" y="6356350"/>
            <a:ext cx="3746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DEPARTMENT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71B4C6-DB62-4D5E-946E-ECA6D5C8FC7E}"/>
              </a:ext>
            </a:extLst>
          </p:cNvPr>
          <p:cNvSpPr txBox="1"/>
          <p:nvPr userDrawn="1"/>
        </p:nvSpPr>
        <p:spPr>
          <a:xfrm>
            <a:off x="1248201" y="443109"/>
            <a:ext cx="3746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39597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PRESENTATION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3692B5-0898-4392-A502-3E0A4AFB8C72}"/>
              </a:ext>
            </a:extLst>
          </p:cNvPr>
          <p:cNvCxnSpPr>
            <a:cxnSpLocks/>
          </p:cNvCxnSpPr>
          <p:nvPr userDrawn="1"/>
        </p:nvCxnSpPr>
        <p:spPr>
          <a:xfrm>
            <a:off x="676701" y="850900"/>
            <a:ext cx="62611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857CB027-4633-4F1C-BDEA-EBFA9A5D5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372" y="146049"/>
            <a:ext cx="965199" cy="965199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3F79DE3-A4BA-4948-A461-7ED9A92AF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F5AD662-8FAC-48EA-B28C-F6E978C21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0747"/>
            <a:ext cx="5157787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EC12F0-524A-4889-88CD-5E0F371382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2431" y="-521596"/>
            <a:ext cx="8119555" cy="8119555"/>
          </a:xfrm>
          <a:prstGeom prst="flowChartConnector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6721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40FFE-DD2C-4D9F-8751-C452EDEA1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3CEA7-53DE-4269-86CB-C8C60FDC5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824D-9CCC-492E-8DEB-2A109B86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BC33E-BA34-4C9E-9FCF-F666C5A6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F5B51-CA7B-4E60-97B0-F3AD94A56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8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1431745-310D-4BD7-BC32-D1681D2FE9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6767" y="4175755"/>
            <a:ext cx="8018463" cy="214408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715169D-F4DC-485D-A0FF-B6DEBB6749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0054" y="1003655"/>
            <a:ext cx="5071890" cy="23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D3F59-0933-4584-9E2D-8CA1B482F1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11056" y="6364860"/>
            <a:ext cx="2743200" cy="365125"/>
          </a:xfrm>
        </p:spPr>
        <p:txBody>
          <a:bodyPr/>
          <a:lstStyle/>
          <a:p>
            <a:fld id="{6AF73F2D-DC13-4ACD-8100-8D03B3ADFE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2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D3F59-0933-4584-9E2D-8CA1B482F1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11056" y="6364860"/>
            <a:ext cx="2743200" cy="365125"/>
          </a:xfrm>
        </p:spPr>
        <p:txBody>
          <a:bodyPr/>
          <a:lstStyle/>
          <a:p>
            <a:fld id="{6AF73F2D-DC13-4ACD-8100-8D03B3ADFE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9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D3F59-0933-4584-9E2D-8CA1B482F1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11056" y="6364860"/>
            <a:ext cx="2743200" cy="365125"/>
          </a:xfrm>
        </p:spPr>
        <p:txBody>
          <a:bodyPr/>
          <a:lstStyle/>
          <a:p>
            <a:fld id="{6AF73F2D-DC13-4ACD-8100-8D03B3ADFE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0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6DEE3-9C81-4D6B-835A-EEF99CD2D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547" y="1122363"/>
            <a:ext cx="707557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7158A-470A-4DDA-8C1B-4AA5C87FDD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2546" y="3881438"/>
            <a:ext cx="7179561" cy="1376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CC07506-25B4-403C-ADC6-467E0C8210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893" y="1205701"/>
            <a:ext cx="4081464" cy="408146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6A1685-D916-4B34-9747-2AE8BA5CC1FC}"/>
              </a:ext>
            </a:extLst>
          </p:cNvPr>
          <p:cNvCxnSpPr>
            <a:cxnSpLocks/>
          </p:cNvCxnSpPr>
          <p:nvPr userDrawn="1"/>
        </p:nvCxnSpPr>
        <p:spPr>
          <a:xfrm>
            <a:off x="4178300" y="3695700"/>
            <a:ext cx="748982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07DAEB2C-73E8-4DD9-81C6-3FFFD6103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273" y="6344032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PRESENTOR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893D1C21-DCB5-4741-91BD-021A17786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3382" y="6344032"/>
            <a:ext cx="3768725" cy="323850"/>
          </a:xfrm>
        </p:spPr>
        <p:txBody>
          <a:bodyPr>
            <a:no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39114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8FD2704-C983-4E42-B59F-DC9089DA6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30950"/>
            <a:ext cx="2743200" cy="365125"/>
          </a:xfrm>
        </p:spPr>
        <p:txBody>
          <a:bodyPr/>
          <a:lstStyle/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B9A9AE-7BD5-4670-A0B5-217D47B2396D}"/>
              </a:ext>
            </a:extLst>
          </p:cNvPr>
          <p:cNvCxnSpPr/>
          <p:nvPr userDrawn="1"/>
        </p:nvCxnSpPr>
        <p:spPr>
          <a:xfrm>
            <a:off x="1143000" y="825500"/>
            <a:ext cx="106299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A45AB6D5-F9D7-4286-BE45-0222B7229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242887"/>
            <a:ext cx="965199" cy="96519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121D0E-33C7-4635-8706-279D1D65A40F}"/>
              </a:ext>
            </a:extLst>
          </p:cNvPr>
          <p:cNvCxnSpPr>
            <a:cxnSpLocks/>
          </p:cNvCxnSpPr>
          <p:nvPr userDrawn="1"/>
        </p:nvCxnSpPr>
        <p:spPr>
          <a:xfrm>
            <a:off x="304800" y="6203950"/>
            <a:ext cx="11633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6DA8D73-0973-485B-A19A-93574026AE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93799" y="1208086"/>
            <a:ext cx="105791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D869A92-7210-46D7-8FD9-68C42F944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799" y="2187670"/>
            <a:ext cx="10579101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DA3C4D3D-2004-472D-B5CB-A75F6EF45D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5910" y="399669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PRESENATION TITLE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E3731C39-A7D5-4DF4-A27C-67EAB830E9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304540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992861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3B63-8EAE-41AF-A3AA-437A54CC7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07166"/>
            <a:ext cx="10515600" cy="1043668"/>
          </a:xfrm>
        </p:spPr>
        <p:txBody>
          <a:bodyPr anchor="b"/>
          <a:lstStyle>
            <a:lvl1pPr algn="ctr">
              <a:defRPr sz="6000" i="0"/>
            </a:lvl1pPr>
          </a:lstStyle>
          <a:p>
            <a:r>
              <a:rPr lang="en-US"/>
              <a:t>TRANSITION SLIDE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2CCE40-52D8-4338-89A0-D941C98FF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0002" y="5726297"/>
            <a:ext cx="911995" cy="91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6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5C6B38F-C309-44D8-A2C1-9C3416D5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30950"/>
            <a:ext cx="2743200" cy="365125"/>
          </a:xfrm>
        </p:spPr>
        <p:txBody>
          <a:bodyPr/>
          <a:lstStyle/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94880B-1562-48EE-8594-88A0C5532670}"/>
              </a:ext>
            </a:extLst>
          </p:cNvPr>
          <p:cNvCxnSpPr>
            <a:cxnSpLocks/>
          </p:cNvCxnSpPr>
          <p:nvPr userDrawn="1"/>
        </p:nvCxnSpPr>
        <p:spPr>
          <a:xfrm>
            <a:off x="4648200" y="825500"/>
            <a:ext cx="62611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46CC09BA-0DF4-4CA8-BCC8-5F91D6E808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1200" y="242887"/>
            <a:ext cx="965199" cy="96519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0A2153-2A70-4F4A-8443-FA01112487E1}"/>
              </a:ext>
            </a:extLst>
          </p:cNvPr>
          <p:cNvCxnSpPr>
            <a:cxnSpLocks/>
          </p:cNvCxnSpPr>
          <p:nvPr userDrawn="1"/>
        </p:nvCxnSpPr>
        <p:spPr>
          <a:xfrm>
            <a:off x="4495800" y="6203950"/>
            <a:ext cx="7442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0C9DBA1-544D-4599-8879-3A377BC6B5F8}"/>
              </a:ext>
            </a:extLst>
          </p:cNvPr>
          <p:cNvSpPr/>
          <p:nvPr userDrawn="1"/>
        </p:nvSpPr>
        <p:spPr>
          <a:xfrm>
            <a:off x="-3314700" y="-1003300"/>
            <a:ext cx="9309100" cy="930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B42DC01-00FF-440E-9363-589CDEC66F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1426" y="150136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43187F0-69FC-4E93-92B1-C61F7B3A0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426" y="2480944"/>
            <a:ext cx="5157787" cy="304714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00000"/>
                </a:solidFill>
              </a:defRPr>
            </a:lvl1pPr>
            <a:lvl2pPr algn="r">
              <a:defRPr>
                <a:solidFill>
                  <a:srgbClr val="000000"/>
                </a:solidFill>
              </a:defRPr>
            </a:lvl2pPr>
            <a:lvl3pPr algn="r">
              <a:defRPr>
                <a:solidFill>
                  <a:srgbClr val="000000"/>
                </a:solidFill>
              </a:defRPr>
            </a:lvl3pPr>
            <a:lvl4pPr algn="r">
              <a:defRPr>
                <a:solidFill>
                  <a:srgbClr val="000000"/>
                </a:solidFill>
              </a:defRPr>
            </a:lvl4pPr>
            <a:lvl5pPr algn="r"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93D7DA51-9C87-4C3E-B9D5-9E1D610EE2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9207" y="405441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PRESENATION TITLE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EDC0188-7D9A-4E4D-89CA-7DCD597F8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99207" y="6372225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DEPARTMENT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47B25134-7104-4BF3-8B9D-EB9AAB53AE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125155" y="-589654"/>
            <a:ext cx="8119555" cy="8300682"/>
          </a:xfrm>
          <a:prstGeom prst="flowChartConnector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82832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56E5-5066-4D4C-9479-A016814E7A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6E86F-A4F8-401B-8A77-C9D66282E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0747"/>
            <a:ext cx="5157787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A1BA1-EA2C-40EF-8319-7BA038262D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40B4E6-74C8-43C5-B3F4-E32D610C08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0747"/>
            <a:ext cx="5183188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AFC54-43E4-48A5-8102-64DE0898A7D3}"/>
              </a:ext>
            </a:extLst>
          </p:cNvPr>
          <p:cNvCxnSpPr/>
          <p:nvPr userDrawn="1"/>
        </p:nvCxnSpPr>
        <p:spPr>
          <a:xfrm>
            <a:off x="1143000" y="825500"/>
            <a:ext cx="106299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190BA454-7ABE-4536-8B38-65F8A9057B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242887"/>
            <a:ext cx="965199" cy="965199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8CA7A28-A8C2-4D1B-96F7-376D3878C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71894"/>
            <a:ext cx="2743200" cy="365125"/>
          </a:xfrm>
        </p:spPr>
        <p:txBody>
          <a:bodyPr/>
          <a:lstStyle/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C886E6-B70E-4193-AFCA-62D61DFBE943}"/>
              </a:ext>
            </a:extLst>
          </p:cNvPr>
          <p:cNvCxnSpPr>
            <a:cxnSpLocks/>
          </p:cNvCxnSpPr>
          <p:nvPr userDrawn="1"/>
        </p:nvCxnSpPr>
        <p:spPr>
          <a:xfrm>
            <a:off x="304800" y="6244894"/>
            <a:ext cx="11633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C89FFBC-DBCC-4140-9964-BC19AB1BD6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5910" y="399669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PRESENATION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24E6428D-0E9F-4501-AB50-CBB907F79F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304540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2665560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8632E4-AC15-4C97-8E91-0B80EB5BA846}"/>
              </a:ext>
            </a:extLst>
          </p:cNvPr>
          <p:cNvCxnSpPr>
            <a:cxnSpLocks/>
          </p:cNvCxnSpPr>
          <p:nvPr userDrawn="1"/>
        </p:nvCxnSpPr>
        <p:spPr>
          <a:xfrm>
            <a:off x="524301" y="6229350"/>
            <a:ext cx="7442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AB8E3-BD12-4247-8DF8-C51A26CB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7D2-FAD1-4593-92DD-F775DA94F2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992E67-6E04-40FF-B828-16FB4151C6FE}"/>
              </a:ext>
            </a:extLst>
          </p:cNvPr>
          <p:cNvSpPr/>
          <p:nvPr userDrawn="1"/>
        </p:nvSpPr>
        <p:spPr>
          <a:xfrm>
            <a:off x="7092431" y="-1116368"/>
            <a:ext cx="9309100" cy="930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9444795-0E99-4479-A42F-59F298E669F3}"/>
              </a:ext>
            </a:extLst>
          </p:cNvPr>
          <p:cNvSpPr txBox="1">
            <a:spLocks/>
          </p:cNvSpPr>
          <p:nvPr userDrawn="1"/>
        </p:nvSpPr>
        <p:spPr>
          <a:xfrm>
            <a:off x="5108316" y="63674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pPr/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97F879-359F-44B9-9D7D-1342B2D61168}"/>
              </a:ext>
            </a:extLst>
          </p:cNvPr>
          <p:cNvSpPr txBox="1"/>
          <p:nvPr userDrawn="1"/>
        </p:nvSpPr>
        <p:spPr>
          <a:xfrm>
            <a:off x="498901" y="6356350"/>
            <a:ext cx="3746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DEPARTMENT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71B4C6-DB62-4D5E-946E-ECA6D5C8FC7E}"/>
              </a:ext>
            </a:extLst>
          </p:cNvPr>
          <p:cNvSpPr txBox="1"/>
          <p:nvPr userDrawn="1"/>
        </p:nvSpPr>
        <p:spPr>
          <a:xfrm>
            <a:off x="1248201" y="443109"/>
            <a:ext cx="3746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39597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PRESENTATION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3692B5-0898-4392-A502-3E0A4AFB8C72}"/>
              </a:ext>
            </a:extLst>
          </p:cNvPr>
          <p:cNvCxnSpPr>
            <a:cxnSpLocks/>
          </p:cNvCxnSpPr>
          <p:nvPr userDrawn="1"/>
        </p:nvCxnSpPr>
        <p:spPr>
          <a:xfrm>
            <a:off x="676701" y="850900"/>
            <a:ext cx="62611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857CB027-4633-4F1C-BDEA-EBFA9A5D5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372" y="146049"/>
            <a:ext cx="965199" cy="965199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3F79DE3-A4BA-4948-A461-7ED9A92AF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F5AD662-8FAC-48EA-B28C-F6E978C21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0747"/>
            <a:ext cx="5157787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EC12F0-524A-4889-88CD-5E0F371382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2431" y="-521596"/>
            <a:ext cx="8119555" cy="8119555"/>
          </a:xfrm>
          <a:prstGeom prst="flowChartConnector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26409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06028-C1D5-4576-BF64-050C9DBA5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25E35-034A-4C8F-B71B-696B0386F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1EC6C-4065-41A4-91A9-083506986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ADDF8-ADE5-4AB5-B603-AD11DCEAA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3FF70-94BD-4F46-A089-ADC2C8573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6E838-3481-4A17-9582-80685CA7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4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1431745-310D-4BD7-BC32-D1681D2FE9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6767" y="4175755"/>
            <a:ext cx="8018463" cy="214408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715169D-F4DC-485D-A0FF-B6DEBB6749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0054" y="1003655"/>
            <a:ext cx="5071890" cy="23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6DEE3-9C81-4D6B-835A-EEF99CD2D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547" y="1122363"/>
            <a:ext cx="707557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7158A-470A-4DDA-8C1B-4AA5C87FDD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2546" y="3881438"/>
            <a:ext cx="7179561" cy="1376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6A1685-D916-4B34-9747-2AE8BA5CC1FC}"/>
              </a:ext>
            </a:extLst>
          </p:cNvPr>
          <p:cNvCxnSpPr>
            <a:cxnSpLocks/>
          </p:cNvCxnSpPr>
          <p:nvPr userDrawn="1"/>
        </p:nvCxnSpPr>
        <p:spPr>
          <a:xfrm>
            <a:off x="4178300" y="3695700"/>
            <a:ext cx="748982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07DAEB2C-73E8-4DD9-81C6-3FFFD6103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273" y="6344032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PRESENTOR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893D1C21-DCB5-4741-91BD-021A17786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3382" y="6344032"/>
            <a:ext cx="3768725" cy="323850"/>
          </a:xfrm>
        </p:spPr>
        <p:txBody>
          <a:bodyPr>
            <a:no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DEPARTMENT</a:t>
            </a:r>
          </a:p>
        </p:txBody>
      </p:sp>
      <p:pic>
        <p:nvPicPr>
          <p:cNvPr id="5" name="Picture 4" descr="A white circle with black text&#10;&#10;Description automatically generated">
            <a:extLst>
              <a:ext uri="{FF2B5EF4-FFF2-40B4-BE49-F238E27FC236}">
                <a16:creationId xmlns:a16="http://schemas.microsoft.com/office/drawing/2014/main" id="{48C19071-E18E-9B0F-C98E-105F610CAD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7" y="1356553"/>
            <a:ext cx="4144893" cy="41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907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8FD2704-C983-4E42-B59F-DC9089DA6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30950"/>
            <a:ext cx="2743200" cy="365125"/>
          </a:xfrm>
        </p:spPr>
        <p:txBody>
          <a:bodyPr/>
          <a:lstStyle/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B9A9AE-7BD5-4670-A0B5-217D47B2396D}"/>
              </a:ext>
            </a:extLst>
          </p:cNvPr>
          <p:cNvCxnSpPr/>
          <p:nvPr userDrawn="1"/>
        </p:nvCxnSpPr>
        <p:spPr>
          <a:xfrm>
            <a:off x="1143000" y="825500"/>
            <a:ext cx="106299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121D0E-33C7-4635-8706-279D1D65A40F}"/>
              </a:ext>
            </a:extLst>
          </p:cNvPr>
          <p:cNvCxnSpPr>
            <a:cxnSpLocks/>
          </p:cNvCxnSpPr>
          <p:nvPr userDrawn="1"/>
        </p:nvCxnSpPr>
        <p:spPr>
          <a:xfrm>
            <a:off x="304800" y="6203950"/>
            <a:ext cx="11633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6DA8D73-0973-485B-A19A-93574026AE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93799" y="1208086"/>
            <a:ext cx="105791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D869A92-7210-46D7-8FD9-68C42F944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799" y="2187670"/>
            <a:ext cx="10579101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DA3C4D3D-2004-472D-B5CB-A75F6EF45D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5910" y="399669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PRESENATION TITLE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E3731C39-A7D5-4DF4-A27C-67EAB830E9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304540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DEPARTMENT</a:t>
            </a:r>
          </a:p>
        </p:txBody>
      </p:sp>
      <p:pic>
        <p:nvPicPr>
          <p:cNvPr id="2" name="Picture 1" descr="A green circle with black letters&#10;&#10;Description automatically generated">
            <a:extLst>
              <a:ext uri="{FF2B5EF4-FFF2-40B4-BE49-F238E27FC236}">
                <a16:creationId xmlns:a16="http://schemas.microsoft.com/office/drawing/2014/main" id="{E93D534E-902B-07A8-8B55-7209844028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7" y="242887"/>
            <a:ext cx="966212" cy="9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7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3B63-8EAE-41AF-A3AA-437A54CC7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07166"/>
            <a:ext cx="10515600" cy="1043668"/>
          </a:xfrm>
        </p:spPr>
        <p:txBody>
          <a:bodyPr anchor="b"/>
          <a:lstStyle>
            <a:lvl1pPr algn="ctr">
              <a:defRPr sz="6000" i="0"/>
            </a:lvl1pPr>
          </a:lstStyle>
          <a:p>
            <a:r>
              <a:rPr lang="en-US" dirty="0"/>
              <a:t>TRANSITION SLIDE</a:t>
            </a:r>
          </a:p>
        </p:txBody>
      </p:sp>
      <p:pic>
        <p:nvPicPr>
          <p:cNvPr id="3" name="Picture 2" descr="A white circle with black text&#10;&#10;Description automatically generated">
            <a:extLst>
              <a:ext uri="{FF2B5EF4-FFF2-40B4-BE49-F238E27FC236}">
                <a16:creationId xmlns:a16="http://schemas.microsoft.com/office/drawing/2014/main" id="{A1EC5018-C01A-F7C6-0879-D4B5A3EED4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166" y="5580684"/>
            <a:ext cx="1043668" cy="10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196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5C6B38F-C309-44D8-A2C1-9C3416D5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30950"/>
            <a:ext cx="2743200" cy="365125"/>
          </a:xfrm>
        </p:spPr>
        <p:txBody>
          <a:bodyPr/>
          <a:lstStyle/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94880B-1562-48EE-8594-88A0C5532670}"/>
              </a:ext>
            </a:extLst>
          </p:cNvPr>
          <p:cNvCxnSpPr>
            <a:cxnSpLocks/>
          </p:cNvCxnSpPr>
          <p:nvPr userDrawn="1"/>
        </p:nvCxnSpPr>
        <p:spPr>
          <a:xfrm>
            <a:off x="4648200" y="825500"/>
            <a:ext cx="62611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0A2153-2A70-4F4A-8443-FA01112487E1}"/>
              </a:ext>
            </a:extLst>
          </p:cNvPr>
          <p:cNvCxnSpPr>
            <a:cxnSpLocks/>
          </p:cNvCxnSpPr>
          <p:nvPr userDrawn="1"/>
        </p:nvCxnSpPr>
        <p:spPr>
          <a:xfrm>
            <a:off x="4495800" y="6203950"/>
            <a:ext cx="7442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0C9DBA1-544D-4599-8879-3A377BC6B5F8}"/>
              </a:ext>
            </a:extLst>
          </p:cNvPr>
          <p:cNvSpPr/>
          <p:nvPr userDrawn="1"/>
        </p:nvSpPr>
        <p:spPr>
          <a:xfrm>
            <a:off x="-3314700" y="-1003300"/>
            <a:ext cx="9309100" cy="930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B42DC01-00FF-440E-9363-589CDEC66F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1426" y="150136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43187F0-69FC-4E93-92B1-C61F7B3A0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426" y="2480944"/>
            <a:ext cx="5157787" cy="304714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00000"/>
                </a:solidFill>
              </a:defRPr>
            </a:lvl1pPr>
            <a:lvl2pPr algn="r">
              <a:defRPr>
                <a:solidFill>
                  <a:srgbClr val="000000"/>
                </a:solidFill>
              </a:defRPr>
            </a:lvl2pPr>
            <a:lvl3pPr algn="r">
              <a:defRPr>
                <a:solidFill>
                  <a:srgbClr val="000000"/>
                </a:solidFill>
              </a:defRPr>
            </a:lvl3pPr>
            <a:lvl4pPr algn="r">
              <a:defRPr>
                <a:solidFill>
                  <a:srgbClr val="000000"/>
                </a:solidFill>
              </a:defRPr>
            </a:lvl4pPr>
            <a:lvl5pPr algn="r"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93D7DA51-9C87-4C3E-B9D5-9E1D610EE2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9207" y="405441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PRESENATION TITLE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EDC0188-7D9A-4E4D-89CA-7DCD597F8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99207" y="6372225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47B25134-7104-4BF3-8B9D-EB9AAB53AE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125155" y="-589654"/>
            <a:ext cx="8119555" cy="8300682"/>
          </a:xfrm>
          <a:prstGeom prst="flowChartConnector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3" name="Picture 2" descr="A green circle with black letters&#10;&#10;Description automatically generated">
            <a:extLst>
              <a:ext uri="{FF2B5EF4-FFF2-40B4-BE49-F238E27FC236}">
                <a16:creationId xmlns:a16="http://schemas.microsoft.com/office/drawing/2014/main" id="{3B620751-D81B-4CD6-3272-B4B1C4703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187" y="242887"/>
            <a:ext cx="966212" cy="9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03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56E5-5066-4D4C-9479-A016814E7A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6E86F-A4F8-401B-8A77-C9D66282E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0747"/>
            <a:ext cx="5157787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A1BA1-EA2C-40EF-8319-7BA038262D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40B4E6-74C8-43C5-B3F4-E32D610C08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0747"/>
            <a:ext cx="5183188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AFC54-43E4-48A5-8102-64DE0898A7D3}"/>
              </a:ext>
            </a:extLst>
          </p:cNvPr>
          <p:cNvCxnSpPr/>
          <p:nvPr userDrawn="1"/>
        </p:nvCxnSpPr>
        <p:spPr>
          <a:xfrm>
            <a:off x="1143000" y="825500"/>
            <a:ext cx="106299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8CA7A28-A8C2-4D1B-96F7-376D3878C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71894"/>
            <a:ext cx="2743200" cy="365125"/>
          </a:xfrm>
        </p:spPr>
        <p:txBody>
          <a:bodyPr/>
          <a:lstStyle/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C886E6-B70E-4193-AFCA-62D61DFBE943}"/>
              </a:ext>
            </a:extLst>
          </p:cNvPr>
          <p:cNvCxnSpPr>
            <a:cxnSpLocks/>
          </p:cNvCxnSpPr>
          <p:nvPr userDrawn="1"/>
        </p:nvCxnSpPr>
        <p:spPr>
          <a:xfrm>
            <a:off x="304800" y="6244894"/>
            <a:ext cx="11633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C89FFBC-DBCC-4140-9964-BC19AB1BD6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5910" y="399669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PRESENATION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24E6428D-0E9F-4501-AB50-CBB907F79F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304540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DEPARTMENT</a:t>
            </a:r>
          </a:p>
        </p:txBody>
      </p:sp>
      <p:pic>
        <p:nvPicPr>
          <p:cNvPr id="2" name="Picture 1" descr="A green circle with black letters&#10;&#10;Description automatically generated">
            <a:extLst>
              <a:ext uri="{FF2B5EF4-FFF2-40B4-BE49-F238E27FC236}">
                <a16:creationId xmlns:a16="http://schemas.microsoft.com/office/drawing/2014/main" id="{29B64F31-4CF5-BEF3-F3AD-2ECDCBB3A9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7" y="242887"/>
            <a:ext cx="966212" cy="9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72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8632E4-AC15-4C97-8E91-0B80EB5BA846}"/>
              </a:ext>
            </a:extLst>
          </p:cNvPr>
          <p:cNvCxnSpPr>
            <a:cxnSpLocks/>
          </p:cNvCxnSpPr>
          <p:nvPr userDrawn="1"/>
        </p:nvCxnSpPr>
        <p:spPr>
          <a:xfrm>
            <a:off x="524301" y="6229350"/>
            <a:ext cx="7442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AB8E3-BD12-4247-8DF8-C51A26CB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7D2-FAD1-4593-92DD-F775DA94F2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992E67-6E04-40FF-B828-16FB4151C6FE}"/>
              </a:ext>
            </a:extLst>
          </p:cNvPr>
          <p:cNvSpPr/>
          <p:nvPr userDrawn="1"/>
        </p:nvSpPr>
        <p:spPr>
          <a:xfrm>
            <a:off x="7092431" y="-1116368"/>
            <a:ext cx="9309100" cy="930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9444795-0E99-4479-A42F-59F298E669F3}"/>
              </a:ext>
            </a:extLst>
          </p:cNvPr>
          <p:cNvSpPr txBox="1">
            <a:spLocks/>
          </p:cNvSpPr>
          <p:nvPr userDrawn="1"/>
        </p:nvSpPr>
        <p:spPr>
          <a:xfrm>
            <a:off x="5108316" y="63674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pPr/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97F879-359F-44B9-9D7D-1342B2D61168}"/>
              </a:ext>
            </a:extLst>
          </p:cNvPr>
          <p:cNvSpPr txBox="1"/>
          <p:nvPr userDrawn="1"/>
        </p:nvSpPr>
        <p:spPr>
          <a:xfrm>
            <a:off x="498901" y="6356350"/>
            <a:ext cx="3746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DEPARTMENT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71B4C6-DB62-4D5E-946E-ECA6D5C8FC7E}"/>
              </a:ext>
            </a:extLst>
          </p:cNvPr>
          <p:cNvSpPr txBox="1"/>
          <p:nvPr userDrawn="1"/>
        </p:nvSpPr>
        <p:spPr>
          <a:xfrm>
            <a:off x="1248201" y="443109"/>
            <a:ext cx="3746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39597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PRESENTATION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3692B5-0898-4392-A502-3E0A4AFB8C72}"/>
              </a:ext>
            </a:extLst>
          </p:cNvPr>
          <p:cNvCxnSpPr>
            <a:cxnSpLocks/>
          </p:cNvCxnSpPr>
          <p:nvPr userDrawn="1"/>
        </p:nvCxnSpPr>
        <p:spPr>
          <a:xfrm>
            <a:off x="676701" y="850900"/>
            <a:ext cx="62611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3F79DE3-A4BA-4948-A461-7ED9A92AF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F5AD662-8FAC-48EA-B28C-F6E978C21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0747"/>
            <a:ext cx="5157787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EC12F0-524A-4889-88CD-5E0F371382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2431" y="-521596"/>
            <a:ext cx="8119555" cy="8119555"/>
          </a:xfrm>
          <a:prstGeom prst="flowChartConnector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2" name="Picture 1" descr="A green circle with black letters&#10;&#10;Description automatically generated">
            <a:extLst>
              <a:ext uri="{FF2B5EF4-FFF2-40B4-BE49-F238E27FC236}">
                <a16:creationId xmlns:a16="http://schemas.microsoft.com/office/drawing/2014/main" id="{55D6C988-B37D-F052-050E-DDE63E4A89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7" y="113891"/>
            <a:ext cx="966212" cy="9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79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AB425EB8-B6AB-78AB-D04B-23B2093760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21" y="1167150"/>
            <a:ext cx="4937540" cy="22618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0631AB9-B5A3-2DDE-3ECD-3B49C9CBA2A9}"/>
              </a:ext>
            </a:extLst>
          </p:cNvPr>
          <p:cNvGrpSpPr/>
          <p:nvPr userDrawn="1"/>
        </p:nvGrpSpPr>
        <p:grpSpPr>
          <a:xfrm>
            <a:off x="2086767" y="4175754"/>
            <a:ext cx="8036257" cy="2148841"/>
            <a:chOff x="2086767" y="4175754"/>
            <a:chExt cx="8036257" cy="214884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1431745-310D-4BD7-BC32-D1681D2FE9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86767" y="4175755"/>
              <a:ext cx="8036257" cy="2148840"/>
            </a:xfrm>
            <a:prstGeom prst="rect">
              <a:avLst/>
            </a:prstGeom>
          </p:spPr>
        </p:pic>
        <p:pic>
          <p:nvPicPr>
            <p:cNvPr id="5" name="Picture 4" descr="A black and white circle with a black circle and a black circle with a black circle and a black circle with a black circle and a black circle with a black circle and a black circle with a&#10;&#10;Description automatically generated">
              <a:extLst>
                <a:ext uri="{FF2B5EF4-FFF2-40B4-BE49-F238E27FC236}">
                  <a16:creationId xmlns:a16="http://schemas.microsoft.com/office/drawing/2014/main" id="{F6D52983-BAB4-29E0-365F-926C01FE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4470" y="4175754"/>
              <a:ext cx="318727" cy="318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63565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57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60" b="1" i="0">
                <a:solidFill>
                  <a:srgbClr val="B1D23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4407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55754" y="723956"/>
            <a:ext cx="2520809" cy="578620"/>
          </a:xfrm>
        </p:spPr>
        <p:txBody>
          <a:bodyPr lIns="0" tIns="0" rIns="0" bIns="0"/>
          <a:lstStyle>
            <a:lvl1pPr>
              <a:defRPr sz="3760" b="1" i="0">
                <a:solidFill>
                  <a:srgbClr val="B1D23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37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34ABF-851C-4E49-A317-896951CC2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51BE8-E824-4A11-BC5C-51A6AB3CC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A0AC33-DD32-4F6F-8B66-2AD650B4A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3B932-277E-412E-89C3-C9239C69D3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6DD7CF-6481-46A3-994E-B6A4085653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DBFC7E-83EE-4550-80AE-868730BC8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6AEF30-1D2D-4A8E-9B6A-6B3BE8716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19C228-37B3-466D-8AB3-423EB7B6B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00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55754" y="723956"/>
            <a:ext cx="2520809" cy="578620"/>
          </a:xfrm>
        </p:spPr>
        <p:txBody>
          <a:bodyPr lIns="0" tIns="0" rIns="0" bIns="0"/>
          <a:lstStyle>
            <a:lvl1pPr>
              <a:defRPr sz="3760" b="1" i="0">
                <a:solidFill>
                  <a:srgbClr val="B1D23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5749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55754" y="723956"/>
            <a:ext cx="2520809" cy="578620"/>
          </a:xfrm>
        </p:spPr>
        <p:txBody>
          <a:bodyPr lIns="0" tIns="0" rIns="0" bIns="0"/>
          <a:lstStyle>
            <a:lvl1pPr>
              <a:defRPr sz="3760" b="1" i="0">
                <a:solidFill>
                  <a:srgbClr val="B1D23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3961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06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4D0DD-F25D-41FE-A32C-054EC10D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1FB1B-18A4-44DA-BC5A-C1F93BD86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848BD-8EEB-4116-8EFB-623DA867B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9F3C9-3814-4577-9F28-B2688BDB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8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6EA340-ABCE-41D5-9A6A-A890D284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36F6E-8EF5-4AD5-90CE-08F79AB02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DB03C-C52A-4EE9-975C-5600565F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242D8-6AA5-458E-876E-119FD6D68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497AA-1D95-4F82-8BDD-64A280DD9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7985D-C1EA-4ACA-A737-192A42E65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04BBD-423E-4AC3-97E4-00CE878E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B25A6-1ECE-45DB-92D3-BEE31801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72986-52DC-416A-AFBA-B25F366E5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1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5ABD-6084-4CE4-9D0C-25F78AAB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45F197-F080-4B80-9211-B70B3C6CD8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CFA61-DB8E-4D2A-A185-25F93D4FB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859C5-8D30-4CB3-B661-A49586C45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BAA00-B829-4B7F-BED5-CFA4EA3CE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61D71-FA32-4E15-B758-F8566EA7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08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5751CD-8E3A-4DFF-B4F3-C86C272BA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EDD31-B6F7-4DBF-A81C-49C401B58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F28BA-C6B1-4662-964F-8B168D02E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1C3D-7FF3-43FE-8749-D5CDA99D7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F279E-354B-4668-98CE-4D03E72EF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24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7842" y="306092"/>
            <a:ext cx="11224157" cy="632276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-1" y="2924903"/>
            <a:ext cx="12192000" cy="370065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12192000" cy="1943036"/>
          </a:xfrm>
          <a:custGeom>
            <a:avLst/>
            <a:gdLst/>
            <a:ahLst/>
            <a:cxnLst/>
            <a:rect l="l" t="t" r="r" b="b"/>
            <a:pathLst>
              <a:path w="20104100" h="3204210">
                <a:moveTo>
                  <a:pt x="20104099" y="0"/>
                </a:moveTo>
                <a:lnTo>
                  <a:pt x="0" y="0"/>
                </a:lnTo>
                <a:lnTo>
                  <a:pt x="0" y="3204090"/>
                </a:lnTo>
                <a:lnTo>
                  <a:pt x="20104099" y="3204090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415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55754" y="723956"/>
            <a:ext cx="2520809" cy="9541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200" b="1" i="0">
                <a:solidFill>
                  <a:srgbClr val="B1D23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880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0">
            <a:gsLst>
              <a:gs pos="0">
                <a:srgbClr val="2CA439"/>
              </a:gs>
              <a:gs pos="100000">
                <a:srgbClr val="006A4F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defRPr sz="36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endParaRPr lang="en-US" altLang="en-US" sz="4200" dirty="0">
              <a:solidFill>
                <a:srgbClr val="00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710" y="76201"/>
            <a:ext cx="11492892" cy="341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711" y="457200"/>
            <a:ext cx="11492891" cy="566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0" y="5934351"/>
            <a:ext cx="3074607" cy="69751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292708" y="417430"/>
            <a:ext cx="1150462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36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2400" i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00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5751CD-8E3A-4DFF-B4F3-C86C272BA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EDD31-B6F7-4DBF-A81C-49C401B58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F28BA-C6B1-4662-964F-8B168D02E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3F617-8018-4FBC-AFA0-7BE30637B911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1C3D-7FF3-43FE-8749-D5CDA99D7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F279E-354B-4668-98CE-4D03E72EF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34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2B04A"/>
            </a:gs>
            <a:gs pos="100000">
              <a:srgbClr val="006A4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5E071-01FA-49B6-85B2-C294FCDDD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66D39-4E3E-48C2-8926-F247F8742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1F83A-1A1F-45D0-A2A2-70FF77800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9B3F2-A1C5-4DDC-983D-C563FE933B90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FBDA4-120B-4547-A74E-EBE5A594C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D490A-F757-454D-9935-BB1284AE0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0D7D2-FAD1-4593-92DD-F775DA94F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58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6A4F"/>
            </a:gs>
            <a:gs pos="38000">
              <a:srgbClr val="32B04A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71980" y="4218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Google Shape;117;p11">
            <a:extLst>
              <a:ext uri="{FF2B5EF4-FFF2-40B4-BE49-F238E27FC236}">
                <a16:creationId xmlns:a16="http://schemas.microsoft.com/office/drawing/2014/main" id="{2B5C17C1-47AB-4925-BEC4-0F0444361812}"/>
              </a:ext>
            </a:extLst>
          </p:cNvPr>
          <p:cNvSpPr/>
          <p:nvPr/>
        </p:nvSpPr>
        <p:spPr>
          <a:xfrm>
            <a:off x="-4467" y="-1498"/>
            <a:ext cx="12196229" cy="6859498"/>
          </a:xfrm>
          <a:custGeom>
            <a:avLst/>
            <a:gdLst/>
            <a:ahLst/>
            <a:cxnLst/>
            <a:rect l="l" t="t" r="r" b="b"/>
            <a:pathLst>
              <a:path w="2856819" h="1607343" extrusionOk="0">
                <a:moveTo>
                  <a:pt x="0" y="1607344"/>
                </a:moveTo>
                <a:lnTo>
                  <a:pt x="2856819" y="1607344"/>
                </a:lnTo>
                <a:lnTo>
                  <a:pt x="2856819" y="0"/>
                </a:lnTo>
                <a:lnTo>
                  <a:pt x="2854505" y="0"/>
                </a:lnTo>
                <a:lnTo>
                  <a:pt x="0" y="503447"/>
                </a:lnTo>
                <a:lnTo>
                  <a:pt x="0" y="16073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8;p11">
            <a:extLst>
              <a:ext uri="{FF2B5EF4-FFF2-40B4-BE49-F238E27FC236}">
                <a16:creationId xmlns:a16="http://schemas.microsoft.com/office/drawing/2014/main" id="{3E83BDAA-69ED-4B75-8F7A-1114D8B90BCD}"/>
              </a:ext>
            </a:extLst>
          </p:cNvPr>
          <p:cNvSpPr/>
          <p:nvPr/>
        </p:nvSpPr>
        <p:spPr>
          <a:xfrm>
            <a:off x="238" y="1190020"/>
            <a:ext cx="1365223" cy="952708"/>
          </a:xfrm>
          <a:custGeom>
            <a:avLst/>
            <a:gdLst/>
            <a:ahLst/>
            <a:cxnLst/>
            <a:rect l="l" t="t" r="r" b="b"/>
            <a:pathLst>
              <a:path w="319904" h="223242" extrusionOk="0">
                <a:moveTo>
                  <a:pt x="0" y="56421"/>
                </a:moveTo>
                <a:lnTo>
                  <a:pt x="0" y="224597"/>
                </a:lnTo>
                <a:lnTo>
                  <a:pt x="319904" y="168176"/>
                </a:lnTo>
                <a:lnTo>
                  <a:pt x="319904" y="0"/>
                </a:lnTo>
                <a:lnTo>
                  <a:pt x="0" y="56421"/>
                </a:lnTo>
                <a:close/>
              </a:path>
            </a:pathLst>
          </a:custGeom>
          <a:gradFill>
            <a:gsLst>
              <a:gs pos="0">
                <a:srgbClr val="00001A">
                  <a:alpha val="1960"/>
                </a:srgbClr>
              </a:gs>
              <a:gs pos="100000">
                <a:srgbClr val="00001A">
                  <a:alpha val="7843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19;p11">
            <a:extLst>
              <a:ext uri="{FF2B5EF4-FFF2-40B4-BE49-F238E27FC236}">
                <a16:creationId xmlns:a16="http://schemas.microsoft.com/office/drawing/2014/main" id="{BBA80547-B1A6-4AD4-81D1-532A5D61EA53}"/>
              </a:ext>
            </a:extLst>
          </p:cNvPr>
          <p:cNvSpPr/>
          <p:nvPr/>
        </p:nvSpPr>
        <p:spPr>
          <a:xfrm>
            <a:off x="6286616" y="1"/>
            <a:ext cx="5892680" cy="1035273"/>
          </a:xfrm>
          <a:custGeom>
            <a:avLst/>
            <a:gdLst/>
            <a:ahLst/>
            <a:cxnLst/>
            <a:rect l="l" t="t" r="r" b="b"/>
            <a:pathLst>
              <a:path w="1380795" h="242589" extrusionOk="0">
                <a:moveTo>
                  <a:pt x="427914" y="0"/>
                </a:moveTo>
                <a:lnTo>
                  <a:pt x="0" y="75471"/>
                </a:lnTo>
                <a:lnTo>
                  <a:pt x="0" y="243647"/>
                </a:lnTo>
                <a:lnTo>
                  <a:pt x="1381458" y="0"/>
                </a:lnTo>
                <a:lnTo>
                  <a:pt x="427914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4705"/>
                </a:srgbClr>
              </a:gs>
              <a:gs pos="100000">
                <a:srgbClr val="FFFFFF">
                  <a:alpha val="11764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20;p11">
            <a:extLst>
              <a:ext uri="{FF2B5EF4-FFF2-40B4-BE49-F238E27FC236}">
                <a16:creationId xmlns:a16="http://schemas.microsoft.com/office/drawing/2014/main" id="{29EE2E66-C69B-4744-AE5F-3332EB070F84}"/>
              </a:ext>
            </a:extLst>
          </p:cNvPr>
          <p:cNvSpPr/>
          <p:nvPr/>
        </p:nvSpPr>
        <p:spPr>
          <a:xfrm flipH="1" flipV="1">
            <a:off x="1554190" y="2436869"/>
            <a:ext cx="3587199" cy="952707"/>
          </a:xfrm>
          <a:custGeom>
            <a:avLst/>
            <a:gdLst/>
            <a:ahLst/>
            <a:cxnLst/>
            <a:rect l="l" t="t" r="r" b="b"/>
            <a:pathLst>
              <a:path w="202358" h="202406" extrusionOk="0">
                <a:moveTo>
                  <a:pt x="0" y="35689"/>
                </a:moveTo>
                <a:lnTo>
                  <a:pt x="0" y="203865"/>
                </a:lnTo>
                <a:lnTo>
                  <a:pt x="202358" y="168176"/>
                </a:lnTo>
                <a:lnTo>
                  <a:pt x="202358" y="0"/>
                </a:lnTo>
                <a:lnTo>
                  <a:pt x="0" y="35689"/>
                </a:lnTo>
                <a:close/>
              </a:path>
            </a:pathLst>
          </a:custGeom>
          <a:gradFill>
            <a:gsLst>
              <a:gs pos="0">
                <a:srgbClr val="FFFFFF">
                  <a:alpha val="11764"/>
                </a:srgbClr>
              </a:gs>
              <a:gs pos="100000">
                <a:srgbClr val="FFFFFF">
                  <a:alpha val="4705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1;p11">
            <a:extLst>
              <a:ext uri="{FF2B5EF4-FFF2-40B4-BE49-F238E27FC236}">
                <a16:creationId xmlns:a16="http://schemas.microsoft.com/office/drawing/2014/main" id="{B8E35377-FC75-4982-AFE5-1830CA9BF7D3}"/>
              </a:ext>
            </a:extLst>
          </p:cNvPr>
          <p:cNvSpPr/>
          <p:nvPr/>
        </p:nvSpPr>
        <p:spPr>
          <a:xfrm>
            <a:off x="2971981" y="1"/>
            <a:ext cx="5137047" cy="901893"/>
          </a:xfrm>
          <a:custGeom>
            <a:avLst/>
            <a:gdLst/>
            <a:ahLst/>
            <a:cxnLst/>
            <a:rect l="l" t="t" r="r" b="b"/>
            <a:pathLst>
              <a:path w="1203732" h="211335" extrusionOk="0">
                <a:moveTo>
                  <a:pt x="251070" y="0"/>
                </a:moveTo>
                <a:lnTo>
                  <a:pt x="0" y="44281"/>
                </a:lnTo>
                <a:lnTo>
                  <a:pt x="0" y="212457"/>
                </a:lnTo>
                <a:lnTo>
                  <a:pt x="1204612" y="0"/>
                </a:lnTo>
                <a:lnTo>
                  <a:pt x="251070" y="0"/>
                </a:lnTo>
                <a:close/>
              </a:path>
            </a:pathLst>
          </a:custGeom>
          <a:gradFill>
            <a:gsLst>
              <a:gs pos="0">
                <a:srgbClr val="00001A">
                  <a:alpha val="7843"/>
                </a:srgbClr>
              </a:gs>
              <a:gs pos="100000">
                <a:srgbClr val="00001A">
                  <a:alpha val="1960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463CD-9393-4CBF-AC34-2BC5D51D6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956" y="63107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DINOT-Bold" panose="020B0804020101020102" pitchFamily="34" charset="0"/>
                <a:cs typeface="DINOT-Bold" panose="020B0804020101020102" pitchFamily="34" charset="0"/>
              </a:defRPr>
            </a:lvl1pPr>
          </a:lstStyle>
          <a:p>
            <a:fld id="{6AF73F2D-DC13-4ACD-8100-8D03B3ADFE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3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6A4F"/>
            </a:gs>
            <a:gs pos="38000">
              <a:srgbClr val="32B04A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71980" y="4218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Google Shape;117;p11">
            <a:extLst>
              <a:ext uri="{FF2B5EF4-FFF2-40B4-BE49-F238E27FC236}">
                <a16:creationId xmlns:a16="http://schemas.microsoft.com/office/drawing/2014/main" id="{2B5C17C1-47AB-4925-BEC4-0F0444361812}"/>
              </a:ext>
            </a:extLst>
          </p:cNvPr>
          <p:cNvSpPr/>
          <p:nvPr/>
        </p:nvSpPr>
        <p:spPr>
          <a:xfrm>
            <a:off x="-4467" y="-1498"/>
            <a:ext cx="12196229" cy="6859498"/>
          </a:xfrm>
          <a:custGeom>
            <a:avLst/>
            <a:gdLst/>
            <a:ahLst/>
            <a:cxnLst/>
            <a:rect l="l" t="t" r="r" b="b"/>
            <a:pathLst>
              <a:path w="2856819" h="1607343" extrusionOk="0">
                <a:moveTo>
                  <a:pt x="0" y="1607344"/>
                </a:moveTo>
                <a:lnTo>
                  <a:pt x="2856819" y="1607344"/>
                </a:lnTo>
                <a:lnTo>
                  <a:pt x="2856819" y="0"/>
                </a:lnTo>
                <a:lnTo>
                  <a:pt x="2854505" y="0"/>
                </a:lnTo>
                <a:lnTo>
                  <a:pt x="0" y="503447"/>
                </a:lnTo>
                <a:lnTo>
                  <a:pt x="0" y="16073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8;p11">
            <a:extLst>
              <a:ext uri="{FF2B5EF4-FFF2-40B4-BE49-F238E27FC236}">
                <a16:creationId xmlns:a16="http://schemas.microsoft.com/office/drawing/2014/main" id="{3E83BDAA-69ED-4B75-8F7A-1114D8B90BCD}"/>
              </a:ext>
            </a:extLst>
          </p:cNvPr>
          <p:cNvSpPr/>
          <p:nvPr/>
        </p:nvSpPr>
        <p:spPr>
          <a:xfrm>
            <a:off x="238" y="1190020"/>
            <a:ext cx="1365223" cy="952708"/>
          </a:xfrm>
          <a:custGeom>
            <a:avLst/>
            <a:gdLst/>
            <a:ahLst/>
            <a:cxnLst/>
            <a:rect l="l" t="t" r="r" b="b"/>
            <a:pathLst>
              <a:path w="319904" h="223242" extrusionOk="0">
                <a:moveTo>
                  <a:pt x="0" y="56421"/>
                </a:moveTo>
                <a:lnTo>
                  <a:pt x="0" y="224597"/>
                </a:lnTo>
                <a:lnTo>
                  <a:pt x="319904" y="168176"/>
                </a:lnTo>
                <a:lnTo>
                  <a:pt x="319904" y="0"/>
                </a:lnTo>
                <a:lnTo>
                  <a:pt x="0" y="56421"/>
                </a:lnTo>
                <a:close/>
              </a:path>
            </a:pathLst>
          </a:custGeom>
          <a:gradFill>
            <a:gsLst>
              <a:gs pos="0">
                <a:srgbClr val="00001A">
                  <a:alpha val="1960"/>
                </a:srgbClr>
              </a:gs>
              <a:gs pos="100000">
                <a:srgbClr val="00001A">
                  <a:alpha val="7843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19;p11">
            <a:extLst>
              <a:ext uri="{FF2B5EF4-FFF2-40B4-BE49-F238E27FC236}">
                <a16:creationId xmlns:a16="http://schemas.microsoft.com/office/drawing/2014/main" id="{BBA80547-B1A6-4AD4-81D1-532A5D61EA53}"/>
              </a:ext>
            </a:extLst>
          </p:cNvPr>
          <p:cNvSpPr/>
          <p:nvPr/>
        </p:nvSpPr>
        <p:spPr>
          <a:xfrm>
            <a:off x="6286616" y="1"/>
            <a:ext cx="5892680" cy="1035273"/>
          </a:xfrm>
          <a:custGeom>
            <a:avLst/>
            <a:gdLst/>
            <a:ahLst/>
            <a:cxnLst/>
            <a:rect l="l" t="t" r="r" b="b"/>
            <a:pathLst>
              <a:path w="1380795" h="242589" extrusionOk="0">
                <a:moveTo>
                  <a:pt x="427914" y="0"/>
                </a:moveTo>
                <a:lnTo>
                  <a:pt x="0" y="75471"/>
                </a:lnTo>
                <a:lnTo>
                  <a:pt x="0" y="243647"/>
                </a:lnTo>
                <a:lnTo>
                  <a:pt x="1381458" y="0"/>
                </a:lnTo>
                <a:lnTo>
                  <a:pt x="427914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4705"/>
                </a:srgbClr>
              </a:gs>
              <a:gs pos="100000">
                <a:srgbClr val="FFFFFF">
                  <a:alpha val="11764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20;p11">
            <a:extLst>
              <a:ext uri="{FF2B5EF4-FFF2-40B4-BE49-F238E27FC236}">
                <a16:creationId xmlns:a16="http://schemas.microsoft.com/office/drawing/2014/main" id="{29EE2E66-C69B-4744-AE5F-3332EB070F84}"/>
              </a:ext>
            </a:extLst>
          </p:cNvPr>
          <p:cNvSpPr/>
          <p:nvPr/>
        </p:nvSpPr>
        <p:spPr>
          <a:xfrm flipH="1" flipV="1">
            <a:off x="1554190" y="2436869"/>
            <a:ext cx="3587199" cy="952707"/>
          </a:xfrm>
          <a:custGeom>
            <a:avLst/>
            <a:gdLst/>
            <a:ahLst/>
            <a:cxnLst/>
            <a:rect l="l" t="t" r="r" b="b"/>
            <a:pathLst>
              <a:path w="202358" h="202406" extrusionOk="0">
                <a:moveTo>
                  <a:pt x="0" y="35689"/>
                </a:moveTo>
                <a:lnTo>
                  <a:pt x="0" y="203865"/>
                </a:lnTo>
                <a:lnTo>
                  <a:pt x="202358" y="168176"/>
                </a:lnTo>
                <a:lnTo>
                  <a:pt x="202358" y="0"/>
                </a:lnTo>
                <a:lnTo>
                  <a:pt x="0" y="35689"/>
                </a:lnTo>
                <a:close/>
              </a:path>
            </a:pathLst>
          </a:custGeom>
          <a:gradFill>
            <a:gsLst>
              <a:gs pos="0">
                <a:srgbClr val="FFFFFF">
                  <a:alpha val="11764"/>
                </a:srgbClr>
              </a:gs>
              <a:gs pos="100000">
                <a:srgbClr val="FFFFFF">
                  <a:alpha val="4705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1;p11">
            <a:extLst>
              <a:ext uri="{FF2B5EF4-FFF2-40B4-BE49-F238E27FC236}">
                <a16:creationId xmlns:a16="http://schemas.microsoft.com/office/drawing/2014/main" id="{B8E35377-FC75-4982-AFE5-1830CA9BF7D3}"/>
              </a:ext>
            </a:extLst>
          </p:cNvPr>
          <p:cNvSpPr/>
          <p:nvPr/>
        </p:nvSpPr>
        <p:spPr>
          <a:xfrm>
            <a:off x="2971981" y="1"/>
            <a:ext cx="5137047" cy="901893"/>
          </a:xfrm>
          <a:custGeom>
            <a:avLst/>
            <a:gdLst/>
            <a:ahLst/>
            <a:cxnLst/>
            <a:rect l="l" t="t" r="r" b="b"/>
            <a:pathLst>
              <a:path w="1203732" h="211335" extrusionOk="0">
                <a:moveTo>
                  <a:pt x="251070" y="0"/>
                </a:moveTo>
                <a:lnTo>
                  <a:pt x="0" y="44281"/>
                </a:lnTo>
                <a:lnTo>
                  <a:pt x="0" y="212457"/>
                </a:lnTo>
                <a:lnTo>
                  <a:pt x="1204612" y="0"/>
                </a:lnTo>
                <a:lnTo>
                  <a:pt x="251070" y="0"/>
                </a:lnTo>
                <a:close/>
              </a:path>
            </a:pathLst>
          </a:custGeom>
          <a:gradFill>
            <a:gsLst>
              <a:gs pos="0">
                <a:srgbClr val="00001A">
                  <a:alpha val="7843"/>
                </a:srgbClr>
              </a:gs>
              <a:gs pos="100000">
                <a:srgbClr val="00001A">
                  <a:alpha val="1960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463CD-9393-4CBF-AC34-2BC5D51D6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956" y="63107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DINOT-Bold" panose="020B0804020101020102" pitchFamily="34" charset="0"/>
                <a:cs typeface="DINOT-Bold" panose="020B0804020101020102" pitchFamily="34" charset="0"/>
              </a:defRPr>
            </a:lvl1pPr>
          </a:lstStyle>
          <a:p>
            <a:fld id="{6AF73F2D-DC13-4ACD-8100-8D03B3ADFE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54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6A4F"/>
            </a:gs>
            <a:gs pos="38000">
              <a:srgbClr val="32B04A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71980" y="4218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Google Shape;117;p11">
            <a:extLst>
              <a:ext uri="{FF2B5EF4-FFF2-40B4-BE49-F238E27FC236}">
                <a16:creationId xmlns:a16="http://schemas.microsoft.com/office/drawing/2014/main" id="{2B5C17C1-47AB-4925-BEC4-0F0444361812}"/>
              </a:ext>
            </a:extLst>
          </p:cNvPr>
          <p:cNvSpPr/>
          <p:nvPr/>
        </p:nvSpPr>
        <p:spPr>
          <a:xfrm>
            <a:off x="-4467" y="-1498"/>
            <a:ext cx="12196229" cy="6859498"/>
          </a:xfrm>
          <a:custGeom>
            <a:avLst/>
            <a:gdLst/>
            <a:ahLst/>
            <a:cxnLst/>
            <a:rect l="l" t="t" r="r" b="b"/>
            <a:pathLst>
              <a:path w="2856819" h="1607343" extrusionOk="0">
                <a:moveTo>
                  <a:pt x="0" y="1607344"/>
                </a:moveTo>
                <a:lnTo>
                  <a:pt x="2856819" y="1607344"/>
                </a:lnTo>
                <a:lnTo>
                  <a:pt x="2856819" y="0"/>
                </a:lnTo>
                <a:lnTo>
                  <a:pt x="2854505" y="0"/>
                </a:lnTo>
                <a:lnTo>
                  <a:pt x="0" y="503447"/>
                </a:lnTo>
                <a:lnTo>
                  <a:pt x="0" y="16073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8;p11">
            <a:extLst>
              <a:ext uri="{FF2B5EF4-FFF2-40B4-BE49-F238E27FC236}">
                <a16:creationId xmlns:a16="http://schemas.microsoft.com/office/drawing/2014/main" id="{3E83BDAA-69ED-4B75-8F7A-1114D8B90BCD}"/>
              </a:ext>
            </a:extLst>
          </p:cNvPr>
          <p:cNvSpPr/>
          <p:nvPr/>
        </p:nvSpPr>
        <p:spPr>
          <a:xfrm>
            <a:off x="238" y="1190020"/>
            <a:ext cx="1365223" cy="952708"/>
          </a:xfrm>
          <a:custGeom>
            <a:avLst/>
            <a:gdLst/>
            <a:ahLst/>
            <a:cxnLst/>
            <a:rect l="l" t="t" r="r" b="b"/>
            <a:pathLst>
              <a:path w="319904" h="223242" extrusionOk="0">
                <a:moveTo>
                  <a:pt x="0" y="56421"/>
                </a:moveTo>
                <a:lnTo>
                  <a:pt x="0" y="224597"/>
                </a:lnTo>
                <a:lnTo>
                  <a:pt x="319904" y="168176"/>
                </a:lnTo>
                <a:lnTo>
                  <a:pt x="319904" y="0"/>
                </a:lnTo>
                <a:lnTo>
                  <a:pt x="0" y="56421"/>
                </a:lnTo>
                <a:close/>
              </a:path>
            </a:pathLst>
          </a:custGeom>
          <a:gradFill>
            <a:gsLst>
              <a:gs pos="0">
                <a:srgbClr val="00001A">
                  <a:alpha val="1960"/>
                </a:srgbClr>
              </a:gs>
              <a:gs pos="100000">
                <a:srgbClr val="00001A">
                  <a:alpha val="7843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19;p11">
            <a:extLst>
              <a:ext uri="{FF2B5EF4-FFF2-40B4-BE49-F238E27FC236}">
                <a16:creationId xmlns:a16="http://schemas.microsoft.com/office/drawing/2014/main" id="{BBA80547-B1A6-4AD4-81D1-532A5D61EA53}"/>
              </a:ext>
            </a:extLst>
          </p:cNvPr>
          <p:cNvSpPr/>
          <p:nvPr/>
        </p:nvSpPr>
        <p:spPr>
          <a:xfrm>
            <a:off x="6286616" y="1"/>
            <a:ext cx="5892680" cy="1035273"/>
          </a:xfrm>
          <a:custGeom>
            <a:avLst/>
            <a:gdLst/>
            <a:ahLst/>
            <a:cxnLst/>
            <a:rect l="l" t="t" r="r" b="b"/>
            <a:pathLst>
              <a:path w="1380795" h="242589" extrusionOk="0">
                <a:moveTo>
                  <a:pt x="427914" y="0"/>
                </a:moveTo>
                <a:lnTo>
                  <a:pt x="0" y="75471"/>
                </a:lnTo>
                <a:lnTo>
                  <a:pt x="0" y="243647"/>
                </a:lnTo>
                <a:lnTo>
                  <a:pt x="1381458" y="0"/>
                </a:lnTo>
                <a:lnTo>
                  <a:pt x="427914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4705"/>
                </a:srgbClr>
              </a:gs>
              <a:gs pos="100000">
                <a:srgbClr val="FFFFFF">
                  <a:alpha val="11764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20;p11">
            <a:extLst>
              <a:ext uri="{FF2B5EF4-FFF2-40B4-BE49-F238E27FC236}">
                <a16:creationId xmlns:a16="http://schemas.microsoft.com/office/drawing/2014/main" id="{29EE2E66-C69B-4744-AE5F-3332EB070F84}"/>
              </a:ext>
            </a:extLst>
          </p:cNvPr>
          <p:cNvSpPr/>
          <p:nvPr/>
        </p:nvSpPr>
        <p:spPr>
          <a:xfrm flipH="1" flipV="1">
            <a:off x="1554190" y="2436869"/>
            <a:ext cx="3587199" cy="952707"/>
          </a:xfrm>
          <a:custGeom>
            <a:avLst/>
            <a:gdLst/>
            <a:ahLst/>
            <a:cxnLst/>
            <a:rect l="l" t="t" r="r" b="b"/>
            <a:pathLst>
              <a:path w="202358" h="202406" extrusionOk="0">
                <a:moveTo>
                  <a:pt x="0" y="35689"/>
                </a:moveTo>
                <a:lnTo>
                  <a:pt x="0" y="203865"/>
                </a:lnTo>
                <a:lnTo>
                  <a:pt x="202358" y="168176"/>
                </a:lnTo>
                <a:lnTo>
                  <a:pt x="202358" y="0"/>
                </a:lnTo>
                <a:lnTo>
                  <a:pt x="0" y="35689"/>
                </a:lnTo>
                <a:close/>
              </a:path>
            </a:pathLst>
          </a:custGeom>
          <a:gradFill>
            <a:gsLst>
              <a:gs pos="0">
                <a:srgbClr val="FFFFFF">
                  <a:alpha val="11764"/>
                </a:srgbClr>
              </a:gs>
              <a:gs pos="100000">
                <a:srgbClr val="FFFFFF">
                  <a:alpha val="4705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1;p11">
            <a:extLst>
              <a:ext uri="{FF2B5EF4-FFF2-40B4-BE49-F238E27FC236}">
                <a16:creationId xmlns:a16="http://schemas.microsoft.com/office/drawing/2014/main" id="{B8E35377-FC75-4982-AFE5-1830CA9BF7D3}"/>
              </a:ext>
            </a:extLst>
          </p:cNvPr>
          <p:cNvSpPr/>
          <p:nvPr/>
        </p:nvSpPr>
        <p:spPr>
          <a:xfrm>
            <a:off x="2971981" y="1"/>
            <a:ext cx="5137047" cy="901893"/>
          </a:xfrm>
          <a:custGeom>
            <a:avLst/>
            <a:gdLst/>
            <a:ahLst/>
            <a:cxnLst/>
            <a:rect l="l" t="t" r="r" b="b"/>
            <a:pathLst>
              <a:path w="1203732" h="211335" extrusionOk="0">
                <a:moveTo>
                  <a:pt x="251070" y="0"/>
                </a:moveTo>
                <a:lnTo>
                  <a:pt x="0" y="44281"/>
                </a:lnTo>
                <a:lnTo>
                  <a:pt x="0" y="212457"/>
                </a:lnTo>
                <a:lnTo>
                  <a:pt x="1204612" y="0"/>
                </a:lnTo>
                <a:lnTo>
                  <a:pt x="251070" y="0"/>
                </a:lnTo>
                <a:close/>
              </a:path>
            </a:pathLst>
          </a:custGeom>
          <a:gradFill>
            <a:gsLst>
              <a:gs pos="0">
                <a:srgbClr val="00001A">
                  <a:alpha val="7843"/>
                </a:srgbClr>
              </a:gs>
              <a:gs pos="100000">
                <a:srgbClr val="00001A">
                  <a:alpha val="1960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463CD-9393-4CBF-AC34-2BC5D51D6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956" y="63107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DINOT-Bold" panose="020B0804020101020102" pitchFamily="34" charset="0"/>
                <a:cs typeface="DINOT-Bold" panose="020B0804020101020102" pitchFamily="34" charset="0"/>
              </a:defRPr>
            </a:lvl1pPr>
          </a:lstStyle>
          <a:p>
            <a:fld id="{6AF73F2D-DC13-4ACD-8100-8D03B3ADFE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3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2B04A"/>
            </a:gs>
            <a:gs pos="100000">
              <a:srgbClr val="006A4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5E071-01FA-49B6-85B2-C294FCDDD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66D39-4E3E-48C2-8926-F247F8742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1F83A-1A1F-45D0-A2A2-70FF77800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9B3F2-A1C5-4DDC-983D-C563FE933B90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FBDA4-120B-4547-A74E-EBE5A594C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D490A-F757-454D-9935-BB1284AE0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0D7D2-FAD1-4593-92DD-F775DA94F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92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2B04A"/>
            </a:gs>
            <a:gs pos="100000">
              <a:srgbClr val="006A4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5E071-01FA-49B6-85B2-C294FCDDD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66D39-4E3E-48C2-8926-F247F8742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1F83A-1A1F-45D0-A2A2-70FF77800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9B3F2-A1C5-4DDC-983D-C563FE933B90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FBDA4-120B-4547-A74E-EBE5A594C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D490A-F757-454D-9935-BB1284AE0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0D7D2-FAD1-4593-92DD-F775DA94F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53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naf.org/abou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careertech.org/career-cluster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hyperlink" Target="https://learning.naf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8.sv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image" Target="../media/image66.svg"/><Relationship Id="rId5" Type="http://schemas.openxmlformats.org/officeDocument/2006/relationships/image" Target="../media/image47.jpe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sv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naf.org/about/our-approach/future-ready-skills/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naf.org/innovation-and-products/naftrack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hyperlink" Target="https://ash.naf.org/public/downloadable-resource/index/wbl-participation-tracker-and-reflection-form-overview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sh.naf.org/public/wbl/tracker-resource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5.xml"/><Relationship Id="rId1" Type="http://schemas.openxmlformats.org/officeDocument/2006/relationships/video" Target="https://www.youtube.com/embed/G95XeVBZnbo?feature=oembed" TargetMode="External"/><Relationship Id="rId6" Type="http://schemas.openxmlformats.org/officeDocument/2006/relationships/image" Target="../media/image78.png"/><Relationship Id="rId5" Type="http://schemas.openxmlformats.org/officeDocument/2006/relationships/hyperlink" Target="https://www.knopro.org/" TargetMode="External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naf.org/about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hyperlink" Target="https://www.knopro.org/" TargetMode="External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jpeg"/><Relationship Id="rId22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nopro.or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nopro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sh.naf.org/public/downloadable-resource/index/fast-track-pacing-guid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ash.naf.org/public/downloadable-resource/index/yop-roadmap-one-pager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sh.naf.org/public/downloadable-resource/index/fast-track-pacing-guid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hyperlink" Target="https://assets.ctfassets.net/mb5xi7u8wemi/2AGKGsZ2r9REVZLlQlfBBq/d0a20021542cfdaddb7568bbcd77acd9/Fast_Track_Pacing_Guide.pdf" TargetMode="External"/><Relationship Id="rId4" Type="http://schemas.openxmlformats.org/officeDocument/2006/relationships/image" Target="../media/image102.png"/><Relationship Id="rId9" Type="http://schemas.openxmlformats.org/officeDocument/2006/relationships/hyperlink" Target="https://assets.ctfassets.net/mb5xi7u8wemi/4aYObfsLlpnVbPrRtDhOA2/86952734abae1a207758870474c68529/Fast_Track_Application_Checklist.pdf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sh.naf.org/public/downloadable-resource/index/aoe-courses-one-pager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hyperlink" Target="https://ash.naf.org/public/downloadable-resource/index/aoit-courses-one-pag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11" Type="http://schemas.openxmlformats.org/officeDocument/2006/relationships/hyperlink" Target="https://ash.naf.org/public/downloadable-resource/index/aoht-courses-one-pager" TargetMode="External"/><Relationship Id="rId5" Type="http://schemas.openxmlformats.org/officeDocument/2006/relationships/image" Target="../media/image25.png"/><Relationship Id="rId10" Type="http://schemas.openxmlformats.org/officeDocument/2006/relationships/hyperlink" Target="https://ash.naf.org/public/downloadable-resource/index/aohs-courses-one-pager" TargetMode="External"/><Relationship Id="rId4" Type="http://schemas.openxmlformats.org/officeDocument/2006/relationships/image" Target="../media/image24.png"/><Relationship Id="rId9" Type="http://schemas.openxmlformats.org/officeDocument/2006/relationships/hyperlink" Target="https://ash.naf.org/public/downloadable-resource/index/aof-courses-one-pager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7" Type="http://schemas.openxmlformats.org/officeDocument/2006/relationships/hyperlink" Target="https://ash.naf.org/public/downloadable-resource/index/adt-prep-guid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naf.org/start-a-naf-academy/interest-survey/" TargetMode="External"/><Relationship Id="rId5" Type="http://schemas.openxmlformats.org/officeDocument/2006/relationships/hyperlink" Target="mailto:jgeisler@naf.org" TargetMode="External"/><Relationship Id="rId4" Type="http://schemas.openxmlformats.org/officeDocument/2006/relationships/image" Target="../media/image11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ash.naf.org/public/downloadable-resource/index/NAFTrack-Certification-Internships" TargetMode="External"/><Relationship Id="rId3" Type="http://schemas.openxmlformats.org/officeDocument/2006/relationships/image" Target="../media/image117.jpg"/><Relationship Id="rId7" Type="http://schemas.openxmlformats.org/officeDocument/2006/relationships/hyperlink" Target="https://ash.naf.org/public/downloadable-resource/index/wbl-key-concept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ash.naf.org/public/downloadable-resource/index/knopro-one-pager" TargetMode="External"/><Relationship Id="rId5" Type="http://schemas.openxmlformats.org/officeDocument/2006/relationships/hyperlink" Target="https://ash.naf.org/public/downloadable-resource/index/alumni-benefits-one-pager" TargetMode="External"/><Relationship Id="rId10" Type="http://schemas.openxmlformats.org/officeDocument/2006/relationships/hyperlink" Target="https://ash.naf.org/public/downloadable-resource/index/naf-design" TargetMode="External"/><Relationship Id="rId4" Type="http://schemas.openxmlformats.org/officeDocument/2006/relationships/hyperlink" Target="https://ash.naf.org/public/downloadable-resource/index/about-naf" TargetMode="External"/><Relationship Id="rId9" Type="http://schemas.openxmlformats.org/officeDocument/2006/relationships/hyperlink" Target="https://naf.org/our-academies/start-a-naf-academy/benefits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5.xml"/><Relationship Id="rId1" Type="http://schemas.openxmlformats.org/officeDocument/2006/relationships/video" Target="https://www.youtube.com/embed/gwh0lR5F1l0?feature=oembed" TargetMode="External"/><Relationship Id="rId4" Type="http://schemas.openxmlformats.org/officeDocument/2006/relationships/image" Target="../media/image11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hyperlink" Target="https://ash.naf.org/public/downloadable-resource/index/aoht-courses-one-pager" TargetMode="External"/><Relationship Id="rId3" Type="http://schemas.openxmlformats.org/officeDocument/2006/relationships/hyperlink" Target="https://ash.naf.org/public/learning" TargetMode="External"/><Relationship Id="rId7" Type="http://schemas.openxmlformats.org/officeDocument/2006/relationships/image" Target="../media/image25.png"/><Relationship Id="rId12" Type="http://schemas.openxmlformats.org/officeDocument/2006/relationships/hyperlink" Target="https://ash.naf.org/public/downloadable-resource/index/aohs-courses-one-page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11" Type="http://schemas.openxmlformats.org/officeDocument/2006/relationships/hyperlink" Target="https://ash.naf.org/public/downloadable-resource/index/aof-courses-one-pager" TargetMode="External"/><Relationship Id="rId5" Type="http://schemas.openxmlformats.org/officeDocument/2006/relationships/image" Target="../media/image23.png"/><Relationship Id="rId10" Type="http://schemas.openxmlformats.org/officeDocument/2006/relationships/hyperlink" Target="https://ash.naf.org/public/downloadable-resource/index/aoe-courses-one-pager" TargetMode="External"/><Relationship Id="rId4" Type="http://schemas.openxmlformats.org/officeDocument/2006/relationships/image" Target="../media/image39.jpeg"/><Relationship Id="rId9" Type="http://schemas.openxmlformats.org/officeDocument/2006/relationships/image" Target="../media/image27.png"/><Relationship Id="rId14" Type="http://schemas.openxmlformats.org/officeDocument/2006/relationships/hyperlink" Target="https://ash.naf.org/public/downloadable-resource/index/aoit-courses-one-pag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young person in a black shirt&#10;&#10;AI-generated content may be incorrect.">
            <a:extLst>
              <a:ext uri="{FF2B5EF4-FFF2-40B4-BE49-F238E27FC236}">
                <a16:creationId xmlns:a16="http://schemas.microsoft.com/office/drawing/2014/main" id="{E8B7856C-6B58-85F8-AC2E-AF9D15FE66D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2" t="5107" r="8936" b="-5107"/>
          <a:stretch>
            <a:fillRect/>
          </a:stretch>
        </p:blipFill>
        <p:spPr>
          <a:xfrm>
            <a:off x="-1239253" y="-111420"/>
            <a:ext cx="7335253" cy="7498884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9E4DBB9-CA33-A62B-A73A-412E5C8ACCE8}"/>
              </a:ext>
            </a:extLst>
          </p:cNvPr>
          <p:cNvSpPr txBox="1">
            <a:spLocks/>
          </p:cNvSpPr>
          <p:nvPr/>
        </p:nvSpPr>
        <p:spPr>
          <a:xfrm>
            <a:off x="5981345" y="225034"/>
            <a:ext cx="3093344" cy="59093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6A0893-9A37-105B-863D-32CA3CD3FFD7}"/>
              </a:ext>
            </a:extLst>
          </p:cNvPr>
          <p:cNvSpPr txBox="1">
            <a:spLocks/>
          </p:cNvSpPr>
          <p:nvPr/>
        </p:nvSpPr>
        <p:spPr>
          <a:xfrm>
            <a:off x="6394526" y="1455821"/>
            <a:ext cx="5317958" cy="4042611"/>
          </a:xfrm>
          <a:prstGeom prst="rect">
            <a:avLst/>
          </a:prstGeom>
          <a:noFill/>
          <a:ln w="38100">
            <a:solidFill>
              <a:srgbClr val="32B04A"/>
            </a:solidFill>
          </a:ln>
        </p:spPr>
        <p:txBody>
          <a:bodyPr vert="horz" lIns="182880" tIns="182880" rIns="182880" bIns="1828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OT" panose="020B0504020101020102" pitchFamily="34" charset="0"/>
                <a:ea typeface="Tahoma" panose="020B0604030504040204" pitchFamily="34" charset="0"/>
                <a:cs typeface="DINOT" panose="020B0504020101020102" pitchFamily="34" charset="0"/>
              </a:rPr>
              <a:t>We aim to provide access to opportunities for high school students and their communities by bringing schools and businesses together to better prepare students for college, career, and future success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OT" panose="020B0504020101020102" pitchFamily="34" charset="0"/>
                <a:ea typeface="Tahoma" panose="020B0604030504040204" pitchFamily="34" charset="0"/>
                <a:cs typeface="DINOT" panose="020B0504020101020102" pitchFamily="34" charset="0"/>
              </a:rPr>
              <a:t>.        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DINOT" panose="020B0504020101020102" pitchFamily="34" charset="0"/>
              <a:ea typeface="Tahoma" panose="020B0604030504040204" pitchFamily="34" charset="0"/>
              <a:cs typeface="DINOT" panose="020B0504020101020102" pitchFamily="34" charset="0"/>
            </a:endParaRPr>
          </a:p>
        </p:txBody>
      </p:sp>
      <p:pic>
        <p:nvPicPr>
          <p:cNvPr id="11" name="object 6">
            <a:extLst>
              <a:ext uri="{FF2B5EF4-FFF2-40B4-BE49-F238E27FC236}">
                <a16:creationId xmlns:a16="http://schemas.microsoft.com/office/drawing/2014/main" id="{D5C5F9AD-0E45-507D-6AB4-D8E77283B8D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35543" y="6276577"/>
            <a:ext cx="2028824" cy="2285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3341BA3-ED40-4538-8AAF-D48CAB15C5D2}"/>
              </a:ext>
            </a:extLst>
          </p:cNvPr>
          <p:cNvGrpSpPr/>
          <p:nvPr/>
        </p:nvGrpSpPr>
        <p:grpSpPr>
          <a:xfrm>
            <a:off x="10702717" y="6467343"/>
            <a:ext cx="1055015" cy="284264"/>
            <a:chOff x="10702717" y="6467343"/>
            <a:chExt cx="1055015" cy="284264"/>
          </a:xfrm>
        </p:grpSpPr>
        <p:sp>
          <p:nvSpPr>
            <p:cNvPr id="13" name="TextBox 19">
              <a:extLst>
                <a:ext uri="{FF2B5EF4-FFF2-40B4-BE49-F238E27FC236}">
                  <a16:creationId xmlns:a16="http://schemas.microsoft.com/office/drawing/2014/main" id="{B586C10E-C7A2-3244-FC5E-4CA3F9FD6843}"/>
                </a:ext>
              </a:extLst>
            </p:cNvPr>
            <p:cNvSpPr txBox="1"/>
            <p:nvPr/>
          </p:nvSpPr>
          <p:spPr>
            <a:xfrm>
              <a:off x="10702717" y="6467343"/>
              <a:ext cx="1055015" cy="1678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NAF.org</a:t>
              </a: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0CD98CA8-70F7-8710-93E0-5EE5FA9EBA5B}"/>
                </a:ext>
              </a:extLst>
            </p:cNvPr>
            <p:cNvSpPr/>
            <p:nvPr/>
          </p:nvSpPr>
          <p:spPr>
            <a:xfrm>
              <a:off x="10801140" y="6566941"/>
              <a:ext cx="810043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19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252A1-7835-735B-E671-1D4AC41E6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5E21BC0C-D7CD-6141-DAA6-9B034B4D1B77}"/>
              </a:ext>
            </a:extLst>
          </p:cNvPr>
          <p:cNvSpPr txBox="1"/>
          <p:nvPr/>
        </p:nvSpPr>
        <p:spPr>
          <a:xfrm>
            <a:off x="192505" y="6173900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A70A5E-3AFA-71D1-D3BA-613A7256448F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7694731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Career </a:t>
            </a:r>
            <a:r>
              <a:rPr lang="en-US" sz="4200" b="1" dirty="0">
                <a:solidFill>
                  <a:srgbClr val="32B0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Pathways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7832A76A-0AE1-69E2-0C91-58D2A076B157}"/>
              </a:ext>
            </a:extLst>
          </p:cNvPr>
          <p:cNvSpPr txBox="1">
            <a:spLocks/>
          </p:cNvSpPr>
          <p:nvPr/>
        </p:nvSpPr>
        <p:spPr>
          <a:xfrm>
            <a:off x="9225005" y="6492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76BBBB-BE6A-8659-7FD3-A75361567108}"/>
              </a:ext>
            </a:extLst>
          </p:cNvPr>
          <p:cNvSpPr txBox="1"/>
          <p:nvPr/>
        </p:nvSpPr>
        <p:spPr>
          <a:xfrm>
            <a:off x="253176" y="4218900"/>
            <a:ext cx="5800725" cy="2295052"/>
          </a:xfrm>
          <a:prstGeom prst="rect">
            <a:avLst/>
          </a:prstGeom>
          <a:ln w="19050">
            <a:solidFill>
              <a:srgbClr val="006A4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Advanced Manufacturing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Supply Chain &amp; Transportation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Arts, Entertainment, &amp; Design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Hospitality, Events, &amp; Tourism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Financial Services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761905-DD0B-71EB-A0F9-A54948F47D10}"/>
              </a:ext>
            </a:extLst>
          </p:cNvPr>
          <p:cNvGrpSpPr/>
          <p:nvPr/>
        </p:nvGrpSpPr>
        <p:grpSpPr>
          <a:xfrm>
            <a:off x="2733035" y="3591652"/>
            <a:ext cx="2948463" cy="520738"/>
            <a:chOff x="2589768" y="3426671"/>
            <a:chExt cx="2948463" cy="520738"/>
          </a:xfrm>
        </p:grpSpPr>
        <p:sp>
          <p:nvSpPr>
            <p:cNvPr id="8" name="Straight Connector 3">
              <a:extLst>
                <a:ext uri="{FF2B5EF4-FFF2-40B4-BE49-F238E27FC236}">
                  <a16:creationId xmlns:a16="http://schemas.microsoft.com/office/drawing/2014/main" id="{CDC1EAA7-190E-257A-225A-4F007673A2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9768" y="3426671"/>
              <a:ext cx="2948463" cy="52073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948463" y="0"/>
                  </a:moveTo>
                  <a:lnTo>
                    <a:pt x="2948463" y="277469"/>
                  </a:lnTo>
                  <a:lnTo>
                    <a:pt x="0" y="277469"/>
                  </a:lnTo>
                  <a:lnTo>
                    <a:pt x="0" y="520738"/>
                  </a:lnTo>
                </a:path>
              </a:pathLst>
            </a:custGeom>
            <a:noFill/>
            <a:ln w="19050">
              <a:solidFill>
                <a:srgbClr val="006A4F"/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Straight Connector 4">
              <a:extLst>
                <a:ext uri="{FF2B5EF4-FFF2-40B4-BE49-F238E27FC236}">
                  <a16:creationId xmlns:a16="http://schemas.microsoft.com/office/drawing/2014/main" id="{BC049AD3-2E8C-7843-6DF1-8A1F1EE32E1D}"/>
                </a:ext>
              </a:extLst>
            </p:cNvPr>
            <p:cNvSpPr txBox="1"/>
            <p:nvPr/>
          </p:nvSpPr>
          <p:spPr>
            <a:xfrm>
              <a:off x="3989010" y="3684283"/>
              <a:ext cx="149978" cy="5513"/>
            </a:xfrm>
            <a:prstGeom prst="rect">
              <a:avLst/>
            </a:prstGeom>
            <a:ln w="19050">
              <a:solidFill>
                <a:srgbClr val="006A4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marR="0" lvl="0" indent="0" algn="ctr" defTabSz="222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10DBE4-982A-FD82-B3CC-9D3BEBA1C49A}"/>
              </a:ext>
            </a:extLst>
          </p:cNvPr>
          <p:cNvGrpSpPr/>
          <p:nvPr/>
        </p:nvGrpSpPr>
        <p:grpSpPr>
          <a:xfrm flipH="1">
            <a:off x="6504687" y="3598550"/>
            <a:ext cx="2948463" cy="520738"/>
            <a:chOff x="2589768" y="3426671"/>
            <a:chExt cx="2948463" cy="520738"/>
          </a:xfrm>
        </p:grpSpPr>
        <p:sp>
          <p:nvSpPr>
            <p:cNvPr id="21" name="Straight Connector 3">
              <a:extLst>
                <a:ext uri="{FF2B5EF4-FFF2-40B4-BE49-F238E27FC236}">
                  <a16:creationId xmlns:a16="http://schemas.microsoft.com/office/drawing/2014/main" id="{A3F7D4D7-5C7A-F7B0-A4E7-AFC8EC445F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9768" y="3426671"/>
              <a:ext cx="2948463" cy="52073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948463" y="0"/>
                  </a:moveTo>
                  <a:lnTo>
                    <a:pt x="2948463" y="277469"/>
                  </a:lnTo>
                  <a:lnTo>
                    <a:pt x="0" y="277469"/>
                  </a:lnTo>
                  <a:lnTo>
                    <a:pt x="0" y="520738"/>
                  </a:lnTo>
                </a:path>
              </a:pathLst>
            </a:custGeom>
            <a:noFill/>
            <a:ln w="19050">
              <a:solidFill>
                <a:srgbClr val="006A4F"/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Straight Connector 4">
              <a:extLst>
                <a:ext uri="{FF2B5EF4-FFF2-40B4-BE49-F238E27FC236}">
                  <a16:creationId xmlns:a16="http://schemas.microsoft.com/office/drawing/2014/main" id="{F63E5473-359B-D149-17D7-73060211A56F}"/>
                </a:ext>
              </a:extLst>
            </p:cNvPr>
            <p:cNvSpPr txBox="1"/>
            <p:nvPr/>
          </p:nvSpPr>
          <p:spPr>
            <a:xfrm>
              <a:off x="3989010" y="3684283"/>
              <a:ext cx="149978" cy="5513"/>
            </a:xfrm>
            <a:prstGeom prst="rect">
              <a:avLst/>
            </a:prstGeom>
            <a:ln w="19050">
              <a:solidFill>
                <a:srgbClr val="006A4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marR="0" lvl="0" indent="0" algn="ctr" defTabSz="222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2B7F55E-4052-BE6A-256A-CBCE72A92D0B}"/>
              </a:ext>
            </a:extLst>
          </p:cNvPr>
          <p:cNvSpPr txBox="1"/>
          <p:nvPr/>
        </p:nvSpPr>
        <p:spPr>
          <a:xfrm>
            <a:off x="6266788" y="4218900"/>
            <a:ext cx="5800725" cy="2295052"/>
          </a:xfrm>
          <a:prstGeom prst="rect">
            <a:avLst/>
          </a:prstGeom>
          <a:ln w="19050">
            <a:solidFill>
              <a:srgbClr val="006A4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Healthcare &amp; Human Services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Service &amp; Safety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Agriculture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 &amp; Natural Resources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 Technology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Marketing &amp; Sales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 &amp; Entrepreneurship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850A92-A67D-A07C-3AE8-3713C75E71E1}"/>
              </a:ext>
            </a:extLst>
          </p:cNvPr>
          <p:cNvSpPr txBox="1"/>
          <p:nvPr/>
        </p:nvSpPr>
        <p:spPr>
          <a:xfrm>
            <a:off x="3444949" y="1236156"/>
            <a:ext cx="855454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addition to NAF’s five core career themes, academy offerings have expanded to include the 14 career clusters and associated pathways that align with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Career Clusters Framework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as well as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State-Approved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career pathway courses.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282B2B7-F3E0-4235-AE50-081B058A4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r="2884"/>
          <a:stretch/>
        </p:blipFill>
        <p:spPr>
          <a:xfrm>
            <a:off x="528399" y="1628412"/>
            <a:ext cx="2625139" cy="1856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900FBD-2988-5CBC-62DA-6F491315E1CA}"/>
              </a:ext>
            </a:extLst>
          </p:cNvPr>
          <p:cNvSpPr txBox="1"/>
          <p:nvPr/>
        </p:nvSpPr>
        <p:spPr>
          <a:xfrm>
            <a:off x="3645947" y="2897345"/>
            <a:ext cx="8017654" cy="584775"/>
          </a:xfrm>
          <a:prstGeom prst="rect">
            <a:avLst/>
          </a:prstGeom>
          <a:noFill/>
          <a:ln w="19050">
            <a:solidFill>
              <a:srgbClr val="006A4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Career Clusters Framework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allowing academies to tailor pathways to local workforce needs.</a:t>
            </a:r>
          </a:p>
        </p:txBody>
      </p:sp>
      <p:sp>
        <p:nvSpPr>
          <p:cNvPr id="32" name="Rectangle 31">
            <a:hlinkClick r:id="rId4"/>
            <a:extLst>
              <a:ext uri="{FF2B5EF4-FFF2-40B4-BE49-F238E27FC236}">
                <a16:creationId xmlns:a16="http://schemas.microsoft.com/office/drawing/2014/main" id="{F2ABE949-F226-74C8-094F-3127D7282917}"/>
              </a:ext>
            </a:extLst>
          </p:cNvPr>
          <p:cNvSpPr/>
          <p:nvPr/>
        </p:nvSpPr>
        <p:spPr>
          <a:xfrm>
            <a:off x="6657974" y="1990726"/>
            <a:ext cx="5076825" cy="2952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B04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092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DE465-7B74-647A-49DC-42CB6BB7E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753C511-D396-0DC6-B39A-D8BB2480A67F}"/>
              </a:ext>
            </a:extLst>
          </p:cNvPr>
          <p:cNvSpPr txBox="1"/>
          <p:nvPr/>
        </p:nvSpPr>
        <p:spPr>
          <a:xfrm>
            <a:off x="192505" y="6173900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105C2-1631-E29A-7DFC-42BC7D0318E4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7694731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Expedition?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97;p17">
            <a:extLst>
              <a:ext uri="{FF2B5EF4-FFF2-40B4-BE49-F238E27FC236}">
                <a16:creationId xmlns:a16="http://schemas.microsoft.com/office/drawing/2014/main" id="{739243B5-5224-CA93-CEF5-0785F186D000}"/>
              </a:ext>
            </a:extLst>
          </p:cNvPr>
          <p:cNvSpPr txBox="1"/>
          <p:nvPr/>
        </p:nvSpPr>
        <p:spPr>
          <a:xfrm>
            <a:off x="619434" y="1579645"/>
            <a:ext cx="10029842" cy="76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arlow Medium"/>
              </a:rPr>
              <a:t>It’s a </a:t>
            </a: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arlow"/>
              </a:rPr>
              <a:t>student-centered, career-connected, </a:t>
            </a:r>
            <a:r>
              <a:rPr kumimoji="0" lang="en" sz="2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arlow"/>
              </a:rPr>
              <a:t>authentic </a:t>
            </a: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arlow"/>
              </a:rPr>
              <a:t>project-based learning experience</a:t>
            </a:r>
            <a:r>
              <a:rPr kumimoji="0" lang="en" sz="2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arlow Medium"/>
              </a:rPr>
              <a:t> designed to:</a:t>
            </a:r>
            <a:endParaRPr kumimoji="0" sz="220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A364414-046D-B88C-1182-146F4801F26D}"/>
              </a:ext>
            </a:extLst>
          </p:cNvPr>
          <p:cNvGrpSpPr/>
          <p:nvPr/>
        </p:nvGrpSpPr>
        <p:grpSpPr>
          <a:xfrm>
            <a:off x="5898538" y="2524462"/>
            <a:ext cx="5433136" cy="1005840"/>
            <a:chOff x="6179681" y="2487280"/>
            <a:chExt cx="5433136" cy="1005840"/>
          </a:xfrm>
        </p:grpSpPr>
        <p:pic>
          <p:nvPicPr>
            <p:cNvPr id="9" name="Google Shape;98;p1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0D06EC74-C308-A200-D92F-37EC6438E07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24405" t="28384" r="64600" b="50507"/>
            <a:stretch/>
          </p:blipFill>
          <p:spPr>
            <a:xfrm>
              <a:off x="6179681" y="2487280"/>
              <a:ext cx="923648" cy="10058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00;p17">
              <a:extLst>
                <a:ext uri="{FF2B5EF4-FFF2-40B4-BE49-F238E27FC236}">
                  <a16:creationId xmlns:a16="http://schemas.microsoft.com/office/drawing/2014/main" id="{70C36A12-F183-E2B3-CCEC-B2FB7B00922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103329" y="2805529"/>
              <a:ext cx="4509488" cy="369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Barlow Medium"/>
                </a:rPr>
                <a:t>Energizes Learners To Explore Careers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675BF0-CA5E-18E3-6729-2786B1A06178}"/>
              </a:ext>
            </a:extLst>
          </p:cNvPr>
          <p:cNvGrpSpPr/>
          <p:nvPr/>
        </p:nvGrpSpPr>
        <p:grpSpPr>
          <a:xfrm>
            <a:off x="5898538" y="3605839"/>
            <a:ext cx="5253972" cy="1005840"/>
            <a:chOff x="6136430" y="3521911"/>
            <a:chExt cx="5253972" cy="1005840"/>
          </a:xfrm>
        </p:grpSpPr>
        <p:pic>
          <p:nvPicPr>
            <p:cNvPr id="10" name="Google Shape;99;p1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8D3440C5-D1A6-40B1-67BA-5C9747D497A9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24057" t="61908" r="65184" b="16984"/>
            <a:stretch/>
          </p:blipFill>
          <p:spPr>
            <a:xfrm>
              <a:off x="6136430" y="3521911"/>
              <a:ext cx="903819" cy="10058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01;p17">
              <a:extLst>
                <a:ext uri="{FF2B5EF4-FFF2-40B4-BE49-F238E27FC236}">
                  <a16:creationId xmlns:a16="http://schemas.microsoft.com/office/drawing/2014/main" id="{C9FDF8D8-B689-807D-B9AE-528525A2049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103329" y="3840160"/>
              <a:ext cx="4287073" cy="369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Barlow Medium"/>
                </a:rPr>
                <a:t>Inspires Imagination &amp; Innovation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A2DE91-D474-4B72-6E4F-74D51C6F5EFA}"/>
              </a:ext>
            </a:extLst>
          </p:cNvPr>
          <p:cNvGrpSpPr/>
          <p:nvPr/>
        </p:nvGrpSpPr>
        <p:grpSpPr>
          <a:xfrm>
            <a:off x="917602" y="2524462"/>
            <a:ext cx="4614404" cy="1005840"/>
            <a:chOff x="1160365" y="2569648"/>
            <a:chExt cx="4614404" cy="1005840"/>
          </a:xfrm>
        </p:grpSpPr>
        <p:pic>
          <p:nvPicPr>
            <p:cNvPr id="13" name="Google Shape;98;p17">
              <a:extLst>
                <a:ext uri="{FF2B5EF4-FFF2-40B4-BE49-F238E27FC236}">
                  <a16:creationId xmlns:a16="http://schemas.microsoft.com/office/drawing/2014/main" id="{B6F93B58-CD04-BF13-4CAE-2E9EF4CEEC8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0" r="4460"/>
            <a:stretch/>
          </p:blipFill>
          <p:spPr>
            <a:xfrm>
              <a:off x="1160365" y="2569648"/>
              <a:ext cx="923648" cy="10058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00;p17">
              <a:extLst>
                <a:ext uri="{FF2B5EF4-FFF2-40B4-BE49-F238E27FC236}">
                  <a16:creationId xmlns:a16="http://schemas.microsoft.com/office/drawing/2014/main" id="{3C5F6AB6-3DA4-0D09-3EE5-D09D4DDBBF4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46042" y="2887897"/>
              <a:ext cx="3528727" cy="369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Barlow Medium"/>
                </a:rPr>
                <a:t>Encourages Voice &amp; Choice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33CED2-5A25-EA48-8D06-272DDA46D190}"/>
              </a:ext>
            </a:extLst>
          </p:cNvPr>
          <p:cNvGrpSpPr/>
          <p:nvPr/>
        </p:nvGrpSpPr>
        <p:grpSpPr>
          <a:xfrm>
            <a:off x="917602" y="3605839"/>
            <a:ext cx="4311655" cy="1005840"/>
            <a:chOff x="1155494" y="3525482"/>
            <a:chExt cx="4311655" cy="1005840"/>
          </a:xfrm>
        </p:grpSpPr>
        <p:pic>
          <p:nvPicPr>
            <p:cNvPr id="15" name="Google Shape;98;p17">
              <a:extLst>
                <a:ext uri="{FF2B5EF4-FFF2-40B4-BE49-F238E27FC236}">
                  <a16:creationId xmlns:a16="http://schemas.microsoft.com/office/drawing/2014/main" id="{3AF91C28-13D3-7756-0574-1F9A2532127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5" r="4585"/>
            <a:stretch/>
          </p:blipFill>
          <p:spPr>
            <a:xfrm>
              <a:off x="1155494" y="3525482"/>
              <a:ext cx="923648" cy="10058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00;p17">
              <a:extLst>
                <a:ext uri="{FF2B5EF4-FFF2-40B4-BE49-F238E27FC236}">
                  <a16:creationId xmlns:a16="http://schemas.microsoft.com/office/drawing/2014/main" id="{2334E3F1-9536-7D65-A7A2-C52F139F967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46042" y="3843731"/>
              <a:ext cx="3221107" cy="369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Barlow Medium"/>
                </a:rPr>
                <a:t>Promotes Learner Agency</a:t>
              </a:r>
            </a:p>
          </p:txBody>
        </p:sp>
      </p:grpSp>
      <p:pic>
        <p:nvPicPr>
          <p:cNvPr id="18" name="Picture 6">
            <a:extLst>
              <a:ext uri="{FF2B5EF4-FFF2-40B4-BE49-F238E27FC236}">
                <a16:creationId xmlns:a16="http://schemas.microsoft.com/office/drawing/2014/main" id="{A62DF171-75D4-B6AD-55E7-AF9D8AB0F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46" y="4848013"/>
            <a:ext cx="1711266" cy="171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24A9EC-0824-D3E8-B863-1AD3C138EDEC}"/>
              </a:ext>
            </a:extLst>
          </p:cNvPr>
          <p:cNvSpPr txBox="1"/>
          <p:nvPr/>
        </p:nvSpPr>
        <p:spPr>
          <a:xfrm>
            <a:off x="4115424" y="5135228"/>
            <a:ext cx="6829407" cy="11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009EC9"/>
                </a:solidFill>
                <a:effectLst/>
                <a:uLnTx/>
                <a:uFillTx/>
                <a:latin typeface="Tahoma" panose="020B0604030504040204" pitchFamily="34" charset="0"/>
                <a:ea typeface="DINOT" panose="020B0504020101020102" pitchFamily="34" charset="0"/>
                <a:cs typeface="Times New Roman" panose="02020603050405020304" pitchFamily="18" charset="0"/>
              </a:rPr>
              <a:t>REFLECT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DINOT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DINOT" panose="020B0504020101020102" pitchFamily="34" charset="0"/>
                <a:cs typeface="Times New Roman" panose="02020603050405020304" pitchFamily="18" charset="0"/>
              </a:rPr>
              <a:t>about your skills, learning goals, and purpose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DINOT" panose="020B0504020101020102" pitchFamily="34" charset="0"/>
              <a:ea typeface="DINOT" panose="020B0504020101020102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DINOT" panose="020B0504020101020102" pitchFamily="34" charset="0"/>
                <a:cs typeface="Times New Roman" panose="02020603050405020304" pitchFamily="18" charset="0"/>
              </a:rPr>
              <a:t>STRETCH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DINOT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DINOT" panose="020B0504020101020102" pitchFamily="34" charset="0"/>
                <a:cs typeface="Times New Roman" panose="02020603050405020304" pitchFamily="18" charset="0"/>
              </a:rPr>
              <a:t>your knowledge and skills through active learning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DINOT" panose="020B0504020101020102" pitchFamily="34" charset="0"/>
              <a:ea typeface="DINOT" panose="020B0504020101020102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DINOT" panose="020B0504020101020102" pitchFamily="34" charset="0"/>
                <a:cs typeface="Times New Roman" panose="02020603050405020304" pitchFamily="18" charset="0"/>
              </a:rPr>
              <a:t>SHOWCASE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DINOT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DINOT" panose="020B0504020101020102" pitchFamily="34" charset="0"/>
                <a:cs typeface="Times New Roman" panose="02020603050405020304" pitchFamily="18" charset="0"/>
              </a:rPr>
              <a:t>your innovations and learning in a dynamic way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DINOT" panose="020B0504020101020102" pitchFamily="34" charset="0"/>
              <a:ea typeface="DINOT" panose="020B0504020101020102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DINOT" panose="020B0504020101020102" pitchFamily="34" charset="0"/>
                <a:cs typeface="Times New Roman" panose="02020603050405020304" pitchFamily="18" charset="0"/>
              </a:rPr>
              <a:t>INNOVATE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DINOT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DINOT" panose="020B0504020101020102" pitchFamily="34" charset="0"/>
                <a:cs typeface="Times New Roman" panose="02020603050405020304" pitchFamily="18" charset="0"/>
              </a:rPr>
              <a:t>and iterate solutions for real-world challenges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DINOT" panose="020B0504020101020102" pitchFamily="34" charset="0"/>
              <a:ea typeface="DINOT" panose="020B0504020101020102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511D70B9-E9AE-F11A-7C1E-04D76436A800}"/>
              </a:ext>
            </a:extLst>
          </p:cNvPr>
          <p:cNvSpPr txBox="1">
            <a:spLocks/>
          </p:cNvSpPr>
          <p:nvPr/>
        </p:nvSpPr>
        <p:spPr>
          <a:xfrm>
            <a:off x="9225005" y="6492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482B5F-837D-1CBE-4924-2BDA4E8FF084}"/>
              </a:ext>
            </a:extLst>
          </p:cNvPr>
          <p:cNvGrpSpPr/>
          <p:nvPr/>
        </p:nvGrpSpPr>
        <p:grpSpPr>
          <a:xfrm>
            <a:off x="9008973" y="910199"/>
            <a:ext cx="2918758" cy="584775"/>
            <a:chOff x="9008973" y="910199"/>
            <a:chExt cx="2918758" cy="5847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926FDE-E1E9-90E1-DE95-D5E21E44E7FD}"/>
                </a:ext>
              </a:extLst>
            </p:cNvPr>
            <p:cNvSpPr txBox="1"/>
            <p:nvPr/>
          </p:nvSpPr>
          <p:spPr>
            <a:xfrm>
              <a:off x="9008973" y="910199"/>
              <a:ext cx="2918758" cy="58477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Barlow Medium"/>
                  <a:ea typeface="+mn-ea"/>
                  <a:cs typeface="+mn-cs"/>
                </a:rPr>
                <a:t>See all our Expeditions on 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Barlow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LEARNING.NAF.ORG</a:t>
              </a:r>
            </a:p>
          </p:txBody>
        </p:sp>
        <p:sp>
          <p:nvSpPr>
            <p:cNvPr id="3" name="Rectangle 2">
              <a:hlinkClick r:id="rId7"/>
              <a:extLst>
                <a:ext uri="{FF2B5EF4-FFF2-40B4-BE49-F238E27FC236}">
                  <a16:creationId xmlns:a16="http://schemas.microsoft.com/office/drawing/2014/main" id="{8D97CEE3-18B9-E699-6CA4-5BBCE24D78AE}"/>
                </a:ext>
              </a:extLst>
            </p:cNvPr>
            <p:cNvSpPr/>
            <p:nvPr/>
          </p:nvSpPr>
          <p:spPr>
            <a:xfrm>
              <a:off x="9560012" y="1231579"/>
              <a:ext cx="1771662" cy="1687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82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6CFB9-E689-B8F7-FFDC-2C6B08C53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>
            <a:extLst>
              <a:ext uri="{FF2B5EF4-FFF2-40B4-BE49-F238E27FC236}">
                <a16:creationId xmlns:a16="http://schemas.microsoft.com/office/drawing/2014/main" id="{B5C24091-6F05-2589-A77B-D689BC70D556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43C78-618E-32E8-E513-6FE93D039BE0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Work-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B556379B-F9FD-33FF-583D-01A09F376BD6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8A1B364-A651-9FA8-98F7-D3EF47E576AC}"/>
              </a:ext>
            </a:extLst>
          </p:cNvPr>
          <p:cNvGrpSpPr/>
          <p:nvPr/>
        </p:nvGrpSpPr>
        <p:grpSpPr>
          <a:xfrm>
            <a:off x="323462" y="1761936"/>
            <a:ext cx="3006829" cy="4673258"/>
            <a:chOff x="142452" y="2338635"/>
            <a:chExt cx="3006829" cy="467325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85651DC-EC96-1406-394A-E85A0B5819D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9239" y="3148635"/>
              <a:ext cx="2710042" cy="1635221"/>
              <a:chOff x="7702695" y="1158996"/>
              <a:chExt cx="2953602" cy="1271535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6B39AD79-21C0-6B68-1C74-02EA5E23A6E3}"/>
                  </a:ext>
                </a:extLst>
              </p:cNvPr>
              <p:cNvGrpSpPr/>
              <p:nvPr/>
            </p:nvGrpSpPr>
            <p:grpSpPr>
              <a:xfrm>
                <a:off x="7708034" y="1158996"/>
                <a:ext cx="1905711" cy="327946"/>
                <a:chOff x="7679430" y="1274815"/>
                <a:chExt cx="1905711" cy="327946"/>
              </a:xfrm>
            </p:grpSpPr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C33FF3A6-431B-AE27-B70C-5EAF4C81D40F}"/>
                    </a:ext>
                  </a:extLst>
                </p:cNvPr>
                <p:cNvSpPr txBox="1"/>
                <p:nvPr/>
              </p:nvSpPr>
              <p:spPr>
                <a:xfrm>
                  <a:off x="8074283" y="1274815"/>
                  <a:ext cx="1510858" cy="303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26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Interaction</a:t>
                  </a:r>
                </a:p>
              </p:txBody>
            </p:sp>
            <p:pic>
              <p:nvPicPr>
                <p:cNvPr id="57" name="Graphic 56" descr="Checkmark with solid fill">
                  <a:extLst>
                    <a:ext uri="{FF2B5EF4-FFF2-40B4-BE49-F238E27FC236}">
                      <a16:creationId xmlns:a16="http://schemas.microsoft.com/office/drawing/2014/main" id="{5DA941CC-B424-6370-2299-25B6550098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79430" y="1306703"/>
                  <a:ext cx="274320" cy="296058"/>
                </a:xfrm>
                <a:prstGeom prst="rect">
                  <a:avLst/>
                </a:prstGeom>
              </p:spPr>
            </p:pic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5F6BD1B-AE48-A08C-9594-7F72EE65B3A3}"/>
                  </a:ext>
                </a:extLst>
              </p:cNvPr>
              <p:cNvGrpSpPr/>
              <p:nvPr/>
            </p:nvGrpSpPr>
            <p:grpSpPr>
              <a:xfrm>
                <a:off x="7702695" y="2125425"/>
                <a:ext cx="2250816" cy="305106"/>
                <a:chOff x="7618857" y="2412844"/>
                <a:chExt cx="2250816" cy="305106"/>
              </a:xfrm>
            </p:grpSpPr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350DBD6-32DC-8853-688D-5BCE5A51AA4E}"/>
                    </a:ext>
                  </a:extLst>
                </p:cNvPr>
                <p:cNvSpPr txBox="1"/>
                <p:nvPr/>
              </p:nvSpPr>
              <p:spPr>
                <a:xfrm>
                  <a:off x="8010563" y="2412844"/>
                  <a:ext cx="1859110" cy="303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26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Outcome-Driven</a:t>
                  </a:r>
                </a:p>
              </p:txBody>
            </p:sp>
            <p:pic>
              <p:nvPicPr>
                <p:cNvPr id="55" name="Graphic 54" descr="Checkmark with solid fill">
                  <a:extLst>
                    <a:ext uri="{FF2B5EF4-FFF2-40B4-BE49-F238E27FC236}">
                      <a16:creationId xmlns:a16="http://schemas.microsoft.com/office/drawing/2014/main" id="{8FE934E2-2845-0BFF-10E4-7A1FB8CB9F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18857" y="2421892"/>
                  <a:ext cx="274320" cy="296058"/>
                </a:xfrm>
                <a:prstGeom prst="rect">
                  <a:avLst/>
                </a:prstGeom>
              </p:spPr>
            </p:pic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7892AEA1-0021-0D3F-10F0-855C67034AA7}"/>
                  </a:ext>
                </a:extLst>
              </p:cNvPr>
              <p:cNvGrpSpPr/>
              <p:nvPr/>
            </p:nvGrpSpPr>
            <p:grpSpPr>
              <a:xfrm>
                <a:off x="7702695" y="1481140"/>
                <a:ext cx="2953602" cy="337731"/>
                <a:chOff x="7586907" y="1730992"/>
                <a:chExt cx="2953602" cy="337731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EECE5AB-AEAC-8179-DC3B-44A1E91D2B66}"/>
                    </a:ext>
                  </a:extLst>
                </p:cNvPr>
                <p:cNvSpPr txBox="1"/>
                <p:nvPr/>
              </p:nvSpPr>
              <p:spPr>
                <a:xfrm>
                  <a:off x="7962009" y="1730992"/>
                  <a:ext cx="2578500" cy="303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26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Preparation &amp; Reflection</a:t>
                  </a:r>
                </a:p>
              </p:txBody>
            </p:sp>
            <p:pic>
              <p:nvPicPr>
                <p:cNvPr id="53" name="Graphic 52" descr="Checkmark with solid fill">
                  <a:extLst>
                    <a:ext uri="{FF2B5EF4-FFF2-40B4-BE49-F238E27FC236}">
                      <a16:creationId xmlns:a16="http://schemas.microsoft.com/office/drawing/2014/main" id="{A7043E11-B9A4-2BC2-B00D-7ADCFB23B2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6907" y="1772665"/>
                  <a:ext cx="274320" cy="296058"/>
                </a:xfrm>
                <a:prstGeom prst="rect">
                  <a:avLst/>
                </a:prstGeom>
              </p:spPr>
            </p:pic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382C8A7-1F18-2415-D65B-CE5035C0CC41}"/>
                  </a:ext>
                </a:extLst>
              </p:cNvPr>
              <p:cNvGrpSpPr/>
              <p:nvPr/>
            </p:nvGrpSpPr>
            <p:grpSpPr>
              <a:xfrm>
                <a:off x="7702695" y="1803283"/>
                <a:ext cx="2784031" cy="310520"/>
                <a:chOff x="7628940" y="2066384"/>
                <a:chExt cx="2784031" cy="310520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0230645-CD17-2F58-A890-27D49E262B93}"/>
                    </a:ext>
                  </a:extLst>
                </p:cNvPr>
                <p:cNvSpPr txBox="1"/>
                <p:nvPr/>
              </p:nvSpPr>
              <p:spPr>
                <a:xfrm>
                  <a:off x="8000895" y="2066384"/>
                  <a:ext cx="2412076" cy="303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26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Classroom-Connected</a:t>
                  </a:r>
                </a:p>
              </p:txBody>
            </p:sp>
            <p:pic>
              <p:nvPicPr>
                <p:cNvPr id="51" name="Graphic 50" descr="Checkmark with solid fill">
                  <a:extLst>
                    <a:ext uri="{FF2B5EF4-FFF2-40B4-BE49-F238E27FC236}">
                      <a16:creationId xmlns:a16="http://schemas.microsoft.com/office/drawing/2014/main" id="{1ABDAFE9-89E0-476D-02B0-3BF45FC0CC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28940" y="2080846"/>
                  <a:ext cx="274320" cy="296058"/>
                </a:xfrm>
                <a:prstGeom prst="rect">
                  <a:avLst/>
                </a:prstGeom>
              </p:spPr>
            </p:pic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B525BF5-726A-CD8A-9866-970F987906D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2452" y="2338635"/>
              <a:ext cx="2707577" cy="759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Standards of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 Quality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WBL:</a:t>
              </a:r>
            </a:p>
          </p:txBody>
        </p:sp>
        <p:pic>
          <p:nvPicPr>
            <p:cNvPr id="45" name="Picture 44" descr="A group of people sitting in chairs&#10;&#10;Description automatically generated">
              <a:extLst>
                <a:ext uri="{FF2B5EF4-FFF2-40B4-BE49-F238E27FC236}">
                  <a16:creationId xmlns:a16="http://schemas.microsoft.com/office/drawing/2014/main" id="{3D333929-B422-1E21-0503-99B31AF86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77" y="4928865"/>
              <a:ext cx="2209131" cy="2083028"/>
            </a:xfrm>
            <a:prstGeom prst="ellipse">
              <a:avLst/>
            </a:prstGeom>
            <a:solidFill>
              <a:srgbClr val="005480"/>
            </a:solidFill>
            <a:ln w="76200">
              <a:solidFill>
                <a:srgbClr val="7030A0"/>
              </a:solidFill>
            </a:ln>
            <a:effectLst/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F57E807-8EAF-6794-03BE-EBAFA5C1154D}"/>
              </a:ext>
            </a:extLst>
          </p:cNvPr>
          <p:cNvGrpSpPr/>
          <p:nvPr/>
        </p:nvGrpSpPr>
        <p:grpSpPr>
          <a:xfrm>
            <a:off x="3684850" y="1112273"/>
            <a:ext cx="7965088" cy="5590742"/>
            <a:chOff x="3753093" y="1439388"/>
            <a:chExt cx="7965088" cy="5590742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69433D2-DA1A-2ABA-DC8B-68258671E7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53093" y="1823145"/>
              <a:ext cx="7965088" cy="5206985"/>
              <a:chOff x="2445950" y="1503080"/>
              <a:chExt cx="8588806" cy="5614714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EB93BA8-A898-2965-10C2-7C9B3A2380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445950" y="1503080"/>
                <a:ext cx="8588806" cy="5614714"/>
                <a:chOff x="1768350" y="1612107"/>
                <a:chExt cx="8828406" cy="5771356"/>
              </a:xfrm>
            </p:grpSpPr>
            <p:grpSp>
              <p:nvGrpSpPr>
                <p:cNvPr id="89" name="object 6">
                  <a:extLst>
                    <a:ext uri="{FF2B5EF4-FFF2-40B4-BE49-F238E27FC236}">
                      <a16:creationId xmlns:a16="http://schemas.microsoft.com/office/drawing/2014/main" id="{587CA939-B276-FC3D-A615-CFA0D85024B5}"/>
                    </a:ext>
                  </a:extLst>
                </p:cNvPr>
                <p:cNvGrpSpPr/>
                <p:nvPr/>
              </p:nvGrpSpPr>
              <p:grpSpPr>
                <a:xfrm>
                  <a:off x="2333385" y="2340936"/>
                  <a:ext cx="7390002" cy="3553057"/>
                  <a:chOff x="2333384" y="1998037"/>
                  <a:chExt cx="7390002" cy="3553059"/>
                </a:xfrm>
              </p:grpSpPr>
              <p:pic>
                <p:nvPicPr>
                  <p:cNvPr id="115" name="object 7">
                    <a:extLst>
                      <a:ext uri="{FF2B5EF4-FFF2-40B4-BE49-F238E27FC236}">
                        <a16:creationId xmlns:a16="http://schemas.microsoft.com/office/drawing/2014/main" id="{DE459234-E895-0B56-DAE9-22B73B8EC1C1}"/>
                      </a:ext>
                    </a:extLst>
                  </p:cNvPr>
                  <p:cNvPicPr/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2379698" y="3373749"/>
                    <a:ext cx="685593" cy="685798"/>
                  </a:xfrm>
                  <a:prstGeom prst="rect">
                    <a:avLst/>
                  </a:prstGeom>
                </p:spPr>
              </p:pic>
              <p:pic>
                <p:nvPicPr>
                  <p:cNvPr id="116" name="object 8">
                    <a:extLst>
                      <a:ext uri="{FF2B5EF4-FFF2-40B4-BE49-F238E27FC236}">
                        <a16:creationId xmlns:a16="http://schemas.microsoft.com/office/drawing/2014/main" id="{76105596-CEB5-D1E9-E31C-C79A91841F3D}"/>
                      </a:ext>
                    </a:extLst>
                  </p:cNvPr>
                  <p:cNvPicPr/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2333384" y="2112834"/>
                    <a:ext cx="685593" cy="685791"/>
                  </a:xfrm>
                  <a:prstGeom prst="rect">
                    <a:avLst/>
                  </a:prstGeom>
                </p:spPr>
              </p:pic>
              <p:pic>
                <p:nvPicPr>
                  <p:cNvPr id="117" name="object 9">
                    <a:extLst>
                      <a:ext uri="{FF2B5EF4-FFF2-40B4-BE49-F238E27FC236}">
                        <a16:creationId xmlns:a16="http://schemas.microsoft.com/office/drawing/2014/main" id="{FF06E126-EA7D-1D08-15EF-A079D972ACBF}"/>
                      </a:ext>
                    </a:extLst>
                  </p:cNvPr>
                  <p:cNvPicPr/>
                  <p:nvPr/>
                </p:nvPicPr>
                <p:blipFill>
                  <a:blip r:embed="rId8" cstate="print"/>
                  <a:stretch>
                    <a:fillRect/>
                  </a:stretch>
                </p:blipFill>
                <p:spPr>
                  <a:xfrm>
                    <a:off x="6828689" y="2050821"/>
                    <a:ext cx="685797" cy="685791"/>
                  </a:xfrm>
                  <a:prstGeom prst="rect">
                    <a:avLst/>
                  </a:prstGeom>
                </p:spPr>
              </p:pic>
              <p:pic>
                <p:nvPicPr>
                  <p:cNvPr id="118" name="object 10">
                    <a:extLst>
                      <a:ext uri="{FF2B5EF4-FFF2-40B4-BE49-F238E27FC236}">
                        <a16:creationId xmlns:a16="http://schemas.microsoft.com/office/drawing/2014/main" id="{4F555F0C-1513-F408-ABD1-C0E9F93EB1F3}"/>
                      </a:ext>
                    </a:extLst>
                  </p:cNvPr>
                  <p:cNvPicPr/>
                  <p:nvPr/>
                </p:nvPicPr>
                <p:blipFill>
                  <a:blip r:embed="rId9" cstate="print"/>
                  <a:stretch>
                    <a:fillRect/>
                  </a:stretch>
                </p:blipFill>
                <p:spPr>
                  <a:xfrm>
                    <a:off x="9037587" y="1998037"/>
                    <a:ext cx="685798" cy="685789"/>
                  </a:xfrm>
                  <a:prstGeom prst="rect">
                    <a:avLst/>
                  </a:prstGeom>
                </p:spPr>
              </p:pic>
              <p:pic>
                <p:nvPicPr>
                  <p:cNvPr id="119" name="object 11">
                    <a:extLst>
                      <a:ext uri="{FF2B5EF4-FFF2-40B4-BE49-F238E27FC236}">
                        <a16:creationId xmlns:a16="http://schemas.microsoft.com/office/drawing/2014/main" id="{5C6F2549-5526-E21D-D7F5-227F88F380AD}"/>
                      </a:ext>
                    </a:extLst>
                  </p:cNvPr>
                  <p:cNvPicPr/>
                  <p:nvPr/>
                </p:nvPicPr>
                <p:blipFill>
                  <a:blip r:embed="rId10" cstate="print"/>
                  <a:stretch>
                    <a:fillRect/>
                  </a:stretch>
                </p:blipFill>
                <p:spPr>
                  <a:xfrm>
                    <a:off x="4506138" y="2050821"/>
                    <a:ext cx="685799" cy="685791"/>
                  </a:xfrm>
                  <a:prstGeom prst="rect">
                    <a:avLst/>
                  </a:prstGeom>
                </p:spPr>
              </p:pic>
              <p:pic>
                <p:nvPicPr>
                  <p:cNvPr id="120" name="object 12">
                    <a:extLst>
                      <a:ext uri="{FF2B5EF4-FFF2-40B4-BE49-F238E27FC236}">
                        <a16:creationId xmlns:a16="http://schemas.microsoft.com/office/drawing/2014/main" id="{3251B00F-D16F-D8FD-D9E9-F64C1E27F75C}"/>
                      </a:ext>
                    </a:extLst>
                  </p:cNvPr>
                  <p:cNvPicPr/>
                  <p:nvPr/>
                </p:nvPicPr>
                <p:blipFill>
                  <a:blip r:embed="rId11" cstate="print"/>
                  <a:stretch>
                    <a:fillRect/>
                  </a:stretch>
                </p:blipFill>
                <p:spPr>
                  <a:xfrm>
                    <a:off x="9037587" y="2996471"/>
                    <a:ext cx="685799" cy="685799"/>
                  </a:xfrm>
                  <a:prstGeom prst="rect">
                    <a:avLst/>
                  </a:prstGeom>
                </p:spPr>
              </p:pic>
              <p:pic>
                <p:nvPicPr>
                  <p:cNvPr id="121" name="object 13">
                    <a:extLst>
                      <a:ext uri="{FF2B5EF4-FFF2-40B4-BE49-F238E27FC236}">
                        <a16:creationId xmlns:a16="http://schemas.microsoft.com/office/drawing/2014/main" id="{53C6B935-E21E-A7EE-9B22-56E54066021E}"/>
                      </a:ext>
                    </a:extLst>
                  </p:cNvPr>
                  <p:cNvPicPr/>
                  <p:nvPr/>
                </p:nvPicPr>
                <p:blipFill>
                  <a:blip r:embed="rId12" cstate="print"/>
                  <a:stretch>
                    <a:fillRect/>
                  </a:stretch>
                </p:blipFill>
                <p:spPr>
                  <a:xfrm>
                    <a:off x="9037693" y="4865307"/>
                    <a:ext cx="685591" cy="685789"/>
                  </a:xfrm>
                  <a:prstGeom prst="rect">
                    <a:avLst/>
                  </a:prstGeom>
                </p:spPr>
              </p:pic>
              <p:pic>
                <p:nvPicPr>
                  <p:cNvPr id="122" name="object 14">
                    <a:extLst>
                      <a:ext uri="{FF2B5EF4-FFF2-40B4-BE49-F238E27FC236}">
                        <a16:creationId xmlns:a16="http://schemas.microsoft.com/office/drawing/2014/main" id="{D3380E10-4F8C-9706-6DE4-9431DFE2FAF3}"/>
                      </a:ext>
                    </a:extLst>
                  </p:cNvPr>
                  <p:cNvPicPr/>
                  <p:nvPr/>
                </p:nvPicPr>
                <p:blipFill>
                  <a:blip r:embed="rId13" cstate="print"/>
                  <a:stretch>
                    <a:fillRect/>
                  </a:stretch>
                </p:blipFill>
                <p:spPr>
                  <a:xfrm>
                    <a:off x="5633644" y="2032347"/>
                    <a:ext cx="685590" cy="685791"/>
                  </a:xfrm>
                  <a:prstGeom prst="rect">
                    <a:avLst/>
                  </a:prstGeom>
                </p:spPr>
              </p:pic>
              <p:pic>
                <p:nvPicPr>
                  <p:cNvPr id="123" name="object 15">
                    <a:extLst>
                      <a:ext uri="{FF2B5EF4-FFF2-40B4-BE49-F238E27FC236}">
                        <a16:creationId xmlns:a16="http://schemas.microsoft.com/office/drawing/2014/main" id="{AE4B77E6-79D3-371D-002A-FDFA20A0E138}"/>
                      </a:ext>
                    </a:extLst>
                  </p:cNvPr>
                  <p:cNvPicPr/>
                  <p:nvPr/>
                </p:nvPicPr>
                <p:blipFill>
                  <a:blip r:embed="rId14" cstate="print"/>
                  <a:stretch>
                    <a:fillRect/>
                  </a:stretch>
                </p:blipFill>
                <p:spPr>
                  <a:xfrm>
                    <a:off x="4849141" y="4754967"/>
                    <a:ext cx="685592" cy="685796"/>
                  </a:xfrm>
                  <a:prstGeom prst="rect">
                    <a:avLst/>
                  </a:prstGeom>
                </p:spPr>
              </p:pic>
              <p:pic>
                <p:nvPicPr>
                  <p:cNvPr id="124" name="object 16">
                    <a:extLst>
                      <a:ext uri="{FF2B5EF4-FFF2-40B4-BE49-F238E27FC236}">
                        <a16:creationId xmlns:a16="http://schemas.microsoft.com/office/drawing/2014/main" id="{E6C93D14-9955-EE5D-F02B-4E014DFFF540}"/>
                      </a:ext>
                    </a:extLst>
                  </p:cNvPr>
                  <p:cNvPicPr/>
                  <p:nvPr/>
                </p:nvPicPr>
                <p:blipFill>
                  <a:blip r:embed="rId15" cstate="print"/>
                  <a:stretch>
                    <a:fillRect/>
                  </a:stretch>
                </p:blipFill>
                <p:spPr>
                  <a:xfrm>
                    <a:off x="4887950" y="3387346"/>
                    <a:ext cx="685584" cy="685798"/>
                  </a:xfrm>
                  <a:prstGeom prst="rect">
                    <a:avLst/>
                  </a:prstGeom>
                </p:spPr>
              </p:pic>
              <p:pic>
                <p:nvPicPr>
                  <p:cNvPr id="125" name="object 17">
                    <a:extLst>
                      <a:ext uri="{FF2B5EF4-FFF2-40B4-BE49-F238E27FC236}">
                        <a16:creationId xmlns:a16="http://schemas.microsoft.com/office/drawing/2014/main" id="{D8B8FC56-A8C1-3879-A8C5-87253549C082}"/>
                      </a:ext>
                    </a:extLst>
                  </p:cNvPr>
                  <p:cNvPicPr/>
                  <p:nvPr/>
                </p:nvPicPr>
                <p:blipFill>
                  <a:blip r:embed="rId16" cstate="print"/>
                  <a:stretch>
                    <a:fillRect/>
                  </a:stretch>
                </p:blipFill>
                <p:spPr>
                  <a:xfrm>
                    <a:off x="2379698" y="4767597"/>
                    <a:ext cx="685796" cy="68579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0" name="object 18">
                  <a:extLst>
                    <a:ext uri="{FF2B5EF4-FFF2-40B4-BE49-F238E27FC236}">
                      <a16:creationId xmlns:a16="http://schemas.microsoft.com/office/drawing/2014/main" id="{0D686981-669C-B360-5970-F995D9B6E942}"/>
                    </a:ext>
                  </a:extLst>
                </p:cNvPr>
                <p:cNvSpPr txBox="1"/>
                <p:nvPr/>
              </p:nvSpPr>
              <p:spPr>
                <a:xfrm>
                  <a:off x="2139055" y="3176406"/>
                  <a:ext cx="1255775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Guest</a:t>
                  </a:r>
                  <a:r>
                    <a:rPr kumimoji="0" sz="1350" b="0" i="0" u="none" strike="noStrike" kern="1200" cap="none" spc="-35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</a:t>
                  </a: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Speaker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91" name="object 19">
                  <a:extLst>
                    <a:ext uri="{FF2B5EF4-FFF2-40B4-BE49-F238E27FC236}">
                      <a16:creationId xmlns:a16="http://schemas.microsoft.com/office/drawing/2014/main" id="{3584ECD4-EBAE-ADD4-4E87-808EB4B72ACB}"/>
                    </a:ext>
                  </a:extLst>
                </p:cNvPr>
                <p:cNvSpPr txBox="1"/>
                <p:nvPr/>
              </p:nvSpPr>
              <p:spPr>
                <a:xfrm>
                  <a:off x="2268367" y="4411507"/>
                  <a:ext cx="1067435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Career</a:t>
                  </a:r>
                  <a:r>
                    <a:rPr kumimoji="0" sz="1350" b="0" i="0" u="none" strike="noStrike" kern="1200" cap="none" spc="-35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</a:t>
                  </a:r>
                  <a:r>
                    <a:rPr kumimoji="0" sz="1350" b="0" i="0" u="none" strike="noStrike" kern="1200" cap="none" spc="-2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Fair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92" name="object 20">
                  <a:extLst>
                    <a:ext uri="{FF2B5EF4-FFF2-40B4-BE49-F238E27FC236}">
                      <a16:creationId xmlns:a16="http://schemas.microsoft.com/office/drawing/2014/main" id="{E908B248-297D-1223-F0A8-D7BC036AD1A5}"/>
                    </a:ext>
                  </a:extLst>
                </p:cNvPr>
                <p:cNvSpPr txBox="1"/>
                <p:nvPr/>
              </p:nvSpPr>
              <p:spPr>
                <a:xfrm>
                  <a:off x="2128702" y="5871155"/>
                  <a:ext cx="1223454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Worksite</a:t>
                  </a:r>
                  <a:r>
                    <a:rPr kumimoji="0" sz="1350" b="0" i="0" u="none" strike="noStrike" kern="1200" cap="none" spc="-85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</a:t>
                  </a:r>
                  <a:r>
                    <a:rPr kumimoji="0" sz="1350" b="0" i="0" u="none" strike="noStrike" kern="1200" cap="none" spc="-2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Tour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93" name="object 21">
                  <a:extLst>
                    <a:ext uri="{FF2B5EF4-FFF2-40B4-BE49-F238E27FC236}">
                      <a16:creationId xmlns:a16="http://schemas.microsoft.com/office/drawing/2014/main" id="{D5209EE6-FB5F-969D-D6E4-9670AEE21D3A}"/>
                    </a:ext>
                  </a:extLst>
                </p:cNvPr>
                <p:cNvSpPr txBox="1"/>
                <p:nvPr/>
              </p:nvSpPr>
              <p:spPr>
                <a:xfrm>
                  <a:off x="6690606" y="3116299"/>
                  <a:ext cx="1245816" cy="475458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65100" marR="5080" lvl="0" indent="-153035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Informational Interview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94" name="object 22">
                  <a:extLst>
                    <a:ext uri="{FF2B5EF4-FFF2-40B4-BE49-F238E27FC236}">
                      <a16:creationId xmlns:a16="http://schemas.microsoft.com/office/drawing/2014/main" id="{26B72565-FEDD-EF00-35A6-238EE8E09868}"/>
                    </a:ext>
                  </a:extLst>
                </p:cNvPr>
                <p:cNvSpPr txBox="1"/>
                <p:nvPr/>
              </p:nvSpPr>
              <p:spPr>
                <a:xfrm>
                  <a:off x="4353312" y="3114393"/>
                  <a:ext cx="1280333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Job</a:t>
                  </a:r>
                  <a:r>
                    <a:rPr kumimoji="0" sz="1350" b="0" i="0" u="none" strike="noStrike" kern="1200" cap="none" spc="-25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</a:t>
                  </a: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Shadow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95" name="object 23">
                  <a:extLst>
                    <a:ext uri="{FF2B5EF4-FFF2-40B4-BE49-F238E27FC236}">
                      <a16:creationId xmlns:a16="http://schemas.microsoft.com/office/drawing/2014/main" id="{525A2211-EBC2-DED9-9680-D9C66348905C}"/>
                    </a:ext>
                  </a:extLst>
                </p:cNvPr>
                <p:cNvSpPr txBox="1"/>
                <p:nvPr/>
              </p:nvSpPr>
              <p:spPr>
                <a:xfrm>
                  <a:off x="5607649" y="3095917"/>
                  <a:ext cx="968854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Mentorship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96" name="object 24">
                  <a:extLst>
                    <a:ext uri="{FF2B5EF4-FFF2-40B4-BE49-F238E27FC236}">
                      <a16:creationId xmlns:a16="http://schemas.microsoft.com/office/drawing/2014/main" id="{BAAC0F57-8386-0118-F58D-0B071F1DFF01}"/>
                    </a:ext>
                  </a:extLst>
                </p:cNvPr>
                <p:cNvSpPr txBox="1"/>
                <p:nvPr/>
              </p:nvSpPr>
              <p:spPr>
                <a:xfrm>
                  <a:off x="4458879" y="4425102"/>
                  <a:ext cx="1660981" cy="475458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39065" marR="5080" lvl="0" indent="-12700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Resume</a:t>
                  </a:r>
                  <a:r>
                    <a:rPr kumimoji="0" sz="1350" b="0" i="0" u="none" strike="noStrike" kern="1200" cap="none" spc="-55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</a:t>
                  </a: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Coaching/ </a:t>
                  </a: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Review</a:t>
                  </a:r>
                  <a:r>
                    <a:rPr kumimoji="0" sz="1350" b="0" i="0" u="none" strike="noStrike" kern="1200" cap="none" spc="-5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</a:t>
                  </a: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Session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97" name="object 25">
                  <a:extLst>
                    <a:ext uri="{FF2B5EF4-FFF2-40B4-BE49-F238E27FC236}">
                      <a16:creationId xmlns:a16="http://schemas.microsoft.com/office/drawing/2014/main" id="{5C7915D2-FF53-D4D3-F529-18306515BEBD}"/>
                    </a:ext>
                  </a:extLst>
                </p:cNvPr>
                <p:cNvSpPr txBox="1"/>
                <p:nvPr/>
              </p:nvSpPr>
              <p:spPr>
                <a:xfrm>
                  <a:off x="4579858" y="5846184"/>
                  <a:ext cx="1378192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Mock</a:t>
                  </a:r>
                  <a:r>
                    <a:rPr kumimoji="0" sz="1350" b="0" i="0" u="none" strike="noStrike" kern="1200" cap="none" spc="-2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</a:t>
                  </a: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Interview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98" name="object 26">
                  <a:extLst>
                    <a:ext uri="{FF2B5EF4-FFF2-40B4-BE49-F238E27FC236}">
                      <a16:creationId xmlns:a16="http://schemas.microsoft.com/office/drawing/2014/main" id="{2D39F70A-F482-32C6-9444-586155B64907}"/>
                    </a:ext>
                  </a:extLst>
                </p:cNvPr>
                <p:cNvSpPr txBox="1"/>
                <p:nvPr/>
              </p:nvSpPr>
              <p:spPr>
                <a:xfrm>
                  <a:off x="8965667" y="3061606"/>
                  <a:ext cx="980503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Internship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99" name="object 27">
                  <a:extLst>
                    <a:ext uri="{FF2B5EF4-FFF2-40B4-BE49-F238E27FC236}">
                      <a16:creationId xmlns:a16="http://schemas.microsoft.com/office/drawing/2014/main" id="{67533FDC-75E3-8B53-C2C5-8E8CE3EA50D1}"/>
                    </a:ext>
                  </a:extLst>
                </p:cNvPr>
                <p:cNvSpPr txBox="1"/>
                <p:nvPr/>
              </p:nvSpPr>
              <p:spPr>
                <a:xfrm>
                  <a:off x="9023299" y="3988514"/>
                  <a:ext cx="797560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Clinicals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100" name="object 28">
                  <a:extLst>
                    <a:ext uri="{FF2B5EF4-FFF2-40B4-BE49-F238E27FC236}">
                      <a16:creationId xmlns:a16="http://schemas.microsoft.com/office/drawing/2014/main" id="{9DF41FB3-6509-F687-8613-319A5ABB6760}"/>
                    </a:ext>
                  </a:extLst>
                </p:cNvPr>
                <p:cNvSpPr txBox="1"/>
                <p:nvPr/>
              </p:nvSpPr>
              <p:spPr>
                <a:xfrm>
                  <a:off x="8764178" y="5893972"/>
                  <a:ext cx="1408668" cy="475458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5080" lvl="0" indent="24511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Mentored </a:t>
                  </a: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Industry</a:t>
                  </a:r>
                  <a:r>
                    <a:rPr kumimoji="0" sz="1350" b="0" i="0" u="none" strike="noStrike" kern="1200" cap="none" spc="-5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</a:t>
                  </a: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Project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101" name="object 29">
                  <a:extLst>
                    <a:ext uri="{FF2B5EF4-FFF2-40B4-BE49-F238E27FC236}">
                      <a16:creationId xmlns:a16="http://schemas.microsoft.com/office/drawing/2014/main" id="{DC89D443-9DF0-3AC5-1E6B-22B3DE2BB5A5}"/>
                    </a:ext>
                  </a:extLst>
                </p:cNvPr>
                <p:cNvSpPr txBox="1"/>
                <p:nvPr/>
              </p:nvSpPr>
              <p:spPr>
                <a:xfrm>
                  <a:off x="6431338" y="4417704"/>
                  <a:ext cx="1445884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Skills</a:t>
                  </a: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Workshop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102" name="object 30">
                  <a:extLst>
                    <a:ext uri="{FF2B5EF4-FFF2-40B4-BE49-F238E27FC236}">
                      <a16:creationId xmlns:a16="http://schemas.microsoft.com/office/drawing/2014/main" id="{C971EEDE-45D5-F294-5562-3E69FF1A068D}"/>
                    </a:ext>
                  </a:extLst>
                </p:cNvPr>
                <p:cNvSpPr txBox="1"/>
                <p:nvPr/>
              </p:nvSpPr>
              <p:spPr>
                <a:xfrm>
                  <a:off x="6149831" y="5783660"/>
                  <a:ext cx="1786590" cy="475458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525780" marR="5080" lvl="0" indent="-513715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Partner</a:t>
                  </a: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</a:t>
                  </a: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Engagement Project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103" name="object 31">
                  <a:extLst>
                    <a:ext uri="{FF2B5EF4-FFF2-40B4-BE49-F238E27FC236}">
                      <a16:creationId xmlns:a16="http://schemas.microsoft.com/office/drawing/2014/main" id="{65914AF1-E7C9-52E5-6B13-5161457993AA}"/>
                    </a:ext>
                  </a:extLst>
                </p:cNvPr>
                <p:cNvSpPr txBox="1"/>
                <p:nvPr/>
              </p:nvSpPr>
              <p:spPr>
                <a:xfrm>
                  <a:off x="8802410" y="4974832"/>
                  <a:ext cx="1281007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Apprenticeship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grpSp>
              <p:nvGrpSpPr>
                <p:cNvPr id="104" name="object 32">
                  <a:extLst>
                    <a:ext uri="{FF2B5EF4-FFF2-40B4-BE49-F238E27FC236}">
                      <a16:creationId xmlns:a16="http://schemas.microsoft.com/office/drawing/2014/main" id="{3226D253-BF54-562B-A20A-9F99018DEE1C}"/>
                    </a:ext>
                  </a:extLst>
                </p:cNvPr>
                <p:cNvGrpSpPr/>
                <p:nvPr/>
              </p:nvGrpSpPr>
              <p:grpSpPr>
                <a:xfrm>
                  <a:off x="1768350" y="1612107"/>
                  <a:ext cx="8828406" cy="5771356"/>
                  <a:chOff x="1768350" y="1269208"/>
                  <a:chExt cx="8828405" cy="5771359"/>
                </a:xfrm>
              </p:grpSpPr>
              <p:pic>
                <p:nvPicPr>
                  <p:cNvPr id="108" name="object 33">
                    <a:extLst>
                      <a:ext uri="{FF2B5EF4-FFF2-40B4-BE49-F238E27FC236}">
                        <a16:creationId xmlns:a16="http://schemas.microsoft.com/office/drawing/2014/main" id="{BD65F886-E569-12B4-B9E4-8BA02C9DCA0F}"/>
                      </a:ext>
                    </a:extLst>
                  </p:cNvPr>
                  <p:cNvPicPr/>
                  <p:nvPr/>
                </p:nvPicPr>
                <p:blipFill>
                  <a:blip r:embed="rId17" cstate="print"/>
                  <a:stretch>
                    <a:fillRect/>
                  </a:stretch>
                </p:blipFill>
                <p:spPr>
                  <a:xfrm>
                    <a:off x="9037693" y="4017201"/>
                    <a:ext cx="685591" cy="685799"/>
                  </a:xfrm>
                  <a:prstGeom prst="rect">
                    <a:avLst/>
                  </a:prstGeom>
                </p:spPr>
              </p:pic>
              <p:pic>
                <p:nvPicPr>
                  <p:cNvPr id="109" name="object 34">
                    <a:extLst>
                      <a:ext uri="{FF2B5EF4-FFF2-40B4-BE49-F238E27FC236}">
                        <a16:creationId xmlns:a16="http://schemas.microsoft.com/office/drawing/2014/main" id="{D5F7EBCE-57EC-6045-6846-74A788D1AE39}"/>
                      </a:ext>
                    </a:extLst>
                  </p:cNvPr>
                  <p:cNvPicPr/>
                  <p:nvPr/>
                </p:nvPicPr>
                <p:blipFill>
                  <a:blip r:embed="rId18" cstate="print"/>
                  <a:stretch>
                    <a:fillRect/>
                  </a:stretch>
                </p:blipFill>
                <p:spPr>
                  <a:xfrm>
                    <a:off x="6645031" y="4692443"/>
                    <a:ext cx="685594" cy="685796"/>
                  </a:xfrm>
                  <a:prstGeom prst="rect">
                    <a:avLst/>
                  </a:prstGeom>
                </p:spPr>
              </p:pic>
              <p:pic>
                <p:nvPicPr>
                  <p:cNvPr id="110" name="object 35">
                    <a:extLst>
                      <a:ext uri="{FF2B5EF4-FFF2-40B4-BE49-F238E27FC236}">
                        <a16:creationId xmlns:a16="http://schemas.microsoft.com/office/drawing/2014/main" id="{F6881FB3-C6E6-076B-15F2-8C48B124DD2E}"/>
                      </a:ext>
                    </a:extLst>
                  </p:cNvPr>
                  <p:cNvPicPr/>
                  <p:nvPr/>
                </p:nvPicPr>
                <p:blipFill>
                  <a:blip r:embed="rId19" cstate="print"/>
                  <a:stretch>
                    <a:fillRect/>
                  </a:stretch>
                </p:blipFill>
                <p:spPr>
                  <a:xfrm>
                    <a:off x="6690605" y="3379947"/>
                    <a:ext cx="685594" cy="685798"/>
                  </a:xfrm>
                  <a:prstGeom prst="rect">
                    <a:avLst/>
                  </a:prstGeom>
                </p:spPr>
              </p:pic>
              <p:sp>
                <p:nvSpPr>
                  <p:cNvPr id="111" name="object 36">
                    <a:extLst>
                      <a:ext uri="{FF2B5EF4-FFF2-40B4-BE49-F238E27FC236}">
                        <a16:creationId xmlns:a16="http://schemas.microsoft.com/office/drawing/2014/main" id="{49A4E13E-8618-CD4A-F879-6FD13F8D26C7}"/>
                      </a:ext>
                    </a:extLst>
                  </p:cNvPr>
                  <p:cNvSpPr/>
                  <p:nvPr/>
                </p:nvSpPr>
                <p:spPr>
                  <a:xfrm>
                    <a:off x="1768350" y="1269208"/>
                    <a:ext cx="1917064" cy="4987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7064" h="4987925">
                        <a:moveTo>
                          <a:pt x="1916785" y="319468"/>
                        </a:moveTo>
                        <a:lnTo>
                          <a:pt x="1913321" y="272258"/>
                        </a:lnTo>
                        <a:lnTo>
                          <a:pt x="1903259" y="227200"/>
                        </a:lnTo>
                        <a:lnTo>
                          <a:pt x="1887093" y="184787"/>
                        </a:lnTo>
                        <a:lnTo>
                          <a:pt x="1865318" y="145513"/>
                        </a:lnTo>
                        <a:lnTo>
                          <a:pt x="1838426" y="109872"/>
                        </a:lnTo>
                        <a:lnTo>
                          <a:pt x="1806913" y="78359"/>
                        </a:lnTo>
                        <a:lnTo>
                          <a:pt x="1771272" y="51467"/>
                        </a:lnTo>
                        <a:lnTo>
                          <a:pt x="1731998" y="29691"/>
                        </a:lnTo>
                        <a:lnTo>
                          <a:pt x="1689585" y="13525"/>
                        </a:lnTo>
                        <a:lnTo>
                          <a:pt x="1644526" y="3463"/>
                        </a:lnTo>
                        <a:lnTo>
                          <a:pt x="1597317" y="0"/>
                        </a:lnTo>
                        <a:lnTo>
                          <a:pt x="319481" y="0"/>
                        </a:lnTo>
                        <a:lnTo>
                          <a:pt x="272271" y="3463"/>
                        </a:lnTo>
                        <a:lnTo>
                          <a:pt x="227212" y="13525"/>
                        </a:lnTo>
                        <a:lnTo>
                          <a:pt x="184797" y="29691"/>
                        </a:lnTo>
                        <a:lnTo>
                          <a:pt x="145521" y="51467"/>
                        </a:lnTo>
                        <a:lnTo>
                          <a:pt x="109879" y="78359"/>
                        </a:lnTo>
                        <a:lnTo>
                          <a:pt x="78364" y="109872"/>
                        </a:lnTo>
                        <a:lnTo>
                          <a:pt x="51471" y="145513"/>
                        </a:lnTo>
                        <a:lnTo>
                          <a:pt x="29693" y="184787"/>
                        </a:lnTo>
                        <a:lnTo>
                          <a:pt x="13526" y="227200"/>
                        </a:lnTo>
                        <a:lnTo>
                          <a:pt x="3464" y="272258"/>
                        </a:lnTo>
                        <a:lnTo>
                          <a:pt x="0" y="319468"/>
                        </a:lnTo>
                        <a:lnTo>
                          <a:pt x="0" y="4668240"/>
                        </a:lnTo>
                        <a:lnTo>
                          <a:pt x="3464" y="4715450"/>
                        </a:lnTo>
                        <a:lnTo>
                          <a:pt x="13526" y="4760508"/>
                        </a:lnTo>
                        <a:lnTo>
                          <a:pt x="29693" y="4802921"/>
                        </a:lnTo>
                        <a:lnTo>
                          <a:pt x="51471" y="4842196"/>
                        </a:lnTo>
                        <a:lnTo>
                          <a:pt x="78364" y="4877836"/>
                        </a:lnTo>
                        <a:lnTo>
                          <a:pt x="109879" y="4909350"/>
                        </a:lnTo>
                        <a:lnTo>
                          <a:pt x="145521" y="4936241"/>
                        </a:lnTo>
                        <a:lnTo>
                          <a:pt x="184797" y="4958017"/>
                        </a:lnTo>
                        <a:lnTo>
                          <a:pt x="227212" y="4974183"/>
                        </a:lnTo>
                        <a:lnTo>
                          <a:pt x="272271" y="4984245"/>
                        </a:lnTo>
                        <a:lnTo>
                          <a:pt x="319481" y="4987709"/>
                        </a:lnTo>
                        <a:lnTo>
                          <a:pt x="1597317" y="4987709"/>
                        </a:lnTo>
                        <a:lnTo>
                          <a:pt x="1644526" y="4984245"/>
                        </a:lnTo>
                        <a:lnTo>
                          <a:pt x="1689585" y="4974183"/>
                        </a:lnTo>
                        <a:lnTo>
                          <a:pt x="1731998" y="4958017"/>
                        </a:lnTo>
                        <a:lnTo>
                          <a:pt x="1771272" y="4936241"/>
                        </a:lnTo>
                        <a:lnTo>
                          <a:pt x="1806913" y="4909350"/>
                        </a:lnTo>
                        <a:lnTo>
                          <a:pt x="1838426" y="4877836"/>
                        </a:lnTo>
                        <a:lnTo>
                          <a:pt x="1865318" y="4842196"/>
                        </a:lnTo>
                        <a:lnTo>
                          <a:pt x="1887093" y="4802921"/>
                        </a:lnTo>
                        <a:lnTo>
                          <a:pt x="1903259" y="4760508"/>
                        </a:lnTo>
                        <a:lnTo>
                          <a:pt x="1913321" y="4715450"/>
                        </a:lnTo>
                        <a:lnTo>
                          <a:pt x="1916785" y="4668240"/>
                        </a:lnTo>
                        <a:lnTo>
                          <a:pt x="1916785" y="319468"/>
                        </a:lnTo>
                        <a:close/>
                      </a:path>
                    </a:pathLst>
                  </a:custGeom>
                  <a:ln w="38100">
                    <a:solidFill>
                      <a:srgbClr val="7030A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object 37">
                    <a:extLst>
                      <a:ext uri="{FF2B5EF4-FFF2-40B4-BE49-F238E27FC236}">
                        <a16:creationId xmlns:a16="http://schemas.microsoft.com/office/drawing/2014/main" id="{93CEA304-83D5-14B4-FB03-010DB3149691}"/>
                      </a:ext>
                    </a:extLst>
                  </p:cNvPr>
                  <p:cNvSpPr/>
                  <p:nvPr/>
                </p:nvSpPr>
                <p:spPr>
                  <a:xfrm>
                    <a:off x="8422094" y="1269208"/>
                    <a:ext cx="1917064" cy="4987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7065" h="4987925">
                        <a:moveTo>
                          <a:pt x="1916785" y="319468"/>
                        </a:moveTo>
                        <a:lnTo>
                          <a:pt x="1913321" y="272258"/>
                        </a:lnTo>
                        <a:lnTo>
                          <a:pt x="1903259" y="227200"/>
                        </a:lnTo>
                        <a:lnTo>
                          <a:pt x="1887093" y="184787"/>
                        </a:lnTo>
                        <a:lnTo>
                          <a:pt x="1865318" y="145513"/>
                        </a:lnTo>
                        <a:lnTo>
                          <a:pt x="1838426" y="109872"/>
                        </a:lnTo>
                        <a:lnTo>
                          <a:pt x="1806913" y="78359"/>
                        </a:lnTo>
                        <a:lnTo>
                          <a:pt x="1771272" y="51467"/>
                        </a:lnTo>
                        <a:lnTo>
                          <a:pt x="1731998" y="29691"/>
                        </a:lnTo>
                        <a:lnTo>
                          <a:pt x="1689585" y="13525"/>
                        </a:lnTo>
                        <a:lnTo>
                          <a:pt x="1644526" y="3463"/>
                        </a:lnTo>
                        <a:lnTo>
                          <a:pt x="1597317" y="0"/>
                        </a:lnTo>
                        <a:lnTo>
                          <a:pt x="319481" y="0"/>
                        </a:lnTo>
                        <a:lnTo>
                          <a:pt x="272271" y="3463"/>
                        </a:lnTo>
                        <a:lnTo>
                          <a:pt x="227212" y="13525"/>
                        </a:lnTo>
                        <a:lnTo>
                          <a:pt x="184797" y="29691"/>
                        </a:lnTo>
                        <a:lnTo>
                          <a:pt x="145521" y="51467"/>
                        </a:lnTo>
                        <a:lnTo>
                          <a:pt x="109879" y="78359"/>
                        </a:lnTo>
                        <a:lnTo>
                          <a:pt x="78364" y="109872"/>
                        </a:lnTo>
                        <a:lnTo>
                          <a:pt x="51471" y="145513"/>
                        </a:lnTo>
                        <a:lnTo>
                          <a:pt x="29693" y="184787"/>
                        </a:lnTo>
                        <a:lnTo>
                          <a:pt x="13526" y="227200"/>
                        </a:lnTo>
                        <a:lnTo>
                          <a:pt x="3464" y="272258"/>
                        </a:lnTo>
                        <a:lnTo>
                          <a:pt x="0" y="319468"/>
                        </a:lnTo>
                        <a:lnTo>
                          <a:pt x="0" y="4668240"/>
                        </a:lnTo>
                        <a:lnTo>
                          <a:pt x="3464" y="4715450"/>
                        </a:lnTo>
                        <a:lnTo>
                          <a:pt x="13526" y="4760508"/>
                        </a:lnTo>
                        <a:lnTo>
                          <a:pt x="29693" y="4802921"/>
                        </a:lnTo>
                        <a:lnTo>
                          <a:pt x="51471" y="4842196"/>
                        </a:lnTo>
                        <a:lnTo>
                          <a:pt x="78364" y="4877836"/>
                        </a:lnTo>
                        <a:lnTo>
                          <a:pt x="109879" y="4909350"/>
                        </a:lnTo>
                        <a:lnTo>
                          <a:pt x="145521" y="4936241"/>
                        </a:lnTo>
                        <a:lnTo>
                          <a:pt x="184797" y="4958017"/>
                        </a:lnTo>
                        <a:lnTo>
                          <a:pt x="227212" y="4974183"/>
                        </a:lnTo>
                        <a:lnTo>
                          <a:pt x="272271" y="4984245"/>
                        </a:lnTo>
                        <a:lnTo>
                          <a:pt x="319481" y="4987709"/>
                        </a:lnTo>
                        <a:lnTo>
                          <a:pt x="1597317" y="4987709"/>
                        </a:lnTo>
                        <a:lnTo>
                          <a:pt x="1644526" y="4984245"/>
                        </a:lnTo>
                        <a:lnTo>
                          <a:pt x="1689585" y="4974183"/>
                        </a:lnTo>
                        <a:lnTo>
                          <a:pt x="1731998" y="4958017"/>
                        </a:lnTo>
                        <a:lnTo>
                          <a:pt x="1771272" y="4936241"/>
                        </a:lnTo>
                        <a:lnTo>
                          <a:pt x="1806913" y="4909350"/>
                        </a:lnTo>
                        <a:lnTo>
                          <a:pt x="1838426" y="4877836"/>
                        </a:lnTo>
                        <a:lnTo>
                          <a:pt x="1865318" y="4842196"/>
                        </a:lnTo>
                        <a:lnTo>
                          <a:pt x="1887093" y="4802921"/>
                        </a:lnTo>
                        <a:lnTo>
                          <a:pt x="1903259" y="4760508"/>
                        </a:lnTo>
                        <a:lnTo>
                          <a:pt x="1913321" y="4715450"/>
                        </a:lnTo>
                        <a:lnTo>
                          <a:pt x="1916785" y="4668240"/>
                        </a:lnTo>
                        <a:lnTo>
                          <a:pt x="1916785" y="319468"/>
                        </a:lnTo>
                        <a:close/>
                      </a:path>
                    </a:pathLst>
                  </a:custGeom>
                  <a:ln w="38100">
                    <a:solidFill>
                      <a:srgbClr val="7030A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object 38">
                    <a:extLst>
                      <a:ext uri="{FF2B5EF4-FFF2-40B4-BE49-F238E27FC236}">
                        <a16:creationId xmlns:a16="http://schemas.microsoft.com/office/drawing/2014/main" id="{217956AF-8B44-97EE-976F-3E8EF4836F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96893" y="1269208"/>
                    <a:ext cx="4131310" cy="5010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31309" h="5010150">
                        <a:moveTo>
                          <a:pt x="4131284" y="688555"/>
                        </a:moveTo>
                        <a:lnTo>
                          <a:pt x="4129696" y="641413"/>
                        </a:lnTo>
                        <a:lnTo>
                          <a:pt x="4124998" y="595123"/>
                        </a:lnTo>
                        <a:lnTo>
                          <a:pt x="4117295" y="549788"/>
                        </a:lnTo>
                        <a:lnTo>
                          <a:pt x="4106688" y="505511"/>
                        </a:lnTo>
                        <a:lnTo>
                          <a:pt x="4093280" y="462394"/>
                        </a:lnTo>
                        <a:lnTo>
                          <a:pt x="4077174" y="420540"/>
                        </a:lnTo>
                        <a:lnTo>
                          <a:pt x="4058471" y="380051"/>
                        </a:lnTo>
                        <a:lnTo>
                          <a:pt x="4037275" y="341029"/>
                        </a:lnTo>
                        <a:lnTo>
                          <a:pt x="4013689" y="303578"/>
                        </a:lnTo>
                        <a:lnTo>
                          <a:pt x="3987814" y="267801"/>
                        </a:lnTo>
                        <a:lnTo>
                          <a:pt x="3959753" y="233798"/>
                        </a:lnTo>
                        <a:lnTo>
                          <a:pt x="3929610" y="201674"/>
                        </a:lnTo>
                        <a:lnTo>
                          <a:pt x="3897485" y="171530"/>
                        </a:lnTo>
                        <a:lnTo>
                          <a:pt x="3863483" y="143470"/>
                        </a:lnTo>
                        <a:lnTo>
                          <a:pt x="3827705" y="117595"/>
                        </a:lnTo>
                        <a:lnTo>
                          <a:pt x="3790254" y="94008"/>
                        </a:lnTo>
                        <a:lnTo>
                          <a:pt x="3751233" y="72812"/>
                        </a:lnTo>
                        <a:lnTo>
                          <a:pt x="3710744" y="54110"/>
                        </a:lnTo>
                        <a:lnTo>
                          <a:pt x="3668890" y="38004"/>
                        </a:lnTo>
                        <a:lnTo>
                          <a:pt x="3625773" y="24596"/>
                        </a:lnTo>
                        <a:lnTo>
                          <a:pt x="3581495" y="13989"/>
                        </a:lnTo>
                        <a:lnTo>
                          <a:pt x="3536161" y="6285"/>
                        </a:lnTo>
                        <a:lnTo>
                          <a:pt x="3489871" y="1588"/>
                        </a:lnTo>
                        <a:lnTo>
                          <a:pt x="3442728" y="0"/>
                        </a:lnTo>
                        <a:lnTo>
                          <a:pt x="688568" y="0"/>
                        </a:lnTo>
                        <a:lnTo>
                          <a:pt x="641424" y="1588"/>
                        </a:lnTo>
                        <a:lnTo>
                          <a:pt x="595133" y="6285"/>
                        </a:lnTo>
                        <a:lnTo>
                          <a:pt x="549797" y="13989"/>
                        </a:lnTo>
                        <a:lnTo>
                          <a:pt x="505518" y="24596"/>
                        </a:lnTo>
                        <a:lnTo>
                          <a:pt x="462400" y="38004"/>
                        </a:lnTo>
                        <a:lnTo>
                          <a:pt x="420545" y="54110"/>
                        </a:lnTo>
                        <a:lnTo>
                          <a:pt x="380055" y="72812"/>
                        </a:lnTo>
                        <a:lnTo>
                          <a:pt x="341033" y="94008"/>
                        </a:lnTo>
                        <a:lnTo>
                          <a:pt x="303582" y="117595"/>
                        </a:lnTo>
                        <a:lnTo>
                          <a:pt x="267803" y="143470"/>
                        </a:lnTo>
                        <a:lnTo>
                          <a:pt x="233800" y="171530"/>
                        </a:lnTo>
                        <a:lnTo>
                          <a:pt x="201675" y="201674"/>
                        </a:lnTo>
                        <a:lnTo>
                          <a:pt x="171531" y="233798"/>
                        </a:lnTo>
                        <a:lnTo>
                          <a:pt x="143471" y="267801"/>
                        </a:lnTo>
                        <a:lnTo>
                          <a:pt x="117595" y="303578"/>
                        </a:lnTo>
                        <a:lnTo>
                          <a:pt x="94009" y="341029"/>
                        </a:lnTo>
                        <a:lnTo>
                          <a:pt x="72813" y="380051"/>
                        </a:lnTo>
                        <a:lnTo>
                          <a:pt x="54110" y="420540"/>
                        </a:lnTo>
                        <a:lnTo>
                          <a:pt x="38004" y="462394"/>
                        </a:lnTo>
                        <a:lnTo>
                          <a:pt x="24596" y="505511"/>
                        </a:lnTo>
                        <a:lnTo>
                          <a:pt x="13989" y="549788"/>
                        </a:lnTo>
                        <a:lnTo>
                          <a:pt x="6285" y="595123"/>
                        </a:lnTo>
                        <a:lnTo>
                          <a:pt x="1588" y="641413"/>
                        </a:lnTo>
                        <a:lnTo>
                          <a:pt x="0" y="688555"/>
                        </a:lnTo>
                        <a:lnTo>
                          <a:pt x="0" y="4321378"/>
                        </a:lnTo>
                        <a:lnTo>
                          <a:pt x="1588" y="4368520"/>
                        </a:lnTo>
                        <a:lnTo>
                          <a:pt x="6285" y="4414810"/>
                        </a:lnTo>
                        <a:lnTo>
                          <a:pt x="13989" y="4460145"/>
                        </a:lnTo>
                        <a:lnTo>
                          <a:pt x="24596" y="4504422"/>
                        </a:lnTo>
                        <a:lnTo>
                          <a:pt x="38004" y="4547539"/>
                        </a:lnTo>
                        <a:lnTo>
                          <a:pt x="54110" y="4589394"/>
                        </a:lnTo>
                        <a:lnTo>
                          <a:pt x="72813" y="4629883"/>
                        </a:lnTo>
                        <a:lnTo>
                          <a:pt x="94009" y="4668904"/>
                        </a:lnTo>
                        <a:lnTo>
                          <a:pt x="117595" y="4706355"/>
                        </a:lnTo>
                        <a:lnTo>
                          <a:pt x="143471" y="4742132"/>
                        </a:lnTo>
                        <a:lnTo>
                          <a:pt x="171531" y="4776135"/>
                        </a:lnTo>
                        <a:lnTo>
                          <a:pt x="201675" y="4808259"/>
                        </a:lnTo>
                        <a:lnTo>
                          <a:pt x="233800" y="4838403"/>
                        </a:lnTo>
                        <a:lnTo>
                          <a:pt x="267803" y="4866463"/>
                        </a:lnTo>
                        <a:lnTo>
                          <a:pt x="303582" y="4892338"/>
                        </a:lnTo>
                        <a:lnTo>
                          <a:pt x="341033" y="4915925"/>
                        </a:lnTo>
                        <a:lnTo>
                          <a:pt x="380055" y="4937121"/>
                        </a:lnTo>
                        <a:lnTo>
                          <a:pt x="420545" y="4955823"/>
                        </a:lnTo>
                        <a:lnTo>
                          <a:pt x="462400" y="4971930"/>
                        </a:lnTo>
                        <a:lnTo>
                          <a:pt x="505518" y="4985338"/>
                        </a:lnTo>
                        <a:lnTo>
                          <a:pt x="549797" y="4995944"/>
                        </a:lnTo>
                        <a:lnTo>
                          <a:pt x="595133" y="5003648"/>
                        </a:lnTo>
                        <a:lnTo>
                          <a:pt x="641424" y="5008345"/>
                        </a:lnTo>
                        <a:lnTo>
                          <a:pt x="688568" y="5009934"/>
                        </a:lnTo>
                        <a:lnTo>
                          <a:pt x="3442728" y="5009934"/>
                        </a:lnTo>
                        <a:lnTo>
                          <a:pt x="3489871" y="5008345"/>
                        </a:lnTo>
                        <a:lnTo>
                          <a:pt x="3536161" y="5003648"/>
                        </a:lnTo>
                        <a:lnTo>
                          <a:pt x="3581495" y="4995944"/>
                        </a:lnTo>
                        <a:lnTo>
                          <a:pt x="3625773" y="4985338"/>
                        </a:lnTo>
                        <a:lnTo>
                          <a:pt x="3668890" y="4971930"/>
                        </a:lnTo>
                        <a:lnTo>
                          <a:pt x="3710744" y="4955823"/>
                        </a:lnTo>
                        <a:lnTo>
                          <a:pt x="3751233" y="4937121"/>
                        </a:lnTo>
                        <a:lnTo>
                          <a:pt x="3790254" y="4915925"/>
                        </a:lnTo>
                        <a:lnTo>
                          <a:pt x="3827705" y="4892338"/>
                        </a:lnTo>
                        <a:lnTo>
                          <a:pt x="3863483" y="4866463"/>
                        </a:lnTo>
                        <a:lnTo>
                          <a:pt x="3897485" y="4838403"/>
                        </a:lnTo>
                        <a:lnTo>
                          <a:pt x="3929610" y="4808259"/>
                        </a:lnTo>
                        <a:lnTo>
                          <a:pt x="3959753" y="4776135"/>
                        </a:lnTo>
                        <a:lnTo>
                          <a:pt x="3987814" y="4742132"/>
                        </a:lnTo>
                        <a:lnTo>
                          <a:pt x="4013689" y="4706355"/>
                        </a:lnTo>
                        <a:lnTo>
                          <a:pt x="4037275" y="4668904"/>
                        </a:lnTo>
                        <a:lnTo>
                          <a:pt x="4058471" y="4629883"/>
                        </a:lnTo>
                        <a:lnTo>
                          <a:pt x="4077174" y="4589394"/>
                        </a:lnTo>
                        <a:lnTo>
                          <a:pt x="4093280" y="4547539"/>
                        </a:lnTo>
                        <a:lnTo>
                          <a:pt x="4106688" y="4504422"/>
                        </a:lnTo>
                        <a:lnTo>
                          <a:pt x="4117295" y="4460145"/>
                        </a:lnTo>
                        <a:lnTo>
                          <a:pt x="4124998" y="4414810"/>
                        </a:lnTo>
                        <a:lnTo>
                          <a:pt x="4129696" y="4368520"/>
                        </a:lnTo>
                        <a:lnTo>
                          <a:pt x="4131284" y="4321378"/>
                        </a:lnTo>
                        <a:lnTo>
                          <a:pt x="4131284" y="688555"/>
                        </a:lnTo>
                        <a:close/>
                      </a:path>
                    </a:pathLst>
                  </a:custGeom>
                  <a:ln w="38100">
                    <a:solidFill>
                      <a:srgbClr val="7030A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object 39">
                    <a:extLst>
                      <a:ext uri="{FF2B5EF4-FFF2-40B4-BE49-F238E27FC236}">
                        <a16:creationId xmlns:a16="http://schemas.microsoft.com/office/drawing/2014/main" id="{2D3FBA4C-5870-8EE0-53D4-D74E0CFB1F6C}"/>
                      </a:ext>
                    </a:extLst>
                  </p:cNvPr>
                  <p:cNvSpPr/>
                  <p:nvPr/>
                </p:nvSpPr>
                <p:spPr>
                  <a:xfrm>
                    <a:off x="1768350" y="6260401"/>
                    <a:ext cx="8828405" cy="780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28405" h="532130">
                        <a:moveTo>
                          <a:pt x="8561781" y="0"/>
                        </a:moveTo>
                        <a:lnTo>
                          <a:pt x="8561781" y="133007"/>
                        </a:lnTo>
                        <a:lnTo>
                          <a:pt x="0" y="133007"/>
                        </a:lnTo>
                        <a:lnTo>
                          <a:pt x="0" y="399021"/>
                        </a:lnTo>
                        <a:lnTo>
                          <a:pt x="8561781" y="399021"/>
                        </a:lnTo>
                        <a:lnTo>
                          <a:pt x="8561781" y="532028"/>
                        </a:lnTo>
                        <a:lnTo>
                          <a:pt x="8827782" y="266014"/>
                        </a:lnTo>
                        <a:lnTo>
                          <a:pt x="8561781" y="0"/>
                        </a:lnTo>
                        <a:close/>
                      </a:path>
                    </a:pathLst>
                  </a:custGeom>
                  <a:solidFill>
                    <a:srgbClr val="00AF50"/>
                  </a:solidFill>
                  <a:ln w="19050">
                    <a:solidFill>
                      <a:srgbClr val="7030A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5" name="object 40">
                  <a:extLst>
                    <a:ext uri="{FF2B5EF4-FFF2-40B4-BE49-F238E27FC236}">
                      <a16:creationId xmlns:a16="http://schemas.microsoft.com/office/drawing/2014/main" id="{E0AD8373-05C9-2E0F-C2E5-F5DE895B7E10}"/>
                    </a:ext>
                  </a:extLst>
                </p:cNvPr>
                <p:cNvSpPr txBox="1"/>
                <p:nvPr/>
              </p:nvSpPr>
              <p:spPr>
                <a:xfrm>
                  <a:off x="1982906" y="1732018"/>
                  <a:ext cx="1603722" cy="560742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065" marR="5080" lvl="0" indent="-1270" algn="ctr" defTabSz="914400" rtl="0" eaLnBrk="1" fontAlgn="auto" latinLnBrk="0" hangingPunct="1">
                    <a:lnSpc>
                      <a:spcPct val="100000"/>
                    </a:lnSpc>
                    <a:spcBef>
                      <a:spcPts val="133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600" b="1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CAREER AWARENESS</a:t>
                  </a:r>
                  <a:endParaRPr kumimoji="0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106" name="object 41">
                  <a:extLst>
                    <a:ext uri="{FF2B5EF4-FFF2-40B4-BE49-F238E27FC236}">
                      <a16:creationId xmlns:a16="http://schemas.microsoft.com/office/drawing/2014/main" id="{E3458D5D-A375-C731-9351-9570719AED5D}"/>
                    </a:ext>
                  </a:extLst>
                </p:cNvPr>
                <p:cNvSpPr txBox="1"/>
                <p:nvPr/>
              </p:nvSpPr>
              <p:spPr>
                <a:xfrm>
                  <a:off x="5159899" y="1732018"/>
                  <a:ext cx="1930827" cy="560742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5080" lvl="0" indent="-635" algn="ctr" defTabSz="914400" rtl="0" eaLnBrk="1" fontAlgn="auto" latinLnBrk="0" hangingPunct="1">
                    <a:lnSpc>
                      <a:spcPct val="100000"/>
                    </a:lnSpc>
                    <a:spcBef>
                      <a:spcPts val="13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600" b="1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CAREER EXPLORATION</a:t>
                  </a:r>
                  <a:endParaRPr kumimoji="0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107" name="object 42">
                  <a:extLst>
                    <a:ext uri="{FF2B5EF4-FFF2-40B4-BE49-F238E27FC236}">
                      <a16:creationId xmlns:a16="http://schemas.microsoft.com/office/drawing/2014/main" id="{61416B35-15E1-16DB-D80A-07AE5243D840}"/>
                    </a:ext>
                  </a:extLst>
                </p:cNvPr>
                <p:cNvSpPr txBox="1"/>
                <p:nvPr/>
              </p:nvSpPr>
              <p:spPr>
                <a:xfrm>
                  <a:off x="8545128" y="1732019"/>
                  <a:ext cx="1917065" cy="560742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5080" lvl="0" indent="385445" algn="l" defTabSz="914400" rtl="0" eaLnBrk="1" fontAlgn="auto" latinLnBrk="0" hangingPunct="1">
                    <a:lnSpc>
                      <a:spcPct val="100000"/>
                    </a:lnSpc>
                    <a:spcBef>
                      <a:spcPts val="137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CAREER PREPARATION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</p:grpSp>
          <p:sp>
            <p:nvSpPr>
              <p:cNvPr id="86" name="object 40">
                <a:extLst>
                  <a:ext uri="{FF2B5EF4-FFF2-40B4-BE49-F238E27FC236}">
                    <a16:creationId xmlns:a16="http://schemas.microsoft.com/office/drawing/2014/main" id="{49AC5F1D-3458-55BA-4E60-68C6EAF42D6B}"/>
                  </a:ext>
                </a:extLst>
              </p:cNvPr>
              <p:cNvSpPr txBox="1"/>
              <p:nvPr/>
            </p:nvSpPr>
            <p:spPr>
              <a:xfrm>
                <a:off x="2643283" y="6608154"/>
                <a:ext cx="1446809" cy="228909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29209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1200" cap="none" spc="-1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rPr>
                  <a:t>Impactful</a:t>
                </a:r>
                <a:endPara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sp>
            <p:nvSpPr>
              <p:cNvPr id="87" name="object 41">
                <a:extLst>
                  <a:ext uri="{FF2B5EF4-FFF2-40B4-BE49-F238E27FC236}">
                    <a16:creationId xmlns:a16="http://schemas.microsoft.com/office/drawing/2014/main" id="{C1D41366-4F40-9111-77BA-9D5D4CC54BB2}"/>
                  </a:ext>
                </a:extLst>
              </p:cNvPr>
              <p:cNvSpPr txBox="1"/>
              <p:nvPr/>
            </p:nvSpPr>
            <p:spPr>
              <a:xfrm>
                <a:off x="5755721" y="6598595"/>
                <a:ext cx="1756302" cy="228909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8255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rPr>
                  <a:t>More</a:t>
                </a:r>
                <a:r>
                  <a:rPr kumimoji="0" sz="1400" b="1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rPr>
                  <a:t> </a:t>
                </a:r>
                <a:r>
                  <a:rPr kumimoji="0" sz="1400" b="1" i="0" u="none" strike="noStrike" kern="1200" cap="none" spc="-1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rPr>
                  <a:t>Impactful</a:t>
                </a:r>
                <a:endPara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sp>
            <p:nvSpPr>
              <p:cNvPr id="88" name="object 42">
                <a:extLst>
                  <a:ext uri="{FF2B5EF4-FFF2-40B4-BE49-F238E27FC236}">
                    <a16:creationId xmlns:a16="http://schemas.microsoft.com/office/drawing/2014/main" id="{77F53494-8A6B-C0CD-A5DF-E57027F17A81}"/>
                  </a:ext>
                </a:extLst>
              </p:cNvPr>
              <p:cNvSpPr txBox="1"/>
              <p:nvPr/>
            </p:nvSpPr>
            <p:spPr>
              <a:xfrm>
                <a:off x="8975586" y="6599491"/>
                <a:ext cx="1751820" cy="228909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269875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rPr>
                  <a:t>Most</a:t>
                </a:r>
                <a:r>
                  <a:rPr kumimoji="0" sz="1400" b="1" i="0" u="none" strike="noStrike" kern="1200" cap="none" spc="-25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rPr>
                  <a:t> </a:t>
                </a:r>
                <a:r>
                  <a:rPr kumimoji="0" sz="1400" b="1" i="0" u="none" strike="noStrike" kern="1200" cap="none" spc="-1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rPr>
                  <a:t>Impactful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C73E26B-5AC3-F3D0-AAC4-F10194F70D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65829" y="1439388"/>
              <a:ext cx="1424291" cy="270308"/>
              <a:chOff x="644697" y="5391645"/>
              <a:chExt cx="2447523" cy="464501"/>
            </a:xfrm>
          </p:grpSpPr>
          <p:pic>
            <p:nvPicPr>
              <p:cNvPr id="79" name="Google Shape;227;p16">
                <a:extLst>
                  <a:ext uri="{FF2B5EF4-FFF2-40B4-BE49-F238E27FC236}">
                    <a16:creationId xmlns:a16="http://schemas.microsoft.com/office/drawing/2014/main" id="{DEFE14EA-F2C1-3B13-F6A8-3C5C1D1FA567}"/>
                  </a:ext>
                </a:extLst>
              </p:cNvPr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1475684" y="5398945"/>
                <a:ext cx="457200" cy="45720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</p:pic>
          <p:pic>
            <p:nvPicPr>
              <p:cNvPr id="80" name="Google Shape;234;p16" descr="A blue outline of a person reaching out to stars&#10;&#10;Description automatically generated">
                <a:extLst>
                  <a:ext uri="{FF2B5EF4-FFF2-40B4-BE49-F238E27FC236}">
                    <a16:creationId xmlns:a16="http://schemas.microsoft.com/office/drawing/2014/main" id="{6D06F864-14F4-4CF3-50AC-5AD7E7DEBF1F}"/>
                  </a:ext>
                </a:extLst>
              </p:cNvPr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644697" y="5391645"/>
                <a:ext cx="457200" cy="457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235;p16" descr="A blue line drawing of people in circles&#10;&#10;Description automatically generated">
                <a:extLst>
                  <a:ext uri="{FF2B5EF4-FFF2-40B4-BE49-F238E27FC236}">
                    <a16:creationId xmlns:a16="http://schemas.microsoft.com/office/drawing/2014/main" id="{1A569C05-475C-C9F7-19A3-044B1F3B34D8}"/>
                  </a:ext>
                </a:extLst>
              </p:cNvPr>
              <p:cNvPicPr preferRelativeResize="0"/>
              <p:nvPr/>
            </p:nvPicPr>
            <p:blipFill rotWithShape="1">
              <a:blip r:embed="rId22">
                <a:alphaModFix/>
              </a:blip>
              <a:srcRect/>
              <a:stretch/>
            </p:blipFill>
            <p:spPr>
              <a:xfrm>
                <a:off x="2339176" y="5396580"/>
                <a:ext cx="457201" cy="4572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raphic 81" descr="Checkmark outline">
                <a:extLst>
                  <a:ext uri="{FF2B5EF4-FFF2-40B4-BE49-F238E27FC236}">
                    <a16:creationId xmlns:a16="http://schemas.microsoft.com/office/drawing/2014/main" id="{BE41A322-40B5-7854-A511-1A3278E46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1101897" y="5481184"/>
                <a:ext cx="274320" cy="274320"/>
              </a:xfrm>
              <a:prstGeom prst="rect">
                <a:avLst/>
              </a:prstGeom>
            </p:spPr>
          </p:pic>
          <p:pic>
            <p:nvPicPr>
              <p:cNvPr id="83" name="Graphic 82" descr="Question Mark outline">
                <a:extLst>
                  <a:ext uri="{FF2B5EF4-FFF2-40B4-BE49-F238E27FC236}">
                    <a16:creationId xmlns:a16="http://schemas.microsoft.com/office/drawing/2014/main" id="{593B269A-1299-C057-FA96-5089D7E1E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1932884" y="5481184"/>
                <a:ext cx="274321" cy="274319"/>
              </a:xfrm>
              <a:prstGeom prst="rect">
                <a:avLst/>
              </a:prstGeom>
            </p:spPr>
          </p:pic>
          <p:pic>
            <p:nvPicPr>
              <p:cNvPr id="84" name="Graphic 83" descr="Question Mark outline">
                <a:extLst>
                  <a:ext uri="{FF2B5EF4-FFF2-40B4-BE49-F238E27FC236}">
                    <a16:creationId xmlns:a16="http://schemas.microsoft.com/office/drawing/2014/main" id="{1173100C-B68D-276C-036D-805105896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2817899" y="5481184"/>
                <a:ext cx="274321" cy="274319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61AF048-1F50-D748-C114-82A013DCFC9D}"/>
                </a:ext>
              </a:extLst>
            </p:cNvPr>
            <p:cNvGrpSpPr/>
            <p:nvPr/>
          </p:nvGrpSpPr>
          <p:grpSpPr>
            <a:xfrm>
              <a:off x="6951435" y="1439388"/>
              <a:ext cx="1469918" cy="270308"/>
              <a:chOff x="6923359" y="4943932"/>
              <a:chExt cx="1469918" cy="27030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744B977-0B1F-722D-E76B-3D198B16BBF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923359" y="4943932"/>
                <a:ext cx="1252131" cy="270308"/>
                <a:chOff x="644697" y="5391645"/>
                <a:chExt cx="2151680" cy="464501"/>
              </a:xfrm>
            </p:grpSpPr>
            <p:pic>
              <p:nvPicPr>
                <p:cNvPr id="75" name="Google Shape;227;p16">
                  <a:extLst>
                    <a:ext uri="{FF2B5EF4-FFF2-40B4-BE49-F238E27FC236}">
                      <a16:creationId xmlns:a16="http://schemas.microsoft.com/office/drawing/2014/main" id="{7BA01544-9A0C-A971-2B93-18C81A47028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0">
                  <a:alphaModFix/>
                </a:blip>
                <a:srcRect/>
                <a:stretch/>
              </p:blipFill>
              <p:spPr>
                <a:xfrm>
                  <a:off x="1475684" y="5398945"/>
                  <a:ext cx="457200" cy="45720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</p:pic>
            <p:pic>
              <p:nvPicPr>
                <p:cNvPr id="76" name="Google Shape;234;p16" descr="A blue outline of a person reaching out to stars&#10;&#10;Description automatically generated">
                  <a:extLst>
                    <a:ext uri="{FF2B5EF4-FFF2-40B4-BE49-F238E27FC236}">
                      <a16:creationId xmlns:a16="http://schemas.microsoft.com/office/drawing/2014/main" id="{8E0DA4E3-4334-9EAD-26E3-E5E345B8F4F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1">
                  <a:alphaModFix/>
                </a:blip>
                <a:srcRect/>
                <a:stretch/>
              </p:blipFill>
              <p:spPr>
                <a:xfrm>
                  <a:off x="644697" y="5391645"/>
                  <a:ext cx="457200" cy="457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7" name="Google Shape;235;p16" descr="A blue line drawing of people in circles&#10;&#10;Description automatically generated">
                  <a:extLst>
                    <a:ext uri="{FF2B5EF4-FFF2-40B4-BE49-F238E27FC236}">
                      <a16:creationId xmlns:a16="http://schemas.microsoft.com/office/drawing/2014/main" id="{8B18BC2E-BD08-561D-B76B-C7189471B93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2">
                  <a:alphaModFix/>
                </a:blip>
                <a:srcRect/>
                <a:stretch/>
              </p:blipFill>
              <p:spPr>
                <a:xfrm>
                  <a:off x="2339176" y="5396580"/>
                  <a:ext cx="457201" cy="4572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8" name="Graphic 77" descr="Checkmark outline">
                  <a:extLst>
                    <a:ext uri="{FF2B5EF4-FFF2-40B4-BE49-F238E27FC236}">
                      <a16:creationId xmlns:a16="http://schemas.microsoft.com/office/drawing/2014/main" id="{1FFCED54-DBF9-B199-90DB-979013ED07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1897" y="5481184"/>
                  <a:ext cx="274320" cy="274320"/>
                </a:xfrm>
                <a:prstGeom prst="rect">
                  <a:avLst/>
                </a:prstGeom>
              </p:spPr>
            </p:pic>
          </p:grpSp>
          <p:pic>
            <p:nvPicPr>
              <p:cNvPr id="73" name="Graphic 72" descr="Checkmark outline">
                <a:extLst>
                  <a:ext uri="{FF2B5EF4-FFF2-40B4-BE49-F238E27FC236}">
                    <a16:creationId xmlns:a16="http://schemas.microsoft.com/office/drawing/2014/main" id="{69E67B82-7A86-F52A-ED42-B42335BBB1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8233642" y="5005236"/>
                <a:ext cx="159635" cy="159636"/>
              </a:xfrm>
              <a:prstGeom prst="rect">
                <a:avLst/>
              </a:prstGeom>
            </p:spPr>
          </p:pic>
          <p:pic>
            <p:nvPicPr>
              <p:cNvPr id="74" name="Graphic 73" descr="Checkmark outline">
                <a:extLst>
                  <a:ext uri="{FF2B5EF4-FFF2-40B4-BE49-F238E27FC236}">
                    <a16:creationId xmlns:a16="http://schemas.microsoft.com/office/drawing/2014/main" id="{17080094-BC43-D1D0-4DF0-3CF676EAC5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7707561" y="5005236"/>
                <a:ext cx="159635" cy="159636"/>
              </a:xfrm>
              <a:prstGeom prst="rect">
                <a:avLst/>
              </a:prstGeom>
            </p:spPr>
          </p:pic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3387EA7-E1BA-F478-8844-586905FE9D57}"/>
                </a:ext>
              </a:extLst>
            </p:cNvPr>
            <p:cNvGrpSpPr/>
            <p:nvPr/>
          </p:nvGrpSpPr>
          <p:grpSpPr>
            <a:xfrm>
              <a:off x="9758716" y="1439388"/>
              <a:ext cx="1708198" cy="270308"/>
              <a:chOff x="9964565" y="426615"/>
              <a:chExt cx="1708198" cy="270308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EE2F07E-05E7-70B6-556A-656BE3524B35}"/>
                  </a:ext>
                </a:extLst>
              </p:cNvPr>
              <p:cNvGrpSpPr/>
              <p:nvPr/>
            </p:nvGrpSpPr>
            <p:grpSpPr>
              <a:xfrm>
                <a:off x="9964565" y="426615"/>
                <a:ext cx="1469918" cy="270308"/>
                <a:chOff x="6923359" y="4943932"/>
                <a:chExt cx="1469918" cy="270308"/>
              </a:xfrm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145E07FB-3F6A-87AE-9AED-4C4ADB43F90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923359" y="4943932"/>
                  <a:ext cx="1252131" cy="270308"/>
                  <a:chOff x="644697" y="5391645"/>
                  <a:chExt cx="2151680" cy="464501"/>
                </a:xfrm>
              </p:grpSpPr>
              <p:pic>
                <p:nvPicPr>
                  <p:cNvPr id="68" name="Google Shape;227;p16">
                    <a:extLst>
                      <a:ext uri="{FF2B5EF4-FFF2-40B4-BE49-F238E27FC236}">
                        <a16:creationId xmlns:a16="http://schemas.microsoft.com/office/drawing/2014/main" id="{8ACD1283-49AA-ED3E-6E25-D124DFA9B4B7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20">
                    <a:alphaModFix/>
                  </a:blip>
                  <a:srcRect/>
                  <a:stretch/>
                </p:blipFill>
                <p:spPr>
                  <a:xfrm>
                    <a:off x="1475684" y="5398945"/>
                    <a:ext cx="457200" cy="45720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</p:pic>
              <p:pic>
                <p:nvPicPr>
                  <p:cNvPr id="69" name="Google Shape;234;p16" descr="A blue outline of a person reaching out to stars&#10;&#10;Description automatically generated">
                    <a:extLst>
                      <a:ext uri="{FF2B5EF4-FFF2-40B4-BE49-F238E27FC236}">
                        <a16:creationId xmlns:a16="http://schemas.microsoft.com/office/drawing/2014/main" id="{E7EB13BC-74C2-896A-B256-1FE07CAE1E6F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21">
                    <a:alphaModFix/>
                  </a:blip>
                  <a:srcRect/>
                  <a:stretch/>
                </p:blipFill>
                <p:spPr>
                  <a:xfrm>
                    <a:off x="644697" y="5391645"/>
                    <a:ext cx="457200" cy="457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0" name="Google Shape;235;p16" descr="A blue line drawing of people in circles&#10;&#10;Description automatically generated">
                    <a:extLst>
                      <a:ext uri="{FF2B5EF4-FFF2-40B4-BE49-F238E27FC236}">
                        <a16:creationId xmlns:a16="http://schemas.microsoft.com/office/drawing/2014/main" id="{DF46E182-7926-FF37-C3CE-B416ADF25F7C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22">
                    <a:alphaModFix/>
                  </a:blip>
                  <a:srcRect/>
                  <a:stretch/>
                </p:blipFill>
                <p:spPr>
                  <a:xfrm>
                    <a:off x="2339176" y="5396580"/>
                    <a:ext cx="457201" cy="4572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1" name="Graphic 70" descr="Checkmark outline">
                    <a:extLst>
                      <a:ext uri="{FF2B5EF4-FFF2-40B4-BE49-F238E27FC236}">
                        <a16:creationId xmlns:a16="http://schemas.microsoft.com/office/drawing/2014/main" id="{2AEE3C06-1585-31FC-C544-9B1E4BDC0B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96DAC541-7B7A-43D3-8B79-37D633B846F1}">
                        <asvg:svgBlip xmlns:asvg="http://schemas.microsoft.com/office/drawing/2016/SVG/main" r:embe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01897" y="5481184"/>
                    <a:ext cx="274320" cy="27432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6" name="Graphic 65" descr="Checkmark outline">
                  <a:extLst>
                    <a:ext uri="{FF2B5EF4-FFF2-40B4-BE49-F238E27FC236}">
                      <a16:creationId xmlns:a16="http://schemas.microsoft.com/office/drawing/2014/main" id="{F18B2411-017E-12AC-32F6-517DECC413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3642" y="5005236"/>
                  <a:ext cx="159635" cy="159636"/>
                </a:xfrm>
                <a:prstGeom prst="rect">
                  <a:avLst/>
                </a:prstGeom>
              </p:spPr>
            </p:pic>
            <p:pic>
              <p:nvPicPr>
                <p:cNvPr id="67" name="Graphic 66" descr="Checkmark outline">
                  <a:extLst>
                    <a:ext uri="{FF2B5EF4-FFF2-40B4-BE49-F238E27FC236}">
                      <a16:creationId xmlns:a16="http://schemas.microsoft.com/office/drawing/2014/main" id="{C4F1DD54-B9AB-E012-80F3-C8006A46C5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7561" y="5005236"/>
                  <a:ext cx="159635" cy="159636"/>
                </a:xfrm>
                <a:prstGeom prst="rect">
                  <a:avLst/>
                </a:prstGeom>
              </p:spPr>
            </p:pic>
          </p:grpSp>
          <p:pic>
            <p:nvPicPr>
              <p:cNvPr id="64" name="Graphic 63" descr="Add outline">
                <a:extLst>
                  <a:ext uri="{FF2B5EF4-FFF2-40B4-BE49-F238E27FC236}">
                    <a16:creationId xmlns:a16="http://schemas.microsoft.com/office/drawing/2014/main" id="{E2D684D5-9BDD-902D-7570-2FCEAF7F84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11489883" y="471194"/>
                <a:ext cx="182880" cy="1828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39062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549B9-9072-A0FF-F2D0-21F172FF6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D7C15-3EDF-CF8F-718F-180FB7DB8B54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Outcomes-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Driven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WBL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Approach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94D945-411D-48A1-7159-AB6AD483CA76}"/>
              </a:ext>
            </a:extLst>
          </p:cNvPr>
          <p:cNvGrpSpPr/>
          <p:nvPr/>
        </p:nvGrpSpPr>
        <p:grpSpPr>
          <a:xfrm>
            <a:off x="513703" y="1866783"/>
            <a:ext cx="10955821" cy="3594742"/>
            <a:chOff x="637942" y="1722844"/>
            <a:chExt cx="10955821" cy="359474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A199172-944B-4A51-6D11-2962AC5E000B}"/>
                </a:ext>
              </a:extLst>
            </p:cNvPr>
            <p:cNvGrpSpPr/>
            <p:nvPr/>
          </p:nvGrpSpPr>
          <p:grpSpPr>
            <a:xfrm>
              <a:off x="4189216" y="1755315"/>
              <a:ext cx="4238467" cy="3562271"/>
              <a:chOff x="4252799" y="1755315"/>
              <a:chExt cx="4238467" cy="3562271"/>
            </a:xfrm>
          </p:grpSpPr>
          <p:pic>
            <p:nvPicPr>
              <p:cNvPr id="30" name="Google Shape;227;p16">
                <a:extLst>
                  <a:ext uri="{FF2B5EF4-FFF2-40B4-BE49-F238E27FC236}">
                    <a16:creationId xmlns:a16="http://schemas.microsoft.com/office/drawing/2014/main" id="{E284F97A-FECF-F6EA-79B9-78555C6B326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373777" y="1755315"/>
                <a:ext cx="1828800" cy="1828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</p:pic>
          <p:sp>
            <p:nvSpPr>
              <p:cNvPr id="31" name="Google Shape;229;p16">
                <a:extLst>
                  <a:ext uri="{FF2B5EF4-FFF2-40B4-BE49-F238E27FC236}">
                    <a16:creationId xmlns:a16="http://schemas.microsoft.com/office/drawing/2014/main" id="{8A5222E5-CDBD-7E75-57A2-3ED718D4A2B9}"/>
                  </a:ext>
                </a:extLst>
              </p:cNvPr>
              <p:cNvSpPr txBox="1"/>
              <p:nvPr/>
            </p:nvSpPr>
            <p:spPr>
              <a:xfrm>
                <a:off x="5317099" y="3604902"/>
                <a:ext cx="1788176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  <a:t>SKILLS</a:t>
                </a:r>
                <a:endPara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2" name="Google Shape;232;p16">
                <a:extLst>
                  <a:ext uri="{FF2B5EF4-FFF2-40B4-BE49-F238E27FC236}">
                    <a16:creationId xmlns:a16="http://schemas.microsoft.com/office/drawing/2014/main" id="{DD7D31DD-FF2B-40C1-3105-47DC26E7C5A3}"/>
                  </a:ext>
                </a:extLst>
              </p:cNvPr>
              <p:cNvSpPr txBox="1"/>
              <p:nvPr/>
            </p:nvSpPr>
            <p:spPr>
              <a:xfrm>
                <a:off x="4252799" y="3984184"/>
                <a:ext cx="4238467" cy="1333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8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  <a:t>Build the 6 Future Ready skills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8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  <a:t>Receive continuous feedback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  <a:t>from industry professionals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8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  <a:t>Be able to articulate their strengths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489949D-2A58-99F0-8329-4F12A8233E6F}"/>
                </a:ext>
              </a:extLst>
            </p:cNvPr>
            <p:cNvGrpSpPr/>
            <p:nvPr/>
          </p:nvGrpSpPr>
          <p:grpSpPr>
            <a:xfrm>
              <a:off x="637942" y="1722844"/>
              <a:ext cx="3112835" cy="2928277"/>
              <a:chOff x="333142" y="1722844"/>
              <a:chExt cx="3112835" cy="2928277"/>
            </a:xfrm>
          </p:grpSpPr>
          <p:sp>
            <p:nvSpPr>
              <p:cNvPr id="23" name="Google Shape;228;p16">
                <a:extLst>
                  <a:ext uri="{FF2B5EF4-FFF2-40B4-BE49-F238E27FC236}">
                    <a16:creationId xmlns:a16="http://schemas.microsoft.com/office/drawing/2014/main" id="{A741A84F-333E-F034-41F9-43DF670B9FB0}"/>
                  </a:ext>
                </a:extLst>
              </p:cNvPr>
              <p:cNvSpPr txBox="1"/>
              <p:nvPr/>
            </p:nvSpPr>
            <p:spPr>
              <a:xfrm>
                <a:off x="550625" y="3584115"/>
                <a:ext cx="2227791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30A0"/>
                  </a:buClr>
                  <a:buSzPts val="2000"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  <a:t>ASPIRATIONS</a:t>
                </a:r>
                <a:endPara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" name="Google Shape;231;p16">
                <a:extLst>
                  <a:ext uri="{FF2B5EF4-FFF2-40B4-BE49-F238E27FC236}">
                    <a16:creationId xmlns:a16="http://schemas.microsoft.com/office/drawing/2014/main" id="{48F89D70-F43F-CFC6-1F61-78DB6FD6571E}"/>
                  </a:ext>
                </a:extLst>
              </p:cNvPr>
              <p:cNvSpPr txBox="1"/>
              <p:nvPr/>
            </p:nvSpPr>
            <p:spPr>
              <a:xfrm>
                <a:off x="333142" y="3984184"/>
                <a:ext cx="3112835" cy="6669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  <a:t>Define and map a plan for at least one career of interest</a:t>
                </a: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9" name="Google Shape;234;p16" descr="A blue outline of a person reaching out to stars&#10;&#10;Description automatically generated">
                <a:extLst>
                  <a:ext uri="{FF2B5EF4-FFF2-40B4-BE49-F238E27FC236}">
                    <a16:creationId xmlns:a16="http://schemas.microsoft.com/office/drawing/2014/main" id="{4BDA8EE3-0770-93DE-F096-D25FA6EA187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79956" y="1722844"/>
                <a:ext cx="1828800" cy="1828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8BEEF61-122B-3713-619B-87589BB931FE}"/>
                </a:ext>
              </a:extLst>
            </p:cNvPr>
            <p:cNvGrpSpPr/>
            <p:nvPr/>
          </p:nvGrpSpPr>
          <p:grpSpPr>
            <a:xfrm>
              <a:off x="8866123" y="1755315"/>
              <a:ext cx="2727640" cy="2895846"/>
              <a:chOff x="8866123" y="1755315"/>
              <a:chExt cx="2727640" cy="2895846"/>
            </a:xfrm>
          </p:grpSpPr>
          <p:sp>
            <p:nvSpPr>
              <p:cNvPr id="20" name="Google Shape;230;p16">
                <a:extLst>
                  <a:ext uri="{FF2B5EF4-FFF2-40B4-BE49-F238E27FC236}">
                    <a16:creationId xmlns:a16="http://schemas.microsoft.com/office/drawing/2014/main" id="{8646BF8E-A686-71E6-154B-398A17643E60}"/>
                  </a:ext>
                </a:extLst>
              </p:cNvPr>
              <p:cNvSpPr txBox="1"/>
              <p:nvPr/>
            </p:nvSpPr>
            <p:spPr>
              <a:xfrm>
                <a:off x="9159833" y="3604902"/>
                <a:ext cx="2140219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30A0"/>
                  </a:buClr>
                  <a:buSzPts val="2000"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  <a:t>CONNECTIONS</a:t>
                </a:r>
                <a:endPara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" name="Google Shape;233;p16">
                <a:extLst>
                  <a:ext uri="{FF2B5EF4-FFF2-40B4-BE49-F238E27FC236}">
                    <a16:creationId xmlns:a16="http://schemas.microsoft.com/office/drawing/2014/main" id="{19D1171F-DFB4-AC09-3D5D-88F417EEEABD}"/>
                  </a:ext>
                </a:extLst>
              </p:cNvPr>
              <p:cNvSpPr txBox="1"/>
              <p:nvPr/>
            </p:nvSpPr>
            <p:spPr>
              <a:xfrm>
                <a:off x="8866123" y="3984184"/>
                <a:ext cx="2727640" cy="6669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  <a:t>Develop at least three professional connections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22" name="Google Shape;235;p16" descr="A blue line drawing of people in circles&#10;&#10;Description automatically generated">
                <a:extLst>
                  <a:ext uri="{FF2B5EF4-FFF2-40B4-BE49-F238E27FC236}">
                    <a16:creationId xmlns:a16="http://schemas.microsoft.com/office/drawing/2014/main" id="{51E05D47-FC1F-B99A-EA9C-0A5DF8D8D9D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339558" y="1755315"/>
                <a:ext cx="1828800" cy="1828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B6B4525-FAF7-0223-5F20-B1416EC494C9}"/>
              </a:ext>
            </a:extLst>
          </p:cNvPr>
          <p:cNvSpPr txBox="1"/>
          <p:nvPr/>
        </p:nvSpPr>
        <p:spPr>
          <a:xfrm rot="20794810">
            <a:off x="10291257" y="323159"/>
            <a:ext cx="1808432" cy="1642348"/>
          </a:xfrm>
          <a:prstGeom prst="irregularSeal1">
            <a:avLst/>
          </a:prstGeom>
          <a:solidFill>
            <a:srgbClr val="33AA4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Centered!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6B0D8D-F991-29E9-D2CF-DBF68A85A51F}"/>
              </a:ext>
            </a:extLst>
          </p:cNvPr>
          <p:cNvGrpSpPr/>
          <p:nvPr/>
        </p:nvGrpSpPr>
        <p:grpSpPr>
          <a:xfrm>
            <a:off x="315610" y="6308024"/>
            <a:ext cx="9281397" cy="369332"/>
            <a:chOff x="315610" y="6308024"/>
            <a:chExt cx="9281397" cy="36933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6B4768-2EA3-A670-080C-2236EAC0860F}"/>
                </a:ext>
              </a:extLst>
            </p:cNvPr>
            <p:cNvSpPr txBox="1"/>
            <p:nvPr/>
          </p:nvSpPr>
          <p:spPr>
            <a:xfrm>
              <a:off x="315610" y="6308024"/>
              <a:ext cx="92813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Employees seek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transferable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skills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— at NAF, we call them 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Future Ready Skills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</p:txBody>
        </p:sp>
        <p:sp>
          <p:nvSpPr>
            <p:cNvPr id="38" name="Rectangle 37">
              <a:hlinkClick r:id="rId6"/>
              <a:extLst>
                <a:ext uri="{FF2B5EF4-FFF2-40B4-BE49-F238E27FC236}">
                  <a16:creationId xmlns:a16="http://schemas.microsoft.com/office/drawing/2014/main" id="{F226ED10-F7CD-3B64-93BE-1662AA831511}"/>
                </a:ext>
              </a:extLst>
            </p:cNvPr>
            <p:cNvSpPr/>
            <p:nvPr/>
          </p:nvSpPr>
          <p:spPr>
            <a:xfrm>
              <a:off x="7100486" y="6359737"/>
              <a:ext cx="2180816" cy="2603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0772A45-606D-5E4F-4F43-43C093242345}"/>
              </a:ext>
            </a:extLst>
          </p:cNvPr>
          <p:cNvSpPr txBox="1"/>
          <p:nvPr/>
        </p:nvSpPr>
        <p:spPr>
          <a:xfrm>
            <a:off x="1430018" y="1218021"/>
            <a:ext cx="4384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goal for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 student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B4F1957C-1EBC-BEBB-DC59-8CF3AB72D548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7C942EB-23E4-ECB5-BA50-8581F9CA510D}"/>
              </a:ext>
            </a:extLst>
          </p:cNvPr>
          <p:cNvGrpSpPr/>
          <p:nvPr/>
        </p:nvGrpSpPr>
        <p:grpSpPr>
          <a:xfrm>
            <a:off x="4421970" y="5479098"/>
            <a:ext cx="4084629" cy="600164"/>
            <a:chOff x="4652900" y="5520763"/>
            <a:chExt cx="4084629" cy="60016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13814F-DCB7-1A8C-BD03-98A1F73A3F41}"/>
                </a:ext>
              </a:extLst>
            </p:cNvPr>
            <p:cNvSpPr txBox="1"/>
            <p:nvPr/>
          </p:nvSpPr>
          <p:spPr>
            <a:xfrm>
              <a:off x="4652900" y="5520763"/>
              <a:ext cx="164239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N 2014"/>
                  <a:ea typeface="+mn-ea"/>
                  <a:cs typeface="+mn-cs"/>
                </a:rPr>
                <a:t>✅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Communication</a:t>
              </a:r>
              <a:b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N 2014"/>
                  <a:ea typeface="+mn-ea"/>
                  <a:cs typeface="+mn-cs"/>
                </a:rPr>
                <a:t>✅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Problem-Solving</a:t>
              </a:r>
              <a:b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N 2014"/>
                  <a:ea typeface="+mn-ea"/>
                  <a:cs typeface="+mn-cs"/>
                </a:rPr>
                <a:t>✅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Social Awareness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7A855BF-B265-B758-C505-A261DDC7DA0F}"/>
                </a:ext>
              </a:extLst>
            </p:cNvPr>
            <p:cNvSpPr txBox="1"/>
            <p:nvPr/>
          </p:nvSpPr>
          <p:spPr>
            <a:xfrm>
              <a:off x="6431317" y="5520763"/>
              <a:ext cx="230621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N 2014"/>
                  <a:ea typeface="+mn-ea"/>
                  <a:cs typeface="+mn-cs"/>
                </a:rPr>
                <a:t>✅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Collaboration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N 2014"/>
                  <a:ea typeface="+mn-ea"/>
                  <a:cs typeface="+mn-cs"/>
                </a:rPr>
                <a:t>✅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Initiative &amp; Self-Direction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N 2014"/>
                  <a:ea typeface="+mn-ea"/>
                  <a:cs typeface="+mn-cs"/>
                </a:rPr>
                <a:t>✅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Planning for Success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745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B05E8-CDC2-9209-5011-02437E1B5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sign&#10;&#10;Description automatically generated">
            <a:extLst>
              <a:ext uri="{FF2B5EF4-FFF2-40B4-BE49-F238E27FC236}">
                <a16:creationId xmlns:a16="http://schemas.microsoft.com/office/drawing/2014/main" id="{BB9C2A36-F4E6-E43A-3602-2AA4F81CF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5701"/>
            <a:ext cx="12192000" cy="2613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513DB-F756-834B-65E1-660820E91217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Certification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CD9FAAA2-F5E7-03AE-2E8B-E65275ABB54A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297B1-CA35-4B0E-E262-DAB2DB49E4EB}"/>
              </a:ext>
            </a:extLst>
          </p:cNvPr>
          <p:cNvSpPr txBox="1"/>
          <p:nvPr/>
        </p:nvSpPr>
        <p:spPr>
          <a:xfrm>
            <a:off x="1244488" y="2180810"/>
            <a:ext cx="10655965" cy="179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earn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Certification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students: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enrolled in a NAF academy and career-connected program of study.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Participate in 1 work-based learning activity from each phase of the WBL continuum: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Career Awareness, Career Exploration, and Career Preparation.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Demonstrate a level of mastery of the six Future Ready Skills, validated by an internship supervisor.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72B248-4A88-DE2A-5173-0BC93C261BE3}"/>
              </a:ext>
            </a:extLst>
          </p:cNvPr>
          <p:cNvGrpSpPr/>
          <p:nvPr/>
        </p:nvGrpSpPr>
        <p:grpSpPr>
          <a:xfrm>
            <a:off x="1244488" y="1146439"/>
            <a:ext cx="9489773" cy="853567"/>
            <a:chOff x="1244488" y="1146439"/>
            <a:chExt cx="9489773" cy="8535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B8F812-B25A-CD63-2C1D-8E2662084E59}"/>
                </a:ext>
              </a:extLst>
            </p:cNvPr>
            <p:cNvSpPr txBox="1"/>
            <p:nvPr/>
          </p:nvSpPr>
          <p:spPr>
            <a:xfrm>
              <a:off x="1244488" y="1146439"/>
              <a:ext cx="9489773" cy="8535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A4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NAF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Track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Certification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is an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employability credential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that serves as NAF’s seal of college and career readiness.</a:t>
              </a:r>
            </a:p>
          </p:txBody>
        </p:sp>
        <p:sp>
          <p:nvSpPr>
            <p:cNvPr id="5" name="Rectangle 4">
              <a:hlinkClick r:id="rId4"/>
              <a:extLst>
                <a:ext uri="{FF2B5EF4-FFF2-40B4-BE49-F238E27FC236}">
                  <a16:creationId xmlns:a16="http://schemas.microsoft.com/office/drawing/2014/main" id="{74B18C16-F8EA-42F1-9B81-E825D318EED7}"/>
                </a:ext>
              </a:extLst>
            </p:cNvPr>
            <p:cNvSpPr/>
            <p:nvPr/>
          </p:nvSpPr>
          <p:spPr>
            <a:xfrm>
              <a:off x="1284244" y="1239867"/>
              <a:ext cx="3466660" cy="2603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1873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6BE75-0528-7C76-DF38-62482FF2C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 Placeholder 4">
            <a:extLst>
              <a:ext uri="{FF2B5EF4-FFF2-40B4-BE49-F238E27FC236}">
                <a16:creationId xmlns:a16="http://schemas.microsoft.com/office/drawing/2014/main" id="{1A9034C3-D55B-6FA3-FC96-55CC3BD6C3DB}"/>
              </a:ext>
            </a:extLst>
          </p:cNvPr>
          <p:cNvSpPr txBox="1">
            <a:spLocks/>
          </p:cNvSpPr>
          <p:nvPr/>
        </p:nvSpPr>
        <p:spPr>
          <a:xfrm>
            <a:off x="9225005" y="6492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D1A64-45B7-FC3E-255F-309253BE02CB}"/>
              </a:ext>
            </a:extLst>
          </p:cNvPr>
          <p:cNvSpPr txBox="1">
            <a:spLocks/>
          </p:cNvSpPr>
          <p:nvPr/>
        </p:nvSpPr>
        <p:spPr>
          <a:xfrm>
            <a:off x="1430018" y="241965"/>
            <a:ext cx="875733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Tech-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Enabled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Impact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6DBA72-177C-0377-E69A-A79BF757D758}"/>
              </a:ext>
            </a:extLst>
          </p:cNvPr>
          <p:cNvSpPr txBox="1"/>
          <p:nvPr/>
        </p:nvSpPr>
        <p:spPr>
          <a:xfrm>
            <a:off x="2971646" y="4767353"/>
            <a:ext cx="6248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Innovation &amp; Products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FB95C-39BD-934F-FC9A-A76364130B97}"/>
              </a:ext>
            </a:extLst>
          </p:cNvPr>
          <p:cNvSpPr txBox="1"/>
          <p:nvPr/>
        </p:nvSpPr>
        <p:spPr>
          <a:xfrm>
            <a:off x="720920" y="2309600"/>
            <a:ext cx="1075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Outcomes-Driven Work-Based Learning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35F5D-70D8-10B3-0706-43A2FD91DDA4}"/>
              </a:ext>
            </a:extLst>
          </p:cNvPr>
          <p:cNvCxnSpPr>
            <a:cxnSpLocks/>
          </p:cNvCxnSpPr>
          <p:nvPr/>
        </p:nvCxnSpPr>
        <p:spPr>
          <a:xfrm>
            <a:off x="1893277" y="4044462"/>
            <a:ext cx="84054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517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C742D-522C-6961-4668-4F88612CB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075EDAE-816D-3093-DBA6-DF328FFD90D0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Outcomes-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Driven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WBL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567D88-E6AF-4A41-D188-5C834E7E4F1D}"/>
              </a:ext>
            </a:extLst>
          </p:cNvPr>
          <p:cNvGrpSpPr/>
          <p:nvPr/>
        </p:nvGrpSpPr>
        <p:grpSpPr>
          <a:xfrm>
            <a:off x="8570171" y="3429000"/>
            <a:ext cx="3365459" cy="3262879"/>
            <a:chOff x="7835530" y="3153874"/>
            <a:chExt cx="3515836" cy="353938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DED0A7-5354-0E84-3D41-A611E60072ED}"/>
                </a:ext>
              </a:extLst>
            </p:cNvPr>
            <p:cNvSpPr/>
            <p:nvPr/>
          </p:nvSpPr>
          <p:spPr>
            <a:xfrm>
              <a:off x="7835530" y="3153874"/>
              <a:ext cx="3515836" cy="3539389"/>
            </a:xfrm>
            <a:prstGeom prst="ellipse">
              <a:avLst/>
            </a:prstGeom>
            <a:solidFill>
              <a:srgbClr val="3C38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321;p5">
              <a:extLst>
                <a:ext uri="{FF2B5EF4-FFF2-40B4-BE49-F238E27FC236}">
                  <a16:creationId xmlns:a16="http://schemas.microsoft.com/office/drawing/2014/main" id="{D9703FC8-F365-CC7C-3059-C613275947CC}"/>
                </a:ext>
              </a:extLst>
            </p:cNvPr>
            <p:cNvSpPr txBox="1">
              <a:spLocks noChangeAspect="1"/>
            </p:cNvSpPr>
            <p:nvPr/>
          </p:nvSpPr>
          <p:spPr>
            <a:xfrm rot="579568">
              <a:off x="7996039" y="3674283"/>
              <a:ext cx="3232795" cy="22701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  <a:sym typeface="Arial"/>
                </a:rPr>
                <a:t>WBL Student </a:t>
              </a:r>
              <a:b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  <a:sym typeface="Arial"/>
                </a:rPr>
              </a:b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  <a:sym typeface="Arial"/>
                </a:rPr>
                <a:t>Reflection Form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  <a:sym typeface="Arial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  <a:sym typeface="Arial"/>
                </a:rPr>
                <a:t>Capture student feedback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  <a:sym typeface="Arial"/>
                </a:rPr>
                <a:t>View quantitative and 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  <a:sym typeface="Arial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  <a:sym typeface="Arial"/>
                </a:rPr>
                <a:t>qualitative data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  <a:sym typeface="Arial"/>
                </a:rPr>
                <a:t>Analyze data - dashboard or report export feature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FFD57E-B469-D942-8A27-5FDE856281C3}"/>
              </a:ext>
            </a:extLst>
          </p:cNvPr>
          <p:cNvGrpSpPr/>
          <p:nvPr/>
        </p:nvGrpSpPr>
        <p:grpSpPr>
          <a:xfrm rot="568406">
            <a:off x="6156383" y="974991"/>
            <a:ext cx="3276251" cy="3171267"/>
            <a:chOff x="8752009" y="593195"/>
            <a:chExt cx="3195413" cy="297469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A173DB7-9E8C-61E5-4F82-6028EAA8F382}"/>
                </a:ext>
              </a:extLst>
            </p:cNvPr>
            <p:cNvSpPr/>
            <p:nvPr/>
          </p:nvSpPr>
          <p:spPr>
            <a:xfrm>
              <a:off x="8752009" y="593195"/>
              <a:ext cx="3195413" cy="2974695"/>
            </a:xfrm>
            <a:prstGeom prst="ellipse">
              <a:avLst/>
            </a:prstGeom>
            <a:solidFill>
              <a:srgbClr val="876AB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EFA575-5ACF-B58C-69C1-ACFF93D47BB3}"/>
                </a:ext>
              </a:extLst>
            </p:cNvPr>
            <p:cNvSpPr txBox="1"/>
            <p:nvPr/>
          </p:nvSpPr>
          <p:spPr>
            <a:xfrm rot="75787">
              <a:off x="8881738" y="939755"/>
              <a:ext cx="3044620" cy="2136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  <a:sym typeface="Arial"/>
                </a:rPr>
                <a:t>WBL Tracker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  <a:sym typeface="Arial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</a:rPr>
                <a:t>Log WBL activities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</a:rPr>
                <a:t>Record student participation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</a:rPr>
                <a:t>Track AB participation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</a:rPr>
                <a:t>Analyze data to measure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</a:rPr>
                <a:t>impact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</a:rPr>
                <a:t>Export reports, graphs, &amp; tables</a:t>
              </a: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7B686D2F-A14C-D874-37E4-86B02E77297C}"/>
              </a:ext>
            </a:extLst>
          </p:cNvPr>
          <p:cNvSpPr txBox="1">
            <a:spLocks/>
          </p:cNvSpPr>
          <p:nvPr/>
        </p:nvSpPr>
        <p:spPr>
          <a:xfrm>
            <a:off x="2238241" y="5370986"/>
            <a:ext cx="1918315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C3882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  <a:t>WBL Student Reflection Form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C3882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  <a:t>(Students)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3C3882"/>
              </a:solidFill>
              <a:effectLst/>
              <a:uLnTx/>
              <a:uFillTx/>
              <a:latin typeface="DINOT-Black" panose="020B0A04020101010102" pitchFamily="34" charset="0"/>
              <a:ea typeface="Tahoma" panose="020B0604030504040204" pitchFamily="34" charset="0"/>
              <a:cs typeface="DINOT-Black" panose="020B0A04020101010102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55EE8031-9BA2-4C77-0806-C0EB27F61007}"/>
              </a:ext>
            </a:extLst>
          </p:cNvPr>
          <p:cNvSpPr txBox="1">
            <a:spLocks/>
          </p:cNvSpPr>
          <p:nvPr/>
        </p:nvSpPr>
        <p:spPr>
          <a:xfrm>
            <a:off x="4438642" y="5751071"/>
            <a:ext cx="1515878" cy="393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Tahoma" panose="020B0604030504040204" pitchFamily="34" charset="0"/>
                <a:cs typeface="DINOT-Bold" panose="020B0804020101020102" pitchFamily="34" charset="0"/>
              </a:rPr>
              <a:t>Internships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E7CB4E1-73B0-74C7-0106-99A79A1AC4F4}"/>
              </a:ext>
            </a:extLst>
          </p:cNvPr>
          <p:cNvSpPr txBox="1">
            <a:spLocks/>
          </p:cNvSpPr>
          <p:nvPr/>
        </p:nvSpPr>
        <p:spPr>
          <a:xfrm>
            <a:off x="5963022" y="5335978"/>
            <a:ext cx="2125901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C3882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  <a:t>Future Ready Skills Assessment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C3882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  <a:t>(Partners)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3C3882"/>
              </a:solidFill>
              <a:effectLst/>
              <a:uLnTx/>
              <a:uFillTx/>
              <a:latin typeface="DINOT-Black" panose="020B0A04020101010102" pitchFamily="34" charset="0"/>
              <a:ea typeface="Tahoma" panose="020B0604030504040204" pitchFamily="34" charset="0"/>
              <a:cs typeface="DINOT-Black" panose="020B0A04020101010102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6A82B7-B44A-B175-E85C-EB7FE67AB8F0}"/>
              </a:ext>
            </a:extLst>
          </p:cNvPr>
          <p:cNvGrpSpPr/>
          <p:nvPr/>
        </p:nvGrpSpPr>
        <p:grpSpPr>
          <a:xfrm>
            <a:off x="4027162" y="4129712"/>
            <a:ext cx="3067561" cy="1659821"/>
            <a:chOff x="4027162" y="4129712"/>
            <a:chExt cx="3067561" cy="1659821"/>
          </a:xfrm>
        </p:grpSpPr>
        <p:pic>
          <p:nvPicPr>
            <p:cNvPr id="25" name="Picture 8">
              <a:extLst>
                <a:ext uri="{FF2B5EF4-FFF2-40B4-BE49-F238E27FC236}">
                  <a16:creationId xmlns:a16="http://schemas.microsoft.com/office/drawing/2014/main" id="{C727A1B4-3117-563A-0F36-D216B9D00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7162" y="4129712"/>
              <a:ext cx="3067561" cy="80945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606248F4-8856-B619-9AFA-3C7A57DEBDDF}"/>
                </a:ext>
              </a:extLst>
            </p:cNvPr>
            <p:cNvSpPr/>
            <p:nvPr/>
          </p:nvSpPr>
          <p:spPr>
            <a:xfrm rot="19182785">
              <a:off x="5937015" y="4780421"/>
              <a:ext cx="98737" cy="648478"/>
            </a:xfrm>
            <a:prstGeom prst="downArrow">
              <a:avLst/>
            </a:prstGeom>
            <a:solidFill>
              <a:srgbClr val="006A4F"/>
            </a:solidFill>
            <a:ln>
              <a:solidFill>
                <a:srgbClr val="006A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E74B4364-471C-C427-6F9A-3740C46306ED}"/>
                </a:ext>
              </a:extLst>
            </p:cNvPr>
            <p:cNvSpPr/>
            <p:nvPr/>
          </p:nvSpPr>
          <p:spPr>
            <a:xfrm rot="2394214">
              <a:off x="4108607" y="4773690"/>
              <a:ext cx="98737" cy="648478"/>
            </a:xfrm>
            <a:prstGeom prst="downArrow">
              <a:avLst/>
            </a:prstGeom>
            <a:solidFill>
              <a:srgbClr val="006A4F"/>
            </a:solidFill>
            <a:ln>
              <a:solidFill>
                <a:srgbClr val="006A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161EAD6B-A3CA-2C28-4598-DB07C37BB40A}"/>
                </a:ext>
              </a:extLst>
            </p:cNvPr>
            <p:cNvSpPr/>
            <p:nvPr/>
          </p:nvSpPr>
          <p:spPr>
            <a:xfrm>
              <a:off x="5147213" y="4692253"/>
              <a:ext cx="98737" cy="1097280"/>
            </a:xfrm>
            <a:prstGeom prst="downArrow">
              <a:avLst/>
            </a:prstGeom>
            <a:solidFill>
              <a:srgbClr val="006A4F"/>
            </a:solidFill>
            <a:ln>
              <a:solidFill>
                <a:srgbClr val="006A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9DAF1B9-8A58-72C3-FF8C-7DDDCA9B0D36}"/>
              </a:ext>
            </a:extLst>
          </p:cNvPr>
          <p:cNvGrpSpPr/>
          <p:nvPr/>
        </p:nvGrpSpPr>
        <p:grpSpPr>
          <a:xfrm>
            <a:off x="297124" y="6320055"/>
            <a:ext cx="6700024" cy="338299"/>
            <a:chOff x="297124" y="6320055"/>
            <a:chExt cx="6700024" cy="338299"/>
          </a:xfrm>
        </p:grpSpPr>
        <p:sp>
          <p:nvSpPr>
            <p:cNvPr id="3" name="TextBox 20">
              <a:extLst>
                <a:ext uri="{FF2B5EF4-FFF2-40B4-BE49-F238E27FC236}">
                  <a16:creationId xmlns:a16="http://schemas.microsoft.com/office/drawing/2014/main" id="{77BF880C-30CA-D27F-2739-AF54F1A96E07}"/>
                </a:ext>
              </a:extLst>
            </p:cNvPr>
            <p:cNvSpPr txBox="1"/>
            <p:nvPr/>
          </p:nvSpPr>
          <p:spPr>
            <a:xfrm>
              <a:off x="297124" y="6320055"/>
              <a:ext cx="6700024" cy="338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Resource: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Outcomes-Driven WBL Tech Tools Overview</a:t>
              </a:r>
            </a:p>
          </p:txBody>
        </p:sp>
        <p:sp>
          <p:nvSpPr>
            <p:cNvPr id="34" name="Rectangle 33">
              <a:hlinkClick r:id="rId4"/>
              <a:extLst>
                <a:ext uri="{FF2B5EF4-FFF2-40B4-BE49-F238E27FC236}">
                  <a16:creationId xmlns:a16="http://schemas.microsoft.com/office/drawing/2014/main" id="{49A28B6C-EBD0-966E-96B9-25149845765C}"/>
                </a:ext>
              </a:extLst>
            </p:cNvPr>
            <p:cNvSpPr/>
            <p:nvPr/>
          </p:nvSpPr>
          <p:spPr>
            <a:xfrm>
              <a:off x="1636765" y="6395716"/>
              <a:ext cx="5042420" cy="238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92380D-F835-77F3-59C3-7D633A23F324}"/>
              </a:ext>
            </a:extLst>
          </p:cNvPr>
          <p:cNvGrpSpPr/>
          <p:nvPr/>
        </p:nvGrpSpPr>
        <p:grpSpPr>
          <a:xfrm>
            <a:off x="1110646" y="864307"/>
            <a:ext cx="3146697" cy="2706087"/>
            <a:chOff x="1106305" y="1046266"/>
            <a:chExt cx="3146697" cy="2706087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701B5F15-9C95-14C2-2597-BAC8932BA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305" y="1046266"/>
              <a:ext cx="3146697" cy="1775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5A45B14F-EED3-9206-9934-2D3CAC9DF65B}"/>
                </a:ext>
              </a:extLst>
            </p:cNvPr>
            <p:cNvSpPr/>
            <p:nvPr/>
          </p:nvSpPr>
          <p:spPr>
            <a:xfrm rot="19182785">
              <a:off x="3475270" y="2370964"/>
              <a:ext cx="98737" cy="648478"/>
            </a:xfrm>
            <a:prstGeom prst="downArrow">
              <a:avLst/>
            </a:prstGeom>
            <a:solidFill>
              <a:srgbClr val="006A4F"/>
            </a:solidFill>
            <a:ln>
              <a:solidFill>
                <a:srgbClr val="006A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47318CFD-DFBC-444F-2B2C-469585005740}"/>
                </a:ext>
              </a:extLst>
            </p:cNvPr>
            <p:cNvSpPr/>
            <p:nvPr/>
          </p:nvSpPr>
          <p:spPr>
            <a:xfrm rot="2394214">
              <a:off x="1646862" y="2364233"/>
              <a:ext cx="98737" cy="648478"/>
            </a:xfrm>
            <a:prstGeom prst="downArrow">
              <a:avLst/>
            </a:prstGeom>
            <a:solidFill>
              <a:srgbClr val="006A4F"/>
            </a:solidFill>
            <a:ln>
              <a:solidFill>
                <a:srgbClr val="006A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8EF53361-346D-D9F7-37DE-A31D86BAEA09}"/>
                </a:ext>
              </a:extLst>
            </p:cNvPr>
            <p:cNvSpPr/>
            <p:nvPr/>
          </p:nvSpPr>
          <p:spPr>
            <a:xfrm rot="20201256">
              <a:off x="3008867" y="2372538"/>
              <a:ext cx="98737" cy="1371600"/>
            </a:xfrm>
            <a:prstGeom prst="downArrow">
              <a:avLst/>
            </a:prstGeom>
            <a:solidFill>
              <a:srgbClr val="006A4F"/>
            </a:solidFill>
            <a:ln>
              <a:solidFill>
                <a:srgbClr val="006A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876DEC95-90D9-6004-31DB-56A47E378768}"/>
                </a:ext>
              </a:extLst>
            </p:cNvPr>
            <p:cNvSpPr/>
            <p:nvPr/>
          </p:nvSpPr>
          <p:spPr>
            <a:xfrm rot="1266474">
              <a:off x="2086122" y="2380753"/>
              <a:ext cx="98737" cy="1371600"/>
            </a:xfrm>
            <a:prstGeom prst="downArrow">
              <a:avLst/>
            </a:prstGeom>
            <a:solidFill>
              <a:srgbClr val="006A4F"/>
            </a:solidFill>
            <a:ln>
              <a:solidFill>
                <a:srgbClr val="006A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B20B3616-30A1-7865-E2A6-6FBB2179AEA4}"/>
              </a:ext>
            </a:extLst>
          </p:cNvPr>
          <p:cNvSpPr txBox="1">
            <a:spLocks/>
          </p:cNvSpPr>
          <p:nvPr/>
        </p:nvSpPr>
        <p:spPr>
          <a:xfrm>
            <a:off x="256372" y="2724045"/>
            <a:ext cx="1436399" cy="696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876AB8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  <a:t>WBL Tracker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76AB8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  <a:t>(Educators)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76AB8"/>
              </a:solidFill>
              <a:effectLst/>
              <a:uLnTx/>
              <a:uFillTx/>
              <a:latin typeface="DINOT-Black" panose="020B0A04020101010102" pitchFamily="34" charset="0"/>
              <a:ea typeface="Tahoma" panose="020B0604030504040204" pitchFamily="34" charset="0"/>
              <a:cs typeface="DINOT-Black" panose="020B0A04020101010102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DC594D4-82D5-22D6-0D1E-59D5AF34BEDA}"/>
              </a:ext>
            </a:extLst>
          </p:cNvPr>
          <p:cNvSpPr txBox="1">
            <a:spLocks/>
          </p:cNvSpPr>
          <p:nvPr/>
        </p:nvSpPr>
        <p:spPr>
          <a:xfrm>
            <a:off x="2642097" y="3440171"/>
            <a:ext cx="1515878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Tahoma" panose="020B0604030504040204" pitchFamily="34" charset="0"/>
                <a:cs typeface="DINOT-Bold" panose="020B0804020101020102" pitchFamily="34" charset="0"/>
              </a:rPr>
              <a:t>Resources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E61F3A9-7BA5-2EF8-26C7-69153A3EC5C3}"/>
              </a:ext>
            </a:extLst>
          </p:cNvPr>
          <p:cNvSpPr txBox="1">
            <a:spLocks/>
          </p:cNvSpPr>
          <p:nvPr/>
        </p:nvSpPr>
        <p:spPr>
          <a:xfrm>
            <a:off x="3488864" y="2639943"/>
            <a:ext cx="2039128" cy="898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876AB8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  <a:t>WBL Skills </a:t>
            </a:r>
            <a:b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876AB8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876AB8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  <a:t>Feedback Survey</a:t>
            </a:r>
            <a:b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876AB8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  <a:t>(Partners)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3F9363-F455-1FC5-B18F-2F5F5A0AC2C4}"/>
              </a:ext>
            </a:extLst>
          </p:cNvPr>
          <p:cNvGrpSpPr/>
          <p:nvPr/>
        </p:nvGrpSpPr>
        <p:grpSpPr>
          <a:xfrm>
            <a:off x="1110169" y="3440171"/>
            <a:ext cx="1555289" cy="548640"/>
            <a:chOff x="1110169" y="3440171"/>
            <a:chExt cx="1555289" cy="548640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EEF4CD10-B633-EA69-E7EF-B68FA044C2EC}"/>
                </a:ext>
              </a:extLst>
            </p:cNvPr>
            <p:cNvSpPr txBox="1">
              <a:spLocks/>
            </p:cNvSpPr>
            <p:nvPr/>
          </p:nvSpPr>
          <p:spPr>
            <a:xfrm>
              <a:off x="1450581" y="3440171"/>
              <a:ext cx="1214877" cy="5486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A4F"/>
                  </a:solidFill>
                  <a:effectLst/>
                  <a:uLnTx/>
                  <a:uFillTx/>
                  <a:latin typeface="DINOT-Bold" panose="020B0804020101020102" pitchFamily="34" charset="0"/>
                  <a:ea typeface="Tahoma" panose="020B0604030504040204" pitchFamily="34" charset="0"/>
                  <a:cs typeface="DINOT-Bold" panose="020B0804020101020102" pitchFamily="34" charset="0"/>
                </a:rPr>
                <a:t>Support</a:t>
              </a:r>
            </a:p>
          </p:txBody>
        </p:sp>
        <p:pic>
          <p:nvPicPr>
            <p:cNvPr id="39" name="Graphic 38" descr="Help outline">
              <a:extLst>
                <a:ext uri="{FF2B5EF4-FFF2-40B4-BE49-F238E27FC236}">
                  <a16:creationId xmlns:a16="http://schemas.microsoft.com/office/drawing/2014/main" id="{CCD2E8FE-B130-9521-D1EC-9D2CC5713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10169" y="3490911"/>
              <a:ext cx="468914" cy="468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0997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05FA9-7978-13B8-1D86-272EAE2CA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22DFD6D-694E-98F1-7E08-1E782D019224}"/>
              </a:ext>
            </a:extLst>
          </p:cNvPr>
          <p:cNvSpPr txBox="1">
            <a:spLocks/>
          </p:cNvSpPr>
          <p:nvPr/>
        </p:nvSpPr>
        <p:spPr>
          <a:xfrm>
            <a:off x="1175102" y="242478"/>
            <a:ext cx="10923114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WBL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Tracker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Overall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878FAC4-F7E6-D351-EB37-354D046D8D76}"/>
              </a:ext>
            </a:extLst>
          </p:cNvPr>
          <p:cNvGrpSpPr/>
          <p:nvPr/>
        </p:nvGrpSpPr>
        <p:grpSpPr>
          <a:xfrm>
            <a:off x="297125" y="6320055"/>
            <a:ext cx="8260721" cy="369332"/>
            <a:chOff x="297125" y="6320055"/>
            <a:chExt cx="5878483" cy="369332"/>
          </a:xfrm>
        </p:grpSpPr>
        <p:sp>
          <p:nvSpPr>
            <p:cNvPr id="3" name="TextBox 20">
              <a:extLst>
                <a:ext uri="{FF2B5EF4-FFF2-40B4-BE49-F238E27FC236}">
                  <a16:creationId xmlns:a16="http://schemas.microsoft.com/office/drawing/2014/main" id="{BBC4F4CF-770B-E2C4-166E-BC94EB01BFCC}"/>
                </a:ext>
              </a:extLst>
            </p:cNvPr>
            <p:cNvSpPr txBox="1"/>
            <p:nvPr/>
          </p:nvSpPr>
          <p:spPr>
            <a:xfrm>
              <a:off x="297125" y="6320055"/>
              <a:ext cx="58784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Explore Resources: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https://ash.naf.org/public/wbl/tracker-resources</a:t>
              </a:r>
            </a:p>
          </p:txBody>
        </p:sp>
        <p:sp>
          <p:nvSpPr>
            <p:cNvPr id="34" name="Rectangle 33">
              <a:hlinkClick r:id="rId3"/>
              <a:extLst>
                <a:ext uri="{FF2B5EF4-FFF2-40B4-BE49-F238E27FC236}">
                  <a16:creationId xmlns:a16="http://schemas.microsoft.com/office/drawing/2014/main" id="{542BFC16-5E59-31CD-73F4-32469CD0F5FE}"/>
                </a:ext>
              </a:extLst>
            </p:cNvPr>
            <p:cNvSpPr/>
            <p:nvPr/>
          </p:nvSpPr>
          <p:spPr>
            <a:xfrm>
              <a:off x="1979401" y="6377010"/>
              <a:ext cx="4112783" cy="238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81A6007-FEFC-6681-0335-703780D3CA81}"/>
              </a:ext>
            </a:extLst>
          </p:cNvPr>
          <p:cNvGrpSpPr/>
          <p:nvPr/>
        </p:nvGrpSpPr>
        <p:grpSpPr>
          <a:xfrm>
            <a:off x="297125" y="2152765"/>
            <a:ext cx="4112585" cy="3104497"/>
            <a:chOff x="210824" y="2471126"/>
            <a:chExt cx="4112585" cy="310449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C02F12F-3850-958C-5101-BD7EB018BE52}"/>
                </a:ext>
              </a:extLst>
            </p:cNvPr>
            <p:cNvSpPr txBox="1"/>
            <p:nvPr/>
          </p:nvSpPr>
          <p:spPr>
            <a:xfrm>
              <a:off x="439424" y="3050024"/>
              <a:ext cx="3845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Total Activities: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Number of activities added that include students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98AF65C-715B-E408-60F5-8364EC84C752}"/>
                </a:ext>
              </a:extLst>
            </p:cNvPr>
            <p:cNvSpPr/>
            <p:nvPr/>
          </p:nvSpPr>
          <p:spPr>
            <a:xfrm>
              <a:off x="210824" y="2509996"/>
              <a:ext cx="228600" cy="228600"/>
            </a:xfrm>
            <a:prstGeom prst="ellipse">
              <a:avLst/>
            </a:prstGeom>
            <a:solidFill>
              <a:srgbClr val="32B04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57CE629-6511-7A08-78BA-3F43EBD1471A}"/>
                </a:ext>
              </a:extLst>
            </p:cNvPr>
            <p:cNvSpPr/>
            <p:nvPr/>
          </p:nvSpPr>
          <p:spPr>
            <a:xfrm>
              <a:off x="210824" y="3112841"/>
              <a:ext cx="228600" cy="228600"/>
            </a:xfrm>
            <a:prstGeom prst="ellipse">
              <a:avLst/>
            </a:prstGeom>
            <a:solidFill>
              <a:srgbClr val="006A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861CD68-8390-F0A6-2D3D-7835376D7EA1}"/>
                </a:ext>
              </a:extLst>
            </p:cNvPr>
            <p:cNvSpPr txBox="1"/>
            <p:nvPr/>
          </p:nvSpPr>
          <p:spPr>
            <a:xfrm>
              <a:off x="439424" y="3580226"/>
              <a:ext cx="38455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Total Students: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Total unique students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BFD0443-3C13-F572-DC02-90CD86580F19}"/>
                </a:ext>
              </a:extLst>
            </p:cNvPr>
            <p:cNvSpPr/>
            <p:nvPr/>
          </p:nvSpPr>
          <p:spPr>
            <a:xfrm>
              <a:off x="210824" y="3611178"/>
              <a:ext cx="228600" cy="228600"/>
            </a:xfrm>
            <a:prstGeom prst="ellipse">
              <a:avLst/>
            </a:prstGeom>
            <a:solidFill>
              <a:srgbClr val="00548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CE7614F-D321-4A7B-4CC9-518982317B4A}"/>
                </a:ext>
              </a:extLst>
            </p:cNvPr>
            <p:cNvSpPr txBox="1"/>
            <p:nvPr/>
          </p:nvSpPr>
          <p:spPr>
            <a:xfrm>
              <a:off x="441993" y="4613274"/>
              <a:ext cx="3845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% of Students who Participated: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Based on unique students and broken down by continuum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DA7940C-F533-DA13-C4F0-C849461A672D}"/>
                </a:ext>
              </a:extLst>
            </p:cNvPr>
            <p:cNvSpPr/>
            <p:nvPr/>
          </p:nvSpPr>
          <p:spPr>
            <a:xfrm>
              <a:off x="210824" y="4091690"/>
              <a:ext cx="228600" cy="228600"/>
            </a:xfrm>
            <a:prstGeom prst="ellipse">
              <a:avLst/>
            </a:prstGeom>
            <a:solidFill>
              <a:srgbClr val="FBAF1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EF7DDE6-371B-67F3-FFB8-ED6509A9B53D}"/>
                </a:ext>
              </a:extLst>
            </p:cNvPr>
            <p:cNvSpPr txBox="1"/>
            <p:nvPr/>
          </p:nvSpPr>
          <p:spPr>
            <a:xfrm>
              <a:off x="439424" y="4053016"/>
              <a:ext cx="3845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Activities with no Students: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Number of activities added where students have not yet been added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95A56C5-E615-F757-78AC-0D1DD06E7E27}"/>
                </a:ext>
              </a:extLst>
            </p:cNvPr>
            <p:cNvSpPr txBox="1"/>
            <p:nvPr/>
          </p:nvSpPr>
          <p:spPr>
            <a:xfrm>
              <a:off x="439424" y="2471126"/>
              <a:ext cx="3845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School Year: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States which school year’s data you are looking at; default to current school year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DD21F6F-12AA-F145-168E-1665A552F3F9}"/>
                </a:ext>
              </a:extLst>
            </p:cNvPr>
            <p:cNvSpPr/>
            <p:nvPr/>
          </p:nvSpPr>
          <p:spPr>
            <a:xfrm>
              <a:off x="235009" y="4652293"/>
              <a:ext cx="228600" cy="228600"/>
            </a:xfrm>
            <a:prstGeom prst="ellipse">
              <a:avLst/>
            </a:prstGeom>
            <a:solidFill>
              <a:srgbClr val="32B04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8106611-D4CD-5F7B-5716-8E7CB4052257}"/>
                </a:ext>
              </a:extLst>
            </p:cNvPr>
            <p:cNvSpPr txBox="1"/>
            <p:nvPr/>
          </p:nvSpPr>
          <p:spPr>
            <a:xfrm>
              <a:off x="477838" y="5113958"/>
              <a:ext cx="3845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Total Reflection Forms: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Number of reflection forms completed by students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3C6E2C2-2D4B-5567-DBD4-72CBAB0A47F4}"/>
                </a:ext>
              </a:extLst>
            </p:cNvPr>
            <p:cNvSpPr/>
            <p:nvPr/>
          </p:nvSpPr>
          <p:spPr>
            <a:xfrm>
              <a:off x="249238" y="5176775"/>
              <a:ext cx="228600" cy="228600"/>
            </a:xfrm>
            <a:prstGeom prst="ellipse">
              <a:avLst/>
            </a:prstGeom>
            <a:solidFill>
              <a:srgbClr val="006A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6E2B223-1A88-B9F4-B3AC-F411BE7D0DB1}"/>
              </a:ext>
            </a:extLst>
          </p:cNvPr>
          <p:cNvGrpSpPr/>
          <p:nvPr/>
        </p:nvGrpSpPr>
        <p:grpSpPr>
          <a:xfrm>
            <a:off x="4427485" y="1273264"/>
            <a:ext cx="7507986" cy="4531199"/>
            <a:chOff x="4470364" y="1439415"/>
            <a:chExt cx="7507986" cy="453119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DD3C4ED-473F-DBB4-F571-4405720C1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0364" y="1439415"/>
              <a:ext cx="7507986" cy="453119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35B802B-635E-98E8-176C-0428B15DF570}"/>
                </a:ext>
              </a:extLst>
            </p:cNvPr>
            <p:cNvSpPr/>
            <p:nvPr/>
          </p:nvSpPr>
          <p:spPr>
            <a:xfrm>
              <a:off x="9507224" y="1514079"/>
              <a:ext cx="228600" cy="228600"/>
            </a:xfrm>
            <a:prstGeom prst="ellipse">
              <a:avLst/>
            </a:prstGeom>
            <a:solidFill>
              <a:srgbClr val="32B04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400C22A-A67A-9183-C530-099FD92D3BB6}"/>
                </a:ext>
              </a:extLst>
            </p:cNvPr>
            <p:cNvSpPr/>
            <p:nvPr/>
          </p:nvSpPr>
          <p:spPr>
            <a:xfrm>
              <a:off x="4537999" y="3280106"/>
              <a:ext cx="228600" cy="228600"/>
            </a:xfrm>
            <a:prstGeom prst="ellipse">
              <a:avLst/>
            </a:prstGeom>
            <a:solidFill>
              <a:srgbClr val="006A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425FBF8-F3EC-F180-D5D8-249875716361}"/>
                </a:ext>
              </a:extLst>
            </p:cNvPr>
            <p:cNvSpPr/>
            <p:nvPr/>
          </p:nvSpPr>
          <p:spPr>
            <a:xfrm>
              <a:off x="6391885" y="3277674"/>
              <a:ext cx="228600" cy="228600"/>
            </a:xfrm>
            <a:prstGeom prst="ellipse">
              <a:avLst/>
            </a:prstGeom>
            <a:solidFill>
              <a:srgbClr val="00548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036B219-14EB-2A5B-13C9-C9299AE77FD5}"/>
                </a:ext>
              </a:extLst>
            </p:cNvPr>
            <p:cNvSpPr/>
            <p:nvPr/>
          </p:nvSpPr>
          <p:spPr>
            <a:xfrm>
              <a:off x="8258174" y="3276479"/>
              <a:ext cx="228600" cy="228600"/>
            </a:xfrm>
            <a:prstGeom prst="ellipse">
              <a:avLst/>
            </a:prstGeom>
            <a:solidFill>
              <a:srgbClr val="FBAF1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C0547C8-5F26-B789-E673-BD41F0E711A8}"/>
                </a:ext>
              </a:extLst>
            </p:cNvPr>
            <p:cNvSpPr/>
            <p:nvPr/>
          </p:nvSpPr>
          <p:spPr>
            <a:xfrm>
              <a:off x="4537999" y="4169548"/>
              <a:ext cx="228600" cy="228600"/>
            </a:xfrm>
            <a:prstGeom prst="ellipse">
              <a:avLst/>
            </a:prstGeom>
            <a:solidFill>
              <a:srgbClr val="32B04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086426E-B916-1A81-59E8-2071AB57B9E1}"/>
                </a:ext>
              </a:extLst>
            </p:cNvPr>
            <p:cNvSpPr/>
            <p:nvPr/>
          </p:nvSpPr>
          <p:spPr>
            <a:xfrm>
              <a:off x="6391885" y="5304285"/>
              <a:ext cx="228600" cy="228600"/>
            </a:xfrm>
            <a:prstGeom prst="ellipse">
              <a:avLst/>
            </a:prstGeom>
            <a:solidFill>
              <a:srgbClr val="006A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E2D7D3E-EBBA-F7D2-C7F4-FC738B8E0173}"/>
              </a:ext>
            </a:extLst>
          </p:cNvPr>
          <p:cNvSpPr txBox="1"/>
          <p:nvPr/>
        </p:nvSpPr>
        <p:spPr>
          <a:xfrm rot="20794810">
            <a:off x="10071530" y="177244"/>
            <a:ext cx="1740969" cy="1815227"/>
          </a:xfrm>
          <a:prstGeom prst="irregularSeal1">
            <a:avLst/>
          </a:prstGeom>
          <a:solidFill>
            <a:srgbClr val="3C388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WBL Tracker Dashboard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View</a:t>
            </a:r>
          </a:p>
        </p:txBody>
      </p:sp>
    </p:spTree>
    <p:extLst>
      <p:ext uri="{BB962C8B-B14F-4D97-AF65-F5344CB8AC3E}">
        <p14:creationId xmlns:p14="http://schemas.microsoft.com/office/powerpoint/2010/main" val="306923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6C323-4DBB-1CAB-1342-D565E134C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6C90CD4-31F3-CA7E-EE91-8D6478E6A98F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nline Media 4" title="KnoPro">
            <a:hlinkClick r:id="" action="ppaction://media"/>
            <a:extLst>
              <a:ext uri="{FF2B5EF4-FFF2-40B4-BE49-F238E27FC236}">
                <a16:creationId xmlns:a16="http://schemas.microsoft.com/office/drawing/2014/main" id="{CB207B61-6073-C55D-2783-036FFE81B8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98814" y="1282219"/>
            <a:ext cx="1349137" cy="922422"/>
          </a:xfrm>
          <a:prstGeom prst="rect">
            <a:avLst/>
          </a:prstGeom>
        </p:spPr>
      </p:pic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5BC64158-B7E5-6E10-92F2-68B95BEC5F55}"/>
              </a:ext>
            </a:extLst>
          </p:cNvPr>
          <p:cNvSpPr/>
          <p:nvPr/>
        </p:nvSpPr>
        <p:spPr>
          <a:xfrm>
            <a:off x="9851261" y="498840"/>
            <a:ext cx="2037871" cy="2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een and black logo&#10;&#10;Description automatically generated">
            <a:extLst>
              <a:ext uri="{FF2B5EF4-FFF2-40B4-BE49-F238E27FC236}">
                <a16:creationId xmlns:a16="http://schemas.microsoft.com/office/drawing/2014/main" id="{254A2B76-A8FD-99A9-FBD1-202A0BFCEA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3" t="15393" r="32393" b="16464"/>
          <a:stretch/>
        </p:blipFill>
        <p:spPr>
          <a:xfrm>
            <a:off x="3296753" y="1099162"/>
            <a:ext cx="1227174" cy="1076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2C9C60-3609-6A16-3CB8-630E52769AEF}"/>
              </a:ext>
            </a:extLst>
          </p:cNvPr>
          <p:cNvSpPr txBox="1"/>
          <p:nvPr/>
        </p:nvSpPr>
        <p:spPr>
          <a:xfrm>
            <a:off x="4523927" y="1202676"/>
            <a:ext cx="3683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7D387BA-9FD9-7EFE-EBEA-C0248622B388}"/>
              </a:ext>
            </a:extLst>
          </p:cNvPr>
          <p:cNvGrpSpPr/>
          <p:nvPr/>
        </p:nvGrpSpPr>
        <p:grpSpPr>
          <a:xfrm>
            <a:off x="192505" y="2454718"/>
            <a:ext cx="10874974" cy="2206370"/>
            <a:chOff x="356248" y="2338704"/>
            <a:chExt cx="10874974" cy="2206370"/>
          </a:xfrm>
        </p:grpSpPr>
        <p:sp>
          <p:nvSpPr>
            <p:cNvPr id="35" name="btfpBulletedList568374">
              <a:extLst>
                <a:ext uri="{FF2B5EF4-FFF2-40B4-BE49-F238E27FC236}">
                  <a16:creationId xmlns:a16="http://schemas.microsoft.com/office/drawing/2014/main" id="{6319B2B0-2320-137F-2CF9-F9B2542A753A}"/>
                </a:ext>
              </a:extLst>
            </p:cNvPr>
            <p:cNvSpPr/>
            <p:nvPr/>
          </p:nvSpPr>
          <p:spPr>
            <a:xfrm>
              <a:off x="356248" y="2338704"/>
              <a:ext cx="10576736" cy="394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B04A"/>
                </a:buClr>
                <a:buSzPct val="100000"/>
                <a:buFontTx/>
                <a:buNone/>
                <a:tabLst>
                  <a:tab pos="457200" algn="l"/>
                </a:tabLst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KnoPro: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100% Free Interactive Platform for High School Students (Ages 13–20)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btfpBulletedList568374">
              <a:extLst>
                <a:ext uri="{FF2B5EF4-FFF2-40B4-BE49-F238E27FC236}">
                  <a16:creationId xmlns:a16="http://schemas.microsoft.com/office/drawing/2014/main" id="{4B5E981B-60A5-B19A-9567-6F458704C895}"/>
                </a:ext>
              </a:extLst>
            </p:cNvPr>
            <p:cNvSpPr/>
            <p:nvPr/>
          </p:nvSpPr>
          <p:spPr>
            <a:xfrm>
              <a:off x="654487" y="2656287"/>
              <a:ext cx="10576735" cy="18887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34950" marR="0" lvl="0" indent="-234950" algn="l" defTabSz="914400" rtl="0" eaLnBrk="1" fontAlgn="base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B04A"/>
                </a:buClr>
                <a:buSzPct val="100000"/>
                <a:buFont typeface="Wingdings" panose="05000000000000000000" pitchFamily="2" charset="2"/>
                <a:buChar char="Ø"/>
                <a:tabLst>
                  <a:tab pos="457200" algn="l"/>
                </a:tabLst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Solve real-world problems from industry leaders (partner engagement project — 20 hours; anonymous mentors)</a:t>
              </a:r>
            </a:p>
            <a:p>
              <a:pPr marL="234950" marR="0" lvl="0" indent="-234950" algn="l" defTabSz="914400" rtl="0" eaLnBrk="1" fontAlgn="base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B04A"/>
                </a:buClr>
                <a:buSzPct val="100000"/>
                <a:buFont typeface="Wingdings" panose="05000000000000000000" pitchFamily="2" charset="2"/>
                <a:buChar char="Ø"/>
                <a:tabLst>
                  <a:tab pos="457200" algn="l"/>
                </a:tabLst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Build future-ready skills through daily activities &amp; monthly challenges</a:t>
              </a:r>
            </a:p>
            <a:p>
              <a:pPr marL="234950" marR="0" lvl="0" indent="-234950" algn="l" defTabSz="914400" rtl="0" eaLnBrk="1" fontAlgn="base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B04A"/>
                </a:buClr>
                <a:buSzPct val="100000"/>
                <a:buFont typeface="Wingdings" panose="05000000000000000000" pitchFamily="2" charset="2"/>
                <a:buChar char="Ø"/>
                <a:tabLst>
                  <a:tab pos="457200" algn="l"/>
                </a:tabLst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Get feedback from virtual mentors and connect with professionals</a:t>
              </a:r>
            </a:p>
            <a:p>
              <a:pPr marL="234950" marR="0" lvl="0" indent="-234950" algn="l" defTabSz="914400" rtl="0" eaLnBrk="1" fontAlgn="base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B04A"/>
                </a:buClr>
                <a:buSzPct val="100000"/>
                <a:buFont typeface="Wingdings" panose="05000000000000000000" pitchFamily="2" charset="2"/>
                <a:buChar char="Ø"/>
                <a:tabLst>
                  <a:tab pos="457200" algn="l"/>
                </a:tabLst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Earn points for prizes like tech swag, scholarships, and more</a:t>
              </a:r>
            </a:p>
            <a:p>
              <a:pPr marL="234950" marR="0" lvl="0" indent="-234950" algn="l" defTabSz="914400" rtl="0" eaLnBrk="1" fontAlgn="base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B04A"/>
                </a:buClr>
                <a:buSzPct val="100000"/>
                <a:buFont typeface="Wingdings" panose="05000000000000000000" pitchFamily="2" charset="2"/>
                <a:buChar char="Ø"/>
                <a:tabLst>
                  <a:tab pos="457200" algn="l"/>
                </a:tabLst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Explore careers, expand networks, and strengthen resumes/college apps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5B9971C-FDAD-13EE-8CC6-CB0B6694DCFF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1AE65AF-F830-0ED3-3388-DDB66C1400F2}"/>
              </a:ext>
            </a:extLst>
          </p:cNvPr>
          <p:cNvGrpSpPr/>
          <p:nvPr/>
        </p:nvGrpSpPr>
        <p:grpSpPr>
          <a:xfrm>
            <a:off x="82143" y="4806554"/>
            <a:ext cx="11806989" cy="2238030"/>
            <a:chOff x="356248" y="4690539"/>
            <a:chExt cx="11373325" cy="223803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9EB4308-C9BC-A2A3-7BA0-0F5FE88512B5}"/>
                </a:ext>
              </a:extLst>
            </p:cNvPr>
            <p:cNvSpPr txBox="1"/>
            <p:nvPr/>
          </p:nvSpPr>
          <p:spPr>
            <a:xfrm>
              <a:off x="654488" y="5039782"/>
              <a:ext cx="11075085" cy="188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0510" marR="0" lvl="0" indent="-237744" algn="l" defTabSz="60953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Monthly Challenges: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Team or solo industry projects with $10k in cash prizes, in or outside of school ($5K, $3K, $2K)</a:t>
              </a:r>
            </a:p>
            <a:p>
              <a:pPr marL="190510" marR="0" lvl="0" indent="-237744" algn="l" defTabSz="60953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Daily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Skillbuilders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10-minute activities with a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daily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$100 gift card winner</a:t>
              </a:r>
            </a:p>
            <a:p>
              <a:pPr marL="190510" marR="0" lvl="0" indent="-237744" algn="l" defTabSz="60953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Work-Based Learning: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Real interaction with industry professionals (Challenges fulfill career exploration activity)</a:t>
              </a:r>
            </a:p>
            <a:p>
              <a:pPr marL="190510" marR="0" lvl="0" indent="-237744" algn="l" defTabSz="60953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Resources &amp; Tools: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Support for students, educators, and partners</a:t>
              </a:r>
            </a:p>
          </p:txBody>
        </p:sp>
        <p:sp>
          <p:nvSpPr>
            <p:cNvPr id="39" name="btfpBulletedList568374">
              <a:extLst>
                <a:ext uri="{FF2B5EF4-FFF2-40B4-BE49-F238E27FC236}">
                  <a16:creationId xmlns:a16="http://schemas.microsoft.com/office/drawing/2014/main" id="{EC121073-6CA5-EB88-AB1E-E36CA73B897A}"/>
                </a:ext>
              </a:extLst>
            </p:cNvPr>
            <p:cNvSpPr/>
            <p:nvPr/>
          </p:nvSpPr>
          <p:spPr>
            <a:xfrm>
              <a:off x="356248" y="4690539"/>
              <a:ext cx="11032144" cy="394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B04A"/>
                </a:buClr>
                <a:buSzPct val="100000"/>
                <a:buFontTx/>
                <a:buNone/>
                <a:tabLst>
                  <a:tab pos="457200" algn="l"/>
                </a:tabLst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Highlights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4" name="Rectangle 43">
            <a:hlinkClick r:id="rId5"/>
            <a:extLst>
              <a:ext uri="{FF2B5EF4-FFF2-40B4-BE49-F238E27FC236}">
                <a16:creationId xmlns:a16="http://schemas.microsoft.com/office/drawing/2014/main" id="{8C700097-587A-D58C-E471-9D94DD6C9D34}"/>
              </a:ext>
            </a:extLst>
          </p:cNvPr>
          <p:cNvSpPr/>
          <p:nvPr/>
        </p:nvSpPr>
        <p:spPr>
          <a:xfrm>
            <a:off x="9851261" y="2156287"/>
            <a:ext cx="2037871" cy="2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80861B-2EA4-B085-B47B-74C3CC3C898A}"/>
              </a:ext>
            </a:extLst>
          </p:cNvPr>
          <p:cNvSpPr txBox="1"/>
          <p:nvPr/>
        </p:nvSpPr>
        <p:spPr>
          <a:xfrm>
            <a:off x="3462689" y="399418"/>
            <a:ext cx="1888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DINOT-Bold" panose="020B0804020101020102" pitchFamily="34" charset="0"/>
                <a:ea typeface="Times New Roman" panose="02020603050405020304" pitchFamily="18" charset="0"/>
                <a:cs typeface="DINOT-Bold" panose="020B0804020101020102" pitchFamily="34" charset="0"/>
              </a:rPr>
              <a:t>Powered by NAF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32B04A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7DEC19C-7F8D-6F07-3E18-64168FAC8396}"/>
              </a:ext>
            </a:extLst>
          </p:cNvPr>
          <p:cNvGrpSpPr/>
          <p:nvPr/>
        </p:nvGrpSpPr>
        <p:grpSpPr>
          <a:xfrm>
            <a:off x="9690811" y="849491"/>
            <a:ext cx="2358769" cy="307777"/>
            <a:chOff x="9690811" y="819708"/>
            <a:chExt cx="2358769" cy="30777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6A97C83-79E4-F80E-7C55-4DC0CB567B2F}"/>
                </a:ext>
              </a:extLst>
            </p:cNvPr>
            <p:cNvSpPr txBox="1"/>
            <p:nvPr/>
          </p:nvSpPr>
          <p:spPr>
            <a:xfrm>
              <a:off x="9690811" y="819708"/>
              <a:ext cx="23587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DINOT-Bold" panose="020B0804020101020102" pitchFamily="34" charset="0"/>
                  <a:ea typeface="Tahoma" panose="020B0604030504040204" pitchFamily="34" charset="0"/>
                  <a:cs typeface="DINOT-Bold" panose="020B0804020101020102" pitchFamily="34" charset="0"/>
                </a:rPr>
                <a:t>https://www.knopro.org/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endParaRPr>
            </a:p>
          </p:txBody>
        </p:sp>
        <p:sp>
          <p:nvSpPr>
            <p:cNvPr id="48" name="Rectangle 47">
              <a:hlinkClick r:id="rId5"/>
              <a:extLst>
                <a:ext uri="{FF2B5EF4-FFF2-40B4-BE49-F238E27FC236}">
                  <a16:creationId xmlns:a16="http://schemas.microsoft.com/office/drawing/2014/main" id="{233A8C41-3BDF-F8D1-4115-F7D9C382944D}"/>
                </a:ext>
              </a:extLst>
            </p:cNvPr>
            <p:cNvSpPr/>
            <p:nvPr/>
          </p:nvSpPr>
          <p:spPr>
            <a:xfrm>
              <a:off x="9741677" y="858115"/>
              <a:ext cx="2037871" cy="225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424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7AADC-05E0-AF89-3A65-0A8560675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665A0AE-A687-14F9-A69C-F89956499E7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5" t="2787" r="17069" b="-2787"/>
          <a:stretch>
            <a:fillRect/>
          </a:stretch>
        </p:blipFill>
        <p:spPr>
          <a:xfrm>
            <a:off x="-1239253" y="-111420"/>
            <a:ext cx="7335253" cy="7498884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1ACCEB-EA28-6859-A39B-5127A2ED9139}"/>
              </a:ext>
            </a:extLst>
          </p:cNvPr>
          <p:cNvSpPr txBox="1">
            <a:spLocks/>
          </p:cNvSpPr>
          <p:nvPr/>
        </p:nvSpPr>
        <p:spPr>
          <a:xfrm>
            <a:off x="5162550" y="225034"/>
            <a:ext cx="7162800" cy="59093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Opportunity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Begins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E28A6D-D49F-654B-8BEF-728B3354EA06}"/>
              </a:ext>
            </a:extLst>
          </p:cNvPr>
          <p:cNvSpPr txBox="1">
            <a:spLocks/>
          </p:cNvSpPr>
          <p:nvPr/>
        </p:nvSpPr>
        <p:spPr>
          <a:xfrm>
            <a:off x="6439774" y="1855593"/>
            <a:ext cx="5317958" cy="3564857"/>
          </a:xfrm>
          <a:prstGeom prst="rect">
            <a:avLst/>
          </a:prstGeom>
          <a:noFill/>
          <a:ln w="38100">
            <a:solidFill>
              <a:srgbClr val="32B04A"/>
            </a:solidFill>
          </a:ln>
        </p:spPr>
        <p:txBody>
          <a:bodyPr vert="horz" lIns="182880" tIns="182880" rIns="182880" bIns="1828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OT" panose="020B0504020101020102" pitchFamily="34" charset="0"/>
                <a:ea typeface="Tahoma" panose="020B0604030504040204" pitchFamily="34" charset="0"/>
                <a:cs typeface="DINOT" panose="020B0504020101020102" pitchFamily="34" charset="0"/>
              </a:rPr>
              <a:t>Together, we can make essential opportunities possible by creating more effective educational experiences and transforming the high school journey.      </a:t>
            </a:r>
          </a:p>
        </p:txBody>
      </p:sp>
      <p:pic>
        <p:nvPicPr>
          <p:cNvPr id="11" name="object 6">
            <a:extLst>
              <a:ext uri="{FF2B5EF4-FFF2-40B4-BE49-F238E27FC236}">
                <a16:creationId xmlns:a16="http://schemas.microsoft.com/office/drawing/2014/main" id="{FFF1C19B-6C7B-1578-3E3A-939ADEF87F0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35543" y="6276577"/>
            <a:ext cx="2028824" cy="2285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AD5EC34-617C-E9F6-254F-CDDF4CEC8A9F}"/>
              </a:ext>
            </a:extLst>
          </p:cNvPr>
          <p:cNvGrpSpPr/>
          <p:nvPr/>
        </p:nvGrpSpPr>
        <p:grpSpPr>
          <a:xfrm>
            <a:off x="10702717" y="6467343"/>
            <a:ext cx="1055015" cy="284264"/>
            <a:chOff x="10702717" y="6467343"/>
            <a:chExt cx="1055015" cy="284264"/>
          </a:xfrm>
        </p:grpSpPr>
        <p:sp>
          <p:nvSpPr>
            <p:cNvPr id="13" name="TextBox 19">
              <a:extLst>
                <a:ext uri="{FF2B5EF4-FFF2-40B4-BE49-F238E27FC236}">
                  <a16:creationId xmlns:a16="http://schemas.microsoft.com/office/drawing/2014/main" id="{9296F305-F986-2337-4614-43BAD6EE9200}"/>
                </a:ext>
              </a:extLst>
            </p:cNvPr>
            <p:cNvSpPr txBox="1"/>
            <p:nvPr/>
          </p:nvSpPr>
          <p:spPr>
            <a:xfrm>
              <a:off x="10702717" y="6467343"/>
              <a:ext cx="1055015" cy="1678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NAF.org</a:t>
              </a: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E35574BD-8FFD-6B16-07E8-6E4B5A1EC4F8}"/>
                </a:ext>
              </a:extLst>
            </p:cNvPr>
            <p:cNvSpPr/>
            <p:nvPr/>
          </p:nvSpPr>
          <p:spPr>
            <a:xfrm>
              <a:off x="10801140" y="6566941"/>
              <a:ext cx="810043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782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5A91A-6F08-EF95-14C1-E7EA54060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C0C9F-A0C2-1FC5-1A8C-934C9EA47739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7694731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Introductions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Slide Number Placeholder 4">
            <a:extLst>
              <a:ext uri="{FF2B5EF4-FFF2-40B4-BE49-F238E27FC236}">
                <a16:creationId xmlns:a16="http://schemas.microsoft.com/office/drawing/2014/main" id="{C6E5BC98-3E18-7F45-635D-87124B55C1D6}"/>
              </a:ext>
            </a:extLst>
          </p:cNvPr>
          <p:cNvSpPr txBox="1">
            <a:spLocks/>
          </p:cNvSpPr>
          <p:nvPr/>
        </p:nvSpPr>
        <p:spPr>
          <a:xfrm>
            <a:off x="9225005" y="6492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D714B-0E1D-183D-0A39-2C7528720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4" b="10624"/>
          <a:stretch/>
        </p:blipFill>
        <p:spPr>
          <a:xfrm>
            <a:off x="619096" y="1492942"/>
            <a:ext cx="5205234" cy="36815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6" name="TextBox 1">
            <a:extLst>
              <a:ext uri="{FF2B5EF4-FFF2-40B4-BE49-F238E27FC236}">
                <a16:creationId xmlns:a16="http://schemas.microsoft.com/office/drawing/2014/main" id="{2D3AE2F1-9252-2FD4-30AC-D36F9599CD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743231"/>
              </p:ext>
            </p:extLst>
          </p:nvPr>
        </p:nvGraphicFramePr>
        <p:xfrm>
          <a:off x="6271592" y="1333918"/>
          <a:ext cx="5735650" cy="466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81476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F67FB-F0E9-E1B3-960F-A936F1741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17E9C0-1382-862A-C30E-E3CE8071D084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</a:t>
            </a:r>
            <a:r>
              <a:rPr lang="en-US" sz="4200" b="1" dirty="0">
                <a:solidFill>
                  <a:srgbClr val="006A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Major </a:t>
            </a:r>
            <a:r>
              <a:rPr lang="en-US" sz="4200" b="1" dirty="0">
                <a:solidFill>
                  <a:srgbClr val="32B0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Corporate</a:t>
            </a:r>
            <a:r>
              <a:rPr lang="en-US" sz="4200" b="1" dirty="0">
                <a:solidFill>
                  <a:srgbClr val="006A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Partners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7C4AD0B6-FC35-EBB4-935F-F520E4E1C142}"/>
              </a:ext>
            </a:extLst>
          </p:cNvPr>
          <p:cNvSpPr/>
          <p:nvPr/>
        </p:nvSpPr>
        <p:spPr>
          <a:xfrm>
            <a:off x="9851261" y="498840"/>
            <a:ext cx="2037871" cy="2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F59071-B73B-E582-D746-1BF37EF0DDC8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44" name="Rectangle 43">
            <a:hlinkClick r:id="rId3"/>
            <a:extLst>
              <a:ext uri="{FF2B5EF4-FFF2-40B4-BE49-F238E27FC236}">
                <a16:creationId xmlns:a16="http://schemas.microsoft.com/office/drawing/2014/main" id="{2662DCC3-689D-CF7F-7792-37BF3AC1CD4D}"/>
              </a:ext>
            </a:extLst>
          </p:cNvPr>
          <p:cNvSpPr/>
          <p:nvPr/>
        </p:nvSpPr>
        <p:spPr>
          <a:xfrm>
            <a:off x="9851261" y="2156287"/>
            <a:ext cx="2037871" cy="2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3DE820-CD2E-0C73-09E2-01F0B53D86FD}"/>
              </a:ext>
            </a:extLst>
          </p:cNvPr>
          <p:cNvGrpSpPr>
            <a:grpSpLocks noChangeAspect="1"/>
          </p:cNvGrpSpPr>
          <p:nvPr/>
        </p:nvGrpSpPr>
        <p:grpSpPr>
          <a:xfrm>
            <a:off x="5677222" y="1445199"/>
            <a:ext cx="5838503" cy="5004236"/>
            <a:chOff x="5308906" y="1270344"/>
            <a:chExt cx="6242541" cy="53505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14C000-4D51-853E-44B3-1F781880F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2104" y="4635261"/>
              <a:ext cx="720703" cy="423075"/>
            </a:xfrm>
            <a:prstGeom prst="rect">
              <a:avLst/>
            </a:prstGeom>
          </p:spPr>
        </p:pic>
        <p:pic>
          <p:nvPicPr>
            <p:cNvPr id="9" name="Picture 8" descr="A black and white logo&#10;&#10;Description automatically generated">
              <a:extLst>
                <a:ext uri="{FF2B5EF4-FFF2-40B4-BE49-F238E27FC236}">
                  <a16:creationId xmlns:a16="http://schemas.microsoft.com/office/drawing/2014/main" id="{45FF3F2D-30C6-82E2-35A1-BE4538283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4717" y="4587545"/>
              <a:ext cx="1456730" cy="503908"/>
            </a:xfrm>
            <a:prstGeom prst="rect">
              <a:avLst/>
            </a:prstGeom>
          </p:spPr>
        </p:pic>
        <p:pic>
          <p:nvPicPr>
            <p:cNvPr id="10" name="Picture 2" descr="Citi Foundation">
              <a:extLst>
                <a:ext uri="{FF2B5EF4-FFF2-40B4-BE49-F238E27FC236}">
                  <a16:creationId xmlns:a16="http://schemas.microsoft.com/office/drawing/2014/main" id="{B9D5D4BA-F4A3-B6C3-926E-80D6388FAC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0686" y="2419945"/>
              <a:ext cx="1081848" cy="715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apital One">
              <a:extLst>
                <a:ext uri="{FF2B5EF4-FFF2-40B4-BE49-F238E27FC236}">
                  <a16:creationId xmlns:a16="http://schemas.microsoft.com/office/drawing/2014/main" id="{A99C1750-A6A1-4441-5B1F-81448185B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3577" y="2508500"/>
              <a:ext cx="1060796" cy="596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KPMG">
              <a:extLst>
                <a:ext uri="{FF2B5EF4-FFF2-40B4-BE49-F238E27FC236}">
                  <a16:creationId xmlns:a16="http://schemas.microsoft.com/office/drawing/2014/main" id="{20C21D12-2694-5013-17CA-3E109A1AF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7650" y="3315344"/>
              <a:ext cx="1011821" cy="101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American Express">
              <a:extLst>
                <a:ext uri="{FF2B5EF4-FFF2-40B4-BE49-F238E27FC236}">
                  <a16:creationId xmlns:a16="http://schemas.microsoft.com/office/drawing/2014/main" id="{2F9828F6-DDAB-2196-CBE3-5AEFA4F2E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8517" y="1270344"/>
              <a:ext cx="763316" cy="759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 descr="BlackRock">
              <a:extLst>
                <a:ext uri="{FF2B5EF4-FFF2-40B4-BE49-F238E27FC236}">
                  <a16:creationId xmlns:a16="http://schemas.microsoft.com/office/drawing/2014/main" id="{F9D13CBF-8027-054F-5081-3FFEBA499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5094" y="1586983"/>
              <a:ext cx="1144518" cy="165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Blackstone">
              <a:extLst>
                <a:ext uri="{FF2B5EF4-FFF2-40B4-BE49-F238E27FC236}">
                  <a16:creationId xmlns:a16="http://schemas.microsoft.com/office/drawing/2014/main" id="{F82FE3A7-364E-4259-A604-9AFE8C9875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247" y="1320308"/>
              <a:ext cx="1171671" cy="459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6" descr="Marriott International, Inc.">
              <a:extLst>
                <a:ext uri="{FF2B5EF4-FFF2-40B4-BE49-F238E27FC236}">
                  <a16:creationId xmlns:a16="http://schemas.microsoft.com/office/drawing/2014/main" id="{C267459E-AB1A-8AF3-DA1D-36AFCE25FA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8906" y="4636970"/>
              <a:ext cx="900102" cy="278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8" descr="Mastercard">
              <a:extLst>
                <a:ext uri="{FF2B5EF4-FFF2-40B4-BE49-F238E27FC236}">
                  <a16:creationId xmlns:a16="http://schemas.microsoft.com/office/drawing/2014/main" id="{34BA381D-9013-72EB-16E6-74FAC15E99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3347" y="4457034"/>
              <a:ext cx="900102" cy="638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0" descr="World Wide Technology">
              <a:extLst>
                <a:ext uri="{FF2B5EF4-FFF2-40B4-BE49-F238E27FC236}">
                  <a16:creationId xmlns:a16="http://schemas.microsoft.com/office/drawing/2014/main" id="{DA64C63A-CAC5-3E89-6B70-DAD2CA6DD9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2545" y="6323915"/>
              <a:ext cx="1421016" cy="296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2" descr="Ballmer Group">
              <a:extLst>
                <a:ext uri="{FF2B5EF4-FFF2-40B4-BE49-F238E27FC236}">
                  <a16:creationId xmlns:a16="http://schemas.microsoft.com/office/drawing/2014/main" id="{637455C0-31D4-6E42-3B12-C73F29BDBA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5853" y="1413636"/>
              <a:ext cx="1060796" cy="459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Image result">
              <a:extLst>
                <a:ext uri="{FF2B5EF4-FFF2-40B4-BE49-F238E27FC236}">
                  <a16:creationId xmlns:a16="http://schemas.microsoft.com/office/drawing/2014/main" id="{B581A15F-5295-049D-B49A-AC4897CB9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8001" y="2391940"/>
              <a:ext cx="759499" cy="759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Plans for individuals and groups | Delta Dental">
              <a:extLst>
                <a:ext uri="{FF2B5EF4-FFF2-40B4-BE49-F238E27FC236}">
                  <a16:creationId xmlns:a16="http://schemas.microsoft.com/office/drawing/2014/main" id="{9966B302-5DBC-16D5-E9D4-89443F635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5425" y="2455589"/>
              <a:ext cx="1295314" cy="68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930F46D-C14C-D7A1-C667-50E779159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5100" t="24526" r="3035" b="26228"/>
            <a:stretch/>
          </p:blipFill>
          <p:spPr>
            <a:xfrm>
              <a:off x="7180848" y="5732766"/>
              <a:ext cx="2673831" cy="15710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9501CDB-99EE-602E-0C4F-D0A946DEA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8906" y="5584051"/>
              <a:ext cx="1000756" cy="510386"/>
            </a:xfrm>
            <a:prstGeom prst="rect">
              <a:avLst/>
            </a:prstGeom>
          </p:spPr>
        </p:pic>
        <p:pic>
          <p:nvPicPr>
            <p:cNvPr id="24" name="Picture 23" descr="Image result for lenovo">
              <a:extLst>
                <a:ext uri="{FF2B5EF4-FFF2-40B4-BE49-F238E27FC236}">
                  <a16:creationId xmlns:a16="http://schemas.microsoft.com/office/drawing/2014/main" id="{34ECECF9-6202-A73E-B947-39AA24017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4797" y="3453735"/>
              <a:ext cx="979272" cy="580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Image result for johnson and johnson">
              <a:extLst>
                <a:ext uri="{FF2B5EF4-FFF2-40B4-BE49-F238E27FC236}">
                  <a16:creationId xmlns:a16="http://schemas.microsoft.com/office/drawing/2014/main" id="{AB634309-A23D-0227-4073-F1C87DE3BD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3577" y="3549124"/>
              <a:ext cx="1365465" cy="484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2" descr="Image result for verizon">
              <a:extLst>
                <a:ext uri="{FF2B5EF4-FFF2-40B4-BE49-F238E27FC236}">
                  <a16:creationId xmlns:a16="http://schemas.microsoft.com/office/drawing/2014/main" id="{BD8A4808-01FB-4D4C-4422-12DEBD36AB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4797" y="5452763"/>
              <a:ext cx="1174759" cy="669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2372DF8D-671D-37D1-B4D4-A1732A910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8517" y="3654565"/>
              <a:ext cx="882468" cy="352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20B36D93-D0DB-6F56-718C-38746CEFC253}"/>
              </a:ext>
            </a:extLst>
          </p:cNvPr>
          <p:cNvSpPr txBox="1">
            <a:spLocks/>
          </p:cNvSpPr>
          <p:nvPr/>
        </p:nvSpPr>
        <p:spPr>
          <a:xfrm>
            <a:off x="437114" y="2381987"/>
            <a:ext cx="4483541" cy="2777240"/>
          </a:xfrm>
          <a:prstGeom prst="rect">
            <a:avLst/>
          </a:prstGeom>
          <a:ln w="38100">
            <a:solidFill>
              <a:srgbClr val="32B04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partners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companies to create tailored engagement programs.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Corporations of all sizes, including national brands, are committed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providing work-based learning opportunities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 skill-based volunteerism and student internships.</a:t>
            </a:r>
          </a:p>
        </p:txBody>
      </p:sp>
    </p:spTree>
    <p:extLst>
      <p:ext uri="{BB962C8B-B14F-4D97-AF65-F5344CB8AC3E}">
        <p14:creationId xmlns:p14="http://schemas.microsoft.com/office/powerpoint/2010/main" val="2541594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7A0A3-27E0-0F5B-B09D-54D699598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5AF00D-096B-F2CB-C3EF-F56D4F403217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Directors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F20969E1-661F-F702-8872-53A68D8B890D}"/>
              </a:ext>
            </a:extLst>
          </p:cNvPr>
          <p:cNvSpPr/>
          <p:nvPr/>
        </p:nvSpPr>
        <p:spPr>
          <a:xfrm>
            <a:off x="9851261" y="498840"/>
            <a:ext cx="2037871" cy="2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6749B8-23A4-BCA5-4F4B-2BE767BB8381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44" name="Rectangle 43">
            <a:hlinkClick r:id="rId3"/>
            <a:extLst>
              <a:ext uri="{FF2B5EF4-FFF2-40B4-BE49-F238E27FC236}">
                <a16:creationId xmlns:a16="http://schemas.microsoft.com/office/drawing/2014/main" id="{1C9F8D1C-8924-48B8-0C36-93956D5C5B1D}"/>
              </a:ext>
            </a:extLst>
          </p:cNvPr>
          <p:cNvSpPr/>
          <p:nvPr/>
        </p:nvSpPr>
        <p:spPr>
          <a:xfrm>
            <a:off x="9851261" y="2156287"/>
            <a:ext cx="2037871" cy="2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337FB5-2A0F-5CAC-1035-3688C6922C76}"/>
              </a:ext>
            </a:extLst>
          </p:cNvPr>
          <p:cNvSpPr txBox="1">
            <a:spLocks/>
          </p:cNvSpPr>
          <p:nvPr/>
        </p:nvSpPr>
        <p:spPr>
          <a:xfrm>
            <a:off x="415131" y="1963017"/>
            <a:ext cx="4314186" cy="3408177"/>
          </a:xfrm>
          <a:prstGeom prst="rect">
            <a:avLst/>
          </a:prstGeom>
          <a:ln w="38100">
            <a:solidFill>
              <a:srgbClr val="32B04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Board members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their fields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strong advocates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improving education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workforce development.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 their leadership, guidance, and support, NAF is able to fulfill its mission of developing the next generation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future-ready employees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786D5F-43D5-A893-39BE-7A1E64E60B1C}"/>
              </a:ext>
            </a:extLst>
          </p:cNvPr>
          <p:cNvSpPr>
            <a:spLocks/>
          </p:cNvSpPr>
          <p:nvPr/>
        </p:nvSpPr>
        <p:spPr>
          <a:xfrm>
            <a:off x="5097249" y="1227744"/>
            <a:ext cx="6902245" cy="5401479"/>
          </a:xfrm>
          <a:prstGeom prst="rect">
            <a:avLst/>
          </a:prstGeom>
        </p:spPr>
        <p:txBody>
          <a:bodyPr wrap="square" numCol="4" spcCol="18288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Sanford I. Weill – Chairman Emeritus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Founder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NAF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Gregory J. Hayes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Chairman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Executive Chairman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RTX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Kenneth I. Chenault – Vice Chairman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Chairman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 and Managing Director, General Catalyst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Robert Smith – </a:t>
            </a:r>
            <a:b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</a:b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Vice Chairman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Founder, Chairman and Chief Executive Officer, Vista Equity Partners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Eugene A. Ludwig – Secretary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Chief Executive Officer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SpringHarbor Financial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Jeffrey A. Brill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Partner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Skadden, Arps, Slate, Meagher &amp; Flom LLP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Kermitt J. Brooks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Chief Legal Officer, The Guardian Life Insurance Company of America (Guardian Life)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Ursula M. Burns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Founding Partner of Integrum Holdings, Chairwoman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Teneo LLC, Retired Chairman &amp; CEO, Xerox Corporation and VEON, Ltd.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Lisa Dughi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Chief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 Executive Officer, NAF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Bob Ferrell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Executive Vice President of Global Human Resources, World Wide Technology</a:t>
            </a: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Erin McSweeney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Chief People Officer, UnitedHealth Group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Jennifer Morgan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Chief Executive Officer, UKG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Nicola Palmer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Retired Chief 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Technology Ambassador, Verizon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Thomas Penny III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President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Donohoe Hospitality Services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Joseph J. Russo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Executive Vice President and President, Global Networks and Technology, Verizon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David L. Steward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Founder and Chairman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World Wide Technology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Sandy Torchia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Vice Chair, Talent and Culture, KPMG LLP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</a:br>
            <a:b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</a:b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Joseph M. Tucci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Chairman &amp; Co-Founder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Bridge Growth Partners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Marc Weill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Senior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 Advisor, Two Sigma Ventures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Dantaya Williams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Chief Human Resources Officer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</a:t>
            </a:r>
            <a:b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</a:b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RTX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</a:b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Matthew Zielinski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EVP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President International Markets, Lenovo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Lauren Budzich-Goren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Strategy and Execution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Ex Officio Board Member &amp; Chair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NAF Alumni Leadership Council, Senior Manager, US Commercial Transformation, J&amp;J MedTech</a:t>
            </a:r>
          </a:p>
        </p:txBody>
      </p:sp>
    </p:spTree>
    <p:extLst>
      <p:ext uri="{BB962C8B-B14F-4D97-AF65-F5344CB8AC3E}">
        <p14:creationId xmlns:p14="http://schemas.microsoft.com/office/powerpoint/2010/main" val="1770261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A265F-2AEA-C1C8-AF38-31FB9C4B7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AD078EB-EB6A-A944-6594-BBFA67564E38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</a:t>
            </a:r>
            <a:r>
              <a:rPr lang="en-US" sz="4200" b="1" dirty="0">
                <a:solidFill>
                  <a:srgbClr val="006A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STEM </a:t>
            </a:r>
            <a:r>
              <a:rPr lang="en-US" sz="4200" b="1" dirty="0">
                <a:solidFill>
                  <a:srgbClr val="32B0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Advisory</a:t>
            </a:r>
            <a:r>
              <a:rPr lang="en-US" sz="4200" b="1" dirty="0">
                <a:solidFill>
                  <a:srgbClr val="006A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Committee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B51DCC13-97E1-F429-21CB-E8B37067F45E}"/>
              </a:ext>
            </a:extLst>
          </p:cNvPr>
          <p:cNvSpPr/>
          <p:nvPr/>
        </p:nvSpPr>
        <p:spPr>
          <a:xfrm>
            <a:off x="9851261" y="498840"/>
            <a:ext cx="2037871" cy="2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BCBCCC-08AB-44F9-55E8-BBA441EA4E78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44" name="Rectangle 43">
            <a:hlinkClick r:id="rId3"/>
            <a:extLst>
              <a:ext uri="{FF2B5EF4-FFF2-40B4-BE49-F238E27FC236}">
                <a16:creationId xmlns:a16="http://schemas.microsoft.com/office/drawing/2014/main" id="{1B8E8168-C4B0-2C2F-3DA4-9AD24CEE2480}"/>
              </a:ext>
            </a:extLst>
          </p:cNvPr>
          <p:cNvSpPr/>
          <p:nvPr/>
        </p:nvSpPr>
        <p:spPr>
          <a:xfrm>
            <a:off x="9851261" y="2156287"/>
            <a:ext cx="2037871" cy="2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21814-066D-2AA1-A952-F888607B948A}"/>
              </a:ext>
            </a:extLst>
          </p:cNvPr>
          <p:cNvSpPr txBox="1">
            <a:spLocks/>
          </p:cNvSpPr>
          <p:nvPr/>
        </p:nvSpPr>
        <p:spPr>
          <a:xfrm>
            <a:off x="302868" y="1641986"/>
            <a:ext cx="5347665" cy="4237704"/>
          </a:xfrm>
          <a:prstGeom prst="rect">
            <a:avLst/>
          </a:prstGeom>
          <a:ln w="38100">
            <a:solidFill>
              <a:srgbClr val="32B04A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Developed in 2013 as an adjunct to NAF’s Board of Directors, the STEM Committee addresses the growing role of science, technology, engineering, and mathematics in the economy.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guides workforce development through strategies in curriculum, work-based learning, employee engagement, advisory boards, college access, and educator development while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fostering collaboration </a:t>
            </a:r>
            <a:r>
              <a:rPr lang="en-US" sz="2000" dirty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among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 STEM leaders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en-US" sz="2000" dirty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attract and </a:t>
            </a:r>
            <a:r>
              <a:rPr lang="en-US" sz="2000" b="1" dirty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</a:t>
            </a:r>
            <a:r>
              <a:rPr lang="en-US" sz="2000" dirty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high-quality talent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STEM careers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A173CD-AD35-C4D4-5B99-AB6DAFACCB56}"/>
              </a:ext>
            </a:extLst>
          </p:cNvPr>
          <p:cNvSpPr/>
          <p:nvPr/>
        </p:nvSpPr>
        <p:spPr>
          <a:xfrm>
            <a:off x="5958614" y="1405179"/>
            <a:ext cx="5810599" cy="4870564"/>
          </a:xfrm>
          <a:prstGeom prst="rect">
            <a:avLst/>
          </a:prstGeom>
        </p:spPr>
        <p:txBody>
          <a:bodyPr wrap="square" lIns="91440" tIns="45720" rIns="91440" bIns="45720" numCol="2" spcCol="18288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Nicola Palmer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Chair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Retired Chief Technology Ambassador, </a:t>
            </a:r>
            <a:b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</a:b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Verizon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Alencia DeAnda-Gregg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AVP HR Business Partner Human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" dirty="0">
                <a:solidFill>
                  <a:prstClr val="black"/>
                </a:solidFill>
                <a:latin typeface="DINOT"/>
                <a:cs typeface="DINOT" panose="020B0504020101020102" pitchFamily="34" charset="0"/>
              </a:rPr>
              <a:t>Reso</a:t>
            </a:r>
            <a:r>
              <a:rPr kumimoji="0" lang="en-US" sz="1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urces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 Organization,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AT&amp;T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Joseph Dill, DDS, MBA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Chief Dental Officer,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Delta Dental Plans Association 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Lisa Dughi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Chief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 Executive Officer,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NAF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Vinay Iyengar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Partner,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Foundation Capital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Marilyn McDonald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Senior Vice President,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Commercial Digital &amp; Innovation,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Moderna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Brian Monahan</a:t>
            </a:r>
            <a:b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</a:b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Global Client President; Head of </a:t>
            </a:r>
            <a:r>
              <a:rPr kumimoji="0" lang="en-US" sz="1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Dentsu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 Innovation Initiative US, Head of Solutions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West </a:t>
            </a:r>
            <a:r>
              <a:rPr kumimoji="0" lang="en-US" sz="1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dentsu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 international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Milanka</a:t>
            </a: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 Muecke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Director, Global Commercial Marketing, Workstation Business,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Lenovo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“Ram” Sankaran Ramanathan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Vice President, Network Systems,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Verizon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Juan F. Rodriguez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National Strategic Advisor – SLED K12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E-rate and Federal Funding,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World Wide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Bobby Soni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Global Technology Consulting Leader,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KPMG International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Brian Thomas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President &amp; CEO,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Lightspeed Systems</a:t>
            </a:r>
          </a:p>
        </p:txBody>
      </p:sp>
    </p:spTree>
    <p:extLst>
      <p:ext uri="{BB962C8B-B14F-4D97-AF65-F5344CB8AC3E}">
        <p14:creationId xmlns:p14="http://schemas.microsoft.com/office/powerpoint/2010/main" val="377635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DCBF8-2437-5F4B-7D09-EC67DDCDC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 Placeholder 4">
            <a:extLst>
              <a:ext uri="{FF2B5EF4-FFF2-40B4-BE49-F238E27FC236}">
                <a16:creationId xmlns:a16="http://schemas.microsoft.com/office/drawing/2014/main" id="{AC5B4949-4204-8238-BF98-23B19D113E5C}"/>
              </a:ext>
            </a:extLst>
          </p:cNvPr>
          <p:cNvSpPr txBox="1">
            <a:spLocks/>
          </p:cNvSpPr>
          <p:nvPr/>
        </p:nvSpPr>
        <p:spPr>
          <a:xfrm>
            <a:off x="9225005" y="6492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60DF0-15C0-18B4-D927-595784CD21C0}"/>
              </a:ext>
            </a:extLst>
          </p:cNvPr>
          <p:cNvSpPr txBox="1">
            <a:spLocks/>
          </p:cNvSpPr>
          <p:nvPr/>
        </p:nvSpPr>
        <p:spPr>
          <a:xfrm>
            <a:off x="1430018" y="241965"/>
            <a:ext cx="6656707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Admissions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90931-4C22-E986-4855-539B8C4DA062}"/>
              </a:ext>
            </a:extLst>
          </p:cNvPr>
          <p:cNvSpPr txBox="1"/>
          <p:nvPr/>
        </p:nvSpPr>
        <p:spPr>
          <a:xfrm>
            <a:off x="2268732" y="2337226"/>
            <a:ext cx="7654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 the NAF Academy Network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F78A23-15EA-68E8-CA7C-FF98C74BA7FF}"/>
              </a:ext>
            </a:extLst>
          </p:cNvPr>
          <p:cNvCxnSpPr>
            <a:cxnSpLocks/>
          </p:cNvCxnSpPr>
          <p:nvPr/>
        </p:nvCxnSpPr>
        <p:spPr>
          <a:xfrm>
            <a:off x="1893277" y="4044462"/>
            <a:ext cx="84054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207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05831-5125-DF4E-AE77-119186463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 Placeholder 4">
            <a:extLst>
              <a:ext uri="{FF2B5EF4-FFF2-40B4-BE49-F238E27FC236}">
                <a16:creationId xmlns:a16="http://schemas.microsoft.com/office/drawing/2014/main" id="{9594D471-E338-C1AB-418A-4887AA18B611}"/>
              </a:ext>
            </a:extLst>
          </p:cNvPr>
          <p:cNvSpPr txBox="1">
            <a:spLocks/>
          </p:cNvSpPr>
          <p:nvPr/>
        </p:nvSpPr>
        <p:spPr>
          <a:xfrm>
            <a:off x="9225005" y="6492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464F5-3EEC-3B03-1920-CCCEA8D2AB5C}"/>
              </a:ext>
            </a:extLst>
          </p:cNvPr>
          <p:cNvSpPr txBox="1">
            <a:spLocks/>
          </p:cNvSpPr>
          <p:nvPr/>
        </p:nvSpPr>
        <p:spPr>
          <a:xfrm>
            <a:off x="1430018" y="251490"/>
            <a:ext cx="7885432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Starting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NAF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D780F7-D550-689D-69E8-49B00C26E095}"/>
              </a:ext>
            </a:extLst>
          </p:cNvPr>
          <p:cNvSpPr txBox="1"/>
          <p:nvPr/>
        </p:nvSpPr>
        <p:spPr>
          <a:xfrm>
            <a:off x="585037" y="2490166"/>
            <a:ext cx="10963275" cy="227754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District Engagement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ncourages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effective, sustainable academy implementation and long-term success.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Admissions Options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Select the approach that supports your academy development needs to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align district goals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the NAF design.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D51BF7-211A-1BC7-CC0C-ACE4CF7A7284}"/>
              </a:ext>
            </a:extLst>
          </p:cNvPr>
          <p:cNvSpPr txBox="1"/>
          <p:nvPr/>
        </p:nvSpPr>
        <p:spPr>
          <a:xfrm>
            <a:off x="2423653" y="1427910"/>
            <a:ext cx="72860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Choosing the Right Admissions Path!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F82BB-2AD0-78B4-6B72-C785B65A9017}"/>
              </a:ext>
            </a:extLst>
          </p:cNvPr>
          <p:cNvSpPr txBox="1"/>
          <p:nvPr/>
        </p:nvSpPr>
        <p:spPr>
          <a:xfrm>
            <a:off x="1430018" y="4889633"/>
            <a:ext cx="378693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of Planning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Track</a:t>
            </a:r>
          </a:p>
        </p:txBody>
      </p:sp>
    </p:spTree>
    <p:extLst>
      <p:ext uri="{BB962C8B-B14F-4D97-AF65-F5344CB8AC3E}">
        <p14:creationId xmlns:p14="http://schemas.microsoft.com/office/powerpoint/2010/main" val="208145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410D0-F43F-7F5F-A4BC-F5AEBA8D5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2248-83D8-12A7-9D20-8B34A38FAA7F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4994845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Planning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FEFC5A16-C79C-AD91-D0B9-5F0BE4A9725A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7F60E1-B8FC-97A1-0878-E035C0D4534B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21" name="Rectangle 20">
            <a:hlinkClick r:id="rId3"/>
            <a:extLst>
              <a:ext uri="{FF2B5EF4-FFF2-40B4-BE49-F238E27FC236}">
                <a16:creationId xmlns:a16="http://schemas.microsoft.com/office/drawing/2014/main" id="{5C00275E-4014-83B9-990E-C1DD8F3BDD7D}"/>
              </a:ext>
            </a:extLst>
          </p:cNvPr>
          <p:cNvSpPr/>
          <p:nvPr/>
        </p:nvSpPr>
        <p:spPr>
          <a:xfrm>
            <a:off x="6288954" y="4072676"/>
            <a:ext cx="1055743" cy="24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3C2493-F2C8-BBE0-4DB8-75A0D78D9D31}"/>
              </a:ext>
            </a:extLst>
          </p:cNvPr>
          <p:cNvSpPr txBox="1"/>
          <p:nvPr/>
        </p:nvSpPr>
        <p:spPr>
          <a:xfrm>
            <a:off x="373625" y="1227607"/>
            <a:ext cx="11444748" cy="5570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 2014"/>
                <a:ea typeface="+mn-ea"/>
                <a:cs typeface="+mn-cs"/>
              </a:rPr>
              <a:t>🚀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Getting Started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Form a dedicated,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multi-disciplinary team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a shared vision to develop the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Academy Design Plan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🎯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Personalized Support</a:t>
            </a:r>
            <a:b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Receive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hands-on guidance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assistance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align the district’s programming goals with the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design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its twelve standards of practice.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📅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Flexible Timeline</a:t>
            </a:r>
            <a:b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Typically completed within one school year, with the option to extend from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to 18 months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🌱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Sustainable Foundation</a:t>
            </a:r>
            <a:b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Provides the groundwork for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long-term student success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impact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 2014"/>
                <a:ea typeface="+mn-ea"/>
                <a:cs typeface="+mn-cs"/>
              </a:rPr>
              <a:t>💲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application fee is $12,000 (a $2,000 annual membership fee applies upon Launch)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866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5FAF9-A1F7-94F5-CA76-BC440F037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35BC-6AAC-7045-E170-6D672342B6B2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Planning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Roadmap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AEBD4B8A-F5AF-14FE-C6ED-9E40DA9ED551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E696D6-2FD3-CC10-DCA3-B31279F79BA6}"/>
              </a:ext>
            </a:extLst>
          </p:cNvPr>
          <p:cNvSpPr txBox="1">
            <a:spLocks/>
          </p:cNvSpPr>
          <p:nvPr/>
        </p:nvSpPr>
        <p:spPr>
          <a:xfrm>
            <a:off x="2320732" y="1238702"/>
            <a:ext cx="8004368" cy="49570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 Areas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Shape Your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Academy Design Plan.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41221-A07A-F442-D91E-B3E8084647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85585" y="2051247"/>
            <a:ext cx="9420819" cy="40389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E0CB32-43FF-18E7-9659-A3806DAE1626}"/>
              </a:ext>
            </a:extLst>
          </p:cNvPr>
          <p:cNvGrpSpPr/>
          <p:nvPr/>
        </p:nvGrpSpPr>
        <p:grpSpPr>
          <a:xfrm>
            <a:off x="434492" y="6327551"/>
            <a:ext cx="3299308" cy="369332"/>
            <a:chOff x="434492" y="6327551"/>
            <a:chExt cx="3299308" cy="369332"/>
          </a:xfrm>
        </p:grpSpPr>
        <p:sp>
          <p:nvSpPr>
            <p:cNvPr id="4" name="TextBox 20">
              <a:extLst>
                <a:ext uri="{FF2B5EF4-FFF2-40B4-BE49-F238E27FC236}">
                  <a16:creationId xmlns:a16="http://schemas.microsoft.com/office/drawing/2014/main" id="{8980C48E-E430-48BF-A2F3-D80C825DAF60}"/>
                </a:ext>
              </a:extLst>
            </p:cNvPr>
            <p:cNvSpPr txBox="1"/>
            <p:nvPr/>
          </p:nvSpPr>
          <p:spPr>
            <a:xfrm>
              <a:off x="434492" y="6327551"/>
              <a:ext cx="32993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Resource: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YOP Roadmap</a:t>
              </a:r>
            </a:p>
          </p:txBody>
        </p:sp>
        <p:sp>
          <p:nvSpPr>
            <p:cNvPr id="5" name="Rectangle 4">
              <a:hlinkClick r:id="rId4"/>
              <a:extLst>
                <a:ext uri="{FF2B5EF4-FFF2-40B4-BE49-F238E27FC236}">
                  <a16:creationId xmlns:a16="http://schemas.microsoft.com/office/drawing/2014/main" id="{215B1C9D-3FE6-0077-0C7B-3483878F84C5}"/>
                </a:ext>
              </a:extLst>
            </p:cNvPr>
            <p:cNvSpPr/>
            <p:nvPr/>
          </p:nvSpPr>
          <p:spPr>
            <a:xfrm>
              <a:off x="1791481" y="6392961"/>
              <a:ext cx="1651236" cy="238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0452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1B5BB-440A-D14E-B20A-47E780F2A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B292-C99A-B78E-DC2F-2B6B930E3FC1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66066C5E-9BAD-519C-05C0-BC6B68EAFE8E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AC9D8-A4EF-ABE2-B970-FE6E6B5E5B6B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21" name="Rectangle 20">
            <a:hlinkClick r:id="rId3"/>
            <a:extLst>
              <a:ext uri="{FF2B5EF4-FFF2-40B4-BE49-F238E27FC236}">
                <a16:creationId xmlns:a16="http://schemas.microsoft.com/office/drawing/2014/main" id="{8DFD3613-B41B-1C15-2644-34A1245DB26C}"/>
              </a:ext>
            </a:extLst>
          </p:cNvPr>
          <p:cNvSpPr/>
          <p:nvPr/>
        </p:nvSpPr>
        <p:spPr>
          <a:xfrm>
            <a:off x="6288954" y="4072676"/>
            <a:ext cx="1055743" cy="24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01217-917F-0463-CF31-E940999CA93B}"/>
              </a:ext>
            </a:extLst>
          </p:cNvPr>
          <p:cNvSpPr txBox="1"/>
          <p:nvPr/>
        </p:nvSpPr>
        <p:spPr>
          <a:xfrm>
            <a:off x="373625" y="1227607"/>
            <a:ext cx="11444748" cy="5570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2014"/>
                <a:ea typeface="+mn-ea"/>
                <a:cs typeface="+mn-cs"/>
              </a:rPr>
              <a:t>🚀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Getting Started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Form a dedicated,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multi-disciplinary team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a shared vision to develop the Academy Design Plan.</a:t>
            </a: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🎯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Alignment Focus</a:t>
            </a:r>
            <a:b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Centers on documenting how your academy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aligns with the NAF design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its twelve standards of practice.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 2014"/>
                <a:ea typeface="+mn-ea"/>
                <a:cs typeface="+mn-cs"/>
              </a:rPr>
              <a:t>⏱️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Condensed Timeline</a:t>
            </a:r>
            <a:b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Typically completed within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three months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though timing may vary based on your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launch year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 2014"/>
                <a:ea typeface="+mn-ea"/>
                <a:cs typeface="+mn-cs"/>
              </a:rPr>
              <a:t>💡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Immediate Benefits</a:t>
            </a:r>
            <a:b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Enables early access to NAF resources, tools, and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 opportunities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2014"/>
                <a:ea typeface="+mn-ea"/>
                <a:cs typeface="+mn-cs"/>
              </a:rPr>
              <a:t>💲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application fee is $4,000 + a $2,000 annual membership fee due at launch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986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B100B-43C8-DD28-4486-187E3CF0D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36AC245-97F8-928A-7C99-24633F6ECA60}"/>
              </a:ext>
            </a:extLst>
          </p:cNvPr>
          <p:cNvGrpSpPr/>
          <p:nvPr/>
        </p:nvGrpSpPr>
        <p:grpSpPr>
          <a:xfrm>
            <a:off x="10036562" y="4435336"/>
            <a:ext cx="1928249" cy="2250194"/>
            <a:chOff x="10036562" y="4435336"/>
            <a:chExt cx="1928249" cy="2250194"/>
          </a:xfrm>
        </p:grpSpPr>
        <p:pic>
          <p:nvPicPr>
            <p:cNvPr id="27" name="Picture 26" descr="A green circle with white hands and a check mark&#10;&#10;Description automatically generated">
              <a:extLst>
                <a:ext uri="{FF2B5EF4-FFF2-40B4-BE49-F238E27FC236}">
                  <a16:creationId xmlns:a16="http://schemas.microsoft.com/office/drawing/2014/main" id="{35ACCE4D-E3AF-342D-219F-FF34A6D7A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562" y="4435336"/>
              <a:ext cx="1928249" cy="192824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91C504E-B399-78CD-1B09-F327674E2B1D}"/>
                </a:ext>
              </a:extLst>
            </p:cNvPr>
            <p:cNvSpPr txBox="1"/>
            <p:nvPr/>
          </p:nvSpPr>
          <p:spPr>
            <a:xfrm>
              <a:off x="10235097" y="6223865"/>
              <a:ext cx="1512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6A4F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</a:rPr>
                <a:t>Graduation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6A4F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6A4F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</a:rPr>
                <a:t>(Day 76 – Day 90)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397B076-5F5C-0B2E-A5B3-1FE470C3329E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6755287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Pacing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Guide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530FE974-2545-7A1B-C8C4-859074D49A4F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DDF0F3-030E-5229-0678-FBFBCC791EB8}"/>
              </a:ext>
            </a:extLst>
          </p:cNvPr>
          <p:cNvSpPr txBox="1"/>
          <p:nvPr/>
        </p:nvSpPr>
        <p:spPr>
          <a:xfrm>
            <a:off x="314371" y="5424649"/>
            <a:ext cx="8958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90-Day sample timeline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flexible based on your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launch year goal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</a:t>
            </a:r>
          </a:p>
        </p:txBody>
      </p:sp>
      <p:pic>
        <p:nvPicPr>
          <p:cNvPr id="17" name="Picture 16" descr="A blue circle with white line and a group of people with a light bulb above it&#10;&#10;Description automatically generated">
            <a:extLst>
              <a:ext uri="{FF2B5EF4-FFF2-40B4-BE49-F238E27FC236}">
                <a16:creationId xmlns:a16="http://schemas.microsoft.com/office/drawing/2014/main" id="{C92620ED-1054-DD11-9403-9EA92101A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9" y="2143435"/>
            <a:ext cx="1828800" cy="1828800"/>
          </a:xfrm>
          <a:prstGeom prst="rect">
            <a:avLst/>
          </a:prstGeom>
        </p:spPr>
      </p:pic>
      <p:pic>
        <p:nvPicPr>
          <p:cNvPr id="18" name="Picture 17" descr="A purple circle with white outline and people around it&#10;&#10;Description automatically generated">
            <a:extLst>
              <a:ext uri="{FF2B5EF4-FFF2-40B4-BE49-F238E27FC236}">
                <a16:creationId xmlns:a16="http://schemas.microsoft.com/office/drawing/2014/main" id="{AB38D9BE-BCC6-CEB7-4A4A-4357E3AA4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16" y="2143435"/>
            <a:ext cx="1828800" cy="1828800"/>
          </a:xfrm>
          <a:prstGeom prst="rect">
            <a:avLst/>
          </a:prstGeom>
        </p:spPr>
      </p:pic>
      <p:pic>
        <p:nvPicPr>
          <p:cNvPr id="19" name="Picture 18" descr="A green circle with a magnifying glass and a white line on it&#10;&#10;Description automatically generated">
            <a:extLst>
              <a:ext uri="{FF2B5EF4-FFF2-40B4-BE49-F238E27FC236}">
                <a16:creationId xmlns:a16="http://schemas.microsoft.com/office/drawing/2014/main" id="{BA5F1AF5-B6EF-CA1C-3AAE-F0E31E3A00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653" y="2143435"/>
            <a:ext cx="1810515" cy="1828800"/>
          </a:xfrm>
          <a:prstGeom prst="rect">
            <a:avLst/>
          </a:prstGeom>
        </p:spPr>
      </p:pic>
      <p:pic>
        <p:nvPicPr>
          <p:cNvPr id="20" name="Picture 19" descr="A yellow circle with a magnifying glass and gears&#10;&#10;Description automatically generated">
            <a:extLst>
              <a:ext uri="{FF2B5EF4-FFF2-40B4-BE49-F238E27FC236}">
                <a16:creationId xmlns:a16="http://schemas.microsoft.com/office/drawing/2014/main" id="{C3B45277-A391-CF88-5C3B-349FF96A91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05" y="2143435"/>
            <a:ext cx="1828800" cy="1828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3F5255-E5EC-3A03-9D98-0F765A34B728}"/>
              </a:ext>
            </a:extLst>
          </p:cNvPr>
          <p:cNvSpPr txBox="1"/>
          <p:nvPr/>
        </p:nvSpPr>
        <p:spPr>
          <a:xfrm>
            <a:off x="671648" y="393115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EC9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Admissions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EC9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EC9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(Day 1 – Day 14)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8DBC4B-D531-7720-A0AE-3D37A8468C1C}"/>
              </a:ext>
            </a:extLst>
          </p:cNvPr>
          <p:cNvSpPr txBox="1"/>
          <p:nvPr/>
        </p:nvSpPr>
        <p:spPr>
          <a:xfrm>
            <a:off x="2650589" y="393115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Assessment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(Day 15 – Day 21)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B4A0DB-E27C-0A5D-D7A0-00F347D1C0B0}"/>
              </a:ext>
            </a:extLst>
          </p:cNvPr>
          <p:cNvSpPr txBox="1"/>
          <p:nvPr/>
        </p:nvSpPr>
        <p:spPr>
          <a:xfrm>
            <a:off x="4629530" y="393115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2D235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Evidence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2D235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2D235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(Day 22 – Day 45)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1E00ED-EA5A-25E6-5699-5E48E4476303}"/>
              </a:ext>
            </a:extLst>
          </p:cNvPr>
          <p:cNvSpPr txBox="1"/>
          <p:nvPr/>
        </p:nvSpPr>
        <p:spPr>
          <a:xfrm>
            <a:off x="6608471" y="393115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CAF17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Adjustments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CAF17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CAF17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(Day 46 – Day 60)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84E3F1-1526-16AF-FCEA-F6ABBDB25D23}"/>
              </a:ext>
            </a:extLst>
          </p:cNvPr>
          <p:cNvGrpSpPr/>
          <p:nvPr/>
        </p:nvGrpSpPr>
        <p:grpSpPr>
          <a:xfrm>
            <a:off x="8312196" y="2143435"/>
            <a:ext cx="1853689" cy="2742389"/>
            <a:chOff x="8312196" y="2143435"/>
            <a:chExt cx="1853689" cy="2742389"/>
          </a:xfrm>
        </p:grpSpPr>
        <p:pic>
          <p:nvPicPr>
            <p:cNvPr id="21" name="Picture 20" descr="A blue circle with white line and people in it&#10;&#10;Description automatically generated">
              <a:extLst>
                <a:ext uri="{FF2B5EF4-FFF2-40B4-BE49-F238E27FC236}">
                  <a16:creationId xmlns:a16="http://schemas.microsoft.com/office/drawing/2014/main" id="{759B32FF-CB59-4611-F753-69C096475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641" y="2143435"/>
              <a:ext cx="1828800" cy="18288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D79B87-CF7C-DE83-68BB-6A176E87FE2E}"/>
                </a:ext>
              </a:extLst>
            </p:cNvPr>
            <p:cNvSpPr txBox="1"/>
            <p:nvPr/>
          </p:nvSpPr>
          <p:spPr>
            <a:xfrm>
              <a:off x="8587413" y="3931154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81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</a:rPr>
                <a:t>Membership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81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81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</a:rPr>
                <a:t>(Day 61 – Day 75)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3D1CDB2-B932-3D63-9372-D2EC34B7A244}"/>
                </a:ext>
              </a:extLst>
            </p:cNvPr>
            <p:cNvSpPr txBox="1"/>
            <p:nvPr/>
          </p:nvSpPr>
          <p:spPr>
            <a:xfrm>
              <a:off x="8312196" y="4377993"/>
              <a:ext cx="185368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District verifies the membership agreement is signed and fees are paid — schedule graduation.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499BB9-CB31-12F5-DC3C-9A548569869A}"/>
              </a:ext>
            </a:extLst>
          </p:cNvPr>
          <p:cNvGraphicFramePr>
            <a:graphicFrameLocks noGrp="1"/>
          </p:cNvGraphicFramePr>
          <p:nvPr/>
        </p:nvGraphicFramePr>
        <p:xfrm>
          <a:off x="424519" y="4371995"/>
          <a:ext cx="1918189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8189">
                  <a:extLst>
                    <a:ext uri="{9D8B030D-6E8A-4147-A177-3AD203B41FA5}">
                      <a16:colId xmlns:a16="http://schemas.microsoft.com/office/drawing/2014/main" val="2383170609"/>
                    </a:ext>
                  </a:extLst>
                </a:gridCol>
              </a:tblGrid>
              <a:tr h="338075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 b="0" dirty="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District forms a Design Team (ADT) and meets with NAF to review the application process.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09591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CC471AC-02A5-7968-A7B1-7C0E914BE79E}"/>
              </a:ext>
            </a:extLst>
          </p:cNvPr>
          <p:cNvGraphicFramePr>
            <a:graphicFrameLocks noGrp="1"/>
          </p:cNvGraphicFramePr>
          <p:nvPr/>
        </p:nvGraphicFramePr>
        <p:xfrm>
          <a:off x="2538360" y="4372078"/>
          <a:ext cx="159605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057">
                  <a:extLst>
                    <a:ext uri="{9D8B030D-6E8A-4147-A177-3AD203B41FA5}">
                      <a16:colId xmlns:a16="http://schemas.microsoft.com/office/drawing/2014/main" val="2383170609"/>
                    </a:ext>
                  </a:extLst>
                </a:gridCol>
              </a:tblGrid>
              <a:tr h="334864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 b="0" dirty="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ADT submits a self-assessment to ensure alignment to NAF design.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09591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C4DC02A-1DB0-2AEA-8224-67F9446A0E4E}"/>
              </a:ext>
            </a:extLst>
          </p:cNvPr>
          <p:cNvGraphicFramePr>
            <a:graphicFrameLocks noGrp="1"/>
          </p:cNvGraphicFramePr>
          <p:nvPr/>
        </p:nvGraphicFramePr>
        <p:xfrm>
          <a:off x="4451345" y="4382904"/>
          <a:ext cx="1748695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695">
                  <a:extLst>
                    <a:ext uri="{9D8B030D-6E8A-4147-A177-3AD203B41FA5}">
                      <a16:colId xmlns:a16="http://schemas.microsoft.com/office/drawing/2014/main" val="2383170609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 b="0" dirty="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ADT submits evidence of alignment to NAF design for initial review.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095918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213AF3A-5581-5869-904B-B7CC1DF02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094297"/>
              </p:ext>
            </p:extLst>
          </p:nvPr>
        </p:nvGraphicFramePr>
        <p:xfrm>
          <a:off x="6532271" y="4371995"/>
          <a:ext cx="1518835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8835">
                  <a:extLst>
                    <a:ext uri="{9D8B030D-6E8A-4147-A177-3AD203B41FA5}">
                      <a16:colId xmlns:a16="http://schemas.microsoft.com/office/drawing/2014/main" val="2383170609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 b="0" dirty="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ADT revises the assessment, if needed, before NAF’s final review.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095918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601B9E4D-4732-6C36-4ECA-B428705970B6}"/>
              </a:ext>
            </a:extLst>
          </p:cNvPr>
          <p:cNvGrpSpPr/>
          <p:nvPr/>
        </p:nvGrpSpPr>
        <p:grpSpPr>
          <a:xfrm>
            <a:off x="434492" y="6327551"/>
            <a:ext cx="5091666" cy="369332"/>
            <a:chOff x="434492" y="6327551"/>
            <a:chExt cx="5091666" cy="369332"/>
          </a:xfrm>
        </p:grpSpPr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B0631C9-D907-B452-F6C7-46B5A9FDAAB7}"/>
                </a:ext>
              </a:extLst>
            </p:cNvPr>
            <p:cNvSpPr txBox="1"/>
            <p:nvPr/>
          </p:nvSpPr>
          <p:spPr>
            <a:xfrm>
              <a:off x="434492" y="6327551"/>
              <a:ext cx="50916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Resource: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Fast Track Application Checklist</a:t>
              </a:r>
            </a:p>
          </p:txBody>
        </p:sp>
        <p:sp>
          <p:nvSpPr>
            <p:cNvPr id="11" name="Rectangle 10">
              <a:hlinkClick r:id="rId9"/>
              <a:extLst>
                <a:ext uri="{FF2B5EF4-FFF2-40B4-BE49-F238E27FC236}">
                  <a16:creationId xmlns:a16="http://schemas.microsoft.com/office/drawing/2014/main" id="{EA83FD22-771A-F777-AF88-B8BAFF4FC879}"/>
                </a:ext>
              </a:extLst>
            </p:cNvPr>
            <p:cNvSpPr/>
            <p:nvPr/>
          </p:nvSpPr>
          <p:spPr>
            <a:xfrm>
              <a:off x="1791480" y="6392961"/>
              <a:ext cx="3643211" cy="238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2945B6-393C-3C3E-F5D9-E3BA69D8051C}"/>
              </a:ext>
            </a:extLst>
          </p:cNvPr>
          <p:cNvGrpSpPr/>
          <p:nvPr/>
        </p:nvGrpSpPr>
        <p:grpSpPr>
          <a:xfrm>
            <a:off x="5526157" y="1161034"/>
            <a:ext cx="6347473" cy="590931"/>
            <a:chOff x="5526157" y="1161034"/>
            <a:chExt cx="6347473" cy="590931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538B72E-07DA-B5F8-37DB-AA5860C84DFA}"/>
                </a:ext>
              </a:extLst>
            </p:cNvPr>
            <p:cNvSpPr txBox="1">
              <a:spLocks/>
            </p:cNvSpPr>
            <p:nvPr/>
          </p:nvSpPr>
          <p:spPr>
            <a:xfrm>
              <a:off x="5526157" y="1161034"/>
              <a:ext cx="6347473" cy="590931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Accelerated Path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to NAF Membership!</a:t>
              </a:r>
            </a:p>
          </p:txBody>
        </p:sp>
        <p:sp>
          <p:nvSpPr>
            <p:cNvPr id="6" name="Rectangle 5">
              <a:hlinkClick r:id="rId10"/>
              <a:extLst>
                <a:ext uri="{FF2B5EF4-FFF2-40B4-BE49-F238E27FC236}">
                  <a16:creationId xmlns:a16="http://schemas.microsoft.com/office/drawing/2014/main" id="{7F404682-49D3-F2C3-6356-FCD70EEFDE65}"/>
                </a:ext>
              </a:extLst>
            </p:cNvPr>
            <p:cNvSpPr/>
            <p:nvPr/>
          </p:nvSpPr>
          <p:spPr>
            <a:xfrm>
              <a:off x="6356505" y="1337243"/>
              <a:ext cx="2587470" cy="2564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611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A48C2-9A0A-4DB9-4D8A-136A2BA96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1C5793-618B-A733-F87D-A99CDDEBB06B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6C1270-AEF2-A8DD-F97B-668399D63C13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24128EB6-E2F2-EAC2-F083-EA91D538F831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5C16ECC-31F0-9385-9E47-76C2AF3CABBB}"/>
              </a:ext>
            </a:extLst>
          </p:cNvPr>
          <p:cNvGrpSpPr/>
          <p:nvPr/>
        </p:nvGrpSpPr>
        <p:grpSpPr>
          <a:xfrm>
            <a:off x="1171447" y="1361710"/>
            <a:ext cx="9849107" cy="5267513"/>
            <a:chOff x="1285745" y="1444924"/>
            <a:chExt cx="9849107" cy="5267513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53CB8D0-A55D-5C1D-0DED-2E0C6B1A2E4A}"/>
                </a:ext>
              </a:extLst>
            </p:cNvPr>
            <p:cNvSpPr/>
            <p:nvPr/>
          </p:nvSpPr>
          <p:spPr>
            <a:xfrm>
              <a:off x="1285745" y="1444924"/>
              <a:ext cx="2145688" cy="1601711"/>
            </a:xfrm>
            <a:custGeom>
              <a:avLst/>
              <a:gdLst>
                <a:gd name="connsiteX0" fmla="*/ 128137 w 2145688"/>
                <a:gd name="connsiteY0" fmla="*/ 0 h 1601711"/>
                <a:gd name="connsiteX1" fmla="*/ 2017551 w 2145688"/>
                <a:gd name="connsiteY1" fmla="*/ 0 h 1601711"/>
                <a:gd name="connsiteX2" fmla="*/ 2145688 w 2145688"/>
                <a:gd name="connsiteY2" fmla="*/ 128137 h 1601711"/>
                <a:gd name="connsiteX3" fmla="*/ 2145688 w 2145688"/>
                <a:gd name="connsiteY3" fmla="*/ 1601711 h 1601711"/>
                <a:gd name="connsiteX4" fmla="*/ 2145688 w 2145688"/>
                <a:gd name="connsiteY4" fmla="*/ 1601711 h 1601711"/>
                <a:gd name="connsiteX5" fmla="*/ 0 w 2145688"/>
                <a:gd name="connsiteY5" fmla="*/ 1601711 h 1601711"/>
                <a:gd name="connsiteX6" fmla="*/ 0 w 2145688"/>
                <a:gd name="connsiteY6" fmla="*/ 1601711 h 1601711"/>
                <a:gd name="connsiteX7" fmla="*/ 0 w 2145688"/>
                <a:gd name="connsiteY7" fmla="*/ 128137 h 1601711"/>
                <a:gd name="connsiteX8" fmla="*/ 128137 w 2145688"/>
                <a:gd name="connsiteY8" fmla="*/ 0 h 16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688" h="1601711">
                  <a:moveTo>
                    <a:pt x="128137" y="0"/>
                  </a:moveTo>
                  <a:lnTo>
                    <a:pt x="2017551" y="0"/>
                  </a:lnTo>
                  <a:cubicBezTo>
                    <a:pt x="2088319" y="0"/>
                    <a:pt x="2145688" y="57369"/>
                    <a:pt x="2145688" y="128137"/>
                  </a:cubicBezTo>
                  <a:lnTo>
                    <a:pt x="2145688" y="1601711"/>
                  </a:lnTo>
                  <a:lnTo>
                    <a:pt x="2145688" y="1601711"/>
                  </a:lnTo>
                  <a:lnTo>
                    <a:pt x="0" y="1601711"/>
                  </a:lnTo>
                  <a:lnTo>
                    <a:pt x="0" y="1601711"/>
                  </a:lnTo>
                  <a:lnTo>
                    <a:pt x="0" y="128137"/>
                  </a:lnTo>
                  <a:cubicBezTo>
                    <a:pt x="0" y="57369"/>
                    <a:pt x="57369" y="0"/>
                    <a:pt x="128137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580" tIns="94680" rIns="56580" bIns="1905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School leadership, advocacy, resources, master scheduling, and community support</a:t>
              </a: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AB13833-F1A9-D667-720D-A7C3EF9384E3}"/>
                </a:ext>
              </a:extLst>
            </p:cNvPr>
            <p:cNvSpPr/>
            <p:nvPr/>
          </p:nvSpPr>
          <p:spPr>
            <a:xfrm>
              <a:off x="1285745" y="3046635"/>
              <a:ext cx="2145688" cy="688735"/>
            </a:xfrm>
            <a:custGeom>
              <a:avLst/>
              <a:gdLst>
                <a:gd name="connsiteX0" fmla="*/ 0 w 2145688"/>
                <a:gd name="connsiteY0" fmla="*/ 0 h 688735"/>
                <a:gd name="connsiteX1" fmla="*/ 2145688 w 2145688"/>
                <a:gd name="connsiteY1" fmla="*/ 0 h 688735"/>
                <a:gd name="connsiteX2" fmla="*/ 2145688 w 2145688"/>
                <a:gd name="connsiteY2" fmla="*/ 688735 h 688735"/>
                <a:gd name="connsiteX3" fmla="*/ 0 w 2145688"/>
                <a:gd name="connsiteY3" fmla="*/ 688735 h 688735"/>
                <a:gd name="connsiteX4" fmla="*/ 0 w 2145688"/>
                <a:gd name="connsiteY4" fmla="*/ 0 h 68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688" h="688735">
                  <a:moveTo>
                    <a:pt x="0" y="0"/>
                  </a:moveTo>
                  <a:lnTo>
                    <a:pt x="2145688" y="0"/>
                  </a:lnTo>
                  <a:lnTo>
                    <a:pt x="2145688" y="688735"/>
                  </a:lnTo>
                  <a:lnTo>
                    <a:pt x="0" y="688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80"/>
            </a:solid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0" rIns="654960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School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Administrator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7AF5EC9-9BF3-8154-BC3B-E12BEF96307C}"/>
                </a:ext>
              </a:extLst>
            </p:cNvPr>
            <p:cNvSpPr/>
            <p:nvPr/>
          </p:nvSpPr>
          <p:spPr>
            <a:xfrm>
              <a:off x="2857491" y="3156034"/>
              <a:ext cx="750990" cy="750990"/>
            </a:xfrm>
            <a:prstGeom prst="ellipse">
              <a:avLst/>
            </a:prstGeom>
            <a:blipFill>
              <a:blip r:embed="rId3"/>
              <a:srcRect/>
              <a:stretch>
                <a:fillRect/>
              </a:stretch>
            </a:blipFill>
            <a:ln w="12700" cap="flat" cmpd="sng" algn="ctr">
              <a:solidFill>
                <a:srgbClr val="ED7D31">
                  <a:tint val="40000"/>
                  <a:alpha val="9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D7FA1A7-6AFC-C933-4F55-601EE6E901BE}"/>
                </a:ext>
              </a:extLst>
            </p:cNvPr>
            <p:cNvSpPr/>
            <p:nvPr/>
          </p:nvSpPr>
          <p:spPr>
            <a:xfrm>
              <a:off x="3794535" y="1444924"/>
              <a:ext cx="2145688" cy="1601711"/>
            </a:xfrm>
            <a:custGeom>
              <a:avLst/>
              <a:gdLst>
                <a:gd name="connsiteX0" fmla="*/ 128137 w 2145688"/>
                <a:gd name="connsiteY0" fmla="*/ 0 h 1601711"/>
                <a:gd name="connsiteX1" fmla="*/ 2017551 w 2145688"/>
                <a:gd name="connsiteY1" fmla="*/ 0 h 1601711"/>
                <a:gd name="connsiteX2" fmla="*/ 2145688 w 2145688"/>
                <a:gd name="connsiteY2" fmla="*/ 128137 h 1601711"/>
                <a:gd name="connsiteX3" fmla="*/ 2145688 w 2145688"/>
                <a:gd name="connsiteY3" fmla="*/ 1601711 h 1601711"/>
                <a:gd name="connsiteX4" fmla="*/ 2145688 w 2145688"/>
                <a:gd name="connsiteY4" fmla="*/ 1601711 h 1601711"/>
                <a:gd name="connsiteX5" fmla="*/ 0 w 2145688"/>
                <a:gd name="connsiteY5" fmla="*/ 1601711 h 1601711"/>
                <a:gd name="connsiteX6" fmla="*/ 0 w 2145688"/>
                <a:gd name="connsiteY6" fmla="*/ 1601711 h 1601711"/>
                <a:gd name="connsiteX7" fmla="*/ 0 w 2145688"/>
                <a:gd name="connsiteY7" fmla="*/ 128137 h 1601711"/>
                <a:gd name="connsiteX8" fmla="*/ 128137 w 2145688"/>
                <a:gd name="connsiteY8" fmla="*/ 0 h 16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688" h="1601711">
                  <a:moveTo>
                    <a:pt x="128137" y="0"/>
                  </a:moveTo>
                  <a:lnTo>
                    <a:pt x="2017551" y="0"/>
                  </a:lnTo>
                  <a:cubicBezTo>
                    <a:pt x="2088319" y="0"/>
                    <a:pt x="2145688" y="57369"/>
                    <a:pt x="2145688" y="128137"/>
                  </a:cubicBezTo>
                  <a:lnTo>
                    <a:pt x="2145688" y="1601711"/>
                  </a:lnTo>
                  <a:lnTo>
                    <a:pt x="2145688" y="1601711"/>
                  </a:lnTo>
                  <a:lnTo>
                    <a:pt x="0" y="1601711"/>
                  </a:lnTo>
                  <a:lnTo>
                    <a:pt x="0" y="1601711"/>
                  </a:lnTo>
                  <a:lnTo>
                    <a:pt x="0" y="128137"/>
                  </a:lnTo>
                  <a:cubicBezTo>
                    <a:pt x="0" y="57369"/>
                    <a:pt x="57369" y="0"/>
                    <a:pt x="128137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32B04A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580" tIns="94680" rIns="56580" bIns="1905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Academy program coordination and leadership, advocacy, and overall management of implementing NAF’s design</a:t>
              </a: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A034610-28A1-E7A6-8A97-FA10DED7B7E3}"/>
                </a:ext>
              </a:extLst>
            </p:cNvPr>
            <p:cNvSpPr/>
            <p:nvPr/>
          </p:nvSpPr>
          <p:spPr>
            <a:xfrm>
              <a:off x="3794535" y="3046635"/>
              <a:ext cx="2145688" cy="688735"/>
            </a:xfrm>
            <a:custGeom>
              <a:avLst/>
              <a:gdLst>
                <a:gd name="connsiteX0" fmla="*/ 0 w 2145688"/>
                <a:gd name="connsiteY0" fmla="*/ 0 h 688735"/>
                <a:gd name="connsiteX1" fmla="*/ 2145688 w 2145688"/>
                <a:gd name="connsiteY1" fmla="*/ 0 h 688735"/>
                <a:gd name="connsiteX2" fmla="*/ 2145688 w 2145688"/>
                <a:gd name="connsiteY2" fmla="*/ 688735 h 688735"/>
                <a:gd name="connsiteX3" fmla="*/ 0 w 2145688"/>
                <a:gd name="connsiteY3" fmla="*/ 688735 h 688735"/>
                <a:gd name="connsiteX4" fmla="*/ 0 w 2145688"/>
                <a:gd name="connsiteY4" fmla="*/ 0 h 68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688" h="688735">
                  <a:moveTo>
                    <a:pt x="0" y="0"/>
                  </a:moveTo>
                  <a:lnTo>
                    <a:pt x="2145688" y="0"/>
                  </a:lnTo>
                  <a:lnTo>
                    <a:pt x="2145688" y="688735"/>
                  </a:lnTo>
                  <a:lnTo>
                    <a:pt x="0" y="688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B04A"/>
            </a:solid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0" rIns="654960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Academy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Lead 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54770EC-CDFB-E2CD-CE46-929E46715E26}"/>
                </a:ext>
              </a:extLst>
            </p:cNvPr>
            <p:cNvSpPr/>
            <p:nvPr/>
          </p:nvSpPr>
          <p:spPr>
            <a:xfrm>
              <a:off x="5366281" y="3156034"/>
              <a:ext cx="750990" cy="750990"/>
            </a:xfrm>
            <a:prstGeom prst="ellipse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 cmpd="sng" algn="ctr">
              <a:solidFill>
                <a:srgbClr val="ED7D31">
                  <a:tint val="40000"/>
                  <a:alpha val="90000"/>
                  <a:hueOff val="-121318"/>
                  <a:satOff val="-10764"/>
                  <a:lumOff val="-11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C889B30-96A0-6185-22DA-2EE234C47E3A}"/>
                </a:ext>
              </a:extLst>
            </p:cNvPr>
            <p:cNvSpPr/>
            <p:nvPr/>
          </p:nvSpPr>
          <p:spPr>
            <a:xfrm>
              <a:off x="6303326" y="1444924"/>
              <a:ext cx="2145688" cy="1601711"/>
            </a:xfrm>
            <a:custGeom>
              <a:avLst/>
              <a:gdLst>
                <a:gd name="connsiteX0" fmla="*/ 128137 w 2145688"/>
                <a:gd name="connsiteY0" fmla="*/ 0 h 1601711"/>
                <a:gd name="connsiteX1" fmla="*/ 2017551 w 2145688"/>
                <a:gd name="connsiteY1" fmla="*/ 0 h 1601711"/>
                <a:gd name="connsiteX2" fmla="*/ 2145688 w 2145688"/>
                <a:gd name="connsiteY2" fmla="*/ 128137 h 1601711"/>
                <a:gd name="connsiteX3" fmla="*/ 2145688 w 2145688"/>
                <a:gd name="connsiteY3" fmla="*/ 1601711 h 1601711"/>
                <a:gd name="connsiteX4" fmla="*/ 2145688 w 2145688"/>
                <a:gd name="connsiteY4" fmla="*/ 1601711 h 1601711"/>
                <a:gd name="connsiteX5" fmla="*/ 0 w 2145688"/>
                <a:gd name="connsiteY5" fmla="*/ 1601711 h 1601711"/>
                <a:gd name="connsiteX6" fmla="*/ 0 w 2145688"/>
                <a:gd name="connsiteY6" fmla="*/ 1601711 h 1601711"/>
                <a:gd name="connsiteX7" fmla="*/ 0 w 2145688"/>
                <a:gd name="connsiteY7" fmla="*/ 128137 h 1601711"/>
                <a:gd name="connsiteX8" fmla="*/ 128137 w 2145688"/>
                <a:gd name="connsiteY8" fmla="*/ 0 h 16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688" h="1601711">
                  <a:moveTo>
                    <a:pt x="128137" y="0"/>
                  </a:moveTo>
                  <a:lnTo>
                    <a:pt x="2017551" y="0"/>
                  </a:lnTo>
                  <a:cubicBezTo>
                    <a:pt x="2088319" y="0"/>
                    <a:pt x="2145688" y="57369"/>
                    <a:pt x="2145688" y="128137"/>
                  </a:cubicBezTo>
                  <a:lnTo>
                    <a:pt x="2145688" y="1601711"/>
                  </a:lnTo>
                  <a:lnTo>
                    <a:pt x="2145688" y="1601711"/>
                  </a:lnTo>
                  <a:lnTo>
                    <a:pt x="0" y="1601711"/>
                  </a:lnTo>
                  <a:lnTo>
                    <a:pt x="0" y="1601711"/>
                  </a:lnTo>
                  <a:lnTo>
                    <a:pt x="0" y="128137"/>
                  </a:lnTo>
                  <a:cubicBezTo>
                    <a:pt x="0" y="57369"/>
                    <a:pt x="57369" y="0"/>
                    <a:pt x="128137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92278F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580" tIns="94680" rIns="56580" bIns="1905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Business/community liaison, work-based learning program, and internships</a:t>
              </a: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86F788F-1F1B-7249-0421-567DF3BE42FB}"/>
                </a:ext>
              </a:extLst>
            </p:cNvPr>
            <p:cNvSpPr/>
            <p:nvPr/>
          </p:nvSpPr>
          <p:spPr>
            <a:xfrm>
              <a:off x="6303326" y="3046635"/>
              <a:ext cx="2145688" cy="688735"/>
            </a:xfrm>
            <a:custGeom>
              <a:avLst/>
              <a:gdLst>
                <a:gd name="connsiteX0" fmla="*/ 0 w 2145688"/>
                <a:gd name="connsiteY0" fmla="*/ 0 h 688735"/>
                <a:gd name="connsiteX1" fmla="*/ 2145688 w 2145688"/>
                <a:gd name="connsiteY1" fmla="*/ 0 h 688735"/>
                <a:gd name="connsiteX2" fmla="*/ 2145688 w 2145688"/>
                <a:gd name="connsiteY2" fmla="*/ 688735 h 688735"/>
                <a:gd name="connsiteX3" fmla="*/ 0 w 2145688"/>
                <a:gd name="connsiteY3" fmla="*/ 688735 h 688735"/>
                <a:gd name="connsiteX4" fmla="*/ 0 w 2145688"/>
                <a:gd name="connsiteY4" fmla="*/ 0 h 68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688" h="688735">
                  <a:moveTo>
                    <a:pt x="0" y="0"/>
                  </a:moveTo>
                  <a:lnTo>
                    <a:pt x="2145688" y="0"/>
                  </a:lnTo>
                  <a:lnTo>
                    <a:pt x="2145688" y="688735"/>
                  </a:lnTo>
                  <a:lnTo>
                    <a:pt x="0" y="688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278F"/>
            </a:solid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0" rIns="654960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Work-Based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Learning Coordinator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76DE1D6-7147-ECD0-F612-2678669BE901}"/>
                </a:ext>
              </a:extLst>
            </p:cNvPr>
            <p:cNvSpPr/>
            <p:nvPr/>
          </p:nvSpPr>
          <p:spPr>
            <a:xfrm>
              <a:off x="7875072" y="3156034"/>
              <a:ext cx="750990" cy="750990"/>
            </a:xfrm>
            <a:prstGeom prst="ellipse">
              <a:avLst/>
            </a:prstGeom>
            <a:blipFill>
              <a:blip r:embed="rId5"/>
              <a:srcRect/>
              <a:stretch>
                <a:fillRect/>
              </a:stretch>
            </a:blipFill>
            <a:ln w="12700" cap="flat" cmpd="sng" algn="ctr">
              <a:solidFill>
                <a:srgbClr val="ED7D31">
                  <a:tint val="40000"/>
                  <a:alpha val="90000"/>
                  <a:hueOff val="-242636"/>
                  <a:satOff val="-21527"/>
                  <a:lumOff val="-22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A5075A1-6329-403F-A978-EB66C5603000}"/>
                </a:ext>
              </a:extLst>
            </p:cNvPr>
            <p:cNvSpPr/>
            <p:nvPr/>
          </p:nvSpPr>
          <p:spPr>
            <a:xfrm>
              <a:off x="8812116" y="1444924"/>
              <a:ext cx="2145688" cy="1601711"/>
            </a:xfrm>
            <a:custGeom>
              <a:avLst/>
              <a:gdLst>
                <a:gd name="connsiteX0" fmla="*/ 128137 w 2145688"/>
                <a:gd name="connsiteY0" fmla="*/ 0 h 1601711"/>
                <a:gd name="connsiteX1" fmla="*/ 2017551 w 2145688"/>
                <a:gd name="connsiteY1" fmla="*/ 0 h 1601711"/>
                <a:gd name="connsiteX2" fmla="*/ 2145688 w 2145688"/>
                <a:gd name="connsiteY2" fmla="*/ 128137 h 1601711"/>
                <a:gd name="connsiteX3" fmla="*/ 2145688 w 2145688"/>
                <a:gd name="connsiteY3" fmla="*/ 1601711 h 1601711"/>
                <a:gd name="connsiteX4" fmla="*/ 2145688 w 2145688"/>
                <a:gd name="connsiteY4" fmla="*/ 1601711 h 1601711"/>
                <a:gd name="connsiteX5" fmla="*/ 0 w 2145688"/>
                <a:gd name="connsiteY5" fmla="*/ 1601711 h 1601711"/>
                <a:gd name="connsiteX6" fmla="*/ 0 w 2145688"/>
                <a:gd name="connsiteY6" fmla="*/ 1601711 h 1601711"/>
                <a:gd name="connsiteX7" fmla="*/ 0 w 2145688"/>
                <a:gd name="connsiteY7" fmla="*/ 128137 h 1601711"/>
                <a:gd name="connsiteX8" fmla="*/ 128137 w 2145688"/>
                <a:gd name="connsiteY8" fmla="*/ 0 h 16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688" h="1601711">
                  <a:moveTo>
                    <a:pt x="128137" y="0"/>
                  </a:moveTo>
                  <a:lnTo>
                    <a:pt x="2017551" y="0"/>
                  </a:lnTo>
                  <a:cubicBezTo>
                    <a:pt x="2088319" y="0"/>
                    <a:pt x="2145688" y="57369"/>
                    <a:pt x="2145688" y="128137"/>
                  </a:cubicBezTo>
                  <a:lnTo>
                    <a:pt x="2145688" y="1601711"/>
                  </a:lnTo>
                  <a:lnTo>
                    <a:pt x="2145688" y="1601711"/>
                  </a:lnTo>
                  <a:lnTo>
                    <a:pt x="0" y="1601711"/>
                  </a:lnTo>
                  <a:lnTo>
                    <a:pt x="0" y="1601711"/>
                  </a:lnTo>
                  <a:lnTo>
                    <a:pt x="0" y="128137"/>
                  </a:lnTo>
                  <a:cubicBezTo>
                    <a:pt x="0" y="57369"/>
                    <a:pt x="57369" y="0"/>
                    <a:pt x="128137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FCAF17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580" tIns="94680" rIns="56580" bIns="1905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Student recruitment, supports and interventions, student scheduling, and social-emotional and academic advisement</a:t>
              </a: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7C950BC-2A26-5F2C-D26F-CF23185141C9}"/>
                </a:ext>
              </a:extLst>
            </p:cNvPr>
            <p:cNvSpPr/>
            <p:nvPr/>
          </p:nvSpPr>
          <p:spPr>
            <a:xfrm>
              <a:off x="8812116" y="3046635"/>
              <a:ext cx="2145688" cy="688735"/>
            </a:xfrm>
            <a:custGeom>
              <a:avLst/>
              <a:gdLst>
                <a:gd name="connsiteX0" fmla="*/ 0 w 2145688"/>
                <a:gd name="connsiteY0" fmla="*/ 0 h 688735"/>
                <a:gd name="connsiteX1" fmla="*/ 2145688 w 2145688"/>
                <a:gd name="connsiteY1" fmla="*/ 0 h 688735"/>
                <a:gd name="connsiteX2" fmla="*/ 2145688 w 2145688"/>
                <a:gd name="connsiteY2" fmla="*/ 688735 h 688735"/>
                <a:gd name="connsiteX3" fmla="*/ 0 w 2145688"/>
                <a:gd name="connsiteY3" fmla="*/ 688735 h 688735"/>
                <a:gd name="connsiteX4" fmla="*/ 0 w 2145688"/>
                <a:gd name="connsiteY4" fmla="*/ 0 h 68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688" h="688735">
                  <a:moveTo>
                    <a:pt x="0" y="0"/>
                  </a:moveTo>
                  <a:lnTo>
                    <a:pt x="2145688" y="0"/>
                  </a:lnTo>
                  <a:lnTo>
                    <a:pt x="2145688" y="688735"/>
                  </a:lnTo>
                  <a:lnTo>
                    <a:pt x="0" y="688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AF17"/>
            </a:solid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0" rIns="654960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Counselor</a:t>
              </a: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A6373E2-2068-73CA-F645-51D3F8BDF589}"/>
                </a:ext>
              </a:extLst>
            </p:cNvPr>
            <p:cNvSpPr/>
            <p:nvPr/>
          </p:nvSpPr>
          <p:spPr>
            <a:xfrm>
              <a:off x="1285745" y="4278976"/>
              <a:ext cx="2145688" cy="1601711"/>
            </a:xfrm>
            <a:custGeom>
              <a:avLst/>
              <a:gdLst>
                <a:gd name="connsiteX0" fmla="*/ 128137 w 2145688"/>
                <a:gd name="connsiteY0" fmla="*/ 0 h 1601711"/>
                <a:gd name="connsiteX1" fmla="*/ 2017551 w 2145688"/>
                <a:gd name="connsiteY1" fmla="*/ 0 h 1601711"/>
                <a:gd name="connsiteX2" fmla="*/ 2145688 w 2145688"/>
                <a:gd name="connsiteY2" fmla="*/ 128137 h 1601711"/>
                <a:gd name="connsiteX3" fmla="*/ 2145688 w 2145688"/>
                <a:gd name="connsiteY3" fmla="*/ 1601711 h 1601711"/>
                <a:gd name="connsiteX4" fmla="*/ 2145688 w 2145688"/>
                <a:gd name="connsiteY4" fmla="*/ 1601711 h 1601711"/>
                <a:gd name="connsiteX5" fmla="*/ 0 w 2145688"/>
                <a:gd name="connsiteY5" fmla="*/ 1601711 h 1601711"/>
                <a:gd name="connsiteX6" fmla="*/ 0 w 2145688"/>
                <a:gd name="connsiteY6" fmla="*/ 1601711 h 1601711"/>
                <a:gd name="connsiteX7" fmla="*/ 0 w 2145688"/>
                <a:gd name="connsiteY7" fmla="*/ 128137 h 1601711"/>
                <a:gd name="connsiteX8" fmla="*/ 128137 w 2145688"/>
                <a:gd name="connsiteY8" fmla="*/ 0 h 16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688" h="1601711">
                  <a:moveTo>
                    <a:pt x="128137" y="0"/>
                  </a:moveTo>
                  <a:lnTo>
                    <a:pt x="2017551" y="0"/>
                  </a:lnTo>
                  <a:cubicBezTo>
                    <a:pt x="2088319" y="0"/>
                    <a:pt x="2145688" y="57369"/>
                    <a:pt x="2145688" y="128137"/>
                  </a:cubicBezTo>
                  <a:lnTo>
                    <a:pt x="2145688" y="1601711"/>
                  </a:lnTo>
                  <a:lnTo>
                    <a:pt x="2145688" y="1601711"/>
                  </a:lnTo>
                  <a:lnTo>
                    <a:pt x="0" y="1601711"/>
                  </a:lnTo>
                  <a:lnTo>
                    <a:pt x="0" y="1601711"/>
                  </a:lnTo>
                  <a:lnTo>
                    <a:pt x="0" y="128137"/>
                  </a:lnTo>
                  <a:cubicBezTo>
                    <a:pt x="0" y="57369"/>
                    <a:pt x="57369" y="0"/>
                    <a:pt x="128137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006A4F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580" tIns="94680" rIns="56580" bIns="1905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Career-pathway expertise and integration through authentic project experiences and work-based learning strategies</a:t>
              </a: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495D8FF-0ACE-83B7-B169-59BFA52F15C2}"/>
                </a:ext>
              </a:extLst>
            </p:cNvPr>
            <p:cNvSpPr/>
            <p:nvPr/>
          </p:nvSpPr>
          <p:spPr>
            <a:xfrm>
              <a:off x="1285745" y="5880687"/>
              <a:ext cx="2145688" cy="688735"/>
            </a:xfrm>
            <a:custGeom>
              <a:avLst/>
              <a:gdLst>
                <a:gd name="connsiteX0" fmla="*/ 0 w 2145688"/>
                <a:gd name="connsiteY0" fmla="*/ 0 h 688735"/>
                <a:gd name="connsiteX1" fmla="*/ 2145688 w 2145688"/>
                <a:gd name="connsiteY1" fmla="*/ 0 h 688735"/>
                <a:gd name="connsiteX2" fmla="*/ 2145688 w 2145688"/>
                <a:gd name="connsiteY2" fmla="*/ 688735 h 688735"/>
                <a:gd name="connsiteX3" fmla="*/ 0 w 2145688"/>
                <a:gd name="connsiteY3" fmla="*/ 688735 h 688735"/>
                <a:gd name="connsiteX4" fmla="*/ 0 w 2145688"/>
                <a:gd name="connsiteY4" fmla="*/ 0 h 68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688" h="688735">
                  <a:moveTo>
                    <a:pt x="0" y="0"/>
                  </a:moveTo>
                  <a:lnTo>
                    <a:pt x="2145688" y="0"/>
                  </a:lnTo>
                  <a:lnTo>
                    <a:pt x="2145688" y="688735"/>
                  </a:lnTo>
                  <a:lnTo>
                    <a:pt x="0" y="688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A4F"/>
            </a:solid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0" rIns="654960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Career Pathway </a:t>
              </a:r>
            </a:p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Educator</a:t>
              </a: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6933730-68BF-4647-3C60-622BA240D1CF}"/>
                </a:ext>
              </a:extLst>
            </p:cNvPr>
            <p:cNvSpPr/>
            <p:nvPr/>
          </p:nvSpPr>
          <p:spPr>
            <a:xfrm>
              <a:off x="3794535" y="4278976"/>
              <a:ext cx="2145688" cy="1601711"/>
            </a:xfrm>
            <a:custGeom>
              <a:avLst/>
              <a:gdLst>
                <a:gd name="connsiteX0" fmla="*/ 128137 w 2145688"/>
                <a:gd name="connsiteY0" fmla="*/ 0 h 1601711"/>
                <a:gd name="connsiteX1" fmla="*/ 2017551 w 2145688"/>
                <a:gd name="connsiteY1" fmla="*/ 0 h 1601711"/>
                <a:gd name="connsiteX2" fmla="*/ 2145688 w 2145688"/>
                <a:gd name="connsiteY2" fmla="*/ 128137 h 1601711"/>
                <a:gd name="connsiteX3" fmla="*/ 2145688 w 2145688"/>
                <a:gd name="connsiteY3" fmla="*/ 1601711 h 1601711"/>
                <a:gd name="connsiteX4" fmla="*/ 2145688 w 2145688"/>
                <a:gd name="connsiteY4" fmla="*/ 1601711 h 1601711"/>
                <a:gd name="connsiteX5" fmla="*/ 0 w 2145688"/>
                <a:gd name="connsiteY5" fmla="*/ 1601711 h 1601711"/>
                <a:gd name="connsiteX6" fmla="*/ 0 w 2145688"/>
                <a:gd name="connsiteY6" fmla="*/ 1601711 h 1601711"/>
                <a:gd name="connsiteX7" fmla="*/ 0 w 2145688"/>
                <a:gd name="connsiteY7" fmla="*/ 128137 h 1601711"/>
                <a:gd name="connsiteX8" fmla="*/ 128137 w 2145688"/>
                <a:gd name="connsiteY8" fmla="*/ 0 h 16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688" h="1601711">
                  <a:moveTo>
                    <a:pt x="128137" y="0"/>
                  </a:moveTo>
                  <a:lnTo>
                    <a:pt x="2017551" y="0"/>
                  </a:lnTo>
                  <a:cubicBezTo>
                    <a:pt x="2088319" y="0"/>
                    <a:pt x="2145688" y="57369"/>
                    <a:pt x="2145688" y="128137"/>
                  </a:cubicBezTo>
                  <a:lnTo>
                    <a:pt x="2145688" y="1601711"/>
                  </a:lnTo>
                  <a:lnTo>
                    <a:pt x="2145688" y="1601711"/>
                  </a:lnTo>
                  <a:lnTo>
                    <a:pt x="0" y="1601711"/>
                  </a:lnTo>
                  <a:lnTo>
                    <a:pt x="0" y="1601711"/>
                  </a:lnTo>
                  <a:lnTo>
                    <a:pt x="0" y="128137"/>
                  </a:lnTo>
                  <a:cubicBezTo>
                    <a:pt x="0" y="57369"/>
                    <a:pt x="57369" y="0"/>
                    <a:pt x="128137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580" tIns="94680" rIns="56580" bIns="1905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Postsecondary education liaison and coordinating college/career activities</a:t>
              </a: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E3F51D7-2EE4-77EB-2841-7A351231868A}"/>
                </a:ext>
              </a:extLst>
            </p:cNvPr>
            <p:cNvSpPr/>
            <p:nvPr/>
          </p:nvSpPr>
          <p:spPr>
            <a:xfrm>
              <a:off x="3794535" y="5880687"/>
              <a:ext cx="2145688" cy="688735"/>
            </a:xfrm>
            <a:custGeom>
              <a:avLst/>
              <a:gdLst>
                <a:gd name="connsiteX0" fmla="*/ 0 w 2145688"/>
                <a:gd name="connsiteY0" fmla="*/ 0 h 688735"/>
                <a:gd name="connsiteX1" fmla="*/ 2145688 w 2145688"/>
                <a:gd name="connsiteY1" fmla="*/ 0 h 688735"/>
                <a:gd name="connsiteX2" fmla="*/ 2145688 w 2145688"/>
                <a:gd name="connsiteY2" fmla="*/ 688735 h 688735"/>
                <a:gd name="connsiteX3" fmla="*/ 0 w 2145688"/>
                <a:gd name="connsiteY3" fmla="*/ 688735 h 688735"/>
                <a:gd name="connsiteX4" fmla="*/ 0 w 2145688"/>
                <a:gd name="connsiteY4" fmla="*/ 0 h 68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688" h="688735">
                  <a:moveTo>
                    <a:pt x="0" y="0"/>
                  </a:moveTo>
                  <a:lnTo>
                    <a:pt x="2145688" y="0"/>
                  </a:lnTo>
                  <a:lnTo>
                    <a:pt x="2145688" y="688735"/>
                  </a:lnTo>
                  <a:lnTo>
                    <a:pt x="0" y="688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46A"/>
            </a:solid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0" rIns="654960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College &amp; Career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Coordinator</a:t>
              </a: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09BAB9F-040A-CF25-685C-57505398ED1A}"/>
                </a:ext>
              </a:extLst>
            </p:cNvPr>
            <p:cNvSpPr/>
            <p:nvPr/>
          </p:nvSpPr>
          <p:spPr>
            <a:xfrm>
              <a:off x="6303326" y="4278976"/>
              <a:ext cx="2145688" cy="1601711"/>
            </a:xfrm>
            <a:custGeom>
              <a:avLst/>
              <a:gdLst>
                <a:gd name="connsiteX0" fmla="*/ 128137 w 2145688"/>
                <a:gd name="connsiteY0" fmla="*/ 0 h 1601711"/>
                <a:gd name="connsiteX1" fmla="*/ 2017551 w 2145688"/>
                <a:gd name="connsiteY1" fmla="*/ 0 h 1601711"/>
                <a:gd name="connsiteX2" fmla="*/ 2145688 w 2145688"/>
                <a:gd name="connsiteY2" fmla="*/ 128137 h 1601711"/>
                <a:gd name="connsiteX3" fmla="*/ 2145688 w 2145688"/>
                <a:gd name="connsiteY3" fmla="*/ 1601711 h 1601711"/>
                <a:gd name="connsiteX4" fmla="*/ 2145688 w 2145688"/>
                <a:gd name="connsiteY4" fmla="*/ 1601711 h 1601711"/>
                <a:gd name="connsiteX5" fmla="*/ 0 w 2145688"/>
                <a:gd name="connsiteY5" fmla="*/ 1601711 h 1601711"/>
                <a:gd name="connsiteX6" fmla="*/ 0 w 2145688"/>
                <a:gd name="connsiteY6" fmla="*/ 1601711 h 1601711"/>
                <a:gd name="connsiteX7" fmla="*/ 0 w 2145688"/>
                <a:gd name="connsiteY7" fmla="*/ 128137 h 1601711"/>
                <a:gd name="connsiteX8" fmla="*/ 128137 w 2145688"/>
                <a:gd name="connsiteY8" fmla="*/ 0 h 16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688" h="1601711">
                  <a:moveTo>
                    <a:pt x="128137" y="0"/>
                  </a:moveTo>
                  <a:lnTo>
                    <a:pt x="2017551" y="0"/>
                  </a:lnTo>
                  <a:cubicBezTo>
                    <a:pt x="2088319" y="0"/>
                    <a:pt x="2145688" y="57369"/>
                    <a:pt x="2145688" y="128137"/>
                  </a:cubicBezTo>
                  <a:lnTo>
                    <a:pt x="2145688" y="1601711"/>
                  </a:lnTo>
                  <a:lnTo>
                    <a:pt x="2145688" y="1601711"/>
                  </a:lnTo>
                  <a:lnTo>
                    <a:pt x="0" y="1601711"/>
                  </a:lnTo>
                  <a:lnTo>
                    <a:pt x="0" y="1601711"/>
                  </a:lnTo>
                  <a:lnTo>
                    <a:pt x="0" y="128137"/>
                  </a:lnTo>
                  <a:cubicBezTo>
                    <a:pt x="0" y="57369"/>
                    <a:pt x="57369" y="0"/>
                    <a:pt x="128137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009EC9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580" tIns="94680" rIns="56580" bIns="1905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Core-content expertise and integration through authentic project experiences and work-based learning strategies</a:t>
              </a: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29A26B8-C4E8-82A4-A6C4-9FA5ADE08339}"/>
                </a:ext>
              </a:extLst>
            </p:cNvPr>
            <p:cNvSpPr/>
            <p:nvPr/>
          </p:nvSpPr>
          <p:spPr>
            <a:xfrm>
              <a:off x="6303326" y="5880687"/>
              <a:ext cx="2145688" cy="688735"/>
            </a:xfrm>
            <a:custGeom>
              <a:avLst/>
              <a:gdLst>
                <a:gd name="connsiteX0" fmla="*/ 0 w 2145688"/>
                <a:gd name="connsiteY0" fmla="*/ 0 h 688735"/>
                <a:gd name="connsiteX1" fmla="*/ 2145688 w 2145688"/>
                <a:gd name="connsiteY1" fmla="*/ 0 h 688735"/>
                <a:gd name="connsiteX2" fmla="*/ 2145688 w 2145688"/>
                <a:gd name="connsiteY2" fmla="*/ 688735 h 688735"/>
                <a:gd name="connsiteX3" fmla="*/ 0 w 2145688"/>
                <a:gd name="connsiteY3" fmla="*/ 688735 h 688735"/>
                <a:gd name="connsiteX4" fmla="*/ 0 w 2145688"/>
                <a:gd name="connsiteY4" fmla="*/ 0 h 68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688" h="688735">
                  <a:moveTo>
                    <a:pt x="0" y="0"/>
                  </a:moveTo>
                  <a:lnTo>
                    <a:pt x="2145688" y="0"/>
                  </a:lnTo>
                  <a:lnTo>
                    <a:pt x="2145688" y="688735"/>
                  </a:lnTo>
                  <a:lnTo>
                    <a:pt x="0" y="688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EC9"/>
            </a:solid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0" rIns="654960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Core-Content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Educator</a:t>
              </a: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1EB3FCA-59CA-7E61-AFA0-6E90548C82A6}"/>
                </a:ext>
              </a:extLst>
            </p:cNvPr>
            <p:cNvSpPr/>
            <p:nvPr/>
          </p:nvSpPr>
          <p:spPr>
            <a:xfrm>
              <a:off x="8812116" y="4278976"/>
              <a:ext cx="2145688" cy="1601711"/>
            </a:xfrm>
            <a:custGeom>
              <a:avLst/>
              <a:gdLst>
                <a:gd name="connsiteX0" fmla="*/ 128137 w 2145688"/>
                <a:gd name="connsiteY0" fmla="*/ 0 h 1601711"/>
                <a:gd name="connsiteX1" fmla="*/ 2017551 w 2145688"/>
                <a:gd name="connsiteY1" fmla="*/ 0 h 1601711"/>
                <a:gd name="connsiteX2" fmla="*/ 2145688 w 2145688"/>
                <a:gd name="connsiteY2" fmla="*/ 128137 h 1601711"/>
                <a:gd name="connsiteX3" fmla="*/ 2145688 w 2145688"/>
                <a:gd name="connsiteY3" fmla="*/ 1601711 h 1601711"/>
                <a:gd name="connsiteX4" fmla="*/ 2145688 w 2145688"/>
                <a:gd name="connsiteY4" fmla="*/ 1601711 h 1601711"/>
                <a:gd name="connsiteX5" fmla="*/ 0 w 2145688"/>
                <a:gd name="connsiteY5" fmla="*/ 1601711 h 1601711"/>
                <a:gd name="connsiteX6" fmla="*/ 0 w 2145688"/>
                <a:gd name="connsiteY6" fmla="*/ 1601711 h 1601711"/>
                <a:gd name="connsiteX7" fmla="*/ 0 w 2145688"/>
                <a:gd name="connsiteY7" fmla="*/ 128137 h 1601711"/>
                <a:gd name="connsiteX8" fmla="*/ 128137 w 2145688"/>
                <a:gd name="connsiteY8" fmla="*/ 0 h 16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688" h="1601711">
                  <a:moveTo>
                    <a:pt x="128137" y="0"/>
                  </a:moveTo>
                  <a:lnTo>
                    <a:pt x="2017551" y="0"/>
                  </a:lnTo>
                  <a:cubicBezTo>
                    <a:pt x="2088319" y="0"/>
                    <a:pt x="2145688" y="57369"/>
                    <a:pt x="2145688" y="128137"/>
                  </a:cubicBezTo>
                  <a:lnTo>
                    <a:pt x="2145688" y="1601711"/>
                  </a:lnTo>
                  <a:lnTo>
                    <a:pt x="2145688" y="1601711"/>
                  </a:lnTo>
                  <a:lnTo>
                    <a:pt x="0" y="1601711"/>
                  </a:lnTo>
                  <a:lnTo>
                    <a:pt x="0" y="1601711"/>
                  </a:lnTo>
                  <a:lnTo>
                    <a:pt x="0" y="128137"/>
                  </a:lnTo>
                  <a:cubicBezTo>
                    <a:pt x="0" y="57369"/>
                    <a:pt x="57369" y="0"/>
                    <a:pt x="128137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B2D235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580" tIns="94680" rIns="56580" bIns="1905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Students’ interests/needs, academy program impact/effectiveness, and recruitment</a:t>
              </a: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4D388F9-EBFB-A465-81CA-D2B386B26BEE}"/>
                </a:ext>
              </a:extLst>
            </p:cNvPr>
            <p:cNvSpPr/>
            <p:nvPr/>
          </p:nvSpPr>
          <p:spPr>
            <a:xfrm>
              <a:off x="8812116" y="5880687"/>
              <a:ext cx="2145688" cy="688735"/>
            </a:xfrm>
            <a:custGeom>
              <a:avLst/>
              <a:gdLst>
                <a:gd name="connsiteX0" fmla="*/ 0 w 2145688"/>
                <a:gd name="connsiteY0" fmla="*/ 0 h 688735"/>
                <a:gd name="connsiteX1" fmla="*/ 2145688 w 2145688"/>
                <a:gd name="connsiteY1" fmla="*/ 0 h 688735"/>
                <a:gd name="connsiteX2" fmla="*/ 2145688 w 2145688"/>
                <a:gd name="connsiteY2" fmla="*/ 688735 h 688735"/>
                <a:gd name="connsiteX3" fmla="*/ 0 w 2145688"/>
                <a:gd name="connsiteY3" fmla="*/ 688735 h 688735"/>
                <a:gd name="connsiteX4" fmla="*/ 0 w 2145688"/>
                <a:gd name="connsiteY4" fmla="*/ 0 h 68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688" h="688735">
                  <a:moveTo>
                    <a:pt x="0" y="0"/>
                  </a:moveTo>
                  <a:lnTo>
                    <a:pt x="2145688" y="0"/>
                  </a:lnTo>
                  <a:lnTo>
                    <a:pt x="2145688" y="688735"/>
                  </a:lnTo>
                  <a:lnTo>
                    <a:pt x="0" y="688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235"/>
            </a:solid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0" rIns="654960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Academy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Student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ED02745-9739-A1A2-F6DB-E1FDE1BE14B9}"/>
                </a:ext>
              </a:extLst>
            </p:cNvPr>
            <p:cNvSpPr/>
            <p:nvPr/>
          </p:nvSpPr>
          <p:spPr>
            <a:xfrm>
              <a:off x="5348403" y="5961447"/>
              <a:ext cx="750990" cy="750990"/>
            </a:xfrm>
            <a:prstGeom prst="ellipse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 cmpd="sng" algn="ctr">
              <a:solidFill>
                <a:srgbClr val="ED7D31">
                  <a:tint val="40000"/>
                  <a:alpha val="90000"/>
                  <a:hueOff val="-849226"/>
                  <a:satOff val="-75346"/>
                  <a:lumOff val="-769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924A0A0-EBE5-E086-880F-17435BDB71CE}"/>
                </a:ext>
              </a:extLst>
            </p:cNvPr>
            <p:cNvSpPr/>
            <p:nvPr/>
          </p:nvSpPr>
          <p:spPr>
            <a:xfrm>
              <a:off x="10383862" y="5961447"/>
              <a:ext cx="750990" cy="750990"/>
            </a:xfrm>
            <a:prstGeom prst="ellipse">
              <a:avLst/>
            </a:prstGeom>
            <a:blipFill>
              <a:blip r:embed="rId7"/>
              <a:srcRect/>
              <a:stretch>
                <a:fillRect l="-1000" r="-1000"/>
              </a:stretch>
            </a:blipFill>
            <a:ln w="12700" cap="flat" cmpd="sng" algn="ctr">
              <a:solidFill>
                <a:srgbClr val="ED7D31">
                  <a:tint val="40000"/>
                  <a:alpha val="90000"/>
                  <a:hueOff val="-727908"/>
                  <a:satOff val="-64582"/>
                  <a:lumOff val="-659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7" name="Picture 76" descr="A person wearing a yellow jacket and a necklace&#10;&#10;AI-generated content may be incorrect.">
              <a:extLst>
                <a:ext uri="{FF2B5EF4-FFF2-40B4-BE49-F238E27FC236}">
                  <a16:creationId xmlns:a16="http://schemas.microsoft.com/office/drawing/2014/main" id="{08015E27-5409-03E6-1F2B-9ADB1016E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491" y="5961447"/>
              <a:ext cx="749808" cy="749808"/>
            </a:xfrm>
            <a:prstGeom prst="ellipse">
              <a:avLst/>
            </a:prstGeom>
          </p:spPr>
        </p:pic>
        <p:pic>
          <p:nvPicPr>
            <p:cNvPr id="78" name="Picture 14">
              <a:extLst>
                <a:ext uri="{FF2B5EF4-FFF2-40B4-BE49-F238E27FC236}">
                  <a16:creationId xmlns:a16="http://schemas.microsoft.com/office/drawing/2014/main" id="{CDB7BD71-7EB3-3AFA-26B8-266BD9B07C58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9"/>
            <a:srcRect l="1510" r="1510"/>
            <a:stretch/>
          </p:blipFill>
          <p:spPr bwMode="auto">
            <a:xfrm>
              <a:off x="7977234" y="5961447"/>
              <a:ext cx="727163" cy="749808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6">
              <a:extLst>
                <a:ext uri="{FF2B5EF4-FFF2-40B4-BE49-F238E27FC236}">
                  <a16:creationId xmlns:a16="http://schemas.microsoft.com/office/drawing/2014/main" id="{1BB1B38E-4880-E8F1-A2B8-2AE28582167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0"/>
            <a:srcRect l="278" r="278"/>
            <a:stretch/>
          </p:blipFill>
          <p:spPr bwMode="auto">
            <a:xfrm>
              <a:off x="10383862" y="3157216"/>
              <a:ext cx="745638" cy="749808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1841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966E0-15E4-7405-37D9-FF976771E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20F53ED-FA24-34F8-699C-38BE6BFC1EA9}"/>
              </a:ext>
            </a:extLst>
          </p:cNvPr>
          <p:cNvSpPr txBox="1"/>
          <p:nvPr/>
        </p:nvSpPr>
        <p:spPr>
          <a:xfrm>
            <a:off x="192505" y="6173900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D324CD-C7CF-8FA1-B063-38D8D37FE328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3769303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We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32B04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Slide Number Placeholder 4">
            <a:extLst>
              <a:ext uri="{FF2B5EF4-FFF2-40B4-BE49-F238E27FC236}">
                <a16:creationId xmlns:a16="http://schemas.microsoft.com/office/drawing/2014/main" id="{BB932487-BA35-F5D7-2A12-FC3C3B0F6B93}"/>
              </a:ext>
            </a:extLst>
          </p:cNvPr>
          <p:cNvSpPr txBox="1">
            <a:spLocks/>
          </p:cNvSpPr>
          <p:nvPr/>
        </p:nvSpPr>
        <p:spPr>
          <a:xfrm>
            <a:off x="9225005" y="6492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FA767B-539F-73E9-C795-1DFF91EA380D}"/>
              </a:ext>
            </a:extLst>
          </p:cNvPr>
          <p:cNvSpPr txBox="1">
            <a:spLocks/>
          </p:cNvSpPr>
          <p:nvPr/>
        </p:nvSpPr>
        <p:spPr>
          <a:xfrm>
            <a:off x="572392" y="2421619"/>
            <a:ext cx="3526785" cy="3275796"/>
          </a:xfrm>
          <a:prstGeom prst="rect">
            <a:avLst/>
          </a:prstGeom>
          <a:ln w="38100">
            <a:solidFill>
              <a:srgbClr val="32B04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is preparing a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skilled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talent pipeline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our country’s most viable industries,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partnership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high schools, employers, and community leaders.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0BC309-423B-AFE0-D5B7-9CBAAAC9B4AA}"/>
              </a:ext>
            </a:extLst>
          </p:cNvPr>
          <p:cNvSpPr txBox="1"/>
          <p:nvPr/>
        </p:nvSpPr>
        <p:spPr>
          <a:xfrm>
            <a:off x="6106196" y="6470236"/>
            <a:ext cx="3793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*Additional industry themes represented and supported by NAF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726FD4-F1E8-3399-6B13-BF56AF8FA3F2}"/>
              </a:ext>
            </a:extLst>
          </p:cNvPr>
          <p:cNvSpPr/>
          <p:nvPr/>
        </p:nvSpPr>
        <p:spPr>
          <a:xfrm>
            <a:off x="4345858" y="2173708"/>
            <a:ext cx="747251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national network of career academies — small,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focused learning communities within public high schools.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Offers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proven, sustainable model connecting schools and businesses to prepare students for the future.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Aligns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learning with high-demand, high-growth industries.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DAAF0F-A51A-5137-12FE-3FE449463F4D}"/>
              </a:ext>
            </a:extLst>
          </p:cNvPr>
          <p:cNvSpPr/>
          <p:nvPr/>
        </p:nvSpPr>
        <p:spPr>
          <a:xfrm>
            <a:off x="750254" y="1360012"/>
            <a:ext cx="106914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prepares y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people for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College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Career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success.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000E79-F515-E8B8-FFB2-8F0796E8CA89}"/>
              </a:ext>
            </a:extLst>
          </p:cNvPr>
          <p:cNvGrpSpPr/>
          <p:nvPr/>
        </p:nvGrpSpPr>
        <p:grpSpPr>
          <a:xfrm>
            <a:off x="4678581" y="4816762"/>
            <a:ext cx="6628696" cy="1483340"/>
            <a:chOff x="4678581" y="4816762"/>
            <a:chExt cx="6628696" cy="148334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B94E85C-9BE9-A504-979E-FEE8F8ED6DC0}"/>
                </a:ext>
              </a:extLst>
            </p:cNvPr>
            <p:cNvGrpSpPr/>
            <p:nvPr/>
          </p:nvGrpSpPr>
          <p:grpSpPr>
            <a:xfrm>
              <a:off x="4678581" y="4816762"/>
              <a:ext cx="6628696" cy="1483340"/>
              <a:chOff x="5044319" y="4737950"/>
              <a:chExt cx="6628696" cy="148334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12A8AA9-265B-7DE6-FDBB-1A267E6B06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38632" y="5263615"/>
                <a:ext cx="956240" cy="957675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598AC48-2799-ADEC-A915-9E64B9440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5921" y="5261170"/>
                <a:ext cx="965887" cy="96012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479CA61-7329-B9A1-5EED-48B39E05A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38533" y="5261170"/>
                <a:ext cx="957250" cy="960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ADA92FE-ADDA-3E17-748A-263A075411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08174" y="5261170"/>
                <a:ext cx="964444" cy="96012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46DA940-C131-5C47-5575-9627871175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65111" y="5261170"/>
                <a:ext cx="960120" cy="96012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0941B4-8F16-F83E-6072-148A8F5DE482}"/>
                  </a:ext>
                </a:extLst>
              </p:cNvPr>
              <p:cNvSpPr/>
              <p:nvPr/>
            </p:nvSpPr>
            <p:spPr>
              <a:xfrm>
                <a:off x="5044319" y="4945843"/>
                <a:ext cx="114486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Engineering</a:t>
                </a:r>
                <a:endPara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5EA453D-1D5D-6AFB-2FF3-5D17DA547337}"/>
                  </a:ext>
                </a:extLst>
              </p:cNvPr>
              <p:cNvSpPr/>
              <p:nvPr/>
            </p:nvSpPr>
            <p:spPr>
              <a:xfrm>
                <a:off x="6587932" y="4953393"/>
                <a:ext cx="81035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Finance</a:t>
                </a:r>
                <a:endPara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58915E6-B064-8B96-3EE6-815EEDA693CE}"/>
                  </a:ext>
                </a:extLst>
              </p:cNvPr>
              <p:cNvSpPr/>
              <p:nvPr/>
            </p:nvSpPr>
            <p:spPr>
              <a:xfrm>
                <a:off x="7930384" y="4737950"/>
                <a:ext cx="88889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Health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Sciences</a:t>
                </a:r>
                <a:endPara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9BD0DF0-9124-1A24-7A97-DD03CE68B808}"/>
                  </a:ext>
                </a:extLst>
              </p:cNvPr>
              <p:cNvSpPr/>
              <p:nvPr/>
            </p:nvSpPr>
            <p:spPr>
              <a:xfrm>
                <a:off x="9139482" y="4740078"/>
                <a:ext cx="125237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Hospitality &amp;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Tourism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99F302F-B7B9-F409-7B4A-65E2943745A3}"/>
                  </a:ext>
                </a:extLst>
              </p:cNvPr>
              <p:cNvSpPr/>
              <p:nvPr/>
            </p:nvSpPr>
            <p:spPr>
              <a:xfrm>
                <a:off x="10561300" y="4737950"/>
                <a:ext cx="111171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Information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Technology</a:t>
                </a:r>
                <a:endPara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Rectangle 18">
              <a:hlinkClick r:id="rId8"/>
              <a:extLst>
                <a:ext uri="{FF2B5EF4-FFF2-40B4-BE49-F238E27FC236}">
                  <a16:creationId xmlns:a16="http://schemas.microsoft.com/office/drawing/2014/main" id="{7F3EAE0F-AA4B-A6CC-B401-80E2427103F3}"/>
                </a:ext>
              </a:extLst>
            </p:cNvPr>
            <p:cNvSpPr/>
            <p:nvPr/>
          </p:nvSpPr>
          <p:spPr>
            <a:xfrm>
              <a:off x="4829175" y="5080284"/>
              <a:ext cx="842808" cy="10936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hlinkClick r:id="rId9"/>
              <a:extLst>
                <a:ext uri="{FF2B5EF4-FFF2-40B4-BE49-F238E27FC236}">
                  <a16:creationId xmlns:a16="http://schemas.microsoft.com/office/drawing/2014/main" id="{57F33EC9-9DD6-3A69-4A7D-79EF23FE59C2}"/>
                </a:ext>
              </a:extLst>
            </p:cNvPr>
            <p:cNvSpPr/>
            <p:nvPr/>
          </p:nvSpPr>
          <p:spPr>
            <a:xfrm>
              <a:off x="6203321" y="5080284"/>
              <a:ext cx="842808" cy="10936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hlinkClick r:id="rId10"/>
              <a:extLst>
                <a:ext uri="{FF2B5EF4-FFF2-40B4-BE49-F238E27FC236}">
                  <a16:creationId xmlns:a16="http://schemas.microsoft.com/office/drawing/2014/main" id="{DBACC573-BBCB-4D79-CBED-21F8B0AA3419}"/>
                </a:ext>
              </a:extLst>
            </p:cNvPr>
            <p:cNvSpPr/>
            <p:nvPr/>
          </p:nvSpPr>
          <p:spPr>
            <a:xfrm>
              <a:off x="7573305" y="4816762"/>
              <a:ext cx="842808" cy="13571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hlinkClick r:id="rId11"/>
              <a:extLst>
                <a:ext uri="{FF2B5EF4-FFF2-40B4-BE49-F238E27FC236}">
                  <a16:creationId xmlns:a16="http://schemas.microsoft.com/office/drawing/2014/main" id="{AA97AA3C-1BD1-9D33-34A4-AB05CCC53C31}"/>
                </a:ext>
              </a:extLst>
            </p:cNvPr>
            <p:cNvSpPr/>
            <p:nvPr/>
          </p:nvSpPr>
          <p:spPr>
            <a:xfrm>
              <a:off x="8957033" y="4947646"/>
              <a:ext cx="842808" cy="12262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hlinkClick r:id="rId12"/>
              <a:extLst>
                <a:ext uri="{FF2B5EF4-FFF2-40B4-BE49-F238E27FC236}">
                  <a16:creationId xmlns:a16="http://schemas.microsoft.com/office/drawing/2014/main" id="{B6AEE44E-F677-6B28-7281-445E5A274CA7}"/>
                </a:ext>
              </a:extLst>
            </p:cNvPr>
            <p:cNvSpPr/>
            <p:nvPr/>
          </p:nvSpPr>
          <p:spPr>
            <a:xfrm>
              <a:off x="10339265" y="4843040"/>
              <a:ext cx="842808" cy="13308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739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29D81-EAB2-CD27-3FC3-7343C68C1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3CFFB1-80CE-75C2-FB55-E3AEA5527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5" t="-472" r="12209" b="472"/>
          <a:stretch>
            <a:fillRect/>
          </a:stretch>
        </p:blipFill>
        <p:spPr>
          <a:xfrm>
            <a:off x="7092431" y="-521596"/>
            <a:ext cx="8119555" cy="8119555"/>
          </a:xfrm>
          <a:prstGeom prst="flowChartConnector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0C387B4-BCAD-779C-8126-351450B404A9}"/>
              </a:ext>
            </a:extLst>
          </p:cNvPr>
          <p:cNvSpPr txBox="1">
            <a:spLocks/>
          </p:cNvSpPr>
          <p:nvPr/>
        </p:nvSpPr>
        <p:spPr>
          <a:xfrm>
            <a:off x="1223696" y="250515"/>
            <a:ext cx="3295858" cy="5909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3AA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CF0A59-88E2-7CBD-ACCF-7AD7CD2992B5}"/>
              </a:ext>
            </a:extLst>
          </p:cNvPr>
          <p:cNvSpPr txBox="1">
            <a:spLocks/>
          </p:cNvSpPr>
          <p:nvPr/>
        </p:nvSpPr>
        <p:spPr>
          <a:xfrm>
            <a:off x="538609" y="6322542"/>
            <a:ext cx="1370173" cy="3687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32B04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1876DB-E1FD-FA6F-0EB0-54225B0F0884}"/>
              </a:ext>
            </a:extLst>
          </p:cNvPr>
          <p:cNvGrpSpPr/>
          <p:nvPr/>
        </p:nvGrpSpPr>
        <p:grpSpPr>
          <a:xfrm>
            <a:off x="358145" y="4809375"/>
            <a:ext cx="4794698" cy="1254318"/>
            <a:chOff x="358145" y="4809375"/>
            <a:chExt cx="4794698" cy="125431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D0AFD77-55D7-BE9C-A1AB-CA2E09F13CA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8145" y="4809375"/>
              <a:ext cx="4794698" cy="1254318"/>
              <a:chOff x="4375868" y="3146164"/>
              <a:chExt cx="2235113" cy="606668"/>
            </a:xfrm>
          </p:grpSpPr>
          <p:sp>
            <p:nvSpPr>
              <p:cNvPr id="16" name="Text Box 305">
                <a:extLst>
                  <a:ext uri="{FF2B5EF4-FFF2-40B4-BE49-F238E27FC236}">
                    <a16:creationId xmlns:a16="http://schemas.microsoft.com/office/drawing/2014/main" id="{8E3D1780-E4C6-14CF-2080-F7121006276C}"/>
                  </a:ext>
                </a:extLst>
              </p:cNvPr>
              <p:cNvSpPr txBox="1"/>
              <p:nvPr/>
            </p:nvSpPr>
            <p:spPr>
              <a:xfrm>
                <a:off x="5017524" y="3170277"/>
                <a:ext cx="1593457" cy="58255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Admissions Questions?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+mn-cs"/>
                  </a:rPr>
                  <a:t>Scan QR Code To Request More Information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DINOT" panose="020B0504020101020102" pitchFamily="34" charset="0"/>
                  <a:ea typeface="Tahoma" panose="020B0604030504040204" pitchFamily="34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+mn-cs"/>
                  </a:rPr>
                  <a:t>Jennifer Geisler, Director, Emerging Academies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+mn-cs"/>
                  </a:rPr>
                  <a:t>jgeisler@naf.org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0699F73-A110-98B3-6FDC-488AEE2026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5868" y="3146164"/>
                <a:ext cx="581895" cy="582556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hlinkClick r:id="rId5"/>
              <a:extLst>
                <a:ext uri="{FF2B5EF4-FFF2-40B4-BE49-F238E27FC236}">
                  <a16:creationId xmlns:a16="http://schemas.microsoft.com/office/drawing/2014/main" id="{E252AD8D-EE75-9C0E-C81B-218348E1B5AC}"/>
                </a:ext>
              </a:extLst>
            </p:cNvPr>
            <p:cNvSpPr/>
            <p:nvPr/>
          </p:nvSpPr>
          <p:spPr>
            <a:xfrm>
              <a:off x="1803126" y="5536641"/>
              <a:ext cx="960171" cy="1708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565CB1-4ADD-4BAD-472C-4A01E9112F96}"/>
              </a:ext>
            </a:extLst>
          </p:cNvPr>
          <p:cNvGrpSpPr/>
          <p:nvPr/>
        </p:nvGrpSpPr>
        <p:grpSpPr>
          <a:xfrm>
            <a:off x="358144" y="1361264"/>
            <a:ext cx="6625460" cy="2708434"/>
            <a:chOff x="358144" y="1361264"/>
            <a:chExt cx="6625460" cy="27084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8C3FAB-E82D-EE56-A459-BC87EAC6359A}"/>
                </a:ext>
              </a:extLst>
            </p:cNvPr>
            <p:cNvSpPr/>
            <p:nvPr/>
          </p:nvSpPr>
          <p:spPr>
            <a:xfrm>
              <a:off x="358144" y="1361264"/>
              <a:ext cx="6625460" cy="2708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Reflect on the district vision and assess readiness —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NAF Interest Survey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Assess student interest and workforce support — select a career pathway.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Review budget considerations.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Form a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multi-disciplinary t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eam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to launch a NAF career academy and complete admissions requirements.</a:t>
              </a:r>
            </a:p>
          </p:txBody>
        </p:sp>
        <p:sp>
          <p:nvSpPr>
            <p:cNvPr id="19" name="Rectangle 18">
              <a:hlinkClick r:id="rId6"/>
              <a:extLst>
                <a:ext uri="{FF2B5EF4-FFF2-40B4-BE49-F238E27FC236}">
                  <a16:creationId xmlns:a16="http://schemas.microsoft.com/office/drawing/2014/main" id="{3FF33CCF-869B-8089-160A-83F72CF9AC38}"/>
                </a:ext>
              </a:extLst>
            </p:cNvPr>
            <p:cNvSpPr/>
            <p:nvPr/>
          </p:nvSpPr>
          <p:spPr>
            <a:xfrm>
              <a:off x="844731" y="1728567"/>
              <a:ext cx="2163164" cy="3011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hlinkClick r:id="rId7"/>
            <a:extLst>
              <a:ext uri="{FF2B5EF4-FFF2-40B4-BE49-F238E27FC236}">
                <a16:creationId xmlns:a16="http://schemas.microsoft.com/office/drawing/2014/main" id="{5F83CD95-DDE0-2512-642A-31CC5D02D970}"/>
              </a:ext>
            </a:extLst>
          </p:cNvPr>
          <p:cNvSpPr/>
          <p:nvPr/>
        </p:nvSpPr>
        <p:spPr>
          <a:xfrm>
            <a:off x="1715150" y="3429000"/>
            <a:ext cx="2445364" cy="253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663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8CAFB-6815-7407-BC75-364E62B91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0FC416-2BE8-21CF-D66E-6C1BF138426A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684298-D197-79CB-ACAD-ACCBF541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5" b="18565"/>
          <a:stretch/>
        </p:blipFill>
        <p:spPr>
          <a:xfrm>
            <a:off x="629336" y="1459856"/>
            <a:ext cx="5954344" cy="421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77C9C-0A24-9618-71C7-BDFFEB6180AC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3009635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552D8D49-6ED7-BBDE-098A-C48216D81A77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4" name="Subtitle 9">
            <a:extLst>
              <a:ext uri="{FF2B5EF4-FFF2-40B4-BE49-F238E27FC236}">
                <a16:creationId xmlns:a16="http://schemas.microsoft.com/office/drawing/2014/main" id="{D9D394E9-05C0-4BBB-037C-F179B6D54CB9}"/>
              </a:ext>
            </a:extLst>
          </p:cNvPr>
          <p:cNvSpPr txBox="1">
            <a:spLocks/>
          </p:cNvSpPr>
          <p:nvPr/>
        </p:nvSpPr>
        <p:spPr>
          <a:xfrm>
            <a:off x="6894389" y="1219398"/>
            <a:ext cx="5068284" cy="539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 About NAF!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highlight>
                <a:srgbClr val="32B04A"/>
              </a:highligh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C49A72-0A54-AF1C-BEBD-232634B40626}"/>
              </a:ext>
            </a:extLst>
          </p:cNvPr>
          <p:cNvGrpSpPr/>
          <p:nvPr/>
        </p:nvGrpSpPr>
        <p:grpSpPr>
          <a:xfrm>
            <a:off x="7410293" y="2074400"/>
            <a:ext cx="4036475" cy="4201343"/>
            <a:chOff x="7410294" y="2207616"/>
            <a:chExt cx="4036475" cy="42013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46ADF9-9777-2AB1-B1AA-3F54E4687CC6}"/>
                </a:ext>
              </a:extLst>
            </p:cNvPr>
            <p:cNvSpPr txBox="1"/>
            <p:nvPr/>
          </p:nvSpPr>
          <p:spPr>
            <a:xfrm>
              <a:off x="7410294" y="2207616"/>
              <a:ext cx="4036475" cy="4201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04040"/>
                </a:buClr>
                <a:buSzTx/>
                <a:buFont typeface="Symbol" panose="05050102010706020507" pitchFamily="18" charset="2"/>
                <a:buChar char="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NAF Design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04040"/>
                </a:buClr>
                <a:buSzTx/>
                <a:buFont typeface="Symbol" panose="05050102010706020507" pitchFamily="18" charset="2"/>
                <a:buChar char="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About NAF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04040"/>
                </a:buClr>
                <a:buSzTx/>
                <a:buFont typeface="Symbol" panose="05050102010706020507" pitchFamily="18" charset="2"/>
                <a:buChar char="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Get to Know KnoPro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04040"/>
                </a:buClr>
                <a:buSzTx/>
                <a:buFont typeface="Symbol" panose="05050102010706020507" pitchFamily="18" charset="2"/>
                <a:buChar char="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WBL Key Concepts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04040"/>
                </a:buClr>
                <a:buSzTx/>
                <a:buFont typeface="Symbol" panose="05050102010706020507" pitchFamily="18" charset="2"/>
                <a:buChar char="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Alumni Benefits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04040"/>
                </a:buClr>
                <a:buSzTx/>
                <a:buFont typeface="Symbol" panose="05050102010706020507" pitchFamily="18" charset="2"/>
                <a:buChar char="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NAFTrack Certification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04040"/>
                </a:buClr>
                <a:buSzTx/>
                <a:buFont typeface="Symbol" panose="05050102010706020507" pitchFamily="18" charset="2"/>
                <a:buChar char="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Membership Benefits</a:t>
              </a:r>
            </a:p>
          </p:txBody>
        </p:sp>
        <p:sp>
          <p:nvSpPr>
            <p:cNvPr id="13" name="Rectangle 12">
              <a:hlinkClick r:id="rId4"/>
              <a:extLst>
                <a:ext uri="{FF2B5EF4-FFF2-40B4-BE49-F238E27FC236}">
                  <a16:creationId xmlns:a16="http://schemas.microsoft.com/office/drawing/2014/main" id="{E285F02A-6F60-E460-7B5E-370457B3DD02}"/>
                </a:ext>
              </a:extLst>
            </p:cNvPr>
            <p:cNvSpPr/>
            <p:nvPr/>
          </p:nvSpPr>
          <p:spPr>
            <a:xfrm>
              <a:off x="7813021" y="2900864"/>
              <a:ext cx="1735016" cy="3901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Rectangle 13">
              <a:hlinkClick r:id="rId5"/>
              <a:extLst>
                <a:ext uri="{FF2B5EF4-FFF2-40B4-BE49-F238E27FC236}">
                  <a16:creationId xmlns:a16="http://schemas.microsoft.com/office/drawing/2014/main" id="{890B15C2-385F-4D6F-D44F-46A42D2728C7}"/>
                </a:ext>
              </a:extLst>
            </p:cNvPr>
            <p:cNvSpPr/>
            <p:nvPr/>
          </p:nvSpPr>
          <p:spPr>
            <a:xfrm>
              <a:off x="7813019" y="4763203"/>
              <a:ext cx="2522107" cy="3500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Rectangle 14">
              <a:hlinkClick r:id="rId6"/>
              <a:extLst>
                <a:ext uri="{FF2B5EF4-FFF2-40B4-BE49-F238E27FC236}">
                  <a16:creationId xmlns:a16="http://schemas.microsoft.com/office/drawing/2014/main" id="{95347380-2350-7B99-3289-83FE738B2F73}"/>
                </a:ext>
              </a:extLst>
            </p:cNvPr>
            <p:cNvSpPr/>
            <p:nvPr/>
          </p:nvSpPr>
          <p:spPr>
            <a:xfrm>
              <a:off x="7813020" y="3481077"/>
              <a:ext cx="3181045" cy="3901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Rectangle 15">
              <a:hlinkClick r:id="rId7"/>
              <a:extLst>
                <a:ext uri="{FF2B5EF4-FFF2-40B4-BE49-F238E27FC236}">
                  <a16:creationId xmlns:a16="http://schemas.microsoft.com/office/drawing/2014/main" id="{80E13A20-909C-9BF2-E599-EE81388A2D15}"/>
                </a:ext>
              </a:extLst>
            </p:cNvPr>
            <p:cNvSpPr/>
            <p:nvPr/>
          </p:nvSpPr>
          <p:spPr>
            <a:xfrm>
              <a:off x="7813019" y="4147480"/>
              <a:ext cx="3021557" cy="3500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Rectangle 20">
              <a:hlinkClick r:id="rId8"/>
              <a:extLst>
                <a:ext uri="{FF2B5EF4-FFF2-40B4-BE49-F238E27FC236}">
                  <a16:creationId xmlns:a16="http://schemas.microsoft.com/office/drawing/2014/main" id="{C8AE86B3-2160-5CFC-1059-CC7F1AD11FB2}"/>
                </a:ext>
              </a:extLst>
            </p:cNvPr>
            <p:cNvSpPr/>
            <p:nvPr/>
          </p:nvSpPr>
          <p:spPr>
            <a:xfrm>
              <a:off x="7802186" y="5354025"/>
              <a:ext cx="3529487" cy="3500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" name="Rectangle 2">
              <a:hlinkClick r:id="rId9"/>
              <a:extLst>
                <a:ext uri="{FF2B5EF4-FFF2-40B4-BE49-F238E27FC236}">
                  <a16:creationId xmlns:a16="http://schemas.microsoft.com/office/drawing/2014/main" id="{3BC2A916-32B4-3AAA-F815-405241E940CA}"/>
                </a:ext>
              </a:extLst>
            </p:cNvPr>
            <p:cNvSpPr/>
            <p:nvPr/>
          </p:nvSpPr>
          <p:spPr>
            <a:xfrm>
              <a:off x="7783294" y="5944848"/>
              <a:ext cx="3394044" cy="3500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6">
              <a:hlinkClick r:id="rId10"/>
              <a:extLst>
                <a:ext uri="{FF2B5EF4-FFF2-40B4-BE49-F238E27FC236}">
                  <a16:creationId xmlns:a16="http://schemas.microsoft.com/office/drawing/2014/main" id="{E57A753B-4B80-6175-FD1E-C81A2954AFFE}"/>
                </a:ext>
              </a:extLst>
            </p:cNvPr>
            <p:cNvSpPr/>
            <p:nvPr/>
          </p:nvSpPr>
          <p:spPr>
            <a:xfrm>
              <a:off x="7831912" y="2259102"/>
              <a:ext cx="1829445" cy="3901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91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DEE2B-F0BC-7E40-96D4-2BE1F591B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B51728-3DD4-34FA-8400-E9C59D086405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9E6266-7DF2-4B5B-693C-A7334D6BFEFA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Impact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4C75EB27-5719-7248-5DA0-01BED7767D8E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169C1C-E182-B0CE-2C33-E02A086E1675}"/>
              </a:ext>
            </a:extLst>
          </p:cNvPr>
          <p:cNvSpPr txBox="1">
            <a:spLocks/>
          </p:cNvSpPr>
          <p:nvPr/>
        </p:nvSpPr>
        <p:spPr>
          <a:xfrm>
            <a:off x="7186692" y="2492949"/>
            <a:ext cx="4204746" cy="3773600"/>
          </a:xfrm>
          <a:prstGeom prst="rect">
            <a:avLst/>
          </a:prstGeom>
          <a:ln w="38100">
            <a:solidFill>
              <a:srgbClr val="32B04A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“Why was NAF and the internship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experience life changing? Because 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found a home, I found a place where 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mattered, where people were genuinely interested in my success and development. The experience made my dreams more realistic, more tangible.”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-Jackie Burgos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Alumna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Harvard Business School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 of 2014</a:t>
            </a:r>
          </a:p>
        </p:txBody>
      </p:sp>
      <p:pic>
        <p:nvPicPr>
          <p:cNvPr id="4" name="Online Media 9">
            <a:hlinkClick r:id="" action="ppaction://media"/>
            <a:extLst>
              <a:ext uri="{FF2B5EF4-FFF2-40B4-BE49-F238E27FC236}">
                <a16:creationId xmlns:a16="http://schemas.microsoft.com/office/drawing/2014/main" id="{0E51C6F4-1E6E-EBF9-A367-B90939608A0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" t="355" r="1"/>
          <a:stretch/>
        </p:blipFill>
        <p:spPr>
          <a:xfrm>
            <a:off x="595682" y="1955549"/>
            <a:ext cx="5708356" cy="4459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ubtitle 9">
            <a:extLst>
              <a:ext uri="{FF2B5EF4-FFF2-40B4-BE49-F238E27FC236}">
                <a16:creationId xmlns:a16="http://schemas.microsoft.com/office/drawing/2014/main" id="{5C13F883-28FC-8F86-5BA4-4ADDDF80920D}"/>
              </a:ext>
            </a:extLst>
          </p:cNvPr>
          <p:cNvSpPr txBox="1">
            <a:spLocks/>
          </p:cNvSpPr>
          <p:nvPr/>
        </p:nvSpPr>
        <p:spPr>
          <a:xfrm>
            <a:off x="6465832" y="1279718"/>
            <a:ext cx="4283696" cy="996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“This is where I started,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 made it!”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highlight>
                <a:srgbClr val="32B04A"/>
              </a:highligh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90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02271B31-3916-2D17-3ED7-17A591BA81BF}"/>
              </a:ext>
            </a:extLst>
          </p:cNvPr>
          <p:cNvSpPr txBox="1">
            <a:spLocks/>
          </p:cNvSpPr>
          <p:nvPr/>
        </p:nvSpPr>
        <p:spPr>
          <a:xfrm>
            <a:off x="9225005" y="6492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9842275E-3340-4755-9ABD-115F011478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DINOT"/>
              </a:rPr>
              <a:pPr defTabSz="457200">
                <a:defRPr/>
              </a:p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  <a:latin typeface="DINOT"/>
            </a:endParaRPr>
          </a:p>
        </p:txBody>
      </p:sp>
    </p:spTree>
    <p:extLst>
      <p:ext uri="{BB962C8B-B14F-4D97-AF65-F5344CB8AC3E}">
        <p14:creationId xmlns:p14="http://schemas.microsoft.com/office/powerpoint/2010/main" val="25897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027C9-B718-9D1C-499C-25B6D05EE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1853B63-6324-8D05-341C-8A73853FE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r="1399"/>
          <a:stretch/>
        </p:blipFill>
        <p:spPr bwMode="auto">
          <a:xfrm>
            <a:off x="0" y="-205898"/>
            <a:ext cx="12192000" cy="706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B5FD3A62-BB2E-2C82-9A52-1A17B4C6A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D448A-2EFF-4448-92A0-A2A7B0B2C308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2B3BBFA-FA25-F53A-276E-43EF3085980A}"/>
              </a:ext>
            </a:extLst>
          </p:cNvPr>
          <p:cNvSpPr txBox="1">
            <a:spLocks/>
          </p:cNvSpPr>
          <p:nvPr/>
        </p:nvSpPr>
        <p:spPr>
          <a:xfrm>
            <a:off x="9225005" y="6492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34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922" y="1158189"/>
            <a:ext cx="3595348" cy="62326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R="30035" algn="ctr" defTabSz="554492">
              <a:spcBef>
                <a:spcPts val="58"/>
              </a:spcBef>
            </a:pPr>
            <a:r>
              <a:rPr sz="4002" b="1" i="1" kern="0" spc="76" dirty="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4002" b="1" i="1" kern="0" spc="2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2" b="1" i="1" kern="0" spc="273" dirty="0">
                <a:solidFill>
                  <a:srgbClr val="FFFFFF"/>
                </a:solidFill>
                <a:latin typeface="Calibri"/>
                <a:cs typeface="Calibri"/>
              </a:rPr>
              <a:t>CITIES</a:t>
            </a:r>
            <a:endParaRPr sz="400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8" y="0"/>
            <a:ext cx="12191144" cy="6857615"/>
            <a:chOff x="0" y="0"/>
            <a:chExt cx="20104100" cy="11308715"/>
          </a:xfrm>
        </p:grpSpPr>
        <p:sp>
          <p:nvSpPr>
            <p:cNvPr id="4" name="object 4"/>
            <p:cNvSpPr/>
            <p:nvPr/>
          </p:nvSpPr>
          <p:spPr>
            <a:xfrm>
              <a:off x="507335" y="1325195"/>
              <a:ext cx="6001385" cy="1843405"/>
            </a:xfrm>
            <a:custGeom>
              <a:avLst/>
              <a:gdLst/>
              <a:ahLst/>
              <a:cxnLst/>
              <a:rect l="l" t="t" r="r" b="b"/>
              <a:pathLst>
                <a:path w="6001384" h="1843405">
                  <a:moveTo>
                    <a:pt x="0" y="1842865"/>
                  </a:moveTo>
                  <a:lnTo>
                    <a:pt x="6001000" y="1842865"/>
                  </a:lnTo>
                  <a:lnTo>
                    <a:pt x="6001000" y="0"/>
                  </a:lnTo>
                  <a:lnTo>
                    <a:pt x="0" y="0"/>
                  </a:lnTo>
                  <a:lnTo>
                    <a:pt x="0" y="1842865"/>
                  </a:lnTo>
                  <a:close/>
                </a:path>
              </a:pathLst>
            </a:custGeom>
            <a:ln w="72050">
              <a:solidFill>
                <a:srgbClr val="089EC8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71315" y="0"/>
              <a:ext cx="6074410" cy="1597660"/>
            </a:xfrm>
            <a:custGeom>
              <a:avLst/>
              <a:gdLst/>
              <a:ahLst/>
              <a:cxnLst/>
              <a:rect l="l" t="t" r="r" b="b"/>
              <a:pathLst>
                <a:path w="6074409" h="1597660">
                  <a:moveTo>
                    <a:pt x="6073783" y="0"/>
                  </a:moveTo>
                  <a:lnTo>
                    <a:pt x="0" y="0"/>
                  </a:lnTo>
                  <a:lnTo>
                    <a:pt x="0" y="1597658"/>
                  </a:lnTo>
                  <a:lnTo>
                    <a:pt x="6073783" y="1597658"/>
                  </a:lnTo>
                  <a:lnTo>
                    <a:pt x="6073783" y="0"/>
                  </a:lnTo>
                  <a:close/>
                </a:path>
              </a:pathLst>
            </a:custGeom>
            <a:solidFill>
              <a:srgbClr val="31B04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0569730"/>
              <a:ext cx="20104100" cy="739140"/>
            </a:xfrm>
            <a:custGeom>
              <a:avLst/>
              <a:gdLst/>
              <a:ahLst/>
              <a:cxnLst/>
              <a:rect l="l" t="t" r="r" b="b"/>
              <a:pathLst>
                <a:path w="20104100" h="739140">
                  <a:moveTo>
                    <a:pt x="20104099" y="0"/>
                  </a:moveTo>
                  <a:lnTo>
                    <a:pt x="0" y="0"/>
                  </a:lnTo>
                  <a:lnTo>
                    <a:pt x="0" y="738825"/>
                  </a:lnTo>
                  <a:lnTo>
                    <a:pt x="20104099" y="738825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06B5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06930" y="2180432"/>
            <a:ext cx="763968" cy="3839848"/>
          </a:xfrm>
          <a:prstGeom prst="rect">
            <a:avLst/>
          </a:prstGeom>
        </p:spPr>
        <p:txBody>
          <a:bodyPr vert="horz" wrap="square" lIns="0" tIns="25414" rIns="0" bIns="0" rtlCol="0">
            <a:spAutoFit/>
          </a:bodyPr>
          <a:lstStyle/>
          <a:p>
            <a:pPr marL="8086" defTabSz="554492">
              <a:spcBef>
                <a:spcPts val="200"/>
              </a:spcBef>
            </a:pPr>
            <a:r>
              <a:rPr sz="1001" b="1" kern="0" spc="33" dirty="0">
                <a:solidFill>
                  <a:srgbClr val="089EC8"/>
                </a:solidFill>
                <a:latin typeface="Trebuchet MS"/>
                <a:cs typeface="Trebuchet MS"/>
              </a:rPr>
              <a:t>ALABAMA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98576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Atmore Birmingham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349"/>
              </a:spcBef>
            </a:pPr>
            <a:r>
              <a:rPr sz="1001" b="1" kern="0" spc="24" dirty="0">
                <a:solidFill>
                  <a:srgbClr val="089EC8"/>
                </a:solidFill>
                <a:latin typeface="Trebuchet MS"/>
                <a:cs typeface="Trebuchet MS"/>
              </a:rPr>
              <a:t>ARIZONA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Glendale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CALIFORNIA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108973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Azusa Burbank Compton Covina Dinuba Duarte Fresno</a:t>
            </a:r>
            <a:r>
              <a:rPr sz="1001" kern="0" spc="303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Long</a:t>
            </a:r>
            <a:r>
              <a:rPr sz="1001" kern="0" spc="112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Beach </a:t>
            </a:r>
            <a:r>
              <a:rPr sz="1001" kern="0" spc="39" dirty="0">
                <a:solidFill>
                  <a:srgbClr val="004152"/>
                </a:solidFill>
                <a:latin typeface="Calibri"/>
                <a:cs typeface="Calibri"/>
              </a:rPr>
              <a:t>Los</a:t>
            </a:r>
            <a:r>
              <a:rPr sz="1001" kern="0" spc="21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Angeles Milpitas Monrovia Orosi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1" marR="188296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Palo</a:t>
            </a:r>
            <a:r>
              <a:rPr sz="1001" kern="0" spc="94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12" dirty="0">
                <a:solidFill>
                  <a:srgbClr val="004152"/>
                </a:solidFill>
                <a:latin typeface="Calibri"/>
                <a:cs typeface="Calibri"/>
              </a:rPr>
              <a:t>Alto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Pomona Porterville Riverside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66184" y="2180432"/>
            <a:ext cx="1070094" cy="376348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697351" defTabSz="554492">
              <a:lnSpc>
                <a:spcPct val="111600"/>
              </a:lnSpc>
              <a:spcBef>
                <a:spcPts val="61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Tulare Vallejo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COLORADO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651913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Denver Greeley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37"/>
              </a:spcBef>
            </a:pP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CONNECTICUT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346558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East</a:t>
            </a:r>
            <a:r>
              <a:rPr sz="1001" kern="0" spc="139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Hartford Hartford</a:t>
            </a:r>
            <a:r>
              <a:rPr sz="1001" kern="0" spc="303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New</a:t>
            </a:r>
            <a:r>
              <a:rPr sz="1001" kern="0" spc="-9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Britain Stamford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marR="3081" defTabSz="554492">
              <a:lnSpc>
                <a:spcPct val="136600"/>
              </a:lnSpc>
            </a:pPr>
            <a:r>
              <a:rPr sz="1001" b="1" kern="0" dirty="0">
                <a:solidFill>
                  <a:srgbClr val="089EC8"/>
                </a:solidFill>
                <a:latin typeface="Trebuchet MS"/>
                <a:cs typeface="Trebuchet MS"/>
              </a:rPr>
              <a:t>WASHINGTON</a:t>
            </a:r>
            <a:r>
              <a:rPr sz="1001" b="1" kern="0" spc="273" dirty="0">
                <a:solidFill>
                  <a:srgbClr val="089EC8"/>
                </a:solidFill>
                <a:latin typeface="Trebuchet MS"/>
                <a:cs typeface="Trebuchet MS"/>
              </a:rPr>
              <a:t> </a:t>
            </a:r>
            <a:r>
              <a:rPr sz="1001" b="1" kern="0" spc="18" dirty="0">
                <a:solidFill>
                  <a:srgbClr val="089EC8"/>
                </a:solidFill>
                <a:latin typeface="Trebuchet MS"/>
                <a:cs typeface="Trebuchet MS"/>
              </a:rPr>
              <a:t>DC </a:t>
            </a: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DELAWARE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450140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Bridgeville Dover Felton Laurel Milford Newark Selbyville </a:t>
            </a:r>
            <a:r>
              <a:rPr sz="1001" kern="0" spc="24" dirty="0">
                <a:solidFill>
                  <a:srgbClr val="004152"/>
                </a:solidFill>
                <a:latin typeface="Calibri"/>
                <a:cs typeface="Calibri"/>
              </a:rPr>
              <a:t>Smyrna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Wilmington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25439" y="2142335"/>
            <a:ext cx="938787" cy="3827431"/>
          </a:xfrm>
          <a:prstGeom prst="rect">
            <a:avLst/>
          </a:prstGeom>
        </p:spPr>
        <p:txBody>
          <a:bodyPr vert="horz" wrap="square" lIns="0" tIns="63536" rIns="0" bIns="0" rtlCol="0">
            <a:spAutoFit/>
          </a:bodyPr>
          <a:lstStyle/>
          <a:p>
            <a:pPr marL="7701" defTabSz="554492">
              <a:spcBef>
                <a:spcPts val="500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Wyoming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37"/>
              </a:spcBef>
            </a:pP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FLORIDA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81634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Fort</a:t>
            </a:r>
            <a:r>
              <a:rPr sz="1001" kern="0" spc="42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Lauderdale </a:t>
            </a:r>
            <a:r>
              <a:rPr sz="1001" kern="0" spc="24" dirty="0">
                <a:solidFill>
                  <a:srgbClr val="004152"/>
                </a:solidFill>
                <a:latin typeface="Calibri"/>
                <a:cs typeface="Calibri"/>
              </a:rPr>
              <a:t>Largo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1" marR="396231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Miami Naples Riverview Sanford Tampa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West</a:t>
            </a:r>
            <a:r>
              <a:rPr sz="1001" kern="0" spc="58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Palm</a:t>
            </a:r>
            <a:r>
              <a:rPr sz="1001" kern="0" spc="58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Beach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39" dirty="0">
                <a:solidFill>
                  <a:srgbClr val="089EC8"/>
                </a:solidFill>
                <a:latin typeface="Trebuchet MS"/>
                <a:cs typeface="Trebuchet MS"/>
              </a:rPr>
              <a:t>HAWAII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Honolulu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IDAHO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Pocatello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42" dirty="0">
                <a:solidFill>
                  <a:srgbClr val="089EC8"/>
                </a:solidFill>
                <a:latin typeface="Trebuchet MS"/>
                <a:cs typeface="Trebuchet MS"/>
              </a:rPr>
              <a:t>INDIANA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24" dirty="0">
                <a:solidFill>
                  <a:srgbClr val="004152"/>
                </a:solidFill>
                <a:latin typeface="Calibri"/>
                <a:cs typeface="Calibri"/>
              </a:rPr>
              <a:t>Sellersburg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58" dirty="0">
                <a:solidFill>
                  <a:srgbClr val="089EC8"/>
                </a:solidFill>
                <a:latin typeface="Trebuchet MS"/>
                <a:cs typeface="Trebuchet MS"/>
              </a:rPr>
              <a:t>KANSAS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6"/>
              </a:spcBef>
            </a:pPr>
            <a:r>
              <a:rPr sz="1001" kern="0" spc="39" dirty="0">
                <a:solidFill>
                  <a:srgbClr val="004152"/>
                </a:solidFill>
                <a:latin typeface="Calibri"/>
                <a:cs typeface="Calibri"/>
              </a:rPr>
              <a:t>Kansas</a:t>
            </a:r>
            <a:r>
              <a:rPr sz="1001" kern="0" spc="33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12" dirty="0">
                <a:solidFill>
                  <a:srgbClr val="004152"/>
                </a:solidFill>
                <a:latin typeface="Calibri"/>
                <a:cs typeface="Calibri"/>
              </a:rPr>
              <a:t>City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33" dirty="0">
                <a:solidFill>
                  <a:srgbClr val="089EC8"/>
                </a:solidFill>
                <a:latin typeface="Trebuchet MS"/>
                <a:cs typeface="Trebuchet MS"/>
              </a:rPr>
              <a:t>LOUISIANA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252601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Baton</a:t>
            </a:r>
            <a:r>
              <a:rPr sz="1001" kern="0" spc="21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Rouge Lafayette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4694" y="2142335"/>
            <a:ext cx="1095509" cy="3757155"/>
          </a:xfrm>
          <a:prstGeom prst="rect">
            <a:avLst/>
          </a:prstGeom>
        </p:spPr>
        <p:txBody>
          <a:bodyPr vert="horz" wrap="square" lIns="0" tIns="63536" rIns="0" bIns="0" rtlCol="0">
            <a:spAutoFit/>
          </a:bodyPr>
          <a:lstStyle/>
          <a:p>
            <a:pPr marL="7701" defTabSz="554492">
              <a:spcBef>
                <a:spcPts val="500"/>
              </a:spcBef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New</a:t>
            </a:r>
            <a:r>
              <a:rPr sz="1001" kern="0" spc="-9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Orleans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37"/>
              </a:spcBef>
            </a:pPr>
            <a:r>
              <a:rPr sz="1001" b="1" kern="0" spc="30" dirty="0">
                <a:solidFill>
                  <a:srgbClr val="089EC8"/>
                </a:solidFill>
                <a:latin typeface="Trebuchet MS"/>
                <a:cs typeface="Trebuchet MS"/>
              </a:rPr>
              <a:t>MARYLAND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479790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Baltimore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Bel</a:t>
            </a:r>
            <a:r>
              <a:rPr sz="1001" kern="0" spc="97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15" dirty="0">
                <a:solidFill>
                  <a:srgbClr val="004152"/>
                </a:solidFill>
                <a:latin typeface="Calibri"/>
                <a:cs typeface="Calibri"/>
              </a:rPr>
              <a:t>Air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Ellicott</a:t>
            </a:r>
            <a:r>
              <a:rPr sz="1001" kern="0" spc="103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12" dirty="0">
                <a:solidFill>
                  <a:srgbClr val="004152"/>
                </a:solidFill>
                <a:latin typeface="Calibri"/>
                <a:cs typeface="Calibri"/>
              </a:rPr>
              <a:t>City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Rockville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1" marR="236814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Upper</a:t>
            </a:r>
            <a:r>
              <a:rPr sz="1001" kern="0" spc="69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Marlboro Westminster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42" dirty="0">
                <a:solidFill>
                  <a:srgbClr val="089EC8"/>
                </a:solidFill>
                <a:latin typeface="Trebuchet MS"/>
                <a:cs typeface="Trebuchet MS"/>
              </a:rPr>
              <a:t>MASSACHUSETTS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398541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Chicopee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New</a:t>
            </a:r>
            <a:r>
              <a:rPr sz="1001" kern="0" spc="-9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Bedford Roxbury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33" dirty="0">
                <a:solidFill>
                  <a:srgbClr val="089EC8"/>
                </a:solidFill>
                <a:latin typeface="Trebuchet MS"/>
                <a:cs typeface="Trebuchet MS"/>
              </a:rPr>
              <a:t>MICHIGAN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469778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Detroit Farmington Flint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1" marR="369661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Grand</a:t>
            </a:r>
            <a:r>
              <a:rPr sz="1001" kern="0" spc="27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Rapids Kentwood Pontiac Redford Southfield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43948" y="2180432"/>
            <a:ext cx="1077411" cy="3773035"/>
          </a:xfrm>
          <a:prstGeom prst="rect">
            <a:avLst/>
          </a:prstGeom>
        </p:spPr>
        <p:txBody>
          <a:bodyPr vert="horz" wrap="square" lIns="0" tIns="25414" rIns="0" bIns="0" rtlCol="0">
            <a:spAutoFit/>
          </a:bodyPr>
          <a:lstStyle/>
          <a:p>
            <a:pPr marL="8086" defTabSz="554492">
              <a:spcBef>
                <a:spcPts val="200"/>
              </a:spcBef>
            </a:pPr>
            <a:r>
              <a:rPr sz="1001" b="1" kern="0" spc="79" dirty="0">
                <a:solidFill>
                  <a:srgbClr val="089EC8"/>
                </a:solidFill>
                <a:latin typeface="Trebuchet MS"/>
                <a:cs typeface="Trebuchet MS"/>
              </a:rPr>
              <a:t>MISSISSIPPI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631120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Forest </a:t>
            </a:r>
            <a:r>
              <a:rPr sz="1001" kern="0" spc="33" dirty="0">
                <a:solidFill>
                  <a:srgbClr val="004152"/>
                </a:solidFill>
                <a:latin typeface="Calibri"/>
                <a:cs typeface="Calibri"/>
              </a:rPr>
              <a:t>Jackson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64" dirty="0">
                <a:solidFill>
                  <a:srgbClr val="089EC8"/>
                </a:solidFill>
                <a:latin typeface="Trebuchet MS"/>
                <a:cs typeface="Trebuchet MS"/>
              </a:rPr>
              <a:t>MISSOURI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484796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Hazelwood </a:t>
            </a:r>
            <a:r>
              <a:rPr sz="1001" kern="0" spc="30" dirty="0">
                <a:solidFill>
                  <a:srgbClr val="004152"/>
                </a:solidFill>
                <a:latin typeface="Calibri"/>
                <a:cs typeface="Calibri"/>
              </a:rPr>
              <a:t>Jennings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37"/>
              </a:spcBef>
            </a:pP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NEVADA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55" dirty="0">
                <a:solidFill>
                  <a:srgbClr val="004152"/>
                </a:solidFill>
                <a:latin typeface="Calibri"/>
                <a:cs typeface="Calibri"/>
              </a:rPr>
              <a:t>Las</a:t>
            </a:r>
            <a:r>
              <a:rPr sz="1001" kern="0" spc="24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Vegas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dirty="0">
                <a:solidFill>
                  <a:srgbClr val="089EC8"/>
                </a:solidFill>
                <a:latin typeface="Trebuchet MS"/>
                <a:cs typeface="Trebuchet MS"/>
              </a:rPr>
              <a:t>NEW</a:t>
            </a:r>
            <a:r>
              <a:rPr sz="1001" b="1" kern="0" spc="91" dirty="0">
                <a:solidFill>
                  <a:srgbClr val="089EC8"/>
                </a:solidFill>
                <a:latin typeface="Trebuchet MS"/>
                <a:cs typeface="Trebuchet MS"/>
              </a:rPr>
              <a:t> </a:t>
            </a:r>
            <a:r>
              <a:rPr sz="1001" b="1" kern="0" spc="45" dirty="0">
                <a:solidFill>
                  <a:srgbClr val="089EC8"/>
                </a:solidFill>
                <a:latin typeface="Trebuchet MS"/>
                <a:cs typeface="Trebuchet MS"/>
              </a:rPr>
              <a:t>HAMPSHIRE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Merrimack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dirty="0">
                <a:solidFill>
                  <a:srgbClr val="089EC8"/>
                </a:solidFill>
                <a:latin typeface="Trebuchet MS"/>
                <a:cs typeface="Trebuchet MS"/>
              </a:rPr>
              <a:t>NEW</a:t>
            </a:r>
            <a:r>
              <a:rPr sz="1001" b="1" kern="0" spc="91" dirty="0">
                <a:solidFill>
                  <a:srgbClr val="089EC8"/>
                </a:solidFill>
                <a:latin typeface="Trebuchet MS"/>
                <a:cs typeface="Trebuchet MS"/>
              </a:rPr>
              <a:t> </a:t>
            </a:r>
            <a:r>
              <a:rPr sz="1001" b="1" kern="0" spc="30" dirty="0">
                <a:solidFill>
                  <a:srgbClr val="089EC8"/>
                </a:solidFill>
                <a:latin typeface="Trebuchet MS"/>
                <a:cs typeface="Trebuchet MS"/>
              </a:rPr>
              <a:t>JERSEY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474784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Elizabeth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Fort</a:t>
            </a:r>
            <a:r>
              <a:rPr sz="1001" kern="0" spc="42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15" dirty="0">
                <a:solidFill>
                  <a:srgbClr val="004152"/>
                </a:solidFill>
                <a:latin typeface="Calibri"/>
                <a:cs typeface="Calibri"/>
              </a:rPr>
              <a:t>Lee </a:t>
            </a:r>
            <a:r>
              <a:rPr sz="1001" kern="0" spc="42" dirty="0">
                <a:solidFill>
                  <a:srgbClr val="004152"/>
                </a:solidFill>
                <a:latin typeface="Calibri"/>
                <a:cs typeface="Calibri"/>
              </a:rPr>
              <a:t>Jersey</a:t>
            </a:r>
            <a:r>
              <a:rPr sz="1001" kern="0" spc="30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12" dirty="0">
                <a:solidFill>
                  <a:srgbClr val="004152"/>
                </a:solidFill>
                <a:latin typeface="Calibri"/>
                <a:cs typeface="Calibri"/>
              </a:rPr>
              <a:t>City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Wayne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dirty="0">
                <a:solidFill>
                  <a:srgbClr val="089EC8"/>
                </a:solidFill>
                <a:latin typeface="Trebuchet MS"/>
                <a:cs typeface="Trebuchet MS"/>
              </a:rPr>
              <a:t>NEW</a:t>
            </a:r>
            <a:r>
              <a:rPr sz="1001" b="1" kern="0" spc="91" dirty="0">
                <a:solidFill>
                  <a:srgbClr val="089EC8"/>
                </a:solidFill>
                <a:latin typeface="Trebuchet MS"/>
                <a:cs typeface="Trebuchet MS"/>
              </a:rPr>
              <a:t> </a:t>
            </a:r>
            <a:r>
              <a:rPr sz="1001" b="1" kern="0" spc="-12" dirty="0">
                <a:solidFill>
                  <a:srgbClr val="089EC8"/>
                </a:solidFill>
                <a:latin typeface="Trebuchet MS"/>
                <a:cs typeface="Trebuchet MS"/>
              </a:rPr>
              <a:t>YORK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353874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Angola Cheektowaga Clarence Depew</a:t>
            </a:r>
            <a:r>
              <a:rPr sz="1001" kern="0" spc="303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Elmira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03202" y="2180433"/>
            <a:ext cx="1111296" cy="3807599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421645" defTabSz="554492">
              <a:lnSpc>
                <a:spcPct val="111600"/>
              </a:lnSpc>
              <a:spcBef>
                <a:spcPts val="61"/>
              </a:spcBef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Floral</a:t>
            </a:r>
            <a:r>
              <a:rPr sz="1001" kern="0" spc="191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21" dirty="0">
                <a:solidFill>
                  <a:srgbClr val="004152"/>
                </a:solidFill>
                <a:latin typeface="Calibri"/>
                <a:cs typeface="Calibri"/>
              </a:rPr>
              <a:t>Park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Garnerville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Grand</a:t>
            </a:r>
            <a:r>
              <a:rPr sz="1001" kern="0" spc="27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Island Hamburg Lancaster Middletown Monticello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New</a:t>
            </a:r>
            <a:r>
              <a:rPr sz="1001" kern="0" spc="-9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12" dirty="0">
                <a:solidFill>
                  <a:srgbClr val="004152"/>
                </a:solidFill>
                <a:latin typeface="Calibri"/>
                <a:cs typeface="Calibri"/>
              </a:rPr>
              <a:t>York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1" marR="167503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North</a:t>
            </a:r>
            <a:r>
              <a:rPr sz="1001" kern="0" spc="-3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Tonawanda Northport Salamanca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1" marR="420490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West</a:t>
            </a:r>
            <a:r>
              <a:rPr sz="1001" kern="0" spc="-18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Seneca Westbury Wilson Yonkers Youngstown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dirty="0">
                <a:solidFill>
                  <a:srgbClr val="089EC8"/>
                </a:solidFill>
                <a:latin typeface="Trebuchet MS"/>
                <a:cs typeface="Trebuchet MS"/>
              </a:rPr>
              <a:t>NORTH</a:t>
            </a:r>
            <a:r>
              <a:rPr sz="1001" b="1" kern="0" spc="49" dirty="0">
                <a:solidFill>
                  <a:srgbClr val="089EC8"/>
                </a:solidFill>
                <a:latin typeface="Trebuchet MS"/>
                <a:cs typeface="Trebuchet MS"/>
              </a:rPr>
              <a:t> </a:t>
            </a: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CAROLINA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49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Asheboro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1" marR="537934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Burlington </a:t>
            </a:r>
            <a:r>
              <a:rPr sz="1001" kern="0" spc="-12" dirty="0">
                <a:solidFill>
                  <a:srgbClr val="004152"/>
                </a:solidFill>
                <a:latin typeface="Calibri"/>
                <a:cs typeface="Calibri"/>
              </a:rPr>
              <a:t>Cary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Charlotte Concord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62264" y="2180432"/>
            <a:ext cx="1113222" cy="376021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293419" defTabSz="554492">
              <a:lnSpc>
                <a:spcPct val="111600"/>
              </a:lnSpc>
              <a:spcBef>
                <a:spcPts val="61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Durham Fayetteville Mooresville Sanford Smithfield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Winston-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Salem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-12" dirty="0">
                <a:solidFill>
                  <a:srgbClr val="089EC8"/>
                </a:solidFill>
                <a:latin typeface="Trebuchet MS"/>
                <a:cs typeface="Trebuchet MS"/>
              </a:rPr>
              <a:t>OHIO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Columbus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37"/>
              </a:spcBef>
            </a:pPr>
            <a:r>
              <a:rPr sz="1001" b="1" kern="0" spc="24" dirty="0">
                <a:solidFill>
                  <a:srgbClr val="089EC8"/>
                </a:solidFill>
                <a:latin typeface="Trebuchet MS"/>
                <a:cs typeface="Trebuchet MS"/>
              </a:rPr>
              <a:t>PENNSYLVANIA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527538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Scranton </a:t>
            </a:r>
            <a:r>
              <a:rPr sz="1001" kern="0" spc="-12" dirty="0">
                <a:solidFill>
                  <a:srgbClr val="004152"/>
                </a:solidFill>
                <a:latin typeface="Calibri"/>
                <a:cs typeface="Calibri"/>
              </a:rPr>
              <a:t>Uniontown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dirty="0">
                <a:solidFill>
                  <a:srgbClr val="089EC8"/>
                </a:solidFill>
                <a:latin typeface="Trebuchet MS"/>
                <a:cs typeface="Trebuchet MS"/>
              </a:rPr>
              <a:t>PUERTO</a:t>
            </a:r>
            <a:r>
              <a:rPr sz="1001" b="1" kern="0" spc="61" dirty="0">
                <a:solidFill>
                  <a:srgbClr val="089EC8"/>
                </a:solidFill>
                <a:latin typeface="Trebuchet MS"/>
                <a:cs typeface="Trebuchet MS"/>
              </a:rPr>
              <a:t> </a:t>
            </a:r>
            <a:r>
              <a:rPr sz="1001" b="1" kern="0" spc="-12" dirty="0">
                <a:solidFill>
                  <a:srgbClr val="089EC8"/>
                </a:solidFill>
                <a:latin typeface="Trebuchet MS"/>
                <a:cs typeface="Trebuchet MS"/>
              </a:rPr>
              <a:t>RICO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Mayaguez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340"/>
              </a:spcBef>
            </a:pPr>
            <a:r>
              <a:rPr sz="1001" b="1" kern="0" dirty="0">
                <a:solidFill>
                  <a:srgbClr val="089EC8"/>
                </a:solidFill>
                <a:latin typeface="Trebuchet MS"/>
                <a:cs typeface="Trebuchet MS"/>
              </a:rPr>
              <a:t>RHODE</a:t>
            </a:r>
            <a:r>
              <a:rPr sz="1001" b="1" kern="0" spc="69" dirty="0">
                <a:solidFill>
                  <a:srgbClr val="089EC8"/>
                </a:solidFill>
                <a:latin typeface="Trebuchet MS"/>
                <a:cs typeface="Trebuchet MS"/>
              </a:rPr>
              <a:t> </a:t>
            </a:r>
            <a:r>
              <a:rPr sz="1001" b="1" kern="0" spc="45" dirty="0">
                <a:solidFill>
                  <a:srgbClr val="089EC8"/>
                </a:solidFill>
                <a:latin typeface="Trebuchet MS"/>
                <a:cs typeface="Trebuchet MS"/>
              </a:rPr>
              <a:t>ISLAND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203699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North</a:t>
            </a:r>
            <a:r>
              <a:rPr sz="1001" kern="0" spc="-3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Kingstown Providence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1" defTabSz="554492">
              <a:spcBef>
                <a:spcPts val="49"/>
              </a:spcBef>
            </a:pPr>
            <a:r>
              <a:rPr sz="1001" kern="0" spc="-30" dirty="0">
                <a:solidFill>
                  <a:srgbClr val="004152"/>
                </a:solidFill>
                <a:latin typeface="Calibri"/>
                <a:cs typeface="Calibri"/>
              </a:rPr>
              <a:t>Wood</a:t>
            </a:r>
            <a:r>
              <a:rPr sz="1001" kern="0" spc="76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River</a:t>
            </a:r>
            <a:r>
              <a:rPr sz="1001" kern="0" spc="79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Junction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dirty="0">
                <a:solidFill>
                  <a:srgbClr val="089EC8"/>
                </a:solidFill>
                <a:latin typeface="Trebuchet MS"/>
                <a:cs typeface="Trebuchet MS"/>
              </a:rPr>
              <a:t>SOUTH</a:t>
            </a:r>
            <a:r>
              <a:rPr sz="1001" b="1" kern="0" spc="103" dirty="0">
                <a:solidFill>
                  <a:srgbClr val="089EC8"/>
                </a:solidFill>
                <a:latin typeface="Trebuchet MS"/>
                <a:cs typeface="Trebuchet MS"/>
              </a:rPr>
              <a:t> </a:t>
            </a: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CAROLINA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Columbia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340"/>
              </a:spcBef>
            </a:pPr>
            <a:r>
              <a:rPr sz="1001" b="1" kern="0" dirty="0">
                <a:solidFill>
                  <a:srgbClr val="089EC8"/>
                </a:solidFill>
                <a:latin typeface="Trebuchet MS"/>
                <a:cs typeface="Trebuchet MS"/>
              </a:rPr>
              <a:t>SOUTH</a:t>
            </a:r>
            <a:r>
              <a:rPr sz="1001" b="1" kern="0" spc="103" dirty="0">
                <a:solidFill>
                  <a:srgbClr val="089EC8"/>
                </a:solidFill>
                <a:latin typeface="Trebuchet MS"/>
                <a:cs typeface="Trebuchet MS"/>
              </a:rPr>
              <a:t> </a:t>
            </a: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DAKOTA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Sioux</a:t>
            </a:r>
            <a:r>
              <a:rPr sz="1001" kern="0" spc="152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36" dirty="0">
                <a:solidFill>
                  <a:srgbClr val="004152"/>
                </a:solidFill>
                <a:latin typeface="Calibri"/>
                <a:cs typeface="Calibri"/>
              </a:rPr>
              <a:t>Falls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521519" y="2180432"/>
            <a:ext cx="1021576" cy="2523525"/>
          </a:xfrm>
          <a:prstGeom prst="rect">
            <a:avLst/>
          </a:prstGeom>
        </p:spPr>
        <p:txBody>
          <a:bodyPr vert="horz" wrap="square" lIns="0" tIns="25414" rIns="0" bIns="0" rtlCol="0">
            <a:spAutoFit/>
          </a:bodyPr>
          <a:lstStyle/>
          <a:p>
            <a:pPr marL="8086" defTabSz="554492">
              <a:spcBef>
                <a:spcPts val="200"/>
              </a:spcBef>
            </a:pPr>
            <a:r>
              <a:rPr sz="1001" b="1" kern="0" spc="30" dirty="0">
                <a:solidFill>
                  <a:srgbClr val="089EC8"/>
                </a:solidFill>
                <a:latin typeface="Trebuchet MS"/>
                <a:cs typeface="Trebuchet MS"/>
              </a:rPr>
              <a:t>TEXAS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410863" defTabSz="554492">
              <a:lnSpc>
                <a:spcPct val="107800"/>
              </a:lnSpc>
              <a:spcBef>
                <a:spcPts val="45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Carrollton Dallas Richardson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36" dirty="0">
                <a:solidFill>
                  <a:srgbClr val="089EC8"/>
                </a:solidFill>
                <a:latin typeface="Trebuchet MS"/>
                <a:cs typeface="Trebuchet MS"/>
              </a:rPr>
              <a:t>VIRGIN </a:t>
            </a:r>
            <a:r>
              <a:rPr sz="1001" b="1" kern="0" spc="45" dirty="0">
                <a:solidFill>
                  <a:srgbClr val="089EC8"/>
                </a:solidFill>
                <a:latin typeface="Trebuchet MS"/>
                <a:cs typeface="Trebuchet MS"/>
              </a:rPr>
              <a:t>ISLANDS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301890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Christiansted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St.</a:t>
            </a:r>
            <a:r>
              <a:rPr sz="1001" kern="0" spc="94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Thomas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37"/>
              </a:spcBef>
            </a:pPr>
            <a:r>
              <a:rPr sz="1001" b="1" kern="0" spc="39" dirty="0">
                <a:solidFill>
                  <a:srgbClr val="089EC8"/>
                </a:solidFill>
                <a:latin typeface="Trebuchet MS"/>
                <a:cs typeface="Trebuchet MS"/>
              </a:rPr>
              <a:t>VIRGINIA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52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Alexandria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37"/>
              </a:spcBef>
            </a:pPr>
            <a:r>
              <a:rPr sz="1001" b="1" kern="0" spc="21" dirty="0">
                <a:solidFill>
                  <a:srgbClr val="089EC8"/>
                </a:solidFill>
                <a:latin typeface="Trebuchet MS"/>
                <a:cs typeface="Trebuchet MS"/>
              </a:rPr>
              <a:t>WASHINGTON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350793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Federal</a:t>
            </a:r>
            <a:r>
              <a:rPr sz="1001" kern="0" spc="97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15" dirty="0">
                <a:solidFill>
                  <a:srgbClr val="004152"/>
                </a:solidFill>
                <a:latin typeface="Calibri"/>
                <a:cs typeface="Calibri"/>
              </a:rPr>
              <a:t>Way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Seattle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52" dirty="0">
                <a:solidFill>
                  <a:srgbClr val="089EC8"/>
                </a:solidFill>
                <a:latin typeface="Trebuchet MS"/>
                <a:cs typeface="Trebuchet MS"/>
              </a:rPr>
              <a:t>WISCONSIN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Milwaukee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49929" y="6627626"/>
            <a:ext cx="1882581" cy="116606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697" i="1" kern="0" spc="6" dirty="0">
                <a:solidFill>
                  <a:srgbClr val="FFFFFF"/>
                </a:solidFill>
                <a:latin typeface="Calibri"/>
                <a:cs typeface="Calibri"/>
              </a:rPr>
              <a:t>COPYRIGHT</a:t>
            </a:r>
            <a:r>
              <a:rPr sz="697" i="1" kern="0" spc="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97" i="1" kern="0" spc="103" dirty="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sz="697" i="1" kern="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97" i="1" kern="0" dirty="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sz="697" i="1" kern="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97" i="1" kern="0" spc="6" dirty="0">
                <a:solidFill>
                  <a:srgbClr val="FFFFFF"/>
                </a:solidFill>
                <a:latin typeface="Calibri"/>
                <a:cs typeface="Calibri"/>
              </a:rPr>
              <a:t>NAF.</a:t>
            </a:r>
            <a:r>
              <a:rPr sz="697" i="1" kern="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97" i="1" kern="0" spc="36" dirty="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sz="697" i="1" kern="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97" i="1" kern="0" spc="6" dirty="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sz="697" i="1" kern="0" spc="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97" i="1" kern="0" spc="-6" dirty="0">
                <a:solidFill>
                  <a:srgbClr val="FFFFFF"/>
                </a:solidFill>
                <a:latin typeface="Calibri"/>
                <a:cs typeface="Calibri"/>
              </a:rPr>
              <a:t>RESERVED.</a:t>
            </a:r>
            <a:endParaRPr sz="697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9247" y="6507962"/>
            <a:ext cx="1429360" cy="199047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defTabSz="554492">
              <a:spcBef>
                <a:spcPts val="61"/>
              </a:spcBef>
            </a:pPr>
            <a:r>
              <a:rPr sz="1061" kern="0" dirty="0">
                <a:solidFill>
                  <a:srgbClr val="FFFFFF"/>
                </a:solidFill>
                <a:latin typeface="Calibri"/>
                <a:cs typeface="Calibri"/>
              </a:rPr>
              <a:t>learn</a:t>
            </a:r>
            <a:r>
              <a:rPr sz="1061" kern="0" spc="4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61" kern="0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z="1061" kern="0" spc="4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61" kern="0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1061" kern="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43" b="1" kern="0" spc="-6" dirty="0">
                <a:solidFill>
                  <a:srgbClr val="FFFFFF"/>
                </a:solidFill>
                <a:latin typeface="Calibri"/>
                <a:cs typeface="Calibri"/>
              </a:rPr>
              <a:t>NAF.ORG</a:t>
            </a:r>
            <a:endParaRPr sz="124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09958" y="0"/>
            <a:ext cx="12081786" cy="6729003"/>
            <a:chOff x="180624" y="0"/>
            <a:chExt cx="19923760" cy="11096625"/>
          </a:xfrm>
        </p:grpSpPr>
        <p:sp>
          <p:nvSpPr>
            <p:cNvPr id="18" name="object 18"/>
            <p:cNvSpPr/>
            <p:nvPr/>
          </p:nvSpPr>
          <p:spPr>
            <a:xfrm>
              <a:off x="180624" y="10748947"/>
              <a:ext cx="343535" cy="347345"/>
            </a:xfrm>
            <a:custGeom>
              <a:avLst/>
              <a:gdLst/>
              <a:ahLst/>
              <a:cxnLst/>
              <a:rect l="l" t="t" r="r" b="b"/>
              <a:pathLst>
                <a:path w="343534" h="347345">
                  <a:moveTo>
                    <a:pt x="23496" y="185449"/>
                  </a:moveTo>
                  <a:lnTo>
                    <a:pt x="356" y="185449"/>
                  </a:lnTo>
                  <a:lnTo>
                    <a:pt x="10894" y="234623"/>
                  </a:lnTo>
                  <a:lnTo>
                    <a:pt x="10972" y="234987"/>
                  </a:lnTo>
                  <a:lnTo>
                    <a:pt x="34428" y="278098"/>
                  </a:lnTo>
                  <a:lnTo>
                    <a:pt x="68556" y="312570"/>
                  </a:lnTo>
                  <a:lnTo>
                    <a:pt x="111186" y="336193"/>
                  </a:lnTo>
                  <a:lnTo>
                    <a:pt x="160152" y="346753"/>
                  </a:lnTo>
                  <a:lnTo>
                    <a:pt x="160152" y="347120"/>
                  </a:lnTo>
                  <a:lnTo>
                    <a:pt x="182926" y="347120"/>
                  </a:lnTo>
                  <a:lnTo>
                    <a:pt x="182926" y="346753"/>
                  </a:lnTo>
                  <a:lnTo>
                    <a:pt x="231887" y="336014"/>
                  </a:lnTo>
                  <a:lnTo>
                    <a:pt x="255312" y="322974"/>
                  </a:lnTo>
                  <a:lnTo>
                    <a:pt x="160152" y="322974"/>
                  </a:lnTo>
                  <a:lnTo>
                    <a:pt x="143207" y="314611"/>
                  </a:lnTo>
                  <a:lnTo>
                    <a:pt x="138211" y="309812"/>
                  </a:lnTo>
                  <a:lnTo>
                    <a:pt x="107724" y="309812"/>
                  </a:lnTo>
                  <a:lnTo>
                    <a:pt x="89740" y="299490"/>
                  </a:lnTo>
                  <a:lnTo>
                    <a:pt x="73383" y="286768"/>
                  </a:lnTo>
                  <a:lnTo>
                    <a:pt x="58925" y="271852"/>
                  </a:lnTo>
                  <a:lnTo>
                    <a:pt x="46637" y="254945"/>
                  </a:lnTo>
                  <a:lnTo>
                    <a:pt x="321048" y="254945"/>
                  </a:lnTo>
                  <a:lnTo>
                    <a:pt x="332099" y="234623"/>
                  </a:lnTo>
                  <a:lnTo>
                    <a:pt x="332683" y="231898"/>
                  </a:lnTo>
                  <a:lnTo>
                    <a:pt x="34344" y="231898"/>
                  </a:lnTo>
                  <a:lnTo>
                    <a:pt x="30209" y="220578"/>
                  </a:lnTo>
                  <a:lnTo>
                    <a:pt x="27024" y="209086"/>
                  </a:lnTo>
                  <a:lnTo>
                    <a:pt x="24786" y="197388"/>
                  </a:lnTo>
                  <a:lnTo>
                    <a:pt x="23496" y="185449"/>
                  </a:lnTo>
                  <a:close/>
                </a:path>
                <a:path w="343534" h="347345">
                  <a:moveTo>
                    <a:pt x="183282" y="254945"/>
                  </a:moveTo>
                  <a:lnTo>
                    <a:pt x="160152" y="254945"/>
                  </a:lnTo>
                  <a:lnTo>
                    <a:pt x="160152" y="322974"/>
                  </a:lnTo>
                  <a:lnTo>
                    <a:pt x="183282" y="322974"/>
                  </a:lnTo>
                  <a:lnTo>
                    <a:pt x="183282" y="254945"/>
                  </a:lnTo>
                  <a:close/>
                </a:path>
                <a:path w="343534" h="347345">
                  <a:moveTo>
                    <a:pt x="262819" y="254945"/>
                  </a:moveTo>
                  <a:lnTo>
                    <a:pt x="239322" y="254945"/>
                  </a:lnTo>
                  <a:lnTo>
                    <a:pt x="228684" y="279770"/>
                  </a:lnTo>
                  <a:lnTo>
                    <a:pt x="215503" y="299934"/>
                  </a:lnTo>
                  <a:lnTo>
                    <a:pt x="200222" y="314611"/>
                  </a:lnTo>
                  <a:lnTo>
                    <a:pt x="183282" y="322974"/>
                  </a:lnTo>
                  <a:lnTo>
                    <a:pt x="255312" y="322974"/>
                  </a:lnTo>
                  <a:lnTo>
                    <a:pt x="274516" y="312283"/>
                  </a:lnTo>
                  <a:lnTo>
                    <a:pt x="276959" y="309812"/>
                  </a:lnTo>
                  <a:lnTo>
                    <a:pt x="236066" y="309812"/>
                  </a:lnTo>
                  <a:lnTo>
                    <a:pt x="244463" y="296866"/>
                  </a:lnTo>
                  <a:lnTo>
                    <a:pt x="251743" y="283336"/>
                  </a:lnTo>
                  <a:lnTo>
                    <a:pt x="257783" y="269534"/>
                  </a:lnTo>
                  <a:lnTo>
                    <a:pt x="257873" y="269328"/>
                  </a:lnTo>
                  <a:lnTo>
                    <a:pt x="262819" y="254945"/>
                  </a:lnTo>
                  <a:close/>
                </a:path>
                <a:path w="343534" h="347345">
                  <a:moveTo>
                    <a:pt x="104112" y="254945"/>
                  </a:moveTo>
                  <a:lnTo>
                    <a:pt x="80615" y="254945"/>
                  </a:lnTo>
                  <a:lnTo>
                    <a:pt x="85694" y="269328"/>
                  </a:lnTo>
                  <a:lnTo>
                    <a:pt x="85767" y="269534"/>
                  </a:lnTo>
                  <a:lnTo>
                    <a:pt x="107724" y="309812"/>
                  </a:lnTo>
                  <a:lnTo>
                    <a:pt x="138211" y="309812"/>
                  </a:lnTo>
                  <a:lnTo>
                    <a:pt x="127926" y="299934"/>
                  </a:lnTo>
                  <a:lnTo>
                    <a:pt x="114748" y="279770"/>
                  </a:lnTo>
                  <a:lnTo>
                    <a:pt x="104112" y="254945"/>
                  </a:lnTo>
                  <a:close/>
                </a:path>
                <a:path w="343534" h="347345">
                  <a:moveTo>
                    <a:pt x="321048" y="254945"/>
                  </a:moveTo>
                  <a:lnTo>
                    <a:pt x="297163" y="254945"/>
                  </a:lnTo>
                  <a:lnTo>
                    <a:pt x="284869" y="271852"/>
                  </a:lnTo>
                  <a:lnTo>
                    <a:pt x="270407" y="286768"/>
                  </a:lnTo>
                  <a:lnTo>
                    <a:pt x="254049" y="299490"/>
                  </a:lnTo>
                  <a:lnTo>
                    <a:pt x="236066" y="309812"/>
                  </a:lnTo>
                  <a:lnTo>
                    <a:pt x="276959" y="309812"/>
                  </a:lnTo>
                  <a:lnTo>
                    <a:pt x="308644" y="277755"/>
                  </a:lnTo>
                  <a:lnTo>
                    <a:pt x="321048" y="254945"/>
                  </a:lnTo>
                  <a:close/>
                </a:path>
                <a:path w="343534" h="347345">
                  <a:moveTo>
                    <a:pt x="91819" y="185449"/>
                  </a:moveTo>
                  <a:lnTo>
                    <a:pt x="68689" y="185449"/>
                  </a:lnTo>
                  <a:lnTo>
                    <a:pt x="69415" y="196815"/>
                  </a:lnTo>
                  <a:lnTo>
                    <a:pt x="74399" y="231532"/>
                  </a:lnTo>
                  <a:lnTo>
                    <a:pt x="74468" y="231898"/>
                  </a:lnTo>
                  <a:lnTo>
                    <a:pt x="97609" y="231898"/>
                  </a:lnTo>
                  <a:lnTo>
                    <a:pt x="95422" y="220578"/>
                  </a:lnTo>
                  <a:lnTo>
                    <a:pt x="93672" y="209086"/>
                  </a:lnTo>
                  <a:lnTo>
                    <a:pt x="92442" y="197388"/>
                  </a:lnTo>
                  <a:lnTo>
                    <a:pt x="91819" y="185449"/>
                  </a:lnTo>
                  <a:close/>
                </a:path>
                <a:path w="343534" h="347345">
                  <a:moveTo>
                    <a:pt x="183282" y="185449"/>
                  </a:moveTo>
                  <a:lnTo>
                    <a:pt x="160152" y="185449"/>
                  </a:lnTo>
                  <a:lnTo>
                    <a:pt x="160152" y="231898"/>
                  </a:lnTo>
                  <a:lnTo>
                    <a:pt x="332683" y="231898"/>
                  </a:lnTo>
                  <a:lnTo>
                    <a:pt x="332761" y="231532"/>
                  </a:lnTo>
                  <a:lnTo>
                    <a:pt x="183282" y="231532"/>
                  </a:lnTo>
                  <a:lnTo>
                    <a:pt x="183282" y="185449"/>
                  </a:lnTo>
                  <a:close/>
                </a:path>
                <a:path w="343534" h="347345">
                  <a:moveTo>
                    <a:pt x="182926" y="0"/>
                  </a:moveTo>
                  <a:lnTo>
                    <a:pt x="160152" y="0"/>
                  </a:lnTo>
                  <a:lnTo>
                    <a:pt x="160152" y="366"/>
                  </a:lnTo>
                  <a:lnTo>
                    <a:pt x="111186" y="11105"/>
                  </a:lnTo>
                  <a:lnTo>
                    <a:pt x="68556" y="34836"/>
                  </a:lnTo>
                  <a:lnTo>
                    <a:pt x="34428" y="69365"/>
                  </a:lnTo>
                  <a:lnTo>
                    <a:pt x="10972" y="112496"/>
                  </a:lnTo>
                  <a:lnTo>
                    <a:pt x="356" y="162036"/>
                  </a:lnTo>
                  <a:lnTo>
                    <a:pt x="0" y="162036"/>
                  </a:lnTo>
                  <a:lnTo>
                    <a:pt x="0" y="185449"/>
                  </a:lnTo>
                  <a:lnTo>
                    <a:pt x="251615" y="185449"/>
                  </a:lnTo>
                  <a:lnTo>
                    <a:pt x="250877" y="196815"/>
                  </a:lnTo>
                  <a:lnTo>
                    <a:pt x="249689" y="208445"/>
                  </a:lnTo>
                  <a:lnTo>
                    <a:pt x="248025" y="220005"/>
                  </a:lnTo>
                  <a:lnTo>
                    <a:pt x="245824" y="231532"/>
                  </a:lnTo>
                  <a:lnTo>
                    <a:pt x="268599" y="231532"/>
                  </a:lnTo>
                  <a:lnTo>
                    <a:pt x="273579" y="197388"/>
                  </a:lnTo>
                  <a:lnTo>
                    <a:pt x="273637" y="196815"/>
                  </a:lnTo>
                  <a:lnTo>
                    <a:pt x="274366" y="185449"/>
                  </a:lnTo>
                  <a:lnTo>
                    <a:pt x="274389" y="185083"/>
                  </a:lnTo>
                  <a:lnTo>
                    <a:pt x="343078" y="185083"/>
                  </a:lnTo>
                  <a:lnTo>
                    <a:pt x="343078" y="162403"/>
                  </a:lnTo>
                  <a:lnTo>
                    <a:pt x="23496" y="162403"/>
                  </a:lnTo>
                  <a:lnTo>
                    <a:pt x="24758" y="150670"/>
                  </a:lnTo>
                  <a:lnTo>
                    <a:pt x="24846" y="150098"/>
                  </a:lnTo>
                  <a:lnTo>
                    <a:pt x="26945" y="139040"/>
                  </a:lnTo>
                  <a:lnTo>
                    <a:pt x="27015" y="138675"/>
                  </a:lnTo>
                  <a:lnTo>
                    <a:pt x="30109" y="127476"/>
                  </a:lnTo>
                  <a:lnTo>
                    <a:pt x="30209" y="127115"/>
                  </a:lnTo>
                  <a:lnTo>
                    <a:pt x="34344" y="115944"/>
                  </a:lnTo>
                  <a:lnTo>
                    <a:pt x="269032" y="115944"/>
                  </a:lnTo>
                  <a:lnTo>
                    <a:pt x="268965" y="115588"/>
                  </a:lnTo>
                  <a:lnTo>
                    <a:pt x="332761" y="115588"/>
                  </a:lnTo>
                  <a:lnTo>
                    <a:pt x="332099" y="112496"/>
                  </a:lnTo>
                  <a:lnTo>
                    <a:pt x="321447" y="92908"/>
                  </a:lnTo>
                  <a:lnTo>
                    <a:pt x="183282" y="92908"/>
                  </a:lnTo>
                  <a:lnTo>
                    <a:pt x="183282" y="92541"/>
                  </a:lnTo>
                  <a:lnTo>
                    <a:pt x="46270" y="92541"/>
                  </a:lnTo>
                  <a:lnTo>
                    <a:pt x="58564" y="75634"/>
                  </a:lnTo>
                  <a:lnTo>
                    <a:pt x="73026" y="60718"/>
                  </a:lnTo>
                  <a:lnTo>
                    <a:pt x="89384" y="47996"/>
                  </a:lnTo>
                  <a:lnTo>
                    <a:pt x="107368" y="37674"/>
                  </a:lnTo>
                  <a:lnTo>
                    <a:pt x="138330" y="37674"/>
                  </a:lnTo>
                  <a:lnTo>
                    <a:pt x="143207" y="33024"/>
                  </a:lnTo>
                  <a:lnTo>
                    <a:pt x="160152" y="24868"/>
                  </a:lnTo>
                  <a:lnTo>
                    <a:pt x="256610" y="24868"/>
                  </a:lnTo>
                  <a:lnTo>
                    <a:pt x="231887" y="11105"/>
                  </a:lnTo>
                  <a:lnTo>
                    <a:pt x="182926" y="366"/>
                  </a:lnTo>
                  <a:lnTo>
                    <a:pt x="182926" y="0"/>
                  </a:lnTo>
                  <a:close/>
                </a:path>
                <a:path w="343534" h="347345">
                  <a:moveTo>
                    <a:pt x="342712" y="185083"/>
                  </a:moveTo>
                  <a:lnTo>
                    <a:pt x="319937" y="185083"/>
                  </a:lnTo>
                  <a:lnTo>
                    <a:pt x="318675" y="196815"/>
                  </a:lnTo>
                  <a:lnTo>
                    <a:pt x="318588" y="197388"/>
                  </a:lnTo>
                  <a:lnTo>
                    <a:pt x="316488" y="208445"/>
                  </a:lnTo>
                  <a:lnTo>
                    <a:pt x="316454" y="208628"/>
                  </a:lnTo>
                  <a:lnTo>
                    <a:pt x="316347" y="209086"/>
                  </a:lnTo>
                  <a:lnTo>
                    <a:pt x="313324" y="220005"/>
                  </a:lnTo>
                  <a:lnTo>
                    <a:pt x="313222" y="220372"/>
                  </a:lnTo>
                  <a:lnTo>
                    <a:pt x="309090" y="231532"/>
                  </a:lnTo>
                  <a:lnTo>
                    <a:pt x="332761" y="231532"/>
                  </a:lnTo>
                  <a:lnTo>
                    <a:pt x="342633" y="185449"/>
                  </a:lnTo>
                  <a:lnTo>
                    <a:pt x="342712" y="185083"/>
                  </a:lnTo>
                  <a:close/>
                </a:path>
                <a:path w="343534" h="347345">
                  <a:moveTo>
                    <a:pt x="97609" y="115944"/>
                  </a:moveTo>
                  <a:lnTo>
                    <a:pt x="74835" y="115944"/>
                  </a:lnTo>
                  <a:lnTo>
                    <a:pt x="72765" y="126908"/>
                  </a:lnTo>
                  <a:lnTo>
                    <a:pt x="72658" y="127476"/>
                  </a:lnTo>
                  <a:lnTo>
                    <a:pt x="71082" y="138400"/>
                  </a:lnTo>
                  <a:lnTo>
                    <a:pt x="70989" y="139040"/>
                  </a:lnTo>
                  <a:lnTo>
                    <a:pt x="69855" y="150098"/>
                  </a:lnTo>
                  <a:lnTo>
                    <a:pt x="69796" y="150670"/>
                  </a:lnTo>
                  <a:lnTo>
                    <a:pt x="69068" y="162036"/>
                  </a:lnTo>
                  <a:lnTo>
                    <a:pt x="69045" y="162403"/>
                  </a:lnTo>
                  <a:lnTo>
                    <a:pt x="91819" y="162403"/>
                  </a:lnTo>
                  <a:lnTo>
                    <a:pt x="92570" y="150670"/>
                  </a:lnTo>
                  <a:lnTo>
                    <a:pt x="93764" y="139040"/>
                  </a:lnTo>
                  <a:lnTo>
                    <a:pt x="95432" y="127476"/>
                  </a:lnTo>
                  <a:lnTo>
                    <a:pt x="97609" y="115944"/>
                  </a:lnTo>
                  <a:close/>
                </a:path>
                <a:path w="343534" h="347345">
                  <a:moveTo>
                    <a:pt x="183282" y="115944"/>
                  </a:moveTo>
                  <a:lnTo>
                    <a:pt x="160152" y="115944"/>
                  </a:lnTo>
                  <a:lnTo>
                    <a:pt x="160152" y="162403"/>
                  </a:lnTo>
                  <a:lnTo>
                    <a:pt x="343078" y="162403"/>
                  </a:lnTo>
                  <a:lnTo>
                    <a:pt x="343078" y="162036"/>
                  </a:lnTo>
                  <a:lnTo>
                    <a:pt x="183282" y="162036"/>
                  </a:lnTo>
                  <a:lnTo>
                    <a:pt x="183282" y="115944"/>
                  </a:lnTo>
                  <a:close/>
                </a:path>
                <a:path w="343534" h="347345">
                  <a:moveTo>
                    <a:pt x="269032" y="115944"/>
                  </a:moveTo>
                  <a:lnTo>
                    <a:pt x="245824" y="115944"/>
                  </a:lnTo>
                  <a:lnTo>
                    <a:pt x="247923" y="126908"/>
                  </a:lnTo>
                  <a:lnTo>
                    <a:pt x="248025" y="127476"/>
                  </a:lnTo>
                  <a:lnTo>
                    <a:pt x="251615" y="162036"/>
                  </a:lnTo>
                  <a:lnTo>
                    <a:pt x="274745" y="162036"/>
                  </a:lnTo>
                  <a:lnTo>
                    <a:pt x="271102" y="126908"/>
                  </a:lnTo>
                  <a:lnTo>
                    <a:pt x="269032" y="115944"/>
                  </a:lnTo>
                  <a:close/>
                </a:path>
                <a:path w="343534" h="347345">
                  <a:moveTo>
                    <a:pt x="332761" y="115588"/>
                  </a:moveTo>
                  <a:lnTo>
                    <a:pt x="309090" y="115588"/>
                  </a:lnTo>
                  <a:lnTo>
                    <a:pt x="313224" y="126908"/>
                  </a:lnTo>
                  <a:lnTo>
                    <a:pt x="316410" y="138400"/>
                  </a:lnTo>
                  <a:lnTo>
                    <a:pt x="318647" y="150098"/>
                  </a:lnTo>
                  <a:lnTo>
                    <a:pt x="319937" y="162036"/>
                  </a:lnTo>
                  <a:lnTo>
                    <a:pt x="342712" y="162036"/>
                  </a:lnTo>
                  <a:lnTo>
                    <a:pt x="332837" y="115944"/>
                  </a:lnTo>
                  <a:lnTo>
                    <a:pt x="332761" y="115588"/>
                  </a:lnTo>
                  <a:close/>
                </a:path>
                <a:path w="343534" h="347345">
                  <a:moveTo>
                    <a:pt x="256610" y="24868"/>
                  </a:moveTo>
                  <a:lnTo>
                    <a:pt x="183282" y="24868"/>
                  </a:lnTo>
                  <a:lnTo>
                    <a:pt x="200222" y="33024"/>
                  </a:lnTo>
                  <a:lnTo>
                    <a:pt x="215503" y="47592"/>
                  </a:lnTo>
                  <a:lnTo>
                    <a:pt x="228684" y="67717"/>
                  </a:lnTo>
                  <a:lnTo>
                    <a:pt x="239322" y="92541"/>
                  </a:lnTo>
                  <a:lnTo>
                    <a:pt x="183282" y="92908"/>
                  </a:lnTo>
                  <a:lnTo>
                    <a:pt x="321447" y="92908"/>
                  </a:lnTo>
                  <a:lnTo>
                    <a:pt x="321247" y="92541"/>
                  </a:lnTo>
                  <a:lnTo>
                    <a:pt x="263175" y="92541"/>
                  </a:lnTo>
                  <a:lnTo>
                    <a:pt x="258305" y="78153"/>
                  </a:lnTo>
                  <a:lnTo>
                    <a:pt x="258235" y="77947"/>
                  </a:lnTo>
                  <a:lnTo>
                    <a:pt x="252228" y="64145"/>
                  </a:lnTo>
                  <a:lnTo>
                    <a:pt x="252108" y="63871"/>
                  </a:lnTo>
                  <a:lnTo>
                    <a:pt x="244941" y="50619"/>
                  </a:lnTo>
                  <a:lnTo>
                    <a:pt x="244829" y="50412"/>
                  </a:lnTo>
                  <a:lnTo>
                    <a:pt x="236432" y="37674"/>
                  </a:lnTo>
                  <a:lnTo>
                    <a:pt x="277321" y="37674"/>
                  </a:lnTo>
                  <a:lnTo>
                    <a:pt x="274516" y="34836"/>
                  </a:lnTo>
                  <a:lnTo>
                    <a:pt x="256610" y="24868"/>
                  </a:lnTo>
                  <a:close/>
                </a:path>
                <a:path w="343534" h="347345">
                  <a:moveTo>
                    <a:pt x="138330" y="37674"/>
                  </a:moveTo>
                  <a:lnTo>
                    <a:pt x="107368" y="37674"/>
                  </a:lnTo>
                  <a:lnTo>
                    <a:pt x="98969" y="50619"/>
                  </a:lnTo>
                  <a:lnTo>
                    <a:pt x="91686" y="64145"/>
                  </a:lnTo>
                  <a:lnTo>
                    <a:pt x="85647" y="77947"/>
                  </a:lnTo>
                  <a:lnTo>
                    <a:pt x="85556" y="78153"/>
                  </a:lnTo>
                  <a:lnTo>
                    <a:pt x="80615" y="92541"/>
                  </a:lnTo>
                  <a:lnTo>
                    <a:pt x="104112" y="92541"/>
                  </a:lnTo>
                  <a:lnTo>
                    <a:pt x="114748" y="67717"/>
                  </a:lnTo>
                  <a:lnTo>
                    <a:pt x="127926" y="47592"/>
                  </a:lnTo>
                  <a:lnTo>
                    <a:pt x="138330" y="37674"/>
                  </a:lnTo>
                  <a:close/>
                </a:path>
                <a:path w="343534" h="347345">
                  <a:moveTo>
                    <a:pt x="183282" y="24868"/>
                  </a:moveTo>
                  <a:lnTo>
                    <a:pt x="160152" y="24868"/>
                  </a:lnTo>
                  <a:lnTo>
                    <a:pt x="160152" y="92541"/>
                  </a:lnTo>
                  <a:lnTo>
                    <a:pt x="183282" y="92541"/>
                  </a:lnTo>
                  <a:lnTo>
                    <a:pt x="183282" y="24868"/>
                  </a:lnTo>
                  <a:close/>
                </a:path>
                <a:path w="343534" h="347345">
                  <a:moveTo>
                    <a:pt x="277321" y="37674"/>
                  </a:moveTo>
                  <a:lnTo>
                    <a:pt x="236432" y="37674"/>
                  </a:lnTo>
                  <a:lnTo>
                    <a:pt x="254204" y="48202"/>
                  </a:lnTo>
                  <a:lnTo>
                    <a:pt x="270453" y="60992"/>
                  </a:lnTo>
                  <a:lnTo>
                    <a:pt x="284875" y="75840"/>
                  </a:lnTo>
                  <a:lnTo>
                    <a:pt x="297163" y="92541"/>
                  </a:lnTo>
                  <a:lnTo>
                    <a:pt x="321247" y="92541"/>
                  </a:lnTo>
                  <a:lnTo>
                    <a:pt x="308644" y="69365"/>
                  </a:lnTo>
                  <a:lnTo>
                    <a:pt x="277321" y="37674"/>
                  </a:lnTo>
                  <a:close/>
                </a:path>
              </a:pathLst>
            </a:custGeom>
            <a:solidFill>
              <a:srgbClr val="31B04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8055388" y="0"/>
              <a:ext cx="2049145" cy="1109980"/>
            </a:xfrm>
            <a:custGeom>
              <a:avLst/>
              <a:gdLst/>
              <a:ahLst/>
              <a:cxnLst/>
              <a:rect l="l" t="t" r="r" b="b"/>
              <a:pathLst>
                <a:path w="2049144" h="1109980">
                  <a:moveTo>
                    <a:pt x="2048702" y="0"/>
                  </a:moveTo>
                  <a:lnTo>
                    <a:pt x="0" y="0"/>
                  </a:lnTo>
                  <a:lnTo>
                    <a:pt x="0" y="1109683"/>
                  </a:lnTo>
                  <a:lnTo>
                    <a:pt x="2048702" y="1109683"/>
                  </a:lnTo>
                  <a:lnTo>
                    <a:pt x="2048702" y="0"/>
                  </a:lnTo>
                  <a:close/>
                </a:path>
              </a:pathLst>
            </a:custGeom>
            <a:solidFill>
              <a:srgbClr val="006B5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1105230" y="264541"/>
            <a:ext cx="841751" cy="182397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defTabSz="554492">
              <a:spcBef>
                <a:spcPts val="76"/>
              </a:spcBef>
            </a:pPr>
            <a:r>
              <a:rPr sz="1122" b="1" kern="0" spc="76" dirty="0">
                <a:solidFill>
                  <a:srgbClr val="FFFFFF"/>
                </a:solidFill>
                <a:latin typeface="Trebuchet MS"/>
                <a:cs typeface="Trebuchet MS"/>
              </a:rPr>
              <a:t>2024–2025</a:t>
            </a:r>
            <a:endParaRPr sz="1122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736060" y="762428"/>
            <a:ext cx="822498" cy="58911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3760" b="1" kern="0" spc="-82" dirty="0">
                <a:solidFill>
                  <a:srgbClr val="B1D235"/>
                </a:solidFill>
                <a:latin typeface="Trebuchet MS"/>
                <a:cs typeface="Trebuchet MS"/>
              </a:rPr>
              <a:t>143</a:t>
            </a:r>
            <a:endParaRPr sz="376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931660" y="762430"/>
            <a:ext cx="553723" cy="58911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3760" b="1" kern="0" spc="-76" dirty="0">
                <a:solidFill>
                  <a:srgbClr val="B1D235"/>
                </a:solidFill>
                <a:latin typeface="Trebuchet MS"/>
                <a:cs typeface="Trebuchet MS"/>
              </a:rPr>
              <a:t>34</a:t>
            </a:r>
            <a:endParaRPr sz="376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801504" y="1290605"/>
            <a:ext cx="480561" cy="206386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273" b="1" kern="0" spc="67" dirty="0">
                <a:solidFill>
                  <a:srgbClr val="FFFFFF"/>
                </a:solidFill>
                <a:latin typeface="Calibri"/>
                <a:cs typeface="Calibri"/>
              </a:rPr>
              <a:t>CITIES</a:t>
            </a:r>
            <a:endParaRPr sz="127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24383" y="1290605"/>
            <a:ext cx="778215" cy="206386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273" b="1" kern="0" spc="67" dirty="0">
                <a:solidFill>
                  <a:srgbClr val="FFFFFF"/>
                </a:solidFill>
                <a:latin typeface="Calibri"/>
                <a:cs typeface="Calibri"/>
              </a:rPr>
              <a:t>DISTRICTS</a:t>
            </a:r>
            <a:endParaRPr sz="127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37752" y="1290605"/>
            <a:ext cx="996162" cy="371385"/>
          </a:xfrm>
          <a:prstGeom prst="rect">
            <a:avLst/>
          </a:prstGeom>
        </p:spPr>
        <p:txBody>
          <a:bodyPr vert="horz" wrap="square" lIns="0" tIns="36196" rIns="0" bIns="0" rtlCol="0">
            <a:spAutoFit/>
          </a:bodyPr>
          <a:lstStyle/>
          <a:p>
            <a:pPr marL="7701" marR="3081" defTabSz="554492">
              <a:lnSpc>
                <a:spcPts val="1340"/>
              </a:lnSpc>
              <a:spcBef>
                <a:spcPts val="285"/>
              </a:spcBef>
            </a:pPr>
            <a:r>
              <a:rPr sz="1273" b="1" kern="0" spc="73" dirty="0">
                <a:solidFill>
                  <a:srgbClr val="FFFFFF"/>
                </a:solidFill>
                <a:latin typeface="Calibri"/>
                <a:cs typeface="Calibri"/>
              </a:rPr>
              <a:t>STATES</a:t>
            </a:r>
            <a:r>
              <a:rPr sz="1273" b="1" kern="0" spc="4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73" b="1" kern="0" spc="-30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1273" b="1" kern="0" spc="61" dirty="0">
                <a:solidFill>
                  <a:srgbClr val="FFFFFF"/>
                </a:solidFill>
                <a:latin typeface="Calibri"/>
                <a:cs typeface="Calibri"/>
              </a:rPr>
              <a:t>TERRIRORIES</a:t>
            </a:r>
            <a:endParaRPr sz="127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855841" y="723956"/>
            <a:ext cx="2520633" cy="58911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tabLst>
                <a:tab pos="1809416" algn="l"/>
              </a:tabLst>
            </a:pPr>
            <a:r>
              <a:rPr spc="-15" dirty="0"/>
              <a:t>634</a:t>
            </a:r>
            <a:r>
              <a:rPr dirty="0"/>
              <a:t>	</a:t>
            </a:r>
            <a:r>
              <a:rPr spc="-485" dirty="0"/>
              <a:t>149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4870664" y="1286025"/>
            <a:ext cx="858309" cy="206386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273" b="1" kern="0" spc="-6" dirty="0">
                <a:solidFill>
                  <a:srgbClr val="FFFFFF"/>
                </a:solidFill>
                <a:latin typeface="Calibri"/>
                <a:cs typeface="Calibri"/>
              </a:rPr>
              <a:t>ACADEMIES</a:t>
            </a:r>
            <a:endParaRPr sz="127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63925" y="176815"/>
            <a:ext cx="10251189" cy="6584219"/>
            <a:chOff x="929249" y="291581"/>
            <a:chExt cx="16904970" cy="10857865"/>
          </a:xfrm>
        </p:grpSpPr>
        <p:sp>
          <p:nvSpPr>
            <p:cNvPr id="29" name="object 29"/>
            <p:cNvSpPr/>
            <p:nvPr/>
          </p:nvSpPr>
          <p:spPr>
            <a:xfrm>
              <a:off x="6793839" y="1109681"/>
              <a:ext cx="7515225" cy="1321435"/>
            </a:xfrm>
            <a:custGeom>
              <a:avLst/>
              <a:gdLst/>
              <a:ahLst/>
              <a:cxnLst/>
              <a:rect l="l" t="t" r="r" b="b"/>
              <a:pathLst>
                <a:path w="7515225" h="1321435">
                  <a:moveTo>
                    <a:pt x="632663" y="514337"/>
                  </a:moveTo>
                  <a:lnTo>
                    <a:pt x="562216" y="514337"/>
                  </a:lnTo>
                  <a:lnTo>
                    <a:pt x="562216" y="412737"/>
                  </a:lnTo>
                  <a:lnTo>
                    <a:pt x="540537" y="412737"/>
                  </a:lnTo>
                  <a:lnTo>
                    <a:pt x="540537" y="514337"/>
                  </a:lnTo>
                  <a:lnTo>
                    <a:pt x="540537" y="535927"/>
                  </a:lnTo>
                  <a:lnTo>
                    <a:pt x="632663" y="535927"/>
                  </a:lnTo>
                  <a:lnTo>
                    <a:pt x="632663" y="514337"/>
                  </a:lnTo>
                  <a:close/>
                </a:path>
                <a:path w="7515225" h="1321435">
                  <a:moveTo>
                    <a:pt x="1106817" y="1256372"/>
                  </a:moveTo>
                  <a:lnTo>
                    <a:pt x="1104112" y="1250886"/>
                  </a:lnTo>
                  <a:lnTo>
                    <a:pt x="1101407" y="1248143"/>
                  </a:lnTo>
                  <a:lnTo>
                    <a:pt x="1051280" y="1248143"/>
                  </a:lnTo>
                  <a:lnTo>
                    <a:pt x="1051280" y="1200137"/>
                  </a:lnTo>
                  <a:lnTo>
                    <a:pt x="1047216" y="1196022"/>
                  </a:lnTo>
                  <a:lnTo>
                    <a:pt x="998448" y="1196022"/>
                  </a:lnTo>
                  <a:lnTo>
                    <a:pt x="998448" y="1108240"/>
                  </a:lnTo>
                  <a:lnTo>
                    <a:pt x="998448" y="987539"/>
                  </a:lnTo>
                  <a:lnTo>
                    <a:pt x="998448" y="890155"/>
                  </a:lnTo>
                  <a:lnTo>
                    <a:pt x="998448" y="769467"/>
                  </a:lnTo>
                  <a:lnTo>
                    <a:pt x="998448" y="702246"/>
                  </a:lnTo>
                  <a:lnTo>
                    <a:pt x="996454" y="692391"/>
                  </a:lnTo>
                  <a:lnTo>
                    <a:pt x="996327" y="691807"/>
                  </a:lnTo>
                  <a:lnTo>
                    <a:pt x="990650" y="683564"/>
                  </a:lnTo>
                  <a:lnTo>
                    <a:pt x="982433" y="678141"/>
                  </a:lnTo>
                  <a:lnTo>
                    <a:pt x="972705" y="676186"/>
                  </a:lnTo>
                  <a:lnTo>
                    <a:pt x="904963" y="676186"/>
                  </a:lnTo>
                  <a:lnTo>
                    <a:pt x="904963" y="769467"/>
                  </a:lnTo>
                  <a:lnTo>
                    <a:pt x="904963" y="890155"/>
                  </a:lnTo>
                  <a:lnTo>
                    <a:pt x="904963" y="987539"/>
                  </a:lnTo>
                  <a:lnTo>
                    <a:pt x="904963" y="1108240"/>
                  </a:lnTo>
                  <a:lnTo>
                    <a:pt x="799287" y="1108240"/>
                  </a:lnTo>
                  <a:lnTo>
                    <a:pt x="799287" y="987539"/>
                  </a:lnTo>
                  <a:lnTo>
                    <a:pt x="904963" y="987539"/>
                  </a:lnTo>
                  <a:lnTo>
                    <a:pt x="904963" y="890155"/>
                  </a:lnTo>
                  <a:lnTo>
                    <a:pt x="799287" y="890155"/>
                  </a:lnTo>
                  <a:lnTo>
                    <a:pt x="799287" y="769467"/>
                  </a:lnTo>
                  <a:lnTo>
                    <a:pt x="904963" y="769467"/>
                  </a:lnTo>
                  <a:lnTo>
                    <a:pt x="904963" y="676186"/>
                  </a:lnTo>
                  <a:lnTo>
                    <a:pt x="787107" y="676186"/>
                  </a:lnTo>
                  <a:lnTo>
                    <a:pt x="787107" y="665213"/>
                  </a:lnTo>
                  <a:lnTo>
                    <a:pt x="787107" y="617220"/>
                  </a:lnTo>
                  <a:lnTo>
                    <a:pt x="787107" y="540397"/>
                  </a:lnTo>
                  <a:lnTo>
                    <a:pt x="822325" y="540397"/>
                  </a:lnTo>
                  <a:lnTo>
                    <a:pt x="840574" y="534530"/>
                  </a:lnTo>
                  <a:lnTo>
                    <a:pt x="851446" y="520179"/>
                  </a:lnTo>
                  <a:lnTo>
                    <a:pt x="853186" y="502221"/>
                  </a:lnTo>
                  <a:lnTo>
                    <a:pt x="844003" y="485546"/>
                  </a:lnTo>
                  <a:lnTo>
                    <a:pt x="788949" y="433425"/>
                  </a:lnTo>
                  <a:lnTo>
                    <a:pt x="736790" y="384035"/>
                  </a:lnTo>
                  <a:lnTo>
                    <a:pt x="704469" y="353441"/>
                  </a:lnTo>
                  <a:lnTo>
                    <a:pt x="704469" y="769467"/>
                  </a:lnTo>
                  <a:lnTo>
                    <a:pt x="704469" y="890155"/>
                  </a:lnTo>
                  <a:lnTo>
                    <a:pt x="704469" y="987539"/>
                  </a:lnTo>
                  <a:lnTo>
                    <a:pt x="704469" y="1248143"/>
                  </a:lnTo>
                  <a:lnTo>
                    <a:pt x="568998" y="1248143"/>
                  </a:lnTo>
                  <a:lnTo>
                    <a:pt x="568998" y="987539"/>
                  </a:lnTo>
                  <a:lnTo>
                    <a:pt x="704469" y="987539"/>
                  </a:lnTo>
                  <a:lnTo>
                    <a:pt x="704469" y="890155"/>
                  </a:lnTo>
                  <a:lnTo>
                    <a:pt x="598792" y="890155"/>
                  </a:lnTo>
                  <a:lnTo>
                    <a:pt x="598792" y="769467"/>
                  </a:lnTo>
                  <a:lnTo>
                    <a:pt x="704469" y="769467"/>
                  </a:lnTo>
                  <a:lnTo>
                    <a:pt x="704469" y="353441"/>
                  </a:lnTo>
                  <a:lnTo>
                    <a:pt x="689559" y="339331"/>
                  </a:lnTo>
                  <a:lnTo>
                    <a:pt x="689559" y="514337"/>
                  </a:lnTo>
                  <a:lnTo>
                    <a:pt x="661123" y="514337"/>
                  </a:lnTo>
                  <a:lnTo>
                    <a:pt x="661123" y="536282"/>
                  </a:lnTo>
                  <a:lnTo>
                    <a:pt x="689559" y="536282"/>
                  </a:lnTo>
                  <a:lnTo>
                    <a:pt x="685812" y="558571"/>
                  </a:lnTo>
                  <a:lnTo>
                    <a:pt x="678891" y="579843"/>
                  </a:lnTo>
                  <a:lnTo>
                    <a:pt x="669175" y="599554"/>
                  </a:lnTo>
                  <a:lnTo>
                    <a:pt x="657047" y="617220"/>
                  </a:lnTo>
                  <a:lnTo>
                    <a:pt x="636727" y="596646"/>
                  </a:lnTo>
                  <a:lnTo>
                    <a:pt x="621817" y="611733"/>
                  </a:lnTo>
                  <a:lnTo>
                    <a:pt x="642150" y="632294"/>
                  </a:lnTo>
                  <a:lnTo>
                    <a:pt x="624890" y="645350"/>
                  </a:lnTo>
                  <a:lnTo>
                    <a:pt x="605739" y="655447"/>
                  </a:lnTo>
                  <a:lnTo>
                    <a:pt x="584796" y="662190"/>
                  </a:lnTo>
                  <a:lnTo>
                    <a:pt x="562216" y="665213"/>
                  </a:lnTo>
                  <a:lnTo>
                    <a:pt x="562216" y="636409"/>
                  </a:lnTo>
                  <a:lnTo>
                    <a:pt x="540550" y="636409"/>
                  </a:lnTo>
                  <a:lnTo>
                    <a:pt x="540550" y="665213"/>
                  </a:lnTo>
                  <a:lnTo>
                    <a:pt x="533768" y="664044"/>
                  </a:lnTo>
                  <a:lnTo>
                    <a:pt x="533768" y="987539"/>
                  </a:lnTo>
                  <a:lnTo>
                    <a:pt x="533768" y="1248143"/>
                  </a:lnTo>
                  <a:lnTo>
                    <a:pt x="398297" y="1248143"/>
                  </a:lnTo>
                  <a:lnTo>
                    <a:pt x="398297" y="1108240"/>
                  </a:lnTo>
                  <a:lnTo>
                    <a:pt x="398297" y="987539"/>
                  </a:lnTo>
                  <a:lnTo>
                    <a:pt x="533768" y="987539"/>
                  </a:lnTo>
                  <a:lnTo>
                    <a:pt x="533768" y="664044"/>
                  </a:lnTo>
                  <a:lnTo>
                    <a:pt x="518528" y="661416"/>
                  </a:lnTo>
                  <a:lnTo>
                    <a:pt x="503961" y="656564"/>
                  </a:lnTo>
                  <a:lnTo>
                    <a:pt x="503961" y="769467"/>
                  </a:lnTo>
                  <a:lnTo>
                    <a:pt x="503961" y="890155"/>
                  </a:lnTo>
                  <a:lnTo>
                    <a:pt x="398284" y="890155"/>
                  </a:lnTo>
                  <a:lnTo>
                    <a:pt x="398284" y="769467"/>
                  </a:lnTo>
                  <a:lnTo>
                    <a:pt x="503961" y="769467"/>
                  </a:lnTo>
                  <a:lnTo>
                    <a:pt x="503961" y="656564"/>
                  </a:lnTo>
                  <a:lnTo>
                    <a:pt x="497522" y="654418"/>
                  </a:lnTo>
                  <a:lnTo>
                    <a:pt x="478053" y="644575"/>
                  </a:lnTo>
                  <a:lnTo>
                    <a:pt x="460616" y="632294"/>
                  </a:lnTo>
                  <a:lnTo>
                    <a:pt x="475513" y="617220"/>
                  </a:lnTo>
                  <a:lnTo>
                    <a:pt x="480936" y="611733"/>
                  </a:lnTo>
                  <a:lnTo>
                    <a:pt x="466039" y="596646"/>
                  </a:lnTo>
                  <a:lnTo>
                    <a:pt x="445706" y="617220"/>
                  </a:lnTo>
                  <a:lnTo>
                    <a:pt x="432816" y="599744"/>
                  </a:lnTo>
                  <a:lnTo>
                    <a:pt x="422846" y="580351"/>
                  </a:lnTo>
                  <a:lnTo>
                    <a:pt x="416179" y="559155"/>
                  </a:lnTo>
                  <a:lnTo>
                    <a:pt x="413194" y="536282"/>
                  </a:lnTo>
                  <a:lnTo>
                    <a:pt x="441655" y="536282"/>
                  </a:lnTo>
                  <a:lnTo>
                    <a:pt x="441655" y="514337"/>
                  </a:lnTo>
                  <a:lnTo>
                    <a:pt x="413194" y="514337"/>
                  </a:lnTo>
                  <a:lnTo>
                    <a:pt x="416941" y="492061"/>
                  </a:lnTo>
                  <a:lnTo>
                    <a:pt x="423862" y="470801"/>
                  </a:lnTo>
                  <a:lnTo>
                    <a:pt x="433578" y="451078"/>
                  </a:lnTo>
                  <a:lnTo>
                    <a:pt x="445706" y="433425"/>
                  </a:lnTo>
                  <a:lnTo>
                    <a:pt x="466039" y="453999"/>
                  </a:lnTo>
                  <a:lnTo>
                    <a:pt x="480936" y="438912"/>
                  </a:lnTo>
                  <a:lnTo>
                    <a:pt x="475513" y="433425"/>
                  </a:lnTo>
                  <a:lnTo>
                    <a:pt x="460616" y="418338"/>
                  </a:lnTo>
                  <a:lnTo>
                    <a:pt x="480123" y="404291"/>
                  </a:lnTo>
                  <a:lnTo>
                    <a:pt x="501929" y="393471"/>
                  </a:lnTo>
                  <a:lnTo>
                    <a:pt x="525767" y="386499"/>
                  </a:lnTo>
                  <a:lnTo>
                    <a:pt x="551383" y="384035"/>
                  </a:lnTo>
                  <a:lnTo>
                    <a:pt x="576427" y="386308"/>
                  </a:lnTo>
                  <a:lnTo>
                    <a:pt x="600316" y="392950"/>
                  </a:lnTo>
                  <a:lnTo>
                    <a:pt x="622439" y="403720"/>
                  </a:lnTo>
                  <a:lnTo>
                    <a:pt x="642150" y="418338"/>
                  </a:lnTo>
                  <a:lnTo>
                    <a:pt x="621817" y="438912"/>
                  </a:lnTo>
                  <a:lnTo>
                    <a:pt x="636727" y="453999"/>
                  </a:lnTo>
                  <a:lnTo>
                    <a:pt x="657047" y="433425"/>
                  </a:lnTo>
                  <a:lnTo>
                    <a:pt x="669937" y="450888"/>
                  </a:lnTo>
                  <a:lnTo>
                    <a:pt x="679907" y="470281"/>
                  </a:lnTo>
                  <a:lnTo>
                    <a:pt x="686574" y="491477"/>
                  </a:lnTo>
                  <a:lnTo>
                    <a:pt x="689559" y="514337"/>
                  </a:lnTo>
                  <a:lnTo>
                    <a:pt x="689559" y="339331"/>
                  </a:lnTo>
                  <a:lnTo>
                    <a:pt x="573062" y="229044"/>
                  </a:lnTo>
                  <a:lnTo>
                    <a:pt x="570357" y="226314"/>
                  </a:lnTo>
                  <a:lnTo>
                    <a:pt x="564921" y="223558"/>
                  </a:lnTo>
                  <a:lnTo>
                    <a:pt x="564921" y="131673"/>
                  </a:lnTo>
                  <a:lnTo>
                    <a:pt x="690918" y="131673"/>
                  </a:lnTo>
                  <a:lnTo>
                    <a:pt x="697687" y="124815"/>
                  </a:lnTo>
                  <a:lnTo>
                    <a:pt x="697687" y="31546"/>
                  </a:lnTo>
                  <a:lnTo>
                    <a:pt x="690918" y="24688"/>
                  </a:lnTo>
                  <a:lnTo>
                    <a:pt x="564921" y="24688"/>
                  </a:lnTo>
                  <a:lnTo>
                    <a:pt x="564921" y="4114"/>
                  </a:lnTo>
                  <a:lnTo>
                    <a:pt x="560857" y="0"/>
                  </a:lnTo>
                  <a:lnTo>
                    <a:pt x="541896" y="0"/>
                  </a:lnTo>
                  <a:lnTo>
                    <a:pt x="537832" y="4114"/>
                  </a:lnTo>
                  <a:lnTo>
                    <a:pt x="537832" y="223558"/>
                  </a:lnTo>
                  <a:lnTo>
                    <a:pt x="532409" y="226314"/>
                  </a:lnTo>
                  <a:lnTo>
                    <a:pt x="531063" y="229044"/>
                  </a:lnTo>
                  <a:lnTo>
                    <a:pt x="260121" y="485546"/>
                  </a:lnTo>
                  <a:lnTo>
                    <a:pt x="250926" y="502221"/>
                  </a:lnTo>
                  <a:lnTo>
                    <a:pt x="252666" y="520179"/>
                  </a:lnTo>
                  <a:lnTo>
                    <a:pt x="263537" y="534530"/>
                  </a:lnTo>
                  <a:lnTo>
                    <a:pt x="281787" y="540397"/>
                  </a:lnTo>
                  <a:lnTo>
                    <a:pt x="317017" y="540397"/>
                  </a:lnTo>
                  <a:lnTo>
                    <a:pt x="317017" y="676186"/>
                  </a:lnTo>
                  <a:lnTo>
                    <a:pt x="303466" y="676186"/>
                  </a:lnTo>
                  <a:lnTo>
                    <a:pt x="303466" y="769467"/>
                  </a:lnTo>
                  <a:lnTo>
                    <a:pt x="303466" y="890155"/>
                  </a:lnTo>
                  <a:lnTo>
                    <a:pt x="303466" y="987539"/>
                  </a:lnTo>
                  <a:lnTo>
                    <a:pt x="303466" y="1108240"/>
                  </a:lnTo>
                  <a:lnTo>
                    <a:pt x="197789" y="1108240"/>
                  </a:lnTo>
                  <a:lnTo>
                    <a:pt x="197789" y="987539"/>
                  </a:lnTo>
                  <a:lnTo>
                    <a:pt x="303466" y="987539"/>
                  </a:lnTo>
                  <a:lnTo>
                    <a:pt x="303466" y="890155"/>
                  </a:lnTo>
                  <a:lnTo>
                    <a:pt x="197789" y="890155"/>
                  </a:lnTo>
                  <a:lnTo>
                    <a:pt x="197789" y="769467"/>
                  </a:lnTo>
                  <a:lnTo>
                    <a:pt x="303466" y="769467"/>
                  </a:lnTo>
                  <a:lnTo>
                    <a:pt x="303466" y="676186"/>
                  </a:lnTo>
                  <a:lnTo>
                    <a:pt x="131406" y="676186"/>
                  </a:lnTo>
                  <a:lnTo>
                    <a:pt x="121094" y="678332"/>
                  </a:lnTo>
                  <a:lnTo>
                    <a:pt x="112953" y="684072"/>
                  </a:lnTo>
                  <a:lnTo>
                    <a:pt x="107594" y="692391"/>
                  </a:lnTo>
                  <a:lnTo>
                    <a:pt x="105664" y="702246"/>
                  </a:lnTo>
                  <a:lnTo>
                    <a:pt x="105664" y="1196022"/>
                  </a:lnTo>
                  <a:lnTo>
                    <a:pt x="56896" y="1196022"/>
                  </a:lnTo>
                  <a:lnTo>
                    <a:pt x="52832" y="1200137"/>
                  </a:lnTo>
                  <a:lnTo>
                    <a:pt x="52832" y="1248143"/>
                  </a:lnTo>
                  <a:lnTo>
                    <a:pt x="4064" y="1248143"/>
                  </a:lnTo>
                  <a:lnTo>
                    <a:pt x="0" y="1252258"/>
                  </a:lnTo>
                  <a:lnTo>
                    <a:pt x="0" y="1300264"/>
                  </a:lnTo>
                  <a:lnTo>
                    <a:pt x="4064" y="1304378"/>
                  </a:lnTo>
                  <a:lnTo>
                    <a:pt x="1102753" y="1304378"/>
                  </a:lnTo>
                  <a:lnTo>
                    <a:pt x="1106817" y="1300264"/>
                  </a:lnTo>
                  <a:lnTo>
                    <a:pt x="1106817" y="1256372"/>
                  </a:lnTo>
                  <a:close/>
                </a:path>
                <a:path w="7515225" h="1321435">
                  <a:moveTo>
                    <a:pt x="3614521" y="960018"/>
                  </a:moveTo>
                  <a:lnTo>
                    <a:pt x="3611676" y="953274"/>
                  </a:lnTo>
                  <a:lnTo>
                    <a:pt x="3601555" y="943330"/>
                  </a:lnTo>
                  <a:lnTo>
                    <a:pt x="3594709" y="940549"/>
                  </a:lnTo>
                  <a:lnTo>
                    <a:pt x="3580396" y="940549"/>
                  </a:lnTo>
                  <a:lnTo>
                    <a:pt x="3573526" y="943343"/>
                  </a:lnTo>
                  <a:lnTo>
                    <a:pt x="3563404" y="953287"/>
                  </a:lnTo>
                  <a:lnTo>
                    <a:pt x="3560572" y="960018"/>
                  </a:lnTo>
                  <a:lnTo>
                    <a:pt x="3560572" y="974064"/>
                  </a:lnTo>
                  <a:lnTo>
                    <a:pt x="3563416" y="980808"/>
                  </a:lnTo>
                  <a:lnTo>
                    <a:pt x="3573538" y="990752"/>
                  </a:lnTo>
                  <a:lnTo>
                    <a:pt x="3580396" y="993533"/>
                  </a:lnTo>
                  <a:lnTo>
                    <a:pt x="3594709" y="993508"/>
                  </a:lnTo>
                  <a:lnTo>
                    <a:pt x="3601555" y="990714"/>
                  </a:lnTo>
                  <a:lnTo>
                    <a:pt x="3611664" y="980795"/>
                  </a:lnTo>
                  <a:lnTo>
                    <a:pt x="3614509" y="974051"/>
                  </a:lnTo>
                  <a:lnTo>
                    <a:pt x="3614521" y="967041"/>
                  </a:lnTo>
                  <a:lnTo>
                    <a:pt x="3614521" y="960018"/>
                  </a:lnTo>
                  <a:close/>
                </a:path>
                <a:path w="7515225" h="1321435">
                  <a:moveTo>
                    <a:pt x="3713429" y="974356"/>
                  </a:moveTo>
                  <a:lnTo>
                    <a:pt x="3703536" y="923391"/>
                  </a:lnTo>
                  <a:lnTo>
                    <a:pt x="3691763" y="905230"/>
                  </a:lnTo>
                  <a:lnTo>
                    <a:pt x="3676548" y="881786"/>
                  </a:lnTo>
                  <a:lnTo>
                    <a:pt x="3650488" y="863511"/>
                  </a:lnTo>
                  <a:lnTo>
                    <a:pt x="3650488" y="967041"/>
                  </a:lnTo>
                  <a:lnTo>
                    <a:pt x="3649268" y="979157"/>
                  </a:lnTo>
                  <a:lnTo>
                    <a:pt x="3622459" y="1018463"/>
                  </a:lnTo>
                  <a:lnTo>
                    <a:pt x="3587534" y="1028839"/>
                  </a:lnTo>
                  <a:lnTo>
                    <a:pt x="3575215" y="1027645"/>
                  </a:lnTo>
                  <a:lnTo>
                    <a:pt x="3535172" y="1001318"/>
                  </a:lnTo>
                  <a:lnTo>
                    <a:pt x="3524605" y="967041"/>
                  </a:lnTo>
                  <a:lnTo>
                    <a:pt x="3525824" y="954938"/>
                  </a:lnTo>
                  <a:lnTo>
                    <a:pt x="3552596" y="915644"/>
                  </a:lnTo>
                  <a:lnTo>
                    <a:pt x="3587559" y="905230"/>
                  </a:lnTo>
                  <a:lnTo>
                    <a:pt x="3599878" y="906449"/>
                  </a:lnTo>
                  <a:lnTo>
                    <a:pt x="3639883" y="932764"/>
                  </a:lnTo>
                  <a:lnTo>
                    <a:pt x="3650488" y="967041"/>
                  </a:lnTo>
                  <a:lnTo>
                    <a:pt x="3650488" y="863511"/>
                  </a:lnTo>
                  <a:lnTo>
                    <a:pt x="3636543" y="853732"/>
                  </a:lnTo>
                  <a:lnTo>
                    <a:pt x="3587546" y="843445"/>
                  </a:lnTo>
                  <a:lnTo>
                    <a:pt x="3538550" y="853732"/>
                  </a:lnTo>
                  <a:lnTo>
                    <a:pt x="3498532" y="881786"/>
                  </a:lnTo>
                  <a:lnTo>
                    <a:pt x="3471557" y="923391"/>
                  </a:lnTo>
                  <a:lnTo>
                    <a:pt x="3461664" y="974356"/>
                  </a:lnTo>
                  <a:lnTo>
                    <a:pt x="3461829" y="979157"/>
                  </a:lnTo>
                  <a:lnTo>
                    <a:pt x="3461943" y="982560"/>
                  </a:lnTo>
                  <a:lnTo>
                    <a:pt x="3462718" y="990727"/>
                  </a:lnTo>
                  <a:lnTo>
                    <a:pt x="3463988" y="998842"/>
                  </a:lnTo>
                  <a:lnTo>
                    <a:pt x="3465753" y="1006881"/>
                  </a:lnTo>
                  <a:lnTo>
                    <a:pt x="3465576" y="1006881"/>
                  </a:lnTo>
                  <a:lnTo>
                    <a:pt x="3465995" y="1007783"/>
                  </a:lnTo>
                  <a:lnTo>
                    <a:pt x="3468840" y="1017562"/>
                  </a:lnTo>
                  <a:lnTo>
                    <a:pt x="3472446" y="1027074"/>
                  </a:lnTo>
                  <a:lnTo>
                    <a:pt x="3476777" y="1036307"/>
                  </a:lnTo>
                  <a:lnTo>
                    <a:pt x="3481806" y="1045197"/>
                  </a:lnTo>
                  <a:lnTo>
                    <a:pt x="3587546" y="1214272"/>
                  </a:lnTo>
                  <a:lnTo>
                    <a:pt x="3693287" y="1045197"/>
                  </a:lnTo>
                  <a:lnTo>
                    <a:pt x="3709111" y="1007783"/>
                  </a:lnTo>
                  <a:lnTo>
                    <a:pt x="3709505" y="1006881"/>
                  </a:lnTo>
                  <a:lnTo>
                    <a:pt x="3709327" y="1006881"/>
                  </a:lnTo>
                  <a:lnTo>
                    <a:pt x="3711092" y="998842"/>
                  </a:lnTo>
                  <a:lnTo>
                    <a:pt x="3712362" y="990727"/>
                  </a:lnTo>
                  <a:lnTo>
                    <a:pt x="3713137" y="982560"/>
                  </a:lnTo>
                  <a:lnTo>
                    <a:pt x="3713429" y="974356"/>
                  </a:lnTo>
                  <a:close/>
                </a:path>
                <a:path w="7515225" h="1321435">
                  <a:moveTo>
                    <a:pt x="4116628" y="397700"/>
                  </a:moveTo>
                  <a:lnTo>
                    <a:pt x="4115397" y="385457"/>
                  </a:lnTo>
                  <a:lnTo>
                    <a:pt x="4111815" y="373862"/>
                  </a:lnTo>
                  <a:lnTo>
                    <a:pt x="4111167" y="372681"/>
                  </a:lnTo>
                  <a:lnTo>
                    <a:pt x="4105986" y="363169"/>
                  </a:lnTo>
                  <a:lnTo>
                    <a:pt x="4098023" y="353669"/>
                  </a:lnTo>
                  <a:lnTo>
                    <a:pt x="4088346" y="345846"/>
                  </a:lnTo>
                  <a:lnTo>
                    <a:pt x="4078681" y="340766"/>
                  </a:lnTo>
                  <a:lnTo>
                    <a:pt x="4078681" y="904036"/>
                  </a:lnTo>
                  <a:lnTo>
                    <a:pt x="4078681" y="1248740"/>
                  </a:lnTo>
                  <a:lnTo>
                    <a:pt x="4076001" y="1255039"/>
                  </a:lnTo>
                  <a:lnTo>
                    <a:pt x="4066375" y="1264488"/>
                  </a:lnTo>
                  <a:lnTo>
                    <a:pt x="4059948" y="1267117"/>
                  </a:lnTo>
                  <a:lnTo>
                    <a:pt x="3916476" y="1267117"/>
                  </a:lnTo>
                  <a:lnTo>
                    <a:pt x="3916476" y="1067371"/>
                  </a:lnTo>
                  <a:lnTo>
                    <a:pt x="3915308" y="1058735"/>
                  </a:lnTo>
                  <a:lnTo>
                    <a:pt x="3882682" y="1034211"/>
                  </a:lnTo>
                  <a:lnTo>
                    <a:pt x="3873982" y="1035316"/>
                  </a:lnTo>
                  <a:lnTo>
                    <a:pt x="3848887" y="1067371"/>
                  </a:lnTo>
                  <a:lnTo>
                    <a:pt x="3848887" y="1267117"/>
                  </a:lnTo>
                  <a:lnTo>
                    <a:pt x="3375368" y="1267117"/>
                  </a:lnTo>
                  <a:lnTo>
                    <a:pt x="3375368" y="1183843"/>
                  </a:lnTo>
                  <a:lnTo>
                    <a:pt x="3374199" y="1175207"/>
                  </a:lnTo>
                  <a:lnTo>
                    <a:pt x="3341547" y="1150670"/>
                  </a:lnTo>
                  <a:lnTo>
                    <a:pt x="3332861" y="1151775"/>
                  </a:lnTo>
                  <a:lnTo>
                    <a:pt x="3307753" y="1183843"/>
                  </a:lnTo>
                  <a:lnTo>
                    <a:pt x="3307753" y="1267117"/>
                  </a:lnTo>
                  <a:lnTo>
                    <a:pt x="3186531" y="1267117"/>
                  </a:lnTo>
                  <a:lnTo>
                    <a:pt x="3180105" y="1264488"/>
                  </a:lnTo>
                  <a:lnTo>
                    <a:pt x="3170478" y="1255039"/>
                  </a:lnTo>
                  <a:lnTo>
                    <a:pt x="3167811" y="1248740"/>
                  </a:lnTo>
                  <a:lnTo>
                    <a:pt x="3167811" y="889482"/>
                  </a:lnTo>
                  <a:lnTo>
                    <a:pt x="3292932" y="889482"/>
                  </a:lnTo>
                  <a:lnTo>
                    <a:pt x="3292932" y="958189"/>
                  </a:lnTo>
                  <a:lnTo>
                    <a:pt x="3294100" y="966838"/>
                  </a:lnTo>
                  <a:lnTo>
                    <a:pt x="3326739" y="991374"/>
                  </a:lnTo>
                  <a:lnTo>
                    <a:pt x="3335426" y="990269"/>
                  </a:lnTo>
                  <a:lnTo>
                    <a:pt x="3360547" y="958189"/>
                  </a:lnTo>
                  <a:lnTo>
                    <a:pt x="3360547" y="889482"/>
                  </a:lnTo>
                  <a:lnTo>
                    <a:pt x="3400869" y="889482"/>
                  </a:lnTo>
                  <a:lnTo>
                    <a:pt x="3433521" y="864831"/>
                  </a:lnTo>
                  <a:lnTo>
                    <a:pt x="3434651" y="856297"/>
                  </a:lnTo>
                  <a:lnTo>
                    <a:pt x="3433521" y="847763"/>
                  </a:lnTo>
                  <a:lnTo>
                    <a:pt x="3400869" y="823099"/>
                  </a:lnTo>
                  <a:lnTo>
                    <a:pt x="3167811" y="823099"/>
                  </a:lnTo>
                  <a:lnTo>
                    <a:pt x="3167811" y="391033"/>
                  </a:lnTo>
                  <a:lnTo>
                    <a:pt x="3170478" y="384746"/>
                  </a:lnTo>
                  <a:lnTo>
                    <a:pt x="3180105" y="375285"/>
                  </a:lnTo>
                  <a:lnTo>
                    <a:pt x="3186506" y="372681"/>
                  </a:lnTo>
                  <a:lnTo>
                    <a:pt x="3515309" y="372681"/>
                  </a:lnTo>
                  <a:lnTo>
                    <a:pt x="3515309" y="455942"/>
                  </a:lnTo>
                  <a:lnTo>
                    <a:pt x="3516490" y="464591"/>
                  </a:lnTo>
                  <a:lnTo>
                    <a:pt x="3549116" y="489127"/>
                  </a:lnTo>
                  <a:lnTo>
                    <a:pt x="3557803" y="488010"/>
                  </a:lnTo>
                  <a:lnTo>
                    <a:pt x="3582911" y="455942"/>
                  </a:lnTo>
                  <a:lnTo>
                    <a:pt x="3582911" y="372681"/>
                  </a:lnTo>
                  <a:lnTo>
                    <a:pt x="4059961" y="372681"/>
                  </a:lnTo>
                  <a:lnTo>
                    <a:pt x="4066375" y="375285"/>
                  </a:lnTo>
                  <a:lnTo>
                    <a:pt x="4076001" y="384746"/>
                  </a:lnTo>
                  <a:lnTo>
                    <a:pt x="4078655" y="391033"/>
                  </a:lnTo>
                  <a:lnTo>
                    <a:pt x="4078668" y="837653"/>
                  </a:lnTo>
                  <a:lnTo>
                    <a:pt x="3864597" y="837653"/>
                  </a:lnTo>
                  <a:lnTo>
                    <a:pt x="3864597" y="768934"/>
                  </a:lnTo>
                  <a:lnTo>
                    <a:pt x="3863429" y="760298"/>
                  </a:lnTo>
                  <a:lnTo>
                    <a:pt x="3830790" y="735761"/>
                  </a:lnTo>
                  <a:lnTo>
                    <a:pt x="3822103" y="736879"/>
                  </a:lnTo>
                  <a:lnTo>
                    <a:pt x="3796995" y="768934"/>
                  </a:lnTo>
                  <a:lnTo>
                    <a:pt x="3796995" y="837653"/>
                  </a:lnTo>
                  <a:lnTo>
                    <a:pt x="3771506" y="837653"/>
                  </a:lnTo>
                  <a:lnTo>
                    <a:pt x="3738842" y="862317"/>
                  </a:lnTo>
                  <a:lnTo>
                    <a:pt x="3754602" y="899579"/>
                  </a:lnTo>
                  <a:lnTo>
                    <a:pt x="4078681" y="904036"/>
                  </a:lnTo>
                  <a:lnTo>
                    <a:pt x="4078681" y="340766"/>
                  </a:lnTo>
                  <a:lnTo>
                    <a:pt x="4053167" y="335407"/>
                  </a:lnTo>
                  <a:lnTo>
                    <a:pt x="3193300" y="335407"/>
                  </a:lnTo>
                  <a:lnTo>
                    <a:pt x="3148444" y="353669"/>
                  </a:lnTo>
                  <a:lnTo>
                    <a:pt x="3129851" y="397700"/>
                  </a:lnTo>
                  <a:lnTo>
                    <a:pt x="3129851" y="1242085"/>
                  </a:lnTo>
                  <a:lnTo>
                    <a:pt x="3148457" y="1286129"/>
                  </a:lnTo>
                  <a:lnTo>
                    <a:pt x="3193313" y="1304378"/>
                  </a:lnTo>
                  <a:lnTo>
                    <a:pt x="4053192" y="1304378"/>
                  </a:lnTo>
                  <a:lnTo>
                    <a:pt x="4098023" y="1286129"/>
                  </a:lnTo>
                  <a:lnTo>
                    <a:pt x="4116628" y="1242085"/>
                  </a:lnTo>
                  <a:lnTo>
                    <a:pt x="4116628" y="397700"/>
                  </a:lnTo>
                  <a:close/>
                </a:path>
                <a:path w="7515225" h="1321435">
                  <a:moveTo>
                    <a:pt x="6216675" y="825601"/>
                  </a:moveTo>
                  <a:lnTo>
                    <a:pt x="6160592" y="825601"/>
                  </a:lnTo>
                  <a:lnTo>
                    <a:pt x="6160592" y="880364"/>
                  </a:lnTo>
                  <a:lnTo>
                    <a:pt x="6216675" y="880364"/>
                  </a:lnTo>
                  <a:lnTo>
                    <a:pt x="6216675" y="825601"/>
                  </a:lnTo>
                  <a:close/>
                </a:path>
                <a:path w="7515225" h="1321435">
                  <a:moveTo>
                    <a:pt x="6328829" y="825601"/>
                  </a:moveTo>
                  <a:lnTo>
                    <a:pt x="6272758" y="825601"/>
                  </a:lnTo>
                  <a:lnTo>
                    <a:pt x="6272758" y="880364"/>
                  </a:lnTo>
                  <a:lnTo>
                    <a:pt x="6328829" y="880364"/>
                  </a:lnTo>
                  <a:lnTo>
                    <a:pt x="6328829" y="825601"/>
                  </a:lnTo>
                  <a:close/>
                </a:path>
                <a:path w="7515225" h="1321435">
                  <a:moveTo>
                    <a:pt x="6328829" y="715784"/>
                  </a:moveTo>
                  <a:lnTo>
                    <a:pt x="6048451" y="715784"/>
                  </a:lnTo>
                  <a:lnTo>
                    <a:pt x="6048451" y="825004"/>
                  </a:lnTo>
                  <a:lnTo>
                    <a:pt x="6048451" y="880884"/>
                  </a:lnTo>
                  <a:lnTo>
                    <a:pt x="6048451" y="1319034"/>
                  </a:lnTo>
                  <a:lnTo>
                    <a:pt x="6328829" y="1319034"/>
                  </a:lnTo>
                  <a:lnTo>
                    <a:pt x="6328829" y="1209128"/>
                  </a:lnTo>
                  <a:lnTo>
                    <a:pt x="6328829" y="1208544"/>
                  </a:lnTo>
                  <a:lnTo>
                    <a:pt x="6328829" y="1154328"/>
                  </a:lnTo>
                  <a:lnTo>
                    <a:pt x="6272758" y="1154328"/>
                  </a:lnTo>
                  <a:lnTo>
                    <a:pt x="6272758" y="1208544"/>
                  </a:lnTo>
                  <a:lnTo>
                    <a:pt x="6216675" y="1208544"/>
                  </a:lnTo>
                  <a:lnTo>
                    <a:pt x="6216675" y="1154328"/>
                  </a:lnTo>
                  <a:lnTo>
                    <a:pt x="6160592" y="1154328"/>
                  </a:lnTo>
                  <a:lnTo>
                    <a:pt x="6160592" y="1208544"/>
                  </a:lnTo>
                  <a:lnTo>
                    <a:pt x="6104521" y="1208544"/>
                  </a:lnTo>
                  <a:lnTo>
                    <a:pt x="6104521" y="1153934"/>
                  </a:lnTo>
                  <a:lnTo>
                    <a:pt x="6328829" y="1153934"/>
                  </a:lnTo>
                  <a:lnTo>
                    <a:pt x="6328829" y="1099553"/>
                  </a:lnTo>
                  <a:lnTo>
                    <a:pt x="6328829" y="1099324"/>
                  </a:lnTo>
                  <a:lnTo>
                    <a:pt x="6328829" y="1044752"/>
                  </a:lnTo>
                  <a:lnTo>
                    <a:pt x="6272758" y="1044752"/>
                  </a:lnTo>
                  <a:lnTo>
                    <a:pt x="6272758" y="1099324"/>
                  </a:lnTo>
                  <a:lnTo>
                    <a:pt x="6216675" y="1099324"/>
                  </a:lnTo>
                  <a:lnTo>
                    <a:pt x="6216675" y="1044752"/>
                  </a:lnTo>
                  <a:lnTo>
                    <a:pt x="6160592" y="1044752"/>
                  </a:lnTo>
                  <a:lnTo>
                    <a:pt x="6160592" y="1099324"/>
                  </a:lnTo>
                  <a:lnTo>
                    <a:pt x="6104521" y="1099324"/>
                  </a:lnTo>
                  <a:lnTo>
                    <a:pt x="6104521" y="1044714"/>
                  </a:lnTo>
                  <a:lnTo>
                    <a:pt x="6328829" y="1044714"/>
                  </a:lnTo>
                  <a:lnTo>
                    <a:pt x="6328829" y="990104"/>
                  </a:lnTo>
                  <a:lnTo>
                    <a:pt x="6104521" y="990104"/>
                  </a:lnTo>
                  <a:lnTo>
                    <a:pt x="6104521" y="935494"/>
                  </a:lnTo>
                  <a:lnTo>
                    <a:pt x="6160592" y="935494"/>
                  </a:lnTo>
                  <a:lnTo>
                    <a:pt x="6160592" y="989952"/>
                  </a:lnTo>
                  <a:lnTo>
                    <a:pt x="6216675" y="989952"/>
                  </a:lnTo>
                  <a:lnTo>
                    <a:pt x="6216675" y="935494"/>
                  </a:lnTo>
                  <a:lnTo>
                    <a:pt x="6272758" y="935494"/>
                  </a:lnTo>
                  <a:lnTo>
                    <a:pt x="6272758" y="989952"/>
                  </a:lnTo>
                  <a:lnTo>
                    <a:pt x="6328829" y="989952"/>
                  </a:lnTo>
                  <a:lnTo>
                    <a:pt x="6328829" y="935494"/>
                  </a:lnTo>
                  <a:lnTo>
                    <a:pt x="6328829" y="935164"/>
                  </a:lnTo>
                  <a:lnTo>
                    <a:pt x="6328829" y="880884"/>
                  </a:lnTo>
                  <a:lnTo>
                    <a:pt x="6104521" y="880884"/>
                  </a:lnTo>
                  <a:lnTo>
                    <a:pt x="6104521" y="825004"/>
                  </a:lnTo>
                  <a:lnTo>
                    <a:pt x="6328829" y="825004"/>
                  </a:lnTo>
                  <a:lnTo>
                    <a:pt x="6328829" y="715784"/>
                  </a:lnTo>
                  <a:close/>
                </a:path>
                <a:path w="7515225" h="1321435">
                  <a:moveTo>
                    <a:pt x="6873773" y="882472"/>
                  </a:moveTo>
                  <a:lnTo>
                    <a:pt x="6819138" y="827709"/>
                  </a:lnTo>
                  <a:lnTo>
                    <a:pt x="6817677" y="826236"/>
                  </a:lnTo>
                  <a:lnTo>
                    <a:pt x="6761620" y="826236"/>
                  </a:lnTo>
                  <a:lnTo>
                    <a:pt x="6761620" y="1211287"/>
                  </a:lnTo>
                  <a:lnTo>
                    <a:pt x="6705549" y="1211287"/>
                  </a:lnTo>
                  <a:lnTo>
                    <a:pt x="6705549" y="1156474"/>
                  </a:lnTo>
                  <a:lnTo>
                    <a:pt x="6761620" y="1156474"/>
                  </a:lnTo>
                  <a:lnTo>
                    <a:pt x="6761620" y="1101674"/>
                  </a:lnTo>
                  <a:lnTo>
                    <a:pt x="6705549" y="1101674"/>
                  </a:lnTo>
                  <a:lnTo>
                    <a:pt x="6705549" y="1046899"/>
                  </a:lnTo>
                  <a:lnTo>
                    <a:pt x="6761620" y="1046899"/>
                  </a:lnTo>
                  <a:lnTo>
                    <a:pt x="6761620" y="992111"/>
                  </a:lnTo>
                  <a:lnTo>
                    <a:pt x="6705549" y="992111"/>
                  </a:lnTo>
                  <a:lnTo>
                    <a:pt x="6705549" y="937298"/>
                  </a:lnTo>
                  <a:lnTo>
                    <a:pt x="6761620" y="937298"/>
                  </a:lnTo>
                  <a:lnTo>
                    <a:pt x="6761620" y="826236"/>
                  </a:lnTo>
                  <a:lnTo>
                    <a:pt x="6761620" y="772922"/>
                  </a:lnTo>
                  <a:lnTo>
                    <a:pt x="6761620" y="718121"/>
                  </a:lnTo>
                  <a:lnTo>
                    <a:pt x="6761620" y="663321"/>
                  </a:lnTo>
                  <a:lnTo>
                    <a:pt x="6705549" y="553758"/>
                  </a:lnTo>
                  <a:lnTo>
                    <a:pt x="6705549" y="663321"/>
                  </a:lnTo>
                  <a:lnTo>
                    <a:pt x="6705549" y="718121"/>
                  </a:lnTo>
                  <a:lnTo>
                    <a:pt x="6705549" y="772922"/>
                  </a:lnTo>
                  <a:lnTo>
                    <a:pt x="6705549" y="827709"/>
                  </a:lnTo>
                  <a:lnTo>
                    <a:pt x="6649466" y="827709"/>
                  </a:lnTo>
                  <a:lnTo>
                    <a:pt x="6649466" y="1211287"/>
                  </a:lnTo>
                  <a:lnTo>
                    <a:pt x="6593395" y="1211287"/>
                  </a:lnTo>
                  <a:lnTo>
                    <a:pt x="6593395" y="1156474"/>
                  </a:lnTo>
                  <a:lnTo>
                    <a:pt x="6649466" y="1156474"/>
                  </a:lnTo>
                  <a:lnTo>
                    <a:pt x="6649466" y="1101674"/>
                  </a:lnTo>
                  <a:lnTo>
                    <a:pt x="6593395" y="1101674"/>
                  </a:lnTo>
                  <a:lnTo>
                    <a:pt x="6593395" y="1046899"/>
                  </a:lnTo>
                  <a:lnTo>
                    <a:pt x="6649466" y="1046899"/>
                  </a:lnTo>
                  <a:lnTo>
                    <a:pt x="6649466" y="992111"/>
                  </a:lnTo>
                  <a:lnTo>
                    <a:pt x="6593395" y="992111"/>
                  </a:lnTo>
                  <a:lnTo>
                    <a:pt x="6593395" y="937298"/>
                  </a:lnTo>
                  <a:lnTo>
                    <a:pt x="6649466" y="937298"/>
                  </a:lnTo>
                  <a:lnTo>
                    <a:pt x="6649466" y="827709"/>
                  </a:lnTo>
                  <a:lnTo>
                    <a:pt x="6649466" y="772922"/>
                  </a:lnTo>
                  <a:lnTo>
                    <a:pt x="6705549" y="772922"/>
                  </a:lnTo>
                  <a:lnTo>
                    <a:pt x="6705549" y="718121"/>
                  </a:lnTo>
                  <a:lnTo>
                    <a:pt x="6649466" y="718121"/>
                  </a:lnTo>
                  <a:lnTo>
                    <a:pt x="6649466" y="663321"/>
                  </a:lnTo>
                  <a:lnTo>
                    <a:pt x="6705549" y="663321"/>
                  </a:lnTo>
                  <a:lnTo>
                    <a:pt x="6705549" y="553758"/>
                  </a:lnTo>
                  <a:lnTo>
                    <a:pt x="6649466" y="553758"/>
                  </a:lnTo>
                  <a:lnTo>
                    <a:pt x="6649466" y="489000"/>
                  </a:lnTo>
                  <a:lnTo>
                    <a:pt x="6593395" y="489000"/>
                  </a:lnTo>
                  <a:lnTo>
                    <a:pt x="6593395" y="827709"/>
                  </a:lnTo>
                  <a:lnTo>
                    <a:pt x="6537325" y="827709"/>
                  </a:lnTo>
                  <a:lnTo>
                    <a:pt x="6537325" y="1211287"/>
                  </a:lnTo>
                  <a:lnTo>
                    <a:pt x="6481242" y="1211287"/>
                  </a:lnTo>
                  <a:lnTo>
                    <a:pt x="6481242" y="1156474"/>
                  </a:lnTo>
                  <a:lnTo>
                    <a:pt x="6537325" y="1156474"/>
                  </a:lnTo>
                  <a:lnTo>
                    <a:pt x="6537325" y="1101674"/>
                  </a:lnTo>
                  <a:lnTo>
                    <a:pt x="6481242" y="1101674"/>
                  </a:lnTo>
                  <a:lnTo>
                    <a:pt x="6481242" y="1046899"/>
                  </a:lnTo>
                  <a:lnTo>
                    <a:pt x="6537325" y="1046899"/>
                  </a:lnTo>
                  <a:lnTo>
                    <a:pt x="6537325" y="992111"/>
                  </a:lnTo>
                  <a:lnTo>
                    <a:pt x="6481242" y="992111"/>
                  </a:lnTo>
                  <a:lnTo>
                    <a:pt x="6481242" y="937298"/>
                  </a:lnTo>
                  <a:lnTo>
                    <a:pt x="6537325" y="937298"/>
                  </a:lnTo>
                  <a:lnTo>
                    <a:pt x="6537325" y="827709"/>
                  </a:lnTo>
                  <a:lnTo>
                    <a:pt x="6537325" y="772922"/>
                  </a:lnTo>
                  <a:lnTo>
                    <a:pt x="6593395" y="772922"/>
                  </a:lnTo>
                  <a:lnTo>
                    <a:pt x="6593395" y="718121"/>
                  </a:lnTo>
                  <a:lnTo>
                    <a:pt x="6537325" y="718121"/>
                  </a:lnTo>
                  <a:lnTo>
                    <a:pt x="6537325" y="663321"/>
                  </a:lnTo>
                  <a:lnTo>
                    <a:pt x="6593395" y="663321"/>
                  </a:lnTo>
                  <a:lnTo>
                    <a:pt x="6593395" y="553758"/>
                  </a:lnTo>
                  <a:lnTo>
                    <a:pt x="6537211" y="553758"/>
                  </a:lnTo>
                  <a:lnTo>
                    <a:pt x="6481242" y="663321"/>
                  </a:lnTo>
                  <a:lnTo>
                    <a:pt x="6481242" y="826236"/>
                  </a:lnTo>
                  <a:lnTo>
                    <a:pt x="6425158" y="826236"/>
                  </a:lnTo>
                  <a:lnTo>
                    <a:pt x="6369088" y="882472"/>
                  </a:lnTo>
                  <a:lnTo>
                    <a:pt x="6369075" y="1320850"/>
                  </a:lnTo>
                  <a:lnTo>
                    <a:pt x="6873773" y="1320850"/>
                  </a:lnTo>
                  <a:lnTo>
                    <a:pt x="6873773" y="1211287"/>
                  </a:lnTo>
                  <a:lnTo>
                    <a:pt x="6873773" y="1156474"/>
                  </a:lnTo>
                  <a:lnTo>
                    <a:pt x="6873773" y="1101674"/>
                  </a:lnTo>
                  <a:lnTo>
                    <a:pt x="6873773" y="1046899"/>
                  </a:lnTo>
                  <a:lnTo>
                    <a:pt x="6873773" y="992111"/>
                  </a:lnTo>
                  <a:lnTo>
                    <a:pt x="6873773" y="937298"/>
                  </a:lnTo>
                  <a:lnTo>
                    <a:pt x="6873773" y="882472"/>
                  </a:lnTo>
                  <a:close/>
                </a:path>
                <a:path w="7515225" h="1321435">
                  <a:moveTo>
                    <a:pt x="7194385" y="825995"/>
                  </a:moveTo>
                  <a:lnTo>
                    <a:pt x="7194372" y="766737"/>
                  </a:lnTo>
                  <a:lnTo>
                    <a:pt x="7194372" y="711936"/>
                  </a:lnTo>
                  <a:lnTo>
                    <a:pt x="7194372" y="657148"/>
                  </a:lnTo>
                  <a:lnTo>
                    <a:pt x="7194372" y="273596"/>
                  </a:lnTo>
                  <a:lnTo>
                    <a:pt x="7138340" y="256794"/>
                  </a:lnTo>
                  <a:lnTo>
                    <a:pt x="7138340" y="1209535"/>
                  </a:lnTo>
                  <a:lnTo>
                    <a:pt x="7082256" y="1209535"/>
                  </a:lnTo>
                  <a:lnTo>
                    <a:pt x="7082256" y="1154734"/>
                  </a:lnTo>
                  <a:lnTo>
                    <a:pt x="7138340" y="1154734"/>
                  </a:lnTo>
                  <a:lnTo>
                    <a:pt x="7138340" y="1099972"/>
                  </a:lnTo>
                  <a:lnTo>
                    <a:pt x="7082256" y="1099972"/>
                  </a:lnTo>
                  <a:lnTo>
                    <a:pt x="7082256" y="1045171"/>
                  </a:lnTo>
                  <a:lnTo>
                    <a:pt x="7138340" y="1045171"/>
                  </a:lnTo>
                  <a:lnTo>
                    <a:pt x="7138340" y="990346"/>
                  </a:lnTo>
                  <a:lnTo>
                    <a:pt x="7082256" y="990346"/>
                  </a:lnTo>
                  <a:lnTo>
                    <a:pt x="7082256" y="935583"/>
                  </a:lnTo>
                  <a:lnTo>
                    <a:pt x="7138340" y="935583"/>
                  </a:lnTo>
                  <a:lnTo>
                    <a:pt x="7138340" y="880795"/>
                  </a:lnTo>
                  <a:lnTo>
                    <a:pt x="7082256" y="880795"/>
                  </a:lnTo>
                  <a:lnTo>
                    <a:pt x="7082256" y="825995"/>
                  </a:lnTo>
                  <a:lnTo>
                    <a:pt x="7138340" y="825995"/>
                  </a:lnTo>
                  <a:lnTo>
                    <a:pt x="7138340" y="766737"/>
                  </a:lnTo>
                  <a:lnTo>
                    <a:pt x="7082256" y="766737"/>
                  </a:lnTo>
                  <a:lnTo>
                    <a:pt x="7082256" y="711936"/>
                  </a:lnTo>
                  <a:lnTo>
                    <a:pt x="7138340" y="711936"/>
                  </a:lnTo>
                  <a:lnTo>
                    <a:pt x="7138340" y="657148"/>
                  </a:lnTo>
                  <a:lnTo>
                    <a:pt x="7082256" y="657148"/>
                  </a:lnTo>
                  <a:lnTo>
                    <a:pt x="7082256" y="602361"/>
                  </a:lnTo>
                  <a:lnTo>
                    <a:pt x="7138340" y="602361"/>
                  </a:lnTo>
                  <a:lnTo>
                    <a:pt x="7138340" y="547560"/>
                  </a:lnTo>
                  <a:lnTo>
                    <a:pt x="7082256" y="547560"/>
                  </a:lnTo>
                  <a:lnTo>
                    <a:pt x="7082256" y="492760"/>
                  </a:lnTo>
                  <a:lnTo>
                    <a:pt x="7138340" y="492760"/>
                  </a:lnTo>
                  <a:lnTo>
                    <a:pt x="7138340" y="437972"/>
                  </a:lnTo>
                  <a:lnTo>
                    <a:pt x="7082256" y="437972"/>
                  </a:lnTo>
                  <a:lnTo>
                    <a:pt x="7082256" y="383184"/>
                  </a:lnTo>
                  <a:lnTo>
                    <a:pt x="7138340" y="383184"/>
                  </a:lnTo>
                  <a:lnTo>
                    <a:pt x="7138340" y="256794"/>
                  </a:lnTo>
                  <a:lnTo>
                    <a:pt x="7133996" y="255485"/>
                  </a:lnTo>
                  <a:lnTo>
                    <a:pt x="7133996" y="217157"/>
                  </a:lnTo>
                  <a:lnTo>
                    <a:pt x="7026199" y="217157"/>
                  </a:lnTo>
                  <a:lnTo>
                    <a:pt x="7026199" y="1209535"/>
                  </a:lnTo>
                  <a:lnTo>
                    <a:pt x="6970103" y="1209535"/>
                  </a:lnTo>
                  <a:lnTo>
                    <a:pt x="6970103" y="1154734"/>
                  </a:lnTo>
                  <a:lnTo>
                    <a:pt x="7026199" y="1154734"/>
                  </a:lnTo>
                  <a:lnTo>
                    <a:pt x="7026199" y="1099972"/>
                  </a:lnTo>
                  <a:lnTo>
                    <a:pt x="6970103" y="1099972"/>
                  </a:lnTo>
                  <a:lnTo>
                    <a:pt x="6970103" y="1045171"/>
                  </a:lnTo>
                  <a:lnTo>
                    <a:pt x="7026199" y="1045171"/>
                  </a:lnTo>
                  <a:lnTo>
                    <a:pt x="7026199" y="990346"/>
                  </a:lnTo>
                  <a:lnTo>
                    <a:pt x="6970103" y="990346"/>
                  </a:lnTo>
                  <a:lnTo>
                    <a:pt x="6970103" y="935583"/>
                  </a:lnTo>
                  <a:lnTo>
                    <a:pt x="7026199" y="935583"/>
                  </a:lnTo>
                  <a:lnTo>
                    <a:pt x="7026199" y="880795"/>
                  </a:lnTo>
                  <a:lnTo>
                    <a:pt x="6970103" y="880795"/>
                  </a:lnTo>
                  <a:lnTo>
                    <a:pt x="6970103" y="825995"/>
                  </a:lnTo>
                  <a:lnTo>
                    <a:pt x="7026199" y="825995"/>
                  </a:lnTo>
                  <a:lnTo>
                    <a:pt x="7026199" y="766737"/>
                  </a:lnTo>
                  <a:lnTo>
                    <a:pt x="6970103" y="766737"/>
                  </a:lnTo>
                  <a:lnTo>
                    <a:pt x="6970103" y="711936"/>
                  </a:lnTo>
                  <a:lnTo>
                    <a:pt x="7026199" y="711936"/>
                  </a:lnTo>
                  <a:lnTo>
                    <a:pt x="7026199" y="657148"/>
                  </a:lnTo>
                  <a:lnTo>
                    <a:pt x="6970103" y="657148"/>
                  </a:lnTo>
                  <a:lnTo>
                    <a:pt x="6970103" y="602361"/>
                  </a:lnTo>
                  <a:lnTo>
                    <a:pt x="7026199" y="602361"/>
                  </a:lnTo>
                  <a:lnTo>
                    <a:pt x="7026199" y="547560"/>
                  </a:lnTo>
                  <a:lnTo>
                    <a:pt x="6970103" y="547560"/>
                  </a:lnTo>
                  <a:lnTo>
                    <a:pt x="6970103" y="492760"/>
                  </a:lnTo>
                  <a:lnTo>
                    <a:pt x="7026199" y="492760"/>
                  </a:lnTo>
                  <a:lnTo>
                    <a:pt x="7026199" y="437972"/>
                  </a:lnTo>
                  <a:lnTo>
                    <a:pt x="6970103" y="437972"/>
                  </a:lnTo>
                  <a:lnTo>
                    <a:pt x="6970103" y="383184"/>
                  </a:lnTo>
                  <a:lnTo>
                    <a:pt x="7026199" y="383184"/>
                  </a:lnTo>
                  <a:lnTo>
                    <a:pt x="7026199" y="217157"/>
                  </a:lnTo>
                  <a:lnTo>
                    <a:pt x="7006171" y="217157"/>
                  </a:lnTo>
                  <a:lnTo>
                    <a:pt x="6914020" y="189534"/>
                  </a:lnTo>
                  <a:lnTo>
                    <a:pt x="6914020" y="1319110"/>
                  </a:lnTo>
                  <a:lnTo>
                    <a:pt x="7194385" y="1319110"/>
                  </a:lnTo>
                  <a:lnTo>
                    <a:pt x="7194385" y="1209535"/>
                  </a:lnTo>
                  <a:lnTo>
                    <a:pt x="7194385" y="1154734"/>
                  </a:lnTo>
                  <a:lnTo>
                    <a:pt x="7194385" y="880795"/>
                  </a:lnTo>
                  <a:lnTo>
                    <a:pt x="7194385" y="825995"/>
                  </a:lnTo>
                  <a:close/>
                </a:path>
                <a:path w="7515225" h="1321435">
                  <a:moveTo>
                    <a:pt x="7515060" y="826909"/>
                  </a:moveTo>
                  <a:lnTo>
                    <a:pt x="7234682" y="826909"/>
                  </a:lnTo>
                  <a:lnTo>
                    <a:pt x="7234682" y="936129"/>
                  </a:lnTo>
                  <a:lnTo>
                    <a:pt x="7234682" y="990739"/>
                  </a:lnTo>
                  <a:lnTo>
                    <a:pt x="7234682" y="1318399"/>
                  </a:lnTo>
                  <a:lnTo>
                    <a:pt x="7515060" y="1318399"/>
                  </a:lnTo>
                  <a:lnTo>
                    <a:pt x="7515060" y="1101229"/>
                  </a:lnTo>
                  <a:lnTo>
                    <a:pt x="7458938" y="1101229"/>
                  </a:lnTo>
                  <a:lnTo>
                    <a:pt x="7458938" y="1155839"/>
                  </a:lnTo>
                  <a:lnTo>
                    <a:pt x="7458938" y="1210449"/>
                  </a:lnTo>
                  <a:lnTo>
                    <a:pt x="7402906" y="1210449"/>
                  </a:lnTo>
                  <a:lnTo>
                    <a:pt x="7402906" y="1155839"/>
                  </a:lnTo>
                  <a:lnTo>
                    <a:pt x="7458938" y="1155839"/>
                  </a:lnTo>
                  <a:lnTo>
                    <a:pt x="7458938" y="1101229"/>
                  </a:lnTo>
                  <a:lnTo>
                    <a:pt x="7346848" y="1101229"/>
                  </a:lnTo>
                  <a:lnTo>
                    <a:pt x="7346848" y="1155839"/>
                  </a:lnTo>
                  <a:lnTo>
                    <a:pt x="7346848" y="1210449"/>
                  </a:lnTo>
                  <a:lnTo>
                    <a:pt x="7290765" y="1210449"/>
                  </a:lnTo>
                  <a:lnTo>
                    <a:pt x="7290765" y="1155839"/>
                  </a:lnTo>
                  <a:lnTo>
                    <a:pt x="7346848" y="1155839"/>
                  </a:lnTo>
                  <a:lnTo>
                    <a:pt x="7346848" y="1101229"/>
                  </a:lnTo>
                  <a:lnTo>
                    <a:pt x="7290765" y="1101229"/>
                  </a:lnTo>
                  <a:lnTo>
                    <a:pt x="7290765" y="1046619"/>
                  </a:lnTo>
                  <a:lnTo>
                    <a:pt x="7346848" y="1046619"/>
                  </a:lnTo>
                  <a:lnTo>
                    <a:pt x="7346848" y="1100886"/>
                  </a:lnTo>
                  <a:lnTo>
                    <a:pt x="7402906" y="1100886"/>
                  </a:lnTo>
                  <a:lnTo>
                    <a:pt x="7402906" y="1046619"/>
                  </a:lnTo>
                  <a:lnTo>
                    <a:pt x="7458938" y="1046619"/>
                  </a:lnTo>
                  <a:lnTo>
                    <a:pt x="7458938" y="1100886"/>
                  </a:lnTo>
                  <a:lnTo>
                    <a:pt x="7515060" y="1100886"/>
                  </a:lnTo>
                  <a:lnTo>
                    <a:pt x="7515060" y="936536"/>
                  </a:lnTo>
                  <a:lnTo>
                    <a:pt x="7458938" y="936536"/>
                  </a:lnTo>
                  <a:lnTo>
                    <a:pt x="7458938" y="990739"/>
                  </a:lnTo>
                  <a:lnTo>
                    <a:pt x="7402906" y="990739"/>
                  </a:lnTo>
                  <a:lnTo>
                    <a:pt x="7402906" y="936536"/>
                  </a:lnTo>
                  <a:lnTo>
                    <a:pt x="7346848" y="936536"/>
                  </a:lnTo>
                  <a:lnTo>
                    <a:pt x="7346848" y="990739"/>
                  </a:lnTo>
                  <a:lnTo>
                    <a:pt x="7290765" y="990739"/>
                  </a:lnTo>
                  <a:lnTo>
                    <a:pt x="7290765" y="936129"/>
                  </a:lnTo>
                  <a:lnTo>
                    <a:pt x="7515060" y="936129"/>
                  </a:lnTo>
                  <a:lnTo>
                    <a:pt x="7515060" y="826909"/>
                  </a:lnTo>
                  <a:close/>
                </a:path>
              </a:pathLst>
            </a:custGeom>
            <a:solidFill>
              <a:srgbClr val="089EC8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1052" y="1657816"/>
              <a:ext cx="137995" cy="18763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43006" y="1574995"/>
              <a:ext cx="169628" cy="23064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6240725" y="1615226"/>
              <a:ext cx="1593215" cy="798830"/>
            </a:xfrm>
            <a:custGeom>
              <a:avLst/>
              <a:gdLst/>
              <a:ahLst/>
              <a:cxnLst/>
              <a:rect l="l" t="t" r="r" b="b"/>
              <a:pathLst>
                <a:path w="1593215" h="798830">
                  <a:moveTo>
                    <a:pt x="799839" y="711200"/>
                  </a:moveTo>
                  <a:lnTo>
                    <a:pt x="705381" y="711200"/>
                  </a:lnTo>
                  <a:lnTo>
                    <a:pt x="705381" y="798830"/>
                  </a:lnTo>
                  <a:lnTo>
                    <a:pt x="799839" y="798830"/>
                  </a:lnTo>
                  <a:lnTo>
                    <a:pt x="799839" y="767080"/>
                  </a:lnTo>
                  <a:lnTo>
                    <a:pt x="737412" y="767080"/>
                  </a:lnTo>
                  <a:lnTo>
                    <a:pt x="737412" y="736600"/>
                  </a:lnTo>
                  <a:lnTo>
                    <a:pt x="799839" y="736600"/>
                  </a:lnTo>
                  <a:lnTo>
                    <a:pt x="799839" y="711200"/>
                  </a:lnTo>
                  <a:close/>
                </a:path>
                <a:path w="1593215" h="798830">
                  <a:moveTo>
                    <a:pt x="1240632" y="623570"/>
                  </a:moveTo>
                  <a:lnTo>
                    <a:pt x="1146101" y="623570"/>
                  </a:lnTo>
                  <a:lnTo>
                    <a:pt x="1146101" y="798830"/>
                  </a:lnTo>
                  <a:lnTo>
                    <a:pt x="1240632" y="798830"/>
                  </a:lnTo>
                  <a:lnTo>
                    <a:pt x="1240632" y="767080"/>
                  </a:lnTo>
                  <a:lnTo>
                    <a:pt x="1178131" y="767080"/>
                  </a:lnTo>
                  <a:lnTo>
                    <a:pt x="1178131" y="736600"/>
                  </a:lnTo>
                  <a:lnTo>
                    <a:pt x="1240632" y="736600"/>
                  </a:lnTo>
                  <a:lnTo>
                    <a:pt x="1240632" y="679450"/>
                  </a:lnTo>
                  <a:lnTo>
                    <a:pt x="1178152" y="679450"/>
                  </a:lnTo>
                  <a:lnTo>
                    <a:pt x="1178152" y="648970"/>
                  </a:lnTo>
                  <a:lnTo>
                    <a:pt x="1240632" y="648970"/>
                  </a:lnTo>
                  <a:lnTo>
                    <a:pt x="1240632" y="623570"/>
                  </a:lnTo>
                  <a:close/>
                </a:path>
                <a:path w="1593215" h="798830">
                  <a:moveTo>
                    <a:pt x="799839" y="736600"/>
                  </a:moveTo>
                  <a:lnTo>
                    <a:pt x="767589" y="736600"/>
                  </a:lnTo>
                  <a:lnTo>
                    <a:pt x="767589" y="767080"/>
                  </a:lnTo>
                  <a:lnTo>
                    <a:pt x="799839" y="767080"/>
                  </a:lnTo>
                  <a:lnTo>
                    <a:pt x="799839" y="736600"/>
                  </a:lnTo>
                  <a:close/>
                </a:path>
                <a:path w="1593215" h="798830">
                  <a:moveTo>
                    <a:pt x="1240632" y="736600"/>
                  </a:moveTo>
                  <a:lnTo>
                    <a:pt x="1208382" y="736600"/>
                  </a:lnTo>
                  <a:lnTo>
                    <a:pt x="1208382" y="767080"/>
                  </a:lnTo>
                  <a:lnTo>
                    <a:pt x="1240632" y="767080"/>
                  </a:lnTo>
                  <a:lnTo>
                    <a:pt x="1240632" y="736600"/>
                  </a:lnTo>
                  <a:close/>
                </a:path>
                <a:path w="1593215" h="798830">
                  <a:moveTo>
                    <a:pt x="1064355" y="623570"/>
                  </a:moveTo>
                  <a:lnTo>
                    <a:pt x="528957" y="623570"/>
                  </a:lnTo>
                  <a:lnTo>
                    <a:pt x="528957" y="711200"/>
                  </a:lnTo>
                  <a:lnTo>
                    <a:pt x="1064355" y="711200"/>
                  </a:lnTo>
                  <a:lnTo>
                    <a:pt x="1064355" y="679450"/>
                  </a:lnTo>
                  <a:lnTo>
                    <a:pt x="561134" y="679450"/>
                  </a:lnTo>
                  <a:lnTo>
                    <a:pt x="561134" y="648970"/>
                  </a:lnTo>
                  <a:lnTo>
                    <a:pt x="1064355" y="648970"/>
                  </a:lnTo>
                  <a:lnTo>
                    <a:pt x="1064355" y="623570"/>
                  </a:lnTo>
                  <a:close/>
                </a:path>
                <a:path w="1593215" h="798830">
                  <a:moveTo>
                    <a:pt x="649226" y="648970"/>
                  </a:moveTo>
                  <a:lnTo>
                    <a:pt x="591311" y="648970"/>
                  </a:lnTo>
                  <a:lnTo>
                    <a:pt x="591311" y="679450"/>
                  </a:lnTo>
                  <a:lnTo>
                    <a:pt x="649226" y="679450"/>
                  </a:lnTo>
                  <a:lnTo>
                    <a:pt x="649226" y="648970"/>
                  </a:lnTo>
                  <a:close/>
                </a:path>
                <a:path w="1593215" h="798830">
                  <a:moveTo>
                    <a:pt x="737338" y="648970"/>
                  </a:moveTo>
                  <a:lnTo>
                    <a:pt x="679403" y="648970"/>
                  </a:lnTo>
                  <a:lnTo>
                    <a:pt x="679403" y="679450"/>
                  </a:lnTo>
                  <a:lnTo>
                    <a:pt x="737338" y="679450"/>
                  </a:lnTo>
                  <a:lnTo>
                    <a:pt x="737338" y="648970"/>
                  </a:lnTo>
                  <a:close/>
                </a:path>
                <a:path w="1593215" h="798830">
                  <a:moveTo>
                    <a:pt x="825524" y="648970"/>
                  </a:moveTo>
                  <a:lnTo>
                    <a:pt x="767631" y="648970"/>
                  </a:lnTo>
                  <a:lnTo>
                    <a:pt x="767631" y="679450"/>
                  </a:lnTo>
                  <a:lnTo>
                    <a:pt x="825524" y="679450"/>
                  </a:lnTo>
                  <a:lnTo>
                    <a:pt x="825524" y="648970"/>
                  </a:lnTo>
                  <a:close/>
                </a:path>
                <a:path w="1593215" h="798830">
                  <a:moveTo>
                    <a:pt x="913752" y="648970"/>
                  </a:moveTo>
                  <a:lnTo>
                    <a:pt x="855785" y="648970"/>
                  </a:lnTo>
                  <a:lnTo>
                    <a:pt x="855743" y="679450"/>
                  </a:lnTo>
                  <a:lnTo>
                    <a:pt x="913752" y="679450"/>
                  </a:lnTo>
                  <a:lnTo>
                    <a:pt x="913752" y="648970"/>
                  </a:lnTo>
                  <a:close/>
                </a:path>
                <a:path w="1593215" h="798830">
                  <a:moveTo>
                    <a:pt x="1001854" y="648970"/>
                  </a:moveTo>
                  <a:lnTo>
                    <a:pt x="943929" y="648970"/>
                  </a:lnTo>
                  <a:lnTo>
                    <a:pt x="943929" y="679450"/>
                  </a:lnTo>
                  <a:lnTo>
                    <a:pt x="1001854" y="679450"/>
                  </a:lnTo>
                  <a:lnTo>
                    <a:pt x="1001854" y="648970"/>
                  </a:lnTo>
                  <a:close/>
                </a:path>
                <a:path w="1593215" h="798830">
                  <a:moveTo>
                    <a:pt x="1064355" y="648970"/>
                  </a:moveTo>
                  <a:lnTo>
                    <a:pt x="1032031" y="648970"/>
                  </a:lnTo>
                  <a:lnTo>
                    <a:pt x="1032031" y="679450"/>
                  </a:lnTo>
                  <a:lnTo>
                    <a:pt x="1064355" y="679450"/>
                  </a:lnTo>
                  <a:lnTo>
                    <a:pt x="1064355" y="648970"/>
                  </a:lnTo>
                  <a:close/>
                </a:path>
                <a:path w="1593215" h="798830">
                  <a:moveTo>
                    <a:pt x="1240632" y="648970"/>
                  </a:moveTo>
                  <a:lnTo>
                    <a:pt x="1208402" y="648970"/>
                  </a:lnTo>
                  <a:lnTo>
                    <a:pt x="1208402" y="679450"/>
                  </a:lnTo>
                  <a:lnTo>
                    <a:pt x="1240632" y="679450"/>
                  </a:lnTo>
                  <a:lnTo>
                    <a:pt x="1240632" y="648970"/>
                  </a:lnTo>
                  <a:close/>
                </a:path>
                <a:path w="1593215" h="798830">
                  <a:moveTo>
                    <a:pt x="1328786" y="534670"/>
                  </a:moveTo>
                  <a:lnTo>
                    <a:pt x="264609" y="534670"/>
                  </a:lnTo>
                  <a:lnTo>
                    <a:pt x="264609" y="623570"/>
                  </a:lnTo>
                  <a:lnTo>
                    <a:pt x="1328786" y="623570"/>
                  </a:lnTo>
                  <a:lnTo>
                    <a:pt x="1328786" y="590550"/>
                  </a:lnTo>
                  <a:lnTo>
                    <a:pt x="296608" y="590550"/>
                  </a:lnTo>
                  <a:lnTo>
                    <a:pt x="296608" y="561340"/>
                  </a:lnTo>
                  <a:lnTo>
                    <a:pt x="1328786" y="561340"/>
                  </a:lnTo>
                  <a:lnTo>
                    <a:pt x="1328786" y="534670"/>
                  </a:lnTo>
                  <a:close/>
                </a:path>
                <a:path w="1593215" h="798830">
                  <a:moveTo>
                    <a:pt x="384763" y="561340"/>
                  </a:moveTo>
                  <a:lnTo>
                    <a:pt x="326785" y="561340"/>
                  </a:lnTo>
                  <a:lnTo>
                    <a:pt x="326785" y="590550"/>
                  </a:lnTo>
                  <a:lnTo>
                    <a:pt x="384763" y="590550"/>
                  </a:lnTo>
                  <a:lnTo>
                    <a:pt x="384763" y="561340"/>
                  </a:lnTo>
                  <a:close/>
                </a:path>
                <a:path w="1593215" h="798830">
                  <a:moveTo>
                    <a:pt x="472938" y="561340"/>
                  </a:moveTo>
                  <a:lnTo>
                    <a:pt x="415013" y="561340"/>
                  </a:lnTo>
                  <a:lnTo>
                    <a:pt x="415013" y="590550"/>
                  </a:lnTo>
                  <a:lnTo>
                    <a:pt x="472938" y="590550"/>
                  </a:lnTo>
                  <a:lnTo>
                    <a:pt x="472938" y="561340"/>
                  </a:lnTo>
                  <a:close/>
                </a:path>
                <a:path w="1593215" h="798830">
                  <a:moveTo>
                    <a:pt x="561092" y="561340"/>
                  </a:moveTo>
                  <a:lnTo>
                    <a:pt x="503115" y="561340"/>
                  </a:lnTo>
                  <a:lnTo>
                    <a:pt x="503115" y="590550"/>
                  </a:lnTo>
                  <a:lnTo>
                    <a:pt x="561166" y="590550"/>
                  </a:lnTo>
                  <a:lnTo>
                    <a:pt x="561092" y="561340"/>
                  </a:lnTo>
                  <a:close/>
                </a:path>
                <a:path w="1593215" h="798830">
                  <a:moveTo>
                    <a:pt x="649257" y="561340"/>
                  </a:moveTo>
                  <a:lnTo>
                    <a:pt x="591343" y="561340"/>
                  </a:lnTo>
                  <a:lnTo>
                    <a:pt x="591343" y="590550"/>
                  </a:lnTo>
                  <a:lnTo>
                    <a:pt x="649257" y="590550"/>
                  </a:lnTo>
                  <a:lnTo>
                    <a:pt x="649257" y="561340"/>
                  </a:lnTo>
                  <a:close/>
                </a:path>
                <a:path w="1593215" h="798830">
                  <a:moveTo>
                    <a:pt x="737380" y="561340"/>
                  </a:moveTo>
                  <a:lnTo>
                    <a:pt x="679434" y="561340"/>
                  </a:lnTo>
                  <a:lnTo>
                    <a:pt x="679434" y="590550"/>
                  </a:lnTo>
                  <a:lnTo>
                    <a:pt x="737380" y="590550"/>
                  </a:lnTo>
                  <a:lnTo>
                    <a:pt x="737380" y="561340"/>
                  </a:lnTo>
                  <a:close/>
                </a:path>
                <a:path w="1593215" h="798830">
                  <a:moveTo>
                    <a:pt x="825556" y="561340"/>
                  </a:moveTo>
                  <a:lnTo>
                    <a:pt x="767631" y="561340"/>
                  </a:lnTo>
                  <a:lnTo>
                    <a:pt x="767631" y="590550"/>
                  </a:lnTo>
                  <a:lnTo>
                    <a:pt x="825556" y="590550"/>
                  </a:lnTo>
                  <a:lnTo>
                    <a:pt x="825556" y="561340"/>
                  </a:lnTo>
                  <a:close/>
                </a:path>
                <a:path w="1593215" h="798830">
                  <a:moveTo>
                    <a:pt x="913710" y="561340"/>
                  </a:moveTo>
                  <a:lnTo>
                    <a:pt x="855848" y="561340"/>
                  </a:lnTo>
                  <a:lnTo>
                    <a:pt x="855848" y="590550"/>
                  </a:lnTo>
                  <a:lnTo>
                    <a:pt x="913710" y="590550"/>
                  </a:lnTo>
                  <a:lnTo>
                    <a:pt x="913710" y="561340"/>
                  </a:lnTo>
                  <a:close/>
                </a:path>
                <a:path w="1593215" h="798830">
                  <a:moveTo>
                    <a:pt x="1001770" y="561340"/>
                  </a:moveTo>
                  <a:lnTo>
                    <a:pt x="943845" y="561340"/>
                  </a:lnTo>
                  <a:lnTo>
                    <a:pt x="943929" y="590550"/>
                  </a:lnTo>
                  <a:lnTo>
                    <a:pt x="1001770" y="590550"/>
                  </a:lnTo>
                  <a:lnTo>
                    <a:pt x="1001770" y="561340"/>
                  </a:lnTo>
                  <a:close/>
                </a:path>
                <a:path w="1593215" h="798830">
                  <a:moveTo>
                    <a:pt x="1090008" y="561340"/>
                  </a:moveTo>
                  <a:lnTo>
                    <a:pt x="1032062" y="561340"/>
                  </a:lnTo>
                  <a:lnTo>
                    <a:pt x="1032062" y="590550"/>
                  </a:lnTo>
                  <a:lnTo>
                    <a:pt x="1090008" y="590550"/>
                  </a:lnTo>
                  <a:lnTo>
                    <a:pt x="1090008" y="561340"/>
                  </a:lnTo>
                  <a:close/>
                </a:path>
                <a:path w="1593215" h="798830">
                  <a:moveTo>
                    <a:pt x="1178110" y="561340"/>
                  </a:moveTo>
                  <a:lnTo>
                    <a:pt x="1120217" y="561340"/>
                  </a:lnTo>
                  <a:lnTo>
                    <a:pt x="1120217" y="590550"/>
                  </a:lnTo>
                  <a:lnTo>
                    <a:pt x="1178110" y="590550"/>
                  </a:lnTo>
                  <a:lnTo>
                    <a:pt x="1178110" y="561340"/>
                  </a:lnTo>
                  <a:close/>
                </a:path>
                <a:path w="1593215" h="798830">
                  <a:moveTo>
                    <a:pt x="1266338" y="561340"/>
                  </a:moveTo>
                  <a:lnTo>
                    <a:pt x="1208402" y="561340"/>
                  </a:lnTo>
                  <a:lnTo>
                    <a:pt x="1208402" y="590550"/>
                  </a:lnTo>
                  <a:lnTo>
                    <a:pt x="1266338" y="590550"/>
                  </a:lnTo>
                  <a:lnTo>
                    <a:pt x="1266338" y="561340"/>
                  </a:lnTo>
                  <a:close/>
                </a:path>
                <a:path w="1593215" h="798830">
                  <a:moveTo>
                    <a:pt x="1328786" y="561340"/>
                  </a:moveTo>
                  <a:lnTo>
                    <a:pt x="1296473" y="561340"/>
                  </a:lnTo>
                  <a:lnTo>
                    <a:pt x="1296473" y="590550"/>
                  </a:lnTo>
                  <a:lnTo>
                    <a:pt x="1328786" y="590550"/>
                  </a:lnTo>
                  <a:lnTo>
                    <a:pt x="1328786" y="561340"/>
                  </a:lnTo>
                  <a:close/>
                </a:path>
                <a:path w="1593215" h="798830">
                  <a:moveTo>
                    <a:pt x="976033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88227" y="93980"/>
                  </a:lnTo>
                  <a:lnTo>
                    <a:pt x="88196" y="447040"/>
                  </a:lnTo>
                  <a:lnTo>
                    <a:pt x="176455" y="447040"/>
                  </a:lnTo>
                  <a:lnTo>
                    <a:pt x="176455" y="534670"/>
                  </a:lnTo>
                  <a:lnTo>
                    <a:pt x="1416930" y="534670"/>
                  </a:lnTo>
                  <a:lnTo>
                    <a:pt x="1416930" y="502920"/>
                  </a:lnTo>
                  <a:lnTo>
                    <a:pt x="208517" y="502920"/>
                  </a:lnTo>
                  <a:lnTo>
                    <a:pt x="208517" y="472440"/>
                  </a:lnTo>
                  <a:lnTo>
                    <a:pt x="1416930" y="472440"/>
                  </a:lnTo>
                  <a:lnTo>
                    <a:pt x="1416930" y="415290"/>
                  </a:lnTo>
                  <a:lnTo>
                    <a:pt x="120320" y="415290"/>
                  </a:lnTo>
                  <a:lnTo>
                    <a:pt x="120320" y="384810"/>
                  </a:lnTo>
                  <a:lnTo>
                    <a:pt x="1416930" y="384810"/>
                  </a:lnTo>
                  <a:lnTo>
                    <a:pt x="1416930" y="358140"/>
                  </a:lnTo>
                  <a:lnTo>
                    <a:pt x="1505085" y="358140"/>
                  </a:lnTo>
                  <a:lnTo>
                    <a:pt x="1505085" y="326390"/>
                  </a:lnTo>
                  <a:lnTo>
                    <a:pt x="120237" y="326390"/>
                  </a:lnTo>
                  <a:lnTo>
                    <a:pt x="120237" y="295910"/>
                  </a:lnTo>
                  <a:lnTo>
                    <a:pt x="1505085" y="295910"/>
                  </a:lnTo>
                  <a:lnTo>
                    <a:pt x="1505085" y="270510"/>
                  </a:lnTo>
                  <a:lnTo>
                    <a:pt x="1593155" y="270510"/>
                  </a:lnTo>
                  <a:lnTo>
                    <a:pt x="1593155" y="264160"/>
                  </a:lnTo>
                  <a:lnTo>
                    <a:pt x="1152488" y="264160"/>
                  </a:lnTo>
                  <a:lnTo>
                    <a:pt x="1152483" y="238760"/>
                  </a:lnTo>
                  <a:lnTo>
                    <a:pt x="120320" y="238760"/>
                  </a:lnTo>
                  <a:lnTo>
                    <a:pt x="120320" y="208280"/>
                  </a:lnTo>
                  <a:lnTo>
                    <a:pt x="1152478" y="208280"/>
                  </a:lnTo>
                  <a:lnTo>
                    <a:pt x="1152468" y="149860"/>
                  </a:lnTo>
                  <a:lnTo>
                    <a:pt x="120279" y="149860"/>
                  </a:lnTo>
                  <a:lnTo>
                    <a:pt x="120279" y="120650"/>
                  </a:lnTo>
                  <a:lnTo>
                    <a:pt x="1152462" y="120650"/>
                  </a:lnTo>
                  <a:lnTo>
                    <a:pt x="1152457" y="87630"/>
                  </a:lnTo>
                  <a:lnTo>
                    <a:pt x="976033" y="87630"/>
                  </a:lnTo>
                  <a:lnTo>
                    <a:pt x="976033" y="62230"/>
                  </a:lnTo>
                  <a:lnTo>
                    <a:pt x="32166" y="62230"/>
                  </a:lnTo>
                  <a:lnTo>
                    <a:pt x="32166" y="31750"/>
                  </a:lnTo>
                  <a:lnTo>
                    <a:pt x="976033" y="31750"/>
                  </a:lnTo>
                  <a:lnTo>
                    <a:pt x="976033" y="0"/>
                  </a:lnTo>
                  <a:close/>
                </a:path>
                <a:path w="1593215" h="798830">
                  <a:moveTo>
                    <a:pt x="296640" y="472440"/>
                  </a:moveTo>
                  <a:lnTo>
                    <a:pt x="238652" y="472440"/>
                  </a:lnTo>
                  <a:lnTo>
                    <a:pt x="238652" y="502920"/>
                  </a:lnTo>
                  <a:lnTo>
                    <a:pt x="296640" y="502920"/>
                  </a:lnTo>
                  <a:lnTo>
                    <a:pt x="296640" y="472440"/>
                  </a:lnTo>
                  <a:close/>
                </a:path>
                <a:path w="1593215" h="798830">
                  <a:moveTo>
                    <a:pt x="384752" y="472440"/>
                  </a:moveTo>
                  <a:lnTo>
                    <a:pt x="326817" y="472440"/>
                  </a:lnTo>
                  <a:lnTo>
                    <a:pt x="326817" y="502920"/>
                  </a:lnTo>
                  <a:lnTo>
                    <a:pt x="384752" y="502920"/>
                  </a:lnTo>
                  <a:lnTo>
                    <a:pt x="384752" y="472440"/>
                  </a:lnTo>
                  <a:close/>
                </a:path>
                <a:path w="1593215" h="798830">
                  <a:moveTo>
                    <a:pt x="472959" y="472440"/>
                  </a:moveTo>
                  <a:lnTo>
                    <a:pt x="415003" y="472440"/>
                  </a:lnTo>
                  <a:lnTo>
                    <a:pt x="415003" y="502920"/>
                  </a:lnTo>
                  <a:lnTo>
                    <a:pt x="472959" y="502920"/>
                  </a:lnTo>
                  <a:lnTo>
                    <a:pt x="472959" y="472440"/>
                  </a:lnTo>
                  <a:close/>
                </a:path>
                <a:path w="1593215" h="798830">
                  <a:moveTo>
                    <a:pt x="561134" y="472440"/>
                  </a:moveTo>
                  <a:lnTo>
                    <a:pt x="503167" y="472440"/>
                  </a:lnTo>
                  <a:lnTo>
                    <a:pt x="503167" y="502920"/>
                  </a:lnTo>
                  <a:lnTo>
                    <a:pt x="561134" y="502920"/>
                  </a:lnTo>
                  <a:lnTo>
                    <a:pt x="561134" y="472440"/>
                  </a:lnTo>
                  <a:close/>
                </a:path>
                <a:path w="1593215" h="798830">
                  <a:moveTo>
                    <a:pt x="649194" y="472440"/>
                  </a:moveTo>
                  <a:lnTo>
                    <a:pt x="591311" y="472440"/>
                  </a:lnTo>
                  <a:lnTo>
                    <a:pt x="591311" y="502920"/>
                  </a:lnTo>
                  <a:lnTo>
                    <a:pt x="649194" y="502920"/>
                  </a:lnTo>
                  <a:lnTo>
                    <a:pt x="649194" y="472440"/>
                  </a:lnTo>
                  <a:close/>
                </a:path>
                <a:path w="1593215" h="798830">
                  <a:moveTo>
                    <a:pt x="737433" y="472440"/>
                  </a:moveTo>
                  <a:lnTo>
                    <a:pt x="679445" y="472440"/>
                  </a:lnTo>
                  <a:lnTo>
                    <a:pt x="679445" y="502920"/>
                  </a:lnTo>
                  <a:lnTo>
                    <a:pt x="737433" y="502920"/>
                  </a:lnTo>
                  <a:lnTo>
                    <a:pt x="737433" y="472440"/>
                  </a:lnTo>
                  <a:close/>
                </a:path>
                <a:path w="1593215" h="798830">
                  <a:moveTo>
                    <a:pt x="825535" y="472440"/>
                  </a:moveTo>
                  <a:lnTo>
                    <a:pt x="767641" y="472440"/>
                  </a:lnTo>
                  <a:lnTo>
                    <a:pt x="767641" y="502920"/>
                  </a:lnTo>
                  <a:lnTo>
                    <a:pt x="825535" y="502920"/>
                  </a:lnTo>
                  <a:lnTo>
                    <a:pt x="825535" y="472440"/>
                  </a:lnTo>
                  <a:close/>
                </a:path>
                <a:path w="1593215" h="798830">
                  <a:moveTo>
                    <a:pt x="913647" y="472440"/>
                  </a:moveTo>
                  <a:lnTo>
                    <a:pt x="855785" y="472440"/>
                  </a:lnTo>
                  <a:lnTo>
                    <a:pt x="855785" y="502920"/>
                  </a:lnTo>
                  <a:lnTo>
                    <a:pt x="913647" y="502920"/>
                  </a:lnTo>
                  <a:lnTo>
                    <a:pt x="913647" y="472440"/>
                  </a:lnTo>
                  <a:close/>
                </a:path>
                <a:path w="1593215" h="798830">
                  <a:moveTo>
                    <a:pt x="1001854" y="472440"/>
                  </a:moveTo>
                  <a:lnTo>
                    <a:pt x="943939" y="472440"/>
                  </a:lnTo>
                  <a:lnTo>
                    <a:pt x="943939" y="502920"/>
                  </a:lnTo>
                  <a:lnTo>
                    <a:pt x="1001854" y="502920"/>
                  </a:lnTo>
                  <a:lnTo>
                    <a:pt x="1001854" y="472440"/>
                  </a:lnTo>
                  <a:close/>
                </a:path>
                <a:path w="1593215" h="798830">
                  <a:moveTo>
                    <a:pt x="1089914" y="472440"/>
                  </a:moveTo>
                  <a:lnTo>
                    <a:pt x="1032062" y="472440"/>
                  </a:lnTo>
                  <a:lnTo>
                    <a:pt x="1032062" y="502920"/>
                  </a:lnTo>
                  <a:lnTo>
                    <a:pt x="1089914" y="502920"/>
                  </a:lnTo>
                  <a:lnTo>
                    <a:pt x="1089914" y="472440"/>
                  </a:lnTo>
                  <a:close/>
                </a:path>
                <a:path w="1593215" h="798830">
                  <a:moveTo>
                    <a:pt x="1178110" y="472440"/>
                  </a:moveTo>
                  <a:lnTo>
                    <a:pt x="1120206" y="472440"/>
                  </a:lnTo>
                  <a:lnTo>
                    <a:pt x="1120206" y="502920"/>
                  </a:lnTo>
                  <a:lnTo>
                    <a:pt x="1178110" y="502920"/>
                  </a:lnTo>
                  <a:lnTo>
                    <a:pt x="1178110" y="472440"/>
                  </a:lnTo>
                  <a:close/>
                </a:path>
                <a:path w="1593215" h="798830">
                  <a:moveTo>
                    <a:pt x="1266254" y="472440"/>
                  </a:moveTo>
                  <a:lnTo>
                    <a:pt x="1208444" y="472440"/>
                  </a:lnTo>
                  <a:lnTo>
                    <a:pt x="1208444" y="502920"/>
                  </a:lnTo>
                  <a:lnTo>
                    <a:pt x="1266254" y="502920"/>
                  </a:lnTo>
                  <a:lnTo>
                    <a:pt x="1266254" y="472440"/>
                  </a:lnTo>
                  <a:close/>
                </a:path>
                <a:path w="1593215" h="798830">
                  <a:moveTo>
                    <a:pt x="1354492" y="472440"/>
                  </a:moveTo>
                  <a:lnTo>
                    <a:pt x="1296546" y="472440"/>
                  </a:lnTo>
                  <a:lnTo>
                    <a:pt x="1296546" y="502920"/>
                  </a:lnTo>
                  <a:lnTo>
                    <a:pt x="1354492" y="502920"/>
                  </a:lnTo>
                  <a:lnTo>
                    <a:pt x="1354492" y="472440"/>
                  </a:lnTo>
                  <a:close/>
                </a:path>
                <a:path w="1593215" h="798830">
                  <a:moveTo>
                    <a:pt x="1416930" y="472440"/>
                  </a:moveTo>
                  <a:lnTo>
                    <a:pt x="1384701" y="472440"/>
                  </a:lnTo>
                  <a:lnTo>
                    <a:pt x="1384701" y="502920"/>
                  </a:lnTo>
                  <a:lnTo>
                    <a:pt x="1416930" y="502920"/>
                  </a:lnTo>
                  <a:lnTo>
                    <a:pt x="1416930" y="472440"/>
                  </a:lnTo>
                  <a:close/>
                </a:path>
                <a:path w="1593215" h="798830">
                  <a:moveTo>
                    <a:pt x="208506" y="384810"/>
                  </a:moveTo>
                  <a:lnTo>
                    <a:pt x="150571" y="384810"/>
                  </a:lnTo>
                  <a:lnTo>
                    <a:pt x="150571" y="415290"/>
                  </a:lnTo>
                  <a:lnTo>
                    <a:pt x="208506" y="415290"/>
                  </a:lnTo>
                  <a:lnTo>
                    <a:pt x="208506" y="384810"/>
                  </a:lnTo>
                  <a:close/>
                </a:path>
                <a:path w="1593215" h="798830">
                  <a:moveTo>
                    <a:pt x="296650" y="384810"/>
                  </a:moveTo>
                  <a:lnTo>
                    <a:pt x="238641" y="384810"/>
                  </a:lnTo>
                  <a:lnTo>
                    <a:pt x="238641" y="415290"/>
                  </a:lnTo>
                  <a:lnTo>
                    <a:pt x="296650" y="415290"/>
                  </a:lnTo>
                  <a:lnTo>
                    <a:pt x="296650" y="384810"/>
                  </a:lnTo>
                  <a:close/>
                </a:path>
                <a:path w="1593215" h="798830">
                  <a:moveTo>
                    <a:pt x="384721" y="384810"/>
                  </a:moveTo>
                  <a:lnTo>
                    <a:pt x="326827" y="384810"/>
                  </a:lnTo>
                  <a:lnTo>
                    <a:pt x="326827" y="415290"/>
                  </a:lnTo>
                  <a:lnTo>
                    <a:pt x="384721" y="415290"/>
                  </a:lnTo>
                  <a:lnTo>
                    <a:pt x="384721" y="384810"/>
                  </a:lnTo>
                  <a:close/>
                </a:path>
                <a:path w="1593215" h="798830">
                  <a:moveTo>
                    <a:pt x="472907" y="384810"/>
                  </a:moveTo>
                  <a:lnTo>
                    <a:pt x="414971" y="384810"/>
                  </a:lnTo>
                  <a:lnTo>
                    <a:pt x="414971" y="415290"/>
                  </a:lnTo>
                  <a:lnTo>
                    <a:pt x="472907" y="415290"/>
                  </a:lnTo>
                  <a:lnTo>
                    <a:pt x="472907" y="384810"/>
                  </a:lnTo>
                  <a:close/>
                </a:path>
                <a:path w="1593215" h="798830">
                  <a:moveTo>
                    <a:pt x="561113" y="384810"/>
                  </a:moveTo>
                  <a:lnTo>
                    <a:pt x="503115" y="384810"/>
                  </a:lnTo>
                  <a:lnTo>
                    <a:pt x="503115" y="415290"/>
                  </a:lnTo>
                  <a:lnTo>
                    <a:pt x="561113" y="415290"/>
                  </a:lnTo>
                  <a:lnTo>
                    <a:pt x="561113" y="384810"/>
                  </a:lnTo>
                  <a:close/>
                </a:path>
                <a:path w="1593215" h="798830">
                  <a:moveTo>
                    <a:pt x="649247" y="384810"/>
                  </a:moveTo>
                  <a:lnTo>
                    <a:pt x="591290" y="384810"/>
                  </a:lnTo>
                  <a:lnTo>
                    <a:pt x="591290" y="415290"/>
                  </a:lnTo>
                  <a:lnTo>
                    <a:pt x="649247" y="415290"/>
                  </a:lnTo>
                  <a:lnTo>
                    <a:pt x="649247" y="384810"/>
                  </a:lnTo>
                  <a:close/>
                </a:path>
                <a:path w="1593215" h="798830">
                  <a:moveTo>
                    <a:pt x="737401" y="384810"/>
                  </a:moveTo>
                  <a:lnTo>
                    <a:pt x="679424" y="384810"/>
                  </a:lnTo>
                  <a:lnTo>
                    <a:pt x="679424" y="415290"/>
                  </a:lnTo>
                  <a:lnTo>
                    <a:pt x="737401" y="415290"/>
                  </a:lnTo>
                  <a:lnTo>
                    <a:pt x="737401" y="384810"/>
                  </a:lnTo>
                  <a:close/>
                </a:path>
                <a:path w="1593215" h="798830">
                  <a:moveTo>
                    <a:pt x="825524" y="384810"/>
                  </a:moveTo>
                  <a:lnTo>
                    <a:pt x="767652" y="384810"/>
                  </a:lnTo>
                  <a:lnTo>
                    <a:pt x="767652" y="415290"/>
                  </a:lnTo>
                  <a:lnTo>
                    <a:pt x="825524" y="415290"/>
                  </a:lnTo>
                  <a:lnTo>
                    <a:pt x="825524" y="384810"/>
                  </a:lnTo>
                  <a:close/>
                </a:path>
                <a:path w="1593215" h="798830">
                  <a:moveTo>
                    <a:pt x="913668" y="384810"/>
                  </a:moveTo>
                  <a:lnTo>
                    <a:pt x="855733" y="384810"/>
                  </a:lnTo>
                  <a:lnTo>
                    <a:pt x="855733" y="415290"/>
                  </a:lnTo>
                  <a:lnTo>
                    <a:pt x="913668" y="415290"/>
                  </a:lnTo>
                  <a:lnTo>
                    <a:pt x="913668" y="384810"/>
                  </a:lnTo>
                  <a:close/>
                </a:path>
                <a:path w="1593215" h="798830">
                  <a:moveTo>
                    <a:pt x="1001822" y="384810"/>
                  </a:moveTo>
                  <a:lnTo>
                    <a:pt x="943918" y="384810"/>
                  </a:lnTo>
                  <a:lnTo>
                    <a:pt x="943918" y="415290"/>
                  </a:lnTo>
                  <a:lnTo>
                    <a:pt x="1001822" y="415290"/>
                  </a:lnTo>
                  <a:lnTo>
                    <a:pt x="1001822" y="384810"/>
                  </a:lnTo>
                  <a:close/>
                </a:path>
                <a:path w="1593215" h="798830">
                  <a:moveTo>
                    <a:pt x="1090008" y="384810"/>
                  </a:moveTo>
                  <a:lnTo>
                    <a:pt x="1032073" y="384810"/>
                  </a:lnTo>
                  <a:lnTo>
                    <a:pt x="1032073" y="415290"/>
                  </a:lnTo>
                  <a:lnTo>
                    <a:pt x="1090008" y="415290"/>
                  </a:lnTo>
                  <a:lnTo>
                    <a:pt x="1090008" y="384810"/>
                  </a:lnTo>
                  <a:close/>
                </a:path>
                <a:path w="1593215" h="798830">
                  <a:moveTo>
                    <a:pt x="1178142" y="384810"/>
                  </a:moveTo>
                  <a:lnTo>
                    <a:pt x="1120259" y="384810"/>
                  </a:lnTo>
                  <a:lnTo>
                    <a:pt x="1120259" y="415290"/>
                  </a:lnTo>
                  <a:lnTo>
                    <a:pt x="1178142" y="415290"/>
                  </a:lnTo>
                  <a:lnTo>
                    <a:pt x="1178142" y="384810"/>
                  </a:lnTo>
                  <a:close/>
                </a:path>
                <a:path w="1593215" h="798830">
                  <a:moveTo>
                    <a:pt x="1266296" y="384810"/>
                  </a:moveTo>
                  <a:lnTo>
                    <a:pt x="1208392" y="384810"/>
                  </a:lnTo>
                  <a:lnTo>
                    <a:pt x="1208392" y="415290"/>
                  </a:lnTo>
                  <a:lnTo>
                    <a:pt x="1266296" y="415290"/>
                  </a:lnTo>
                  <a:lnTo>
                    <a:pt x="1266296" y="384810"/>
                  </a:lnTo>
                  <a:close/>
                </a:path>
                <a:path w="1593215" h="798830">
                  <a:moveTo>
                    <a:pt x="1354440" y="384810"/>
                  </a:moveTo>
                  <a:lnTo>
                    <a:pt x="1296546" y="384810"/>
                  </a:lnTo>
                  <a:lnTo>
                    <a:pt x="1296546" y="415290"/>
                  </a:lnTo>
                  <a:lnTo>
                    <a:pt x="1354440" y="415290"/>
                  </a:lnTo>
                  <a:lnTo>
                    <a:pt x="1354440" y="384810"/>
                  </a:lnTo>
                  <a:close/>
                </a:path>
                <a:path w="1593215" h="798830">
                  <a:moveTo>
                    <a:pt x="1416930" y="384810"/>
                  </a:moveTo>
                  <a:lnTo>
                    <a:pt x="1384690" y="384810"/>
                  </a:lnTo>
                  <a:lnTo>
                    <a:pt x="1384690" y="415290"/>
                  </a:lnTo>
                  <a:lnTo>
                    <a:pt x="1416930" y="415290"/>
                  </a:lnTo>
                  <a:lnTo>
                    <a:pt x="1416930" y="384810"/>
                  </a:lnTo>
                  <a:close/>
                </a:path>
                <a:path w="1593215" h="798830">
                  <a:moveTo>
                    <a:pt x="208527" y="295910"/>
                  </a:moveTo>
                  <a:lnTo>
                    <a:pt x="150571" y="295910"/>
                  </a:lnTo>
                  <a:lnTo>
                    <a:pt x="150571" y="326390"/>
                  </a:lnTo>
                  <a:lnTo>
                    <a:pt x="208527" y="326390"/>
                  </a:lnTo>
                  <a:lnTo>
                    <a:pt x="208527" y="295910"/>
                  </a:lnTo>
                  <a:close/>
                </a:path>
                <a:path w="1593215" h="798830">
                  <a:moveTo>
                    <a:pt x="296650" y="295910"/>
                  </a:moveTo>
                  <a:lnTo>
                    <a:pt x="238652" y="295910"/>
                  </a:lnTo>
                  <a:lnTo>
                    <a:pt x="238694" y="326390"/>
                  </a:lnTo>
                  <a:lnTo>
                    <a:pt x="296650" y="326390"/>
                  </a:lnTo>
                  <a:lnTo>
                    <a:pt x="296650" y="295910"/>
                  </a:lnTo>
                  <a:close/>
                </a:path>
                <a:path w="1593215" h="798830">
                  <a:moveTo>
                    <a:pt x="384763" y="295910"/>
                  </a:moveTo>
                  <a:lnTo>
                    <a:pt x="326859" y="295910"/>
                  </a:lnTo>
                  <a:lnTo>
                    <a:pt x="326859" y="326390"/>
                  </a:lnTo>
                  <a:lnTo>
                    <a:pt x="384763" y="326390"/>
                  </a:lnTo>
                  <a:lnTo>
                    <a:pt x="384763" y="295910"/>
                  </a:lnTo>
                  <a:close/>
                </a:path>
                <a:path w="1593215" h="798830">
                  <a:moveTo>
                    <a:pt x="472896" y="295910"/>
                  </a:moveTo>
                  <a:lnTo>
                    <a:pt x="414971" y="295910"/>
                  </a:lnTo>
                  <a:lnTo>
                    <a:pt x="414971" y="326390"/>
                  </a:lnTo>
                  <a:lnTo>
                    <a:pt x="472896" y="326390"/>
                  </a:lnTo>
                  <a:lnTo>
                    <a:pt x="472896" y="295910"/>
                  </a:lnTo>
                  <a:close/>
                </a:path>
                <a:path w="1593215" h="798830">
                  <a:moveTo>
                    <a:pt x="561124" y="295910"/>
                  </a:moveTo>
                  <a:lnTo>
                    <a:pt x="503105" y="295910"/>
                  </a:lnTo>
                  <a:lnTo>
                    <a:pt x="503105" y="326390"/>
                  </a:lnTo>
                  <a:lnTo>
                    <a:pt x="561124" y="326390"/>
                  </a:lnTo>
                  <a:lnTo>
                    <a:pt x="561124" y="295910"/>
                  </a:lnTo>
                  <a:close/>
                </a:path>
                <a:path w="1593215" h="798830">
                  <a:moveTo>
                    <a:pt x="649215" y="295910"/>
                  </a:moveTo>
                  <a:lnTo>
                    <a:pt x="591301" y="295910"/>
                  </a:lnTo>
                  <a:lnTo>
                    <a:pt x="591301" y="326390"/>
                  </a:lnTo>
                  <a:lnTo>
                    <a:pt x="649215" y="326390"/>
                  </a:lnTo>
                  <a:lnTo>
                    <a:pt x="649215" y="295910"/>
                  </a:lnTo>
                  <a:close/>
                </a:path>
                <a:path w="1593215" h="798830">
                  <a:moveTo>
                    <a:pt x="737370" y="295910"/>
                  </a:moveTo>
                  <a:lnTo>
                    <a:pt x="679351" y="295910"/>
                  </a:lnTo>
                  <a:lnTo>
                    <a:pt x="679351" y="326390"/>
                  </a:lnTo>
                  <a:lnTo>
                    <a:pt x="737370" y="326390"/>
                  </a:lnTo>
                  <a:lnTo>
                    <a:pt x="737370" y="295910"/>
                  </a:lnTo>
                  <a:close/>
                </a:path>
                <a:path w="1593215" h="798830">
                  <a:moveTo>
                    <a:pt x="825556" y="295910"/>
                  </a:moveTo>
                  <a:lnTo>
                    <a:pt x="767578" y="295910"/>
                  </a:lnTo>
                  <a:lnTo>
                    <a:pt x="767578" y="326390"/>
                  </a:lnTo>
                  <a:lnTo>
                    <a:pt x="825556" y="326390"/>
                  </a:lnTo>
                  <a:lnTo>
                    <a:pt x="825556" y="295910"/>
                  </a:lnTo>
                  <a:close/>
                </a:path>
                <a:path w="1593215" h="798830">
                  <a:moveTo>
                    <a:pt x="913658" y="295910"/>
                  </a:moveTo>
                  <a:lnTo>
                    <a:pt x="855764" y="295910"/>
                  </a:lnTo>
                  <a:lnTo>
                    <a:pt x="855764" y="326390"/>
                  </a:lnTo>
                  <a:lnTo>
                    <a:pt x="913658" y="326390"/>
                  </a:lnTo>
                  <a:lnTo>
                    <a:pt x="913658" y="295910"/>
                  </a:lnTo>
                  <a:close/>
                </a:path>
                <a:path w="1593215" h="798830">
                  <a:moveTo>
                    <a:pt x="1001781" y="295910"/>
                  </a:moveTo>
                  <a:lnTo>
                    <a:pt x="943908" y="295910"/>
                  </a:lnTo>
                  <a:lnTo>
                    <a:pt x="943908" y="326390"/>
                  </a:lnTo>
                  <a:lnTo>
                    <a:pt x="1001781" y="326390"/>
                  </a:lnTo>
                  <a:lnTo>
                    <a:pt x="1001781" y="295910"/>
                  </a:lnTo>
                  <a:close/>
                </a:path>
                <a:path w="1593215" h="798830">
                  <a:moveTo>
                    <a:pt x="1089956" y="295910"/>
                  </a:moveTo>
                  <a:lnTo>
                    <a:pt x="1032115" y="295910"/>
                  </a:lnTo>
                  <a:lnTo>
                    <a:pt x="1032115" y="326390"/>
                  </a:lnTo>
                  <a:lnTo>
                    <a:pt x="1089956" y="326390"/>
                  </a:lnTo>
                  <a:lnTo>
                    <a:pt x="1089956" y="295910"/>
                  </a:lnTo>
                  <a:close/>
                </a:path>
                <a:path w="1593215" h="798830">
                  <a:moveTo>
                    <a:pt x="1178194" y="295910"/>
                  </a:moveTo>
                  <a:lnTo>
                    <a:pt x="1120248" y="295910"/>
                  </a:lnTo>
                  <a:lnTo>
                    <a:pt x="1120248" y="326390"/>
                  </a:lnTo>
                  <a:lnTo>
                    <a:pt x="1178194" y="326390"/>
                  </a:lnTo>
                  <a:lnTo>
                    <a:pt x="1178194" y="295910"/>
                  </a:lnTo>
                  <a:close/>
                </a:path>
                <a:path w="1593215" h="798830">
                  <a:moveTo>
                    <a:pt x="1266296" y="295910"/>
                  </a:moveTo>
                  <a:lnTo>
                    <a:pt x="1208402" y="295910"/>
                  </a:lnTo>
                  <a:lnTo>
                    <a:pt x="1208402" y="326390"/>
                  </a:lnTo>
                  <a:lnTo>
                    <a:pt x="1266296" y="326390"/>
                  </a:lnTo>
                  <a:lnTo>
                    <a:pt x="1266296" y="295910"/>
                  </a:lnTo>
                  <a:close/>
                </a:path>
                <a:path w="1593215" h="798830">
                  <a:moveTo>
                    <a:pt x="1354398" y="295910"/>
                  </a:moveTo>
                  <a:lnTo>
                    <a:pt x="1296546" y="295910"/>
                  </a:lnTo>
                  <a:lnTo>
                    <a:pt x="1296546" y="326390"/>
                  </a:lnTo>
                  <a:lnTo>
                    <a:pt x="1354398" y="326390"/>
                  </a:lnTo>
                  <a:lnTo>
                    <a:pt x="1354398" y="295910"/>
                  </a:lnTo>
                  <a:close/>
                </a:path>
                <a:path w="1593215" h="798830">
                  <a:moveTo>
                    <a:pt x="1442626" y="295910"/>
                  </a:moveTo>
                  <a:lnTo>
                    <a:pt x="1384648" y="295910"/>
                  </a:lnTo>
                  <a:lnTo>
                    <a:pt x="1384648" y="326390"/>
                  </a:lnTo>
                  <a:lnTo>
                    <a:pt x="1442626" y="326390"/>
                  </a:lnTo>
                  <a:lnTo>
                    <a:pt x="1442626" y="295910"/>
                  </a:lnTo>
                  <a:close/>
                </a:path>
                <a:path w="1593215" h="798830">
                  <a:moveTo>
                    <a:pt x="1505085" y="295910"/>
                  </a:moveTo>
                  <a:lnTo>
                    <a:pt x="1472803" y="295910"/>
                  </a:lnTo>
                  <a:lnTo>
                    <a:pt x="1472803" y="326390"/>
                  </a:lnTo>
                  <a:lnTo>
                    <a:pt x="1505085" y="326390"/>
                  </a:lnTo>
                  <a:lnTo>
                    <a:pt x="1505085" y="295910"/>
                  </a:lnTo>
                  <a:close/>
                </a:path>
                <a:path w="1593215" h="798830">
                  <a:moveTo>
                    <a:pt x="1593155" y="87630"/>
                  </a:moveTo>
                  <a:lnTo>
                    <a:pt x="1498551" y="87630"/>
                  </a:lnTo>
                  <a:lnTo>
                    <a:pt x="1498551" y="176530"/>
                  </a:lnTo>
                  <a:lnTo>
                    <a:pt x="1322305" y="176530"/>
                  </a:lnTo>
                  <a:lnTo>
                    <a:pt x="1322305" y="264160"/>
                  </a:lnTo>
                  <a:lnTo>
                    <a:pt x="1593155" y="264160"/>
                  </a:lnTo>
                  <a:lnTo>
                    <a:pt x="1593155" y="238760"/>
                  </a:lnTo>
                  <a:lnTo>
                    <a:pt x="1354471" y="238760"/>
                  </a:lnTo>
                  <a:lnTo>
                    <a:pt x="1354471" y="208280"/>
                  </a:lnTo>
                  <a:lnTo>
                    <a:pt x="1593155" y="208280"/>
                  </a:lnTo>
                  <a:lnTo>
                    <a:pt x="1593155" y="149860"/>
                  </a:lnTo>
                  <a:lnTo>
                    <a:pt x="1530717" y="149860"/>
                  </a:lnTo>
                  <a:lnTo>
                    <a:pt x="1530717" y="120650"/>
                  </a:lnTo>
                  <a:lnTo>
                    <a:pt x="1593155" y="120650"/>
                  </a:lnTo>
                  <a:lnTo>
                    <a:pt x="1593155" y="87630"/>
                  </a:lnTo>
                  <a:close/>
                </a:path>
                <a:path w="1593215" h="798830">
                  <a:moveTo>
                    <a:pt x="208559" y="208280"/>
                  </a:moveTo>
                  <a:lnTo>
                    <a:pt x="150571" y="208280"/>
                  </a:lnTo>
                  <a:lnTo>
                    <a:pt x="150571" y="238760"/>
                  </a:lnTo>
                  <a:lnTo>
                    <a:pt x="208559" y="238760"/>
                  </a:lnTo>
                  <a:lnTo>
                    <a:pt x="208559" y="208280"/>
                  </a:lnTo>
                  <a:close/>
                </a:path>
                <a:path w="1593215" h="798830">
                  <a:moveTo>
                    <a:pt x="296650" y="208280"/>
                  </a:moveTo>
                  <a:lnTo>
                    <a:pt x="238694" y="208280"/>
                  </a:lnTo>
                  <a:lnTo>
                    <a:pt x="238694" y="238760"/>
                  </a:lnTo>
                  <a:lnTo>
                    <a:pt x="296650" y="238760"/>
                  </a:lnTo>
                  <a:lnTo>
                    <a:pt x="296650" y="208280"/>
                  </a:lnTo>
                  <a:close/>
                </a:path>
                <a:path w="1593215" h="798830">
                  <a:moveTo>
                    <a:pt x="384763" y="208280"/>
                  </a:moveTo>
                  <a:lnTo>
                    <a:pt x="326785" y="208280"/>
                  </a:lnTo>
                  <a:lnTo>
                    <a:pt x="326785" y="238760"/>
                  </a:lnTo>
                  <a:lnTo>
                    <a:pt x="384763" y="238760"/>
                  </a:lnTo>
                  <a:lnTo>
                    <a:pt x="384763" y="208280"/>
                  </a:lnTo>
                  <a:close/>
                </a:path>
                <a:path w="1593215" h="798830">
                  <a:moveTo>
                    <a:pt x="472907" y="208280"/>
                  </a:moveTo>
                  <a:lnTo>
                    <a:pt x="415013" y="208280"/>
                  </a:lnTo>
                  <a:lnTo>
                    <a:pt x="415013" y="238760"/>
                  </a:lnTo>
                  <a:lnTo>
                    <a:pt x="472907" y="238760"/>
                  </a:lnTo>
                  <a:lnTo>
                    <a:pt x="472907" y="208280"/>
                  </a:lnTo>
                  <a:close/>
                </a:path>
                <a:path w="1593215" h="798830">
                  <a:moveTo>
                    <a:pt x="561103" y="208280"/>
                  </a:moveTo>
                  <a:lnTo>
                    <a:pt x="503115" y="208280"/>
                  </a:lnTo>
                  <a:lnTo>
                    <a:pt x="503115" y="238760"/>
                  </a:lnTo>
                  <a:lnTo>
                    <a:pt x="561103" y="238760"/>
                  </a:lnTo>
                  <a:lnTo>
                    <a:pt x="561103" y="208280"/>
                  </a:lnTo>
                  <a:close/>
                </a:path>
                <a:path w="1593215" h="798830">
                  <a:moveTo>
                    <a:pt x="649194" y="208280"/>
                  </a:moveTo>
                  <a:lnTo>
                    <a:pt x="591311" y="208280"/>
                  </a:lnTo>
                  <a:lnTo>
                    <a:pt x="591311" y="238760"/>
                  </a:lnTo>
                  <a:lnTo>
                    <a:pt x="649194" y="238760"/>
                  </a:lnTo>
                  <a:lnTo>
                    <a:pt x="649194" y="208280"/>
                  </a:lnTo>
                  <a:close/>
                </a:path>
                <a:path w="1593215" h="798830">
                  <a:moveTo>
                    <a:pt x="737380" y="208280"/>
                  </a:moveTo>
                  <a:lnTo>
                    <a:pt x="679445" y="208280"/>
                  </a:lnTo>
                  <a:lnTo>
                    <a:pt x="679445" y="238760"/>
                  </a:lnTo>
                  <a:lnTo>
                    <a:pt x="737380" y="238760"/>
                  </a:lnTo>
                  <a:lnTo>
                    <a:pt x="737380" y="208280"/>
                  </a:lnTo>
                  <a:close/>
                </a:path>
                <a:path w="1593215" h="798830">
                  <a:moveTo>
                    <a:pt x="825576" y="208280"/>
                  </a:moveTo>
                  <a:lnTo>
                    <a:pt x="767589" y="208280"/>
                  </a:lnTo>
                  <a:lnTo>
                    <a:pt x="767589" y="238760"/>
                  </a:lnTo>
                  <a:lnTo>
                    <a:pt x="825576" y="238760"/>
                  </a:lnTo>
                  <a:lnTo>
                    <a:pt x="825576" y="208280"/>
                  </a:lnTo>
                  <a:close/>
                </a:path>
                <a:path w="1593215" h="798830">
                  <a:moveTo>
                    <a:pt x="913647" y="208280"/>
                  </a:moveTo>
                  <a:lnTo>
                    <a:pt x="855869" y="208280"/>
                  </a:lnTo>
                  <a:lnTo>
                    <a:pt x="855869" y="238760"/>
                  </a:lnTo>
                  <a:lnTo>
                    <a:pt x="913647" y="238760"/>
                  </a:lnTo>
                  <a:lnTo>
                    <a:pt x="913647" y="208280"/>
                  </a:lnTo>
                  <a:close/>
                </a:path>
                <a:path w="1593215" h="798830">
                  <a:moveTo>
                    <a:pt x="1001843" y="208280"/>
                  </a:moveTo>
                  <a:lnTo>
                    <a:pt x="943856" y="208280"/>
                  </a:lnTo>
                  <a:lnTo>
                    <a:pt x="943939" y="238760"/>
                  </a:lnTo>
                  <a:lnTo>
                    <a:pt x="1001843" y="238760"/>
                  </a:lnTo>
                  <a:lnTo>
                    <a:pt x="1001843" y="208280"/>
                  </a:lnTo>
                  <a:close/>
                </a:path>
                <a:path w="1593215" h="798830">
                  <a:moveTo>
                    <a:pt x="1089966" y="208280"/>
                  </a:moveTo>
                  <a:lnTo>
                    <a:pt x="1032052" y="208280"/>
                  </a:lnTo>
                  <a:lnTo>
                    <a:pt x="1032052" y="238760"/>
                  </a:lnTo>
                  <a:lnTo>
                    <a:pt x="1089966" y="238760"/>
                  </a:lnTo>
                  <a:lnTo>
                    <a:pt x="1089966" y="208280"/>
                  </a:lnTo>
                  <a:close/>
                </a:path>
                <a:path w="1593215" h="798830">
                  <a:moveTo>
                    <a:pt x="1152478" y="208280"/>
                  </a:moveTo>
                  <a:lnTo>
                    <a:pt x="1120300" y="208280"/>
                  </a:lnTo>
                  <a:lnTo>
                    <a:pt x="1120300" y="238760"/>
                  </a:lnTo>
                  <a:lnTo>
                    <a:pt x="1152483" y="238760"/>
                  </a:lnTo>
                  <a:lnTo>
                    <a:pt x="1152478" y="208280"/>
                  </a:lnTo>
                  <a:close/>
                </a:path>
                <a:path w="1593215" h="798830">
                  <a:moveTo>
                    <a:pt x="1442531" y="208280"/>
                  </a:moveTo>
                  <a:lnTo>
                    <a:pt x="1384680" y="208280"/>
                  </a:lnTo>
                  <a:lnTo>
                    <a:pt x="1384680" y="238760"/>
                  </a:lnTo>
                  <a:lnTo>
                    <a:pt x="1442647" y="238760"/>
                  </a:lnTo>
                  <a:lnTo>
                    <a:pt x="1442531" y="208280"/>
                  </a:lnTo>
                  <a:close/>
                </a:path>
                <a:path w="1593215" h="798830">
                  <a:moveTo>
                    <a:pt x="1530728" y="208280"/>
                  </a:moveTo>
                  <a:lnTo>
                    <a:pt x="1472782" y="208280"/>
                  </a:lnTo>
                  <a:lnTo>
                    <a:pt x="1472782" y="238760"/>
                  </a:lnTo>
                  <a:lnTo>
                    <a:pt x="1530728" y="238760"/>
                  </a:lnTo>
                  <a:lnTo>
                    <a:pt x="1530728" y="208280"/>
                  </a:lnTo>
                  <a:close/>
                </a:path>
                <a:path w="1593215" h="798830">
                  <a:moveTo>
                    <a:pt x="1593155" y="208280"/>
                  </a:moveTo>
                  <a:lnTo>
                    <a:pt x="1561020" y="208280"/>
                  </a:lnTo>
                  <a:lnTo>
                    <a:pt x="1561020" y="238760"/>
                  </a:lnTo>
                  <a:lnTo>
                    <a:pt x="1593155" y="238760"/>
                  </a:lnTo>
                  <a:lnTo>
                    <a:pt x="1593155" y="208280"/>
                  </a:lnTo>
                  <a:close/>
                </a:path>
                <a:path w="1593215" h="798830">
                  <a:moveTo>
                    <a:pt x="208485" y="120650"/>
                  </a:moveTo>
                  <a:lnTo>
                    <a:pt x="150571" y="120650"/>
                  </a:lnTo>
                  <a:lnTo>
                    <a:pt x="150571" y="149860"/>
                  </a:lnTo>
                  <a:lnTo>
                    <a:pt x="208485" y="149860"/>
                  </a:lnTo>
                  <a:lnTo>
                    <a:pt x="208485" y="120650"/>
                  </a:lnTo>
                  <a:close/>
                </a:path>
                <a:path w="1593215" h="798830">
                  <a:moveTo>
                    <a:pt x="296640" y="120650"/>
                  </a:moveTo>
                  <a:lnTo>
                    <a:pt x="238694" y="120650"/>
                  </a:lnTo>
                  <a:lnTo>
                    <a:pt x="238694" y="149860"/>
                  </a:lnTo>
                  <a:lnTo>
                    <a:pt x="296640" y="149860"/>
                  </a:lnTo>
                  <a:lnTo>
                    <a:pt x="296640" y="120650"/>
                  </a:lnTo>
                  <a:close/>
                </a:path>
                <a:path w="1593215" h="798830">
                  <a:moveTo>
                    <a:pt x="384710" y="120650"/>
                  </a:moveTo>
                  <a:lnTo>
                    <a:pt x="326775" y="120650"/>
                  </a:lnTo>
                  <a:lnTo>
                    <a:pt x="326817" y="149860"/>
                  </a:lnTo>
                  <a:lnTo>
                    <a:pt x="384710" y="149860"/>
                  </a:lnTo>
                  <a:lnTo>
                    <a:pt x="384710" y="120650"/>
                  </a:lnTo>
                  <a:close/>
                </a:path>
                <a:path w="1593215" h="798830">
                  <a:moveTo>
                    <a:pt x="472938" y="120650"/>
                  </a:moveTo>
                  <a:lnTo>
                    <a:pt x="414929" y="120650"/>
                  </a:lnTo>
                  <a:lnTo>
                    <a:pt x="414929" y="149860"/>
                  </a:lnTo>
                  <a:lnTo>
                    <a:pt x="472938" y="149860"/>
                  </a:lnTo>
                  <a:lnTo>
                    <a:pt x="472938" y="120650"/>
                  </a:lnTo>
                  <a:close/>
                </a:path>
                <a:path w="1593215" h="798830">
                  <a:moveTo>
                    <a:pt x="561092" y="120650"/>
                  </a:moveTo>
                  <a:lnTo>
                    <a:pt x="503146" y="120650"/>
                  </a:lnTo>
                  <a:lnTo>
                    <a:pt x="503146" y="149860"/>
                  </a:lnTo>
                  <a:lnTo>
                    <a:pt x="561092" y="149860"/>
                  </a:lnTo>
                  <a:lnTo>
                    <a:pt x="561092" y="120650"/>
                  </a:lnTo>
                  <a:close/>
                </a:path>
                <a:path w="1593215" h="798830">
                  <a:moveTo>
                    <a:pt x="649268" y="120650"/>
                  </a:moveTo>
                  <a:lnTo>
                    <a:pt x="591301" y="120650"/>
                  </a:lnTo>
                  <a:lnTo>
                    <a:pt x="591301" y="149860"/>
                  </a:lnTo>
                  <a:lnTo>
                    <a:pt x="649268" y="149860"/>
                  </a:lnTo>
                  <a:lnTo>
                    <a:pt x="649268" y="120650"/>
                  </a:lnTo>
                  <a:close/>
                </a:path>
                <a:path w="1593215" h="798830">
                  <a:moveTo>
                    <a:pt x="737370" y="120650"/>
                  </a:moveTo>
                  <a:lnTo>
                    <a:pt x="679403" y="120650"/>
                  </a:lnTo>
                  <a:lnTo>
                    <a:pt x="679403" y="149860"/>
                  </a:lnTo>
                  <a:lnTo>
                    <a:pt x="737370" y="149860"/>
                  </a:lnTo>
                  <a:lnTo>
                    <a:pt x="737370" y="120650"/>
                  </a:lnTo>
                  <a:close/>
                </a:path>
                <a:path w="1593215" h="798830">
                  <a:moveTo>
                    <a:pt x="825566" y="120650"/>
                  </a:moveTo>
                  <a:lnTo>
                    <a:pt x="767578" y="120650"/>
                  </a:lnTo>
                  <a:lnTo>
                    <a:pt x="767578" y="149860"/>
                  </a:lnTo>
                  <a:lnTo>
                    <a:pt x="825566" y="149860"/>
                  </a:lnTo>
                  <a:lnTo>
                    <a:pt x="825566" y="120650"/>
                  </a:lnTo>
                  <a:close/>
                </a:path>
                <a:path w="1593215" h="798830">
                  <a:moveTo>
                    <a:pt x="913637" y="120650"/>
                  </a:moveTo>
                  <a:lnTo>
                    <a:pt x="855774" y="120650"/>
                  </a:lnTo>
                  <a:lnTo>
                    <a:pt x="855774" y="149860"/>
                  </a:lnTo>
                  <a:lnTo>
                    <a:pt x="913637" y="149860"/>
                  </a:lnTo>
                  <a:lnTo>
                    <a:pt x="913637" y="120650"/>
                  </a:lnTo>
                  <a:close/>
                </a:path>
                <a:path w="1593215" h="798830">
                  <a:moveTo>
                    <a:pt x="1001854" y="120650"/>
                  </a:moveTo>
                  <a:lnTo>
                    <a:pt x="943845" y="120650"/>
                  </a:lnTo>
                  <a:lnTo>
                    <a:pt x="943845" y="149860"/>
                  </a:lnTo>
                  <a:lnTo>
                    <a:pt x="1001854" y="149860"/>
                  </a:lnTo>
                  <a:lnTo>
                    <a:pt x="1001854" y="120650"/>
                  </a:lnTo>
                  <a:close/>
                </a:path>
                <a:path w="1593215" h="798830">
                  <a:moveTo>
                    <a:pt x="1089966" y="120650"/>
                  </a:moveTo>
                  <a:lnTo>
                    <a:pt x="1032062" y="120650"/>
                  </a:lnTo>
                  <a:lnTo>
                    <a:pt x="1032062" y="149860"/>
                  </a:lnTo>
                  <a:lnTo>
                    <a:pt x="1089966" y="149860"/>
                  </a:lnTo>
                  <a:lnTo>
                    <a:pt x="1089966" y="120650"/>
                  </a:lnTo>
                  <a:close/>
                </a:path>
                <a:path w="1593215" h="798830">
                  <a:moveTo>
                    <a:pt x="1152462" y="120650"/>
                  </a:moveTo>
                  <a:lnTo>
                    <a:pt x="1120259" y="120650"/>
                  </a:lnTo>
                  <a:lnTo>
                    <a:pt x="1120259" y="149860"/>
                  </a:lnTo>
                  <a:lnTo>
                    <a:pt x="1152468" y="149860"/>
                  </a:lnTo>
                  <a:lnTo>
                    <a:pt x="1152462" y="120650"/>
                  </a:lnTo>
                  <a:close/>
                </a:path>
                <a:path w="1593215" h="798830">
                  <a:moveTo>
                    <a:pt x="1593155" y="120650"/>
                  </a:moveTo>
                  <a:lnTo>
                    <a:pt x="1560926" y="120650"/>
                  </a:lnTo>
                  <a:lnTo>
                    <a:pt x="1560926" y="149860"/>
                  </a:lnTo>
                  <a:lnTo>
                    <a:pt x="1593155" y="149860"/>
                  </a:lnTo>
                  <a:lnTo>
                    <a:pt x="1593155" y="120650"/>
                  </a:lnTo>
                  <a:close/>
                </a:path>
                <a:path w="1593215" h="798830">
                  <a:moveTo>
                    <a:pt x="120320" y="31750"/>
                  </a:moveTo>
                  <a:lnTo>
                    <a:pt x="62375" y="31750"/>
                  </a:lnTo>
                  <a:lnTo>
                    <a:pt x="62375" y="62230"/>
                  </a:lnTo>
                  <a:lnTo>
                    <a:pt x="120320" y="62230"/>
                  </a:lnTo>
                  <a:lnTo>
                    <a:pt x="120320" y="31750"/>
                  </a:lnTo>
                  <a:close/>
                </a:path>
                <a:path w="1593215" h="798830">
                  <a:moveTo>
                    <a:pt x="208517" y="31750"/>
                  </a:moveTo>
                  <a:lnTo>
                    <a:pt x="150529" y="31750"/>
                  </a:lnTo>
                  <a:lnTo>
                    <a:pt x="150529" y="62230"/>
                  </a:lnTo>
                  <a:lnTo>
                    <a:pt x="208517" y="62230"/>
                  </a:lnTo>
                  <a:lnTo>
                    <a:pt x="208517" y="31750"/>
                  </a:lnTo>
                  <a:close/>
                </a:path>
                <a:path w="1593215" h="798830">
                  <a:moveTo>
                    <a:pt x="296650" y="31750"/>
                  </a:moveTo>
                  <a:lnTo>
                    <a:pt x="238694" y="31750"/>
                  </a:lnTo>
                  <a:lnTo>
                    <a:pt x="238694" y="62230"/>
                  </a:lnTo>
                  <a:lnTo>
                    <a:pt x="296650" y="62230"/>
                  </a:lnTo>
                  <a:lnTo>
                    <a:pt x="296650" y="31750"/>
                  </a:lnTo>
                  <a:close/>
                </a:path>
                <a:path w="1593215" h="798830">
                  <a:moveTo>
                    <a:pt x="384721" y="31750"/>
                  </a:moveTo>
                  <a:lnTo>
                    <a:pt x="326859" y="31750"/>
                  </a:lnTo>
                  <a:lnTo>
                    <a:pt x="326859" y="62230"/>
                  </a:lnTo>
                  <a:lnTo>
                    <a:pt x="384721" y="62230"/>
                  </a:lnTo>
                  <a:lnTo>
                    <a:pt x="384721" y="31750"/>
                  </a:lnTo>
                  <a:close/>
                </a:path>
                <a:path w="1593215" h="798830">
                  <a:moveTo>
                    <a:pt x="472907" y="31750"/>
                  </a:moveTo>
                  <a:lnTo>
                    <a:pt x="415013" y="31750"/>
                  </a:lnTo>
                  <a:lnTo>
                    <a:pt x="415013" y="62230"/>
                  </a:lnTo>
                  <a:lnTo>
                    <a:pt x="472875" y="62230"/>
                  </a:lnTo>
                  <a:lnTo>
                    <a:pt x="472907" y="31750"/>
                  </a:lnTo>
                  <a:close/>
                </a:path>
                <a:path w="1593215" h="798830">
                  <a:moveTo>
                    <a:pt x="561134" y="31750"/>
                  </a:moveTo>
                  <a:lnTo>
                    <a:pt x="503084" y="31750"/>
                  </a:lnTo>
                  <a:lnTo>
                    <a:pt x="503126" y="62230"/>
                  </a:lnTo>
                  <a:lnTo>
                    <a:pt x="561134" y="62230"/>
                  </a:lnTo>
                  <a:lnTo>
                    <a:pt x="561134" y="31750"/>
                  </a:lnTo>
                  <a:close/>
                </a:path>
                <a:path w="1593215" h="798830">
                  <a:moveTo>
                    <a:pt x="649268" y="31750"/>
                  </a:moveTo>
                  <a:lnTo>
                    <a:pt x="591269" y="31750"/>
                  </a:lnTo>
                  <a:lnTo>
                    <a:pt x="591311" y="62230"/>
                  </a:lnTo>
                  <a:lnTo>
                    <a:pt x="649268" y="62230"/>
                  </a:lnTo>
                  <a:lnTo>
                    <a:pt x="649268" y="31750"/>
                  </a:lnTo>
                  <a:close/>
                </a:path>
                <a:path w="1593215" h="798830">
                  <a:moveTo>
                    <a:pt x="737422" y="31750"/>
                  </a:moveTo>
                  <a:lnTo>
                    <a:pt x="679403" y="31750"/>
                  </a:lnTo>
                  <a:lnTo>
                    <a:pt x="679403" y="62230"/>
                  </a:lnTo>
                  <a:lnTo>
                    <a:pt x="737422" y="62230"/>
                  </a:lnTo>
                  <a:lnTo>
                    <a:pt x="737422" y="31750"/>
                  </a:lnTo>
                  <a:close/>
                </a:path>
                <a:path w="1593215" h="798830">
                  <a:moveTo>
                    <a:pt x="825535" y="31750"/>
                  </a:moveTo>
                  <a:lnTo>
                    <a:pt x="767631" y="31750"/>
                  </a:lnTo>
                  <a:lnTo>
                    <a:pt x="767631" y="62230"/>
                  </a:lnTo>
                  <a:lnTo>
                    <a:pt x="825535" y="62230"/>
                  </a:lnTo>
                  <a:lnTo>
                    <a:pt x="825535" y="31750"/>
                  </a:lnTo>
                  <a:close/>
                </a:path>
                <a:path w="1593215" h="798830">
                  <a:moveTo>
                    <a:pt x="913678" y="31750"/>
                  </a:moveTo>
                  <a:lnTo>
                    <a:pt x="855827" y="31750"/>
                  </a:lnTo>
                  <a:lnTo>
                    <a:pt x="855827" y="62230"/>
                  </a:lnTo>
                  <a:lnTo>
                    <a:pt x="913678" y="62230"/>
                  </a:lnTo>
                  <a:lnTo>
                    <a:pt x="913678" y="31750"/>
                  </a:lnTo>
                  <a:close/>
                </a:path>
                <a:path w="1593215" h="798830">
                  <a:moveTo>
                    <a:pt x="976033" y="31750"/>
                  </a:moveTo>
                  <a:lnTo>
                    <a:pt x="943887" y="31750"/>
                  </a:lnTo>
                  <a:lnTo>
                    <a:pt x="943887" y="62230"/>
                  </a:lnTo>
                  <a:lnTo>
                    <a:pt x="976033" y="62230"/>
                  </a:lnTo>
                  <a:lnTo>
                    <a:pt x="976033" y="31750"/>
                  </a:lnTo>
                  <a:close/>
                </a:path>
              </a:pathLst>
            </a:custGeom>
            <a:solidFill>
              <a:srgbClr val="089EC8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929246" y="291585"/>
              <a:ext cx="5157470" cy="1560830"/>
            </a:xfrm>
            <a:custGeom>
              <a:avLst/>
              <a:gdLst/>
              <a:ahLst/>
              <a:cxnLst/>
              <a:rect l="l" t="t" r="r" b="b"/>
              <a:pathLst>
                <a:path w="5157470" h="1560830">
                  <a:moveTo>
                    <a:pt x="867435" y="734974"/>
                  </a:moveTo>
                  <a:lnTo>
                    <a:pt x="861631" y="714654"/>
                  </a:lnTo>
                  <a:lnTo>
                    <a:pt x="856932" y="697547"/>
                  </a:lnTo>
                  <a:lnTo>
                    <a:pt x="852424" y="680402"/>
                  </a:lnTo>
                  <a:lnTo>
                    <a:pt x="848156" y="663384"/>
                  </a:lnTo>
                  <a:lnTo>
                    <a:pt x="819632" y="734187"/>
                  </a:lnTo>
                  <a:lnTo>
                    <a:pt x="831570" y="734656"/>
                  </a:lnTo>
                  <a:lnTo>
                    <a:pt x="845934" y="734974"/>
                  </a:lnTo>
                  <a:lnTo>
                    <a:pt x="867435" y="734974"/>
                  </a:lnTo>
                  <a:close/>
                </a:path>
                <a:path w="5157470" h="1560830">
                  <a:moveTo>
                    <a:pt x="923353" y="897610"/>
                  </a:moveTo>
                  <a:lnTo>
                    <a:pt x="912368" y="869137"/>
                  </a:lnTo>
                  <a:lnTo>
                    <a:pt x="902169" y="841502"/>
                  </a:lnTo>
                  <a:lnTo>
                    <a:pt x="892759" y="814743"/>
                  </a:lnTo>
                  <a:lnTo>
                    <a:pt x="884110" y="788924"/>
                  </a:lnTo>
                  <a:lnTo>
                    <a:pt x="868629" y="791489"/>
                  </a:lnTo>
                  <a:lnTo>
                    <a:pt x="821842" y="796975"/>
                  </a:lnTo>
                  <a:lnTo>
                    <a:pt x="803706" y="798029"/>
                  </a:lnTo>
                  <a:lnTo>
                    <a:pt x="833577" y="819404"/>
                  </a:lnTo>
                  <a:lnTo>
                    <a:pt x="863688" y="843076"/>
                  </a:lnTo>
                  <a:lnTo>
                    <a:pt x="893749" y="869137"/>
                  </a:lnTo>
                  <a:lnTo>
                    <a:pt x="923353" y="897610"/>
                  </a:lnTo>
                  <a:close/>
                </a:path>
                <a:path w="5157470" h="1560830">
                  <a:moveTo>
                    <a:pt x="1988794" y="698182"/>
                  </a:moveTo>
                  <a:lnTo>
                    <a:pt x="1985035" y="672985"/>
                  </a:lnTo>
                  <a:lnTo>
                    <a:pt x="1981250" y="666191"/>
                  </a:lnTo>
                  <a:lnTo>
                    <a:pt x="1972030" y="649630"/>
                  </a:lnTo>
                  <a:lnTo>
                    <a:pt x="1947189" y="632447"/>
                  </a:lnTo>
                  <a:lnTo>
                    <a:pt x="1942604" y="631672"/>
                  </a:lnTo>
                  <a:lnTo>
                    <a:pt x="1942604" y="703961"/>
                  </a:lnTo>
                  <a:lnTo>
                    <a:pt x="1938870" y="724649"/>
                  </a:lnTo>
                  <a:lnTo>
                    <a:pt x="1927707" y="742886"/>
                  </a:lnTo>
                  <a:lnTo>
                    <a:pt x="1920824" y="747737"/>
                  </a:lnTo>
                  <a:lnTo>
                    <a:pt x="1920824" y="840816"/>
                  </a:lnTo>
                  <a:lnTo>
                    <a:pt x="1916582" y="865124"/>
                  </a:lnTo>
                  <a:lnTo>
                    <a:pt x="1904555" y="884402"/>
                  </a:lnTo>
                  <a:lnTo>
                    <a:pt x="1885772" y="897089"/>
                  </a:lnTo>
                  <a:lnTo>
                    <a:pt x="1861286" y="901674"/>
                  </a:lnTo>
                  <a:lnTo>
                    <a:pt x="1787969" y="901674"/>
                  </a:lnTo>
                  <a:lnTo>
                    <a:pt x="1807959" y="801255"/>
                  </a:lnTo>
                  <a:lnTo>
                    <a:pt x="1879511" y="801255"/>
                  </a:lnTo>
                  <a:lnTo>
                    <a:pt x="1897202" y="803998"/>
                  </a:lnTo>
                  <a:lnTo>
                    <a:pt x="1910156" y="811860"/>
                  </a:lnTo>
                  <a:lnTo>
                    <a:pt x="1918119" y="824318"/>
                  </a:lnTo>
                  <a:lnTo>
                    <a:pt x="1920824" y="840816"/>
                  </a:lnTo>
                  <a:lnTo>
                    <a:pt x="1920824" y="747737"/>
                  </a:lnTo>
                  <a:lnTo>
                    <a:pt x="1909229" y="755878"/>
                  </a:lnTo>
                  <a:lnTo>
                    <a:pt x="1883511" y="760831"/>
                  </a:lnTo>
                  <a:lnTo>
                    <a:pt x="1815973" y="760831"/>
                  </a:lnTo>
                  <a:lnTo>
                    <a:pt x="1835061" y="666191"/>
                  </a:lnTo>
                  <a:lnTo>
                    <a:pt x="1900834" y="666191"/>
                  </a:lnTo>
                  <a:lnTo>
                    <a:pt x="1921611" y="669594"/>
                  </a:lnTo>
                  <a:lnTo>
                    <a:pt x="1934387" y="678408"/>
                  </a:lnTo>
                  <a:lnTo>
                    <a:pt x="1940826" y="690549"/>
                  </a:lnTo>
                  <a:lnTo>
                    <a:pt x="1942604" y="703961"/>
                  </a:lnTo>
                  <a:lnTo>
                    <a:pt x="1942604" y="631672"/>
                  </a:lnTo>
                  <a:lnTo>
                    <a:pt x="1907933" y="625754"/>
                  </a:lnTo>
                  <a:lnTo>
                    <a:pt x="1797304" y="625754"/>
                  </a:lnTo>
                  <a:lnTo>
                    <a:pt x="1733765" y="942124"/>
                  </a:lnTo>
                  <a:lnTo>
                    <a:pt x="1862620" y="942124"/>
                  </a:lnTo>
                  <a:lnTo>
                    <a:pt x="1904238" y="934694"/>
                  </a:lnTo>
                  <a:lnTo>
                    <a:pt x="1937321" y="913726"/>
                  </a:lnTo>
                  <a:lnTo>
                    <a:pt x="1945411" y="901674"/>
                  </a:lnTo>
                  <a:lnTo>
                    <a:pt x="1959165" y="881189"/>
                  </a:lnTo>
                  <a:lnTo>
                    <a:pt x="1967039" y="839025"/>
                  </a:lnTo>
                  <a:lnTo>
                    <a:pt x="1964766" y="819061"/>
                  </a:lnTo>
                  <a:lnTo>
                    <a:pt x="1958213" y="803313"/>
                  </a:lnTo>
                  <a:lnTo>
                    <a:pt x="1956460" y="801255"/>
                  </a:lnTo>
                  <a:lnTo>
                    <a:pt x="1947735" y="790981"/>
                  </a:lnTo>
                  <a:lnTo>
                    <a:pt x="1933714" y="781265"/>
                  </a:lnTo>
                  <a:lnTo>
                    <a:pt x="1960689" y="764349"/>
                  </a:lnTo>
                  <a:lnTo>
                    <a:pt x="1963508" y="760831"/>
                  </a:lnTo>
                  <a:lnTo>
                    <a:pt x="1977580" y="743216"/>
                  </a:lnTo>
                  <a:lnTo>
                    <a:pt x="1986318" y="720344"/>
                  </a:lnTo>
                  <a:lnTo>
                    <a:pt x="1988794" y="698182"/>
                  </a:lnTo>
                  <a:close/>
                </a:path>
                <a:path w="5157470" h="1560830">
                  <a:moveTo>
                    <a:pt x="2247417" y="625754"/>
                  </a:moveTo>
                  <a:lnTo>
                    <a:pt x="2055482" y="625754"/>
                  </a:lnTo>
                  <a:lnTo>
                    <a:pt x="1991944" y="942111"/>
                  </a:lnTo>
                  <a:lnTo>
                    <a:pt x="2187003" y="942111"/>
                  </a:lnTo>
                  <a:lnTo>
                    <a:pt x="2194991" y="902131"/>
                  </a:lnTo>
                  <a:lnTo>
                    <a:pt x="2046147" y="902131"/>
                  </a:lnTo>
                  <a:lnTo>
                    <a:pt x="2066137" y="802601"/>
                  </a:lnTo>
                  <a:lnTo>
                    <a:pt x="2191435" y="802601"/>
                  </a:lnTo>
                  <a:lnTo>
                    <a:pt x="2199436" y="762609"/>
                  </a:lnTo>
                  <a:lnTo>
                    <a:pt x="2074138" y="762609"/>
                  </a:lnTo>
                  <a:lnTo>
                    <a:pt x="2093252" y="665734"/>
                  </a:lnTo>
                  <a:lnTo>
                    <a:pt x="2239429" y="665734"/>
                  </a:lnTo>
                  <a:lnTo>
                    <a:pt x="2247417" y="625754"/>
                  </a:lnTo>
                  <a:close/>
                </a:path>
                <a:path w="5157470" h="1560830">
                  <a:moveTo>
                    <a:pt x="2559799" y="625754"/>
                  </a:moveTo>
                  <a:lnTo>
                    <a:pt x="2367864" y="625754"/>
                  </a:lnTo>
                  <a:lnTo>
                    <a:pt x="2304338" y="942111"/>
                  </a:lnTo>
                  <a:lnTo>
                    <a:pt x="2350084" y="942111"/>
                  </a:lnTo>
                  <a:lnTo>
                    <a:pt x="2377186" y="806589"/>
                  </a:lnTo>
                  <a:lnTo>
                    <a:pt x="2502928" y="806589"/>
                  </a:lnTo>
                  <a:lnTo>
                    <a:pt x="2510929" y="766165"/>
                  </a:lnTo>
                  <a:lnTo>
                    <a:pt x="2385631" y="766165"/>
                  </a:lnTo>
                  <a:lnTo>
                    <a:pt x="2405634" y="665734"/>
                  </a:lnTo>
                  <a:lnTo>
                    <a:pt x="2551823" y="665734"/>
                  </a:lnTo>
                  <a:lnTo>
                    <a:pt x="2559799" y="625754"/>
                  </a:lnTo>
                  <a:close/>
                </a:path>
                <a:path w="5157470" h="1560830">
                  <a:moveTo>
                    <a:pt x="2803779" y="625754"/>
                  </a:moveTo>
                  <a:lnTo>
                    <a:pt x="2758021" y="625754"/>
                  </a:lnTo>
                  <a:lnTo>
                    <a:pt x="2717127" y="830580"/>
                  </a:lnTo>
                  <a:lnTo>
                    <a:pt x="2706116" y="862723"/>
                  </a:lnTo>
                  <a:lnTo>
                    <a:pt x="2688640" y="885786"/>
                  </a:lnTo>
                  <a:lnTo>
                    <a:pt x="2666085" y="899693"/>
                  </a:lnTo>
                  <a:lnTo>
                    <a:pt x="2639822" y="904341"/>
                  </a:lnTo>
                  <a:lnTo>
                    <a:pt x="2616860" y="899998"/>
                  </a:lnTo>
                  <a:lnTo>
                    <a:pt x="2601442" y="888568"/>
                  </a:lnTo>
                  <a:lnTo>
                    <a:pt x="2592768" y="872477"/>
                  </a:lnTo>
                  <a:lnTo>
                    <a:pt x="2590050" y="854125"/>
                  </a:lnTo>
                  <a:lnTo>
                    <a:pt x="2590050" y="847026"/>
                  </a:lnTo>
                  <a:lnTo>
                    <a:pt x="2592273" y="832815"/>
                  </a:lnTo>
                  <a:lnTo>
                    <a:pt x="2633611" y="625754"/>
                  </a:lnTo>
                  <a:lnTo>
                    <a:pt x="2587841" y="625754"/>
                  </a:lnTo>
                  <a:lnTo>
                    <a:pt x="2547391" y="829246"/>
                  </a:lnTo>
                  <a:lnTo>
                    <a:pt x="2544280" y="856805"/>
                  </a:lnTo>
                  <a:lnTo>
                    <a:pt x="2551976" y="894918"/>
                  </a:lnTo>
                  <a:lnTo>
                    <a:pt x="2572499" y="922451"/>
                  </a:lnTo>
                  <a:lnTo>
                    <a:pt x="2602026" y="939165"/>
                  </a:lnTo>
                  <a:lnTo>
                    <a:pt x="2636710" y="944791"/>
                  </a:lnTo>
                  <a:lnTo>
                    <a:pt x="2679649" y="938085"/>
                  </a:lnTo>
                  <a:lnTo>
                    <a:pt x="2716301" y="917841"/>
                  </a:lnTo>
                  <a:lnTo>
                    <a:pt x="2744381" y="883856"/>
                  </a:lnTo>
                  <a:lnTo>
                    <a:pt x="2761564" y="835926"/>
                  </a:lnTo>
                  <a:lnTo>
                    <a:pt x="2803779" y="625754"/>
                  </a:lnTo>
                  <a:close/>
                </a:path>
                <a:path w="5157470" h="1560830">
                  <a:moveTo>
                    <a:pt x="3040189" y="625741"/>
                  </a:moveTo>
                  <a:lnTo>
                    <a:pt x="2829560" y="625741"/>
                  </a:lnTo>
                  <a:lnTo>
                    <a:pt x="2821140" y="666191"/>
                  </a:lnTo>
                  <a:lnTo>
                    <a:pt x="2904655" y="666191"/>
                  </a:lnTo>
                  <a:lnTo>
                    <a:pt x="2849118" y="942111"/>
                  </a:lnTo>
                  <a:lnTo>
                    <a:pt x="2894876" y="942111"/>
                  </a:lnTo>
                  <a:lnTo>
                    <a:pt x="2950426" y="666191"/>
                  </a:lnTo>
                  <a:lnTo>
                    <a:pt x="3032201" y="666191"/>
                  </a:lnTo>
                  <a:lnTo>
                    <a:pt x="3040189" y="625741"/>
                  </a:lnTo>
                  <a:close/>
                </a:path>
                <a:path w="5157470" h="1560830">
                  <a:moveTo>
                    <a:pt x="3281476" y="625754"/>
                  </a:moveTo>
                  <a:lnTo>
                    <a:pt x="3235706" y="625754"/>
                  </a:lnTo>
                  <a:lnTo>
                    <a:pt x="3194837" y="830580"/>
                  </a:lnTo>
                  <a:lnTo>
                    <a:pt x="3183826" y="862723"/>
                  </a:lnTo>
                  <a:lnTo>
                    <a:pt x="3166351" y="885786"/>
                  </a:lnTo>
                  <a:lnTo>
                    <a:pt x="3143796" y="899693"/>
                  </a:lnTo>
                  <a:lnTo>
                    <a:pt x="3117532" y="904341"/>
                  </a:lnTo>
                  <a:lnTo>
                    <a:pt x="3094571" y="899998"/>
                  </a:lnTo>
                  <a:lnTo>
                    <a:pt x="3079140" y="888568"/>
                  </a:lnTo>
                  <a:lnTo>
                    <a:pt x="3070466" y="872477"/>
                  </a:lnTo>
                  <a:lnTo>
                    <a:pt x="3067748" y="854125"/>
                  </a:lnTo>
                  <a:lnTo>
                    <a:pt x="3067748" y="847026"/>
                  </a:lnTo>
                  <a:lnTo>
                    <a:pt x="3069983" y="832815"/>
                  </a:lnTo>
                  <a:lnTo>
                    <a:pt x="3111309" y="625754"/>
                  </a:lnTo>
                  <a:lnTo>
                    <a:pt x="3065526" y="625754"/>
                  </a:lnTo>
                  <a:lnTo>
                    <a:pt x="3025102" y="829246"/>
                  </a:lnTo>
                  <a:lnTo>
                    <a:pt x="3022003" y="856805"/>
                  </a:lnTo>
                  <a:lnTo>
                    <a:pt x="3029686" y="894918"/>
                  </a:lnTo>
                  <a:lnTo>
                    <a:pt x="3050209" y="922451"/>
                  </a:lnTo>
                  <a:lnTo>
                    <a:pt x="3079724" y="939165"/>
                  </a:lnTo>
                  <a:lnTo>
                    <a:pt x="3114408" y="944791"/>
                  </a:lnTo>
                  <a:lnTo>
                    <a:pt x="3157347" y="938085"/>
                  </a:lnTo>
                  <a:lnTo>
                    <a:pt x="3193999" y="917841"/>
                  </a:lnTo>
                  <a:lnTo>
                    <a:pt x="3222079" y="883856"/>
                  </a:lnTo>
                  <a:lnTo>
                    <a:pt x="3239274" y="835926"/>
                  </a:lnTo>
                  <a:lnTo>
                    <a:pt x="3281476" y="625754"/>
                  </a:lnTo>
                  <a:close/>
                </a:path>
                <a:path w="5157470" h="1560830">
                  <a:moveTo>
                    <a:pt x="3526764" y="704837"/>
                  </a:moveTo>
                  <a:lnTo>
                    <a:pt x="3522548" y="675424"/>
                  </a:lnTo>
                  <a:lnTo>
                    <a:pt x="3517455" y="666178"/>
                  </a:lnTo>
                  <a:lnTo>
                    <a:pt x="3508616" y="650125"/>
                  </a:lnTo>
                  <a:lnTo>
                    <a:pt x="3483102" y="632421"/>
                  </a:lnTo>
                  <a:lnTo>
                    <a:pt x="3480562" y="631990"/>
                  </a:lnTo>
                  <a:lnTo>
                    <a:pt x="3480562" y="707059"/>
                  </a:lnTo>
                  <a:lnTo>
                    <a:pt x="3476815" y="728522"/>
                  </a:lnTo>
                  <a:lnTo>
                    <a:pt x="3465296" y="748449"/>
                  </a:lnTo>
                  <a:lnTo>
                    <a:pt x="3445510" y="763117"/>
                  </a:lnTo>
                  <a:lnTo>
                    <a:pt x="3417036" y="768832"/>
                  </a:lnTo>
                  <a:lnTo>
                    <a:pt x="3350831" y="768832"/>
                  </a:lnTo>
                  <a:lnTo>
                    <a:pt x="3371710" y="666178"/>
                  </a:lnTo>
                  <a:lnTo>
                    <a:pt x="3437471" y="666178"/>
                  </a:lnTo>
                  <a:lnTo>
                    <a:pt x="3456394" y="669010"/>
                  </a:lnTo>
                  <a:lnTo>
                    <a:pt x="3469843" y="677125"/>
                  </a:lnTo>
                  <a:lnTo>
                    <a:pt x="3477895" y="689991"/>
                  </a:lnTo>
                  <a:lnTo>
                    <a:pt x="3480562" y="707059"/>
                  </a:lnTo>
                  <a:lnTo>
                    <a:pt x="3480562" y="631990"/>
                  </a:lnTo>
                  <a:lnTo>
                    <a:pt x="3444125" y="625741"/>
                  </a:lnTo>
                  <a:lnTo>
                    <a:pt x="3333940" y="625741"/>
                  </a:lnTo>
                  <a:lnTo>
                    <a:pt x="3270402" y="942111"/>
                  </a:lnTo>
                  <a:lnTo>
                    <a:pt x="3316173" y="942111"/>
                  </a:lnTo>
                  <a:lnTo>
                    <a:pt x="3343719" y="807034"/>
                  </a:lnTo>
                  <a:lnTo>
                    <a:pt x="3402368" y="807034"/>
                  </a:lnTo>
                  <a:lnTo>
                    <a:pt x="3442792" y="942111"/>
                  </a:lnTo>
                  <a:lnTo>
                    <a:pt x="3493020" y="942111"/>
                  </a:lnTo>
                  <a:lnTo>
                    <a:pt x="3449561" y="807034"/>
                  </a:lnTo>
                  <a:lnTo>
                    <a:pt x="3448139" y="802601"/>
                  </a:lnTo>
                  <a:lnTo>
                    <a:pt x="3482162" y="787692"/>
                  </a:lnTo>
                  <a:lnTo>
                    <a:pt x="3502380" y="768832"/>
                  </a:lnTo>
                  <a:lnTo>
                    <a:pt x="3506774" y="764717"/>
                  </a:lnTo>
                  <a:lnTo>
                    <a:pt x="3521735" y="736231"/>
                  </a:lnTo>
                  <a:lnTo>
                    <a:pt x="3526764" y="704837"/>
                  </a:lnTo>
                  <a:close/>
                </a:path>
                <a:path w="5157470" h="1560830">
                  <a:moveTo>
                    <a:pt x="3782288" y="625754"/>
                  </a:moveTo>
                  <a:lnTo>
                    <a:pt x="3590340" y="625754"/>
                  </a:lnTo>
                  <a:lnTo>
                    <a:pt x="3526802" y="942111"/>
                  </a:lnTo>
                  <a:lnTo>
                    <a:pt x="3721874" y="942111"/>
                  </a:lnTo>
                  <a:lnTo>
                    <a:pt x="3729850" y="902131"/>
                  </a:lnTo>
                  <a:lnTo>
                    <a:pt x="3581019" y="902131"/>
                  </a:lnTo>
                  <a:lnTo>
                    <a:pt x="3601008" y="802601"/>
                  </a:lnTo>
                  <a:lnTo>
                    <a:pt x="3726294" y="802601"/>
                  </a:lnTo>
                  <a:lnTo>
                    <a:pt x="3734295" y="762609"/>
                  </a:lnTo>
                  <a:lnTo>
                    <a:pt x="3609009" y="762609"/>
                  </a:lnTo>
                  <a:lnTo>
                    <a:pt x="3628110" y="665734"/>
                  </a:lnTo>
                  <a:lnTo>
                    <a:pt x="3774287" y="665734"/>
                  </a:lnTo>
                  <a:lnTo>
                    <a:pt x="3782288" y="625754"/>
                  </a:lnTo>
                  <a:close/>
                </a:path>
                <a:path w="5157470" h="1560830">
                  <a:moveTo>
                    <a:pt x="4096016" y="704837"/>
                  </a:moveTo>
                  <a:lnTo>
                    <a:pt x="4091787" y="675424"/>
                  </a:lnTo>
                  <a:lnTo>
                    <a:pt x="4086695" y="666178"/>
                  </a:lnTo>
                  <a:lnTo>
                    <a:pt x="4077855" y="650125"/>
                  </a:lnTo>
                  <a:lnTo>
                    <a:pt x="4052341" y="632421"/>
                  </a:lnTo>
                  <a:lnTo>
                    <a:pt x="4049814" y="631990"/>
                  </a:lnTo>
                  <a:lnTo>
                    <a:pt x="4049814" y="707059"/>
                  </a:lnTo>
                  <a:lnTo>
                    <a:pt x="4046067" y="728522"/>
                  </a:lnTo>
                  <a:lnTo>
                    <a:pt x="4034536" y="748449"/>
                  </a:lnTo>
                  <a:lnTo>
                    <a:pt x="4014762" y="763117"/>
                  </a:lnTo>
                  <a:lnTo>
                    <a:pt x="3986263" y="768832"/>
                  </a:lnTo>
                  <a:lnTo>
                    <a:pt x="3920071" y="768832"/>
                  </a:lnTo>
                  <a:lnTo>
                    <a:pt x="3940937" y="666178"/>
                  </a:lnTo>
                  <a:lnTo>
                    <a:pt x="4006710" y="666178"/>
                  </a:lnTo>
                  <a:lnTo>
                    <a:pt x="4025620" y="669010"/>
                  </a:lnTo>
                  <a:lnTo>
                    <a:pt x="4039082" y="677125"/>
                  </a:lnTo>
                  <a:lnTo>
                    <a:pt x="4047134" y="689991"/>
                  </a:lnTo>
                  <a:lnTo>
                    <a:pt x="4049814" y="707059"/>
                  </a:lnTo>
                  <a:lnTo>
                    <a:pt x="4049814" y="631990"/>
                  </a:lnTo>
                  <a:lnTo>
                    <a:pt x="4013377" y="625741"/>
                  </a:lnTo>
                  <a:lnTo>
                    <a:pt x="3903167" y="625741"/>
                  </a:lnTo>
                  <a:lnTo>
                    <a:pt x="3839654" y="942111"/>
                  </a:lnTo>
                  <a:lnTo>
                    <a:pt x="3885400" y="942111"/>
                  </a:lnTo>
                  <a:lnTo>
                    <a:pt x="3912946" y="807034"/>
                  </a:lnTo>
                  <a:lnTo>
                    <a:pt x="3971594" y="807034"/>
                  </a:lnTo>
                  <a:lnTo>
                    <a:pt x="4012044" y="942111"/>
                  </a:lnTo>
                  <a:lnTo>
                    <a:pt x="4062247" y="942111"/>
                  </a:lnTo>
                  <a:lnTo>
                    <a:pt x="4018788" y="807034"/>
                  </a:lnTo>
                  <a:lnTo>
                    <a:pt x="4017365" y="802601"/>
                  </a:lnTo>
                  <a:lnTo>
                    <a:pt x="4051401" y="787692"/>
                  </a:lnTo>
                  <a:lnTo>
                    <a:pt x="4071620" y="768832"/>
                  </a:lnTo>
                  <a:lnTo>
                    <a:pt x="4076027" y="764717"/>
                  </a:lnTo>
                  <a:lnTo>
                    <a:pt x="4090987" y="736231"/>
                  </a:lnTo>
                  <a:lnTo>
                    <a:pt x="4096016" y="704837"/>
                  </a:lnTo>
                  <a:close/>
                </a:path>
                <a:path w="5157470" h="1560830">
                  <a:moveTo>
                    <a:pt x="4351515" y="625754"/>
                  </a:moveTo>
                  <a:lnTo>
                    <a:pt x="4159580" y="625754"/>
                  </a:lnTo>
                  <a:lnTo>
                    <a:pt x="4096054" y="942111"/>
                  </a:lnTo>
                  <a:lnTo>
                    <a:pt x="4291101" y="942111"/>
                  </a:lnTo>
                  <a:lnTo>
                    <a:pt x="4299102" y="902131"/>
                  </a:lnTo>
                  <a:lnTo>
                    <a:pt x="4150245" y="902131"/>
                  </a:lnTo>
                  <a:lnTo>
                    <a:pt x="4170235" y="802601"/>
                  </a:lnTo>
                  <a:lnTo>
                    <a:pt x="4295546" y="802601"/>
                  </a:lnTo>
                  <a:lnTo>
                    <a:pt x="4303534" y="762609"/>
                  </a:lnTo>
                  <a:lnTo>
                    <a:pt x="4178236" y="762609"/>
                  </a:lnTo>
                  <a:lnTo>
                    <a:pt x="4197350" y="665734"/>
                  </a:lnTo>
                  <a:lnTo>
                    <a:pt x="4343539" y="665734"/>
                  </a:lnTo>
                  <a:lnTo>
                    <a:pt x="4351515" y="625754"/>
                  </a:lnTo>
                  <a:close/>
                </a:path>
                <a:path w="5157470" h="1560830">
                  <a:moveTo>
                    <a:pt x="4560379" y="942111"/>
                  </a:moveTo>
                  <a:lnTo>
                    <a:pt x="4550715" y="877239"/>
                  </a:lnTo>
                  <a:lnTo>
                    <a:pt x="4545088" y="839470"/>
                  </a:lnTo>
                  <a:lnTo>
                    <a:pt x="4523460" y="694169"/>
                  </a:lnTo>
                  <a:lnTo>
                    <a:pt x="4513275" y="625741"/>
                  </a:lnTo>
                  <a:lnTo>
                    <a:pt x="4501731" y="625741"/>
                  </a:lnTo>
                  <a:lnTo>
                    <a:pt x="4501731" y="839470"/>
                  </a:lnTo>
                  <a:lnTo>
                    <a:pt x="4405757" y="839470"/>
                  </a:lnTo>
                  <a:lnTo>
                    <a:pt x="4482617" y="694169"/>
                  </a:lnTo>
                  <a:lnTo>
                    <a:pt x="4501731" y="839470"/>
                  </a:lnTo>
                  <a:lnTo>
                    <a:pt x="4501731" y="625741"/>
                  </a:lnTo>
                  <a:lnTo>
                    <a:pt x="4476407" y="625741"/>
                  </a:lnTo>
                  <a:lnTo>
                    <a:pt x="4303103" y="942111"/>
                  </a:lnTo>
                  <a:lnTo>
                    <a:pt x="4352429" y="942111"/>
                  </a:lnTo>
                  <a:lnTo>
                    <a:pt x="4386656" y="877239"/>
                  </a:lnTo>
                  <a:lnTo>
                    <a:pt x="4505744" y="877239"/>
                  </a:lnTo>
                  <a:lnTo>
                    <a:pt x="4513732" y="942111"/>
                  </a:lnTo>
                  <a:lnTo>
                    <a:pt x="4560379" y="942111"/>
                  </a:lnTo>
                  <a:close/>
                </a:path>
                <a:path w="5157470" h="1560830">
                  <a:moveTo>
                    <a:pt x="4835880" y="712838"/>
                  </a:moveTo>
                  <a:lnTo>
                    <a:pt x="4828400" y="672236"/>
                  </a:lnTo>
                  <a:lnTo>
                    <a:pt x="4823561" y="665734"/>
                  </a:lnTo>
                  <a:lnTo>
                    <a:pt x="4808334" y="645299"/>
                  </a:lnTo>
                  <a:lnTo>
                    <a:pt x="4790135" y="635952"/>
                  </a:lnTo>
                  <a:lnTo>
                    <a:pt x="4790135" y="716394"/>
                  </a:lnTo>
                  <a:lnTo>
                    <a:pt x="4789767" y="724408"/>
                  </a:lnTo>
                  <a:lnTo>
                    <a:pt x="4780800" y="781265"/>
                  </a:lnTo>
                  <a:lnTo>
                    <a:pt x="4772406" y="821016"/>
                  </a:lnTo>
                  <a:lnTo>
                    <a:pt x="4754791" y="868857"/>
                  </a:lnTo>
                  <a:lnTo>
                    <a:pt x="4718367" y="897458"/>
                  </a:lnTo>
                  <a:lnTo>
                    <a:pt x="4688814" y="902131"/>
                  </a:lnTo>
                  <a:lnTo>
                    <a:pt x="4634611" y="902131"/>
                  </a:lnTo>
                  <a:lnTo>
                    <a:pt x="4681702" y="665734"/>
                  </a:lnTo>
                  <a:lnTo>
                    <a:pt x="4736808" y="665734"/>
                  </a:lnTo>
                  <a:lnTo>
                    <a:pt x="4760138" y="669150"/>
                  </a:lnTo>
                  <a:lnTo>
                    <a:pt x="4776800" y="679069"/>
                  </a:lnTo>
                  <a:lnTo>
                    <a:pt x="4786795" y="694982"/>
                  </a:lnTo>
                  <a:lnTo>
                    <a:pt x="4790135" y="716394"/>
                  </a:lnTo>
                  <a:lnTo>
                    <a:pt x="4790135" y="635952"/>
                  </a:lnTo>
                  <a:lnTo>
                    <a:pt x="4779276" y="630364"/>
                  </a:lnTo>
                  <a:lnTo>
                    <a:pt x="4744809" y="625754"/>
                  </a:lnTo>
                  <a:lnTo>
                    <a:pt x="4643933" y="625754"/>
                  </a:lnTo>
                  <a:lnTo>
                    <a:pt x="4580407" y="942124"/>
                  </a:lnTo>
                  <a:lnTo>
                    <a:pt x="4689259" y="942124"/>
                  </a:lnTo>
                  <a:lnTo>
                    <a:pt x="4736363" y="934732"/>
                  </a:lnTo>
                  <a:lnTo>
                    <a:pt x="4774133" y="912355"/>
                  </a:lnTo>
                  <a:lnTo>
                    <a:pt x="4805350" y="865466"/>
                  </a:lnTo>
                  <a:lnTo>
                    <a:pt x="4826571" y="781265"/>
                  </a:lnTo>
                  <a:lnTo>
                    <a:pt x="4834052" y="738060"/>
                  </a:lnTo>
                  <a:lnTo>
                    <a:pt x="4835753" y="716394"/>
                  </a:lnTo>
                  <a:lnTo>
                    <a:pt x="4835880" y="712838"/>
                  </a:lnTo>
                  <a:close/>
                </a:path>
                <a:path w="5157470" h="1560830">
                  <a:moveTo>
                    <a:pt x="5060213" y="1016520"/>
                  </a:moveTo>
                  <a:lnTo>
                    <a:pt x="1658607" y="1016520"/>
                  </a:lnTo>
                  <a:lnTo>
                    <a:pt x="1651622" y="1052423"/>
                  </a:lnTo>
                  <a:lnTo>
                    <a:pt x="5053241" y="1052423"/>
                  </a:lnTo>
                  <a:lnTo>
                    <a:pt x="5060213" y="1016520"/>
                  </a:lnTo>
                  <a:close/>
                </a:path>
                <a:path w="5157470" h="1560830">
                  <a:moveTo>
                    <a:pt x="5082502" y="625754"/>
                  </a:moveTo>
                  <a:lnTo>
                    <a:pt x="5032299" y="625754"/>
                  </a:lnTo>
                  <a:lnTo>
                    <a:pt x="4941646" y="767499"/>
                  </a:lnTo>
                  <a:lnTo>
                    <a:pt x="4903889" y="625754"/>
                  </a:lnTo>
                  <a:lnTo>
                    <a:pt x="4855451" y="625754"/>
                  </a:lnTo>
                  <a:lnTo>
                    <a:pt x="4910988" y="811466"/>
                  </a:lnTo>
                  <a:lnTo>
                    <a:pt x="4884775" y="942111"/>
                  </a:lnTo>
                  <a:lnTo>
                    <a:pt x="4930546" y="942111"/>
                  </a:lnTo>
                  <a:lnTo>
                    <a:pt x="4956327" y="813701"/>
                  </a:lnTo>
                  <a:lnTo>
                    <a:pt x="5082502" y="625754"/>
                  </a:lnTo>
                  <a:close/>
                </a:path>
                <a:path w="5157470" h="1560830">
                  <a:moveTo>
                    <a:pt x="5157267" y="511175"/>
                  </a:moveTo>
                  <a:lnTo>
                    <a:pt x="1512735" y="511175"/>
                  </a:lnTo>
                  <a:lnTo>
                    <a:pt x="1511655" y="507961"/>
                  </a:lnTo>
                  <a:lnTo>
                    <a:pt x="1494688" y="466178"/>
                  </a:lnTo>
                  <a:lnTo>
                    <a:pt x="1475422" y="425627"/>
                  </a:lnTo>
                  <a:lnTo>
                    <a:pt x="1453934" y="386410"/>
                  </a:lnTo>
                  <a:lnTo>
                    <a:pt x="1430299" y="348602"/>
                  </a:lnTo>
                  <a:lnTo>
                    <a:pt x="1408531" y="317817"/>
                  </a:lnTo>
                  <a:lnTo>
                    <a:pt x="1408531" y="519925"/>
                  </a:lnTo>
                  <a:lnTo>
                    <a:pt x="1408531" y="593979"/>
                  </a:lnTo>
                  <a:lnTo>
                    <a:pt x="1182585" y="593979"/>
                  </a:lnTo>
                  <a:lnTo>
                    <a:pt x="1182585" y="759637"/>
                  </a:lnTo>
                  <a:lnTo>
                    <a:pt x="1408531" y="759637"/>
                  </a:lnTo>
                  <a:lnTo>
                    <a:pt x="1408531" y="833589"/>
                  </a:lnTo>
                  <a:lnTo>
                    <a:pt x="1182585" y="833589"/>
                  </a:lnTo>
                  <a:lnTo>
                    <a:pt x="1182585" y="1063409"/>
                  </a:lnTo>
                  <a:lnTo>
                    <a:pt x="1100226" y="1063409"/>
                  </a:lnTo>
                  <a:lnTo>
                    <a:pt x="1100226" y="672731"/>
                  </a:lnTo>
                  <a:lnTo>
                    <a:pt x="1100226" y="519925"/>
                  </a:lnTo>
                  <a:lnTo>
                    <a:pt x="1408531" y="519925"/>
                  </a:lnTo>
                  <a:lnTo>
                    <a:pt x="1408531" y="317817"/>
                  </a:lnTo>
                  <a:lnTo>
                    <a:pt x="1404607" y="312267"/>
                  </a:lnTo>
                  <a:lnTo>
                    <a:pt x="1376946" y="277520"/>
                  </a:lnTo>
                  <a:lnTo>
                    <a:pt x="1347381" y="244411"/>
                  </a:lnTo>
                  <a:lnTo>
                    <a:pt x="1315999" y="213042"/>
                  </a:lnTo>
                  <a:lnTo>
                    <a:pt x="1282890" y="183489"/>
                  </a:lnTo>
                  <a:lnTo>
                    <a:pt x="1248130" y="155829"/>
                  </a:lnTo>
                  <a:lnTo>
                    <a:pt x="1211795" y="130136"/>
                  </a:lnTo>
                  <a:lnTo>
                    <a:pt x="1173975" y="106514"/>
                  </a:lnTo>
                  <a:lnTo>
                    <a:pt x="1134757" y="85026"/>
                  </a:lnTo>
                  <a:lnTo>
                    <a:pt x="1094206" y="65773"/>
                  </a:lnTo>
                  <a:lnTo>
                    <a:pt x="1088326" y="63398"/>
                  </a:lnTo>
                  <a:lnTo>
                    <a:pt x="1088326" y="1063409"/>
                  </a:lnTo>
                  <a:lnTo>
                    <a:pt x="997407" y="1063409"/>
                  </a:lnTo>
                  <a:lnTo>
                    <a:pt x="996492" y="1061554"/>
                  </a:lnTo>
                  <a:lnTo>
                    <a:pt x="995641" y="1059751"/>
                  </a:lnTo>
                  <a:lnTo>
                    <a:pt x="994727" y="1057922"/>
                  </a:lnTo>
                  <a:lnTo>
                    <a:pt x="959624" y="1014056"/>
                  </a:lnTo>
                  <a:lnTo>
                    <a:pt x="927646" y="979982"/>
                  </a:lnTo>
                  <a:lnTo>
                    <a:pt x="885698" y="940752"/>
                  </a:lnTo>
                  <a:lnTo>
                    <a:pt x="833475" y="898588"/>
                  </a:lnTo>
                  <a:lnTo>
                    <a:pt x="770724" y="855675"/>
                  </a:lnTo>
                  <a:lnTo>
                    <a:pt x="687057" y="1063409"/>
                  </a:lnTo>
                  <a:lnTo>
                    <a:pt x="599909" y="1063409"/>
                  </a:lnTo>
                  <a:lnTo>
                    <a:pt x="699706" y="815606"/>
                  </a:lnTo>
                  <a:lnTo>
                    <a:pt x="677138" y="804494"/>
                  </a:lnTo>
                  <a:lnTo>
                    <a:pt x="653681" y="793711"/>
                  </a:lnTo>
                  <a:lnTo>
                    <a:pt x="629335" y="783310"/>
                  </a:lnTo>
                  <a:lnTo>
                    <a:pt x="604100" y="773353"/>
                  </a:lnTo>
                  <a:lnTo>
                    <a:pt x="602246" y="772706"/>
                  </a:lnTo>
                  <a:lnTo>
                    <a:pt x="587819" y="768604"/>
                  </a:lnTo>
                  <a:lnTo>
                    <a:pt x="587806" y="1063409"/>
                  </a:lnTo>
                  <a:lnTo>
                    <a:pt x="512267" y="1063409"/>
                  </a:lnTo>
                  <a:lnTo>
                    <a:pt x="261175" y="681012"/>
                  </a:lnTo>
                  <a:lnTo>
                    <a:pt x="261175" y="1063409"/>
                  </a:lnTo>
                  <a:lnTo>
                    <a:pt x="178689" y="1063409"/>
                  </a:lnTo>
                  <a:lnTo>
                    <a:pt x="178689" y="519925"/>
                  </a:lnTo>
                  <a:lnTo>
                    <a:pt x="254342" y="519925"/>
                  </a:lnTo>
                  <a:lnTo>
                    <a:pt x="505434" y="901509"/>
                  </a:lnTo>
                  <a:lnTo>
                    <a:pt x="505434" y="519925"/>
                  </a:lnTo>
                  <a:lnTo>
                    <a:pt x="587806" y="519925"/>
                  </a:lnTo>
                  <a:lnTo>
                    <a:pt x="587806" y="690918"/>
                  </a:lnTo>
                  <a:lnTo>
                    <a:pt x="590054" y="691553"/>
                  </a:lnTo>
                  <a:lnTo>
                    <a:pt x="652284" y="709117"/>
                  </a:lnTo>
                  <a:lnTo>
                    <a:pt x="711263" y="721766"/>
                  </a:lnTo>
                  <a:lnTo>
                    <a:pt x="735850" y="725893"/>
                  </a:lnTo>
                  <a:lnTo>
                    <a:pt x="818807" y="519925"/>
                  </a:lnTo>
                  <a:lnTo>
                    <a:pt x="902982" y="519925"/>
                  </a:lnTo>
                  <a:lnTo>
                    <a:pt x="914234" y="587032"/>
                  </a:lnTo>
                  <a:lnTo>
                    <a:pt x="928128" y="648589"/>
                  </a:lnTo>
                  <a:lnTo>
                    <a:pt x="949299" y="725220"/>
                  </a:lnTo>
                  <a:lnTo>
                    <a:pt x="949426" y="725678"/>
                  </a:lnTo>
                  <a:lnTo>
                    <a:pt x="949502" y="725995"/>
                  </a:lnTo>
                  <a:lnTo>
                    <a:pt x="950480" y="725678"/>
                  </a:lnTo>
                  <a:lnTo>
                    <a:pt x="952246" y="725220"/>
                  </a:lnTo>
                  <a:lnTo>
                    <a:pt x="958837" y="723417"/>
                  </a:lnTo>
                  <a:lnTo>
                    <a:pt x="965441" y="721245"/>
                  </a:lnTo>
                  <a:lnTo>
                    <a:pt x="971918" y="718858"/>
                  </a:lnTo>
                  <a:lnTo>
                    <a:pt x="972375" y="718629"/>
                  </a:lnTo>
                  <a:lnTo>
                    <a:pt x="972515" y="718629"/>
                  </a:lnTo>
                  <a:lnTo>
                    <a:pt x="978065" y="716584"/>
                  </a:lnTo>
                  <a:lnTo>
                    <a:pt x="982611" y="714654"/>
                  </a:lnTo>
                  <a:lnTo>
                    <a:pt x="987171" y="712597"/>
                  </a:lnTo>
                  <a:lnTo>
                    <a:pt x="992632" y="710209"/>
                  </a:lnTo>
                  <a:lnTo>
                    <a:pt x="998080" y="707936"/>
                  </a:lnTo>
                  <a:lnTo>
                    <a:pt x="1003211" y="704862"/>
                  </a:lnTo>
                  <a:lnTo>
                    <a:pt x="1006729" y="702703"/>
                  </a:lnTo>
                  <a:lnTo>
                    <a:pt x="1010602" y="700646"/>
                  </a:lnTo>
                  <a:lnTo>
                    <a:pt x="1013104" y="697242"/>
                  </a:lnTo>
                  <a:lnTo>
                    <a:pt x="1014349" y="695426"/>
                  </a:lnTo>
                  <a:lnTo>
                    <a:pt x="1015034" y="693369"/>
                  </a:lnTo>
                  <a:lnTo>
                    <a:pt x="1015123" y="692886"/>
                  </a:lnTo>
                  <a:lnTo>
                    <a:pt x="1014704" y="690918"/>
                  </a:lnTo>
                  <a:lnTo>
                    <a:pt x="1007313" y="683247"/>
                  </a:lnTo>
                  <a:lnTo>
                    <a:pt x="1005230" y="681799"/>
                  </a:lnTo>
                  <a:lnTo>
                    <a:pt x="1003160" y="679297"/>
                  </a:lnTo>
                  <a:lnTo>
                    <a:pt x="1003973" y="676503"/>
                  </a:lnTo>
                  <a:lnTo>
                    <a:pt x="1010716" y="674039"/>
                  </a:lnTo>
                  <a:lnTo>
                    <a:pt x="1010932" y="674039"/>
                  </a:lnTo>
                  <a:lnTo>
                    <a:pt x="1018857" y="673315"/>
                  </a:lnTo>
                  <a:lnTo>
                    <a:pt x="1025525" y="672896"/>
                  </a:lnTo>
                  <a:lnTo>
                    <a:pt x="1032205" y="672731"/>
                  </a:lnTo>
                  <a:lnTo>
                    <a:pt x="1038987" y="672896"/>
                  </a:lnTo>
                  <a:lnTo>
                    <a:pt x="1048842" y="673315"/>
                  </a:lnTo>
                  <a:lnTo>
                    <a:pt x="1047711" y="673315"/>
                  </a:lnTo>
                  <a:lnTo>
                    <a:pt x="1055547" y="674268"/>
                  </a:lnTo>
                  <a:lnTo>
                    <a:pt x="1075905" y="692010"/>
                  </a:lnTo>
                  <a:lnTo>
                    <a:pt x="1076121" y="692886"/>
                  </a:lnTo>
                  <a:lnTo>
                    <a:pt x="1076248" y="693369"/>
                  </a:lnTo>
                  <a:lnTo>
                    <a:pt x="1076363" y="696341"/>
                  </a:lnTo>
                  <a:lnTo>
                    <a:pt x="1061580" y="721499"/>
                  </a:lnTo>
                  <a:lnTo>
                    <a:pt x="1027772" y="743458"/>
                  </a:lnTo>
                  <a:lnTo>
                    <a:pt x="990688" y="759968"/>
                  </a:lnTo>
                  <a:lnTo>
                    <a:pt x="963231" y="769670"/>
                  </a:lnTo>
                  <a:lnTo>
                    <a:pt x="978141" y="813054"/>
                  </a:lnTo>
                  <a:lnTo>
                    <a:pt x="995248" y="858926"/>
                  </a:lnTo>
                  <a:lnTo>
                    <a:pt x="1014666" y="907110"/>
                  </a:lnTo>
                  <a:lnTo>
                    <a:pt x="1036561" y="957376"/>
                  </a:lnTo>
                  <a:lnTo>
                    <a:pt x="1061072" y="1009561"/>
                  </a:lnTo>
                  <a:lnTo>
                    <a:pt x="1088326" y="1063409"/>
                  </a:lnTo>
                  <a:lnTo>
                    <a:pt x="1088326" y="63398"/>
                  </a:lnTo>
                  <a:lnTo>
                    <a:pt x="1052410" y="48806"/>
                  </a:lnTo>
                  <a:lnTo>
                    <a:pt x="1009459" y="34239"/>
                  </a:lnTo>
                  <a:lnTo>
                    <a:pt x="965428" y="22123"/>
                  </a:lnTo>
                  <a:lnTo>
                    <a:pt x="920394" y="12573"/>
                  </a:lnTo>
                  <a:lnTo>
                    <a:pt x="874445" y="5638"/>
                  </a:lnTo>
                  <a:lnTo>
                    <a:pt x="827671" y="1422"/>
                  </a:lnTo>
                  <a:lnTo>
                    <a:pt x="780135" y="0"/>
                  </a:lnTo>
                  <a:lnTo>
                    <a:pt x="732599" y="1422"/>
                  </a:lnTo>
                  <a:lnTo>
                    <a:pt x="685812" y="5638"/>
                  </a:lnTo>
                  <a:lnTo>
                    <a:pt x="639876" y="12573"/>
                  </a:lnTo>
                  <a:lnTo>
                    <a:pt x="594842" y="22123"/>
                  </a:lnTo>
                  <a:lnTo>
                    <a:pt x="550811" y="34239"/>
                  </a:lnTo>
                  <a:lnTo>
                    <a:pt x="507860" y="48806"/>
                  </a:lnTo>
                  <a:lnTo>
                    <a:pt x="466077" y="65773"/>
                  </a:lnTo>
                  <a:lnTo>
                    <a:pt x="425526" y="85026"/>
                  </a:lnTo>
                  <a:lnTo>
                    <a:pt x="386308" y="106514"/>
                  </a:lnTo>
                  <a:lnTo>
                    <a:pt x="348500" y="130136"/>
                  </a:lnTo>
                  <a:lnTo>
                    <a:pt x="312178" y="155829"/>
                  </a:lnTo>
                  <a:lnTo>
                    <a:pt x="277418" y="183489"/>
                  </a:lnTo>
                  <a:lnTo>
                    <a:pt x="244309" y="213042"/>
                  </a:lnTo>
                  <a:lnTo>
                    <a:pt x="212940" y="244411"/>
                  </a:lnTo>
                  <a:lnTo>
                    <a:pt x="183388" y="277520"/>
                  </a:lnTo>
                  <a:lnTo>
                    <a:pt x="155727" y="312267"/>
                  </a:lnTo>
                  <a:lnTo>
                    <a:pt x="130035" y="348602"/>
                  </a:lnTo>
                  <a:lnTo>
                    <a:pt x="106413" y="386410"/>
                  </a:lnTo>
                  <a:lnTo>
                    <a:pt x="84937" y="425627"/>
                  </a:lnTo>
                  <a:lnTo>
                    <a:pt x="65671" y="466178"/>
                  </a:lnTo>
                  <a:lnTo>
                    <a:pt x="48717" y="507961"/>
                  </a:lnTo>
                  <a:lnTo>
                    <a:pt x="34137" y="550913"/>
                  </a:lnTo>
                  <a:lnTo>
                    <a:pt x="22034" y="594944"/>
                  </a:lnTo>
                  <a:lnTo>
                    <a:pt x="12471" y="639965"/>
                  </a:lnTo>
                  <a:lnTo>
                    <a:pt x="5651" y="685190"/>
                  </a:lnTo>
                  <a:lnTo>
                    <a:pt x="1333" y="732701"/>
                  </a:lnTo>
                  <a:lnTo>
                    <a:pt x="114" y="773353"/>
                  </a:lnTo>
                  <a:lnTo>
                    <a:pt x="0" y="783310"/>
                  </a:lnTo>
                  <a:lnTo>
                    <a:pt x="1333" y="827760"/>
                  </a:lnTo>
                  <a:lnTo>
                    <a:pt x="5549" y="874547"/>
                  </a:lnTo>
                  <a:lnTo>
                    <a:pt x="12471" y="920496"/>
                  </a:lnTo>
                  <a:lnTo>
                    <a:pt x="22034" y="965530"/>
                  </a:lnTo>
                  <a:lnTo>
                    <a:pt x="34137" y="1009561"/>
                  </a:lnTo>
                  <a:lnTo>
                    <a:pt x="48717" y="1052512"/>
                  </a:lnTo>
                  <a:lnTo>
                    <a:pt x="65671" y="1094308"/>
                  </a:lnTo>
                  <a:lnTo>
                    <a:pt x="84937" y="1134859"/>
                  </a:lnTo>
                  <a:lnTo>
                    <a:pt x="106413" y="1174076"/>
                  </a:lnTo>
                  <a:lnTo>
                    <a:pt x="130035" y="1211897"/>
                  </a:lnTo>
                  <a:lnTo>
                    <a:pt x="155727" y="1248232"/>
                  </a:lnTo>
                  <a:lnTo>
                    <a:pt x="183388" y="1282992"/>
                  </a:lnTo>
                  <a:lnTo>
                    <a:pt x="212940" y="1316101"/>
                  </a:lnTo>
                  <a:lnTo>
                    <a:pt x="244309" y="1347482"/>
                  </a:lnTo>
                  <a:lnTo>
                    <a:pt x="277418" y="1377048"/>
                  </a:lnTo>
                  <a:lnTo>
                    <a:pt x="312178" y="1404708"/>
                  </a:lnTo>
                  <a:lnTo>
                    <a:pt x="348500" y="1430401"/>
                  </a:lnTo>
                  <a:lnTo>
                    <a:pt x="386308" y="1454035"/>
                  </a:lnTo>
                  <a:lnTo>
                    <a:pt x="425526" y="1475524"/>
                  </a:lnTo>
                  <a:lnTo>
                    <a:pt x="466077" y="1494790"/>
                  </a:lnTo>
                  <a:lnTo>
                    <a:pt x="507860" y="1511757"/>
                  </a:lnTo>
                  <a:lnTo>
                    <a:pt x="550811" y="1526324"/>
                  </a:lnTo>
                  <a:lnTo>
                    <a:pt x="594842" y="1538439"/>
                  </a:lnTo>
                  <a:lnTo>
                    <a:pt x="639876" y="1548003"/>
                  </a:lnTo>
                  <a:lnTo>
                    <a:pt x="685812" y="1554924"/>
                  </a:lnTo>
                  <a:lnTo>
                    <a:pt x="732599" y="1559153"/>
                  </a:lnTo>
                  <a:lnTo>
                    <a:pt x="780135" y="1560576"/>
                  </a:lnTo>
                  <a:lnTo>
                    <a:pt x="827671" y="1559153"/>
                  </a:lnTo>
                  <a:lnTo>
                    <a:pt x="874445" y="1554924"/>
                  </a:lnTo>
                  <a:lnTo>
                    <a:pt x="920394" y="1548003"/>
                  </a:lnTo>
                  <a:lnTo>
                    <a:pt x="965428" y="1538439"/>
                  </a:lnTo>
                  <a:lnTo>
                    <a:pt x="1009459" y="1526324"/>
                  </a:lnTo>
                  <a:lnTo>
                    <a:pt x="1052410" y="1511757"/>
                  </a:lnTo>
                  <a:lnTo>
                    <a:pt x="1094206" y="1494790"/>
                  </a:lnTo>
                  <a:lnTo>
                    <a:pt x="1134757" y="1475524"/>
                  </a:lnTo>
                  <a:lnTo>
                    <a:pt x="1173975" y="1454035"/>
                  </a:lnTo>
                  <a:lnTo>
                    <a:pt x="1211795" y="1430401"/>
                  </a:lnTo>
                  <a:lnTo>
                    <a:pt x="1248130" y="1404708"/>
                  </a:lnTo>
                  <a:lnTo>
                    <a:pt x="1282890" y="1377048"/>
                  </a:lnTo>
                  <a:lnTo>
                    <a:pt x="1315999" y="1347482"/>
                  </a:lnTo>
                  <a:lnTo>
                    <a:pt x="1347381" y="1316101"/>
                  </a:lnTo>
                  <a:lnTo>
                    <a:pt x="1376946" y="1282992"/>
                  </a:lnTo>
                  <a:lnTo>
                    <a:pt x="1404607" y="1248232"/>
                  </a:lnTo>
                  <a:lnTo>
                    <a:pt x="1430299" y="1211897"/>
                  </a:lnTo>
                  <a:lnTo>
                    <a:pt x="1453934" y="1174076"/>
                  </a:lnTo>
                  <a:lnTo>
                    <a:pt x="1475422" y="1134859"/>
                  </a:lnTo>
                  <a:lnTo>
                    <a:pt x="1494688" y="1094308"/>
                  </a:lnTo>
                  <a:lnTo>
                    <a:pt x="1511655" y="1052512"/>
                  </a:lnTo>
                  <a:lnTo>
                    <a:pt x="1526235" y="1009561"/>
                  </a:lnTo>
                  <a:lnTo>
                    <a:pt x="1538338" y="965530"/>
                  </a:lnTo>
                  <a:lnTo>
                    <a:pt x="1547901" y="920496"/>
                  </a:lnTo>
                  <a:lnTo>
                    <a:pt x="1554835" y="874547"/>
                  </a:lnTo>
                  <a:lnTo>
                    <a:pt x="1559052" y="827760"/>
                  </a:lnTo>
                  <a:lnTo>
                    <a:pt x="1560385" y="783310"/>
                  </a:lnTo>
                  <a:lnTo>
                    <a:pt x="1560474" y="780224"/>
                  </a:lnTo>
                  <a:lnTo>
                    <a:pt x="1559115" y="734974"/>
                  </a:lnTo>
                  <a:lnTo>
                    <a:pt x="1559052" y="732701"/>
                  </a:lnTo>
                  <a:lnTo>
                    <a:pt x="1554835" y="685914"/>
                  </a:lnTo>
                  <a:lnTo>
                    <a:pt x="1547901" y="639965"/>
                  </a:lnTo>
                  <a:lnTo>
                    <a:pt x="1538338" y="594944"/>
                  </a:lnTo>
                  <a:lnTo>
                    <a:pt x="1526235" y="550913"/>
                  </a:lnTo>
                  <a:lnTo>
                    <a:pt x="1524927" y="547065"/>
                  </a:lnTo>
                  <a:lnTo>
                    <a:pt x="5150294" y="547065"/>
                  </a:lnTo>
                  <a:lnTo>
                    <a:pt x="5157267" y="5111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3502285" y="10801461"/>
              <a:ext cx="325755" cy="302260"/>
            </a:xfrm>
            <a:custGeom>
              <a:avLst/>
              <a:gdLst/>
              <a:ahLst/>
              <a:cxnLst/>
              <a:rect l="l" t="t" r="r" b="b"/>
              <a:pathLst>
                <a:path w="325755" h="302259">
                  <a:moveTo>
                    <a:pt x="189948" y="0"/>
                  </a:moveTo>
                  <a:lnTo>
                    <a:pt x="156319" y="37786"/>
                  </a:lnTo>
                  <a:lnTo>
                    <a:pt x="149173" y="58176"/>
                  </a:lnTo>
                  <a:lnTo>
                    <a:pt x="126571" y="93340"/>
                  </a:lnTo>
                  <a:lnTo>
                    <a:pt x="106342" y="110810"/>
                  </a:lnTo>
                  <a:lnTo>
                    <a:pt x="103714" y="112632"/>
                  </a:lnTo>
                  <a:lnTo>
                    <a:pt x="98972" y="106653"/>
                  </a:lnTo>
                  <a:lnTo>
                    <a:pt x="92859" y="102042"/>
                  </a:lnTo>
                  <a:lnTo>
                    <a:pt x="85692" y="99075"/>
                  </a:lnTo>
                  <a:lnTo>
                    <a:pt x="77788" y="98025"/>
                  </a:lnTo>
                  <a:lnTo>
                    <a:pt x="30061" y="98025"/>
                  </a:lnTo>
                  <a:lnTo>
                    <a:pt x="18389" y="100331"/>
                  </a:lnTo>
                  <a:lnTo>
                    <a:pt x="8830" y="106609"/>
                  </a:lnTo>
                  <a:lnTo>
                    <a:pt x="2372" y="115898"/>
                  </a:lnTo>
                  <a:lnTo>
                    <a:pt x="0" y="127239"/>
                  </a:lnTo>
                  <a:lnTo>
                    <a:pt x="0" y="208661"/>
                  </a:lnTo>
                  <a:lnTo>
                    <a:pt x="6387" y="206462"/>
                  </a:lnTo>
                  <a:lnTo>
                    <a:pt x="12774" y="205373"/>
                  </a:lnTo>
                  <a:lnTo>
                    <a:pt x="21800" y="205373"/>
                  </a:lnTo>
                  <a:lnTo>
                    <a:pt x="21800" y="123218"/>
                  </a:lnTo>
                  <a:lnTo>
                    <a:pt x="25548" y="119574"/>
                  </a:lnTo>
                  <a:lnTo>
                    <a:pt x="82667" y="119574"/>
                  </a:lnTo>
                  <a:lnTo>
                    <a:pt x="86426" y="123218"/>
                  </a:lnTo>
                  <a:lnTo>
                    <a:pt x="86426" y="205739"/>
                  </a:lnTo>
                  <a:lnTo>
                    <a:pt x="95819" y="205739"/>
                  </a:lnTo>
                  <a:lnTo>
                    <a:pt x="102206" y="206828"/>
                  </a:lnTo>
                  <a:lnTo>
                    <a:pt x="108227" y="208661"/>
                  </a:lnTo>
                  <a:lnTo>
                    <a:pt x="108227" y="134904"/>
                  </a:lnTo>
                  <a:lnTo>
                    <a:pt x="143074" y="107749"/>
                  </a:lnTo>
                  <a:lnTo>
                    <a:pt x="169473" y="66856"/>
                  </a:lnTo>
                  <a:lnTo>
                    <a:pt x="182622" y="24279"/>
                  </a:lnTo>
                  <a:lnTo>
                    <a:pt x="187879" y="21357"/>
                  </a:lnTo>
                  <a:lnTo>
                    <a:pt x="214935" y="50927"/>
                  </a:lnTo>
                  <a:lnTo>
                    <a:pt x="211935" y="74343"/>
                  </a:lnTo>
                  <a:lnTo>
                    <a:pt x="205307" y="94197"/>
                  </a:lnTo>
                  <a:lnTo>
                    <a:pt x="198609" y="108025"/>
                  </a:lnTo>
                  <a:lnTo>
                    <a:pt x="195397" y="113365"/>
                  </a:lnTo>
                  <a:lnTo>
                    <a:pt x="193145" y="116653"/>
                  </a:lnTo>
                  <a:lnTo>
                    <a:pt x="193145" y="121030"/>
                  </a:lnTo>
                  <a:lnTo>
                    <a:pt x="196904" y="127606"/>
                  </a:lnTo>
                  <a:lnTo>
                    <a:pt x="200664" y="129794"/>
                  </a:lnTo>
                  <a:lnTo>
                    <a:pt x="297980" y="129794"/>
                  </a:lnTo>
                  <a:lnTo>
                    <a:pt x="302870" y="134537"/>
                  </a:lnTo>
                  <a:lnTo>
                    <a:pt x="302870" y="146956"/>
                  </a:lnTo>
                  <a:lnTo>
                    <a:pt x="297980" y="151699"/>
                  </a:lnTo>
                  <a:lnTo>
                    <a:pt x="264536" y="151699"/>
                  </a:lnTo>
                  <a:lnTo>
                    <a:pt x="259657" y="156442"/>
                  </a:lnTo>
                  <a:lnTo>
                    <a:pt x="259657" y="168128"/>
                  </a:lnTo>
                  <a:lnTo>
                    <a:pt x="264536" y="172871"/>
                  </a:lnTo>
                  <a:lnTo>
                    <a:pt x="297980" y="172871"/>
                  </a:lnTo>
                  <a:lnTo>
                    <a:pt x="302870" y="177625"/>
                  </a:lnTo>
                  <a:lnTo>
                    <a:pt x="302870" y="190033"/>
                  </a:lnTo>
                  <a:lnTo>
                    <a:pt x="297980" y="194787"/>
                  </a:lnTo>
                  <a:lnTo>
                    <a:pt x="260410" y="194787"/>
                  </a:lnTo>
                  <a:lnTo>
                    <a:pt x="255521" y="199530"/>
                  </a:lnTo>
                  <a:lnTo>
                    <a:pt x="255521" y="211216"/>
                  </a:lnTo>
                  <a:lnTo>
                    <a:pt x="260410" y="215959"/>
                  </a:lnTo>
                  <a:lnTo>
                    <a:pt x="286713" y="215959"/>
                  </a:lnTo>
                  <a:lnTo>
                    <a:pt x="291593" y="221069"/>
                  </a:lnTo>
                  <a:lnTo>
                    <a:pt x="291593" y="233121"/>
                  </a:lnTo>
                  <a:lnTo>
                    <a:pt x="286713" y="237864"/>
                  </a:lnTo>
                  <a:lnTo>
                    <a:pt x="252138" y="237864"/>
                  </a:lnTo>
                  <a:lnTo>
                    <a:pt x="247259" y="242607"/>
                  </a:lnTo>
                  <a:lnTo>
                    <a:pt x="247259" y="254293"/>
                  </a:lnTo>
                  <a:lnTo>
                    <a:pt x="252138" y="259036"/>
                  </a:lnTo>
                  <a:lnTo>
                    <a:pt x="275436" y="259036"/>
                  </a:lnTo>
                  <a:lnTo>
                    <a:pt x="280326" y="263790"/>
                  </a:lnTo>
                  <a:lnTo>
                    <a:pt x="280326" y="276198"/>
                  </a:lnTo>
                  <a:lnTo>
                    <a:pt x="275436" y="280941"/>
                  </a:lnTo>
                  <a:lnTo>
                    <a:pt x="193899" y="280941"/>
                  </a:lnTo>
                  <a:lnTo>
                    <a:pt x="182465" y="280737"/>
                  </a:lnTo>
                  <a:lnTo>
                    <a:pt x="171209" y="280123"/>
                  </a:lnTo>
                  <a:lnTo>
                    <a:pt x="160024" y="279099"/>
                  </a:lnTo>
                  <a:lnTo>
                    <a:pt x="148801" y="277664"/>
                  </a:lnTo>
                  <a:lnTo>
                    <a:pt x="147304" y="284962"/>
                  </a:lnTo>
                  <a:lnTo>
                    <a:pt x="144299" y="291538"/>
                  </a:lnTo>
                  <a:lnTo>
                    <a:pt x="140163" y="297737"/>
                  </a:lnTo>
                  <a:lnTo>
                    <a:pt x="153421" y="299654"/>
                  </a:lnTo>
                  <a:lnTo>
                    <a:pt x="166748" y="301026"/>
                  </a:lnTo>
                  <a:lnTo>
                    <a:pt x="180217" y="301849"/>
                  </a:lnTo>
                  <a:lnTo>
                    <a:pt x="193899" y="302124"/>
                  </a:lnTo>
                  <a:lnTo>
                    <a:pt x="270180" y="302124"/>
                  </a:lnTo>
                  <a:lnTo>
                    <a:pt x="283171" y="299562"/>
                  </a:lnTo>
                  <a:lnTo>
                    <a:pt x="293805" y="292585"/>
                  </a:lnTo>
                  <a:lnTo>
                    <a:pt x="300987" y="282254"/>
                  </a:lnTo>
                  <a:lnTo>
                    <a:pt x="303624" y="269633"/>
                  </a:lnTo>
                  <a:lnTo>
                    <a:pt x="303624" y="263790"/>
                  </a:lnTo>
                  <a:lnTo>
                    <a:pt x="302116" y="258314"/>
                  </a:lnTo>
                  <a:lnTo>
                    <a:pt x="299111" y="253560"/>
                  </a:lnTo>
                  <a:lnTo>
                    <a:pt x="305480" y="248460"/>
                  </a:lnTo>
                  <a:lnTo>
                    <a:pt x="310334" y="242060"/>
                  </a:lnTo>
                  <a:lnTo>
                    <a:pt x="313428" y="234565"/>
                  </a:lnTo>
                  <a:lnTo>
                    <a:pt x="314513" y="226178"/>
                  </a:lnTo>
                  <a:lnTo>
                    <a:pt x="314513" y="220336"/>
                  </a:lnTo>
                  <a:lnTo>
                    <a:pt x="313016" y="214859"/>
                  </a:lnTo>
                  <a:lnTo>
                    <a:pt x="310011" y="210116"/>
                  </a:lnTo>
                  <a:lnTo>
                    <a:pt x="316380" y="205016"/>
                  </a:lnTo>
                  <a:lnTo>
                    <a:pt x="321234" y="198616"/>
                  </a:lnTo>
                  <a:lnTo>
                    <a:pt x="324328" y="191121"/>
                  </a:lnTo>
                  <a:lnTo>
                    <a:pt x="325414" y="182735"/>
                  </a:lnTo>
                  <a:lnTo>
                    <a:pt x="325414" y="174337"/>
                  </a:lnTo>
                  <a:lnTo>
                    <a:pt x="322032" y="166672"/>
                  </a:lnTo>
                  <a:lnTo>
                    <a:pt x="316775" y="160830"/>
                  </a:lnTo>
                  <a:lnTo>
                    <a:pt x="322032" y="156809"/>
                  </a:lnTo>
                  <a:lnTo>
                    <a:pt x="325414" y="149144"/>
                  </a:lnTo>
                  <a:lnTo>
                    <a:pt x="325414" y="140747"/>
                  </a:lnTo>
                  <a:lnTo>
                    <a:pt x="322778" y="128120"/>
                  </a:lnTo>
                  <a:lnTo>
                    <a:pt x="315599" y="117790"/>
                  </a:lnTo>
                  <a:lnTo>
                    <a:pt x="304966" y="110816"/>
                  </a:lnTo>
                  <a:lnTo>
                    <a:pt x="291970" y="108255"/>
                  </a:lnTo>
                  <a:lnTo>
                    <a:pt x="222830" y="108255"/>
                  </a:lnTo>
                  <a:lnTo>
                    <a:pt x="227698" y="96628"/>
                  </a:lnTo>
                  <a:lnTo>
                    <a:pt x="232178" y="82878"/>
                  </a:lnTo>
                  <a:lnTo>
                    <a:pt x="235461" y="67484"/>
                  </a:lnTo>
                  <a:lnTo>
                    <a:pt x="236736" y="50927"/>
                  </a:lnTo>
                  <a:lnTo>
                    <a:pt x="234515" y="35852"/>
                  </a:lnTo>
                  <a:lnTo>
                    <a:pt x="227996" y="22589"/>
                  </a:lnTo>
                  <a:lnTo>
                    <a:pt x="217392" y="11449"/>
                  </a:lnTo>
                  <a:lnTo>
                    <a:pt x="202915" y="2740"/>
                  </a:lnTo>
                  <a:lnTo>
                    <a:pt x="196536" y="685"/>
                  </a:lnTo>
                  <a:lnTo>
                    <a:pt x="189948" y="0"/>
                  </a:lnTo>
                  <a:close/>
                </a:path>
              </a:pathLst>
            </a:custGeom>
            <a:solidFill>
              <a:srgbClr val="31B04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85457" y="11031729"/>
              <a:ext cx="141821" cy="11749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5128736" y="10838237"/>
              <a:ext cx="1896745" cy="273685"/>
            </a:xfrm>
            <a:custGeom>
              <a:avLst/>
              <a:gdLst/>
              <a:ahLst/>
              <a:cxnLst/>
              <a:rect l="l" t="t" r="r" b="b"/>
              <a:pathLst>
                <a:path w="1896744" h="273684">
                  <a:moveTo>
                    <a:pt x="274955" y="136791"/>
                  </a:moveTo>
                  <a:lnTo>
                    <a:pt x="267944" y="93548"/>
                  </a:lnTo>
                  <a:lnTo>
                    <a:pt x="248500" y="56146"/>
                  </a:lnTo>
                  <a:lnTo>
                    <a:pt x="248437" y="56007"/>
                  </a:lnTo>
                  <a:lnTo>
                    <a:pt x="246532" y="54114"/>
                  </a:lnTo>
                  <a:lnTo>
                    <a:pt x="218668" y="26390"/>
                  </a:lnTo>
                  <a:lnTo>
                    <a:pt x="180924" y="6972"/>
                  </a:lnTo>
                  <a:lnTo>
                    <a:pt x="175831" y="6159"/>
                  </a:lnTo>
                  <a:lnTo>
                    <a:pt x="175831" y="54114"/>
                  </a:lnTo>
                  <a:lnTo>
                    <a:pt x="175831" y="83083"/>
                  </a:lnTo>
                  <a:lnTo>
                    <a:pt x="151320" y="83083"/>
                  </a:lnTo>
                  <a:lnTo>
                    <a:pt x="149987" y="85674"/>
                  </a:lnTo>
                  <a:lnTo>
                    <a:pt x="149987" y="108165"/>
                  </a:lnTo>
                  <a:lnTo>
                    <a:pt x="175831" y="108165"/>
                  </a:lnTo>
                  <a:lnTo>
                    <a:pt x="173342" y="136080"/>
                  </a:lnTo>
                  <a:lnTo>
                    <a:pt x="149987" y="136080"/>
                  </a:lnTo>
                  <a:lnTo>
                    <a:pt x="149987" y="219481"/>
                  </a:lnTo>
                  <a:lnTo>
                    <a:pt x="116522" y="219481"/>
                  </a:lnTo>
                  <a:lnTo>
                    <a:pt x="116522" y="136436"/>
                  </a:lnTo>
                  <a:lnTo>
                    <a:pt x="99123" y="136436"/>
                  </a:lnTo>
                  <a:lnTo>
                    <a:pt x="99123" y="108165"/>
                  </a:lnTo>
                  <a:lnTo>
                    <a:pt x="116522" y="108165"/>
                  </a:lnTo>
                  <a:lnTo>
                    <a:pt x="116560" y="85674"/>
                  </a:lnTo>
                  <a:lnTo>
                    <a:pt x="118668" y="72123"/>
                  </a:lnTo>
                  <a:lnTo>
                    <a:pt x="125260" y="62179"/>
                  </a:lnTo>
                  <a:lnTo>
                    <a:pt x="136512" y="56146"/>
                  </a:lnTo>
                  <a:lnTo>
                    <a:pt x="152654" y="54114"/>
                  </a:lnTo>
                  <a:lnTo>
                    <a:pt x="175831" y="54114"/>
                  </a:lnTo>
                  <a:lnTo>
                    <a:pt x="175831" y="6159"/>
                  </a:lnTo>
                  <a:lnTo>
                    <a:pt x="137477" y="0"/>
                  </a:lnTo>
                  <a:lnTo>
                    <a:pt x="94018" y="6972"/>
                  </a:lnTo>
                  <a:lnTo>
                    <a:pt x="56273" y="26390"/>
                  </a:lnTo>
                  <a:lnTo>
                    <a:pt x="26517" y="56007"/>
                  </a:lnTo>
                  <a:lnTo>
                    <a:pt x="6997" y="93548"/>
                  </a:lnTo>
                  <a:lnTo>
                    <a:pt x="114" y="136080"/>
                  </a:lnTo>
                  <a:lnTo>
                    <a:pt x="0" y="136791"/>
                  </a:lnTo>
                  <a:lnTo>
                    <a:pt x="6997" y="180022"/>
                  </a:lnTo>
                  <a:lnTo>
                    <a:pt x="26517" y="217576"/>
                  </a:lnTo>
                  <a:lnTo>
                    <a:pt x="56273" y="247192"/>
                  </a:lnTo>
                  <a:lnTo>
                    <a:pt x="94018" y="266611"/>
                  </a:lnTo>
                  <a:lnTo>
                    <a:pt x="137477" y="273596"/>
                  </a:lnTo>
                  <a:lnTo>
                    <a:pt x="180924" y="266611"/>
                  </a:lnTo>
                  <a:lnTo>
                    <a:pt x="218668" y="247192"/>
                  </a:lnTo>
                  <a:lnTo>
                    <a:pt x="246519" y="219481"/>
                  </a:lnTo>
                  <a:lnTo>
                    <a:pt x="248437" y="217576"/>
                  </a:lnTo>
                  <a:lnTo>
                    <a:pt x="267944" y="180022"/>
                  </a:lnTo>
                  <a:lnTo>
                    <a:pt x="274955" y="136791"/>
                  </a:lnTo>
                  <a:close/>
                </a:path>
                <a:path w="1896744" h="273684">
                  <a:moveTo>
                    <a:pt x="680377" y="136791"/>
                  </a:moveTo>
                  <a:lnTo>
                    <a:pt x="673430" y="93967"/>
                  </a:lnTo>
                  <a:lnTo>
                    <a:pt x="673366" y="93548"/>
                  </a:lnTo>
                  <a:lnTo>
                    <a:pt x="672338" y="91579"/>
                  </a:lnTo>
                  <a:lnTo>
                    <a:pt x="666178" y="79743"/>
                  </a:lnTo>
                  <a:lnTo>
                    <a:pt x="665048" y="77558"/>
                  </a:lnTo>
                  <a:lnTo>
                    <a:pt x="653846" y="56007"/>
                  </a:lnTo>
                  <a:lnTo>
                    <a:pt x="624078" y="26390"/>
                  </a:lnTo>
                  <a:lnTo>
                    <a:pt x="616140" y="22313"/>
                  </a:lnTo>
                  <a:lnTo>
                    <a:pt x="616140" y="91579"/>
                  </a:lnTo>
                  <a:lnTo>
                    <a:pt x="612114" y="97586"/>
                  </a:lnTo>
                  <a:lnTo>
                    <a:pt x="607009" y="102857"/>
                  </a:lnTo>
                  <a:lnTo>
                    <a:pt x="601141" y="107061"/>
                  </a:lnTo>
                  <a:lnTo>
                    <a:pt x="596519" y="138176"/>
                  </a:lnTo>
                  <a:lnTo>
                    <a:pt x="596442" y="138709"/>
                  </a:lnTo>
                  <a:lnTo>
                    <a:pt x="580059" y="167309"/>
                  </a:lnTo>
                  <a:lnTo>
                    <a:pt x="552869" y="188036"/>
                  </a:lnTo>
                  <a:lnTo>
                    <a:pt x="515708" y="196024"/>
                  </a:lnTo>
                  <a:lnTo>
                    <a:pt x="503224" y="195110"/>
                  </a:lnTo>
                  <a:lnTo>
                    <a:pt x="491299" y="192481"/>
                  </a:lnTo>
                  <a:lnTo>
                    <a:pt x="480060" y="188264"/>
                  </a:lnTo>
                  <a:lnTo>
                    <a:pt x="469633" y="182587"/>
                  </a:lnTo>
                  <a:lnTo>
                    <a:pt x="481545" y="182829"/>
                  </a:lnTo>
                  <a:lnTo>
                    <a:pt x="482904" y="182587"/>
                  </a:lnTo>
                  <a:lnTo>
                    <a:pt x="493128" y="180797"/>
                  </a:lnTo>
                  <a:lnTo>
                    <a:pt x="504101" y="176555"/>
                  </a:lnTo>
                  <a:lnTo>
                    <a:pt x="514134" y="170205"/>
                  </a:lnTo>
                  <a:lnTo>
                    <a:pt x="504736" y="168529"/>
                  </a:lnTo>
                  <a:lnTo>
                    <a:pt x="496595" y="164185"/>
                  </a:lnTo>
                  <a:lnTo>
                    <a:pt x="490207" y="157657"/>
                  </a:lnTo>
                  <a:lnTo>
                    <a:pt x="486067" y="149428"/>
                  </a:lnTo>
                  <a:lnTo>
                    <a:pt x="490766" y="150329"/>
                  </a:lnTo>
                  <a:lnTo>
                    <a:pt x="495401" y="150063"/>
                  </a:lnTo>
                  <a:lnTo>
                    <a:pt x="497776" y="149428"/>
                  </a:lnTo>
                  <a:lnTo>
                    <a:pt x="499630" y="148920"/>
                  </a:lnTo>
                  <a:lnTo>
                    <a:pt x="489724" y="145008"/>
                  </a:lnTo>
                  <a:lnTo>
                    <a:pt x="482028" y="138176"/>
                  </a:lnTo>
                  <a:lnTo>
                    <a:pt x="477113" y="129298"/>
                  </a:lnTo>
                  <a:lnTo>
                    <a:pt x="475513" y="119214"/>
                  </a:lnTo>
                  <a:lnTo>
                    <a:pt x="479577" y="121462"/>
                  </a:lnTo>
                  <a:lnTo>
                    <a:pt x="484212" y="122809"/>
                  </a:lnTo>
                  <a:lnTo>
                    <a:pt x="489140" y="122961"/>
                  </a:lnTo>
                  <a:lnTo>
                    <a:pt x="485355" y="119214"/>
                  </a:lnTo>
                  <a:lnTo>
                    <a:pt x="480936" y="114858"/>
                  </a:lnTo>
                  <a:lnTo>
                    <a:pt x="476643" y="104965"/>
                  </a:lnTo>
                  <a:lnTo>
                    <a:pt x="476516" y="104698"/>
                  </a:lnTo>
                  <a:lnTo>
                    <a:pt x="476453" y="102857"/>
                  </a:lnTo>
                  <a:lnTo>
                    <a:pt x="476364" y="100647"/>
                  </a:lnTo>
                  <a:lnTo>
                    <a:pt x="476250" y="97586"/>
                  </a:lnTo>
                  <a:lnTo>
                    <a:pt x="476135" y="93548"/>
                  </a:lnTo>
                  <a:lnTo>
                    <a:pt x="479793" y="83172"/>
                  </a:lnTo>
                  <a:lnTo>
                    <a:pt x="479844" y="83032"/>
                  </a:lnTo>
                  <a:lnTo>
                    <a:pt x="492264" y="95364"/>
                  </a:lnTo>
                  <a:lnTo>
                    <a:pt x="507009" y="104965"/>
                  </a:lnTo>
                  <a:lnTo>
                    <a:pt x="523659" y="111417"/>
                  </a:lnTo>
                  <a:lnTo>
                    <a:pt x="541794" y="114274"/>
                  </a:lnTo>
                  <a:lnTo>
                    <a:pt x="541794" y="100647"/>
                  </a:lnTo>
                  <a:lnTo>
                    <a:pt x="547509" y="88900"/>
                  </a:lnTo>
                  <a:lnTo>
                    <a:pt x="554761" y="83032"/>
                  </a:lnTo>
                  <a:lnTo>
                    <a:pt x="557695" y="80657"/>
                  </a:lnTo>
                  <a:lnTo>
                    <a:pt x="571068" y="77558"/>
                  </a:lnTo>
                  <a:lnTo>
                    <a:pt x="579716" y="77558"/>
                  </a:lnTo>
                  <a:lnTo>
                    <a:pt x="587527" y="81191"/>
                  </a:lnTo>
                  <a:lnTo>
                    <a:pt x="593013" y="86995"/>
                  </a:lnTo>
                  <a:lnTo>
                    <a:pt x="599846" y="85661"/>
                  </a:lnTo>
                  <a:lnTo>
                    <a:pt x="606285" y="83172"/>
                  </a:lnTo>
                  <a:lnTo>
                    <a:pt x="612089" y="79743"/>
                  </a:lnTo>
                  <a:lnTo>
                    <a:pt x="609854" y="86728"/>
                  </a:lnTo>
                  <a:lnTo>
                    <a:pt x="605078" y="92595"/>
                  </a:lnTo>
                  <a:lnTo>
                    <a:pt x="598881" y="96291"/>
                  </a:lnTo>
                  <a:lnTo>
                    <a:pt x="604951" y="95567"/>
                  </a:lnTo>
                  <a:lnTo>
                    <a:pt x="616140" y="22313"/>
                  </a:lnTo>
                  <a:lnTo>
                    <a:pt x="542886" y="0"/>
                  </a:lnTo>
                  <a:lnTo>
                    <a:pt x="499440" y="6972"/>
                  </a:lnTo>
                  <a:lnTo>
                    <a:pt x="461695" y="26390"/>
                  </a:lnTo>
                  <a:lnTo>
                    <a:pt x="431939" y="56007"/>
                  </a:lnTo>
                  <a:lnTo>
                    <a:pt x="412419" y="93548"/>
                  </a:lnTo>
                  <a:lnTo>
                    <a:pt x="405409" y="136791"/>
                  </a:lnTo>
                  <a:lnTo>
                    <a:pt x="412419" y="180022"/>
                  </a:lnTo>
                  <a:lnTo>
                    <a:pt x="431939" y="217576"/>
                  </a:lnTo>
                  <a:lnTo>
                    <a:pt x="461695" y="247192"/>
                  </a:lnTo>
                  <a:lnTo>
                    <a:pt x="499440" y="266611"/>
                  </a:lnTo>
                  <a:lnTo>
                    <a:pt x="542886" y="273596"/>
                  </a:lnTo>
                  <a:lnTo>
                    <a:pt x="586346" y="266611"/>
                  </a:lnTo>
                  <a:lnTo>
                    <a:pt x="624078" y="247192"/>
                  </a:lnTo>
                  <a:lnTo>
                    <a:pt x="653846" y="217576"/>
                  </a:lnTo>
                  <a:lnTo>
                    <a:pt x="665048" y="196024"/>
                  </a:lnTo>
                  <a:lnTo>
                    <a:pt x="673366" y="180022"/>
                  </a:lnTo>
                  <a:lnTo>
                    <a:pt x="680377" y="136791"/>
                  </a:lnTo>
                  <a:close/>
                </a:path>
                <a:path w="1896744" h="273684">
                  <a:moveTo>
                    <a:pt x="1085786" y="136791"/>
                  </a:moveTo>
                  <a:lnTo>
                    <a:pt x="1080427" y="103733"/>
                  </a:lnTo>
                  <a:lnTo>
                    <a:pt x="1080389" y="103505"/>
                  </a:lnTo>
                  <a:lnTo>
                    <a:pt x="1078903" y="94322"/>
                  </a:lnTo>
                  <a:lnTo>
                    <a:pt x="1059256" y="56007"/>
                  </a:lnTo>
                  <a:lnTo>
                    <a:pt x="1029500" y="26390"/>
                  </a:lnTo>
                  <a:lnTo>
                    <a:pt x="1021041" y="22047"/>
                  </a:lnTo>
                  <a:lnTo>
                    <a:pt x="1021041" y="139852"/>
                  </a:lnTo>
                  <a:lnTo>
                    <a:pt x="1021041" y="197764"/>
                  </a:lnTo>
                  <a:lnTo>
                    <a:pt x="992720" y="197764"/>
                  </a:lnTo>
                  <a:lnTo>
                    <a:pt x="992720" y="149745"/>
                  </a:lnTo>
                  <a:lnTo>
                    <a:pt x="991781" y="141122"/>
                  </a:lnTo>
                  <a:lnTo>
                    <a:pt x="991768" y="140982"/>
                  </a:lnTo>
                  <a:lnTo>
                    <a:pt x="988949" y="134670"/>
                  </a:lnTo>
                  <a:lnTo>
                    <a:pt x="984123" y="130632"/>
                  </a:lnTo>
                  <a:lnTo>
                    <a:pt x="984288" y="130632"/>
                  </a:lnTo>
                  <a:lnTo>
                    <a:pt x="977239" y="129235"/>
                  </a:lnTo>
                  <a:lnTo>
                    <a:pt x="969721" y="130632"/>
                  </a:lnTo>
                  <a:lnTo>
                    <a:pt x="964298" y="134670"/>
                  </a:lnTo>
                  <a:lnTo>
                    <a:pt x="961072" y="140982"/>
                  </a:lnTo>
                  <a:lnTo>
                    <a:pt x="960996" y="141122"/>
                  </a:lnTo>
                  <a:lnTo>
                    <a:pt x="959891" y="149745"/>
                  </a:lnTo>
                  <a:lnTo>
                    <a:pt x="959891" y="197764"/>
                  </a:lnTo>
                  <a:lnTo>
                    <a:pt x="932611" y="197764"/>
                  </a:lnTo>
                  <a:lnTo>
                    <a:pt x="932611" y="106299"/>
                  </a:lnTo>
                  <a:lnTo>
                    <a:pt x="959891" y="106299"/>
                  </a:lnTo>
                  <a:lnTo>
                    <a:pt x="959891" y="118605"/>
                  </a:lnTo>
                  <a:lnTo>
                    <a:pt x="964946" y="109880"/>
                  </a:lnTo>
                  <a:lnTo>
                    <a:pt x="968590" y="106299"/>
                  </a:lnTo>
                  <a:lnTo>
                    <a:pt x="969518" y="105384"/>
                  </a:lnTo>
                  <a:lnTo>
                    <a:pt x="976198" y="103733"/>
                  </a:lnTo>
                  <a:lnTo>
                    <a:pt x="1018552" y="123837"/>
                  </a:lnTo>
                  <a:lnTo>
                    <a:pt x="1021041" y="139852"/>
                  </a:lnTo>
                  <a:lnTo>
                    <a:pt x="1021041" y="22047"/>
                  </a:lnTo>
                  <a:lnTo>
                    <a:pt x="991755" y="6972"/>
                  </a:lnTo>
                  <a:lnTo>
                    <a:pt x="948309" y="0"/>
                  </a:lnTo>
                  <a:lnTo>
                    <a:pt x="916876" y="5054"/>
                  </a:lnTo>
                  <a:lnTo>
                    <a:pt x="916876" y="68122"/>
                  </a:lnTo>
                  <a:lnTo>
                    <a:pt x="916876" y="86753"/>
                  </a:lnTo>
                  <a:lnTo>
                    <a:pt x="914425" y="89217"/>
                  </a:lnTo>
                  <a:lnTo>
                    <a:pt x="914425" y="106299"/>
                  </a:lnTo>
                  <a:lnTo>
                    <a:pt x="914425" y="197764"/>
                  </a:lnTo>
                  <a:lnTo>
                    <a:pt x="885964" y="197764"/>
                  </a:lnTo>
                  <a:lnTo>
                    <a:pt x="885964" y="106299"/>
                  </a:lnTo>
                  <a:lnTo>
                    <a:pt x="914425" y="106299"/>
                  </a:lnTo>
                  <a:lnTo>
                    <a:pt x="914425" y="89217"/>
                  </a:lnTo>
                  <a:lnTo>
                    <a:pt x="909345" y="94322"/>
                  </a:lnTo>
                  <a:lnTo>
                    <a:pt x="890752" y="94322"/>
                  </a:lnTo>
                  <a:lnTo>
                    <a:pt x="883221" y="86753"/>
                  </a:lnTo>
                  <a:lnTo>
                    <a:pt x="883221" y="68122"/>
                  </a:lnTo>
                  <a:lnTo>
                    <a:pt x="890752" y="60566"/>
                  </a:lnTo>
                  <a:lnTo>
                    <a:pt x="909345" y="60566"/>
                  </a:lnTo>
                  <a:lnTo>
                    <a:pt x="916876" y="68122"/>
                  </a:lnTo>
                  <a:lnTo>
                    <a:pt x="916876" y="5054"/>
                  </a:lnTo>
                  <a:lnTo>
                    <a:pt x="867105" y="26390"/>
                  </a:lnTo>
                  <a:lnTo>
                    <a:pt x="837349" y="56007"/>
                  </a:lnTo>
                  <a:lnTo>
                    <a:pt x="817829" y="93548"/>
                  </a:lnTo>
                  <a:lnTo>
                    <a:pt x="810818" y="136791"/>
                  </a:lnTo>
                  <a:lnTo>
                    <a:pt x="817829" y="180022"/>
                  </a:lnTo>
                  <a:lnTo>
                    <a:pt x="837349" y="217576"/>
                  </a:lnTo>
                  <a:lnTo>
                    <a:pt x="867105" y="247192"/>
                  </a:lnTo>
                  <a:lnTo>
                    <a:pt x="904849" y="266611"/>
                  </a:lnTo>
                  <a:lnTo>
                    <a:pt x="948309" y="273583"/>
                  </a:lnTo>
                  <a:lnTo>
                    <a:pt x="991755" y="266611"/>
                  </a:lnTo>
                  <a:lnTo>
                    <a:pt x="1029500" y="247192"/>
                  </a:lnTo>
                  <a:lnTo>
                    <a:pt x="1059256" y="217576"/>
                  </a:lnTo>
                  <a:lnTo>
                    <a:pt x="1069555" y="197764"/>
                  </a:lnTo>
                  <a:lnTo>
                    <a:pt x="1078776" y="180022"/>
                  </a:lnTo>
                  <a:lnTo>
                    <a:pt x="1085786" y="136791"/>
                  </a:lnTo>
                  <a:close/>
                </a:path>
                <a:path w="1896744" h="273684">
                  <a:moveTo>
                    <a:pt x="1789366" y="136791"/>
                  </a:moveTo>
                  <a:lnTo>
                    <a:pt x="1739696" y="108673"/>
                  </a:lnTo>
                  <a:lnTo>
                    <a:pt x="1739696" y="164909"/>
                  </a:lnTo>
                  <a:lnTo>
                    <a:pt x="1789366" y="136791"/>
                  </a:lnTo>
                  <a:close/>
                </a:path>
                <a:path w="1896744" h="273684">
                  <a:moveTo>
                    <a:pt x="1896618" y="136791"/>
                  </a:moveTo>
                  <a:lnTo>
                    <a:pt x="1889607" y="93548"/>
                  </a:lnTo>
                  <a:lnTo>
                    <a:pt x="1877491" y="70243"/>
                  </a:lnTo>
                  <a:lnTo>
                    <a:pt x="1870087" y="56007"/>
                  </a:lnTo>
                  <a:lnTo>
                    <a:pt x="1854098" y="40093"/>
                  </a:lnTo>
                  <a:lnTo>
                    <a:pt x="1854098" y="131724"/>
                  </a:lnTo>
                  <a:lnTo>
                    <a:pt x="1854098" y="154927"/>
                  </a:lnTo>
                  <a:lnTo>
                    <a:pt x="1841563" y="197231"/>
                  </a:lnTo>
                  <a:lnTo>
                    <a:pt x="1790700" y="202907"/>
                  </a:lnTo>
                  <a:lnTo>
                    <a:pt x="1768652" y="203339"/>
                  </a:lnTo>
                  <a:lnTo>
                    <a:pt x="1724545" y="203339"/>
                  </a:lnTo>
                  <a:lnTo>
                    <a:pt x="1684883" y="199428"/>
                  </a:lnTo>
                  <a:lnTo>
                    <a:pt x="1664665" y="154927"/>
                  </a:lnTo>
                  <a:lnTo>
                    <a:pt x="1664601" y="154127"/>
                  </a:lnTo>
                  <a:lnTo>
                    <a:pt x="1664169" y="141859"/>
                  </a:lnTo>
                  <a:lnTo>
                    <a:pt x="1664169" y="118656"/>
                  </a:lnTo>
                  <a:lnTo>
                    <a:pt x="1676704" y="76352"/>
                  </a:lnTo>
                  <a:lnTo>
                    <a:pt x="1727568" y="70675"/>
                  </a:lnTo>
                  <a:lnTo>
                    <a:pt x="1749615" y="70243"/>
                  </a:lnTo>
                  <a:lnTo>
                    <a:pt x="1793722" y="70243"/>
                  </a:lnTo>
                  <a:lnTo>
                    <a:pt x="1833384" y="74155"/>
                  </a:lnTo>
                  <a:lnTo>
                    <a:pt x="1853603" y="118656"/>
                  </a:lnTo>
                  <a:lnTo>
                    <a:pt x="1854098" y="131724"/>
                  </a:lnTo>
                  <a:lnTo>
                    <a:pt x="1854098" y="40093"/>
                  </a:lnTo>
                  <a:lnTo>
                    <a:pt x="1840331" y="26390"/>
                  </a:lnTo>
                  <a:lnTo>
                    <a:pt x="1802587" y="6972"/>
                  </a:lnTo>
                  <a:lnTo>
                    <a:pt x="1759127" y="0"/>
                  </a:lnTo>
                  <a:lnTo>
                    <a:pt x="1715681" y="6972"/>
                  </a:lnTo>
                  <a:lnTo>
                    <a:pt x="1677936" y="26390"/>
                  </a:lnTo>
                  <a:lnTo>
                    <a:pt x="1648180" y="56007"/>
                  </a:lnTo>
                  <a:lnTo>
                    <a:pt x="1628660" y="93548"/>
                  </a:lnTo>
                  <a:lnTo>
                    <a:pt x="1621650" y="136791"/>
                  </a:lnTo>
                  <a:lnTo>
                    <a:pt x="1628660" y="180022"/>
                  </a:lnTo>
                  <a:lnTo>
                    <a:pt x="1648180" y="217576"/>
                  </a:lnTo>
                  <a:lnTo>
                    <a:pt x="1677936" y="247192"/>
                  </a:lnTo>
                  <a:lnTo>
                    <a:pt x="1715681" y="266611"/>
                  </a:lnTo>
                  <a:lnTo>
                    <a:pt x="1759127" y="273596"/>
                  </a:lnTo>
                  <a:lnTo>
                    <a:pt x="1802587" y="266611"/>
                  </a:lnTo>
                  <a:lnTo>
                    <a:pt x="1840331" y="247192"/>
                  </a:lnTo>
                  <a:lnTo>
                    <a:pt x="1870087" y="217576"/>
                  </a:lnTo>
                  <a:lnTo>
                    <a:pt x="1877491" y="203339"/>
                  </a:lnTo>
                  <a:lnTo>
                    <a:pt x="1889607" y="180022"/>
                  </a:lnTo>
                  <a:lnTo>
                    <a:pt x="1896618" y="136791"/>
                  </a:lnTo>
                  <a:close/>
                </a:path>
              </a:pathLst>
            </a:custGeom>
            <a:solidFill>
              <a:srgbClr val="E9EA73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14918" y="10907815"/>
              <a:ext cx="135087" cy="13440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6344976" y="10837220"/>
              <a:ext cx="1087120" cy="276225"/>
            </a:xfrm>
            <a:custGeom>
              <a:avLst/>
              <a:gdLst/>
              <a:ahLst/>
              <a:cxnLst/>
              <a:rect l="l" t="t" r="r" b="b"/>
              <a:pathLst>
                <a:path w="1087119" h="276225">
                  <a:moveTo>
                    <a:pt x="274955" y="137807"/>
                  </a:moveTo>
                  <a:lnTo>
                    <a:pt x="267957" y="94589"/>
                  </a:lnTo>
                  <a:lnTo>
                    <a:pt x="248437" y="57023"/>
                  </a:lnTo>
                  <a:lnTo>
                    <a:pt x="243065" y="51676"/>
                  </a:lnTo>
                  <a:lnTo>
                    <a:pt x="224040" y="32753"/>
                  </a:lnTo>
                  <a:lnTo>
                    <a:pt x="224040" y="115201"/>
                  </a:lnTo>
                  <a:lnTo>
                    <a:pt x="224040" y="160426"/>
                  </a:lnTo>
                  <a:lnTo>
                    <a:pt x="217157" y="199898"/>
                  </a:lnTo>
                  <a:lnTo>
                    <a:pt x="180911" y="223139"/>
                  </a:lnTo>
                  <a:lnTo>
                    <a:pt x="160210" y="223939"/>
                  </a:lnTo>
                  <a:lnTo>
                    <a:pt x="114744" y="223939"/>
                  </a:lnTo>
                  <a:lnTo>
                    <a:pt x="75082" y="217093"/>
                  </a:lnTo>
                  <a:lnTo>
                    <a:pt x="51714" y="181038"/>
                  </a:lnTo>
                  <a:lnTo>
                    <a:pt x="50914" y="160426"/>
                  </a:lnTo>
                  <a:lnTo>
                    <a:pt x="50914" y="115201"/>
                  </a:lnTo>
                  <a:lnTo>
                    <a:pt x="57797" y="75717"/>
                  </a:lnTo>
                  <a:lnTo>
                    <a:pt x="94043" y="52463"/>
                  </a:lnTo>
                  <a:lnTo>
                    <a:pt x="114782" y="51676"/>
                  </a:lnTo>
                  <a:lnTo>
                    <a:pt x="160172" y="51676"/>
                  </a:lnTo>
                  <a:lnTo>
                    <a:pt x="199872" y="58521"/>
                  </a:lnTo>
                  <a:lnTo>
                    <a:pt x="223240" y="94589"/>
                  </a:lnTo>
                  <a:lnTo>
                    <a:pt x="224040" y="115201"/>
                  </a:lnTo>
                  <a:lnTo>
                    <a:pt x="224040" y="32753"/>
                  </a:lnTo>
                  <a:lnTo>
                    <a:pt x="218668" y="27406"/>
                  </a:lnTo>
                  <a:lnTo>
                    <a:pt x="180924" y="7988"/>
                  </a:lnTo>
                  <a:lnTo>
                    <a:pt x="137477" y="1016"/>
                  </a:lnTo>
                  <a:lnTo>
                    <a:pt x="94018" y="7988"/>
                  </a:lnTo>
                  <a:lnTo>
                    <a:pt x="56286" y="27406"/>
                  </a:lnTo>
                  <a:lnTo>
                    <a:pt x="26517" y="57023"/>
                  </a:lnTo>
                  <a:lnTo>
                    <a:pt x="6997" y="94589"/>
                  </a:lnTo>
                  <a:lnTo>
                    <a:pt x="0" y="137807"/>
                  </a:lnTo>
                  <a:lnTo>
                    <a:pt x="6997" y="181038"/>
                  </a:lnTo>
                  <a:lnTo>
                    <a:pt x="26517" y="218592"/>
                  </a:lnTo>
                  <a:lnTo>
                    <a:pt x="56286" y="248208"/>
                  </a:lnTo>
                  <a:lnTo>
                    <a:pt x="94018" y="267627"/>
                  </a:lnTo>
                  <a:lnTo>
                    <a:pt x="137477" y="274599"/>
                  </a:lnTo>
                  <a:lnTo>
                    <a:pt x="180924" y="267627"/>
                  </a:lnTo>
                  <a:lnTo>
                    <a:pt x="218668" y="248208"/>
                  </a:lnTo>
                  <a:lnTo>
                    <a:pt x="243065" y="223939"/>
                  </a:lnTo>
                  <a:lnTo>
                    <a:pt x="248437" y="218592"/>
                  </a:lnTo>
                  <a:lnTo>
                    <a:pt x="267944" y="181038"/>
                  </a:lnTo>
                  <a:lnTo>
                    <a:pt x="274955" y="137807"/>
                  </a:lnTo>
                  <a:close/>
                </a:path>
                <a:path w="1087119" h="276225">
                  <a:moveTo>
                    <a:pt x="1086802" y="137807"/>
                  </a:moveTo>
                  <a:lnTo>
                    <a:pt x="1083614" y="118148"/>
                  </a:lnTo>
                  <a:lnTo>
                    <a:pt x="1079741" y="94246"/>
                  </a:lnTo>
                  <a:lnTo>
                    <a:pt x="1060678" y="57556"/>
                  </a:lnTo>
                  <a:lnTo>
                    <a:pt x="1060081" y="56413"/>
                  </a:lnTo>
                  <a:lnTo>
                    <a:pt x="1030097" y="26593"/>
                  </a:lnTo>
                  <a:lnTo>
                    <a:pt x="1023518" y="23215"/>
                  </a:lnTo>
                  <a:lnTo>
                    <a:pt x="1023518" y="91071"/>
                  </a:lnTo>
                  <a:lnTo>
                    <a:pt x="1018146" y="118148"/>
                  </a:lnTo>
                  <a:lnTo>
                    <a:pt x="980478" y="100571"/>
                  </a:lnTo>
                  <a:lnTo>
                    <a:pt x="980478" y="164617"/>
                  </a:lnTo>
                  <a:lnTo>
                    <a:pt x="964755" y="202412"/>
                  </a:lnTo>
                  <a:lnTo>
                    <a:pt x="926782" y="218059"/>
                  </a:lnTo>
                  <a:lnTo>
                    <a:pt x="916241" y="217017"/>
                  </a:lnTo>
                  <a:lnTo>
                    <a:pt x="882103" y="194271"/>
                  </a:lnTo>
                  <a:lnTo>
                    <a:pt x="873099" y="164617"/>
                  </a:lnTo>
                  <a:lnTo>
                    <a:pt x="874128" y="154139"/>
                  </a:lnTo>
                  <a:lnTo>
                    <a:pt x="897001" y="120167"/>
                  </a:lnTo>
                  <a:lnTo>
                    <a:pt x="926782" y="111201"/>
                  </a:lnTo>
                  <a:lnTo>
                    <a:pt x="936752" y="111201"/>
                  </a:lnTo>
                  <a:lnTo>
                    <a:pt x="936752" y="139280"/>
                  </a:lnTo>
                  <a:lnTo>
                    <a:pt x="920000" y="139280"/>
                  </a:lnTo>
                  <a:lnTo>
                    <a:pt x="913574" y="141947"/>
                  </a:lnTo>
                  <a:lnTo>
                    <a:pt x="903986" y="151485"/>
                  </a:lnTo>
                  <a:lnTo>
                    <a:pt x="901306" y="157873"/>
                  </a:lnTo>
                  <a:lnTo>
                    <a:pt x="901306" y="171373"/>
                  </a:lnTo>
                  <a:lnTo>
                    <a:pt x="903986" y="177774"/>
                  </a:lnTo>
                  <a:lnTo>
                    <a:pt x="913574" y="187312"/>
                  </a:lnTo>
                  <a:lnTo>
                    <a:pt x="920000" y="189979"/>
                  </a:lnTo>
                  <a:lnTo>
                    <a:pt x="933564" y="189979"/>
                  </a:lnTo>
                  <a:lnTo>
                    <a:pt x="940003" y="187312"/>
                  </a:lnTo>
                  <a:lnTo>
                    <a:pt x="949579" y="177774"/>
                  </a:lnTo>
                  <a:lnTo>
                    <a:pt x="952258" y="171373"/>
                  </a:lnTo>
                  <a:lnTo>
                    <a:pt x="952258" y="111201"/>
                  </a:lnTo>
                  <a:lnTo>
                    <a:pt x="952258" y="57556"/>
                  </a:lnTo>
                  <a:lnTo>
                    <a:pt x="980351" y="57556"/>
                  </a:lnTo>
                  <a:lnTo>
                    <a:pt x="981773" y="60159"/>
                  </a:lnTo>
                  <a:lnTo>
                    <a:pt x="985342" y="66103"/>
                  </a:lnTo>
                  <a:lnTo>
                    <a:pt x="1023518" y="91071"/>
                  </a:lnTo>
                  <a:lnTo>
                    <a:pt x="1023518" y="23215"/>
                  </a:lnTo>
                  <a:lnTo>
                    <a:pt x="948309" y="0"/>
                  </a:lnTo>
                  <a:lnTo>
                    <a:pt x="904532" y="7023"/>
                  </a:lnTo>
                  <a:lnTo>
                    <a:pt x="866508" y="26593"/>
                  </a:lnTo>
                  <a:lnTo>
                    <a:pt x="836523" y="56413"/>
                  </a:lnTo>
                  <a:lnTo>
                    <a:pt x="816864" y="94246"/>
                  </a:lnTo>
                  <a:lnTo>
                    <a:pt x="809802" y="137807"/>
                  </a:lnTo>
                  <a:lnTo>
                    <a:pt x="816864" y="181368"/>
                  </a:lnTo>
                  <a:lnTo>
                    <a:pt x="836523" y="219189"/>
                  </a:lnTo>
                  <a:lnTo>
                    <a:pt x="866508" y="249021"/>
                  </a:lnTo>
                  <a:lnTo>
                    <a:pt x="904532" y="268592"/>
                  </a:lnTo>
                  <a:lnTo>
                    <a:pt x="948309" y="275615"/>
                  </a:lnTo>
                  <a:lnTo>
                    <a:pt x="992085" y="268592"/>
                  </a:lnTo>
                  <a:lnTo>
                    <a:pt x="1030097" y="249021"/>
                  </a:lnTo>
                  <a:lnTo>
                    <a:pt x="1060081" y="219189"/>
                  </a:lnTo>
                  <a:lnTo>
                    <a:pt x="1060665" y="218059"/>
                  </a:lnTo>
                  <a:lnTo>
                    <a:pt x="1079741" y="181368"/>
                  </a:lnTo>
                  <a:lnTo>
                    <a:pt x="1086802" y="137807"/>
                  </a:lnTo>
                  <a:close/>
                </a:path>
              </a:pathLst>
            </a:custGeom>
            <a:solidFill>
              <a:srgbClr val="E9EA73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0612338" y="6534520"/>
            <a:ext cx="1459010" cy="199047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defTabSz="554492">
              <a:spcBef>
                <a:spcPts val="61"/>
              </a:spcBef>
            </a:pPr>
            <a:r>
              <a:rPr sz="1243" b="1" kern="0" spc="27" dirty="0">
                <a:solidFill>
                  <a:srgbClr val="FFFFFF"/>
                </a:solidFill>
                <a:latin typeface="Calibri"/>
                <a:cs typeface="Calibri"/>
              </a:rPr>
              <a:t>@NAFCAREERACADS</a:t>
            </a:r>
            <a:endParaRPr sz="124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430765" y="6555489"/>
            <a:ext cx="699662" cy="171415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1061" kern="0" dirty="0">
                <a:solidFill>
                  <a:srgbClr val="FFFFFF"/>
                </a:solidFill>
                <a:latin typeface="Calibri"/>
                <a:cs typeface="Calibri"/>
              </a:rPr>
              <a:t>follow</a:t>
            </a:r>
            <a:r>
              <a:rPr sz="1061" kern="0" spc="2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61" kern="0" spc="36" dirty="0">
                <a:solidFill>
                  <a:srgbClr val="FFFFFF"/>
                </a:solidFill>
                <a:latin typeface="Calibri"/>
                <a:cs typeface="Calibri"/>
              </a:rPr>
              <a:t>us</a:t>
            </a:r>
            <a:r>
              <a:rPr sz="1061" kern="0" spc="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61" kern="0" spc="-15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endParaRPr sz="1061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4A549-9288-7E8E-A55D-F0865BA60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D11A2-3B22-F559-6092-2FD80D080F57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7694731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NAF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A2F6D7F-22C0-B075-F614-3AC42568CFD7}"/>
              </a:ext>
            </a:extLst>
          </p:cNvPr>
          <p:cNvSpPr/>
          <p:nvPr/>
        </p:nvSpPr>
        <p:spPr>
          <a:xfrm>
            <a:off x="453958" y="1607720"/>
            <a:ext cx="84134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ignites students’ passion for learning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educational design featuring: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A78C7AC-794E-5D67-C604-247627557572}"/>
              </a:ext>
            </a:extLst>
          </p:cNvPr>
          <p:cNvGrpSpPr/>
          <p:nvPr/>
        </p:nvGrpSpPr>
        <p:grpSpPr>
          <a:xfrm>
            <a:off x="341224" y="2980403"/>
            <a:ext cx="11068637" cy="2754651"/>
            <a:chOff x="341224" y="2856689"/>
            <a:chExt cx="11068637" cy="275465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2F9C572-1BD2-C749-4F96-3FA48B60B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36223" y="2872221"/>
              <a:ext cx="1894524" cy="1901952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3F9FBF1-5C5E-A7EA-C9D8-5A86649AA31B}"/>
                </a:ext>
              </a:extLst>
            </p:cNvPr>
            <p:cNvSpPr/>
            <p:nvPr/>
          </p:nvSpPr>
          <p:spPr>
            <a:xfrm>
              <a:off x="341224" y="4808038"/>
              <a:ext cx="2916184" cy="646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Academy Development 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&amp; Structure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3198AB8-1005-60F5-8D20-C431CF5C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622741" y="2872218"/>
              <a:ext cx="1901951" cy="1901952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B4F5B69-D501-DB30-BCFA-F86C879D03B9}"/>
                </a:ext>
              </a:extLst>
            </p:cNvPr>
            <p:cNvSpPr/>
            <p:nvPr/>
          </p:nvSpPr>
          <p:spPr>
            <a:xfrm>
              <a:off x="6902648" y="4808035"/>
              <a:ext cx="1479892" cy="646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Program of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Study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BF749FE-3ACB-BB81-3BCF-0C7D24AED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3733169" y="2856689"/>
              <a:ext cx="1887150" cy="1901952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2A6B81A-9216-CF80-BAA0-7F07DF301B46}"/>
                </a:ext>
              </a:extLst>
            </p:cNvPr>
            <p:cNvSpPr/>
            <p:nvPr/>
          </p:nvSpPr>
          <p:spPr>
            <a:xfrm>
              <a:off x="4124612" y="4808034"/>
              <a:ext cx="118493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Advisory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Board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609513C-FF24-6774-C1F3-810D63F96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9527114" y="2872219"/>
              <a:ext cx="1882747" cy="189751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7A2605D-48CF-BCF2-B227-FE680C7B4E85}"/>
                </a:ext>
              </a:extLst>
            </p:cNvPr>
            <p:cNvSpPr/>
            <p:nvPr/>
          </p:nvSpPr>
          <p:spPr>
            <a:xfrm>
              <a:off x="9667627" y="4823110"/>
              <a:ext cx="160172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Work-Based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Learning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6718032-073A-E9E4-3810-FE2587A8D13A}"/>
                </a:ext>
              </a:extLst>
            </p:cNvPr>
            <p:cNvSpPr/>
            <p:nvPr/>
          </p:nvSpPr>
          <p:spPr>
            <a:xfrm>
              <a:off x="6594638" y="5365119"/>
              <a:ext cx="212231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DINOT" panose="020B0504020101020102" pitchFamily="34" charset="0"/>
                  <a:ea typeface="Tahoma" panose="020B0604030504040204" pitchFamily="34" charset="0"/>
                  <a:cs typeface="DINOT" panose="020B0504020101020102" pitchFamily="34" charset="0"/>
                </a:rPr>
                <a:t>(Curriculum &amp; Instruction)</a:t>
              </a:r>
            </a:p>
          </p:txBody>
        </p:sp>
      </p:grpSp>
      <p:sp>
        <p:nvSpPr>
          <p:cNvPr id="48" name="Slide Number Placeholder 4">
            <a:extLst>
              <a:ext uri="{FF2B5EF4-FFF2-40B4-BE49-F238E27FC236}">
                <a16:creationId xmlns:a16="http://schemas.microsoft.com/office/drawing/2014/main" id="{54E82614-5CB8-FE85-AB9C-844FAD21F88E}"/>
              </a:ext>
            </a:extLst>
          </p:cNvPr>
          <p:cNvSpPr txBox="1">
            <a:spLocks/>
          </p:cNvSpPr>
          <p:nvPr/>
        </p:nvSpPr>
        <p:spPr>
          <a:xfrm>
            <a:off x="9225005" y="6492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685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A425B-A8A8-5077-8E9D-C42984C09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D4D22-AF10-61E5-EF59-A66025FE7FD8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Academy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Structure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35D1A13C-3F4E-5891-8F54-94994283FDEF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A31BAD45-1152-0B83-CEF6-9711CE161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r="2871"/>
          <a:stretch/>
        </p:blipFill>
        <p:spPr>
          <a:xfrm>
            <a:off x="629336" y="1475603"/>
            <a:ext cx="5954344" cy="421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0" name="TextBox 6">
            <a:extLst>
              <a:ext uri="{FF2B5EF4-FFF2-40B4-BE49-F238E27FC236}">
                <a16:creationId xmlns:a16="http://schemas.microsoft.com/office/drawing/2014/main" id="{17DF0C21-F0B1-E40A-6EBA-2F7874C33B9B}"/>
              </a:ext>
            </a:extLst>
          </p:cNvPr>
          <p:cNvSpPr txBox="1"/>
          <p:nvPr/>
        </p:nvSpPr>
        <p:spPr>
          <a:xfrm>
            <a:off x="7074936" y="2052057"/>
            <a:ext cx="4738839" cy="38229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Flexible structure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Open, interest-based enrollment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learning communities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Enrolls 20+ students per grade level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Collaborative leadership — bringing together academy, business, and community leaders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 and analysis to inform continuous improvement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6AD2AF25-3E3F-270C-F651-D162355190B3}"/>
              </a:ext>
            </a:extLst>
          </p:cNvPr>
          <p:cNvSpPr/>
          <p:nvPr/>
        </p:nvSpPr>
        <p:spPr>
          <a:xfrm>
            <a:off x="6675235" y="1346074"/>
            <a:ext cx="473883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a strong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foundation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6850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31DF1-D95A-6469-EC4B-BF12EFCFB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51FF5-1E52-4D17-5036-0917F212F05C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Advisory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4F6814A5-423F-8802-37A6-A1A44B8F9F2A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EC619CBC-82A9-2B9C-5BB9-D358FC4EC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r="3052"/>
          <a:stretch/>
        </p:blipFill>
        <p:spPr>
          <a:xfrm>
            <a:off x="629336" y="1475603"/>
            <a:ext cx="5954344" cy="421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7" name="TextBox 6">
            <a:extLst>
              <a:ext uri="{FF2B5EF4-FFF2-40B4-BE49-F238E27FC236}">
                <a16:creationId xmlns:a16="http://schemas.microsoft.com/office/drawing/2014/main" id="{C9535D27-D8DA-028B-C5A5-03F85BE57741}"/>
              </a:ext>
            </a:extLst>
          </p:cNvPr>
          <p:cNvSpPr txBox="1"/>
          <p:nvPr/>
        </p:nvSpPr>
        <p:spPr>
          <a:xfrm>
            <a:off x="7035929" y="2156944"/>
            <a:ext cx="5255587" cy="40014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10+ members, 80% from business and industry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Actively support work-based learning activities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 curriculum and support teacher development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Advocate for the academy through community engagement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Strategic, organized structure that promotes long-term sustainability</a:t>
            </a:r>
          </a:p>
        </p:txBody>
      </p:sp>
      <p:sp>
        <p:nvSpPr>
          <p:cNvPr id="148" name="TextBox 3">
            <a:extLst>
              <a:ext uri="{FF2B5EF4-FFF2-40B4-BE49-F238E27FC236}">
                <a16:creationId xmlns:a16="http://schemas.microsoft.com/office/drawing/2014/main" id="{44C0B7EB-0F7A-D577-E110-A8C19B6F9C97}"/>
              </a:ext>
            </a:extLst>
          </p:cNvPr>
          <p:cNvSpPr txBox="1"/>
          <p:nvPr/>
        </p:nvSpPr>
        <p:spPr>
          <a:xfrm>
            <a:off x="6891827" y="1108735"/>
            <a:ext cx="5156071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Advisory boards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bridge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classroom and career.</a:t>
            </a:r>
          </a:p>
        </p:txBody>
      </p:sp>
    </p:spTree>
    <p:extLst>
      <p:ext uri="{BB962C8B-B14F-4D97-AF65-F5344CB8AC3E}">
        <p14:creationId xmlns:p14="http://schemas.microsoft.com/office/powerpoint/2010/main" val="4118442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BAC1D-83A6-3FFE-C33B-2516350E2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>
            <a:extLst>
              <a:ext uri="{FF2B5EF4-FFF2-40B4-BE49-F238E27FC236}">
                <a16:creationId xmlns:a16="http://schemas.microsoft.com/office/drawing/2014/main" id="{281BBA11-9C4F-F18F-EE48-F52C380E717A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48B689-D30A-47FC-56B6-DA0E29D9EAA7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7CD23218-D531-209F-2A99-C1A9BDA60A35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127" name="TextBox 5">
            <a:extLst>
              <a:ext uri="{FF2B5EF4-FFF2-40B4-BE49-F238E27FC236}">
                <a16:creationId xmlns:a16="http://schemas.microsoft.com/office/drawing/2014/main" id="{612CD233-1973-942A-9150-80E27135D244}"/>
              </a:ext>
            </a:extLst>
          </p:cNvPr>
          <p:cNvSpPr txBox="1"/>
          <p:nvPr/>
        </p:nvSpPr>
        <p:spPr>
          <a:xfrm>
            <a:off x="6772128" y="2567239"/>
            <a:ext cx="5241102" cy="2415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Career-connected curriculum that aligns with industry standards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Authentic, project learning experiences that builds career-readiness competencies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College-aligned coursework and certifications that strengthen post-secondary pathways</a:t>
            </a:r>
          </a:p>
        </p:txBody>
      </p:sp>
      <p:sp>
        <p:nvSpPr>
          <p:cNvPr id="128" name="TextBox 6">
            <a:extLst>
              <a:ext uri="{FF2B5EF4-FFF2-40B4-BE49-F238E27FC236}">
                <a16:creationId xmlns:a16="http://schemas.microsoft.com/office/drawing/2014/main" id="{3B1F6CB3-4465-AC9F-61B6-F95F7879EE9B}"/>
              </a:ext>
            </a:extLst>
          </p:cNvPr>
          <p:cNvSpPr txBox="1"/>
          <p:nvPr/>
        </p:nvSpPr>
        <p:spPr>
          <a:xfrm>
            <a:off x="6757643" y="1475603"/>
            <a:ext cx="52555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Connecting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Coursework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Careers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Industry-Informed &amp; Student-Centered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485DFC-70BF-7C04-E717-08AC876D1C04}"/>
              </a:ext>
            </a:extLst>
          </p:cNvPr>
          <p:cNvGrpSpPr/>
          <p:nvPr/>
        </p:nvGrpSpPr>
        <p:grpSpPr>
          <a:xfrm>
            <a:off x="297124" y="6289023"/>
            <a:ext cx="6008426" cy="369332"/>
            <a:chOff x="297124" y="6289023"/>
            <a:chExt cx="6008426" cy="369332"/>
          </a:xfrm>
        </p:grpSpPr>
        <p:sp>
          <p:nvSpPr>
            <p:cNvPr id="140" name="TextBox 20">
              <a:extLst>
                <a:ext uri="{FF2B5EF4-FFF2-40B4-BE49-F238E27FC236}">
                  <a16:creationId xmlns:a16="http://schemas.microsoft.com/office/drawing/2014/main" id="{C344A164-886A-B100-5AB4-A2A21D8DA5EA}"/>
                </a:ext>
              </a:extLst>
            </p:cNvPr>
            <p:cNvSpPr txBox="1"/>
            <p:nvPr/>
          </p:nvSpPr>
          <p:spPr>
            <a:xfrm>
              <a:off x="297124" y="6289023"/>
              <a:ext cx="60084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Future Ready Learning: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ash.naf.org/public/learning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143" name="Rectangle 142">
              <a:hlinkClick r:id="rId3"/>
              <a:extLst>
                <a:ext uri="{FF2B5EF4-FFF2-40B4-BE49-F238E27FC236}">
                  <a16:creationId xmlns:a16="http://schemas.microsoft.com/office/drawing/2014/main" id="{2C8B5763-F998-A8DC-C711-8C1B790E03AD}"/>
                </a:ext>
              </a:extLst>
            </p:cNvPr>
            <p:cNvSpPr/>
            <p:nvPr/>
          </p:nvSpPr>
          <p:spPr>
            <a:xfrm>
              <a:off x="3160032" y="6338303"/>
              <a:ext cx="2692562" cy="2603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id="{EA59A2EB-D79F-9D97-5A90-03E4D8B60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r="2878"/>
          <a:stretch/>
        </p:blipFill>
        <p:spPr>
          <a:xfrm>
            <a:off x="629336" y="1475603"/>
            <a:ext cx="5954344" cy="421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67096B-1559-A3FD-E579-A426CF87092C}"/>
              </a:ext>
            </a:extLst>
          </p:cNvPr>
          <p:cNvGrpSpPr/>
          <p:nvPr/>
        </p:nvGrpSpPr>
        <p:grpSpPr>
          <a:xfrm>
            <a:off x="7160125" y="5554878"/>
            <a:ext cx="4631703" cy="1049006"/>
            <a:chOff x="7160125" y="5554878"/>
            <a:chExt cx="4631703" cy="1049006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29E0F378-EAFE-616E-2C28-62F1F296A7A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60125" y="5554878"/>
              <a:ext cx="4631703" cy="1049006"/>
              <a:chOff x="4977287" y="4695230"/>
              <a:chExt cx="6738070" cy="1526060"/>
            </a:xfrm>
          </p:grpSpPr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B1A8A8DC-6186-C443-0952-559CF7A755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38631" y="5263615"/>
                <a:ext cx="956240" cy="957675"/>
              </a:xfrm>
              <a:prstGeom prst="rect">
                <a:avLst/>
              </a:prstGeom>
            </p:spPr>
          </p:pic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F8E9453E-7344-D228-93DE-AC3499BC1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85921" y="5261170"/>
                <a:ext cx="965887" cy="960120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5FFB562E-FE6C-F6F2-C898-E63282559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38534" y="5261170"/>
                <a:ext cx="957250" cy="960120"/>
              </a:xfrm>
              <a:prstGeom prst="rect">
                <a:avLst/>
              </a:prstGeom>
            </p:spPr>
          </p:pic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E3733F9E-2236-6426-2B96-88B4EA044A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8174" y="5261170"/>
                <a:ext cx="964444" cy="960120"/>
              </a:xfrm>
              <a:prstGeom prst="rect">
                <a:avLst/>
              </a:prstGeom>
            </p:spPr>
          </p:pic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30487B6A-B3D9-EF48-E972-1C7B0C194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265111" y="5261170"/>
                <a:ext cx="960120" cy="960120"/>
              </a:xfrm>
              <a:prstGeom prst="rect">
                <a:avLst/>
              </a:prstGeom>
            </p:spPr>
          </p:pic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D8B8241-29CA-02F8-3459-5763B4987571}"/>
                  </a:ext>
                </a:extLst>
              </p:cNvPr>
              <p:cNvSpPr/>
              <p:nvPr/>
            </p:nvSpPr>
            <p:spPr>
              <a:xfrm>
                <a:off x="4977287" y="4914602"/>
                <a:ext cx="1278926" cy="358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Engineering</a:t>
                </a:r>
                <a:endPara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DINOT"/>
                  <a:ea typeface="+mn-ea"/>
                  <a:cs typeface="+mn-cs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8C881E7D-10CD-4F8E-3559-C83666B12952}"/>
                  </a:ext>
                </a:extLst>
              </p:cNvPr>
              <p:cNvSpPr/>
              <p:nvPr/>
            </p:nvSpPr>
            <p:spPr>
              <a:xfrm>
                <a:off x="6508174" y="4914602"/>
                <a:ext cx="919276" cy="3581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Finance</a:t>
                </a:r>
                <a:endPara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DINOT"/>
                  <a:ea typeface="+mn-ea"/>
                  <a:cs typeface="+mn-cs"/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BAC3594-6151-D5D1-FAB0-ABFAED4F4434}"/>
                  </a:ext>
                </a:extLst>
              </p:cNvPr>
              <p:cNvSpPr/>
              <p:nvPr/>
            </p:nvSpPr>
            <p:spPr>
              <a:xfrm>
                <a:off x="7761184" y="4701254"/>
                <a:ext cx="1144511" cy="582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Health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Sciences</a:t>
                </a:r>
                <a:endPara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DINOT"/>
                  <a:ea typeface="+mn-ea"/>
                  <a:cs typeface="+mn-cs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01FFC8BE-D0B6-DBEB-EA5E-E82CC036ECD1}"/>
                  </a:ext>
                </a:extLst>
              </p:cNvPr>
              <p:cNvSpPr/>
              <p:nvPr/>
            </p:nvSpPr>
            <p:spPr>
              <a:xfrm>
                <a:off x="9055167" y="4695230"/>
                <a:ext cx="1462176" cy="582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Hospitality &amp;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Tourism</a:t>
                </a: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4F1CE6E8-E58F-93C9-93A1-0B81DE8F6BF2}"/>
                  </a:ext>
                </a:extLst>
              </p:cNvPr>
              <p:cNvSpPr/>
              <p:nvPr/>
            </p:nvSpPr>
            <p:spPr>
              <a:xfrm>
                <a:off x="10478928" y="4701254"/>
                <a:ext cx="1236429" cy="5820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Information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Technology</a:t>
                </a:r>
                <a:endPara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DINOT"/>
                  <a:ea typeface="+mn-ea"/>
                  <a:cs typeface="+mn-cs"/>
                </a:endParaRPr>
              </a:p>
            </p:txBody>
          </p:sp>
        </p:grpSp>
        <p:sp>
          <p:nvSpPr>
            <p:cNvPr id="3" name="Rectangle 2">
              <a:hlinkClick r:id="rId10"/>
              <a:extLst>
                <a:ext uri="{FF2B5EF4-FFF2-40B4-BE49-F238E27FC236}">
                  <a16:creationId xmlns:a16="http://schemas.microsoft.com/office/drawing/2014/main" id="{155344A2-2E84-C644-7BEF-5B69368D58A0}"/>
                </a:ext>
              </a:extLst>
            </p:cNvPr>
            <p:cNvSpPr/>
            <p:nvPr/>
          </p:nvSpPr>
          <p:spPr>
            <a:xfrm>
              <a:off x="7271032" y="5705674"/>
              <a:ext cx="629019" cy="8261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hlinkClick r:id="rId11"/>
              <a:extLst>
                <a:ext uri="{FF2B5EF4-FFF2-40B4-BE49-F238E27FC236}">
                  <a16:creationId xmlns:a16="http://schemas.microsoft.com/office/drawing/2014/main" id="{BA239938-CBCF-A597-FA2C-9D708E7295C4}"/>
                </a:ext>
              </a:extLst>
            </p:cNvPr>
            <p:cNvSpPr/>
            <p:nvPr/>
          </p:nvSpPr>
          <p:spPr>
            <a:xfrm>
              <a:off x="8207028" y="5705674"/>
              <a:ext cx="629019" cy="8261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hlinkClick r:id="rId12"/>
              <a:extLst>
                <a:ext uri="{FF2B5EF4-FFF2-40B4-BE49-F238E27FC236}">
                  <a16:creationId xmlns:a16="http://schemas.microsoft.com/office/drawing/2014/main" id="{09E640DE-99EF-6F6F-1A57-2C48DAC1DC40}"/>
                </a:ext>
              </a:extLst>
            </p:cNvPr>
            <p:cNvSpPr/>
            <p:nvPr/>
          </p:nvSpPr>
          <p:spPr>
            <a:xfrm>
              <a:off x="9176962" y="5554878"/>
              <a:ext cx="629019" cy="9769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hlinkClick r:id="rId13"/>
              <a:extLst>
                <a:ext uri="{FF2B5EF4-FFF2-40B4-BE49-F238E27FC236}">
                  <a16:creationId xmlns:a16="http://schemas.microsoft.com/office/drawing/2014/main" id="{31FBAC22-D509-02D2-008E-CD16C4E931CF}"/>
                </a:ext>
              </a:extLst>
            </p:cNvPr>
            <p:cNvSpPr/>
            <p:nvPr/>
          </p:nvSpPr>
          <p:spPr>
            <a:xfrm>
              <a:off x="10103490" y="5559020"/>
              <a:ext cx="629019" cy="9727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hlinkClick r:id="rId14"/>
              <a:extLst>
                <a:ext uri="{FF2B5EF4-FFF2-40B4-BE49-F238E27FC236}">
                  <a16:creationId xmlns:a16="http://schemas.microsoft.com/office/drawing/2014/main" id="{69AACACC-A495-E0A9-B6B2-1ADEFEA31805}"/>
                </a:ext>
              </a:extLst>
            </p:cNvPr>
            <p:cNvSpPr/>
            <p:nvPr/>
          </p:nvSpPr>
          <p:spPr>
            <a:xfrm>
              <a:off x="11047572" y="5554878"/>
              <a:ext cx="629019" cy="9769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3343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 Section Slides">
  <a:themeElements>
    <a:clrScheme name="Custom 16">
      <a:dk1>
        <a:srgbClr val="000000"/>
      </a:dk1>
      <a:lt1>
        <a:srgbClr val="FFFFFF"/>
      </a:lt1>
      <a:dk2>
        <a:srgbClr val="A5A5A5"/>
      </a:dk2>
      <a:lt2>
        <a:srgbClr val="D8D8D8"/>
      </a:lt2>
      <a:accent1>
        <a:srgbClr val="006A4F"/>
      </a:accent1>
      <a:accent2>
        <a:srgbClr val="C7C8CA"/>
      </a:accent2>
      <a:accent3>
        <a:srgbClr val="009EC9"/>
      </a:accent3>
      <a:accent4>
        <a:srgbClr val="FCAF17"/>
      </a:accent4>
      <a:accent5>
        <a:srgbClr val="005581"/>
      </a:accent5>
      <a:accent6>
        <a:srgbClr val="32B04A"/>
      </a:accent6>
      <a:hlink>
        <a:srgbClr val="009EC9"/>
      </a:hlink>
      <a:folHlink>
        <a:srgbClr val="004D74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NAF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2B04A"/>
      </a:accent1>
      <a:accent2>
        <a:srgbClr val="006A4F"/>
      </a:accent2>
      <a:accent3>
        <a:srgbClr val="009EC9"/>
      </a:accent3>
      <a:accent4>
        <a:srgbClr val="939597"/>
      </a:accent4>
      <a:accent5>
        <a:srgbClr val="C6C8CA"/>
      </a:accent5>
      <a:accent6>
        <a:srgbClr val="FBAF17"/>
      </a:accent6>
      <a:hlink>
        <a:srgbClr val="005480"/>
      </a:hlink>
      <a:folHlink>
        <a:srgbClr val="92278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AF 2022 Template">
  <a:themeElements>
    <a:clrScheme name="NAF 2022">
      <a:dk1>
        <a:srgbClr val="FFFFFF"/>
      </a:dk1>
      <a:lt1>
        <a:srgbClr val="FFFFFF"/>
      </a:lt1>
      <a:dk2>
        <a:srgbClr val="32B04A"/>
      </a:dk2>
      <a:lt2>
        <a:srgbClr val="C6C8CA"/>
      </a:lt2>
      <a:accent1>
        <a:srgbClr val="006A4F"/>
      </a:accent1>
      <a:accent2>
        <a:srgbClr val="005480"/>
      </a:accent2>
      <a:accent3>
        <a:srgbClr val="FBAF17"/>
      </a:accent3>
      <a:accent4>
        <a:srgbClr val="B2D235"/>
      </a:accent4>
      <a:accent5>
        <a:srgbClr val="EBEA70"/>
      </a:accent5>
      <a:accent6>
        <a:srgbClr val="005581"/>
      </a:accent6>
      <a:hlink>
        <a:srgbClr val="009EC9"/>
      </a:hlink>
      <a:folHlink>
        <a:srgbClr val="92278F"/>
      </a:folHlink>
    </a:clrScheme>
    <a:fontScheme name="NAF 2022">
      <a:majorFont>
        <a:latin typeface="DIN 2014 Bold"/>
        <a:ea typeface=""/>
        <a:cs typeface=""/>
      </a:majorFont>
      <a:minorFont>
        <a:latin typeface="DIN 201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F 2022 Powerpoint Template" id="{4A1A08D2-A81C-457A-AF2F-CA2D8FB1F3E3}" vid="{D3A6F673-0C87-48DE-A4F4-291E7E89D2AE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NAF 2022 Template">
  <a:themeElements>
    <a:clrScheme name="NAF 2022">
      <a:dk1>
        <a:srgbClr val="FFFFFF"/>
      </a:dk1>
      <a:lt1>
        <a:srgbClr val="FFFFFF"/>
      </a:lt1>
      <a:dk2>
        <a:srgbClr val="32B04A"/>
      </a:dk2>
      <a:lt2>
        <a:srgbClr val="C6C8CA"/>
      </a:lt2>
      <a:accent1>
        <a:srgbClr val="006A4F"/>
      </a:accent1>
      <a:accent2>
        <a:srgbClr val="005480"/>
      </a:accent2>
      <a:accent3>
        <a:srgbClr val="FBAF17"/>
      </a:accent3>
      <a:accent4>
        <a:srgbClr val="B2D235"/>
      </a:accent4>
      <a:accent5>
        <a:srgbClr val="EBEA70"/>
      </a:accent5>
      <a:accent6>
        <a:srgbClr val="005581"/>
      </a:accent6>
      <a:hlink>
        <a:srgbClr val="009EC9"/>
      </a:hlink>
      <a:folHlink>
        <a:srgbClr val="92278F"/>
      </a:folHlink>
    </a:clrScheme>
    <a:fontScheme name="NAF 2022">
      <a:majorFont>
        <a:latin typeface="DIN 2014 Bold"/>
        <a:ea typeface=""/>
        <a:cs typeface=""/>
      </a:majorFont>
      <a:minorFont>
        <a:latin typeface="DIN 201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F 2022 Powerpoint Template" id="{4A1A08D2-A81C-457A-AF2F-CA2D8FB1F3E3}" vid="{D3A6F673-0C87-48DE-A4F4-291E7E89D2AE}"/>
    </a:ext>
  </a:extLst>
</a:theme>
</file>

<file path=ppt/theme/theme9.xml><?xml version="1.0" encoding="utf-8"?>
<a:theme xmlns:a="http://schemas.openxmlformats.org/drawingml/2006/main" name="2_NAF 2022 Template">
  <a:themeElements>
    <a:clrScheme name="NAF 2022">
      <a:dk1>
        <a:srgbClr val="FFFFFF"/>
      </a:dk1>
      <a:lt1>
        <a:srgbClr val="FFFFFF"/>
      </a:lt1>
      <a:dk2>
        <a:srgbClr val="32B04A"/>
      </a:dk2>
      <a:lt2>
        <a:srgbClr val="C6C8CA"/>
      </a:lt2>
      <a:accent1>
        <a:srgbClr val="006A4F"/>
      </a:accent1>
      <a:accent2>
        <a:srgbClr val="005480"/>
      </a:accent2>
      <a:accent3>
        <a:srgbClr val="FBAF17"/>
      </a:accent3>
      <a:accent4>
        <a:srgbClr val="B2D235"/>
      </a:accent4>
      <a:accent5>
        <a:srgbClr val="EBEA70"/>
      </a:accent5>
      <a:accent6>
        <a:srgbClr val="005581"/>
      </a:accent6>
      <a:hlink>
        <a:srgbClr val="009EC9"/>
      </a:hlink>
      <a:folHlink>
        <a:srgbClr val="92278F"/>
      </a:folHlink>
    </a:clrScheme>
    <a:fontScheme name="NAF 2022">
      <a:majorFont>
        <a:latin typeface="DIN 2014 Bold"/>
        <a:ea typeface=""/>
        <a:cs typeface=""/>
      </a:majorFont>
      <a:minorFont>
        <a:latin typeface="DIN 201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AB20603-ECC7-5E46-92E4-89E321BF554D}" vid="{28134202-1C0F-F44A-A853-417E929DF3E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7595CB6E64C546BB4659BDD23E42F6" ma:contentTypeVersion="11" ma:contentTypeDescription="Create a new document." ma:contentTypeScope="" ma:versionID="e3455c2a6aa28e6d4b4e48fef750a939">
  <xsd:schema xmlns:xsd="http://www.w3.org/2001/XMLSchema" xmlns:xs="http://www.w3.org/2001/XMLSchema" xmlns:p="http://schemas.microsoft.com/office/2006/metadata/properties" xmlns:ns2="2e082697-512e-457f-a86a-ab5f9b9ff24c" xmlns:ns3="ec8eb928-1898-46f1-90db-2c854ba1c165" targetNamespace="http://schemas.microsoft.com/office/2006/metadata/properties" ma:root="true" ma:fieldsID="2558115a795fdf619015aba4d2fcaaef" ns2:_="" ns3:_="">
    <xsd:import namespace="2e082697-512e-457f-a86a-ab5f9b9ff24c"/>
    <xsd:import namespace="ec8eb928-1898-46f1-90db-2c854ba1c1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82697-512e-457f-a86a-ab5f9b9ff2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eb928-1898-46f1-90db-2c854ba1c16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B3F4D3-811C-4355-9F3D-60B83987B4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0863A9-66F1-41CB-AEE0-CBD9B812E4D7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c8eb928-1898-46f1-90db-2c854ba1c165"/>
    <ds:schemaRef ds:uri="2e082697-512e-457f-a86a-ab5f9b9ff24c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8C89CCF-0FD4-4A2C-9D73-15BFD77BB106}">
  <ds:schemaRefs>
    <ds:schemaRef ds:uri="2e082697-512e-457f-a86a-ab5f9b9ff24c"/>
    <ds:schemaRef ds:uri="ec8eb928-1898-46f1-90db-2c854ba1c16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32797</TotalTime>
  <Words>2962</Words>
  <Application>Microsoft Office PowerPoint</Application>
  <PresentationFormat>Widescreen</PresentationFormat>
  <Paragraphs>577</Paragraphs>
  <Slides>33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58" baseType="lpstr">
      <vt:lpstr>Arial</vt:lpstr>
      <vt:lpstr>Barlow</vt:lpstr>
      <vt:lpstr>Barlow Medium</vt:lpstr>
      <vt:lpstr>Calibri</vt:lpstr>
      <vt:lpstr>Calibri Light</vt:lpstr>
      <vt:lpstr>DIN 2014</vt:lpstr>
      <vt:lpstr>DIN 2014 Bold</vt:lpstr>
      <vt:lpstr>DINOT</vt:lpstr>
      <vt:lpstr>DINOT-Black</vt:lpstr>
      <vt:lpstr>DINOT-Bold</vt:lpstr>
      <vt:lpstr>Gill Sans</vt:lpstr>
      <vt:lpstr>Symbol</vt:lpstr>
      <vt:lpstr>Tahoma</vt:lpstr>
      <vt:lpstr>Trebuchet MS</vt:lpstr>
      <vt:lpstr>Wingdings</vt:lpstr>
      <vt:lpstr>Custom Design</vt:lpstr>
      <vt:lpstr>New Section Slides</vt:lpstr>
      <vt:lpstr>1_Custom Design</vt:lpstr>
      <vt:lpstr>NAF 2022 Template</vt:lpstr>
      <vt:lpstr>2_Office Theme</vt:lpstr>
      <vt:lpstr>5_Office Theme</vt:lpstr>
      <vt:lpstr>6_Office Theme</vt:lpstr>
      <vt:lpstr>1_NAF 2022 Template</vt:lpstr>
      <vt:lpstr>2_NAF 2022 Template</vt:lpstr>
      <vt:lpstr>4_Office Theme</vt:lpstr>
      <vt:lpstr>PowerPoint Presentation</vt:lpstr>
      <vt:lpstr>PowerPoint Presentation</vt:lpstr>
      <vt:lpstr>PowerPoint Presentation</vt:lpstr>
      <vt:lpstr>PowerPoint Presentation</vt:lpstr>
      <vt:lpstr>634 149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leaders of tomorrow  are in high school today.</dc:title>
  <dc:creator>JGeisler@naf.org</dc:creator>
  <cp:lastModifiedBy>Jennifer Geisler</cp:lastModifiedBy>
  <cp:revision>134</cp:revision>
  <cp:lastPrinted>2023-01-04T21:04:02Z</cp:lastPrinted>
  <dcterms:created xsi:type="dcterms:W3CDTF">2020-11-30T17:47:22Z</dcterms:created>
  <dcterms:modified xsi:type="dcterms:W3CDTF">2025-12-10T17:51:21Z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0x010100367595CB6E64C546BB4659BDD23E42F6</vt:lpwstr>
  </property>
</Properties>
</file>