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theme/theme6.xml" ContentType="application/vnd.openxmlformats-officedocument.theme+xml"/>
  <Override PartName="/ppt/slideLayouts/slideLayout33.xml" ContentType="application/vnd.openxmlformats-officedocument.presentationml.slideLayout+xml"/>
  <Override PartName="/ppt/theme/theme7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9.xml" ContentType="application/vnd.openxmlformats-officedocument.theme+xml"/>
  <Override PartName="/ppt/slideLayouts/slideLayout48.xml" ContentType="application/vnd.openxmlformats-officedocument.presentationml.slideLayout+xml"/>
  <Override PartName="/ppt/theme/theme10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93" r:id="rId5"/>
    <p:sldMasterId id="2147483697" r:id="rId6"/>
    <p:sldMasterId id="2147483709" r:id="rId7"/>
    <p:sldMasterId id="2147483717" r:id="rId8"/>
    <p:sldMasterId id="2147483735" r:id="rId9"/>
    <p:sldMasterId id="2147483739" r:id="rId10"/>
    <p:sldMasterId id="2147483744" r:id="rId11"/>
    <p:sldMasterId id="2147483778" r:id="rId12"/>
    <p:sldMasterId id="2147483794" r:id="rId13"/>
    <p:sldMasterId id="2147483796" r:id="rId14"/>
  </p:sldMasterIdLst>
  <p:notesMasterIdLst>
    <p:notesMasterId r:id="rId47"/>
  </p:notesMasterIdLst>
  <p:sldIdLst>
    <p:sldId id="2966" r:id="rId15"/>
    <p:sldId id="2910" r:id="rId16"/>
    <p:sldId id="2967" r:id="rId17"/>
    <p:sldId id="2968" r:id="rId18"/>
    <p:sldId id="2969" r:id="rId19"/>
    <p:sldId id="2887" r:id="rId20"/>
    <p:sldId id="2889" r:id="rId21"/>
    <p:sldId id="2908" r:id="rId22"/>
    <p:sldId id="2931" r:id="rId23"/>
    <p:sldId id="2888" r:id="rId24"/>
    <p:sldId id="2906" r:id="rId25"/>
    <p:sldId id="2970" r:id="rId26"/>
    <p:sldId id="2912" r:id="rId27"/>
    <p:sldId id="2948" r:id="rId28"/>
    <p:sldId id="2933" r:id="rId29"/>
    <p:sldId id="2923" r:id="rId30"/>
    <p:sldId id="2934" r:id="rId31"/>
    <p:sldId id="2965" r:id="rId32"/>
    <p:sldId id="2945" r:id="rId33"/>
    <p:sldId id="2946" r:id="rId34"/>
    <p:sldId id="2919" r:id="rId35"/>
    <p:sldId id="2950" r:id="rId36"/>
    <p:sldId id="2947" r:id="rId37"/>
    <p:sldId id="2972" r:id="rId38"/>
    <p:sldId id="2971" r:id="rId39"/>
    <p:sldId id="2973" r:id="rId40"/>
    <p:sldId id="2964" r:id="rId41"/>
    <p:sldId id="2958" r:id="rId42"/>
    <p:sldId id="2959" r:id="rId43"/>
    <p:sldId id="2936" r:id="rId44"/>
    <p:sldId id="2916" r:id="rId45"/>
    <p:sldId id="2811" r:id="rId46"/>
  </p:sldIdLst>
  <p:sldSz cx="12192000" cy="6858000"/>
  <p:notesSz cx="7099300" cy="9385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96" userDrawn="1">
          <p15:clr>
            <a:srgbClr val="A4A3A4"/>
          </p15:clr>
        </p15:guide>
        <p15:guide id="4" orient="horz" pos="4176" userDrawn="1">
          <p15:clr>
            <a:srgbClr val="A4A3A4"/>
          </p15:clr>
        </p15:guide>
        <p15:guide id="5" pos="7584" userDrawn="1">
          <p15:clr>
            <a:srgbClr val="A4A3A4"/>
          </p15:clr>
        </p15:guide>
        <p15:guide id="6" pos="384" userDrawn="1">
          <p15:clr>
            <a:srgbClr val="A4A3A4"/>
          </p15:clr>
        </p15:guide>
        <p15:guide id="7" pos="7296" userDrawn="1">
          <p15:clr>
            <a:srgbClr val="A4A3A4"/>
          </p15:clr>
        </p15:guide>
        <p15:guide id="8" pos="30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A31164B-6CB7-6268-AC6F-BC05221DD664}" name="James Cole" initials="JC" userId="S::jcole@naf.org::32a4e380-40ae-4770-a3de-7b02e3ac1135" providerId="AD"/>
  <p188:author id="{DB5A1AD7-8C04-7B8C-37FC-407D5EDF1694}" name="Jennifer Geisler" initials="JG" userId="S::JGeisler@naf.org::c74c38fa-52c2-42d2-afac-d108ad145cc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Maryanne Greenfield" initials="MG" lastIdx="13" clrIdx="6">
    <p:extLst>
      <p:ext uri="{19B8F6BF-5375-455C-9EA6-DF929625EA0E}">
        <p15:presenceInfo xmlns:p15="http://schemas.microsoft.com/office/powerpoint/2012/main" userId="Maryanne Greenfield" providerId="None"/>
      </p:ext>
    </p:extLst>
  </p:cmAuthor>
  <p:cmAuthor id="1" name="Sarina Mathai" initials="SM" lastIdx="1" clrIdx="0">
    <p:extLst>
      <p:ext uri="{19B8F6BF-5375-455C-9EA6-DF929625EA0E}">
        <p15:presenceInfo xmlns:p15="http://schemas.microsoft.com/office/powerpoint/2012/main" userId="S-1-5-21-2052111302-1336601894-725345543-4751" providerId="AD"/>
      </p:ext>
    </p:extLst>
  </p:cmAuthor>
  <p:cmAuthor id="8" name="John Stegner" initials="JS" lastIdx="5" clrIdx="7">
    <p:extLst>
      <p:ext uri="{19B8F6BF-5375-455C-9EA6-DF929625EA0E}">
        <p15:presenceInfo xmlns:p15="http://schemas.microsoft.com/office/powerpoint/2012/main" userId="John Stegner" providerId="None"/>
      </p:ext>
    </p:extLst>
  </p:cmAuthor>
  <p:cmAuthor id="2" name="Sarina Mathai" initials="SM [2]" lastIdx="3" clrIdx="1">
    <p:extLst>
      <p:ext uri="{19B8F6BF-5375-455C-9EA6-DF929625EA0E}">
        <p15:presenceInfo xmlns:p15="http://schemas.microsoft.com/office/powerpoint/2012/main" userId="f9e1555b1ebdc5a3" providerId="Windows Live"/>
      </p:ext>
    </p:extLst>
  </p:cmAuthor>
  <p:cmAuthor id="9" name="Stephanie Lapera" initials="SL" lastIdx="2" clrIdx="8">
    <p:extLst>
      <p:ext uri="{19B8F6BF-5375-455C-9EA6-DF929625EA0E}">
        <p15:presenceInfo xmlns:p15="http://schemas.microsoft.com/office/powerpoint/2012/main" userId="Stephanie Lapera" providerId="None"/>
      </p:ext>
    </p:extLst>
  </p:cmAuthor>
  <p:cmAuthor id="3" name="Patricia Brown" initials="PB" lastIdx="1" clrIdx="2">
    <p:extLst>
      <p:ext uri="{19B8F6BF-5375-455C-9EA6-DF929625EA0E}">
        <p15:presenceInfo xmlns:p15="http://schemas.microsoft.com/office/powerpoint/2012/main" userId="S-1-5-21-2052111302-1336601894-725345543-3286" providerId="AD"/>
      </p:ext>
    </p:extLst>
  </p:cmAuthor>
  <p:cmAuthor id="4" name="James Cole" initials="JC" lastIdx="1" clrIdx="3">
    <p:extLst>
      <p:ext uri="{19B8F6BF-5375-455C-9EA6-DF929625EA0E}">
        <p15:presenceInfo xmlns:p15="http://schemas.microsoft.com/office/powerpoint/2012/main" userId="S-1-5-21-2052111302-1336601894-725345543-4080" providerId="AD"/>
      </p:ext>
    </p:extLst>
  </p:cmAuthor>
  <p:cmAuthor id="5" name="Alyssa Zehnpfennig" initials="AZ" lastIdx="3" clrIdx="4">
    <p:extLst>
      <p:ext uri="{19B8F6BF-5375-455C-9EA6-DF929625EA0E}">
        <p15:presenceInfo xmlns:p15="http://schemas.microsoft.com/office/powerpoint/2012/main" userId="S::azehnpfennig@naf.org::0e063e7b-2709-4d2f-a04c-257188befe93" providerId="AD"/>
      </p:ext>
    </p:extLst>
  </p:cmAuthor>
  <p:cmAuthor id="6" name="Microsoft Office User" initials="MOU" lastIdx="3" clrIdx="5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3C3882"/>
    <a:srgbClr val="006A4F"/>
    <a:srgbClr val="32B04A"/>
    <a:srgbClr val="B2D235"/>
    <a:srgbClr val="414042"/>
    <a:srgbClr val="FCAF17"/>
    <a:srgbClr val="92278F"/>
    <a:srgbClr val="009EC9"/>
    <a:srgbClr val="1E40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41" autoAdjust="0"/>
    <p:restoredTop sz="91636" autoAdjust="0"/>
  </p:normalViewPr>
  <p:slideViewPr>
    <p:cSldViewPr snapToGrid="0">
      <p:cViewPr varScale="1">
        <p:scale>
          <a:sx n="101" d="100"/>
          <a:sy n="101" d="100"/>
        </p:scale>
        <p:origin x="864" y="114"/>
      </p:cViewPr>
      <p:guideLst>
        <p:guide orient="horz" pos="144"/>
        <p:guide pos="3840"/>
        <p:guide pos="96"/>
        <p:guide orient="horz" pos="4176"/>
        <p:guide pos="7584"/>
        <p:guide pos="384"/>
        <p:guide pos="7296"/>
        <p:guide pos="300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microsoft.com/office/2018/10/relationships/authors" Target="authors.xml"/><Relationship Id="rId5" Type="http://schemas.openxmlformats.org/officeDocument/2006/relationships/slideMaster" Target="slideMasters/slideMaster2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commentAuthors" Target="commentAuthors.xml"/><Relationship Id="rId8" Type="http://schemas.openxmlformats.org/officeDocument/2006/relationships/slideMaster" Target="slideMasters/slideMaster5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A596C4-9C8F-45F5-9834-4D061F8A5A3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4001B6-C232-4D69-9C7E-BA2757487E48}">
      <dgm:prSet custT="1"/>
      <dgm:spPr>
        <a:xfrm>
          <a:off x="292694" y="166977"/>
          <a:ext cx="4097716" cy="619920"/>
        </a:xfrm>
        <a:prstGeom prst="roundRect">
          <a:avLst/>
        </a:prstGeom>
        <a:solidFill>
          <a:srgbClr val="006A4F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2400" b="1" i="0" baseline="0" dirty="0">
              <a:solidFill>
                <a:sysClr val="window" lastClr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Share:</a:t>
          </a:r>
          <a:endParaRPr lang="en-US" sz="2400" dirty="0">
            <a:solidFill>
              <a:sysClr val="window" lastClr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7C1B8D8-6FB7-4E99-84A1-2AB3C8961B04}" type="parTrans" cxnId="{BAE45F65-02D8-4BBE-930D-4D0A6ED84DBB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0A605A6-71C3-4B4C-932D-FDD9FE36F03C}" type="sibTrans" cxnId="{BAE45F65-02D8-4BBE-930D-4D0A6ED84DBB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3A49794-E5E7-4663-8796-EFC6AB4642C0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0" y="476937"/>
          <a:ext cx="5853880" cy="992250"/>
        </a:xfrm>
        <a:prstGeom prst="roundRect">
          <a:avLst/>
        </a:prstGeom>
        <a:solidFill>
          <a:srgbClr val="FFFFFF"/>
        </a:solidFill>
        <a:ln w="12700" cap="flat" cmpd="sng" algn="ctr">
          <a:solidFill>
            <a:srgbClr val="006A4F"/>
          </a:solidFill>
          <a:prstDash val="solid"/>
          <a:miter lim="800000"/>
        </a:ln>
        <a:effectLst/>
      </dgm:spPr>
      <dgm:t>
        <a:bodyPr/>
        <a:lstStyle/>
        <a:p>
          <a:pPr marL="168275" indent="0">
            <a:spcAft>
              <a:spcPts val="0"/>
            </a:spcAft>
            <a:buFont typeface="Arial" panose="020B0604020202020204" pitchFamily="34" charset="0"/>
            <a:buNone/>
          </a:pPr>
          <a:r>
            <a:rPr lang="en-US" sz="2000" b="1" i="0" baseline="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Name and Role</a:t>
          </a:r>
          <a:endParaRPr lang="en-US" sz="2000" b="1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5D5F21-5693-461F-AC99-CBC10C0EBA8F}" type="parTrans" cxnId="{6B2C38CF-DE34-4A76-B68D-65E1912B7190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08F5392-AA12-4645-A12E-E61EB9C6FF09}" type="sibTrans" cxnId="{6B2C38CF-DE34-4A76-B68D-65E1912B7190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FFFD34C-066E-4076-B5A9-0F2EEB4C6752}">
      <dgm:prSet custT="1"/>
      <dgm:spPr>
        <a:xfrm>
          <a:off x="292694" y="1795641"/>
          <a:ext cx="4097716" cy="619920"/>
        </a:xfrm>
        <a:prstGeom prst="roundRect">
          <a:avLst/>
        </a:prstGeom>
        <a:solidFill>
          <a:srgbClr val="32B04A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2400" b="1" i="0" baseline="0" dirty="0">
              <a:solidFill>
                <a:sysClr val="window" lastClr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Reflect on one of the following:</a:t>
          </a:r>
          <a:endParaRPr lang="en-US" sz="2400" dirty="0">
            <a:solidFill>
              <a:sysClr val="window" lastClr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D682BB1-2699-419F-A431-619F86DB9516}" type="sibTrans" cxnId="{B0E15E70-0591-4E55-A060-531C09A68FE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9A44078-2A5F-4519-A8D4-4107AC136DEB}" type="parTrans" cxnId="{B0E15E70-0591-4E55-A060-531C09A68FE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23F09D5-32EB-45DF-9CD2-0B0CB6C985CB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0" y="2059525"/>
          <a:ext cx="5853880" cy="2976749"/>
        </a:xfrm>
        <a:solidFill>
          <a:sysClr val="window" lastClr="FFFFFF"/>
        </a:solidFill>
        <a:ln w="12700" cap="flat" cmpd="sng" algn="ctr">
          <a:solidFill>
            <a:srgbClr val="32B04A"/>
          </a:solidFill>
          <a:prstDash val="solid"/>
          <a:miter lim="800000"/>
        </a:ln>
        <a:effectLst>
          <a:softEdge rad="0"/>
        </a:effectLst>
      </dgm:spPr>
      <dgm:t>
        <a:bodyPr/>
        <a:lstStyle/>
        <a:p>
          <a:pPr marL="60325" indent="0" algn="l">
            <a:lnSpc>
              <a:spcPct val="108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20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What </a:t>
          </a:r>
          <a:r>
            <a:rPr lang="en-US" sz="2000" b="1" dirty="0">
              <a:solidFill>
                <a:srgbClr val="404040"/>
              </a:solidFill>
              <a:effectLst>
                <a:outerShdw blurRad="38100" dist="38100" dir="2700000" algn="tl">
                  <a:srgbClr val="B2D235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topics</a:t>
          </a:r>
          <a:r>
            <a:rPr lang="en-US" sz="20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are you most </a:t>
          </a:r>
          <a:r>
            <a:rPr lang="en-US" sz="2000" b="1" dirty="0">
              <a:solidFill>
                <a:srgbClr val="404040"/>
              </a:solidFill>
              <a:effectLst>
                <a:outerShdw blurRad="50800" dist="50800" dir="5400000" algn="ctr" rotWithShape="0">
                  <a:srgbClr val="B2D235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interested in exploring</a:t>
          </a:r>
          <a:r>
            <a:rPr lang="en-US" sz="20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today? </a:t>
          </a:r>
        </a:p>
      </dgm:t>
    </dgm:pt>
    <dgm:pt modelId="{CEED90C8-B24D-4EE3-8440-8162BB4339AA}" type="sibTrans" cxnId="{33EC67D2-EA67-485B-816F-2F6403B87477}">
      <dgm:prSet/>
      <dgm:spPr/>
      <dgm:t>
        <a:bodyPr/>
        <a:lstStyle/>
        <a:p>
          <a:endParaRPr lang="en-US"/>
        </a:p>
      </dgm:t>
    </dgm:pt>
    <dgm:pt modelId="{3E177B42-04CA-4142-8EB9-71F7171BF465}" type="parTrans" cxnId="{33EC67D2-EA67-485B-816F-2F6403B87477}">
      <dgm:prSet/>
      <dgm:spPr/>
      <dgm:t>
        <a:bodyPr/>
        <a:lstStyle/>
        <a:p>
          <a:endParaRPr lang="en-US"/>
        </a:p>
      </dgm:t>
    </dgm:pt>
    <dgm:pt modelId="{98487201-81BF-4A8B-8CC1-4168AB30D833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0" y="2059525"/>
          <a:ext cx="5853880" cy="2976749"/>
        </a:xfrm>
        <a:solidFill>
          <a:sysClr val="window" lastClr="FFFFFF"/>
        </a:solidFill>
        <a:ln w="12700" cap="flat" cmpd="sng" algn="ctr">
          <a:solidFill>
            <a:srgbClr val="32B04A"/>
          </a:solidFill>
          <a:prstDash val="solid"/>
          <a:miter lim="800000"/>
        </a:ln>
        <a:effectLst>
          <a:softEdge rad="0"/>
        </a:effectLst>
      </dgm:spPr>
      <dgm:t>
        <a:bodyPr/>
        <a:lstStyle/>
        <a:p>
          <a:pPr marL="60325" indent="0" algn="l">
            <a:lnSpc>
              <a:spcPct val="108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en-US" sz="600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ECEE4CF-F901-4D29-806F-C6E4214609CB}" type="sibTrans" cxnId="{27708114-F462-466C-B504-475E06C079D3}">
      <dgm:prSet/>
      <dgm:spPr/>
      <dgm:t>
        <a:bodyPr/>
        <a:lstStyle/>
        <a:p>
          <a:endParaRPr lang="en-US"/>
        </a:p>
      </dgm:t>
    </dgm:pt>
    <dgm:pt modelId="{090C6D97-8646-48CD-9BB8-23A5A086FFF0}" type="parTrans" cxnId="{27708114-F462-466C-B504-475E06C079D3}">
      <dgm:prSet/>
      <dgm:spPr/>
      <dgm:t>
        <a:bodyPr/>
        <a:lstStyle/>
        <a:p>
          <a:endParaRPr lang="en-US"/>
        </a:p>
      </dgm:t>
    </dgm:pt>
    <dgm:pt modelId="{E54C37F5-E544-4A3F-A22D-8DF80C28C073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0" y="2059525"/>
          <a:ext cx="5853880" cy="2976749"/>
        </a:xfrm>
        <a:solidFill>
          <a:sysClr val="window" lastClr="FFFFFF"/>
        </a:solidFill>
        <a:ln w="12700" cap="flat" cmpd="sng" algn="ctr">
          <a:solidFill>
            <a:srgbClr val="32B04A"/>
          </a:solidFill>
          <a:prstDash val="solid"/>
          <a:miter lim="800000"/>
        </a:ln>
        <a:effectLst>
          <a:softEdge rad="0"/>
        </a:effectLst>
      </dgm:spPr>
      <dgm:t>
        <a:bodyPr/>
        <a:lstStyle/>
        <a:p>
          <a:pPr marL="60325" indent="0" algn="l">
            <a:lnSpc>
              <a:spcPct val="108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en-US" sz="600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C0B4BBD-2689-4EE1-91B2-CBC699D1E8E7}" type="parTrans" cxnId="{EEB0A612-9601-490E-BFF9-CB94DE17AAD9}">
      <dgm:prSet/>
      <dgm:spPr/>
      <dgm:t>
        <a:bodyPr/>
        <a:lstStyle/>
        <a:p>
          <a:endParaRPr lang="en-US"/>
        </a:p>
      </dgm:t>
    </dgm:pt>
    <dgm:pt modelId="{2A212CE9-EAF4-4E99-A74A-29A3714C4F37}" type="sibTrans" cxnId="{EEB0A612-9601-490E-BFF9-CB94DE17AAD9}">
      <dgm:prSet/>
      <dgm:spPr/>
      <dgm:t>
        <a:bodyPr/>
        <a:lstStyle/>
        <a:p>
          <a:endParaRPr lang="en-US"/>
        </a:p>
      </dgm:t>
    </dgm:pt>
    <dgm:pt modelId="{73056BA6-2062-4708-9BD9-9F38C5E872A0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0" y="2059525"/>
          <a:ext cx="5853880" cy="2976749"/>
        </a:xfrm>
        <a:solidFill>
          <a:sysClr val="window" lastClr="FFFFFF"/>
        </a:solidFill>
        <a:ln w="12700" cap="flat" cmpd="sng" algn="ctr">
          <a:solidFill>
            <a:srgbClr val="32B04A"/>
          </a:solidFill>
          <a:prstDash val="solid"/>
          <a:miter lim="800000"/>
        </a:ln>
        <a:effectLst>
          <a:softEdge rad="0"/>
        </a:effectLst>
      </dgm:spPr>
      <dgm:t>
        <a:bodyPr/>
        <a:lstStyle/>
        <a:p>
          <a:pPr marL="60325" indent="0" algn="l">
            <a:lnSpc>
              <a:spcPct val="108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en-US" sz="20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What </a:t>
          </a:r>
          <a:r>
            <a:rPr lang="en-US" sz="2000" b="1" dirty="0">
              <a:solidFill>
                <a:srgbClr val="404040"/>
              </a:solidFill>
              <a:effectLst>
                <a:outerShdw blurRad="50800" dist="50800" dir="5400000" algn="ctr" rotWithShape="0">
                  <a:srgbClr val="B2D235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outcomes </a:t>
          </a:r>
          <a:r>
            <a:rPr lang="en-US" sz="20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 you hope to achieve for your district, school, and community?</a:t>
          </a:r>
        </a:p>
      </dgm:t>
    </dgm:pt>
    <dgm:pt modelId="{AC996D3C-EA4D-4E52-868C-9A08949E9DB7}" type="parTrans" cxnId="{B8B6AB3F-67B9-4CFD-A8D9-EF12FFBA1487}">
      <dgm:prSet/>
      <dgm:spPr/>
      <dgm:t>
        <a:bodyPr/>
        <a:lstStyle/>
        <a:p>
          <a:endParaRPr lang="en-US"/>
        </a:p>
      </dgm:t>
    </dgm:pt>
    <dgm:pt modelId="{149D494C-A0E7-49B6-92BA-24D09F5D09A8}" type="sibTrans" cxnId="{B8B6AB3F-67B9-4CFD-A8D9-EF12FFBA1487}">
      <dgm:prSet/>
      <dgm:spPr/>
      <dgm:t>
        <a:bodyPr/>
        <a:lstStyle/>
        <a:p>
          <a:endParaRPr lang="en-US"/>
        </a:p>
      </dgm:t>
    </dgm:pt>
    <dgm:pt modelId="{E10F9FA6-9069-4798-ABAD-4ACDEC9520D7}" type="pres">
      <dgm:prSet presAssocID="{BAA596C4-9C8F-45F5-9834-4D061F8A5A3F}" presName="linear" presStyleCnt="0">
        <dgm:presLayoutVars>
          <dgm:dir/>
          <dgm:animLvl val="lvl"/>
          <dgm:resizeHandles val="exact"/>
        </dgm:presLayoutVars>
      </dgm:prSet>
      <dgm:spPr/>
    </dgm:pt>
    <dgm:pt modelId="{00F6910E-B4EC-4190-B33B-B963C6D1C9B9}" type="pres">
      <dgm:prSet presAssocID="{4A4001B6-C232-4D69-9C7E-BA2757487E48}" presName="parentLin" presStyleCnt="0"/>
      <dgm:spPr/>
    </dgm:pt>
    <dgm:pt modelId="{640FF632-0485-4442-B74D-8B060637CAFD}" type="pres">
      <dgm:prSet presAssocID="{4A4001B6-C232-4D69-9C7E-BA2757487E48}" presName="parentLeftMargin" presStyleLbl="node1" presStyleIdx="0" presStyleCnt="2"/>
      <dgm:spPr/>
    </dgm:pt>
    <dgm:pt modelId="{7FCB246C-F458-4FF3-B8DF-7C3832A9D030}" type="pres">
      <dgm:prSet presAssocID="{4A4001B6-C232-4D69-9C7E-BA2757487E48}" presName="parentText" presStyleLbl="node1" presStyleIdx="0" presStyleCnt="2" custScaleX="132153">
        <dgm:presLayoutVars>
          <dgm:chMax val="0"/>
          <dgm:bulletEnabled val="1"/>
        </dgm:presLayoutVars>
      </dgm:prSet>
      <dgm:spPr/>
    </dgm:pt>
    <dgm:pt modelId="{5C3B95A9-9FE1-4D33-9724-37C4C32919AD}" type="pres">
      <dgm:prSet presAssocID="{4A4001B6-C232-4D69-9C7E-BA2757487E48}" presName="negativeSpace" presStyleCnt="0"/>
      <dgm:spPr/>
    </dgm:pt>
    <dgm:pt modelId="{9212AD10-187C-4ECE-95AD-92491BAA10C9}" type="pres">
      <dgm:prSet presAssocID="{4A4001B6-C232-4D69-9C7E-BA2757487E48}" presName="childText" presStyleLbl="conFgAcc1" presStyleIdx="0" presStyleCnt="2">
        <dgm:presLayoutVars>
          <dgm:bulletEnabled val="1"/>
        </dgm:presLayoutVars>
      </dgm:prSet>
      <dgm:spPr>
        <a:prstGeom prst="roundRect">
          <a:avLst/>
        </a:prstGeom>
      </dgm:spPr>
    </dgm:pt>
    <dgm:pt modelId="{FDAD247E-BF66-4F7D-91C5-DD573E4E8AAA}" type="pres">
      <dgm:prSet presAssocID="{10A605A6-71C3-4B4C-932D-FDD9FE36F03C}" presName="spaceBetweenRectangles" presStyleCnt="0"/>
      <dgm:spPr/>
    </dgm:pt>
    <dgm:pt modelId="{29B1C1C2-7B50-4D83-B131-A6EAE181A807}" type="pres">
      <dgm:prSet presAssocID="{5FFFD34C-066E-4076-B5A9-0F2EEB4C6752}" presName="parentLin" presStyleCnt="0"/>
      <dgm:spPr/>
    </dgm:pt>
    <dgm:pt modelId="{92DB9C4E-F602-4462-822F-27BFF906F616}" type="pres">
      <dgm:prSet presAssocID="{5FFFD34C-066E-4076-B5A9-0F2EEB4C6752}" presName="parentLeftMargin" presStyleLbl="node1" presStyleIdx="0" presStyleCnt="2"/>
      <dgm:spPr/>
    </dgm:pt>
    <dgm:pt modelId="{518F52D6-7328-4F35-A0C4-C7C62F0DCA05}" type="pres">
      <dgm:prSet presAssocID="{5FFFD34C-066E-4076-B5A9-0F2EEB4C6752}" presName="parentText" presStyleLbl="node1" presStyleIdx="1" presStyleCnt="2" custScaleX="132076" custLinFactNeighborY="34368">
        <dgm:presLayoutVars>
          <dgm:chMax val="0"/>
          <dgm:bulletEnabled val="1"/>
        </dgm:presLayoutVars>
      </dgm:prSet>
      <dgm:spPr/>
    </dgm:pt>
    <dgm:pt modelId="{DF1F5ACE-70F0-4832-AB8E-3A674C9E6FDB}" type="pres">
      <dgm:prSet presAssocID="{5FFFD34C-066E-4076-B5A9-0F2EEB4C6752}" presName="negativeSpace" presStyleCnt="0"/>
      <dgm:spPr/>
    </dgm:pt>
    <dgm:pt modelId="{C617C286-5D5C-4D5D-A307-28291CB4C2CA}" type="pres">
      <dgm:prSet presAssocID="{5FFFD34C-066E-4076-B5A9-0F2EEB4C6752}" presName="childText" presStyleLbl="conFgAcc1" presStyleIdx="1" presStyleCnt="2" custLinFactNeighborY="-1120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8DE55603-7980-4F65-9048-0103B1B57698}" type="presOf" srcId="{5FFFD34C-066E-4076-B5A9-0F2EEB4C6752}" destId="{518F52D6-7328-4F35-A0C4-C7C62F0DCA05}" srcOrd="1" destOrd="0" presId="urn:microsoft.com/office/officeart/2005/8/layout/list1"/>
    <dgm:cxn modelId="{EEB0A612-9601-490E-BFF9-CB94DE17AAD9}" srcId="{5FFFD34C-066E-4076-B5A9-0F2EEB4C6752}" destId="{E54C37F5-E544-4A3F-A22D-8DF80C28C073}" srcOrd="0" destOrd="0" parTransId="{0C0B4BBD-2689-4EE1-91B2-CBC699D1E8E7}" sibTransId="{2A212CE9-EAF4-4E99-A74A-29A3714C4F37}"/>
    <dgm:cxn modelId="{27708114-F462-466C-B504-475E06C079D3}" srcId="{5FFFD34C-066E-4076-B5A9-0F2EEB4C6752}" destId="{98487201-81BF-4A8B-8CC1-4168AB30D833}" srcOrd="2" destOrd="0" parTransId="{090C6D97-8646-48CD-9BB8-23A5A086FFF0}" sibTransId="{9ECEE4CF-F901-4D29-806F-C6E4214609CB}"/>
    <dgm:cxn modelId="{C672AB1B-1B2B-4664-83D6-99144BAAFF65}" type="presOf" srcId="{723F09D5-32EB-45DF-9CD2-0B0CB6C985CB}" destId="{C617C286-5D5C-4D5D-A307-28291CB4C2CA}" srcOrd="0" destOrd="3" presId="urn:microsoft.com/office/officeart/2005/8/layout/list1"/>
    <dgm:cxn modelId="{E2563137-CE60-4878-A994-B4C903381873}" type="presOf" srcId="{BAA596C4-9C8F-45F5-9834-4D061F8A5A3F}" destId="{E10F9FA6-9069-4798-ABAD-4ACDEC9520D7}" srcOrd="0" destOrd="0" presId="urn:microsoft.com/office/officeart/2005/8/layout/list1"/>
    <dgm:cxn modelId="{B8B6AB3F-67B9-4CFD-A8D9-EF12FFBA1487}" srcId="{5FFFD34C-066E-4076-B5A9-0F2EEB4C6752}" destId="{73056BA6-2062-4708-9BD9-9F38C5E872A0}" srcOrd="1" destOrd="0" parTransId="{AC996D3C-EA4D-4E52-868C-9A08949E9DB7}" sibTransId="{149D494C-A0E7-49B6-92BA-24D09F5D09A8}"/>
    <dgm:cxn modelId="{BAE45F65-02D8-4BBE-930D-4D0A6ED84DBB}" srcId="{BAA596C4-9C8F-45F5-9834-4D061F8A5A3F}" destId="{4A4001B6-C232-4D69-9C7E-BA2757487E48}" srcOrd="0" destOrd="0" parTransId="{07C1B8D8-6FB7-4E99-84A1-2AB3C8961B04}" sibTransId="{10A605A6-71C3-4B4C-932D-FDD9FE36F03C}"/>
    <dgm:cxn modelId="{81B4D648-25E5-4A0B-9C41-53F04F93CCCF}" type="presOf" srcId="{4A4001B6-C232-4D69-9C7E-BA2757487E48}" destId="{640FF632-0485-4442-B74D-8B060637CAFD}" srcOrd="0" destOrd="0" presId="urn:microsoft.com/office/officeart/2005/8/layout/list1"/>
    <dgm:cxn modelId="{B0E15E70-0591-4E55-A060-531C09A68FE6}" srcId="{BAA596C4-9C8F-45F5-9834-4D061F8A5A3F}" destId="{5FFFD34C-066E-4076-B5A9-0F2EEB4C6752}" srcOrd="1" destOrd="0" parTransId="{09A44078-2A5F-4519-A8D4-4107AC136DEB}" sibTransId="{1D682BB1-2699-419F-A431-619F86DB9516}"/>
    <dgm:cxn modelId="{F8FF0D55-4F65-4CEE-A112-8C7AB0196233}" type="presOf" srcId="{73056BA6-2062-4708-9BD9-9F38C5E872A0}" destId="{C617C286-5D5C-4D5D-A307-28291CB4C2CA}" srcOrd="0" destOrd="1" presId="urn:microsoft.com/office/officeart/2005/8/layout/list1"/>
    <dgm:cxn modelId="{00C1B17E-2AE1-4D2D-8A1D-B22FB386D9A4}" type="presOf" srcId="{E54C37F5-E544-4A3F-A22D-8DF80C28C073}" destId="{C617C286-5D5C-4D5D-A307-28291CB4C2CA}" srcOrd="0" destOrd="0" presId="urn:microsoft.com/office/officeart/2005/8/layout/list1"/>
    <dgm:cxn modelId="{2EA40593-9387-496D-9FCF-8BBE6E1E2F83}" type="presOf" srcId="{4A4001B6-C232-4D69-9C7E-BA2757487E48}" destId="{7FCB246C-F458-4FF3-B8DF-7C3832A9D030}" srcOrd="1" destOrd="0" presId="urn:microsoft.com/office/officeart/2005/8/layout/list1"/>
    <dgm:cxn modelId="{F6F66C9C-14C4-44A2-9913-AF01CC44A0EB}" type="presOf" srcId="{98487201-81BF-4A8B-8CC1-4168AB30D833}" destId="{C617C286-5D5C-4D5D-A307-28291CB4C2CA}" srcOrd="0" destOrd="2" presId="urn:microsoft.com/office/officeart/2005/8/layout/list1"/>
    <dgm:cxn modelId="{6B2C38CF-DE34-4A76-B68D-65E1912B7190}" srcId="{4A4001B6-C232-4D69-9C7E-BA2757487E48}" destId="{F3A49794-E5E7-4663-8796-EFC6AB4642C0}" srcOrd="0" destOrd="0" parTransId="{045D5F21-5693-461F-AC99-CBC10C0EBA8F}" sibTransId="{408F5392-AA12-4645-A12E-E61EB9C6FF09}"/>
    <dgm:cxn modelId="{33EC67D2-EA67-485B-816F-2F6403B87477}" srcId="{5FFFD34C-066E-4076-B5A9-0F2EEB4C6752}" destId="{723F09D5-32EB-45DF-9CD2-0B0CB6C985CB}" srcOrd="3" destOrd="0" parTransId="{3E177B42-04CA-4142-8EB9-71F7171BF465}" sibTransId="{CEED90C8-B24D-4EE3-8440-8162BB4339AA}"/>
    <dgm:cxn modelId="{AF4F6DE4-6BA6-45A1-A565-BFB23CF72CA1}" type="presOf" srcId="{F3A49794-E5E7-4663-8796-EFC6AB4642C0}" destId="{9212AD10-187C-4ECE-95AD-92491BAA10C9}" srcOrd="0" destOrd="0" presId="urn:microsoft.com/office/officeart/2005/8/layout/list1"/>
    <dgm:cxn modelId="{380DB9FC-133F-4D45-95A0-13F12561DADE}" type="presOf" srcId="{5FFFD34C-066E-4076-B5A9-0F2EEB4C6752}" destId="{92DB9C4E-F602-4462-822F-27BFF906F616}" srcOrd="0" destOrd="0" presId="urn:microsoft.com/office/officeart/2005/8/layout/list1"/>
    <dgm:cxn modelId="{A24E09A2-7B64-4A22-B7DC-AC44AAFC50EB}" type="presParOf" srcId="{E10F9FA6-9069-4798-ABAD-4ACDEC9520D7}" destId="{00F6910E-B4EC-4190-B33B-B963C6D1C9B9}" srcOrd="0" destOrd="0" presId="urn:microsoft.com/office/officeart/2005/8/layout/list1"/>
    <dgm:cxn modelId="{3F4237D7-E2C3-40B1-A8F3-32936B1C00E2}" type="presParOf" srcId="{00F6910E-B4EC-4190-B33B-B963C6D1C9B9}" destId="{640FF632-0485-4442-B74D-8B060637CAFD}" srcOrd="0" destOrd="0" presId="urn:microsoft.com/office/officeart/2005/8/layout/list1"/>
    <dgm:cxn modelId="{129B36E2-5457-4990-B607-E63A5B18A14E}" type="presParOf" srcId="{00F6910E-B4EC-4190-B33B-B963C6D1C9B9}" destId="{7FCB246C-F458-4FF3-B8DF-7C3832A9D030}" srcOrd="1" destOrd="0" presId="urn:microsoft.com/office/officeart/2005/8/layout/list1"/>
    <dgm:cxn modelId="{BEEEBCA6-0278-4B5C-9AAE-C58AECA8CB1B}" type="presParOf" srcId="{E10F9FA6-9069-4798-ABAD-4ACDEC9520D7}" destId="{5C3B95A9-9FE1-4D33-9724-37C4C32919AD}" srcOrd="1" destOrd="0" presId="urn:microsoft.com/office/officeart/2005/8/layout/list1"/>
    <dgm:cxn modelId="{144778AA-99F6-4AB5-928D-CFD138534E1C}" type="presParOf" srcId="{E10F9FA6-9069-4798-ABAD-4ACDEC9520D7}" destId="{9212AD10-187C-4ECE-95AD-92491BAA10C9}" srcOrd="2" destOrd="0" presId="urn:microsoft.com/office/officeart/2005/8/layout/list1"/>
    <dgm:cxn modelId="{E723AA24-BBE8-419F-8620-41D77A70D243}" type="presParOf" srcId="{E10F9FA6-9069-4798-ABAD-4ACDEC9520D7}" destId="{FDAD247E-BF66-4F7D-91C5-DD573E4E8AAA}" srcOrd="3" destOrd="0" presId="urn:microsoft.com/office/officeart/2005/8/layout/list1"/>
    <dgm:cxn modelId="{ACB5037E-D3C4-417A-9809-CF5ED199B8EF}" type="presParOf" srcId="{E10F9FA6-9069-4798-ABAD-4ACDEC9520D7}" destId="{29B1C1C2-7B50-4D83-B131-A6EAE181A807}" srcOrd="4" destOrd="0" presId="urn:microsoft.com/office/officeart/2005/8/layout/list1"/>
    <dgm:cxn modelId="{52839E50-618C-49CD-831B-F608367FAAB7}" type="presParOf" srcId="{29B1C1C2-7B50-4D83-B131-A6EAE181A807}" destId="{92DB9C4E-F602-4462-822F-27BFF906F616}" srcOrd="0" destOrd="0" presId="urn:microsoft.com/office/officeart/2005/8/layout/list1"/>
    <dgm:cxn modelId="{6D18B978-B7C2-47CB-AA04-EB21C05CF3A8}" type="presParOf" srcId="{29B1C1C2-7B50-4D83-B131-A6EAE181A807}" destId="{518F52D6-7328-4F35-A0C4-C7C62F0DCA05}" srcOrd="1" destOrd="0" presId="urn:microsoft.com/office/officeart/2005/8/layout/list1"/>
    <dgm:cxn modelId="{A52774B8-D025-450F-BD5C-E640240E416B}" type="presParOf" srcId="{E10F9FA6-9069-4798-ABAD-4ACDEC9520D7}" destId="{DF1F5ACE-70F0-4832-AB8E-3A674C9E6FDB}" srcOrd="5" destOrd="0" presId="urn:microsoft.com/office/officeart/2005/8/layout/list1"/>
    <dgm:cxn modelId="{811F4575-C1B8-4200-9699-6BEAFCD16D3B}" type="presParOf" srcId="{E10F9FA6-9069-4798-ABAD-4ACDEC9520D7}" destId="{C617C286-5D5C-4D5D-A307-28291CB4C2C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2AD10-187C-4ECE-95AD-92491BAA10C9}">
      <dsp:nvSpPr>
        <dsp:cNvPr id="0" name=""/>
        <dsp:cNvSpPr/>
      </dsp:nvSpPr>
      <dsp:spPr>
        <a:xfrm>
          <a:off x="0" y="374334"/>
          <a:ext cx="5735650" cy="959175"/>
        </a:xfrm>
        <a:prstGeom prst="roundRect">
          <a:avLst/>
        </a:prstGeom>
        <a:solidFill>
          <a:srgbClr val="FFFFFF"/>
        </a:solidFill>
        <a:ln w="12700" cap="flat" cmpd="sng" algn="ctr">
          <a:solidFill>
            <a:srgbClr val="006A4F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445150" tIns="437388" rIns="445150" bIns="142240" numCol="1" spcCol="1270" anchor="t" anchorCtr="0">
          <a:noAutofit/>
        </a:bodyPr>
        <a:lstStyle/>
        <a:p>
          <a:pPr marL="168275" lvl="1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n-US" sz="2000" b="1" i="0" kern="1200" baseline="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Name and Role</a:t>
          </a:r>
          <a:endParaRPr lang="en-US" sz="2000" b="1" kern="1200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6823" y="421157"/>
        <a:ext cx="5642004" cy="865529"/>
      </dsp:txXfrm>
    </dsp:sp>
    <dsp:sp modelId="{7FCB246C-F458-4FF3-B8DF-7C3832A9D030}">
      <dsp:nvSpPr>
        <dsp:cNvPr id="0" name=""/>
        <dsp:cNvSpPr/>
      </dsp:nvSpPr>
      <dsp:spPr>
        <a:xfrm>
          <a:off x="286782" y="64374"/>
          <a:ext cx="5305883" cy="619920"/>
        </a:xfrm>
        <a:prstGeom prst="roundRect">
          <a:avLst/>
        </a:prstGeom>
        <a:solidFill>
          <a:srgbClr val="006A4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756" tIns="0" rIns="15175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kern="1200" baseline="0" dirty="0">
              <a:solidFill>
                <a:sysClr val="window" lastClr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Share:</a:t>
          </a:r>
          <a:endParaRPr lang="en-US" sz="2400" kern="1200" dirty="0">
            <a:solidFill>
              <a:sysClr val="window" lastClr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17044" y="94636"/>
        <a:ext cx="5245359" cy="559396"/>
      </dsp:txXfrm>
    </dsp:sp>
    <dsp:sp modelId="{C617C286-5D5C-4D5D-A307-28291CB4C2CA}">
      <dsp:nvSpPr>
        <dsp:cNvPr id="0" name=""/>
        <dsp:cNvSpPr/>
      </dsp:nvSpPr>
      <dsp:spPr>
        <a:xfrm>
          <a:off x="0" y="1753397"/>
          <a:ext cx="5735650" cy="2844450"/>
        </a:xfrm>
        <a:prstGeom prst="roundRect">
          <a:avLst/>
        </a:prstGeom>
        <a:solidFill>
          <a:sysClr val="window" lastClr="FFFFFF"/>
        </a:solidFill>
        <a:ln w="12700" cap="flat" cmpd="sng" algn="ctr">
          <a:solidFill>
            <a:srgbClr val="32B04A"/>
          </a:solidFill>
          <a:prstDash val="solid"/>
          <a:miter lim="800000"/>
        </a:ln>
        <a:effectLst>
          <a:softEdge rad="0"/>
        </a:effectLst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445150" tIns="437388" rIns="445150" bIns="42672" numCol="1" spcCol="1270" anchor="t" anchorCtr="0">
          <a:noAutofit/>
        </a:bodyPr>
        <a:lstStyle/>
        <a:p>
          <a:pPr marL="60325" lvl="1" indent="0" algn="l" defTabSz="266700">
            <a:lnSpc>
              <a:spcPct val="108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en-US" sz="600" kern="1200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60325" lvl="1" indent="0" algn="l" defTabSz="889000">
            <a:lnSpc>
              <a:spcPct val="108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en-US" sz="2000" kern="12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What </a:t>
          </a:r>
          <a:r>
            <a:rPr lang="en-US" sz="2000" b="1" kern="1200" dirty="0">
              <a:solidFill>
                <a:srgbClr val="404040"/>
              </a:solidFill>
              <a:effectLst>
                <a:outerShdw blurRad="50800" dist="50800" dir="5400000" algn="ctr" rotWithShape="0">
                  <a:srgbClr val="B2D235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outcomes </a:t>
          </a:r>
          <a:r>
            <a:rPr lang="en-US" sz="2000" kern="12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 you hope to achieve for your district, school, and community?</a:t>
          </a:r>
        </a:p>
        <a:p>
          <a:pPr marL="60325" lvl="1" indent="0" algn="l" defTabSz="266700">
            <a:lnSpc>
              <a:spcPct val="108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en-US" sz="600" kern="1200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60325" lvl="1" indent="0" algn="l" defTabSz="889000">
            <a:lnSpc>
              <a:spcPct val="108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2000" kern="12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What </a:t>
          </a:r>
          <a:r>
            <a:rPr lang="en-US" sz="2000" b="1" kern="1200" dirty="0">
              <a:solidFill>
                <a:srgbClr val="404040"/>
              </a:solidFill>
              <a:effectLst>
                <a:outerShdw blurRad="38100" dist="38100" dir="2700000" algn="tl">
                  <a:srgbClr val="B2D235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topics</a:t>
          </a:r>
          <a:r>
            <a:rPr lang="en-US" sz="2000" kern="12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are you most </a:t>
          </a:r>
          <a:r>
            <a:rPr lang="en-US" sz="2000" b="1" kern="1200" dirty="0">
              <a:solidFill>
                <a:srgbClr val="404040"/>
              </a:solidFill>
              <a:effectLst>
                <a:outerShdw blurRad="50800" dist="50800" dir="5400000" algn="ctr" rotWithShape="0">
                  <a:srgbClr val="B2D235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interested in exploring</a:t>
          </a:r>
          <a:r>
            <a:rPr lang="en-US" sz="2000" kern="12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today? </a:t>
          </a:r>
        </a:p>
      </dsp:txBody>
      <dsp:txXfrm>
        <a:off x="138855" y="1892252"/>
        <a:ext cx="5457940" cy="2566740"/>
      </dsp:txXfrm>
    </dsp:sp>
    <dsp:sp modelId="{518F52D6-7328-4F35-A0C4-C7C62F0DCA05}">
      <dsp:nvSpPr>
        <dsp:cNvPr id="0" name=""/>
        <dsp:cNvSpPr/>
      </dsp:nvSpPr>
      <dsp:spPr>
        <a:xfrm>
          <a:off x="286782" y="1659963"/>
          <a:ext cx="5302791" cy="619920"/>
        </a:xfrm>
        <a:prstGeom prst="roundRect">
          <a:avLst/>
        </a:prstGeom>
        <a:solidFill>
          <a:srgbClr val="32B04A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756" tIns="0" rIns="15175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kern="1200" baseline="0" dirty="0">
              <a:solidFill>
                <a:sysClr val="window" lastClr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Reflect on one of the following:</a:t>
          </a:r>
          <a:endParaRPr lang="en-US" sz="2400" kern="1200" dirty="0">
            <a:solidFill>
              <a:sysClr val="window" lastClr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17044" y="1690225"/>
        <a:ext cx="5242267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89" tIns="47095" rIns="94189" bIns="4709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89" tIns="47095" rIns="94189" bIns="47095" rtlCol="0"/>
          <a:lstStyle>
            <a:lvl1pPr algn="r">
              <a:defRPr sz="1200"/>
            </a:lvl1pPr>
          </a:lstStyle>
          <a:p>
            <a:fld id="{1BE401E8-E944-4CE9-A1D6-8E5834680E58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89" tIns="47095" rIns="94189" bIns="4709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516675"/>
            <a:ext cx="5679440" cy="3695462"/>
          </a:xfrm>
          <a:prstGeom prst="rect">
            <a:avLst/>
          </a:prstGeom>
        </p:spPr>
        <p:txBody>
          <a:bodyPr vert="horz" lIns="94189" tIns="47095" rIns="94189" bIns="47095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89" tIns="47095" rIns="94189" bIns="4709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89" tIns="47095" rIns="94189" bIns="47095" rtlCol="0" anchor="b"/>
          <a:lstStyle>
            <a:lvl1pPr algn="r">
              <a:defRPr sz="1200"/>
            </a:lvl1pPr>
          </a:lstStyle>
          <a:p>
            <a:fld id="{35D7F22E-BA7D-46A7-A4A1-4E4656668F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965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6032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26346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BB681-EABF-8354-B2FF-15966EA45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56B880-CE72-72CE-8853-CBFF4179D2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2F5039-64A1-F357-865A-1069ADD884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0ADEA7-72B8-81C4-2029-6A4E0FACF8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57683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26D00-271D-E997-0BD4-3EA252A11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815BBD-E9FD-8E73-E93C-46BE3005B5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523628-65E2-5916-D8FF-9B61E010D6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27B740-EB04-C545-0582-CF50E7EFE3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458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88F94C-E312-A225-1839-F81D06DD5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3E8CE4-7FD6-D7E7-F129-1F92F6FFF0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E21C1B-FDB1-06BB-FF94-6DD1AC2960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C9BD14-5D81-B4EB-7CBE-662478733C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80077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24828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4D175-A985-00CB-975C-3EC944FC3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A0407B-39CF-F1F0-E8D2-FC182C0370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C0940E-D59E-01BF-6376-71B338A0C8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From main dashboard, option to view dashboard data by activities or students.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52DD8-C6F2-7896-3915-C44919CF66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02925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Solve real-world problems from industry leaders (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3882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partner engagement project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— 20 hours; anonymous mentors); Career Exploration Activity</a:t>
            </a:r>
          </a:p>
          <a:p>
            <a:pPr marL="171450" marR="0" lvl="0" indent="-1714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 future-ready skills through daily activities &amp; monthly challenges</a:t>
            </a:r>
          </a:p>
          <a:p>
            <a:pPr marL="171450" marR="0" lvl="0" indent="-1714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 feedback from virtual mentors and connect with professionals</a:t>
            </a:r>
          </a:p>
          <a:p>
            <a:pPr marL="171450" marR="0" lvl="0" indent="-1714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Earn points for prizes like tech swag, scholarships, and more</a:t>
            </a:r>
          </a:p>
          <a:p>
            <a:pPr marL="171450" marR="0" lvl="0" indent="-1714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Explore careers, expand networks, and strengthen resumes/college apps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="1" u="none" dirty="0">
              <a:solidFill>
                <a:srgbClr val="3C388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Highlights: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Monthly Challenges: Team or solo industry projects with $10k in cash prizes, in or outside of school ($5K, $3K, $2K)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Daily </a:t>
            </a:r>
            <a:r>
              <a:rPr lang="en-US" b="0" u="none" dirty="0" err="1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Skillbuilders</a:t>
            </a:r>
            <a:r>
              <a:rPr lang="en-US" b="0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10-minute activities with a daily $100 gift card winner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Work-Based Learning: Real interaction with industry professionals (Challenges fulfill career exploration activity)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Resources &amp; Tools: Support for students, educators, and partners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b="1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1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INSIDE</a:t>
            </a:r>
            <a:r>
              <a:rPr lang="en-US" b="1" u="non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NAF NETWORK</a:t>
            </a:r>
          </a:p>
          <a:p>
            <a:r>
              <a:rPr lang="en-US" dirty="0"/>
              <a:t>KnoPro Challenges fulfill </a:t>
            </a:r>
            <a:r>
              <a:rPr lang="en-US" b="1" dirty="0"/>
              <a:t>Career Exploration </a:t>
            </a:r>
            <a:r>
              <a:rPr lang="en-US" dirty="0"/>
              <a:t>activity: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Partner Engagement Project — 20 hours; anonymous mentors</a:t>
            </a:r>
            <a:br>
              <a:rPr lang="en-US" dirty="0"/>
            </a:br>
            <a:br>
              <a:rPr lang="en-US" dirty="0"/>
            </a:br>
            <a:r>
              <a:rPr lang="en-US" b="1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OUTSIDE</a:t>
            </a:r>
            <a:r>
              <a:rPr lang="en-US" b="1" u="non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NAF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Recognition depends on the school, district, and state standards.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 schools count it as a mentored industry project, or internship alternative, and certify it as approximately 20 WBL hours for Perkins funding.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Other </a:t>
            </a:r>
            <a:r>
              <a:rPr lang="en-US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schools or districts classify it as a career exploration or preparation activity.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00409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949E9-93FC-F920-5015-1D4C77AB8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721328-0CA8-AFBD-D99B-FCFFA1ED53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707D78-ED30-D0BB-8510-C67948CDE2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5FDF35-F58A-7D55-4F47-904FE5EDF8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43028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A0A28-56D0-46D9-0242-6F3683BF8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5120E1-D498-EF49-9374-22DD0215B7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CB90C7-1CD0-15D1-98CE-ED8C6EF3CC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3FF16E-BF3B-8EF0-D791-0366F5BAE5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8063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5F525-5E43-F114-CF53-C40DEAB01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A64DAA-7221-3206-3638-B9CE98E257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EE7908-6C54-702E-DB6D-B01F03A961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9E23D8-3194-8112-ED37-BFD89D6363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659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CADAB-AA26-1621-A396-41B2AC77F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A96FF9-0431-2233-6344-5094212C6A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A7C407-294D-EB2A-A897-51CD071184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Introductions</a:t>
            </a:r>
            <a:br>
              <a:rPr lang="en-US" dirty="0"/>
            </a:br>
            <a:r>
              <a:rPr lang="en-US" b="1" dirty="0"/>
              <a:t>Agenda Review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dirty="0"/>
              <a:t>1. Network Highlights; 2. NAF Design Overview; 3. Tech Enabled Impact 4. Admissions and Pricing; 5. Questions &amp; Next Steps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335C29-9A97-ACAB-BFDF-AC964A3282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87870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3B3A7-4B52-CDFD-43F3-8A2BD890C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7486B1-89D9-44B6-94C8-D45607CB57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F17022-B3C6-4815-ADCE-B9688BFCD3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Information Sharing: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Example: Hiring profiles — provide students, alumni, and educators the most in demand positions and requirements to inform their planning, aspirations, curriculum, and futures.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2B147-DD73-8FCF-1B02-9B318B91E2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090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Who is Eligible?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NAF encourages full district engagement in creating academies to maximize successful and sustained academy implementation. The annual membership fee is $2,000 per academy, with multi-academy discounts available. Begin the process by completing NAF’s Interest Survey to indicate your interest and commitment to partnering with NAF.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https://naf.org/start-a-naf-academy/interest-survey/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D7F22E-BA7D-46A7-A4A1-4E4656668F64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1920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76AD9-83D8-07E8-B08A-52660080B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55F5FB-B942-0509-D530-0D35B47C83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F0D9D3-32A5-489B-F894-4E136C9E5D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8D230-D1AE-5958-67EF-9A5DAAB7DC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192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C9FC8-A3E1-5139-7B59-AC4F6D864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3898A6-BED4-62C9-E98A-9547A84A15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F7AFB2-6066-F1E5-8820-7349B25E77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C341F6-C3DC-5749-C791-31747E4C28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43697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81DB1-CF53-4E60-DFB3-A988C30D3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53E4CB-3DBD-5D3E-6DEB-515E8A739E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BA0651-F456-1C39-B1A4-F161AA8A9A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06DCC9-A714-04DC-7DD0-0988FBF835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6685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42CDE-8B98-635D-E4D0-25D99CCF3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CE0BAA-4367-FE19-D145-B893282392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506507-291B-A44D-FDF5-342225AD4D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D251B-6401-B6EC-4CBA-9B43175C95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14854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BCBFB-E113-70F9-8848-BDDB332D0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746675-5BFE-2200-837A-406D90EC8E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304488-1654-0FA0-ABA2-8C0E721558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F37CC1-31AA-8069-B440-7AB353E1CB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12276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6824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A0C91-A3FD-9FF1-4BC6-72D5F991F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46D618-6C41-A7F2-3E18-4D82626F55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4CE296-013F-6B3F-42B7-720E1494C2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A6C876-1F09-E48D-B1C3-B098F31FD7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78485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98B88-301E-9B28-C05B-2A565C628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4CD724-68D5-8F96-0CBA-91EC2F9A65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E42E28-B8C3-3B1A-E603-ECCE3CD7EA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898E3A-DFF0-3D3F-E4B4-88EA27A7D0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6045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9B11D-7158-8516-C559-6D9EF3FF9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1ADBB4-018C-2189-C57B-F8630B832E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68279E-8AE1-6C78-5C24-1F677D75E4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3EC347-2639-2667-FE1C-06BD98F40E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4063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351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9173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12083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69891-63AC-23A1-0124-E813A27EF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21250A-C243-D2AD-536B-1143CDB20F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7CB014-A048-93EE-2DBB-D023874333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CAE725-1005-2F98-0703-687C8BC19A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5254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E9700-A424-FC55-918B-976CB4979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B89BF7-377F-BB20-8A9E-818B381C26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642A28-E8A6-BC05-CCB7-7B1E8DFE53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F49DA8-6945-760F-702A-739E0DF6DD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6955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E7AFB-C152-87D2-A6FA-12E8F2994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500BF8-43D7-F223-1910-BBD6992ECC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FA4F72-A0E5-2226-FE6B-6246C5D05D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526C84-9C5C-C9ED-1A60-FD87AC799A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4613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3.pn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A859C-8417-435C-A670-9C24BBB2A9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364B74-DF7F-4CA5-B640-A17DE53871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BF17A-90AD-4E21-BAC2-15F7DED6F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16376-A5AA-4D7D-8E21-FF4BFA10E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F24F4-78C5-4422-875F-E2C6F4442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33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6F45D-234D-4F68-A05D-975DF66FD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B77B62-1C3A-41B4-8AC6-CC6DC13B56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9C22A-0247-4108-8714-25F5E8943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D43C48-C5AB-4820-A593-016E6FB15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49638-BC08-4FBA-800A-B5B4C2CDF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47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8B931C-6DE2-48EE-A2B4-4A77628DFD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F7E6F0-9BE9-4836-8073-55E0C22ECB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F203B6-B8FC-43FB-BD2C-9571159ED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F5FF85-5B5B-4D9C-B562-D1163CD5C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2A6E8C-7CCB-4814-8DD3-52201C13E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8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668" y="76200"/>
            <a:ext cx="11480800" cy="381000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9124" y="457200"/>
            <a:ext cx="11480800" cy="533400"/>
          </a:xfrm>
        </p:spPr>
        <p:txBody>
          <a:bodyPr/>
          <a:lstStyle>
            <a:lvl1pPr marL="0" indent="0" algn="l">
              <a:buNone/>
              <a:defRPr sz="4000" i="0"/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390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A859C-8417-435C-A670-9C24BBB2A9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364B74-DF7F-4CA5-B640-A17DE53871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BF17A-90AD-4E21-BAC2-15F7DED6F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16376-A5AA-4D7D-8E21-FF4BFA10E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F24F4-78C5-4422-875F-E2C6F4442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67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BC1DB-0D51-4022-8785-380358ADA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34890-25E7-43BC-8251-70EC9B790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FD235-85F6-4E4D-8F5A-2D8B895D6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C48B-65F7-4EE6-9639-FF367BBB3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8622D8-9313-4922-9C95-D9B54C13F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15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40FFE-DD2C-4D9F-8751-C452EDEA1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23CEA7-53DE-4269-86CB-C8C60FDC5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9824D-9CCC-492E-8DEB-2A109B86C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3BC33E-BA34-4C9E-9FCF-F666C5A67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F5B51-CA7B-4E60-97B0-F3AD94A56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70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06028-C1D5-4576-BF64-050C9DBA5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25E35-034A-4C8F-B71B-696B0386F8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31EC6C-4065-41A4-91A9-083506986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EADDF8-ADE5-4AB5-B603-AD11DCEAA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C3FF70-94BD-4F46-A089-ADC2C8573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36E838-3481-4A17-9582-80685CA7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55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34ABF-851C-4E49-A317-896951CC2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B51BE8-E824-4A11-BC5C-51A6AB3CC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A0AC33-DD32-4F6F-8B66-2AD650B4AE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3B932-277E-412E-89C3-C9239C69D3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6DD7CF-6481-46A3-994E-B6A4085653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DBFC7E-83EE-4550-80AE-868730BC8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6AEF30-1D2D-4A8E-9B6A-6B3BE8716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19C228-37B3-466D-8AB3-423EB7B6B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64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4D0DD-F25D-41FE-A32C-054EC10DD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81FB1B-18A4-44DA-BC5A-C1F93BD86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6848BD-8EEB-4116-8EFB-623DA867B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D9F3C9-3814-4577-9F28-B2688BDBF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54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6EA340-ABCE-41D5-9A6A-A890D2844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F36F6E-8EF5-4AD5-90CE-08F79AB02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EDB03C-C52A-4EE9-975C-5600565F8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16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BC1DB-0D51-4022-8785-380358ADA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34890-25E7-43BC-8251-70EC9B790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FD235-85F6-4E4D-8F5A-2D8B895D6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C48B-65F7-4EE6-9639-FF367BBB3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8622D8-9313-4922-9C95-D9B54C13F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49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242D8-6AA5-458E-876E-119FD6D68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497AA-1D95-4F82-8BDD-64A280DD9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07985D-C1EA-4ACA-A737-192A42E650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04BBD-423E-4AC3-97E4-00CE878EA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B25A6-1ECE-45DB-92D3-BEE318012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772986-52DC-416A-AFBA-B25F366E5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77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65ABD-6084-4CE4-9D0C-25F78AABE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45F197-F080-4B80-9211-B70B3C6CD8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9CFA61-DB8E-4D2A-A185-25F93D4FB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D859C5-8D30-4CB3-B661-A49586C45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CBAA00-B829-4B7F-BED5-CFA4EA3CE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E61D71-FA32-4E15-B758-F8566EA77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20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6F45D-234D-4F68-A05D-975DF66FD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B77B62-1C3A-41B4-8AC6-CC6DC13B56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9C22A-0247-4108-8714-25F5E8943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D43C48-C5AB-4820-A593-016E6FB15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49638-BC08-4FBA-800A-B5B4C2CDF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21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8B931C-6DE2-48EE-A2B4-4A77628DFD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F7E6F0-9BE9-4836-8073-55E0C22ECB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F203B6-B8FC-43FB-BD2C-9571159ED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F5FF85-5B5B-4D9C-B562-D1163CD5C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2A6E8C-7CCB-4814-8DD3-52201C13E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87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DEE3-9C81-4D6B-835A-EEF99CD2D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547" y="1122363"/>
            <a:ext cx="707557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7158A-470A-4DDA-8C1B-4AA5C87FDD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2546" y="3881438"/>
            <a:ext cx="7179561" cy="1376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CC07506-25B4-403C-ADC6-467E0C8210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893" y="1205701"/>
            <a:ext cx="4081464" cy="408146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6A1685-D916-4B34-9747-2AE8BA5CC1FC}"/>
              </a:ext>
            </a:extLst>
          </p:cNvPr>
          <p:cNvCxnSpPr>
            <a:cxnSpLocks/>
          </p:cNvCxnSpPr>
          <p:nvPr userDrawn="1"/>
        </p:nvCxnSpPr>
        <p:spPr>
          <a:xfrm>
            <a:off x="4178300" y="3695700"/>
            <a:ext cx="748982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7DAEB2C-73E8-4DD9-81C6-3FFFD6103F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273" y="6344032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PRESENTOR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893D1C21-DCB5-4741-91BD-021A17786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3382" y="6344032"/>
            <a:ext cx="3768725" cy="323850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375398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FD2704-C983-4E42-B59F-DC9089DA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B9A9AE-7BD5-4670-A0B5-217D47B2396D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A45AB6D5-F9D7-4286-BE45-0222B72293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121D0E-33C7-4635-8706-279D1D65A40F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03950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6DA8D73-0973-485B-A19A-93574026AE0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93799" y="1208086"/>
            <a:ext cx="105791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D869A92-7210-46D7-8FD9-68C42F944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3799" y="2187670"/>
            <a:ext cx="10579101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DA3C4D3D-2004-472D-B5CB-A75F6EF45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E3731C39-A7D5-4DF4-A27C-67EAB830E9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39160879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3B63-8EAE-41AF-A3AA-437A54CC7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07166"/>
            <a:ext cx="10515600" cy="1043668"/>
          </a:xfrm>
        </p:spPr>
        <p:txBody>
          <a:bodyPr anchor="b"/>
          <a:lstStyle>
            <a:lvl1pPr algn="ctr">
              <a:defRPr sz="6000" i="0"/>
            </a:lvl1pPr>
          </a:lstStyle>
          <a:p>
            <a:r>
              <a:rPr lang="en-US"/>
              <a:t>TRANSITION SLIDE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42CCE40-52D8-4338-89A0-D941C98FF4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0002" y="5726297"/>
            <a:ext cx="911995" cy="91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15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C6B38F-C309-44D8-A2C1-9C3416D5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94880B-1562-48EE-8594-88A0C5532670}"/>
              </a:ext>
            </a:extLst>
          </p:cNvPr>
          <p:cNvCxnSpPr>
            <a:cxnSpLocks/>
          </p:cNvCxnSpPr>
          <p:nvPr userDrawn="1"/>
        </p:nvCxnSpPr>
        <p:spPr>
          <a:xfrm>
            <a:off x="4648200" y="8255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46CC09BA-0DF4-4CA8-BCC8-5F91D6E8084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1200" y="242887"/>
            <a:ext cx="965199" cy="9651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0A2153-2A70-4F4A-8443-FA01112487E1}"/>
              </a:ext>
            </a:extLst>
          </p:cNvPr>
          <p:cNvCxnSpPr>
            <a:cxnSpLocks/>
          </p:cNvCxnSpPr>
          <p:nvPr userDrawn="1"/>
        </p:nvCxnSpPr>
        <p:spPr>
          <a:xfrm>
            <a:off x="4495800" y="62039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0C9DBA1-544D-4599-8879-3A377BC6B5F8}"/>
              </a:ext>
            </a:extLst>
          </p:cNvPr>
          <p:cNvSpPr/>
          <p:nvPr userDrawn="1"/>
        </p:nvSpPr>
        <p:spPr>
          <a:xfrm>
            <a:off x="-3314700" y="-1003300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42DC01-00FF-440E-9363-589CDEC66F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1426" y="150136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843187F0-69FC-4E93-92B1-C61F7B3A0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426" y="2480944"/>
            <a:ext cx="5157787" cy="3047146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00000"/>
                </a:solidFill>
              </a:defRPr>
            </a:lvl1pPr>
            <a:lvl2pPr algn="r">
              <a:defRPr>
                <a:solidFill>
                  <a:srgbClr val="000000"/>
                </a:solidFill>
              </a:defRPr>
            </a:lvl2pPr>
            <a:lvl3pPr algn="r">
              <a:defRPr>
                <a:solidFill>
                  <a:srgbClr val="000000"/>
                </a:solidFill>
              </a:defRPr>
            </a:lvl3pPr>
            <a:lvl4pPr algn="r">
              <a:defRPr>
                <a:solidFill>
                  <a:srgbClr val="000000"/>
                </a:solidFill>
              </a:defRPr>
            </a:lvl4pPr>
            <a:lvl5pPr algn="r"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93D7DA51-9C87-4C3E-B9D5-9E1D610EE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9207" y="405441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4EDC0188-7D9A-4E4D-89CA-7DCD597F87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99207" y="6372225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47B25134-7104-4BF3-8B9D-EB9AAB53AE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125155" y="-589654"/>
            <a:ext cx="8119555" cy="8300682"/>
          </a:xfrm>
          <a:prstGeom prst="flowChartConnector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509458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F56E5-5066-4D4C-9479-A016814E7A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F6E86F-A4F8-401B-8A77-C9D66282E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EA1BA1-EA2C-40EF-8319-7BA038262DA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0B4E6-74C8-43C5-B3F4-E32D610C0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0747"/>
            <a:ext cx="5183188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5AFC54-43E4-48A5-8102-64DE0898A7D3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190BA454-7ABE-4536-8B38-65F8A9057B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48CA7A28-A8C2-4D1B-96F7-376D3878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71894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C886E6-B70E-4193-AFCA-62D61DFBE943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44894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2C89FFBC-DBCC-4140-9964-BC19AB1BD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24E6428D-0E9F-4501-AB50-CBB907F79F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1838803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8632E4-AC15-4C97-8E91-0B80EB5BA846}"/>
              </a:ext>
            </a:extLst>
          </p:cNvPr>
          <p:cNvCxnSpPr>
            <a:cxnSpLocks/>
          </p:cNvCxnSpPr>
          <p:nvPr userDrawn="1"/>
        </p:nvCxnSpPr>
        <p:spPr>
          <a:xfrm>
            <a:off x="524301" y="62293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AB8E3-BD12-4247-8DF8-C51A26CB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0D7D2-FAD1-4593-92DD-F775DA94F2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992E67-6E04-40FF-B828-16FB4151C6FE}"/>
              </a:ext>
            </a:extLst>
          </p:cNvPr>
          <p:cNvSpPr/>
          <p:nvPr userDrawn="1"/>
        </p:nvSpPr>
        <p:spPr>
          <a:xfrm>
            <a:off x="7092431" y="-1116368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9444795-0E99-4479-A42F-59F298E669F3}"/>
              </a:ext>
            </a:extLst>
          </p:cNvPr>
          <p:cNvSpPr txBox="1">
            <a:spLocks/>
          </p:cNvSpPr>
          <p:nvPr userDrawn="1"/>
        </p:nvSpPr>
        <p:spPr>
          <a:xfrm>
            <a:off x="5108316" y="63674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pPr/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7F879-359F-44B9-9D7D-1342B2D61168}"/>
              </a:ext>
            </a:extLst>
          </p:cNvPr>
          <p:cNvSpPr txBox="1"/>
          <p:nvPr userDrawn="1"/>
        </p:nvSpPr>
        <p:spPr>
          <a:xfrm>
            <a:off x="498901" y="6356350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DEPARTMENT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1B4C6-DB62-4D5E-946E-ECA6D5C8FC7E}"/>
              </a:ext>
            </a:extLst>
          </p:cNvPr>
          <p:cNvSpPr txBox="1"/>
          <p:nvPr userDrawn="1"/>
        </p:nvSpPr>
        <p:spPr>
          <a:xfrm>
            <a:off x="1248201" y="443109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939597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PRESENTATION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3692B5-0898-4392-A502-3E0A4AFB8C72}"/>
              </a:ext>
            </a:extLst>
          </p:cNvPr>
          <p:cNvCxnSpPr>
            <a:cxnSpLocks/>
          </p:cNvCxnSpPr>
          <p:nvPr userDrawn="1"/>
        </p:nvCxnSpPr>
        <p:spPr>
          <a:xfrm>
            <a:off x="676701" y="8509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857CB027-4633-4F1C-BDEA-EBFA9A5D5F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8372" y="146049"/>
            <a:ext cx="965199" cy="965199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3F79DE3-A4BA-4948-A461-7ED9A92AF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F5AD662-8FAC-48EA-B28C-F6E978C21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EC12F0-524A-4889-88CD-5E0F371382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2431" y="-521596"/>
            <a:ext cx="8119555" cy="8119555"/>
          </a:xfrm>
          <a:prstGeom prst="flowChartConnector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46721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40FFE-DD2C-4D9F-8751-C452EDEA1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23CEA7-53DE-4269-86CB-C8C60FDC5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9824D-9CCC-492E-8DEB-2A109B86C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3BC33E-BA34-4C9E-9FCF-F666C5A67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F5B51-CA7B-4E60-97B0-F3AD94A56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85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1431745-310D-4BD7-BC32-D1681D2FE9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86767" y="4175755"/>
            <a:ext cx="8018463" cy="214408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715169D-F4DC-485D-A0FF-B6DEBB6749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60054" y="1003655"/>
            <a:ext cx="5071890" cy="231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74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7D3F59-0933-4584-9E2D-8CA1B482F1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211056" y="6364860"/>
            <a:ext cx="2743200" cy="365125"/>
          </a:xfrm>
        </p:spPr>
        <p:txBody>
          <a:bodyPr/>
          <a:lstStyle/>
          <a:p>
            <a:fld id="{6AF73F2D-DC13-4ACD-8100-8D03B3ADFE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42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7D3F59-0933-4584-9E2D-8CA1B482F1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211056" y="6364860"/>
            <a:ext cx="2743200" cy="365125"/>
          </a:xfrm>
        </p:spPr>
        <p:txBody>
          <a:bodyPr/>
          <a:lstStyle/>
          <a:p>
            <a:fld id="{6AF73F2D-DC13-4ACD-8100-8D03B3ADFE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89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7D3F59-0933-4584-9E2D-8CA1B482F1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211056" y="6364860"/>
            <a:ext cx="2743200" cy="365125"/>
          </a:xfrm>
        </p:spPr>
        <p:txBody>
          <a:bodyPr/>
          <a:lstStyle/>
          <a:p>
            <a:fld id="{6AF73F2D-DC13-4ACD-8100-8D03B3ADFE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80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DEE3-9C81-4D6B-835A-EEF99CD2D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547" y="1122363"/>
            <a:ext cx="707557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7158A-470A-4DDA-8C1B-4AA5C87FDD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2546" y="3881438"/>
            <a:ext cx="7179561" cy="1376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CC07506-25B4-403C-ADC6-467E0C8210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893" y="1205701"/>
            <a:ext cx="4081464" cy="408146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6A1685-D916-4B34-9747-2AE8BA5CC1FC}"/>
              </a:ext>
            </a:extLst>
          </p:cNvPr>
          <p:cNvCxnSpPr>
            <a:cxnSpLocks/>
          </p:cNvCxnSpPr>
          <p:nvPr userDrawn="1"/>
        </p:nvCxnSpPr>
        <p:spPr>
          <a:xfrm>
            <a:off x="4178300" y="3695700"/>
            <a:ext cx="748982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7DAEB2C-73E8-4DD9-81C6-3FFFD6103F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273" y="6344032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PRESENTOR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893D1C21-DCB5-4741-91BD-021A17786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3382" y="6344032"/>
            <a:ext cx="3768725" cy="323850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391148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FD2704-C983-4E42-B59F-DC9089DA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B9A9AE-7BD5-4670-A0B5-217D47B2396D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A45AB6D5-F9D7-4286-BE45-0222B72293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121D0E-33C7-4635-8706-279D1D65A40F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03950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6DA8D73-0973-485B-A19A-93574026AE0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93799" y="1208086"/>
            <a:ext cx="105791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D869A92-7210-46D7-8FD9-68C42F944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3799" y="2187670"/>
            <a:ext cx="10579101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DA3C4D3D-2004-472D-B5CB-A75F6EF45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E3731C39-A7D5-4DF4-A27C-67EAB830E9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19928615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3B63-8EAE-41AF-A3AA-437A54CC7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07166"/>
            <a:ext cx="10515600" cy="1043668"/>
          </a:xfrm>
        </p:spPr>
        <p:txBody>
          <a:bodyPr anchor="b"/>
          <a:lstStyle>
            <a:lvl1pPr algn="ctr">
              <a:defRPr sz="6000" i="0"/>
            </a:lvl1pPr>
          </a:lstStyle>
          <a:p>
            <a:r>
              <a:rPr lang="en-US"/>
              <a:t>TRANSITION SLIDE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42CCE40-52D8-4338-89A0-D941C98FF4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0002" y="5726297"/>
            <a:ext cx="911995" cy="91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66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C6B38F-C309-44D8-A2C1-9C3416D5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94880B-1562-48EE-8594-88A0C5532670}"/>
              </a:ext>
            </a:extLst>
          </p:cNvPr>
          <p:cNvCxnSpPr>
            <a:cxnSpLocks/>
          </p:cNvCxnSpPr>
          <p:nvPr userDrawn="1"/>
        </p:nvCxnSpPr>
        <p:spPr>
          <a:xfrm>
            <a:off x="4648200" y="8255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46CC09BA-0DF4-4CA8-BCC8-5F91D6E8084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1200" y="242887"/>
            <a:ext cx="965199" cy="9651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0A2153-2A70-4F4A-8443-FA01112487E1}"/>
              </a:ext>
            </a:extLst>
          </p:cNvPr>
          <p:cNvCxnSpPr>
            <a:cxnSpLocks/>
          </p:cNvCxnSpPr>
          <p:nvPr userDrawn="1"/>
        </p:nvCxnSpPr>
        <p:spPr>
          <a:xfrm>
            <a:off x="4495800" y="62039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0C9DBA1-544D-4599-8879-3A377BC6B5F8}"/>
              </a:ext>
            </a:extLst>
          </p:cNvPr>
          <p:cNvSpPr/>
          <p:nvPr userDrawn="1"/>
        </p:nvSpPr>
        <p:spPr>
          <a:xfrm>
            <a:off x="-3314700" y="-1003300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42DC01-00FF-440E-9363-589CDEC66F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1426" y="150136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843187F0-69FC-4E93-92B1-C61F7B3A0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426" y="2480944"/>
            <a:ext cx="5157787" cy="3047146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00000"/>
                </a:solidFill>
              </a:defRPr>
            </a:lvl1pPr>
            <a:lvl2pPr algn="r">
              <a:defRPr>
                <a:solidFill>
                  <a:srgbClr val="000000"/>
                </a:solidFill>
              </a:defRPr>
            </a:lvl2pPr>
            <a:lvl3pPr algn="r">
              <a:defRPr>
                <a:solidFill>
                  <a:srgbClr val="000000"/>
                </a:solidFill>
              </a:defRPr>
            </a:lvl3pPr>
            <a:lvl4pPr algn="r">
              <a:defRPr>
                <a:solidFill>
                  <a:srgbClr val="000000"/>
                </a:solidFill>
              </a:defRPr>
            </a:lvl4pPr>
            <a:lvl5pPr algn="r"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93D7DA51-9C87-4C3E-B9D5-9E1D610EE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9207" y="405441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4EDC0188-7D9A-4E4D-89CA-7DCD597F87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99207" y="6372225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47B25134-7104-4BF3-8B9D-EB9AAB53AE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125155" y="-589654"/>
            <a:ext cx="8119555" cy="8300682"/>
          </a:xfrm>
          <a:prstGeom prst="flowChartConnector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828327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F56E5-5066-4D4C-9479-A016814E7A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F6E86F-A4F8-401B-8A77-C9D66282E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EA1BA1-EA2C-40EF-8319-7BA038262DA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0B4E6-74C8-43C5-B3F4-E32D610C0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0747"/>
            <a:ext cx="5183188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5AFC54-43E4-48A5-8102-64DE0898A7D3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190BA454-7ABE-4536-8B38-65F8A9057B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48CA7A28-A8C2-4D1B-96F7-376D3878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71894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C886E6-B70E-4193-AFCA-62D61DFBE943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44894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2C89FFBC-DBCC-4140-9964-BC19AB1BD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24E6428D-0E9F-4501-AB50-CBB907F79F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26655603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8632E4-AC15-4C97-8E91-0B80EB5BA846}"/>
              </a:ext>
            </a:extLst>
          </p:cNvPr>
          <p:cNvCxnSpPr>
            <a:cxnSpLocks/>
          </p:cNvCxnSpPr>
          <p:nvPr userDrawn="1"/>
        </p:nvCxnSpPr>
        <p:spPr>
          <a:xfrm>
            <a:off x="524301" y="62293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AB8E3-BD12-4247-8DF8-C51A26CB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0D7D2-FAD1-4593-92DD-F775DA94F2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992E67-6E04-40FF-B828-16FB4151C6FE}"/>
              </a:ext>
            </a:extLst>
          </p:cNvPr>
          <p:cNvSpPr/>
          <p:nvPr userDrawn="1"/>
        </p:nvSpPr>
        <p:spPr>
          <a:xfrm>
            <a:off x="7092431" y="-1116368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9444795-0E99-4479-A42F-59F298E669F3}"/>
              </a:ext>
            </a:extLst>
          </p:cNvPr>
          <p:cNvSpPr txBox="1">
            <a:spLocks/>
          </p:cNvSpPr>
          <p:nvPr userDrawn="1"/>
        </p:nvSpPr>
        <p:spPr>
          <a:xfrm>
            <a:off x="5108316" y="63674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pPr/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7F879-359F-44B9-9D7D-1342B2D61168}"/>
              </a:ext>
            </a:extLst>
          </p:cNvPr>
          <p:cNvSpPr txBox="1"/>
          <p:nvPr userDrawn="1"/>
        </p:nvSpPr>
        <p:spPr>
          <a:xfrm>
            <a:off x="498901" y="6356350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DEPARTMENT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1B4C6-DB62-4D5E-946E-ECA6D5C8FC7E}"/>
              </a:ext>
            </a:extLst>
          </p:cNvPr>
          <p:cNvSpPr txBox="1"/>
          <p:nvPr userDrawn="1"/>
        </p:nvSpPr>
        <p:spPr>
          <a:xfrm>
            <a:off x="1248201" y="443109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939597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PRESENTATION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3692B5-0898-4392-A502-3E0A4AFB8C72}"/>
              </a:ext>
            </a:extLst>
          </p:cNvPr>
          <p:cNvCxnSpPr>
            <a:cxnSpLocks/>
          </p:cNvCxnSpPr>
          <p:nvPr userDrawn="1"/>
        </p:nvCxnSpPr>
        <p:spPr>
          <a:xfrm>
            <a:off x="676701" y="8509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857CB027-4633-4F1C-BDEA-EBFA9A5D5F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8372" y="146049"/>
            <a:ext cx="965199" cy="965199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3F79DE3-A4BA-4948-A461-7ED9A92AF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F5AD662-8FAC-48EA-B28C-F6E978C21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EC12F0-524A-4889-88CD-5E0F371382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2431" y="-521596"/>
            <a:ext cx="8119555" cy="8119555"/>
          </a:xfrm>
          <a:prstGeom prst="flowChartConnector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264096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06028-C1D5-4576-BF64-050C9DBA5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25E35-034A-4C8F-B71B-696B0386F8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31EC6C-4065-41A4-91A9-083506986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EADDF8-ADE5-4AB5-B603-AD11DCEAA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C3FF70-94BD-4F46-A089-ADC2C8573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36E838-3481-4A17-9582-80685CA7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34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1431745-310D-4BD7-BC32-D1681D2FE9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86767" y="4175755"/>
            <a:ext cx="8018463" cy="214408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715169D-F4DC-485D-A0FF-B6DEBB6749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60054" y="1003655"/>
            <a:ext cx="5071890" cy="231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07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DEE3-9C81-4D6B-835A-EEF99CD2D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547" y="1122363"/>
            <a:ext cx="707557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7158A-470A-4DDA-8C1B-4AA5C87FDD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2546" y="3881438"/>
            <a:ext cx="7179561" cy="1376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6A1685-D916-4B34-9747-2AE8BA5CC1FC}"/>
              </a:ext>
            </a:extLst>
          </p:cNvPr>
          <p:cNvCxnSpPr>
            <a:cxnSpLocks/>
          </p:cNvCxnSpPr>
          <p:nvPr userDrawn="1"/>
        </p:nvCxnSpPr>
        <p:spPr>
          <a:xfrm>
            <a:off x="4178300" y="3695700"/>
            <a:ext cx="748982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7DAEB2C-73E8-4DD9-81C6-3FFFD6103F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273" y="6344032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PRESENTOR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893D1C21-DCB5-4741-91BD-021A17786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3382" y="6344032"/>
            <a:ext cx="3768725" cy="323850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DEPARTMENT</a:t>
            </a:r>
          </a:p>
        </p:txBody>
      </p:sp>
      <p:pic>
        <p:nvPicPr>
          <p:cNvPr id="5" name="Picture 4" descr="A white circle with black text&#10;&#10;Description automatically generated">
            <a:extLst>
              <a:ext uri="{FF2B5EF4-FFF2-40B4-BE49-F238E27FC236}">
                <a16:creationId xmlns:a16="http://schemas.microsoft.com/office/drawing/2014/main" id="{48C19071-E18E-9B0F-C98E-105F610CAD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47" y="1356553"/>
            <a:ext cx="4144893" cy="414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0907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FD2704-C983-4E42-B59F-DC9089DA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B9A9AE-7BD5-4670-A0B5-217D47B2396D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121D0E-33C7-4635-8706-279D1D65A40F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03950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6DA8D73-0973-485B-A19A-93574026AE0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93799" y="1208086"/>
            <a:ext cx="105791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D869A92-7210-46D7-8FD9-68C42F944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3799" y="2187670"/>
            <a:ext cx="10579101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DA3C4D3D-2004-472D-B5CB-A75F6EF45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PRESENATION TITLE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E3731C39-A7D5-4DF4-A27C-67EAB830E9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DEPARTMENT</a:t>
            </a:r>
          </a:p>
        </p:txBody>
      </p:sp>
      <p:pic>
        <p:nvPicPr>
          <p:cNvPr id="2" name="Picture 1" descr="A green circle with black letters&#10;&#10;Description automatically generated">
            <a:extLst>
              <a:ext uri="{FF2B5EF4-FFF2-40B4-BE49-F238E27FC236}">
                <a16:creationId xmlns:a16="http://schemas.microsoft.com/office/drawing/2014/main" id="{E93D534E-902B-07A8-8B55-7209844028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87" y="242887"/>
            <a:ext cx="966212" cy="96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71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3B63-8EAE-41AF-A3AA-437A54CC7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07166"/>
            <a:ext cx="10515600" cy="1043668"/>
          </a:xfrm>
        </p:spPr>
        <p:txBody>
          <a:bodyPr anchor="b"/>
          <a:lstStyle>
            <a:lvl1pPr algn="ctr">
              <a:defRPr sz="6000" i="0"/>
            </a:lvl1pPr>
          </a:lstStyle>
          <a:p>
            <a:r>
              <a:rPr lang="en-US" dirty="0"/>
              <a:t>TRANSITION SLIDE</a:t>
            </a:r>
          </a:p>
        </p:txBody>
      </p:sp>
      <p:pic>
        <p:nvPicPr>
          <p:cNvPr id="3" name="Picture 2" descr="A white circle with black text&#10;&#10;Description automatically generated">
            <a:extLst>
              <a:ext uri="{FF2B5EF4-FFF2-40B4-BE49-F238E27FC236}">
                <a16:creationId xmlns:a16="http://schemas.microsoft.com/office/drawing/2014/main" id="{A1EC5018-C01A-F7C6-0879-D4B5A3EED4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166" y="5580684"/>
            <a:ext cx="1043668" cy="104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196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C6B38F-C309-44D8-A2C1-9C3416D5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94880B-1562-48EE-8594-88A0C5532670}"/>
              </a:ext>
            </a:extLst>
          </p:cNvPr>
          <p:cNvCxnSpPr>
            <a:cxnSpLocks/>
          </p:cNvCxnSpPr>
          <p:nvPr userDrawn="1"/>
        </p:nvCxnSpPr>
        <p:spPr>
          <a:xfrm>
            <a:off x="4648200" y="8255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0A2153-2A70-4F4A-8443-FA01112487E1}"/>
              </a:ext>
            </a:extLst>
          </p:cNvPr>
          <p:cNvCxnSpPr>
            <a:cxnSpLocks/>
          </p:cNvCxnSpPr>
          <p:nvPr userDrawn="1"/>
        </p:nvCxnSpPr>
        <p:spPr>
          <a:xfrm>
            <a:off x="4495800" y="62039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0C9DBA1-544D-4599-8879-3A377BC6B5F8}"/>
              </a:ext>
            </a:extLst>
          </p:cNvPr>
          <p:cNvSpPr/>
          <p:nvPr userDrawn="1"/>
        </p:nvSpPr>
        <p:spPr>
          <a:xfrm>
            <a:off x="-3314700" y="-1003300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42DC01-00FF-440E-9363-589CDEC66F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1426" y="150136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843187F0-69FC-4E93-92B1-C61F7B3A0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426" y="2480944"/>
            <a:ext cx="5157787" cy="3047146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00000"/>
                </a:solidFill>
              </a:defRPr>
            </a:lvl1pPr>
            <a:lvl2pPr algn="r">
              <a:defRPr>
                <a:solidFill>
                  <a:srgbClr val="000000"/>
                </a:solidFill>
              </a:defRPr>
            </a:lvl2pPr>
            <a:lvl3pPr algn="r">
              <a:defRPr>
                <a:solidFill>
                  <a:srgbClr val="000000"/>
                </a:solidFill>
              </a:defRPr>
            </a:lvl3pPr>
            <a:lvl4pPr algn="r">
              <a:defRPr>
                <a:solidFill>
                  <a:srgbClr val="000000"/>
                </a:solidFill>
              </a:defRPr>
            </a:lvl4pPr>
            <a:lvl5pPr algn="r"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93D7DA51-9C87-4C3E-B9D5-9E1D610EE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9207" y="405441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PRESENATION TITLE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4EDC0188-7D9A-4E4D-89CA-7DCD597F87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99207" y="6372225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DEPARTMENT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47B25134-7104-4BF3-8B9D-EB9AAB53AE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125155" y="-589654"/>
            <a:ext cx="8119555" cy="8300682"/>
          </a:xfrm>
          <a:prstGeom prst="flowChartConnector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3" name="Picture 2" descr="A green circle with black letters&#10;&#10;Description automatically generated">
            <a:extLst>
              <a:ext uri="{FF2B5EF4-FFF2-40B4-BE49-F238E27FC236}">
                <a16:creationId xmlns:a16="http://schemas.microsoft.com/office/drawing/2014/main" id="{3B620751-D81B-4CD6-3272-B4B1C4703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0187" y="242887"/>
            <a:ext cx="966212" cy="96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803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F56E5-5066-4D4C-9479-A016814E7A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F6E86F-A4F8-401B-8A77-C9D66282E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EA1BA1-EA2C-40EF-8319-7BA038262DA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0B4E6-74C8-43C5-B3F4-E32D610C0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0747"/>
            <a:ext cx="5183188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5AFC54-43E4-48A5-8102-64DE0898A7D3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48CA7A28-A8C2-4D1B-96F7-376D3878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71894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C886E6-B70E-4193-AFCA-62D61DFBE943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44894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2C89FFBC-DBCC-4140-9964-BC19AB1BD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PRESENATION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24E6428D-0E9F-4501-AB50-CBB907F79F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DEPARTMENT</a:t>
            </a:r>
          </a:p>
        </p:txBody>
      </p:sp>
      <p:pic>
        <p:nvPicPr>
          <p:cNvPr id="2" name="Picture 1" descr="A green circle with black letters&#10;&#10;Description automatically generated">
            <a:extLst>
              <a:ext uri="{FF2B5EF4-FFF2-40B4-BE49-F238E27FC236}">
                <a16:creationId xmlns:a16="http://schemas.microsoft.com/office/drawing/2014/main" id="{29B64F31-4CF5-BEF3-F3AD-2ECDCBB3A9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87" y="242887"/>
            <a:ext cx="966212" cy="96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7724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8632E4-AC15-4C97-8E91-0B80EB5BA846}"/>
              </a:ext>
            </a:extLst>
          </p:cNvPr>
          <p:cNvCxnSpPr>
            <a:cxnSpLocks/>
          </p:cNvCxnSpPr>
          <p:nvPr userDrawn="1"/>
        </p:nvCxnSpPr>
        <p:spPr>
          <a:xfrm>
            <a:off x="524301" y="62293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AB8E3-BD12-4247-8DF8-C51A26CB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0D7D2-FAD1-4593-92DD-F775DA94F2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992E67-6E04-40FF-B828-16FB4151C6FE}"/>
              </a:ext>
            </a:extLst>
          </p:cNvPr>
          <p:cNvSpPr/>
          <p:nvPr userDrawn="1"/>
        </p:nvSpPr>
        <p:spPr>
          <a:xfrm>
            <a:off x="7092431" y="-1116368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9444795-0E99-4479-A42F-59F298E669F3}"/>
              </a:ext>
            </a:extLst>
          </p:cNvPr>
          <p:cNvSpPr txBox="1">
            <a:spLocks/>
          </p:cNvSpPr>
          <p:nvPr userDrawn="1"/>
        </p:nvSpPr>
        <p:spPr>
          <a:xfrm>
            <a:off x="5108316" y="63674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pPr/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7F879-359F-44B9-9D7D-1342B2D61168}"/>
              </a:ext>
            </a:extLst>
          </p:cNvPr>
          <p:cNvSpPr txBox="1"/>
          <p:nvPr userDrawn="1"/>
        </p:nvSpPr>
        <p:spPr>
          <a:xfrm>
            <a:off x="498901" y="6356350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DEPARTMENT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1B4C6-DB62-4D5E-946E-ECA6D5C8FC7E}"/>
              </a:ext>
            </a:extLst>
          </p:cNvPr>
          <p:cNvSpPr txBox="1"/>
          <p:nvPr userDrawn="1"/>
        </p:nvSpPr>
        <p:spPr>
          <a:xfrm>
            <a:off x="1248201" y="443109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939597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PRESENTATION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3692B5-0898-4392-A502-3E0A4AFB8C72}"/>
              </a:ext>
            </a:extLst>
          </p:cNvPr>
          <p:cNvCxnSpPr>
            <a:cxnSpLocks/>
          </p:cNvCxnSpPr>
          <p:nvPr userDrawn="1"/>
        </p:nvCxnSpPr>
        <p:spPr>
          <a:xfrm>
            <a:off x="676701" y="8509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3F79DE3-A4BA-4948-A461-7ED9A92AF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F5AD662-8FAC-48EA-B28C-F6E978C21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EC12F0-524A-4889-88CD-5E0F371382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2431" y="-521596"/>
            <a:ext cx="8119555" cy="8119555"/>
          </a:xfrm>
          <a:prstGeom prst="flowChartConnector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2" name="Picture 1" descr="A green circle with black letters&#10;&#10;Description automatically generated">
            <a:extLst>
              <a:ext uri="{FF2B5EF4-FFF2-40B4-BE49-F238E27FC236}">
                <a16:creationId xmlns:a16="http://schemas.microsoft.com/office/drawing/2014/main" id="{55D6C988-B37D-F052-050E-DDE63E4A89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87" y="113891"/>
            <a:ext cx="966212" cy="96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7790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AB425EB8-B6AB-78AB-D04B-23B2093760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121" y="1167150"/>
            <a:ext cx="4937540" cy="22618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0631AB9-B5A3-2DDE-3ECD-3B49C9CBA2A9}"/>
              </a:ext>
            </a:extLst>
          </p:cNvPr>
          <p:cNvGrpSpPr/>
          <p:nvPr userDrawn="1"/>
        </p:nvGrpSpPr>
        <p:grpSpPr>
          <a:xfrm>
            <a:off x="2086767" y="4175754"/>
            <a:ext cx="8036257" cy="2148841"/>
            <a:chOff x="2086767" y="4175754"/>
            <a:chExt cx="8036257" cy="214884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71431745-310D-4BD7-BC32-D1681D2FE9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86767" y="4175755"/>
              <a:ext cx="8036257" cy="2148840"/>
            </a:xfrm>
            <a:prstGeom prst="rect">
              <a:avLst/>
            </a:prstGeom>
          </p:spPr>
        </p:pic>
        <p:pic>
          <p:nvPicPr>
            <p:cNvPr id="5" name="Picture 4" descr="A black and white circle with a black circle and a black circle with a black circle and a black circle with a black circle and a black circle with a black circle and a black circle with a&#10;&#10;Description automatically generated">
              <a:extLst>
                <a:ext uri="{FF2B5EF4-FFF2-40B4-BE49-F238E27FC236}">
                  <a16:creationId xmlns:a16="http://schemas.microsoft.com/office/drawing/2014/main" id="{F6D52983-BAB4-29E0-365F-926C01FE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alphaModFix amt="8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4470" y="4175754"/>
              <a:ext cx="318727" cy="3187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63565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04686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DEE3-9C81-4D6B-835A-EEF99CD2D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547" y="1122363"/>
            <a:ext cx="707557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7158A-470A-4DDA-8C1B-4AA5C87FDD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2546" y="3881438"/>
            <a:ext cx="7179561" cy="1376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CC07506-25B4-403C-ADC6-467E0C8210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893" y="1205701"/>
            <a:ext cx="4081464" cy="408146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6A1685-D916-4B34-9747-2AE8BA5CC1FC}"/>
              </a:ext>
            </a:extLst>
          </p:cNvPr>
          <p:cNvCxnSpPr>
            <a:cxnSpLocks/>
          </p:cNvCxnSpPr>
          <p:nvPr userDrawn="1"/>
        </p:nvCxnSpPr>
        <p:spPr>
          <a:xfrm>
            <a:off x="4178300" y="3695700"/>
            <a:ext cx="748982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7DAEB2C-73E8-4DD9-81C6-3FFFD6103F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273" y="6344032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PRESENTOR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893D1C21-DCB5-4741-91BD-021A17786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3382" y="6344032"/>
            <a:ext cx="3768725" cy="323850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1560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34ABF-851C-4E49-A317-896951CC2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B51BE8-E824-4A11-BC5C-51A6AB3CC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A0AC33-DD32-4F6F-8B66-2AD650B4AE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3B932-277E-412E-89C3-C9239C69D3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6DD7CF-6481-46A3-994E-B6A4085653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DBFC7E-83EE-4550-80AE-868730BC8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6AEF30-1D2D-4A8E-9B6A-6B3BE8716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19C228-37B3-466D-8AB3-423EB7B6B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00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FD2704-C983-4E42-B59F-DC9089DA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B9A9AE-7BD5-4670-A0B5-217D47B2396D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A45AB6D5-F9D7-4286-BE45-0222B72293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121D0E-33C7-4635-8706-279D1D65A40F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03950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6DA8D73-0973-485B-A19A-93574026AE0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93799" y="1208086"/>
            <a:ext cx="105791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D869A92-7210-46D7-8FD9-68C42F944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3799" y="2187670"/>
            <a:ext cx="10579101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DA3C4D3D-2004-472D-B5CB-A75F6EF45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E3731C39-A7D5-4DF4-A27C-67EAB830E9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7714554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3B63-8EAE-41AF-A3AA-437A54CC7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07166"/>
            <a:ext cx="10515600" cy="1043668"/>
          </a:xfrm>
        </p:spPr>
        <p:txBody>
          <a:bodyPr anchor="b"/>
          <a:lstStyle>
            <a:lvl1pPr algn="ctr">
              <a:defRPr sz="6000" i="0"/>
            </a:lvl1pPr>
          </a:lstStyle>
          <a:p>
            <a:r>
              <a:rPr lang="en-US"/>
              <a:t>TRANSITION SLIDE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42CCE40-52D8-4338-89A0-D941C98FF4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0002" y="5726297"/>
            <a:ext cx="911995" cy="91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19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C6B38F-C309-44D8-A2C1-9C3416D5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94880B-1562-48EE-8594-88A0C5532670}"/>
              </a:ext>
            </a:extLst>
          </p:cNvPr>
          <p:cNvCxnSpPr>
            <a:cxnSpLocks/>
          </p:cNvCxnSpPr>
          <p:nvPr userDrawn="1"/>
        </p:nvCxnSpPr>
        <p:spPr>
          <a:xfrm>
            <a:off x="4648200" y="8255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46CC09BA-0DF4-4CA8-BCC8-5F91D6E8084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1200" y="242887"/>
            <a:ext cx="965199" cy="9651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0A2153-2A70-4F4A-8443-FA01112487E1}"/>
              </a:ext>
            </a:extLst>
          </p:cNvPr>
          <p:cNvCxnSpPr>
            <a:cxnSpLocks/>
          </p:cNvCxnSpPr>
          <p:nvPr userDrawn="1"/>
        </p:nvCxnSpPr>
        <p:spPr>
          <a:xfrm>
            <a:off x="4495800" y="62039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0C9DBA1-544D-4599-8879-3A377BC6B5F8}"/>
              </a:ext>
            </a:extLst>
          </p:cNvPr>
          <p:cNvSpPr/>
          <p:nvPr userDrawn="1"/>
        </p:nvSpPr>
        <p:spPr>
          <a:xfrm>
            <a:off x="-3314700" y="-1003300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42DC01-00FF-440E-9363-589CDEC66F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1426" y="150136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843187F0-69FC-4E93-92B1-C61F7B3A0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426" y="2480944"/>
            <a:ext cx="5157787" cy="3047146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00000"/>
                </a:solidFill>
              </a:defRPr>
            </a:lvl1pPr>
            <a:lvl2pPr algn="r">
              <a:defRPr>
                <a:solidFill>
                  <a:srgbClr val="000000"/>
                </a:solidFill>
              </a:defRPr>
            </a:lvl2pPr>
            <a:lvl3pPr algn="r">
              <a:defRPr>
                <a:solidFill>
                  <a:srgbClr val="000000"/>
                </a:solidFill>
              </a:defRPr>
            </a:lvl3pPr>
            <a:lvl4pPr algn="r">
              <a:defRPr>
                <a:solidFill>
                  <a:srgbClr val="000000"/>
                </a:solidFill>
              </a:defRPr>
            </a:lvl4pPr>
            <a:lvl5pPr algn="r"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93D7DA51-9C87-4C3E-B9D5-9E1D610EE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9207" y="405441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4EDC0188-7D9A-4E4D-89CA-7DCD597F87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99207" y="6372225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47B25134-7104-4BF3-8B9D-EB9AAB53AE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125155" y="-589654"/>
            <a:ext cx="8119555" cy="8300682"/>
          </a:xfrm>
          <a:prstGeom prst="flowChartConnector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77362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F56E5-5066-4D4C-9479-A016814E7A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F6E86F-A4F8-401B-8A77-C9D66282E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EA1BA1-EA2C-40EF-8319-7BA038262DA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0B4E6-74C8-43C5-B3F4-E32D610C0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0747"/>
            <a:ext cx="5183188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5AFC54-43E4-48A5-8102-64DE0898A7D3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190BA454-7ABE-4536-8B38-65F8A9057B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48CA7A28-A8C2-4D1B-96F7-376D3878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71894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C886E6-B70E-4193-AFCA-62D61DFBE943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44894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2C89FFBC-DBCC-4140-9964-BC19AB1BD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24E6428D-0E9F-4501-AB50-CBB907F79F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8001714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8632E4-AC15-4C97-8E91-0B80EB5BA846}"/>
              </a:ext>
            </a:extLst>
          </p:cNvPr>
          <p:cNvCxnSpPr>
            <a:cxnSpLocks/>
          </p:cNvCxnSpPr>
          <p:nvPr userDrawn="1"/>
        </p:nvCxnSpPr>
        <p:spPr>
          <a:xfrm>
            <a:off x="524301" y="62293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AB8E3-BD12-4247-8DF8-C51A26CB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0D7D2-FAD1-4593-92DD-F775DA94F26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992E67-6E04-40FF-B828-16FB4151C6FE}"/>
              </a:ext>
            </a:extLst>
          </p:cNvPr>
          <p:cNvSpPr/>
          <p:nvPr userDrawn="1"/>
        </p:nvSpPr>
        <p:spPr>
          <a:xfrm>
            <a:off x="7092431" y="-1116368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9444795-0E99-4479-A42F-59F298E669F3}"/>
              </a:ext>
            </a:extLst>
          </p:cNvPr>
          <p:cNvSpPr txBox="1">
            <a:spLocks/>
          </p:cNvSpPr>
          <p:nvPr userDrawn="1"/>
        </p:nvSpPr>
        <p:spPr>
          <a:xfrm>
            <a:off x="5108316" y="63674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pPr/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7F879-359F-44B9-9D7D-1342B2D61168}"/>
              </a:ext>
            </a:extLst>
          </p:cNvPr>
          <p:cNvSpPr txBox="1"/>
          <p:nvPr userDrawn="1"/>
        </p:nvSpPr>
        <p:spPr>
          <a:xfrm>
            <a:off x="498901" y="6356350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DEPARTMENT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1B4C6-DB62-4D5E-946E-ECA6D5C8FC7E}"/>
              </a:ext>
            </a:extLst>
          </p:cNvPr>
          <p:cNvSpPr txBox="1"/>
          <p:nvPr userDrawn="1"/>
        </p:nvSpPr>
        <p:spPr>
          <a:xfrm>
            <a:off x="1248201" y="443109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939597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PRESENTATION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3692B5-0898-4392-A502-3E0A4AFB8C72}"/>
              </a:ext>
            </a:extLst>
          </p:cNvPr>
          <p:cNvCxnSpPr>
            <a:cxnSpLocks/>
          </p:cNvCxnSpPr>
          <p:nvPr userDrawn="1"/>
        </p:nvCxnSpPr>
        <p:spPr>
          <a:xfrm>
            <a:off x="676701" y="8509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857CB027-4633-4F1C-BDEA-EBFA9A5D5F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8372" y="146049"/>
            <a:ext cx="965199" cy="965199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3F79DE3-A4BA-4948-A461-7ED9A92AF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F5AD662-8FAC-48EA-B28C-F6E978C21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EC12F0-524A-4889-88CD-5E0F371382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2431" y="-521596"/>
            <a:ext cx="8119555" cy="8119555"/>
          </a:xfrm>
          <a:prstGeom prst="flowChartConnector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730562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1431745-310D-4BD7-BC32-D1681D2FE9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86767" y="4175755"/>
            <a:ext cx="8018463" cy="214408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715169D-F4DC-485D-A0FF-B6DEBB6749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60054" y="1003655"/>
            <a:ext cx="5071890" cy="231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72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DEE3-9C81-4D6B-835A-EEF99CD2D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547" y="1122363"/>
            <a:ext cx="707557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7158A-470A-4DDA-8C1B-4AA5C87FDD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2546" y="3881438"/>
            <a:ext cx="7179561" cy="1376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CC07506-25B4-403C-ADC6-467E0C8210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893" y="1205701"/>
            <a:ext cx="4081464" cy="408146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6A1685-D916-4B34-9747-2AE8BA5CC1FC}"/>
              </a:ext>
            </a:extLst>
          </p:cNvPr>
          <p:cNvCxnSpPr>
            <a:cxnSpLocks/>
          </p:cNvCxnSpPr>
          <p:nvPr userDrawn="1"/>
        </p:nvCxnSpPr>
        <p:spPr>
          <a:xfrm>
            <a:off x="4178300" y="3695700"/>
            <a:ext cx="748982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7DAEB2C-73E8-4DD9-81C6-3FFFD6103F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273" y="6344032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PRESENTOR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893D1C21-DCB5-4741-91BD-021A17786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3382" y="6344032"/>
            <a:ext cx="3768725" cy="323850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56408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FD2704-C983-4E42-B59F-DC9089DA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B9A9AE-7BD5-4670-A0B5-217D47B2396D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A45AB6D5-F9D7-4286-BE45-0222B72293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121D0E-33C7-4635-8706-279D1D65A40F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03950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6DA8D73-0973-485B-A19A-93574026AE0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93799" y="1208086"/>
            <a:ext cx="105791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D869A92-7210-46D7-8FD9-68C42F944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3799" y="2187670"/>
            <a:ext cx="10579101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DA3C4D3D-2004-472D-B5CB-A75F6EF45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E3731C39-A7D5-4DF4-A27C-67EAB830E9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25737699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3B63-8EAE-41AF-A3AA-437A54CC7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07166"/>
            <a:ext cx="10515600" cy="1043668"/>
          </a:xfrm>
        </p:spPr>
        <p:txBody>
          <a:bodyPr anchor="b"/>
          <a:lstStyle>
            <a:lvl1pPr algn="ctr">
              <a:defRPr sz="6000" i="0"/>
            </a:lvl1pPr>
          </a:lstStyle>
          <a:p>
            <a:r>
              <a:rPr lang="en-US"/>
              <a:t>TRANSITION SLIDE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42CCE40-52D8-4338-89A0-D941C98FF4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0002" y="5726297"/>
            <a:ext cx="911995" cy="91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C6B38F-C309-44D8-A2C1-9C3416D5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94880B-1562-48EE-8594-88A0C5532670}"/>
              </a:ext>
            </a:extLst>
          </p:cNvPr>
          <p:cNvCxnSpPr>
            <a:cxnSpLocks/>
          </p:cNvCxnSpPr>
          <p:nvPr userDrawn="1"/>
        </p:nvCxnSpPr>
        <p:spPr>
          <a:xfrm>
            <a:off x="4648200" y="8255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46CC09BA-0DF4-4CA8-BCC8-5F91D6E8084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1200" y="242887"/>
            <a:ext cx="965199" cy="9651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0A2153-2A70-4F4A-8443-FA01112487E1}"/>
              </a:ext>
            </a:extLst>
          </p:cNvPr>
          <p:cNvCxnSpPr>
            <a:cxnSpLocks/>
          </p:cNvCxnSpPr>
          <p:nvPr userDrawn="1"/>
        </p:nvCxnSpPr>
        <p:spPr>
          <a:xfrm>
            <a:off x="4495800" y="62039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0C9DBA1-544D-4599-8879-3A377BC6B5F8}"/>
              </a:ext>
            </a:extLst>
          </p:cNvPr>
          <p:cNvSpPr/>
          <p:nvPr userDrawn="1"/>
        </p:nvSpPr>
        <p:spPr>
          <a:xfrm>
            <a:off x="-3314700" y="-1003300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42DC01-00FF-440E-9363-589CDEC66F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1426" y="150136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843187F0-69FC-4E93-92B1-C61F7B3A0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426" y="2480944"/>
            <a:ext cx="5157787" cy="3047146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00000"/>
                </a:solidFill>
              </a:defRPr>
            </a:lvl1pPr>
            <a:lvl2pPr algn="r">
              <a:defRPr>
                <a:solidFill>
                  <a:srgbClr val="000000"/>
                </a:solidFill>
              </a:defRPr>
            </a:lvl2pPr>
            <a:lvl3pPr algn="r">
              <a:defRPr>
                <a:solidFill>
                  <a:srgbClr val="000000"/>
                </a:solidFill>
              </a:defRPr>
            </a:lvl3pPr>
            <a:lvl4pPr algn="r">
              <a:defRPr>
                <a:solidFill>
                  <a:srgbClr val="000000"/>
                </a:solidFill>
              </a:defRPr>
            </a:lvl4pPr>
            <a:lvl5pPr algn="r"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93D7DA51-9C87-4C3E-B9D5-9E1D610EE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9207" y="405441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4EDC0188-7D9A-4E4D-89CA-7DCD597F87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99207" y="6372225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47B25134-7104-4BF3-8B9D-EB9AAB53AE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125155" y="-589654"/>
            <a:ext cx="8119555" cy="8300682"/>
          </a:xfrm>
          <a:prstGeom prst="flowChartConnector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8330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4D0DD-F25D-41FE-A32C-054EC10DD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81FB1B-18A4-44DA-BC5A-C1F93BD86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6848BD-8EEB-4116-8EFB-623DA867B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D9F3C9-3814-4577-9F28-B2688BDBF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3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F56E5-5066-4D4C-9479-A016814E7A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F6E86F-A4F8-401B-8A77-C9D66282E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EA1BA1-EA2C-40EF-8319-7BA038262DA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0B4E6-74C8-43C5-B3F4-E32D610C0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0747"/>
            <a:ext cx="5183188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5AFC54-43E4-48A5-8102-64DE0898A7D3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190BA454-7ABE-4536-8B38-65F8A9057B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48CA7A28-A8C2-4D1B-96F7-376D3878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71894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C886E6-B70E-4193-AFCA-62D61DFBE943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44894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2C89FFBC-DBCC-4140-9964-BC19AB1BD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24E6428D-0E9F-4501-AB50-CBB907F79F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3006595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8632E4-AC15-4C97-8E91-0B80EB5BA846}"/>
              </a:ext>
            </a:extLst>
          </p:cNvPr>
          <p:cNvCxnSpPr>
            <a:cxnSpLocks/>
          </p:cNvCxnSpPr>
          <p:nvPr userDrawn="1"/>
        </p:nvCxnSpPr>
        <p:spPr>
          <a:xfrm>
            <a:off x="524301" y="62293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AB8E3-BD12-4247-8DF8-C51A26CB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0D7D2-FAD1-4593-92DD-F775DA94F26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992E67-6E04-40FF-B828-16FB4151C6FE}"/>
              </a:ext>
            </a:extLst>
          </p:cNvPr>
          <p:cNvSpPr/>
          <p:nvPr userDrawn="1"/>
        </p:nvSpPr>
        <p:spPr>
          <a:xfrm>
            <a:off x="7092431" y="-1116368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9444795-0E99-4479-A42F-59F298E669F3}"/>
              </a:ext>
            </a:extLst>
          </p:cNvPr>
          <p:cNvSpPr txBox="1">
            <a:spLocks/>
          </p:cNvSpPr>
          <p:nvPr userDrawn="1"/>
        </p:nvSpPr>
        <p:spPr>
          <a:xfrm>
            <a:off x="5108316" y="63674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pPr/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7F879-359F-44B9-9D7D-1342B2D61168}"/>
              </a:ext>
            </a:extLst>
          </p:cNvPr>
          <p:cNvSpPr txBox="1"/>
          <p:nvPr userDrawn="1"/>
        </p:nvSpPr>
        <p:spPr>
          <a:xfrm>
            <a:off x="498901" y="6356350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DEPARTMENT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1B4C6-DB62-4D5E-946E-ECA6D5C8FC7E}"/>
              </a:ext>
            </a:extLst>
          </p:cNvPr>
          <p:cNvSpPr txBox="1"/>
          <p:nvPr userDrawn="1"/>
        </p:nvSpPr>
        <p:spPr>
          <a:xfrm>
            <a:off x="1248201" y="443109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939597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PRESENTATION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3692B5-0898-4392-A502-3E0A4AFB8C72}"/>
              </a:ext>
            </a:extLst>
          </p:cNvPr>
          <p:cNvCxnSpPr>
            <a:cxnSpLocks/>
          </p:cNvCxnSpPr>
          <p:nvPr userDrawn="1"/>
        </p:nvCxnSpPr>
        <p:spPr>
          <a:xfrm>
            <a:off x="676701" y="8509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857CB027-4633-4F1C-BDEA-EBFA9A5D5F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8372" y="146049"/>
            <a:ext cx="965199" cy="965199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3F79DE3-A4BA-4948-A461-7ED9A92AF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F5AD662-8FAC-48EA-B28C-F6E978C21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EC12F0-524A-4889-88CD-5E0F371382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2431" y="-521596"/>
            <a:ext cx="8119555" cy="8119555"/>
          </a:xfrm>
          <a:prstGeom prst="flowChartConnector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223926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1431745-310D-4BD7-BC32-D1681D2FE9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86767" y="4175755"/>
            <a:ext cx="8018463" cy="214408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715169D-F4DC-485D-A0FF-B6DEBB6749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60054" y="1003655"/>
            <a:ext cx="5071890" cy="231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35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DEE3-9C81-4D6B-835A-EEF99CD2D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547" y="1122363"/>
            <a:ext cx="707557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7158A-470A-4DDA-8C1B-4AA5C87FDD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2546" y="3881438"/>
            <a:ext cx="7179561" cy="1376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CC07506-25B4-403C-ADC6-467E0C8210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893" y="1205701"/>
            <a:ext cx="4081464" cy="408146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6A1685-D916-4B34-9747-2AE8BA5CC1FC}"/>
              </a:ext>
            </a:extLst>
          </p:cNvPr>
          <p:cNvCxnSpPr>
            <a:cxnSpLocks/>
          </p:cNvCxnSpPr>
          <p:nvPr userDrawn="1"/>
        </p:nvCxnSpPr>
        <p:spPr>
          <a:xfrm>
            <a:off x="4178300" y="3695700"/>
            <a:ext cx="748982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7DAEB2C-73E8-4DD9-81C6-3FFFD6103F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273" y="6344032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PRESENTOR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893D1C21-DCB5-4741-91BD-021A17786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3382" y="6344032"/>
            <a:ext cx="3768725" cy="323850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35163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FD2704-C983-4E42-B59F-DC9089DA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B9A9AE-7BD5-4670-A0B5-217D47B2396D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A45AB6D5-F9D7-4286-BE45-0222B72293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121D0E-33C7-4635-8706-279D1D65A40F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03950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6DA8D73-0973-485B-A19A-93574026AE0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93799" y="1208086"/>
            <a:ext cx="105791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D869A92-7210-46D7-8FD9-68C42F944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3799" y="2187670"/>
            <a:ext cx="10579101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DA3C4D3D-2004-472D-B5CB-A75F6EF45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E3731C39-A7D5-4DF4-A27C-67EAB830E9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8616405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3B63-8EAE-41AF-A3AA-437A54CC7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07166"/>
            <a:ext cx="10515600" cy="1043668"/>
          </a:xfrm>
        </p:spPr>
        <p:txBody>
          <a:bodyPr anchor="b"/>
          <a:lstStyle>
            <a:lvl1pPr algn="ctr">
              <a:defRPr sz="6000" i="0"/>
            </a:lvl1pPr>
          </a:lstStyle>
          <a:p>
            <a:r>
              <a:rPr lang="en-US"/>
              <a:t>TRANSITION SLIDE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42CCE40-52D8-4338-89A0-D941C98FF4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0002" y="5726297"/>
            <a:ext cx="911995" cy="91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9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C6B38F-C309-44D8-A2C1-9C3416D5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94880B-1562-48EE-8594-88A0C5532670}"/>
              </a:ext>
            </a:extLst>
          </p:cNvPr>
          <p:cNvCxnSpPr>
            <a:cxnSpLocks/>
          </p:cNvCxnSpPr>
          <p:nvPr userDrawn="1"/>
        </p:nvCxnSpPr>
        <p:spPr>
          <a:xfrm>
            <a:off x="4648200" y="8255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46CC09BA-0DF4-4CA8-BCC8-5F91D6E8084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1200" y="242887"/>
            <a:ext cx="965199" cy="9651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0A2153-2A70-4F4A-8443-FA01112487E1}"/>
              </a:ext>
            </a:extLst>
          </p:cNvPr>
          <p:cNvCxnSpPr>
            <a:cxnSpLocks/>
          </p:cNvCxnSpPr>
          <p:nvPr userDrawn="1"/>
        </p:nvCxnSpPr>
        <p:spPr>
          <a:xfrm>
            <a:off x="4495800" y="62039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0C9DBA1-544D-4599-8879-3A377BC6B5F8}"/>
              </a:ext>
            </a:extLst>
          </p:cNvPr>
          <p:cNvSpPr/>
          <p:nvPr userDrawn="1"/>
        </p:nvSpPr>
        <p:spPr>
          <a:xfrm>
            <a:off x="-3314700" y="-1003300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42DC01-00FF-440E-9363-589CDEC66F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1426" y="150136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843187F0-69FC-4E93-92B1-C61F7B3A0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426" y="2480944"/>
            <a:ext cx="5157787" cy="3047146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00000"/>
                </a:solidFill>
              </a:defRPr>
            </a:lvl1pPr>
            <a:lvl2pPr algn="r">
              <a:defRPr>
                <a:solidFill>
                  <a:srgbClr val="000000"/>
                </a:solidFill>
              </a:defRPr>
            </a:lvl2pPr>
            <a:lvl3pPr algn="r">
              <a:defRPr>
                <a:solidFill>
                  <a:srgbClr val="000000"/>
                </a:solidFill>
              </a:defRPr>
            </a:lvl3pPr>
            <a:lvl4pPr algn="r">
              <a:defRPr>
                <a:solidFill>
                  <a:srgbClr val="000000"/>
                </a:solidFill>
              </a:defRPr>
            </a:lvl4pPr>
            <a:lvl5pPr algn="r"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93D7DA51-9C87-4C3E-B9D5-9E1D610EE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9207" y="405441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4EDC0188-7D9A-4E4D-89CA-7DCD597F87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99207" y="6372225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47B25134-7104-4BF3-8B9D-EB9AAB53AE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125155" y="-589654"/>
            <a:ext cx="8119555" cy="8300682"/>
          </a:xfrm>
          <a:prstGeom prst="flowChartConnector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662058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F56E5-5066-4D4C-9479-A016814E7A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F6E86F-A4F8-401B-8A77-C9D66282E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EA1BA1-EA2C-40EF-8319-7BA038262DA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0B4E6-74C8-43C5-B3F4-E32D610C0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0747"/>
            <a:ext cx="5183188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5AFC54-43E4-48A5-8102-64DE0898A7D3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190BA454-7ABE-4536-8B38-65F8A9057B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48CA7A28-A8C2-4D1B-96F7-376D3878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71894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C886E6-B70E-4193-AFCA-62D61DFBE943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44894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2C89FFBC-DBCC-4140-9964-BC19AB1BD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24E6428D-0E9F-4501-AB50-CBB907F79F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27674299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8632E4-AC15-4C97-8E91-0B80EB5BA846}"/>
              </a:ext>
            </a:extLst>
          </p:cNvPr>
          <p:cNvCxnSpPr>
            <a:cxnSpLocks/>
          </p:cNvCxnSpPr>
          <p:nvPr userDrawn="1"/>
        </p:nvCxnSpPr>
        <p:spPr>
          <a:xfrm>
            <a:off x="524301" y="62293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AB8E3-BD12-4247-8DF8-C51A26CB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0D7D2-FAD1-4593-92DD-F775DA94F26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992E67-6E04-40FF-B828-16FB4151C6FE}"/>
              </a:ext>
            </a:extLst>
          </p:cNvPr>
          <p:cNvSpPr/>
          <p:nvPr userDrawn="1"/>
        </p:nvSpPr>
        <p:spPr>
          <a:xfrm>
            <a:off x="7092431" y="-1116368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9444795-0E99-4479-A42F-59F298E669F3}"/>
              </a:ext>
            </a:extLst>
          </p:cNvPr>
          <p:cNvSpPr txBox="1">
            <a:spLocks/>
          </p:cNvSpPr>
          <p:nvPr userDrawn="1"/>
        </p:nvSpPr>
        <p:spPr>
          <a:xfrm>
            <a:off x="5108316" y="63674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pPr/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7F879-359F-44B9-9D7D-1342B2D61168}"/>
              </a:ext>
            </a:extLst>
          </p:cNvPr>
          <p:cNvSpPr txBox="1"/>
          <p:nvPr userDrawn="1"/>
        </p:nvSpPr>
        <p:spPr>
          <a:xfrm>
            <a:off x="498901" y="6356350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DEPARTMENT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1B4C6-DB62-4D5E-946E-ECA6D5C8FC7E}"/>
              </a:ext>
            </a:extLst>
          </p:cNvPr>
          <p:cNvSpPr txBox="1"/>
          <p:nvPr userDrawn="1"/>
        </p:nvSpPr>
        <p:spPr>
          <a:xfrm>
            <a:off x="1248201" y="443109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939597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PRESENTATION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3692B5-0898-4392-A502-3E0A4AFB8C72}"/>
              </a:ext>
            </a:extLst>
          </p:cNvPr>
          <p:cNvCxnSpPr>
            <a:cxnSpLocks/>
          </p:cNvCxnSpPr>
          <p:nvPr userDrawn="1"/>
        </p:nvCxnSpPr>
        <p:spPr>
          <a:xfrm>
            <a:off x="676701" y="8509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857CB027-4633-4F1C-BDEA-EBFA9A5D5F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8372" y="146049"/>
            <a:ext cx="965199" cy="965199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3F79DE3-A4BA-4948-A461-7ED9A92AF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F5AD662-8FAC-48EA-B28C-F6E978C21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EC12F0-524A-4889-88CD-5E0F371382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2431" y="-521596"/>
            <a:ext cx="8119555" cy="8119555"/>
          </a:xfrm>
          <a:prstGeom prst="flowChartConnector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80592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1431745-310D-4BD7-BC32-D1681D2FE9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86767" y="4175755"/>
            <a:ext cx="8018463" cy="214408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715169D-F4DC-485D-A0FF-B6DEBB6749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60054" y="1003655"/>
            <a:ext cx="5071890" cy="231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09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6EA340-ABCE-41D5-9A6A-A890D2844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F36F6E-8EF5-4AD5-90CE-08F79AB02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EDB03C-C52A-4EE9-975C-5600565F8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1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242D8-6AA5-458E-876E-119FD6D68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497AA-1D95-4F82-8BDD-64A280DD9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07985D-C1EA-4ACA-A737-192A42E650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04BBD-423E-4AC3-97E4-00CE878EA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B25A6-1ECE-45DB-92D3-BEE318012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772986-52DC-416A-AFBA-B25F366E5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18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65ABD-6084-4CE4-9D0C-25F78AABE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45F197-F080-4B80-9211-B70B3C6CD8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9CFA61-DB8E-4D2A-A185-25F93D4FB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D859C5-8D30-4CB3-B661-A49586C45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CBAA00-B829-4B7F-BED5-CFA4EA3CE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E61D71-FA32-4E15-B758-F8566EA77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08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4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69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0" Type="http://schemas.openxmlformats.org/officeDocument/2006/relationships/slideLayout" Target="../slideLayouts/slideLayout68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theme" Target="../theme/theme1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1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32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3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5751CD-8E3A-4DFF-B4F3-C86C272BA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3EDD31-B6F7-4DBF-A81C-49C401B58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F28BA-C6B1-4662-964F-8B168D02E3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61C3D-7FF3-43FE-8749-D5CDA99D7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F279E-354B-4668-98CE-4D03E72EF5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247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0495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2B04A"/>
            </a:gs>
            <a:gs pos="100000">
              <a:srgbClr val="006A4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D5E071-01FA-49B6-85B2-C294FCDDD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6D39-4E3E-48C2-8926-F247F8742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1F83A-1A1F-45D0-A2A2-70FF77800B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9B3F2-A1C5-4DDC-983D-C563FE933B90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2FBDA4-120B-4547-A74E-EBE5A594C6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D490A-F757-454D-9935-BB1284AE0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0D7D2-FAD1-4593-92DD-F775DA94F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28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814" r:id="rId18"/>
    <p:sldLayoutId id="2147483815" r:id="rId19"/>
    <p:sldLayoutId id="2147483816" r:id="rId20"/>
    <p:sldLayoutId id="2147483817" r:id="rId2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gradFill rotWithShape="0">
            <a:gsLst>
              <a:gs pos="0">
                <a:srgbClr val="2CA439"/>
              </a:gs>
              <a:gs pos="100000">
                <a:srgbClr val="006A4F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1pPr>
            <a:lvl2pPr marL="742950" indent="-285750" algn="ctr"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2pPr>
            <a:lvl3pPr marL="1143000" indent="-228600" algn="ctr"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3pPr>
            <a:lvl4pPr marL="1600200" indent="-228600" algn="ctr"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4pPr>
            <a:lvl5pPr marL="2057400" indent="-228600" algn="ctr"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9pPr>
          </a:lstStyle>
          <a:p>
            <a:pPr eaLnBrk="1" hangingPunct="1"/>
            <a:endParaRPr lang="en-US" altLang="en-US" sz="4200" dirty="0">
              <a:solidFill>
                <a:srgbClr val="000000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2710" y="76201"/>
            <a:ext cx="11492892" cy="3412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711" y="457200"/>
            <a:ext cx="11492891" cy="566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10" y="5934351"/>
            <a:ext cx="3074607" cy="697518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292708" y="417430"/>
            <a:ext cx="1150462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36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378" rtl="0" eaLnBrk="1" latinLnBrk="0" hangingPunct="1">
        <a:lnSpc>
          <a:spcPct val="90000"/>
        </a:lnSpc>
        <a:spcBef>
          <a:spcPct val="0"/>
        </a:spcBef>
        <a:buNone/>
        <a:defRPr sz="2400" i="1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0" indent="0" algn="l" defTabSz="91437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4000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783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5751CD-8E3A-4DFF-B4F3-C86C272BA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3EDD31-B6F7-4DBF-A81C-49C401B58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F28BA-C6B1-4662-964F-8B168D02E3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3F617-8018-4FBC-AFA0-7BE30637B91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61C3D-7FF3-43FE-8749-D5CDA99D7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F279E-354B-4668-98CE-4D03E72EF5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344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B04A"/>
            </a:gs>
            <a:gs pos="100000">
              <a:srgbClr val="006A4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D5E071-01FA-49B6-85B2-C294FCDDD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6D39-4E3E-48C2-8926-F247F8742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1F83A-1A1F-45D0-A2A2-70FF77800B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9B3F2-A1C5-4DDC-983D-C563FE933B90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2FBDA4-120B-4547-A74E-EBE5A594C6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D490A-F757-454D-9935-BB1284AE0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0D7D2-FAD1-4593-92DD-F775DA94F2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58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006A4F"/>
            </a:gs>
            <a:gs pos="38000">
              <a:srgbClr val="32B04A"/>
            </a:gs>
          </a:gsLst>
          <a:lin ang="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71980" y="42187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Google Shape;117;p11">
            <a:extLst>
              <a:ext uri="{FF2B5EF4-FFF2-40B4-BE49-F238E27FC236}">
                <a16:creationId xmlns:a16="http://schemas.microsoft.com/office/drawing/2014/main" id="{2B5C17C1-47AB-4925-BEC4-0F0444361812}"/>
              </a:ext>
            </a:extLst>
          </p:cNvPr>
          <p:cNvSpPr/>
          <p:nvPr/>
        </p:nvSpPr>
        <p:spPr>
          <a:xfrm>
            <a:off x="-4467" y="-1498"/>
            <a:ext cx="12196229" cy="6859498"/>
          </a:xfrm>
          <a:custGeom>
            <a:avLst/>
            <a:gdLst/>
            <a:ahLst/>
            <a:cxnLst/>
            <a:rect l="l" t="t" r="r" b="b"/>
            <a:pathLst>
              <a:path w="2856819" h="1607343" extrusionOk="0">
                <a:moveTo>
                  <a:pt x="0" y="1607344"/>
                </a:moveTo>
                <a:lnTo>
                  <a:pt x="2856819" y="1607344"/>
                </a:lnTo>
                <a:lnTo>
                  <a:pt x="2856819" y="0"/>
                </a:lnTo>
                <a:lnTo>
                  <a:pt x="2854505" y="0"/>
                </a:lnTo>
                <a:lnTo>
                  <a:pt x="0" y="503447"/>
                </a:lnTo>
                <a:lnTo>
                  <a:pt x="0" y="16073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18;p11">
            <a:extLst>
              <a:ext uri="{FF2B5EF4-FFF2-40B4-BE49-F238E27FC236}">
                <a16:creationId xmlns:a16="http://schemas.microsoft.com/office/drawing/2014/main" id="{3E83BDAA-69ED-4B75-8F7A-1114D8B90BCD}"/>
              </a:ext>
            </a:extLst>
          </p:cNvPr>
          <p:cNvSpPr/>
          <p:nvPr/>
        </p:nvSpPr>
        <p:spPr>
          <a:xfrm>
            <a:off x="238" y="1190020"/>
            <a:ext cx="1365223" cy="952708"/>
          </a:xfrm>
          <a:custGeom>
            <a:avLst/>
            <a:gdLst/>
            <a:ahLst/>
            <a:cxnLst/>
            <a:rect l="l" t="t" r="r" b="b"/>
            <a:pathLst>
              <a:path w="319904" h="223242" extrusionOk="0">
                <a:moveTo>
                  <a:pt x="0" y="56421"/>
                </a:moveTo>
                <a:lnTo>
                  <a:pt x="0" y="224597"/>
                </a:lnTo>
                <a:lnTo>
                  <a:pt x="319904" y="168176"/>
                </a:lnTo>
                <a:lnTo>
                  <a:pt x="319904" y="0"/>
                </a:lnTo>
                <a:lnTo>
                  <a:pt x="0" y="56421"/>
                </a:lnTo>
                <a:close/>
              </a:path>
            </a:pathLst>
          </a:custGeom>
          <a:gradFill>
            <a:gsLst>
              <a:gs pos="0">
                <a:srgbClr val="00001A">
                  <a:alpha val="1960"/>
                </a:srgbClr>
              </a:gs>
              <a:gs pos="100000">
                <a:srgbClr val="00001A">
                  <a:alpha val="7843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19;p11">
            <a:extLst>
              <a:ext uri="{FF2B5EF4-FFF2-40B4-BE49-F238E27FC236}">
                <a16:creationId xmlns:a16="http://schemas.microsoft.com/office/drawing/2014/main" id="{BBA80547-B1A6-4AD4-81D1-532A5D61EA53}"/>
              </a:ext>
            </a:extLst>
          </p:cNvPr>
          <p:cNvSpPr/>
          <p:nvPr/>
        </p:nvSpPr>
        <p:spPr>
          <a:xfrm>
            <a:off x="6286616" y="1"/>
            <a:ext cx="5892680" cy="1035273"/>
          </a:xfrm>
          <a:custGeom>
            <a:avLst/>
            <a:gdLst/>
            <a:ahLst/>
            <a:cxnLst/>
            <a:rect l="l" t="t" r="r" b="b"/>
            <a:pathLst>
              <a:path w="1380795" h="242589" extrusionOk="0">
                <a:moveTo>
                  <a:pt x="427914" y="0"/>
                </a:moveTo>
                <a:lnTo>
                  <a:pt x="0" y="75471"/>
                </a:lnTo>
                <a:lnTo>
                  <a:pt x="0" y="243647"/>
                </a:lnTo>
                <a:lnTo>
                  <a:pt x="1381458" y="0"/>
                </a:lnTo>
                <a:lnTo>
                  <a:pt x="427914" y="0"/>
                </a:lnTo>
                <a:close/>
              </a:path>
            </a:pathLst>
          </a:custGeom>
          <a:gradFill>
            <a:gsLst>
              <a:gs pos="0">
                <a:srgbClr val="FFFFFF">
                  <a:alpha val="4705"/>
                </a:srgbClr>
              </a:gs>
              <a:gs pos="100000">
                <a:srgbClr val="FFFFFF">
                  <a:alpha val="11764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20;p11">
            <a:extLst>
              <a:ext uri="{FF2B5EF4-FFF2-40B4-BE49-F238E27FC236}">
                <a16:creationId xmlns:a16="http://schemas.microsoft.com/office/drawing/2014/main" id="{29EE2E66-C69B-4744-AE5F-3332EB070F84}"/>
              </a:ext>
            </a:extLst>
          </p:cNvPr>
          <p:cNvSpPr/>
          <p:nvPr/>
        </p:nvSpPr>
        <p:spPr>
          <a:xfrm flipH="1" flipV="1">
            <a:off x="1554190" y="2436869"/>
            <a:ext cx="3587199" cy="952707"/>
          </a:xfrm>
          <a:custGeom>
            <a:avLst/>
            <a:gdLst/>
            <a:ahLst/>
            <a:cxnLst/>
            <a:rect l="l" t="t" r="r" b="b"/>
            <a:pathLst>
              <a:path w="202358" h="202406" extrusionOk="0">
                <a:moveTo>
                  <a:pt x="0" y="35689"/>
                </a:moveTo>
                <a:lnTo>
                  <a:pt x="0" y="203865"/>
                </a:lnTo>
                <a:lnTo>
                  <a:pt x="202358" y="168176"/>
                </a:lnTo>
                <a:lnTo>
                  <a:pt x="202358" y="0"/>
                </a:lnTo>
                <a:lnTo>
                  <a:pt x="0" y="35689"/>
                </a:lnTo>
                <a:close/>
              </a:path>
            </a:pathLst>
          </a:custGeom>
          <a:gradFill>
            <a:gsLst>
              <a:gs pos="0">
                <a:srgbClr val="FFFFFF">
                  <a:alpha val="11764"/>
                </a:srgbClr>
              </a:gs>
              <a:gs pos="100000">
                <a:srgbClr val="FFFFFF">
                  <a:alpha val="4705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1;p11">
            <a:extLst>
              <a:ext uri="{FF2B5EF4-FFF2-40B4-BE49-F238E27FC236}">
                <a16:creationId xmlns:a16="http://schemas.microsoft.com/office/drawing/2014/main" id="{B8E35377-FC75-4982-AFE5-1830CA9BF7D3}"/>
              </a:ext>
            </a:extLst>
          </p:cNvPr>
          <p:cNvSpPr/>
          <p:nvPr/>
        </p:nvSpPr>
        <p:spPr>
          <a:xfrm>
            <a:off x="2971981" y="1"/>
            <a:ext cx="5137047" cy="901893"/>
          </a:xfrm>
          <a:custGeom>
            <a:avLst/>
            <a:gdLst/>
            <a:ahLst/>
            <a:cxnLst/>
            <a:rect l="l" t="t" r="r" b="b"/>
            <a:pathLst>
              <a:path w="1203732" h="211335" extrusionOk="0">
                <a:moveTo>
                  <a:pt x="251070" y="0"/>
                </a:moveTo>
                <a:lnTo>
                  <a:pt x="0" y="44281"/>
                </a:lnTo>
                <a:lnTo>
                  <a:pt x="0" y="212457"/>
                </a:lnTo>
                <a:lnTo>
                  <a:pt x="1204612" y="0"/>
                </a:lnTo>
                <a:lnTo>
                  <a:pt x="251070" y="0"/>
                </a:lnTo>
                <a:close/>
              </a:path>
            </a:pathLst>
          </a:custGeom>
          <a:gradFill>
            <a:gsLst>
              <a:gs pos="0">
                <a:srgbClr val="00001A">
                  <a:alpha val="7843"/>
                </a:srgbClr>
              </a:gs>
              <a:gs pos="100000">
                <a:srgbClr val="00001A">
                  <a:alpha val="1960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463CD-9393-4CBF-AC34-2BC5D51D6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2956" y="63107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DINOT-Bold" panose="020B0804020101020102" pitchFamily="34" charset="0"/>
                <a:cs typeface="DINOT-Bold" panose="020B0804020101020102" pitchFamily="34" charset="0"/>
              </a:defRPr>
            </a:lvl1pPr>
          </a:lstStyle>
          <a:p>
            <a:fld id="{6AF73F2D-DC13-4ACD-8100-8D03B3ADFEB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35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006A4F"/>
            </a:gs>
            <a:gs pos="38000">
              <a:srgbClr val="32B04A"/>
            </a:gs>
          </a:gsLst>
          <a:lin ang="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71980" y="42187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Google Shape;117;p11">
            <a:extLst>
              <a:ext uri="{FF2B5EF4-FFF2-40B4-BE49-F238E27FC236}">
                <a16:creationId xmlns:a16="http://schemas.microsoft.com/office/drawing/2014/main" id="{2B5C17C1-47AB-4925-BEC4-0F0444361812}"/>
              </a:ext>
            </a:extLst>
          </p:cNvPr>
          <p:cNvSpPr/>
          <p:nvPr/>
        </p:nvSpPr>
        <p:spPr>
          <a:xfrm>
            <a:off x="-4467" y="-1498"/>
            <a:ext cx="12196229" cy="6859498"/>
          </a:xfrm>
          <a:custGeom>
            <a:avLst/>
            <a:gdLst/>
            <a:ahLst/>
            <a:cxnLst/>
            <a:rect l="l" t="t" r="r" b="b"/>
            <a:pathLst>
              <a:path w="2856819" h="1607343" extrusionOk="0">
                <a:moveTo>
                  <a:pt x="0" y="1607344"/>
                </a:moveTo>
                <a:lnTo>
                  <a:pt x="2856819" y="1607344"/>
                </a:lnTo>
                <a:lnTo>
                  <a:pt x="2856819" y="0"/>
                </a:lnTo>
                <a:lnTo>
                  <a:pt x="2854505" y="0"/>
                </a:lnTo>
                <a:lnTo>
                  <a:pt x="0" y="503447"/>
                </a:lnTo>
                <a:lnTo>
                  <a:pt x="0" y="16073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18;p11">
            <a:extLst>
              <a:ext uri="{FF2B5EF4-FFF2-40B4-BE49-F238E27FC236}">
                <a16:creationId xmlns:a16="http://schemas.microsoft.com/office/drawing/2014/main" id="{3E83BDAA-69ED-4B75-8F7A-1114D8B90BCD}"/>
              </a:ext>
            </a:extLst>
          </p:cNvPr>
          <p:cNvSpPr/>
          <p:nvPr/>
        </p:nvSpPr>
        <p:spPr>
          <a:xfrm>
            <a:off x="238" y="1190020"/>
            <a:ext cx="1365223" cy="952708"/>
          </a:xfrm>
          <a:custGeom>
            <a:avLst/>
            <a:gdLst/>
            <a:ahLst/>
            <a:cxnLst/>
            <a:rect l="l" t="t" r="r" b="b"/>
            <a:pathLst>
              <a:path w="319904" h="223242" extrusionOk="0">
                <a:moveTo>
                  <a:pt x="0" y="56421"/>
                </a:moveTo>
                <a:lnTo>
                  <a:pt x="0" y="224597"/>
                </a:lnTo>
                <a:lnTo>
                  <a:pt x="319904" y="168176"/>
                </a:lnTo>
                <a:lnTo>
                  <a:pt x="319904" y="0"/>
                </a:lnTo>
                <a:lnTo>
                  <a:pt x="0" y="56421"/>
                </a:lnTo>
                <a:close/>
              </a:path>
            </a:pathLst>
          </a:custGeom>
          <a:gradFill>
            <a:gsLst>
              <a:gs pos="0">
                <a:srgbClr val="00001A">
                  <a:alpha val="1960"/>
                </a:srgbClr>
              </a:gs>
              <a:gs pos="100000">
                <a:srgbClr val="00001A">
                  <a:alpha val="7843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19;p11">
            <a:extLst>
              <a:ext uri="{FF2B5EF4-FFF2-40B4-BE49-F238E27FC236}">
                <a16:creationId xmlns:a16="http://schemas.microsoft.com/office/drawing/2014/main" id="{BBA80547-B1A6-4AD4-81D1-532A5D61EA53}"/>
              </a:ext>
            </a:extLst>
          </p:cNvPr>
          <p:cNvSpPr/>
          <p:nvPr/>
        </p:nvSpPr>
        <p:spPr>
          <a:xfrm>
            <a:off x="6286616" y="1"/>
            <a:ext cx="5892680" cy="1035273"/>
          </a:xfrm>
          <a:custGeom>
            <a:avLst/>
            <a:gdLst/>
            <a:ahLst/>
            <a:cxnLst/>
            <a:rect l="l" t="t" r="r" b="b"/>
            <a:pathLst>
              <a:path w="1380795" h="242589" extrusionOk="0">
                <a:moveTo>
                  <a:pt x="427914" y="0"/>
                </a:moveTo>
                <a:lnTo>
                  <a:pt x="0" y="75471"/>
                </a:lnTo>
                <a:lnTo>
                  <a:pt x="0" y="243647"/>
                </a:lnTo>
                <a:lnTo>
                  <a:pt x="1381458" y="0"/>
                </a:lnTo>
                <a:lnTo>
                  <a:pt x="427914" y="0"/>
                </a:lnTo>
                <a:close/>
              </a:path>
            </a:pathLst>
          </a:custGeom>
          <a:gradFill>
            <a:gsLst>
              <a:gs pos="0">
                <a:srgbClr val="FFFFFF">
                  <a:alpha val="4705"/>
                </a:srgbClr>
              </a:gs>
              <a:gs pos="100000">
                <a:srgbClr val="FFFFFF">
                  <a:alpha val="11764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20;p11">
            <a:extLst>
              <a:ext uri="{FF2B5EF4-FFF2-40B4-BE49-F238E27FC236}">
                <a16:creationId xmlns:a16="http://schemas.microsoft.com/office/drawing/2014/main" id="{29EE2E66-C69B-4744-AE5F-3332EB070F84}"/>
              </a:ext>
            </a:extLst>
          </p:cNvPr>
          <p:cNvSpPr/>
          <p:nvPr/>
        </p:nvSpPr>
        <p:spPr>
          <a:xfrm flipH="1" flipV="1">
            <a:off x="1554190" y="2436869"/>
            <a:ext cx="3587199" cy="952707"/>
          </a:xfrm>
          <a:custGeom>
            <a:avLst/>
            <a:gdLst/>
            <a:ahLst/>
            <a:cxnLst/>
            <a:rect l="l" t="t" r="r" b="b"/>
            <a:pathLst>
              <a:path w="202358" h="202406" extrusionOk="0">
                <a:moveTo>
                  <a:pt x="0" y="35689"/>
                </a:moveTo>
                <a:lnTo>
                  <a:pt x="0" y="203865"/>
                </a:lnTo>
                <a:lnTo>
                  <a:pt x="202358" y="168176"/>
                </a:lnTo>
                <a:lnTo>
                  <a:pt x="202358" y="0"/>
                </a:lnTo>
                <a:lnTo>
                  <a:pt x="0" y="35689"/>
                </a:lnTo>
                <a:close/>
              </a:path>
            </a:pathLst>
          </a:custGeom>
          <a:gradFill>
            <a:gsLst>
              <a:gs pos="0">
                <a:srgbClr val="FFFFFF">
                  <a:alpha val="11764"/>
                </a:srgbClr>
              </a:gs>
              <a:gs pos="100000">
                <a:srgbClr val="FFFFFF">
                  <a:alpha val="4705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1;p11">
            <a:extLst>
              <a:ext uri="{FF2B5EF4-FFF2-40B4-BE49-F238E27FC236}">
                <a16:creationId xmlns:a16="http://schemas.microsoft.com/office/drawing/2014/main" id="{B8E35377-FC75-4982-AFE5-1830CA9BF7D3}"/>
              </a:ext>
            </a:extLst>
          </p:cNvPr>
          <p:cNvSpPr/>
          <p:nvPr/>
        </p:nvSpPr>
        <p:spPr>
          <a:xfrm>
            <a:off x="2971981" y="1"/>
            <a:ext cx="5137047" cy="901893"/>
          </a:xfrm>
          <a:custGeom>
            <a:avLst/>
            <a:gdLst/>
            <a:ahLst/>
            <a:cxnLst/>
            <a:rect l="l" t="t" r="r" b="b"/>
            <a:pathLst>
              <a:path w="1203732" h="211335" extrusionOk="0">
                <a:moveTo>
                  <a:pt x="251070" y="0"/>
                </a:moveTo>
                <a:lnTo>
                  <a:pt x="0" y="44281"/>
                </a:lnTo>
                <a:lnTo>
                  <a:pt x="0" y="212457"/>
                </a:lnTo>
                <a:lnTo>
                  <a:pt x="1204612" y="0"/>
                </a:lnTo>
                <a:lnTo>
                  <a:pt x="251070" y="0"/>
                </a:lnTo>
                <a:close/>
              </a:path>
            </a:pathLst>
          </a:custGeom>
          <a:gradFill>
            <a:gsLst>
              <a:gs pos="0">
                <a:srgbClr val="00001A">
                  <a:alpha val="7843"/>
                </a:srgbClr>
              </a:gs>
              <a:gs pos="100000">
                <a:srgbClr val="00001A">
                  <a:alpha val="1960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463CD-9393-4CBF-AC34-2BC5D51D6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2956" y="63107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DINOT-Bold" panose="020B0804020101020102" pitchFamily="34" charset="0"/>
                <a:cs typeface="DINOT-Bold" panose="020B0804020101020102" pitchFamily="34" charset="0"/>
              </a:defRPr>
            </a:lvl1pPr>
          </a:lstStyle>
          <a:p>
            <a:fld id="{6AF73F2D-DC13-4ACD-8100-8D03B3ADFEB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540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006A4F"/>
            </a:gs>
            <a:gs pos="38000">
              <a:srgbClr val="32B04A"/>
            </a:gs>
          </a:gsLst>
          <a:lin ang="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71980" y="42187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Google Shape;117;p11">
            <a:extLst>
              <a:ext uri="{FF2B5EF4-FFF2-40B4-BE49-F238E27FC236}">
                <a16:creationId xmlns:a16="http://schemas.microsoft.com/office/drawing/2014/main" id="{2B5C17C1-47AB-4925-BEC4-0F0444361812}"/>
              </a:ext>
            </a:extLst>
          </p:cNvPr>
          <p:cNvSpPr/>
          <p:nvPr/>
        </p:nvSpPr>
        <p:spPr>
          <a:xfrm>
            <a:off x="-4467" y="-1498"/>
            <a:ext cx="12196229" cy="6859498"/>
          </a:xfrm>
          <a:custGeom>
            <a:avLst/>
            <a:gdLst/>
            <a:ahLst/>
            <a:cxnLst/>
            <a:rect l="l" t="t" r="r" b="b"/>
            <a:pathLst>
              <a:path w="2856819" h="1607343" extrusionOk="0">
                <a:moveTo>
                  <a:pt x="0" y="1607344"/>
                </a:moveTo>
                <a:lnTo>
                  <a:pt x="2856819" y="1607344"/>
                </a:lnTo>
                <a:lnTo>
                  <a:pt x="2856819" y="0"/>
                </a:lnTo>
                <a:lnTo>
                  <a:pt x="2854505" y="0"/>
                </a:lnTo>
                <a:lnTo>
                  <a:pt x="0" y="503447"/>
                </a:lnTo>
                <a:lnTo>
                  <a:pt x="0" y="16073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18;p11">
            <a:extLst>
              <a:ext uri="{FF2B5EF4-FFF2-40B4-BE49-F238E27FC236}">
                <a16:creationId xmlns:a16="http://schemas.microsoft.com/office/drawing/2014/main" id="{3E83BDAA-69ED-4B75-8F7A-1114D8B90BCD}"/>
              </a:ext>
            </a:extLst>
          </p:cNvPr>
          <p:cNvSpPr/>
          <p:nvPr/>
        </p:nvSpPr>
        <p:spPr>
          <a:xfrm>
            <a:off x="238" y="1190020"/>
            <a:ext cx="1365223" cy="952708"/>
          </a:xfrm>
          <a:custGeom>
            <a:avLst/>
            <a:gdLst/>
            <a:ahLst/>
            <a:cxnLst/>
            <a:rect l="l" t="t" r="r" b="b"/>
            <a:pathLst>
              <a:path w="319904" h="223242" extrusionOk="0">
                <a:moveTo>
                  <a:pt x="0" y="56421"/>
                </a:moveTo>
                <a:lnTo>
                  <a:pt x="0" y="224597"/>
                </a:lnTo>
                <a:lnTo>
                  <a:pt x="319904" y="168176"/>
                </a:lnTo>
                <a:lnTo>
                  <a:pt x="319904" y="0"/>
                </a:lnTo>
                <a:lnTo>
                  <a:pt x="0" y="56421"/>
                </a:lnTo>
                <a:close/>
              </a:path>
            </a:pathLst>
          </a:custGeom>
          <a:gradFill>
            <a:gsLst>
              <a:gs pos="0">
                <a:srgbClr val="00001A">
                  <a:alpha val="1960"/>
                </a:srgbClr>
              </a:gs>
              <a:gs pos="100000">
                <a:srgbClr val="00001A">
                  <a:alpha val="7843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19;p11">
            <a:extLst>
              <a:ext uri="{FF2B5EF4-FFF2-40B4-BE49-F238E27FC236}">
                <a16:creationId xmlns:a16="http://schemas.microsoft.com/office/drawing/2014/main" id="{BBA80547-B1A6-4AD4-81D1-532A5D61EA53}"/>
              </a:ext>
            </a:extLst>
          </p:cNvPr>
          <p:cNvSpPr/>
          <p:nvPr/>
        </p:nvSpPr>
        <p:spPr>
          <a:xfrm>
            <a:off x="6286616" y="1"/>
            <a:ext cx="5892680" cy="1035273"/>
          </a:xfrm>
          <a:custGeom>
            <a:avLst/>
            <a:gdLst/>
            <a:ahLst/>
            <a:cxnLst/>
            <a:rect l="l" t="t" r="r" b="b"/>
            <a:pathLst>
              <a:path w="1380795" h="242589" extrusionOk="0">
                <a:moveTo>
                  <a:pt x="427914" y="0"/>
                </a:moveTo>
                <a:lnTo>
                  <a:pt x="0" y="75471"/>
                </a:lnTo>
                <a:lnTo>
                  <a:pt x="0" y="243647"/>
                </a:lnTo>
                <a:lnTo>
                  <a:pt x="1381458" y="0"/>
                </a:lnTo>
                <a:lnTo>
                  <a:pt x="427914" y="0"/>
                </a:lnTo>
                <a:close/>
              </a:path>
            </a:pathLst>
          </a:custGeom>
          <a:gradFill>
            <a:gsLst>
              <a:gs pos="0">
                <a:srgbClr val="FFFFFF">
                  <a:alpha val="4705"/>
                </a:srgbClr>
              </a:gs>
              <a:gs pos="100000">
                <a:srgbClr val="FFFFFF">
                  <a:alpha val="11764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20;p11">
            <a:extLst>
              <a:ext uri="{FF2B5EF4-FFF2-40B4-BE49-F238E27FC236}">
                <a16:creationId xmlns:a16="http://schemas.microsoft.com/office/drawing/2014/main" id="{29EE2E66-C69B-4744-AE5F-3332EB070F84}"/>
              </a:ext>
            </a:extLst>
          </p:cNvPr>
          <p:cNvSpPr/>
          <p:nvPr/>
        </p:nvSpPr>
        <p:spPr>
          <a:xfrm flipH="1" flipV="1">
            <a:off x="1554190" y="2436869"/>
            <a:ext cx="3587199" cy="952707"/>
          </a:xfrm>
          <a:custGeom>
            <a:avLst/>
            <a:gdLst/>
            <a:ahLst/>
            <a:cxnLst/>
            <a:rect l="l" t="t" r="r" b="b"/>
            <a:pathLst>
              <a:path w="202358" h="202406" extrusionOk="0">
                <a:moveTo>
                  <a:pt x="0" y="35689"/>
                </a:moveTo>
                <a:lnTo>
                  <a:pt x="0" y="203865"/>
                </a:lnTo>
                <a:lnTo>
                  <a:pt x="202358" y="168176"/>
                </a:lnTo>
                <a:lnTo>
                  <a:pt x="202358" y="0"/>
                </a:lnTo>
                <a:lnTo>
                  <a:pt x="0" y="35689"/>
                </a:lnTo>
                <a:close/>
              </a:path>
            </a:pathLst>
          </a:custGeom>
          <a:gradFill>
            <a:gsLst>
              <a:gs pos="0">
                <a:srgbClr val="FFFFFF">
                  <a:alpha val="11764"/>
                </a:srgbClr>
              </a:gs>
              <a:gs pos="100000">
                <a:srgbClr val="FFFFFF">
                  <a:alpha val="4705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1;p11">
            <a:extLst>
              <a:ext uri="{FF2B5EF4-FFF2-40B4-BE49-F238E27FC236}">
                <a16:creationId xmlns:a16="http://schemas.microsoft.com/office/drawing/2014/main" id="{B8E35377-FC75-4982-AFE5-1830CA9BF7D3}"/>
              </a:ext>
            </a:extLst>
          </p:cNvPr>
          <p:cNvSpPr/>
          <p:nvPr/>
        </p:nvSpPr>
        <p:spPr>
          <a:xfrm>
            <a:off x="2971981" y="1"/>
            <a:ext cx="5137047" cy="901893"/>
          </a:xfrm>
          <a:custGeom>
            <a:avLst/>
            <a:gdLst/>
            <a:ahLst/>
            <a:cxnLst/>
            <a:rect l="l" t="t" r="r" b="b"/>
            <a:pathLst>
              <a:path w="1203732" h="211335" extrusionOk="0">
                <a:moveTo>
                  <a:pt x="251070" y="0"/>
                </a:moveTo>
                <a:lnTo>
                  <a:pt x="0" y="44281"/>
                </a:lnTo>
                <a:lnTo>
                  <a:pt x="0" y="212457"/>
                </a:lnTo>
                <a:lnTo>
                  <a:pt x="1204612" y="0"/>
                </a:lnTo>
                <a:lnTo>
                  <a:pt x="251070" y="0"/>
                </a:lnTo>
                <a:close/>
              </a:path>
            </a:pathLst>
          </a:custGeom>
          <a:gradFill>
            <a:gsLst>
              <a:gs pos="0">
                <a:srgbClr val="00001A">
                  <a:alpha val="7843"/>
                </a:srgbClr>
              </a:gs>
              <a:gs pos="100000">
                <a:srgbClr val="00001A">
                  <a:alpha val="1960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463CD-9393-4CBF-AC34-2BC5D51D6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2956" y="63107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DINOT-Bold" panose="020B0804020101020102" pitchFamily="34" charset="0"/>
                <a:cs typeface="DINOT-Bold" panose="020B0804020101020102" pitchFamily="34" charset="0"/>
              </a:defRPr>
            </a:lvl1pPr>
          </a:lstStyle>
          <a:p>
            <a:fld id="{6AF73F2D-DC13-4ACD-8100-8D03B3ADFEB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37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B04A"/>
            </a:gs>
            <a:gs pos="100000">
              <a:srgbClr val="006A4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D5E071-01FA-49B6-85B2-C294FCDDD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6D39-4E3E-48C2-8926-F247F8742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1F83A-1A1F-45D0-A2A2-70FF77800B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9B3F2-A1C5-4DDC-983D-C563FE933B90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2FBDA4-120B-4547-A74E-EBE5A594C6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D490A-F757-454D-9935-BB1284AE0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0D7D2-FAD1-4593-92DD-F775DA94F2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92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B04A"/>
            </a:gs>
            <a:gs pos="100000">
              <a:srgbClr val="006A4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D5E071-01FA-49B6-85B2-C294FCDDD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6D39-4E3E-48C2-8926-F247F8742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1F83A-1A1F-45D0-A2A2-70FF77800B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9B3F2-A1C5-4DDC-983D-C563FE933B90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2FBDA4-120B-4547-A74E-EBE5A594C6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D490A-F757-454D-9935-BB1284AE0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0D7D2-FAD1-4593-92DD-F775DA94F2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535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4" Type="http://schemas.openxmlformats.org/officeDocument/2006/relationships/hyperlink" Target="https://careertech.org/career-clusters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33.svg"/><Relationship Id="rId21" Type="http://schemas.openxmlformats.org/officeDocument/2006/relationships/image" Target="../media/image5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24" Type="http://schemas.openxmlformats.org/officeDocument/2006/relationships/image" Target="../media/image54.sv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23" Type="http://schemas.openxmlformats.org/officeDocument/2006/relationships/image" Target="../media/image53.sv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image" Target="../media/image34.jpeg"/><Relationship Id="rId9" Type="http://schemas.openxmlformats.org/officeDocument/2006/relationships/image" Target="../media/image39.png"/><Relationship Id="rId14" Type="http://schemas.openxmlformats.org/officeDocument/2006/relationships/image" Target="../media/image44.png"/><Relationship Id="rId22" Type="http://schemas.openxmlformats.org/officeDocument/2006/relationships/image" Target="../media/image5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7.xml"/><Relationship Id="rId6" Type="http://schemas.openxmlformats.org/officeDocument/2006/relationships/hyperlink" Target="https://naf.org/about/our-approach/future-ready-skills/" TargetMode="Externa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Relationship Id="rId4" Type="http://schemas.openxmlformats.org/officeDocument/2006/relationships/hyperlink" Target="https://naf.org/innovation-and-products/naftrack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4" Type="http://schemas.openxmlformats.org/officeDocument/2006/relationships/hyperlink" Target="https://ash.naf.org/public/downloadable-resource/index/wbl-participation-tracker-and-reflection-form-overview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sh.naf.org/public/wbl/tracker-resource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5.xml"/><Relationship Id="rId1" Type="http://schemas.openxmlformats.org/officeDocument/2006/relationships/video" Target="https://www.youtube.com/embed/G95XeVBZnbo?feature=oembed" TargetMode="Externa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hyperlink" Target="https://www.knopro.org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13" Type="http://schemas.openxmlformats.org/officeDocument/2006/relationships/image" Target="../media/image73.png"/><Relationship Id="rId3" Type="http://schemas.openxmlformats.org/officeDocument/2006/relationships/hyperlink" Target="https://www.knopro.org/" TargetMode="External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nopro.org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nopro.org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nopro.org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7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ash.naf.org/public/downloadable-resource/index/fast-track-pacing-guide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5.xml"/><Relationship Id="rId4" Type="http://schemas.openxmlformats.org/officeDocument/2006/relationships/hyperlink" Target="https://ash.naf.org/public/downloadable-resource/index/year-of-planning-benefits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ash.naf.org/public/downloadable-resource/index/fast-track-pacing-guide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assets.ctfassets.net/mb5xi7u8wemi/2AGKGsZ2r9REVZLlQlfBBq/392fb9c8fb7daaaa31e3ce32e7e1e8e6/Fast_Track_Pacing_Guide.pdf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7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1.xml"/><Relationship Id="rId6" Type="http://schemas.openxmlformats.org/officeDocument/2006/relationships/hyperlink" Target="https://naf.org/about/naf-next/" TargetMode="External"/><Relationship Id="rId5" Type="http://schemas.openxmlformats.org/officeDocument/2006/relationships/hyperlink" Target="https://ash.naf.org/public/downloadable-resource/index/admissions-interest-survey" TargetMode="External"/><Relationship Id="rId4" Type="http://schemas.openxmlformats.org/officeDocument/2006/relationships/hyperlink" Target="mailto:jgeisler@naf.or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ash.naf.org/public/downloadable-resource/index/aohs-courses-one-pager" TargetMode="External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hyperlink" Target="https://ash.naf.org/public/downloadable-resource/index/aoit-courses-one-pager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6" Type="http://schemas.openxmlformats.org/officeDocument/2006/relationships/hyperlink" Target="https://ash.naf.org/public/downloadable-resource/index/aof-courses-one-pager" TargetMode="External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0" Type="http://schemas.openxmlformats.org/officeDocument/2006/relationships/hyperlink" Target="https://ash.naf.org/public/downloadable-resource/index/aoht-courses-one-pager" TargetMode="External"/><Relationship Id="rId4" Type="http://schemas.openxmlformats.org/officeDocument/2006/relationships/hyperlink" Target="https://ash.naf.org/public/downloadable-resource/index/aoe-courses-one-pager" TargetMode="External"/><Relationship Id="rId9" Type="http://schemas.openxmlformats.org/officeDocument/2006/relationships/image" Target="../media/image2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ash.naf.org/public/downloadable-resource/index/NAFTrack-Certification-Internships" TargetMode="External"/><Relationship Id="rId3" Type="http://schemas.openxmlformats.org/officeDocument/2006/relationships/image" Target="../media/image87.jpg"/><Relationship Id="rId7" Type="http://schemas.openxmlformats.org/officeDocument/2006/relationships/hyperlink" Target="https://ash.naf.org/public/downloadable-resource/index/wbl-key-concepts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5.xml"/><Relationship Id="rId6" Type="http://schemas.openxmlformats.org/officeDocument/2006/relationships/hyperlink" Target="https://ash.naf.org/public/downloadable-resource/index/knopro-one-pager" TargetMode="External"/><Relationship Id="rId5" Type="http://schemas.openxmlformats.org/officeDocument/2006/relationships/hyperlink" Target="https://ash.naf.org/public/downloadable-resource/index/alumni-benefits-one-pager" TargetMode="External"/><Relationship Id="rId10" Type="http://schemas.openxmlformats.org/officeDocument/2006/relationships/hyperlink" Target="https://ash.naf.org/public/downloadable-resource/index/naf-design" TargetMode="External"/><Relationship Id="rId4" Type="http://schemas.openxmlformats.org/officeDocument/2006/relationships/hyperlink" Target="https://ash.naf.org/public/downloadable-resource/index/about-naf" TargetMode="External"/><Relationship Id="rId9" Type="http://schemas.openxmlformats.org/officeDocument/2006/relationships/hyperlink" Target="https://naf.org/our-academies/start-a-naf-academy/benefits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35.xml"/><Relationship Id="rId1" Type="http://schemas.openxmlformats.org/officeDocument/2006/relationships/video" Target="https://www.youtube.com/embed/gwh0lR5F1l0?feature=oembed" TargetMode="External"/><Relationship Id="rId4" Type="http://schemas.openxmlformats.org/officeDocument/2006/relationships/image" Target="../media/image88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hyperlink" Target="https://ash.naf.org/public/downloadable-resource/index/aoht-courses-one-pager" TargetMode="External"/><Relationship Id="rId3" Type="http://schemas.openxmlformats.org/officeDocument/2006/relationships/hyperlink" Target="https://ash.naf.org/public/learning" TargetMode="External"/><Relationship Id="rId7" Type="http://schemas.openxmlformats.org/officeDocument/2006/relationships/image" Target="../media/image22.png"/><Relationship Id="rId12" Type="http://schemas.openxmlformats.org/officeDocument/2006/relationships/hyperlink" Target="https://ash.naf.org/public/downloadable-resource/index/aohs-courses-one-pager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0.png"/><Relationship Id="rId11" Type="http://schemas.openxmlformats.org/officeDocument/2006/relationships/hyperlink" Target="https://ash.naf.org/public/downloadable-resource/index/aof-courses-one-pager" TargetMode="External"/><Relationship Id="rId5" Type="http://schemas.openxmlformats.org/officeDocument/2006/relationships/image" Target="../media/image18.png"/><Relationship Id="rId10" Type="http://schemas.openxmlformats.org/officeDocument/2006/relationships/hyperlink" Target="https://ash.naf.org/public/downloadable-resource/index/aoe-courses-one-pager" TargetMode="External"/><Relationship Id="rId4" Type="http://schemas.openxmlformats.org/officeDocument/2006/relationships/image" Target="../media/image31.jpeg"/><Relationship Id="rId9" Type="http://schemas.openxmlformats.org/officeDocument/2006/relationships/image" Target="../media/image21.png"/><Relationship Id="rId14" Type="http://schemas.openxmlformats.org/officeDocument/2006/relationships/hyperlink" Target="https://ash.naf.org/public/downloadable-resource/index/aoit-courses-one-page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38EBBC3-F81C-8DC1-47D0-8A0030BB3F6B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8B7856C-6B58-85F8-AC2E-AF9D15FE66D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2" r="11332"/>
          <a:stretch/>
        </p:blipFill>
        <p:spPr>
          <a:xfrm>
            <a:off x="-2086984" y="-606557"/>
            <a:ext cx="8068330" cy="8248314"/>
          </a:xfrm>
        </p:spPr>
      </p:pic>
      <p:pic>
        <p:nvPicPr>
          <p:cNvPr id="11" name="object 6">
            <a:extLst>
              <a:ext uri="{FF2B5EF4-FFF2-40B4-BE49-F238E27FC236}">
                <a16:creationId xmlns:a16="http://schemas.microsoft.com/office/drawing/2014/main" id="{D5C5F9AD-0E45-507D-6AB4-D8E77283B8D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54204" y="6379213"/>
            <a:ext cx="2028824" cy="22859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9E4DBB9-CA33-A62B-A73A-412E5C8ACCE8}"/>
              </a:ext>
            </a:extLst>
          </p:cNvPr>
          <p:cNvSpPr txBox="1">
            <a:spLocks/>
          </p:cNvSpPr>
          <p:nvPr/>
        </p:nvSpPr>
        <p:spPr>
          <a:xfrm>
            <a:off x="5981345" y="225034"/>
            <a:ext cx="3093344" cy="59093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About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D7B12B-76B0-FD8D-6C9C-573FE21BE349}"/>
              </a:ext>
            </a:extLst>
          </p:cNvPr>
          <p:cNvSpPr txBox="1"/>
          <p:nvPr/>
        </p:nvSpPr>
        <p:spPr>
          <a:xfrm>
            <a:off x="6724185" y="1694807"/>
            <a:ext cx="4701008" cy="3468385"/>
          </a:xfrm>
          <a:prstGeom prst="rect">
            <a:avLst/>
          </a:prstGeom>
          <a:noFill/>
          <a:ln w="28575">
            <a:solidFill>
              <a:srgbClr val="32B04A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is the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 leader in career-connected education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—the connective tissue between education and opportunity that brings educators, employers, and funders together to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transform the high school experience </a:t>
            </a:r>
            <a:b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strengthen the future workforce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163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252A1-7835-735B-E671-1D4AC41E6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5E21BC0C-D7CD-6141-DAA6-9B034B4D1B77}"/>
              </a:ext>
            </a:extLst>
          </p:cNvPr>
          <p:cNvSpPr txBox="1"/>
          <p:nvPr/>
        </p:nvSpPr>
        <p:spPr>
          <a:xfrm>
            <a:off x="192505" y="6173900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A70A5E-3AFA-71D1-D3BA-613A7256448F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7694731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Career </a:t>
            </a:r>
            <a:r>
              <a:rPr lang="en-US" sz="4200" b="1" dirty="0">
                <a:solidFill>
                  <a:srgbClr val="32B0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Pathways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Slide Number Placeholder 4">
            <a:extLst>
              <a:ext uri="{FF2B5EF4-FFF2-40B4-BE49-F238E27FC236}">
                <a16:creationId xmlns:a16="http://schemas.microsoft.com/office/drawing/2014/main" id="{7832A76A-0AE1-69E2-0C91-58D2A076B157}"/>
              </a:ext>
            </a:extLst>
          </p:cNvPr>
          <p:cNvSpPr txBox="1">
            <a:spLocks/>
          </p:cNvSpPr>
          <p:nvPr/>
        </p:nvSpPr>
        <p:spPr>
          <a:xfrm>
            <a:off x="9225005" y="64926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76BBBB-BE6A-8659-7FD3-A75361567108}"/>
              </a:ext>
            </a:extLst>
          </p:cNvPr>
          <p:cNvSpPr txBox="1"/>
          <p:nvPr/>
        </p:nvSpPr>
        <p:spPr>
          <a:xfrm>
            <a:off x="253176" y="4218900"/>
            <a:ext cx="5800725" cy="2295052"/>
          </a:xfrm>
          <a:prstGeom prst="rect">
            <a:avLst/>
          </a:prstGeom>
          <a:ln w="19050">
            <a:solidFill>
              <a:srgbClr val="006A4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Advanced Manufacturing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Construction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Supply Chain &amp; Transportation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Arts, Entertainment, &amp; Design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Hospitality, Events, &amp; Tourism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Financial Services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Education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E761905-DD0B-71EB-A0F9-A54948F47D10}"/>
              </a:ext>
            </a:extLst>
          </p:cNvPr>
          <p:cNvGrpSpPr/>
          <p:nvPr/>
        </p:nvGrpSpPr>
        <p:grpSpPr>
          <a:xfrm>
            <a:off x="2733035" y="3591652"/>
            <a:ext cx="2948463" cy="520738"/>
            <a:chOff x="2589768" y="3426671"/>
            <a:chExt cx="2948463" cy="520738"/>
          </a:xfrm>
        </p:grpSpPr>
        <p:sp>
          <p:nvSpPr>
            <p:cNvPr id="8" name="Straight Connector 3">
              <a:extLst>
                <a:ext uri="{FF2B5EF4-FFF2-40B4-BE49-F238E27FC236}">
                  <a16:creationId xmlns:a16="http://schemas.microsoft.com/office/drawing/2014/main" id="{CDC1EAA7-190E-257A-225A-4F007673A2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89768" y="3426671"/>
              <a:ext cx="2948463" cy="52073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948463" y="0"/>
                  </a:moveTo>
                  <a:lnTo>
                    <a:pt x="2948463" y="277469"/>
                  </a:lnTo>
                  <a:lnTo>
                    <a:pt x="0" y="277469"/>
                  </a:lnTo>
                  <a:lnTo>
                    <a:pt x="0" y="520738"/>
                  </a:lnTo>
                </a:path>
              </a:pathLst>
            </a:custGeom>
            <a:noFill/>
            <a:ln w="19050">
              <a:solidFill>
                <a:srgbClr val="006A4F"/>
              </a:solidFill>
              <a:tailEnd type="arrow"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Straight Connector 4">
              <a:extLst>
                <a:ext uri="{FF2B5EF4-FFF2-40B4-BE49-F238E27FC236}">
                  <a16:creationId xmlns:a16="http://schemas.microsoft.com/office/drawing/2014/main" id="{BC049AD3-2E8C-7843-6DF1-8A1F1EE32E1D}"/>
                </a:ext>
              </a:extLst>
            </p:cNvPr>
            <p:cNvSpPr txBox="1"/>
            <p:nvPr/>
          </p:nvSpPr>
          <p:spPr>
            <a:xfrm>
              <a:off x="3989010" y="3684283"/>
              <a:ext cx="149978" cy="5513"/>
            </a:xfrm>
            <a:prstGeom prst="rect">
              <a:avLst/>
            </a:prstGeom>
            <a:ln w="19050">
              <a:solidFill>
                <a:srgbClr val="006A4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marR="0" lvl="0" indent="0" algn="ctr" defTabSz="2222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E10DBE4-982A-FD82-B3CC-9D3BEBA1C49A}"/>
              </a:ext>
            </a:extLst>
          </p:cNvPr>
          <p:cNvGrpSpPr/>
          <p:nvPr/>
        </p:nvGrpSpPr>
        <p:grpSpPr>
          <a:xfrm flipH="1">
            <a:off x="6504687" y="3598550"/>
            <a:ext cx="2948463" cy="520738"/>
            <a:chOff x="2589768" y="3426671"/>
            <a:chExt cx="2948463" cy="520738"/>
          </a:xfrm>
        </p:grpSpPr>
        <p:sp>
          <p:nvSpPr>
            <p:cNvPr id="21" name="Straight Connector 3">
              <a:extLst>
                <a:ext uri="{FF2B5EF4-FFF2-40B4-BE49-F238E27FC236}">
                  <a16:creationId xmlns:a16="http://schemas.microsoft.com/office/drawing/2014/main" id="{A3F7D4D7-5C7A-F7B0-A4E7-AFC8EC445F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89768" y="3426671"/>
              <a:ext cx="2948463" cy="52073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948463" y="0"/>
                  </a:moveTo>
                  <a:lnTo>
                    <a:pt x="2948463" y="277469"/>
                  </a:lnTo>
                  <a:lnTo>
                    <a:pt x="0" y="277469"/>
                  </a:lnTo>
                  <a:lnTo>
                    <a:pt x="0" y="520738"/>
                  </a:lnTo>
                </a:path>
              </a:pathLst>
            </a:custGeom>
            <a:noFill/>
            <a:ln w="19050">
              <a:solidFill>
                <a:srgbClr val="006A4F"/>
              </a:solidFill>
              <a:tailEnd type="arrow"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Straight Connector 4">
              <a:extLst>
                <a:ext uri="{FF2B5EF4-FFF2-40B4-BE49-F238E27FC236}">
                  <a16:creationId xmlns:a16="http://schemas.microsoft.com/office/drawing/2014/main" id="{F63E5473-359B-D149-17D7-73060211A56F}"/>
                </a:ext>
              </a:extLst>
            </p:cNvPr>
            <p:cNvSpPr txBox="1"/>
            <p:nvPr/>
          </p:nvSpPr>
          <p:spPr>
            <a:xfrm>
              <a:off x="3989010" y="3684283"/>
              <a:ext cx="149978" cy="5513"/>
            </a:xfrm>
            <a:prstGeom prst="rect">
              <a:avLst/>
            </a:prstGeom>
            <a:ln w="19050">
              <a:solidFill>
                <a:srgbClr val="006A4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marR="0" lvl="0" indent="0" algn="ctr" defTabSz="2222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2B7F55E-4052-BE6A-256A-CBCE72A92D0B}"/>
              </a:ext>
            </a:extLst>
          </p:cNvPr>
          <p:cNvSpPr txBox="1"/>
          <p:nvPr/>
        </p:nvSpPr>
        <p:spPr>
          <a:xfrm>
            <a:off x="6266788" y="4218900"/>
            <a:ext cx="5800725" cy="2295052"/>
          </a:xfrm>
          <a:prstGeom prst="rect">
            <a:avLst/>
          </a:prstGeom>
          <a:ln w="19050">
            <a:solidFill>
              <a:srgbClr val="006A4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Healthcare &amp; Human Services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 Service &amp; Safety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Agriculture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Energy &amp; Natural Resources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Digital Technology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Marketing &amp; Sales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Management &amp; Entrepreneurship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4850A92-A67D-A07C-3AE8-3713C75E71E1}"/>
              </a:ext>
            </a:extLst>
          </p:cNvPr>
          <p:cNvSpPr txBox="1"/>
          <p:nvPr/>
        </p:nvSpPr>
        <p:spPr>
          <a:xfrm>
            <a:off x="3444949" y="1236156"/>
            <a:ext cx="855454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addition to NAF’s five core career themes, academy offerings have expanded to include the 14 career clusters and associated pathways that align with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 Career Clusters Framework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as well as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State-Approved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career pathway courses.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282B2B7-F3E0-4235-AE50-081B058A4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" r="2884"/>
          <a:stretch/>
        </p:blipFill>
        <p:spPr>
          <a:xfrm>
            <a:off x="528399" y="1628412"/>
            <a:ext cx="2625139" cy="18567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900FBD-2988-5CBC-62DA-6F491315E1CA}"/>
              </a:ext>
            </a:extLst>
          </p:cNvPr>
          <p:cNvSpPr txBox="1"/>
          <p:nvPr/>
        </p:nvSpPr>
        <p:spPr>
          <a:xfrm>
            <a:off x="3645947" y="2897345"/>
            <a:ext cx="8017654" cy="584775"/>
          </a:xfrm>
          <a:prstGeom prst="rect">
            <a:avLst/>
          </a:prstGeom>
          <a:noFill/>
          <a:ln w="19050">
            <a:solidFill>
              <a:srgbClr val="006A4F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 Career Clusters Framework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allowing academies to tailor pathways to local workforce needs.</a:t>
            </a:r>
          </a:p>
        </p:txBody>
      </p:sp>
      <p:sp>
        <p:nvSpPr>
          <p:cNvPr id="32" name="Rectangle 31">
            <a:hlinkClick r:id="rId4"/>
            <a:extLst>
              <a:ext uri="{FF2B5EF4-FFF2-40B4-BE49-F238E27FC236}">
                <a16:creationId xmlns:a16="http://schemas.microsoft.com/office/drawing/2014/main" id="{F2ABE949-F226-74C8-094F-3127D7282917}"/>
              </a:ext>
            </a:extLst>
          </p:cNvPr>
          <p:cNvSpPr/>
          <p:nvPr/>
        </p:nvSpPr>
        <p:spPr>
          <a:xfrm>
            <a:off x="6657974" y="1990726"/>
            <a:ext cx="5076825" cy="2952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2B04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092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6CFB9-E689-B8F7-FFDC-2C6B08C53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Box 125">
            <a:extLst>
              <a:ext uri="{FF2B5EF4-FFF2-40B4-BE49-F238E27FC236}">
                <a16:creationId xmlns:a16="http://schemas.microsoft.com/office/drawing/2014/main" id="{B5C24091-6F05-2589-A77B-D689BC70D556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643C78-618E-32E8-E513-6FE93D039BE0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Work-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Based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Learning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B556379B-F9FD-33FF-583D-01A09F376BD6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8A1B364-A651-9FA8-98F7-D3EF47E576AC}"/>
              </a:ext>
            </a:extLst>
          </p:cNvPr>
          <p:cNvGrpSpPr/>
          <p:nvPr/>
        </p:nvGrpSpPr>
        <p:grpSpPr>
          <a:xfrm>
            <a:off x="323462" y="1761936"/>
            <a:ext cx="3006829" cy="4673258"/>
            <a:chOff x="142452" y="2338635"/>
            <a:chExt cx="3006829" cy="4673258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85651DC-EC96-1406-394A-E85A0B5819D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39239" y="3148635"/>
              <a:ext cx="2710042" cy="1635221"/>
              <a:chOff x="7702695" y="1158996"/>
              <a:chExt cx="2953602" cy="1271535"/>
            </a:xfrm>
          </p:grpSpPr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6B39AD79-21C0-6B68-1C74-02EA5E23A6E3}"/>
                  </a:ext>
                </a:extLst>
              </p:cNvPr>
              <p:cNvGrpSpPr/>
              <p:nvPr/>
            </p:nvGrpSpPr>
            <p:grpSpPr>
              <a:xfrm>
                <a:off x="7708034" y="1158996"/>
                <a:ext cx="1905711" cy="327946"/>
                <a:chOff x="7679430" y="1274815"/>
                <a:chExt cx="1905711" cy="327946"/>
              </a:xfrm>
            </p:grpSpPr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C33FF3A6-431B-AE27-B70C-5EAF4C81D40F}"/>
                    </a:ext>
                  </a:extLst>
                </p:cNvPr>
                <p:cNvSpPr txBox="1"/>
                <p:nvPr/>
              </p:nvSpPr>
              <p:spPr>
                <a:xfrm>
                  <a:off x="8074283" y="1274815"/>
                  <a:ext cx="1510858" cy="303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ts val="26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Interaction</a:t>
                  </a:r>
                </a:p>
              </p:txBody>
            </p:sp>
            <p:pic>
              <p:nvPicPr>
                <p:cNvPr id="57" name="Graphic 56" descr="Checkmark with solid fill">
                  <a:extLst>
                    <a:ext uri="{FF2B5EF4-FFF2-40B4-BE49-F238E27FC236}">
                      <a16:creationId xmlns:a16="http://schemas.microsoft.com/office/drawing/2014/main" id="{5DA941CC-B424-6370-2299-25B65500988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79430" y="1306703"/>
                  <a:ext cx="274320" cy="296058"/>
                </a:xfrm>
                <a:prstGeom prst="rect">
                  <a:avLst/>
                </a:prstGeom>
              </p:spPr>
            </p:pic>
          </p:grp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E5F6BD1B-AE48-A08C-9594-7F72EE65B3A3}"/>
                  </a:ext>
                </a:extLst>
              </p:cNvPr>
              <p:cNvGrpSpPr/>
              <p:nvPr/>
            </p:nvGrpSpPr>
            <p:grpSpPr>
              <a:xfrm>
                <a:off x="7702695" y="2125425"/>
                <a:ext cx="2250816" cy="305106"/>
                <a:chOff x="7618857" y="2412844"/>
                <a:chExt cx="2250816" cy="305106"/>
              </a:xfrm>
            </p:grpSpPr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4350DBD6-32DC-8853-688D-5BCE5A51AA4E}"/>
                    </a:ext>
                  </a:extLst>
                </p:cNvPr>
                <p:cNvSpPr txBox="1"/>
                <p:nvPr/>
              </p:nvSpPr>
              <p:spPr>
                <a:xfrm>
                  <a:off x="8010563" y="2412844"/>
                  <a:ext cx="1859110" cy="303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ts val="26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Outcome-Driven</a:t>
                  </a:r>
                </a:p>
              </p:txBody>
            </p:sp>
            <p:pic>
              <p:nvPicPr>
                <p:cNvPr id="55" name="Graphic 54" descr="Checkmark with solid fill">
                  <a:extLst>
                    <a:ext uri="{FF2B5EF4-FFF2-40B4-BE49-F238E27FC236}">
                      <a16:creationId xmlns:a16="http://schemas.microsoft.com/office/drawing/2014/main" id="{8FE934E2-2845-0BFF-10E4-7A1FB8CB9F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18857" y="2421892"/>
                  <a:ext cx="274320" cy="296058"/>
                </a:xfrm>
                <a:prstGeom prst="rect">
                  <a:avLst/>
                </a:prstGeom>
              </p:spPr>
            </p:pic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7892AEA1-0021-0D3F-10F0-855C67034AA7}"/>
                  </a:ext>
                </a:extLst>
              </p:cNvPr>
              <p:cNvGrpSpPr/>
              <p:nvPr/>
            </p:nvGrpSpPr>
            <p:grpSpPr>
              <a:xfrm>
                <a:off x="7702695" y="1481140"/>
                <a:ext cx="2953602" cy="337731"/>
                <a:chOff x="7586907" y="1730992"/>
                <a:chExt cx="2953602" cy="337731"/>
              </a:xfrm>
            </p:grpSpPr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1EECE5AB-AEAC-8179-DC3B-44A1E91D2B66}"/>
                    </a:ext>
                  </a:extLst>
                </p:cNvPr>
                <p:cNvSpPr txBox="1"/>
                <p:nvPr/>
              </p:nvSpPr>
              <p:spPr>
                <a:xfrm>
                  <a:off x="7962009" y="1730992"/>
                  <a:ext cx="2578500" cy="303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ts val="26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Preparation &amp; Reflection</a:t>
                  </a:r>
                </a:p>
              </p:txBody>
            </p:sp>
            <p:pic>
              <p:nvPicPr>
                <p:cNvPr id="53" name="Graphic 52" descr="Checkmark with solid fill">
                  <a:extLst>
                    <a:ext uri="{FF2B5EF4-FFF2-40B4-BE49-F238E27FC236}">
                      <a16:creationId xmlns:a16="http://schemas.microsoft.com/office/drawing/2014/main" id="{A7043E11-B9A4-2BC2-B00D-7ADCFB23B2D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86907" y="1772665"/>
                  <a:ext cx="274320" cy="296058"/>
                </a:xfrm>
                <a:prstGeom prst="rect">
                  <a:avLst/>
                </a:prstGeom>
              </p:spPr>
            </p:pic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1382C8A7-1F18-2415-D65B-CE5035C0CC41}"/>
                  </a:ext>
                </a:extLst>
              </p:cNvPr>
              <p:cNvGrpSpPr/>
              <p:nvPr/>
            </p:nvGrpSpPr>
            <p:grpSpPr>
              <a:xfrm>
                <a:off x="7702695" y="1803283"/>
                <a:ext cx="2784031" cy="310520"/>
                <a:chOff x="7628940" y="2066384"/>
                <a:chExt cx="2784031" cy="310520"/>
              </a:xfrm>
            </p:grpSpPr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D0230645-CD17-2F58-A890-27D49E262B93}"/>
                    </a:ext>
                  </a:extLst>
                </p:cNvPr>
                <p:cNvSpPr txBox="1"/>
                <p:nvPr/>
              </p:nvSpPr>
              <p:spPr>
                <a:xfrm>
                  <a:off x="8000895" y="2066384"/>
                  <a:ext cx="2412076" cy="303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ts val="26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Classroom-Connected</a:t>
                  </a:r>
                </a:p>
              </p:txBody>
            </p:sp>
            <p:pic>
              <p:nvPicPr>
                <p:cNvPr id="51" name="Graphic 50" descr="Checkmark with solid fill">
                  <a:extLst>
                    <a:ext uri="{FF2B5EF4-FFF2-40B4-BE49-F238E27FC236}">
                      <a16:creationId xmlns:a16="http://schemas.microsoft.com/office/drawing/2014/main" id="{1ABDAFE9-89E0-476D-02B0-3BF45FC0CC0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28940" y="2080846"/>
                  <a:ext cx="274320" cy="296058"/>
                </a:xfrm>
                <a:prstGeom prst="rect">
                  <a:avLst/>
                </a:prstGeom>
              </p:spPr>
            </p:pic>
          </p:grp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B525BF5-726A-CD8A-9866-970F987906DA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142452" y="2338635"/>
              <a:ext cx="2707577" cy="7591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Standards of</a:t>
              </a:r>
              <a:b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High Quality 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WBL:</a:t>
              </a:r>
            </a:p>
          </p:txBody>
        </p:sp>
        <p:pic>
          <p:nvPicPr>
            <p:cNvPr id="45" name="Picture 44" descr="A group of people sitting in chairs&#10;&#10;Description automatically generated">
              <a:extLst>
                <a:ext uri="{FF2B5EF4-FFF2-40B4-BE49-F238E27FC236}">
                  <a16:creationId xmlns:a16="http://schemas.microsoft.com/office/drawing/2014/main" id="{3D333929-B422-1E21-0503-99B31AF86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077" y="4928865"/>
              <a:ext cx="2209131" cy="2083028"/>
            </a:xfrm>
            <a:prstGeom prst="ellipse">
              <a:avLst/>
            </a:prstGeom>
            <a:solidFill>
              <a:srgbClr val="005480"/>
            </a:solidFill>
            <a:ln w="76200">
              <a:solidFill>
                <a:srgbClr val="7030A0"/>
              </a:solidFill>
            </a:ln>
            <a:effectLst/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F57E807-8EAF-6794-03BE-EBAFA5C1154D}"/>
              </a:ext>
            </a:extLst>
          </p:cNvPr>
          <p:cNvGrpSpPr/>
          <p:nvPr/>
        </p:nvGrpSpPr>
        <p:grpSpPr>
          <a:xfrm>
            <a:off x="3684850" y="1112273"/>
            <a:ext cx="7965088" cy="5590742"/>
            <a:chOff x="3753093" y="1439388"/>
            <a:chExt cx="7965088" cy="5590742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369433D2-DA1A-2ABA-DC8B-68258671E76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753093" y="1823145"/>
              <a:ext cx="7965088" cy="5206985"/>
              <a:chOff x="2445951" y="1503084"/>
              <a:chExt cx="8588806" cy="5614727"/>
            </a:xfrm>
          </p:grpSpPr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DEB93BA8-A898-2965-10C2-7C9B3A2380B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445951" y="1503084"/>
                <a:ext cx="8588806" cy="5614727"/>
                <a:chOff x="1768350" y="1612107"/>
                <a:chExt cx="8828406" cy="5771356"/>
              </a:xfrm>
            </p:grpSpPr>
            <p:grpSp>
              <p:nvGrpSpPr>
                <p:cNvPr id="89" name="object 6">
                  <a:extLst>
                    <a:ext uri="{FF2B5EF4-FFF2-40B4-BE49-F238E27FC236}">
                      <a16:creationId xmlns:a16="http://schemas.microsoft.com/office/drawing/2014/main" id="{587CA939-B276-FC3D-A615-CFA0D85024B5}"/>
                    </a:ext>
                  </a:extLst>
                </p:cNvPr>
                <p:cNvGrpSpPr/>
                <p:nvPr/>
              </p:nvGrpSpPr>
              <p:grpSpPr>
                <a:xfrm>
                  <a:off x="2333385" y="2340936"/>
                  <a:ext cx="7390002" cy="3553057"/>
                  <a:chOff x="2333384" y="1998037"/>
                  <a:chExt cx="7390002" cy="3553059"/>
                </a:xfrm>
              </p:grpSpPr>
              <p:pic>
                <p:nvPicPr>
                  <p:cNvPr id="115" name="object 7">
                    <a:extLst>
                      <a:ext uri="{FF2B5EF4-FFF2-40B4-BE49-F238E27FC236}">
                        <a16:creationId xmlns:a16="http://schemas.microsoft.com/office/drawing/2014/main" id="{DE459234-E895-0B56-DAE9-22B73B8EC1C1}"/>
                      </a:ext>
                    </a:extLst>
                  </p:cNvPr>
                  <p:cNvPicPr/>
                  <p:nvPr/>
                </p:nvPicPr>
                <p:blipFill>
                  <a:blip r:embed="rId5" cstate="print"/>
                  <a:stretch>
                    <a:fillRect/>
                  </a:stretch>
                </p:blipFill>
                <p:spPr>
                  <a:xfrm>
                    <a:off x="2379698" y="3373749"/>
                    <a:ext cx="685593" cy="685798"/>
                  </a:xfrm>
                  <a:prstGeom prst="rect">
                    <a:avLst/>
                  </a:prstGeom>
                </p:spPr>
              </p:pic>
              <p:pic>
                <p:nvPicPr>
                  <p:cNvPr id="116" name="object 8">
                    <a:extLst>
                      <a:ext uri="{FF2B5EF4-FFF2-40B4-BE49-F238E27FC236}">
                        <a16:creationId xmlns:a16="http://schemas.microsoft.com/office/drawing/2014/main" id="{76105596-CEB5-D1E9-E31C-C79A91841F3D}"/>
                      </a:ext>
                    </a:extLst>
                  </p:cNvPr>
                  <p:cNvPicPr/>
                  <p:nvPr/>
                </p:nvPicPr>
                <p:blipFill>
                  <a:blip r:embed="rId6" cstate="print"/>
                  <a:stretch>
                    <a:fillRect/>
                  </a:stretch>
                </p:blipFill>
                <p:spPr>
                  <a:xfrm>
                    <a:off x="2333384" y="2112834"/>
                    <a:ext cx="685593" cy="685791"/>
                  </a:xfrm>
                  <a:prstGeom prst="rect">
                    <a:avLst/>
                  </a:prstGeom>
                </p:spPr>
              </p:pic>
              <p:pic>
                <p:nvPicPr>
                  <p:cNvPr id="117" name="object 9">
                    <a:extLst>
                      <a:ext uri="{FF2B5EF4-FFF2-40B4-BE49-F238E27FC236}">
                        <a16:creationId xmlns:a16="http://schemas.microsoft.com/office/drawing/2014/main" id="{FF06E126-EA7D-1D08-15EF-A079D972ACBF}"/>
                      </a:ext>
                    </a:extLst>
                  </p:cNvPr>
                  <p:cNvPicPr/>
                  <p:nvPr/>
                </p:nvPicPr>
                <p:blipFill>
                  <a:blip r:embed="rId7" cstate="print"/>
                  <a:stretch>
                    <a:fillRect/>
                  </a:stretch>
                </p:blipFill>
                <p:spPr>
                  <a:xfrm>
                    <a:off x="6828689" y="2050821"/>
                    <a:ext cx="685797" cy="685791"/>
                  </a:xfrm>
                  <a:prstGeom prst="rect">
                    <a:avLst/>
                  </a:prstGeom>
                </p:spPr>
              </p:pic>
              <p:pic>
                <p:nvPicPr>
                  <p:cNvPr id="118" name="object 10">
                    <a:extLst>
                      <a:ext uri="{FF2B5EF4-FFF2-40B4-BE49-F238E27FC236}">
                        <a16:creationId xmlns:a16="http://schemas.microsoft.com/office/drawing/2014/main" id="{4F555F0C-1513-F408-ABD1-C0E9F93EB1F3}"/>
                      </a:ext>
                    </a:extLst>
                  </p:cNvPr>
                  <p:cNvPicPr/>
                  <p:nvPr/>
                </p:nvPicPr>
                <p:blipFill>
                  <a:blip r:embed="rId8" cstate="print"/>
                  <a:stretch>
                    <a:fillRect/>
                  </a:stretch>
                </p:blipFill>
                <p:spPr>
                  <a:xfrm>
                    <a:off x="9037587" y="1998037"/>
                    <a:ext cx="685798" cy="685789"/>
                  </a:xfrm>
                  <a:prstGeom prst="rect">
                    <a:avLst/>
                  </a:prstGeom>
                </p:spPr>
              </p:pic>
              <p:pic>
                <p:nvPicPr>
                  <p:cNvPr id="119" name="object 11">
                    <a:extLst>
                      <a:ext uri="{FF2B5EF4-FFF2-40B4-BE49-F238E27FC236}">
                        <a16:creationId xmlns:a16="http://schemas.microsoft.com/office/drawing/2014/main" id="{5C6F2549-5526-E21D-D7F5-227F88F380AD}"/>
                      </a:ext>
                    </a:extLst>
                  </p:cNvPr>
                  <p:cNvPicPr/>
                  <p:nvPr/>
                </p:nvPicPr>
                <p:blipFill>
                  <a:blip r:embed="rId9" cstate="print"/>
                  <a:stretch>
                    <a:fillRect/>
                  </a:stretch>
                </p:blipFill>
                <p:spPr>
                  <a:xfrm>
                    <a:off x="4506138" y="2050821"/>
                    <a:ext cx="685799" cy="685791"/>
                  </a:xfrm>
                  <a:prstGeom prst="rect">
                    <a:avLst/>
                  </a:prstGeom>
                </p:spPr>
              </p:pic>
              <p:pic>
                <p:nvPicPr>
                  <p:cNvPr id="120" name="object 12">
                    <a:extLst>
                      <a:ext uri="{FF2B5EF4-FFF2-40B4-BE49-F238E27FC236}">
                        <a16:creationId xmlns:a16="http://schemas.microsoft.com/office/drawing/2014/main" id="{3251B00F-D16F-D8FD-D9E9-F64C1E27F75C}"/>
                      </a:ext>
                    </a:extLst>
                  </p:cNvPr>
                  <p:cNvPicPr/>
                  <p:nvPr/>
                </p:nvPicPr>
                <p:blipFill>
                  <a:blip r:embed="rId10" cstate="print"/>
                  <a:stretch>
                    <a:fillRect/>
                  </a:stretch>
                </p:blipFill>
                <p:spPr>
                  <a:xfrm>
                    <a:off x="9037587" y="2996471"/>
                    <a:ext cx="685799" cy="685799"/>
                  </a:xfrm>
                  <a:prstGeom prst="rect">
                    <a:avLst/>
                  </a:prstGeom>
                </p:spPr>
              </p:pic>
              <p:pic>
                <p:nvPicPr>
                  <p:cNvPr id="121" name="object 13">
                    <a:extLst>
                      <a:ext uri="{FF2B5EF4-FFF2-40B4-BE49-F238E27FC236}">
                        <a16:creationId xmlns:a16="http://schemas.microsoft.com/office/drawing/2014/main" id="{53C6B935-E21E-A7EE-9B22-56E54066021E}"/>
                      </a:ext>
                    </a:extLst>
                  </p:cNvPr>
                  <p:cNvPicPr/>
                  <p:nvPr/>
                </p:nvPicPr>
                <p:blipFill>
                  <a:blip r:embed="rId11" cstate="print"/>
                  <a:stretch>
                    <a:fillRect/>
                  </a:stretch>
                </p:blipFill>
                <p:spPr>
                  <a:xfrm>
                    <a:off x="9037693" y="4865307"/>
                    <a:ext cx="685591" cy="685789"/>
                  </a:xfrm>
                  <a:prstGeom prst="rect">
                    <a:avLst/>
                  </a:prstGeom>
                </p:spPr>
              </p:pic>
              <p:pic>
                <p:nvPicPr>
                  <p:cNvPr id="122" name="object 14">
                    <a:extLst>
                      <a:ext uri="{FF2B5EF4-FFF2-40B4-BE49-F238E27FC236}">
                        <a16:creationId xmlns:a16="http://schemas.microsoft.com/office/drawing/2014/main" id="{D3380E10-4F8C-9706-6DE4-9431DFE2FAF3}"/>
                      </a:ext>
                    </a:extLst>
                  </p:cNvPr>
                  <p:cNvPicPr/>
                  <p:nvPr/>
                </p:nvPicPr>
                <p:blipFill>
                  <a:blip r:embed="rId12" cstate="print"/>
                  <a:stretch>
                    <a:fillRect/>
                  </a:stretch>
                </p:blipFill>
                <p:spPr>
                  <a:xfrm>
                    <a:off x="5633644" y="2032347"/>
                    <a:ext cx="685590" cy="685791"/>
                  </a:xfrm>
                  <a:prstGeom prst="rect">
                    <a:avLst/>
                  </a:prstGeom>
                </p:spPr>
              </p:pic>
              <p:pic>
                <p:nvPicPr>
                  <p:cNvPr id="123" name="object 15">
                    <a:extLst>
                      <a:ext uri="{FF2B5EF4-FFF2-40B4-BE49-F238E27FC236}">
                        <a16:creationId xmlns:a16="http://schemas.microsoft.com/office/drawing/2014/main" id="{AE4B77E6-79D3-371D-002A-FDFA20A0E138}"/>
                      </a:ext>
                    </a:extLst>
                  </p:cNvPr>
                  <p:cNvPicPr/>
                  <p:nvPr/>
                </p:nvPicPr>
                <p:blipFill>
                  <a:blip r:embed="rId13" cstate="print"/>
                  <a:stretch>
                    <a:fillRect/>
                  </a:stretch>
                </p:blipFill>
                <p:spPr>
                  <a:xfrm>
                    <a:off x="4849141" y="4754967"/>
                    <a:ext cx="685592" cy="685796"/>
                  </a:xfrm>
                  <a:prstGeom prst="rect">
                    <a:avLst/>
                  </a:prstGeom>
                </p:spPr>
              </p:pic>
              <p:pic>
                <p:nvPicPr>
                  <p:cNvPr id="124" name="object 16">
                    <a:extLst>
                      <a:ext uri="{FF2B5EF4-FFF2-40B4-BE49-F238E27FC236}">
                        <a16:creationId xmlns:a16="http://schemas.microsoft.com/office/drawing/2014/main" id="{E6C93D14-9955-EE5D-F02B-4E014DFFF540}"/>
                      </a:ext>
                    </a:extLst>
                  </p:cNvPr>
                  <p:cNvPicPr/>
                  <p:nvPr/>
                </p:nvPicPr>
                <p:blipFill>
                  <a:blip r:embed="rId14" cstate="print"/>
                  <a:stretch>
                    <a:fillRect/>
                  </a:stretch>
                </p:blipFill>
                <p:spPr>
                  <a:xfrm>
                    <a:off x="4887950" y="3387346"/>
                    <a:ext cx="685584" cy="685798"/>
                  </a:xfrm>
                  <a:prstGeom prst="rect">
                    <a:avLst/>
                  </a:prstGeom>
                </p:spPr>
              </p:pic>
              <p:pic>
                <p:nvPicPr>
                  <p:cNvPr id="125" name="object 17">
                    <a:extLst>
                      <a:ext uri="{FF2B5EF4-FFF2-40B4-BE49-F238E27FC236}">
                        <a16:creationId xmlns:a16="http://schemas.microsoft.com/office/drawing/2014/main" id="{D8B8FC56-A8C1-3879-A8C5-87253549C082}"/>
                      </a:ext>
                    </a:extLst>
                  </p:cNvPr>
                  <p:cNvPicPr/>
                  <p:nvPr/>
                </p:nvPicPr>
                <p:blipFill>
                  <a:blip r:embed="rId15" cstate="print"/>
                  <a:stretch>
                    <a:fillRect/>
                  </a:stretch>
                </p:blipFill>
                <p:spPr>
                  <a:xfrm>
                    <a:off x="2379698" y="4767597"/>
                    <a:ext cx="685796" cy="685791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90" name="object 18">
                  <a:extLst>
                    <a:ext uri="{FF2B5EF4-FFF2-40B4-BE49-F238E27FC236}">
                      <a16:creationId xmlns:a16="http://schemas.microsoft.com/office/drawing/2014/main" id="{0D686981-669C-B360-5970-F995D9B6E942}"/>
                    </a:ext>
                  </a:extLst>
                </p:cNvPr>
                <p:cNvSpPr txBox="1"/>
                <p:nvPr/>
              </p:nvSpPr>
              <p:spPr>
                <a:xfrm>
                  <a:off x="2139055" y="3176406"/>
                  <a:ext cx="1255775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Guest</a:t>
                  </a:r>
                  <a:r>
                    <a:rPr kumimoji="0" sz="1350" b="0" i="0" u="none" strike="noStrike" kern="1200" cap="none" spc="-35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Speaker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1" name="object 19">
                  <a:extLst>
                    <a:ext uri="{FF2B5EF4-FFF2-40B4-BE49-F238E27FC236}">
                      <a16:creationId xmlns:a16="http://schemas.microsoft.com/office/drawing/2014/main" id="{3584ECD4-EBAE-ADD4-4E87-808EB4B72ACB}"/>
                    </a:ext>
                  </a:extLst>
                </p:cNvPr>
                <p:cNvSpPr txBox="1"/>
                <p:nvPr/>
              </p:nvSpPr>
              <p:spPr>
                <a:xfrm>
                  <a:off x="2268367" y="4411507"/>
                  <a:ext cx="1067435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Career</a:t>
                  </a:r>
                  <a:r>
                    <a:rPr kumimoji="0" sz="1350" b="0" i="0" u="none" strike="noStrike" kern="1200" cap="none" spc="-35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2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Fair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2" name="object 20">
                  <a:extLst>
                    <a:ext uri="{FF2B5EF4-FFF2-40B4-BE49-F238E27FC236}">
                      <a16:creationId xmlns:a16="http://schemas.microsoft.com/office/drawing/2014/main" id="{E908B248-297D-1223-F0A8-D7BC036AD1A5}"/>
                    </a:ext>
                  </a:extLst>
                </p:cNvPr>
                <p:cNvSpPr txBox="1"/>
                <p:nvPr/>
              </p:nvSpPr>
              <p:spPr>
                <a:xfrm>
                  <a:off x="2128702" y="5871155"/>
                  <a:ext cx="1223454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Worksite</a:t>
                  </a:r>
                  <a:r>
                    <a:rPr kumimoji="0" sz="1350" b="0" i="0" u="none" strike="noStrike" kern="1200" cap="none" spc="-85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2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Tour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3" name="object 21">
                  <a:extLst>
                    <a:ext uri="{FF2B5EF4-FFF2-40B4-BE49-F238E27FC236}">
                      <a16:creationId xmlns:a16="http://schemas.microsoft.com/office/drawing/2014/main" id="{D5209EE6-FB5F-969D-D6E4-9670AEE21D3A}"/>
                    </a:ext>
                  </a:extLst>
                </p:cNvPr>
                <p:cNvSpPr txBox="1"/>
                <p:nvPr/>
              </p:nvSpPr>
              <p:spPr>
                <a:xfrm>
                  <a:off x="6690606" y="3116299"/>
                  <a:ext cx="1245816" cy="475458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65100" marR="5080" lvl="0" indent="-153035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Informational Interview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4" name="object 22">
                  <a:extLst>
                    <a:ext uri="{FF2B5EF4-FFF2-40B4-BE49-F238E27FC236}">
                      <a16:creationId xmlns:a16="http://schemas.microsoft.com/office/drawing/2014/main" id="{26B72565-FEDD-EF00-35A6-238EE8E09868}"/>
                    </a:ext>
                  </a:extLst>
                </p:cNvPr>
                <p:cNvSpPr txBox="1"/>
                <p:nvPr/>
              </p:nvSpPr>
              <p:spPr>
                <a:xfrm>
                  <a:off x="4353312" y="3114393"/>
                  <a:ext cx="1280333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Job</a:t>
                  </a:r>
                  <a:r>
                    <a:rPr kumimoji="0" sz="1350" b="0" i="0" u="none" strike="noStrike" kern="1200" cap="none" spc="-25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Shadow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5" name="object 23">
                  <a:extLst>
                    <a:ext uri="{FF2B5EF4-FFF2-40B4-BE49-F238E27FC236}">
                      <a16:creationId xmlns:a16="http://schemas.microsoft.com/office/drawing/2014/main" id="{525A2211-EBC2-DED9-9680-D9C66348905C}"/>
                    </a:ext>
                  </a:extLst>
                </p:cNvPr>
                <p:cNvSpPr txBox="1"/>
                <p:nvPr/>
              </p:nvSpPr>
              <p:spPr>
                <a:xfrm>
                  <a:off x="5607649" y="3095917"/>
                  <a:ext cx="968854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Mentorship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6" name="object 24">
                  <a:extLst>
                    <a:ext uri="{FF2B5EF4-FFF2-40B4-BE49-F238E27FC236}">
                      <a16:creationId xmlns:a16="http://schemas.microsoft.com/office/drawing/2014/main" id="{BAAC0F57-8386-0118-F58D-0B071F1DFF01}"/>
                    </a:ext>
                  </a:extLst>
                </p:cNvPr>
                <p:cNvSpPr txBox="1"/>
                <p:nvPr/>
              </p:nvSpPr>
              <p:spPr>
                <a:xfrm>
                  <a:off x="4458879" y="4425102"/>
                  <a:ext cx="1660981" cy="475458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39065" marR="5080" lvl="0" indent="-12700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Resume</a:t>
                  </a:r>
                  <a:r>
                    <a:rPr kumimoji="0" sz="1350" b="0" i="0" u="none" strike="noStrike" kern="1200" cap="none" spc="-55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Coaching/ </a:t>
                  </a: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Review</a:t>
                  </a:r>
                  <a:r>
                    <a:rPr kumimoji="0" sz="1350" b="0" i="0" u="none" strike="noStrike" kern="1200" cap="none" spc="-5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Session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7" name="object 25">
                  <a:extLst>
                    <a:ext uri="{FF2B5EF4-FFF2-40B4-BE49-F238E27FC236}">
                      <a16:creationId xmlns:a16="http://schemas.microsoft.com/office/drawing/2014/main" id="{5C7915D2-FF53-D4D3-F529-18306515BEBD}"/>
                    </a:ext>
                  </a:extLst>
                </p:cNvPr>
                <p:cNvSpPr txBox="1"/>
                <p:nvPr/>
              </p:nvSpPr>
              <p:spPr>
                <a:xfrm>
                  <a:off x="4579858" y="5846184"/>
                  <a:ext cx="1378192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Mock</a:t>
                  </a:r>
                  <a:r>
                    <a:rPr kumimoji="0" sz="1350" b="0" i="0" u="none" strike="noStrike" kern="1200" cap="none" spc="-2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Interview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8" name="object 26">
                  <a:extLst>
                    <a:ext uri="{FF2B5EF4-FFF2-40B4-BE49-F238E27FC236}">
                      <a16:creationId xmlns:a16="http://schemas.microsoft.com/office/drawing/2014/main" id="{2D39F70A-F482-32C6-9444-586155B64907}"/>
                    </a:ext>
                  </a:extLst>
                </p:cNvPr>
                <p:cNvSpPr txBox="1"/>
                <p:nvPr/>
              </p:nvSpPr>
              <p:spPr>
                <a:xfrm>
                  <a:off x="8965667" y="3061606"/>
                  <a:ext cx="980503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Internship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9" name="object 27">
                  <a:extLst>
                    <a:ext uri="{FF2B5EF4-FFF2-40B4-BE49-F238E27FC236}">
                      <a16:creationId xmlns:a16="http://schemas.microsoft.com/office/drawing/2014/main" id="{67533FDC-75E3-8B53-C2C5-8E8CE3EA50D1}"/>
                    </a:ext>
                  </a:extLst>
                </p:cNvPr>
                <p:cNvSpPr txBox="1"/>
                <p:nvPr/>
              </p:nvSpPr>
              <p:spPr>
                <a:xfrm>
                  <a:off x="9023299" y="3988514"/>
                  <a:ext cx="797560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Clinicals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0" name="object 28">
                  <a:extLst>
                    <a:ext uri="{FF2B5EF4-FFF2-40B4-BE49-F238E27FC236}">
                      <a16:creationId xmlns:a16="http://schemas.microsoft.com/office/drawing/2014/main" id="{9DF41FB3-6509-F687-8613-319A5ABB6760}"/>
                    </a:ext>
                  </a:extLst>
                </p:cNvPr>
                <p:cNvSpPr txBox="1"/>
                <p:nvPr/>
              </p:nvSpPr>
              <p:spPr>
                <a:xfrm>
                  <a:off x="8764178" y="5893972"/>
                  <a:ext cx="1408668" cy="475458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5080" lvl="0" indent="24511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Mentored </a:t>
                  </a: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Industry</a:t>
                  </a:r>
                  <a:r>
                    <a:rPr kumimoji="0" sz="1350" b="0" i="0" u="none" strike="noStrike" kern="1200" cap="none" spc="-5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Project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C3882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1" name="object 29">
                  <a:extLst>
                    <a:ext uri="{FF2B5EF4-FFF2-40B4-BE49-F238E27FC236}">
                      <a16:creationId xmlns:a16="http://schemas.microsoft.com/office/drawing/2014/main" id="{DC89D443-9DF0-3AC5-1E6B-22B3DE2BB5A5}"/>
                    </a:ext>
                  </a:extLst>
                </p:cNvPr>
                <p:cNvSpPr txBox="1"/>
                <p:nvPr/>
              </p:nvSpPr>
              <p:spPr>
                <a:xfrm>
                  <a:off x="6431338" y="4417704"/>
                  <a:ext cx="1445884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Skills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Workshop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2" name="object 30">
                  <a:extLst>
                    <a:ext uri="{FF2B5EF4-FFF2-40B4-BE49-F238E27FC236}">
                      <a16:creationId xmlns:a16="http://schemas.microsoft.com/office/drawing/2014/main" id="{C971EEDE-45D5-F294-5562-3E69FF1A068D}"/>
                    </a:ext>
                  </a:extLst>
                </p:cNvPr>
                <p:cNvSpPr txBox="1"/>
                <p:nvPr/>
              </p:nvSpPr>
              <p:spPr>
                <a:xfrm>
                  <a:off x="6149831" y="5783660"/>
                  <a:ext cx="1786590" cy="475458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525780" marR="5080" lvl="0" indent="-513715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Partner</a:t>
                  </a:r>
                  <a:r>
                    <a:rPr kumimoji="0" lang="en-US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Engagement Project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C3882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3" name="object 31">
                  <a:extLst>
                    <a:ext uri="{FF2B5EF4-FFF2-40B4-BE49-F238E27FC236}">
                      <a16:creationId xmlns:a16="http://schemas.microsoft.com/office/drawing/2014/main" id="{65914AF1-E7C9-52E5-6B13-5161457993AA}"/>
                    </a:ext>
                  </a:extLst>
                </p:cNvPr>
                <p:cNvSpPr txBox="1"/>
                <p:nvPr/>
              </p:nvSpPr>
              <p:spPr>
                <a:xfrm>
                  <a:off x="8802410" y="4974832"/>
                  <a:ext cx="1281007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Apprenticeship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grpSp>
              <p:nvGrpSpPr>
                <p:cNvPr id="104" name="object 32">
                  <a:extLst>
                    <a:ext uri="{FF2B5EF4-FFF2-40B4-BE49-F238E27FC236}">
                      <a16:creationId xmlns:a16="http://schemas.microsoft.com/office/drawing/2014/main" id="{3226D253-BF54-562B-A20A-9F99018DEE1C}"/>
                    </a:ext>
                  </a:extLst>
                </p:cNvPr>
                <p:cNvGrpSpPr/>
                <p:nvPr/>
              </p:nvGrpSpPr>
              <p:grpSpPr>
                <a:xfrm>
                  <a:off x="1768350" y="1612107"/>
                  <a:ext cx="8828406" cy="5771356"/>
                  <a:chOff x="1768350" y="1269208"/>
                  <a:chExt cx="8828405" cy="5771359"/>
                </a:xfrm>
              </p:grpSpPr>
              <p:pic>
                <p:nvPicPr>
                  <p:cNvPr id="108" name="object 33">
                    <a:extLst>
                      <a:ext uri="{FF2B5EF4-FFF2-40B4-BE49-F238E27FC236}">
                        <a16:creationId xmlns:a16="http://schemas.microsoft.com/office/drawing/2014/main" id="{BD65F886-E569-12B4-B9E4-8BA02C9DCA0F}"/>
                      </a:ext>
                    </a:extLst>
                  </p:cNvPr>
                  <p:cNvPicPr/>
                  <p:nvPr/>
                </p:nvPicPr>
                <p:blipFill>
                  <a:blip r:embed="rId16" cstate="print"/>
                  <a:stretch>
                    <a:fillRect/>
                  </a:stretch>
                </p:blipFill>
                <p:spPr>
                  <a:xfrm>
                    <a:off x="9037693" y="4017201"/>
                    <a:ext cx="685591" cy="685799"/>
                  </a:xfrm>
                  <a:prstGeom prst="rect">
                    <a:avLst/>
                  </a:prstGeom>
                </p:spPr>
              </p:pic>
              <p:pic>
                <p:nvPicPr>
                  <p:cNvPr id="109" name="object 34">
                    <a:extLst>
                      <a:ext uri="{FF2B5EF4-FFF2-40B4-BE49-F238E27FC236}">
                        <a16:creationId xmlns:a16="http://schemas.microsoft.com/office/drawing/2014/main" id="{D5F7EBCE-57EC-6045-6846-74A788D1AE39}"/>
                      </a:ext>
                    </a:extLst>
                  </p:cNvPr>
                  <p:cNvPicPr/>
                  <p:nvPr/>
                </p:nvPicPr>
                <p:blipFill>
                  <a:blip r:embed="rId17" cstate="print"/>
                  <a:stretch>
                    <a:fillRect/>
                  </a:stretch>
                </p:blipFill>
                <p:spPr>
                  <a:xfrm>
                    <a:off x="6645031" y="4692443"/>
                    <a:ext cx="685594" cy="685796"/>
                  </a:xfrm>
                  <a:prstGeom prst="rect">
                    <a:avLst/>
                  </a:prstGeom>
                </p:spPr>
              </p:pic>
              <p:pic>
                <p:nvPicPr>
                  <p:cNvPr id="110" name="object 35">
                    <a:extLst>
                      <a:ext uri="{FF2B5EF4-FFF2-40B4-BE49-F238E27FC236}">
                        <a16:creationId xmlns:a16="http://schemas.microsoft.com/office/drawing/2014/main" id="{F6881FB3-C6E6-076B-15F2-8C48B124DD2E}"/>
                      </a:ext>
                    </a:extLst>
                  </p:cNvPr>
                  <p:cNvPicPr/>
                  <p:nvPr/>
                </p:nvPicPr>
                <p:blipFill>
                  <a:blip r:embed="rId18" cstate="print"/>
                  <a:stretch>
                    <a:fillRect/>
                  </a:stretch>
                </p:blipFill>
                <p:spPr>
                  <a:xfrm>
                    <a:off x="6690605" y="3379947"/>
                    <a:ext cx="685594" cy="685798"/>
                  </a:xfrm>
                  <a:prstGeom prst="rect">
                    <a:avLst/>
                  </a:prstGeom>
                </p:spPr>
              </p:pic>
              <p:sp>
                <p:nvSpPr>
                  <p:cNvPr id="111" name="object 36">
                    <a:extLst>
                      <a:ext uri="{FF2B5EF4-FFF2-40B4-BE49-F238E27FC236}">
                        <a16:creationId xmlns:a16="http://schemas.microsoft.com/office/drawing/2014/main" id="{49A4E13E-8618-CD4A-F879-6FD13F8D26C7}"/>
                      </a:ext>
                    </a:extLst>
                  </p:cNvPr>
                  <p:cNvSpPr/>
                  <p:nvPr/>
                </p:nvSpPr>
                <p:spPr>
                  <a:xfrm>
                    <a:off x="1768350" y="1269208"/>
                    <a:ext cx="1917064" cy="4987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17064" h="4987925">
                        <a:moveTo>
                          <a:pt x="1916785" y="319468"/>
                        </a:moveTo>
                        <a:lnTo>
                          <a:pt x="1913321" y="272258"/>
                        </a:lnTo>
                        <a:lnTo>
                          <a:pt x="1903259" y="227200"/>
                        </a:lnTo>
                        <a:lnTo>
                          <a:pt x="1887093" y="184787"/>
                        </a:lnTo>
                        <a:lnTo>
                          <a:pt x="1865318" y="145513"/>
                        </a:lnTo>
                        <a:lnTo>
                          <a:pt x="1838426" y="109872"/>
                        </a:lnTo>
                        <a:lnTo>
                          <a:pt x="1806913" y="78359"/>
                        </a:lnTo>
                        <a:lnTo>
                          <a:pt x="1771272" y="51467"/>
                        </a:lnTo>
                        <a:lnTo>
                          <a:pt x="1731998" y="29691"/>
                        </a:lnTo>
                        <a:lnTo>
                          <a:pt x="1689585" y="13525"/>
                        </a:lnTo>
                        <a:lnTo>
                          <a:pt x="1644526" y="3463"/>
                        </a:lnTo>
                        <a:lnTo>
                          <a:pt x="1597317" y="0"/>
                        </a:lnTo>
                        <a:lnTo>
                          <a:pt x="319481" y="0"/>
                        </a:lnTo>
                        <a:lnTo>
                          <a:pt x="272271" y="3463"/>
                        </a:lnTo>
                        <a:lnTo>
                          <a:pt x="227212" y="13525"/>
                        </a:lnTo>
                        <a:lnTo>
                          <a:pt x="184797" y="29691"/>
                        </a:lnTo>
                        <a:lnTo>
                          <a:pt x="145521" y="51467"/>
                        </a:lnTo>
                        <a:lnTo>
                          <a:pt x="109879" y="78359"/>
                        </a:lnTo>
                        <a:lnTo>
                          <a:pt x="78364" y="109872"/>
                        </a:lnTo>
                        <a:lnTo>
                          <a:pt x="51471" y="145513"/>
                        </a:lnTo>
                        <a:lnTo>
                          <a:pt x="29693" y="184787"/>
                        </a:lnTo>
                        <a:lnTo>
                          <a:pt x="13526" y="227200"/>
                        </a:lnTo>
                        <a:lnTo>
                          <a:pt x="3464" y="272258"/>
                        </a:lnTo>
                        <a:lnTo>
                          <a:pt x="0" y="319468"/>
                        </a:lnTo>
                        <a:lnTo>
                          <a:pt x="0" y="4668240"/>
                        </a:lnTo>
                        <a:lnTo>
                          <a:pt x="3464" y="4715450"/>
                        </a:lnTo>
                        <a:lnTo>
                          <a:pt x="13526" y="4760508"/>
                        </a:lnTo>
                        <a:lnTo>
                          <a:pt x="29693" y="4802921"/>
                        </a:lnTo>
                        <a:lnTo>
                          <a:pt x="51471" y="4842196"/>
                        </a:lnTo>
                        <a:lnTo>
                          <a:pt x="78364" y="4877836"/>
                        </a:lnTo>
                        <a:lnTo>
                          <a:pt x="109879" y="4909350"/>
                        </a:lnTo>
                        <a:lnTo>
                          <a:pt x="145521" y="4936241"/>
                        </a:lnTo>
                        <a:lnTo>
                          <a:pt x="184797" y="4958017"/>
                        </a:lnTo>
                        <a:lnTo>
                          <a:pt x="227212" y="4974183"/>
                        </a:lnTo>
                        <a:lnTo>
                          <a:pt x="272271" y="4984245"/>
                        </a:lnTo>
                        <a:lnTo>
                          <a:pt x="319481" y="4987709"/>
                        </a:lnTo>
                        <a:lnTo>
                          <a:pt x="1597317" y="4987709"/>
                        </a:lnTo>
                        <a:lnTo>
                          <a:pt x="1644526" y="4984245"/>
                        </a:lnTo>
                        <a:lnTo>
                          <a:pt x="1689585" y="4974183"/>
                        </a:lnTo>
                        <a:lnTo>
                          <a:pt x="1731998" y="4958017"/>
                        </a:lnTo>
                        <a:lnTo>
                          <a:pt x="1771272" y="4936241"/>
                        </a:lnTo>
                        <a:lnTo>
                          <a:pt x="1806913" y="4909350"/>
                        </a:lnTo>
                        <a:lnTo>
                          <a:pt x="1838426" y="4877836"/>
                        </a:lnTo>
                        <a:lnTo>
                          <a:pt x="1865318" y="4842196"/>
                        </a:lnTo>
                        <a:lnTo>
                          <a:pt x="1887093" y="4802921"/>
                        </a:lnTo>
                        <a:lnTo>
                          <a:pt x="1903259" y="4760508"/>
                        </a:lnTo>
                        <a:lnTo>
                          <a:pt x="1913321" y="4715450"/>
                        </a:lnTo>
                        <a:lnTo>
                          <a:pt x="1916785" y="4668240"/>
                        </a:lnTo>
                        <a:lnTo>
                          <a:pt x="1916785" y="319468"/>
                        </a:lnTo>
                        <a:close/>
                      </a:path>
                    </a:pathLst>
                  </a:custGeom>
                  <a:ln w="38100">
                    <a:solidFill>
                      <a:srgbClr val="7030A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2" name="object 37">
                    <a:extLst>
                      <a:ext uri="{FF2B5EF4-FFF2-40B4-BE49-F238E27FC236}">
                        <a16:creationId xmlns:a16="http://schemas.microsoft.com/office/drawing/2014/main" id="{93CEA304-83D5-14B4-FB03-010DB3149691}"/>
                      </a:ext>
                    </a:extLst>
                  </p:cNvPr>
                  <p:cNvSpPr/>
                  <p:nvPr/>
                </p:nvSpPr>
                <p:spPr>
                  <a:xfrm>
                    <a:off x="8422094" y="1269208"/>
                    <a:ext cx="1917064" cy="4987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17065" h="4987925">
                        <a:moveTo>
                          <a:pt x="1916785" y="319468"/>
                        </a:moveTo>
                        <a:lnTo>
                          <a:pt x="1913321" y="272258"/>
                        </a:lnTo>
                        <a:lnTo>
                          <a:pt x="1903259" y="227200"/>
                        </a:lnTo>
                        <a:lnTo>
                          <a:pt x="1887093" y="184787"/>
                        </a:lnTo>
                        <a:lnTo>
                          <a:pt x="1865318" y="145513"/>
                        </a:lnTo>
                        <a:lnTo>
                          <a:pt x="1838426" y="109872"/>
                        </a:lnTo>
                        <a:lnTo>
                          <a:pt x="1806913" y="78359"/>
                        </a:lnTo>
                        <a:lnTo>
                          <a:pt x="1771272" y="51467"/>
                        </a:lnTo>
                        <a:lnTo>
                          <a:pt x="1731998" y="29691"/>
                        </a:lnTo>
                        <a:lnTo>
                          <a:pt x="1689585" y="13525"/>
                        </a:lnTo>
                        <a:lnTo>
                          <a:pt x="1644526" y="3463"/>
                        </a:lnTo>
                        <a:lnTo>
                          <a:pt x="1597317" y="0"/>
                        </a:lnTo>
                        <a:lnTo>
                          <a:pt x="319481" y="0"/>
                        </a:lnTo>
                        <a:lnTo>
                          <a:pt x="272271" y="3463"/>
                        </a:lnTo>
                        <a:lnTo>
                          <a:pt x="227212" y="13525"/>
                        </a:lnTo>
                        <a:lnTo>
                          <a:pt x="184797" y="29691"/>
                        </a:lnTo>
                        <a:lnTo>
                          <a:pt x="145521" y="51467"/>
                        </a:lnTo>
                        <a:lnTo>
                          <a:pt x="109879" y="78359"/>
                        </a:lnTo>
                        <a:lnTo>
                          <a:pt x="78364" y="109872"/>
                        </a:lnTo>
                        <a:lnTo>
                          <a:pt x="51471" y="145513"/>
                        </a:lnTo>
                        <a:lnTo>
                          <a:pt x="29693" y="184787"/>
                        </a:lnTo>
                        <a:lnTo>
                          <a:pt x="13526" y="227200"/>
                        </a:lnTo>
                        <a:lnTo>
                          <a:pt x="3464" y="272258"/>
                        </a:lnTo>
                        <a:lnTo>
                          <a:pt x="0" y="319468"/>
                        </a:lnTo>
                        <a:lnTo>
                          <a:pt x="0" y="4668240"/>
                        </a:lnTo>
                        <a:lnTo>
                          <a:pt x="3464" y="4715450"/>
                        </a:lnTo>
                        <a:lnTo>
                          <a:pt x="13526" y="4760508"/>
                        </a:lnTo>
                        <a:lnTo>
                          <a:pt x="29693" y="4802921"/>
                        </a:lnTo>
                        <a:lnTo>
                          <a:pt x="51471" y="4842196"/>
                        </a:lnTo>
                        <a:lnTo>
                          <a:pt x="78364" y="4877836"/>
                        </a:lnTo>
                        <a:lnTo>
                          <a:pt x="109879" y="4909350"/>
                        </a:lnTo>
                        <a:lnTo>
                          <a:pt x="145521" y="4936241"/>
                        </a:lnTo>
                        <a:lnTo>
                          <a:pt x="184797" y="4958017"/>
                        </a:lnTo>
                        <a:lnTo>
                          <a:pt x="227212" y="4974183"/>
                        </a:lnTo>
                        <a:lnTo>
                          <a:pt x="272271" y="4984245"/>
                        </a:lnTo>
                        <a:lnTo>
                          <a:pt x="319481" y="4987709"/>
                        </a:lnTo>
                        <a:lnTo>
                          <a:pt x="1597317" y="4987709"/>
                        </a:lnTo>
                        <a:lnTo>
                          <a:pt x="1644526" y="4984245"/>
                        </a:lnTo>
                        <a:lnTo>
                          <a:pt x="1689585" y="4974183"/>
                        </a:lnTo>
                        <a:lnTo>
                          <a:pt x="1731998" y="4958017"/>
                        </a:lnTo>
                        <a:lnTo>
                          <a:pt x="1771272" y="4936241"/>
                        </a:lnTo>
                        <a:lnTo>
                          <a:pt x="1806913" y="4909350"/>
                        </a:lnTo>
                        <a:lnTo>
                          <a:pt x="1838426" y="4877836"/>
                        </a:lnTo>
                        <a:lnTo>
                          <a:pt x="1865318" y="4842196"/>
                        </a:lnTo>
                        <a:lnTo>
                          <a:pt x="1887093" y="4802921"/>
                        </a:lnTo>
                        <a:lnTo>
                          <a:pt x="1903259" y="4760508"/>
                        </a:lnTo>
                        <a:lnTo>
                          <a:pt x="1913321" y="4715450"/>
                        </a:lnTo>
                        <a:lnTo>
                          <a:pt x="1916785" y="4668240"/>
                        </a:lnTo>
                        <a:lnTo>
                          <a:pt x="1916785" y="319468"/>
                        </a:lnTo>
                        <a:close/>
                      </a:path>
                    </a:pathLst>
                  </a:custGeom>
                  <a:ln w="38100">
                    <a:solidFill>
                      <a:srgbClr val="7030A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3" name="object 38">
                    <a:extLst>
                      <a:ext uri="{FF2B5EF4-FFF2-40B4-BE49-F238E27FC236}">
                        <a16:creationId xmlns:a16="http://schemas.microsoft.com/office/drawing/2014/main" id="{217956AF-8B44-97EE-976F-3E8EF4836F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996893" y="1269208"/>
                    <a:ext cx="4131310" cy="5010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31309" h="5010150">
                        <a:moveTo>
                          <a:pt x="4131284" y="688555"/>
                        </a:moveTo>
                        <a:lnTo>
                          <a:pt x="4129696" y="641413"/>
                        </a:lnTo>
                        <a:lnTo>
                          <a:pt x="4124998" y="595123"/>
                        </a:lnTo>
                        <a:lnTo>
                          <a:pt x="4117295" y="549788"/>
                        </a:lnTo>
                        <a:lnTo>
                          <a:pt x="4106688" y="505511"/>
                        </a:lnTo>
                        <a:lnTo>
                          <a:pt x="4093280" y="462394"/>
                        </a:lnTo>
                        <a:lnTo>
                          <a:pt x="4077174" y="420540"/>
                        </a:lnTo>
                        <a:lnTo>
                          <a:pt x="4058471" y="380051"/>
                        </a:lnTo>
                        <a:lnTo>
                          <a:pt x="4037275" y="341029"/>
                        </a:lnTo>
                        <a:lnTo>
                          <a:pt x="4013689" y="303578"/>
                        </a:lnTo>
                        <a:lnTo>
                          <a:pt x="3987814" y="267801"/>
                        </a:lnTo>
                        <a:lnTo>
                          <a:pt x="3959753" y="233798"/>
                        </a:lnTo>
                        <a:lnTo>
                          <a:pt x="3929610" y="201674"/>
                        </a:lnTo>
                        <a:lnTo>
                          <a:pt x="3897485" y="171530"/>
                        </a:lnTo>
                        <a:lnTo>
                          <a:pt x="3863483" y="143470"/>
                        </a:lnTo>
                        <a:lnTo>
                          <a:pt x="3827705" y="117595"/>
                        </a:lnTo>
                        <a:lnTo>
                          <a:pt x="3790254" y="94008"/>
                        </a:lnTo>
                        <a:lnTo>
                          <a:pt x="3751233" y="72812"/>
                        </a:lnTo>
                        <a:lnTo>
                          <a:pt x="3710744" y="54110"/>
                        </a:lnTo>
                        <a:lnTo>
                          <a:pt x="3668890" y="38004"/>
                        </a:lnTo>
                        <a:lnTo>
                          <a:pt x="3625773" y="24596"/>
                        </a:lnTo>
                        <a:lnTo>
                          <a:pt x="3581495" y="13989"/>
                        </a:lnTo>
                        <a:lnTo>
                          <a:pt x="3536161" y="6285"/>
                        </a:lnTo>
                        <a:lnTo>
                          <a:pt x="3489871" y="1588"/>
                        </a:lnTo>
                        <a:lnTo>
                          <a:pt x="3442728" y="0"/>
                        </a:lnTo>
                        <a:lnTo>
                          <a:pt x="688568" y="0"/>
                        </a:lnTo>
                        <a:lnTo>
                          <a:pt x="641424" y="1588"/>
                        </a:lnTo>
                        <a:lnTo>
                          <a:pt x="595133" y="6285"/>
                        </a:lnTo>
                        <a:lnTo>
                          <a:pt x="549797" y="13989"/>
                        </a:lnTo>
                        <a:lnTo>
                          <a:pt x="505518" y="24596"/>
                        </a:lnTo>
                        <a:lnTo>
                          <a:pt x="462400" y="38004"/>
                        </a:lnTo>
                        <a:lnTo>
                          <a:pt x="420545" y="54110"/>
                        </a:lnTo>
                        <a:lnTo>
                          <a:pt x="380055" y="72812"/>
                        </a:lnTo>
                        <a:lnTo>
                          <a:pt x="341033" y="94008"/>
                        </a:lnTo>
                        <a:lnTo>
                          <a:pt x="303582" y="117595"/>
                        </a:lnTo>
                        <a:lnTo>
                          <a:pt x="267803" y="143470"/>
                        </a:lnTo>
                        <a:lnTo>
                          <a:pt x="233800" y="171530"/>
                        </a:lnTo>
                        <a:lnTo>
                          <a:pt x="201675" y="201674"/>
                        </a:lnTo>
                        <a:lnTo>
                          <a:pt x="171531" y="233798"/>
                        </a:lnTo>
                        <a:lnTo>
                          <a:pt x="143471" y="267801"/>
                        </a:lnTo>
                        <a:lnTo>
                          <a:pt x="117595" y="303578"/>
                        </a:lnTo>
                        <a:lnTo>
                          <a:pt x="94009" y="341029"/>
                        </a:lnTo>
                        <a:lnTo>
                          <a:pt x="72813" y="380051"/>
                        </a:lnTo>
                        <a:lnTo>
                          <a:pt x="54110" y="420540"/>
                        </a:lnTo>
                        <a:lnTo>
                          <a:pt x="38004" y="462394"/>
                        </a:lnTo>
                        <a:lnTo>
                          <a:pt x="24596" y="505511"/>
                        </a:lnTo>
                        <a:lnTo>
                          <a:pt x="13989" y="549788"/>
                        </a:lnTo>
                        <a:lnTo>
                          <a:pt x="6285" y="595123"/>
                        </a:lnTo>
                        <a:lnTo>
                          <a:pt x="1588" y="641413"/>
                        </a:lnTo>
                        <a:lnTo>
                          <a:pt x="0" y="688555"/>
                        </a:lnTo>
                        <a:lnTo>
                          <a:pt x="0" y="4321378"/>
                        </a:lnTo>
                        <a:lnTo>
                          <a:pt x="1588" y="4368520"/>
                        </a:lnTo>
                        <a:lnTo>
                          <a:pt x="6285" y="4414810"/>
                        </a:lnTo>
                        <a:lnTo>
                          <a:pt x="13989" y="4460145"/>
                        </a:lnTo>
                        <a:lnTo>
                          <a:pt x="24596" y="4504422"/>
                        </a:lnTo>
                        <a:lnTo>
                          <a:pt x="38004" y="4547539"/>
                        </a:lnTo>
                        <a:lnTo>
                          <a:pt x="54110" y="4589394"/>
                        </a:lnTo>
                        <a:lnTo>
                          <a:pt x="72813" y="4629883"/>
                        </a:lnTo>
                        <a:lnTo>
                          <a:pt x="94009" y="4668904"/>
                        </a:lnTo>
                        <a:lnTo>
                          <a:pt x="117595" y="4706355"/>
                        </a:lnTo>
                        <a:lnTo>
                          <a:pt x="143471" y="4742132"/>
                        </a:lnTo>
                        <a:lnTo>
                          <a:pt x="171531" y="4776135"/>
                        </a:lnTo>
                        <a:lnTo>
                          <a:pt x="201675" y="4808259"/>
                        </a:lnTo>
                        <a:lnTo>
                          <a:pt x="233800" y="4838403"/>
                        </a:lnTo>
                        <a:lnTo>
                          <a:pt x="267803" y="4866463"/>
                        </a:lnTo>
                        <a:lnTo>
                          <a:pt x="303582" y="4892338"/>
                        </a:lnTo>
                        <a:lnTo>
                          <a:pt x="341033" y="4915925"/>
                        </a:lnTo>
                        <a:lnTo>
                          <a:pt x="380055" y="4937121"/>
                        </a:lnTo>
                        <a:lnTo>
                          <a:pt x="420545" y="4955823"/>
                        </a:lnTo>
                        <a:lnTo>
                          <a:pt x="462400" y="4971930"/>
                        </a:lnTo>
                        <a:lnTo>
                          <a:pt x="505518" y="4985338"/>
                        </a:lnTo>
                        <a:lnTo>
                          <a:pt x="549797" y="4995944"/>
                        </a:lnTo>
                        <a:lnTo>
                          <a:pt x="595133" y="5003648"/>
                        </a:lnTo>
                        <a:lnTo>
                          <a:pt x="641424" y="5008345"/>
                        </a:lnTo>
                        <a:lnTo>
                          <a:pt x="688568" y="5009934"/>
                        </a:lnTo>
                        <a:lnTo>
                          <a:pt x="3442728" y="5009934"/>
                        </a:lnTo>
                        <a:lnTo>
                          <a:pt x="3489871" y="5008345"/>
                        </a:lnTo>
                        <a:lnTo>
                          <a:pt x="3536161" y="5003648"/>
                        </a:lnTo>
                        <a:lnTo>
                          <a:pt x="3581495" y="4995944"/>
                        </a:lnTo>
                        <a:lnTo>
                          <a:pt x="3625773" y="4985338"/>
                        </a:lnTo>
                        <a:lnTo>
                          <a:pt x="3668890" y="4971930"/>
                        </a:lnTo>
                        <a:lnTo>
                          <a:pt x="3710744" y="4955823"/>
                        </a:lnTo>
                        <a:lnTo>
                          <a:pt x="3751233" y="4937121"/>
                        </a:lnTo>
                        <a:lnTo>
                          <a:pt x="3790254" y="4915925"/>
                        </a:lnTo>
                        <a:lnTo>
                          <a:pt x="3827705" y="4892338"/>
                        </a:lnTo>
                        <a:lnTo>
                          <a:pt x="3863483" y="4866463"/>
                        </a:lnTo>
                        <a:lnTo>
                          <a:pt x="3897485" y="4838403"/>
                        </a:lnTo>
                        <a:lnTo>
                          <a:pt x="3929610" y="4808259"/>
                        </a:lnTo>
                        <a:lnTo>
                          <a:pt x="3959753" y="4776135"/>
                        </a:lnTo>
                        <a:lnTo>
                          <a:pt x="3987814" y="4742132"/>
                        </a:lnTo>
                        <a:lnTo>
                          <a:pt x="4013689" y="4706355"/>
                        </a:lnTo>
                        <a:lnTo>
                          <a:pt x="4037275" y="4668904"/>
                        </a:lnTo>
                        <a:lnTo>
                          <a:pt x="4058471" y="4629883"/>
                        </a:lnTo>
                        <a:lnTo>
                          <a:pt x="4077174" y="4589394"/>
                        </a:lnTo>
                        <a:lnTo>
                          <a:pt x="4093280" y="4547539"/>
                        </a:lnTo>
                        <a:lnTo>
                          <a:pt x="4106688" y="4504422"/>
                        </a:lnTo>
                        <a:lnTo>
                          <a:pt x="4117295" y="4460145"/>
                        </a:lnTo>
                        <a:lnTo>
                          <a:pt x="4124998" y="4414810"/>
                        </a:lnTo>
                        <a:lnTo>
                          <a:pt x="4129696" y="4368520"/>
                        </a:lnTo>
                        <a:lnTo>
                          <a:pt x="4131284" y="4321378"/>
                        </a:lnTo>
                        <a:lnTo>
                          <a:pt x="4131284" y="688555"/>
                        </a:lnTo>
                        <a:close/>
                      </a:path>
                    </a:pathLst>
                  </a:custGeom>
                  <a:ln w="38100">
                    <a:solidFill>
                      <a:srgbClr val="7030A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4" name="object 39">
                    <a:extLst>
                      <a:ext uri="{FF2B5EF4-FFF2-40B4-BE49-F238E27FC236}">
                        <a16:creationId xmlns:a16="http://schemas.microsoft.com/office/drawing/2014/main" id="{2D3FBA4C-5870-8EE0-53D4-D74E0CFB1F6C}"/>
                      </a:ext>
                    </a:extLst>
                  </p:cNvPr>
                  <p:cNvSpPr/>
                  <p:nvPr/>
                </p:nvSpPr>
                <p:spPr>
                  <a:xfrm>
                    <a:off x="1768350" y="6260401"/>
                    <a:ext cx="8828405" cy="7801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28405" h="532130">
                        <a:moveTo>
                          <a:pt x="8561781" y="0"/>
                        </a:moveTo>
                        <a:lnTo>
                          <a:pt x="8561781" y="133007"/>
                        </a:lnTo>
                        <a:lnTo>
                          <a:pt x="0" y="133007"/>
                        </a:lnTo>
                        <a:lnTo>
                          <a:pt x="0" y="399021"/>
                        </a:lnTo>
                        <a:lnTo>
                          <a:pt x="8561781" y="399021"/>
                        </a:lnTo>
                        <a:lnTo>
                          <a:pt x="8561781" y="532028"/>
                        </a:lnTo>
                        <a:lnTo>
                          <a:pt x="8827782" y="266014"/>
                        </a:lnTo>
                        <a:lnTo>
                          <a:pt x="8561781" y="0"/>
                        </a:lnTo>
                        <a:close/>
                      </a:path>
                    </a:pathLst>
                  </a:custGeom>
                  <a:solidFill>
                    <a:srgbClr val="00AF50"/>
                  </a:solidFill>
                  <a:ln w="19050">
                    <a:solidFill>
                      <a:srgbClr val="7030A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05" name="object 40">
                  <a:extLst>
                    <a:ext uri="{FF2B5EF4-FFF2-40B4-BE49-F238E27FC236}">
                      <a16:creationId xmlns:a16="http://schemas.microsoft.com/office/drawing/2014/main" id="{E0AD8373-05C9-2E0F-C2E5-F5DE895B7E10}"/>
                    </a:ext>
                  </a:extLst>
                </p:cNvPr>
                <p:cNvSpPr txBox="1"/>
                <p:nvPr/>
              </p:nvSpPr>
              <p:spPr>
                <a:xfrm>
                  <a:off x="1982906" y="1732018"/>
                  <a:ext cx="1603722" cy="560742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065" marR="5080" lvl="0" indent="-1270" algn="ctr" defTabSz="914400" rtl="0" eaLnBrk="1" fontAlgn="auto" latinLnBrk="0" hangingPunct="1">
                    <a:lnSpc>
                      <a:spcPct val="100000"/>
                    </a:lnSpc>
                    <a:spcBef>
                      <a:spcPts val="133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600" b="1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CAREER AWARENESS</a:t>
                  </a:r>
                  <a:endParaRPr kumimoji="0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6" name="object 41">
                  <a:extLst>
                    <a:ext uri="{FF2B5EF4-FFF2-40B4-BE49-F238E27FC236}">
                      <a16:creationId xmlns:a16="http://schemas.microsoft.com/office/drawing/2014/main" id="{E3458D5D-A375-C731-9351-9570719AED5D}"/>
                    </a:ext>
                  </a:extLst>
                </p:cNvPr>
                <p:cNvSpPr txBox="1"/>
                <p:nvPr/>
              </p:nvSpPr>
              <p:spPr>
                <a:xfrm>
                  <a:off x="5159899" y="1732018"/>
                  <a:ext cx="1930827" cy="560742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5080" lvl="0" indent="-635" algn="ctr" defTabSz="914400" rtl="0" eaLnBrk="1" fontAlgn="auto" latinLnBrk="0" hangingPunct="1">
                    <a:lnSpc>
                      <a:spcPct val="100000"/>
                    </a:lnSpc>
                    <a:spcBef>
                      <a:spcPts val="13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600" b="1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CAREER EXPLORATION</a:t>
                  </a:r>
                  <a:endParaRPr kumimoji="0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7" name="object 42">
                  <a:extLst>
                    <a:ext uri="{FF2B5EF4-FFF2-40B4-BE49-F238E27FC236}">
                      <a16:creationId xmlns:a16="http://schemas.microsoft.com/office/drawing/2014/main" id="{61416B35-15E1-16DB-D80A-07AE5243D840}"/>
                    </a:ext>
                  </a:extLst>
                </p:cNvPr>
                <p:cNvSpPr txBox="1"/>
                <p:nvPr/>
              </p:nvSpPr>
              <p:spPr>
                <a:xfrm>
                  <a:off x="8545128" y="1732019"/>
                  <a:ext cx="1917065" cy="560742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5080" lvl="0" indent="385445" algn="l" defTabSz="914400" rtl="0" eaLnBrk="1" fontAlgn="auto" latinLnBrk="0" hangingPunct="1">
                    <a:lnSpc>
                      <a:spcPct val="100000"/>
                    </a:lnSpc>
                    <a:spcBef>
                      <a:spcPts val="137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CAREER PREPARATION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</p:grpSp>
          <p:sp>
            <p:nvSpPr>
              <p:cNvPr id="86" name="object 40">
                <a:extLst>
                  <a:ext uri="{FF2B5EF4-FFF2-40B4-BE49-F238E27FC236}">
                    <a16:creationId xmlns:a16="http://schemas.microsoft.com/office/drawing/2014/main" id="{49AC5F1D-3458-55BA-4E60-68C6EAF42D6B}"/>
                  </a:ext>
                </a:extLst>
              </p:cNvPr>
              <p:cNvSpPr txBox="1"/>
              <p:nvPr/>
            </p:nvSpPr>
            <p:spPr>
              <a:xfrm>
                <a:off x="2643284" y="6608163"/>
                <a:ext cx="1446809" cy="228909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29209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10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400" b="1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Impactful</a:t>
                </a:r>
                <a:endPara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endParaRPr>
              </a:p>
            </p:txBody>
          </p:sp>
          <p:sp>
            <p:nvSpPr>
              <p:cNvPr id="87" name="object 41">
                <a:extLst>
                  <a:ext uri="{FF2B5EF4-FFF2-40B4-BE49-F238E27FC236}">
                    <a16:creationId xmlns:a16="http://schemas.microsoft.com/office/drawing/2014/main" id="{C1D41366-4F40-9111-77BA-9D5D4CC54BB2}"/>
                  </a:ext>
                </a:extLst>
              </p:cNvPr>
              <p:cNvSpPr txBox="1"/>
              <p:nvPr/>
            </p:nvSpPr>
            <p:spPr>
              <a:xfrm>
                <a:off x="5755722" y="6598598"/>
                <a:ext cx="1756303" cy="228909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8255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10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More</a:t>
                </a:r>
                <a:r>
                  <a:rPr kumimoji="0" sz="1400" b="1" i="0" u="none" strike="noStrike" kern="1200" cap="none" spc="-3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 </a:t>
                </a:r>
                <a:r>
                  <a:rPr kumimoji="0" sz="1400" b="1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Impactful</a:t>
                </a:r>
                <a:endPara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endParaRPr>
              </a:p>
            </p:txBody>
          </p:sp>
          <p:sp>
            <p:nvSpPr>
              <p:cNvPr id="88" name="object 42">
                <a:extLst>
                  <a:ext uri="{FF2B5EF4-FFF2-40B4-BE49-F238E27FC236}">
                    <a16:creationId xmlns:a16="http://schemas.microsoft.com/office/drawing/2014/main" id="{77F53494-8A6B-C0CD-A5DF-E57027F17A81}"/>
                  </a:ext>
                </a:extLst>
              </p:cNvPr>
              <p:cNvSpPr txBox="1"/>
              <p:nvPr/>
            </p:nvSpPr>
            <p:spPr>
              <a:xfrm>
                <a:off x="8975586" y="6599491"/>
                <a:ext cx="1751820" cy="228909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269875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Most</a:t>
                </a:r>
                <a:r>
                  <a:rPr kumimoji="0" sz="1400" b="1" i="0" u="none" strike="noStrike" kern="1200" cap="none" spc="-25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 </a:t>
                </a:r>
                <a:r>
                  <a:rPr kumimoji="0" sz="1400" b="1" i="0" u="none" strike="noStrike" kern="1200" cap="none" spc="-1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Impactful</a:t>
                </a:r>
                <a:endParaRPr kumimoji="0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endParaRP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5C73E26B-5AC3-F3D0-AAC4-F10194F70D7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965829" y="1439388"/>
              <a:ext cx="1424291" cy="270308"/>
              <a:chOff x="644697" y="5391645"/>
              <a:chExt cx="2447523" cy="464501"/>
            </a:xfrm>
          </p:grpSpPr>
          <p:pic>
            <p:nvPicPr>
              <p:cNvPr id="79" name="Google Shape;227;p16">
                <a:extLst>
                  <a:ext uri="{FF2B5EF4-FFF2-40B4-BE49-F238E27FC236}">
                    <a16:creationId xmlns:a16="http://schemas.microsoft.com/office/drawing/2014/main" id="{DEFE14EA-F2C1-3B13-F6A8-3C5C1D1FA567}"/>
                  </a:ext>
                </a:extLst>
              </p:cNvPr>
              <p:cNvPicPr preferRelativeResize="0"/>
              <p:nvPr/>
            </p:nvPicPr>
            <p:blipFill rotWithShape="1">
              <a:blip r:embed="rId19">
                <a:alphaModFix/>
              </a:blip>
              <a:srcRect/>
              <a:stretch/>
            </p:blipFill>
            <p:spPr>
              <a:xfrm>
                <a:off x="1475684" y="5398945"/>
                <a:ext cx="457200" cy="45720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</p:pic>
          <p:pic>
            <p:nvPicPr>
              <p:cNvPr id="80" name="Google Shape;234;p16" descr="A blue outline of a person reaching out to stars&#10;&#10;Description automatically generated">
                <a:extLst>
                  <a:ext uri="{FF2B5EF4-FFF2-40B4-BE49-F238E27FC236}">
                    <a16:creationId xmlns:a16="http://schemas.microsoft.com/office/drawing/2014/main" id="{6D06F864-14F4-4CF3-50AC-5AD7E7DEBF1F}"/>
                  </a:ext>
                </a:extLst>
              </p:cNvPr>
              <p:cNvPicPr preferRelativeResize="0"/>
              <p:nvPr/>
            </p:nvPicPr>
            <p:blipFill rotWithShape="1">
              <a:blip r:embed="rId20">
                <a:alphaModFix/>
              </a:blip>
              <a:srcRect/>
              <a:stretch/>
            </p:blipFill>
            <p:spPr>
              <a:xfrm>
                <a:off x="644697" y="5391645"/>
                <a:ext cx="457200" cy="4572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1" name="Google Shape;235;p16" descr="A blue line drawing of people in circles&#10;&#10;Description automatically generated">
                <a:extLst>
                  <a:ext uri="{FF2B5EF4-FFF2-40B4-BE49-F238E27FC236}">
                    <a16:creationId xmlns:a16="http://schemas.microsoft.com/office/drawing/2014/main" id="{1A569C05-475C-C9F7-19A3-044B1F3B34D8}"/>
                  </a:ext>
                </a:extLst>
              </p:cNvPr>
              <p:cNvPicPr preferRelativeResize="0"/>
              <p:nvPr/>
            </p:nvPicPr>
            <p:blipFill rotWithShape="1">
              <a:blip r:embed="rId21">
                <a:alphaModFix/>
              </a:blip>
              <a:srcRect/>
              <a:stretch/>
            </p:blipFill>
            <p:spPr>
              <a:xfrm>
                <a:off x="2339176" y="5396580"/>
                <a:ext cx="457201" cy="45720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2" name="Graphic 81" descr="Checkmark outline">
                <a:extLst>
                  <a:ext uri="{FF2B5EF4-FFF2-40B4-BE49-F238E27FC236}">
                    <a16:creationId xmlns:a16="http://schemas.microsoft.com/office/drawing/2014/main" id="{BE41A322-40B5-7854-A511-1A3278E461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1101897" y="5481184"/>
                <a:ext cx="274320" cy="274320"/>
              </a:xfrm>
              <a:prstGeom prst="rect">
                <a:avLst/>
              </a:prstGeom>
            </p:spPr>
          </p:pic>
          <p:pic>
            <p:nvPicPr>
              <p:cNvPr id="83" name="Graphic 82" descr="Question Mark outline">
                <a:extLst>
                  <a:ext uri="{FF2B5EF4-FFF2-40B4-BE49-F238E27FC236}">
                    <a16:creationId xmlns:a16="http://schemas.microsoft.com/office/drawing/2014/main" id="{593B269A-1299-C057-FA96-5089D7E1E7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1932884" y="5481184"/>
                <a:ext cx="274321" cy="274319"/>
              </a:xfrm>
              <a:prstGeom prst="rect">
                <a:avLst/>
              </a:prstGeom>
            </p:spPr>
          </p:pic>
          <p:pic>
            <p:nvPicPr>
              <p:cNvPr id="84" name="Graphic 83" descr="Question Mark outline">
                <a:extLst>
                  <a:ext uri="{FF2B5EF4-FFF2-40B4-BE49-F238E27FC236}">
                    <a16:creationId xmlns:a16="http://schemas.microsoft.com/office/drawing/2014/main" id="{1173100C-B68D-276C-036D-805105896D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2817899" y="5481184"/>
                <a:ext cx="274321" cy="274319"/>
              </a:xfrm>
              <a:prstGeom prst="rect">
                <a:avLst/>
              </a:prstGeom>
            </p:spPr>
          </p:pic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E61AF048-1F50-D748-C114-82A013DCFC9D}"/>
                </a:ext>
              </a:extLst>
            </p:cNvPr>
            <p:cNvGrpSpPr/>
            <p:nvPr/>
          </p:nvGrpSpPr>
          <p:grpSpPr>
            <a:xfrm>
              <a:off x="6951435" y="1439388"/>
              <a:ext cx="1469918" cy="270308"/>
              <a:chOff x="6923359" y="4943932"/>
              <a:chExt cx="1469918" cy="270308"/>
            </a:xfrm>
          </p:grpSpPr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7744B977-0B1F-722D-E76B-3D198B16BBF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923359" y="4943932"/>
                <a:ext cx="1252131" cy="270308"/>
                <a:chOff x="644697" y="5391645"/>
                <a:chExt cx="2151680" cy="464501"/>
              </a:xfrm>
            </p:grpSpPr>
            <p:pic>
              <p:nvPicPr>
                <p:cNvPr id="75" name="Google Shape;227;p16">
                  <a:extLst>
                    <a:ext uri="{FF2B5EF4-FFF2-40B4-BE49-F238E27FC236}">
                      <a16:creationId xmlns:a16="http://schemas.microsoft.com/office/drawing/2014/main" id="{7BA01544-9A0C-A971-2B93-18C81A47028D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9">
                  <a:alphaModFix/>
                </a:blip>
                <a:srcRect/>
                <a:stretch/>
              </p:blipFill>
              <p:spPr>
                <a:xfrm>
                  <a:off x="1475684" y="5398945"/>
                  <a:ext cx="457200" cy="45720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</p:pic>
            <p:pic>
              <p:nvPicPr>
                <p:cNvPr id="76" name="Google Shape;234;p16" descr="A blue outline of a person reaching out to stars&#10;&#10;Description automatically generated">
                  <a:extLst>
                    <a:ext uri="{FF2B5EF4-FFF2-40B4-BE49-F238E27FC236}">
                      <a16:creationId xmlns:a16="http://schemas.microsoft.com/office/drawing/2014/main" id="{8E0DA4E3-4334-9EAD-26E3-E5E345B8F4F0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0">
                  <a:alphaModFix/>
                </a:blip>
                <a:srcRect/>
                <a:stretch/>
              </p:blipFill>
              <p:spPr>
                <a:xfrm>
                  <a:off x="644697" y="5391645"/>
                  <a:ext cx="457200" cy="4572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77" name="Google Shape;235;p16" descr="A blue line drawing of people in circles&#10;&#10;Description automatically generated">
                  <a:extLst>
                    <a:ext uri="{FF2B5EF4-FFF2-40B4-BE49-F238E27FC236}">
                      <a16:creationId xmlns:a16="http://schemas.microsoft.com/office/drawing/2014/main" id="{8B18BC2E-BD08-561D-B76B-C7189471B936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1">
                  <a:alphaModFix/>
                </a:blip>
                <a:srcRect/>
                <a:stretch/>
              </p:blipFill>
              <p:spPr>
                <a:xfrm>
                  <a:off x="2339176" y="5396580"/>
                  <a:ext cx="457201" cy="45720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78" name="Graphic 77" descr="Checkmark outline">
                  <a:extLst>
                    <a:ext uri="{FF2B5EF4-FFF2-40B4-BE49-F238E27FC236}">
                      <a16:creationId xmlns:a16="http://schemas.microsoft.com/office/drawing/2014/main" id="{1FFCED54-DBF9-B199-90DB-979013ED079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01897" y="5481184"/>
                  <a:ext cx="274320" cy="274320"/>
                </a:xfrm>
                <a:prstGeom prst="rect">
                  <a:avLst/>
                </a:prstGeom>
              </p:spPr>
            </p:pic>
          </p:grpSp>
          <p:pic>
            <p:nvPicPr>
              <p:cNvPr id="73" name="Graphic 72" descr="Checkmark outline">
                <a:extLst>
                  <a:ext uri="{FF2B5EF4-FFF2-40B4-BE49-F238E27FC236}">
                    <a16:creationId xmlns:a16="http://schemas.microsoft.com/office/drawing/2014/main" id="{69E67B82-7A86-F52A-ED42-B42335BBB1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8233642" y="5005236"/>
                <a:ext cx="159635" cy="159636"/>
              </a:xfrm>
              <a:prstGeom prst="rect">
                <a:avLst/>
              </a:prstGeom>
            </p:spPr>
          </p:pic>
          <p:pic>
            <p:nvPicPr>
              <p:cNvPr id="74" name="Graphic 73" descr="Checkmark outline">
                <a:extLst>
                  <a:ext uri="{FF2B5EF4-FFF2-40B4-BE49-F238E27FC236}">
                    <a16:creationId xmlns:a16="http://schemas.microsoft.com/office/drawing/2014/main" id="{17080094-BC43-D1D0-4DF0-3CF676EAC5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7707561" y="5005236"/>
                <a:ext cx="159635" cy="159636"/>
              </a:xfrm>
              <a:prstGeom prst="rect">
                <a:avLst/>
              </a:prstGeom>
            </p:spPr>
          </p:pic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A3387EA7-E1BA-F478-8844-586905FE9D57}"/>
                </a:ext>
              </a:extLst>
            </p:cNvPr>
            <p:cNvGrpSpPr/>
            <p:nvPr/>
          </p:nvGrpSpPr>
          <p:grpSpPr>
            <a:xfrm>
              <a:off x="9758716" y="1439388"/>
              <a:ext cx="1708198" cy="270308"/>
              <a:chOff x="9964565" y="426615"/>
              <a:chExt cx="1708198" cy="270308"/>
            </a:xfrm>
          </p:grpSpPr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7EE2F07E-05E7-70B6-556A-656BE3524B35}"/>
                  </a:ext>
                </a:extLst>
              </p:cNvPr>
              <p:cNvGrpSpPr/>
              <p:nvPr/>
            </p:nvGrpSpPr>
            <p:grpSpPr>
              <a:xfrm>
                <a:off x="9964565" y="426615"/>
                <a:ext cx="1469918" cy="270308"/>
                <a:chOff x="6923359" y="4943932"/>
                <a:chExt cx="1469918" cy="270308"/>
              </a:xfrm>
            </p:grpSpPr>
            <p:grpSp>
              <p:nvGrpSpPr>
                <p:cNvPr id="65" name="Group 64">
                  <a:extLst>
                    <a:ext uri="{FF2B5EF4-FFF2-40B4-BE49-F238E27FC236}">
                      <a16:creationId xmlns:a16="http://schemas.microsoft.com/office/drawing/2014/main" id="{145E07FB-3F6A-87AE-9AED-4C4ADB43F90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6923359" y="4943932"/>
                  <a:ext cx="1252131" cy="270308"/>
                  <a:chOff x="644697" y="5391645"/>
                  <a:chExt cx="2151680" cy="464501"/>
                </a:xfrm>
              </p:grpSpPr>
              <p:pic>
                <p:nvPicPr>
                  <p:cNvPr id="68" name="Google Shape;227;p16">
                    <a:extLst>
                      <a:ext uri="{FF2B5EF4-FFF2-40B4-BE49-F238E27FC236}">
                        <a16:creationId xmlns:a16="http://schemas.microsoft.com/office/drawing/2014/main" id="{8ACD1283-49AA-ED3E-6E25-D124DFA9B4B7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19">
                    <a:alphaModFix/>
                  </a:blip>
                  <a:srcRect/>
                  <a:stretch/>
                </p:blipFill>
                <p:spPr>
                  <a:xfrm>
                    <a:off x="1475684" y="5398945"/>
                    <a:ext cx="457200" cy="457201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</p:spPr>
              </p:pic>
              <p:pic>
                <p:nvPicPr>
                  <p:cNvPr id="69" name="Google Shape;234;p16" descr="A blue outline of a person reaching out to stars&#10;&#10;Description automatically generated">
                    <a:extLst>
                      <a:ext uri="{FF2B5EF4-FFF2-40B4-BE49-F238E27FC236}">
                        <a16:creationId xmlns:a16="http://schemas.microsoft.com/office/drawing/2014/main" id="{E7EB13BC-74C2-896A-B256-1FE07CAE1E6F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20">
                    <a:alphaModFix/>
                  </a:blip>
                  <a:srcRect/>
                  <a:stretch/>
                </p:blipFill>
                <p:spPr>
                  <a:xfrm>
                    <a:off x="644697" y="5391645"/>
                    <a:ext cx="457200" cy="457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70" name="Google Shape;235;p16" descr="A blue line drawing of people in circles&#10;&#10;Description automatically generated">
                    <a:extLst>
                      <a:ext uri="{FF2B5EF4-FFF2-40B4-BE49-F238E27FC236}">
                        <a16:creationId xmlns:a16="http://schemas.microsoft.com/office/drawing/2014/main" id="{DF46E182-7926-FF37-C3CE-B416ADF25F7C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21">
                    <a:alphaModFix/>
                  </a:blip>
                  <a:srcRect/>
                  <a:stretch/>
                </p:blipFill>
                <p:spPr>
                  <a:xfrm>
                    <a:off x="2339176" y="5396580"/>
                    <a:ext cx="457201" cy="45720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71" name="Graphic 70" descr="Checkmark outline">
                    <a:extLst>
                      <a:ext uri="{FF2B5EF4-FFF2-40B4-BE49-F238E27FC236}">
                        <a16:creationId xmlns:a16="http://schemas.microsoft.com/office/drawing/2014/main" id="{2AEE3C06-1585-31FC-C544-9B1E4BDC0BF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101897" y="5481184"/>
                    <a:ext cx="274320" cy="274320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66" name="Graphic 65" descr="Checkmark outline">
                  <a:extLst>
                    <a:ext uri="{FF2B5EF4-FFF2-40B4-BE49-F238E27FC236}">
                      <a16:creationId xmlns:a16="http://schemas.microsoft.com/office/drawing/2014/main" id="{F18B2411-017E-12AC-32F6-517DECC413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33642" y="5005236"/>
                  <a:ext cx="159635" cy="159636"/>
                </a:xfrm>
                <a:prstGeom prst="rect">
                  <a:avLst/>
                </a:prstGeom>
              </p:spPr>
            </p:pic>
            <p:pic>
              <p:nvPicPr>
                <p:cNvPr id="67" name="Graphic 66" descr="Checkmark outline">
                  <a:extLst>
                    <a:ext uri="{FF2B5EF4-FFF2-40B4-BE49-F238E27FC236}">
                      <a16:creationId xmlns:a16="http://schemas.microsoft.com/office/drawing/2014/main" id="{C4F1DD54-B9AB-E012-80F3-C8006A46C59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07561" y="5005236"/>
                  <a:ext cx="159635" cy="159636"/>
                </a:xfrm>
                <a:prstGeom prst="rect">
                  <a:avLst/>
                </a:prstGeom>
              </p:spPr>
            </p:pic>
          </p:grpSp>
          <p:pic>
            <p:nvPicPr>
              <p:cNvPr id="64" name="Graphic 63" descr="Add outline">
                <a:extLst>
                  <a:ext uri="{FF2B5EF4-FFF2-40B4-BE49-F238E27FC236}">
                    <a16:creationId xmlns:a16="http://schemas.microsoft.com/office/drawing/2014/main" id="{E2D684D5-9BDD-902D-7570-2FCEAF7F84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p:blipFill>
            <p:spPr>
              <a:xfrm>
                <a:off x="11489883" y="471194"/>
                <a:ext cx="182880" cy="18288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39062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549B9-9072-A0FF-F2D0-21F172FF6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5A7C812-D9A8-16DD-8476-E11EDBD138D9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77D7C15-3EDF-CF8F-718F-180FB7DB8B54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Outcomes-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Driven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WBL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Approach </a:t>
            </a:r>
            <a:endParaRPr kumimoji="0" lang="en-US" sz="4200" b="1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394D945-411D-48A1-7159-AB6AD483CA76}"/>
              </a:ext>
            </a:extLst>
          </p:cNvPr>
          <p:cNvGrpSpPr/>
          <p:nvPr/>
        </p:nvGrpSpPr>
        <p:grpSpPr>
          <a:xfrm>
            <a:off x="513703" y="1866783"/>
            <a:ext cx="11032021" cy="3594742"/>
            <a:chOff x="637942" y="1722844"/>
            <a:chExt cx="11032021" cy="359474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A199172-944B-4A51-6D11-2962AC5E000B}"/>
                </a:ext>
              </a:extLst>
            </p:cNvPr>
            <p:cNvGrpSpPr/>
            <p:nvPr/>
          </p:nvGrpSpPr>
          <p:grpSpPr>
            <a:xfrm>
              <a:off x="4189216" y="1755315"/>
              <a:ext cx="4238467" cy="3562271"/>
              <a:chOff x="4252799" y="1755315"/>
              <a:chExt cx="4238467" cy="3562271"/>
            </a:xfrm>
          </p:grpSpPr>
          <p:pic>
            <p:nvPicPr>
              <p:cNvPr id="30" name="Google Shape;227;p16">
                <a:extLst>
                  <a:ext uri="{FF2B5EF4-FFF2-40B4-BE49-F238E27FC236}">
                    <a16:creationId xmlns:a16="http://schemas.microsoft.com/office/drawing/2014/main" id="{E284F97A-FECF-F6EA-79B9-78555C6B3261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5373777" y="1755315"/>
                <a:ext cx="1828800" cy="1828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</p:pic>
          <p:sp>
            <p:nvSpPr>
              <p:cNvPr id="31" name="Google Shape;229;p16">
                <a:extLst>
                  <a:ext uri="{FF2B5EF4-FFF2-40B4-BE49-F238E27FC236}">
                    <a16:creationId xmlns:a16="http://schemas.microsoft.com/office/drawing/2014/main" id="{8A5222E5-CDBD-7E75-57A2-3ED718D4A2B9}"/>
                  </a:ext>
                </a:extLst>
              </p:cNvPr>
              <p:cNvSpPr txBox="1"/>
              <p:nvPr/>
            </p:nvSpPr>
            <p:spPr>
              <a:xfrm>
                <a:off x="5317099" y="3604902"/>
                <a:ext cx="1788176" cy="4000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SKILLS</a:t>
                </a:r>
                <a:endParaRPr kumimoji="0" sz="20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32" name="Google Shape;232;p16">
                <a:extLst>
                  <a:ext uri="{FF2B5EF4-FFF2-40B4-BE49-F238E27FC236}">
                    <a16:creationId xmlns:a16="http://schemas.microsoft.com/office/drawing/2014/main" id="{DD7D31DD-FF2B-40C1-3105-47DC26E7C5A3}"/>
                  </a:ext>
                </a:extLst>
              </p:cNvPr>
              <p:cNvSpPr txBox="1"/>
              <p:nvPr/>
            </p:nvSpPr>
            <p:spPr>
              <a:xfrm>
                <a:off x="4252799" y="3984184"/>
                <a:ext cx="4238467" cy="133340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Build the 6 career-ready skills.</a:t>
                </a: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342900" marR="0" lvl="0" indent="-342900" algn="l" defTabSz="914400" rtl="0" eaLnBrk="1" fontAlgn="auto" latinLnBrk="0" hangingPunct="1">
                  <a:lnSpc>
                    <a:spcPct val="10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Receive continuous feedback </a:t>
                </a:r>
                <a:b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</a:b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from industry professionals.</a:t>
                </a: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342900" marR="0" lvl="0" indent="-342900" algn="l" defTabSz="914400" rtl="0" eaLnBrk="1" fontAlgn="auto" latinLnBrk="0" hangingPunct="1">
                  <a:lnSpc>
                    <a:spcPct val="10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Be able to articulate their strengths.</a:t>
                </a: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489949D-2A58-99F0-8329-4F12A8233E6F}"/>
                </a:ext>
              </a:extLst>
            </p:cNvPr>
            <p:cNvGrpSpPr/>
            <p:nvPr/>
          </p:nvGrpSpPr>
          <p:grpSpPr>
            <a:xfrm>
              <a:off x="637942" y="1722844"/>
              <a:ext cx="3112835" cy="3184629"/>
              <a:chOff x="333142" y="1722844"/>
              <a:chExt cx="3112835" cy="3184629"/>
            </a:xfrm>
          </p:grpSpPr>
          <p:sp>
            <p:nvSpPr>
              <p:cNvPr id="23" name="Google Shape;228;p16">
                <a:extLst>
                  <a:ext uri="{FF2B5EF4-FFF2-40B4-BE49-F238E27FC236}">
                    <a16:creationId xmlns:a16="http://schemas.microsoft.com/office/drawing/2014/main" id="{A741A84F-333E-F034-41F9-43DF670B9FB0}"/>
                  </a:ext>
                </a:extLst>
              </p:cNvPr>
              <p:cNvSpPr txBox="1"/>
              <p:nvPr/>
            </p:nvSpPr>
            <p:spPr>
              <a:xfrm>
                <a:off x="550625" y="3584115"/>
                <a:ext cx="2227791" cy="4000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7030A0"/>
                  </a:buClr>
                  <a:buSzPts val="2000"/>
                  <a:buFont typeface="Arial"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ASPIRATIONS</a:t>
                </a:r>
                <a:endParaRPr kumimoji="0" sz="20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8" name="Google Shape;231;p16">
                <a:extLst>
                  <a:ext uri="{FF2B5EF4-FFF2-40B4-BE49-F238E27FC236}">
                    <a16:creationId xmlns:a16="http://schemas.microsoft.com/office/drawing/2014/main" id="{48F89D70-F43F-CFC6-1F61-78DB6FD6571E}"/>
                  </a:ext>
                </a:extLst>
              </p:cNvPr>
              <p:cNvSpPr txBox="1"/>
              <p:nvPr/>
            </p:nvSpPr>
            <p:spPr>
              <a:xfrm>
                <a:off x="333142" y="3984184"/>
                <a:ext cx="3112835" cy="9232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Define and map a plan for at least one career of interest.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9" name="Google Shape;234;p16" descr="A blue outline of a person reaching out to stars&#10;&#10;Description automatically generated">
                <a:extLst>
                  <a:ext uri="{FF2B5EF4-FFF2-40B4-BE49-F238E27FC236}">
                    <a16:creationId xmlns:a16="http://schemas.microsoft.com/office/drawing/2014/main" id="{4BDA8EE3-0770-93DE-F096-D25FA6EA1874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1079956" y="1722844"/>
                <a:ext cx="1828800" cy="1828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8BEEF61-122B-3713-619B-87589BB931FE}"/>
                </a:ext>
              </a:extLst>
            </p:cNvPr>
            <p:cNvGrpSpPr/>
            <p:nvPr/>
          </p:nvGrpSpPr>
          <p:grpSpPr>
            <a:xfrm>
              <a:off x="8630838" y="1755315"/>
              <a:ext cx="3039125" cy="2875159"/>
              <a:chOff x="8630838" y="1755315"/>
              <a:chExt cx="3039125" cy="2875159"/>
            </a:xfrm>
          </p:grpSpPr>
          <p:sp>
            <p:nvSpPr>
              <p:cNvPr id="20" name="Google Shape;230;p16">
                <a:extLst>
                  <a:ext uri="{FF2B5EF4-FFF2-40B4-BE49-F238E27FC236}">
                    <a16:creationId xmlns:a16="http://schemas.microsoft.com/office/drawing/2014/main" id="{8646BF8E-A686-71E6-154B-398A17643E60}"/>
                  </a:ext>
                </a:extLst>
              </p:cNvPr>
              <p:cNvSpPr txBox="1"/>
              <p:nvPr/>
            </p:nvSpPr>
            <p:spPr>
              <a:xfrm>
                <a:off x="9159833" y="3604902"/>
                <a:ext cx="2140219" cy="4000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7030A0"/>
                  </a:buClr>
                  <a:buSzPts val="2000"/>
                  <a:buFont typeface="Arial"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CONNECTIONS</a:t>
                </a:r>
                <a:endParaRPr kumimoji="0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1" name="Google Shape;233;p16">
                <a:extLst>
                  <a:ext uri="{FF2B5EF4-FFF2-40B4-BE49-F238E27FC236}">
                    <a16:creationId xmlns:a16="http://schemas.microsoft.com/office/drawing/2014/main" id="{19D1171F-DFB4-AC09-3D5D-88F417EEEABD}"/>
                  </a:ext>
                </a:extLst>
              </p:cNvPr>
              <p:cNvSpPr txBox="1"/>
              <p:nvPr/>
            </p:nvSpPr>
            <p:spPr>
              <a:xfrm>
                <a:off x="8630838" y="3984184"/>
                <a:ext cx="3039125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Develop at least three professional connections.</a:t>
                </a: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pic>
            <p:nvPicPr>
              <p:cNvPr id="22" name="Google Shape;235;p16" descr="A blue line drawing of people in circles&#10;&#10;Description automatically generated">
                <a:extLst>
                  <a:ext uri="{FF2B5EF4-FFF2-40B4-BE49-F238E27FC236}">
                    <a16:creationId xmlns:a16="http://schemas.microsoft.com/office/drawing/2014/main" id="{51E05D47-FC1F-B99A-EA9C-0A5DF8D8D9D0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9339558" y="1755315"/>
                <a:ext cx="1828800" cy="1828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B6B4525-FAF7-0223-5F20-B1416EC494C9}"/>
              </a:ext>
            </a:extLst>
          </p:cNvPr>
          <p:cNvSpPr txBox="1"/>
          <p:nvPr/>
        </p:nvSpPr>
        <p:spPr>
          <a:xfrm rot="20794810">
            <a:off x="10291257" y="323159"/>
            <a:ext cx="1808432" cy="1642348"/>
          </a:xfrm>
          <a:prstGeom prst="irregularSeal1">
            <a:avLst/>
          </a:prstGeom>
          <a:solidFill>
            <a:srgbClr val="33AA4A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Student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Centered!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A6B0D8D-F991-29E9-D2CF-DBF68A85A51F}"/>
              </a:ext>
            </a:extLst>
          </p:cNvPr>
          <p:cNvGrpSpPr/>
          <p:nvPr/>
        </p:nvGrpSpPr>
        <p:grpSpPr>
          <a:xfrm>
            <a:off x="315610" y="6308024"/>
            <a:ext cx="9281397" cy="369332"/>
            <a:chOff x="315610" y="6308024"/>
            <a:chExt cx="9281397" cy="36933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D6B4768-2EA3-A670-080C-2236EAC0860F}"/>
                </a:ext>
              </a:extLst>
            </p:cNvPr>
            <p:cNvSpPr txBox="1"/>
            <p:nvPr/>
          </p:nvSpPr>
          <p:spPr>
            <a:xfrm>
              <a:off x="315610" y="6308024"/>
              <a:ext cx="928139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Employees seek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key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transferable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skills 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— at NAF, we call them 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Future Ready Skills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 </a:t>
              </a:r>
            </a:p>
          </p:txBody>
        </p:sp>
        <p:sp>
          <p:nvSpPr>
            <p:cNvPr id="38" name="Rectangle 37">
              <a:hlinkClick r:id="rId6"/>
              <a:extLst>
                <a:ext uri="{FF2B5EF4-FFF2-40B4-BE49-F238E27FC236}">
                  <a16:creationId xmlns:a16="http://schemas.microsoft.com/office/drawing/2014/main" id="{F226ED10-F7CD-3B64-93BE-1662AA831511}"/>
                </a:ext>
              </a:extLst>
            </p:cNvPr>
            <p:cNvSpPr/>
            <p:nvPr/>
          </p:nvSpPr>
          <p:spPr>
            <a:xfrm>
              <a:off x="7100486" y="6359737"/>
              <a:ext cx="2180816" cy="2603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30772A45-606D-5E4F-4F43-43C093242345}"/>
              </a:ext>
            </a:extLst>
          </p:cNvPr>
          <p:cNvSpPr txBox="1"/>
          <p:nvPr/>
        </p:nvSpPr>
        <p:spPr>
          <a:xfrm>
            <a:off x="1430018" y="1218021"/>
            <a:ext cx="4384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Our goal for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every student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B4F1957C-1EBC-BEBB-DC59-8CF3AB72D548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7C942EB-23E4-ECB5-BA50-8581F9CA510D}"/>
              </a:ext>
            </a:extLst>
          </p:cNvPr>
          <p:cNvGrpSpPr/>
          <p:nvPr/>
        </p:nvGrpSpPr>
        <p:grpSpPr>
          <a:xfrm>
            <a:off x="4421970" y="5479098"/>
            <a:ext cx="4084629" cy="600164"/>
            <a:chOff x="4652900" y="5520763"/>
            <a:chExt cx="4084629" cy="60016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A13814F-DCB7-1A8C-BD03-98A1F73A3F41}"/>
                </a:ext>
              </a:extLst>
            </p:cNvPr>
            <p:cNvSpPr txBox="1"/>
            <p:nvPr/>
          </p:nvSpPr>
          <p:spPr>
            <a:xfrm>
              <a:off x="4652900" y="5520763"/>
              <a:ext cx="164239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Communication</a:t>
              </a:r>
              <a:b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Problem-Solving</a:t>
              </a:r>
              <a:b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Social Awareness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7A855BF-B265-B758-C505-A261DDC7DA0F}"/>
                </a:ext>
              </a:extLst>
            </p:cNvPr>
            <p:cNvSpPr txBox="1"/>
            <p:nvPr/>
          </p:nvSpPr>
          <p:spPr>
            <a:xfrm>
              <a:off x="6431317" y="5520763"/>
              <a:ext cx="230621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Collaboration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Initiative &amp; Self-Direction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Planning for Success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30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B05E8-CDC2-9209-5011-02437E1B5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-up of a sign&#10;&#10;Description automatically generated">
            <a:extLst>
              <a:ext uri="{FF2B5EF4-FFF2-40B4-BE49-F238E27FC236}">
                <a16:creationId xmlns:a16="http://schemas.microsoft.com/office/drawing/2014/main" id="{BB9C2A36-F4E6-E43A-3602-2AA4F81CFC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5701"/>
            <a:ext cx="12192000" cy="26131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E513DB-F756-834B-65E1-660820E91217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Track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Certification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CD9FAAA2-F5E7-03AE-2E8B-E65275ABB54A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7297B1-CA35-4B0E-E262-DAB2DB49E4EB}"/>
              </a:ext>
            </a:extLst>
          </p:cNvPr>
          <p:cNvSpPr txBox="1"/>
          <p:nvPr/>
        </p:nvSpPr>
        <p:spPr>
          <a:xfrm>
            <a:off x="1244488" y="2180810"/>
            <a:ext cx="10655965" cy="1791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earn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Track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Certification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students: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 enrolled in a NAF academy and career-connected program of study.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Participate in 1 work-based learning activity from each phase of the WBL continuum: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Career Awareness, Career Exploration, and Career Preparation.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Demonstrate a level of mastery of the six Future Ready Skills, validated by an internship supervisor.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172B248-4A88-DE2A-5173-0BC93C261BE3}"/>
              </a:ext>
            </a:extLst>
          </p:cNvPr>
          <p:cNvGrpSpPr/>
          <p:nvPr/>
        </p:nvGrpSpPr>
        <p:grpSpPr>
          <a:xfrm>
            <a:off x="1244488" y="1146439"/>
            <a:ext cx="9489773" cy="853567"/>
            <a:chOff x="1244488" y="1146439"/>
            <a:chExt cx="9489773" cy="85356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0B8F812-B25A-CD63-2C1D-8E2662084E59}"/>
                </a:ext>
              </a:extLst>
            </p:cNvPr>
            <p:cNvSpPr txBox="1"/>
            <p:nvPr/>
          </p:nvSpPr>
          <p:spPr>
            <a:xfrm>
              <a:off x="1244488" y="1146439"/>
              <a:ext cx="9489773" cy="853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6A4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NAF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Track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Certification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is an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employability credential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that serves as NAF’s seal of college and career readiness.</a:t>
              </a:r>
            </a:p>
          </p:txBody>
        </p:sp>
        <p:sp>
          <p:nvSpPr>
            <p:cNvPr id="5" name="Rectangle 4">
              <a:hlinkClick r:id="rId4"/>
              <a:extLst>
                <a:ext uri="{FF2B5EF4-FFF2-40B4-BE49-F238E27FC236}">
                  <a16:creationId xmlns:a16="http://schemas.microsoft.com/office/drawing/2014/main" id="{74B18C16-F8EA-42F1-9B81-E825D318EED7}"/>
                </a:ext>
              </a:extLst>
            </p:cNvPr>
            <p:cNvSpPr/>
            <p:nvPr/>
          </p:nvSpPr>
          <p:spPr>
            <a:xfrm>
              <a:off x="1284244" y="1239867"/>
              <a:ext cx="3466660" cy="2603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1873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B71DB-9BE2-4A39-343E-E3A95AA09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B57838C-5F43-4EE6-5404-22896FD5584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5" t="-1486" r="21354" b="1486"/>
          <a:stretch>
            <a:fillRect/>
          </a:stretch>
        </p:blipFill>
        <p:spPr>
          <a:xfrm>
            <a:off x="-1239253" y="-111420"/>
            <a:ext cx="7335253" cy="7498884"/>
          </a:xfr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9ED13D2-8D10-0EB8-107E-A30ED6C95251}"/>
              </a:ext>
            </a:extLst>
          </p:cNvPr>
          <p:cNvSpPr txBox="1">
            <a:spLocks/>
          </p:cNvSpPr>
          <p:nvPr/>
        </p:nvSpPr>
        <p:spPr>
          <a:xfrm>
            <a:off x="5162550" y="225034"/>
            <a:ext cx="5834313" cy="59093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Innovation 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Products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4904F6D-D5EB-5A0B-9360-91833B315B6F}"/>
              </a:ext>
            </a:extLst>
          </p:cNvPr>
          <p:cNvSpPr txBox="1">
            <a:spLocks/>
          </p:cNvSpPr>
          <p:nvPr/>
        </p:nvSpPr>
        <p:spPr>
          <a:xfrm>
            <a:off x="7174832" y="2382251"/>
            <a:ext cx="4078704" cy="1528011"/>
          </a:xfrm>
          <a:prstGeom prst="rect">
            <a:avLst/>
          </a:prstGeom>
          <a:noFill/>
          <a:ln w="38100">
            <a:solidFill>
              <a:srgbClr val="32B04A"/>
            </a:solidFill>
          </a:ln>
        </p:spPr>
        <p:txBody>
          <a:bodyPr vert="horz" lIns="182880" tIns="182880" rIns="182880" bIns="18288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Tech-Enabled  Impact!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object 6">
            <a:extLst>
              <a:ext uri="{FF2B5EF4-FFF2-40B4-BE49-F238E27FC236}">
                <a16:creationId xmlns:a16="http://schemas.microsoft.com/office/drawing/2014/main" id="{3ADFD8B7-F4F6-817C-4C3C-39F44C35CF1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35543" y="6384865"/>
            <a:ext cx="2028824" cy="22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04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C742D-522C-6961-4668-4F88612CB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075EDAE-816D-3093-DBA6-DF328FFD90D0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Outcomes-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Driven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WBL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Tools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567D88-E6AF-4A41-D188-5C834E7E4F1D}"/>
              </a:ext>
            </a:extLst>
          </p:cNvPr>
          <p:cNvGrpSpPr/>
          <p:nvPr/>
        </p:nvGrpSpPr>
        <p:grpSpPr>
          <a:xfrm>
            <a:off x="8570171" y="3429000"/>
            <a:ext cx="3365459" cy="3262879"/>
            <a:chOff x="7835530" y="3153874"/>
            <a:chExt cx="3515836" cy="353938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ADED0A7-5354-0E84-3D41-A611E60072ED}"/>
                </a:ext>
              </a:extLst>
            </p:cNvPr>
            <p:cNvSpPr/>
            <p:nvPr/>
          </p:nvSpPr>
          <p:spPr>
            <a:xfrm>
              <a:off x="7835530" y="3153874"/>
              <a:ext cx="3515836" cy="3539389"/>
            </a:xfrm>
            <a:prstGeom prst="ellipse">
              <a:avLst/>
            </a:prstGeom>
            <a:solidFill>
              <a:srgbClr val="3C38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Google Shape;321;p5">
              <a:extLst>
                <a:ext uri="{FF2B5EF4-FFF2-40B4-BE49-F238E27FC236}">
                  <a16:creationId xmlns:a16="http://schemas.microsoft.com/office/drawing/2014/main" id="{D9703FC8-F365-CC7C-3059-C613275947CC}"/>
                </a:ext>
              </a:extLst>
            </p:cNvPr>
            <p:cNvSpPr txBox="1">
              <a:spLocks noChangeAspect="1"/>
            </p:cNvSpPr>
            <p:nvPr/>
          </p:nvSpPr>
          <p:spPr>
            <a:xfrm rot="579568">
              <a:off x="7996039" y="3674283"/>
              <a:ext cx="3232795" cy="22701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-Bold" panose="020B0804020101020102" pitchFamily="34" charset="0"/>
                  <a:ea typeface="+mn-ea"/>
                  <a:cs typeface="DINOT-Bold" panose="020B0804020101020102" pitchFamily="34" charset="0"/>
                  <a:sym typeface="Arial"/>
                </a:rPr>
                <a:t>WBL Student </a:t>
              </a:r>
              <a:b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-Bold" panose="020B0804020101020102" pitchFamily="34" charset="0"/>
                  <a:ea typeface="+mn-ea"/>
                  <a:cs typeface="DINOT-Bold" panose="020B0804020101020102" pitchFamily="34" charset="0"/>
                  <a:sym typeface="Arial"/>
                </a:rPr>
              </a:b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-Bold" panose="020B0804020101020102" pitchFamily="34" charset="0"/>
                  <a:ea typeface="+mn-ea"/>
                  <a:cs typeface="DINOT-Bold" panose="020B0804020101020102" pitchFamily="34" charset="0"/>
                  <a:sym typeface="Arial"/>
                </a:rPr>
                <a:t>Reflection Form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  <a:sym typeface="Arial"/>
              </a:endParaRP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  <a:sym typeface="Arial"/>
                </a:rPr>
                <a:t>Capture student feedback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  <a:sym typeface="Arial"/>
                </a:rPr>
                <a:t>View quantitative and </a:t>
              </a:r>
              <a:b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  <a:sym typeface="Arial"/>
                </a:rPr>
              </a:b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  <a:sym typeface="Arial"/>
                </a:rPr>
                <a:t>qualitative data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  <a:sym typeface="Arial"/>
                </a:rPr>
                <a:t>Analyze data - dashboard or report export feature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EFFD57E-B469-D942-8A27-5FDE856281C3}"/>
              </a:ext>
            </a:extLst>
          </p:cNvPr>
          <p:cNvGrpSpPr/>
          <p:nvPr/>
        </p:nvGrpSpPr>
        <p:grpSpPr>
          <a:xfrm rot="568406">
            <a:off x="6156383" y="974991"/>
            <a:ext cx="3276251" cy="3171267"/>
            <a:chOff x="8752009" y="593195"/>
            <a:chExt cx="3195413" cy="297469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A173DB7-9E8C-61E5-4F82-6028EAA8F382}"/>
                </a:ext>
              </a:extLst>
            </p:cNvPr>
            <p:cNvSpPr/>
            <p:nvPr/>
          </p:nvSpPr>
          <p:spPr>
            <a:xfrm>
              <a:off x="8752009" y="593195"/>
              <a:ext cx="3195413" cy="2974695"/>
            </a:xfrm>
            <a:prstGeom prst="ellipse">
              <a:avLst/>
            </a:prstGeom>
            <a:solidFill>
              <a:srgbClr val="876AB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FA575-5ACF-B58C-69C1-ACFF93D47BB3}"/>
                </a:ext>
              </a:extLst>
            </p:cNvPr>
            <p:cNvSpPr txBox="1"/>
            <p:nvPr/>
          </p:nvSpPr>
          <p:spPr>
            <a:xfrm rot="75787">
              <a:off x="8881738" y="939755"/>
              <a:ext cx="3044620" cy="21363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-Bold" panose="020B0804020101020102" pitchFamily="34" charset="0"/>
                  <a:ea typeface="+mn-ea"/>
                  <a:cs typeface="DINOT-Bold" panose="020B0804020101020102" pitchFamily="34" charset="0"/>
                  <a:sym typeface="Arial"/>
                </a:rPr>
                <a:t>WBL Tracker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  <a:sym typeface="Arial"/>
              </a:endParaRP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Log WBL activities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Record student participation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Track AB participation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Analyze data to measure</a:t>
              </a:r>
              <a:b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</a:b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impact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Export reports, graphs, &amp; tables</a:t>
              </a:r>
            </a:p>
          </p:txBody>
        </p:sp>
      </p:grpSp>
      <p:sp>
        <p:nvSpPr>
          <p:cNvPr id="31" name="Title 1">
            <a:extLst>
              <a:ext uri="{FF2B5EF4-FFF2-40B4-BE49-F238E27FC236}">
                <a16:creationId xmlns:a16="http://schemas.microsoft.com/office/drawing/2014/main" id="{7B686D2F-A14C-D874-37E4-86B02E77297C}"/>
              </a:ext>
            </a:extLst>
          </p:cNvPr>
          <p:cNvSpPr txBox="1">
            <a:spLocks/>
          </p:cNvSpPr>
          <p:nvPr/>
        </p:nvSpPr>
        <p:spPr>
          <a:xfrm>
            <a:off x="2238241" y="5370986"/>
            <a:ext cx="1918315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C3882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WBL Student Reflection Form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C3882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</a:b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(Students)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3C3882"/>
              </a:solidFill>
              <a:effectLst/>
              <a:uLnTx/>
              <a:uFillTx/>
              <a:latin typeface="DINOT-Black" panose="020B0A04020101010102" pitchFamily="34" charset="0"/>
              <a:ea typeface="Tahoma" panose="020B0604030504040204" pitchFamily="34" charset="0"/>
              <a:cs typeface="DINOT-Black" panose="020B0A04020101010102" pitchFamily="34" charset="0"/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55EE8031-9BA2-4C77-0806-C0EB27F61007}"/>
              </a:ext>
            </a:extLst>
          </p:cNvPr>
          <p:cNvSpPr txBox="1">
            <a:spLocks/>
          </p:cNvSpPr>
          <p:nvPr/>
        </p:nvSpPr>
        <p:spPr>
          <a:xfrm>
            <a:off x="4438642" y="5751071"/>
            <a:ext cx="1515878" cy="393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Tahoma" panose="020B0604030504040204" pitchFamily="34" charset="0"/>
                <a:cs typeface="DINOT-Bold" panose="020B0804020101020102" pitchFamily="34" charset="0"/>
              </a:rPr>
              <a:t>Internships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FE7CB4E1-73B0-74C7-0106-99A79A1AC4F4}"/>
              </a:ext>
            </a:extLst>
          </p:cNvPr>
          <p:cNvSpPr txBox="1">
            <a:spLocks/>
          </p:cNvSpPr>
          <p:nvPr/>
        </p:nvSpPr>
        <p:spPr>
          <a:xfrm>
            <a:off x="5963022" y="5335978"/>
            <a:ext cx="2125901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C3882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Future Ready Skills Assessment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C3882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</a:b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(Partners)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3C3882"/>
              </a:solidFill>
              <a:effectLst/>
              <a:uLnTx/>
              <a:uFillTx/>
              <a:latin typeface="DINOT-Black" panose="020B0A04020101010102" pitchFamily="34" charset="0"/>
              <a:ea typeface="Tahoma" panose="020B0604030504040204" pitchFamily="34" charset="0"/>
              <a:cs typeface="DINOT-Black" panose="020B0A04020101010102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06A82B7-B44A-B175-E85C-EB7FE67AB8F0}"/>
              </a:ext>
            </a:extLst>
          </p:cNvPr>
          <p:cNvGrpSpPr/>
          <p:nvPr/>
        </p:nvGrpSpPr>
        <p:grpSpPr>
          <a:xfrm>
            <a:off x="4027162" y="4129712"/>
            <a:ext cx="3067561" cy="1659821"/>
            <a:chOff x="4027162" y="4129712"/>
            <a:chExt cx="3067561" cy="1659821"/>
          </a:xfrm>
        </p:grpSpPr>
        <p:pic>
          <p:nvPicPr>
            <p:cNvPr id="25" name="Picture 8">
              <a:extLst>
                <a:ext uri="{FF2B5EF4-FFF2-40B4-BE49-F238E27FC236}">
                  <a16:creationId xmlns:a16="http://schemas.microsoft.com/office/drawing/2014/main" id="{C727A1B4-3117-563A-0F36-D216B9D00F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27162" y="4129712"/>
              <a:ext cx="3067561" cy="809456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28" name="Arrow: Down 27">
              <a:extLst>
                <a:ext uri="{FF2B5EF4-FFF2-40B4-BE49-F238E27FC236}">
                  <a16:creationId xmlns:a16="http://schemas.microsoft.com/office/drawing/2014/main" id="{606248F4-8856-B619-9AFA-3C7A57DEBDDF}"/>
                </a:ext>
              </a:extLst>
            </p:cNvPr>
            <p:cNvSpPr/>
            <p:nvPr/>
          </p:nvSpPr>
          <p:spPr>
            <a:xfrm rot="19182785">
              <a:off x="5937015" y="4780421"/>
              <a:ext cx="98737" cy="648478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Arrow: Down 28">
              <a:extLst>
                <a:ext uri="{FF2B5EF4-FFF2-40B4-BE49-F238E27FC236}">
                  <a16:creationId xmlns:a16="http://schemas.microsoft.com/office/drawing/2014/main" id="{E74B4364-471C-C427-6F9A-3740C46306ED}"/>
                </a:ext>
              </a:extLst>
            </p:cNvPr>
            <p:cNvSpPr/>
            <p:nvPr/>
          </p:nvSpPr>
          <p:spPr>
            <a:xfrm rot="2394214">
              <a:off x="4108607" y="4773690"/>
              <a:ext cx="98737" cy="648478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Arrow: Down 29">
              <a:extLst>
                <a:ext uri="{FF2B5EF4-FFF2-40B4-BE49-F238E27FC236}">
                  <a16:creationId xmlns:a16="http://schemas.microsoft.com/office/drawing/2014/main" id="{161EAD6B-A3CA-2C28-4598-DB07C37BB40A}"/>
                </a:ext>
              </a:extLst>
            </p:cNvPr>
            <p:cNvSpPr/>
            <p:nvPr/>
          </p:nvSpPr>
          <p:spPr>
            <a:xfrm>
              <a:off x="5147213" y="4692253"/>
              <a:ext cx="98737" cy="1097280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9DAF1B9-8A58-72C3-FF8C-7DDDCA9B0D36}"/>
              </a:ext>
            </a:extLst>
          </p:cNvPr>
          <p:cNvGrpSpPr/>
          <p:nvPr/>
        </p:nvGrpSpPr>
        <p:grpSpPr>
          <a:xfrm>
            <a:off x="297124" y="6320055"/>
            <a:ext cx="6700024" cy="338299"/>
            <a:chOff x="297124" y="6320055"/>
            <a:chExt cx="6700024" cy="338299"/>
          </a:xfrm>
        </p:grpSpPr>
        <p:sp>
          <p:nvSpPr>
            <p:cNvPr id="3" name="TextBox 20">
              <a:extLst>
                <a:ext uri="{FF2B5EF4-FFF2-40B4-BE49-F238E27FC236}">
                  <a16:creationId xmlns:a16="http://schemas.microsoft.com/office/drawing/2014/main" id="{77BF880C-30CA-D27F-2739-AF54F1A96E07}"/>
                </a:ext>
              </a:extLst>
            </p:cNvPr>
            <p:cNvSpPr txBox="1"/>
            <p:nvPr/>
          </p:nvSpPr>
          <p:spPr>
            <a:xfrm>
              <a:off x="297124" y="6320055"/>
              <a:ext cx="6700024" cy="338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Resource: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Outcomes-Driven WBL Tech Tools Overview</a:t>
              </a:r>
            </a:p>
          </p:txBody>
        </p:sp>
        <p:sp>
          <p:nvSpPr>
            <p:cNvPr id="34" name="Rectangle 33">
              <a:hlinkClick r:id="rId4"/>
              <a:extLst>
                <a:ext uri="{FF2B5EF4-FFF2-40B4-BE49-F238E27FC236}">
                  <a16:creationId xmlns:a16="http://schemas.microsoft.com/office/drawing/2014/main" id="{49A28B6C-EBD0-966E-96B9-25149845765C}"/>
                </a:ext>
              </a:extLst>
            </p:cNvPr>
            <p:cNvSpPr/>
            <p:nvPr/>
          </p:nvSpPr>
          <p:spPr>
            <a:xfrm>
              <a:off x="1636765" y="6395716"/>
              <a:ext cx="5042420" cy="2385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A92380D-F835-77F3-59C3-7D633A23F324}"/>
              </a:ext>
            </a:extLst>
          </p:cNvPr>
          <p:cNvGrpSpPr/>
          <p:nvPr/>
        </p:nvGrpSpPr>
        <p:grpSpPr>
          <a:xfrm>
            <a:off x="1110646" y="864307"/>
            <a:ext cx="3146697" cy="2706087"/>
            <a:chOff x="1106305" y="1046266"/>
            <a:chExt cx="3146697" cy="2706087"/>
          </a:xfrm>
        </p:grpSpPr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701B5F15-9C95-14C2-2597-BAC8932BAC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6305" y="1046266"/>
              <a:ext cx="3146697" cy="17756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Arrow: Down 16">
              <a:extLst>
                <a:ext uri="{FF2B5EF4-FFF2-40B4-BE49-F238E27FC236}">
                  <a16:creationId xmlns:a16="http://schemas.microsoft.com/office/drawing/2014/main" id="{5A45B14F-EED3-9206-9934-2D3CAC9DF65B}"/>
                </a:ext>
              </a:extLst>
            </p:cNvPr>
            <p:cNvSpPr/>
            <p:nvPr/>
          </p:nvSpPr>
          <p:spPr>
            <a:xfrm rot="19182785">
              <a:off x="3475270" y="2370964"/>
              <a:ext cx="98737" cy="648478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Arrow: Down 17">
              <a:extLst>
                <a:ext uri="{FF2B5EF4-FFF2-40B4-BE49-F238E27FC236}">
                  <a16:creationId xmlns:a16="http://schemas.microsoft.com/office/drawing/2014/main" id="{47318CFD-DFBC-444F-2B2C-469585005740}"/>
                </a:ext>
              </a:extLst>
            </p:cNvPr>
            <p:cNvSpPr/>
            <p:nvPr/>
          </p:nvSpPr>
          <p:spPr>
            <a:xfrm rot="2394214">
              <a:off x="1646862" y="2364233"/>
              <a:ext cx="98737" cy="648478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Arrow: Down 18">
              <a:extLst>
                <a:ext uri="{FF2B5EF4-FFF2-40B4-BE49-F238E27FC236}">
                  <a16:creationId xmlns:a16="http://schemas.microsoft.com/office/drawing/2014/main" id="{8EF53361-346D-D9F7-37DE-A31D86BAEA09}"/>
                </a:ext>
              </a:extLst>
            </p:cNvPr>
            <p:cNvSpPr/>
            <p:nvPr/>
          </p:nvSpPr>
          <p:spPr>
            <a:xfrm rot="20201256">
              <a:off x="3008867" y="2372538"/>
              <a:ext cx="98737" cy="1371600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Arrow: Down 19">
              <a:extLst>
                <a:ext uri="{FF2B5EF4-FFF2-40B4-BE49-F238E27FC236}">
                  <a16:creationId xmlns:a16="http://schemas.microsoft.com/office/drawing/2014/main" id="{876DEC95-90D9-6004-31DB-56A47E378768}"/>
                </a:ext>
              </a:extLst>
            </p:cNvPr>
            <p:cNvSpPr/>
            <p:nvPr/>
          </p:nvSpPr>
          <p:spPr>
            <a:xfrm rot="1266474">
              <a:off x="2086122" y="2380753"/>
              <a:ext cx="98737" cy="1371600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Title 1">
            <a:extLst>
              <a:ext uri="{FF2B5EF4-FFF2-40B4-BE49-F238E27FC236}">
                <a16:creationId xmlns:a16="http://schemas.microsoft.com/office/drawing/2014/main" id="{B20B3616-30A1-7865-E2A6-6FBB2179AEA4}"/>
              </a:ext>
            </a:extLst>
          </p:cNvPr>
          <p:cNvSpPr txBox="1">
            <a:spLocks/>
          </p:cNvSpPr>
          <p:nvPr/>
        </p:nvSpPr>
        <p:spPr>
          <a:xfrm>
            <a:off x="256372" y="2724045"/>
            <a:ext cx="1436399" cy="696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WBL Tracker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(Educators)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876AB8"/>
              </a:solidFill>
              <a:effectLst/>
              <a:uLnTx/>
              <a:uFillTx/>
              <a:latin typeface="DINOT-Black" panose="020B0A04020101010102" pitchFamily="34" charset="0"/>
              <a:ea typeface="Tahoma" panose="020B0604030504040204" pitchFamily="34" charset="0"/>
              <a:cs typeface="DINOT-Black" panose="020B0A04020101010102" pitchFamily="34" charset="0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3DC594D4-82D5-22D6-0D1E-59D5AF34BEDA}"/>
              </a:ext>
            </a:extLst>
          </p:cNvPr>
          <p:cNvSpPr txBox="1">
            <a:spLocks/>
          </p:cNvSpPr>
          <p:nvPr/>
        </p:nvSpPr>
        <p:spPr>
          <a:xfrm>
            <a:off x="2642097" y="3440171"/>
            <a:ext cx="1515878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Tahoma" panose="020B0604030504040204" pitchFamily="34" charset="0"/>
                <a:cs typeface="DINOT-Bold" panose="020B0804020101020102" pitchFamily="34" charset="0"/>
              </a:rPr>
              <a:t>Resources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2E61F3A9-7BA5-2EF8-26C7-69153A3EC5C3}"/>
              </a:ext>
            </a:extLst>
          </p:cNvPr>
          <p:cNvSpPr txBox="1">
            <a:spLocks/>
          </p:cNvSpPr>
          <p:nvPr/>
        </p:nvSpPr>
        <p:spPr>
          <a:xfrm>
            <a:off x="3488864" y="2639943"/>
            <a:ext cx="2039128" cy="8986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WBL Skills </a:t>
            </a:r>
            <a:b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</a:b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Feedback Survey</a:t>
            </a:r>
            <a:b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</a:b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(Partners)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13F9363-F455-1FC5-B18F-2F5F5A0AC2C4}"/>
              </a:ext>
            </a:extLst>
          </p:cNvPr>
          <p:cNvGrpSpPr/>
          <p:nvPr/>
        </p:nvGrpSpPr>
        <p:grpSpPr>
          <a:xfrm>
            <a:off x="1110169" y="3440171"/>
            <a:ext cx="1555289" cy="548640"/>
            <a:chOff x="1110169" y="3440171"/>
            <a:chExt cx="1555289" cy="548640"/>
          </a:xfrm>
        </p:grpSpPr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EEF4CD10-B633-EA69-E7EF-B68FA044C2EC}"/>
                </a:ext>
              </a:extLst>
            </p:cNvPr>
            <p:cNvSpPr txBox="1">
              <a:spLocks/>
            </p:cNvSpPr>
            <p:nvPr/>
          </p:nvSpPr>
          <p:spPr>
            <a:xfrm>
              <a:off x="1450581" y="3440171"/>
              <a:ext cx="1214877" cy="5486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6A4F"/>
                  </a:solidFill>
                  <a:effectLst/>
                  <a:uLnTx/>
                  <a:uFillTx/>
                  <a:latin typeface="DINOT-Bold" panose="020B0804020101020102" pitchFamily="34" charset="0"/>
                  <a:ea typeface="Tahoma" panose="020B0604030504040204" pitchFamily="34" charset="0"/>
                  <a:cs typeface="DINOT-Bold" panose="020B0804020101020102" pitchFamily="34" charset="0"/>
                </a:rPr>
                <a:t>Support</a:t>
              </a:r>
            </a:p>
          </p:txBody>
        </p:sp>
        <p:pic>
          <p:nvPicPr>
            <p:cNvPr id="39" name="Graphic 38" descr="Help outline">
              <a:extLst>
                <a:ext uri="{FF2B5EF4-FFF2-40B4-BE49-F238E27FC236}">
                  <a16:creationId xmlns:a16="http://schemas.microsoft.com/office/drawing/2014/main" id="{CCD2E8FE-B130-9521-D1EC-9D2CC571397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10169" y="3490911"/>
              <a:ext cx="468914" cy="4689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0997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05FA9-7978-13B8-1D86-272EAE2CA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22DFD6D-694E-98F1-7E08-1E782D019224}"/>
              </a:ext>
            </a:extLst>
          </p:cNvPr>
          <p:cNvSpPr txBox="1">
            <a:spLocks/>
          </p:cNvSpPr>
          <p:nvPr/>
        </p:nvSpPr>
        <p:spPr>
          <a:xfrm>
            <a:off x="1175102" y="242478"/>
            <a:ext cx="10923114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WBL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Tracker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Overall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Results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878FAC4-F7E6-D351-EB37-354D046D8D76}"/>
              </a:ext>
            </a:extLst>
          </p:cNvPr>
          <p:cNvGrpSpPr/>
          <p:nvPr/>
        </p:nvGrpSpPr>
        <p:grpSpPr>
          <a:xfrm>
            <a:off x="297125" y="6320055"/>
            <a:ext cx="8260721" cy="369332"/>
            <a:chOff x="297125" y="6320055"/>
            <a:chExt cx="5878483" cy="369332"/>
          </a:xfrm>
        </p:grpSpPr>
        <p:sp>
          <p:nvSpPr>
            <p:cNvPr id="3" name="TextBox 20">
              <a:extLst>
                <a:ext uri="{FF2B5EF4-FFF2-40B4-BE49-F238E27FC236}">
                  <a16:creationId xmlns:a16="http://schemas.microsoft.com/office/drawing/2014/main" id="{BBC4F4CF-770B-E2C4-166E-BC94EB01BFCC}"/>
                </a:ext>
              </a:extLst>
            </p:cNvPr>
            <p:cNvSpPr txBox="1"/>
            <p:nvPr/>
          </p:nvSpPr>
          <p:spPr>
            <a:xfrm>
              <a:off x="297125" y="6320055"/>
              <a:ext cx="587848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Explore Resources: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https://ash.naf.org/public/wbl/tracker-resources</a:t>
              </a:r>
            </a:p>
          </p:txBody>
        </p:sp>
        <p:sp>
          <p:nvSpPr>
            <p:cNvPr id="34" name="Rectangle 33">
              <a:hlinkClick r:id="rId3"/>
              <a:extLst>
                <a:ext uri="{FF2B5EF4-FFF2-40B4-BE49-F238E27FC236}">
                  <a16:creationId xmlns:a16="http://schemas.microsoft.com/office/drawing/2014/main" id="{542BFC16-5E59-31CD-73F4-32469CD0F5FE}"/>
                </a:ext>
              </a:extLst>
            </p:cNvPr>
            <p:cNvSpPr/>
            <p:nvPr/>
          </p:nvSpPr>
          <p:spPr>
            <a:xfrm>
              <a:off x="1979401" y="6377010"/>
              <a:ext cx="4112783" cy="2385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81A6007-FEFC-6681-0335-703780D3CA81}"/>
              </a:ext>
            </a:extLst>
          </p:cNvPr>
          <p:cNvGrpSpPr/>
          <p:nvPr/>
        </p:nvGrpSpPr>
        <p:grpSpPr>
          <a:xfrm>
            <a:off x="297125" y="2152765"/>
            <a:ext cx="4112585" cy="3104497"/>
            <a:chOff x="210824" y="2471126"/>
            <a:chExt cx="4112585" cy="3104497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C02F12F-3850-958C-5101-BD7EB018BE52}"/>
                </a:ext>
              </a:extLst>
            </p:cNvPr>
            <p:cNvSpPr txBox="1"/>
            <p:nvPr/>
          </p:nvSpPr>
          <p:spPr>
            <a:xfrm>
              <a:off x="439424" y="3050024"/>
              <a:ext cx="3845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Total Activities: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Number of activities added that include students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98AF65C-715B-E408-60F5-8364EC84C752}"/>
                </a:ext>
              </a:extLst>
            </p:cNvPr>
            <p:cNvSpPr/>
            <p:nvPr/>
          </p:nvSpPr>
          <p:spPr>
            <a:xfrm>
              <a:off x="210824" y="2509996"/>
              <a:ext cx="228600" cy="228600"/>
            </a:xfrm>
            <a:prstGeom prst="ellipse">
              <a:avLst/>
            </a:prstGeom>
            <a:solidFill>
              <a:srgbClr val="32B04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</a:t>
              </a: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57CE629-6511-7A08-78BA-3F43EBD1471A}"/>
                </a:ext>
              </a:extLst>
            </p:cNvPr>
            <p:cNvSpPr/>
            <p:nvPr/>
          </p:nvSpPr>
          <p:spPr>
            <a:xfrm>
              <a:off x="210824" y="3112841"/>
              <a:ext cx="228600" cy="228600"/>
            </a:xfrm>
            <a:prstGeom prst="ellipse">
              <a:avLst/>
            </a:prstGeom>
            <a:solidFill>
              <a:srgbClr val="006A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861CD68-8390-F0A6-2D3D-7835376D7EA1}"/>
                </a:ext>
              </a:extLst>
            </p:cNvPr>
            <p:cNvSpPr txBox="1"/>
            <p:nvPr/>
          </p:nvSpPr>
          <p:spPr>
            <a:xfrm>
              <a:off x="439424" y="3580226"/>
              <a:ext cx="38455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Total Students: </a:t>
              </a: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Total unique students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BFD0443-3C13-F572-DC02-90CD86580F19}"/>
                </a:ext>
              </a:extLst>
            </p:cNvPr>
            <p:cNvSpPr/>
            <p:nvPr/>
          </p:nvSpPr>
          <p:spPr>
            <a:xfrm>
              <a:off x="210824" y="3611178"/>
              <a:ext cx="228600" cy="228600"/>
            </a:xfrm>
            <a:prstGeom prst="ellipse">
              <a:avLst/>
            </a:prstGeom>
            <a:solidFill>
              <a:srgbClr val="00548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CE7614F-D321-4A7B-4CC9-518982317B4A}"/>
                </a:ext>
              </a:extLst>
            </p:cNvPr>
            <p:cNvSpPr txBox="1"/>
            <p:nvPr/>
          </p:nvSpPr>
          <p:spPr>
            <a:xfrm>
              <a:off x="441993" y="4613274"/>
              <a:ext cx="3845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% of Students who Participated: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Based on unique students and broken down by continuum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DDA7940C-F533-DA13-C4F0-C849461A672D}"/>
                </a:ext>
              </a:extLst>
            </p:cNvPr>
            <p:cNvSpPr/>
            <p:nvPr/>
          </p:nvSpPr>
          <p:spPr>
            <a:xfrm>
              <a:off x="210824" y="4091690"/>
              <a:ext cx="228600" cy="228600"/>
            </a:xfrm>
            <a:prstGeom prst="ellipse">
              <a:avLst/>
            </a:prstGeom>
            <a:solidFill>
              <a:srgbClr val="FBAF1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EF7DDE6-371B-67F3-FFB8-ED6509A9B53D}"/>
                </a:ext>
              </a:extLst>
            </p:cNvPr>
            <p:cNvSpPr txBox="1"/>
            <p:nvPr/>
          </p:nvSpPr>
          <p:spPr>
            <a:xfrm>
              <a:off x="439424" y="4053016"/>
              <a:ext cx="3845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Activities with no Students: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Number of activities added where students have not yet been added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95A56C5-E615-F757-78AC-0D1DD06E7E27}"/>
                </a:ext>
              </a:extLst>
            </p:cNvPr>
            <p:cNvSpPr txBox="1"/>
            <p:nvPr/>
          </p:nvSpPr>
          <p:spPr>
            <a:xfrm>
              <a:off x="439424" y="2471126"/>
              <a:ext cx="3845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School Year: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States which school year’s data you are looking at; default to current school year</a:t>
              </a: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DD21F6F-12AA-F145-168E-1665A552F3F9}"/>
                </a:ext>
              </a:extLst>
            </p:cNvPr>
            <p:cNvSpPr/>
            <p:nvPr/>
          </p:nvSpPr>
          <p:spPr>
            <a:xfrm>
              <a:off x="235009" y="4652293"/>
              <a:ext cx="228600" cy="228600"/>
            </a:xfrm>
            <a:prstGeom prst="ellipse">
              <a:avLst/>
            </a:prstGeom>
            <a:solidFill>
              <a:srgbClr val="32B04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8106611-D4CD-5F7B-5716-8E7CB4052257}"/>
                </a:ext>
              </a:extLst>
            </p:cNvPr>
            <p:cNvSpPr txBox="1"/>
            <p:nvPr/>
          </p:nvSpPr>
          <p:spPr>
            <a:xfrm>
              <a:off x="477838" y="5113958"/>
              <a:ext cx="3845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Total Reflection Forms: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Number of reflection forms completed by students</a:t>
              </a: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63C6E2C2-2D4B-5567-DBD4-72CBAB0A47F4}"/>
                </a:ext>
              </a:extLst>
            </p:cNvPr>
            <p:cNvSpPr/>
            <p:nvPr/>
          </p:nvSpPr>
          <p:spPr>
            <a:xfrm>
              <a:off x="249238" y="5176775"/>
              <a:ext cx="228600" cy="228600"/>
            </a:xfrm>
            <a:prstGeom prst="ellipse">
              <a:avLst/>
            </a:prstGeom>
            <a:solidFill>
              <a:srgbClr val="006A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6E2B223-1A88-B9F4-B3AC-F411BE7D0DB1}"/>
              </a:ext>
            </a:extLst>
          </p:cNvPr>
          <p:cNvGrpSpPr/>
          <p:nvPr/>
        </p:nvGrpSpPr>
        <p:grpSpPr>
          <a:xfrm>
            <a:off x="4427485" y="1273264"/>
            <a:ext cx="7507986" cy="4531199"/>
            <a:chOff x="4470364" y="1439415"/>
            <a:chExt cx="7507986" cy="4531199"/>
          </a:xfrm>
        </p:grpSpPr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DDD3C4ED-473F-DBB4-F571-4405720C1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70364" y="1439415"/>
              <a:ext cx="7507986" cy="4531199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835B802B-635E-98E8-176C-0428B15DF570}"/>
                </a:ext>
              </a:extLst>
            </p:cNvPr>
            <p:cNvSpPr/>
            <p:nvPr/>
          </p:nvSpPr>
          <p:spPr>
            <a:xfrm>
              <a:off x="9507224" y="1514079"/>
              <a:ext cx="228600" cy="228600"/>
            </a:xfrm>
            <a:prstGeom prst="ellipse">
              <a:avLst/>
            </a:prstGeom>
            <a:solidFill>
              <a:srgbClr val="32B04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</a:t>
              </a: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F400C22A-A67A-9183-C530-099FD92D3BB6}"/>
                </a:ext>
              </a:extLst>
            </p:cNvPr>
            <p:cNvSpPr/>
            <p:nvPr/>
          </p:nvSpPr>
          <p:spPr>
            <a:xfrm>
              <a:off x="4537999" y="3280106"/>
              <a:ext cx="228600" cy="228600"/>
            </a:xfrm>
            <a:prstGeom prst="ellipse">
              <a:avLst/>
            </a:prstGeom>
            <a:solidFill>
              <a:srgbClr val="006A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</a:t>
              </a: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4425FBF8-F3EC-F180-D5D8-249875716361}"/>
                </a:ext>
              </a:extLst>
            </p:cNvPr>
            <p:cNvSpPr/>
            <p:nvPr/>
          </p:nvSpPr>
          <p:spPr>
            <a:xfrm>
              <a:off x="6391885" y="3277674"/>
              <a:ext cx="228600" cy="228600"/>
            </a:xfrm>
            <a:prstGeom prst="ellipse">
              <a:avLst/>
            </a:prstGeom>
            <a:solidFill>
              <a:srgbClr val="00548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036B219-14EB-2A5B-13C9-C9299AE77FD5}"/>
                </a:ext>
              </a:extLst>
            </p:cNvPr>
            <p:cNvSpPr/>
            <p:nvPr/>
          </p:nvSpPr>
          <p:spPr>
            <a:xfrm>
              <a:off x="8258174" y="3276479"/>
              <a:ext cx="228600" cy="228600"/>
            </a:xfrm>
            <a:prstGeom prst="ellipse">
              <a:avLst/>
            </a:prstGeom>
            <a:solidFill>
              <a:srgbClr val="FBAF1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3C0547C8-5F26-B789-E673-BD41F0E711A8}"/>
                </a:ext>
              </a:extLst>
            </p:cNvPr>
            <p:cNvSpPr/>
            <p:nvPr/>
          </p:nvSpPr>
          <p:spPr>
            <a:xfrm>
              <a:off x="4537999" y="4169548"/>
              <a:ext cx="228600" cy="228600"/>
            </a:xfrm>
            <a:prstGeom prst="ellipse">
              <a:avLst/>
            </a:prstGeom>
            <a:solidFill>
              <a:srgbClr val="32B04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</a:t>
              </a: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D086426E-B916-1A81-59E8-2071AB57B9E1}"/>
                </a:ext>
              </a:extLst>
            </p:cNvPr>
            <p:cNvSpPr/>
            <p:nvPr/>
          </p:nvSpPr>
          <p:spPr>
            <a:xfrm>
              <a:off x="6391885" y="5304285"/>
              <a:ext cx="228600" cy="228600"/>
            </a:xfrm>
            <a:prstGeom prst="ellipse">
              <a:avLst/>
            </a:prstGeom>
            <a:solidFill>
              <a:srgbClr val="006A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E2D7D3E-EBBA-F7D2-C7F4-FC738B8E0173}"/>
              </a:ext>
            </a:extLst>
          </p:cNvPr>
          <p:cNvSpPr txBox="1"/>
          <p:nvPr/>
        </p:nvSpPr>
        <p:spPr>
          <a:xfrm rot="21003341">
            <a:off x="9929902" y="361822"/>
            <a:ext cx="1964615" cy="1383030"/>
          </a:xfrm>
          <a:prstGeom prst="irregularSeal1">
            <a:avLst/>
          </a:prstGeom>
          <a:solidFill>
            <a:srgbClr val="3C388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WBL Tracker Dashboard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923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6C323-4DBB-1CAB-1342-D565E134C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95B9971C-FDAD-13EE-8CC6-CB0B6694DCFF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6C90CD4-31F3-CA7E-EE91-8D6478E6A98F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Kno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hlinkClick r:id="rId4"/>
            <a:extLst>
              <a:ext uri="{FF2B5EF4-FFF2-40B4-BE49-F238E27FC236}">
                <a16:creationId xmlns:a16="http://schemas.microsoft.com/office/drawing/2014/main" id="{5BC64158-B7E5-6E10-92F2-68B95BEC5F55}"/>
              </a:ext>
            </a:extLst>
          </p:cNvPr>
          <p:cNvSpPr/>
          <p:nvPr/>
        </p:nvSpPr>
        <p:spPr>
          <a:xfrm>
            <a:off x="9851261" y="498840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btfpBulletedList568374">
            <a:extLst>
              <a:ext uri="{FF2B5EF4-FFF2-40B4-BE49-F238E27FC236}">
                <a16:creationId xmlns:a16="http://schemas.microsoft.com/office/drawing/2014/main" id="{6319B2B0-2320-137F-2CF9-F9B2542A753A}"/>
              </a:ext>
            </a:extLst>
          </p:cNvPr>
          <p:cNvSpPr/>
          <p:nvPr/>
        </p:nvSpPr>
        <p:spPr>
          <a:xfrm>
            <a:off x="262227" y="1445218"/>
            <a:ext cx="6118619" cy="663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Tx/>
              <a:buNone/>
              <a:tabLst>
                <a:tab pos="457200" algn="l"/>
              </a:tabLst>
              <a:defRPr/>
            </a:pP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100% Free Digital Work-Based Learning Platform</a:t>
            </a:r>
          </a:p>
          <a:p>
            <a:pPr marL="0" marR="0" lvl="0" indent="0" algn="l" defTabSz="914400" rtl="0" eaLnBrk="1" fontAlgn="base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Tx/>
              <a:buNone/>
              <a:tabLst>
                <a:tab pos="457200" algn="l"/>
              </a:tabLst>
              <a:defRPr/>
            </a:pP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High School Students (Ages 13–20) 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Rectangle 43">
            <a:hlinkClick r:id="rId4"/>
            <a:extLst>
              <a:ext uri="{FF2B5EF4-FFF2-40B4-BE49-F238E27FC236}">
                <a16:creationId xmlns:a16="http://schemas.microsoft.com/office/drawing/2014/main" id="{8C700097-587A-D58C-E471-9D94DD6C9D34}"/>
              </a:ext>
            </a:extLst>
          </p:cNvPr>
          <p:cNvSpPr/>
          <p:nvPr/>
        </p:nvSpPr>
        <p:spPr>
          <a:xfrm>
            <a:off x="9851261" y="2156287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A80861B-2EA4-B085-B47B-74C3CC3C898A}"/>
              </a:ext>
            </a:extLst>
          </p:cNvPr>
          <p:cNvSpPr txBox="1"/>
          <p:nvPr/>
        </p:nvSpPr>
        <p:spPr>
          <a:xfrm>
            <a:off x="3462689" y="399418"/>
            <a:ext cx="18889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DINOT-Bold" panose="020B0804020101020102" pitchFamily="34" charset="0"/>
                <a:ea typeface="Times New Roman" panose="02020603050405020304" pitchFamily="18" charset="0"/>
                <a:cs typeface="DINOT-Bold" panose="020B0804020101020102" pitchFamily="34" charset="0"/>
              </a:rPr>
              <a:t>Powered by NAF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32B04A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28A5ED4-10FB-D738-4C56-578F9A274D83}"/>
              </a:ext>
            </a:extLst>
          </p:cNvPr>
          <p:cNvGrpSpPr/>
          <p:nvPr/>
        </p:nvGrpSpPr>
        <p:grpSpPr>
          <a:xfrm>
            <a:off x="6978801" y="1087487"/>
            <a:ext cx="4894052" cy="1152884"/>
            <a:chOff x="6995080" y="1131264"/>
            <a:chExt cx="4894052" cy="115288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82C9C60-3609-6A16-3CB8-630E52769AEF}"/>
                </a:ext>
              </a:extLst>
            </p:cNvPr>
            <p:cNvSpPr txBox="1"/>
            <p:nvPr/>
          </p:nvSpPr>
          <p:spPr>
            <a:xfrm>
              <a:off x="8206062" y="1281620"/>
              <a:ext cx="36830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Challenges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0" name="Picture 9" descr="Powered by NAF.&#10;&#10;AI-generated content may be incorrect.">
              <a:extLst>
                <a:ext uri="{FF2B5EF4-FFF2-40B4-BE49-F238E27FC236}">
                  <a16:creationId xmlns:a16="http://schemas.microsoft.com/office/drawing/2014/main" id="{F264FD58-1B3F-8B39-EAA5-EE612AE4F0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95080" y="1131264"/>
              <a:ext cx="1160067" cy="1152884"/>
            </a:xfrm>
            <a:prstGeom prst="rect">
              <a:avLst/>
            </a:prstGeom>
          </p:spPr>
        </p:pic>
      </p:grpSp>
      <p:pic>
        <p:nvPicPr>
          <p:cNvPr id="2" name="Online Media 4" title="KnoPro">
            <a:hlinkClick r:id="" action="ppaction://media"/>
            <a:extLst>
              <a:ext uri="{FF2B5EF4-FFF2-40B4-BE49-F238E27FC236}">
                <a16:creationId xmlns:a16="http://schemas.microsoft.com/office/drawing/2014/main" id="{CB207B61-6073-C55D-2783-036FFE81B88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0317692" y="5642614"/>
            <a:ext cx="1349137" cy="922422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17DEC19C-7F8D-6F07-3E18-64168FAC8396}"/>
              </a:ext>
            </a:extLst>
          </p:cNvPr>
          <p:cNvGrpSpPr/>
          <p:nvPr/>
        </p:nvGrpSpPr>
        <p:grpSpPr>
          <a:xfrm>
            <a:off x="8069171" y="6304715"/>
            <a:ext cx="2358769" cy="307777"/>
            <a:chOff x="9690811" y="819708"/>
            <a:chExt cx="2358769" cy="30777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6A97C83-79E4-F80E-7C55-4DC0CB567B2F}"/>
                </a:ext>
              </a:extLst>
            </p:cNvPr>
            <p:cNvSpPr txBox="1"/>
            <p:nvPr/>
          </p:nvSpPr>
          <p:spPr>
            <a:xfrm>
              <a:off x="9690811" y="819708"/>
              <a:ext cx="23587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-Bold" panose="020B0804020101020102" pitchFamily="34" charset="0"/>
                  <a:ea typeface="Tahoma" panose="020B0604030504040204" pitchFamily="34" charset="0"/>
                  <a:cs typeface="DINOT-Bold" panose="020B0804020101020102" pitchFamily="34" charset="0"/>
                </a:rPr>
                <a:t>https://www.knopro.org/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endParaRPr>
            </a:p>
          </p:txBody>
        </p:sp>
        <p:sp>
          <p:nvSpPr>
            <p:cNvPr id="48" name="Rectangle 47">
              <a:hlinkClick r:id="rId4"/>
              <a:extLst>
                <a:ext uri="{FF2B5EF4-FFF2-40B4-BE49-F238E27FC236}">
                  <a16:creationId xmlns:a16="http://schemas.microsoft.com/office/drawing/2014/main" id="{233A8C41-3BDF-F8D1-4115-F7D9C382944D}"/>
                </a:ext>
              </a:extLst>
            </p:cNvPr>
            <p:cNvSpPr/>
            <p:nvPr/>
          </p:nvSpPr>
          <p:spPr>
            <a:xfrm>
              <a:off x="9741677" y="858115"/>
              <a:ext cx="2037871" cy="2257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41893D-2EBF-BBC4-0822-43DA0FD2379B}"/>
              </a:ext>
            </a:extLst>
          </p:cNvPr>
          <p:cNvGrpSpPr/>
          <p:nvPr/>
        </p:nvGrpSpPr>
        <p:grpSpPr>
          <a:xfrm>
            <a:off x="291694" y="3733913"/>
            <a:ext cx="11638346" cy="1640922"/>
            <a:chOff x="357711" y="4021483"/>
            <a:chExt cx="11638346" cy="1640922"/>
          </a:xfrm>
        </p:grpSpPr>
        <p:sp>
          <p:nvSpPr>
            <p:cNvPr id="14" name="Google Shape;338;p52">
              <a:extLst>
                <a:ext uri="{FF2B5EF4-FFF2-40B4-BE49-F238E27FC236}">
                  <a16:creationId xmlns:a16="http://schemas.microsoft.com/office/drawing/2014/main" id="{95F65C7C-3D75-5652-E181-9B8F311E6A37}"/>
                </a:ext>
              </a:extLst>
            </p:cNvPr>
            <p:cNvSpPr txBox="1"/>
            <p:nvPr/>
          </p:nvSpPr>
          <p:spPr>
            <a:xfrm>
              <a:off x="8991857" y="4021483"/>
              <a:ext cx="3004200" cy="1640922"/>
            </a:xfrm>
            <a:prstGeom prst="rect">
              <a:avLst/>
            </a:prstGeom>
            <a:noFill/>
            <a:ln w="9525" cap="flat" cmpd="sng">
              <a:solidFill>
                <a:srgbClr val="99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dirty="0">
                  <a:solidFill>
                    <a:srgbClr val="2662F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Skillbuilders</a:t>
              </a:r>
              <a:endParaRPr sz="2000" b="1" dirty="0">
                <a:solidFill>
                  <a:srgbClr val="2662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Daily (M-F): 10 mins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Learn a new skill 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1 Winner each day 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$100 gift card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15" name="Google Shape;339;p52">
              <a:extLst>
                <a:ext uri="{FF2B5EF4-FFF2-40B4-BE49-F238E27FC236}">
                  <a16:creationId xmlns:a16="http://schemas.microsoft.com/office/drawing/2014/main" id="{AAEE9BD7-4C63-E3DF-4D76-66DBB74A8491}"/>
                </a:ext>
              </a:extLst>
            </p:cNvPr>
            <p:cNvSpPr txBox="1"/>
            <p:nvPr/>
          </p:nvSpPr>
          <p:spPr>
            <a:xfrm>
              <a:off x="5418218" y="4021483"/>
              <a:ext cx="3253200" cy="1640922"/>
            </a:xfrm>
            <a:prstGeom prst="rect">
              <a:avLst/>
            </a:prstGeom>
            <a:noFill/>
            <a:ln w="9525" cap="flat" cmpd="sng">
              <a:solidFill>
                <a:srgbClr val="33AA4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dirty="0">
                  <a:solidFill>
                    <a:srgbClr val="68359B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Mentors</a:t>
              </a:r>
              <a:endParaRPr sz="2000" b="1" dirty="0">
                <a:solidFill>
                  <a:srgbClr val="68359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Answer your questions during Challenges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Provide feedback on your project 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16" name="Google Shape;337;p52">
              <a:extLst>
                <a:ext uri="{FF2B5EF4-FFF2-40B4-BE49-F238E27FC236}">
                  <a16:creationId xmlns:a16="http://schemas.microsoft.com/office/drawing/2014/main" id="{AEF8BB87-70B5-CAAC-7A29-2C83182B6880}"/>
                </a:ext>
              </a:extLst>
            </p:cNvPr>
            <p:cNvSpPr txBox="1"/>
            <p:nvPr/>
          </p:nvSpPr>
          <p:spPr>
            <a:xfrm>
              <a:off x="357711" y="4021483"/>
              <a:ext cx="4740069" cy="1640922"/>
            </a:xfrm>
            <a:prstGeom prst="rect">
              <a:avLst/>
            </a:prstGeom>
            <a:noFill/>
            <a:ln w="9525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dirty="0">
                  <a:solidFill>
                    <a:srgbClr val="3C388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Industry Challenges</a:t>
              </a:r>
              <a:endParaRPr sz="2000" b="1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New Topic Monthly</a:t>
              </a:r>
            </a:p>
            <a:p>
              <a:pPr marL="457200" indent="-342900">
                <a:lnSpc>
                  <a:spcPct val="112000"/>
                </a:lnSpc>
                <a:buSzPts val="1800"/>
                <a:buFont typeface="Calibri"/>
                <a:buChar char="●"/>
              </a:pPr>
              <a:r>
                <a:rPr lang="en-US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Teams or solo</a:t>
              </a:r>
            </a:p>
            <a:p>
              <a:pPr marL="457200" indent="-342900">
                <a:lnSpc>
                  <a:spcPct val="112000"/>
                </a:lnSpc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Cash prizes for winners </a:t>
              </a:r>
              <a:r>
                <a:rPr lang="en-US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($5K, $3K, $2K)</a:t>
              </a: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Open to all U.S. high school students </a:t>
              </a:r>
              <a:endParaRPr sz="13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99109E3-9AF4-C318-16DC-FEDC545BE2A4}"/>
              </a:ext>
            </a:extLst>
          </p:cNvPr>
          <p:cNvSpPr txBox="1"/>
          <p:nvPr/>
        </p:nvSpPr>
        <p:spPr>
          <a:xfrm>
            <a:off x="192505" y="2551927"/>
            <a:ext cx="1141497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 on KnoPro challenges for a chance to </a:t>
            </a:r>
            <a:r>
              <a:rPr lang="en-US" sz="2400" b="1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</a:t>
            </a:r>
            <a:r>
              <a:rPr lang="en-US" sz="2400" b="1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$10,000 in cash prizes!</a:t>
            </a:r>
            <a:br>
              <a:rPr lang="en-US" sz="2400" b="1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1" i="1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Membership is not required — Pilot with a class or student group.</a:t>
            </a:r>
            <a:endParaRPr lang="en-US" sz="2400" b="1" i="1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241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7AADC-05E0-AF89-3A65-0A8560675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0665A0AE-A687-14F9-A69C-F89956499E7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5" t="2787" r="17069" b="-2787"/>
          <a:stretch>
            <a:fillRect/>
          </a:stretch>
        </p:blipFill>
        <p:spPr>
          <a:xfrm>
            <a:off x="-1239253" y="-111420"/>
            <a:ext cx="7335253" cy="7498884"/>
          </a:xfr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D1ACCEB-EA28-6859-A39B-5127A2ED9139}"/>
              </a:ext>
            </a:extLst>
          </p:cNvPr>
          <p:cNvSpPr txBox="1">
            <a:spLocks/>
          </p:cNvSpPr>
          <p:nvPr/>
        </p:nvSpPr>
        <p:spPr>
          <a:xfrm>
            <a:off x="5162550" y="225034"/>
            <a:ext cx="7162800" cy="59093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Where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Opportunity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Begins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5E28A6D-D49F-654B-8BEF-728B3354EA06}"/>
              </a:ext>
            </a:extLst>
          </p:cNvPr>
          <p:cNvSpPr txBox="1">
            <a:spLocks/>
          </p:cNvSpPr>
          <p:nvPr/>
        </p:nvSpPr>
        <p:spPr>
          <a:xfrm>
            <a:off x="6242538" y="2018043"/>
            <a:ext cx="5163895" cy="2821914"/>
          </a:xfrm>
          <a:prstGeom prst="rect">
            <a:avLst/>
          </a:prstGeom>
          <a:noFill/>
          <a:ln w="38100">
            <a:solidFill>
              <a:srgbClr val="32B04A"/>
            </a:solidFill>
          </a:ln>
        </p:spPr>
        <p:txBody>
          <a:bodyPr vert="horz" lIns="182880" tIns="182880" rIns="182880" bIns="18288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Together, we can expand access to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career-connected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opportunities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real-world learning for high school students.      </a:t>
            </a:r>
          </a:p>
        </p:txBody>
      </p:sp>
      <p:pic>
        <p:nvPicPr>
          <p:cNvPr id="11" name="object 6">
            <a:extLst>
              <a:ext uri="{FF2B5EF4-FFF2-40B4-BE49-F238E27FC236}">
                <a16:creationId xmlns:a16="http://schemas.microsoft.com/office/drawing/2014/main" id="{FFF1C19B-6C7B-1578-3E3A-939ADEF87F0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35543" y="6420958"/>
            <a:ext cx="2028824" cy="22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756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F67FB-F0E9-E1B3-960F-A936F1741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817E9C0-1382-862A-C30E-E3CE8071D084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8895082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Engagement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Partners 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hlinkClick r:id="rId3"/>
            <a:extLst>
              <a:ext uri="{FF2B5EF4-FFF2-40B4-BE49-F238E27FC236}">
                <a16:creationId xmlns:a16="http://schemas.microsoft.com/office/drawing/2014/main" id="{7C4AD0B6-FC35-EBB4-935F-F520E4E1C142}"/>
              </a:ext>
            </a:extLst>
          </p:cNvPr>
          <p:cNvSpPr/>
          <p:nvPr/>
        </p:nvSpPr>
        <p:spPr>
          <a:xfrm>
            <a:off x="9851261" y="498840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1F59071-B73B-E582-D746-1BF37EF0DDC8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44" name="Rectangle 43">
            <a:hlinkClick r:id="rId3"/>
            <a:extLst>
              <a:ext uri="{FF2B5EF4-FFF2-40B4-BE49-F238E27FC236}">
                <a16:creationId xmlns:a16="http://schemas.microsoft.com/office/drawing/2014/main" id="{2662DCC3-689D-CF7F-7792-37BF3AC1CD4D}"/>
              </a:ext>
            </a:extLst>
          </p:cNvPr>
          <p:cNvSpPr/>
          <p:nvPr/>
        </p:nvSpPr>
        <p:spPr>
          <a:xfrm>
            <a:off x="9851261" y="2156287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20B36D93-D0DB-6F56-718C-38746CEFC253}"/>
              </a:ext>
            </a:extLst>
          </p:cNvPr>
          <p:cNvSpPr txBox="1">
            <a:spLocks/>
          </p:cNvSpPr>
          <p:nvPr/>
        </p:nvSpPr>
        <p:spPr>
          <a:xfrm>
            <a:off x="437114" y="2048060"/>
            <a:ext cx="4483541" cy="3111167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partners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with companies to create tailored engagement programs.</a:t>
            </a: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Corporations of all sizes, including national brands, are committed to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providing work-based learning opportunities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 skill-based volunteerism and student internships.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A3DE820-CD2E-0C73-09E2-01F0B53D86FD}"/>
              </a:ext>
            </a:extLst>
          </p:cNvPr>
          <p:cNvGrpSpPr>
            <a:grpSpLocks noChangeAspect="1"/>
          </p:cNvGrpSpPr>
          <p:nvPr/>
        </p:nvGrpSpPr>
        <p:grpSpPr>
          <a:xfrm>
            <a:off x="5525707" y="1439166"/>
            <a:ext cx="5766273" cy="4682925"/>
            <a:chOff x="5346701" y="1535012"/>
            <a:chExt cx="5836240" cy="4739735"/>
          </a:xfrm>
        </p:grpSpPr>
        <p:pic>
          <p:nvPicPr>
            <p:cNvPr id="9" name="Picture 8" descr="A black and white logo&#10;&#10;Description automatically generated">
              <a:extLst>
                <a:ext uri="{FF2B5EF4-FFF2-40B4-BE49-F238E27FC236}">
                  <a16:creationId xmlns:a16="http://schemas.microsoft.com/office/drawing/2014/main" id="{45FF3F2D-30C6-82E2-35A1-BE4538283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08419" y="4555151"/>
              <a:ext cx="1577646" cy="545735"/>
            </a:xfrm>
            <a:prstGeom prst="rect">
              <a:avLst/>
            </a:prstGeom>
          </p:spPr>
        </p:pic>
        <p:pic>
          <p:nvPicPr>
            <p:cNvPr id="11" name="Picture 4" descr="Capital One">
              <a:extLst>
                <a:ext uri="{FF2B5EF4-FFF2-40B4-BE49-F238E27FC236}">
                  <a16:creationId xmlns:a16="http://schemas.microsoft.com/office/drawing/2014/main" id="{A99C1750-A6A1-4441-5B1F-81448185BA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6701" y="1535012"/>
              <a:ext cx="1315025" cy="7397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>
              <a:extLst>
                <a:ext uri="{FF2B5EF4-FFF2-40B4-BE49-F238E27FC236}">
                  <a16:creationId xmlns:a16="http://schemas.microsoft.com/office/drawing/2014/main" id="{20C21D12-2694-5013-17CA-3E109A1AF4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386497" y="3129464"/>
              <a:ext cx="1182071" cy="4728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6" descr="Marriott International, Inc.">
              <a:extLst>
                <a:ext uri="{FF2B5EF4-FFF2-40B4-BE49-F238E27FC236}">
                  <a16:creationId xmlns:a16="http://schemas.microsoft.com/office/drawing/2014/main" id="{C267459E-AB1A-8AF3-DA1D-36AFCE25FA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24739" y="3170562"/>
              <a:ext cx="1458202" cy="4509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0" descr="World Wide Technology">
              <a:extLst>
                <a:ext uri="{FF2B5EF4-FFF2-40B4-BE49-F238E27FC236}">
                  <a16:creationId xmlns:a16="http://schemas.microsoft.com/office/drawing/2014/main" id="{DA64C63A-CAC5-3E89-6B70-DAD2CA6DD9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99144" y="5853118"/>
              <a:ext cx="1886920" cy="39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>
              <a:extLst>
                <a:ext uri="{FF2B5EF4-FFF2-40B4-BE49-F238E27FC236}">
                  <a16:creationId xmlns:a16="http://schemas.microsoft.com/office/drawing/2014/main" id="{9966B302-5DBC-16D5-E9D4-89443F6356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291275" y="1808102"/>
              <a:ext cx="1876420" cy="209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34ECECF9-6202-A73E-B947-39AA240173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500383" y="3129464"/>
              <a:ext cx="1458202" cy="4703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2">
              <a:extLst>
                <a:ext uri="{FF2B5EF4-FFF2-40B4-BE49-F238E27FC236}">
                  <a16:creationId xmlns:a16="http://schemas.microsoft.com/office/drawing/2014/main" id="{BD8A4808-01FB-4D4C-4422-12DEBD36ABC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482" b="34488"/>
            <a:stretch>
              <a:fillRect/>
            </a:stretch>
          </p:blipFill>
          <p:spPr bwMode="auto">
            <a:xfrm>
              <a:off x="6099483" y="5814007"/>
              <a:ext cx="1587162" cy="460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>
              <a:extLst>
                <a:ext uri="{FF2B5EF4-FFF2-40B4-BE49-F238E27FC236}">
                  <a16:creationId xmlns:a16="http://schemas.microsoft.com/office/drawing/2014/main" id="{2372DF8D-671D-37D1-B4D4-A1732A910A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97243" y="1690275"/>
              <a:ext cx="1152542" cy="4610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" name="Picture 2">
            <a:extLst>
              <a:ext uri="{FF2B5EF4-FFF2-40B4-BE49-F238E27FC236}">
                <a16:creationId xmlns:a16="http://schemas.microsoft.com/office/drawing/2014/main" id="{87C7AA65-4570-AE85-B504-7D739FEECC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1" t="38610" r="14123" b="36020"/>
          <a:stretch>
            <a:fillRect/>
          </a:stretch>
        </p:blipFill>
        <p:spPr bwMode="auto">
          <a:xfrm>
            <a:off x="5902218" y="4455112"/>
            <a:ext cx="2302628" cy="51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88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5A91A-6F08-EF95-14C1-E7EA54060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C0C9F-A0C2-1FC5-1A8C-934C9EA47739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7694731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Introductions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Slide Number Placeholder 4">
            <a:extLst>
              <a:ext uri="{FF2B5EF4-FFF2-40B4-BE49-F238E27FC236}">
                <a16:creationId xmlns:a16="http://schemas.microsoft.com/office/drawing/2014/main" id="{C6E5BC98-3E18-7F45-635D-87124B55C1D6}"/>
              </a:ext>
            </a:extLst>
          </p:cNvPr>
          <p:cNvSpPr txBox="1">
            <a:spLocks/>
          </p:cNvSpPr>
          <p:nvPr/>
        </p:nvSpPr>
        <p:spPr>
          <a:xfrm>
            <a:off x="9225005" y="64926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6D714B-0E1D-183D-0A39-2C75287203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4" b="10624"/>
          <a:stretch/>
        </p:blipFill>
        <p:spPr>
          <a:xfrm>
            <a:off x="619096" y="1492942"/>
            <a:ext cx="5205234" cy="36815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6" name="TextBox 1">
            <a:extLst>
              <a:ext uri="{FF2B5EF4-FFF2-40B4-BE49-F238E27FC236}">
                <a16:creationId xmlns:a16="http://schemas.microsoft.com/office/drawing/2014/main" id="{2D3AE2F1-9252-2FD4-30AC-D36F9599CD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9743231"/>
              </p:ext>
            </p:extLst>
          </p:nvPr>
        </p:nvGraphicFramePr>
        <p:xfrm>
          <a:off x="6271592" y="1333918"/>
          <a:ext cx="5735650" cy="4665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81476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7A0A3-27E0-0F5B-B09D-54D699598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95AF00D-096B-F2CB-C3EF-F56D4F403217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Board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Directors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hlinkClick r:id="rId3"/>
            <a:extLst>
              <a:ext uri="{FF2B5EF4-FFF2-40B4-BE49-F238E27FC236}">
                <a16:creationId xmlns:a16="http://schemas.microsoft.com/office/drawing/2014/main" id="{F20969E1-661F-F702-8872-53A68D8B890D}"/>
              </a:ext>
            </a:extLst>
          </p:cNvPr>
          <p:cNvSpPr/>
          <p:nvPr/>
        </p:nvSpPr>
        <p:spPr>
          <a:xfrm>
            <a:off x="9851261" y="498840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46749B8-23A4-BCA5-4F4B-2BE767BB8381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44" name="Rectangle 43">
            <a:hlinkClick r:id="rId3"/>
            <a:extLst>
              <a:ext uri="{FF2B5EF4-FFF2-40B4-BE49-F238E27FC236}">
                <a16:creationId xmlns:a16="http://schemas.microsoft.com/office/drawing/2014/main" id="{1C9F8D1C-8924-48B8-0C36-93956D5C5B1D}"/>
              </a:ext>
            </a:extLst>
          </p:cNvPr>
          <p:cNvSpPr/>
          <p:nvPr/>
        </p:nvSpPr>
        <p:spPr>
          <a:xfrm>
            <a:off x="9851261" y="2156287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337FB5-2A0F-5CAC-1035-3688C6922C76}"/>
              </a:ext>
            </a:extLst>
          </p:cNvPr>
          <p:cNvSpPr txBox="1">
            <a:spLocks/>
          </p:cNvSpPr>
          <p:nvPr/>
        </p:nvSpPr>
        <p:spPr>
          <a:xfrm>
            <a:off x="178877" y="1710306"/>
            <a:ext cx="2618553" cy="4328171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NAF’s Board of Directors is composed of distinguished leaders from across industries who bring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expertise, vision, and a shared commitment to NAF’s mission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expanding impact nationwide.</a:t>
            </a: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 their leadership and guidance, NAF fulfills its mission to develop the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next generation of future-ready employees.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786D5F-43D5-A893-39BE-7A1E64E60B1C}"/>
              </a:ext>
            </a:extLst>
          </p:cNvPr>
          <p:cNvSpPr>
            <a:spLocks/>
          </p:cNvSpPr>
          <p:nvPr/>
        </p:nvSpPr>
        <p:spPr>
          <a:xfrm>
            <a:off x="2907792" y="887697"/>
            <a:ext cx="9091702" cy="6109365"/>
          </a:xfrm>
          <a:prstGeom prst="rect">
            <a:avLst/>
          </a:prstGeom>
        </p:spPr>
        <p:txBody>
          <a:bodyPr wrap="square" numCol="4" spcCol="18288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Sanford I. Weill – Chairman Emeritus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Founder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NAF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Gregory J. Hayes –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Chairman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Former Executive Chairman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RTX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Kenneth I. Chenault – Vice Chairman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Chairman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 and Managing Director, General Catalyst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Robert Smith – </a:t>
            </a:r>
            <a:b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</a:b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Vice Chairman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Founder, Chairman and Chief Executive Officer, Vista Equity Partners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Eugene A. Ludwig – Secretary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27th Comptroller of the Currency Managing Partner, </a:t>
            </a:r>
            <a:r>
              <a:rPr kumimoji="0" lang="en-US" sz="11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Canapi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 Ventures Founder and CEO, Cari Network and Ludwig Advisors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Chairman, Ludwig Institute for Shared Economic Prosperity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Lisa Dughi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Chief</a:t>
            </a:r>
            <a:r>
              <a:rPr lang="en-US" sz="1150" dirty="0">
                <a:solidFill>
                  <a:prstClr val="black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 Executive Officer, NAF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50" dirty="0">
              <a:solidFill>
                <a:prstClr val="black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Chike </a:t>
            </a:r>
            <a:r>
              <a:rPr lang="en-US" sz="1150" b="1" dirty="0" err="1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Aguh</a:t>
            </a:r>
            <a:endParaRPr lang="en-US" sz="1150" b="1" dirty="0">
              <a:solidFill>
                <a:srgbClr val="006A4F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Head of Innovation &amp; Strategy, Kapor Center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Senior Advisor, The Project on Workforce at Harvard</a:t>
            </a: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Jeffrey A. Brill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Partner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Skadden, Arps, Slate, Meagher &amp; Flom LLP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Kermitt J. Brooks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Chief Legal Officer, The Guardian Life Insurance Company of America (Guardian Life)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Ursula M. Burns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Founding Partner of Integrum Holdings, Chairwoman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Teneo LLC, Retired Chairman &amp; CEO, Xerox Corporation and VEON, Ltd.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Bob Ferrell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Executive Vice President of Global Human Resources, World Wide Technology</a:t>
            </a: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Lawrence H. Gennari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Co-Founder and Partner,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Gennari Aronson, LLP</a:t>
            </a:r>
          </a:p>
          <a:p>
            <a:pPr lvl="0">
              <a:defRPr/>
            </a:pPr>
            <a:endParaRPr lang="en-US" sz="1150" b="1" dirty="0">
              <a:solidFill>
                <a:srgbClr val="000000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  <a:p>
            <a:pPr lvl="0">
              <a:defRPr/>
            </a:pPr>
            <a:endParaRPr lang="en-US" sz="1150" b="1" dirty="0">
              <a:solidFill>
                <a:srgbClr val="000000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  <a:p>
            <a:pPr lvl="0">
              <a:defRPr/>
            </a:pPr>
            <a:endParaRPr lang="en-US" sz="1150" b="1" dirty="0">
              <a:solidFill>
                <a:srgbClr val="006A4F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Kenneth M. Jones II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Senior Vice President and Chief Operating Officer, Chief Equity Officer, John D. and Catherine T. MacArthur Foundation</a:t>
            </a:r>
            <a:endParaRPr lang="en-US" sz="1150" b="1" dirty="0">
              <a:solidFill>
                <a:srgbClr val="006A4F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lvl="0">
              <a:defRPr/>
            </a:pPr>
            <a:endParaRPr lang="en-US" sz="1150" b="1" dirty="0">
              <a:solidFill>
                <a:srgbClr val="006A4F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Julie Lammers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President &amp; CEO, </a:t>
            </a:r>
            <a:r>
              <a:rPr lang="en-US" sz="1150" dirty="0" err="1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Britebound</a:t>
            </a: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50" b="1" dirty="0">
              <a:solidFill>
                <a:srgbClr val="006A4F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Erin McSweeney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Chief People Officer, UnitedHealth Group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Jennifer Morgan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Chief Executive Officer, UKG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Nicola Palmer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Retired Chief 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Technology Ambassador, Verizon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Carla Thompson Payton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Chief Strategist &amp; Impact Officer, </a:t>
            </a:r>
            <a:r>
              <a:rPr lang="en-US" sz="1150" dirty="0">
                <a:solidFill>
                  <a:prstClr val="black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W.K. Kellogg Foundation</a:t>
            </a:r>
          </a:p>
          <a:p>
            <a:pPr lvl="0"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Thomas Penny III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President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Donohoe Hospitality Services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Joseph J. Russo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Executive Vice President and President, Global Networks and Technology, Verizon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David L. Steward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Founder and Chairman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World Wide Technology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Sandy Torchia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Vice Chair, Talent and Culture, KPMG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Joseph M. Tucci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Chairman &amp; Co-Founder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Bridge Growth Partners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Marc Weill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Senior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 Advisor, Two Sigma Ventures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 err="1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Dantaya</a:t>
            </a: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 Williams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Chief Human Resources Officer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</a:t>
            </a: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RTX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</a:b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Matthew Zielinski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EVP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President of International Markets, Lenovo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Lauren </a:t>
            </a:r>
            <a:r>
              <a:rPr kumimoji="0" lang="en-US" sz="1150" b="1" i="0" u="none" strike="noStrike" kern="1200" cap="none" spc="0" normalizeH="0" baseline="0" noProof="0" dirty="0" err="1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Budzich</a:t>
            </a: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-Goren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Chair, NAF Alumni Leadership Council, Johnson &amp; Johnson MedTech Commercial Strategy and Execution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746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A265F-2AEA-C1C8-AF38-31FB9C4B7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AD078EB-EB6A-A944-6594-BBFA67564E38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STEM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Advisory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Committee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hlinkClick r:id="rId3"/>
            <a:extLst>
              <a:ext uri="{FF2B5EF4-FFF2-40B4-BE49-F238E27FC236}">
                <a16:creationId xmlns:a16="http://schemas.microsoft.com/office/drawing/2014/main" id="{B51DCC13-97E1-F429-21CB-E8B37067F45E}"/>
              </a:ext>
            </a:extLst>
          </p:cNvPr>
          <p:cNvSpPr/>
          <p:nvPr/>
        </p:nvSpPr>
        <p:spPr>
          <a:xfrm>
            <a:off x="9851261" y="498840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BBCBCCC-08AB-44F9-55E8-BBA441EA4E78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44" name="Rectangle 43">
            <a:hlinkClick r:id="rId3"/>
            <a:extLst>
              <a:ext uri="{FF2B5EF4-FFF2-40B4-BE49-F238E27FC236}">
                <a16:creationId xmlns:a16="http://schemas.microsoft.com/office/drawing/2014/main" id="{1B8E8168-C4B0-2C2F-3DA4-9AD24CEE2480}"/>
              </a:ext>
            </a:extLst>
          </p:cNvPr>
          <p:cNvSpPr/>
          <p:nvPr/>
        </p:nvSpPr>
        <p:spPr>
          <a:xfrm>
            <a:off x="9851261" y="2156287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021814-066D-2AA1-A952-F888607B948A}"/>
              </a:ext>
            </a:extLst>
          </p:cNvPr>
          <p:cNvSpPr txBox="1">
            <a:spLocks/>
          </p:cNvSpPr>
          <p:nvPr/>
        </p:nvSpPr>
        <p:spPr>
          <a:xfrm>
            <a:off x="302868" y="1390407"/>
            <a:ext cx="5347665" cy="5082405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Established in 2013 as an adjunct to NAF’s Board of Directors, the STEM Committee addresses the growing role of science, technology, engineering, and mathematics in the economy.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Leading STEM executives guide NAF’s strategy across curriculum, work-based learning, employer engagement, advisory board development, college access, and professional development, while fostering collaboration to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attract and support high-quality talent for STEM careers.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A173CD-AD35-C4D4-5B99-AB6DAFACCB56}"/>
              </a:ext>
            </a:extLst>
          </p:cNvPr>
          <p:cNvSpPr/>
          <p:nvPr/>
        </p:nvSpPr>
        <p:spPr>
          <a:xfrm>
            <a:off x="5958614" y="1993755"/>
            <a:ext cx="5810599" cy="4870564"/>
          </a:xfrm>
          <a:prstGeom prst="rect">
            <a:avLst/>
          </a:prstGeom>
        </p:spPr>
        <p:txBody>
          <a:bodyPr wrap="square" lIns="91440" tIns="45720" rIns="91440" bIns="45720" numCol="2" spcCol="18288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Nicola Palmer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Chair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Retired Chief Technology Ambassador, </a:t>
            </a:r>
            <a:b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</a:b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Verizon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Alencia DeAnda-Gregg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AVP HR Business Partner Human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Reso</a:t>
            </a:r>
            <a:r>
              <a:rPr kumimoji="0" lang="en-US" sz="115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urces</a:t>
            </a: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 Organization,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AT&amp;T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Joseph Dill, DDS, MBA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Consultant, former Chief Dental Officer,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Delta Dental Plans Association </a:t>
            </a: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Mike Haberman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Senior Vice President,</a:t>
            </a:r>
            <a:b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</a:b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Verizon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Vinay Iyengar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Founder and Managing Partner, </a:t>
            </a:r>
            <a:b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</a:b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Anansi Capital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Brian Monahan</a:t>
            </a:r>
            <a:b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</a:b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Senior Vice President, </a:t>
            </a:r>
            <a:b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</a:b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Albertsons Media Collective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Milanka Muecke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Director, Global Commercial Marketing, Workstation Business,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Lenovo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Juan F. Rodriguez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National Strategic Advisor – SLED K12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E-rate and Federal Funding,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World Wide Technology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Bobby Soni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Global Technology Consulting Leader,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KPMG International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Brian Thomas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President &amp; CEO,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Lightspeed Systems</a:t>
            </a:r>
          </a:p>
        </p:txBody>
      </p:sp>
    </p:spTree>
    <p:extLst>
      <p:ext uri="{BB962C8B-B14F-4D97-AF65-F5344CB8AC3E}">
        <p14:creationId xmlns:p14="http://schemas.microsoft.com/office/powerpoint/2010/main" val="3776350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5159E-C1F7-4487-AF7B-17945CDEC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5030ECF6-2F6C-3D19-8462-B00E9A7A5088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44" name="Rectangle 43">
            <a:hlinkClick r:id="rId3"/>
            <a:extLst>
              <a:ext uri="{FF2B5EF4-FFF2-40B4-BE49-F238E27FC236}">
                <a16:creationId xmlns:a16="http://schemas.microsoft.com/office/drawing/2014/main" id="{98C2ACD7-F315-912F-F55A-F1CBC2055240}"/>
              </a:ext>
            </a:extLst>
          </p:cNvPr>
          <p:cNvSpPr/>
          <p:nvPr/>
        </p:nvSpPr>
        <p:spPr>
          <a:xfrm>
            <a:off x="9851261" y="2156287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2D58A3-CEE4-DE98-323D-F73AA8897CBC}"/>
              </a:ext>
            </a:extLst>
          </p:cNvPr>
          <p:cNvSpPr/>
          <p:nvPr/>
        </p:nvSpPr>
        <p:spPr>
          <a:xfrm>
            <a:off x="275153" y="3177797"/>
            <a:ext cx="5820846" cy="4870564"/>
          </a:xfrm>
          <a:prstGeom prst="rect">
            <a:avLst/>
          </a:prstGeom>
        </p:spPr>
        <p:txBody>
          <a:bodyPr wrap="square" lIns="91440" tIns="45720" rIns="91440" bIns="45720" numCol="2" spcCol="18288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Marybeth Caulfield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Senior Manager, Global University Recruitment&amp; Employer Brand,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Lenovo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Sarah D’Angelo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Director, Talent Development and University Recruitment,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Marriott International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 err="1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Soléy</a:t>
            </a: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 Gonzalez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Associate Director, Corporate Social Responsibility,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RTX 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Dora Moreira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University Recruiter,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World Wide Technology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Jim O’Neill</a:t>
            </a:r>
            <a:b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</a:b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Associate Director, Campus Programs,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RTX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Kathleen Schaum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Executive Director, University Talent Acquisition,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KPMG 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Chris Van Bavel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Vice President, Global Talent Acquisition Innovations, Programs, and Solutions,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Marriott International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D26C2B8-7B7C-E56C-9A3E-45DFBBAB83C8}"/>
              </a:ext>
            </a:extLst>
          </p:cNvPr>
          <p:cNvSpPr>
            <a:spLocks noChangeAspect="1"/>
          </p:cNvSpPr>
          <p:nvPr/>
        </p:nvSpPr>
        <p:spPr>
          <a:xfrm>
            <a:off x="7065363" y="630683"/>
            <a:ext cx="7261410" cy="67919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7">
            <a:extLst>
              <a:ext uri="{FF2B5EF4-FFF2-40B4-BE49-F238E27FC236}">
                <a16:creationId xmlns:a16="http://schemas.microsoft.com/office/drawing/2014/main" id="{1AAA3F9A-E69B-7F73-E663-45BC338ED4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9" r="14539"/>
          <a:stretch/>
        </p:blipFill>
        <p:spPr>
          <a:xfrm>
            <a:off x="7284962" y="845806"/>
            <a:ext cx="6576840" cy="6576840"/>
          </a:xfrm>
          <a:prstGeom prst="ellipse">
            <a:avLst/>
          </a:prstGeom>
          <a:noFill/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F55A586-133B-DDD5-1E26-9534EC71874E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4732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Workforce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Development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Committee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ED710A-ECB1-A4F8-FF27-0CE7524E7B5F}"/>
              </a:ext>
            </a:extLst>
          </p:cNvPr>
          <p:cNvSpPr txBox="1">
            <a:spLocks/>
          </p:cNvSpPr>
          <p:nvPr/>
        </p:nvSpPr>
        <p:spPr>
          <a:xfrm>
            <a:off x="275153" y="1392611"/>
            <a:ext cx="6921175" cy="1527352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Established in 2024 to bring together HR, talent acquisition, and university relations leaders from our corporate partners to help identify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direct workforce entry opportunities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expand opportunities for NAF alumni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7354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0B8E4-B5F8-2E00-654C-61766465E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C57C965-E464-E60D-A118-3EC0F6BAA69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3" r="18613"/>
          <a:stretch>
            <a:fillRect/>
          </a:stretch>
        </p:blipFill>
        <p:spPr>
          <a:xfrm>
            <a:off x="-1227221" y="-111420"/>
            <a:ext cx="7335253" cy="7498884"/>
          </a:xfr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050AF34-A58A-D911-CBFF-1B11143E9678}"/>
              </a:ext>
            </a:extLst>
          </p:cNvPr>
          <p:cNvSpPr txBox="1">
            <a:spLocks/>
          </p:cNvSpPr>
          <p:nvPr/>
        </p:nvSpPr>
        <p:spPr>
          <a:xfrm>
            <a:off x="5162550" y="225034"/>
            <a:ext cx="3465884" cy="59093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Admissions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C2FAE29-64D3-4309-BA02-564D78D01034}"/>
              </a:ext>
            </a:extLst>
          </p:cNvPr>
          <p:cNvSpPr txBox="1">
            <a:spLocks/>
          </p:cNvSpPr>
          <p:nvPr/>
        </p:nvSpPr>
        <p:spPr>
          <a:xfrm>
            <a:off x="6204500" y="1135509"/>
            <a:ext cx="4246203" cy="725828"/>
          </a:xfrm>
          <a:prstGeom prst="rect">
            <a:avLst/>
          </a:prstGeom>
          <a:noFill/>
          <a:ln w="38100">
            <a:solidFill>
              <a:srgbClr val="32B04A"/>
            </a:solidFill>
          </a:ln>
        </p:spPr>
        <p:txBody>
          <a:bodyPr vert="horz" lIns="182880" tIns="182880" rIns="182880" bIns="18288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Starting a NAF Academy!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object 6">
            <a:extLst>
              <a:ext uri="{FF2B5EF4-FFF2-40B4-BE49-F238E27FC236}">
                <a16:creationId xmlns:a16="http://schemas.microsoft.com/office/drawing/2014/main" id="{26D8F278-0BE6-9F0C-80CA-C453B8E1483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35543" y="6396892"/>
            <a:ext cx="2028824" cy="2285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83A19EF-501E-1756-453A-99F150B69BBB}"/>
              </a:ext>
            </a:extLst>
          </p:cNvPr>
          <p:cNvSpPr txBox="1"/>
          <p:nvPr/>
        </p:nvSpPr>
        <p:spPr>
          <a:xfrm>
            <a:off x="6352418" y="2017050"/>
            <a:ext cx="5454099" cy="278198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400050" marR="0" lvl="0" indent="-40005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🤝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Full District Engagement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 effective, sustainable academy implementation for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long-term success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0050" marR="0" lvl="0" indent="-40005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🎯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Admissions Options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Choose the approach that best aligns academy development with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district goals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the NAF design.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8C6F6E-CD2F-0A0F-9BBF-6706482C557A}"/>
              </a:ext>
            </a:extLst>
          </p:cNvPr>
          <p:cNvSpPr txBox="1"/>
          <p:nvPr/>
        </p:nvSpPr>
        <p:spPr>
          <a:xfrm>
            <a:off x="6560153" y="5071076"/>
            <a:ext cx="378693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 of Planning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Fast Track</a:t>
            </a:r>
          </a:p>
        </p:txBody>
      </p:sp>
    </p:spTree>
    <p:extLst>
      <p:ext uri="{BB962C8B-B14F-4D97-AF65-F5344CB8AC3E}">
        <p14:creationId xmlns:p14="http://schemas.microsoft.com/office/powerpoint/2010/main" val="14116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410D0-F43F-7F5F-A4BC-F5AEBA8D5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5404E6F-9714-41B3-5976-0636159BD2EE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0E62248-83D8-12A7-9D20-8B34A38FAA7F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4994845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Planning</a:t>
            </a: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FEFC5A16-C79C-AD91-D0B9-5F0BE4A9725A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7F60E1-B8FC-97A1-0878-E035C0D4534B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1" name="Rectangle 20">
            <a:hlinkClick r:id="rId3"/>
            <a:extLst>
              <a:ext uri="{FF2B5EF4-FFF2-40B4-BE49-F238E27FC236}">
                <a16:creationId xmlns:a16="http://schemas.microsoft.com/office/drawing/2014/main" id="{5C00275E-4014-83B9-990E-C1DD8F3BDD7D}"/>
              </a:ext>
            </a:extLst>
          </p:cNvPr>
          <p:cNvSpPr/>
          <p:nvPr/>
        </p:nvSpPr>
        <p:spPr>
          <a:xfrm>
            <a:off x="6288954" y="4072676"/>
            <a:ext cx="1055743" cy="2400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3C2493-F2C8-BBE0-4DB8-75A0D78D9D31}"/>
              </a:ext>
            </a:extLst>
          </p:cNvPr>
          <p:cNvSpPr txBox="1"/>
          <p:nvPr/>
        </p:nvSpPr>
        <p:spPr>
          <a:xfrm>
            <a:off x="373625" y="1227607"/>
            <a:ext cx="11444748" cy="517064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🚀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Getting Started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Build a dedicated,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multidisciplinary team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with a shared vision to develop your Academy Design Plan.</a:t>
            </a: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🎯 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Personalized Support</a:t>
            </a:r>
            <a:b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Receive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hands-on guidance 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technical assistance 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align the district’s programming goals with the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design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its twelve standards of practice.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📅 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Flexible Timeline</a:t>
            </a:r>
            <a:b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Typically completed within one school year, with the option to extend.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🌱 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Sustainable Foundation</a:t>
            </a:r>
            <a:b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Provides the groundwork for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long-term student success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community impact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600" b="0" i="1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💲</a:t>
            </a: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application fee is $12,000 (a $2,000 annual membership fee applies upon Launch)</a:t>
            </a: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3198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5FAF9-A1F7-94F5-CA76-BC440F037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42B1DA1-51D6-72DE-2F83-EDD5AD521BDF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22635BC-6AAC-7045-E170-6D672342B6B2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Planning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Roadmap </a:t>
            </a:r>
            <a:endParaRPr kumimoji="0" lang="en-US" sz="4200" b="1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AEBD4B8A-F5AF-14FE-C6ED-9E40DA9ED551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EE696D6-2FD3-CC10-DCA3-B31279F79BA6}"/>
              </a:ext>
            </a:extLst>
          </p:cNvPr>
          <p:cNvSpPr txBox="1">
            <a:spLocks/>
          </p:cNvSpPr>
          <p:nvPr/>
        </p:nvSpPr>
        <p:spPr>
          <a:xfrm>
            <a:off x="2006407" y="1129195"/>
            <a:ext cx="8004368" cy="495704"/>
          </a:xfrm>
          <a:prstGeom prst="rect">
            <a:avLst/>
          </a:prstGeom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Focus Areas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 Shape Your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Academy Design Plan.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141221-A07A-F442-D91E-B3E8084647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200" y="1688278"/>
            <a:ext cx="10095600" cy="434676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AE0CB32-43FF-18E7-9659-A3806DAE1626}"/>
              </a:ext>
            </a:extLst>
          </p:cNvPr>
          <p:cNvGrpSpPr/>
          <p:nvPr/>
        </p:nvGrpSpPr>
        <p:grpSpPr>
          <a:xfrm>
            <a:off x="434492" y="6327551"/>
            <a:ext cx="3299308" cy="369332"/>
            <a:chOff x="434492" y="6327551"/>
            <a:chExt cx="3299308" cy="369332"/>
          </a:xfrm>
        </p:grpSpPr>
        <p:sp>
          <p:nvSpPr>
            <p:cNvPr id="4" name="TextBox 20">
              <a:extLst>
                <a:ext uri="{FF2B5EF4-FFF2-40B4-BE49-F238E27FC236}">
                  <a16:creationId xmlns:a16="http://schemas.microsoft.com/office/drawing/2014/main" id="{8980C48E-E430-48BF-A2F3-D80C825DAF60}"/>
                </a:ext>
              </a:extLst>
            </p:cNvPr>
            <p:cNvSpPr txBox="1"/>
            <p:nvPr/>
          </p:nvSpPr>
          <p:spPr>
            <a:xfrm>
              <a:off x="434492" y="6327551"/>
              <a:ext cx="329930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Resource: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YOP Benefits</a:t>
              </a:r>
            </a:p>
          </p:txBody>
        </p:sp>
        <p:sp>
          <p:nvSpPr>
            <p:cNvPr id="5" name="Rectangle 4">
              <a:hlinkClick r:id="rId4"/>
              <a:extLst>
                <a:ext uri="{FF2B5EF4-FFF2-40B4-BE49-F238E27FC236}">
                  <a16:creationId xmlns:a16="http://schemas.microsoft.com/office/drawing/2014/main" id="{215B1C9D-3FE6-0077-0C7B-3483878F84C5}"/>
                </a:ext>
              </a:extLst>
            </p:cNvPr>
            <p:cNvSpPr/>
            <p:nvPr/>
          </p:nvSpPr>
          <p:spPr>
            <a:xfrm>
              <a:off x="1791481" y="6392961"/>
              <a:ext cx="1651236" cy="2385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98293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1B5BB-440A-D14E-B20A-47E780F2A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A54507C-5C74-0383-CB0F-121718FC936F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953B292-C99A-B78E-DC2F-2B6B930E3FC1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Fast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Track</a:t>
            </a: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66066C5E-9BAD-519C-05C0-BC6B68EAFE8E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8AC9D8-A4EF-ABE2-B970-FE6E6B5E5B6B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1" name="Rectangle 20">
            <a:hlinkClick r:id="rId3"/>
            <a:extLst>
              <a:ext uri="{FF2B5EF4-FFF2-40B4-BE49-F238E27FC236}">
                <a16:creationId xmlns:a16="http://schemas.microsoft.com/office/drawing/2014/main" id="{8DFD3613-B41B-1C15-2644-34A1245DB26C}"/>
              </a:ext>
            </a:extLst>
          </p:cNvPr>
          <p:cNvSpPr/>
          <p:nvPr/>
        </p:nvSpPr>
        <p:spPr>
          <a:xfrm>
            <a:off x="6288954" y="4072676"/>
            <a:ext cx="1055743" cy="2400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101217-917F-0463-CF31-E940999CA93B}"/>
              </a:ext>
            </a:extLst>
          </p:cNvPr>
          <p:cNvSpPr txBox="1"/>
          <p:nvPr/>
        </p:nvSpPr>
        <p:spPr>
          <a:xfrm>
            <a:off x="373625" y="1227607"/>
            <a:ext cx="11444748" cy="557075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🚀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Getting Started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Build a dedicated,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multidisciplinary team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with a shared vision to develop your Academy Design Plan.</a:t>
            </a: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🎯 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Alignment Focus</a:t>
            </a:r>
            <a:b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Centers on documenting how your academy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aligns with the NAF design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its twelve standards of practice.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⏱️ 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Condensed Timeline</a:t>
            </a:r>
            <a:b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Typically completed within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three months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though timing may vary based on your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launch year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goal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💡 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Immediate Benefits</a:t>
            </a:r>
            <a:b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Enables early access to NAF resources, tools, and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student opportunities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💲</a:t>
            </a: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application fee is $4,000 + a $2,000 annual membership fee due at launch</a:t>
            </a: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8910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9AAFC-3F86-21A1-11E8-2B1335B00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DAFC31D-7C92-874D-6655-4FD2E5FC3E6D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D25F379E-AB06-7340-CBC6-3E62584974E9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6755287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Fast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Track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Timeline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5AF8C3AE-F37C-BEB0-B798-3178FDA5E45B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" name="TextBox 20">
            <a:extLst>
              <a:ext uri="{FF2B5EF4-FFF2-40B4-BE49-F238E27FC236}">
                <a16:creationId xmlns:a16="http://schemas.microsoft.com/office/drawing/2014/main" id="{44F3CA26-492B-137F-56F9-A27FD4107721}"/>
              </a:ext>
            </a:extLst>
          </p:cNvPr>
          <p:cNvSpPr txBox="1"/>
          <p:nvPr/>
        </p:nvSpPr>
        <p:spPr>
          <a:xfrm>
            <a:off x="434492" y="6327551"/>
            <a:ext cx="41740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Resource: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Fast Track Pacing Guide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6AABE37-5B63-B9D7-C978-C68DE9F687C8}"/>
              </a:ext>
            </a:extLst>
          </p:cNvPr>
          <p:cNvGrpSpPr/>
          <p:nvPr/>
        </p:nvGrpSpPr>
        <p:grpSpPr>
          <a:xfrm>
            <a:off x="307416" y="1371475"/>
            <a:ext cx="6409277" cy="5287423"/>
            <a:chOff x="5526157" y="1161034"/>
            <a:chExt cx="6347473" cy="7636495"/>
          </a:xfrm>
        </p:grpSpPr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0035321D-27C4-8068-C50F-BBC61ADDEBA9}"/>
                </a:ext>
              </a:extLst>
            </p:cNvPr>
            <p:cNvSpPr txBox="1">
              <a:spLocks/>
            </p:cNvSpPr>
            <p:nvPr/>
          </p:nvSpPr>
          <p:spPr>
            <a:xfrm>
              <a:off x="5526157" y="1161034"/>
              <a:ext cx="6347473" cy="590931"/>
            </a:xfrm>
            <a:prstGeom prst="rect">
              <a:avLst/>
            </a:prstGeom>
            <a:ln w="38100">
              <a:noFill/>
            </a:ln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 90-Day Path to NAF Membership!</a:t>
              </a:r>
            </a:p>
          </p:txBody>
        </p:sp>
        <p:sp>
          <p:nvSpPr>
            <p:cNvPr id="6" name="Rectangle 5">
              <a:hlinkClick r:id="rId3"/>
              <a:extLst>
                <a:ext uri="{FF2B5EF4-FFF2-40B4-BE49-F238E27FC236}">
                  <a16:creationId xmlns:a16="http://schemas.microsoft.com/office/drawing/2014/main" id="{115F0B91-732C-5CC8-4CE1-F262E928E821}"/>
                </a:ext>
              </a:extLst>
            </p:cNvPr>
            <p:cNvSpPr/>
            <p:nvPr/>
          </p:nvSpPr>
          <p:spPr>
            <a:xfrm>
              <a:off x="6944956" y="8373833"/>
              <a:ext cx="2741270" cy="4236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337AAF43-AB7B-5E77-70B4-EB548A52B934}"/>
              </a:ext>
            </a:extLst>
          </p:cNvPr>
          <p:cNvSpPr txBox="1"/>
          <p:nvPr/>
        </p:nvSpPr>
        <p:spPr>
          <a:xfrm>
            <a:off x="434492" y="5641840"/>
            <a:ext cx="9613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sample 90-day timeline is flexible and can be adjusted to meet your target launch year.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A7C820C-EDCF-C53E-C7D5-9EBB2ED02194}"/>
              </a:ext>
            </a:extLst>
          </p:cNvPr>
          <p:cNvSpPr txBox="1"/>
          <p:nvPr/>
        </p:nvSpPr>
        <p:spPr>
          <a:xfrm>
            <a:off x="307415" y="1867025"/>
            <a:ext cx="110242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existing career academies that already meet most NAF standards. Validate alignment, accelerate your launch, and access NAF resources and ongoing support.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9" name="Picture 38" descr="A visual representation of the 90-day Fast Track process for existing career academies to achieve NAF membership, outlining steps such as admissions, evidence submission, addressing feedback, and finalizing membership.&#10;&#10;AI-generated content may be incorrect.">
            <a:extLst>
              <a:ext uri="{FF2B5EF4-FFF2-40B4-BE49-F238E27FC236}">
                <a16:creationId xmlns:a16="http://schemas.microsoft.com/office/drawing/2014/main" id="{B5F115E5-7832-980B-D595-11061CF550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21" b="27138"/>
          <a:stretch>
            <a:fillRect/>
          </a:stretch>
        </p:blipFill>
        <p:spPr>
          <a:xfrm>
            <a:off x="265606" y="2654385"/>
            <a:ext cx="11660788" cy="267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4619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A48C2-9A0A-4DB9-4D8A-136A2BA96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37B4209-162B-1A7D-85A9-06803EB0212C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61C5793-618B-A733-F87D-A99CDDEBB06B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6C1270-AEF2-A8DD-F97B-668399D63C13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Team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Building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Leadership </a:t>
            </a:r>
            <a:endParaRPr kumimoji="0" lang="en-US" sz="4200" b="1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24128EB6-E2F2-EAC2-F083-EA91D538F831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5C16ECC-31F0-9385-9E47-76C2AF3CABBB}"/>
              </a:ext>
            </a:extLst>
          </p:cNvPr>
          <p:cNvGrpSpPr/>
          <p:nvPr/>
        </p:nvGrpSpPr>
        <p:grpSpPr>
          <a:xfrm>
            <a:off x="1171447" y="1361710"/>
            <a:ext cx="9849107" cy="5267513"/>
            <a:chOff x="1285745" y="1444924"/>
            <a:chExt cx="9849107" cy="5267513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53CB8D0-A55D-5C1D-0DED-2E0C6B1A2E4A}"/>
                </a:ext>
              </a:extLst>
            </p:cNvPr>
            <p:cNvSpPr/>
            <p:nvPr/>
          </p:nvSpPr>
          <p:spPr>
            <a:xfrm>
              <a:off x="1285745" y="1444924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Lead school operations and resource allocation, advocate for students, oversee master scheduling, and engage the community</a:t>
              </a: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AB13833-F1A9-D667-720D-A7C3EF9384E3}"/>
                </a:ext>
              </a:extLst>
            </p:cNvPr>
            <p:cNvSpPr/>
            <p:nvPr/>
          </p:nvSpPr>
          <p:spPr>
            <a:xfrm>
              <a:off x="1285745" y="3046635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480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School</a:t>
              </a:r>
              <a:b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Administrator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D7AF5EC9-9BF3-8154-BC3B-E12BEF96307C}"/>
                </a:ext>
              </a:extLst>
            </p:cNvPr>
            <p:cNvSpPr/>
            <p:nvPr/>
          </p:nvSpPr>
          <p:spPr>
            <a:xfrm>
              <a:off x="2857491" y="3156034"/>
              <a:ext cx="750990" cy="750990"/>
            </a:xfrm>
            <a:prstGeom prst="ellipse">
              <a:avLst/>
            </a:prstGeom>
            <a:blipFill>
              <a:blip r:embed="rId3"/>
              <a:srcRect/>
              <a:stretch>
                <a:fillRect/>
              </a:stretch>
            </a:blipFill>
            <a:ln w="12700" cap="flat" cmpd="sng" algn="ctr">
              <a:solidFill>
                <a:srgbClr val="ED7D31">
                  <a:tint val="40000"/>
                  <a:alpha val="90000"/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D7FA1A7-6AFC-C933-4F55-601EE6E901BE}"/>
                </a:ext>
              </a:extLst>
            </p:cNvPr>
            <p:cNvSpPr/>
            <p:nvPr/>
          </p:nvSpPr>
          <p:spPr>
            <a:xfrm>
              <a:off x="3794535" y="1444924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32B04A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Lead academy program implementation, coordinate operations, advocate for students and program needs, and manage NAF deadlines and deliverables.</a:t>
              </a: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A034610-28A1-E7A6-8A97-FA10DED7B7E3}"/>
                </a:ext>
              </a:extLst>
            </p:cNvPr>
            <p:cNvSpPr/>
            <p:nvPr/>
          </p:nvSpPr>
          <p:spPr>
            <a:xfrm>
              <a:off x="3794535" y="3046635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B04A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Academy</a:t>
              </a:r>
              <a:b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Lead </a:t>
              </a: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A54770EC-CDFB-E2CD-CE46-929E46715E26}"/>
                </a:ext>
              </a:extLst>
            </p:cNvPr>
            <p:cNvSpPr/>
            <p:nvPr/>
          </p:nvSpPr>
          <p:spPr>
            <a:xfrm>
              <a:off x="5366281" y="3156034"/>
              <a:ext cx="750990" cy="750990"/>
            </a:xfrm>
            <a:prstGeom prst="ellipse">
              <a:avLst/>
            </a:prstGeom>
            <a:blipFill rotWithShape="1">
              <a:blip r:embed="rId4"/>
              <a:srcRect/>
              <a:stretch>
                <a:fillRect/>
              </a:stretch>
            </a:blipFill>
            <a:ln w="12700" cap="flat" cmpd="sng" algn="ctr">
              <a:solidFill>
                <a:srgbClr val="ED7D31">
                  <a:tint val="40000"/>
                  <a:alpha val="90000"/>
                  <a:hueOff val="-121318"/>
                  <a:satOff val="-10764"/>
                  <a:lumOff val="-11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C889B30-96A0-6185-22DA-2EE234C47E3A}"/>
                </a:ext>
              </a:extLst>
            </p:cNvPr>
            <p:cNvSpPr/>
            <p:nvPr/>
          </p:nvSpPr>
          <p:spPr>
            <a:xfrm>
              <a:off x="6303326" y="1444924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92278F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Develop partnerships with business and community organizations while overseeing internships and WBL activities</a:t>
              </a: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86F788F-1F1B-7249-0421-567DF3BE42FB}"/>
                </a:ext>
              </a:extLst>
            </p:cNvPr>
            <p:cNvSpPr/>
            <p:nvPr/>
          </p:nvSpPr>
          <p:spPr>
            <a:xfrm>
              <a:off x="6303326" y="3046635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278F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Work-Based</a:t>
              </a:r>
              <a:b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Learning Coordinator</a:t>
              </a: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A76DE1D6-7147-ECD0-F612-2678669BE901}"/>
                </a:ext>
              </a:extLst>
            </p:cNvPr>
            <p:cNvSpPr/>
            <p:nvPr/>
          </p:nvSpPr>
          <p:spPr>
            <a:xfrm>
              <a:off x="7875072" y="3156034"/>
              <a:ext cx="750990" cy="750990"/>
            </a:xfrm>
            <a:prstGeom prst="ellipse">
              <a:avLst/>
            </a:prstGeom>
            <a:blipFill>
              <a:blip r:embed="rId5"/>
              <a:srcRect/>
              <a:stretch>
                <a:fillRect/>
              </a:stretch>
            </a:blipFill>
            <a:ln w="12700" cap="flat" cmpd="sng" algn="ctr">
              <a:solidFill>
                <a:srgbClr val="ED7D31">
                  <a:tint val="40000"/>
                  <a:alpha val="90000"/>
                  <a:hueOff val="-242636"/>
                  <a:satOff val="-21527"/>
                  <a:lumOff val="-22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A5075A1-6329-403F-A978-EB66C5603000}"/>
                </a:ext>
              </a:extLst>
            </p:cNvPr>
            <p:cNvSpPr/>
            <p:nvPr/>
          </p:nvSpPr>
          <p:spPr>
            <a:xfrm>
              <a:off x="8812116" y="1444924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FCAF17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Support recruitment and scheduling, using academy and student data to inform interventions and advisement</a:t>
              </a: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57C950BC-2A26-5F2C-D26F-CF23185141C9}"/>
                </a:ext>
              </a:extLst>
            </p:cNvPr>
            <p:cNvSpPr/>
            <p:nvPr/>
          </p:nvSpPr>
          <p:spPr>
            <a:xfrm>
              <a:off x="8812116" y="3046635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AF17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Counselor</a:t>
              </a: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A6373E2-2068-73CA-F645-51D3F8BDF589}"/>
                </a:ext>
              </a:extLst>
            </p:cNvPr>
            <p:cNvSpPr/>
            <p:nvPr/>
          </p:nvSpPr>
          <p:spPr>
            <a:xfrm>
              <a:off x="1285745" y="4278976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006A4F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Provide career-pathway expertise while integrating authentic projects and work-based learning strategies</a:t>
              </a: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495D8FF-0ACE-83B7-B169-59BFA52F15C2}"/>
                </a:ext>
              </a:extLst>
            </p:cNvPr>
            <p:cNvSpPr/>
            <p:nvPr/>
          </p:nvSpPr>
          <p:spPr>
            <a:xfrm>
              <a:off x="1285745" y="5880687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A4F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42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Career Pathway </a:t>
              </a:r>
            </a:p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42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Educator</a:t>
              </a: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6933730-68BF-4647-3C60-622BA240D1CF}"/>
                </a:ext>
              </a:extLst>
            </p:cNvPr>
            <p:cNvSpPr/>
            <p:nvPr/>
          </p:nvSpPr>
          <p:spPr>
            <a:xfrm>
              <a:off x="3794535" y="4278976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44546A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Coordinate college and career partnerships while monitoring students’ individualized college-and-career plans</a:t>
              </a: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E3F51D7-2EE4-77EB-2841-7A351231868A}"/>
                </a:ext>
              </a:extLst>
            </p:cNvPr>
            <p:cNvSpPr/>
            <p:nvPr/>
          </p:nvSpPr>
          <p:spPr>
            <a:xfrm>
              <a:off x="3794535" y="5880687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546A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College &amp; Career</a:t>
              </a:r>
              <a:b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Coordinator</a:t>
              </a: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09BAB9F-040A-CF25-685C-57505398ED1A}"/>
                </a:ext>
              </a:extLst>
            </p:cNvPr>
            <p:cNvSpPr/>
            <p:nvPr/>
          </p:nvSpPr>
          <p:spPr>
            <a:xfrm>
              <a:off x="6303326" y="4278976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009EC9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Deliver core-content instruction while integrating authentic project-based experiences and work-based learning strategies</a:t>
              </a: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29A26B8-C4E8-82A4-A6C4-9FA5ADE08339}"/>
                </a:ext>
              </a:extLst>
            </p:cNvPr>
            <p:cNvSpPr/>
            <p:nvPr/>
          </p:nvSpPr>
          <p:spPr>
            <a:xfrm>
              <a:off x="6303326" y="5880687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EC9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Core-Content</a:t>
              </a:r>
              <a:b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Educator</a:t>
              </a: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1EB3FCA-59CA-7E61-AFA0-6E90548C82A6}"/>
                </a:ext>
              </a:extLst>
            </p:cNvPr>
            <p:cNvSpPr/>
            <p:nvPr/>
          </p:nvSpPr>
          <p:spPr>
            <a:xfrm>
              <a:off x="8812116" y="4278976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B2D235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Advocate for student needs while providing feedback on program impact, effectiveness, and peer recruitment</a:t>
              </a: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4D388F9-EBFB-A465-81CA-D2B386B26BEE}"/>
                </a:ext>
              </a:extLst>
            </p:cNvPr>
            <p:cNvSpPr/>
            <p:nvPr/>
          </p:nvSpPr>
          <p:spPr>
            <a:xfrm>
              <a:off x="8812116" y="5880687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D235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Academy</a:t>
              </a:r>
              <a:b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Student</a:t>
              </a: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E924A0A0-EBE5-E086-880F-17435BDB71CE}"/>
                </a:ext>
              </a:extLst>
            </p:cNvPr>
            <p:cNvSpPr/>
            <p:nvPr/>
          </p:nvSpPr>
          <p:spPr>
            <a:xfrm>
              <a:off x="10383862" y="5961447"/>
              <a:ext cx="750990" cy="750990"/>
            </a:xfrm>
            <a:prstGeom prst="ellipse">
              <a:avLst/>
            </a:prstGeom>
            <a:blipFill>
              <a:blip r:embed="rId6"/>
              <a:srcRect/>
              <a:stretch>
                <a:fillRect l="-1000" r="-1000"/>
              </a:stretch>
            </a:blipFill>
            <a:ln w="12700" cap="flat" cmpd="sng" algn="ctr">
              <a:solidFill>
                <a:srgbClr val="ED7D31">
                  <a:tint val="40000"/>
                  <a:alpha val="90000"/>
                  <a:hueOff val="-727908"/>
                  <a:satOff val="-64582"/>
                  <a:lumOff val="-659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7" name="Picture 76" descr="A person wearing a yellow jacket and a necklace&#10;&#10;AI-generated content may be incorrect.">
              <a:extLst>
                <a:ext uri="{FF2B5EF4-FFF2-40B4-BE49-F238E27FC236}">
                  <a16:creationId xmlns:a16="http://schemas.microsoft.com/office/drawing/2014/main" id="{08015E27-5409-03E6-1F2B-9ADB1016E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7491" y="5961447"/>
              <a:ext cx="749808" cy="749808"/>
            </a:xfrm>
            <a:prstGeom prst="ellipse">
              <a:avLst/>
            </a:prstGeom>
          </p:spPr>
        </p:pic>
        <p:pic>
          <p:nvPicPr>
            <p:cNvPr id="78" name="Picture 14">
              <a:extLst>
                <a:ext uri="{FF2B5EF4-FFF2-40B4-BE49-F238E27FC236}">
                  <a16:creationId xmlns:a16="http://schemas.microsoft.com/office/drawing/2014/main" id="{CDB7BD71-7EB3-3AFA-26B8-266BD9B07C58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8"/>
            <a:srcRect l="1510" r="1510"/>
            <a:stretch/>
          </p:blipFill>
          <p:spPr bwMode="auto">
            <a:xfrm>
              <a:off x="7977234" y="5961447"/>
              <a:ext cx="727163" cy="749808"/>
            </a:xfrm>
            <a:prstGeom prst="ellipse">
              <a:avLst/>
            </a:prstGeom>
            <a:noFill/>
            <a:ln w="3175"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9" name="Picture 6">
              <a:extLst>
                <a:ext uri="{FF2B5EF4-FFF2-40B4-BE49-F238E27FC236}">
                  <a16:creationId xmlns:a16="http://schemas.microsoft.com/office/drawing/2014/main" id="{1BB1B38E-4880-E8F1-A2B8-2AE285821675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8" r="278"/>
            <a:stretch/>
          </p:blipFill>
          <p:spPr bwMode="auto">
            <a:xfrm>
              <a:off x="10383862" y="3157216"/>
              <a:ext cx="745638" cy="749808"/>
            </a:xfrm>
            <a:prstGeom prst="ellipse">
              <a:avLst/>
            </a:prstGeom>
            <a:noFill/>
            <a:ln w="3175"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Picture 4" descr="A woman with curly hair and a yellow suit wearing a gold necklace and a bracelet.&#10;&#10;AI-generated content may be incorrect.">
            <a:extLst>
              <a:ext uri="{FF2B5EF4-FFF2-40B4-BE49-F238E27FC236}">
                <a16:creationId xmlns:a16="http://schemas.microsoft.com/office/drawing/2014/main" id="{4BAB6B19-4F5E-9CFD-76B0-163626F5C58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3" t="5482" r="14605" b="5745"/>
          <a:stretch>
            <a:fillRect/>
          </a:stretch>
        </p:blipFill>
        <p:spPr>
          <a:xfrm>
            <a:off x="5224940" y="5878233"/>
            <a:ext cx="760155" cy="74980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812950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29D81-EAB2-CD27-3FC3-7343C68C1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78A16A5-1036-C785-D38F-60914E20B6CE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D03CFFB1-80CE-75C2-FB55-E3AEA5527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5" t="-472" r="12209" b="472"/>
          <a:stretch>
            <a:fillRect/>
          </a:stretch>
        </p:blipFill>
        <p:spPr>
          <a:xfrm>
            <a:off x="7092431" y="-521596"/>
            <a:ext cx="8119555" cy="8119555"/>
          </a:xfrm>
          <a:prstGeom prst="flowChartConnector">
            <a:avLst/>
          </a:prstGeom>
          <a:noFill/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0C387B4-BCAD-779C-8126-351450B404A9}"/>
              </a:ext>
            </a:extLst>
          </p:cNvPr>
          <p:cNvSpPr txBox="1">
            <a:spLocks/>
          </p:cNvSpPr>
          <p:nvPr/>
        </p:nvSpPr>
        <p:spPr>
          <a:xfrm>
            <a:off x="1223696" y="250515"/>
            <a:ext cx="3295858" cy="59093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33AA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Next </a:t>
            </a: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Steps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1CF0A59-88E2-7CBD-ACCF-7AD7CD2992B5}"/>
              </a:ext>
            </a:extLst>
          </p:cNvPr>
          <p:cNvSpPr txBox="1">
            <a:spLocks/>
          </p:cNvSpPr>
          <p:nvPr/>
        </p:nvSpPr>
        <p:spPr>
          <a:xfrm>
            <a:off x="538609" y="6322542"/>
            <a:ext cx="1370173" cy="36870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1" u="none" strike="noStrike" kern="1200" cap="none" spc="0" normalizeH="0" baseline="0" noProof="0">
              <a:ln>
                <a:noFill/>
              </a:ln>
              <a:solidFill>
                <a:srgbClr val="32B04A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D1FFB5F-458B-0475-BDCB-918F48322B41}"/>
              </a:ext>
            </a:extLst>
          </p:cNvPr>
          <p:cNvGrpSpPr/>
          <p:nvPr/>
        </p:nvGrpSpPr>
        <p:grpSpPr>
          <a:xfrm>
            <a:off x="538609" y="5258382"/>
            <a:ext cx="3418237" cy="918940"/>
            <a:chOff x="1734606" y="4859231"/>
            <a:chExt cx="3418237" cy="918940"/>
          </a:xfrm>
        </p:grpSpPr>
        <p:sp>
          <p:nvSpPr>
            <p:cNvPr id="16" name="Text Box 305">
              <a:extLst>
                <a:ext uri="{FF2B5EF4-FFF2-40B4-BE49-F238E27FC236}">
                  <a16:creationId xmlns:a16="http://schemas.microsoft.com/office/drawing/2014/main" id="{8E3D1780-E4C6-14CF-2080-F7121006276C}"/>
                </a:ext>
              </a:extLst>
            </p:cNvPr>
            <p:cNvSpPr txBox="1"/>
            <p:nvPr/>
          </p:nvSpPr>
          <p:spPr>
            <a:xfrm>
              <a:off x="1734606" y="4859231"/>
              <a:ext cx="3418237" cy="91894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Admissions Questions?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+mn-cs"/>
                </a:rPr>
                <a:t>Scan QR Code To Request More Information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OT" panose="020B0504020101020102" pitchFamily="34" charset="0"/>
                <a:ea typeface="Tahoma" panose="020B0604030504040204" pitchFamily="34" charset="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+mn-cs"/>
                </a:rPr>
                <a:t>Jennifer Geisler, Director, Emerging Academies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+mn-cs"/>
                </a:rPr>
                <a:t>jgeisler@naf.org</a:t>
              </a:r>
            </a:p>
          </p:txBody>
        </p:sp>
        <p:sp>
          <p:nvSpPr>
            <p:cNvPr id="9" name="Rectangle 8">
              <a:hlinkClick r:id="rId4"/>
              <a:extLst>
                <a:ext uri="{FF2B5EF4-FFF2-40B4-BE49-F238E27FC236}">
                  <a16:creationId xmlns:a16="http://schemas.microsoft.com/office/drawing/2014/main" id="{E252AD8D-EE75-9C0E-C81B-218348E1B5AC}"/>
                </a:ext>
              </a:extLst>
            </p:cNvPr>
            <p:cNvSpPr/>
            <p:nvPr/>
          </p:nvSpPr>
          <p:spPr>
            <a:xfrm>
              <a:off x="1803126" y="5536641"/>
              <a:ext cx="960171" cy="1708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D565CB1-4ADD-4BAD-472C-4A01E9112F96}"/>
              </a:ext>
            </a:extLst>
          </p:cNvPr>
          <p:cNvGrpSpPr/>
          <p:nvPr/>
        </p:nvGrpSpPr>
        <p:grpSpPr>
          <a:xfrm>
            <a:off x="339483" y="1422334"/>
            <a:ext cx="6957056" cy="3477875"/>
            <a:chOff x="358144" y="1504787"/>
            <a:chExt cx="6770753" cy="347787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B8C3FAB-E82D-EE56-A459-BC87EAC6359A}"/>
                </a:ext>
              </a:extLst>
            </p:cNvPr>
            <p:cNvSpPr/>
            <p:nvPr/>
          </p:nvSpPr>
          <p:spPr>
            <a:xfrm>
              <a:off x="358144" y="1504787"/>
              <a:ext cx="6770753" cy="34778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Reflect on your vision and readiness by completing the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NAF Interest Survey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Identify a career pathway based on student interest and workforce demand.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Review budget and funding considerations to support implementation.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Build a multidisciplinary team to lead academy development and launch your NAF academy.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Save the Date!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NAF Next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Anaheim, CA, July 19-22.</a:t>
              </a:r>
            </a:p>
          </p:txBody>
        </p:sp>
        <p:sp>
          <p:nvSpPr>
            <p:cNvPr id="19" name="Rectangle 18">
              <a:hlinkClick r:id="rId5"/>
              <a:extLst>
                <a:ext uri="{FF2B5EF4-FFF2-40B4-BE49-F238E27FC236}">
                  <a16:creationId xmlns:a16="http://schemas.microsoft.com/office/drawing/2014/main" id="{3FF33CCF-869B-8089-160A-83F72CF9AC38}"/>
                </a:ext>
              </a:extLst>
            </p:cNvPr>
            <p:cNvSpPr/>
            <p:nvPr/>
          </p:nvSpPr>
          <p:spPr>
            <a:xfrm>
              <a:off x="844731" y="1853692"/>
              <a:ext cx="2163164" cy="3011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Rectangle 6">
            <a:hlinkClick r:id="rId6"/>
            <a:extLst>
              <a:ext uri="{FF2B5EF4-FFF2-40B4-BE49-F238E27FC236}">
                <a16:creationId xmlns:a16="http://schemas.microsoft.com/office/drawing/2014/main" id="{7113B5B9-0082-7251-16FB-665A89423893}"/>
              </a:ext>
            </a:extLst>
          </p:cNvPr>
          <p:cNvSpPr/>
          <p:nvPr/>
        </p:nvSpPr>
        <p:spPr>
          <a:xfrm>
            <a:off x="2499959" y="4498241"/>
            <a:ext cx="1138982" cy="3011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9384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966E0-15E4-7405-37D9-FF976771E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B7D7328-1B21-A0C7-A762-D7A8778DA7CB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20F53ED-FA24-34F8-699C-38BE6BFC1EA9}"/>
              </a:ext>
            </a:extLst>
          </p:cNvPr>
          <p:cNvSpPr txBox="1"/>
          <p:nvPr/>
        </p:nvSpPr>
        <p:spPr>
          <a:xfrm>
            <a:off x="192505" y="6173900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D324CD-C7CF-8FA1-B063-38D8D37FE328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3769303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We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</a:t>
            </a:r>
            <a:endParaRPr kumimoji="0" lang="en-US" sz="4200" b="1" i="0" u="none" strike="noStrike" kern="1200" cap="none" spc="0" normalizeH="0" baseline="0" noProof="0">
              <a:ln>
                <a:noFill/>
              </a:ln>
              <a:solidFill>
                <a:srgbClr val="32B04A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Slide Number Placeholder 4">
            <a:extLst>
              <a:ext uri="{FF2B5EF4-FFF2-40B4-BE49-F238E27FC236}">
                <a16:creationId xmlns:a16="http://schemas.microsoft.com/office/drawing/2014/main" id="{BB932487-BA35-F5D7-2A12-FC3C3B0F6B93}"/>
              </a:ext>
            </a:extLst>
          </p:cNvPr>
          <p:cNvSpPr txBox="1">
            <a:spLocks/>
          </p:cNvSpPr>
          <p:nvPr/>
        </p:nvSpPr>
        <p:spPr>
          <a:xfrm>
            <a:off x="9225005" y="64926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EFA767B-539F-73E9-C795-1DFF91EA380D}"/>
              </a:ext>
            </a:extLst>
          </p:cNvPr>
          <p:cNvSpPr txBox="1">
            <a:spLocks/>
          </p:cNvSpPr>
          <p:nvPr/>
        </p:nvSpPr>
        <p:spPr>
          <a:xfrm>
            <a:off x="583325" y="2199323"/>
            <a:ext cx="3673366" cy="3269291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connects high school students to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real-world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careers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through work-based learning, helping them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discover their strengths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graduate with practical,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transferable skills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726FD4-F1E8-3399-6B13-BF56AF8FA3F2}"/>
              </a:ext>
            </a:extLst>
          </p:cNvPr>
          <p:cNvSpPr/>
          <p:nvPr/>
        </p:nvSpPr>
        <p:spPr>
          <a:xfrm>
            <a:off x="5213689" y="2253771"/>
            <a:ext cx="566141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Operates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within school systems, not outside of them.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Provides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results-driven design that connects students to industry.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Aligns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curriculum to real workforce needs.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DAAF0F-A51A-5137-12FE-3FE449463F4D}"/>
              </a:ext>
            </a:extLst>
          </p:cNvPr>
          <p:cNvSpPr/>
          <p:nvPr/>
        </p:nvSpPr>
        <p:spPr>
          <a:xfrm>
            <a:off x="1185964" y="1305907"/>
            <a:ext cx="9709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prepares students for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college, careers,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upward mobility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9ADA0AE-FC6C-C88A-9121-2F0EE36A3154}"/>
              </a:ext>
            </a:extLst>
          </p:cNvPr>
          <p:cNvGrpSpPr/>
          <p:nvPr/>
        </p:nvGrpSpPr>
        <p:grpSpPr>
          <a:xfrm>
            <a:off x="5127016" y="5003354"/>
            <a:ext cx="5879592" cy="1489336"/>
            <a:chOff x="4995515" y="5072434"/>
            <a:chExt cx="5879592" cy="148933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00BC309-423B-AFE0-D5B7-9CBAAAC9B4AA}"/>
                </a:ext>
              </a:extLst>
            </p:cNvPr>
            <p:cNvSpPr txBox="1"/>
            <p:nvPr/>
          </p:nvSpPr>
          <p:spPr>
            <a:xfrm>
              <a:off x="4995515" y="6223216"/>
              <a:ext cx="58795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Additional industry themes represented and supported by NAF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12A8AA9-265B-7DE6-FDBB-1A267E6B0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08870" y="5437540"/>
              <a:ext cx="640080" cy="640080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20941B4-8F16-F83E-6072-148A8F5DE482}"/>
                </a:ext>
              </a:extLst>
            </p:cNvPr>
            <p:cNvSpPr/>
            <p:nvPr/>
          </p:nvSpPr>
          <p:spPr>
            <a:xfrm>
              <a:off x="5230851" y="5210934"/>
              <a:ext cx="891800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Engineering</a:t>
              </a:r>
              <a:endPara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>
              <a:hlinkClick r:id="rId4"/>
              <a:extLst>
                <a:ext uri="{FF2B5EF4-FFF2-40B4-BE49-F238E27FC236}">
                  <a16:creationId xmlns:a16="http://schemas.microsoft.com/office/drawing/2014/main" id="{7F3EAE0F-AA4B-A6CC-B401-80E2427103F3}"/>
                </a:ext>
              </a:extLst>
            </p:cNvPr>
            <p:cNvSpPr/>
            <p:nvPr/>
          </p:nvSpPr>
          <p:spPr>
            <a:xfrm>
              <a:off x="5308870" y="5445001"/>
              <a:ext cx="641198" cy="6283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ADA92FE-ADDA-3E17-748A-263A075411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46782" y="5433287"/>
              <a:ext cx="640080" cy="640080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5EA453D-1D5D-6AFB-2FF3-5D17DA547337}"/>
                </a:ext>
              </a:extLst>
            </p:cNvPr>
            <p:cNvSpPr/>
            <p:nvPr/>
          </p:nvSpPr>
          <p:spPr>
            <a:xfrm>
              <a:off x="6441853" y="5210934"/>
              <a:ext cx="616085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Finance</a:t>
              </a:r>
              <a:endPara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hlinkClick r:id="rId6"/>
              <a:extLst>
                <a:ext uri="{FF2B5EF4-FFF2-40B4-BE49-F238E27FC236}">
                  <a16:creationId xmlns:a16="http://schemas.microsoft.com/office/drawing/2014/main" id="{57F33EC9-9DD6-3A69-4A7D-79EF23FE59C2}"/>
                </a:ext>
              </a:extLst>
            </p:cNvPr>
            <p:cNvSpPr/>
            <p:nvPr/>
          </p:nvSpPr>
          <p:spPr>
            <a:xfrm>
              <a:off x="6428136" y="5441767"/>
              <a:ext cx="629802" cy="6283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598AC48-2799-ADEC-A915-9E64B9440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584694" y="5458539"/>
              <a:ext cx="640080" cy="64008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58915E6-B064-8B96-3EE6-815EEDA693CE}"/>
                </a:ext>
              </a:extLst>
            </p:cNvPr>
            <p:cNvSpPr/>
            <p:nvPr/>
          </p:nvSpPr>
          <p:spPr>
            <a:xfrm>
              <a:off x="7583576" y="5072434"/>
              <a:ext cx="68626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Health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Sciences</a:t>
              </a:r>
              <a:endPara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hlinkClick r:id="rId8"/>
              <a:extLst>
                <a:ext uri="{FF2B5EF4-FFF2-40B4-BE49-F238E27FC236}">
                  <a16:creationId xmlns:a16="http://schemas.microsoft.com/office/drawing/2014/main" id="{DBACC573-BBCB-4D79-CBED-21F8B0AA3419}"/>
                </a:ext>
              </a:extLst>
            </p:cNvPr>
            <p:cNvSpPr/>
            <p:nvPr/>
          </p:nvSpPr>
          <p:spPr>
            <a:xfrm>
              <a:off x="7587780" y="5450908"/>
              <a:ext cx="710817" cy="64771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9BD0DF0-9124-1A24-7A97-DD03CE68B808}"/>
                </a:ext>
              </a:extLst>
            </p:cNvPr>
            <p:cNvSpPr/>
            <p:nvPr/>
          </p:nvSpPr>
          <p:spPr>
            <a:xfrm>
              <a:off x="8564406" y="5072434"/>
              <a:ext cx="93237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Hospitality &amp;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Tourism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46DA940-C131-5C47-5575-962787117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722606" y="5461554"/>
              <a:ext cx="640080" cy="640080"/>
            </a:xfrm>
            <a:prstGeom prst="rect">
              <a:avLst/>
            </a:prstGeom>
          </p:spPr>
        </p:pic>
        <p:sp>
          <p:nvSpPr>
            <p:cNvPr id="22" name="Rectangle 21">
              <a:hlinkClick r:id="rId10"/>
              <a:extLst>
                <a:ext uri="{FF2B5EF4-FFF2-40B4-BE49-F238E27FC236}">
                  <a16:creationId xmlns:a16="http://schemas.microsoft.com/office/drawing/2014/main" id="{AA97AA3C-1BD1-9D33-34A4-AB05CCC53C31}"/>
                </a:ext>
              </a:extLst>
            </p:cNvPr>
            <p:cNvSpPr/>
            <p:nvPr/>
          </p:nvSpPr>
          <p:spPr>
            <a:xfrm>
              <a:off x="8721488" y="5468614"/>
              <a:ext cx="641197" cy="6362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479CA61-7329-B9A1-5EED-48B39E05A4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860519" y="5448099"/>
              <a:ext cx="640080" cy="640080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99F302F-B7B9-F409-7B4A-65E2943745A3}"/>
                </a:ext>
              </a:extLst>
            </p:cNvPr>
            <p:cNvSpPr/>
            <p:nvPr/>
          </p:nvSpPr>
          <p:spPr>
            <a:xfrm>
              <a:off x="9786541" y="5072434"/>
              <a:ext cx="78803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Information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Technology</a:t>
              </a:r>
              <a:endPara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hlinkClick r:id="rId12"/>
              <a:extLst>
                <a:ext uri="{FF2B5EF4-FFF2-40B4-BE49-F238E27FC236}">
                  <a16:creationId xmlns:a16="http://schemas.microsoft.com/office/drawing/2014/main" id="{B6AEE44E-F677-6B28-7281-445E5A274CA7}"/>
                </a:ext>
              </a:extLst>
            </p:cNvPr>
            <p:cNvSpPr/>
            <p:nvPr/>
          </p:nvSpPr>
          <p:spPr>
            <a:xfrm>
              <a:off x="9859399" y="5441765"/>
              <a:ext cx="640080" cy="6283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18369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8CAFB-6815-7407-BC75-364E62B91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30FC416-2BE8-21CF-D66E-6C1BF138426A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E684298-D197-79CB-ACAD-ACCBF5419F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5" b="18565"/>
          <a:stretch/>
        </p:blipFill>
        <p:spPr>
          <a:xfrm>
            <a:off x="629336" y="1459856"/>
            <a:ext cx="5954344" cy="4211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F77C9C-0A24-9618-71C7-BDFFEB6180AC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3009635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Questions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552D8D49-6ED7-BBDE-098A-C48216D81A77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4" name="Subtitle 9">
            <a:extLst>
              <a:ext uri="{FF2B5EF4-FFF2-40B4-BE49-F238E27FC236}">
                <a16:creationId xmlns:a16="http://schemas.microsoft.com/office/drawing/2014/main" id="{D9D394E9-05C0-4BBB-037C-F179B6D54CB9}"/>
              </a:ext>
            </a:extLst>
          </p:cNvPr>
          <p:cNvSpPr txBox="1">
            <a:spLocks/>
          </p:cNvSpPr>
          <p:nvPr/>
        </p:nvSpPr>
        <p:spPr>
          <a:xfrm>
            <a:off x="6894389" y="1219398"/>
            <a:ext cx="5068284" cy="5390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Learn More About NAF!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highlight>
                <a:srgbClr val="32B04A"/>
              </a:highligh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DC49A72-0A54-AF1C-BEBD-232634B40626}"/>
              </a:ext>
            </a:extLst>
          </p:cNvPr>
          <p:cNvGrpSpPr/>
          <p:nvPr/>
        </p:nvGrpSpPr>
        <p:grpSpPr>
          <a:xfrm>
            <a:off x="7410293" y="2074400"/>
            <a:ext cx="4036475" cy="4201343"/>
            <a:chOff x="7410294" y="2207616"/>
            <a:chExt cx="4036475" cy="420134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146ADF9-9777-2AB1-B1AA-3F54E4687CC6}"/>
                </a:ext>
              </a:extLst>
            </p:cNvPr>
            <p:cNvSpPr txBox="1"/>
            <p:nvPr/>
          </p:nvSpPr>
          <p:spPr>
            <a:xfrm>
              <a:off x="7410294" y="2207616"/>
              <a:ext cx="4036475" cy="4201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NAF Design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About NAF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Get to Know KnoPro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WBL Key Concepts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Alumni Benefits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NAFTrack Certification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Membership Benefits</a:t>
              </a:r>
            </a:p>
          </p:txBody>
        </p:sp>
        <p:sp>
          <p:nvSpPr>
            <p:cNvPr id="13" name="Rectangle 12">
              <a:hlinkClick r:id="rId4"/>
              <a:extLst>
                <a:ext uri="{FF2B5EF4-FFF2-40B4-BE49-F238E27FC236}">
                  <a16:creationId xmlns:a16="http://schemas.microsoft.com/office/drawing/2014/main" id="{E285F02A-6F60-E460-7B5E-370457B3DD02}"/>
                </a:ext>
              </a:extLst>
            </p:cNvPr>
            <p:cNvSpPr/>
            <p:nvPr/>
          </p:nvSpPr>
          <p:spPr>
            <a:xfrm>
              <a:off x="7813021" y="2900864"/>
              <a:ext cx="1735016" cy="3901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4" name="Rectangle 13">
              <a:hlinkClick r:id="rId5"/>
              <a:extLst>
                <a:ext uri="{FF2B5EF4-FFF2-40B4-BE49-F238E27FC236}">
                  <a16:creationId xmlns:a16="http://schemas.microsoft.com/office/drawing/2014/main" id="{890B15C2-385F-4D6F-D44F-46A42D2728C7}"/>
                </a:ext>
              </a:extLst>
            </p:cNvPr>
            <p:cNvSpPr/>
            <p:nvPr/>
          </p:nvSpPr>
          <p:spPr>
            <a:xfrm>
              <a:off x="7813019" y="4763203"/>
              <a:ext cx="2522107" cy="3500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5" name="Rectangle 14">
              <a:hlinkClick r:id="rId6"/>
              <a:extLst>
                <a:ext uri="{FF2B5EF4-FFF2-40B4-BE49-F238E27FC236}">
                  <a16:creationId xmlns:a16="http://schemas.microsoft.com/office/drawing/2014/main" id="{95347380-2350-7B99-3289-83FE738B2F73}"/>
                </a:ext>
              </a:extLst>
            </p:cNvPr>
            <p:cNvSpPr/>
            <p:nvPr/>
          </p:nvSpPr>
          <p:spPr>
            <a:xfrm>
              <a:off x="7813020" y="3481077"/>
              <a:ext cx="3181045" cy="3901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Rectangle 15">
              <a:hlinkClick r:id="rId7"/>
              <a:extLst>
                <a:ext uri="{FF2B5EF4-FFF2-40B4-BE49-F238E27FC236}">
                  <a16:creationId xmlns:a16="http://schemas.microsoft.com/office/drawing/2014/main" id="{80E13A20-909C-9BF2-E599-EE81388A2D15}"/>
                </a:ext>
              </a:extLst>
            </p:cNvPr>
            <p:cNvSpPr/>
            <p:nvPr/>
          </p:nvSpPr>
          <p:spPr>
            <a:xfrm>
              <a:off x="7813019" y="4147480"/>
              <a:ext cx="3021557" cy="3500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Rectangle 20">
              <a:hlinkClick r:id="rId8"/>
              <a:extLst>
                <a:ext uri="{FF2B5EF4-FFF2-40B4-BE49-F238E27FC236}">
                  <a16:creationId xmlns:a16="http://schemas.microsoft.com/office/drawing/2014/main" id="{C8AE86B3-2160-5CFC-1059-CC7F1AD11FB2}"/>
                </a:ext>
              </a:extLst>
            </p:cNvPr>
            <p:cNvSpPr/>
            <p:nvPr/>
          </p:nvSpPr>
          <p:spPr>
            <a:xfrm>
              <a:off x="7802186" y="5354025"/>
              <a:ext cx="3529487" cy="3500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" name="Rectangle 2">
              <a:hlinkClick r:id="rId9"/>
              <a:extLst>
                <a:ext uri="{FF2B5EF4-FFF2-40B4-BE49-F238E27FC236}">
                  <a16:creationId xmlns:a16="http://schemas.microsoft.com/office/drawing/2014/main" id="{3BC2A916-32B4-3AAA-F815-405241E940CA}"/>
                </a:ext>
              </a:extLst>
            </p:cNvPr>
            <p:cNvSpPr/>
            <p:nvPr/>
          </p:nvSpPr>
          <p:spPr>
            <a:xfrm>
              <a:off x="7783294" y="5944848"/>
              <a:ext cx="3394044" cy="3500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" name="Rectangle 6">
              <a:hlinkClick r:id="rId10"/>
              <a:extLst>
                <a:ext uri="{FF2B5EF4-FFF2-40B4-BE49-F238E27FC236}">
                  <a16:creationId xmlns:a16="http://schemas.microsoft.com/office/drawing/2014/main" id="{E57A753B-4B80-6175-FD1E-C81A2954AFFE}"/>
                </a:ext>
              </a:extLst>
            </p:cNvPr>
            <p:cNvSpPr/>
            <p:nvPr/>
          </p:nvSpPr>
          <p:spPr>
            <a:xfrm>
              <a:off x="7831912" y="2259102"/>
              <a:ext cx="1829445" cy="3901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191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DEE2B-F0BC-7E40-96D4-2BE1F591B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0B51728-3DD4-34FA-8400-E9C59D086405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9E6266-7DF2-4B5B-693C-A7334D6BFEFA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Personal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Impact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4C75EB27-5719-7248-5DA0-01BED7767D8E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B169C1C-E182-B0CE-2C33-E02A086E1675}"/>
              </a:ext>
            </a:extLst>
          </p:cNvPr>
          <p:cNvSpPr txBox="1">
            <a:spLocks/>
          </p:cNvSpPr>
          <p:nvPr/>
        </p:nvSpPr>
        <p:spPr>
          <a:xfrm>
            <a:off x="7186692" y="2492949"/>
            <a:ext cx="4204746" cy="3773600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“Why was NAF and the internship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experience life changing? Because I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found a home, I found a place where I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mattered, where people were genuinely interested in my success and development. The experience made my dreams more realistic, more tangible.”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-Jackie Burgos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Alumna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Harvard Business School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 of 2014</a:t>
            </a:r>
          </a:p>
        </p:txBody>
      </p:sp>
      <p:pic>
        <p:nvPicPr>
          <p:cNvPr id="4" name="Online Media 9">
            <a:hlinkClick r:id="" action="ppaction://media"/>
            <a:extLst>
              <a:ext uri="{FF2B5EF4-FFF2-40B4-BE49-F238E27FC236}">
                <a16:creationId xmlns:a16="http://schemas.microsoft.com/office/drawing/2014/main" id="{0E51C6F4-1E6E-EBF9-A367-B90939608A0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t="355" r="1"/>
          <a:stretch/>
        </p:blipFill>
        <p:spPr>
          <a:xfrm>
            <a:off x="595682" y="1955549"/>
            <a:ext cx="5708356" cy="4459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ubtitle 9">
            <a:extLst>
              <a:ext uri="{FF2B5EF4-FFF2-40B4-BE49-F238E27FC236}">
                <a16:creationId xmlns:a16="http://schemas.microsoft.com/office/drawing/2014/main" id="{5C13F883-28FC-8F86-5BA4-4ADDDF80920D}"/>
              </a:ext>
            </a:extLst>
          </p:cNvPr>
          <p:cNvSpPr txBox="1">
            <a:spLocks/>
          </p:cNvSpPr>
          <p:nvPr/>
        </p:nvSpPr>
        <p:spPr>
          <a:xfrm>
            <a:off x="6465832" y="1279718"/>
            <a:ext cx="4283696" cy="9962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“This is where I started,</a:t>
            </a:r>
            <a:b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I made it!”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highlight>
                <a:srgbClr val="32B04A"/>
              </a:highligh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90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02271B31-3916-2D17-3ED7-17A591BA81BF}"/>
              </a:ext>
            </a:extLst>
          </p:cNvPr>
          <p:cNvSpPr txBox="1">
            <a:spLocks/>
          </p:cNvSpPr>
          <p:nvPr/>
        </p:nvSpPr>
        <p:spPr>
          <a:xfrm>
            <a:off x="9225005" y="64926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defRPr/>
            </a:pPr>
            <a:fld id="{9842275E-3340-4755-9ABD-115F011478D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DINOT"/>
              </a:rPr>
              <a:pPr defTabSz="457200">
                <a:defRPr/>
              </a:pPr>
              <a:t>32</a:t>
            </a:fld>
            <a:endParaRPr lang="en-US" dirty="0">
              <a:solidFill>
                <a:prstClr val="black">
                  <a:tint val="75000"/>
                </a:prstClr>
              </a:solidFill>
              <a:latin typeface="DINOT"/>
            </a:endParaRPr>
          </a:p>
        </p:txBody>
      </p:sp>
    </p:spTree>
    <p:extLst>
      <p:ext uri="{BB962C8B-B14F-4D97-AF65-F5344CB8AC3E}">
        <p14:creationId xmlns:p14="http://schemas.microsoft.com/office/powerpoint/2010/main" val="258970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24E1ED-97B6-1593-48D7-7925F7727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6E1DFB6-633E-BBF4-842B-053269EBF7B4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364F39-C162-2DFC-45F0-5C4D0B8C58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72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94880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9FCD6E-3FFB-A9A9-C323-97423CBDE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AD250B9-460D-63B8-46B6-574F2B97628E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D63E2E-F069-4340-3A82-9BA8DFC36B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18450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4A549-9288-7E8E-A55D-F0865BA60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D11A2-3B22-F559-6092-2FD80D080F57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7694731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NAF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Design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A2F6D7F-22C0-B075-F614-3AC42568CFD7}"/>
              </a:ext>
            </a:extLst>
          </p:cNvPr>
          <p:cNvSpPr/>
          <p:nvPr/>
        </p:nvSpPr>
        <p:spPr>
          <a:xfrm>
            <a:off x="453958" y="1607720"/>
            <a:ext cx="841341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ignites students’ passion for learning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</a:t>
            </a:r>
            <a:b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 educational design featuring: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A78C7AC-794E-5D67-C604-247627557572}"/>
              </a:ext>
            </a:extLst>
          </p:cNvPr>
          <p:cNvGrpSpPr/>
          <p:nvPr/>
        </p:nvGrpSpPr>
        <p:grpSpPr>
          <a:xfrm>
            <a:off x="341224" y="2980403"/>
            <a:ext cx="11068637" cy="2612752"/>
            <a:chOff x="341224" y="2856689"/>
            <a:chExt cx="11068637" cy="2612752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12F9C572-1BD2-C749-4F96-3FA48B60B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836223" y="2872221"/>
              <a:ext cx="1894524" cy="1901952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3F9FBF1-5C5E-A7EA-C9D8-5A86649AA31B}"/>
                </a:ext>
              </a:extLst>
            </p:cNvPr>
            <p:cNvSpPr/>
            <p:nvPr/>
          </p:nvSpPr>
          <p:spPr>
            <a:xfrm>
              <a:off x="341224" y="4808038"/>
              <a:ext cx="2916184" cy="646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Academy Development </a:t>
              </a:r>
              <a:b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&amp; Structure</a:t>
              </a: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3198AB8-1005-60F5-8D20-C431CF5C4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6622741" y="2872218"/>
              <a:ext cx="1901951" cy="1901952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B4F5B69-D501-DB30-BCFA-F86C879D03B9}"/>
                </a:ext>
              </a:extLst>
            </p:cNvPr>
            <p:cNvSpPr/>
            <p:nvPr/>
          </p:nvSpPr>
          <p:spPr>
            <a:xfrm>
              <a:off x="6788836" y="4808035"/>
              <a:ext cx="170751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Curriculum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&amp;</a:t>
              </a:r>
              <a:b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Instruction</a:t>
              </a: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DBF749FE-3ACB-BB81-3BCF-0C7D24AED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3733169" y="2856689"/>
              <a:ext cx="1887150" cy="1901952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2A6B81A-9216-CF80-BAA0-7F07DF301B46}"/>
                </a:ext>
              </a:extLst>
            </p:cNvPr>
            <p:cNvSpPr/>
            <p:nvPr/>
          </p:nvSpPr>
          <p:spPr>
            <a:xfrm>
              <a:off x="4124612" y="4808034"/>
              <a:ext cx="118493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Advisory</a:t>
              </a:r>
              <a:b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Board</a:t>
              </a:r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2609513C-FF24-6774-C1F3-810D63F962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9527114" y="2872219"/>
              <a:ext cx="1882747" cy="1897513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7A2605D-48CF-BCF2-B227-FE680C7B4E85}"/>
                </a:ext>
              </a:extLst>
            </p:cNvPr>
            <p:cNvSpPr/>
            <p:nvPr/>
          </p:nvSpPr>
          <p:spPr>
            <a:xfrm>
              <a:off x="9667627" y="4823110"/>
              <a:ext cx="160172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Work-Based</a:t>
              </a:r>
              <a:b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Learning</a:t>
              </a:r>
            </a:p>
          </p:txBody>
        </p:sp>
      </p:grpSp>
      <p:sp>
        <p:nvSpPr>
          <p:cNvPr id="48" name="Slide Number Placeholder 4">
            <a:extLst>
              <a:ext uri="{FF2B5EF4-FFF2-40B4-BE49-F238E27FC236}">
                <a16:creationId xmlns:a16="http://schemas.microsoft.com/office/drawing/2014/main" id="{54E82614-5CB8-FE85-AB9C-844FAD21F88E}"/>
              </a:ext>
            </a:extLst>
          </p:cNvPr>
          <p:cNvSpPr txBox="1">
            <a:spLocks/>
          </p:cNvSpPr>
          <p:nvPr/>
        </p:nvSpPr>
        <p:spPr>
          <a:xfrm>
            <a:off x="9225005" y="64926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5685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A425B-A8A8-5077-8E9D-C42984C09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D4D22-AF10-61E5-EF59-A66025FE7FD8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Academy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Development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Structure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35D1A13C-3F4E-5891-8F54-94994283FDEF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pic>
        <p:nvPicPr>
          <p:cNvPr id="149" name="Picture 148">
            <a:extLst>
              <a:ext uri="{FF2B5EF4-FFF2-40B4-BE49-F238E27FC236}">
                <a16:creationId xmlns:a16="http://schemas.microsoft.com/office/drawing/2014/main" id="{A31BAD45-1152-0B83-CEF6-9711CE1619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" r="2871"/>
          <a:stretch/>
        </p:blipFill>
        <p:spPr>
          <a:xfrm>
            <a:off x="629336" y="1475603"/>
            <a:ext cx="5954344" cy="4211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50" name="TextBox 6">
            <a:extLst>
              <a:ext uri="{FF2B5EF4-FFF2-40B4-BE49-F238E27FC236}">
                <a16:creationId xmlns:a16="http://schemas.microsoft.com/office/drawing/2014/main" id="{17DF0C21-F0B1-E40A-6EBA-2F7874C33B9B}"/>
              </a:ext>
            </a:extLst>
          </p:cNvPr>
          <p:cNvSpPr txBox="1"/>
          <p:nvPr/>
        </p:nvSpPr>
        <p:spPr>
          <a:xfrm>
            <a:off x="7074936" y="2052057"/>
            <a:ext cx="4738839" cy="382290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Flexible structure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Open, interest-based enrollment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Small learning communities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Enrolls 20+ students per grade level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Collaborative leadership — bringing together academy, business, and community leaders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 collection and analysis to inform continuous improvement</a:t>
            </a: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6AD2AF25-3E3F-270C-F651-D162355190B3}"/>
              </a:ext>
            </a:extLst>
          </p:cNvPr>
          <p:cNvSpPr/>
          <p:nvPr/>
        </p:nvSpPr>
        <p:spPr>
          <a:xfrm>
            <a:off x="6675235" y="1346074"/>
            <a:ext cx="4738839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Building a strong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foundation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36850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31DF1-D95A-6469-EC4B-BF12EFCFB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51FF5-1E52-4D17-5036-0917F212F05C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Advisory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Board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4F6814A5-423F-8802-37A6-A1A44B8F9F2A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pic>
        <p:nvPicPr>
          <p:cNvPr id="146" name="Picture 145">
            <a:extLst>
              <a:ext uri="{FF2B5EF4-FFF2-40B4-BE49-F238E27FC236}">
                <a16:creationId xmlns:a16="http://schemas.microsoft.com/office/drawing/2014/main" id="{EC619CBC-82A9-2B9C-5BB9-D358FC4EC6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" r="3052"/>
          <a:stretch/>
        </p:blipFill>
        <p:spPr>
          <a:xfrm>
            <a:off x="629336" y="1475603"/>
            <a:ext cx="5954344" cy="4211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47" name="TextBox 6">
            <a:extLst>
              <a:ext uri="{FF2B5EF4-FFF2-40B4-BE49-F238E27FC236}">
                <a16:creationId xmlns:a16="http://schemas.microsoft.com/office/drawing/2014/main" id="{C9535D27-D8DA-028B-C5A5-03F85BE57741}"/>
              </a:ext>
            </a:extLst>
          </p:cNvPr>
          <p:cNvSpPr txBox="1"/>
          <p:nvPr/>
        </p:nvSpPr>
        <p:spPr>
          <a:xfrm>
            <a:off x="7113751" y="2156944"/>
            <a:ext cx="4934147" cy="40014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10+ members, 80% from business and industry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Actively support work-based learning activities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 curriculum and support teacher development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Advocate for the academy through community engagement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Strategic, organized structure that promotes long-term sustainability</a:t>
            </a:r>
          </a:p>
        </p:txBody>
      </p:sp>
      <p:sp>
        <p:nvSpPr>
          <p:cNvPr id="148" name="TextBox 3">
            <a:extLst>
              <a:ext uri="{FF2B5EF4-FFF2-40B4-BE49-F238E27FC236}">
                <a16:creationId xmlns:a16="http://schemas.microsoft.com/office/drawing/2014/main" id="{44C0B7EB-0F7A-D577-E110-A8C19B6F9C97}"/>
              </a:ext>
            </a:extLst>
          </p:cNvPr>
          <p:cNvSpPr txBox="1"/>
          <p:nvPr/>
        </p:nvSpPr>
        <p:spPr>
          <a:xfrm>
            <a:off x="6891827" y="1108735"/>
            <a:ext cx="5156071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Advisory boards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bridge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classroom and career.</a:t>
            </a:r>
          </a:p>
        </p:txBody>
      </p:sp>
    </p:spTree>
    <p:extLst>
      <p:ext uri="{BB962C8B-B14F-4D97-AF65-F5344CB8AC3E}">
        <p14:creationId xmlns:p14="http://schemas.microsoft.com/office/powerpoint/2010/main" val="4118442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BAC1D-83A6-3FFE-C33B-2516350E2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Box 125">
            <a:extLst>
              <a:ext uri="{FF2B5EF4-FFF2-40B4-BE49-F238E27FC236}">
                <a16:creationId xmlns:a16="http://schemas.microsoft.com/office/drawing/2014/main" id="{281BBA11-9C4F-F18F-EE48-F52C380E717A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48B689-D30A-47FC-56B6-DA0E29D9EAA7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Curriculum </a:t>
            </a:r>
            <a:r>
              <a:rPr lang="en-US" sz="4200" b="1" dirty="0">
                <a:solidFill>
                  <a:srgbClr val="006A4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Instruction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7CD23218-D531-209F-2A99-C1A9BDA60A35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27" name="TextBox 5">
            <a:extLst>
              <a:ext uri="{FF2B5EF4-FFF2-40B4-BE49-F238E27FC236}">
                <a16:creationId xmlns:a16="http://schemas.microsoft.com/office/drawing/2014/main" id="{612CD233-1973-942A-9150-80E27135D244}"/>
              </a:ext>
            </a:extLst>
          </p:cNvPr>
          <p:cNvSpPr txBox="1"/>
          <p:nvPr/>
        </p:nvSpPr>
        <p:spPr>
          <a:xfrm>
            <a:off x="6870920" y="2114086"/>
            <a:ext cx="5241102" cy="3097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Career–connected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 of study aligned with local workforce needs and Advance CTE Career Clusters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Authentic, project-based learning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 builds career-readiness competencies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College-aligned coursework and industry–recognized credentials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 strengthen post-secondary pathways</a:t>
            </a:r>
          </a:p>
        </p:txBody>
      </p:sp>
      <p:sp>
        <p:nvSpPr>
          <p:cNvPr id="128" name="TextBox 6">
            <a:extLst>
              <a:ext uri="{FF2B5EF4-FFF2-40B4-BE49-F238E27FC236}">
                <a16:creationId xmlns:a16="http://schemas.microsoft.com/office/drawing/2014/main" id="{3B1F6CB3-4465-AC9F-61B6-F95F7879EE9B}"/>
              </a:ext>
            </a:extLst>
          </p:cNvPr>
          <p:cNvSpPr txBox="1"/>
          <p:nvPr/>
        </p:nvSpPr>
        <p:spPr>
          <a:xfrm>
            <a:off x="6619592" y="1066142"/>
            <a:ext cx="57437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Industry-informed, </a:t>
            </a:r>
            <a:r>
              <a:rPr lang="en-US" sz="2400" b="1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kumimoji="0" lang="en-US" sz="2400" b="1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tudent</a:t>
            </a:r>
            <a:r>
              <a:rPr kumimoji="0" lang="en-US" sz="2400" b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-centered</a:t>
            </a:r>
            <a:r>
              <a:rPr kumimoji="0" lang="en-US" sz="2400" b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kumimoji="0" lang="en-US" sz="2400" b="0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areer</a:t>
            </a:r>
            <a:r>
              <a:rPr kumimoji="0" lang="en-US" sz="2400" b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learning.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A485DFC-70BF-7C04-E717-08AC876D1C04}"/>
              </a:ext>
            </a:extLst>
          </p:cNvPr>
          <p:cNvGrpSpPr/>
          <p:nvPr/>
        </p:nvGrpSpPr>
        <p:grpSpPr>
          <a:xfrm>
            <a:off x="297124" y="6289023"/>
            <a:ext cx="6167684" cy="369332"/>
            <a:chOff x="297124" y="6289023"/>
            <a:chExt cx="5422508" cy="369332"/>
          </a:xfrm>
        </p:grpSpPr>
        <p:sp>
          <p:nvSpPr>
            <p:cNvPr id="140" name="TextBox 20">
              <a:extLst>
                <a:ext uri="{FF2B5EF4-FFF2-40B4-BE49-F238E27FC236}">
                  <a16:creationId xmlns:a16="http://schemas.microsoft.com/office/drawing/2014/main" id="{C344A164-886A-B100-5AB4-A2A21D8DA5EA}"/>
                </a:ext>
              </a:extLst>
            </p:cNvPr>
            <p:cNvSpPr txBox="1"/>
            <p:nvPr/>
          </p:nvSpPr>
          <p:spPr>
            <a:xfrm>
              <a:off x="297124" y="6289023"/>
              <a:ext cx="542250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Future Ready Learning: </a:t>
              </a:r>
              <a:r>
                <a:rPr kumimoji="0" lang="en-US" sz="1800" b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ash.naf.org/public/learning</a:t>
              </a:r>
              <a:r>
                <a:rPr kumimoji="0" lang="en-US" sz="1800" b="1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</p:txBody>
        </p:sp>
        <p:sp>
          <p:nvSpPr>
            <p:cNvPr id="143" name="Rectangle 142">
              <a:hlinkClick r:id="rId3"/>
              <a:extLst>
                <a:ext uri="{FF2B5EF4-FFF2-40B4-BE49-F238E27FC236}">
                  <a16:creationId xmlns:a16="http://schemas.microsoft.com/office/drawing/2014/main" id="{2C8B5763-F998-A8DC-C711-8C1B790E03AD}"/>
                </a:ext>
              </a:extLst>
            </p:cNvPr>
            <p:cNvSpPr/>
            <p:nvPr/>
          </p:nvSpPr>
          <p:spPr>
            <a:xfrm>
              <a:off x="2808451" y="6338303"/>
              <a:ext cx="2843710" cy="2603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44" name="Picture 143">
            <a:extLst>
              <a:ext uri="{FF2B5EF4-FFF2-40B4-BE49-F238E27FC236}">
                <a16:creationId xmlns:a16="http://schemas.microsoft.com/office/drawing/2014/main" id="{EA59A2EB-D79F-9D97-5A90-03E4D8B60B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" r="2878"/>
          <a:stretch/>
        </p:blipFill>
        <p:spPr>
          <a:xfrm>
            <a:off x="629336" y="1475603"/>
            <a:ext cx="5954344" cy="4211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E67096B-1559-A3FD-E579-A426CF87092C}"/>
              </a:ext>
            </a:extLst>
          </p:cNvPr>
          <p:cNvGrpSpPr/>
          <p:nvPr/>
        </p:nvGrpSpPr>
        <p:grpSpPr>
          <a:xfrm>
            <a:off x="7160125" y="5554878"/>
            <a:ext cx="4631703" cy="1049006"/>
            <a:chOff x="7160125" y="5554878"/>
            <a:chExt cx="4631703" cy="1049006"/>
          </a:xfrm>
        </p:grpSpPr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29E0F378-EAFE-616E-2C28-62F1F296A7A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160125" y="5554878"/>
              <a:ext cx="4631703" cy="1049006"/>
              <a:chOff x="4977287" y="4695230"/>
              <a:chExt cx="6738070" cy="1526060"/>
            </a:xfrm>
          </p:grpSpPr>
          <p:pic>
            <p:nvPicPr>
              <p:cNvPr id="130" name="Picture 129">
                <a:extLst>
                  <a:ext uri="{FF2B5EF4-FFF2-40B4-BE49-F238E27FC236}">
                    <a16:creationId xmlns:a16="http://schemas.microsoft.com/office/drawing/2014/main" id="{B1A8A8DC-6186-C443-0952-559CF7A755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38631" y="5263615"/>
                <a:ext cx="956240" cy="957675"/>
              </a:xfrm>
              <a:prstGeom prst="rect">
                <a:avLst/>
              </a:prstGeom>
            </p:spPr>
          </p:pic>
          <p:pic>
            <p:nvPicPr>
              <p:cNvPr id="131" name="Picture 130">
                <a:extLst>
                  <a:ext uri="{FF2B5EF4-FFF2-40B4-BE49-F238E27FC236}">
                    <a16:creationId xmlns:a16="http://schemas.microsoft.com/office/drawing/2014/main" id="{F8E9453E-7344-D228-93DE-AC3499BC1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85921" y="5261170"/>
                <a:ext cx="965887" cy="960120"/>
              </a:xfrm>
              <a:prstGeom prst="rect">
                <a:avLst/>
              </a:prstGeom>
            </p:spPr>
          </p:pic>
          <p:pic>
            <p:nvPicPr>
              <p:cNvPr id="132" name="Picture 131">
                <a:extLst>
                  <a:ext uri="{FF2B5EF4-FFF2-40B4-BE49-F238E27FC236}">
                    <a16:creationId xmlns:a16="http://schemas.microsoft.com/office/drawing/2014/main" id="{5FFB562E-FE6C-F6F2-C898-E63282559C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638534" y="5261170"/>
                <a:ext cx="957250" cy="960120"/>
              </a:xfrm>
              <a:prstGeom prst="rect">
                <a:avLst/>
              </a:prstGeom>
            </p:spPr>
          </p:pic>
          <p:pic>
            <p:nvPicPr>
              <p:cNvPr id="133" name="Picture 132">
                <a:extLst>
                  <a:ext uri="{FF2B5EF4-FFF2-40B4-BE49-F238E27FC236}">
                    <a16:creationId xmlns:a16="http://schemas.microsoft.com/office/drawing/2014/main" id="{E3733F9E-2236-6426-2B96-88B4EA044A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8174" y="5261170"/>
                <a:ext cx="964444" cy="960120"/>
              </a:xfrm>
              <a:prstGeom prst="rect">
                <a:avLst/>
              </a:prstGeom>
            </p:spPr>
          </p:pic>
          <p:pic>
            <p:nvPicPr>
              <p:cNvPr id="134" name="Picture 133">
                <a:extLst>
                  <a:ext uri="{FF2B5EF4-FFF2-40B4-BE49-F238E27FC236}">
                    <a16:creationId xmlns:a16="http://schemas.microsoft.com/office/drawing/2014/main" id="{30487B6A-B3D9-EF48-E972-1C7B0C1947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265111" y="5261170"/>
                <a:ext cx="960120" cy="960120"/>
              </a:xfrm>
              <a:prstGeom prst="rect">
                <a:avLst/>
              </a:prstGeom>
            </p:spPr>
          </p:pic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5D8B8241-29CA-02F8-3459-5763B4987571}"/>
                  </a:ext>
                </a:extLst>
              </p:cNvPr>
              <p:cNvSpPr/>
              <p:nvPr/>
            </p:nvSpPr>
            <p:spPr>
              <a:xfrm>
                <a:off x="4977287" y="4914602"/>
                <a:ext cx="1278926" cy="3581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Engineering</a:t>
                </a:r>
                <a:endParaRPr kumimoji="0" lang="en-US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/>
                  <a:ea typeface="+mn-ea"/>
                  <a:cs typeface="+mn-cs"/>
                </a:endParaRPr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8C881E7D-10CD-4F8E-3559-C83666B12952}"/>
                  </a:ext>
                </a:extLst>
              </p:cNvPr>
              <p:cNvSpPr/>
              <p:nvPr/>
            </p:nvSpPr>
            <p:spPr>
              <a:xfrm>
                <a:off x="6508174" y="4914602"/>
                <a:ext cx="919276" cy="3581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Finance</a:t>
                </a:r>
                <a:endParaRPr kumimoji="0" lang="en-US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/>
                  <a:ea typeface="+mn-ea"/>
                  <a:cs typeface="+mn-cs"/>
                </a:endParaRPr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FBAC3594-6151-D5D1-FAB0-ABFAED4F4434}"/>
                  </a:ext>
                </a:extLst>
              </p:cNvPr>
              <p:cNvSpPr/>
              <p:nvPr/>
            </p:nvSpPr>
            <p:spPr>
              <a:xfrm>
                <a:off x="7761184" y="4701254"/>
                <a:ext cx="1144511" cy="5820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Health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Sciences</a:t>
                </a:r>
                <a:endParaRPr kumimoji="0" lang="en-US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/>
                  <a:ea typeface="+mn-ea"/>
                  <a:cs typeface="+mn-cs"/>
                </a:endParaRPr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01FFC8BE-D0B6-DBEB-EA5E-E82CC036ECD1}"/>
                  </a:ext>
                </a:extLst>
              </p:cNvPr>
              <p:cNvSpPr/>
              <p:nvPr/>
            </p:nvSpPr>
            <p:spPr>
              <a:xfrm>
                <a:off x="9055167" y="4695230"/>
                <a:ext cx="1462176" cy="5820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Hospitality &amp;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Tourism</a:t>
                </a:r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4F1CE6E8-E58F-93C9-93A1-0B81DE8F6BF2}"/>
                  </a:ext>
                </a:extLst>
              </p:cNvPr>
              <p:cNvSpPr/>
              <p:nvPr/>
            </p:nvSpPr>
            <p:spPr>
              <a:xfrm>
                <a:off x="10478928" y="4701254"/>
                <a:ext cx="1236429" cy="582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Information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Technology</a:t>
                </a:r>
                <a:endParaRPr kumimoji="0" lang="en-US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/>
                  <a:ea typeface="+mn-ea"/>
                  <a:cs typeface="+mn-cs"/>
                </a:endParaRPr>
              </a:p>
            </p:txBody>
          </p:sp>
        </p:grpSp>
        <p:sp>
          <p:nvSpPr>
            <p:cNvPr id="3" name="Rectangle 2">
              <a:hlinkClick r:id="rId10"/>
              <a:extLst>
                <a:ext uri="{FF2B5EF4-FFF2-40B4-BE49-F238E27FC236}">
                  <a16:creationId xmlns:a16="http://schemas.microsoft.com/office/drawing/2014/main" id="{155344A2-2E84-C644-7BEF-5B69368D58A0}"/>
                </a:ext>
              </a:extLst>
            </p:cNvPr>
            <p:cNvSpPr/>
            <p:nvPr/>
          </p:nvSpPr>
          <p:spPr>
            <a:xfrm>
              <a:off x="7271032" y="5705674"/>
              <a:ext cx="629019" cy="8261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hlinkClick r:id="rId11"/>
              <a:extLst>
                <a:ext uri="{FF2B5EF4-FFF2-40B4-BE49-F238E27FC236}">
                  <a16:creationId xmlns:a16="http://schemas.microsoft.com/office/drawing/2014/main" id="{BA239938-CBCF-A597-FA2C-9D708E7295C4}"/>
                </a:ext>
              </a:extLst>
            </p:cNvPr>
            <p:cNvSpPr/>
            <p:nvPr/>
          </p:nvSpPr>
          <p:spPr>
            <a:xfrm>
              <a:off x="8207028" y="5705674"/>
              <a:ext cx="629019" cy="8261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hlinkClick r:id="rId12"/>
              <a:extLst>
                <a:ext uri="{FF2B5EF4-FFF2-40B4-BE49-F238E27FC236}">
                  <a16:creationId xmlns:a16="http://schemas.microsoft.com/office/drawing/2014/main" id="{09E640DE-99EF-6F6F-1A57-2C48DAC1DC40}"/>
                </a:ext>
              </a:extLst>
            </p:cNvPr>
            <p:cNvSpPr/>
            <p:nvPr/>
          </p:nvSpPr>
          <p:spPr>
            <a:xfrm>
              <a:off x="9176962" y="5554878"/>
              <a:ext cx="629019" cy="9769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hlinkClick r:id="rId13"/>
              <a:extLst>
                <a:ext uri="{FF2B5EF4-FFF2-40B4-BE49-F238E27FC236}">
                  <a16:creationId xmlns:a16="http://schemas.microsoft.com/office/drawing/2014/main" id="{31FBAC22-D509-02D2-008E-CD16C4E931CF}"/>
                </a:ext>
              </a:extLst>
            </p:cNvPr>
            <p:cNvSpPr/>
            <p:nvPr/>
          </p:nvSpPr>
          <p:spPr>
            <a:xfrm>
              <a:off x="10103490" y="5559020"/>
              <a:ext cx="629019" cy="9727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hlinkClick r:id="rId14"/>
              <a:extLst>
                <a:ext uri="{FF2B5EF4-FFF2-40B4-BE49-F238E27FC236}">
                  <a16:creationId xmlns:a16="http://schemas.microsoft.com/office/drawing/2014/main" id="{69AACACC-A495-E0A9-B6B2-1ADEFEA31805}"/>
                </a:ext>
              </a:extLst>
            </p:cNvPr>
            <p:cNvSpPr/>
            <p:nvPr/>
          </p:nvSpPr>
          <p:spPr>
            <a:xfrm>
              <a:off x="11047572" y="5554878"/>
              <a:ext cx="629019" cy="9769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53343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33AA49"/>
      </a:dk2>
      <a:lt2>
        <a:srgbClr val="05495C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3_NAF 2022 Template">
  <a:themeElements>
    <a:clrScheme name="NAF 2022">
      <a:dk1>
        <a:srgbClr val="FFFFFF"/>
      </a:dk1>
      <a:lt1>
        <a:srgbClr val="FFFFFF"/>
      </a:lt1>
      <a:dk2>
        <a:srgbClr val="32B04A"/>
      </a:dk2>
      <a:lt2>
        <a:srgbClr val="C6C8CA"/>
      </a:lt2>
      <a:accent1>
        <a:srgbClr val="006A4F"/>
      </a:accent1>
      <a:accent2>
        <a:srgbClr val="005480"/>
      </a:accent2>
      <a:accent3>
        <a:srgbClr val="FBAF17"/>
      </a:accent3>
      <a:accent4>
        <a:srgbClr val="B2D235"/>
      </a:accent4>
      <a:accent5>
        <a:srgbClr val="EBEA70"/>
      </a:accent5>
      <a:accent6>
        <a:srgbClr val="005581"/>
      </a:accent6>
      <a:hlink>
        <a:srgbClr val="009EC9"/>
      </a:hlink>
      <a:folHlink>
        <a:srgbClr val="92278F"/>
      </a:folHlink>
    </a:clrScheme>
    <a:fontScheme name="NAF 2022">
      <a:majorFont>
        <a:latin typeface="DIN 2014 Bold"/>
        <a:ea typeface=""/>
        <a:cs typeface=""/>
      </a:majorFont>
      <a:minorFont>
        <a:latin typeface="DIN 2014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F 2022 Powerpoint Template" id="{4A1A08D2-A81C-457A-AF2F-CA2D8FB1F3E3}" vid="{D3A6F673-0C87-48DE-A4F4-291E7E89D2AE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ew Section Slides">
  <a:themeElements>
    <a:clrScheme name="Custom 16">
      <a:dk1>
        <a:srgbClr val="000000"/>
      </a:dk1>
      <a:lt1>
        <a:srgbClr val="FFFFFF"/>
      </a:lt1>
      <a:dk2>
        <a:srgbClr val="A5A5A5"/>
      </a:dk2>
      <a:lt2>
        <a:srgbClr val="D8D8D8"/>
      </a:lt2>
      <a:accent1>
        <a:srgbClr val="006A4F"/>
      </a:accent1>
      <a:accent2>
        <a:srgbClr val="C7C8CA"/>
      </a:accent2>
      <a:accent3>
        <a:srgbClr val="009EC9"/>
      </a:accent3>
      <a:accent4>
        <a:srgbClr val="FCAF17"/>
      </a:accent4>
      <a:accent5>
        <a:srgbClr val="005581"/>
      </a:accent5>
      <a:accent6>
        <a:srgbClr val="32B04A"/>
      </a:accent6>
      <a:hlink>
        <a:srgbClr val="009EC9"/>
      </a:hlink>
      <a:folHlink>
        <a:srgbClr val="004D74"/>
      </a:folHlink>
    </a:clrScheme>
    <a:fontScheme name="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NAF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2B04A"/>
      </a:accent1>
      <a:accent2>
        <a:srgbClr val="006A4F"/>
      </a:accent2>
      <a:accent3>
        <a:srgbClr val="009EC9"/>
      </a:accent3>
      <a:accent4>
        <a:srgbClr val="939597"/>
      </a:accent4>
      <a:accent5>
        <a:srgbClr val="C6C8CA"/>
      </a:accent5>
      <a:accent6>
        <a:srgbClr val="FBAF17"/>
      </a:accent6>
      <a:hlink>
        <a:srgbClr val="005480"/>
      </a:hlink>
      <a:folHlink>
        <a:srgbClr val="92278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NAF 2022 Template">
  <a:themeElements>
    <a:clrScheme name="NAF 2022">
      <a:dk1>
        <a:srgbClr val="FFFFFF"/>
      </a:dk1>
      <a:lt1>
        <a:srgbClr val="FFFFFF"/>
      </a:lt1>
      <a:dk2>
        <a:srgbClr val="32B04A"/>
      </a:dk2>
      <a:lt2>
        <a:srgbClr val="C6C8CA"/>
      </a:lt2>
      <a:accent1>
        <a:srgbClr val="006A4F"/>
      </a:accent1>
      <a:accent2>
        <a:srgbClr val="005480"/>
      </a:accent2>
      <a:accent3>
        <a:srgbClr val="FBAF17"/>
      </a:accent3>
      <a:accent4>
        <a:srgbClr val="B2D235"/>
      </a:accent4>
      <a:accent5>
        <a:srgbClr val="EBEA70"/>
      </a:accent5>
      <a:accent6>
        <a:srgbClr val="005581"/>
      </a:accent6>
      <a:hlink>
        <a:srgbClr val="009EC9"/>
      </a:hlink>
      <a:folHlink>
        <a:srgbClr val="92278F"/>
      </a:folHlink>
    </a:clrScheme>
    <a:fontScheme name="NAF 2022">
      <a:majorFont>
        <a:latin typeface="DIN 2014 Bold"/>
        <a:ea typeface=""/>
        <a:cs typeface=""/>
      </a:majorFont>
      <a:minorFont>
        <a:latin typeface="DIN 2014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F 2022 Powerpoint Template" id="{4A1A08D2-A81C-457A-AF2F-CA2D8FB1F3E3}" vid="{D3A6F673-0C87-48DE-A4F4-291E7E89D2AE}"/>
    </a:ext>
  </a:extLst>
</a:theme>
</file>

<file path=ppt/theme/theme5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NAF 2022 Template">
  <a:themeElements>
    <a:clrScheme name="NAF 2022">
      <a:dk1>
        <a:srgbClr val="FFFFFF"/>
      </a:dk1>
      <a:lt1>
        <a:srgbClr val="FFFFFF"/>
      </a:lt1>
      <a:dk2>
        <a:srgbClr val="32B04A"/>
      </a:dk2>
      <a:lt2>
        <a:srgbClr val="C6C8CA"/>
      </a:lt2>
      <a:accent1>
        <a:srgbClr val="006A4F"/>
      </a:accent1>
      <a:accent2>
        <a:srgbClr val="005480"/>
      </a:accent2>
      <a:accent3>
        <a:srgbClr val="FBAF17"/>
      </a:accent3>
      <a:accent4>
        <a:srgbClr val="B2D235"/>
      </a:accent4>
      <a:accent5>
        <a:srgbClr val="EBEA70"/>
      </a:accent5>
      <a:accent6>
        <a:srgbClr val="005581"/>
      </a:accent6>
      <a:hlink>
        <a:srgbClr val="009EC9"/>
      </a:hlink>
      <a:folHlink>
        <a:srgbClr val="92278F"/>
      </a:folHlink>
    </a:clrScheme>
    <a:fontScheme name="NAF 2022">
      <a:majorFont>
        <a:latin typeface="DIN 2014 Bold"/>
        <a:ea typeface=""/>
        <a:cs typeface=""/>
      </a:majorFont>
      <a:minorFont>
        <a:latin typeface="DIN 2014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F 2022 Powerpoint Template" id="{4A1A08D2-A81C-457A-AF2F-CA2D8FB1F3E3}" vid="{D3A6F673-0C87-48DE-A4F4-291E7E89D2AE}"/>
    </a:ext>
  </a:extLst>
</a:theme>
</file>

<file path=ppt/theme/theme9.xml><?xml version="1.0" encoding="utf-8"?>
<a:theme xmlns:a="http://schemas.openxmlformats.org/drawingml/2006/main" name="2_NAF 2022 Template">
  <a:themeElements>
    <a:clrScheme name="NAF 2022">
      <a:dk1>
        <a:srgbClr val="FFFFFF"/>
      </a:dk1>
      <a:lt1>
        <a:srgbClr val="FFFFFF"/>
      </a:lt1>
      <a:dk2>
        <a:srgbClr val="32B04A"/>
      </a:dk2>
      <a:lt2>
        <a:srgbClr val="C6C8CA"/>
      </a:lt2>
      <a:accent1>
        <a:srgbClr val="006A4F"/>
      </a:accent1>
      <a:accent2>
        <a:srgbClr val="005480"/>
      </a:accent2>
      <a:accent3>
        <a:srgbClr val="FBAF17"/>
      </a:accent3>
      <a:accent4>
        <a:srgbClr val="B2D235"/>
      </a:accent4>
      <a:accent5>
        <a:srgbClr val="EBEA70"/>
      </a:accent5>
      <a:accent6>
        <a:srgbClr val="005581"/>
      </a:accent6>
      <a:hlink>
        <a:srgbClr val="009EC9"/>
      </a:hlink>
      <a:folHlink>
        <a:srgbClr val="92278F"/>
      </a:folHlink>
    </a:clrScheme>
    <a:fontScheme name="NAF 2022">
      <a:majorFont>
        <a:latin typeface="DIN 2014 Bold"/>
        <a:ea typeface=""/>
        <a:cs typeface=""/>
      </a:majorFont>
      <a:minorFont>
        <a:latin typeface="DIN 2014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AB20603-ECC7-5E46-92E4-89E321BF554D}" vid="{28134202-1C0F-F44A-A853-417E929DF3E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7595CB6E64C546BB4659BDD23E42F6" ma:contentTypeVersion="11" ma:contentTypeDescription="Create a new document." ma:contentTypeScope="" ma:versionID="e3455c2a6aa28e6d4b4e48fef750a939">
  <xsd:schema xmlns:xsd="http://www.w3.org/2001/XMLSchema" xmlns:xs="http://www.w3.org/2001/XMLSchema" xmlns:p="http://schemas.microsoft.com/office/2006/metadata/properties" xmlns:ns2="2e082697-512e-457f-a86a-ab5f9b9ff24c" xmlns:ns3="ec8eb928-1898-46f1-90db-2c854ba1c165" targetNamespace="http://schemas.microsoft.com/office/2006/metadata/properties" ma:root="true" ma:fieldsID="2558115a795fdf619015aba4d2fcaaef" ns2:_="" ns3:_="">
    <xsd:import namespace="2e082697-512e-457f-a86a-ab5f9b9ff24c"/>
    <xsd:import namespace="ec8eb928-1898-46f1-90db-2c854ba1c1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82697-512e-457f-a86a-ab5f9b9ff2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8eb928-1898-46f1-90db-2c854ba1c16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00863A9-66F1-41CB-AEE0-CBD9B812E4D7}">
  <ds:schemaRefs>
    <ds:schemaRef ds:uri="http://www.w3.org/XML/1998/namespace"/>
    <ds:schemaRef ds:uri="http://purl.org/dc/terms/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ec8eb928-1898-46f1-90db-2c854ba1c165"/>
    <ds:schemaRef ds:uri="2e082697-512e-457f-a86a-ab5f9b9ff24c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8C89CCF-0FD4-4A2C-9D73-15BFD77BB106}">
  <ds:schemaRefs>
    <ds:schemaRef ds:uri="2e082697-512e-457f-a86a-ab5f9b9ff24c"/>
    <ds:schemaRef ds:uri="ec8eb928-1898-46f1-90db-2c854ba1c16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AB3F4D3-811C-4355-9F3D-60B83987B4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35172</TotalTime>
  <Words>2869</Words>
  <Application>Microsoft Office PowerPoint</Application>
  <PresentationFormat>Widescreen</PresentationFormat>
  <Paragraphs>511</Paragraphs>
  <Slides>32</Slides>
  <Notes>29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32</vt:i4>
      </vt:variant>
    </vt:vector>
  </HeadingPairs>
  <TitlesOfParts>
    <vt:vector size="55" baseType="lpstr">
      <vt:lpstr>Arial</vt:lpstr>
      <vt:lpstr>Calibri</vt:lpstr>
      <vt:lpstr>Calibri Light</vt:lpstr>
      <vt:lpstr>DIN 2014</vt:lpstr>
      <vt:lpstr>DIN 2014 Bold</vt:lpstr>
      <vt:lpstr>DINOT</vt:lpstr>
      <vt:lpstr>DINOT-Black</vt:lpstr>
      <vt:lpstr>DINOT-Bold</vt:lpstr>
      <vt:lpstr>Gill Sans</vt:lpstr>
      <vt:lpstr>Symbol</vt:lpstr>
      <vt:lpstr>Tahoma</vt:lpstr>
      <vt:lpstr>Wingdings</vt:lpstr>
      <vt:lpstr>Custom Design</vt:lpstr>
      <vt:lpstr>New Section Slides</vt:lpstr>
      <vt:lpstr>1_Custom Design</vt:lpstr>
      <vt:lpstr>NAF 2022 Template</vt:lpstr>
      <vt:lpstr>2_Office Theme</vt:lpstr>
      <vt:lpstr>5_Office Theme</vt:lpstr>
      <vt:lpstr>6_Office Theme</vt:lpstr>
      <vt:lpstr>1_NAF 2022 Template</vt:lpstr>
      <vt:lpstr>2_NAF 2022 Template</vt:lpstr>
      <vt:lpstr>Office Theme</vt:lpstr>
      <vt:lpstr>3_NAF 2022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leaders of tomorrow  are in high school today.</dc:title>
  <dc:creator>JGeisler@naf.org</dc:creator>
  <cp:lastModifiedBy>Jennifer Geisler</cp:lastModifiedBy>
  <cp:revision>175</cp:revision>
  <cp:lastPrinted>2023-01-04T21:04:02Z</cp:lastPrinted>
  <dcterms:created xsi:type="dcterms:W3CDTF">2020-11-30T17:47:22Z</dcterms:created>
  <dcterms:modified xsi:type="dcterms:W3CDTF">2026-08-17T12:51:23Z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0x010100367595CB6E64C546BB4659BDD23E42F6</vt:lpwstr>
  </property>
</Properties>
</file>