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theme/theme1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697" r:id="rId6"/>
    <p:sldMasterId id="2147483709" r:id="rId7"/>
    <p:sldMasterId id="2147483717" r:id="rId8"/>
    <p:sldMasterId id="2147483719" r:id="rId9"/>
    <p:sldMasterId id="2147483735" r:id="rId10"/>
    <p:sldMasterId id="2147483737" r:id="rId11"/>
    <p:sldMasterId id="2147483739" r:id="rId12"/>
    <p:sldMasterId id="2147483744" r:id="rId13"/>
    <p:sldMasterId id="2147483778" r:id="rId14"/>
    <p:sldMasterId id="2147483786" r:id="rId15"/>
    <p:sldMasterId id="2147483788" r:id="rId16"/>
  </p:sldMasterIdLst>
  <p:notesMasterIdLst>
    <p:notesMasterId r:id="rId59"/>
  </p:notesMasterIdLst>
  <p:sldIdLst>
    <p:sldId id="2734" r:id="rId17"/>
    <p:sldId id="2852" r:id="rId18"/>
    <p:sldId id="2792" r:id="rId19"/>
    <p:sldId id="2853" r:id="rId20"/>
    <p:sldId id="2844" r:id="rId21"/>
    <p:sldId id="270" r:id="rId22"/>
    <p:sldId id="2708" r:id="rId23"/>
    <p:sldId id="2753" r:id="rId24"/>
    <p:sldId id="2828" r:id="rId25"/>
    <p:sldId id="2787" r:id="rId26"/>
    <p:sldId id="2789" r:id="rId27"/>
    <p:sldId id="2829" r:id="rId28"/>
    <p:sldId id="2835" r:id="rId29"/>
    <p:sldId id="2831" r:id="rId30"/>
    <p:sldId id="2851" r:id="rId31"/>
    <p:sldId id="2854" r:id="rId32"/>
    <p:sldId id="2840" r:id="rId33"/>
    <p:sldId id="2821" r:id="rId34"/>
    <p:sldId id="2845" r:id="rId35"/>
    <p:sldId id="2833" r:id="rId36"/>
    <p:sldId id="2790" r:id="rId37"/>
    <p:sldId id="2843" r:id="rId38"/>
    <p:sldId id="2791" r:id="rId39"/>
    <p:sldId id="2762" r:id="rId40"/>
    <p:sldId id="2816" r:id="rId41"/>
    <p:sldId id="2824" r:id="rId42"/>
    <p:sldId id="2825" r:id="rId43"/>
    <p:sldId id="256" r:id="rId44"/>
    <p:sldId id="2846" r:id="rId45"/>
    <p:sldId id="2847" r:id="rId46"/>
    <p:sldId id="2848" r:id="rId47"/>
    <p:sldId id="2849" r:id="rId48"/>
    <p:sldId id="2812" r:id="rId49"/>
    <p:sldId id="2850" r:id="rId50"/>
    <p:sldId id="2803" r:id="rId51"/>
    <p:sldId id="2767" r:id="rId52"/>
    <p:sldId id="2810" r:id="rId53"/>
    <p:sldId id="2764" r:id="rId54"/>
    <p:sldId id="2763" r:id="rId55"/>
    <p:sldId id="2765" r:id="rId56"/>
    <p:sldId id="2766" r:id="rId57"/>
    <p:sldId id="2811" r:id="rId58"/>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3840" userDrawn="1">
          <p15:clr>
            <a:srgbClr val="A4A3A4"/>
          </p15:clr>
        </p15:guide>
        <p15:guide id="3" pos="96" userDrawn="1">
          <p15:clr>
            <a:srgbClr val="A4A3A4"/>
          </p15:clr>
        </p15:guide>
        <p15:guide id="4" orient="horz" pos="4176" userDrawn="1">
          <p15:clr>
            <a:srgbClr val="A4A3A4"/>
          </p15:clr>
        </p15:guide>
        <p15:guide id="5" pos="7584" userDrawn="1">
          <p15:clr>
            <a:srgbClr val="A4A3A4"/>
          </p15:clr>
        </p15:guide>
        <p15:guide id="6" pos="384" userDrawn="1">
          <p15:clr>
            <a:srgbClr val="A4A3A4"/>
          </p15:clr>
        </p15:guide>
        <p15:guide id="7" pos="7296" userDrawn="1">
          <p15:clr>
            <a:srgbClr val="A4A3A4"/>
          </p15:clr>
        </p15:guide>
        <p15:guide id="8" pos="3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yanne Greenfield" initials="MG" lastIdx="13" clrIdx="6">
    <p:extLst>
      <p:ext uri="{19B8F6BF-5375-455C-9EA6-DF929625EA0E}">
        <p15:presenceInfo xmlns:p15="http://schemas.microsoft.com/office/powerpoint/2012/main" userId="Maryanne Greenfield" providerId="None"/>
      </p:ext>
    </p:extLst>
  </p:cmAuthor>
  <p:cmAuthor id="1" name="Sarina Mathai" initials="SM" lastIdx="1" clrIdx="0">
    <p:extLst>
      <p:ext uri="{19B8F6BF-5375-455C-9EA6-DF929625EA0E}">
        <p15:presenceInfo xmlns:p15="http://schemas.microsoft.com/office/powerpoint/2012/main" userId="S-1-5-21-2052111302-1336601894-725345543-4751" providerId="AD"/>
      </p:ext>
    </p:extLst>
  </p:cmAuthor>
  <p:cmAuthor id="8" name="John Stegner" initials="JS" lastIdx="5" clrIdx="7">
    <p:extLst>
      <p:ext uri="{19B8F6BF-5375-455C-9EA6-DF929625EA0E}">
        <p15:presenceInfo xmlns:p15="http://schemas.microsoft.com/office/powerpoint/2012/main" userId="John Stegner" providerId="None"/>
      </p:ext>
    </p:extLst>
  </p:cmAuthor>
  <p:cmAuthor id="2" name="Sarina Mathai" initials="SM [2]" lastIdx="3" clrIdx="1">
    <p:extLst>
      <p:ext uri="{19B8F6BF-5375-455C-9EA6-DF929625EA0E}">
        <p15:presenceInfo xmlns:p15="http://schemas.microsoft.com/office/powerpoint/2012/main" userId="f9e1555b1ebdc5a3" providerId="Windows Live"/>
      </p:ext>
    </p:extLst>
  </p:cmAuthor>
  <p:cmAuthor id="9" name="Stephanie Lapera" initials="SL" lastIdx="2" clrIdx="8">
    <p:extLst>
      <p:ext uri="{19B8F6BF-5375-455C-9EA6-DF929625EA0E}">
        <p15:presenceInfo xmlns:p15="http://schemas.microsoft.com/office/powerpoint/2012/main" userId="Stephanie Lapera" providerId="None"/>
      </p:ext>
    </p:extLst>
  </p:cmAuthor>
  <p:cmAuthor id="3" name="Patricia Brown" initials="PB" lastIdx="1" clrIdx="2">
    <p:extLst>
      <p:ext uri="{19B8F6BF-5375-455C-9EA6-DF929625EA0E}">
        <p15:presenceInfo xmlns:p15="http://schemas.microsoft.com/office/powerpoint/2012/main" userId="S-1-5-21-2052111302-1336601894-725345543-3286" providerId="AD"/>
      </p:ext>
    </p:extLst>
  </p:cmAuthor>
  <p:cmAuthor id="4" name="James Cole" initials="JC" lastIdx="1" clrIdx="3">
    <p:extLst>
      <p:ext uri="{19B8F6BF-5375-455C-9EA6-DF929625EA0E}">
        <p15:presenceInfo xmlns:p15="http://schemas.microsoft.com/office/powerpoint/2012/main" userId="S-1-5-21-2052111302-1336601894-725345543-4080" providerId="AD"/>
      </p:ext>
    </p:extLst>
  </p:cmAuthor>
  <p:cmAuthor id="5" name="Alyssa Zehnpfennig" initials="AZ" lastIdx="3" clrIdx="4">
    <p:extLst>
      <p:ext uri="{19B8F6BF-5375-455C-9EA6-DF929625EA0E}">
        <p15:presenceInfo xmlns:p15="http://schemas.microsoft.com/office/powerpoint/2012/main" userId="S::azehnpfennig@naf.org::0e063e7b-2709-4d2f-a04c-257188befe93" providerId="AD"/>
      </p:ext>
    </p:extLst>
  </p:cmAuthor>
  <p:cmAuthor id="6" name="Microsoft Office User" initials="MOU" lastIdx="3"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1"/>
    <a:srgbClr val="32B04A"/>
    <a:srgbClr val="44546A"/>
    <a:srgbClr val="FCAF17"/>
    <a:srgbClr val="009EC9"/>
    <a:srgbClr val="92278F"/>
    <a:srgbClr val="B2D235"/>
    <a:srgbClr val="414042"/>
    <a:srgbClr val="006A4F"/>
    <a:srgbClr val="FBA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10" autoAdjust="0"/>
    <p:restoredTop sz="95322" autoAdjust="0"/>
  </p:normalViewPr>
  <p:slideViewPr>
    <p:cSldViewPr snapToGrid="0">
      <p:cViewPr varScale="1">
        <p:scale>
          <a:sx n="97" d="100"/>
          <a:sy n="97" d="100"/>
        </p:scale>
        <p:origin x="1368" y="102"/>
      </p:cViewPr>
      <p:guideLst>
        <p:guide orient="horz" pos="144"/>
        <p:guide pos="3840"/>
        <p:guide pos="96"/>
        <p:guide orient="horz" pos="4176"/>
        <p:guide pos="7584"/>
        <p:guide pos="384"/>
        <p:guide pos="7296"/>
        <p:guide pos="30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596C4-9C8F-45F5-9834-4D061F8A5A3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A4001B6-C232-4D69-9C7E-BA2757487E48}">
      <dgm:prSet custT="1"/>
      <dgm:spPr>
        <a:xfrm>
          <a:off x="292694" y="166977"/>
          <a:ext cx="4097716" cy="619920"/>
        </a:xfrm>
        <a:prstGeom prst="roundRect">
          <a:avLst/>
        </a:prstGeom>
        <a:solidFill>
          <a:srgbClr val="FCAF17"/>
        </a:solidFill>
        <a:ln w="12700" cap="flat" cmpd="sng" algn="ctr">
          <a:solidFill>
            <a:srgbClr val="FCAF17"/>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07C1B8D8-6FB7-4E99-84A1-2AB3C8961B04}" type="par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0A605A6-71C3-4B4C-932D-FDD9FE36F03C}" type="sib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3A49794-E5E7-4663-8796-EFC6AB4642C0}">
      <dgm:prSet custT="1">
        <dgm:style>
          <a:lnRef idx="2">
            <a:schemeClr val="accent6"/>
          </a:lnRef>
          <a:fillRef idx="1">
            <a:schemeClr val="lt1"/>
          </a:fillRef>
          <a:effectRef idx="0">
            <a:schemeClr val="accent6"/>
          </a:effectRef>
          <a:fontRef idx="minor">
            <a:schemeClr val="dk1"/>
          </a:fontRef>
        </dgm:style>
      </dgm:prSet>
      <dgm:spPr>
        <a:xfrm>
          <a:off x="0" y="476937"/>
          <a:ext cx="5853880" cy="992250"/>
        </a:xfrm>
        <a:prstGeom prst="roundRect">
          <a:avLst/>
        </a:prstGeom>
        <a:solidFill>
          <a:srgbClr val="FFFFFF"/>
        </a:solidFill>
        <a:ln w="12700" cap="flat" cmpd="sng" algn="ctr">
          <a:solidFill>
            <a:srgbClr val="FCAF17"/>
          </a:solidFill>
          <a:prstDash val="solid"/>
          <a:miter lim="800000"/>
        </a:ln>
        <a:effectLst/>
      </dgm:spPr>
      <dgm:t>
        <a:bodyPr/>
        <a:lstStyle/>
        <a:p>
          <a:pPr>
            <a:buFont typeface="Arial" panose="020B0604020202020204" pitchFamily="34" charset="0"/>
            <a:buChar char="•"/>
          </a:pPr>
          <a:r>
            <a:rPr lang="en-US" sz="2000" b="0" i="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45D5F21-5693-461F-AC99-CBC10C0EBA8F}" type="par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08F5392-AA12-4645-A12E-E61EB9C6FF09}" type="sib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E4CE223-DE82-45CC-B8BB-DC5880FDFCA8}">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prstGeom prst="roundRect">
          <a:avLst/>
        </a:prstGeo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specific outcomes </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are you aiming to achieve for the district, school, and community?</a:t>
          </a:r>
        </a:p>
      </dgm:t>
    </dgm:pt>
    <dgm:pt modelId="{28B9DD42-3B01-4166-B637-9066DEB9AEE2}" type="par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4586CBD-66C5-4FA6-A6AF-A1738CC8ED9F}" type="sib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FFFD34C-066E-4076-B5A9-0F2EEB4C6752}">
      <dgm:prSet custT="1"/>
      <dgm:spPr>
        <a:xfrm>
          <a:off x="292694" y="1795641"/>
          <a:ext cx="4097716" cy="619920"/>
        </a:xfrm>
        <a:prstGeom prst="roundRect">
          <a:avLst/>
        </a:prstGeom>
        <a:solidFill>
          <a:srgbClr val="32B04A"/>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1D682BB1-2699-419F-A431-619F86DB9516}" type="sib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9A44078-2A5F-4519-A8D4-4107AC136DEB}" type="par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23F09D5-32EB-45DF-9CD2-0B0CB6C985CB}">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topics are you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today? </a:t>
          </a:r>
        </a:p>
      </dgm:t>
    </dgm:pt>
    <dgm:pt modelId="{CEED90C8-B24D-4EE3-8440-8162BB4339AA}" type="sibTrans" cxnId="{33EC67D2-EA67-485B-816F-2F6403B87477}">
      <dgm:prSet/>
      <dgm:spPr/>
      <dgm:t>
        <a:bodyPr/>
        <a:lstStyle/>
        <a:p>
          <a:endParaRPr lang="en-US"/>
        </a:p>
      </dgm:t>
    </dgm:pt>
    <dgm:pt modelId="{3E177B42-04CA-4142-8EB9-71F7171BF465}" type="parTrans" cxnId="{33EC67D2-EA67-485B-816F-2F6403B87477}">
      <dgm:prSet/>
      <dgm:spPr/>
      <dgm:t>
        <a:bodyPr/>
        <a:lstStyle/>
        <a:p>
          <a:endParaRPr lang="en-US"/>
        </a:p>
      </dgm:t>
    </dgm:pt>
    <dgm:pt modelId="{98487201-81BF-4A8B-8CC1-4168AB30D83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9ECEE4CF-F901-4D29-806F-C6E4214609CB}" type="sibTrans" cxnId="{27708114-F462-466C-B504-475E06C079D3}">
      <dgm:prSet/>
      <dgm:spPr/>
      <dgm:t>
        <a:bodyPr/>
        <a:lstStyle/>
        <a:p>
          <a:endParaRPr lang="en-US"/>
        </a:p>
      </dgm:t>
    </dgm:pt>
    <dgm:pt modelId="{090C6D97-8646-48CD-9BB8-23A5A086FFF0}" type="parTrans" cxnId="{27708114-F462-466C-B504-475E06C079D3}">
      <dgm:prSet/>
      <dgm:spPr/>
      <dgm:t>
        <a:bodyPr/>
        <a:lstStyle/>
        <a:p>
          <a:endParaRPr lang="en-US"/>
        </a:p>
      </dgm:t>
    </dgm:pt>
    <dgm:pt modelId="{E54C37F5-E544-4A3F-A22D-8DF80C28C07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C0B4BBD-2689-4EE1-91B2-CBC699D1E8E7}" type="parTrans" cxnId="{EEB0A612-9601-490E-BFF9-CB94DE17AAD9}">
      <dgm:prSet/>
      <dgm:spPr/>
      <dgm:t>
        <a:bodyPr/>
        <a:lstStyle/>
        <a:p>
          <a:endParaRPr lang="en-US"/>
        </a:p>
      </dgm:t>
    </dgm:pt>
    <dgm:pt modelId="{2A212CE9-EAF4-4E99-A74A-29A3714C4F37}" type="sibTrans" cxnId="{EEB0A612-9601-490E-BFF9-CB94DE17AAD9}">
      <dgm:prSet/>
      <dgm:spPr/>
      <dgm:t>
        <a:bodyPr/>
        <a:lstStyle/>
        <a:p>
          <a:endParaRPr lang="en-US"/>
        </a:p>
      </dgm:t>
    </dgm:pt>
    <dgm:pt modelId="{E10F9FA6-9069-4798-ABAD-4ACDEC9520D7}" type="pres">
      <dgm:prSet presAssocID="{BAA596C4-9C8F-45F5-9834-4D061F8A5A3F}" presName="linear" presStyleCnt="0">
        <dgm:presLayoutVars>
          <dgm:dir/>
          <dgm:animLvl val="lvl"/>
          <dgm:resizeHandles val="exact"/>
        </dgm:presLayoutVars>
      </dgm:prSet>
      <dgm:spPr/>
    </dgm:pt>
    <dgm:pt modelId="{00F6910E-B4EC-4190-B33B-B963C6D1C9B9}" type="pres">
      <dgm:prSet presAssocID="{4A4001B6-C232-4D69-9C7E-BA2757487E48}" presName="parentLin" presStyleCnt="0"/>
      <dgm:spPr/>
    </dgm:pt>
    <dgm:pt modelId="{640FF632-0485-4442-B74D-8B060637CAFD}" type="pres">
      <dgm:prSet presAssocID="{4A4001B6-C232-4D69-9C7E-BA2757487E48}" presName="parentLeftMargin" presStyleLbl="node1" presStyleIdx="0" presStyleCnt="2"/>
      <dgm:spPr/>
    </dgm:pt>
    <dgm:pt modelId="{7FCB246C-F458-4FF3-B8DF-7C3832A9D030}" type="pres">
      <dgm:prSet presAssocID="{4A4001B6-C232-4D69-9C7E-BA2757487E48}" presName="parentText" presStyleLbl="node1" presStyleIdx="0" presStyleCnt="2" custScaleX="132153">
        <dgm:presLayoutVars>
          <dgm:chMax val="0"/>
          <dgm:bulletEnabled val="1"/>
        </dgm:presLayoutVars>
      </dgm:prSet>
      <dgm:spPr/>
    </dgm:pt>
    <dgm:pt modelId="{5C3B95A9-9FE1-4D33-9724-37C4C32919AD}" type="pres">
      <dgm:prSet presAssocID="{4A4001B6-C232-4D69-9C7E-BA2757487E48}" presName="negativeSpace" presStyleCnt="0"/>
      <dgm:spPr/>
    </dgm:pt>
    <dgm:pt modelId="{9212AD10-187C-4ECE-95AD-92491BAA10C9}" type="pres">
      <dgm:prSet presAssocID="{4A4001B6-C232-4D69-9C7E-BA2757487E48}" presName="childText" presStyleLbl="conFgAcc1" presStyleIdx="0" presStyleCnt="2">
        <dgm:presLayoutVars>
          <dgm:bulletEnabled val="1"/>
        </dgm:presLayoutVars>
      </dgm:prSet>
      <dgm:spPr>
        <a:prstGeom prst="roundRect">
          <a:avLst/>
        </a:prstGeom>
      </dgm:spPr>
    </dgm:pt>
    <dgm:pt modelId="{FDAD247E-BF66-4F7D-91C5-DD573E4E8AAA}" type="pres">
      <dgm:prSet presAssocID="{10A605A6-71C3-4B4C-932D-FDD9FE36F03C}" presName="spaceBetweenRectangles" presStyleCnt="0"/>
      <dgm:spPr/>
    </dgm:pt>
    <dgm:pt modelId="{29B1C1C2-7B50-4D83-B131-A6EAE181A807}" type="pres">
      <dgm:prSet presAssocID="{5FFFD34C-066E-4076-B5A9-0F2EEB4C6752}" presName="parentLin" presStyleCnt="0"/>
      <dgm:spPr/>
    </dgm:pt>
    <dgm:pt modelId="{92DB9C4E-F602-4462-822F-27BFF906F616}" type="pres">
      <dgm:prSet presAssocID="{5FFFD34C-066E-4076-B5A9-0F2EEB4C6752}" presName="parentLeftMargin" presStyleLbl="node1" presStyleIdx="0" presStyleCnt="2"/>
      <dgm:spPr/>
    </dgm:pt>
    <dgm:pt modelId="{518F52D6-7328-4F35-A0C4-C7C62F0DCA05}" type="pres">
      <dgm:prSet presAssocID="{5FFFD34C-066E-4076-B5A9-0F2EEB4C6752}" presName="parentText" presStyleLbl="node1" presStyleIdx="1" presStyleCnt="2" custScaleX="132076" custLinFactNeighborY="34368">
        <dgm:presLayoutVars>
          <dgm:chMax val="0"/>
          <dgm:bulletEnabled val="1"/>
        </dgm:presLayoutVars>
      </dgm:prSet>
      <dgm:spPr/>
    </dgm:pt>
    <dgm:pt modelId="{DF1F5ACE-70F0-4832-AB8E-3A674C9E6FDB}" type="pres">
      <dgm:prSet presAssocID="{5FFFD34C-066E-4076-B5A9-0F2EEB4C6752}" presName="negativeSpace" presStyleCnt="0"/>
      <dgm:spPr/>
    </dgm:pt>
    <dgm:pt modelId="{C617C286-5D5C-4D5D-A307-28291CB4C2CA}" type="pres">
      <dgm:prSet presAssocID="{5FFFD34C-066E-4076-B5A9-0F2EEB4C6752}" presName="childText" presStyleLbl="conFgAcc1" presStyleIdx="1" presStyleCnt="2" custLinFactNeighborY="-1120">
        <dgm:presLayoutVars>
          <dgm:bulletEnabled val="1"/>
        </dgm:presLayoutVars>
      </dgm:prSet>
      <dgm:spPr>
        <a:prstGeom prst="roundRect">
          <a:avLst/>
        </a:prstGeom>
      </dgm:spPr>
    </dgm:pt>
  </dgm:ptLst>
  <dgm:cxnLst>
    <dgm:cxn modelId="{8DE55603-7980-4F65-9048-0103B1B57698}" type="presOf" srcId="{5FFFD34C-066E-4076-B5A9-0F2EEB4C6752}" destId="{518F52D6-7328-4F35-A0C4-C7C62F0DCA05}" srcOrd="1" destOrd="0" presId="urn:microsoft.com/office/officeart/2005/8/layout/list1"/>
    <dgm:cxn modelId="{EEB0A612-9601-490E-BFF9-CB94DE17AAD9}" srcId="{5FFFD34C-066E-4076-B5A9-0F2EEB4C6752}" destId="{E54C37F5-E544-4A3F-A22D-8DF80C28C073}" srcOrd="0" destOrd="0" parTransId="{0C0B4BBD-2689-4EE1-91B2-CBC699D1E8E7}" sibTransId="{2A212CE9-EAF4-4E99-A74A-29A3714C4F37}"/>
    <dgm:cxn modelId="{27708114-F462-466C-B504-475E06C079D3}" srcId="{5FFFD34C-066E-4076-B5A9-0F2EEB4C6752}" destId="{98487201-81BF-4A8B-8CC1-4168AB30D833}" srcOrd="2" destOrd="0" parTransId="{090C6D97-8646-48CD-9BB8-23A5A086FFF0}" sibTransId="{9ECEE4CF-F901-4D29-806F-C6E4214609CB}"/>
    <dgm:cxn modelId="{C672AB1B-1B2B-4664-83D6-99144BAAFF65}" type="presOf" srcId="{723F09D5-32EB-45DF-9CD2-0B0CB6C985CB}" destId="{C617C286-5D5C-4D5D-A307-28291CB4C2CA}" srcOrd="0" destOrd="3" presId="urn:microsoft.com/office/officeart/2005/8/layout/list1"/>
    <dgm:cxn modelId="{E2563137-CE60-4878-A994-B4C903381873}" type="presOf" srcId="{BAA596C4-9C8F-45F5-9834-4D061F8A5A3F}" destId="{E10F9FA6-9069-4798-ABAD-4ACDEC9520D7}" srcOrd="0" destOrd="0" presId="urn:microsoft.com/office/officeart/2005/8/layout/list1"/>
    <dgm:cxn modelId="{BAE45F65-02D8-4BBE-930D-4D0A6ED84DBB}" srcId="{BAA596C4-9C8F-45F5-9834-4D061F8A5A3F}" destId="{4A4001B6-C232-4D69-9C7E-BA2757487E48}" srcOrd="0" destOrd="0" parTransId="{07C1B8D8-6FB7-4E99-84A1-2AB3C8961B04}" sibTransId="{10A605A6-71C3-4B4C-932D-FDD9FE36F03C}"/>
    <dgm:cxn modelId="{81B4D648-25E5-4A0B-9C41-53F04F93CCCF}" type="presOf" srcId="{4A4001B6-C232-4D69-9C7E-BA2757487E48}" destId="{640FF632-0485-4442-B74D-8B060637CAFD}" srcOrd="0" destOrd="0" presId="urn:microsoft.com/office/officeart/2005/8/layout/list1"/>
    <dgm:cxn modelId="{B0E15E70-0591-4E55-A060-531C09A68FE6}" srcId="{BAA596C4-9C8F-45F5-9834-4D061F8A5A3F}" destId="{5FFFD34C-066E-4076-B5A9-0F2EEB4C6752}" srcOrd="1" destOrd="0" parTransId="{09A44078-2A5F-4519-A8D4-4107AC136DEB}" sibTransId="{1D682BB1-2699-419F-A431-619F86DB9516}"/>
    <dgm:cxn modelId="{00C1B17E-2AE1-4D2D-8A1D-B22FB386D9A4}" type="presOf" srcId="{E54C37F5-E544-4A3F-A22D-8DF80C28C073}" destId="{C617C286-5D5C-4D5D-A307-28291CB4C2CA}" srcOrd="0" destOrd="0" presId="urn:microsoft.com/office/officeart/2005/8/layout/list1"/>
    <dgm:cxn modelId="{2EA40593-9387-496D-9FCF-8BBE6E1E2F83}" type="presOf" srcId="{4A4001B6-C232-4D69-9C7E-BA2757487E48}" destId="{7FCB246C-F458-4FF3-B8DF-7C3832A9D030}" srcOrd="1" destOrd="0" presId="urn:microsoft.com/office/officeart/2005/8/layout/list1"/>
    <dgm:cxn modelId="{F6F66C9C-14C4-44A2-9913-AF01CC44A0EB}" type="presOf" srcId="{98487201-81BF-4A8B-8CC1-4168AB30D833}" destId="{C617C286-5D5C-4D5D-A307-28291CB4C2CA}" srcOrd="0" destOrd="2" presId="urn:microsoft.com/office/officeart/2005/8/layout/list1"/>
    <dgm:cxn modelId="{A0FDE1A5-1EBD-4B69-9F99-FFDB43F6021C}" type="presOf" srcId="{FE4CE223-DE82-45CC-B8BB-DC5880FDFCA8}" destId="{C617C286-5D5C-4D5D-A307-28291CB4C2CA}" srcOrd="0" destOrd="1" presId="urn:microsoft.com/office/officeart/2005/8/layout/list1"/>
    <dgm:cxn modelId="{6B2C38CF-DE34-4A76-B68D-65E1912B7190}" srcId="{4A4001B6-C232-4D69-9C7E-BA2757487E48}" destId="{F3A49794-E5E7-4663-8796-EFC6AB4642C0}" srcOrd="0" destOrd="0" parTransId="{045D5F21-5693-461F-AC99-CBC10C0EBA8F}" sibTransId="{408F5392-AA12-4645-A12E-E61EB9C6FF09}"/>
    <dgm:cxn modelId="{33EC67D2-EA67-485B-816F-2F6403B87477}" srcId="{5FFFD34C-066E-4076-B5A9-0F2EEB4C6752}" destId="{723F09D5-32EB-45DF-9CD2-0B0CB6C985CB}" srcOrd="3" destOrd="0" parTransId="{3E177B42-04CA-4142-8EB9-71F7171BF465}" sibTransId="{CEED90C8-B24D-4EE3-8440-8162BB4339AA}"/>
    <dgm:cxn modelId="{C9BD83DB-BB46-4C67-B3B0-332F0234070B}" srcId="{5FFFD34C-066E-4076-B5A9-0F2EEB4C6752}" destId="{FE4CE223-DE82-45CC-B8BB-DC5880FDFCA8}" srcOrd="1" destOrd="0" parTransId="{28B9DD42-3B01-4166-B637-9066DEB9AEE2}" sibTransId="{34586CBD-66C5-4FA6-A6AF-A1738CC8ED9F}"/>
    <dgm:cxn modelId="{AF4F6DE4-6BA6-45A1-A565-BFB23CF72CA1}" type="presOf" srcId="{F3A49794-E5E7-4663-8796-EFC6AB4642C0}" destId="{9212AD10-187C-4ECE-95AD-92491BAA10C9}" srcOrd="0" destOrd="0" presId="urn:microsoft.com/office/officeart/2005/8/layout/list1"/>
    <dgm:cxn modelId="{380DB9FC-133F-4D45-95A0-13F12561DADE}" type="presOf" srcId="{5FFFD34C-066E-4076-B5A9-0F2EEB4C6752}" destId="{92DB9C4E-F602-4462-822F-27BFF906F616}" srcOrd="0" destOrd="0" presId="urn:microsoft.com/office/officeart/2005/8/layout/list1"/>
    <dgm:cxn modelId="{A24E09A2-7B64-4A22-B7DC-AC44AAFC50EB}" type="presParOf" srcId="{E10F9FA6-9069-4798-ABAD-4ACDEC9520D7}" destId="{00F6910E-B4EC-4190-B33B-B963C6D1C9B9}" srcOrd="0" destOrd="0" presId="urn:microsoft.com/office/officeart/2005/8/layout/list1"/>
    <dgm:cxn modelId="{3F4237D7-E2C3-40B1-A8F3-32936B1C00E2}" type="presParOf" srcId="{00F6910E-B4EC-4190-B33B-B963C6D1C9B9}" destId="{640FF632-0485-4442-B74D-8B060637CAFD}" srcOrd="0" destOrd="0" presId="urn:microsoft.com/office/officeart/2005/8/layout/list1"/>
    <dgm:cxn modelId="{129B36E2-5457-4990-B607-E63A5B18A14E}" type="presParOf" srcId="{00F6910E-B4EC-4190-B33B-B963C6D1C9B9}" destId="{7FCB246C-F458-4FF3-B8DF-7C3832A9D030}" srcOrd="1" destOrd="0" presId="urn:microsoft.com/office/officeart/2005/8/layout/list1"/>
    <dgm:cxn modelId="{BEEEBCA6-0278-4B5C-9AAE-C58AECA8CB1B}" type="presParOf" srcId="{E10F9FA6-9069-4798-ABAD-4ACDEC9520D7}" destId="{5C3B95A9-9FE1-4D33-9724-37C4C32919AD}" srcOrd="1" destOrd="0" presId="urn:microsoft.com/office/officeart/2005/8/layout/list1"/>
    <dgm:cxn modelId="{144778AA-99F6-4AB5-928D-CFD138534E1C}" type="presParOf" srcId="{E10F9FA6-9069-4798-ABAD-4ACDEC9520D7}" destId="{9212AD10-187C-4ECE-95AD-92491BAA10C9}" srcOrd="2" destOrd="0" presId="urn:microsoft.com/office/officeart/2005/8/layout/list1"/>
    <dgm:cxn modelId="{E723AA24-BBE8-419F-8620-41D77A70D243}" type="presParOf" srcId="{E10F9FA6-9069-4798-ABAD-4ACDEC9520D7}" destId="{FDAD247E-BF66-4F7D-91C5-DD573E4E8AAA}" srcOrd="3" destOrd="0" presId="urn:microsoft.com/office/officeart/2005/8/layout/list1"/>
    <dgm:cxn modelId="{ACB5037E-D3C4-417A-9809-CF5ED199B8EF}" type="presParOf" srcId="{E10F9FA6-9069-4798-ABAD-4ACDEC9520D7}" destId="{29B1C1C2-7B50-4D83-B131-A6EAE181A807}" srcOrd="4" destOrd="0" presId="urn:microsoft.com/office/officeart/2005/8/layout/list1"/>
    <dgm:cxn modelId="{52839E50-618C-49CD-831B-F608367FAAB7}" type="presParOf" srcId="{29B1C1C2-7B50-4D83-B131-A6EAE181A807}" destId="{92DB9C4E-F602-4462-822F-27BFF906F616}" srcOrd="0" destOrd="0" presId="urn:microsoft.com/office/officeart/2005/8/layout/list1"/>
    <dgm:cxn modelId="{6D18B978-B7C2-47CB-AA04-EB21C05CF3A8}" type="presParOf" srcId="{29B1C1C2-7B50-4D83-B131-A6EAE181A807}" destId="{518F52D6-7328-4F35-A0C4-C7C62F0DCA05}" srcOrd="1" destOrd="0" presId="urn:microsoft.com/office/officeart/2005/8/layout/list1"/>
    <dgm:cxn modelId="{A52774B8-D025-450F-BD5C-E640240E416B}" type="presParOf" srcId="{E10F9FA6-9069-4798-ABAD-4ACDEC9520D7}" destId="{DF1F5ACE-70F0-4832-AB8E-3A674C9E6FDB}" srcOrd="5" destOrd="0" presId="urn:microsoft.com/office/officeart/2005/8/layout/list1"/>
    <dgm:cxn modelId="{811F4575-C1B8-4200-9699-6BEAFCD16D3B}" type="presParOf" srcId="{E10F9FA6-9069-4798-ABAD-4ACDEC9520D7}" destId="{C617C286-5D5C-4D5D-A307-28291CB4C2C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2AD10-187C-4ECE-95AD-92491BAA10C9}">
      <dsp:nvSpPr>
        <dsp:cNvPr id="0" name=""/>
        <dsp:cNvSpPr/>
      </dsp:nvSpPr>
      <dsp:spPr>
        <a:xfrm>
          <a:off x="0" y="391884"/>
          <a:ext cx="4896977" cy="893025"/>
        </a:xfrm>
        <a:prstGeom prst="roundRect">
          <a:avLst/>
        </a:prstGeom>
        <a:solidFill>
          <a:srgbClr val="FFFFFF"/>
        </a:solidFill>
        <a:ln w="12700" cap="flat" cmpd="sng" algn="ctr">
          <a:solidFill>
            <a:srgbClr val="FCAF17"/>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37490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sp:txBody>
      <dsp:txXfrm>
        <a:off x="43594" y="435478"/>
        <a:ext cx="4809789" cy="805837"/>
      </dsp:txXfrm>
    </dsp:sp>
    <dsp:sp modelId="{7FCB246C-F458-4FF3-B8DF-7C3832A9D030}">
      <dsp:nvSpPr>
        <dsp:cNvPr id="0" name=""/>
        <dsp:cNvSpPr/>
      </dsp:nvSpPr>
      <dsp:spPr>
        <a:xfrm>
          <a:off x="244848" y="126204"/>
          <a:ext cx="4530051" cy="531360"/>
        </a:xfrm>
        <a:prstGeom prst="roundRect">
          <a:avLst/>
        </a:prstGeom>
        <a:solidFill>
          <a:srgbClr val="FCAF17"/>
        </a:solidFill>
        <a:ln w="12700" cap="flat" cmpd="sng" algn="ctr">
          <a:solidFill>
            <a:srgbClr val="FCAF1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0787" y="152143"/>
        <a:ext cx="4478173" cy="479482"/>
      </dsp:txXfrm>
    </dsp:sp>
    <dsp:sp modelId="{C617C286-5D5C-4D5D-A307-28291CB4C2CA}">
      <dsp:nvSpPr>
        <dsp:cNvPr id="0" name=""/>
        <dsp:cNvSpPr/>
      </dsp:nvSpPr>
      <dsp:spPr>
        <a:xfrm>
          <a:off x="0" y="1644813"/>
          <a:ext cx="4896977" cy="2891700"/>
        </a:xfrm>
        <a:prstGeom prst="roundRect">
          <a:avLst/>
        </a:prstGeom>
        <a:solidFill>
          <a:sysClr val="window" lastClr="FFFFFF"/>
        </a:solidFill>
        <a:ln w="12700" cap="flat" cmpd="sng" algn="ctr">
          <a:solidFill>
            <a:srgbClr val="32B04A"/>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37490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specific outcomes </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are you aiming to achieve for the district, school, and community?</a:t>
          </a:r>
        </a:p>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topics are you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today? </a:t>
          </a:r>
        </a:p>
      </dsp:txBody>
      <dsp:txXfrm>
        <a:off x="141161" y="1785974"/>
        <a:ext cx="4614655" cy="2609378"/>
      </dsp:txXfrm>
    </dsp:sp>
    <dsp:sp modelId="{518F52D6-7328-4F35-A0C4-C7C62F0DCA05}">
      <dsp:nvSpPr>
        <dsp:cNvPr id="0" name=""/>
        <dsp:cNvSpPr/>
      </dsp:nvSpPr>
      <dsp:spPr>
        <a:xfrm>
          <a:off x="244848" y="1564727"/>
          <a:ext cx="4527411" cy="531360"/>
        </a:xfrm>
        <a:prstGeom prst="roundRect">
          <a:avLst/>
        </a:prstGeom>
        <a:solidFill>
          <a:srgbClr val="32B04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0787" y="1590666"/>
        <a:ext cx="4475533"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89" tIns="47095" rIns="94189" bIns="47095" rtlCol="0"/>
          <a:lstStyle>
            <a:lvl1pPr algn="l">
              <a:defRPr sz="1200"/>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89" tIns="47095" rIns="94189" bIns="47095" rtlCol="0"/>
          <a:lstStyle>
            <a:lvl1pPr algn="r">
              <a:defRPr sz="1200"/>
            </a:lvl1pPr>
          </a:lstStyle>
          <a:p>
            <a:fld id="{1BE401E8-E944-4CE9-A1D6-8E5834680E58}" type="datetimeFigureOut">
              <a:rPr lang="en-US" smtClean="0"/>
              <a:t>11/27/2024</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9" tIns="47095" rIns="94189" bIns="47095" rtlCol="0" anchor="ctr"/>
          <a:lstStyle/>
          <a:p>
            <a:endParaRPr lang="en-US" dirty="0"/>
          </a:p>
        </p:txBody>
      </p:sp>
      <p:sp>
        <p:nvSpPr>
          <p:cNvPr id="5" name="Notes Placeholder 4"/>
          <p:cNvSpPr>
            <a:spLocks noGrp="1"/>
          </p:cNvSpPr>
          <p:nvPr>
            <p:ph type="body" sz="quarter" idx="3"/>
          </p:nvPr>
        </p:nvSpPr>
        <p:spPr>
          <a:xfrm>
            <a:off x="709931" y="4516675"/>
            <a:ext cx="5679440" cy="3695462"/>
          </a:xfrm>
          <a:prstGeom prst="rect">
            <a:avLst/>
          </a:prstGeom>
        </p:spPr>
        <p:txBody>
          <a:bodyPr vert="horz" lIns="94189" tIns="47095" rIns="94189" bIns="4709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89" tIns="47095" rIns="94189" bIns="4709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89" tIns="47095" rIns="94189" bIns="47095" rtlCol="0" anchor="b"/>
          <a:lstStyle>
            <a:lvl1pPr algn="r">
              <a:defRPr sz="1200"/>
            </a:lvl1pPr>
          </a:lstStyle>
          <a:p>
            <a:fld id="{35D7F22E-BA7D-46A7-A4A1-4E4656668F64}" type="slidenum">
              <a:rPr lang="en-US" smtClean="0"/>
              <a:t>‹#›</a:t>
            </a:fld>
            <a:endParaRPr lang="en-US" dirty="0"/>
          </a:p>
        </p:txBody>
      </p:sp>
    </p:spTree>
    <p:extLst>
      <p:ext uri="{BB962C8B-B14F-4D97-AF65-F5344CB8AC3E}">
        <p14:creationId xmlns:p14="http://schemas.microsoft.com/office/powerpoint/2010/main" val="320796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1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2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50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99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23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86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series of free career-connected project-based learning experiences that combine hands-on, real-world projects with career exploration and preparation. Topics include: Computer Vision, Aerospace, Eco-tech, and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53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NAF’s WBL continuum focuses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Awareness: Students build career awareness and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aspirations,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observing and receiving information through research and questioning.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Exploration: Students explore the workplace and build career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skill sets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playing an active role in interacting with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Preparation: Students apply learning and skills through practical experiences with industry professionals, making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connections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with for conditioned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76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Implementing an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Outcomes Driven Work-Based Learning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program focused on student outcomes and impact to ensure students are Future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Discover careers of interest; Make a plan to achieve their goals; Develop professional skills and monitor their growth; Build meaningful connections with employer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Aspirations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Each student will have defined and mapped a plan for at least one career path.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Each student will have worked to develop the 6 Future Ready skills, received continuous feedback from industry partners, Advisory Board members, and/or local community professionals, and be able to articulate their strengths.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Each student will develop at least three professional connections.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762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Tahoma" panose="020B0604030504040204" pitchFamily="34" charset="0"/>
                <a:ea typeface="Tahoma" panose="020B0604030504040204" pitchFamily="34" charset="0"/>
                <a:cs typeface="Tahoma" panose="020B0604030504040204" pitchFamily="34" charset="0"/>
              </a:rPr>
              <a:t>NAFTrack Certification is an employability credential that serves as NAF’s seal of college and career readiness.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57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514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Agenda Review</a:t>
            </a:r>
          </a:p>
          <a:p>
            <a:pPr marL="171450" indent="-171450">
              <a:buFont typeface="Arial" panose="020B0604020202020204" pitchFamily="34" charset="0"/>
              <a:buChar char="•"/>
            </a:pPr>
            <a:r>
              <a:rPr lang="en-US" b="0" dirty="0"/>
              <a:t>1. Network Highlights; 2. NAF Design Overview; 3. Admissions process and Pricing; 4. Tech Enabled Impact 5. Questions &amp; Next Steps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55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Tech-Enabled Impact</a:t>
            </a:r>
          </a:p>
          <a:p>
            <a:r>
              <a:rPr lang="en-US" dirty="0"/>
              <a:t>KnoPro! Where students solve real-world problems they care about in either teams or solo. KnoPro is a real-world application where students build in-demand skills for resumes or college applications, and earn points that convert to prizes and cash.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26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37CD4-3DA1-C942-6282-18863CA77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7FCA8-B6BC-2FA0-2E3A-C82BE1D6C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C64F7-BBB7-C33D-ADA6-7D2383A56DE7}"/>
              </a:ext>
            </a:extLst>
          </p:cNvPr>
          <p:cNvSpPr>
            <a:spLocks noGrp="1"/>
          </p:cNvSpPr>
          <p:nvPr>
            <p:ph type="body" idx="1"/>
          </p:nvPr>
        </p:nvSpPr>
        <p:spPr/>
        <p:txBody>
          <a:bodyPr/>
          <a:lstStyle/>
          <a:p>
            <a:r>
              <a:rPr lang="en-US" b="1" dirty="0"/>
              <a:t>Tech-Enabled Impact! ODIS</a:t>
            </a:r>
          </a:p>
          <a:p>
            <a:r>
              <a:rPr lang="en-US" dirty="0"/>
              <a:t>Other tools provide data at the city, county, or state levels, but ODIS is the first of its kind to do so at the school attendance boundary.</a:t>
            </a:r>
          </a:p>
        </p:txBody>
      </p:sp>
      <p:sp>
        <p:nvSpPr>
          <p:cNvPr id="4" name="Slide Number Placeholder 3">
            <a:extLst>
              <a:ext uri="{FF2B5EF4-FFF2-40B4-BE49-F238E27FC236}">
                <a16:creationId xmlns:a16="http://schemas.microsoft.com/office/drawing/2014/main" id="{47320E70-0997-53C6-99C0-10D55C5513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579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r>
              <a:rPr lang="en-US" dirty="0"/>
              <a:t> – Begin to formulate strategies that will support student recruitment efforts. </a:t>
            </a:r>
          </a:p>
          <a:p>
            <a:pPr marL="171450" indent="-171450">
              <a:buFont typeface="Arial" panose="020B0604020202020204" pitchFamily="34" charset="0"/>
              <a:buChar char="•"/>
            </a:pPr>
            <a:r>
              <a:rPr lang="en-US" dirty="0"/>
              <a:t>Collaborating with academy leaders to enhance curriculum and professional development</a:t>
            </a:r>
          </a:p>
          <a:p>
            <a:pPr marL="171450" indent="-171450">
              <a:buFont typeface="Arial" panose="020B0604020202020204" pitchFamily="34" charset="0"/>
              <a:buChar char="•"/>
            </a:pPr>
            <a:r>
              <a:rPr lang="en-US" dirty="0"/>
              <a:t>Participating in a variety of classroom activities and student projects</a:t>
            </a:r>
          </a:p>
          <a:p>
            <a:pPr marL="171450" indent="-171450">
              <a:buFont typeface="Arial" panose="020B0604020202020204" pitchFamily="34" charset="0"/>
              <a:buChar char="•"/>
            </a:pPr>
            <a:r>
              <a:rPr lang="en-US" dirty="0"/>
              <a:t>Leveraging connections to raise awareness for the academy and build community support</a:t>
            </a:r>
          </a:p>
          <a:p>
            <a:pPr marL="171450" indent="-171450">
              <a:buFont typeface="Arial" panose="020B0604020202020204" pitchFamily="34" charset="0"/>
              <a:buChar char="•"/>
            </a:pPr>
            <a:r>
              <a:rPr lang="en-US" dirty="0"/>
              <a:t>Finding, funding, or furnishing paid internship opportunities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Sample events</a:t>
            </a:r>
          </a:p>
          <a:p>
            <a:pPr marL="171450" indent="-171450">
              <a:buFont typeface="Arial" panose="020B0604020202020204" pitchFamily="34" charset="0"/>
              <a:buChar char="•"/>
            </a:pPr>
            <a:r>
              <a:rPr lang="en-US" dirty="0"/>
              <a:t>K-6</a:t>
            </a:r>
            <a:r>
              <a:rPr lang="en-US" baseline="30000" dirty="0"/>
              <a:t>th</a:t>
            </a:r>
            <a:r>
              <a:rPr lang="en-US" dirty="0"/>
              <a:t> Expanded Learning After School Mentoring</a:t>
            </a:r>
          </a:p>
          <a:p>
            <a:pPr marL="171450" indent="-171450">
              <a:buFont typeface="Arial" panose="020B0604020202020204" pitchFamily="34" charset="0"/>
              <a:buChar char="•"/>
            </a:pPr>
            <a:r>
              <a:rPr lang="en-US" dirty="0"/>
              <a:t>6</a:t>
            </a:r>
            <a:r>
              <a:rPr lang="en-US" baseline="30000" dirty="0"/>
              <a:t>th</a:t>
            </a:r>
            <a:r>
              <a:rPr lang="en-US" dirty="0"/>
              <a:t> - Pathway Exhibition Event for all students (interactive)</a:t>
            </a:r>
          </a:p>
          <a:p>
            <a:pPr marL="171450" indent="-171450">
              <a:buFont typeface="Arial" panose="020B0604020202020204" pitchFamily="34" charset="0"/>
              <a:buChar char="•"/>
            </a:pPr>
            <a:r>
              <a:rPr lang="en-US" dirty="0"/>
              <a:t>7</a:t>
            </a:r>
            <a:r>
              <a:rPr lang="en-US" baseline="30000" dirty="0"/>
              <a:t>th</a:t>
            </a:r>
            <a:r>
              <a:rPr lang="en-US" dirty="0"/>
              <a:t> - One day field trip experience “Future Ready Lab” (one class per trip)</a:t>
            </a:r>
          </a:p>
          <a:p>
            <a:pPr marL="171450" indent="-171450">
              <a:buFont typeface="Arial" panose="020B0604020202020204" pitchFamily="34" charset="0"/>
              <a:buChar char="•"/>
            </a:pPr>
            <a:r>
              <a:rPr lang="en-US" dirty="0"/>
              <a:t>8</a:t>
            </a:r>
            <a:r>
              <a:rPr lang="en-US" baseline="30000" dirty="0"/>
              <a:t>th</a:t>
            </a:r>
            <a:r>
              <a:rPr lang="en-US" dirty="0"/>
              <a:t> - Pathway Showcase Event (pathway ambassadors serve as hosts)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Sample Recruitment Timeline: </a:t>
            </a:r>
          </a:p>
          <a:p>
            <a:pPr marL="171450" indent="-171450">
              <a:buFont typeface="Arial" panose="020B0604020202020204" pitchFamily="34" charset="0"/>
              <a:buChar char="•"/>
            </a:pPr>
            <a:r>
              <a:rPr lang="en-US" dirty="0"/>
              <a:t>August -- Parent communication begins online (continues through Enrollment Center in Feb.)</a:t>
            </a:r>
          </a:p>
          <a:p>
            <a:pPr marL="171450" indent="-171450">
              <a:buFont typeface="Arial" panose="020B0604020202020204" pitchFamily="34" charset="0"/>
              <a:buChar char="•"/>
            </a:pPr>
            <a:r>
              <a:rPr lang="en-US" dirty="0"/>
              <a:t>September -- Mailers sent home</a:t>
            </a:r>
          </a:p>
          <a:p>
            <a:pPr marL="171450" indent="-171450">
              <a:buFont typeface="Arial" panose="020B0604020202020204" pitchFamily="34" charset="0"/>
              <a:buChar char="•"/>
            </a:pPr>
            <a:r>
              <a:rPr lang="en-US" dirty="0"/>
              <a:t>October -- Pathway Showcases, Application opens</a:t>
            </a:r>
          </a:p>
          <a:p>
            <a:pPr marL="171450" indent="-171450">
              <a:buFont typeface="Arial" panose="020B0604020202020204" pitchFamily="34" charset="0"/>
              <a:buChar char="•"/>
            </a:pPr>
            <a:r>
              <a:rPr lang="en-US" dirty="0"/>
              <a:t>November / December -- Campus Tours</a:t>
            </a:r>
          </a:p>
          <a:p>
            <a:pPr marL="171450" indent="-171450">
              <a:buFont typeface="Arial" panose="020B0604020202020204" pitchFamily="34" charset="0"/>
              <a:buChar char="•"/>
            </a:pPr>
            <a:r>
              <a:rPr lang="en-US" dirty="0"/>
              <a:t>January 15th -- Application closes</a:t>
            </a:r>
          </a:p>
          <a:p>
            <a:pPr marL="171450" indent="-171450">
              <a:buFont typeface="Arial" panose="020B0604020202020204" pitchFamily="34" charset="0"/>
              <a:buChar char="•"/>
            </a:pPr>
            <a:r>
              <a:rPr lang="en-US" dirty="0"/>
              <a:t>By January 20th -- acceptance letters mailed home</a:t>
            </a:r>
          </a:p>
          <a:p>
            <a:pPr marL="171450" indent="-171450">
              <a:buFont typeface="Arial" panose="020B0604020202020204" pitchFamily="34" charset="0"/>
              <a:buChar char="•"/>
            </a:pPr>
            <a:r>
              <a:rPr lang="en-US" dirty="0"/>
              <a:t>February -- Enrollment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5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3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270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88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010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Who is Eligible?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 promotes full district engagement in creating academies to maximize successful and sustained academy development. The annual membership fee is $2,000 per academy, with multi-academy discounts available. Begin the process by completing the NAF Interest Survey to indicate your interest and commitment to partnering with NAF.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07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these essential steps to develop </a:t>
            </a:r>
            <a:r>
              <a:rPr lang="en-US" b="1" dirty="0"/>
              <a:t>YOUR</a:t>
            </a:r>
            <a:r>
              <a:rPr lang="en-US" dirty="0"/>
              <a:t> academy design plan. Use this roadmap as a guide to customize your timeline and navigate the Year of Planning with ease!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502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03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https://www.youtube.com/watch?v=WHqagBn1uMo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6BA9B-4EC3-4405-A862-658EA9AED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76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ADT</a:t>
            </a:r>
            <a:br>
              <a:rPr lang="en-US" dirty="0"/>
            </a:br>
            <a:r>
              <a:rPr lang="en-US" dirty="0"/>
              <a:t>Recruit individuals with a shared vision to establish a career academy that aligns with the NAF design. The multi-disciplinary team represents the school community and brings their expertise and perspective to develop an academy design plan: school district leaders, high school administrators, career-pathway educators, business/community liaisons, post-secondary liaisons, etc.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674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66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56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737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71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6C03C-756A-2BE0-9DC7-CAF4AB133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3E790-90B3-06A9-0031-D9AEF577A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9E371-FD80-F8F7-6980-9F2DF70EE0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FC34AE-8596-8250-3EB9-96326DE8F6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897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70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15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155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3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90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students at risk of not graduating are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10% more likely </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to graduate than non-NAF students. </a:t>
            </a:r>
          </a:p>
          <a:p>
            <a:pPr marL="171450" indent="-171450">
              <a:buFont typeface="Arial" panose="020B0604020202020204" pitchFamily="34" charset="0"/>
              <a:buChar char="•"/>
            </a:pPr>
            <a:r>
              <a:rPr lang="en-US" dirty="0"/>
              <a:t>99% of NAF seniors graduate, a rate that has remained consistent for the last four years. </a:t>
            </a:r>
          </a:p>
          <a:p>
            <a:pPr marL="171450" indent="-171450">
              <a:buFont typeface="Arial" panose="020B0604020202020204" pitchFamily="34" charset="0"/>
              <a:buChar char="•"/>
            </a:pPr>
            <a:r>
              <a:rPr lang="en-US" dirty="0"/>
              <a:t>89% of grads are college-bound - notably higher than the national rate of 70%.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76% of employees think their company should be doing more to increase diversity. </a:t>
            </a:r>
          </a:p>
          <a:p>
            <a:pPr marL="171450" indent="-171450">
              <a:buFont typeface="Arial" panose="020B0604020202020204" pitchFamily="34" charset="0"/>
              <a:buChar char="•"/>
            </a:pPr>
            <a:r>
              <a:rPr lang="en-US" dirty="0"/>
              <a:t>NAF meets employers’ interests by working closely to create engagement opportunities tailored to their DEI goals.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51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NAF DEIA Principles set the standards for behaviors and increase awareness of the importance of diversity, equity, inclusion, and access and its alignment with NAF’s vision and programmatic offerings. Each principle is thoughtfully designed to consider the varied audiences within our network.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19B8A-D762-4765-A0A1-202452CCE36A}"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584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73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an academy near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11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95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2.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8332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429477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9548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289668" y="76200"/>
            <a:ext cx="11480800" cy="381000"/>
          </a:xfrm>
        </p:spPr>
        <p:txBody>
          <a:bodyPr anchor="b">
            <a:normAutofit/>
          </a:bodyPr>
          <a:lstStyle>
            <a:lvl1pPr algn="l">
              <a:defRPr sz="2400"/>
            </a:lvl1pPr>
          </a:lstStyle>
          <a:p>
            <a:r>
              <a:rPr lang="en-US"/>
              <a:t>Click to edit Master title style</a:t>
            </a:r>
          </a:p>
        </p:txBody>
      </p:sp>
      <p:sp>
        <p:nvSpPr>
          <p:cNvPr id="3" name="Subtitle 2"/>
          <p:cNvSpPr>
            <a:spLocks noGrp="1"/>
          </p:cNvSpPr>
          <p:nvPr>
            <p:ph type="subTitle" idx="1"/>
          </p:nvPr>
        </p:nvSpPr>
        <p:spPr>
          <a:xfrm>
            <a:off x="309124" y="457200"/>
            <a:ext cx="11480800" cy="533400"/>
          </a:xfrm>
        </p:spPr>
        <p:txBody>
          <a:bodyPr/>
          <a:lstStyle>
            <a:lvl1pPr marL="0" indent="0" algn="l">
              <a:buNone/>
              <a:defRPr sz="4000" i="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03902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53670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8715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206707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555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711641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098540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480164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63049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13477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454208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29216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4147874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75398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6087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76215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50945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838803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146721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897855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3369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155442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E877-A8A5-48E0-AAA2-5C3A518C5C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0EB735-5839-4CF5-B2AF-2206CEEB8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9FD84-D8CC-4B1E-8FAC-466D60BEADD9}"/>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5" name="Footer Placeholder 4">
            <a:extLst>
              <a:ext uri="{FF2B5EF4-FFF2-40B4-BE49-F238E27FC236}">
                <a16:creationId xmlns:a16="http://schemas.microsoft.com/office/drawing/2014/main" id="{4BAD9AAA-08CF-44EE-8F1D-36141BEB64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7F6275-BE54-48FF-8137-162CF28DE88E}"/>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998558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C925-1279-4B52-8D07-CAEF2577E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EA8F5-A83A-4AAE-8099-AF9178E87B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8FF58-A18E-4D8B-BC68-A4274A161299}"/>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5" name="Footer Placeholder 4">
            <a:extLst>
              <a:ext uri="{FF2B5EF4-FFF2-40B4-BE49-F238E27FC236}">
                <a16:creationId xmlns:a16="http://schemas.microsoft.com/office/drawing/2014/main" id="{A10B3E93-9D5B-49DF-958A-B154431869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3B732C-05E4-41CA-9C60-5344AC3DFCF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70266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939F-8CD9-4136-A1D0-3B0950BC5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A309EE-4E4E-47B9-A3CB-C728ED335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0A654-259B-48C5-A55B-9CA21921FED0}"/>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5" name="Footer Placeholder 4">
            <a:extLst>
              <a:ext uri="{FF2B5EF4-FFF2-40B4-BE49-F238E27FC236}">
                <a16:creationId xmlns:a16="http://schemas.microsoft.com/office/drawing/2014/main" id="{0FA5216F-6428-4658-BD01-B0DFAFE877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7D5451-B1A5-4F20-8061-DEB0C29F63C8}"/>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813718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CA7F-85A5-4F3E-A8D5-97E1B8834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BC46A-1910-4573-ABA5-3F1F5C8B72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413FE2-689B-46FD-A8A3-78A360F485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C48E5-85FA-48C6-A008-2948E944A422}"/>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6" name="Footer Placeholder 5">
            <a:extLst>
              <a:ext uri="{FF2B5EF4-FFF2-40B4-BE49-F238E27FC236}">
                <a16:creationId xmlns:a16="http://schemas.microsoft.com/office/drawing/2014/main" id="{1E67F34F-7281-41CF-85BA-8AC5359DE4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0DEB16-59B4-4C34-88E8-73739FFE8E4B}"/>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31473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9331-AC8D-4C94-8599-A092469313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F3636-8C78-4569-AF1B-050A59EE7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3794F-435C-4384-99D1-05A882830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7F4051-9E6E-4D1C-99C9-D26792B061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0E0C4-637F-4FA2-B87C-3A548BDE8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D10370-45DA-4DB0-93BE-2E44D7869576}"/>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8" name="Footer Placeholder 7">
            <a:extLst>
              <a:ext uri="{FF2B5EF4-FFF2-40B4-BE49-F238E27FC236}">
                <a16:creationId xmlns:a16="http://schemas.microsoft.com/office/drawing/2014/main" id="{D71A6004-8956-4301-8C3C-3EDEA56F31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16937F-3E88-4A17-B452-89E25EEAF36F}"/>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276814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A181-169E-480C-97EF-BB17B2BC6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E304B-923D-470E-B515-00D2D1469CB0}"/>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4" name="Footer Placeholder 3">
            <a:extLst>
              <a:ext uri="{FF2B5EF4-FFF2-40B4-BE49-F238E27FC236}">
                <a16:creationId xmlns:a16="http://schemas.microsoft.com/office/drawing/2014/main" id="{C981FB9F-8A08-4EF4-B092-2BBDC1923E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8F61D9-1873-46FB-AB84-86A997E39B90}"/>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412315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0B446-33D7-460C-B15D-63BE3A134435}"/>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3" name="Footer Placeholder 2">
            <a:extLst>
              <a:ext uri="{FF2B5EF4-FFF2-40B4-BE49-F238E27FC236}">
                <a16:creationId xmlns:a16="http://schemas.microsoft.com/office/drawing/2014/main" id="{C0C9599D-4074-4E63-89AB-B6C7BB540C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DA4339-5B9A-439C-A9D5-9E90BE4FB5B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100568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0951-1207-455E-9483-8B64DBCCA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9F28B-320F-4A96-87E9-965F9D36A2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40AC4-0855-48CF-AB19-DEF271854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7B3A4-C685-4C1F-870F-7650DC15A778}"/>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6" name="Footer Placeholder 5">
            <a:extLst>
              <a:ext uri="{FF2B5EF4-FFF2-40B4-BE49-F238E27FC236}">
                <a16:creationId xmlns:a16="http://schemas.microsoft.com/office/drawing/2014/main" id="{2A6004DC-B145-4DAA-AE1B-764C073C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ED97BE-5B58-41BB-A90B-8E63AF47344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520626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23934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CA57-8BFD-4929-9B6D-D36D001A5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A1A18-F3D5-4FF4-A419-F9919FAE2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678D2CB-F2D4-4C7B-9BD7-8ED8CF627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CD3A6-452E-4BB3-AD14-7DB7D8A3B07D}"/>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6" name="Footer Placeholder 5">
            <a:extLst>
              <a:ext uri="{FF2B5EF4-FFF2-40B4-BE49-F238E27FC236}">
                <a16:creationId xmlns:a16="http://schemas.microsoft.com/office/drawing/2014/main" id="{15389070-2581-47D4-82E8-A87AAE291F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1C8CC1-B33C-4997-BE87-78A2B0478861}"/>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53937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C49F-E108-46F4-BA42-CB2863358F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84D4C-CC68-45C9-B91D-F5266F4B9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7CF49-847D-4B48-AC17-1ABA9C1381EC}"/>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5" name="Footer Placeholder 4">
            <a:extLst>
              <a:ext uri="{FF2B5EF4-FFF2-40B4-BE49-F238E27FC236}">
                <a16:creationId xmlns:a16="http://schemas.microsoft.com/office/drawing/2014/main" id="{D4611926-3F6C-4E35-A8B8-579A7D3C4E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E76E0-85DC-4D00-8426-CAEB05F77CE3}"/>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092927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2AE5B-9C0A-47B5-BA8F-9F26099629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FE2D8C-C16C-4DF7-ABA5-AB9591BAD5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F1764-4CCF-4ED4-A295-4A7547404505}"/>
              </a:ext>
            </a:extLst>
          </p:cNvPr>
          <p:cNvSpPr>
            <a:spLocks noGrp="1"/>
          </p:cNvSpPr>
          <p:nvPr>
            <p:ph type="dt" sz="half" idx="10"/>
          </p:nvPr>
        </p:nvSpPr>
        <p:spPr/>
        <p:txBody>
          <a:bodyPr/>
          <a:lstStyle/>
          <a:p>
            <a:fld id="{8757C7FF-22A1-4C11-A8DD-4E4CE3A26415}" type="datetimeFigureOut">
              <a:rPr lang="en-US" smtClean="0"/>
              <a:t>11/27/2024</a:t>
            </a:fld>
            <a:endParaRPr lang="en-US" dirty="0"/>
          </a:p>
        </p:txBody>
      </p:sp>
      <p:sp>
        <p:nvSpPr>
          <p:cNvPr id="5" name="Footer Placeholder 4">
            <a:extLst>
              <a:ext uri="{FF2B5EF4-FFF2-40B4-BE49-F238E27FC236}">
                <a16:creationId xmlns:a16="http://schemas.microsoft.com/office/drawing/2014/main" id="{3A557EA0-2774-47DE-A5A9-59F30438BC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5DCFEB-BDFA-47CF-8EDA-BABFD7B93C0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679227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493894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72EC82-6BB3-493F-B2E4-7CDD6994C0A7}" type="datetimeFigureOut">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11/27/2024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888080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3006801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7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1489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992861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98466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645003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82832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2665560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826409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211107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dirty="0"/>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dirty="0"/>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dirty="0"/>
              <a:t>DEPARTMENT</a:t>
            </a:r>
          </a:p>
        </p:txBody>
      </p:sp>
      <p:pic>
        <p:nvPicPr>
          <p:cNvPr id="5" name="Picture 4" descr="A white circle with black text&#10;&#10;Description automatically generated">
            <a:extLst>
              <a:ext uri="{FF2B5EF4-FFF2-40B4-BE49-F238E27FC236}">
                <a16:creationId xmlns:a16="http://schemas.microsoft.com/office/drawing/2014/main" id="{48C19071-E18E-9B0F-C98E-105F610CA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747" y="1356553"/>
            <a:ext cx="4144893" cy="4144893"/>
          </a:xfrm>
          <a:prstGeom prst="rect">
            <a:avLst/>
          </a:prstGeom>
        </p:spPr>
      </p:pic>
    </p:spTree>
    <p:extLst>
      <p:ext uri="{BB962C8B-B14F-4D97-AF65-F5344CB8AC3E}">
        <p14:creationId xmlns:p14="http://schemas.microsoft.com/office/powerpoint/2010/main" val="430090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E93D534E-902B-07A8-8B55-7209844028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27382719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dirty="0"/>
              <a:t>TRANSITION SLIDE</a:t>
            </a:r>
          </a:p>
        </p:txBody>
      </p:sp>
      <p:pic>
        <p:nvPicPr>
          <p:cNvPr id="3" name="Picture 2" descr="A white circle with black text&#10;&#10;Description automatically generated">
            <a:extLst>
              <a:ext uri="{FF2B5EF4-FFF2-40B4-BE49-F238E27FC236}">
                <a16:creationId xmlns:a16="http://schemas.microsoft.com/office/drawing/2014/main" id="{A1EC5018-C01A-F7C6-0879-D4B5A3EED4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166" y="5580684"/>
            <a:ext cx="1043668" cy="1043668"/>
          </a:xfrm>
          <a:prstGeom prst="rect">
            <a:avLst/>
          </a:prstGeom>
        </p:spPr>
      </p:pic>
    </p:spTree>
    <p:extLst>
      <p:ext uri="{BB962C8B-B14F-4D97-AF65-F5344CB8AC3E}">
        <p14:creationId xmlns:p14="http://schemas.microsoft.com/office/powerpoint/2010/main" val="1085519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pic>
        <p:nvPicPr>
          <p:cNvPr id="3" name="Picture 2" descr="A green circle with black letters&#10;&#10;Description automatically generated">
            <a:extLst>
              <a:ext uri="{FF2B5EF4-FFF2-40B4-BE49-F238E27FC236}">
                <a16:creationId xmlns:a16="http://schemas.microsoft.com/office/drawing/2014/main" id="{3B620751-D81B-4CD6-3272-B4B1C4703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0187" y="242887"/>
            <a:ext cx="966212" cy="966212"/>
          </a:xfrm>
          <a:prstGeom prst="rect">
            <a:avLst/>
          </a:prstGeom>
        </p:spPr>
      </p:pic>
    </p:spTree>
    <p:extLst>
      <p:ext uri="{BB962C8B-B14F-4D97-AF65-F5344CB8AC3E}">
        <p14:creationId xmlns:p14="http://schemas.microsoft.com/office/powerpoint/2010/main" val="314380364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29B64F31-4CF5-BEF3-F3AD-2ECDCBB3A9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402377243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pic>
        <p:nvPicPr>
          <p:cNvPr id="2" name="Picture 1" descr="A green circle with black letters&#10;&#10;Description automatically generated">
            <a:extLst>
              <a:ext uri="{FF2B5EF4-FFF2-40B4-BE49-F238E27FC236}">
                <a16:creationId xmlns:a16="http://schemas.microsoft.com/office/drawing/2014/main" id="{55D6C988-B37D-F052-050E-DDE63E4A89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113891"/>
            <a:ext cx="966212" cy="966212"/>
          </a:xfrm>
          <a:prstGeom prst="rect">
            <a:avLst/>
          </a:prstGeom>
        </p:spPr>
      </p:pic>
    </p:spTree>
    <p:extLst>
      <p:ext uri="{BB962C8B-B14F-4D97-AF65-F5344CB8AC3E}">
        <p14:creationId xmlns:p14="http://schemas.microsoft.com/office/powerpoint/2010/main" val="107277900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43384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AB425EB8-B6AB-78AB-D04B-23B209376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21" y="1167150"/>
            <a:ext cx="4937540" cy="2261850"/>
          </a:xfrm>
          <a:prstGeom prst="rect">
            <a:avLst/>
          </a:prstGeom>
        </p:spPr>
      </p:pic>
      <p:grpSp>
        <p:nvGrpSpPr>
          <p:cNvPr id="8" name="Group 7">
            <a:extLst>
              <a:ext uri="{FF2B5EF4-FFF2-40B4-BE49-F238E27FC236}">
                <a16:creationId xmlns:a16="http://schemas.microsoft.com/office/drawing/2014/main" id="{50631AB9-B5A3-2DDE-3ECD-3B49C9CBA2A9}"/>
              </a:ext>
            </a:extLst>
          </p:cNvPr>
          <p:cNvGrpSpPr/>
          <p:nvPr userDrawn="1"/>
        </p:nvGrpSpPr>
        <p:grpSpPr>
          <a:xfrm>
            <a:off x="2086767" y="4175754"/>
            <a:ext cx="8036257" cy="2148841"/>
            <a:chOff x="2086767" y="4175754"/>
            <a:chExt cx="8036257" cy="2148841"/>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86767" y="4175755"/>
              <a:ext cx="8036257" cy="2148840"/>
            </a:xfrm>
            <a:prstGeom prst="rect">
              <a:avLst/>
            </a:prstGeom>
          </p:spPr>
        </p:pic>
        <p:pic>
          <p:nvPicPr>
            <p:cNvPr id="5" name="Picture 4" descr="A black and white circle with a black circle and a black circle with a black circle and a black circle with a black circle and a black circle with a black circle and a black circle with a&#10;&#10;Description automatically generated">
              <a:extLst>
                <a:ext uri="{FF2B5EF4-FFF2-40B4-BE49-F238E27FC236}">
                  <a16:creationId xmlns:a16="http://schemas.microsoft.com/office/drawing/2014/main" id="{F6D52983-BAB4-29E0-365F-926C01FE10EC}"/>
                </a:ext>
              </a:extLst>
            </p:cNvPr>
            <p:cNvPicPr>
              <a:picLocks noChangeAspect="1"/>
            </p:cNvPicPr>
            <p:nvPr userDrawn="1"/>
          </p:nvPicPr>
          <p:blipFill>
            <a:blip r:embed="rId5">
              <a:alphaModFix amt="85000"/>
              <a:extLst>
                <a:ext uri="{28A0092B-C50C-407E-A947-70E740481C1C}">
                  <a14:useLocalDpi xmlns:a14="http://schemas.microsoft.com/office/drawing/2010/main" val="0"/>
                </a:ext>
              </a:extLst>
            </a:blip>
            <a:stretch>
              <a:fillRect/>
            </a:stretch>
          </p:blipFill>
          <p:spPr>
            <a:xfrm>
              <a:off x="9684470" y="4175754"/>
              <a:ext cx="318727" cy="318727"/>
            </a:xfrm>
            <a:prstGeom prst="rect">
              <a:avLst/>
            </a:prstGeom>
          </p:spPr>
        </p:pic>
      </p:grpSp>
    </p:spTree>
    <p:extLst>
      <p:ext uri="{BB962C8B-B14F-4D97-AF65-F5344CB8AC3E}">
        <p14:creationId xmlns:p14="http://schemas.microsoft.com/office/powerpoint/2010/main" val="3956356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F82A7-D27E-4AA9-B269-EE0DF6C85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DCF07-FC6B-4285-A3AD-C648E50A8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7F8FD-6369-4A74-87C2-F943AF7CFD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2F1DCE-D2DA-43C7-8251-3BD95953C5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11/27/2024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9458F0-E4D2-4D20-A94A-3851F4A998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6746919-D230-4E35-8DD8-A68E62335A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037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838201" y="1266031"/>
            <a:ext cx="5479474" cy="3038908"/>
          </a:xfrm>
        </p:spPr>
        <p:txBody>
          <a:bodyPr lIns="0" tIns="0" rIns="0" bIns="0"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838201" y="4544290"/>
            <a:ext cx="5479474" cy="748145"/>
          </a:xfrm>
        </p:spPr>
        <p:txBody>
          <a:bodyPr lIns="0" tIns="0" rIns="0" bIns="0"/>
          <a:lstStyle>
            <a:lvl1pPr marL="0" indent="0" algn="l">
              <a:buNone/>
              <a:defRPr sz="2400">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7430142" y="-3235072"/>
            <a:ext cx="13305913" cy="13305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8" name="Picture 7">
            <a:extLst>
              <a:ext uri="{FF2B5EF4-FFF2-40B4-BE49-F238E27FC236}">
                <a16:creationId xmlns:a16="http://schemas.microsoft.com/office/drawing/2014/main" id="{E6CC53FC-C6EC-C14F-AA41-16F564BA6F45}"/>
              </a:ext>
            </a:extLst>
          </p:cNvPr>
          <p:cNvPicPr>
            <a:picLocks noChangeAspect="1"/>
          </p:cNvPicPr>
          <p:nvPr userDrawn="1"/>
        </p:nvPicPr>
        <p:blipFill>
          <a:blip r:embed="rId2"/>
          <a:stretch>
            <a:fillRect/>
          </a:stretch>
        </p:blipFill>
        <p:spPr>
          <a:xfrm>
            <a:off x="8153401" y="2629220"/>
            <a:ext cx="3454002" cy="1577328"/>
          </a:xfrm>
          <a:prstGeom prst="rect">
            <a:avLst/>
          </a:prstGeom>
        </p:spPr>
      </p:pic>
    </p:spTree>
    <p:extLst>
      <p:ext uri="{BB962C8B-B14F-4D97-AF65-F5344CB8AC3E}">
        <p14:creationId xmlns:p14="http://schemas.microsoft.com/office/powerpoint/2010/main" val="1467362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127C5-7162-E74D-84C4-8BC8606D8EF2}"/>
              </a:ext>
            </a:extLst>
          </p:cNvPr>
          <p:cNvPicPr>
            <a:picLocks noChangeAspect="1"/>
          </p:cNvPicPr>
          <p:nvPr userDrawn="1"/>
        </p:nvPicPr>
        <p:blipFill rotWithShape="1">
          <a:blip r:embed="rId2"/>
          <a:srcRect l="9290" t="6826" r="28973" b="699"/>
          <a:stretch/>
        </p:blipFill>
        <p:spPr>
          <a:xfrm>
            <a:off x="5145413" y="-1031225"/>
            <a:ext cx="8926606" cy="8920449"/>
          </a:xfrm>
          <a:prstGeom prst="ellipse">
            <a:avLst/>
          </a:prstGeom>
        </p:spPr>
      </p:pic>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621633" y="4151889"/>
            <a:ext cx="4744453" cy="748145"/>
          </a:xfrm>
        </p:spPr>
        <p:txBody>
          <a:bodyPr lIns="0" tIns="0" rIns="0" bIns="0"/>
          <a:lstStyle>
            <a:lvl1pPr marL="0" indent="0" algn="l">
              <a:buNone/>
              <a:defRPr sz="2400">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621793" y="1951444"/>
            <a:ext cx="3685673" cy="1874359"/>
          </a:xfrm>
        </p:spPr>
        <p:txBody>
          <a:bodyPr lIns="0" tIns="0" rIns="0" bIns="0" anchor="b">
            <a:normAutofit/>
          </a:bodyPr>
          <a:lstStyle>
            <a:lvl1pPr algn="l">
              <a:defRPr sz="4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D87415-6F0A-4B4B-B8DE-A91FEEED0CB5}"/>
              </a:ext>
            </a:extLst>
          </p:cNvPr>
          <p:cNvPicPr>
            <a:picLocks noChangeAspect="1"/>
          </p:cNvPicPr>
          <p:nvPr userDrawn="1"/>
        </p:nvPicPr>
        <p:blipFill>
          <a:blip r:embed="rId3"/>
          <a:stretch>
            <a:fillRect/>
          </a:stretch>
        </p:blipFill>
        <p:spPr>
          <a:xfrm>
            <a:off x="621632" y="5440758"/>
            <a:ext cx="2158603" cy="989658"/>
          </a:xfrm>
          <a:prstGeom prst="rect">
            <a:avLst/>
          </a:prstGeom>
        </p:spPr>
      </p:pic>
    </p:spTree>
    <p:extLst>
      <p:ext uri="{BB962C8B-B14F-4D97-AF65-F5344CB8AC3E}">
        <p14:creationId xmlns:p14="http://schemas.microsoft.com/office/powerpoint/2010/main" val="2535158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9" y="6079865"/>
            <a:ext cx="552965"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2896474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2">
                    <a:lumMod val="75000"/>
                  </a:schemeClr>
                </a:solidFill>
              </a:defRPr>
            </a:lvl1pPr>
            <a:lvl2pPr marL="279403" indent="-279403" algn="l">
              <a:spcBef>
                <a:spcPts val="1100"/>
              </a:spcBef>
              <a:spcAft>
                <a:spcPts val="600"/>
              </a:spcAft>
              <a:buFont typeface="System Font Regular"/>
              <a:buChar char="–"/>
              <a:tabLst/>
              <a:defRPr sz="2800">
                <a:solidFill>
                  <a:schemeClr val="tx2">
                    <a:lumMod val="75000"/>
                  </a:schemeClr>
                </a:solidFill>
              </a:defRPr>
            </a:lvl2pPr>
            <a:lvl3pPr algn="l">
              <a:spcAft>
                <a:spcPts val="600"/>
              </a:spcAft>
              <a:defRPr sz="2400">
                <a:solidFill>
                  <a:schemeClr val="tx2">
                    <a:lumMod val="75000"/>
                  </a:schemeClr>
                </a:solidFill>
              </a:defRPr>
            </a:lvl3pPr>
            <a:lvl4pPr algn="l">
              <a:spcAft>
                <a:spcPts val="600"/>
              </a:spcAft>
              <a:defRPr sz="2000">
                <a:solidFill>
                  <a:schemeClr val="tx2">
                    <a:lumMod val="75000"/>
                  </a:schemeClr>
                </a:solidFill>
              </a:defRPr>
            </a:lvl4pPr>
            <a:lvl5pPr algn="l">
              <a:spcAft>
                <a:spcPts val="600"/>
              </a:spcAft>
              <a:defRPr sz="20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9" y="6079865"/>
            <a:ext cx="552965"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764049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88DF4063-DF15-8C4F-B2A7-19C888E27B11}"/>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69126986-CC66-1148-8CC3-E06F862CE662}"/>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722166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10" y="6173787"/>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B259D8D8-4BD6-AA41-B0C9-22C030A2FC33}"/>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4E58D4FF-1BE8-C04F-B4F5-1DCA3704F7FA}"/>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8204249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Rectangle 8">
            <a:extLst>
              <a:ext uri="{FF2B5EF4-FFF2-40B4-BE49-F238E27FC236}">
                <a16:creationId xmlns:a16="http://schemas.microsoft.com/office/drawing/2014/main" id="{AE0BCA83-CBCD-B94A-9FA7-3515DA0D7ECA}"/>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2" name="Oval 11">
            <a:extLst>
              <a:ext uri="{FF2B5EF4-FFF2-40B4-BE49-F238E27FC236}">
                <a16:creationId xmlns:a16="http://schemas.microsoft.com/office/drawing/2014/main" id="{5092A5ED-2739-D944-9DFE-AFBAFA64C628}"/>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3" name="Picture 12">
            <a:extLst>
              <a:ext uri="{FF2B5EF4-FFF2-40B4-BE49-F238E27FC236}">
                <a16:creationId xmlns:a16="http://schemas.microsoft.com/office/drawing/2014/main" id="{4288E5D9-47BF-1A47-B154-D019AEE8C5D7}"/>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838489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10" y="6173787"/>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1" name="Oval 10">
            <a:extLst>
              <a:ext uri="{FF2B5EF4-FFF2-40B4-BE49-F238E27FC236}">
                <a16:creationId xmlns:a16="http://schemas.microsoft.com/office/drawing/2014/main" id="{2370318C-3E12-0344-AB12-3EE4F7010148}"/>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3" name="Picture 12">
            <a:extLst>
              <a:ext uri="{FF2B5EF4-FFF2-40B4-BE49-F238E27FC236}">
                <a16:creationId xmlns:a16="http://schemas.microsoft.com/office/drawing/2014/main" id="{156B41A5-7C37-DC47-A878-7866194886D7}"/>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58914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99910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5ED878C7-9C47-9446-A3D1-88CF325A277A}"/>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8522EF33-882E-354E-A816-7E94807B27BF}"/>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9157634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0" name="Rectangle 9">
            <a:extLst>
              <a:ext uri="{FF2B5EF4-FFF2-40B4-BE49-F238E27FC236}">
                <a16:creationId xmlns:a16="http://schemas.microsoft.com/office/drawing/2014/main" id="{EE853311-50E8-7743-92E9-230DD7BDF466}"/>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1" name="Oval 10">
            <a:extLst>
              <a:ext uri="{FF2B5EF4-FFF2-40B4-BE49-F238E27FC236}">
                <a16:creationId xmlns:a16="http://schemas.microsoft.com/office/drawing/2014/main" id="{FA9F18C3-E174-5046-912D-7AA8BDE9F721}"/>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9EC69B0B-DB63-5B4B-A07D-AAC0EC52DEDE}"/>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197178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9" name="Oval 8">
            <a:extLst>
              <a:ext uri="{FF2B5EF4-FFF2-40B4-BE49-F238E27FC236}">
                <a16:creationId xmlns:a16="http://schemas.microsoft.com/office/drawing/2014/main" id="{07160C27-B8EB-DF48-84FC-A3C6FB17C33C}"/>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94E9AB1F-36A8-FB40-80B4-BECEE173CAA9}"/>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657314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1" name="Rectangle 10">
            <a:extLst>
              <a:ext uri="{FF2B5EF4-FFF2-40B4-BE49-F238E27FC236}">
                <a16:creationId xmlns:a16="http://schemas.microsoft.com/office/drawing/2014/main" id="{58FE96F9-9812-074B-8A2A-AA6F549DA969}"/>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3" name="Oval 12">
            <a:extLst>
              <a:ext uri="{FF2B5EF4-FFF2-40B4-BE49-F238E27FC236}">
                <a16:creationId xmlns:a16="http://schemas.microsoft.com/office/drawing/2014/main" id="{8D381CF3-97E8-0E46-BE49-D333DA252829}"/>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1A12E302-4F45-C049-9CDD-2E235C10F8F5}"/>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313673558"/>
      </p:ext>
    </p:extLst>
  </p:cSld>
  <p:clrMapOvr>
    <a:masterClrMapping/>
  </p:clrMapOvr>
  <p:extLst>
    <p:ext uri="{DCECCB84-F9BA-43D5-87BE-67443E8EF086}">
      <p15:sldGuideLst xmlns:p15="http://schemas.microsoft.com/office/powerpoint/2012/main">
        <p15:guide id="1" pos="528">
          <p15:clr>
            <a:srgbClr val="CCCCCC"/>
          </p15:clr>
        </p15:guide>
        <p15:guide id="2" pos="7152">
          <p15:clr>
            <a:srgbClr val="CCCCCC"/>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0" name="Rectangle 9">
            <a:extLst>
              <a:ext uri="{FF2B5EF4-FFF2-40B4-BE49-F238E27FC236}">
                <a16:creationId xmlns:a16="http://schemas.microsoft.com/office/drawing/2014/main" id="{77507478-DEF7-0948-B0E6-4AB6A83AAC6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1" name="Oval 10">
            <a:extLst>
              <a:ext uri="{FF2B5EF4-FFF2-40B4-BE49-F238E27FC236}">
                <a16:creationId xmlns:a16="http://schemas.microsoft.com/office/drawing/2014/main" id="{1F579305-8830-C340-9FD4-7336A3CCB443}"/>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AA107F29-4D1E-D04A-B14A-B0FF37E69952}"/>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9115549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13" name="Oval 12">
            <a:extLst>
              <a:ext uri="{FF2B5EF4-FFF2-40B4-BE49-F238E27FC236}">
                <a16:creationId xmlns:a16="http://schemas.microsoft.com/office/drawing/2014/main" id="{7BFCBEE1-862A-2D40-B030-1726358EF49F}"/>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D1ECF2DA-04E1-4F49-A038-0EEDDB76C960}"/>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262295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706396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706396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3" indent="-279403"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7BE7813-782B-0A43-9468-D2E83A072B84}"/>
              </a:ext>
            </a:extLst>
          </p:cNvPr>
          <p:cNvSpPr>
            <a:spLocks noGrp="1"/>
          </p:cNvSpPr>
          <p:nvPr>
            <p:ph type="pic" sz="quarter" idx="13"/>
          </p:nvPr>
        </p:nvSpPr>
        <p:spPr>
          <a:xfrm>
            <a:off x="8017564" y="0"/>
            <a:ext cx="4174436" cy="6902450"/>
          </a:xfrm>
          <a:gradFill>
            <a:gsLst>
              <a:gs pos="0">
                <a:schemeClr val="accent4"/>
              </a:gs>
              <a:gs pos="100000">
                <a:schemeClr val="accent5"/>
              </a:gs>
            </a:gsLst>
            <a:lin ang="6600000" scaled="0"/>
          </a:gradFill>
        </p:spPr>
        <p:txBody>
          <a:bodyPr anchor="ctr" anchorCtr="0"/>
          <a:lstStyle>
            <a:lvl1pPr marL="0" indent="0" algn="ctr">
              <a:buFontTx/>
              <a:buNone/>
              <a:defRPr>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1222AED7-74A4-409D-937A-C9301CCA8393}"/>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742E0EF9-D843-4D45-A795-8C0ADE835B51}"/>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1584254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1096010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3" indent="-279403"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3B7D89D-282E-4E91-B1A7-B1E8B3E01B0F}"/>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7234BCD5-BB47-4E91-B6A7-73BC0E784AC5}"/>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2634912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and Content">
    <p:bg>
      <p:bgPr>
        <a:gradFill flip="none" rotWithShape="1">
          <a:gsLst>
            <a:gs pos="0">
              <a:schemeClr val="accent5"/>
            </a:gs>
            <a:gs pos="100000">
              <a:schemeClr val="accent4"/>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10960101" cy="3684105"/>
          </a:xfrm>
        </p:spPr>
        <p:txBody>
          <a:bodyPr lIns="0" tIns="0" rIns="0" bIns="0">
            <a:normAutofit/>
          </a:bodyPr>
          <a:lstStyle>
            <a:lvl1pPr marL="0" indent="0" algn="l">
              <a:spcAft>
                <a:spcPts val="600"/>
              </a:spcAft>
              <a:buNone/>
              <a:defRPr sz="2000">
                <a:solidFill>
                  <a:schemeClr val="bg1"/>
                </a:solidFill>
              </a:defRPr>
            </a:lvl1pPr>
            <a:lvl2pPr marL="279403" indent="-279403" algn="l">
              <a:spcAft>
                <a:spcPts val="600"/>
              </a:spcAft>
              <a:tabLst/>
              <a:defRPr sz="1800">
                <a:solidFill>
                  <a:schemeClr val="bg1"/>
                </a:solidFill>
              </a:defRPr>
            </a:lvl2pPr>
            <a:lvl3pPr algn="l">
              <a:spcAft>
                <a:spcPts val="600"/>
              </a:spcAft>
              <a:defRPr sz="1600">
                <a:solidFill>
                  <a:schemeClr val="bg1"/>
                </a:solidFill>
              </a:defRPr>
            </a:lvl3pPr>
            <a:lvl4pPr algn="l">
              <a:spcAft>
                <a:spcPts val="600"/>
              </a:spcAft>
              <a:defRPr sz="1400">
                <a:solidFill>
                  <a:schemeClr val="bg1"/>
                </a:solidFill>
              </a:defRPr>
            </a:lvl4pPr>
            <a:lvl5pPr algn="l">
              <a:spcAft>
                <a:spcPts val="600"/>
              </a:spcAft>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767DCB6-AA93-473D-933B-21982B22C54D}"/>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4DA3E515-B70F-4655-9B36-914C127B0DA9}"/>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39162610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1C8E57CA-5BAE-4031-B57B-AD7D2564F86D}"/>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A0F100AE-05E6-4C2D-987D-1D3076E76BC2}"/>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Tree>
    <p:extLst>
      <p:ext uri="{BB962C8B-B14F-4D97-AF65-F5344CB8AC3E}">
        <p14:creationId xmlns:p14="http://schemas.microsoft.com/office/powerpoint/2010/main" val="210642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913183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7797405" y="1909547"/>
            <a:ext cx="3809998" cy="3038908"/>
          </a:xfrm>
        </p:spPr>
        <p:txBody>
          <a:bodyPr lIns="0" tIns="0" rIns="0" bIns="0" anchor="ctr" anchorCtr="0">
            <a:normAutofit/>
          </a:bodyPr>
          <a:lstStyle>
            <a:lvl1pPr algn="r">
              <a:defRPr sz="5400">
                <a:solidFill>
                  <a:schemeClr val="bg1"/>
                </a:solidFill>
              </a:defRPr>
            </a:lvl1pPr>
          </a:lstStyle>
          <a:p>
            <a:r>
              <a:rPr lang="en-US" dirty="0"/>
              <a:t>Click to edit Master 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1818189" y="-1238572"/>
            <a:ext cx="9335145" cy="9335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5" name="Picture 4">
            <a:extLst>
              <a:ext uri="{FF2B5EF4-FFF2-40B4-BE49-F238E27FC236}">
                <a16:creationId xmlns:a16="http://schemas.microsoft.com/office/drawing/2014/main" id="{B137343A-5D8E-1947-91FF-C9ACCCC8381D}"/>
              </a:ext>
            </a:extLst>
          </p:cNvPr>
          <p:cNvPicPr>
            <a:picLocks noChangeAspect="1"/>
          </p:cNvPicPr>
          <p:nvPr userDrawn="1"/>
        </p:nvPicPr>
        <p:blipFill>
          <a:blip r:embed="rId2"/>
          <a:stretch>
            <a:fillRect/>
          </a:stretch>
        </p:blipFill>
        <p:spPr>
          <a:xfrm>
            <a:off x="9448800" y="5440758"/>
            <a:ext cx="2158603" cy="989658"/>
          </a:xfrm>
          <a:prstGeom prst="rect">
            <a:avLst/>
          </a:prstGeom>
        </p:spPr>
      </p:pic>
      <p:sp>
        <p:nvSpPr>
          <p:cNvPr id="9" name="Text Placeholder 8">
            <a:extLst>
              <a:ext uri="{FF2B5EF4-FFF2-40B4-BE49-F238E27FC236}">
                <a16:creationId xmlns:a16="http://schemas.microsoft.com/office/drawing/2014/main" id="{CF620C17-4DC1-E142-A373-3794BB768EB1}"/>
              </a:ext>
            </a:extLst>
          </p:cNvPr>
          <p:cNvSpPr>
            <a:spLocks noGrp="1"/>
          </p:cNvSpPr>
          <p:nvPr>
            <p:ph type="body" sz="quarter" idx="10" hasCustomPrompt="1"/>
          </p:nvPr>
        </p:nvSpPr>
        <p:spPr>
          <a:xfrm>
            <a:off x="1778000" y="1206500"/>
            <a:ext cx="4787900" cy="4445000"/>
          </a:xfrm>
        </p:spPr>
        <p:txBody>
          <a:bodyPr anchor="ctr" anchorCtr="0"/>
          <a:lstStyle>
            <a:lvl1pPr marL="0" indent="0">
              <a:spcBef>
                <a:spcPts val="0"/>
              </a:spcBef>
              <a:spcAft>
                <a:spcPts val="1200"/>
              </a:spcAft>
              <a:buNone/>
              <a:defRPr>
                <a:solidFill>
                  <a:schemeClr val="tx1">
                    <a:lumMod val="75000"/>
                    <a:lumOff val="25000"/>
                  </a:schemeClr>
                </a:solidFill>
              </a:defRPr>
            </a:lvl1pPr>
            <a:lvl2pPr marL="457206" indent="0">
              <a:buNone/>
              <a:defRPr>
                <a:solidFill>
                  <a:schemeClr val="tx1">
                    <a:lumMod val="75000"/>
                    <a:lumOff val="25000"/>
                  </a:schemeClr>
                </a:solidFill>
              </a:defRPr>
            </a:lvl2pPr>
            <a:lvl3pPr marL="914411" indent="0">
              <a:buNone/>
              <a:defRPr>
                <a:solidFill>
                  <a:schemeClr val="tx1">
                    <a:lumMod val="75000"/>
                    <a:lumOff val="25000"/>
                  </a:schemeClr>
                </a:solidFill>
              </a:defRPr>
            </a:lvl3pPr>
            <a:lvl4pPr marL="1371617" indent="0">
              <a:buNone/>
              <a:defRPr>
                <a:solidFill>
                  <a:schemeClr val="tx1">
                    <a:lumMod val="75000"/>
                    <a:lumOff val="25000"/>
                  </a:schemeClr>
                </a:solidFill>
              </a:defRPr>
            </a:lvl4pPr>
            <a:lvl5pPr marL="1828823" indent="0">
              <a:buNone/>
              <a:defRPr>
                <a:solidFill>
                  <a:schemeClr val="tx1">
                    <a:lumMod val="75000"/>
                    <a:lumOff val="25000"/>
                  </a:schemeClr>
                </a:solidFill>
              </a:defRPr>
            </a:lvl5pPr>
          </a:lstStyle>
          <a:p>
            <a:pPr lvl="0"/>
            <a:r>
              <a:rPr lang="en-US" dirty="0"/>
              <a:t>Contact Information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4209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3">
                <a:lumMod val="75000"/>
              </a:schemeClr>
            </a:gs>
            <a:gs pos="100000">
              <a:schemeClr val="accent3"/>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413453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accent4"/>
            </a:gs>
            <a:gs pos="100000">
              <a:schemeClr val="accent5"/>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2163085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2_Section Header">
    <p:bg>
      <p:bgPr>
        <a:gradFill flip="none" rotWithShape="1">
          <a:gsLst>
            <a:gs pos="0">
              <a:schemeClr val="accent2"/>
            </a:gs>
            <a:gs pos="100000">
              <a:schemeClr val="accent1"/>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109123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3_Section Header">
    <p:bg>
      <p:bgPr>
        <a:gradFill flip="none" rotWithShape="1">
          <a:gsLst>
            <a:gs pos="0">
              <a:schemeClr val="tx1"/>
            </a:gs>
            <a:gs pos="100000">
              <a:schemeClr val="tx1">
                <a:lumMod val="65000"/>
                <a:lumOff val="35000"/>
              </a:schemeClr>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dirty="0"/>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dirty="0"/>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2741338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E4AD5-5157-468E-A438-B0E094F26F36}"/>
              </a:ext>
            </a:extLst>
          </p:cNvPr>
          <p:cNvSpPr>
            <a:spLocks noGrp="1"/>
          </p:cNvSpPr>
          <p:nvPr>
            <p:ph type="pic" sz="quarter" idx="13"/>
          </p:nvPr>
        </p:nvSpPr>
        <p:spPr>
          <a:xfrm>
            <a:off x="685801" y="536421"/>
            <a:ext cx="4648974" cy="5785158"/>
          </a:xfrm>
          <a:custGeom>
            <a:avLst/>
            <a:gdLst>
              <a:gd name="connsiteX0" fmla="*/ 2857521 w 4648974"/>
              <a:gd name="connsiteY0" fmla="*/ 1833454 h 5785158"/>
              <a:gd name="connsiteX1" fmla="*/ 2977596 w 4648974"/>
              <a:gd name="connsiteY1" fmla="*/ 1836233 h 5785158"/>
              <a:gd name="connsiteX2" fmla="*/ 3524167 w 4648974"/>
              <a:gd name="connsiteY2" fmla="*/ 2041715 h 5785158"/>
              <a:gd name="connsiteX3" fmla="*/ 3264498 w 4648974"/>
              <a:gd name="connsiteY3" fmla="*/ 2391504 h 5785158"/>
              <a:gd name="connsiteX4" fmla="*/ 2427601 w 4648974"/>
              <a:gd name="connsiteY4" fmla="*/ 2476299 h 5785158"/>
              <a:gd name="connsiteX5" fmla="*/ 2435440 w 4648974"/>
              <a:gd name="connsiteY5" fmla="*/ 3317445 h 5785158"/>
              <a:gd name="connsiteX6" fmla="*/ 3273772 w 4648974"/>
              <a:gd name="connsiteY6" fmla="*/ 3386628 h 5785158"/>
              <a:gd name="connsiteX7" fmla="*/ 3539915 w 4648974"/>
              <a:gd name="connsiteY7" fmla="*/ 3731517 h 5785158"/>
              <a:gd name="connsiteX8" fmla="*/ 2116358 w 4648974"/>
              <a:gd name="connsiteY8" fmla="*/ 3614038 h 5785158"/>
              <a:gd name="connsiteX9" fmla="*/ 2103047 w 4648974"/>
              <a:gd name="connsiteY9" fmla="*/ 2185704 h 5785158"/>
              <a:gd name="connsiteX10" fmla="*/ 2857521 w 4648974"/>
              <a:gd name="connsiteY10" fmla="*/ 1833454 h 5785158"/>
              <a:gd name="connsiteX11" fmla="*/ 2941562 w 4648974"/>
              <a:gd name="connsiteY11" fmla="*/ 1093054 h 5785158"/>
              <a:gd name="connsiteX12" fmla="*/ 3847387 w 4648974"/>
              <a:gd name="connsiteY12" fmla="*/ 1366609 h 5785158"/>
              <a:gd name="connsiteX13" fmla="*/ 3461087 w 4648974"/>
              <a:gd name="connsiteY13" fmla="*/ 1983953 h 5785158"/>
              <a:gd name="connsiteX14" fmla="*/ 2086598 w 4648974"/>
              <a:gd name="connsiteY14" fmla="*/ 2185932 h 5785158"/>
              <a:gd name="connsiteX15" fmla="*/ 2066014 w 4648974"/>
              <a:gd name="connsiteY15" fmla="*/ 3575030 h 5785158"/>
              <a:gd name="connsiteX16" fmla="*/ 3433915 w 4648974"/>
              <a:gd name="connsiteY16" fmla="*/ 3817646 h 5785158"/>
              <a:gd name="connsiteX17" fmla="*/ 3801753 w 4648974"/>
              <a:gd name="connsiteY17" fmla="*/ 4446167 h 5785158"/>
              <a:gd name="connsiteX18" fmla="*/ 1504458 w 4648974"/>
              <a:gd name="connsiteY18" fmla="*/ 4038711 h 5785158"/>
              <a:gd name="connsiteX19" fmla="*/ 1539027 w 4648974"/>
              <a:gd name="connsiteY19" fmla="*/ 1705818 h 5785158"/>
              <a:gd name="connsiteX20" fmla="*/ 2941562 w 4648974"/>
              <a:gd name="connsiteY20" fmla="*/ 1093054 h 5785158"/>
              <a:gd name="connsiteX21" fmla="*/ 2902154 w 4648974"/>
              <a:gd name="connsiteY21" fmla="*/ 13 h 5785158"/>
              <a:gd name="connsiteX22" fmla="*/ 4648974 w 4648974"/>
              <a:gd name="connsiteY22" fmla="*/ 594410 h 5785158"/>
              <a:gd name="connsiteX23" fmla="*/ 3993361 w 4648974"/>
              <a:gd name="connsiteY23" fmla="*/ 1452223 h 5785158"/>
              <a:gd name="connsiteX24" fmla="*/ 1558196 w 4648974"/>
              <a:gd name="connsiteY24" fmla="*/ 1665369 h 5785158"/>
              <a:gd name="connsiteX25" fmla="*/ 1549109 w 4648974"/>
              <a:gd name="connsiteY25" fmla="*/ 4109826 h 5785158"/>
              <a:gd name="connsiteX26" fmla="*/ 3982621 w 4648974"/>
              <a:gd name="connsiteY26" fmla="*/ 4341071 h 5785158"/>
              <a:gd name="connsiteX27" fmla="*/ 4631839 w 4648974"/>
              <a:gd name="connsiteY27" fmla="*/ 5203735 h 5785158"/>
              <a:gd name="connsiteX28" fmla="*/ 749030 w 4648974"/>
              <a:gd name="connsiteY28" fmla="*/ 4834770 h 5785158"/>
              <a:gd name="connsiteX29" fmla="*/ 763529 w 4648974"/>
              <a:gd name="connsiteY29" fmla="*/ 934497 h 5785158"/>
              <a:gd name="connsiteX30" fmla="*/ 2902154 w 4648974"/>
              <a:gd name="connsiteY30" fmla="*/ 13 h 578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48974" h="5785158">
                <a:moveTo>
                  <a:pt x="2857521" y="1833454"/>
                </a:moveTo>
                <a:cubicBezTo>
                  <a:pt x="2897509" y="1832119"/>
                  <a:pt x="2937602" y="1833039"/>
                  <a:pt x="2977596" y="1836233"/>
                </a:cubicBezTo>
                <a:cubicBezTo>
                  <a:pt x="3169567" y="1851564"/>
                  <a:pt x="3359264" y="1919298"/>
                  <a:pt x="3524167" y="2041715"/>
                </a:cubicBezTo>
                <a:lnTo>
                  <a:pt x="3264498" y="2391504"/>
                </a:lnTo>
                <a:cubicBezTo>
                  <a:pt x="3005534" y="2199259"/>
                  <a:pt x="2642741" y="2236018"/>
                  <a:pt x="2427601" y="2476299"/>
                </a:cubicBezTo>
                <a:cubicBezTo>
                  <a:pt x="2212461" y="2716580"/>
                  <a:pt x="2215859" y="3081215"/>
                  <a:pt x="2435440" y="3317445"/>
                </a:cubicBezTo>
                <a:cubicBezTo>
                  <a:pt x="2655021" y="3553675"/>
                  <a:pt x="3018436" y="3583666"/>
                  <a:pt x="3273772" y="3386628"/>
                </a:cubicBezTo>
                <a:lnTo>
                  <a:pt x="3539915" y="3731517"/>
                </a:lnTo>
                <a:cubicBezTo>
                  <a:pt x="3106333" y="4066103"/>
                  <a:pt x="2489225" y="4015176"/>
                  <a:pt x="2116358" y="3614038"/>
                </a:cubicBezTo>
                <a:cubicBezTo>
                  <a:pt x="1743491" y="3212900"/>
                  <a:pt x="1737721" y="2593721"/>
                  <a:pt x="2103047" y="2185704"/>
                </a:cubicBezTo>
                <a:cubicBezTo>
                  <a:pt x="2302835" y="1962570"/>
                  <a:pt x="2577607" y="1842794"/>
                  <a:pt x="2857521" y="1833454"/>
                </a:cubicBezTo>
                <a:close/>
                <a:moveTo>
                  <a:pt x="2941562" y="1093054"/>
                </a:moveTo>
                <a:cubicBezTo>
                  <a:pt x="3253771" y="1101398"/>
                  <a:pt x="3566696" y="1190969"/>
                  <a:pt x="3847387" y="1366609"/>
                </a:cubicBezTo>
                <a:lnTo>
                  <a:pt x="3461087" y="1983953"/>
                </a:lnTo>
                <a:cubicBezTo>
                  <a:pt x="3015395" y="1705064"/>
                  <a:pt x="2433216" y="1790614"/>
                  <a:pt x="2086598" y="2185932"/>
                </a:cubicBezTo>
                <a:cubicBezTo>
                  <a:pt x="1739979" y="2581250"/>
                  <a:pt x="1731261" y="3169616"/>
                  <a:pt x="2066014" y="3575030"/>
                </a:cubicBezTo>
                <a:cubicBezTo>
                  <a:pt x="2400767" y="3980444"/>
                  <a:pt x="2980156" y="4083206"/>
                  <a:pt x="3433915" y="3817646"/>
                </a:cubicBezTo>
                <a:lnTo>
                  <a:pt x="3801753" y="4446167"/>
                </a:lnTo>
                <a:cubicBezTo>
                  <a:pt x="3039695" y="4892158"/>
                  <a:pt x="2066653" y="4719576"/>
                  <a:pt x="1504458" y="4038711"/>
                </a:cubicBezTo>
                <a:cubicBezTo>
                  <a:pt x="942263" y="3357846"/>
                  <a:pt x="956905" y="2369726"/>
                  <a:pt x="1539027" y="1705818"/>
                </a:cubicBezTo>
                <a:cubicBezTo>
                  <a:pt x="1902853" y="1290876"/>
                  <a:pt x="2421214" y="1079149"/>
                  <a:pt x="2941562" y="1093054"/>
                </a:cubicBezTo>
                <a:close/>
                <a:moveTo>
                  <a:pt x="2902154" y="13"/>
                </a:moveTo>
                <a:cubicBezTo>
                  <a:pt x="3514200" y="1797"/>
                  <a:pt x="4129095" y="197074"/>
                  <a:pt x="4648974" y="594410"/>
                </a:cubicBezTo>
                <a:lnTo>
                  <a:pt x="3993361" y="1452223"/>
                </a:lnTo>
                <a:cubicBezTo>
                  <a:pt x="3248606" y="883019"/>
                  <a:pt x="2192740" y="975438"/>
                  <a:pt x="1558196" y="1665369"/>
                </a:cubicBezTo>
                <a:cubicBezTo>
                  <a:pt x="923652" y="2355300"/>
                  <a:pt x="919712" y="3415196"/>
                  <a:pt x="1549109" y="4109826"/>
                </a:cubicBezTo>
                <a:cubicBezTo>
                  <a:pt x="2178506" y="4804456"/>
                  <a:pt x="3233656" y="4904722"/>
                  <a:pt x="3982621" y="4341071"/>
                </a:cubicBezTo>
                <a:lnTo>
                  <a:pt x="4631839" y="5203735"/>
                </a:lnTo>
                <a:cubicBezTo>
                  <a:pt x="3436822" y="6103073"/>
                  <a:pt x="1753269" y="5943093"/>
                  <a:pt x="749030" y="4834770"/>
                </a:cubicBezTo>
                <a:cubicBezTo>
                  <a:pt x="-255209" y="3726447"/>
                  <a:pt x="-248922" y="2035322"/>
                  <a:pt x="763529" y="934497"/>
                </a:cubicBezTo>
                <a:cubicBezTo>
                  <a:pt x="1333033" y="315283"/>
                  <a:pt x="2115239" y="-2280"/>
                  <a:pt x="2902154" y="13"/>
                </a:cubicBezTo>
                <a:close/>
              </a:path>
            </a:pathLst>
          </a:custGeom>
          <a:solidFill>
            <a:schemeClr val="bg1">
              <a:lumMod val="95000"/>
            </a:schemeClr>
          </a:solidFill>
        </p:spPr>
        <p:txBody>
          <a:bodyPr wrap="square">
            <a:noAutofit/>
          </a:bodyPr>
          <a:lstStyle>
            <a:lvl1pPr>
              <a:defRPr sz="1400"/>
            </a:lvl1pPr>
          </a:lstStyle>
          <a:p>
            <a:endParaRPr lang="en-US" dirty="0"/>
          </a:p>
        </p:txBody>
      </p:sp>
      <p:sp>
        <p:nvSpPr>
          <p:cNvPr id="3" name="Date Placeholder 1">
            <a:extLst>
              <a:ext uri="{FF2B5EF4-FFF2-40B4-BE49-F238E27FC236}">
                <a16:creationId xmlns:a16="http://schemas.microsoft.com/office/drawing/2014/main" id="{905232E2-DD24-4D64-BFDB-AA1CE902295A}"/>
              </a:ext>
            </a:extLst>
          </p:cNvPr>
          <p:cNvSpPr>
            <a:spLocks noGrp="1"/>
          </p:cNvSpPr>
          <p:nvPr>
            <p:ph type="dt" sz="half" idx="14"/>
          </p:nvPr>
        </p:nvSpPr>
        <p:spPr/>
        <p:txBody>
          <a:bodyPr/>
          <a:lstStyle>
            <a:lvl1pPr>
              <a:defRPr/>
            </a:lvl1pPr>
          </a:lstStyle>
          <a:p>
            <a:pPr>
              <a:defRPr/>
            </a:pPr>
            <a:fld id="{62632412-4987-4B43-A651-100EE31F476D}" type="datetime1">
              <a:rPr lang="en-US" smtClean="0"/>
              <a:t>11/27/2024</a:t>
            </a:fld>
            <a:endParaRPr lang="en-US" dirty="0"/>
          </a:p>
        </p:txBody>
      </p:sp>
      <p:sp>
        <p:nvSpPr>
          <p:cNvPr id="4" name="Footer Placeholder 2">
            <a:extLst>
              <a:ext uri="{FF2B5EF4-FFF2-40B4-BE49-F238E27FC236}">
                <a16:creationId xmlns:a16="http://schemas.microsoft.com/office/drawing/2014/main" id="{7845EA86-818D-487B-8F30-54DBB2CA91DC}"/>
              </a:ext>
            </a:extLst>
          </p:cNvPr>
          <p:cNvSpPr>
            <a:spLocks noGrp="1"/>
          </p:cNvSpPr>
          <p:nvPr>
            <p:ph type="ftr" sz="quarter" idx="15"/>
          </p:nvPr>
        </p:nvSpPr>
        <p:spPr/>
        <p:txBody>
          <a:bodyPr/>
          <a:lstStyle>
            <a:lvl1pPr>
              <a:defRPr/>
            </a:lvl1pPr>
          </a:lstStyle>
          <a:p>
            <a:pPr>
              <a:defRPr/>
            </a:pPr>
            <a:endParaRPr lang="en-US" dirty="0"/>
          </a:p>
        </p:txBody>
      </p:sp>
      <p:pic>
        <p:nvPicPr>
          <p:cNvPr id="6" name="Picture 5">
            <a:extLst>
              <a:ext uri="{FF2B5EF4-FFF2-40B4-BE49-F238E27FC236}">
                <a16:creationId xmlns:a16="http://schemas.microsoft.com/office/drawing/2014/main" id="{0143D995-BF5E-4677-932C-716073B32B7C}"/>
              </a:ext>
            </a:extLst>
          </p:cNvPr>
          <p:cNvPicPr>
            <a:picLocks noChangeAspect="1"/>
          </p:cNvPicPr>
          <p:nvPr userDrawn="1"/>
        </p:nvPicPr>
        <p:blipFill>
          <a:blip r:embed="rId2"/>
          <a:stretch>
            <a:fillRect/>
          </a:stretch>
        </p:blipFill>
        <p:spPr>
          <a:xfrm>
            <a:off x="10279416" y="6030403"/>
            <a:ext cx="1709348" cy="780602"/>
          </a:xfrm>
          <a:prstGeom prst="rect">
            <a:avLst/>
          </a:prstGeom>
        </p:spPr>
      </p:pic>
    </p:spTree>
    <p:extLst>
      <p:ext uri="{BB962C8B-B14F-4D97-AF65-F5344CB8AC3E}">
        <p14:creationId xmlns:p14="http://schemas.microsoft.com/office/powerpoint/2010/main" val="2014795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DE0505-5B2E-4026-91E4-BAD7B111FDD3}"/>
              </a:ext>
            </a:extLst>
          </p:cNvPr>
          <p:cNvSpPr>
            <a:spLocks noGrp="1"/>
          </p:cNvSpPr>
          <p:nvPr>
            <p:ph type="dt" sz="half" idx="10"/>
          </p:nvPr>
        </p:nvSpPr>
        <p:spPr/>
        <p:txBody>
          <a:bodyPr/>
          <a:lstStyle/>
          <a:p>
            <a:fld id="{FCAE91A1-D471-4FC0-B953-405F90E9C68B}" type="datetime1">
              <a:rPr lang="en-US" smtClean="0"/>
              <a:t>11/27/2024</a:t>
            </a:fld>
            <a:endParaRPr lang="en-US" dirty="0"/>
          </a:p>
        </p:txBody>
      </p:sp>
      <p:sp>
        <p:nvSpPr>
          <p:cNvPr id="5" name="Footer Placeholder 4">
            <a:extLst>
              <a:ext uri="{FF2B5EF4-FFF2-40B4-BE49-F238E27FC236}">
                <a16:creationId xmlns:a16="http://schemas.microsoft.com/office/drawing/2014/main" id="{F6D39453-01AC-4661-A750-10A5DEC0CB71}"/>
              </a:ext>
            </a:extLst>
          </p:cNvPr>
          <p:cNvSpPr>
            <a:spLocks noGrp="1"/>
          </p:cNvSpPr>
          <p:nvPr>
            <p:ph type="ftr" sz="quarter" idx="11"/>
          </p:nvPr>
        </p:nvSpPr>
        <p:spPr/>
        <p:txBody>
          <a:bodyPr/>
          <a:lstStyle/>
          <a:p>
            <a:endParaRPr lang="en-US" dirty="0"/>
          </a:p>
        </p:txBody>
      </p:sp>
      <p:sp>
        <p:nvSpPr>
          <p:cNvPr id="7" name="Picture Placeholder 6">
            <a:extLst>
              <a:ext uri="{FF2B5EF4-FFF2-40B4-BE49-F238E27FC236}">
                <a16:creationId xmlns:a16="http://schemas.microsoft.com/office/drawing/2014/main" id="{06FC57A9-EF2D-453A-87AA-AA75C3E86045}"/>
              </a:ext>
            </a:extLst>
          </p:cNvPr>
          <p:cNvSpPr>
            <a:spLocks noGrp="1"/>
          </p:cNvSpPr>
          <p:nvPr>
            <p:ph type="pic" sz="quarter" idx="13"/>
          </p:nvPr>
        </p:nvSpPr>
        <p:spPr>
          <a:xfrm>
            <a:off x="0" y="0"/>
            <a:ext cx="12192000" cy="4025348"/>
          </a:xfrm>
          <a:custGeom>
            <a:avLst/>
            <a:gdLst>
              <a:gd name="connsiteX0" fmla="*/ 0 w 12192000"/>
              <a:gd name="connsiteY0" fmla="*/ 0 h 4025348"/>
              <a:gd name="connsiteX1" fmla="*/ 12192000 w 12192000"/>
              <a:gd name="connsiteY1" fmla="*/ 0 h 4025348"/>
              <a:gd name="connsiteX2" fmla="*/ 12192000 w 12192000"/>
              <a:gd name="connsiteY2" fmla="*/ 4025348 h 4025348"/>
              <a:gd name="connsiteX3" fmla="*/ 0 w 12192000"/>
              <a:gd name="connsiteY3" fmla="*/ 4025348 h 4025348"/>
            </a:gdLst>
            <a:ahLst/>
            <a:cxnLst>
              <a:cxn ang="0">
                <a:pos x="connsiteX0" y="connsiteY0"/>
              </a:cxn>
              <a:cxn ang="0">
                <a:pos x="connsiteX1" y="connsiteY1"/>
              </a:cxn>
              <a:cxn ang="0">
                <a:pos x="connsiteX2" y="connsiteY2"/>
              </a:cxn>
              <a:cxn ang="0">
                <a:pos x="connsiteX3" y="connsiteY3"/>
              </a:cxn>
            </a:cxnLst>
            <a:rect l="l" t="t" r="r" b="b"/>
            <a:pathLst>
              <a:path w="12192000" h="4025348">
                <a:moveTo>
                  <a:pt x="0" y="0"/>
                </a:moveTo>
                <a:lnTo>
                  <a:pt x="12192000" y="0"/>
                </a:lnTo>
                <a:lnTo>
                  <a:pt x="12192000" y="4025348"/>
                </a:lnTo>
                <a:lnTo>
                  <a:pt x="0" y="4025348"/>
                </a:lnTo>
                <a:close/>
              </a:path>
            </a:pathLst>
          </a:custGeom>
          <a:solidFill>
            <a:schemeClr val="bg1">
              <a:lumMod val="95000"/>
            </a:schemeClr>
          </a:solidFill>
        </p:spPr>
        <p:txBody>
          <a:bodyPr wrap="square">
            <a:noAutofit/>
          </a:bodyPr>
          <a:lstStyle>
            <a:lvl1pPr>
              <a:defRPr sz="1200"/>
            </a:lvl1pPr>
          </a:lstStyle>
          <a:p>
            <a:endParaRPr lang="en-US" dirty="0"/>
          </a:p>
        </p:txBody>
      </p:sp>
      <p:pic>
        <p:nvPicPr>
          <p:cNvPr id="6" name="Picture 5">
            <a:extLst>
              <a:ext uri="{FF2B5EF4-FFF2-40B4-BE49-F238E27FC236}">
                <a16:creationId xmlns:a16="http://schemas.microsoft.com/office/drawing/2014/main" id="{078060B2-85BD-48A9-A33E-851762E0DD54}"/>
              </a:ext>
            </a:extLst>
          </p:cNvPr>
          <p:cNvPicPr>
            <a:picLocks noChangeAspect="1"/>
          </p:cNvPicPr>
          <p:nvPr userDrawn="1"/>
        </p:nvPicPr>
        <p:blipFill>
          <a:blip r:embed="rId2"/>
          <a:stretch>
            <a:fillRect/>
          </a:stretch>
        </p:blipFill>
        <p:spPr>
          <a:xfrm>
            <a:off x="10279416" y="6030403"/>
            <a:ext cx="1709348" cy="780602"/>
          </a:xfrm>
          <a:prstGeom prst="rect">
            <a:avLst/>
          </a:prstGeom>
        </p:spPr>
      </p:pic>
    </p:spTree>
    <p:extLst>
      <p:ext uri="{BB962C8B-B14F-4D97-AF65-F5344CB8AC3E}">
        <p14:creationId xmlns:p14="http://schemas.microsoft.com/office/powerpoint/2010/main" val="38682442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11/27/2024</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398082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13.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406624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11/27/2024</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24679288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11/27/2024</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7065359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C1C3D-13CD-440C-9EA8-A5FFE11A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E56543-3800-44E5-912F-FFF1AE0872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DB672-90EA-4DDA-9314-3E99F4301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1DCE-D2DA-43C7-8251-3BD95953C535}" type="datetimeFigureOut">
              <a:rPr lang="en-US" smtClean="0"/>
              <a:t>11/27/2024</a:t>
            </a:fld>
            <a:endParaRPr lang="en-US" dirty="0"/>
          </a:p>
        </p:txBody>
      </p:sp>
      <p:sp>
        <p:nvSpPr>
          <p:cNvPr id="5" name="Footer Placeholder 4">
            <a:extLst>
              <a:ext uri="{FF2B5EF4-FFF2-40B4-BE49-F238E27FC236}">
                <a16:creationId xmlns:a16="http://schemas.microsoft.com/office/drawing/2014/main" id="{8BB00E6E-0E72-43D0-831E-72149D8FB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FC8DAAB-670F-420B-953F-028B07EBC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C8357-7D71-4696-A2DE-138BF4B2C8EA}" type="slidenum">
              <a:rPr lang="en-US" smtClean="0"/>
              <a:t>‹#›</a:t>
            </a:fld>
            <a:endParaRPr lang="en-US" dirty="0"/>
          </a:p>
        </p:txBody>
      </p:sp>
    </p:spTree>
    <p:extLst>
      <p:ext uri="{BB962C8B-B14F-4D97-AF65-F5344CB8AC3E}">
        <p14:creationId xmlns:p14="http://schemas.microsoft.com/office/powerpoint/2010/main" val="3639462012"/>
      </p:ext>
    </p:extLst>
  </p:cSld>
  <p:clrMap bg1="lt1" tx1="dk1" bg2="lt2" tx2="dk2" accent1="accent1" accent2="accent2" accent3="accent3" accent4="accent4" accent5="accent5" accent6="accent6" hlink="hlink" folHlink="folHlink"/>
  <p:sldLayoutIdLst>
    <p:sldLayoutId id="2147483787"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BD1A0-165C-C843-B53D-616D9B78B5F4}"/>
              </a:ext>
            </a:extLst>
          </p:cNvPr>
          <p:cNvSpPr>
            <a:spLocks noGrp="1"/>
          </p:cNvSpPr>
          <p:nvPr>
            <p:ph type="title"/>
          </p:nvPr>
        </p:nvSpPr>
        <p:spPr>
          <a:xfrm>
            <a:off x="838202"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AC8C15-6419-E04F-B3CC-AAD57D1403A2}"/>
              </a:ext>
            </a:extLst>
          </p:cNvPr>
          <p:cNvSpPr>
            <a:spLocks noGrp="1"/>
          </p:cNvSpPr>
          <p:nvPr>
            <p:ph type="body" idx="1"/>
          </p:nvPr>
        </p:nvSpPr>
        <p:spPr>
          <a:xfrm>
            <a:off x="838202"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D38A314-FBFB-2D42-ACEB-847C0298A0B4}"/>
              </a:ext>
            </a:extLst>
          </p:cNvPr>
          <p:cNvSpPr>
            <a:spLocks noGrp="1"/>
          </p:cNvSpPr>
          <p:nvPr>
            <p:ph type="ftr" sz="quarter" idx="3"/>
          </p:nvPr>
        </p:nvSpPr>
        <p:spPr>
          <a:xfrm>
            <a:off x="6096001" y="6356351"/>
            <a:ext cx="41148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naf.org</a:t>
            </a:r>
          </a:p>
        </p:txBody>
      </p:sp>
      <p:sp>
        <p:nvSpPr>
          <p:cNvPr id="6" name="Slide Number Placeholder 5">
            <a:extLst>
              <a:ext uri="{FF2B5EF4-FFF2-40B4-BE49-F238E27FC236}">
                <a16:creationId xmlns:a16="http://schemas.microsoft.com/office/drawing/2014/main" id="{C749ECAD-FE90-7849-9102-23D399D9D988}"/>
              </a:ext>
            </a:extLst>
          </p:cNvPr>
          <p:cNvSpPr>
            <a:spLocks noGrp="1"/>
          </p:cNvSpPr>
          <p:nvPr>
            <p:ph type="sldNum" sz="quarter" idx="4"/>
          </p:nvPr>
        </p:nvSpPr>
        <p:spPr>
          <a:xfrm>
            <a:off x="838201" y="6356351"/>
            <a:ext cx="27432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C218F481-CC77-034B-80E0-E0BDBA986FF9}" type="slidenum">
              <a:rPr lang="en-US" smtClean="0"/>
              <a:pPr/>
              <a:t>‹#›</a:t>
            </a:fld>
            <a:endParaRPr lang="en-US" dirty="0"/>
          </a:p>
        </p:txBody>
      </p:sp>
    </p:spTree>
    <p:extLst>
      <p:ext uri="{BB962C8B-B14F-4D97-AF65-F5344CB8AC3E}">
        <p14:creationId xmlns:p14="http://schemas.microsoft.com/office/powerpoint/2010/main" val="379533464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p:hf hdr="0" dt="0"/>
  <p:txStyles>
    <p:titleStyle>
      <a:lvl1pPr algn="l" defTabSz="914411" rtl="0" eaLnBrk="1" latinLnBrk="0" hangingPunct="1">
        <a:lnSpc>
          <a:spcPct val="90000"/>
        </a:lnSpc>
        <a:spcBef>
          <a:spcPct val="0"/>
        </a:spcBef>
        <a:buNone/>
        <a:defRPr sz="4400" kern="1200">
          <a:solidFill>
            <a:schemeClr val="accent4"/>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685808" indent="-228603" algn="l" defTabSz="914411"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14" indent="-228603" algn="l" defTabSz="914411"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35">
          <p15:clr>
            <a:srgbClr val="F26B43"/>
          </p15:clr>
        </p15:guide>
        <p15:guide id="2" orient="horz" pos="1087">
          <p15:clr>
            <a:srgbClr val="F26B43"/>
          </p15:clr>
        </p15:guide>
        <p15:guide id="3" orient="horz" pos="3981">
          <p15:clr>
            <a:srgbClr val="F26B43"/>
          </p15:clr>
        </p15:guide>
        <p15:guide id="4" pos="528">
          <p15:clr>
            <a:srgbClr val="F26B43"/>
          </p15:clr>
        </p15:guide>
        <p15:guide id="5" pos="7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6858000"/>
          </a:xfrm>
          <a:prstGeom prst="rect">
            <a:avLst/>
          </a:prstGeom>
          <a:gradFill rotWithShape="0">
            <a:gsLst>
              <a:gs pos="0">
                <a:srgbClr val="2CA439"/>
              </a:gs>
              <a:gs pos="100000">
                <a:srgbClr val="006A4F"/>
              </a:gs>
            </a:gsLst>
            <a:lin ang="189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lgn="ctr">
              <a:defRPr sz="3600">
                <a:solidFill>
                  <a:schemeClr val="tx1"/>
                </a:solidFill>
                <a:latin typeface="Gill Sans" charset="0"/>
                <a:ea typeface="Heiti SC Light" charset="0"/>
                <a:cs typeface="Heiti SC Light" charset="0"/>
                <a:sym typeface="Gill Sans" charset="0"/>
              </a:defRPr>
            </a:lvl1pPr>
            <a:lvl2pPr marL="742950" indent="-285750" algn="ctr">
              <a:defRPr sz="3600">
                <a:solidFill>
                  <a:schemeClr val="tx1"/>
                </a:solidFill>
                <a:latin typeface="Gill Sans" charset="0"/>
                <a:ea typeface="Heiti SC Light" charset="0"/>
                <a:cs typeface="Heiti SC Light" charset="0"/>
                <a:sym typeface="Gill Sans" charset="0"/>
              </a:defRPr>
            </a:lvl2pPr>
            <a:lvl3pPr marL="1143000" indent="-228600" algn="ctr">
              <a:defRPr sz="3600">
                <a:solidFill>
                  <a:schemeClr val="tx1"/>
                </a:solidFill>
                <a:latin typeface="Gill Sans" charset="0"/>
                <a:ea typeface="Heiti SC Light" charset="0"/>
                <a:cs typeface="Heiti SC Light" charset="0"/>
                <a:sym typeface="Gill Sans" charset="0"/>
              </a:defRPr>
            </a:lvl3pPr>
            <a:lvl4pPr marL="1600200" indent="-228600" algn="ctr">
              <a:defRPr sz="3600">
                <a:solidFill>
                  <a:schemeClr val="tx1"/>
                </a:solidFill>
                <a:latin typeface="Gill Sans" charset="0"/>
                <a:ea typeface="Heiti SC Light" charset="0"/>
                <a:cs typeface="Heiti SC Light" charset="0"/>
                <a:sym typeface="Gill Sans" charset="0"/>
              </a:defRPr>
            </a:lvl4pPr>
            <a:lvl5pPr marL="2057400" indent="-228600" algn="ctr">
              <a:defRPr sz="36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9pPr>
          </a:lstStyle>
          <a:p>
            <a:pPr eaLnBrk="1" hangingPunct="1"/>
            <a:endParaRPr lang="en-US" altLang="en-US" sz="4200" dirty="0">
              <a:solidFill>
                <a:srgbClr val="000000"/>
              </a:solidFill>
            </a:endParaRPr>
          </a:p>
        </p:txBody>
      </p:sp>
      <p:sp>
        <p:nvSpPr>
          <p:cNvPr id="2" name="Title Placeholder 1"/>
          <p:cNvSpPr>
            <a:spLocks noGrp="1"/>
          </p:cNvSpPr>
          <p:nvPr>
            <p:ph type="title"/>
          </p:nvPr>
        </p:nvSpPr>
        <p:spPr>
          <a:xfrm>
            <a:off x="292710" y="76201"/>
            <a:ext cx="11492892" cy="3412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2711" y="457200"/>
            <a:ext cx="11492891" cy="566686"/>
          </a:xfrm>
          <a:prstGeom prst="rect">
            <a:avLst/>
          </a:prstGeom>
        </p:spPr>
        <p:txBody>
          <a:bodyPr vert="horz" lIns="91440" tIns="45720" rIns="91440" bIns="45720" rtlCol="0">
            <a:noAutofit/>
          </a:body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710" y="5934351"/>
            <a:ext cx="3074607" cy="697518"/>
          </a:xfrm>
          <a:prstGeom prst="rect">
            <a:avLst/>
          </a:prstGeom>
        </p:spPr>
      </p:pic>
      <p:cxnSp>
        <p:nvCxnSpPr>
          <p:cNvPr id="9" name="Straight Connector 8"/>
          <p:cNvCxnSpPr/>
          <p:nvPr userDrawn="1"/>
        </p:nvCxnSpPr>
        <p:spPr>
          <a:xfrm>
            <a:off x="292708" y="417430"/>
            <a:ext cx="1150462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61520"/>
      </p:ext>
    </p:extLst>
  </p:cSld>
  <p:clrMap bg1="lt1" tx1="dk1" bg2="lt2" tx2="dk2" accent1="accent1" accent2="accent2" accent3="accent3" accent4="accent4" accent5="accent5" accent6="accent6" hlink="hlink" folHlink="folHlink"/>
  <p:sldLayoutIdLst>
    <p:sldLayoutId id="2147483694"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8" rtl="0" eaLnBrk="1" latinLnBrk="0" hangingPunct="1">
        <a:lnSpc>
          <a:spcPct val="90000"/>
        </a:lnSpc>
        <a:spcBef>
          <a:spcPct val="0"/>
        </a:spcBef>
        <a:buNone/>
        <a:defRPr sz="2400" i="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8" rtl="0" eaLnBrk="1" latinLnBrk="0" hangingPunct="1">
        <a:lnSpc>
          <a:spcPct val="90000"/>
        </a:lnSpc>
        <a:spcBef>
          <a:spcPts val="1000"/>
        </a:spcBef>
        <a:buFont typeface="Arial" panose="020B0604020202020204" pitchFamily="34" charset="0"/>
        <a:buNone/>
        <a:defRPr sz="40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11/27/2024</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39953442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11/27/2024</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39265861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69135046"/>
      </p:ext>
    </p:extLst>
  </p:cSld>
  <p:clrMap bg1="lt1" tx1="dk1" bg2="lt2" tx2="dk2" accent1="accent1" accent2="accent2" accent3="accent3" accent4="accent4" accent5="accent5" accent6="accent6" hlink="hlink" folHlink="folHlink"/>
  <p:sldLayoutIdLst>
    <p:sldLayoutId id="2147483718"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105E5-8A5E-428D-99B8-B6FC2052F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B6CCE4-1B5B-4D1D-B9E6-32672749A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7FFF-D88D-414C-BBA0-7BCB0B3D7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7C7FF-22A1-4C11-A8DD-4E4CE3A26415}" type="datetimeFigureOut">
              <a:rPr lang="en-US" smtClean="0"/>
              <a:t>11/27/2024</a:t>
            </a:fld>
            <a:endParaRPr lang="en-US" dirty="0"/>
          </a:p>
        </p:txBody>
      </p:sp>
      <p:sp>
        <p:nvSpPr>
          <p:cNvPr id="5" name="Footer Placeholder 4">
            <a:extLst>
              <a:ext uri="{FF2B5EF4-FFF2-40B4-BE49-F238E27FC236}">
                <a16:creationId xmlns:a16="http://schemas.microsoft.com/office/drawing/2014/main" id="{DA2D464B-0F7D-49AD-BA0E-7713F5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EB18D3-5DF3-4851-8EF1-24AE51585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448A-2EFF-4448-92A0-A2A7B0B2C308}" type="slidenum">
              <a:rPr lang="en-US" smtClean="0"/>
              <a:t>‹#›</a:t>
            </a:fld>
            <a:endParaRPr lang="en-US" dirty="0"/>
          </a:p>
        </p:txBody>
      </p:sp>
    </p:spTree>
    <p:extLst>
      <p:ext uri="{BB962C8B-B14F-4D97-AF65-F5344CB8AC3E}">
        <p14:creationId xmlns:p14="http://schemas.microsoft.com/office/powerpoint/2010/main" val="14441933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2381540011"/>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2EC82-6BB3-493F-B2E4-7CDD6994C0A7}" type="datetimeFigureOut">
              <a:rPr lang="en-US" smtClean="0"/>
              <a:t>11/27/2024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2275E-3340-4755-9ABD-115F011478DF}" type="slidenum">
              <a:rPr lang="en-US" smtClean="0"/>
              <a:t>‹#›</a:t>
            </a:fld>
            <a:endParaRPr lang="en-US" dirty="0"/>
          </a:p>
        </p:txBody>
      </p:sp>
    </p:spTree>
    <p:extLst>
      <p:ext uri="{BB962C8B-B14F-4D97-AF65-F5344CB8AC3E}">
        <p14:creationId xmlns:p14="http://schemas.microsoft.com/office/powerpoint/2010/main" val="4008167556"/>
      </p:ext>
    </p:extLst>
  </p:cSld>
  <p:clrMap bg1="lt1" tx1="dk1" bg2="lt2" tx2="dk2" accent1="accent1" accent2="accent2" accent3="accent3" accent4="accent4" accent5="accent5" accent6="accent6" hlink="hlink" folHlink="folHlink"/>
  <p:sldLayoutIdLst>
    <p:sldLayoutId id="2147483738"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399337074"/>
      </p:ext>
    </p:extLst>
  </p:cSld>
  <p:clrMap bg1="lt1" tx1="dk1" bg2="lt2" tx2="dk2" accent1="accent1" accent2="accent2" accent3="accent3" accent4="accent4" accent5="accent5" accent6="accent6" hlink="hlink" folHlink="folHlink"/>
  <p:sldLayoutIdLst>
    <p:sldLayoutId id="2147483740" r:id="rId1"/>
    <p:sldLayoutId id="2147483741" r:id="rId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0.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cte.ed.gov/initiatives/octaes-programs-of-study-design-framework"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hyperlink" Target="https://www.pltw.org/our-programs" TargetMode="External"/><Relationship Id="rId13" Type="http://schemas.openxmlformats.org/officeDocument/2006/relationships/hyperlink" Target="https://assets.ctfassets.net/mb5xi7u8wemi/5F4xqauHJtSFGnDO3wEpOU/959e3a7853f26393de3cfb92b1fcf8c9/AOE_Courses_One-Pager.pdf" TargetMode="External"/><Relationship Id="rId3" Type="http://schemas.openxmlformats.org/officeDocument/2006/relationships/image" Target="../media/image52.jpg"/><Relationship Id="rId7" Type="http://schemas.openxmlformats.org/officeDocument/2006/relationships/image" Target="../media/image56.svg"/><Relationship Id="rId12" Type="http://schemas.openxmlformats.org/officeDocument/2006/relationships/hyperlink" Target="https://stem101.org/hs/"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55.png"/><Relationship Id="rId11" Type="http://schemas.openxmlformats.org/officeDocument/2006/relationships/hyperlink" Target="http://www.paxtonpatterson.com/stem-education" TargetMode="External"/><Relationship Id="rId5" Type="http://schemas.openxmlformats.org/officeDocument/2006/relationships/image" Target="../media/image54.svg"/><Relationship Id="rId10" Type="http://schemas.openxmlformats.org/officeDocument/2006/relationships/hyperlink" Target="https://intelitek.com/stem-education/" TargetMode="External"/><Relationship Id="rId4" Type="http://schemas.openxmlformats.org/officeDocument/2006/relationships/image" Target="../media/image53.png"/><Relationship Id="rId9" Type="http://schemas.openxmlformats.org/officeDocument/2006/relationships/hyperlink" Target="https://ash.naf.org/public/learning/course/engineering-and-desig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earning.naf.org/" TargetMode="External"/><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63.jpeg"/><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hyperlink" Target="https://naf.org/about/our-approach/future-ready-skills/"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hyperlink" Target="https://www.knopro.org/" TargetMode="External"/><Relationship Id="rId2" Type="http://schemas.openxmlformats.org/officeDocument/2006/relationships/slideLayout" Target="../slideLayouts/slideLayout46.xml"/><Relationship Id="rId1" Type="http://schemas.openxmlformats.org/officeDocument/2006/relationships/video" Target="https://www.youtube.com/embed/G95XeVBZnbo?feature=oembed" TargetMode="External"/><Relationship Id="rId6" Type="http://schemas.openxmlformats.org/officeDocument/2006/relationships/image" Target="../media/image73.jpeg"/><Relationship Id="rId5" Type="http://schemas.openxmlformats.org/officeDocument/2006/relationships/hyperlink" Target="https://www.knopro.org/skillbuilders/" TargetMode="External"/><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hyperlink" Target="https://odis.naf.org/" TargetMode="External"/><Relationship Id="rId4" Type="http://schemas.openxmlformats.org/officeDocument/2006/relationships/hyperlink" Target="https://naf.org/innovation-and-products/odi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6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18" Type="http://schemas.openxmlformats.org/officeDocument/2006/relationships/image" Target="../media/image92.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24.xml"/><Relationship Id="rId16" Type="http://schemas.openxmlformats.org/officeDocument/2006/relationships/image" Target="../media/image90.jpeg"/><Relationship Id="rId20" Type="http://schemas.openxmlformats.org/officeDocument/2006/relationships/image" Target="../media/image94.png"/><Relationship Id="rId1" Type="http://schemas.openxmlformats.org/officeDocument/2006/relationships/slideLayout" Target="../slideLayouts/slideLayout46.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hyperlink" Target="https://assets.ctfassets.net/mb5xi7u8wemi/4aYObfsLlpnVbPrRtDhOA2/00e126d8823b9b51a964e6dcdc4fe9b2/Fast_Track_Application_Checklist.pdf" TargetMode="External"/><Relationship Id="rId2" Type="http://schemas.openxmlformats.org/officeDocument/2006/relationships/notesSlide" Target="../notesSlides/notesSlide27.xml"/><Relationship Id="rId1" Type="http://schemas.openxmlformats.org/officeDocument/2006/relationships/slideLayout" Target="../slideLayouts/slideLayout46.xml"/><Relationship Id="rId5" Type="http://schemas.openxmlformats.org/officeDocument/2006/relationships/hyperlink" Target="https://assets.ctfassets.net/mb5xi7u8wemi/3VSFCQz5IFil1UeSqv5Dd8/9a4c1bdcc358bfc4ba0adf472c14c034/ADT_Preparation_Guide.docx" TargetMode="External"/><Relationship Id="rId4" Type="http://schemas.openxmlformats.org/officeDocument/2006/relationships/hyperlink" Target="https://assets.ctfassets.net/mb5xi7u8wemi/4eJ231yC0K8nkV0YiKvUkJ/2fbbe041e8cb2cadc553650d429e6127/YOP_Roadmap.pdf"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video" Target="https://www.youtube.com/embed/WHqagBn1uMo?feature=oembed" TargetMode="External"/><Relationship Id="rId5" Type="http://schemas.openxmlformats.org/officeDocument/2006/relationships/image" Target="../media/image25.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hyperlink" Target="mailto:jgeisler@naf.org" TargetMode="External"/><Relationship Id="rId5" Type="http://schemas.openxmlformats.org/officeDocument/2006/relationships/hyperlink" Target="https://naf.org/our-academies/start-a-naf-academy/contact" TargetMode="External"/><Relationship Id="rId4" Type="http://schemas.openxmlformats.org/officeDocument/2006/relationships/hyperlink" Target="https://assets.ctfassets.net/mb5xi7u8wemi/2we59siumJYUeFRDelgNnM/5748ec6e94cf2f91a13771c38d4e932d/NAF_Interest_Survey.pdf"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assets.ctfassets.net/mb5xi7u8wemi/4wWjUkidwzJepVlwOZOXYH/37a3dd7da8286845374660b05e0c25d1/WBL_Key_Concepts.pdf" TargetMode="External"/><Relationship Id="rId3" Type="http://schemas.openxmlformats.org/officeDocument/2006/relationships/notesSlide" Target="../notesSlides/notesSlide32.xml"/><Relationship Id="rId7" Type="http://schemas.openxmlformats.org/officeDocument/2006/relationships/hyperlink" Target="https://assets.ctfassets.net/mb5xi7u8wemi/5mMCO0mWcOtDAGU3OfSe63/e335d98d5ed2b76c1f79992ee9536ace/KnoPro_Educator_One-Pager.pdf" TargetMode="External"/><Relationship Id="rId2" Type="http://schemas.openxmlformats.org/officeDocument/2006/relationships/slideLayout" Target="../slideLayouts/slideLayout46.xml"/><Relationship Id="rId1" Type="http://schemas.openxmlformats.org/officeDocument/2006/relationships/video" Target="https://www.youtube.com/embed/UAisBfEkZuI?feature=oembed" TargetMode="External"/><Relationship Id="rId6" Type="http://schemas.openxmlformats.org/officeDocument/2006/relationships/hyperlink" Target="https://assets.ctfassets.net/mb5xi7u8wemi/3PUSGxPhuTu5p6wjDzBT60/7656317523b7636fdba591e37e2ed853/2024_National_Data_Sheet.pdf" TargetMode="External"/><Relationship Id="rId11" Type="http://schemas.openxmlformats.org/officeDocument/2006/relationships/image" Target="../media/image119.jpeg"/><Relationship Id="rId5" Type="http://schemas.openxmlformats.org/officeDocument/2006/relationships/hyperlink" Target="https://assets.ctfassets.net/mb5xi7u8wemi/50KiTsK0JL47n7FHlwev9w/adf3eb38ceddf74ca56bc6ea33802632/The_NAF_Difference.pdf" TargetMode="External"/><Relationship Id="rId10" Type="http://schemas.openxmlformats.org/officeDocument/2006/relationships/hyperlink" Target="https://assets.ctfassets.net/mb5xi7u8wemi/0fKN0zEnVH4KOFXr26F0T/064eef9791890925ea18dd1e98a8bbd1/About_NAF_2024.pdf" TargetMode="External"/><Relationship Id="rId4" Type="http://schemas.openxmlformats.org/officeDocument/2006/relationships/image" Target="../media/image118.jpeg"/><Relationship Id="rId9" Type="http://schemas.openxmlformats.org/officeDocument/2006/relationships/hyperlink" Target="https://assets.ctfassets.net/mb5xi7u8wemi/7B3NIMzyf3cCqQFtpKtQ5A/86da51938c99d6b7c606792cf1ff608c/Alumni_Benefits_Flyer.pdf"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6.xml"/><Relationship Id="rId1" Type="http://schemas.openxmlformats.org/officeDocument/2006/relationships/video" Target="https://www.youtube.com/embed/gwh0lR5F1l0?feature=oembed" TargetMode="External"/><Relationship Id="rId5" Type="http://schemas.openxmlformats.org/officeDocument/2006/relationships/hyperlink" Target="https://youtu.be/gwh0lR5F1l0" TargetMode="External"/><Relationship Id="rId4" Type="http://schemas.openxmlformats.org/officeDocument/2006/relationships/image" Target="../media/image120.jp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2.xml"/><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DF3916-9A56-AC7B-BEF1-08B2B38C23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92" b="21165"/>
          <a:stretch/>
        </p:blipFill>
        <p:spPr bwMode="auto">
          <a:xfrm>
            <a:off x="0" y="-205898"/>
            <a:ext cx="12192000" cy="70638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1FD793C-CA28-7F79-367B-936D6A40A89C}"/>
              </a:ext>
            </a:extLst>
          </p:cNvPr>
          <p:cNvSpPr txBox="1">
            <a:spLocks/>
          </p:cNvSpPr>
          <p:nvPr/>
        </p:nvSpPr>
        <p:spPr>
          <a:xfrm>
            <a:off x="753035" y="4465306"/>
            <a:ext cx="4202879" cy="2275552"/>
          </a:xfrm>
          <a:prstGeom prst="rect">
            <a:avLst/>
          </a:prstGeom>
          <a:solidFill>
            <a:srgbClr val="FCAF17"/>
          </a:solidFill>
        </p:spPr>
        <p:txBody>
          <a:bodyPr vert="horz" lIns="182880" tIns="182880" rIns="182880" bIns="1828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8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NAF, we believe every student deserves access to the support and resources needed to prepare for the future</a:t>
            </a:r>
            <a:r>
              <a:rPr kumimoji="0" lang="en-US" sz="2400" b="1" i="0" u="none" strike="noStrike" kern="120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2400" b="1" i="0" u="none" strike="noStrike" kern="1200" cap="none" spc="0" normalizeH="0" baseline="0" noProof="0">
                <a:ln>
                  <a:noFill/>
                </a:ln>
                <a:solidFill>
                  <a:prstClr val="white"/>
                </a:solidFill>
                <a:effectLst/>
                <a:highlight>
                  <a:srgbClr val="32B04A"/>
                </a:highlight>
                <a:uLnTx/>
                <a:uFillTx/>
                <a:latin typeface="DINOT" panose="020B0504020101020102" pitchFamily="34" charset="0"/>
                <a:ea typeface="Tahoma" panose="020B0604030504040204" pitchFamily="34" charset="0"/>
                <a:cs typeface="DINOT" panose="020B0504020101020102" pitchFamily="34" charset="0"/>
              </a:rPr>
              <a:t>   </a:t>
            </a:r>
            <a:endParaRPr kumimoji="0" lang="en-US" sz="2400" b="1" i="0" u="none" strike="noStrike" kern="1200" cap="none" spc="0" normalizeH="0" baseline="0" noProof="0" dirty="0">
              <a:ln>
                <a:noFill/>
              </a:ln>
              <a:solidFill>
                <a:srgbClr val="006A4F"/>
              </a:solidFill>
              <a:effectLst/>
              <a:uLnTx/>
              <a:uFillTx/>
              <a:latin typeface="DINOT" panose="020B0504020101020102" pitchFamily="34" charset="0"/>
              <a:ea typeface="Tahoma" panose="020B0604030504040204" pitchFamily="34" charset="0"/>
              <a:cs typeface="DINOT" panose="020B0504020101020102" pitchFamily="34" charset="0"/>
            </a:endParaRPr>
          </a:p>
        </p:txBody>
      </p:sp>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2506" y="0"/>
            <a:ext cx="2506742" cy="1148345"/>
          </a:xfrm>
          <a:prstGeom prst="rect">
            <a:avLst/>
          </a:prstGeom>
        </p:spPr>
      </p:pic>
      <p:sp>
        <p:nvSpPr>
          <p:cNvPr id="5" name="Slide Number Placeholder 13">
            <a:extLst>
              <a:ext uri="{FF2B5EF4-FFF2-40B4-BE49-F238E27FC236}">
                <a16:creationId xmlns:a16="http://schemas.microsoft.com/office/drawing/2014/main" id="{89C19EDE-6510-8F09-B25B-F590573B41BA}"/>
              </a:ext>
            </a:extLst>
          </p:cNvPr>
          <p:cNvSpPr>
            <a:spLocks noGrp="1"/>
          </p:cNvSpPr>
          <p:nvPr>
            <p:ph type="sldNum" sz="quarter" idx="12"/>
          </p:nvPr>
        </p:nvSpPr>
        <p:spPr>
          <a:xfrm>
            <a:off x="9202344"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schemeClr val="tx1"/>
                </a:solidFill>
                <a:effectLst/>
                <a:uLnTx/>
                <a:uFillTx/>
                <a:latin typeface="DINOT" panose="020B0504020101020102" pitchFamily="34" charset="0"/>
                <a:cs typeface="DINOT" panose="020B0504020101020102"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chemeClr val="tx1"/>
              </a:solidFill>
              <a:effectLst/>
              <a:uLnTx/>
              <a:uFillTx/>
              <a:latin typeface="DINOT" panose="020B0504020101020102" pitchFamily="34" charset="0"/>
              <a:cs typeface="DINOT" panose="020B0504020101020102" pitchFamily="34" charset="0"/>
            </a:endParaRPr>
          </a:p>
        </p:txBody>
      </p:sp>
      <p:sp>
        <p:nvSpPr>
          <p:cNvPr id="6" name="Slide Number Placeholder 4">
            <a:extLst>
              <a:ext uri="{FF2B5EF4-FFF2-40B4-BE49-F238E27FC236}">
                <a16:creationId xmlns:a16="http://schemas.microsoft.com/office/drawing/2014/main" id="{8CA8F6DF-766E-B9C4-A30D-9D4B0A63C47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a:t>
            </a:fld>
            <a:endParaRPr lang="en-US" dirty="0">
              <a:solidFill>
                <a:prstClr val="black">
                  <a:tint val="75000"/>
                </a:prstClr>
              </a:solidFill>
              <a:latin typeface="DINOT"/>
            </a:endParaRPr>
          </a:p>
        </p:txBody>
      </p:sp>
    </p:spTree>
    <p:extLst>
      <p:ext uri="{BB962C8B-B14F-4D97-AF65-F5344CB8AC3E}">
        <p14:creationId xmlns:p14="http://schemas.microsoft.com/office/powerpoint/2010/main" val="91799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1" r="2871"/>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823825" y="2476882"/>
            <a:ext cx="5368175" cy="3631763"/>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Fit within and enhance existing high school systems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Open choice enrollment with strategic marketing and recruitment plans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Enrolls at least 20 students per grade level</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Flexible structure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Collaborative design bringing together academy, business, and community leaders</a:t>
            </a:r>
          </a:p>
        </p:txBody>
      </p:sp>
      <p:grpSp>
        <p:nvGrpSpPr>
          <p:cNvPr id="19" name="Group 18">
            <a:extLst>
              <a:ext uri="{FF2B5EF4-FFF2-40B4-BE49-F238E27FC236}">
                <a16:creationId xmlns:a16="http://schemas.microsoft.com/office/drawing/2014/main" id="{9D02203D-FA28-F633-AFBA-0D7705C21D54}"/>
              </a:ext>
            </a:extLst>
          </p:cNvPr>
          <p:cNvGrpSpPr/>
          <p:nvPr/>
        </p:nvGrpSpPr>
        <p:grpSpPr>
          <a:xfrm>
            <a:off x="154613" y="37039"/>
            <a:ext cx="7308369" cy="1586421"/>
            <a:chOff x="154613" y="37039"/>
            <a:chExt cx="7308369" cy="158642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30836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Development &amp;</a:t>
              </a:r>
            </a:p>
          </p:txBody>
        </p:sp>
        <p:sp>
          <p:nvSpPr>
            <p:cNvPr id="18" name="Title 1">
              <a:extLst>
                <a:ext uri="{FF2B5EF4-FFF2-40B4-BE49-F238E27FC236}">
                  <a16:creationId xmlns:a16="http://schemas.microsoft.com/office/drawing/2014/main" id="{526E976E-E9E8-390E-C01C-67F80B9A84BB}"/>
                </a:ext>
              </a:extLst>
            </p:cNvPr>
            <p:cNvSpPr txBox="1">
              <a:spLocks/>
            </p:cNvSpPr>
            <p:nvPr/>
          </p:nvSpPr>
          <p:spPr>
            <a:xfrm>
              <a:off x="154614" y="562209"/>
              <a:ext cx="30596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Structure</a:t>
              </a:r>
            </a:p>
          </p:txBody>
        </p:sp>
      </p:grpSp>
      <p:sp>
        <p:nvSpPr>
          <p:cNvPr id="3" name="Rectangle 2">
            <a:extLst>
              <a:ext uri="{FF2B5EF4-FFF2-40B4-BE49-F238E27FC236}">
                <a16:creationId xmlns:a16="http://schemas.microsoft.com/office/drawing/2014/main" id="{B6B25C49-A73B-731E-D9B8-5C04D3A83BD8}"/>
              </a:ext>
            </a:extLst>
          </p:cNvPr>
          <p:cNvSpPr/>
          <p:nvPr/>
        </p:nvSpPr>
        <p:spPr>
          <a:xfrm>
            <a:off x="6669211" y="1092834"/>
            <a:ext cx="5368175"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Academy development and structure is crucial</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successful implementation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a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high-quality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NAF career academy. </a:t>
            </a:r>
          </a:p>
        </p:txBody>
      </p:sp>
      <p:sp>
        <p:nvSpPr>
          <p:cNvPr id="4" name="Slide Number Placeholder 4">
            <a:extLst>
              <a:ext uri="{FF2B5EF4-FFF2-40B4-BE49-F238E27FC236}">
                <a16:creationId xmlns:a16="http://schemas.microsoft.com/office/drawing/2014/main" id="{59F25376-EF73-3AB4-B5E9-11E96CD1698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10</a:t>
            </a:fld>
            <a:endParaRPr lang="en-US" dirty="0">
              <a:solidFill>
                <a:prstClr val="black">
                  <a:tint val="75000"/>
                </a:prstClr>
              </a:solidFill>
              <a:latin typeface="DINOT"/>
            </a:endParaRPr>
          </a:p>
        </p:txBody>
      </p:sp>
    </p:spTree>
    <p:extLst>
      <p:ext uri="{BB962C8B-B14F-4D97-AF65-F5344CB8AC3E}">
        <p14:creationId xmlns:p14="http://schemas.microsoft.com/office/powerpoint/2010/main" val="174584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Advisory Board</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3052" r="305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936413" y="2633373"/>
            <a:ext cx="5255587" cy="2954655"/>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10-20 members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 from the business community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4,000 members nation-wide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Organize work-based learning activities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Inform curricula</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Community advocates for the academy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Provide and solicit financial support</a:t>
            </a:r>
          </a:p>
        </p:txBody>
      </p:sp>
      <p:sp>
        <p:nvSpPr>
          <p:cNvPr id="4" name="TextBox 3">
            <a:extLst>
              <a:ext uri="{FF2B5EF4-FFF2-40B4-BE49-F238E27FC236}">
                <a16:creationId xmlns:a16="http://schemas.microsoft.com/office/drawing/2014/main" id="{82C383A3-F4F0-3B2E-3C5B-9745AE2DE6BB}"/>
              </a:ext>
            </a:extLst>
          </p:cNvPr>
          <p:cNvSpPr txBox="1"/>
          <p:nvPr/>
        </p:nvSpPr>
        <p:spPr>
          <a:xfrm>
            <a:off x="6881316" y="1053908"/>
            <a:ext cx="5156071" cy="1092607"/>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Advisory boards and their members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provide an essential bridge</a:t>
            </a:r>
            <a:r>
              <a:rPr kumimoji="0" lang="en-US" sz="22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between the classroom and the workplace.</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a:extLst>
              <a:ext uri="{FF2B5EF4-FFF2-40B4-BE49-F238E27FC236}">
                <a16:creationId xmlns:a16="http://schemas.microsoft.com/office/drawing/2014/main" id="{6BC28E02-9B85-265D-D558-4C7B4C4C9B8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11</a:t>
            </a:fld>
            <a:endParaRPr lang="en-US" dirty="0">
              <a:solidFill>
                <a:prstClr val="black">
                  <a:tint val="75000"/>
                </a:prstClr>
              </a:solidFill>
              <a:latin typeface="DINOT"/>
            </a:endParaRPr>
          </a:p>
        </p:txBody>
      </p:sp>
    </p:spTree>
    <p:extLst>
      <p:ext uri="{BB962C8B-B14F-4D97-AF65-F5344CB8AC3E}">
        <p14:creationId xmlns:p14="http://schemas.microsoft.com/office/powerpoint/2010/main" val="274871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 of Study</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8" r="2878"/>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AFE81BAE-74C6-4C72-AD1E-E266F7FF90E3}"/>
              </a:ext>
            </a:extLst>
          </p:cNvPr>
          <p:cNvSpPr txBox="1"/>
          <p:nvPr/>
        </p:nvSpPr>
        <p:spPr>
          <a:xfrm>
            <a:off x="8075480" y="3668655"/>
            <a:ext cx="2681626" cy="1659596"/>
          </a:xfrm>
          <a:prstGeom prst="rect">
            <a:avLst/>
          </a:prstGeom>
        </p:spPr>
        <p:txBody>
          <a:bodyPr vert="horz" lIns="91440" tIns="45720" rIns="91440" bIns="45720" rtlCol="0">
            <a:no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Career-themed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Industry Validated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STEM Infused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Project-based</a:t>
            </a:r>
          </a:p>
        </p:txBody>
      </p:sp>
      <p:sp>
        <p:nvSpPr>
          <p:cNvPr id="7" name="TextBox 6">
            <a:extLst>
              <a:ext uri="{FF2B5EF4-FFF2-40B4-BE49-F238E27FC236}">
                <a16:creationId xmlns:a16="http://schemas.microsoft.com/office/drawing/2014/main" id="{FC48AE76-4277-5E97-8AC7-094B005E35F8}"/>
              </a:ext>
            </a:extLst>
          </p:cNvPr>
          <p:cNvSpPr txBox="1"/>
          <p:nvPr/>
        </p:nvSpPr>
        <p:spPr>
          <a:xfrm>
            <a:off x="6792825" y="919598"/>
            <a:ext cx="525558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provides and curates rigorous, career-themed curricula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authentic, career-connected projects</a:t>
            </a:r>
            <a:r>
              <a:rPr kumimoji="0" lang="en-US" sz="2000" b="0" i="0" u="none" strike="noStrike" kern="1200" cap="none" spc="0" normalizeH="0" baseline="0" noProof="0" dirty="0">
                <a:ln>
                  <a:noFill/>
                </a:ln>
                <a:solidFill>
                  <a:srgbClr val="02207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incorporate current industry standards and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also partners with organizations that provide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free content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and/or industry certifications!  </a:t>
            </a: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70C959EF-3C9D-4538-12F2-20A07DCEF884}"/>
              </a:ext>
            </a:extLst>
          </p:cNvPr>
          <p:cNvGrpSpPr>
            <a:grpSpLocks noChangeAspect="1"/>
          </p:cNvGrpSpPr>
          <p:nvPr/>
        </p:nvGrpSpPr>
        <p:grpSpPr>
          <a:xfrm>
            <a:off x="7100440" y="5687003"/>
            <a:ext cx="4631705" cy="1049006"/>
            <a:chOff x="4977287" y="4695230"/>
            <a:chExt cx="6738070" cy="1526060"/>
          </a:xfrm>
        </p:grpSpPr>
        <p:pic>
          <p:nvPicPr>
            <p:cNvPr id="8" name="Picture 7">
              <a:extLst>
                <a:ext uri="{FF2B5EF4-FFF2-40B4-BE49-F238E27FC236}">
                  <a16:creationId xmlns:a16="http://schemas.microsoft.com/office/drawing/2014/main" id="{5BC1102F-704B-2C7C-12EA-EA383F6AA12D}"/>
                </a:ext>
              </a:extLst>
            </p:cNvPr>
            <p:cNvPicPr>
              <a:picLocks noChangeAspect="1"/>
            </p:cNvPicPr>
            <p:nvPr/>
          </p:nvPicPr>
          <p:blipFill>
            <a:blip r:embed="rId4"/>
            <a:stretch>
              <a:fillRect/>
            </a:stretch>
          </p:blipFill>
          <p:spPr>
            <a:xfrm>
              <a:off x="5138632" y="5256065"/>
              <a:ext cx="956240" cy="957675"/>
            </a:xfrm>
            <a:prstGeom prst="rect">
              <a:avLst/>
            </a:prstGeom>
          </p:spPr>
        </p:pic>
        <p:pic>
          <p:nvPicPr>
            <p:cNvPr id="9" name="Picture 8">
              <a:extLst>
                <a:ext uri="{FF2B5EF4-FFF2-40B4-BE49-F238E27FC236}">
                  <a16:creationId xmlns:a16="http://schemas.microsoft.com/office/drawing/2014/main" id="{4BF810A9-3CB3-2266-C513-39B7C8526F91}"/>
                </a:ext>
              </a:extLst>
            </p:cNvPr>
            <p:cNvPicPr>
              <a:picLocks noChangeAspect="1"/>
            </p:cNvPicPr>
            <p:nvPr/>
          </p:nvPicPr>
          <p:blipFill>
            <a:blip r:embed="rId5"/>
            <a:stretch>
              <a:fillRect/>
            </a:stretch>
          </p:blipFill>
          <p:spPr>
            <a:xfrm>
              <a:off x="7885921" y="5253620"/>
              <a:ext cx="965887" cy="960120"/>
            </a:xfrm>
            <a:prstGeom prst="rect">
              <a:avLst/>
            </a:prstGeom>
          </p:spPr>
        </p:pic>
        <p:pic>
          <p:nvPicPr>
            <p:cNvPr id="10" name="Picture 9">
              <a:extLst>
                <a:ext uri="{FF2B5EF4-FFF2-40B4-BE49-F238E27FC236}">
                  <a16:creationId xmlns:a16="http://schemas.microsoft.com/office/drawing/2014/main" id="{7100605E-1B20-3CD1-01EB-14143DEB99E7}"/>
                </a:ext>
              </a:extLst>
            </p:cNvPr>
            <p:cNvPicPr>
              <a:picLocks noChangeAspect="1"/>
            </p:cNvPicPr>
            <p:nvPr/>
          </p:nvPicPr>
          <p:blipFill>
            <a:blip r:embed="rId6"/>
            <a:stretch>
              <a:fillRect/>
            </a:stretch>
          </p:blipFill>
          <p:spPr>
            <a:xfrm>
              <a:off x="10638533" y="5253620"/>
              <a:ext cx="957250" cy="960120"/>
            </a:xfrm>
            <a:prstGeom prst="rect">
              <a:avLst/>
            </a:prstGeom>
          </p:spPr>
        </p:pic>
        <p:pic>
          <p:nvPicPr>
            <p:cNvPr id="11" name="Picture 10">
              <a:extLst>
                <a:ext uri="{FF2B5EF4-FFF2-40B4-BE49-F238E27FC236}">
                  <a16:creationId xmlns:a16="http://schemas.microsoft.com/office/drawing/2014/main" id="{D5DC6090-DCED-0089-3970-AFC4C7380429}"/>
                </a:ext>
              </a:extLst>
            </p:cNvPr>
            <p:cNvPicPr>
              <a:picLocks noChangeAspect="1"/>
            </p:cNvPicPr>
            <p:nvPr/>
          </p:nvPicPr>
          <p:blipFill>
            <a:blip r:embed="rId7"/>
            <a:stretch>
              <a:fillRect/>
            </a:stretch>
          </p:blipFill>
          <p:spPr>
            <a:xfrm>
              <a:off x="6508174" y="5253620"/>
              <a:ext cx="964444" cy="960120"/>
            </a:xfrm>
            <a:prstGeom prst="rect">
              <a:avLst/>
            </a:prstGeom>
          </p:spPr>
        </p:pic>
        <p:pic>
          <p:nvPicPr>
            <p:cNvPr id="12" name="Picture 11">
              <a:extLst>
                <a:ext uri="{FF2B5EF4-FFF2-40B4-BE49-F238E27FC236}">
                  <a16:creationId xmlns:a16="http://schemas.microsoft.com/office/drawing/2014/main" id="{C2AA69F7-0DB0-B3B7-6DB9-768EB424F135}"/>
                </a:ext>
              </a:extLst>
            </p:cNvPr>
            <p:cNvPicPr>
              <a:picLocks noChangeAspect="1"/>
            </p:cNvPicPr>
            <p:nvPr/>
          </p:nvPicPr>
          <p:blipFill>
            <a:blip r:embed="rId8"/>
            <a:stretch>
              <a:fillRect/>
            </a:stretch>
          </p:blipFill>
          <p:spPr>
            <a:xfrm>
              <a:off x="9265111" y="5261170"/>
              <a:ext cx="960120" cy="960120"/>
            </a:xfrm>
            <a:prstGeom prst="rect">
              <a:avLst/>
            </a:prstGeom>
          </p:spPr>
        </p:pic>
        <p:sp>
          <p:nvSpPr>
            <p:cNvPr id="13" name="Rectangle 12">
              <a:extLst>
                <a:ext uri="{FF2B5EF4-FFF2-40B4-BE49-F238E27FC236}">
                  <a16:creationId xmlns:a16="http://schemas.microsoft.com/office/drawing/2014/main" id="{A7EA0271-20B3-F16C-F7BA-E7BE5B1C2673}"/>
                </a:ext>
              </a:extLst>
            </p:cNvPr>
            <p:cNvSpPr/>
            <p:nvPr/>
          </p:nvSpPr>
          <p:spPr>
            <a:xfrm>
              <a:off x="4977287" y="4914602"/>
              <a:ext cx="1278926" cy="3581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4" name="Rectangle 13">
              <a:extLst>
                <a:ext uri="{FF2B5EF4-FFF2-40B4-BE49-F238E27FC236}">
                  <a16:creationId xmlns:a16="http://schemas.microsoft.com/office/drawing/2014/main" id="{B08661E5-A059-6EAC-FD72-C8D5DC61E49B}"/>
                </a:ext>
              </a:extLst>
            </p:cNvPr>
            <p:cNvSpPr/>
            <p:nvPr/>
          </p:nvSpPr>
          <p:spPr>
            <a:xfrm>
              <a:off x="6508173" y="4914602"/>
              <a:ext cx="919276" cy="3581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5" name="Rectangle 14">
              <a:extLst>
                <a:ext uri="{FF2B5EF4-FFF2-40B4-BE49-F238E27FC236}">
                  <a16:creationId xmlns:a16="http://schemas.microsoft.com/office/drawing/2014/main" id="{0884846A-32D1-9E91-F897-7AB207F5723D}"/>
                </a:ext>
              </a:extLst>
            </p:cNvPr>
            <p:cNvSpPr/>
            <p:nvPr/>
          </p:nvSpPr>
          <p:spPr>
            <a:xfrm>
              <a:off x="7761185" y="4701254"/>
              <a:ext cx="1144511"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6" name="Rectangle 15">
              <a:extLst>
                <a:ext uri="{FF2B5EF4-FFF2-40B4-BE49-F238E27FC236}">
                  <a16:creationId xmlns:a16="http://schemas.microsoft.com/office/drawing/2014/main" id="{B8914566-F0FD-591D-E236-33E1AF9CF0B0}"/>
                </a:ext>
              </a:extLst>
            </p:cNvPr>
            <p:cNvSpPr/>
            <p:nvPr/>
          </p:nvSpPr>
          <p:spPr>
            <a:xfrm>
              <a:off x="9055168" y="4695230"/>
              <a:ext cx="1462176"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17" name="Rectangle 16">
              <a:extLst>
                <a:ext uri="{FF2B5EF4-FFF2-40B4-BE49-F238E27FC236}">
                  <a16:creationId xmlns:a16="http://schemas.microsoft.com/office/drawing/2014/main" id="{C82A233D-28A6-E262-0807-337AF0AA1043}"/>
                </a:ext>
              </a:extLst>
            </p:cNvPr>
            <p:cNvSpPr/>
            <p:nvPr/>
          </p:nvSpPr>
          <p:spPr>
            <a:xfrm>
              <a:off x="10478928" y="4701254"/>
              <a:ext cx="1236429" cy="58206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grpSp>
      <p:sp>
        <p:nvSpPr>
          <p:cNvPr id="18" name="Slide Number Placeholder 4">
            <a:extLst>
              <a:ext uri="{FF2B5EF4-FFF2-40B4-BE49-F238E27FC236}">
                <a16:creationId xmlns:a16="http://schemas.microsoft.com/office/drawing/2014/main" id="{163A683C-F076-B1A0-AF45-80414EB6A8FD}"/>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1826962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50203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 of Study</a:t>
            </a:r>
          </a:p>
        </p:txBody>
      </p:sp>
      <p:sp>
        <p:nvSpPr>
          <p:cNvPr id="9" name="TextBox 8">
            <a:extLst>
              <a:ext uri="{FF2B5EF4-FFF2-40B4-BE49-F238E27FC236}">
                <a16:creationId xmlns:a16="http://schemas.microsoft.com/office/drawing/2014/main" id="{7DEF58B4-DBB5-6C0B-A3EC-9A1C21B00127}"/>
              </a:ext>
            </a:extLst>
          </p:cNvPr>
          <p:cNvSpPr txBox="1"/>
          <p:nvPr/>
        </p:nvSpPr>
        <p:spPr>
          <a:xfrm>
            <a:off x="6270217" y="4827237"/>
            <a:ext cx="5797296" cy="307777"/>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State-Approved Pathway Courses</a:t>
            </a:r>
            <a:endParaRPr kumimoji="0" lang="en-US" sz="1800" b="0" i="0" u="none" strike="noStrike" kern="1200" cap="none" spc="0" normalizeH="0" baseline="0" noProof="0" dirty="0">
              <a:ln>
                <a:noFill/>
              </a:ln>
              <a:solidFill>
                <a:srgbClr val="FCAF17"/>
              </a:solidFill>
              <a:effectLst/>
              <a:uLnTx/>
              <a:uFillTx/>
              <a:latin typeface="Segoe UI" panose="020B0502040204020203" pitchFamily="34" charset="0"/>
              <a:ea typeface="+mn-ea"/>
              <a:cs typeface="+mn-cs"/>
            </a:endParaRPr>
          </a:p>
        </p:txBody>
      </p:sp>
      <p:sp>
        <p:nvSpPr>
          <p:cNvPr id="13" name="TextBox 12">
            <a:extLst>
              <a:ext uri="{FF2B5EF4-FFF2-40B4-BE49-F238E27FC236}">
                <a16:creationId xmlns:a16="http://schemas.microsoft.com/office/drawing/2014/main" id="{53129BFA-B0AA-AF83-AD19-0268DA637B0C}"/>
              </a:ext>
            </a:extLst>
          </p:cNvPr>
          <p:cNvSpPr txBox="1"/>
          <p:nvPr/>
        </p:nvSpPr>
        <p:spPr>
          <a:xfrm>
            <a:off x="253176" y="4114125"/>
            <a:ext cx="5800725" cy="2618666"/>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Agriculture, Food &amp; Natural Resources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Architecture &amp; Construction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Arts, Audio/Video Technology &amp; Communications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Business, Management &amp;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Education &amp; Training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Finance</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Government &amp; Public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Health Science</a:t>
            </a:r>
          </a:p>
        </p:txBody>
      </p:sp>
      <p:sp>
        <p:nvSpPr>
          <p:cNvPr id="12" name="TextBox 11">
            <a:extLst>
              <a:ext uri="{FF2B5EF4-FFF2-40B4-BE49-F238E27FC236}">
                <a16:creationId xmlns:a16="http://schemas.microsoft.com/office/drawing/2014/main" id="{BABA030C-32B2-375F-E070-4CFDE07BE0CB}"/>
              </a:ext>
            </a:extLst>
          </p:cNvPr>
          <p:cNvSpPr txBox="1"/>
          <p:nvPr/>
        </p:nvSpPr>
        <p:spPr>
          <a:xfrm>
            <a:off x="4434714" y="2837444"/>
            <a:ext cx="7632799" cy="461665"/>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U. S. Department of Education’s Office of Career, Technical, and Adult Education (OCTAE)</a:t>
            </a:r>
            <a:br>
              <a:rPr kumimoji="0" lang="en-US" sz="14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Program of Study </a:t>
            </a:r>
            <a:r>
              <a:rPr kumimoji="0" lang="en-US" sz="11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framework</a:t>
            </a: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consists of 16 career clusters representing 79 career </a:t>
            </a:r>
            <a:r>
              <a:rPr kumimoji="0" lang="en-US" sz="11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pathways.</a:t>
            </a:r>
            <a:endPar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733035" y="3544027"/>
            <a:ext cx="2948463" cy="520738"/>
            <a:chOff x="2589768" y="3426671"/>
            <a:chExt cx="2948463" cy="520738"/>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3EA94574-97BE-BF86-AD28-00BE1C305BEA}"/>
              </a:ext>
            </a:extLst>
          </p:cNvPr>
          <p:cNvGrpSpPr/>
          <p:nvPr/>
        </p:nvGrpSpPr>
        <p:grpSpPr>
          <a:xfrm flipH="1">
            <a:off x="6504687" y="3550925"/>
            <a:ext cx="2948463" cy="520738"/>
            <a:chOff x="2589768" y="3426671"/>
            <a:chExt cx="2948463" cy="520738"/>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A7C46FF-C3F4-DECB-9B49-27455719B435}"/>
              </a:ext>
            </a:extLst>
          </p:cNvPr>
          <p:cNvSpPr txBox="1"/>
          <p:nvPr/>
        </p:nvSpPr>
        <p:spPr>
          <a:xfrm>
            <a:off x="6266788" y="4114125"/>
            <a:ext cx="5800725" cy="2619371"/>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Hospitality &amp; Tourism</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Human Services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Information Technology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Law, Public Safety, Corrections &amp; Security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Manufacturing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Marketing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Science, Technology, Engineering &amp; Mathematics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Transportation, Distribution &amp; Logistics</a:t>
            </a:r>
          </a:p>
        </p:txBody>
      </p:sp>
      <p:sp>
        <p:nvSpPr>
          <p:cNvPr id="11" name="TextBox 10">
            <a:extLst>
              <a:ext uri="{FF2B5EF4-FFF2-40B4-BE49-F238E27FC236}">
                <a16:creationId xmlns:a16="http://schemas.microsoft.com/office/drawing/2014/main" id="{FB0D2B00-97B0-61C6-9A49-88F66510DE63}"/>
              </a:ext>
            </a:extLst>
          </p:cNvPr>
          <p:cNvSpPr txBox="1"/>
          <p:nvPr/>
        </p:nvSpPr>
        <p:spPr>
          <a:xfrm>
            <a:off x="4207267" y="1355902"/>
            <a:ext cx="798473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addition to NAF’s five core career themes, academy offerings have expanded to include the 16 career clusters and associated pathways outlined by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US Department of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as well as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State-Approved</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career pathway courses.</a:t>
            </a:r>
          </a:p>
        </p:txBody>
      </p:sp>
      <p:pic>
        <p:nvPicPr>
          <p:cNvPr id="4" name="Picture 3">
            <a:extLst>
              <a:ext uri="{FF2B5EF4-FFF2-40B4-BE49-F238E27FC236}">
                <a16:creationId xmlns:a16="http://schemas.microsoft.com/office/drawing/2014/main" id="{F08B279F-CD12-201A-483A-42C6B37F28AB}"/>
              </a:ext>
            </a:extLst>
          </p:cNvPr>
          <p:cNvPicPr>
            <a:picLocks noChangeAspect="1"/>
          </p:cNvPicPr>
          <p:nvPr/>
        </p:nvPicPr>
        <p:blipFill>
          <a:blip r:embed="rId4">
            <a:extLst>
              <a:ext uri="{28A0092B-C50C-407E-A947-70E740481C1C}">
                <a14:useLocalDpi xmlns:a14="http://schemas.microsoft.com/office/drawing/2010/main" val="0"/>
              </a:ext>
            </a:extLst>
          </a:blip>
          <a:srcRect l="2884" r="2884"/>
          <a:stretch/>
        </p:blipFill>
        <p:spPr>
          <a:xfrm>
            <a:off x="629338" y="1475603"/>
            <a:ext cx="3102780" cy="21945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4">
            <a:extLst>
              <a:ext uri="{FF2B5EF4-FFF2-40B4-BE49-F238E27FC236}">
                <a16:creationId xmlns:a16="http://schemas.microsoft.com/office/drawing/2014/main" id="{5F48F456-9274-D282-1110-06F92896CDA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4085270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7230279" y="4392290"/>
            <a:ext cx="4588095"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2301" y="-15746"/>
            <a:ext cx="81166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Customize Your Program</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26412" b="2641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Slide Number Placeholder 4">
            <a:extLst>
              <a:ext uri="{FF2B5EF4-FFF2-40B4-BE49-F238E27FC236}">
                <a16:creationId xmlns:a16="http://schemas.microsoft.com/office/drawing/2014/main" id="{163A683C-F076-B1A0-AF45-80414EB6A8FD}"/>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19" name="Title 1">
            <a:extLst>
              <a:ext uri="{FF2B5EF4-FFF2-40B4-BE49-F238E27FC236}">
                <a16:creationId xmlns:a16="http://schemas.microsoft.com/office/drawing/2014/main" id="{24836E4F-855A-A606-4A72-65AC70B13D5F}"/>
              </a:ext>
            </a:extLst>
          </p:cNvPr>
          <p:cNvSpPr txBox="1">
            <a:spLocks/>
          </p:cNvSpPr>
          <p:nvPr/>
        </p:nvSpPr>
        <p:spPr>
          <a:xfrm>
            <a:off x="7722043" y="4883885"/>
            <a:ext cx="3708516" cy="13081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l" defTabSz="914400" rtl="0" eaLnBrk="1" fontAlgn="auto" latinLnBrk="0" hangingPunct="1">
              <a:lnSpc>
                <a:spcPct val="90000"/>
              </a:lnSpc>
              <a:spcBef>
                <a:spcPct val="0"/>
              </a:spcBef>
              <a:spcAft>
                <a:spcPts val="300"/>
              </a:spcAft>
              <a:buClrTx/>
              <a:buSzTx/>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Other Consider</a:t>
            </a:r>
            <a:r>
              <a:rPr lang="en-US" sz="1400" b="1" dirty="0" err="1">
                <a:solidFill>
                  <a:prstClr val="black"/>
                </a:solidFill>
                <a:latin typeface="Tahoma" panose="020B0604030504040204" pitchFamily="34" charset="0"/>
                <a:ea typeface="Tahoma" panose="020B0604030504040204" pitchFamily="34" charset="0"/>
                <a:cs typeface="Tahoma" panose="020B0604030504040204" pitchFamily="34" charset="0"/>
              </a:rPr>
              <a:t>ations</a:t>
            </a: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Courses</a:t>
            </a:r>
          </a:p>
          <a:p>
            <a:pPr marL="285750" marR="0" lvl="0" indent="-285750" algn="l" defTabSz="914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Third Party Curricula</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Dual Enrollment/Early College Courses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State-approved Career Pathway Courses</a:t>
            </a:r>
          </a:p>
        </p:txBody>
      </p:sp>
      <p:sp>
        <p:nvSpPr>
          <p:cNvPr id="20" name="Title 1">
            <a:extLst>
              <a:ext uri="{FF2B5EF4-FFF2-40B4-BE49-F238E27FC236}">
                <a16:creationId xmlns:a16="http://schemas.microsoft.com/office/drawing/2014/main" id="{E0238368-2CEC-4C7F-E40B-E65F4829EDB5}"/>
              </a:ext>
            </a:extLst>
          </p:cNvPr>
          <p:cNvSpPr txBox="1">
            <a:spLocks/>
          </p:cNvSpPr>
          <p:nvPr/>
        </p:nvSpPr>
        <p:spPr>
          <a:xfrm>
            <a:off x="152302" y="597466"/>
            <a:ext cx="294485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of Study </a:t>
            </a:r>
          </a:p>
        </p:txBody>
      </p:sp>
      <p:sp>
        <p:nvSpPr>
          <p:cNvPr id="4" name="TextBox 3">
            <a:extLst>
              <a:ext uri="{FF2B5EF4-FFF2-40B4-BE49-F238E27FC236}">
                <a16:creationId xmlns:a16="http://schemas.microsoft.com/office/drawing/2014/main" id="{898FEFAA-701D-C706-339C-FEF5C8AD311B}"/>
              </a:ext>
            </a:extLst>
          </p:cNvPr>
          <p:cNvSpPr txBox="1"/>
          <p:nvPr/>
        </p:nvSpPr>
        <p:spPr>
          <a:xfrm>
            <a:off x="8134826" y="788029"/>
            <a:ext cx="30159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AOE</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2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Options</a:t>
            </a:r>
          </a:p>
        </p:txBody>
      </p:sp>
      <p:grpSp>
        <p:nvGrpSpPr>
          <p:cNvPr id="23" name="Group 22">
            <a:extLst>
              <a:ext uri="{FF2B5EF4-FFF2-40B4-BE49-F238E27FC236}">
                <a16:creationId xmlns:a16="http://schemas.microsoft.com/office/drawing/2014/main" id="{FB939ED4-F974-19CC-1841-0E931054950C}"/>
              </a:ext>
            </a:extLst>
          </p:cNvPr>
          <p:cNvGrpSpPr>
            <a:grpSpLocks noChangeAspect="1"/>
          </p:cNvGrpSpPr>
          <p:nvPr/>
        </p:nvGrpSpPr>
        <p:grpSpPr>
          <a:xfrm>
            <a:off x="108820" y="6306203"/>
            <a:ext cx="9017761" cy="312866"/>
            <a:chOff x="403032" y="6517511"/>
            <a:chExt cx="9017761" cy="312866"/>
          </a:xfrm>
        </p:grpSpPr>
        <p:sp>
          <p:nvSpPr>
            <p:cNvPr id="30" name="TextBox 29">
              <a:extLst>
                <a:ext uri="{FF2B5EF4-FFF2-40B4-BE49-F238E27FC236}">
                  <a16:creationId xmlns:a16="http://schemas.microsoft.com/office/drawing/2014/main" id="{8544B958-ED3E-FF5A-AFCD-DAA0D0421A6B}"/>
                </a:ext>
              </a:extLst>
            </p:cNvPr>
            <p:cNvSpPr txBox="1"/>
            <p:nvPr/>
          </p:nvSpPr>
          <p:spPr>
            <a:xfrm>
              <a:off x="403032" y="6522600"/>
              <a:ext cx="90177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strike="noStrike" kern="1200" cap="none" spc="0" normalizeH="0" noProof="0" dirty="0">
                  <a:ln>
                    <a:noFill/>
                  </a:ln>
                  <a:effectLst/>
                  <a:uLnTx/>
                  <a:uFillTx/>
                  <a:latin typeface="Tahoma" panose="020B0604030504040204" pitchFamily="34" charset="0"/>
                  <a:ea typeface="Tahoma" panose="020B0604030504040204" pitchFamily="34" charset="0"/>
                  <a:cs typeface="Tahoma" panose="020B0604030504040204" pitchFamily="34" charset="0"/>
                </a:rPr>
                <a:t>Curricula or content </a:t>
              </a:r>
              <a:r>
                <a:rPr kumimoji="0" lang="en-US" sz="14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 a cost are marked with a   , and those requiring professional development with a      -</a:t>
              </a:r>
            </a:p>
          </p:txBody>
        </p:sp>
        <p:pic>
          <p:nvPicPr>
            <p:cNvPr id="13" name="Graphic 12" descr="Dollar with solid fill">
              <a:extLst>
                <a:ext uri="{FF2B5EF4-FFF2-40B4-BE49-F238E27FC236}">
                  <a16:creationId xmlns:a16="http://schemas.microsoft.com/office/drawing/2014/main" id="{736F47D7-704A-2B9A-4B47-BFC666C863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8915" y="6571688"/>
              <a:ext cx="210312" cy="210312"/>
            </a:xfrm>
            <a:prstGeom prst="rect">
              <a:avLst/>
            </a:prstGeom>
          </p:spPr>
        </p:pic>
        <p:pic>
          <p:nvPicPr>
            <p:cNvPr id="14" name="Graphic 13" descr="Lights On with solid fill">
              <a:extLst>
                <a:ext uri="{FF2B5EF4-FFF2-40B4-BE49-F238E27FC236}">
                  <a16:creationId xmlns:a16="http://schemas.microsoft.com/office/drawing/2014/main" id="{3FB61AF1-A575-3DE5-986D-76B020C010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51561" y="6517511"/>
              <a:ext cx="274320" cy="274320"/>
            </a:xfrm>
            <a:prstGeom prst="rect">
              <a:avLst/>
            </a:prstGeom>
          </p:spPr>
        </p:pic>
      </p:grpSp>
      <p:grpSp>
        <p:nvGrpSpPr>
          <p:cNvPr id="37" name="Group 36">
            <a:extLst>
              <a:ext uri="{FF2B5EF4-FFF2-40B4-BE49-F238E27FC236}">
                <a16:creationId xmlns:a16="http://schemas.microsoft.com/office/drawing/2014/main" id="{A8789F7D-D23C-E59D-8047-33F399DDCD1B}"/>
              </a:ext>
            </a:extLst>
          </p:cNvPr>
          <p:cNvGrpSpPr/>
          <p:nvPr/>
        </p:nvGrpSpPr>
        <p:grpSpPr>
          <a:xfrm>
            <a:off x="6994190" y="1308848"/>
            <a:ext cx="4907490" cy="3458319"/>
            <a:chOff x="7060715" y="1303164"/>
            <a:chExt cx="4907490" cy="3458319"/>
          </a:xfrm>
        </p:grpSpPr>
        <p:grpSp>
          <p:nvGrpSpPr>
            <p:cNvPr id="9" name="Group 8">
              <a:extLst>
                <a:ext uri="{FF2B5EF4-FFF2-40B4-BE49-F238E27FC236}">
                  <a16:creationId xmlns:a16="http://schemas.microsoft.com/office/drawing/2014/main" id="{B542AC45-13AE-27F0-610C-F59B70B597DF}"/>
                </a:ext>
              </a:extLst>
            </p:cNvPr>
            <p:cNvGrpSpPr/>
            <p:nvPr/>
          </p:nvGrpSpPr>
          <p:grpSpPr>
            <a:xfrm>
              <a:off x="7317447" y="1303164"/>
              <a:ext cx="4650758" cy="3458319"/>
              <a:chOff x="7317447" y="1303164"/>
              <a:chExt cx="4650758" cy="3458319"/>
            </a:xfrm>
          </p:grpSpPr>
          <p:sp>
            <p:nvSpPr>
              <p:cNvPr id="26" name="TextBox 25">
                <a:extLst>
                  <a:ext uri="{FF2B5EF4-FFF2-40B4-BE49-F238E27FC236}">
                    <a16:creationId xmlns:a16="http://schemas.microsoft.com/office/drawing/2014/main" id="{0AB3DD85-751E-B396-4620-94B70BBB2DC0}"/>
                  </a:ext>
                </a:extLst>
              </p:cNvPr>
              <p:cNvSpPr txBox="1"/>
              <p:nvPr/>
            </p:nvSpPr>
            <p:spPr>
              <a:xfrm>
                <a:off x="7317447" y="1303164"/>
                <a:ext cx="4650758" cy="3458319"/>
              </a:xfrm>
              <a:prstGeom prst="rect">
                <a:avLst/>
              </a:prstGeom>
              <a:noFill/>
            </p:spPr>
            <p:txBody>
              <a:bodyPr wrap="square">
                <a:spAutoFit/>
              </a:bodyPr>
              <a:lstStyle/>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Project Lead the Way</a:t>
                </a:r>
              </a:p>
              <a:p>
                <a:pPr marR="0" lvl="0" algn="l" defTabSz="914400" rtl="0" eaLnBrk="1" fontAlgn="auto" latinLnBrk="0" hangingPunct="1">
                  <a:lnSpc>
                    <a:spcPct val="108000"/>
                  </a:lnSpc>
                  <a:spcBef>
                    <a:spcPts val="0"/>
                  </a:spcBef>
                  <a:spcAft>
                    <a:spcPts val="0"/>
                  </a:spcAft>
                  <a:buClrTx/>
                  <a:buSzTx/>
                  <a:tabLst/>
                  <a:defRPr/>
                </a:pPr>
                <a:r>
                  <a:rPr kumimoji="0" lang="en-US" sz="12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https://www.pltw.org/our-programs</a:t>
                </a:r>
                <a:endParaRPr kumimoji="0" lang="en-US" sz="12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California Educators Together</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https://ash.naf.org/public/learning/course/engineering-and-design</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285750" marR="0" lvl="0" indent="-28575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Intelitek</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https://intelitek.com/stem-education/</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Paxton Patterson</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1">
                      <a:extLst>
                        <a:ext uri="{A12FA001-AC4F-418D-AE19-62706E023703}">
                          <ahyp:hlinkClr xmlns:ahyp="http://schemas.microsoft.com/office/drawing/2018/hyperlinkcolor" val="tx"/>
                        </a:ext>
                      </a:extLst>
                    </a:hlinkClick>
                  </a:rPr>
                  <a:t>http://www.paxtonpatterson.com/stem-education</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STEM 101</a:t>
                </a:r>
              </a:p>
              <a:p>
                <a:pPr marR="0" lvl="0" algn="l" defTabSz="914400" rtl="0" eaLnBrk="1" fontAlgn="auto" latinLnBrk="0" hangingPunct="1">
                  <a:lnSpc>
                    <a:spcPct val="108000"/>
                  </a:lnSpc>
                  <a:spcBef>
                    <a:spcPts val="0"/>
                  </a:spcBef>
                  <a:spcAft>
                    <a:spcPts val="0"/>
                  </a:spcAft>
                  <a:buClrTx/>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12">
                      <a:extLst>
                        <a:ext uri="{A12FA001-AC4F-418D-AE19-62706E023703}">
                          <ahyp:hlinkClr xmlns:ahyp="http://schemas.microsoft.com/office/drawing/2018/hyperlinkcolor" val="tx"/>
                        </a:ext>
                      </a:extLst>
                    </a:hlinkClick>
                  </a:rPr>
                  <a:t>https://stem101.org/hs/</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grpSp>
            <p:nvGrpSpPr>
              <p:cNvPr id="7" name="Group 6">
                <a:extLst>
                  <a:ext uri="{FF2B5EF4-FFF2-40B4-BE49-F238E27FC236}">
                    <a16:creationId xmlns:a16="http://schemas.microsoft.com/office/drawing/2014/main" id="{54C2B3C1-3963-0114-0C45-A1EA3990CC42}"/>
                  </a:ext>
                </a:extLst>
              </p:cNvPr>
              <p:cNvGrpSpPr/>
              <p:nvPr/>
            </p:nvGrpSpPr>
            <p:grpSpPr>
              <a:xfrm>
                <a:off x="8299582" y="1388868"/>
                <a:ext cx="1674626" cy="3063900"/>
                <a:chOff x="7919306" y="1771399"/>
                <a:chExt cx="1674626" cy="3063900"/>
              </a:xfrm>
            </p:grpSpPr>
            <p:pic>
              <p:nvPicPr>
                <p:cNvPr id="8" name="Graphic 7" descr="Dollar with solid fill">
                  <a:extLst>
                    <a:ext uri="{FF2B5EF4-FFF2-40B4-BE49-F238E27FC236}">
                      <a16:creationId xmlns:a16="http://schemas.microsoft.com/office/drawing/2014/main" id="{1DDCFA68-A9C5-FDF3-BB69-0BE423C303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8638" y="1787540"/>
                  <a:ext cx="182880" cy="182880"/>
                </a:xfrm>
                <a:prstGeom prst="rect">
                  <a:avLst/>
                </a:prstGeom>
              </p:spPr>
            </p:pic>
            <p:pic>
              <p:nvPicPr>
                <p:cNvPr id="10" name="Graphic 9" descr="Lights On with solid fill">
                  <a:extLst>
                    <a:ext uri="{FF2B5EF4-FFF2-40B4-BE49-F238E27FC236}">
                      <a16:creationId xmlns:a16="http://schemas.microsoft.com/office/drawing/2014/main" id="{6A746445-D416-1142-3B24-CC51D6BB98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83620" y="1771399"/>
                  <a:ext cx="210312" cy="210312"/>
                </a:xfrm>
                <a:prstGeom prst="rect">
                  <a:avLst/>
                </a:prstGeom>
              </p:spPr>
            </p:pic>
            <p:pic>
              <p:nvPicPr>
                <p:cNvPr id="16" name="Graphic 15" descr="Dollar with solid fill">
                  <a:extLst>
                    <a:ext uri="{FF2B5EF4-FFF2-40B4-BE49-F238E27FC236}">
                      <a16:creationId xmlns:a16="http://schemas.microsoft.com/office/drawing/2014/main" id="{56F716D2-1B04-5AB7-2106-F4B47985A0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9306" y="3212253"/>
                  <a:ext cx="182880" cy="182880"/>
                </a:xfrm>
                <a:prstGeom prst="rect">
                  <a:avLst/>
                </a:prstGeom>
              </p:spPr>
            </p:pic>
            <p:pic>
              <p:nvPicPr>
                <p:cNvPr id="17" name="Graphic 16" descr="Dollar with solid fill">
                  <a:extLst>
                    <a:ext uri="{FF2B5EF4-FFF2-40B4-BE49-F238E27FC236}">
                      <a16:creationId xmlns:a16="http://schemas.microsoft.com/office/drawing/2014/main" id="{3FB1E4D9-76B3-A692-8C2F-BBB67B3783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2830" y="3943749"/>
                  <a:ext cx="182880" cy="182880"/>
                </a:xfrm>
                <a:prstGeom prst="rect">
                  <a:avLst/>
                </a:prstGeom>
              </p:spPr>
            </p:pic>
            <p:pic>
              <p:nvPicPr>
                <p:cNvPr id="21" name="Graphic 20" descr="Dollar with solid fill">
                  <a:extLst>
                    <a:ext uri="{FF2B5EF4-FFF2-40B4-BE49-F238E27FC236}">
                      <a16:creationId xmlns:a16="http://schemas.microsoft.com/office/drawing/2014/main" id="{68B8D492-950B-8989-B1D9-D37F116A0B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8388" y="4652419"/>
                  <a:ext cx="182880" cy="182880"/>
                </a:xfrm>
                <a:prstGeom prst="rect">
                  <a:avLst/>
                </a:prstGeom>
              </p:spPr>
            </p:pic>
          </p:grpSp>
        </p:grpSp>
        <p:grpSp>
          <p:nvGrpSpPr>
            <p:cNvPr id="36" name="Group 35">
              <a:extLst>
                <a:ext uri="{FF2B5EF4-FFF2-40B4-BE49-F238E27FC236}">
                  <a16:creationId xmlns:a16="http://schemas.microsoft.com/office/drawing/2014/main" id="{B34AB5AD-F4B5-FBDA-F604-1FB6F66BA008}"/>
                </a:ext>
              </a:extLst>
            </p:cNvPr>
            <p:cNvGrpSpPr/>
            <p:nvPr/>
          </p:nvGrpSpPr>
          <p:grpSpPr>
            <a:xfrm>
              <a:off x="7060715" y="1366427"/>
              <a:ext cx="153274" cy="3379583"/>
              <a:chOff x="7060715" y="1366427"/>
              <a:chExt cx="153274" cy="3379583"/>
            </a:xfrm>
          </p:grpSpPr>
          <p:cxnSp>
            <p:nvCxnSpPr>
              <p:cNvPr id="12" name="Straight Connector 11">
                <a:extLst>
                  <a:ext uri="{FF2B5EF4-FFF2-40B4-BE49-F238E27FC236}">
                    <a16:creationId xmlns:a16="http://schemas.microsoft.com/office/drawing/2014/main" id="{172251E1-C0D4-2590-F218-A471E9ED78E0}"/>
                  </a:ext>
                </a:extLst>
              </p:cNvPr>
              <p:cNvCxnSpPr>
                <a:cxnSpLocks/>
              </p:cNvCxnSpPr>
              <p:nvPr/>
            </p:nvCxnSpPr>
            <p:spPr>
              <a:xfrm>
                <a:off x="7125033" y="1366427"/>
                <a:ext cx="23303" cy="3379583"/>
              </a:xfrm>
              <a:prstGeom prst="line">
                <a:avLst/>
              </a:prstGeom>
              <a:ln>
                <a:solidFill>
                  <a:srgbClr val="44546A"/>
                </a:solidFill>
              </a:ln>
            </p:spPr>
            <p:style>
              <a:lnRef idx="1">
                <a:schemeClr val="accent1"/>
              </a:lnRef>
              <a:fillRef idx="0">
                <a:schemeClr val="accent1"/>
              </a:fillRef>
              <a:effectRef idx="0">
                <a:schemeClr val="accent1"/>
              </a:effectRef>
              <a:fontRef idx="minor">
                <a:schemeClr val="tx1"/>
              </a:fontRef>
            </p:style>
          </p:cxnSp>
          <p:sp>
            <p:nvSpPr>
              <p:cNvPr id="31" name="Flowchart: Connector 30">
                <a:extLst>
                  <a:ext uri="{FF2B5EF4-FFF2-40B4-BE49-F238E27FC236}">
                    <a16:creationId xmlns:a16="http://schemas.microsoft.com/office/drawing/2014/main" id="{18A6AC8A-6840-A07F-A9AC-97B5F939A090}"/>
                  </a:ext>
                </a:extLst>
              </p:cNvPr>
              <p:cNvSpPr/>
              <p:nvPr/>
            </p:nvSpPr>
            <p:spPr>
              <a:xfrm>
                <a:off x="7060715" y="1431477"/>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354D2AFF-82A3-38B7-08BB-A951A7D2A108}"/>
                  </a:ext>
                </a:extLst>
              </p:cNvPr>
              <p:cNvSpPr/>
              <p:nvPr/>
            </p:nvSpPr>
            <p:spPr>
              <a:xfrm>
                <a:off x="7075238" y="2135324"/>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81E6A2B-8F2D-0B4E-ECC8-99E399F6963B}"/>
                  </a:ext>
                </a:extLst>
              </p:cNvPr>
              <p:cNvSpPr/>
              <p:nvPr/>
            </p:nvSpPr>
            <p:spPr>
              <a:xfrm>
                <a:off x="7075238" y="2877456"/>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AA25D9C7-C05E-99D4-8284-DCD0A4A86173}"/>
                  </a:ext>
                </a:extLst>
              </p:cNvPr>
              <p:cNvSpPr/>
              <p:nvPr/>
            </p:nvSpPr>
            <p:spPr>
              <a:xfrm>
                <a:off x="7076829" y="3581303"/>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E88CCC1C-AA78-1FDD-B94E-E176EF0284E6}"/>
                  </a:ext>
                </a:extLst>
              </p:cNvPr>
              <p:cNvSpPr/>
              <p:nvPr/>
            </p:nvSpPr>
            <p:spPr>
              <a:xfrm>
                <a:off x="7075238" y="4302618"/>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EA507506-DD6D-3D57-2DA4-4EC60EB5B4C5}"/>
              </a:ext>
            </a:extLst>
          </p:cNvPr>
          <p:cNvSpPr txBox="1"/>
          <p:nvPr/>
        </p:nvSpPr>
        <p:spPr>
          <a:xfrm>
            <a:off x="8930093" y="6306203"/>
            <a:ext cx="21021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strike="noStrike" kern="1200" cap="none" spc="0" normalizeH="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13">
                  <a:extLst>
                    <a:ext uri="{A12FA001-AC4F-418D-AE19-62706E023703}">
                      <ahyp:hlinkClr xmlns:ahyp="http://schemas.microsoft.com/office/drawing/2018/hyperlinkcolor" val="tx"/>
                    </a:ext>
                  </a:extLst>
                </a:hlinkClick>
              </a:rPr>
              <a:t>AOE Courses One-pager</a:t>
            </a:r>
            <a:endParaRPr kumimoji="0" lang="en-US" sz="1400" b="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375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774247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What is a NAF Expedition?</a:t>
            </a:r>
          </a:p>
        </p:txBody>
      </p:sp>
      <p:sp>
        <p:nvSpPr>
          <p:cNvPr id="19" name="Google Shape;97;p17">
            <a:extLst>
              <a:ext uri="{FF2B5EF4-FFF2-40B4-BE49-F238E27FC236}">
                <a16:creationId xmlns:a16="http://schemas.microsoft.com/office/drawing/2014/main" id="{CABC6CE9-748D-DB47-CF10-DF95E8194AD9}"/>
              </a:ext>
            </a:extLst>
          </p:cNvPr>
          <p:cNvSpPr txBox="1"/>
          <p:nvPr/>
        </p:nvSpPr>
        <p:spPr>
          <a:xfrm>
            <a:off x="2754077" y="1693308"/>
            <a:ext cx="8522345" cy="831007"/>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It’s a</a:t>
            </a:r>
            <a:r>
              <a:rPr kumimoji="0" lang="en" sz="24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learner-centered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and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career-connected authentic project learning experience</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that’s intended to:</a:t>
            </a:r>
            <a:endParaRPr kumimoji="0"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TextBox 25">
            <a:extLst>
              <a:ext uri="{FF2B5EF4-FFF2-40B4-BE49-F238E27FC236}">
                <a16:creationId xmlns:a16="http://schemas.microsoft.com/office/drawing/2014/main" id="{4D816E67-810F-9039-218C-7C80FD15A1C3}"/>
              </a:ext>
            </a:extLst>
          </p:cNvPr>
          <p:cNvSpPr txBox="1"/>
          <p:nvPr/>
        </p:nvSpPr>
        <p:spPr>
          <a:xfrm>
            <a:off x="9053330" y="805902"/>
            <a:ext cx="2918758"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497D"/>
                </a:solidFill>
                <a:effectLst/>
                <a:uLnTx/>
                <a:uFillTx/>
                <a:latin typeface="Barlow Medium"/>
                <a:ea typeface="+mn-ea"/>
                <a:cs typeface="+mn-cs"/>
              </a:rPr>
              <a:t>See all our Expeditions on </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2B04A"/>
                </a:solidFill>
                <a:effectLst/>
                <a:uLnTx/>
                <a:uFillTx/>
                <a:latin typeface="Barlow"/>
                <a:ea typeface="+mn-ea"/>
                <a:cs typeface="+mn-cs"/>
                <a:hlinkClick r:id="rId3">
                  <a:extLst>
                    <a:ext uri="{A12FA001-AC4F-418D-AE19-62706E023703}">
                      <ahyp:hlinkClr xmlns:ahyp="http://schemas.microsoft.com/office/drawing/2018/hyperlinkcolor" val="tx"/>
                    </a:ext>
                  </a:extLst>
                </a:hlinkClick>
              </a:rPr>
              <a:t>LEARNING.NAF.ORG</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p:txBody>
      </p:sp>
      <p:sp>
        <p:nvSpPr>
          <p:cNvPr id="3" name="Slide Number Placeholder 4">
            <a:extLst>
              <a:ext uri="{FF2B5EF4-FFF2-40B4-BE49-F238E27FC236}">
                <a16:creationId xmlns:a16="http://schemas.microsoft.com/office/drawing/2014/main" id="{24ECEF96-7F6A-9E3E-6787-CB79AA3D4BB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13" name="Group 12">
            <a:extLst>
              <a:ext uri="{FF2B5EF4-FFF2-40B4-BE49-F238E27FC236}">
                <a16:creationId xmlns:a16="http://schemas.microsoft.com/office/drawing/2014/main" id="{62548150-011F-8D1B-B6E6-CBB84FFFDB65}"/>
              </a:ext>
            </a:extLst>
          </p:cNvPr>
          <p:cNvGrpSpPr/>
          <p:nvPr/>
        </p:nvGrpSpPr>
        <p:grpSpPr>
          <a:xfrm>
            <a:off x="1155494" y="2826946"/>
            <a:ext cx="10234908" cy="2044042"/>
            <a:chOff x="1165326" y="2567277"/>
            <a:chExt cx="10234908" cy="2044042"/>
          </a:xfrm>
        </p:grpSpPr>
        <p:pic>
          <p:nvPicPr>
            <p:cNvPr id="20" name="Google Shape;98;p17" descr="Graphical user interface&#10;&#10;Description automatically generated">
              <a:extLst>
                <a:ext uri="{FF2B5EF4-FFF2-40B4-BE49-F238E27FC236}">
                  <a16:creationId xmlns:a16="http://schemas.microsoft.com/office/drawing/2014/main" id="{F2CF5EC8-2417-429D-3BFA-879F1E1ACDB9}"/>
                </a:ext>
              </a:extLst>
            </p:cNvPr>
            <p:cNvPicPr preferRelativeResize="0">
              <a:picLocks noChangeAspect="1"/>
            </p:cNvPicPr>
            <p:nvPr/>
          </p:nvPicPr>
          <p:blipFill rotWithShape="1">
            <a:blip r:embed="rId4">
              <a:alphaModFix/>
            </a:blip>
            <a:srcRect l="24405" t="28384" r="64600" b="50507"/>
            <a:stretch/>
          </p:blipFill>
          <p:spPr>
            <a:xfrm>
              <a:off x="6189513" y="2567277"/>
              <a:ext cx="923648" cy="1005840"/>
            </a:xfrm>
            <a:prstGeom prst="rect">
              <a:avLst/>
            </a:prstGeom>
            <a:noFill/>
            <a:ln>
              <a:noFill/>
            </a:ln>
          </p:spPr>
        </p:pic>
        <p:pic>
          <p:nvPicPr>
            <p:cNvPr id="21" name="Google Shape;99;p17" descr="Graphical user interface&#10;&#10;Description automatically generated">
              <a:extLst>
                <a:ext uri="{FF2B5EF4-FFF2-40B4-BE49-F238E27FC236}">
                  <a16:creationId xmlns:a16="http://schemas.microsoft.com/office/drawing/2014/main" id="{80A2AC8A-143F-DC80-BD2A-42925BE3045F}"/>
                </a:ext>
              </a:extLst>
            </p:cNvPr>
            <p:cNvPicPr preferRelativeResize="0">
              <a:picLocks noChangeAspect="1"/>
            </p:cNvPicPr>
            <p:nvPr/>
          </p:nvPicPr>
          <p:blipFill rotWithShape="1">
            <a:blip r:embed="rId4">
              <a:alphaModFix/>
            </a:blip>
            <a:srcRect l="24057" t="61908" r="65184" b="16984"/>
            <a:stretch/>
          </p:blipFill>
          <p:spPr>
            <a:xfrm>
              <a:off x="6146262" y="3601908"/>
              <a:ext cx="903819" cy="1005840"/>
            </a:xfrm>
            <a:prstGeom prst="rect">
              <a:avLst/>
            </a:prstGeom>
            <a:noFill/>
            <a:ln>
              <a:noFill/>
            </a:ln>
          </p:spPr>
        </p:pic>
        <p:sp>
          <p:nvSpPr>
            <p:cNvPr id="22" name="Google Shape;100;p17">
              <a:extLst>
                <a:ext uri="{FF2B5EF4-FFF2-40B4-BE49-F238E27FC236}">
                  <a16:creationId xmlns:a16="http://schemas.microsoft.com/office/drawing/2014/main" id="{4B62497A-F630-0470-D465-2F977940BFD6}"/>
                </a:ext>
              </a:extLst>
            </p:cNvPr>
            <p:cNvSpPr txBox="1">
              <a:spLocks noChangeAspect="1"/>
            </p:cNvSpPr>
            <p:nvPr/>
          </p:nvSpPr>
          <p:spPr>
            <a:xfrm>
              <a:off x="7113161" y="2901144"/>
              <a:ext cx="4163261"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Energizes Learners To Explore Careers</a:t>
              </a:r>
            </a:p>
          </p:txBody>
        </p:sp>
        <p:sp>
          <p:nvSpPr>
            <p:cNvPr id="23" name="Google Shape;101;p17">
              <a:extLst>
                <a:ext uri="{FF2B5EF4-FFF2-40B4-BE49-F238E27FC236}">
                  <a16:creationId xmlns:a16="http://schemas.microsoft.com/office/drawing/2014/main" id="{A268348E-561E-76B4-D990-03E62E3D5B97}"/>
                </a:ext>
              </a:extLst>
            </p:cNvPr>
            <p:cNvSpPr txBox="1">
              <a:spLocks noChangeAspect="1"/>
            </p:cNvSpPr>
            <p:nvPr/>
          </p:nvSpPr>
          <p:spPr>
            <a:xfrm>
              <a:off x="7113161" y="3865504"/>
              <a:ext cx="42870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Inspires Imagination &amp; Innovation</a:t>
              </a:r>
            </a:p>
          </p:txBody>
        </p:sp>
        <p:pic>
          <p:nvPicPr>
            <p:cNvPr id="4" name="Google Shape;98;p17">
              <a:extLst>
                <a:ext uri="{FF2B5EF4-FFF2-40B4-BE49-F238E27FC236}">
                  <a16:creationId xmlns:a16="http://schemas.microsoft.com/office/drawing/2014/main" id="{6F0CFFED-EE58-BE12-7740-C09E2B422DF0}"/>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l="4460" r="4460"/>
            <a:stretch/>
          </p:blipFill>
          <p:spPr>
            <a:xfrm>
              <a:off x="1170197" y="2649645"/>
              <a:ext cx="923648" cy="1005840"/>
            </a:xfrm>
            <a:prstGeom prst="rect">
              <a:avLst/>
            </a:prstGeom>
            <a:noFill/>
            <a:ln>
              <a:noFill/>
            </a:ln>
          </p:spPr>
        </p:pic>
        <p:sp>
          <p:nvSpPr>
            <p:cNvPr id="6" name="Google Shape;100;p17">
              <a:extLst>
                <a:ext uri="{FF2B5EF4-FFF2-40B4-BE49-F238E27FC236}">
                  <a16:creationId xmlns:a16="http://schemas.microsoft.com/office/drawing/2014/main" id="{A2790966-907C-B7A2-91C5-7768EEE7C198}"/>
                </a:ext>
              </a:extLst>
            </p:cNvPr>
            <p:cNvSpPr txBox="1">
              <a:spLocks noChangeAspect="1"/>
            </p:cNvSpPr>
            <p:nvPr/>
          </p:nvSpPr>
          <p:spPr>
            <a:xfrm>
              <a:off x="2183738" y="2901144"/>
              <a:ext cx="3528727"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Encourages Voice &amp; Choice</a:t>
              </a:r>
            </a:p>
          </p:txBody>
        </p:sp>
        <p:pic>
          <p:nvPicPr>
            <p:cNvPr id="7" name="Google Shape;98;p17">
              <a:extLst>
                <a:ext uri="{FF2B5EF4-FFF2-40B4-BE49-F238E27FC236}">
                  <a16:creationId xmlns:a16="http://schemas.microsoft.com/office/drawing/2014/main" id="{2760D9A2-9634-2738-9221-9F86BBDB6546}"/>
                </a:ext>
              </a:extLst>
            </p:cNvPr>
            <p:cNvPicPr preferRelativeResize="0">
              <a:picLocks noChangeAspect="1"/>
            </p:cNvPicPr>
            <p:nvPr/>
          </p:nvPicPr>
          <p:blipFill rotWithShape="1">
            <a:blip r:embed="rId6">
              <a:extLst>
                <a:ext uri="{28A0092B-C50C-407E-A947-70E740481C1C}">
                  <a14:useLocalDpi xmlns:a14="http://schemas.microsoft.com/office/drawing/2010/main" val="0"/>
                </a:ext>
              </a:extLst>
            </a:blip>
            <a:srcRect l="4585" r="4585"/>
            <a:stretch/>
          </p:blipFill>
          <p:spPr>
            <a:xfrm>
              <a:off x="1165326" y="3605479"/>
              <a:ext cx="923648" cy="1005840"/>
            </a:xfrm>
            <a:prstGeom prst="rect">
              <a:avLst/>
            </a:prstGeom>
            <a:noFill/>
            <a:ln>
              <a:noFill/>
            </a:ln>
          </p:spPr>
        </p:pic>
        <p:sp>
          <p:nvSpPr>
            <p:cNvPr id="8" name="Google Shape;100;p17">
              <a:extLst>
                <a:ext uri="{FF2B5EF4-FFF2-40B4-BE49-F238E27FC236}">
                  <a16:creationId xmlns:a16="http://schemas.microsoft.com/office/drawing/2014/main" id="{83CFFB15-404D-68E0-307D-676AC8A68FAC}"/>
                </a:ext>
              </a:extLst>
            </p:cNvPr>
            <p:cNvSpPr txBox="1">
              <a:spLocks noChangeAspect="1"/>
            </p:cNvSpPr>
            <p:nvPr/>
          </p:nvSpPr>
          <p:spPr>
            <a:xfrm>
              <a:off x="2255874" y="3865504"/>
              <a:ext cx="30156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Promotes Learner Agency</a:t>
              </a:r>
            </a:p>
          </p:txBody>
        </p:sp>
      </p:grpSp>
      <p:grpSp>
        <p:nvGrpSpPr>
          <p:cNvPr id="12" name="Group 11">
            <a:extLst>
              <a:ext uri="{FF2B5EF4-FFF2-40B4-BE49-F238E27FC236}">
                <a16:creationId xmlns:a16="http://schemas.microsoft.com/office/drawing/2014/main" id="{12B5CC62-610C-9810-E944-A01FADCD1C76}"/>
              </a:ext>
            </a:extLst>
          </p:cNvPr>
          <p:cNvGrpSpPr/>
          <p:nvPr/>
        </p:nvGrpSpPr>
        <p:grpSpPr>
          <a:xfrm>
            <a:off x="1739087" y="5080181"/>
            <a:ext cx="8794686" cy="1711266"/>
            <a:chOff x="2894866" y="4838751"/>
            <a:chExt cx="8794686" cy="1711266"/>
          </a:xfrm>
        </p:grpSpPr>
        <p:pic>
          <p:nvPicPr>
            <p:cNvPr id="1030" name="Picture 6">
              <a:extLst>
                <a:ext uri="{FF2B5EF4-FFF2-40B4-BE49-F238E27FC236}">
                  <a16:creationId xmlns:a16="http://schemas.microsoft.com/office/drawing/2014/main" id="{4342B07E-99E4-E543-0F80-6ED5526814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4866" y="4838751"/>
              <a:ext cx="1711266" cy="1711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3C7EA6-97F8-2388-EDEB-A437A68207E2}"/>
                </a:ext>
              </a:extLst>
            </p:cNvPr>
            <p:cNvSpPr txBox="1"/>
            <p:nvPr/>
          </p:nvSpPr>
          <p:spPr>
            <a:xfrm>
              <a:off x="4860145" y="5104810"/>
              <a:ext cx="6829407" cy="125438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9EC9"/>
                  </a:solidFill>
                  <a:effectLst/>
                  <a:uLnTx/>
                  <a:uFillTx/>
                  <a:latin typeface="Tahoma" panose="020B0604030504040204" pitchFamily="34" charset="0"/>
                  <a:ea typeface="DINOT" panose="020B0504020101020102" pitchFamily="34" charset="0"/>
                  <a:cs typeface="Times New Roman" panose="02020603050405020304" pitchFamily="18" charset="0"/>
                </a:rPr>
                <a:t>REFLECT</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about your skills, learning goals, and purpose</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6A4F"/>
                  </a:solidFill>
                  <a:effectLst/>
                  <a:uLnTx/>
                  <a:uFillTx/>
                  <a:latin typeface="Tahoma" panose="020B0604030504040204" pitchFamily="34" charset="0"/>
                  <a:ea typeface="DINOT" panose="020B0504020101020102" pitchFamily="34" charset="0"/>
                  <a:cs typeface="Times New Roman" panose="02020603050405020304" pitchFamily="18" charset="0"/>
                </a:rPr>
                <a:t>STRETCH</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knowledge and skills through active learning</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44546A"/>
                  </a:solidFill>
                  <a:effectLst/>
                  <a:uLnTx/>
                  <a:uFillTx/>
                  <a:latin typeface="Tahoma" panose="020B0604030504040204" pitchFamily="34" charset="0"/>
                  <a:ea typeface="DINOT" panose="020B0504020101020102" pitchFamily="34" charset="0"/>
                  <a:cs typeface="Times New Roman" panose="02020603050405020304" pitchFamily="18" charset="0"/>
                </a:rPr>
                <a:t>SHOWCASE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innovations and learning in a dynamic way</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32B04A"/>
                  </a:solidFill>
                  <a:effectLst/>
                  <a:uLnTx/>
                  <a:uFillTx/>
                  <a:latin typeface="Tahoma" panose="020B0604030504040204" pitchFamily="34" charset="0"/>
                  <a:ea typeface="DINOT" panose="020B0504020101020102" pitchFamily="34" charset="0"/>
                  <a:cs typeface="Times New Roman" panose="02020603050405020304" pitchFamily="18" charset="0"/>
                </a:rPr>
                <a:t>INNOVATE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and iterate solutions for real-world challenges</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p:txBody>
        </p:sp>
      </p:grpSp>
    </p:spTree>
    <p:extLst>
      <p:ext uri="{BB962C8B-B14F-4D97-AF65-F5344CB8AC3E}">
        <p14:creationId xmlns:p14="http://schemas.microsoft.com/office/powerpoint/2010/main" val="1900015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47478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Work-Based Learning</a:t>
            </a:r>
          </a:p>
        </p:txBody>
      </p:sp>
      <p:sp>
        <p:nvSpPr>
          <p:cNvPr id="25" name="TextBox 24">
            <a:extLst>
              <a:ext uri="{FF2B5EF4-FFF2-40B4-BE49-F238E27FC236}">
                <a16:creationId xmlns:a16="http://schemas.microsoft.com/office/drawing/2014/main" id="{994AE146-C1A6-CB2F-8EC6-9A272E727874}"/>
              </a:ext>
            </a:extLst>
          </p:cNvPr>
          <p:cNvSpPr txBox="1"/>
          <p:nvPr/>
        </p:nvSpPr>
        <p:spPr>
          <a:xfrm>
            <a:off x="6399891" y="1001046"/>
            <a:ext cx="4394434" cy="425758"/>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Standards of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High Quality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WBL:</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4" name="Group 43">
            <a:extLst>
              <a:ext uri="{FF2B5EF4-FFF2-40B4-BE49-F238E27FC236}">
                <a16:creationId xmlns:a16="http://schemas.microsoft.com/office/drawing/2014/main" id="{A833F832-9B03-1923-1E26-C10DF4FE83FB}"/>
              </a:ext>
            </a:extLst>
          </p:cNvPr>
          <p:cNvGrpSpPr/>
          <p:nvPr/>
        </p:nvGrpSpPr>
        <p:grpSpPr>
          <a:xfrm>
            <a:off x="395522" y="3384904"/>
            <a:ext cx="11572683" cy="3053538"/>
            <a:chOff x="309658" y="3288352"/>
            <a:chExt cx="11572683" cy="3053538"/>
          </a:xfrm>
        </p:grpSpPr>
        <p:grpSp>
          <p:nvGrpSpPr>
            <p:cNvPr id="36" name="Group 35">
              <a:extLst>
                <a:ext uri="{FF2B5EF4-FFF2-40B4-BE49-F238E27FC236}">
                  <a16:creationId xmlns:a16="http://schemas.microsoft.com/office/drawing/2014/main" id="{1B20F76D-4BCB-C813-FC6D-83D460B35BFB}"/>
                </a:ext>
              </a:extLst>
            </p:cNvPr>
            <p:cNvGrpSpPr/>
            <p:nvPr/>
          </p:nvGrpSpPr>
          <p:grpSpPr>
            <a:xfrm>
              <a:off x="309658" y="3288352"/>
              <a:ext cx="11572683" cy="2999525"/>
              <a:chOff x="309658" y="3389221"/>
              <a:chExt cx="11572683" cy="2999525"/>
            </a:xfrm>
          </p:grpSpPr>
          <p:sp>
            <p:nvSpPr>
              <p:cNvPr id="10" name="Google Shape;219;p3">
                <a:extLst>
                  <a:ext uri="{FF2B5EF4-FFF2-40B4-BE49-F238E27FC236}">
                    <a16:creationId xmlns:a16="http://schemas.microsoft.com/office/drawing/2014/main" id="{568D9D9E-2E41-B7CD-8FF2-8EEDF8D19DD7}"/>
                  </a:ext>
                </a:extLst>
              </p:cNvPr>
              <p:cNvSpPr/>
              <p:nvPr/>
            </p:nvSpPr>
            <p:spPr>
              <a:xfrm>
                <a:off x="309658" y="3390479"/>
                <a:ext cx="3730752" cy="936234"/>
              </a:xfrm>
              <a:prstGeom prst="rightArrow">
                <a:avLst>
                  <a:gd name="adj1" fmla="val 50000"/>
                  <a:gd name="adj2" fmla="val 50000"/>
                </a:avLst>
              </a:prstGeom>
              <a:solidFill>
                <a:srgbClr val="009EC9"/>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9EC9"/>
                  </a:solidFill>
                  <a:effectLst/>
                  <a:uLnTx/>
                  <a:uFillTx/>
                  <a:latin typeface="Calibri" panose="020F0502020204030204"/>
                  <a:ea typeface="+mn-ea"/>
                  <a:cs typeface="+mn-cs"/>
                </a:endParaRPr>
              </a:p>
            </p:txBody>
          </p:sp>
          <p:sp>
            <p:nvSpPr>
              <p:cNvPr id="11" name="Google Shape;220;p3">
                <a:extLst>
                  <a:ext uri="{FF2B5EF4-FFF2-40B4-BE49-F238E27FC236}">
                    <a16:creationId xmlns:a16="http://schemas.microsoft.com/office/drawing/2014/main" id="{A05BC4C5-30FD-3609-0746-E5262EA0BE8F}"/>
                  </a:ext>
                </a:extLst>
              </p:cNvPr>
              <p:cNvSpPr txBox="1">
                <a:spLocks noChangeAspect="1"/>
              </p:cNvSpPr>
              <p:nvPr/>
            </p:nvSpPr>
            <p:spPr>
              <a:xfrm>
                <a:off x="978482" y="3763299"/>
                <a:ext cx="2111854"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Awareness</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2" name="Google Shape;221;p3">
                <a:extLst>
                  <a:ext uri="{FF2B5EF4-FFF2-40B4-BE49-F238E27FC236}">
                    <a16:creationId xmlns:a16="http://schemas.microsoft.com/office/drawing/2014/main" id="{849D1A69-2385-393C-9796-D0DA7F27EE6C}"/>
                  </a:ext>
                </a:extLst>
              </p:cNvPr>
              <p:cNvSpPr/>
              <p:nvPr/>
            </p:nvSpPr>
            <p:spPr>
              <a:xfrm>
                <a:off x="309658" y="4102746"/>
                <a:ext cx="3319274" cy="2286000"/>
              </a:xfrm>
              <a:prstGeom prst="rect">
                <a:avLst/>
              </a:prstGeom>
              <a:solidFill>
                <a:sysClr val="window" lastClr="FFFFFF"/>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9EC9"/>
                  </a:solidFill>
                  <a:effectLst/>
                  <a:uLnTx/>
                  <a:uFillTx/>
                  <a:latin typeface="Calibri" panose="020F0502020204030204"/>
                  <a:ea typeface="+mn-ea"/>
                  <a:cs typeface="+mn-cs"/>
                </a:endParaRPr>
              </a:p>
            </p:txBody>
          </p:sp>
          <p:sp>
            <p:nvSpPr>
              <p:cNvPr id="13" name="Google Shape;222;p3">
                <a:extLst>
                  <a:ext uri="{FF2B5EF4-FFF2-40B4-BE49-F238E27FC236}">
                    <a16:creationId xmlns:a16="http://schemas.microsoft.com/office/drawing/2014/main" id="{EE521F2C-3D85-81A4-83DB-B1AB618D66D1}"/>
                  </a:ext>
                </a:extLst>
              </p:cNvPr>
              <p:cNvSpPr txBox="1">
                <a:spLocks noChangeAspect="1"/>
              </p:cNvSpPr>
              <p:nvPr/>
            </p:nvSpPr>
            <p:spPr>
              <a:xfrm>
                <a:off x="369773" y="4109607"/>
                <a:ext cx="3044082" cy="1055831"/>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Guest Speaker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Worksite Tour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Career Fair</a:t>
                </a:r>
                <a:endPar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Google Shape;223;p3">
                <a:extLst>
                  <a:ext uri="{FF2B5EF4-FFF2-40B4-BE49-F238E27FC236}">
                    <a16:creationId xmlns:a16="http://schemas.microsoft.com/office/drawing/2014/main" id="{3A1029FB-140C-AB3A-8F3A-8355FF7E4A64}"/>
                  </a:ext>
                </a:extLst>
              </p:cNvPr>
              <p:cNvSpPr/>
              <p:nvPr/>
            </p:nvSpPr>
            <p:spPr>
              <a:xfrm>
                <a:off x="4287899" y="3389221"/>
                <a:ext cx="3733261" cy="936234"/>
              </a:xfrm>
              <a:prstGeom prst="rightArrow">
                <a:avLst>
                  <a:gd name="adj1" fmla="val 50000"/>
                  <a:gd name="adj2" fmla="val 50000"/>
                </a:avLst>
              </a:prstGeom>
              <a:solidFill>
                <a:srgbClr val="B2D235"/>
              </a:solidFill>
              <a:ln w="25400" cap="flat" cmpd="sng">
                <a:solidFill>
                  <a:srgbClr val="B2D2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Google Shape;224;p3">
                <a:extLst>
                  <a:ext uri="{FF2B5EF4-FFF2-40B4-BE49-F238E27FC236}">
                    <a16:creationId xmlns:a16="http://schemas.microsoft.com/office/drawing/2014/main" id="{6A509699-6DD2-3512-00B6-17A269BF0FE6}"/>
                  </a:ext>
                </a:extLst>
              </p:cNvPr>
              <p:cNvSpPr txBox="1">
                <a:spLocks noChangeAspect="1"/>
              </p:cNvSpPr>
              <p:nvPr/>
            </p:nvSpPr>
            <p:spPr>
              <a:xfrm>
                <a:off x="4975674" y="3760490"/>
                <a:ext cx="2240652"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Exploration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6" name="Google Shape;225;p3">
                <a:extLst>
                  <a:ext uri="{FF2B5EF4-FFF2-40B4-BE49-F238E27FC236}">
                    <a16:creationId xmlns:a16="http://schemas.microsoft.com/office/drawing/2014/main" id="{2EBFF906-EB2A-8062-109C-343E63F8565D}"/>
                  </a:ext>
                </a:extLst>
              </p:cNvPr>
              <p:cNvSpPr/>
              <p:nvPr/>
            </p:nvSpPr>
            <p:spPr>
              <a:xfrm>
                <a:off x="4287899" y="4102746"/>
                <a:ext cx="3316004" cy="2286000"/>
              </a:xfrm>
              <a:prstGeom prst="rect">
                <a:avLst/>
              </a:prstGeom>
              <a:solidFill>
                <a:sysClr val="window" lastClr="FFFFFF"/>
              </a:solidFill>
              <a:ln w="25400" cap="flat" cmpd="sng">
                <a:solidFill>
                  <a:srgbClr val="B2D2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Google Shape;226;p3">
                <a:extLst>
                  <a:ext uri="{FF2B5EF4-FFF2-40B4-BE49-F238E27FC236}">
                    <a16:creationId xmlns:a16="http://schemas.microsoft.com/office/drawing/2014/main" id="{0CFDE54A-D74A-21DA-2849-27D434E3121C}"/>
                  </a:ext>
                </a:extLst>
              </p:cNvPr>
              <p:cNvSpPr txBox="1">
                <a:spLocks noChangeAspect="1"/>
              </p:cNvSpPr>
              <p:nvPr/>
            </p:nvSpPr>
            <p:spPr>
              <a:xfrm>
                <a:off x="4368040" y="4096563"/>
                <a:ext cx="3339994" cy="2240194"/>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Informational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Job Shadow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Mock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Resume coaching/review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Skills Workshop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Partner Engagement Project</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Google Shape;227;p3">
                <a:extLst>
                  <a:ext uri="{FF2B5EF4-FFF2-40B4-BE49-F238E27FC236}">
                    <a16:creationId xmlns:a16="http://schemas.microsoft.com/office/drawing/2014/main" id="{0B524809-4F0B-DC7A-B46B-C914ECEA2319}"/>
                  </a:ext>
                </a:extLst>
              </p:cNvPr>
              <p:cNvSpPr/>
              <p:nvPr/>
            </p:nvSpPr>
            <p:spPr>
              <a:xfrm>
                <a:off x="8151589" y="3389221"/>
                <a:ext cx="3730752" cy="936807"/>
              </a:xfrm>
              <a:prstGeom prst="rightArrow">
                <a:avLst>
                  <a:gd name="adj1" fmla="val 50000"/>
                  <a:gd name="adj2" fmla="val 50000"/>
                </a:avLst>
              </a:prstGeom>
              <a:solidFill>
                <a:srgbClr val="1E40AA"/>
              </a:solidFill>
              <a:ln w="25400" cap="flat" cmpd="sng">
                <a:solidFill>
                  <a:srgbClr val="1E40A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228;p3">
                <a:extLst>
                  <a:ext uri="{FF2B5EF4-FFF2-40B4-BE49-F238E27FC236}">
                    <a16:creationId xmlns:a16="http://schemas.microsoft.com/office/drawing/2014/main" id="{8A5740FF-9099-29BE-6D06-397625C32F84}"/>
                  </a:ext>
                </a:extLst>
              </p:cNvPr>
              <p:cNvSpPr txBox="1">
                <a:spLocks noChangeAspect="1"/>
              </p:cNvSpPr>
              <p:nvPr/>
            </p:nvSpPr>
            <p:spPr>
              <a:xfrm>
                <a:off x="8760500" y="3760490"/>
                <a:ext cx="2260317"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Preparation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32" name="Google Shape;229;p3">
                <a:extLst>
                  <a:ext uri="{FF2B5EF4-FFF2-40B4-BE49-F238E27FC236}">
                    <a16:creationId xmlns:a16="http://schemas.microsoft.com/office/drawing/2014/main" id="{05A102A5-82AE-6070-4DDC-84A4F7E0E77E}"/>
                  </a:ext>
                </a:extLst>
              </p:cNvPr>
              <p:cNvSpPr/>
              <p:nvPr/>
            </p:nvSpPr>
            <p:spPr>
              <a:xfrm>
                <a:off x="8151589" y="4102746"/>
                <a:ext cx="3319275" cy="2286000"/>
              </a:xfrm>
              <a:prstGeom prst="rect">
                <a:avLst/>
              </a:prstGeom>
              <a:solidFill>
                <a:sysClr val="window" lastClr="FFFFFF"/>
              </a:solidFill>
              <a:ln w="25400" cap="flat" cmpd="sng">
                <a:solidFill>
                  <a:srgbClr val="1E40A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230;p3">
                <a:extLst>
                  <a:ext uri="{FF2B5EF4-FFF2-40B4-BE49-F238E27FC236}">
                    <a16:creationId xmlns:a16="http://schemas.microsoft.com/office/drawing/2014/main" id="{E13FAA8A-B106-61CC-DE63-D0EFCECE516D}"/>
                  </a:ext>
                </a:extLst>
              </p:cNvPr>
              <p:cNvSpPr txBox="1">
                <a:spLocks noChangeAspect="1"/>
              </p:cNvSpPr>
              <p:nvPr/>
            </p:nvSpPr>
            <p:spPr>
              <a:xfrm>
                <a:off x="8242217" y="4115109"/>
                <a:ext cx="3296885" cy="2187122"/>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Internship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Mentored Industry Project</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Clinical Experience</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Apprenticeship/Youth Apprenticeship</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3" name="TextBox 42">
              <a:extLst>
                <a:ext uri="{FF2B5EF4-FFF2-40B4-BE49-F238E27FC236}">
                  <a16:creationId xmlns:a16="http://schemas.microsoft.com/office/drawing/2014/main" id="{27851CB2-89F5-9814-FB46-0FB34D4CB217}"/>
                </a:ext>
              </a:extLst>
            </p:cNvPr>
            <p:cNvSpPr txBox="1"/>
            <p:nvPr/>
          </p:nvSpPr>
          <p:spPr>
            <a:xfrm>
              <a:off x="8151589" y="5541671"/>
              <a:ext cx="331600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Students must complete 2 activities of 40+ hours or 1 activity of 80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Supervisor/mentor completes Future Ready </a:t>
              </a:r>
              <a:b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Skills Assessment.</a:t>
              </a:r>
            </a:p>
          </p:txBody>
        </p:sp>
      </p:grpSp>
      <p:sp>
        <p:nvSpPr>
          <p:cNvPr id="7" name="Slide Number Placeholder 4">
            <a:extLst>
              <a:ext uri="{FF2B5EF4-FFF2-40B4-BE49-F238E27FC236}">
                <a16:creationId xmlns:a16="http://schemas.microsoft.com/office/drawing/2014/main" id="{26E073E3-C514-6757-86DB-BFEE27EF210E}"/>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23" name="Group 22">
            <a:extLst>
              <a:ext uri="{FF2B5EF4-FFF2-40B4-BE49-F238E27FC236}">
                <a16:creationId xmlns:a16="http://schemas.microsoft.com/office/drawing/2014/main" id="{5A0BC193-8A3A-6D7E-066C-350B3C21038A}"/>
              </a:ext>
            </a:extLst>
          </p:cNvPr>
          <p:cNvGrpSpPr>
            <a:grpSpLocks noChangeAspect="1"/>
          </p:cNvGrpSpPr>
          <p:nvPr/>
        </p:nvGrpSpPr>
        <p:grpSpPr>
          <a:xfrm>
            <a:off x="7302190" y="1586493"/>
            <a:ext cx="3798394" cy="1635221"/>
            <a:chOff x="7702695" y="1158996"/>
            <a:chExt cx="2953602" cy="1271535"/>
          </a:xfrm>
        </p:grpSpPr>
        <p:grpSp>
          <p:nvGrpSpPr>
            <p:cNvPr id="19" name="Group 18">
              <a:extLst>
                <a:ext uri="{FF2B5EF4-FFF2-40B4-BE49-F238E27FC236}">
                  <a16:creationId xmlns:a16="http://schemas.microsoft.com/office/drawing/2014/main" id="{70662E6F-8A09-04FC-8021-7119AE23ED8F}"/>
                </a:ext>
              </a:extLst>
            </p:cNvPr>
            <p:cNvGrpSpPr/>
            <p:nvPr/>
          </p:nvGrpSpPr>
          <p:grpSpPr>
            <a:xfrm>
              <a:off x="7708034" y="1158996"/>
              <a:ext cx="1905711" cy="327946"/>
              <a:chOff x="7679430" y="1274815"/>
              <a:chExt cx="1905711" cy="327946"/>
            </a:xfrm>
          </p:grpSpPr>
          <p:sp>
            <p:nvSpPr>
              <p:cNvPr id="27" name="TextBox 26">
                <a:extLst>
                  <a:ext uri="{FF2B5EF4-FFF2-40B4-BE49-F238E27FC236}">
                    <a16:creationId xmlns:a16="http://schemas.microsoft.com/office/drawing/2014/main" id="{3B6D3C05-7AA2-36EA-F7A6-D3E815E79C6A}"/>
                  </a:ext>
                </a:extLst>
              </p:cNvPr>
              <p:cNvSpPr txBox="1"/>
              <p:nvPr/>
            </p:nvSpPr>
            <p:spPr>
              <a:xfrm>
                <a:off x="8074283" y="1274815"/>
                <a:ext cx="1510858"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Interaction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Graphic 37" descr="Checkmark with solid fill">
                <a:extLst>
                  <a:ext uri="{FF2B5EF4-FFF2-40B4-BE49-F238E27FC236}">
                    <a16:creationId xmlns:a16="http://schemas.microsoft.com/office/drawing/2014/main" id="{4CC1F4EB-B9AE-18D1-D7A8-A2F363B2A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9430" y="1306703"/>
                <a:ext cx="274320" cy="296058"/>
              </a:xfrm>
              <a:prstGeom prst="rect">
                <a:avLst/>
              </a:prstGeom>
            </p:spPr>
          </p:pic>
        </p:grpSp>
        <p:grpSp>
          <p:nvGrpSpPr>
            <p:cNvPr id="22" name="Group 21">
              <a:extLst>
                <a:ext uri="{FF2B5EF4-FFF2-40B4-BE49-F238E27FC236}">
                  <a16:creationId xmlns:a16="http://schemas.microsoft.com/office/drawing/2014/main" id="{EC6549ED-A8DE-7D54-A347-F9502BD32903}"/>
                </a:ext>
              </a:extLst>
            </p:cNvPr>
            <p:cNvGrpSpPr/>
            <p:nvPr/>
          </p:nvGrpSpPr>
          <p:grpSpPr>
            <a:xfrm>
              <a:off x="7702695" y="2125425"/>
              <a:ext cx="2250816" cy="305106"/>
              <a:chOff x="7618857" y="2412844"/>
              <a:chExt cx="2250816" cy="305106"/>
            </a:xfrm>
          </p:grpSpPr>
          <p:sp>
            <p:nvSpPr>
              <p:cNvPr id="28" name="TextBox 27">
                <a:extLst>
                  <a:ext uri="{FF2B5EF4-FFF2-40B4-BE49-F238E27FC236}">
                    <a16:creationId xmlns:a16="http://schemas.microsoft.com/office/drawing/2014/main" id="{B16B7829-044E-9406-299E-58D8332ED60F}"/>
                  </a:ext>
                </a:extLst>
              </p:cNvPr>
              <p:cNvSpPr txBox="1"/>
              <p:nvPr/>
            </p:nvSpPr>
            <p:spPr>
              <a:xfrm>
                <a:off x="8010563" y="2412844"/>
                <a:ext cx="1859110"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Outcome-Driven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Graphic 7" descr="Checkmark with solid fill">
                <a:extLst>
                  <a:ext uri="{FF2B5EF4-FFF2-40B4-BE49-F238E27FC236}">
                    <a16:creationId xmlns:a16="http://schemas.microsoft.com/office/drawing/2014/main" id="{11E64A17-141B-D39B-DA8A-0A753C488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8857" y="2421892"/>
                <a:ext cx="274320" cy="296058"/>
              </a:xfrm>
              <a:prstGeom prst="rect">
                <a:avLst/>
              </a:prstGeom>
            </p:spPr>
          </p:pic>
        </p:grpSp>
        <p:grpSp>
          <p:nvGrpSpPr>
            <p:cNvPr id="20" name="Group 19">
              <a:extLst>
                <a:ext uri="{FF2B5EF4-FFF2-40B4-BE49-F238E27FC236}">
                  <a16:creationId xmlns:a16="http://schemas.microsoft.com/office/drawing/2014/main" id="{243B5E9D-AC64-D797-1320-30D18C1625C4}"/>
                </a:ext>
              </a:extLst>
            </p:cNvPr>
            <p:cNvGrpSpPr/>
            <p:nvPr/>
          </p:nvGrpSpPr>
          <p:grpSpPr>
            <a:xfrm>
              <a:off x="7702695" y="1481140"/>
              <a:ext cx="2953602" cy="337731"/>
              <a:chOff x="7586907" y="1730992"/>
              <a:chExt cx="2953602" cy="337731"/>
            </a:xfrm>
          </p:grpSpPr>
          <p:sp>
            <p:nvSpPr>
              <p:cNvPr id="35" name="TextBox 34">
                <a:extLst>
                  <a:ext uri="{FF2B5EF4-FFF2-40B4-BE49-F238E27FC236}">
                    <a16:creationId xmlns:a16="http://schemas.microsoft.com/office/drawing/2014/main" id="{937586BC-94B8-3709-B604-986CD461FA5B}"/>
                  </a:ext>
                </a:extLst>
              </p:cNvPr>
              <p:cNvSpPr txBox="1"/>
              <p:nvPr/>
            </p:nvSpPr>
            <p:spPr>
              <a:xfrm>
                <a:off x="7962009" y="1730992"/>
                <a:ext cx="2578500"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Preparation &amp; Reflection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raphic 8" descr="Checkmark with solid fill">
                <a:extLst>
                  <a:ext uri="{FF2B5EF4-FFF2-40B4-BE49-F238E27FC236}">
                    <a16:creationId xmlns:a16="http://schemas.microsoft.com/office/drawing/2014/main" id="{4E09CCC1-0D78-90C9-143D-DE687790BF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907" y="1772665"/>
                <a:ext cx="274320" cy="296058"/>
              </a:xfrm>
              <a:prstGeom prst="rect">
                <a:avLst/>
              </a:prstGeom>
            </p:spPr>
          </p:pic>
        </p:grpSp>
        <p:grpSp>
          <p:nvGrpSpPr>
            <p:cNvPr id="21" name="Group 20">
              <a:extLst>
                <a:ext uri="{FF2B5EF4-FFF2-40B4-BE49-F238E27FC236}">
                  <a16:creationId xmlns:a16="http://schemas.microsoft.com/office/drawing/2014/main" id="{01AC91C6-0EBC-6F2A-4D66-6AD73DD85942}"/>
                </a:ext>
              </a:extLst>
            </p:cNvPr>
            <p:cNvGrpSpPr/>
            <p:nvPr/>
          </p:nvGrpSpPr>
          <p:grpSpPr>
            <a:xfrm>
              <a:off x="7702695" y="1803283"/>
              <a:ext cx="2784031" cy="310520"/>
              <a:chOff x="7628940" y="2066384"/>
              <a:chExt cx="2784031" cy="310520"/>
            </a:xfrm>
          </p:grpSpPr>
          <p:sp>
            <p:nvSpPr>
              <p:cNvPr id="29" name="TextBox 28">
                <a:extLst>
                  <a:ext uri="{FF2B5EF4-FFF2-40B4-BE49-F238E27FC236}">
                    <a16:creationId xmlns:a16="http://schemas.microsoft.com/office/drawing/2014/main" id="{DFBE927B-070D-1D54-6A77-B4148928BA25}"/>
                  </a:ext>
                </a:extLst>
              </p:cNvPr>
              <p:cNvSpPr txBox="1"/>
              <p:nvPr/>
            </p:nvSpPr>
            <p:spPr>
              <a:xfrm>
                <a:off x="8000895" y="2066384"/>
                <a:ext cx="2412076"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Classroom-Connected</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8" name="Graphic 17" descr="Checkmark with solid fill">
                <a:extLst>
                  <a:ext uri="{FF2B5EF4-FFF2-40B4-BE49-F238E27FC236}">
                    <a16:creationId xmlns:a16="http://schemas.microsoft.com/office/drawing/2014/main" id="{1C54466A-7198-B8CD-183A-10D5189480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8940" y="2080846"/>
                <a:ext cx="274320" cy="296058"/>
              </a:xfrm>
              <a:prstGeom prst="rect">
                <a:avLst/>
              </a:prstGeom>
            </p:spPr>
          </p:pic>
        </p:grpSp>
      </p:grpSp>
      <p:pic>
        <p:nvPicPr>
          <p:cNvPr id="3" name="Picture 2" descr="A group of people sitting in chairs&#10;&#10;Description automatically generated">
            <a:extLst>
              <a:ext uri="{FF2B5EF4-FFF2-40B4-BE49-F238E27FC236}">
                <a16:creationId xmlns:a16="http://schemas.microsoft.com/office/drawing/2014/main" id="{E7157BA5-55BA-4B8A-1477-D929C8384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1032" y="1515524"/>
            <a:ext cx="1942995" cy="1832084"/>
          </a:xfrm>
          <a:prstGeom prst="ellipse">
            <a:avLst/>
          </a:prstGeom>
          <a:ln w="76200">
            <a:solidFill>
              <a:srgbClr val="3C3882"/>
            </a:solidFill>
          </a:ln>
          <a:effectLst/>
        </p:spPr>
      </p:pic>
    </p:spTree>
    <p:extLst>
      <p:ext uri="{BB962C8B-B14F-4D97-AF65-F5344CB8AC3E}">
        <p14:creationId xmlns:p14="http://schemas.microsoft.com/office/powerpoint/2010/main" val="2911104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679259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 Driven WBL</a:t>
            </a:r>
          </a:p>
        </p:txBody>
      </p:sp>
      <p:grpSp>
        <p:nvGrpSpPr>
          <p:cNvPr id="3" name="Group 2">
            <a:extLst>
              <a:ext uri="{FF2B5EF4-FFF2-40B4-BE49-F238E27FC236}">
                <a16:creationId xmlns:a16="http://schemas.microsoft.com/office/drawing/2014/main" id="{5E2AAE75-B7CA-BB99-E3D7-94A3CAFC8C88}"/>
              </a:ext>
            </a:extLst>
          </p:cNvPr>
          <p:cNvGrpSpPr>
            <a:grpSpLocks noChangeAspect="1"/>
          </p:cNvGrpSpPr>
          <p:nvPr/>
        </p:nvGrpSpPr>
        <p:grpSpPr>
          <a:xfrm>
            <a:off x="4941995" y="843517"/>
            <a:ext cx="6754229" cy="4653943"/>
            <a:chOff x="4607139" y="-476964"/>
            <a:chExt cx="7515570" cy="5178540"/>
          </a:xfrm>
        </p:grpSpPr>
        <p:grpSp>
          <p:nvGrpSpPr>
            <p:cNvPr id="4" name="Group 3">
              <a:extLst>
                <a:ext uri="{FF2B5EF4-FFF2-40B4-BE49-F238E27FC236}">
                  <a16:creationId xmlns:a16="http://schemas.microsoft.com/office/drawing/2014/main" id="{26EFC573-11AE-2C63-F71B-DCB13171370F}"/>
                </a:ext>
              </a:extLst>
            </p:cNvPr>
            <p:cNvGrpSpPr/>
            <p:nvPr/>
          </p:nvGrpSpPr>
          <p:grpSpPr>
            <a:xfrm>
              <a:off x="5067273" y="-476964"/>
              <a:ext cx="6713298" cy="4707634"/>
              <a:chOff x="2312150" y="-478278"/>
              <a:chExt cx="7712866" cy="4878041"/>
            </a:xfrm>
          </p:grpSpPr>
          <p:pic>
            <p:nvPicPr>
              <p:cNvPr id="8" name="Google Shape;318;p5">
                <a:extLst>
                  <a:ext uri="{FF2B5EF4-FFF2-40B4-BE49-F238E27FC236}">
                    <a16:creationId xmlns:a16="http://schemas.microsoft.com/office/drawing/2014/main" id="{C0B71D55-12D4-6DFD-8E0D-6A03E7EB07EA}"/>
                  </a:ext>
                </a:extLst>
              </p:cNvPr>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12150" y="2505168"/>
                <a:ext cx="2286002" cy="1894595"/>
              </a:xfrm>
              <a:prstGeom prst="rect">
                <a:avLst/>
              </a:prstGeom>
              <a:solidFill>
                <a:sysClr val="window" lastClr="FFFFFF"/>
              </a:solidFill>
              <a:ln>
                <a:noFill/>
              </a:ln>
            </p:spPr>
          </p:pic>
          <p:pic>
            <p:nvPicPr>
              <p:cNvPr id="9" name="Google Shape;319;p5">
                <a:extLst>
                  <a:ext uri="{FF2B5EF4-FFF2-40B4-BE49-F238E27FC236}">
                    <a16:creationId xmlns:a16="http://schemas.microsoft.com/office/drawing/2014/main" id="{1755E737-FCE3-3816-FFB6-E9505FE95949}"/>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65136" y="1239750"/>
                <a:ext cx="2017720" cy="2066357"/>
              </a:xfrm>
              <a:prstGeom prst="rect">
                <a:avLst/>
              </a:prstGeom>
              <a:solidFill>
                <a:sysClr val="window" lastClr="FFFFFF"/>
              </a:solidFill>
              <a:ln>
                <a:noFill/>
              </a:ln>
            </p:spPr>
          </p:pic>
          <p:pic>
            <p:nvPicPr>
              <p:cNvPr id="10" name="Google Shape;320;p5">
                <a:extLst>
                  <a:ext uri="{FF2B5EF4-FFF2-40B4-BE49-F238E27FC236}">
                    <a16:creationId xmlns:a16="http://schemas.microsoft.com/office/drawing/2014/main" id="{F145249F-54DC-6136-8E9B-44927BF56FB2}"/>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39016" y="-478278"/>
                <a:ext cx="2286000" cy="1992267"/>
              </a:xfrm>
              <a:prstGeom prst="rect">
                <a:avLst/>
              </a:prstGeom>
              <a:noFill/>
              <a:ln>
                <a:noFill/>
              </a:ln>
            </p:spPr>
          </p:pic>
        </p:grpSp>
        <p:sp>
          <p:nvSpPr>
            <p:cNvPr id="5" name="Google Shape;321;p5">
              <a:extLst>
                <a:ext uri="{FF2B5EF4-FFF2-40B4-BE49-F238E27FC236}">
                  <a16:creationId xmlns:a16="http://schemas.microsoft.com/office/drawing/2014/main" id="{6E4E2FB3-C4A6-EEDA-904B-61672DEE2160}"/>
                </a:ext>
              </a:extLst>
            </p:cNvPr>
            <p:cNvSpPr txBox="1">
              <a:spLocks noChangeAspect="1"/>
            </p:cNvSpPr>
            <p:nvPr/>
          </p:nvSpPr>
          <p:spPr>
            <a:xfrm>
              <a:off x="4607139" y="4153670"/>
              <a:ext cx="2711480" cy="54790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Aspirations</a:t>
              </a:r>
              <a:endParaRPr kumimoji="0" sz="2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Google Shape;322;p5">
              <a:extLst>
                <a:ext uri="{FF2B5EF4-FFF2-40B4-BE49-F238E27FC236}">
                  <a16:creationId xmlns:a16="http://schemas.microsoft.com/office/drawing/2014/main" id="{18C884C7-EE8D-ECC8-FEDA-56856CD8EB51}"/>
                </a:ext>
              </a:extLst>
            </p:cNvPr>
            <p:cNvSpPr txBox="1">
              <a:spLocks noChangeAspect="1"/>
            </p:cNvSpPr>
            <p:nvPr/>
          </p:nvSpPr>
          <p:spPr>
            <a:xfrm>
              <a:off x="7733482" y="3129495"/>
              <a:ext cx="1227551" cy="54790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Skills</a:t>
              </a:r>
              <a:endParaRPr kumimoji="0" sz="2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Google Shape;323;p5">
              <a:extLst>
                <a:ext uri="{FF2B5EF4-FFF2-40B4-BE49-F238E27FC236}">
                  <a16:creationId xmlns:a16="http://schemas.microsoft.com/office/drawing/2014/main" id="{3D6240EF-9564-26A1-265B-5D9E44DD3CD5}"/>
                </a:ext>
              </a:extLst>
            </p:cNvPr>
            <p:cNvSpPr txBox="1">
              <a:spLocks noChangeAspect="1"/>
            </p:cNvSpPr>
            <p:nvPr/>
          </p:nvSpPr>
          <p:spPr>
            <a:xfrm>
              <a:off x="9448693" y="1380342"/>
              <a:ext cx="2674016" cy="54790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Connections</a:t>
              </a:r>
              <a:endParaRPr kumimoji="0" sz="2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27A24BD0-068C-7457-CC26-02F4E3FF0A70}"/>
              </a:ext>
            </a:extLst>
          </p:cNvPr>
          <p:cNvGrpSpPr/>
          <p:nvPr/>
        </p:nvGrpSpPr>
        <p:grpSpPr>
          <a:xfrm>
            <a:off x="0" y="2040218"/>
            <a:ext cx="4941995" cy="4805991"/>
            <a:chOff x="352910" y="1889726"/>
            <a:chExt cx="4941995" cy="4805991"/>
          </a:xfrm>
        </p:grpSpPr>
        <p:sp>
          <p:nvSpPr>
            <p:cNvPr id="12" name="Title 1">
              <a:extLst>
                <a:ext uri="{FF2B5EF4-FFF2-40B4-BE49-F238E27FC236}">
                  <a16:creationId xmlns:a16="http://schemas.microsoft.com/office/drawing/2014/main" id="{DD747C11-C4F2-FAA7-134C-136F1ED2803F}"/>
                </a:ext>
              </a:extLst>
            </p:cNvPr>
            <p:cNvSpPr txBox="1">
              <a:spLocks/>
            </p:cNvSpPr>
            <p:nvPr/>
          </p:nvSpPr>
          <p:spPr>
            <a:xfrm>
              <a:off x="352910" y="1889726"/>
              <a:ext cx="4777567"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Students Discover</a:t>
              </a:r>
              <a:b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Careers of Interest</a:t>
              </a:r>
            </a:p>
          </p:txBody>
        </p:sp>
        <p:grpSp>
          <p:nvGrpSpPr>
            <p:cNvPr id="13" name="Group 12">
              <a:extLst>
                <a:ext uri="{FF2B5EF4-FFF2-40B4-BE49-F238E27FC236}">
                  <a16:creationId xmlns:a16="http://schemas.microsoft.com/office/drawing/2014/main" id="{B80F527D-5268-6A4E-BA4D-CBA09441764A}"/>
                </a:ext>
              </a:extLst>
            </p:cNvPr>
            <p:cNvGrpSpPr/>
            <p:nvPr/>
          </p:nvGrpSpPr>
          <p:grpSpPr>
            <a:xfrm>
              <a:off x="517338" y="2723501"/>
              <a:ext cx="4777567" cy="3972216"/>
              <a:chOff x="217134" y="2660606"/>
              <a:chExt cx="4777567" cy="3972216"/>
            </a:xfrm>
          </p:grpSpPr>
          <p:grpSp>
            <p:nvGrpSpPr>
              <p:cNvPr id="14" name="Group 13">
                <a:extLst>
                  <a:ext uri="{FF2B5EF4-FFF2-40B4-BE49-F238E27FC236}">
                    <a16:creationId xmlns:a16="http://schemas.microsoft.com/office/drawing/2014/main" id="{D6771C82-5FD7-2166-68A6-86283F0D7940}"/>
                  </a:ext>
                </a:extLst>
              </p:cNvPr>
              <p:cNvGrpSpPr/>
              <p:nvPr/>
            </p:nvGrpSpPr>
            <p:grpSpPr>
              <a:xfrm>
                <a:off x="217134" y="3288733"/>
                <a:ext cx="4777567" cy="3344089"/>
                <a:chOff x="730622" y="3464099"/>
                <a:chExt cx="3990060" cy="2988261"/>
              </a:xfrm>
            </p:grpSpPr>
            <p:sp>
              <p:nvSpPr>
                <p:cNvPr id="18" name="Title 1">
                  <a:extLst>
                    <a:ext uri="{FF2B5EF4-FFF2-40B4-BE49-F238E27FC236}">
                      <a16:creationId xmlns:a16="http://schemas.microsoft.com/office/drawing/2014/main" id="{4CE4160D-BBA0-BEDB-9445-29AB96ED1D59}"/>
                    </a:ext>
                  </a:extLst>
                </p:cNvPr>
                <p:cNvSpPr txBox="1">
                  <a:spLocks/>
                </p:cNvSpPr>
                <p:nvPr/>
              </p:nvSpPr>
              <p:spPr>
                <a:xfrm>
                  <a:off x="730622" y="3464099"/>
                  <a:ext cx="3990060"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Make a plan to achieve</a:t>
                  </a:r>
                  <a:br>
                    <a:rPr kumimoji="0" lang="en-US" sz="20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their goals</a:t>
                  </a:r>
                </a:p>
              </p:txBody>
            </p:sp>
            <p:sp>
              <p:nvSpPr>
                <p:cNvPr id="19" name="Title 1">
                  <a:extLst>
                    <a:ext uri="{FF2B5EF4-FFF2-40B4-BE49-F238E27FC236}">
                      <a16:creationId xmlns:a16="http://schemas.microsoft.com/office/drawing/2014/main" id="{23D32922-3971-2AE2-4373-99583E042A4E}"/>
                    </a:ext>
                  </a:extLst>
                </p:cNvPr>
                <p:cNvSpPr txBox="1">
                  <a:spLocks/>
                </p:cNvSpPr>
                <p:nvPr/>
              </p:nvSpPr>
              <p:spPr>
                <a:xfrm>
                  <a:off x="730622" y="4592637"/>
                  <a:ext cx="3990060" cy="731829"/>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Develop professional skills </a:t>
                  </a:r>
                  <a:br>
                    <a:rPr kumimoji="0" lang="en-US" sz="20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and monitor their growth</a:t>
                  </a:r>
                </a:p>
              </p:txBody>
            </p:sp>
            <p:sp>
              <p:nvSpPr>
                <p:cNvPr id="20" name="Title 1">
                  <a:extLst>
                    <a:ext uri="{FF2B5EF4-FFF2-40B4-BE49-F238E27FC236}">
                      <a16:creationId xmlns:a16="http://schemas.microsoft.com/office/drawing/2014/main" id="{7F1AEA62-AF6E-AB5A-C096-3B1F0997A083}"/>
                    </a:ext>
                  </a:extLst>
                </p:cNvPr>
                <p:cNvSpPr txBox="1">
                  <a:spLocks/>
                </p:cNvSpPr>
                <p:nvPr/>
              </p:nvSpPr>
              <p:spPr>
                <a:xfrm>
                  <a:off x="730623" y="5645526"/>
                  <a:ext cx="3990059" cy="80683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Build meaningful connections </a:t>
                  </a:r>
                  <a:br>
                    <a:rPr kumimoji="0" lang="en-US" sz="20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with employer partners</a:t>
                  </a:r>
                </a:p>
              </p:txBody>
            </p:sp>
          </p:grpSp>
          <p:sp>
            <p:nvSpPr>
              <p:cNvPr id="15" name="Arrow: Right 14">
                <a:extLst>
                  <a:ext uri="{FF2B5EF4-FFF2-40B4-BE49-F238E27FC236}">
                    <a16:creationId xmlns:a16="http://schemas.microsoft.com/office/drawing/2014/main" id="{8E6041B5-042C-A1D3-B5BD-AB9B3F1CEF35}"/>
                  </a:ext>
                </a:extLst>
              </p:cNvPr>
              <p:cNvSpPr/>
              <p:nvPr/>
            </p:nvSpPr>
            <p:spPr>
              <a:xfrm rot="5400000">
                <a:off x="2157894" y="2661748"/>
                <a:ext cx="554477" cy="552193"/>
              </a:xfrm>
              <a:prstGeom prst="rightArrow">
                <a:avLst/>
              </a:prstGeom>
              <a:solidFill>
                <a:srgbClr val="3C3882"/>
              </a:solidFill>
              <a:ln>
                <a:solidFill>
                  <a:srgbClr val="3C3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D74CF5C1-6282-65BD-3437-82C4B3C82266}"/>
                  </a:ext>
                </a:extLst>
              </p:cNvPr>
              <p:cNvSpPr/>
              <p:nvPr/>
            </p:nvSpPr>
            <p:spPr>
              <a:xfrm rot="5400000">
                <a:off x="2164253" y="3998317"/>
                <a:ext cx="554477" cy="552193"/>
              </a:xfrm>
              <a:prstGeom prst="rightArrow">
                <a:avLst/>
              </a:prstGeom>
              <a:solidFill>
                <a:srgbClr val="3C3882"/>
              </a:solidFill>
              <a:ln>
                <a:solidFill>
                  <a:srgbClr val="3C3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0ACFA5BE-EB45-3634-A965-7C86C5C35C54}"/>
                  </a:ext>
                </a:extLst>
              </p:cNvPr>
              <p:cNvSpPr/>
              <p:nvPr/>
            </p:nvSpPr>
            <p:spPr>
              <a:xfrm rot="5400000">
                <a:off x="2164252" y="5254572"/>
                <a:ext cx="554477" cy="552193"/>
              </a:xfrm>
              <a:prstGeom prst="rightArrow">
                <a:avLst/>
              </a:prstGeom>
              <a:solidFill>
                <a:srgbClr val="3C3882"/>
              </a:solidFill>
              <a:ln>
                <a:solidFill>
                  <a:srgbClr val="3C3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 name="Slide Number Placeholder 4">
            <a:extLst>
              <a:ext uri="{FF2B5EF4-FFF2-40B4-BE49-F238E27FC236}">
                <a16:creationId xmlns:a16="http://schemas.microsoft.com/office/drawing/2014/main" id="{A1A47A55-D2CF-7FE2-8F08-04BCB297682A}"/>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2" name="TextBox 21">
            <a:extLst>
              <a:ext uri="{FF2B5EF4-FFF2-40B4-BE49-F238E27FC236}">
                <a16:creationId xmlns:a16="http://schemas.microsoft.com/office/drawing/2014/main" id="{F2292FB8-4C22-2D2D-BEC5-E3A99C811B08}"/>
              </a:ext>
            </a:extLst>
          </p:cNvPr>
          <p:cNvSpPr txBox="1"/>
          <p:nvPr/>
        </p:nvSpPr>
        <p:spPr>
          <a:xfrm>
            <a:off x="7751634" y="5358526"/>
            <a:ext cx="40250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Employees seek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key</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transferable</a:t>
            </a:r>
            <a:r>
              <a:rPr kumimoji="0" lang="en-US" sz="1600" b="0"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skills</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NAF, we call them </a:t>
            </a:r>
            <a:r>
              <a:rPr kumimoji="0" lang="en-US" sz="1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Future Ready Skills</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27" name="Connector: Elbow 26">
            <a:extLst>
              <a:ext uri="{FF2B5EF4-FFF2-40B4-BE49-F238E27FC236}">
                <a16:creationId xmlns:a16="http://schemas.microsoft.com/office/drawing/2014/main" id="{B87494CE-A3AF-7F08-C956-DBCF37B302AA}"/>
              </a:ext>
            </a:extLst>
          </p:cNvPr>
          <p:cNvCxnSpPr>
            <a:cxnSpLocks/>
          </p:cNvCxnSpPr>
          <p:nvPr/>
        </p:nvCxnSpPr>
        <p:spPr>
          <a:xfrm rot="16200000" flipH="1">
            <a:off x="8292061" y="4804698"/>
            <a:ext cx="603738" cy="435127"/>
          </a:xfrm>
          <a:prstGeom prst="bentConnector3">
            <a:avLst/>
          </a:prstGeom>
          <a:ln w="28575">
            <a:solidFill>
              <a:srgbClr val="876AB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12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12535" y="-129528"/>
            <a:ext cx="358570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NAFTrack </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112535" y="812400"/>
            <a:ext cx="4022384"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Certification</a:t>
            </a:r>
          </a:p>
        </p:txBody>
      </p:sp>
      <p:sp>
        <p:nvSpPr>
          <p:cNvPr id="3" name="TextBox 2">
            <a:extLst>
              <a:ext uri="{FF2B5EF4-FFF2-40B4-BE49-F238E27FC236}">
                <a16:creationId xmlns:a16="http://schemas.microsoft.com/office/drawing/2014/main" id="{D326EDF7-6B68-81DA-8DF7-95C1B92E61FB}"/>
              </a:ext>
            </a:extLst>
          </p:cNvPr>
          <p:cNvSpPr txBox="1"/>
          <p:nvPr/>
        </p:nvSpPr>
        <p:spPr>
          <a:xfrm>
            <a:off x="3546241" y="1599700"/>
            <a:ext cx="7540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Track </a:t>
            </a:r>
            <a:r>
              <a:rPr kumimoji="0" lang="en-US" sz="2000" b="1" i="0" u="none" strike="noStrike" kern="1200" cap="none" spc="0" normalizeH="0" baseline="0" noProof="0" dirty="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rPr>
              <a:t>Certification</a:t>
            </a: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is an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employability credential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that serves as NAF’s seal of college and career readiness.</a:t>
            </a:r>
          </a:p>
        </p:txBody>
      </p:sp>
      <p:pic>
        <p:nvPicPr>
          <p:cNvPr id="8" name="Picture 7" descr="A close-up of a sign&#10;&#10;Description automatically generated">
            <a:extLst>
              <a:ext uri="{FF2B5EF4-FFF2-40B4-BE49-F238E27FC236}">
                <a16:creationId xmlns:a16="http://schemas.microsoft.com/office/drawing/2014/main" id="{3B541526-78A9-DCDD-8E2F-FDD3425FB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35701"/>
            <a:ext cx="12192000" cy="2613158"/>
          </a:xfrm>
          <a:prstGeom prst="rect">
            <a:avLst/>
          </a:prstGeom>
        </p:spPr>
      </p:pic>
      <p:sp>
        <p:nvSpPr>
          <p:cNvPr id="5" name="TextBox 4">
            <a:extLst>
              <a:ext uri="{FF2B5EF4-FFF2-40B4-BE49-F238E27FC236}">
                <a16:creationId xmlns:a16="http://schemas.microsoft.com/office/drawing/2014/main" id="{CE55705A-A4F9-F3E2-FE62-1623A0AF6EDB}"/>
              </a:ext>
            </a:extLst>
          </p:cNvPr>
          <p:cNvSpPr txBox="1"/>
          <p:nvPr/>
        </p:nvSpPr>
        <p:spPr>
          <a:xfrm>
            <a:off x="5339150" y="2512046"/>
            <a:ext cx="6422790" cy="1560940"/>
          </a:xfrm>
          <a:prstGeom prst="rect">
            <a:avLst/>
          </a:prstGeom>
          <a:noFill/>
        </p:spPr>
        <p:txBody>
          <a:bodyPr wrap="square">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earn </a:t>
            </a:r>
            <a:r>
              <a:rPr kumimoji="0" lang="en-US" sz="18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18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Track </a:t>
            </a:r>
            <a:r>
              <a:rPr kumimoji="0" lang="en-US" sz="1800" b="1" i="0" u="none" strike="noStrike" kern="1200" cap="none" spc="0" normalizeH="0" baseline="0" noProof="0" dirty="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rPr>
              <a:t>Certification</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students must:</a:t>
            </a:r>
          </a:p>
          <a:p>
            <a:pPr marL="342900" marR="0" lvl="0" indent="-342900" algn="l" defTabSz="914400" rtl="0" eaLnBrk="1" fontAlgn="auto" latinLnBrk="0" hangingPunct="1">
              <a:lnSpc>
                <a:spcPct val="108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 at least three Work-Based Learning activities across Career Awareness, Exploration, and Preparation.</a:t>
            </a:r>
          </a:p>
          <a:p>
            <a:pPr marL="342900" marR="0" lvl="0" indent="-342900" algn="l" defTabSz="914400" rtl="0" eaLnBrk="1" fontAlgn="auto" latinLnBrk="0" hangingPunct="1">
              <a:lnSpc>
                <a:spcPct val="108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Demonstrate mastery of six Future Ready Skills, employer validated completing Future Ready Skills Assessment.</a:t>
            </a:r>
          </a:p>
        </p:txBody>
      </p:sp>
      <p:sp>
        <p:nvSpPr>
          <p:cNvPr id="4" name="Slide Number Placeholder 4">
            <a:extLst>
              <a:ext uri="{FF2B5EF4-FFF2-40B4-BE49-F238E27FC236}">
                <a16:creationId xmlns:a16="http://schemas.microsoft.com/office/drawing/2014/main" id="{6053BD4E-C9CC-D6F8-C29E-CC0E2664476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37520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a:extLst>
            <a:ext uri="{FF2B5EF4-FFF2-40B4-BE49-F238E27FC236}">
              <a16:creationId xmlns:a16="http://schemas.microsoft.com/office/drawing/2014/main" id="{EE398933-FA6E-BE14-8437-4A30EB9734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C4A545-B734-E1F3-019F-774BEA7A3564}"/>
              </a:ext>
            </a:extLst>
          </p:cNvPr>
          <p:cNvSpPr txBox="1"/>
          <p:nvPr/>
        </p:nvSpPr>
        <p:spPr>
          <a:xfrm>
            <a:off x="5959012" y="3807070"/>
            <a:ext cx="58599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Innovation &amp; Products</a:t>
            </a:r>
          </a:p>
        </p:txBody>
      </p:sp>
      <p:sp>
        <p:nvSpPr>
          <p:cNvPr id="5" name="TextBox 4">
            <a:extLst>
              <a:ext uri="{FF2B5EF4-FFF2-40B4-BE49-F238E27FC236}">
                <a16:creationId xmlns:a16="http://schemas.microsoft.com/office/drawing/2014/main" id="{C2BB6226-5A64-4309-7A77-5C6E91ED5057}"/>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Tech-Enabled Impact</a:t>
            </a:r>
          </a:p>
        </p:txBody>
      </p:sp>
    </p:spTree>
    <p:extLst>
      <p:ext uri="{BB962C8B-B14F-4D97-AF65-F5344CB8AC3E}">
        <p14:creationId xmlns:p14="http://schemas.microsoft.com/office/powerpoint/2010/main" val="192470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21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Introductions</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0624" b="10624"/>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6" name="TextBox 1">
            <a:extLst>
              <a:ext uri="{FF2B5EF4-FFF2-40B4-BE49-F238E27FC236}">
                <a16:creationId xmlns:a16="http://schemas.microsoft.com/office/drawing/2014/main" id="{6F12A3E0-8CA7-A2A3-27AD-4B9E83AAF38F}"/>
              </a:ext>
            </a:extLst>
          </p:cNvPr>
          <p:cNvGraphicFramePr/>
          <p:nvPr>
            <p:extLst>
              <p:ext uri="{D42A27DB-BD31-4B8C-83A1-F6EECF244321}">
                <p14:modId xmlns:p14="http://schemas.microsoft.com/office/powerpoint/2010/main" val="1135826350"/>
              </p:ext>
            </p:extLst>
          </p:nvPr>
        </p:nvGraphicFramePr>
        <p:xfrm>
          <a:off x="7110264" y="1333918"/>
          <a:ext cx="4896977" cy="4665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7737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 Driven WBL</a:t>
            </a:r>
          </a:p>
        </p:txBody>
      </p:sp>
      <p:sp>
        <p:nvSpPr>
          <p:cNvPr id="47" name="Title 1">
            <a:extLst>
              <a:ext uri="{FF2B5EF4-FFF2-40B4-BE49-F238E27FC236}">
                <a16:creationId xmlns:a16="http://schemas.microsoft.com/office/drawing/2014/main" id="{601A6FCF-6757-9B55-25F9-30A3441B7151}"/>
              </a:ext>
            </a:extLst>
          </p:cNvPr>
          <p:cNvSpPr txBox="1">
            <a:spLocks/>
          </p:cNvSpPr>
          <p:nvPr/>
        </p:nvSpPr>
        <p:spPr>
          <a:xfrm>
            <a:off x="214504" y="978967"/>
            <a:ext cx="3512581"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 Tools</a:t>
            </a:r>
          </a:p>
        </p:txBody>
      </p:sp>
      <p:grpSp>
        <p:nvGrpSpPr>
          <p:cNvPr id="32" name="Group 31">
            <a:extLst>
              <a:ext uri="{FF2B5EF4-FFF2-40B4-BE49-F238E27FC236}">
                <a16:creationId xmlns:a16="http://schemas.microsoft.com/office/drawing/2014/main" id="{E301C0BF-7818-FBBE-D3CA-DB5C0D6FD30A}"/>
              </a:ext>
            </a:extLst>
          </p:cNvPr>
          <p:cNvGrpSpPr/>
          <p:nvPr/>
        </p:nvGrpSpPr>
        <p:grpSpPr>
          <a:xfrm>
            <a:off x="8570170" y="3429000"/>
            <a:ext cx="3585372" cy="3262879"/>
            <a:chOff x="7835530" y="3153874"/>
            <a:chExt cx="3745576" cy="3539389"/>
          </a:xfrm>
        </p:grpSpPr>
        <p:sp>
          <p:nvSpPr>
            <p:cNvPr id="6" name="Oval 5">
              <a:extLst>
                <a:ext uri="{FF2B5EF4-FFF2-40B4-BE49-F238E27FC236}">
                  <a16:creationId xmlns:a16="http://schemas.microsoft.com/office/drawing/2014/main" id="{171F818C-3A5A-D071-3D3E-840FCFD0EF34}"/>
                </a:ext>
              </a:extLst>
            </p:cNvPr>
            <p:cNvSpPr/>
            <p:nvPr/>
          </p:nvSpPr>
          <p:spPr>
            <a:xfrm>
              <a:off x="7835530" y="3153874"/>
              <a:ext cx="3515836" cy="3539389"/>
            </a:xfrm>
            <a:prstGeom prst="ellipse">
              <a:avLst/>
            </a:prstGeom>
            <a:solidFill>
              <a:srgbClr val="3C3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Google Shape;321;p5">
              <a:extLst>
                <a:ext uri="{FF2B5EF4-FFF2-40B4-BE49-F238E27FC236}">
                  <a16:creationId xmlns:a16="http://schemas.microsoft.com/office/drawing/2014/main" id="{EAD6AF65-45A4-5A3A-EF59-D72CA1728E9C}"/>
                </a:ext>
              </a:extLst>
            </p:cNvPr>
            <p:cNvSpPr txBox="1">
              <a:spLocks noChangeAspect="1"/>
            </p:cNvSpPr>
            <p:nvPr/>
          </p:nvSpPr>
          <p:spPr>
            <a:xfrm rot="579568">
              <a:off x="7870232" y="3563127"/>
              <a:ext cx="3710874" cy="22701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Student </a:t>
              </a:r>
              <a:b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b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Reflection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Capture student feedback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View quantitative and qualitative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Analyze data - dashboard or report export feature</a:t>
              </a:r>
            </a:p>
          </p:txBody>
        </p:sp>
      </p:grpSp>
      <p:grpSp>
        <p:nvGrpSpPr>
          <p:cNvPr id="33" name="Group 32">
            <a:extLst>
              <a:ext uri="{FF2B5EF4-FFF2-40B4-BE49-F238E27FC236}">
                <a16:creationId xmlns:a16="http://schemas.microsoft.com/office/drawing/2014/main" id="{BFA91DF5-3F43-4C3F-D52C-0681ACB8D578}"/>
              </a:ext>
            </a:extLst>
          </p:cNvPr>
          <p:cNvGrpSpPr/>
          <p:nvPr/>
        </p:nvGrpSpPr>
        <p:grpSpPr>
          <a:xfrm rot="568406">
            <a:off x="5872399" y="978129"/>
            <a:ext cx="3484885" cy="3171267"/>
            <a:chOff x="8752009" y="593195"/>
            <a:chExt cx="3398899" cy="2974695"/>
          </a:xfrm>
        </p:grpSpPr>
        <p:sp>
          <p:nvSpPr>
            <p:cNvPr id="7" name="Oval 6">
              <a:extLst>
                <a:ext uri="{FF2B5EF4-FFF2-40B4-BE49-F238E27FC236}">
                  <a16:creationId xmlns:a16="http://schemas.microsoft.com/office/drawing/2014/main" id="{B94369D5-333A-5241-FEB6-A591B5CAAF34}"/>
                </a:ext>
              </a:extLst>
            </p:cNvPr>
            <p:cNvSpPr/>
            <p:nvPr/>
          </p:nvSpPr>
          <p:spPr>
            <a:xfrm>
              <a:off x="8752009" y="593195"/>
              <a:ext cx="3195413" cy="2974695"/>
            </a:xfrm>
            <a:prstGeom prst="ellipse">
              <a:avLst/>
            </a:prstGeom>
            <a:solidFill>
              <a:srgbClr val="876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1F9A60-2836-4CC6-B822-146797911A14}"/>
                </a:ext>
              </a:extLst>
            </p:cNvPr>
            <p:cNvSpPr txBox="1"/>
            <p:nvPr/>
          </p:nvSpPr>
          <p:spPr>
            <a:xfrm rot="75787">
              <a:off x="8852504" y="932542"/>
              <a:ext cx="3298404" cy="2136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Tracker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Log WBL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Record student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Track AB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Analyze data to measure</a:t>
              </a:r>
              <a:b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b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impact &amp; equity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Export reports, graphs, &amp; tables</a:t>
              </a:r>
            </a:p>
          </p:txBody>
        </p:sp>
      </p:grpSp>
      <p:grpSp>
        <p:nvGrpSpPr>
          <p:cNvPr id="14" name="Group 13">
            <a:extLst>
              <a:ext uri="{FF2B5EF4-FFF2-40B4-BE49-F238E27FC236}">
                <a16:creationId xmlns:a16="http://schemas.microsoft.com/office/drawing/2014/main" id="{470FA57D-8DC8-94A5-F7F8-67BB7F667A9F}"/>
              </a:ext>
            </a:extLst>
          </p:cNvPr>
          <p:cNvGrpSpPr>
            <a:grpSpLocks noChangeAspect="1"/>
          </p:cNvGrpSpPr>
          <p:nvPr/>
        </p:nvGrpSpPr>
        <p:grpSpPr>
          <a:xfrm>
            <a:off x="788187" y="3943451"/>
            <a:ext cx="1496547" cy="557392"/>
            <a:chOff x="747509" y="5190937"/>
            <a:chExt cx="1869203" cy="696189"/>
          </a:xfrm>
        </p:grpSpPr>
        <p:sp>
          <p:nvSpPr>
            <p:cNvPr id="11" name="Title 1">
              <a:extLst>
                <a:ext uri="{FF2B5EF4-FFF2-40B4-BE49-F238E27FC236}">
                  <a16:creationId xmlns:a16="http://schemas.microsoft.com/office/drawing/2014/main" id="{89B56409-90D3-4A12-1B1F-A2AD034F2F58}"/>
                </a:ext>
              </a:extLst>
            </p:cNvPr>
            <p:cNvSpPr txBox="1">
              <a:spLocks/>
            </p:cNvSpPr>
            <p:nvPr/>
          </p:nvSpPr>
          <p:spPr>
            <a:xfrm>
              <a:off x="1099317" y="5190937"/>
              <a:ext cx="151739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Support</a:t>
              </a:r>
            </a:p>
          </p:txBody>
        </p:sp>
        <p:pic>
          <p:nvPicPr>
            <p:cNvPr id="13" name="Graphic 12" descr="Help outline">
              <a:extLst>
                <a:ext uri="{FF2B5EF4-FFF2-40B4-BE49-F238E27FC236}">
                  <a16:creationId xmlns:a16="http://schemas.microsoft.com/office/drawing/2014/main" id="{D18F93F5-3196-B741-C6A1-721FCB75F2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509" y="5225999"/>
              <a:ext cx="585677" cy="585678"/>
            </a:xfrm>
            <a:prstGeom prst="rect">
              <a:avLst/>
            </a:prstGeom>
          </p:spPr>
        </p:pic>
      </p:grpSp>
      <p:grpSp>
        <p:nvGrpSpPr>
          <p:cNvPr id="2" name="Group 1">
            <a:extLst>
              <a:ext uri="{FF2B5EF4-FFF2-40B4-BE49-F238E27FC236}">
                <a16:creationId xmlns:a16="http://schemas.microsoft.com/office/drawing/2014/main" id="{A33DB0A1-FDC0-AE8F-AB70-DB07EE265A1E}"/>
              </a:ext>
            </a:extLst>
          </p:cNvPr>
          <p:cNvGrpSpPr/>
          <p:nvPr/>
        </p:nvGrpSpPr>
        <p:grpSpPr>
          <a:xfrm>
            <a:off x="-55834" y="1600497"/>
            <a:ext cx="5191487" cy="2965801"/>
            <a:chOff x="-55834" y="1600497"/>
            <a:chExt cx="5191487" cy="2965801"/>
          </a:xfrm>
        </p:grpSpPr>
        <p:pic>
          <p:nvPicPr>
            <p:cNvPr id="1026" name="Picture 2">
              <a:extLst>
                <a:ext uri="{FF2B5EF4-FFF2-40B4-BE49-F238E27FC236}">
                  <a16:creationId xmlns:a16="http://schemas.microsoft.com/office/drawing/2014/main" id="{815352B0-7378-8215-2104-778089A8A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99" y="1600497"/>
              <a:ext cx="3146697" cy="177563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D48595E-601F-C581-01CB-09C5F22E8976}"/>
                </a:ext>
              </a:extLst>
            </p:cNvPr>
            <p:cNvGrpSpPr/>
            <p:nvPr/>
          </p:nvGrpSpPr>
          <p:grpSpPr>
            <a:xfrm>
              <a:off x="-55834" y="2918464"/>
              <a:ext cx="5191487" cy="1647834"/>
              <a:chOff x="-55834" y="2918464"/>
              <a:chExt cx="5191487" cy="1647834"/>
            </a:xfrm>
          </p:grpSpPr>
          <p:grpSp>
            <p:nvGrpSpPr>
              <p:cNvPr id="15" name="Group 14">
                <a:extLst>
                  <a:ext uri="{FF2B5EF4-FFF2-40B4-BE49-F238E27FC236}">
                    <a16:creationId xmlns:a16="http://schemas.microsoft.com/office/drawing/2014/main" id="{4256802D-2583-9F6A-05C7-BCD9FBF38BC0}"/>
                  </a:ext>
                </a:extLst>
              </p:cNvPr>
              <p:cNvGrpSpPr/>
              <p:nvPr/>
            </p:nvGrpSpPr>
            <p:grpSpPr>
              <a:xfrm>
                <a:off x="-55834" y="3247262"/>
                <a:ext cx="5191487" cy="1319036"/>
                <a:chOff x="-31328" y="4502864"/>
                <a:chExt cx="5191487" cy="1319036"/>
              </a:xfrm>
            </p:grpSpPr>
            <p:sp>
              <p:nvSpPr>
                <p:cNvPr id="60" name="Title 1">
                  <a:extLst>
                    <a:ext uri="{FF2B5EF4-FFF2-40B4-BE49-F238E27FC236}">
                      <a16:creationId xmlns:a16="http://schemas.microsoft.com/office/drawing/2014/main" id="{FB923DD4-B952-7C4B-A4AC-0F1E5CE46881}"/>
                    </a:ext>
                  </a:extLst>
                </p:cNvPr>
                <p:cNvSpPr txBox="1">
                  <a:spLocks/>
                </p:cNvSpPr>
                <p:nvPr/>
              </p:nvSpPr>
              <p:spPr>
                <a:xfrm>
                  <a:off x="-31328" y="4533878"/>
                  <a:ext cx="1436399"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876AB8"/>
                      </a:solidFill>
                      <a:effectLst/>
                      <a:uLnTx/>
                      <a:uFillTx/>
                      <a:latin typeface="DINOT-Black" panose="020B0A04020101010102" pitchFamily="34" charset="0"/>
                      <a:ea typeface="Tahoma" panose="020B0604030504040204" pitchFamily="34" charset="0"/>
                      <a:cs typeface="DINOT-Black" panose="020B0A04020101010102" pitchFamily="34" charset="0"/>
                    </a:rPr>
                    <a:t>WBL Tracker</a:t>
                  </a:r>
                </a:p>
              </p:txBody>
            </p:sp>
            <p:sp>
              <p:nvSpPr>
                <p:cNvPr id="9" name="Title 1">
                  <a:extLst>
                    <a:ext uri="{FF2B5EF4-FFF2-40B4-BE49-F238E27FC236}">
                      <a16:creationId xmlns:a16="http://schemas.microsoft.com/office/drawing/2014/main" id="{8E322900-8446-057C-80F9-6BD6D796DAB4}"/>
                    </a:ext>
                  </a:extLst>
                </p:cNvPr>
                <p:cNvSpPr txBox="1">
                  <a:spLocks/>
                </p:cNvSpPr>
                <p:nvPr/>
              </p:nvSpPr>
              <p:spPr>
                <a:xfrm>
                  <a:off x="2424435" y="5125711"/>
                  <a:ext cx="1515878"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Resources</a:t>
                  </a:r>
                </a:p>
              </p:txBody>
            </p:sp>
            <p:sp>
              <p:nvSpPr>
                <p:cNvPr id="10" name="Title 1">
                  <a:extLst>
                    <a:ext uri="{FF2B5EF4-FFF2-40B4-BE49-F238E27FC236}">
                      <a16:creationId xmlns:a16="http://schemas.microsoft.com/office/drawing/2014/main" id="{C4BDE7F2-804C-E2AD-8458-4B94CBF88EA8}"/>
                    </a:ext>
                  </a:extLst>
                </p:cNvPr>
                <p:cNvSpPr txBox="1">
                  <a:spLocks/>
                </p:cNvSpPr>
                <p:nvPr/>
              </p:nvSpPr>
              <p:spPr>
                <a:xfrm>
                  <a:off x="3128956" y="4502864"/>
                  <a:ext cx="2031203"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WBL Skills </a:t>
                  </a:r>
                  <a:b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b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Feedback Survey</a:t>
                  </a:r>
                </a:p>
              </p:txBody>
            </p:sp>
          </p:grpSp>
          <p:sp>
            <p:nvSpPr>
              <p:cNvPr id="17" name="Arrow: Down 16">
                <a:extLst>
                  <a:ext uri="{FF2B5EF4-FFF2-40B4-BE49-F238E27FC236}">
                    <a16:creationId xmlns:a16="http://schemas.microsoft.com/office/drawing/2014/main" id="{B3A58C6E-4D0D-E121-0271-02614CEC0238}"/>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312F9822-6EDA-30AE-04E2-8AAC6780BD33}"/>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6630FD44-BA8A-B101-408A-6BC3F3DF9527}"/>
                  </a:ext>
                </a:extLst>
              </p:cNvPr>
              <p:cNvSpPr/>
              <p:nvPr/>
            </p:nvSpPr>
            <p:spPr>
              <a:xfrm rot="19863182">
                <a:off x="2630277" y="2934848"/>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B148E385-FA1C-02EA-C6A2-59FCB846CCC3}"/>
                  </a:ext>
                </a:extLst>
              </p:cNvPr>
              <p:cNvSpPr/>
              <p:nvPr/>
            </p:nvSpPr>
            <p:spPr>
              <a:xfrm rot="1705481">
                <a:off x="1839205" y="2951520"/>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E0B940F7-0E62-AF39-5D8E-3B18ACCA814C}"/>
              </a:ext>
            </a:extLst>
          </p:cNvPr>
          <p:cNvGrpSpPr/>
          <p:nvPr/>
        </p:nvGrpSpPr>
        <p:grpSpPr>
          <a:xfrm>
            <a:off x="2193145" y="4626002"/>
            <a:ext cx="5673402" cy="2015324"/>
            <a:chOff x="1687847" y="4619067"/>
            <a:chExt cx="5673402" cy="2015324"/>
          </a:xfrm>
        </p:grpSpPr>
        <p:pic>
          <p:nvPicPr>
            <p:cNvPr id="8" name="Picture 8">
              <a:extLst>
                <a:ext uri="{FF2B5EF4-FFF2-40B4-BE49-F238E27FC236}">
                  <a16:creationId xmlns:a16="http://schemas.microsoft.com/office/drawing/2014/main" id="{F9586376-3156-8204-E875-AA10E1C5110D}"/>
                </a:ext>
              </a:extLst>
            </p:cNvPr>
            <p:cNvPicPr>
              <a:picLocks noChangeAspect="1"/>
            </p:cNvPicPr>
            <p:nvPr/>
          </p:nvPicPr>
          <p:blipFill>
            <a:blip r:embed="rId6"/>
            <a:stretch>
              <a:fillRect/>
            </a:stretch>
          </p:blipFill>
          <p:spPr>
            <a:xfrm>
              <a:off x="3478807" y="4619067"/>
              <a:ext cx="3067561" cy="809456"/>
            </a:xfrm>
            <a:prstGeom prst="rect">
              <a:avLst/>
            </a:prstGeom>
            <a:noFill/>
            <a:ln cap="flat">
              <a:noFill/>
            </a:ln>
          </p:spPr>
        </p:pic>
        <p:grpSp>
          <p:nvGrpSpPr>
            <p:cNvPr id="23" name="Group 22">
              <a:extLst>
                <a:ext uri="{FF2B5EF4-FFF2-40B4-BE49-F238E27FC236}">
                  <a16:creationId xmlns:a16="http://schemas.microsoft.com/office/drawing/2014/main" id="{83085E24-DF9C-948F-1C5A-DCEABE834D9C}"/>
                </a:ext>
              </a:extLst>
            </p:cNvPr>
            <p:cNvGrpSpPr/>
            <p:nvPr/>
          </p:nvGrpSpPr>
          <p:grpSpPr>
            <a:xfrm>
              <a:off x="1687847" y="5181608"/>
              <a:ext cx="5673402" cy="1452783"/>
              <a:chOff x="-537749" y="2837027"/>
              <a:chExt cx="5673402" cy="1452783"/>
            </a:xfrm>
          </p:grpSpPr>
          <p:grpSp>
            <p:nvGrpSpPr>
              <p:cNvPr id="24" name="Group 23">
                <a:extLst>
                  <a:ext uri="{FF2B5EF4-FFF2-40B4-BE49-F238E27FC236}">
                    <a16:creationId xmlns:a16="http://schemas.microsoft.com/office/drawing/2014/main" id="{564F984C-0F59-A861-FE08-DF1BA204FE09}"/>
                  </a:ext>
                </a:extLst>
              </p:cNvPr>
              <p:cNvGrpSpPr/>
              <p:nvPr/>
            </p:nvGrpSpPr>
            <p:grpSpPr>
              <a:xfrm>
                <a:off x="-537749" y="3247262"/>
                <a:ext cx="5673402" cy="1042548"/>
                <a:chOff x="-513243" y="4502864"/>
                <a:chExt cx="5673402" cy="1042548"/>
              </a:xfrm>
            </p:grpSpPr>
            <p:sp>
              <p:nvSpPr>
                <p:cNvPr id="29" name="Title 1">
                  <a:extLst>
                    <a:ext uri="{FF2B5EF4-FFF2-40B4-BE49-F238E27FC236}">
                      <a16:creationId xmlns:a16="http://schemas.microsoft.com/office/drawing/2014/main" id="{4A493D30-8D11-5623-7A68-BF04E521E897}"/>
                    </a:ext>
                  </a:extLst>
                </p:cNvPr>
                <p:cNvSpPr txBox="1">
                  <a:spLocks/>
                </p:cNvSpPr>
                <p:nvPr/>
              </p:nvSpPr>
              <p:spPr>
                <a:xfrm>
                  <a:off x="-513243" y="4533878"/>
                  <a:ext cx="191831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C3882"/>
                      </a:solidFill>
                      <a:effectLst/>
                      <a:uLnTx/>
                      <a:uFillTx/>
                      <a:latin typeface="DINOT-Black" panose="020B0A04020101010102" pitchFamily="34" charset="0"/>
                      <a:ea typeface="Tahoma" panose="020B0604030504040204" pitchFamily="34" charset="0"/>
                      <a:cs typeface="DINOT-Black" panose="020B0A04020101010102" pitchFamily="34" charset="0"/>
                    </a:rPr>
                    <a:t>WBL Student Reflection Form</a:t>
                  </a:r>
                </a:p>
              </p:txBody>
            </p:sp>
            <p:sp>
              <p:nvSpPr>
                <p:cNvPr id="30" name="Title 1">
                  <a:extLst>
                    <a:ext uri="{FF2B5EF4-FFF2-40B4-BE49-F238E27FC236}">
                      <a16:creationId xmlns:a16="http://schemas.microsoft.com/office/drawing/2014/main" id="{B6C46FBA-F580-8BA6-8D95-67B35FA3A664}"/>
                    </a:ext>
                  </a:extLst>
                </p:cNvPr>
                <p:cNvSpPr txBox="1">
                  <a:spLocks/>
                </p:cNvSpPr>
                <p:nvPr/>
              </p:nvSpPr>
              <p:spPr>
                <a:xfrm>
                  <a:off x="1689197" y="5151447"/>
                  <a:ext cx="1515878" cy="3939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Internships</a:t>
                  </a:r>
                </a:p>
              </p:txBody>
            </p:sp>
            <p:sp>
              <p:nvSpPr>
                <p:cNvPr id="31" name="Title 1">
                  <a:extLst>
                    <a:ext uri="{FF2B5EF4-FFF2-40B4-BE49-F238E27FC236}">
                      <a16:creationId xmlns:a16="http://schemas.microsoft.com/office/drawing/2014/main" id="{2C1D78C2-895C-669D-A6C1-4465D24C5754}"/>
                    </a:ext>
                  </a:extLst>
                </p:cNvPr>
                <p:cNvSpPr txBox="1">
                  <a:spLocks/>
                </p:cNvSpPr>
                <p:nvPr/>
              </p:nvSpPr>
              <p:spPr>
                <a:xfrm>
                  <a:off x="3128956" y="4502864"/>
                  <a:ext cx="2031203" cy="696189"/>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Future Ready Skills Assessment</a:t>
                  </a:r>
                </a:p>
              </p:txBody>
            </p:sp>
          </p:grpSp>
          <p:sp>
            <p:nvSpPr>
              <p:cNvPr id="25" name="Arrow: Down 24">
                <a:extLst>
                  <a:ext uri="{FF2B5EF4-FFF2-40B4-BE49-F238E27FC236}">
                    <a16:creationId xmlns:a16="http://schemas.microsoft.com/office/drawing/2014/main" id="{1D37B7A3-8910-F14F-3D65-504E65DA0F83}"/>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60BE0A26-A18C-48D1-0F67-F9E6224C8F39}"/>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8B64B82C-62F1-3CA8-87C9-2A740F8F781A}"/>
                  </a:ext>
                </a:extLst>
              </p:cNvPr>
              <p:cNvSpPr/>
              <p:nvPr/>
            </p:nvSpPr>
            <p:spPr>
              <a:xfrm>
                <a:off x="2373262" y="2837027"/>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Slide Number Placeholder 4">
            <a:extLst>
              <a:ext uri="{FF2B5EF4-FFF2-40B4-BE49-F238E27FC236}">
                <a16:creationId xmlns:a16="http://schemas.microsoft.com/office/drawing/2014/main" id="{FFF31DEF-2684-E8F5-C5A3-CA4BD4C2A725}"/>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913719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7" name="Group 1056">
            <a:extLst>
              <a:ext uri="{FF2B5EF4-FFF2-40B4-BE49-F238E27FC236}">
                <a16:creationId xmlns:a16="http://schemas.microsoft.com/office/drawing/2014/main" id="{211470F5-1F8B-EB05-8989-19660E349A24}"/>
              </a:ext>
            </a:extLst>
          </p:cNvPr>
          <p:cNvGrpSpPr/>
          <p:nvPr/>
        </p:nvGrpSpPr>
        <p:grpSpPr>
          <a:xfrm>
            <a:off x="1083307" y="890920"/>
            <a:ext cx="10805826" cy="5769254"/>
            <a:chOff x="1803219" y="540508"/>
            <a:chExt cx="10805826" cy="5769254"/>
          </a:xfrm>
        </p:grpSpPr>
        <p:pic>
          <p:nvPicPr>
            <p:cNvPr id="1056" name="Picture 1055">
              <a:extLst>
                <a:ext uri="{FF2B5EF4-FFF2-40B4-BE49-F238E27FC236}">
                  <a16:creationId xmlns:a16="http://schemas.microsoft.com/office/drawing/2014/main" id="{141792EA-37AE-C3E4-4E05-888176A57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064" y="4140589"/>
              <a:ext cx="5853981" cy="1314485"/>
            </a:xfrm>
            <a:prstGeom prst="rect">
              <a:avLst/>
            </a:prstGeom>
            <a:noFill/>
            <a:extLst>
              <a:ext uri="{909E8E84-426E-40DD-AFC4-6F175D3DCCD1}">
                <a14:hiddenFill xmlns:a14="http://schemas.microsoft.com/office/drawing/2010/main">
                  <a:solidFill>
                    <a:srgbClr val="FFFFFF"/>
                  </a:solidFill>
                </a14:hiddenFill>
              </a:ext>
            </a:extLst>
          </p:spPr>
        </p:pic>
        <p:sp>
          <p:nvSpPr>
            <p:cNvPr id="1054" name="TextBox 1053">
              <a:extLst>
                <a:ext uri="{FF2B5EF4-FFF2-40B4-BE49-F238E27FC236}">
                  <a16:creationId xmlns:a16="http://schemas.microsoft.com/office/drawing/2014/main" id="{A9490C76-8430-7F6E-0C3B-F1D74A703CB1}"/>
                </a:ext>
              </a:extLst>
            </p:cNvPr>
            <p:cNvSpPr txBox="1"/>
            <p:nvPr/>
          </p:nvSpPr>
          <p:spPr>
            <a:xfrm>
              <a:off x="1803219" y="4912200"/>
              <a:ext cx="10118093" cy="13975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KnoPro</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US" sz="1600" b="1" i="0" u="none" strike="noStrike" kern="1200" cap="none" spc="0" normalizeH="0" baseline="0" noProof="0" dirty="0" err="1">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orporate</a:t>
              </a:r>
              <a:r>
                <a:rPr kumimoji="0" lang="en-US" sz="16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partners: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Sponsor or co-create Industry Challenges for students.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Engage their staff as mentors and judges in collaboration with NAF.</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Build positive brand associations with students and gain insights from their projects.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Sponsor or create daily </a:t>
              </a:r>
              <a:r>
                <a:rPr kumimoji="0" lang="en-US" sz="1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Skillbuilders</a:t>
              </a: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—10-minute activities that help students develop a diverse skillset.</a:t>
              </a:r>
            </a:p>
          </p:txBody>
        </p:sp>
        <p:pic>
          <p:nvPicPr>
            <p:cNvPr id="1055" name="Online Media 4" title="KnoPro">
              <a:hlinkClick r:id="" action="ppaction://media"/>
              <a:extLst>
                <a:ext uri="{FF2B5EF4-FFF2-40B4-BE49-F238E27FC236}">
                  <a16:creationId xmlns:a16="http://schemas.microsoft.com/office/drawing/2014/main" id="{D863609C-B738-735E-0515-F5427D2DAA21}"/>
                </a:ext>
              </a:extLst>
            </p:cNvPr>
            <p:cNvPicPr>
              <a:picLocks noRot="1" noChangeAspect="1"/>
            </p:cNvPicPr>
            <p:nvPr>
              <a:videoFile r:link="rId1"/>
            </p:nvPr>
          </p:nvPicPr>
          <p:blipFill>
            <a:blip r:embed="rId6"/>
            <a:stretch>
              <a:fillRect/>
            </a:stretch>
          </p:blipFill>
          <p:spPr>
            <a:xfrm>
              <a:off x="11318639" y="540508"/>
              <a:ext cx="1290406" cy="882267"/>
            </a:xfrm>
            <a:prstGeom prst="rect">
              <a:avLst/>
            </a:prstGeom>
          </p:spPr>
        </p:pic>
        <p:sp>
          <p:nvSpPr>
            <p:cNvPr id="1053" name="btfpBulletedList568374">
              <a:extLst>
                <a:ext uri="{FF2B5EF4-FFF2-40B4-BE49-F238E27FC236}">
                  <a16:creationId xmlns:a16="http://schemas.microsoft.com/office/drawing/2014/main" id="{7B768F2B-D32A-1F4C-8EDF-A5AF9CDB8A99}"/>
                </a:ext>
              </a:extLst>
            </p:cNvPr>
            <p:cNvSpPr/>
            <p:nvPr/>
          </p:nvSpPr>
          <p:spPr>
            <a:xfrm>
              <a:off x="4273340" y="1228816"/>
              <a:ext cx="8283021" cy="2714013"/>
            </a:xfrm>
            <a:prstGeom prst="rect">
              <a:avLst/>
            </a:prstGeom>
          </p:spPr>
          <p:txBody>
            <a:bodyPr wrap="square">
              <a:spAutoFit/>
            </a:bodyPr>
            <a:lstStyle/>
            <a:p>
              <a:pPr marL="0" marR="0" lvl="0" indent="0" algn="l" defTabSz="914400" rtl="0" eaLnBrk="1" fontAlgn="base" latinLnBrk="0" hangingPunct="1">
                <a:lnSpc>
                  <a:spcPct val="108000"/>
                </a:lnSpc>
                <a:spcBef>
                  <a:spcPts val="0"/>
                </a:spcBef>
                <a:spcAft>
                  <a:spcPts val="0"/>
                </a:spcAft>
                <a:buClr>
                  <a:srgbClr val="32B04A"/>
                </a:buClr>
                <a:buSzPct val="100000"/>
                <a:buFontTx/>
                <a:buNone/>
                <a:tabLst>
                  <a:tab pos="457200" algn="l"/>
                </a:tabLst>
                <a:defRPr/>
              </a:pP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KnoPro</a:t>
              </a:r>
              <a:r>
                <a:rPr kumimoji="0" lang="en-US" sz="2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is an interactive, user-friendly platform.</a:t>
              </a:r>
            </a:p>
            <a:p>
              <a:pPr marL="0" marR="0" lvl="0" indent="0" algn="l" defTabSz="914400" rtl="0" eaLnBrk="1" fontAlgn="base" latinLnBrk="0" hangingPunct="1">
                <a:lnSpc>
                  <a:spcPct val="108000"/>
                </a:lnSpc>
                <a:spcBef>
                  <a:spcPts val="0"/>
                </a:spcBef>
                <a:spcAft>
                  <a:spcPts val="0"/>
                </a:spcAft>
                <a:buClr>
                  <a:srgbClr val="32B04A"/>
                </a:buClr>
                <a:buSzPct val="100000"/>
                <a:buFontTx/>
                <a:buNone/>
                <a:tabLst>
                  <a:tab pos="457200" algn="l"/>
                </a:tabLst>
                <a:defRPr/>
              </a:pPr>
              <a:endParaRPr kumimoji="0" lang="en-US" sz="9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endParaRP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Real-world, multi-sector projects where students learn to: </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Draft plans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a:t>
              </a:r>
              <a:r>
                <a:rPr kumimoji="0" lang="en-US" sz="1600" b="0" i="0" u="none" strike="noStrike" kern="1200" cap="none" spc="0" normalizeH="0" baseline="0" noProof="0" dirty="0" err="1">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uild</a:t>
              </a: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prototypes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Pitch products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Benefit from mentorship to expand their professional networks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Build in-demand skills for resumes or college applications</a:t>
              </a: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Digital content and media support for students, educators, and industry partners.</a:t>
              </a: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Cash prizes and promotional opportunities for winning participants.</a:t>
              </a:r>
            </a:p>
          </p:txBody>
        </p:sp>
      </p:grpSp>
      <p:sp>
        <p:nvSpPr>
          <p:cNvPr id="1061" name="TextBox 1060">
            <a:extLst>
              <a:ext uri="{FF2B5EF4-FFF2-40B4-BE49-F238E27FC236}">
                <a16:creationId xmlns:a16="http://schemas.microsoft.com/office/drawing/2014/main" id="{F439CD6F-CFA1-E29E-1B70-23FC72516AE3}"/>
              </a:ext>
            </a:extLst>
          </p:cNvPr>
          <p:cNvSpPr txBox="1"/>
          <p:nvPr/>
        </p:nvSpPr>
        <p:spPr>
          <a:xfrm>
            <a:off x="9753600" y="480703"/>
            <a:ext cx="23587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A4F"/>
                </a:solidFill>
                <a:effectLst/>
                <a:uLnTx/>
                <a:uFillTx/>
                <a:latin typeface="DINOT-Bold" panose="020B0804020101020102" pitchFamily="34" charset="0"/>
                <a:ea typeface="Times New Roman" panose="02020603050405020304" pitchFamily="18" charset="0"/>
                <a:cs typeface="DINOT-Bold" panose="020B0804020101020102" pitchFamily="34" charset="0"/>
                <a:hlinkClick r:id="rId7"/>
              </a:rPr>
              <a:t>https://www.knopro.org/</a:t>
            </a:r>
            <a:endParaRPr kumimoji="0" lang="en-US" sz="14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p:txBody>
      </p:sp>
      <p:sp>
        <p:nvSpPr>
          <p:cNvPr id="2" name="Slide Number Placeholder 4">
            <a:extLst>
              <a:ext uri="{FF2B5EF4-FFF2-40B4-BE49-F238E27FC236}">
                <a16:creationId xmlns:a16="http://schemas.microsoft.com/office/drawing/2014/main" id="{822AA615-027F-B2BB-CF3A-1213809F1E5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4" name="Title 1">
            <a:extLst>
              <a:ext uri="{FF2B5EF4-FFF2-40B4-BE49-F238E27FC236}">
                <a16:creationId xmlns:a16="http://schemas.microsoft.com/office/drawing/2014/main" id="{740C1C0B-4080-9010-AF25-F4AE428C6B3C}"/>
              </a:ext>
            </a:extLst>
          </p:cNvPr>
          <p:cNvSpPr txBox="1">
            <a:spLocks/>
          </p:cNvSpPr>
          <p:nvPr/>
        </p:nvSpPr>
        <p:spPr>
          <a:xfrm>
            <a:off x="154614" y="37039"/>
            <a:ext cx="244390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KnoPro</a:t>
            </a:r>
          </a:p>
        </p:txBody>
      </p:sp>
      <p:sp>
        <p:nvSpPr>
          <p:cNvPr id="5" name="Title 1">
            <a:extLst>
              <a:ext uri="{FF2B5EF4-FFF2-40B4-BE49-F238E27FC236}">
                <a16:creationId xmlns:a16="http://schemas.microsoft.com/office/drawing/2014/main" id="{59DA492E-71E5-3F50-5B78-5163B467CCAB}"/>
              </a:ext>
            </a:extLst>
          </p:cNvPr>
          <p:cNvSpPr txBox="1">
            <a:spLocks/>
          </p:cNvSpPr>
          <p:nvPr/>
        </p:nvSpPr>
        <p:spPr>
          <a:xfrm>
            <a:off x="535471" y="498840"/>
            <a:ext cx="301795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Powered by NAF</a:t>
            </a:r>
          </a:p>
        </p:txBody>
      </p:sp>
      <p:sp>
        <p:nvSpPr>
          <p:cNvPr id="6" name="Title 1">
            <a:extLst>
              <a:ext uri="{FF2B5EF4-FFF2-40B4-BE49-F238E27FC236}">
                <a16:creationId xmlns:a16="http://schemas.microsoft.com/office/drawing/2014/main" id="{3BD296E0-161A-E022-B72A-D2F7065DED4D}"/>
              </a:ext>
            </a:extLst>
          </p:cNvPr>
          <p:cNvSpPr txBox="1">
            <a:spLocks/>
          </p:cNvSpPr>
          <p:nvPr/>
        </p:nvSpPr>
        <p:spPr>
          <a:xfrm>
            <a:off x="355551" y="2683089"/>
            <a:ext cx="2865631" cy="1972039"/>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Tech-enabled WBL initiative, KnoPro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featuring industry challenges and daily skillbuilders! </a:t>
            </a:r>
          </a:p>
        </p:txBody>
      </p:sp>
    </p:spTree>
    <p:extLst>
      <p:ext uri="{BB962C8B-B14F-4D97-AF65-F5344CB8AC3E}">
        <p14:creationId xmlns:p14="http://schemas.microsoft.com/office/powerpoint/2010/main" val="93114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F2B47-2717-B290-2AF5-473D11082BB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6F4160B-908E-248F-A48F-50ECD2C85BB5}"/>
              </a:ext>
            </a:extLst>
          </p:cNvPr>
          <p:cNvPicPr>
            <a:picLocks noChangeAspect="1"/>
          </p:cNvPicPr>
          <p:nvPr/>
        </p:nvPicPr>
        <p:blipFill>
          <a:blip r:embed="rId3"/>
          <a:stretch>
            <a:fillRect/>
          </a:stretch>
        </p:blipFill>
        <p:spPr>
          <a:xfrm>
            <a:off x="705890" y="2021892"/>
            <a:ext cx="5362370" cy="4749528"/>
          </a:xfrm>
          <a:prstGeom prst="rect">
            <a:avLst/>
          </a:prstGeom>
        </p:spPr>
      </p:pic>
      <p:sp>
        <p:nvSpPr>
          <p:cNvPr id="3" name="Content Placeholder 2">
            <a:extLst>
              <a:ext uri="{FF2B5EF4-FFF2-40B4-BE49-F238E27FC236}">
                <a16:creationId xmlns:a16="http://schemas.microsoft.com/office/drawing/2014/main" id="{E957DB53-4726-C11F-F935-DE978D6467E3}"/>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AECBD945-C63C-1E31-4023-1D69D158488F}"/>
              </a:ext>
            </a:extLst>
          </p:cNvPr>
          <p:cNvSpPr txBox="1">
            <a:spLocks/>
          </p:cNvSpPr>
          <p:nvPr/>
        </p:nvSpPr>
        <p:spPr>
          <a:xfrm>
            <a:off x="154614" y="37039"/>
            <a:ext cx="244390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ODIS</a:t>
            </a:r>
          </a:p>
        </p:txBody>
      </p:sp>
      <p:sp>
        <p:nvSpPr>
          <p:cNvPr id="7" name="TextBox 6">
            <a:extLst>
              <a:ext uri="{FF2B5EF4-FFF2-40B4-BE49-F238E27FC236}">
                <a16:creationId xmlns:a16="http://schemas.microsoft.com/office/drawing/2014/main" id="{35BA1F74-FF14-B975-BF67-1BFE72A6B294}"/>
              </a:ext>
            </a:extLst>
          </p:cNvPr>
          <p:cNvSpPr txBox="1"/>
          <p:nvPr/>
        </p:nvSpPr>
        <p:spPr>
          <a:xfrm>
            <a:off x="6068260" y="2196374"/>
            <a:ext cx="6034251" cy="4400564"/>
          </a:xfrm>
          <a:prstGeom prst="rect">
            <a:avLst/>
          </a:prstGeom>
          <a:noFill/>
        </p:spPr>
        <p:txBody>
          <a:bodyPr wrap="square">
            <a:spAutoFit/>
          </a:bodyPr>
          <a:lstStyle/>
          <a:p>
            <a:pPr marL="182880" marR="0" lvl="0" indent="-182880" algn="l" defTabSz="457200" rtl="0" eaLnBrk="1" fontAlgn="auto" latinLnBrk="0" hangingPunct="1">
              <a:lnSpc>
                <a:spcPts val="2600"/>
              </a:lnSpc>
              <a:spcBef>
                <a:spcPts val="0"/>
              </a:spcBef>
              <a:spcAft>
                <a:spcPts val="0"/>
              </a:spcAft>
              <a:buClr>
                <a:prstClr val="black"/>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ODIS is a free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open data resource that provides robust insights into the challenges and barriers facing school communities.</a:t>
            </a: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182880" marR="0" lvl="0" indent="-18288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Communities where </a:t>
            </a: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NAF academies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are located have an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mn-ea"/>
                <a:cs typeface="+mn-cs"/>
                <a:hlinkClick r:id="rId4">
                  <a:extLst>
                    <a:ext uri="{A12FA001-AC4F-418D-AE19-62706E023703}">
                      <ahyp:hlinkClr xmlns:ahyp="http://schemas.microsoft.com/office/drawing/2018/hyperlinkcolor" val="tx"/>
                    </a:ext>
                  </a:extLst>
                </a:hlinkClick>
              </a:rPr>
              <a:t>ODIS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metric ~15% higher in terms of overall community stress compared to the national average.</a:t>
            </a:r>
          </a:p>
          <a:p>
            <a:pPr marL="742950" marR="0" lvl="1" indent="-285750" algn="l" defTabSz="4572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No other tool brings community data together at the level of school attendance boundaries (SAB) like ODIS.</a:t>
            </a: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182880" marR="0" lvl="0" indent="-182880" algn="l" defTabSz="457200" rtl="0" eaLnBrk="1" fontAlgn="auto" latinLnBrk="0" hangingPunct="1">
              <a:lnSpc>
                <a:spcPts val="2600"/>
              </a:lnSpc>
              <a:spcBef>
                <a:spcPts val="0"/>
              </a:spcBef>
              <a:spcAft>
                <a:spcPts val="0"/>
              </a:spcAft>
              <a:buClr>
                <a:prstClr val="black"/>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Learn More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about how to leverage ODIS to enhance student outcomes in your work</a:t>
            </a:r>
            <a:r>
              <a:rPr kumimoji="0" lang="en-US" sz="20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 —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mn-ea"/>
                <a:cs typeface="+mn-cs"/>
                <a:hlinkClick r:id="rId5">
                  <a:extLst>
                    <a:ext uri="{A12FA001-AC4F-418D-AE19-62706E023703}">
                      <ahyp:hlinkClr xmlns:ahyp="http://schemas.microsoft.com/office/drawing/2018/hyperlinkcolor" val="tx"/>
                    </a:ext>
                  </a:extLst>
                </a:hlinkClick>
              </a:rPr>
              <a:t>https://odis.naf.org/</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t>
            </a:r>
          </a:p>
        </p:txBody>
      </p:sp>
      <p:sp>
        <p:nvSpPr>
          <p:cNvPr id="4" name="Slide Number Placeholder 4">
            <a:extLst>
              <a:ext uri="{FF2B5EF4-FFF2-40B4-BE49-F238E27FC236}">
                <a16:creationId xmlns:a16="http://schemas.microsoft.com/office/drawing/2014/main" id="{1FB05505-33CC-8BB8-9116-8CD500EEBCA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Title 1">
            <a:extLst>
              <a:ext uri="{FF2B5EF4-FFF2-40B4-BE49-F238E27FC236}">
                <a16:creationId xmlns:a16="http://schemas.microsoft.com/office/drawing/2014/main" id="{667DB2F3-D2EF-84E0-B358-A64EF6DDEE50}"/>
              </a:ext>
            </a:extLst>
          </p:cNvPr>
          <p:cNvSpPr txBox="1">
            <a:spLocks/>
          </p:cNvSpPr>
          <p:nvPr/>
        </p:nvSpPr>
        <p:spPr>
          <a:xfrm>
            <a:off x="535471" y="498840"/>
            <a:ext cx="301795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Powered by NAF</a:t>
            </a:r>
          </a:p>
        </p:txBody>
      </p:sp>
      <p:sp>
        <p:nvSpPr>
          <p:cNvPr id="10" name="Title 1">
            <a:extLst>
              <a:ext uri="{FF2B5EF4-FFF2-40B4-BE49-F238E27FC236}">
                <a16:creationId xmlns:a16="http://schemas.microsoft.com/office/drawing/2014/main" id="{F784AE8B-8B84-B226-6C06-8136D7C5041F}"/>
              </a:ext>
            </a:extLst>
          </p:cNvPr>
          <p:cNvSpPr txBox="1">
            <a:spLocks/>
          </p:cNvSpPr>
          <p:nvPr/>
        </p:nvSpPr>
        <p:spPr>
          <a:xfrm>
            <a:off x="7646257" y="900267"/>
            <a:ext cx="4391129" cy="1121625"/>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New Way to Measure School Community Need </a:t>
            </a:r>
            <a:r>
              <a:rPr kumimoji="0" lang="en-US" sz="2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mj-ea"/>
                <a:cs typeface="+mj-cs"/>
              </a:rPr>
              <a:t>Open Data Index for Schools</a:t>
            </a:r>
            <a:endPar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8640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67172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Student Recruitment</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l="2833" r="2833"/>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7135269" y="1214309"/>
            <a:ext cx="5056732" cy="4062715"/>
          </a:xfrm>
          <a:prstGeom prst="rect">
            <a:avLst/>
          </a:prstGeom>
          <a:noFill/>
        </p:spPr>
        <p:txBody>
          <a:bodyPr wrap="square">
            <a:spAutoFit/>
          </a:bodyPr>
          <a:lstStyle/>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Develop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marketing strategy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b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recruitment plans include the mission and vision statement, website design, brochure, and communication resources</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Contact NAF’s Marketing &amp; Communications Team to request your free custom logo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communications@naf.org </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Consider NAF clothing and gear –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purchase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http://store.naf.org/</a:t>
            </a:r>
          </a:p>
        </p:txBody>
      </p:sp>
    </p:spTree>
    <p:extLst>
      <p:ext uri="{BB962C8B-B14F-4D97-AF65-F5344CB8AC3E}">
        <p14:creationId xmlns:p14="http://schemas.microsoft.com/office/powerpoint/2010/main" val="91457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school students doing a science project">
            <a:extLst>
              <a:ext uri="{FF2B5EF4-FFF2-40B4-BE49-F238E27FC236}">
                <a16:creationId xmlns:a16="http://schemas.microsoft.com/office/drawing/2014/main" id="{25E0F3BE-7D50-40C3-BF0C-766DDFC79B12}"/>
              </a:ext>
            </a:extLst>
          </p:cNvPr>
          <p:cNvPicPr>
            <a:picLocks noChangeAspect="1"/>
          </p:cNvPicPr>
          <p:nvPr/>
        </p:nvPicPr>
        <p:blipFill>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36343" y="337554"/>
            <a:ext cx="2506742" cy="1148345"/>
          </a:xfrm>
          <a:prstGeom prst="rect">
            <a:avLst/>
          </a:prstGeom>
        </p:spPr>
      </p:pic>
      <p:sp>
        <p:nvSpPr>
          <p:cNvPr id="3" name="TextBox 2">
            <a:extLst>
              <a:ext uri="{FF2B5EF4-FFF2-40B4-BE49-F238E27FC236}">
                <a16:creationId xmlns:a16="http://schemas.microsoft.com/office/drawing/2014/main" id="{90CBB3DC-F74E-4ED0-0B41-41FA0ABB6BCE}"/>
              </a:ext>
            </a:extLst>
          </p:cNvPr>
          <p:cNvSpPr txBox="1"/>
          <p:nvPr/>
        </p:nvSpPr>
        <p:spPr>
          <a:xfrm>
            <a:off x="7296912" y="6300216"/>
            <a:ext cx="1517904" cy="557784"/>
          </a:xfrm>
          <a:prstGeom prst="rect">
            <a:avLst/>
          </a:prstGeom>
          <a:solidFill>
            <a:srgbClr val="9B9B9B"/>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A0ED7CAB-4D36-48C4-A973-EA8DA2B664E0}"/>
              </a:ext>
            </a:extLst>
          </p:cNvPr>
          <p:cNvSpPr>
            <a:spLocks noGrp="1"/>
          </p:cNvSpPr>
          <p:nvPr>
            <p:ph type="ctrTitle"/>
          </p:nvPr>
        </p:nvSpPr>
        <p:spPr>
          <a:xfrm>
            <a:off x="300665" y="4170066"/>
            <a:ext cx="3819160" cy="2562330"/>
          </a:xfrm>
          <a:solidFill>
            <a:srgbClr val="FCAF17"/>
          </a:solidFill>
        </p:spPr>
        <p:txBody>
          <a:bodyPr lIns="182880" tIns="182880" rIns="182880" bIns="182880">
            <a:noAutofit/>
          </a:bodyPr>
          <a:lstStyle/>
          <a:p>
            <a:pPr marL="0" marR="0" lvl="0" indent="0" algn="l" defTabSz="914400" rtl="0" eaLnBrk="1" fontAlgn="auto" latinLnBrk="0" hangingPunct="1">
              <a:lnSpc>
                <a:spcPct val="108000"/>
              </a:lnSpc>
              <a:spcBef>
                <a:spcPts val="600"/>
              </a:spcBef>
              <a:spcAft>
                <a:spcPts val="600"/>
              </a:spcAft>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Together, we can make essential opportunities possible by creating more effective educational experiences and transforming the high school journey</a:t>
            </a:r>
            <a:r>
              <a:rPr lang="en-US" sz="2000" b="1" dirty="0">
                <a:solidFill>
                  <a:prstClr val="white"/>
                </a:solidFill>
                <a:latin typeface="DINOT" panose="020B0504020101020102" pitchFamily="34" charset="0"/>
                <a:ea typeface="Tahoma" panose="020B0604030504040204" pitchFamily="34" charset="0"/>
                <a:cs typeface="DINOT" panose="020B0504020101020102" pitchFamily="34" charset="0"/>
              </a:rPr>
              <a:t>.</a:t>
            </a:r>
            <a:endParaRPr lang="en-US" sz="2000" b="1" dirty="0">
              <a:solidFill>
                <a:srgbClr val="006A4F"/>
              </a:solidFill>
              <a:latin typeface="DINOT" panose="020B0504020101020102" pitchFamily="34" charset="0"/>
              <a:ea typeface="Tahoma" panose="020B0604030504040204" pitchFamily="34" charset="0"/>
              <a:cs typeface="DINOT" panose="020B0504020101020102" pitchFamily="34" charset="0"/>
            </a:endParaRPr>
          </a:p>
        </p:txBody>
      </p:sp>
    </p:spTree>
    <p:extLst>
      <p:ext uri="{BB962C8B-B14F-4D97-AF65-F5344CB8AC3E}">
        <p14:creationId xmlns:p14="http://schemas.microsoft.com/office/powerpoint/2010/main" val="3358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Major Corporate</a:t>
            </a:r>
          </a:p>
        </p:txBody>
      </p:sp>
      <p:sp>
        <p:nvSpPr>
          <p:cNvPr id="2" name="Title 1">
            <a:extLst>
              <a:ext uri="{FF2B5EF4-FFF2-40B4-BE49-F238E27FC236}">
                <a16:creationId xmlns:a16="http://schemas.microsoft.com/office/drawing/2014/main" id="{145801CC-9565-D35B-D0D5-8D0F930D97A4}"/>
              </a:ext>
            </a:extLst>
          </p:cNvPr>
          <p:cNvSpPr txBox="1">
            <a:spLocks/>
          </p:cNvSpPr>
          <p:nvPr/>
        </p:nvSpPr>
        <p:spPr>
          <a:xfrm>
            <a:off x="82793" y="548097"/>
            <a:ext cx="263785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Partners</a:t>
            </a:r>
          </a:p>
        </p:txBody>
      </p:sp>
      <p:grpSp>
        <p:nvGrpSpPr>
          <p:cNvPr id="57" name="Group 56">
            <a:extLst>
              <a:ext uri="{FF2B5EF4-FFF2-40B4-BE49-F238E27FC236}">
                <a16:creationId xmlns:a16="http://schemas.microsoft.com/office/drawing/2014/main" id="{3C724066-D32E-8E2B-FA56-6CDDE1E10DA6}"/>
              </a:ext>
            </a:extLst>
          </p:cNvPr>
          <p:cNvGrpSpPr>
            <a:grpSpLocks noChangeAspect="1"/>
          </p:cNvGrpSpPr>
          <p:nvPr/>
        </p:nvGrpSpPr>
        <p:grpSpPr>
          <a:xfrm>
            <a:off x="5677222" y="1445199"/>
            <a:ext cx="5838503" cy="5004236"/>
            <a:chOff x="5308906" y="1270344"/>
            <a:chExt cx="6242541" cy="5350541"/>
          </a:xfrm>
        </p:grpSpPr>
        <p:pic>
          <p:nvPicPr>
            <p:cNvPr id="58" name="Picture 57">
              <a:extLst>
                <a:ext uri="{FF2B5EF4-FFF2-40B4-BE49-F238E27FC236}">
                  <a16:creationId xmlns:a16="http://schemas.microsoft.com/office/drawing/2014/main" id="{FC499BDB-DC1A-A581-C4E2-2EA95030A50B}"/>
                </a:ext>
              </a:extLst>
            </p:cNvPr>
            <p:cNvPicPr>
              <a:picLocks noChangeAspect="1"/>
            </p:cNvPicPr>
            <p:nvPr/>
          </p:nvPicPr>
          <p:blipFill>
            <a:blip r:embed="rId3"/>
            <a:stretch>
              <a:fillRect/>
            </a:stretch>
          </p:blipFill>
          <p:spPr>
            <a:xfrm>
              <a:off x="8792104" y="4635261"/>
              <a:ext cx="720703" cy="423075"/>
            </a:xfrm>
            <a:prstGeom prst="rect">
              <a:avLst/>
            </a:prstGeom>
          </p:spPr>
        </p:pic>
        <p:pic>
          <p:nvPicPr>
            <p:cNvPr id="59" name="Picture 58" descr="A black and white logo&#10;&#10;Description automatically generated">
              <a:extLst>
                <a:ext uri="{FF2B5EF4-FFF2-40B4-BE49-F238E27FC236}">
                  <a16:creationId xmlns:a16="http://schemas.microsoft.com/office/drawing/2014/main" id="{BCC1BE5E-C0B5-DAE9-AA9A-74B208AD9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4717" y="4587545"/>
              <a:ext cx="1456730" cy="503908"/>
            </a:xfrm>
            <a:prstGeom prst="rect">
              <a:avLst/>
            </a:prstGeom>
          </p:spPr>
        </p:pic>
        <p:pic>
          <p:nvPicPr>
            <p:cNvPr id="60" name="Picture 2" descr="Citi Foundation">
              <a:extLst>
                <a:ext uri="{FF2B5EF4-FFF2-40B4-BE49-F238E27FC236}">
                  <a16:creationId xmlns:a16="http://schemas.microsoft.com/office/drawing/2014/main" id="{E4D93604-B01C-5129-6C5F-D9FD9EAD9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0686" y="2419945"/>
              <a:ext cx="1081848" cy="715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Capital One">
              <a:extLst>
                <a:ext uri="{FF2B5EF4-FFF2-40B4-BE49-F238E27FC236}">
                  <a16:creationId xmlns:a16="http://schemas.microsoft.com/office/drawing/2014/main" id="{179E0190-1AB7-4B24-3551-6444D7E8A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577" y="2508500"/>
              <a:ext cx="1060796" cy="5966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PMG">
              <a:extLst>
                <a:ext uri="{FF2B5EF4-FFF2-40B4-BE49-F238E27FC236}">
                  <a16:creationId xmlns:a16="http://schemas.microsoft.com/office/drawing/2014/main" id="{AB13B359-437C-7807-D776-E7F8ADD1D0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7650" y="3315344"/>
              <a:ext cx="1011821" cy="101182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American Express">
              <a:extLst>
                <a:ext uri="{FF2B5EF4-FFF2-40B4-BE49-F238E27FC236}">
                  <a16:creationId xmlns:a16="http://schemas.microsoft.com/office/drawing/2014/main" id="{282DE1D0-6DEA-6881-023F-7391E86AF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8517" y="1270344"/>
              <a:ext cx="763316" cy="75949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BlackRock">
              <a:extLst>
                <a:ext uri="{FF2B5EF4-FFF2-40B4-BE49-F238E27FC236}">
                  <a16:creationId xmlns:a16="http://schemas.microsoft.com/office/drawing/2014/main" id="{949AA28F-4694-2618-CD4C-36C0C7A59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5094" y="1586983"/>
              <a:ext cx="1144518" cy="16565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Blackstone">
              <a:extLst>
                <a:ext uri="{FF2B5EF4-FFF2-40B4-BE49-F238E27FC236}">
                  <a16:creationId xmlns:a16="http://schemas.microsoft.com/office/drawing/2014/main" id="{CA6D41BA-0E3A-FC3A-F147-E1E336169D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7247" y="1320308"/>
              <a:ext cx="1171671" cy="45929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Marriott International, Inc.">
              <a:extLst>
                <a:ext uri="{FF2B5EF4-FFF2-40B4-BE49-F238E27FC236}">
                  <a16:creationId xmlns:a16="http://schemas.microsoft.com/office/drawing/2014/main" id="{A54D5398-207E-5030-F6FE-2E60C54CF1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8906" y="4636970"/>
              <a:ext cx="900102" cy="27838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Mastercard">
              <a:extLst>
                <a:ext uri="{FF2B5EF4-FFF2-40B4-BE49-F238E27FC236}">
                  <a16:creationId xmlns:a16="http://schemas.microsoft.com/office/drawing/2014/main" id="{DE529E0F-223A-67D8-8CC9-F74A7D0945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3347" y="4457034"/>
              <a:ext cx="900102" cy="63825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World Wide Technology">
              <a:extLst>
                <a:ext uri="{FF2B5EF4-FFF2-40B4-BE49-F238E27FC236}">
                  <a16:creationId xmlns:a16="http://schemas.microsoft.com/office/drawing/2014/main" id="{ED08FAF4-0E34-8056-5942-24E5AEFEFE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32545" y="6323915"/>
              <a:ext cx="1421016" cy="29697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Ballmer Group">
              <a:extLst>
                <a:ext uri="{FF2B5EF4-FFF2-40B4-BE49-F238E27FC236}">
                  <a16:creationId xmlns:a16="http://schemas.microsoft.com/office/drawing/2014/main" id="{2180CF1B-7E02-87DA-AE58-2FFCBFDB8A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5853" y="1413636"/>
              <a:ext cx="1060796" cy="45929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a:extLst>
                <a:ext uri="{FF2B5EF4-FFF2-40B4-BE49-F238E27FC236}">
                  <a16:creationId xmlns:a16="http://schemas.microsoft.com/office/drawing/2014/main" id="{3BA236B4-BC43-97E2-CCE6-FA39CFB6A2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58001" y="2391940"/>
              <a:ext cx="759499" cy="759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Plans for individuals and groups | Delta Dental">
              <a:extLst>
                <a:ext uri="{FF2B5EF4-FFF2-40B4-BE49-F238E27FC236}">
                  <a16:creationId xmlns:a16="http://schemas.microsoft.com/office/drawing/2014/main" id="{53C293A1-15F8-3B8E-983F-CDD281BC24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5425" y="2455589"/>
              <a:ext cx="1295314" cy="6800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1E54010F-B01E-0F44-B41D-C5E191BF4EA6}"/>
                </a:ext>
              </a:extLst>
            </p:cNvPr>
            <p:cNvPicPr>
              <a:picLocks noChangeAspect="1"/>
            </p:cNvPicPr>
            <p:nvPr/>
          </p:nvPicPr>
          <p:blipFill rotWithShape="1">
            <a:blip r:embed="rId17"/>
            <a:srcRect l="5100" t="24526" r="3035" b="26228"/>
            <a:stretch/>
          </p:blipFill>
          <p:spPr>
            <a:xfrm>
              <a:off x="7180848" y="5732766"/>
              <a:ext cx="2673831" cy="157106"/>
            </a:xfrm>
            <a:prstGeom prst="rect">
              <a:avLst/>
            </a:prstGeom>
          </p:spPr>
        </p:pic>
        <p:pic>
          <p:nvPicPr>
            <p:cNvPr id="73" name="Picture 72">
              <a:extLst>
                <a:ext uri="{FF2B5EF4-FFF2-40B4-BE49-F238E27FC236}">
                  <a16:creationId xmlns:a16="http://schemas.microsoft.com/office/drawing/2014/main" id="{20508FFA-6BD4-ED1D-1D86-275C515CCFA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08906" y="5584051"/>
              <a:ext cx="1000756" cy="510386"/>
            </a:xfrm>
            <a:prstGeom prst="rect">
              <a:avLst/>
            </a:prstGeom>
          </p:spPr>
        </p:pic>
        <p:pic>
          <p:nvPicPr>
            <p:cNvPr id="74" name="Picture 73" descr="Image result for lenovo">
              <a:extLst>
                <a:ext uri="{FF2B5EF4-FFF2-40B4-BE49-F238E27FC236}">
                  <a16:creationId xmlns:a16="http://schemas.microsoft.com/office/drawing/2014/main" id="{968024F6-8248-6D23-DF61-CB80FE81A9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54797" y="3453735"/>
              <a:ext cx="979272" cy="5802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Image result for johnson and johnson">
              <a:extLst>
                <a:ext uri="{FF2B5EF4-FFF2-40B4-BE49-F238E27FC236}">
                  <a16:creationId xmlns:a16="http://schemas.microsoft.com/office/drawing/2014/main" id="{8F7A1246-2BFC-655F-2BE3-2A2E561E61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3577" y="3549124"/>
              <a:ext cx="1365465" cy="4848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2" descr="Image result for verizon">
              <a:extLst>
                <a:ext uri="{FF2B5EF4-FFF2-40B4-BE49-F238E27FC236}">
                  <a16:creationId xmlns:a16="http://schemas.microsoft.com/office/drawing/2014/main" id="{85141E5C-CDEF-BC94-C21E-46DCCD13442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354797" y="5452763"/>
              <a:ext cx="1174759" cy="66907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6CDCDDDC-0EE0-E8EA-6D37-6A3D80BE881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48517" y="3654565"/>
              <a:ext cx="882468" cy="352988"/>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partners with companies to create tailored engagement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Corporations of all sizes, including national brands, are committed to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providing work-based learning opportunities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skill-based volunteerism and student internships.</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25</a:t>
            </a:fld>
            <a:endParaRPr lang="en-US" dirty="0">
              <a:solidFill>
                <a:prstClr val="black">
                  <a:tint val="75000"/>
                </a:prstClr>
              </a:solidFill>
              <a:latin typeface="DINOT"/>
            </a:endParaRPr>
          </a:p>
        </p:txBody>
      </p:sp>
    </p:spTree>
    <p:extLst>
      <p:ext uri="{BB962C8B-B14F-4D97-AF65-F5344CB8AC3E}">
        <p14:creationId xmlns:p14="http://schemas.microsoft.com/office/powerpoint/2010/main" val="948187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Board of Directors</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Board members are leaders in their fields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strong advocates for improving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their leadership, guidance, and support, NAF is able to fulfill its mission of developing the next generation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of future-ready employees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3" name="Rectangle 2">
            <a:extLst>
              <a:ext uri="{FF2B5EF4-FFF2-40B4-BE49-F238E27FC236}">
                <a16:creationId xmlns:a16="http://schemas.microsoft.com/office/drawing/2014/main" id="{6EF193E5-5779-BFA4-CBA6-0155F7546B3A}"/>
              </a:ext>
            </a:extLst>
          </p:cNvPr>
          <p:cNvSpPr>
            <a:spLocks/>
          </p:cNvSpPr>
          <p:nvPr/>
        </p:nvSpPr>
        <p:spPr>
          <a:xfrm>
            <a:off x="5142271" y="1357441"/>
            <a:ext cx="6902245" cy="5401479"/>
          </a:xfrm>
          <a:prstGeom prst="rect">
            <a:avLst/>
          </a:prstGeom>
        </p:spPr>
        <p:txBody>
          <a:bodyPr wrap="square" numCol="4" spcCol="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Sanford I. Weill – Chairman Emeritus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Gregory J. Hayes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Chairman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Executive 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RTX</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Kenneth I. Chenault – 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and Managing Director, General Catalyst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Robert Smith – </a:t>
            </a:r>
            <a:b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Chairman and Chief Executive Officer, Vista Equity Partners</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Eugene A. Ludwig – Secretary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Executive Officer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SpringHarbor Financial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dirty="0">
              <a:solidFill>
                <a:prstClr val="black"/>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dirty="0">
              <a:solidFill>
                <a:prstClr val="black"/>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Jeffrey A. Brill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Partner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Skadden, Arps, Slate, Meagher &amp; Flom LLP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Ursula M. Burns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Founding Partner of Integrum Holdings, Chairwoman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Teneo LLC, Retired Chairman &amp; CEO, Xerox Corporation and VEON, Ltd.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Lynne Doughtie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Retired</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&amp; Chief Executive Officer, KPMG LLP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dirty="0">
              <a:solidFill>
                <a:prstClr val="black"/>
              </a:solidFill>
              <a:latin typeface="DINOT" panose="020B0504020101020102" pitchFamily="34" charset="0"/>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Alex Gorsky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Former Executive</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a:t>
            </a:r>
            <a:b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Johnson &amp; Johnson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prstClr val="black"/>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Erin McSweeney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People Officer, UnitedHealth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Jennifer Morgan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Chief Executive Officer, UKG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Retired Chief </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Technology Ambassador,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Thomas Penny 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President</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Donohoe Hospitality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b="1" dirty="0">
                <a:solidFill>
                  <a:srgbClr val="006A4F"/>
                </a:solidFill>
                <a:latin typeface="DINOT-Bold" panose="020B0804020101020102" pitchFamily="34" charset="0"/>
                <a:cs typeface="DINOT-Bold" panose="020B0804020101020102" pitchFamily="34" charset="0"/>
              </a:rPr>
              <a:t>Joseph J. Russo</a:t>
            </a: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Executive Vice President and President, Global Networks and Technology,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David L. Steward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and 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World Wide 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Sandy Torchia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Vice Chair, Talent and Culture, KPMG LLP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Joseph M. Tucci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 &amp; Co-Founder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Bridge Growth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Marc Weill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Senior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Advisor, Two Sigma Ventures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Matthew Zielinski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EVP</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President International Markets,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Lauren Budzich-Goren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Strategy and Execution</a:t>
            </a: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 Officio Board Member &amp; Chair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 Alumni Leadership Council, Senior Manager, US Commercial Transformation, J&amp;J MedTech</a:t>
            </a:r>
          </a:p>
        </p:txBody>
      </p:sp>
    </p:spTree>
    <p:extLst>
      <p:ext uri="{BB962C8B-B14F-4D97-AF65-F5344CB8AC3E}">
        <p14:creationId xmlns:p14="http://schemas.microsoft.com/office/powerpoint/2010/main" val="1902910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STEM Advisory</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223795" y="2198945"/>
            <a:ext cx="5347665" cy="4476307"/>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Developed in 2013 as an adjunct to NAF’s Board of Directors, the STEM Committee addresses the growing role of science, technology, engineering, and mathematics in the economy.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It guides workforce development through strategies in curriculum, work-based learning, employee engagement,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advisory boards, college access, and educator development while </a:t>
            </a:r>
            <a:r>
              <a:rPr kumimoji="0" lang="en-US" sz="2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fostering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collaboration </a:t>
            </a:r>
            <a:r>
              <a:rPr lang="en-US" sz="2000" b="1" dirty="0">
                <a:solidFill>
                  <a:srgbClr val="FCAF17"/>
                </a:solidFill>
                <a:latin typeface="Tahoma" panose="020B0604030504040204" pitchFamily="34" charset="0"/>
                <a:ea typeface="Tahoma" panose="020B0604030504040204" pitchFamily="34" charset="0"/>
                <a:cs typeface="Tahoma" panose="020B0604030504040204" pitchFamily="34" charset="0"/>
              </a:rPr>
              <a:t>among</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top STEM leaders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attract and support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diverse talent in STEM careers</a:t>
            </a:r>
            <a:r>
              <a:rPr kumimoji="0" lang="en-US" sz="20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 name="Title 1">
            <a:extLst>
              <a:ext uri="{FF2B5EF4-FFF2-40B4-BE49-F238E27FC236}">
                <a16:creationId xmlns:a16="http://schemas.microsoft.com/office/drawing/2014/main" id="{27DCE59A-DD98-59F2-8A33-99B140F12523}"/>
              </a:ext>
            </a:extLst>
          </p:cNvPr>
          <p:cNvSpPr txBox="1">
            <a:spLocks/>
          </p:cNvSpPr>
          <p:nvPr/>
        </p:nvSpPr>
        <p:spPr>
          <a:xfrm>
            <a:off x="82793" y="648176"/>
            <a:ext cx="345593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Committee</a:t>
            </a:r>
          </a:p>
        </p:txBody>
      </p:sp>
      <p:sp>
        <p:nvSpPr>
          <p:cNvPr id="5" name="Rectangle 4">
            <a:extLst>
              <a:ext uri="{FF2B5EF4-FFF2-40B4-BE49-F238E27FC236}">
                <a16:creationId xmlns:a16="http://schemas.microsoft.com/office/drawing/2014/main" id="{7EE35F79-73FD-AF7D-F567-EE0089C329CD}"/>
              </a:ext>
            </a:extLst>
          </p:cNvPr>
          <p:cNvSpPr/>
          <p:nvPr/>
        </p:nvSpPr>
        <p:spPr>
          <a:xfrm>
            <a:off x="5811130" y="1435718"/>
            <a:ext cx="6478832" cy="4693593"/>
          </a:xfrm>
          <a:prstGeom prst="rect">
            <a:avLst/>
          </a:prstGeom>
        </p:spPr>
        <p:txBody>
          <a:bodyPr wrap="square" lIns="91440" tIns="45720" rIns="91440" bIns="45720" numCol="2" spcCol="18288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Retired Chief Technology Ambassador, </a:t>
            </a:r>
            <a:b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Alencia DeAnda-Gregg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AVP HR Business Partner Human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dirty="0">
                <a:solidFill>
                  <a:prstClr val="black"/>
                </a:solidFill>
                <a:latin typeface="DINOT"/>
                <a:cs typeface="DINOT" panose="020B0504020101020102" pitchFamily="34" charset="0"/>
              </a:rPr>
              <a:t>Reso</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urces</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Organization, AT&amp;T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Joseph Dill, DDS, MBA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Chief Dental Officer, Delta Dental Plans Association </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Vinay Iyengar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Partner, Foundation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Marilyn McDonald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Senior Vice President, Commercial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Digital &amp; Innovation, Moderna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Monahan</a:t>
            </a:r>
            <a:br>
              <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Client President; Head of </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Dentsu</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Innovation Initiative US, Head of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West </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dentsu</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Milanka</a:t>
            </a: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 Muecke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Director, Global Commercial Marketing, Workstation Business,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“Ram” Sankaran Ramanathan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Vice President, Network Systems,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Juan F. Rodriguez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National Strategic Advisor – SLED K12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E-rate and Federal Funding,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World Wide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Bobby Soni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Technology Consulting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KPMG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Thomas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President &amp; CEO, Lightspeed Systems</a:t>
            </a:r>
          </a:p>
        </p:txBody>
      </p:sp>
    </p:spTree>
    <p:extLst>
      <p:ext uri="{BB962C8B-B14F-4D97-AF65-F5344CB8AC3E}">
        <p14:creationId xmlns:p14="http://schemas.microsoft.com/office/powerpoint/2010/main" val="1971545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A996C-8CC8-71DA-0954-CBA597B0D81D}"/>
              </a:ext>
            </a:extLst>
          </p:cNvPr>
          <p:cNvSpPr txBox="1"/>
          <p:nvPr/>
        </p:nvSpPr>
        <p:spPr>
          <a:xfrm>
            <a:off x="7688179" y="3838594"/>
            <a:ext cx="42471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NAF Admissions</a:t>
            </a:r>
          </a:p>
        </p:txBody>
      </p:sp>
      <p:sp>
        <p:nvSpPr>
          <p:cNvPr id="5" name="TextBox 4">
            <a:extLst>
              <a:ext uri="{FF2B5EF4-FFF2-40B4-BE49-F238E27FC236}">
                <a16:creationId xmlns:a16="http://schemas.microsoft.com/office/drawing/2014/main" id="{A2156E67-1800-4065-EB66-5F6AE9EF4A8D}"/>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Starting an Academy</a:t>
            </a:r>
          </a:p>
        </p:txBody>
      </p:sp>
    </p:spTree>
    <p:extLst>
      <p:ext uri="{BB962C8B-B14F-4D97-AF65-F5344CB8AC3E}">
        <p14:creationId xmlns:p14="http://schemas.microsoft.com/office/powerpoint/2010/main" val="1432331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371855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Admissions</a:t>
            </a:r>
          </a:p>
        </p:txBody>
      </p:sp>
      <p:sp>
        <p:nvSpPr>
          <p:cNvPr id="9" name="TextBox 8">
            <a:extLst>
              <a:ext uri="{FF2B5EF4-FFF2-40B4-BE49-F238E27FC236}">
                <a16:creationId xmlns:a16="http://schemas.microsoft.com/office/drawing/2014/main" id="{7DEF58B4-DBB5-6C0B-A3EC-9A1C21B00127}"/>
              </a:ext>
            </a:extLst>
          </p:cNvPr>
          <p:cNvSpPr txBox="1"/>
          <p:nvPr/>
        </p:nvSpPr>
        <p:spPr>
          <a:xfrm>
            <a:off x="6198737" y="3768799"/>
            <a:ext cx="5907024" cy="2769989"/>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Fast Track Program</a:t>
            </a:r>
            <a:r>
              <a:rPr kumimoji="0" lang="en-US" sz="1400" b="0"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 </a:t>
            </a:r>
            <a:endParaRPr kumimoji="0" lang="en-US" sz="1800" b="0" i="0" u="none" strike="noStrike" kern="1200" cap="none" spc="0" normalizeH="0" baseline="0" noProof="0" dirty="0">
              <a:ln>
                <a:noFill/>
              </a:ln>
              <a:solidFill>
                <a:srgbClr val="FCAF17"/>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32B04A"/>
                </a:solidFill>
                <a:effectLst/>
                <a:uLnTx/>
                <a:uFillTx/>
                <a:latin typeface="DINOT" panose="020B0504020101020102" pitchFamily="34" charset="0"/>
                <a:ea typeface="+mn-ea"/>
                <a:cs typeface="+mn-cs"/>
                <a:hlinkClick r:id="rId3">
                  <a:extLst>
                    <a:ext uri="{A12FA001-AC4F-418D-AE19-62706E023703}">
                      <ahyp:hlinkClr xmlns:ahyp="http://schemas.microsoft.com/office/drawing/2018/hyperlinkcolor" val="tx"/>
                    </a:ext>
                  </a:extLst>
                </a:hlinkClick>
              </a:rPr>
              <a:t>Fast Track</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ea typeface="+mn-ea"/>
                <a:cs typeface="+mn-cs"/>
              </a:rPr>
              <a:t>: An accelerated path to NAF membership. The process is designed for existing career academies that meet most NAF standards, NCAC, or Linked Learning Certified, and seek full membership benefits. The application process typically lasts three months and involves gathering all necessary documentation to demonstrate alignment with the NAF Design. This approach allows for an expedited academy launch providing access to the associated support and resources</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The application fee is $4,000 + a $2,000 annual membership fee</a:t>
            </a:r>
          </a:p>
        </p:txBody>
      </p:sp>
      <p:sp>
        <p:nvSpPr>
          <p:cNvPr id="13" name="TextBox 12">
            <a:extLst>
              <a:ext uri="{FF2B5EF4-FFF2-40B4-BE49-F238E27FC236}">
                <a16:creationId xmlns:a16="http://schemas.microsoft.com/office/drawing/2014/main" id="{53129BFA-B0AA-AF83-AD19-0268DA637B0C}"/>
              </a:ext>
            </a:extLst>
          </p:cNvPr>
          <p:cNvSpPr txBox="1"/>
          <p:nvPr/>
        </p:nvSpPr>
        <p:spPr>
          <a:xfrm>
            <a:off x="86239" y="3768799"/>
            <a:ext cx="6041018" cy="2769989"/>
          </a:xfrm>
          <a:prstGeom prst="rect">
            <a:avLst/>
          </a:prstGeom>
          <a:ln w="19050">
            <a:solidFill>
              <a:srgbClr val="92278F"/>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2278F"/>
                </a:solidFill>
                <a:effectLst/>
                <a:uLnTx/>
                <a:uFillTx/>
                <a:latin typeface="DINOT" panose="020B0504020101020102" pitchFamily="34" charset="0"/>
                <a:ea typeface="+mn-ea"/>
                <a:cs typeface="+mn-cs"/>
              </a:rPr>
              <a:t>Year of Planning Program </a:t>
            </a:r>
            <a:endParaRPr kumimoji="0" lang="en-US" sz="1800" b="1" i="0" u="none" strike="noStrike" kern="1200" cap="none" spc="0" normalizeH="0" baseline="0" noProof="0" dirty="0">
              <a:ln>
                <a:noFill/>
              </a:ln>
              <a:solidFill>
                <a:srgbClr val="92278F"/>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32B04A"/>
                </a:solidFill>
                <a:effectLst/>
                <a:uLnTx/>
                <a:uFillTx/>
                <a:latin typeface="DINOT" panose="020B0504020101020102" pitchFamily="34" charset="0"/>
                <a:ea typeface="+mn-ea"/>
                <a:cs typeface="+mn-cs"/>
                <a:hlinkClick r:id="rId4">
                  <a:extLst>
                    <a:ext uri="{A12FA001-AC4F-418D-AE19-62706E023703}">
                      <ahyp:hlinkClr xmlns:ahyp="http://schemas.microsoft.com/office/drawing/2018/hyperlinkcolor" val="tx"/>
                    </a:ext>
                  </a:extLst>
                </a:hlinkClick>
              </a:rPr>
              <a:t>Year of Planning</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 A customized developmental process for establishing a NAF academy. Schools with limited experience in designing a career-focused program receive </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ea typeface="+mn-ea"/>
                <a:cs typeface="+mn-cs"/>
              </a:rPr>
              <a:t>personalized support </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and technical assistance to align their programming goals with the NAF Design before the academy launches. The planning phase typically lasts one school year but can extend from 6 to 18 months. This approach helps establish a sustainable foundation for academic success and builds the capacity to fulfill commitments to students and the community.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The application fee is $12,000 (a $2,000 annual membership fee applies upon Launch)</a:t>
            </a:r>
          </a:p>
        </p:txBody>
      </p:sp>
      <p:sp>
        <p:nvSpPr>
          <p:cNvPr id="12" name="TextBox 11">
            <a:extLst>
              <a:ext uri="{FF2B5EF4-FFF2-40B4-BE49-F238E27FC236}">
                <a16:creationId xmlns:a16="http://schemas.microsoft.com/office/drawing/2014/main" id="{BABA030C-32B2-375F-E070-4CFDE07BE0CB}"/>
              </a:ext>
            </a:extLst>
          </p:cNvPr>
          <p:cNvSpPr txBox="1"/>
          <p:nvPr/>
        </p:nvSpPr>
        <p:spPr>
          <a:xfrm>
            <a:off x="3195636" y="1741047"/>
            <a:ext cx="8691563" cy="1231106"/>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DINOT" panose="020B0504020101020102" pitchFamily="34" charset="0"/>
                <a:ea typeface="+mn-ea"/>
                <a:cs typeface="+mn-cs"/>
              </a:rPr>
              <a:t>Getting Started</a:t>
            </a:r>
            <a:endParaRPr kumimoji="0" lang="en-US" sz="26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Form a dedicated team of stakeholders with a shared vision to start a NAF career academy. The multi-disciplinary team represents the school community and brings their expertise and perspective to develop the academy design plan. Refer to </a:t>
            </a:r>
            <a:r>
              <a:rPr kumimoji="0" lang="en-US" sz="1600" b="0" i="0" u="sng" strike="noStrike" kern="1200" cap="none" spc="0" normalizeH="0" baseline="0" noProof="0" dirty="0">
                <a:ln>
                  <a:noFill/>
                </a:ln>
                <a:solidFill>
                  <a:srgbClr val="32B04A"/>
                </a:solidFill>
                <a:effectLst/>
                <a:uLnTx/>
                <a:uFillTx/>
                <a:latin typeface="DINOT" panose="020B0504020101020102" pitchFamily="34" charset="0"/>
                <a:ea typeface="+mn-ea"/>
                <a:cs typeface="+mn-cs"/>
                <a:hlinkClick r:id="rId5">
                  <a:extLst>
                    <a:ext uri="{A12FA001-AC4F-418D-AE19-62706E023703}">
                      <ahyp:hlinkClr xmlns:ahyp="http://schemas.microsoft.com/office/drawing/2018/hyperlinkcolor" val="tx"/>
                    </a:ext>
                  </a:extLst>
                </a:hlinkClick>
              </a:rPr>
              <a:t>Academy Design Team Prep Guide</a:t>
            </a:r>
            <a:r>
              <a:rPr kumimoji="0" lang="en-US" sz="1600" b="0" i="0" u="sng" strike="noStrike" kern="1200" cap="none" spc="0" normalizeH="0" baseline="0" noProof="0" dirty="0">
                <a:ln>
                  <a:noFill/>
                </a:ln>
                <a:solidFill>
                  <a:srgbClr val="32B04A"/>
                </a:solidFill>
                <a:effectLst/>
                <a:uLnTx/>
                <a:uFillTx/>
                <a:latin typeface="DINOT" panose="020B0504020101020102" pitchFamily="34" charset="0"/>
                <a:ea typeface="+mn-ea"/>
                <a:cs typeface="+mn-cs"/>
              </a:rPr>
              <a:t>.</a:t>
            </a:r>
            <a:endParaRPr kumimoji="0" lang="en-US" sz="1600" b="0" i="0" u="sng" strike="noStrike" kern="1200" cap="none" spc="0" normalizeH="0" baseline="0" noProof="0" dirty="0">
              <a:ln>
                <a:noFill/>
              </a:ln>
              <a:solidFill>
                <a:srgbClr val="32B04A"/>
              </a:solidFill>
              <a:effectLst/>
              <a:uLnTx/>
              <a:uFillTx/>
              <a:latin typeface="Segoe UI" panose="020B0502040204020203" pitchFamily="34" charset="0"/>
              <a:ea typeface="+mn-ea"/>
              <a:cs typeface="+mn-cs"/>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473930" y="3220686"/>
            <a:ext cx="2948463" cy="520738"/>
            <a:chOff x="2589768" y="3453020"/>
            <a:chExt cx="2948463" cy="494392"/>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53020"/>
              <a:ext cx="2948463" cy="494392"/>
            </a:xfrm>
            <a:custGeom>
              <a:avLst/>
              <a:gdLst/>
              <a:ahLst/>
              <a:cxnLst/>
              <a:rect l="0" t="0" r="0" b="0"/>
              <a:pathLst>
                <a:path>
                  <a:moveTo>
                    <a:pt x="2948463" y="0"/>
                  </a:moveTo>
                  <a:lnTo>
                    <a:pt x="2948463" y="277469"/>
                  </a:lnTo>
                  <a:lnTo>
                    <a:pt x="0" y="277469"/>
                  </a:lnTo>
                  <a:lnTo>
                    <a:pt x="0" y="520738"/>
                  </a:lnTo>
                </a:path>
              </a:pathLst>
            </a:custGeom>
            <a:noFill/>
            <a:ln w="19050">
              <a:solidFill>
                <a:srgbClr val="92278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278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92964"/>
              <a:ext cx="149978" cy="5513"/>
            </a:xfrm>
            <a:prstGeom prst="rect">
              <a:avLst/>
            </a:prstGeom>
            <a:ln w="19050">
              <a:solidFill>
                <a:srgbClr val="92278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92278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FDDDFD1-2003-B9D2-492E-194A7A38516A}"/>
              </a:ext>
            </a:extLst>
          </p:cNvPr>
          <p:cNvGrpSpPr/>
          <p:nvPr/>
        </p:nvGrpSpPr>
        <p:grpSpPr>
          <a:xfrm>
            <a:off x="6621743" y="3220686"/>
            <a:ext cx="3017520" cy="517552"/>
            <a:chOff x="6621743" y="3394422"/>
            <a:chExt cx="3017520" cy="517552"/>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flipH="1">
              <a:off x="6621743" y="3394422"/>
              <a:ext cx="3017520" cy="517552"/>
            </a:xfrm>
            <a:custGeom>
              <a:avLst/>
              <a:gdLst/>
              <a:ahLst/>
              <a:cxnLst/>
              <a:rect l="0" t="0" r="0" b="0"/>
              <a:pathLst>
                <a:path>
                  <a:moveTo>
                    <a:pt x="2948463" y="0"/>
                  </a:moveTo>
                  <a:lnTo>
                    <a:pt x="2948463" y="277469"/>
                  </a:lnTo>
                  <a:lnTo>
                    <a:pt x="0" y="277469"/>
                  </a:lnTo>
                  <a:lnTo>
                    <a:pt x="0" y="520738"/>
                  </a:lnTo>
                </a:path>
              </a:pathLst>
            </a:custGeom>
            <a:noFill/>
            <a:ln w="19050">
              <a:solidFill>
                <a:srgbClr val="FCAF17"/>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flipH="1">
              <a:off x="8096141" y="3651598"/>
              <a:ext cx="149978" cy="5513"/>
            </a:xfrm>
            <a:prstGeom prst="rect">
              <a:avLst/>
            </a:prstGeom>
            <a:ln w="19050">
              <a:solidFill>
                <a:srgbClr val="FCAF17"/>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2ECC1C8E-1FE7-6D1C-3FFE-098A2B73A2F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357741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C32A49D4-3003-44D1-BA5F-F39A0926F9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5779" y="2202370"/>
            <a:ext cx="5353408" cy="2453259"/>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Online Media 2" title="The Power of the NAF Network">
            <a:hlinkClick r:id="" action="ppaction://media"/>
            <a:extLst>
              <a:ext uri="{FF2B5EF4-FFF2-40B4-BE49-F238E27FC236}">
                <a16:creationId xmlns:a16="http://schemas.microsoft.com/office/drawing/2014/main" id="{A040B2B3-FE4F-06B5-DE5C-D5625F20864F}"/>
              </a:ext>
            </a:extLst>
          </p:cNvPr>
          <p:cNvPicPr>
            <a:picLocks noRot="1" noChangeAspect="1"/>
          </p:cNvPicPr>
          <p:nvPr>
            <a:videoFile r:link="rId1"/>
          </p:nvPr>
        </p:nvPicPr>
        <p:blipFill>
          <a:blip r:embed="rId5"/>
          <a:stretch>
            <a:fillRect/>
          </a:stretch>
        </p:blipFill>
        <p:spPr>
          <a:xfrm>
            <a:off x="652519" y="1911382"/>
            <a:ext cx="5372099" cy="3035235"/>
          </a:xfrm>
          <a:prstGeom prst="rect">
            <a:avLst/>
          </a:prstGeom>
        </p:spPr>
      </p:pic>
    </p:spTree>
    <p:extLst>
      <p:ext uri="{BB962C8B-B14F-4D97-AF65-F5344CB8AC3E}">
        <p14:creationId xmlns:p14="http://schemas.microsoft.com/office/powerpoint/2010/main" val="834780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67D20BE-518C-ED1D-BED4-225F9812C509}"/>
              </a:ext>
            </a:extLst>
          </p:cNvPr>
          <p:cNvGrpSpPr/>
          <p:nvPr/>
        </p:nvGrpSpPr>
        <p:grpSpPr>
          <a:xfrm>
            <a:off x="145088" y="0"/>
            <a:ext cx="5874711" cy="1686261"/>
            <a:chOff x="145088" y="0"/>
            <a:chExt cx="5874711" cy="168626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45088" y="0"/>
              <a:ext cx="493187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of Planning</a:t>
              </a:r>
            </a:p>
          </p:txBody>
        </p:sp>
        <p:sp>
          <p:nvSpPr>
            <p:cNvPr id="4" name="Title 1">
              <a:extLst>
                <a:ext uri="{FF2B5EF4-FFF2-40B4-BE49-F238E27FC236}">
                  <a16:creationId xmlns:a16="http://schemas.microsoft.com/office/drawing/2014/main" id="{7EED9953-A939-F807-76B9-BF4906899166}"/>
                </a:ext>
              </a:extLst>
            </p:cNvPr>
            <p:cNvSpPr txBox="1">
              <a:spLocks/>
            </p:cNvSpPr>
            <p:nvPr/>
          </p:nvSpPr>
          <p:spPr>
            <a:xfrm>
              <a:off x="145088" y="625010"/>
              <a:ext cx="587471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Roadmap </a:t>
              </a:r>
            </a:p>
          </p:txBody>
        </p:sp>
      </p:grpSp>
      <p:sp>
        <p:nvSpPr>
          <p:cNvPr id="5" name="Slide Number Placeholder 4">
            <a:extLst>
              <a:ext uri="{FF2B5EF4-FFF2-40B4-BE49-F238E27FC236}">
                <a16:creationId xmlns:a16="http://schemas.microsoft.com/office/drawing/2014/main" id="{15C27829-0FB0-ACDB-BCCD-C087B96CD65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DINOT"/>
              <a:ea typeface="+mn-ea"/>
              <a:cs typeface="+mn-cs"/>
            </a:endParaRPr>
          </a:p>
        </p:txBody>
      </p:sp>
      <p:grpSp>
        <p:nvGrpSpPr>
          <p:cNvPr id="62" name="Group 61">
            <a:extLst>
              <a:ext uri="{FF2B5EF4-FFF2-40B4-BE49-F238E27FC236}">
                <a16:creationId xmlns:a16="http://schemas.microsoft.com/office/drawing/2014/main" id="{E59FB758-2C38-1D9E-4F4B-995C309402CA}"/>
              </a:ext>
            </a:extLst>
          </p:cNvPr>
          <p:cNvGrpSpPr/>
          <p:nvPr/>
        </p:nvGrpSpPr>
        <p:grpSpPr>
          <a:xfrm>
            <a:off x="408233" y="2058780"/>
            <a:ext cx="11223132" cy="2171733"/>
            <a:chOff x="619550" y="2068613"/>
            <a:chExt cx="11223132" cy="2171733"/>
          </a:xfrm>
        </p:grpSpPr>
        <p:grpSp>
          <p:nvGrpSpPr>
            <p:cNvPr id="52" name="Group 51">
              <a:extLst>
                <a:ext uri="{FF2B5EF4-FFF2-40B4-BE49-F238E27FC236}">
                  <a16:creationId xmlns:a16="http://schemas.microsoft.com/office/drawing/2014/main" id="{B10BD258-CD88-0C8F-1562-05F0BD7D2652}"/>
                </a:ext>
              </a:extLst>
            </p:cNvPr>
            <p:cNvGrpSpPr/>
            <p:nvPr/>
          </p:nvGrpSpPr>
          <p:grpSpPr>
            <a:xfrm>
              <a:off x="619550" y="2068613"/>
              <a:ext cx="1578081" cy="2171733"/>
              <a:chOff x="619550" y="2068613"/>
              <a:chExt cx="1578081" cy="2171733"/>
            </a:xfrm>
          </p:grpSpPr>
          <p:pic>
            <p:nvPicPr>
              <p:cNvPr id="28" name="Picture 27" descr="A yellow circle with a group of people&#10;&#10;Description automatically generated">
                <a:extLst>
                  <a:ext uri="{FF2B5EF4-FFF2-40B4-BE49-F238E27FC236}">
                    <a16:creationId xmlns:a16="http://schemas.microsoft.com/office/drawing/2014/main" id="{BD20FB37-DEF4-5E4D-BD09-1B48AD8D2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98" y="2068613"/>
                <a:ext cx="1083384" cy="1097280"/>
              </a:xfrm>
              <a:prstGeom prst="rect">
                <a:avLst/>
              </a:prstGeom>
            </p:spPr>
          </p:pic>
          <p:sp>
            <p:nvSpPr>
              <p:cNvPr id="30" name="TextBox 29">
                <a:extLst>
                  <a:ext uri="{FF2B5EF4-FFF2-40B4-BE49-F238E27FC236}">
                    <a16:creationId xmlns:a16="http://schemas.microsoft.com/office/drawing/2014/main" id="{2710E7B7-DB15-663B-4579-464EDA4365E1}"/>
                  </a:ext>
                </a:extLst>
              </p:cNvPr>
              <p:cNvSpPr txBox="1"/>
              <p:nvPr/>
            </p:nvSpPr>
            <p:spPr>
              <a:xfrm>
                <a:off x="619550" y="3532460"/>
                <a:ext cx="15780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Form a multi-disciplinary team with a shared vision to create a</a:t>
                </a:r>
                <a:b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 academy.</a:t>
                </a:r>
              </a:p>
            </p:txBody>
          </p:sp>
          <p:sp>
            <p:nvSpPr>
              <p:cNvPr id="42" name="TextBox 41">
                <a:extLst>
                  <a:ext uri="{FF2B5EF4-FFF2-40B4-BE49-F238E27FC236}">
                    <a16:creationId xmlns:a16="http://schemas.microsoft.com/office/drawing/2014/main" id="{3EC8289A-D3BB-2BF2-86A7-B93D01A38F17}"/>
                  </a:ext>
                </a:extLst>
              </p:cNvPr>
              <p:cNvSpPr txBox="1"/>
              <p:nvPr/>
            </p:nvSpPr>
            <p:spPr>
              <a:xfrm>
                <a:off x="798139" y="3096867"/>
                <a:ext cx="12209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Team Building</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&amp; Leadership</a:t>
                </a:r>
              </a:p>
            </p:txBody>
          </p:sp>
        </p:grpSp>
        <p:grpSp>
          <p:nvGrpSpPr>
            <p:cNvPr id="53" name="Group 52">
              <a:extLst>
                <a:ext uri="{FF2B5EF4-FFF2-40B4-BE49-F238E27FC236}">
                  <a16:creationId xmlns:a16="http://schemas.microsoft.com/office/drawing/2014/main" id="{B1F48A9C-B011-320D-6245-F41F27651699}"/>
                </a:ext>
              </a:extLst>
            </p:cNvPr>
            <p:cNvGrpSpPr/>
            <p:nvPr/>
          </p:nvGrpSpPr>
          <p:grpSpPr>
            <a:xfrm>
              <a:off x="2842079" y="2068613"/>
              <a:ext cx="1819482" cy="2171733"/>
              <a:chOff x="2936148" y="2068613"/>
              <a:chExt cx="1819482" cy="2171733"/>
            </a:xfrm>
          </p:grpSpPr>
          <p:pic>
            <p:nvPicPr>
              <p:cNvPr id="26" name="Picture 25" descr="A purple circle with icons and arrows&#10;&#10;Description automatically generated">
                <a:extLst>
                  <a:ext uri="{FF2B5EF4-FFF2-40B4-BE49-F238E27FC236}">
                    <a16:creationId xmlns:a16="http://schemas.microsoft.com/office/drawing/2014/main" id="{2DBB0A11-9500-00CF-0614-3A620A846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249" y="2068613"/>
                <a:ext cx="1097280" cy="1097280"/>
              </a:xfrm>
              <a:prstGeom prst="rect">
                <a:avLst/>
              </a:prstGeom>
            </p:spPr>
          </p:pic>
          <p:sp>
            <p:nvSpPr>
              <p:cNvPr id="31" name="TextBox 30">
                <a:extLst>
                  <a:ext uri="{FF2B5EF4-FFF2-40B4-BE49-F238E27FC236}">
                    <a16:creationId xmlns:a16="http://schemas.microsoft.com/office/drawing/2014/main" id="{412F8B0C-BCB8-1E3E-46C2-2220EBDF43D7}"/>
                  </a:ext>
                </a:extLst>
              </p:cNvPr>
              <p:cNvSpPr txBox="1"/>
              <p:nvPr/>
            </p:nvSpPr>
            <p:spPr>
              <a:xfrm>
                <a:off x="2936148" y="3532460"/>
                <a:ext cx="181948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Hold the YOP Kickoff and develop an Action Plan to document Academy Design Plan progress.</a:t>
                </a:r>
              </a:p>
            </p:txBody>
          </p:sp>
          <p:sp>
            <p:nvSpPr>
              <p:cNvPr id="43" name="TextBox 42">
                <a:extLst>
                  <a:ext uri="{FF2B5EF4-FFF2-40B4-BE49-F238E27FC236}">
                    <a16:creationId xmlns:a16="http://schemas.microsoft.com/office/drawing/2014/main" id="{BA54B8BB-5B2D-9CD1-B20C-4F27E0F9D802}"/>
                  </a:ext>
                </a:extLst>
              </p:cNvPr>
              <p:cNvSpPr txBox="1"/>
              <p:nvPr/>
            </p:nvSpPr>
            <p:spPr>
              <a:xfrm>
                <a:off x="3404792" y="3096867"/>
                <a:ext cx="88219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Academy</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Quality</a:t>
                </a:r>
              </a:p>
            </p:txBody>
          </p:sp>
        </p:grpSp>
        <p:grpSp>
          <p:nvGrpSpPr>
            <p:cNvPr id="54" name="Group 53">
              <a:extLst>
                <a:ext uri="{FF2B5EF4-FFF2-40B4-BE49-F238E27FC236}">
                  <a16:creationId xmlns:a16="http://schemas.microsoft.com/office/drawing/2014/main" id="{D49BC23C-D76B-3BE2-A95A-EC1C6DBDF356}"/>
                </a:ext>
              </a:extLst>
            </p:cNvPr>
            <p:cNvGrpSpPr/>
            <p:nvPr/>
          </p:nvGrpSpPr>
          <p:grpSpPr>
            <a:xfrm>
              <a:off x="5306009" y="2068613"/>
              <a:ext cx="1646975" cy="2171733"/>
              <a:chOff x="5494147" y="2068613"/>
              <a:chExt cx="1646975" cy="2171733"/>
            </a:xfrm>
          </p:grpSpPr>
          <p:pic>
            <p:nvPicPr>
              <p:cNvPr id="24" name="Picture 23" descr="A blue and white circle with a pencil and paper&#10;&#10;Description automatically generated">
                <a:extLst>
                  <a:ext uri="{FF2B5EF4-FFF2-40B4-BE49-F238E27FC236}">
                    <a16:creationId xmlns:a16="http://schemas.microsoft.com/office/drawing/2014/main" id="{64DA731D-0038-DA47-6BAA-12F74B0057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994" y="2068613"/>
                <a:ext cx="1097280" cy="1097280"/>
              </a:xfrm>
              <a:prstGeom prst="rect">
                <a:avLst/>
              </a:prstGeom>
            </p:spPr>
          </p:pic>
          <p:sp>
            <p:nvSpPr>
              <p:cNvPr id="34" name="TextBox 33">
                <a:extLst>
                  <a:ext uri="{FF2B5EF4-FFF2-40B4-BE49-F238E27FC236}">
                    <a16:creationId xmlns:a16="http://schemas.microsoft.com/office/drawing/2014/main" id="{CA270883-EE65-CBEE-431B-2FE88FC547ED}"/>
                  </a:ext>
                </a:extLst>
              </p:cNvPr>
              <p:cNvSpPr txBox="1"/>
              <p:nvPr/>
            </p:nvSpPr>
            <p:spPr>
              <a:xfrm>
                <a:off x="5494147" y="3532460"/>
                <a:ext cx="16469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career-connected program with advanced academics and early college options.</a:t>
                </a:r>
              </a:p>
            </p:txBody>
          </p:sp>
          <p:sp>
            <p:nvSpPr>
              <p:cNvPr id="44" name="TextBox 43">
                <a:extLst>
                  <a:ext uri="{FF2B5EF4-FFF2-40B4-BE49-F238E27FC236}">
                    <a16:creationId xmlns:a16="http://schemas.microsoft.com/office/drawing/2014/main" id="{744009BF-3C1A-22E9-9F97-D9642D3134C5}"/>
                  </a:ext>
                </a:extLst>
              </p:cNvPr>
              <p:cNvSpPr txBox="1"/>
              <p:nvPr/>
            </p:nvSpPr>
            <p:spPr>
              <a:xfrm>
                <a:off x="5788057" y="3096867"/>
                <a:ext cx="105915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Program of</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Study</a:t>
                </a:r>
              </a:p>
            </p:txBody>
          </p:sp>
        </p:grpSp>
        <p:grpSp>
          <p:nvGrpSpPr>
            <p:cNvPr id="55" name="Group 54">
              <a:extLst>
                <a:ext uri="{FF2B5EF4-FFF2-40B4-BE49-F238E27FC236}">
                  <a16:creationId xmlns:a16="http://schemas.microsoft.com/office/drawing/2014/main" id="{D8A00330-738E-9330-FA67-FF953B5137BE}"/>
                </a:ext>
              </a:extLst>
            </p:cNvPr>
            <p:cNvGrpSpPr/>
            <p:nvPr/>
          </p:nvGrpSpPr>
          <p:grpSpPr>
            <a:xfrm>
              <a:off x="7597432" y="2068613"/>
              <a:ext cx="1733228" cy="2171733"/>
              <a:chOff x="7793385" y="2068613"/>
              <a:chExt cx="1733228" cy="2171733"/>
            </a:xfrm>
          </p:grpSpPr>
          <p:pic>
            <p:nvPicPr>
              <p:cNvPr id="22" name="Picture 21" descr="A blue and white circle with a clipboard with a checklist&#10;&#10;Description automatically generated">
                <a:extLst>
                  <a:ext uri="{FF2B5EF4-FFF2-40B4-BE49-F238E27FC236}">
                    <a16:creationId xmlns:a16="http://schemas.microsoft.com/office/drawing/2014/main" id="{F9716F32-0BAC-611E-B2E6-643A9305F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417" y="2068613"/>
                <a:ext cx="1111164" cy="1097280"/>
              </a:xfrm>
              <a:prstGeom prst="rect">
                <a:avLst/>
              </a:prstGeom>
            </p:spPr>
          </p:pic>
          <p:sp>
            <p:nvSpPr>
              <p:cNvPr id="33" name="TextBox 32">
                <a:extLst>
                  <a:ext uri="{FF2B5EF4-FFF2-40B4-BE49-F238E27FC236}">
                    <a16:creationId xmlns:a16="http://schemas.microsoft.com/office/drawing/2014/main" id="{27FEC6EF-C61B-809B-59D0-72E9031A56E8}"/>
                  </a:ext>
                </a:extLst>
              </p:cNvPr>
              <p:cNvSpPr txBox="1"/>
              <p:nvPr/>
            </p:nvSpPr>
            <p:spPr>
              <a:xfrm>
                <a:off x="7836512" y="3532460"/>
                <a:ext cx="16469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an open choice student recruitment plan that emphasizes equitable and inclusive practices.</a:t>
                </a:r>
              </a:p>
            </p:txBody>
          </p:sp>
          <p:sp>
            <p:nvSpPr>
              <p:cNvPr id="45" name="TextBox 44">
                <a:extLst>
                  <a:ext uri="{FF2B5EF4-FFF2-40B4-BE49-F238E27FC236}">
                    <a16:creationId xmlns:a16="http://schemas.microsoft.com/office/drawing/2014/main" id="{00695F06-29C0-842B-1632-C18FB984703E}"/>
                  </a:ext>
                </a:extLst>
              </p:cNvPr>
              <p:cNvSpPr txBox="1"/>
              <p:nvPr/>
            </p:nvSpPr>
            <p:spPr>
              <a:xfrm>
                <a:off x="7793385" y="3096867"/>
                <a:ext cx="17332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Student Recruitment</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&amp; Enrollment</a:t>
                </a:r>
              </a:p>
            </p:txBody>
          </p:sp>
        </p:grpSp>
        <p:grpSp>
          <p:nvGrpSpPr>
            <p:cNvPr id="56" name="Group 55">
              <a:extLst>
                <a:ext uri="{FF2B5EF4-FFF2-40B4-BE49-F238E27FC236}">
                  <a16:creationId xmlns:a16="http://schemas.microsoft.com/office/drawing/2014/main" id="{B7AE5441-801D-6915-CAFC-D3EF327F3E1B}"/>
                </a:ext>
              </a:extLst>
            </p:cNvPr>
            <p:cNvGrpSpPr/>
            <p:nvPr/>
          </p:nvGrpSpPr>
          <p:grpSpPr>
            <a:xfrm>
              <a:off x="9975107" y="2068613"/>
              <a:ext cx="1867575" cy="2171733"/>
              <a:chOff x="9975107" y="2068613"/>
              <a:chExt cx="1867575" cy="2171733"/>
            </a:xfrm>
          </p:grpSpPr>
          <p:pic>
            <p:nvPicPr>
              <p:cNvPr id="20" name="Picture 19" descr="A green circle with a white and green circle with a white circle with a green circle with a white circle with a green circle with a white circle with a green circle with a white circle with a&#10;&#10;Description automatically generated">
                <a:extLst>
                  <a:ext uri="{FF2B5EF4-FFF2-40B4-BE49-F238E27FC236}">
                    <a16:creationId xmlns:a16="http://schemas.microsoft.com/office/drawing/2014/main" id="{1C95C075-7493-BA0F-E150-0A0F1F976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3312" y="2068613"/>
                <a:ext cx="1111164" cy="1097280"/>
              </a:xfrm>
              <a:prstGeom prst="rect">
                <a:avLst/>
              </a:prstGeom>
            </p:spPr>
          </p:pic>
          <p:sp>
            <p:nvSpPr>
              <p:cNvPr id="35" name="TextBox 34">
                <a:extLst>
                  <a:ext uri="{FF2B5EF4-FFF2-40B4-BE49-F238E27FC236}">
                    <a16:creationId xmlns:a16="http://schemas.microsoft.com/office/drawing/2014/main" id="{3FC26E34-13EC-14D7-C284-D1F3EEE382F5}"/>
                  </a:ext>
                </a:extLst>
              </p:cNvPr>
              <p:cNvSpPr txBox="1"/>
              <p:nvPr/>
            </p:nvSpPr>
            <p:spPr>
              <a:xfrm>
                <a:off x="9975107" y="3532460"/>
                <a:ext cx="18675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an employer engagement plan to recruit business partners and advisory board members.</a:t>
                </a:r>
              </a:p>
            </p:txBody>
          </p:sp>
          <p:sp>
            <p:nvSpPr>
              <p:cNvPr id="46" name="TextBox 45">
                <a:extLst>
                  <a:ext uri="{FF2B5EF4-FFF2-40B4-BE49-F238E27FC236}">
                    <a16:creationId xmlns:a16="http://schemas.microsoft.com/office/drawing/2014/main" id="{70A2BDC1-CDB8-1F79-303B-553699620AC7}"/>
                  </a:ext>
                </a:extLst>
              </p:cNvPr>
              <p:cNvSpPr txBox="1"/>
              <p:nvPr/>
            </p:nvSpPr>
            <p:spPr>
              <a:xfrm>
                <a:off x="10438964" y="3096867"/>
                <a:ext cx="9398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Advisory</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Board</a:t>
                </a:r>
              </a:p>
            </p:txBody>
          </p:sp>
        </p:grpSp>
      </p:grpSp>
      <p:grpSp>
        <p:nvGrpSpPr>
          <p:cNvPr id="63" name="Group 62">
            <a:extLst>
              <a:ext uri="{FF2B5EF4-FFF2-40B4-BE49-F238E27FC236}">
                <a16:creationId xmlns:a16="http://schemas.microsoft.com/office/drawing/2014/main" id="{8BBB3927-636C-2845-8793-A9E8645C08DE}"/>
              </a:ext>
            </a:extLst>
          </p:cNvPr>
          <p:cNvGrpSpPr/>
          <p:nvPr/>
        </p:nvGrpSpPr>
        <p:grpSpPr>
          <a:xfrm>
            <a:off x="314433" y="4429224"/>
            <a:ext cx="11316932" cy="2315068"/>
            <a:chOff x="525750" y="4439057"/>
            <a:chExt cx="11316932" cy="2315068"/>
          </a:xfrm>
        </p:grpSpPr>
        <p:grpSp>
          <p:nvGrpSpPr>
            <p:cNvPr id="57" name="Group 56">
              <a:extLst>
                <a:ext uri="{FF2B5EF4-FFF2-40B4-BE49-F238E27FC236}">
                  <a16:creationId xmlns:a16="http://schemas.microsoft.com/office/drawing/2014/main" id="{35AC8546-3E15-DED1-0E77-AED53F170B79}"/>
                </a:ext>
              </a:extLst>
            </p:cNvPr>
            <p:cNvGrpSpPr/>
            <p:nvPr/>
          </p:nvGrpSpPr>
          <p:grpSpPr>
            <a:xfrm>
              <a:off x="525750" y="4452998"/>
              <a:ext cx="1819481" cy="2150759"/>
              <a:chOff x="525750" y="4452998"/>
              <a:chExt cx="1819481" cy="2150759"/>
            </a:xfrm>
          </p:grpSpPr>
          <p:pic>
            <p:nvPicPr>
              <p:cNvPr id="18" name="Picture 17" descr="A green circle with a hand and a briefcase&#10;&#10;Description automatically generated">
                <a:extLst>
                  <a:ext uri="{FF2B5EF4-FFF2-40B4-BE49-F238E27FC236}">
                    <a16:creationId xmlns:a16="http://schemas.microsoft.com/office/drawing/2014/main" id="{1DC88355-44BC-E9C6-78DE-FBFB9ABD05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51" y="4452998"/>
                <a:ext cx="1055078" cy="1097280"/>
              </a:xfrm>
              <a:prstGeom prst="rect">
                <a:avLst/>
              </a:prstGeom>
            </p:spPr>
          </p:pic>
          <p:sp>
            <p:nvSpPr>
              <p:cNvPr id="36" name="TextBox 35">
                <a:extLst>
                  <a:ext uri="{FF2B5EF4-FFF2-40B4-BE49-F238E27FC236}">
                    <a16:creationId xmlns:a16="http://schemas.microsoft.com/office/drawing/2014/main" id="{1DEDBD2A-1B36-5FF6-50EC-F465A31115E9}"/>
                  </a:ext>
                </a:extLst>
              </p:cNvPr>
              <p:cNvSpPr txBox="1"/>
              <p:nvPr/>
            </p:nvSpPr>
            <p:spPr>
              <a:xfrm>
                <a:off x="525750" y="5895871"/>
                <a:ext cx="18194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work-based learning plan for academy grade levels to include advisory board participation.</a:t>
                </a:r>
              </a:p>
            </p:txBody>
          </p:sp>
          <p:sp>
            <p:nvSpPr>
              <p:cNvPr id="47" name="TextBox 46">
                <a:extLst>
                  <a:ext uri="{FF2B5EF4-FFF2-40B4-BE49-F238E27FC236}">
                    <a16:creationId xmlns:a16="http://schemas.microsoft.com/office/drawing/2014/main" id="{C71F2FAE-F08C-4967-10A8-2FED8D0E44A5}"/>
                  </a:ext>
                </a:extLst>
              </p:cNvPr>
              <p:cNvSpPr txBox="1"/>
              <p:nvPr/>
            </p:nvSpPr>
            <p:spPr>
              <a:xfrm>
                <a:off x="798139" y="5460286"/>
                <a:ext cx="12209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Work-Based</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Learning</a:t>
                </a:r>
              </a:p>
            </p:txBody>
          </p:sp>
        </p:grpSp>
        <p:grpSp>
          <p:nvGrpSpPr>
            <p:cNvPr id="58" name="Group 57">
              <a:extLst>
                <a:ext uri="{FF2B5EF4-FFF2-40B4-BE49-F238E27FC236}">
                  <a16:creationId xmlns:a16="http://schemas.microsoft.com/office/drawing/2014/main" id="{0D7E2383-B7C8-1982-C62B-AD6056C8D3C7}"/>
                </a:ext>
              </a:extLst>
            </p:cNvPr>
            <p:cNvGrpSpPr/>
            <p:nvPr/>
          </p:nvGrpSpPr>
          <p:grpSpPr>
            <a:xfrm>
              <a:off x="2863641" y="4452998"/>
              <a:ext cx="1867575" cy="1996871"/>
              <a:chOff x="2936147" y="4452998"/>
              <a:chExt cx="1867575" cy="1996871"/>
            </a:xfrm>
          </p:grpSpPr>
          <p:pic>
            <p:nvPicPr>
              <p:cNvPr id="16" name="Picture 15" descr="A blue and white circle with a person pointing at a graph&#10;&#10;Description automatically generated">
                <a:extLst>
                  <a:ext uri="{FF2B5EF4-FFF2-40B4-BE49-F238E27FC236}">
                    <a16:creationId xmlns:a16="http://schemas.microsoft.com/office/drawing/2014/main" id="{E31543BA-310E-89B9-92DF-76FC26A0E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8350" y="4452998"/>
                <a:ext cx="1055078" cy="1097280"/>
              </a:xfrm>
              <a:prstGeom prst="rect">
                <a:avLst/>
              </a:prstGeom>
            </p:spPr>
          </p:pic>
          <p:sp>
            <p:nvSpPr>
              <p:cNvPr id="37" name="TextBox 36">
                <a:extLst>
                  <a:ext uri="{FF2B5EF4-FFF2-40B4-BE49-F238E27FC236}">
                    <a16:creationId xmlns:a16="http://schemas.microsoft.com/office/drawing/2014/main" id="{C9564B64-DA1A-2206-4E79-06AC94A4E02E}"/>
                  </a:ext>
                </a:extLst>
              </p:cNvPr>
              <p:cNvSpPr txBox="1"/>
              <p:nvPr/>
            </p:nvSpPr>
            <p:spPr>
              <a:xfrm>
                <a:off x="2936147" y="5895871"/>
                <a:ext cx="1867575"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career-connected authentic project-based learning plan per grade level.</a:t>
                </a:r>
              </a:p>
            </p:txBody>
          </p:sp>
          <p:sp>
            <p:nvSpPr>
              <p:cNvPr id="48" name="TextBox 47">
                <a:extLst>
                  <a:ext uri="{FF2B5EF4-FFF2-40B4-BE49-F238E27FC236}">
                    <a16:creationId xmlns:a16="http://schemas.microsoft.com/office/drawing/2014/main" id="{C98E23B7-E8B9-E791-7E05-BFB22BF640E5}"/>
                  </a:ext>
                </a:extLst>
              </p:cNvPr>
              <p:cNvSpPr txBox="1"/>
              <p:nvPr/>
            </p:nvSpPr>
            <p:spPr>
              <a:xfrm>
                <a:off x="3379697" y="5460286"/>
                <a:ext cx="9323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Authentic</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Projects</a:t>
                </a:r>
              </a:p>
            </p:txBody>
          </p:sp>
        </p:grpSp>
        <p:grpSp>
          <p:nvGrpSpPr>
            <p:cNvPr id="59" name="Group 58">
              <a:extLst>
                <a:ext uri="{FF2B5EF4-FFF2-40B4-BE49-F238E27FC236}">
                  <a16:creationId xmlns:a16="http://schemas.microsoft.com/office/drawing/2014/main" id="{8C9E3597-F5D8-634D-2F17-9B3FFE540FFA}"/>
                </a:ext>
              </a:extLst>
            </p:cNvPr>
            <p:cNvGrpSpPr/>
            <p:nvPr/>
          </p:nvGrpSpPr>
          <p:grpSpPr>
            <a:xfrm>
              <a:off x="5349135" y="4452998"/>
              <a:ext cx="1646975" cy="1842983"/>
              <a:chOff x="5494147" y="4452998"/>
              <a:chExt cx="1646975" cy="1842983"/>
            </a:xfrm>
          </p:grpSpPr>
          <p:pic>
            <p:nvPicPr>
              <p:cNvPr id="12" name="Picture 11" descr="A blue circle with a graduation cap and arrows&#10;&#10;Description automatically generated">
                <a:extLst>
                  <a:ext uri="{FF2B5EF4-FFF2-40B4-BE49-F238E27FC236}">
                    <a16:creationId xmlns:a16="http://schemas.microsoft.com/office/drawing/2014/main" id="{E8DE49DA-137C-62B2-A9F5-A2E8A298E8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0095" y="4452998"/>
                <a:ext cx="1055078" cy="1097280"/>
              </a:xfrm>
              <a:prstGeom prst="rect">
                <a:avLst/>
              </a:prstGeom>
            </p:spPr>
          </p:pic>
          <p:sp>
            <p:nvSpPr>
              <p:cNvPr id="39" name="TextBox 38">
                <a:extLst>
                  <a:ext uri="{FF2B5EF4-FFF2-40B4-BE49-F238E27FC236}">
                    <a16:creationId xmlns:a16="http://schemas.microsoft.com/office/drawing/2014/main" id="{D6087404-22AA-7E22-0B4C-3F19C51FA8C6}"/>
                  </a:ext>
                </a:extLst>
              </p:cNvPr>
              <p:cNvSpPr txBox="1"/>
              <p:nvPr/>
            </p:nvSpPr>
            <p:spPr>
              <a:xfrm>
                <a:off x="5494147" y="5895871"/>
                <a:ext cx="164697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college and career readiness plan.</a:t>
                </a:r>
              </a:p>
            </p:txBody>
          </p:sp>
          <p:sp>
            <p:nvSpPr>
              <p:cNvPr id="49" name="TextBox 48">
                <a:extLst>
                  <a:ext uri="{FF2B5EF4-FFF2-40B4-BE49-F238E27FC236}">
                    <a16:creationId xmlns:a16="http://schemas.microsoft.com/office/drawing/2014/main" id="{1F3FF45F-1AA8-0F9B-60D0-5DA8B5B91417}"/>
                  </a:ext>
                </a:extLst>
              </p:cNvPr>
              <p:cNvSpPr txBox="1"/>
              <p:nvPr/>
            </p:nvSpPr>
            <p:spPr>
              <a:xfrm>
                <a:off x="5585982" y="5460286"/>
                <a:ext cx="146330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College &amp; Career</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Readiness</a:t>
                </a:r>
              </a:p>
            </p:txBody>
          </p:sp>
        </p:grpSp>
        <p:grpSp>
          <p:nvGrpSpPr>
            <p:cNvPr id="60" name="Group 59">
              <a:extLst>
                <a:ext uri="{FF2B5EF4-FFF2-40B4-BE49-F238E27FC236}">
                  <a16:creationId xmlns:a16="http://schemas.microsoft.com/office/drawing/2014/main" id="{BAD4AD5C-4345-36F7-E52C-B40015695584}"/>
                </a:ext>
              </a:extLst>
            </p:cNvPr>
            <p:cNvGrpSpPr/>
            <p:nvPr/>
          </p:nvGrpSpPr>
          <p:grpSpPr>
            <a:xfrm>
              <a:off x="7598507" y="4452998"/>
              <a:ext cx="1774201" cy="1993351"/>
              <a:chOff x="7772898" y="4452998"/>
              <a:chExt cx="1774201" cy="1993351"/>
            </a:xfrm>
          </p:grpSpPr>
          <p:pic>
            <p:nvPicPr>
              <p:cNvPr id="10" name="Picture 9" descr="A purple circle with two hands giving thumbs up&#10;&#10;Description automatically generated">
                <a:extLst>
                  <a:ext uri="{FF2B5EF4-FFF2-40B4-BE49-F238E27FC236}">
                    <a16:creationId xmlns:a16="http://schemas.microsoft.com/office/drawing/2014/main" id="{BE216918-615F-74F1-6A7D-F06FFC14AB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460" y="4452998"/>
                <a:ext cx="1055078" cy="1097280"/>
              </a:xfrm>
              <a:prstGeom prst="rect">
                <a:avLst/>
              </a:prstGeom>
            </p:spPr>
          </p:pic>
          <p:sp>
            <p:nvSpPr>
              <p:cNvPr id="38" name="TextBox 37">
                <a:extLst>
                  <a:ext uri="{FF2B5EF4-FFF2-40B4-BE49-F238E27FC236}">
                    <a16:creationId xmlns:a16="http://schemas.microsoft.com/office/drawing/2014/main" id="{70401CE6-9CE7-B96E-C895-05BFD76B7F1B}"/>
                  </a:ext>
                </a:extLst>
              </p:cNvPr>
              <p:cNvSpPr txBox="1"/>
              <p:nvPr/>
            </p:nvSpPr>
            <p:spPr>
              <a:xfrm>
                <a:off x="7772898" y="5892351"/>
                <a:ext cx="177420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Finalize your </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1000" b="1" i="0" u="none" strike="noStrike" kern="1200" cap="none" spc="0" normalizeH="0" baseline="0" noProof="0" dirty="0" err="1">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cademy</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 D</a:t>
                </a:r>
                <a:r>
                  <a:rPr kumimoji="0" lang="en-US" sz="1000" b="1" i="0" u="none" strike="noStrike" kern="1200" cap="none" spc="0" normalizeH="0" baseline="0" noProof="0" dirty="0" err="1">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esign</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 Plan </a:t>
                </a: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 schedule the graduation meeting.</a:t>
                </a:r>
              </a:p>
            </p:txBody>
          </p:sp>
          <p:sp>
            <p:nvSpPr>
              <p:cNvPr id="50" name="TextBox 49">
                <a:extLst>
                  <a:ext uri="{FF2B5EF4-FFF2-40B4-BE49-F238E27FC236}">
                    <a16:creationId xmlns:a16="http://schemas.microsoft.com/office/drawing/2014/main" id="{0FF16EA1-9D5E-D182-DF87-4373A2A697ED}"/>
                  </a:ext>
                </a:extLst>
              </p:cNvPr>
              <p:cNvSpPr txBox="1"/>
              <p:nvPr/>
            </p:nvSpPr>
            <p:spPr>
              <a:xfrm>
                <a:off x="8132460" y="5460286"/>
                <a:ext cx="105507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YOP</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Graduation</a:t>
                </a:r>
              </a:p>
            </p:txBody>
          </p:sp>
        </p:grpSp>
        <p:grpSp>
          <p:nvGrpSpPr>
            <p:cNvPr id="61" name="Group 60">
              <a:extLst>
                <a:ext uri="{FF2B5EF4-FFF2-40B4-BE49-F238E27FC236}">
                  <a16:creationId xmlns:a16="http://schemas.microsoft.com/office/drawing/2014/main" id="{B0DF39F3-A9B5-AC51-846C-5944B1193177}"/>
                </a:ext>
              </a:extLst>
            </p:cNvPr>
            <p:cNvGrpSpPr/>
            <p:nvPr/>
          </p:nvGrpSpPr>
          <p:grpSpPr>
            <a:xfrm>
              <a:off x="9975107" y="4439057"/>
              <a:ext cx="1867575" cy="2315068"/>
              <a:chOff x="9975107" y="4439057"/>
              <a:chExt cx="1867575" cy="2315068"/>
            </a:xfrm>
          </p:grpSpPr>
          <p:pic>
            <p:nvPicPr>
              <p:cNvPr id="8" name="Picture 7" descr="A yellow and white circle with a megaphone&#10;&#10;Description automatically generated">
                <a:extLst>
                  <a:ext uri="{FF2B5EF4-FFF2-40B4-BE49-F238E27FC236}">
                    <a16:creationId xmlns:a16="http://schemas.microsoft.com/office/drawing/2014/main" id="{07B084F6-1C84-33DD-FDBC-AB75BB2D1D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53309" y="4439057"/>
                <a:ext cx="1111170" cy="1097280"/>
              </a:xfrm>
              <a:prstGeom prst="rect">
                <a:avLst/>
              </a:prstGeom>
            </p:spPr>
          </p:pic>
          <p:sp>
            <p:nvSpPr>
              <p:cNvPr id="40" name="TextBox 39">
                <a:extLst>
                  <a:ext uri="{FF2B5EF4-FFF2-40B4-BE49-F238E27FC236}">
                    <a16:creationId xmlns:a16="http://schemas.microsoft.com/office/drawing/2014/main" id="{E8F18116-34F4-7D07-6AA1-4034900145E2}"/>
                  </a:ext>
                </a:extLst>
              </p:cNvPr>
              <p:cNvSpPr txBox="1"/>
              <p:nvPr/>
            </p:nvSpPr>
            <p:spPr>
              <a:xfrm>
                <a:off x="9975107" y="5892351"/>
                <a:ext cx="1867575"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Coordinate a new student orientation before school starts and prepare a press release to announce the academy opening.</a:t>
                </a:r>
              </a:p>
            </p:txBody>
          </p:sp>
          <p:sp>
            <p:nvSpPr>
              <p:cNvPr id="51" name="TextBox 50">
                <a:extLst>
                  <a:ext uri="{FF2B5EF4-FFF2-40B4-BE49-F238E27FC236}">
                    <a16:creationId xmlns:a16="http://schemas.microsoft.com/office/drawing/2014/main" id="{0AC6964F-0CD0-F71F-6298-39183596D25B}"/>
                  </a:ext>
                </a:extLst>
              </p:cNvPr>
              <p:cNvSpPr txBox="1"/>
              <p:nvPr/>
            </p:nvSpPr>
            <p:spPr>
              <a:xfrm>
                <a:off x="10438964" y="5448037"/>
                <a:ext cx="9398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Launch</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Year</a:t>
                </a:r>
              </a:p>
            </p:txBody>
          </p:sp>
        </p:grpSp>
      </p:grpSp>
      <p:sp>
        <p:nvSpPr>
          <p:cNvPr id="3" name="Title 1">
            <a:extLst>
              <a:ext uri="{FF2B5EF4-FFF2-40B4-BE49-F238E27FC236}">
                <a16:creationId xmlns:a16="http://schemas.microsoft.com/office/drawing/2014/main" id="{FDC144E2-4343-A9B3-4529-BEC7E159829F}"/>
              </a:ext>
            </a:extLst>
          </p:cNvPr>
          <p:cNvSpPr txBox="1">
            <a:spLocks/>
          </p:cNvSpPr>
          <p:nvPr/>
        </p:nvSpPr>
        <p:spPr>
          <a:xfrm>
            <a:off x="7200925" y="1010393"/>
            <a:ext cx="4162800" cy="85625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Key Steps to Developing</a:t>
            </a:r>
            <a:br>
              <a:rPr kumimoji="0" lang="en-US" sz="2200" b="0" i="0" u="none" strike="noStrike" kern="1200" cap="none" spc="0" normalizeH="0" baseline="0" noProof="0" dirty="0">
                <a:ln>
                  <a:noFill/>
                </a:ln>
                <a:solidFill>
                  <a:srgbClr val="178D4D"/>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a:t>
            </a:r>
            <a:r>
              <a:rPr kumimoji="0" lang="en-US" sz="2200" b="0" i="0" u="none" strike="noStrike" kern="1200" cap="none" spc="0" normalizeH="0" baseline="0" noProof="0" dirty="0">
                <a:ln>
                  <a:noFill/>
                </a:ln>
                <a:solidFill>
                  <a:srgbClr val="178D4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Academy Design Plan</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122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400590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Fast Track </a:t>
            </a:r>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3" name="Title 1">
            <a:extLst>
              <a:ext uri="{FF2B5EF4-FFF2-40B4-BE49-F238E27FC236}">
                <a16:creationId xmlns:a16="http://schemas.microsoft.com/office/drawing/2014/main" id="{3F699379-01D8-2C01-B65B-17EA97B028F8}"/>
              </a:ext>
            </a:extLst>
          </p:cNvPr>
          <p:cNvSpPr txBox="1">
            <a:spLocks/>
          </p:cNvSpPr>
          <p:nvPr/>
        </p:nvSpPr>
        <p:spPr>
          <a:xfrm>
            <a:off x="154613" y="636694"/>
            <a:ext cx="4758910"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Pacing Guide</a:t>
            </a:r>
          </a:p>
        </p:txBody>
      </p:sp>
      <p:pic>
        <p:nvPicPr>
          <p:cNvPr id="94" name="Picture 93">
            <a:extLst>
              <a:ext uri="{FF2B5EF4-FFF2-40B4-BE49-F238E27FC236}">
                <a16:creationId xmlns:a16="http://schemas.microsoft.com/office/drawing/2014/main" id="{51A20893-F492-338D-0887-27E561E8E32F}"/>
              </a:ext>
            </a:extLst>
          </p:cNvPr>
          <p:cNvPicPr>
            <a:picLocks noChangeAspect="1"/>
          </p:cNvPicPr>
          <p:nvPr/>
        </p:nvPicPr>
        <p:blipFill rotWithShape="1">
          <a:blip r:embed="rId3">
            <a:extLst>
              <a:ext uri="{28A0092B-C50C-407E-A947-70E740481C1C}">
                <a14:useLocalDpi xmlns:a14="http://schemas.microsoft.com/office/drawing/2010/main" val="0"/>
              </a:ext>
            </a:extLst>
          </a:blip>
          <a:srcRect t="2569" b="2569"/>
          <a:stretch/>
        </p:blipFill>
        <p:spPr>
          <a:xfrm>
            <a:off x="336472" y="2029320"/>
            <a:ext cx="11449676" cy="2759426"/>
          </a:xfrm>
          <a:prstGeom prst="snipRoundRect">
            <a:avLst/>
          </a:prstGeom>
        </p:spPr>
      </p:pic>
      <p:graphicFrame>
        <p:nvGraphicFramePr>
          <p:cNvPr id="96" name="Table 95">
            <a:extLst>
              <a:ext uri="{FF2B5EF4-FFF2-40B4-BE49-F238E27FC236}">
                <a16:creationId xmlns:a16="http://schemas.microsoft.com/office/drawing/2014/main" id="{738BBE7D-705B-42D7-B096-FBA0B1CB1129}"/>
              </a:ext>
            </a:extLst>
          </p:cNvPr>
          <p:cNvGraphicFramePr>
            <a:graphicFrameLocks noGrp="1"/>
          </p:cNvGraphicFramePr>
          <p:nvPr/>
        </p:nvGraphicFramePr>
        <p:xfrm>
          <a:off x="336472" y="4788746"/>
          <a:ext cx="11631732" cy="1432560"/>
        </p:xfrm>
        <a:graphic>
          <a:graphicData uri="http://schemas.openxmlformats.org/drawingml/2006/table">
            <a:tbl>
              <a:tblPr firstRow="1" bandRow="1">
                <a:tableStyleId>{5C22544A-7EE6-4342-B048-85BDC9FD1C3A}</a:tableStyleId>
              </a:tblPr>
              <a:tblGrid>
                <a:gridCol w="1661676">
                  <a:extLst>
                    <a:ext uri="{9D8B030D-6E8A-4147-A177-3AD203B41FA5}">
                      <a16:colId xmlns:a16="http://schemas.microsoft.com/office/drawing/2014/main" val="2383170609"/>
                    </a:ext>
                  </a:extLst>
                </a:gridCol>
                <a:gridCol w="1661676">
                  <a:extLst>
                    <a:ext uri="{9D8B030D-6E8A-4147-A177-3AD203B41FA5}">
                      <a16:colId xmlns:a16="http://schemas.microsoft.com/office/drawing/2014/main" val="2068662255"/>
                    </a:ext>
                  </a:extLst>
                </a:gridCol>
                <a:gridCol w="1661676">
                  <a:extLst>
                    <a:ext uri="{9D8B030D-6E8A-4147-A177-3AD203B41FA5}">
                      <a16:colId xmlns:a16="http://schemas.microsoft.com/office/drawing/2014/main" val="2438385072"/>
                    </a:ext>
                  </a:extLst>
                </a:gridCol>
                <a:gridCol w="1661676">
                  <a:extLst>
                    <a:ext uri="{9D8B030D-6E8A-4147-A177-3AD203B41FA5}">
                      <a16:colId xmlns:a16="http://schemas.microsoft.com/office/drawing/2014/main" val="334866752"/>
                    </a:ext>
                  </a:extLst>
                </a:gridCol>
                <a:gridCol w="1661676">
                  <a:extLst>
                    <a:ext uri="{9D8B030D-6E8A-4147-A177-3AD203B41FA5}">
                      <a16:colId xmlns:a16="http://schemas.microsoft.com/office/drawing/2014/main" val="2056551117"/>
                    </a:ext>
                  </a:extLst>
                </a:gridCol>
                <a:gridCol w="1661676">
                  <a:extLst>
                    <a:ext uri="{9D8B030D-6E8A-4147-A177-3AD203B41FA5}">
                      <a16:colId xmlns:a16="http://schemas.microsoft.com/office/drawing/2014/main" val="188406801"/>
                    </a:ext>
                  </a:extLst>
                </a:gridCol>
                <a:gridCol w="1661676">
                  <a:extLst>
                    <a:ext uri="{9D8B030D-6E8A-4147-A177-3AD203B41FA5}">
                      <a16:colId xmlns:a16="http://schemas.microsoft.com/office/drawing/2014/main" val="1413934113"/>
                    </a:ext>
                  </a:extLst>
                </a:gridCol>
              </a:tblGrid>
              <a:tr h="370840">
                <a:tc>
                  <a:txBody>
                    <a:bodyPr/>
                    <a:lstStyle/>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school/district forms</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a multi-disciplinary </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Academy Design Team</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with a shared vision to</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start a career academy.</a:t>
                      </a:r>
                    </a:p>
                    <a:p>
                      <a:pPr marL="91440" indent="-91440" algn="l">
                        <a:buFont typeface="Arial" panose="020B0604020202020204" pitchFamily="34" charset="0"/>
                        <a:buChar char="•"/>
                      </a:pPr>
                      <a:endPar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Academy Design Team</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uses the Interest Survey to assess partnership alignment and readiness to start a NAF academy. </a:t>
                      </a:r>
                    </a:p>
                  </a:txBody>
                  <a:tcPr>
                    <a:noFill/>
                  </a:tcPr>
                </a:tc>
                <a:tc>
                  <a:txBody>
                    <a:bodyPr/>
                    <a:lstStyle/>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NAF Team schedules</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a virtual meeting with </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approved applicants to review the application process.</a:t>
                      </a:r>
                    </a:p>
                    <a:p>
                      <a:pPr marL="91440" indent="0" algn="l">
                        <a:buFont typeface="Arial" panose="020B0604020202020204" pitchFamily="34" charset="0"/>
                        <a:buNone/>
                      </a:pPr>
                      <a:endPar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Academy Design Team establishes roles and deadlines to ensure timely submission of all required documentation.</a:t>
                      </a:r>
                    </a:p>
                  </a:txBody>
                  <a:tcPr>
                    <a:noFill/>
                  </a:tcPr>
                </a:tc>
                <a:tc>
                  <a:txBody>
                    <a:bodyPr/>
                    <a:lstStyle/>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Academy Design Team collaborates to review the Fast Track Assessment sample, agreeing on responses for accuracy before online submission.</a:t>
                      </a:r>
                    </a:p>
                    <a:p>
                      <a:pPr marL="182880" indent="-182880" algn="l">
                        <a:buFont typeface="Arial" panose="020B0604020202020204" pitchFamily="34" charset="0"/>
                        <a:buChar char="•"/>
                      </a:pPr>
                      <a:endPar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applicant must achieve a score of 15 or higher to continue with the Fast Track process.</a:t>
                      </a:r>
                    </a:p>
                  </a:txBody>
                  <a:tcPr>
                    <a:noFill/>
                  </a:tcPr>
                </a:tc>
                <a:tc>
                  <a:txBody>
                    <a:bodyPr/>
                    <a:lstStyle/>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applicant submits</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evidence demonstrating alignment of current </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practices with NAF’s Design. </a:t>
                      </a:r>
                    </a:p>
                    <a:p>
                      <a:pPr marL="285750" indent="-285750" algn="ctr">
                        <a:buFont typeface="Arial" panose="020B0604020202020204" pitchFamily="34" charset="0"/>
                        <a:buChar char="•"/>
                      </a:pPr>
                      <a:endPar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NAF Team conducts an initial review of evidence and notifies the applicant if clarification or adjustments are needed. </a:t>
                      </a:r>
                    </a:p>
                  </a:txBody>
                  <a:tcPr>
                    <a:noFill/>
                  </a:tcPr>
                </a:tc>
                <a:tc>
                  <a:txBody>
                    <a:bodyPr/>
                    <a:lstStyle/>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Academy Design Team incorporates feedback from</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initial review into their online assessment, with a </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15-day period to make the necessary adjustments.</a:t>
                      </a:r>
                    </a:p>
                    <a:p>
                      <a:pPr marL="91440" indent="-91440" algn="l">
                        <a:buFont typeface="Arial" panose="020B0604020202020204" pitchFamily="34" charset="0"/>
                        <a:buChar char="•"/>
                      </a:pPr>
                      <a:endPar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NAF Team conducts a </a:t>
                      </a:r>
                      <a:b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final review of the evidence to ensure partnership alignment.</a:t>
                      </a:r>
                    </a:p>
                  </a:txBody>
                  <a:tcPr>
                    <a:noFill/>
                  </a:tcPr>
                </a:tc>
                <a:tc>
                  <a:txBody>
                    <a:bodyPr/>
                    <a:lstStyle/>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applicant facilitates the signing of a NAF Membership Agreement to formalize the partnership and initiate the invoicing process.</a:t>
                      </a:r>
                    </a:p>
                    <a:p>
                      <a:pPr marL="285750" indent="-285750" algn="l">
                        <a:buFont typeface="Arial" panose="020B0604020202020204" pitchFamily="34" charset="0"/>
                        <a:buChar char="•"/>
                      </a:pPr>
                      <a:endPar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A $4,000 application fee is required before the Fast Track validation meeting.</a:t>
                      </a:r>
                    </a:p>
                  </a:txBody>
                  <a:tcPr>
                    <a:noFill/>
                  </a:tcPr>
                </a:tc>
                <a:tc>
                  <a:txBody>
                    <a:bodyPr/>
                    <a:lstStyle/>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The admissions process concludes with a collaborative validation meeting to discuss alignment of current practices with the NAF Design.</a:t>
                      </a:r>
                    </a:p>
                    <a:p>
                      <a:pPr marL="0" indent="0" algn="l">
                        <a:buFont typeface="Arial" panose="020B0604020202020204" pitchFamily="34" charset="0"/>
                        <a:buNone/>
                      </a:pPr>
                      <a:endPar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 indent="-91440" algn="l">
                        <a:buFont typeface="Arial" panose="020B0604020202020204" pitchFamily="34" charset="0"/>
                        <a:buChar char="•"/>
                      </a:pPr>
                      <a:r>
                        <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rPr>
                        <a:t>A $2,000 annual membership fee is due at the time of the academy's launch.</a:t>
                      </a:r>
                    </a:p>
                    <a:p>
                      <a:pPr marL="285750" indent="-285750" algn="l">
                        <a:buFont typeface="Arial" panose="020B0604020202020204" pitchFamily="34" charset="0"/>
                        <a:buChar char="•"/>
                      </a:pPr>
                      <a:endParaRPr lang="en-US" sz="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oFill/>
                  </a:tcPr>
                </a:tc>
                <a:extLst>
                  <a:ext uri="{0D108BD9-81ED-4DB2-BD59-A6C34878D82A}">
                    <a16:rowId xmlns:a16="http://schemas.microsoft.com/office/drawing/2014/main" val="3996095918"/>
                  </a:ext>
                </a:extLst>
              </a:tr>
            </a:tbl>
          </a:graphicData>
        </a:graphic>
      </p:graphicFrame>
      <p:sp>
        <p:nvSpPr>
          <p:cNvPr id="4" name="Title 1">
            <a:extLst>
              <a:ext uri="{FF2B5EF4-FFF2-40B4-BE49-F238E27FC236}">
                <a16:creationId xmlns:a16="http://schemas.microsoft.com/office/drawing/2014/main" id="{A136DA8A-34EB-5AF6-021F-034A8DB565E0}"/>
              </a:ext>
            </a:extLst>
          </p:cNvPr>
          <p:cNvSpPr txBox="1">
            <a:spLocks/>
          </p:cNvSpPr>
          <p:nvPr/>
        </p:nvSpPr>
        <p:spPr>
          <a:xfrm>
            <a:off x="8240233" y="841689"/>
            <a:ext cx="3545915" cy="856256"/>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Accelerated Path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a:t>
            </a:r>
            <a:b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Membership!</a:t>
            </a:r>
          </a:p>
        </p:txBody>
      </p:sp>
    </p:spTree>
    <p:extLst>
      <p:ext uri="{BB962C8B-B14F-4D97-AF65-F5344CB8AC3E}">
        <p14:creationId xmlns:p14="http://schemas.microsoft.com/office/powerpoint/2010/main" val="2607298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15106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Design Team</a:t>
            </a:r>
          </a:p>
        </p:txBody>
      </p:sp>
      <p:sp>
        <p:nvSpPr>
          <p:cNvPr id="6" name="Freeform: Shape 5">
            <a:extLst>
              <a:ext uri="{FF2B5EF4-FFF2-40B4-BE49-F238E27FC236}">
                <a16:creationId xmlns:a16="http://schemas.microsoft.com/office/drawing/2014/main" id="{4F06AC23-F7AC-344F-4707-C3BF262BE1BF}"/>
              </a:ext>
            </a:extLst>
          </p:cNvPr>
          <p:cNvSpPr/>
          <p:nvPr/>
        </p:nvSpPr>
        <p:spPr>
          <a:xfrm>
            <a:off x="128574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School leadership, advocacy, resources, master scheduling, and community support</a:t>
            </a:r>
          </a:p>
        </p:txBody>
      </p:sp>
      <p:sp>
        <p:nvSpPr>
          <p:cNvPr id="7" name="Freeform: Shape 6">
            <a:extLst>
              <a:ext uri="{FF2B5EF4-FFF2-40B4-BE49-F238E27FC236}">
                <a16:creationId xmlns:a16="http://schemas.microsoft.com/office/drawing/2014/main" id="{625EA5CF-62A2-02CC-4348-877A8BA88F9F}"/>
              </a:ext>
            </a:extLst>
          </p:cNvPr>
          <p:cNvSpPr/>
          <p:nvPr/>
        </p:nvSpPr>
        <p:spPr>
          <a:xfrm>
            <a:off x="128574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5480"/>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School</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Administrator</a:t>
            </a:r>
          </a:p>
        </p:txBody>
      </p:sp>
      <p:sp>
        <p:nvSpPr>
          <p:cNvPr id="8" name="Oval 7">
            <a:extLst>
              <a:ext uri="{FF2B5EF4-FFF2-40B4-BE49-F238E27FC236}">
                <a16:creationId xmlns:a16="http://schemas.microsoft.com/office/drawing/2014/main" id="{1B9601CB-51E8-546D-4545-AA24C664F77A}"/>
              </a:ext>
            </a:extLst>
          </p:cNvPr>
          <p:cNvSpPr/>
          <p:nvPr/>
        </p:nvSpPr>
        <p:spPr>
          <a:xfrm>
            <a:off x="2857491" y="3156034"/>
            <a:ext cx="750990" cy="750990"/>
          </a:xfrm>
          <a:prstGeom prst="ellipse">
            <a:avLst/>
          </a:prstGeom>
          <a:blipFill>
            <a:blip r:embed="rId3"/>
            <a:srcRect/>
            <a:stretch>
              <a:fillRect/>
            </a:stretch>
          </a:blipFill>
          <a:ln w="12700" cap="flat" cmpd="sng" algn="ctr">
            <a:solidFill>
              <a:srgbClr val="ED7D31">
                <a:tint val="40000"/>
                <a:alpha val="9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1DD8BDF-3FB5-C931-7473-1CA0D6ABF2CE}"/>
              </a:ext>
            </a:extLst>
          </p:cNvPr>
          <p:cNvSpPr/>
          <p:nvPr/>
        </p:nvSpPr>
        <p:spPr>
          <a:xfrm>
            <a:off x="379453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32B04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Academy program coordination and leadership, advocacy, and overall management of implementing NAF’s design</a:t>
            </a:r>
          </a:p>
        </p:txBody>
      </p:sp>
      <p:sp>
        <p:nvSpPr>
          <p:cNvPr id="10" name="Freeform: Shape 9">
            <a:extLst>
              <a:ext uri="{FF2B5EF4-FFF2-40B4-BE49-F238E27FC236}">
                <a16:creationId xmlns:a16="http://schemas.microsoft.com/office/drawing/2014/main" id="{189BD74D-F609-08CA-1BD0-4FC756A04C27}"/>
              </a:ext>
            </a:extLst>
          </p:cNvPr>
          <p:cNvSpPr/>
          <p:nvPr/>
        </p:nvSpPr>
        <p:spPr>
          <a:xfrm>
            <a:off x="379453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32B04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Academy</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Lead </a:t>
            </a:r>
          </a:p>
        </p:txBody>
      </p:sp>
      <p:sp>
        <p:nvSpPr>
          <p:cNvPr id="11" name="Oval 10">
            <a:extLst>
              <a:ext uri="{FF2B5EF4-FFF2-40B4-BE49-F238E27FC236}">
                <a16:creationId xmlns:a16="http://schemas.microsoft.com/office/drawing/2014/main" id="{B15ABE7D-25FD-4339-2584-EF463AC2AAB0}"/>
              </a:ext>
            </a:extLst>
          </p:cNvPr>
          <p:cNvSpPr/>
          <p:nvPr/>
        </p:nvSpPr>
        <p:spPr>
          <a:xfrm>
            <a:off x="5366281" y="3156034"/>
            <a:ext cx="750990" cy="750990"/>
          </a:xfrm>
          <a:prstGeom prst="ellipse">
            <a:avLst/>
          </a:prstGeom>
          <a:blipFill rotWithShape="1">
            <a:blip r:embed="rId4"/>
            <a:srcRect/>
            <a:stretch>
              <a:fillRect/>
            </a:stretch>
          </a:blipFill>
          <a:ln w="12700" cap="flat" cmpd="sng" algn="ctr">
            <a:solidFill>
              <a:srgbClr val="ED7D31">
                <a:tint val="40000"/>
                <a:alpha val="90000"/>
                <a:hueOff val="-121318"/>
                <a:satOff val="-10764"/>
                <a:lumOff val="-11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6463CE47-1A0A-B48B-27D0-DB843D1381A5}"/>
              </a:ext>
            </a:extLst>
          </p:cNvPr>
          <p:cNvSpPr/>
          <p:nvPr/>
        </p:nvSpPr>
        <p:spPr>
          <a:xfrm>
            <a:off x="630332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92278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Business/community liaison, work-based learning program, and internships</a:t>
            </a:r>
          </a:p>
        </p:txBody>
      </p:sp>
      <p:sp>
        <p:nvSpPr>
          <p:cNvPr id="13" name="Freeform: Shape 12">
            <a:extLst>
              <a:ext uri="{FF2B5EF4-FFF2-40B4-BE49-F238E27FC236}">
                <a16:creationId xmlns:a16="http://schemas.microsoft.com/office/drawing/2014/main" id="{0E3E56FA-9A68-2673-86B4-88BB2F5E159F}"/>
              </a:ext>
            </a:extLst>
          </p:cNvPr>
          <p:cNvSpPr/>
          <p:nvPr/>
        </p:nvSpPr>
        <p:spPr>
          <a:xfrm>
            <a:off x="630332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92278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Work-Based</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Learning Coordinator</a:t>
            </a:r>
          </a:p>
        </p:txBody>
      </p:sp>
      <p:sp>
        <p:nvSpPr>
          <p:cNvPr id="14" name="Oval 13">
            <a:extLst>
              <a:ext uri="{FF2B5EF4-FFF2-40B4-BE49-F238E27FC236}">
                <a16:creationId xmlns:a16="http://schemas.microsoft.com/office/drawing/2014/main" id="{F245FDC6-A4AF-5758-564E-625867906007}"/>
              </a:ext>
            </a:extLst>
          </p:cNvPr>
          <p:cNvSpPr/>
          <p:nvPr/>
        </p:nvSpPr>
        <p:spPr>
          <a:xfrm>
            <a:off x="7875072" y="3156034"/>
            <a:ext cx="750990" cy="750990"/>
          </a:xfrm>
          <a:prstGeom prst="ellipse">
            <a:avLst/>
          </a:prstGeom>
          <a:blipFill>
            <a:blip r:embed="rId5"/>
            <a:srcRect/>
            <a:stretch>
              <a:fillRect/>
            </a:stretch>
          </a:blipFill>
          <a:ln w="12700" cap="flat" cmpd="sng" algn="ctr">
            <a:solidFill>
              <a:srgbClr val="ED7D31">
                <a:tint val="40000"/>
                <a:alpha val="90000"/>
                <a:hueOff val="-242636"/>
                <a:satOff val="-21527"/>
                <a:lumOff val="-22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2FB4885-7CAA-D768-0830-DD93DAD5AB18}"/>
              </a:ext>
            </a:extLst>
          </p:cNvPr>
          <p:cNvSpPr/>
          <p:nvPr/>
        </p:nvSpPr>
        <p:spPr>
          <a:xfrm>
            <a:off x="881211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FCAF17"/>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Student recruitment, supports and interventions, student scheduling, and social-emotional and academic advisement</a:t>
            </a:r>
          </a:p>
        </p:txBody>
      </p:sp>
      <p:sp>
        <p:nvSpPr>
          <p:cNvPr id="16" name="Freeform: Shape 15">
            <a:extLst>
              <a:ext uri="{FF2B5EF4-FFF2-40B4-BE49-F238E27FC236}">
                <a16:creationId xmlns:a16="http://schemas.microsoft.com/office/drawing/2014/main" id="{43BAC42F-8594-E3A7-4ECA-DDF80CC424A2}"/>
              </a:ext>
            </a:extLst>
          </p:cNvPr>
          <p:cNvSpPr/>
          <p:nvPr/>
        </p:nvSpPr>
        <p:spPr>
          <a:xfrm>
            <a:off x="881211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FBAF17"/>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Counselor</a:t>
            </a:r>
          </a:p>
        </p:txBody>
      </p:sp>
      <p:sp>
        <p:nvSpPr>
          <p:cNvPr id="17" name="Oval 16">
            <a:extLst>
              <a:ext uri="{FF2B5EF4-FFF2-40B4-BE49-F238E27FC236}">
                <a16:creationId xmlns:a16="http://schemas.microsoft.com/office/drawing/2014/main" id="{8ADAB8A3-A816-FC68-B83B-A8FB7C520C2A}"/>
              </a:ext>
            </a:extLst>
          </p:cNvPr>
          <p:cNvSpPr/>
          <p:nvPr/>
        </p:nvSpPr>
        <p:spPr>
          <a:xfrm>
            <a:off x="10383862" y="3156034"/>
            <a:ext cx="750990" cy="750990"/>
          </a:xfrm>
          <a:prstGeom prst="ellipse">
            <a:avLst/>
          </a:prstGeom>
          <a:blipFill>
            <a:blip r:embed="rId6"/>
            <a:srcRect/>
            <a:stretch>
              <a:fillRect l="-1000" r="-1000"/>
            </a:stretch>
          </a:blipFill>
          <a:ln w="12700" cap="flat" cmpd="sng" algn="ctr">
            <a:solidFill>
              <a:srgbClr val="ED7D31">
                <a:tint val="40000"/>
                <a:alpha val="90000"/>
                <a:hueOff val="-363954"/>
                <a:satOff val="-32291"/>
                <a:lumOff val="-33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09754C7-7FC1-072A-C5E3-E686BD0A1383}"/>
              </a:ext>
            </a:extLst>
          </p:cNvPr>
          <p:cNvSpPr/>
          <p:nvPr/>
        </p:nvSpPr>
        <p:spPr>
          <a:xfrm>
            <a:off x="128574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6A4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Career-pathway expertise and integration through authentic project experiences and work-based learning strategies</a:t>
            </a:r>
          </a:p>
        </p:txBody>
      </p:sp>
      <p:sp>
        <p:nvSpPr>
          <p:cNvPr id="19" name="Freeform: Shape 18">
            <a:extLst>
              <a:ext uri="{FF2B5EF4-FFF2-40B4-BE49-F238E27FC236}">
                <a16:creationId xmlns:a16="http://schemas.microsoft.com/office/drawing/2014/main" id="{5407B4A6-52E3-7922-E558-9D75D02DFD30}"/>
              </a:ext>
            </a:extLst>
          </p:cNvPr>
          <p:cNvSpPr/>
          <p:nvPr/>
        </p:nvSpPr>
        <p:spPr>
          <a:xfrm>
            <a:off x="128574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6A4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ts val="42"/>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Career Pathway </a:t>
            </a:r>
          </a:p>
          <a:p>
            <a:pPr marL="0" marR="0" lvl="0" indent="0" algn="l" defTabSz="711200" rtl="0" eaLnBrk="1" fontAlgn="auto" latinLnBrk="0" hangingPunct="1">
              <a:lnSpc>
                <a:spcPct val="90000"/>
              </a:lnSpc>
              <a:spcBef>
                <a:spcPct val="0"/>
              </a:spcBef>
              <a:spcAft>
                <a:spcPts val="42"/>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Educator</a:t>
            </a:r>
          </a:p>
        </p:txBody>
      </p:sp>
      <p:sp>
        <p:nvSpPr>
          <p:cNvPr id="20" name="Oval 19">
            <a:extLst>
              <a:ext uri="{FF2B5EF4-FFF2-40B4-BE49-F238E27FC236}">
                <a16:creationId xmlns:a16="http://schemas.microsoft.com/office/drawing/2014/main" id="{2EE407D9-418F-3EAF-D88F-DF2686D70737}"/>
              </a:ext>
            </a:extLst>
          </p:cNvPr>
          <p:cNvSpPr/>
          <p:nvPr/>
        </p:nvSpPr>
        <p:spPr>
          <a:xfrm>
            <a:off x="2857491" y="5990086"/>
            <a:ext cx="750990" cy="750990"/>
          </a:xfrm>
          <a:prstGeom prst="ellipse">
            <a:avLst/>
          </a:prstGeom>
          <a:blipFill rotWithShape="1">
            <a:blip r:embed="rId7">
              <a:extLst>
                <a:ext uri="{28A0092B-C50C-407E-A947-70E740481C1C}">
                  <a14:useLocalDpi xmlns:a14="http://schemas.microsoft.com/office/drawing/2010/main" val="0"/>
                </a:ext>
              </a:extLst>
            </a:blip>
            <a:srcRect/>
            <a:stretch>
              <a:fillRect/>
            </a:stretch>
          </a:blipFill>
          <a:ln w="12700" cap="flat" cmpd="sng" algn="ctr">
            <a:solidFill>
              <a:srgbClr val="ED7D31">
                <a:tint val="40000"/>
                <a:alpha val="90000"/>
                <a:hueOff val="-485272"/>
                <a:satOff val="-43055"/>
                <a:lumOff val="-43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8D85C56-43B7-5956-BDCD-738813386B62}"/>
              </a:ext>
            </a:extLst>
          </p:cNvPr>
          <p:cNvSpPr/>
          <p:nvPr/>
        </p:nvSpPr>
        <p:spPr>
          <a:xfrm>
            <a:off x="379453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44546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Postsecondary education liaison and coordinating college/career activities</a:t>
            </a:r>
          </a:p>
        </p:txBody>
      </p:sp>
      <p:sp>
        <p:nvSpPr>
          <p:cNvPr id="22" name="Freeform: Shape 21">
            <a:extLst>
              <a:ext uri="{FF2B5EF4-FFF2-40B4-BE49-F238E27FC236}">
                <a16:creationId xmlns:a16="http://schemas.microsoft.com/office/drawing/2014/main" id="{2551E8EB-B3F0-49C4-1835-8C9AA845794E}"/>
              </a:ext>
            </a:extLst>
          </p:cNvPr>
          <p:cNvSpPr/>
          <p:nvPr/>
        </p:nvSpPr>
        <p:spPr>
          <a:xfrm>
            <a:off x="379453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44546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College &amp; Career</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Coordinator</a:t>
            </a:r>
          </a:p>
        </p:txBody>
      </p:sp>
      <p:sp>
        <p:nvSpPr>
          <p:cNvPr id="23" name="Oval 22">
            <a:extLst>
              <a:ext uri="{FF2B5EF4-FFF2-40B4-BE49-F238E27FC236}">
                <a16:creationId xmlns:a16="http://schemas.microsoft.com/office/drawing/2014/main" id="{7750547F-890B-13E4-7308-B811C4381675}"/>
              </a:ext>
            </a:extLst>
          </p:cNvPr>
          <p:cNvSpPr/>
          <p:nvPr/>
        </p:nvSpPr>
        <p:spPr>
          <a:xfrm>
            <a:off x="5366281" y="5990086"/>
            <a:ext cx="750990" cy="750990"/>
          </a:xfrm>
          <a:prstGeom prst="ellipse">
            <a:avLst/>
          </a:prstGeom>
          <a:blipFill rotWithShape="1">
            <a:blip r:embed="rId8">
              <a:extLst>
                <a:ext uri="{28A0092B-C50C-407E-A947-70E740481C1C}">
                  <a14:useLocalDpi xmlns:a14="http://schemas.microsoft.com/office/drawing/2010/main" val="0"/>
                </a:ext>
              </a:extLst>
            </a:blip>
            <a:srcRect/>
            <a:stretch>
              <a:fillRect l="-1000" r="-1000"/>
            </a:stretch>
          </a:blipFill>
          <a:ln w="12700" cap="flat" cmpd="sng" algn="ctr">
            <a:solidFill>
              <a:srgbClr val="ED7D31">
                <a:tint val="40000"/>
                <a:alpha val="90000"/>
                <a:hueOff val="-606590"/>
                <a:satOff val="-53819"/>
                <a:lumOff val="-54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68469D7-920E-9895-1A7A-5E8564887D4D}"/>
              </a:ext>
            </a:extLst>
          </p:cNvPr>
          <p:cNvSpPr/>
          <p:nvPr/>
        </p:nvSpPr>
        <p:spPr>
          <a:xfrm>
            <a:off x="630332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9EC9"/>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Core-content expertise and integration through authentic project experiences and work-based learning strategies</a:t>
            </a:r>
          </a:p>
        </p:txBody>
      </p:sp>
      <p:sp>
        <p:nvSpPr>
          <p:cNvPr id="25" name="Freeform: Shape 24">
            <a:extLst>
              <a:ext uri="{FF2B5EF4-FFF2-40B4-BE49-F238E27FC236}">
                <a16:creationId xmlns:a16="http://schemas.microsoft.com/office/drawing/2014/main" id="{1D5D1DA7-8489-6265-2069-13BB1A97A5AB}"/>
              </a:ext>
            </a:extLst>
          </p:cNvPr>
          <p:cNvSpPr/>
          <p:nvPr/>
        </p:nvSpPr>
        <p:spPr>
          <a:xfrm>
            <a:off x="630332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9EC9"/>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Core-Content</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Educator</a:t>
            </a:r>
          </a:p>
        </p:txBody>
      </p:sp>
      <p:sp>
        <p:nvSpPr>
          <p:cNvPr id="27" name="Freeform: Shape 26">
            <a:extLst>
              <a:ext uri="{FF2B5EF4-FFF2-40B4-BE49-F238E27FC236}">
                <a16:creationId xmlns:a16="http://schemas.microsoft.com/office/drawing/2014/main" id="{B198EBEA-3A1F-2F05-3359-34AB489EDDEE}"/>
              </a:ext>
            </a:extLst>
          </p:cNvPr>
          <p:cNvSpPr/>
          <p:nvPr/>
        </p:nvSpPr>
        <p:spPr>
          <a:xfrm>
            <a:off x="881211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B2D235"/>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Students’ interests/needs, academy program impact/effectiveness, and recruitment</a:t>
            </a:r>
          </a:p>
        </p:txBody>
      </p:sp>
      <p:sp>
        <p:nvSpPr>
          <p:cNvPr id="28" name="Freeform: Shape 27">
            <a:extLst>
              <a:ext uri="{FF2B5EF4-FFF2-40B4-BE49-F238E27FC236}">
                <a16:creationId xmlns:a16="http://schemas.microsoft.com/office/drawing/2014/main" id="{1C1727BA-BFBA-915C-61A7-139F458240B8}"/>
              </a:ext>
            </a:extLst>
          </p:cNvPr>
          <p:cNvSpPr/>
          <p:nvPr/>
        </p:nvSpPr>
        <p:spPr>
          <a:xfrm>
            <a:off x="881211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B2D235"/>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Academy</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Student</a:t>
            </a:r>
          </a:p>
        </p:txBody>
      </p:sp>
      <p:sp>
        <p:nvSpPr>
          <p:cNvPr id="29" name="Oval 28">
            <a:extLst>
              <a:ext uri="{FF2B5EF4-FFF2-40B4-BE49-F238E27FC236}">
                <a16:creationId xmlns:a16="http://schemas.microsoft.com/office/drawing/2014/main" id="{F1F47319-7EB1-2215-9AD4-927B7172F7D8}"/>
              </a:ext>
            </a:extLst>
          </p:cNvPr>
          <p:cNvSpPr/>
          <p:nvPr/>
        </p:nvSpPr>
        <p:spPr>
          <a:xfrm>
            <a:off x="7875072" y="5990086"/>
            <a:ext cx="750990" cy="750990"/>
          </a:xfrm>
          <a:prstGeom prst="ellipse">
            <a:avLst/>
          </a:prstGeom>
          <a:blipFill rotWithShape="1">
            <a:blip r:embed="rId9"/>
            <a:srcRect/>
            <a:stretch>
              <a:fillRect/>
            </a:stretch>
          </a:blipFill>
          <a:ln w="12700" cap="flat" cmpd="sng" algn="ctr">
            <a:solidFill>
              <a:srgbClr val="ED7D31">
                <a:tint val="40000"/>
                <a:alpha val="90000"/>
                <a:hueOff val="-849226"/>
                <a:satOff val="-75346"/>
                <a:lumOff val="-76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6" name="Oval 25">
            <a:extLst>
              <a:ext uri="{FF2B5EF4-FFF2-40B4-BE49-F238E27FC236}">
                <a16:creationId xmlns:a16="http://schemas.microsoft.com/office/drawing/2014/main" id="{DD93E1B3-34F3-6592-2B42-ED8A407248E7}"/>
              </a:ext>
            </a:extLst>
          </p:cNvPr>
          <p:cNvSpPr/>
          <p:nvPr/>
        </p:nvSpPr>
        <p:spPr>
          <a:xfrm>
            <a:off x="10383862" y="5962629"/>
            <a:ext cx="750990" cy="750990"/>
          </a:xfrm>
          <a:prstGeom prst="ellipse">
            <a:avLst/>
          </a:prstGeom>
          <a:blipFill>
            <a:blip r:embed="rId10"/>
            <a:srcRect/>
            <a:stretch>
              <a:fillRect l="-1000" r="-1000"/>
            </a:stretch>
          </a:blipFill>
          <a:ln w="12700" cap="flat" cmpd="sng" algn="ctr">
            <a:solidFill>
              <a:srgbClr val="ED7D31">
                <a:tint val="40000"/>
                <a:alpha val="90000"/>
                <a:hueOff val="-727908"/>
                <a:satOff val="-64582"/>
                <a:lumOff val="-65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698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t="15186" b="15186"/>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Join the NAF Network</a:t>
            </a:r>
          </a:p>
        </p:txBody>
      </p:sp>
      <p:sp>
        <p:nvSpPr>
          <p:cNvPr id="8" name="Rectangle 7">
            <a:extLst>
              <a:ext uri="{FF2B5EF4-FFF2-40B4-BE49-F238E27FC236}">
                <a16:creationId xmlns:a16="http://schemas.microsoft.com/office/drawing/2014/main" id="{D66525AB-9A81-7B64-90D3-73FCC9AB7B9E}"/>
              </a:ext>
            </a:extLst>
          </p:cNvPr>
          <p:cNvSpPr/>
          <p:nvPr/>
        </p:nvSpPr>
        <p:spPr>
          <a:xfrm>
            <a:off x="6897101" y="1715646"/>
            <a:ext cx="5050873" cy="3200876"/>
          </a:xfrm>
          <a:prstGeom prst="rect">
            <a:avLst/>
          </a:prstGeom>
        </p:spPr>
        <p:txBody>
          <a:bodyPr wrap="square">
            <a:spAutoFit/>
          </a:bodyPr>
          <a:lstStyle/>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Reflect on the district vision and assess readiness -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NAF Interest Survey</a:t>
            </a:r>
            <a:endPar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Assess student interest and workforce support – select a career pathway </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Review budget considerations</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Recruit</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the</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Academy Design Team (ADT)</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Submit Interest Form to begin application: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https://naf.org/our-academies/start-a-naf-academy/contact</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2637859"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Next Steps</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61945C6C-A8FD-F444-BFE5-ADA7E4AC7534}"/>
              </a:ext>
            </a:extLst>
          </p:cNvPr>
          <p:cNvGrpSpPr>
            <a:grpSpLocks noChangeAspect="1"/>
          </p:cNvGrpSpPr>
          <p:nvPr/>
        </p:nvGrpSpPr>
        <p:grpSpPr>
          <a:xfrm>
            <a:off x="7153275" y="5405952"/>
            <a:ext cx="4794698" cy="1254318"/>
            <a:chOff x="4375868" y="3146164"/>
            <a:chExt cx="2235113" cy="606668"/>
          </a:xfrm>
        </p:grpSpPr>
        <p:sp>
          <p:nvSpPr>
            <p:cNvPr id="11" name="Text Box 305">
              <a:extLst>
                <a:ext uri="{FF2B5EF4-FFF2-40B4-BE49-F238E27FC236}">
                  <a16:creationId xmlns:a16="http://schemas.microsoft.com/office/drawing/2014/main" id="{1EC1CE5E-5FE9-0888-CE28-64063F4994F6}"/>
                </a:ext>
              </a:extLst>
            </p:cNvPr>
            <p:cNvSpPr txBox="1"/>
            <p:nvPr/>
          </p:nvSpPr>
          <p:spPr>
            <a:xfrm>
              <a:off x="5017524" y="3170277"/>
              <a:ext cx="1593457" cy="5825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Admissions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Scan QR Code To Request More Information</a:t>
              </a:r>
              <a:endPar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Jennifer Geisler, Director, Emerging Academies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hlinkClick r:id="rId6">
                    <a:extLst>
                      <a:ext uri="{A12FA001-AC4F-418D-AE19-62706E023703}">
                        <ahyp:hlinkClr xmlns:ahyp="http://schemas.microsoft.com/office/drawing/2018/hyperlinkcolor" val="tx"/>
                      </a:ext>
                    </a:extLst>
                  </a:hlinkClick>
                </a:rPr>
                <a:t>jgeisler@naf.org</a:t>
              </a:r>
              <a:endPar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endParaRPr>
            </a:p>
          </p:txBody>
        </p:sp>
        <p:pic>
          <p:nvPicPr>
            <p:cNvPr id="12" name="Picture 11">
              <a:extLst>
                <a:ext uri="{FF2B5EF4-FFF2-40B4-BE49-F238E27FC236}">
                  <a16:creationId xmlns:a16="http://schemas.microsoft.com/office/drawing/2014/main" id="{2F6BA3C5-C359-F06B-FDE7-4737F2A6AE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868" y="3146164"/>
              <a:ext cx="581895" cy="582556"/>
            </a:xfrm>
            <a:prstGeom prst="rect">
              <a:avLst/>
            </a:prstGeom>
          </p:spPr>
        </p:pic>
      </p:grpSp>
      <p:sp>
        <p:nvSpPr>
          <p:cNvPr id="2" name="Slide Number Placeholder 4">
            <a:extLst>
              <a:ext uri="{FF2B5EF4-FFF2-40B4-BE49-F238E27FC236}">
                <a16:creationId xmlns:a16="http://schemas.microsoft.com/office/drawing/2014/main" id="{B743A926-C9D2-371C-B33F-D126B6AA577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33</a:t>
            </a:fld>
            <a:endParaRPr lang="en-US" dirty="0">
              <a:solidFill>
                <a:prstClr val="black">
                  <a:tint val="75000"/>
                </a:prstClr>
              </a:solidFill>
              <a:latin typeface="DINOT"/>
            </a:endParaRPr>
          </a:p>
        </p:txBody>
      </p:sp>
    </p:spTree>
    <p:extLst>
      <p:ext uri="{BB962C8B-B14F-4D97-AF65-F5344CB8AC3E}">
        <p14:creationId xmlns:p14="http://schemas.microsoft.com/office/powerpoint/2010/main" val="24506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400"/>
                                        <p:tgtEl>
                                          <p:spTgt spid="9"/>
                                        </p:tgtEl>
                                      </p:cBhvr>
                                    </p:animEffect>
                                    <p:anim calcmode="lin" valueType="num">
                                      <p:cBhvr>
                                        <p:cTn id="8" dur="1400" fill="hold"/>
                                        <p:tgtEl>
                                          <p:spTgt spid="9"/>
                                        </p:tgtEl>
                                        <p:attrNameLst>
                                          <p:attrName>ppt_x</p:attrName>
                                        </p:attrNameLst>
                                      </p:cBhvr>
                                      <p:tavLst>
                                        <p:tav tm="0">
                                          <p:val>
                                            <p:strVal val="#ppt_x"/>
                                          </p:val>
                                        </p:tav>
                                        <p:tav tm="100000">
                                          <p:val>
                                            <p:strVal val="#ppt_x"/>
                                          </p:val>
                                        </p:tav>
                                      </p:tavLst>
                                    </p:anim>
                                    <p:anim calcmode="lin" valueType="num">
                                      <p:cBhvr>
                                        <p:cTn id="9" dur="14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4">
            <a:extLst>
              <a:ext uri="{28A0092B-C50C-407E-A947-70E740481C1C}">
                <a14:useLocalDpi xmlns:a14="http://schemas.microsoft.com/office/drawing/2010/main" val="0"/>
              </a:ext>
            </a:extLst>
          </a:blip>
          <a:srcRect t="17740" b="17740"/>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334753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Questions?</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5068284"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Learn More About NAF!</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B5FC12D-CA8E-DB75-45F5-E07928EE8613}"/>
              </a:ext>
            </a:extLst>
          </p:cNvPr>
          <p:cNvSpPr txBox="1"/>
          <p:nvPr/>
        </p:nvSpPr>
        <p:spPr>
          <a:xfrm>
            <a:off x="7393526" y="1911275"/>
            <a:ext cx="4036475" cy="3002873"/>
          </a:xfrm>
          <a:prstGeom prst="rect">
            <a:avLst/>
          </a:prstGeom>
          <a:noFill/>
        </p:spPr>
        <p:txBody>
          <a:bodyPr wrap="square" rtlCol="0">
            <a:spAutoFit/>
          </a:bodyPr>
          <a:lstStyle/>
          <a:p>
            <a:pPr marL="342900" indent="-342900">
              <a:lnSpc>
                <a:spcPct val="107000"/>
              </a:lnSpc>
              <a:spcBef>
                <a:spcPts val="600"/>
              </a:spcBef>
              <a:spcAft>
                <a:spcPts val="600"/>
              </a:spcAft>
              <a:buFont typeface="Symbol" panose="05050102010706020507" pitchFamily="18" charset="2"/>
              <a:buChar char=""/>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The NAF Difference</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endParaRPr>
          </a:p>
          <a:p>
            <a:pPr marL="342900" indent="-342900">
              <a:lnSpc>
                <a:spcPct val="107000"/>
              </a:lnSpc>
              <a:spcBef>
                <a:spcPts val="600"/>
              </a:spcBef>
              <a:spcAft>
                <a:spcPts val="600"/>
              </a:spcAft>
              <a:buFont typeface="Symbol" panose="05050102010706020507" pitchFamily="18" charset="2"/>
              <a:buChar char=""/>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NAF National Data</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Get to Know KnoPro</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WBL Key Concepts</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Alumni Benefits</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About NAF</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Online Media 1" title="NAF's Approach to Work-Based Learning">
            <a:hlinkClick r:id="" action="ppaction://media"/>
            <a:extLst>
              <a:ext uri="{FF2B5EF4-FFF2-40B4-BE49-F238E27FC236}">
                <a16:creationId xmlns:a16="http://schemas.microsoft.com/office/drawing/2014/main" id="{771600F1-6E4C-4BA5-B0F6-8E3B69339316}"/>
              </a:ext>
            </a:extLst>
          </p:cNvPr>
          <p:cNvPicPr>
            <a:picLocks noRot="1" noChangeAspect="1"/>
          </p:cNvPicPr>
          <p:nvPr>
            <a:videoFile r:link="rId1"/>
          </p:nvPr>
        </p:nvPicPr>
        <p:blipFill>
          <a:blip r:embed="rId11"/>
          <a:stretch>
            <a:fillRect/>
          </a:stretch>
        </p:blipFill>
        <p:spPr>
          <a:xfrm>
            <a:off x="9059812" y="5195817"/>
            <a:ext cx="2755774" cy="1557012"/>
          </a:xfrm>
          <a:prstGeom prst="rect">
            <a:avLst/>
          </a:prstGeom>
        </p:spPr>
      </p:pic>
      <p:sp>
        <p:nvSpPr>
          <p:cNvPr id="17" name="Google Shape;219;p3">
            <a:extLst>
              <a:ext uri="{FF2B5EF4-FFF2-40B4-BE49-F238E27FC236}">
                <a16:creationId xmlns:a16="http://schemas.microsoft.com/office/drawing/2014/main" id="{33898D30-29A3-D795-0143-5C145018D471}"/>
              </a:ext>
            </a:extLst>
          </p:cNvPr>
          <p:cNvSpPr>
            <a:spLocks noChangeAspect="1"/>
          </p:cNvSpPr>
          <p:nvPr/>
        </p:nvSpPr>
        <p:spPr>
          <a:xfrm>
            <a:off x="6304038" y="5496076"/>
            <a:ext cx="2672413" cy="1256753"/>
          </a:xfrm>
          <a:prstGeom prst="rightArrow">
            <a:avLst>
              <a:gd name="adj1" fmla="val 50000"/>
              <a:gd name="adj2" fmla="val 50000"/>
            </a:avLst>
          </a:prstGeom>
          <a:solidFill>
            <a:srgbClr val="FCAF17"/>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Google Shape;220;p3">
            <a:extLst>
              <a:ext uri="{FF2B5EF4-FFF2-40B4-BE49-F238E27FC236}">
                <a16:creationId xmlns:a16="http://schemas.microsoft.com/office/drawing/2014/main" id="{68496D59-A154-7706-7112-5F813CCD5ECD}"/>
              </a:ext>
            </a:extLst>
          </p:cNvPr>
          <p:cNvSpPr txBox="1">
            <a:spLocks noChangeAspect="1"/>
          </p:cNvSpPr>
          <p:nvPr/>
        </p:nvSpPr>
        <p:spPr>
          <a:xfrm>
            <a:off x="6220677" y="5993394"/>
            <a:ext cx="2755774" cy="423288"/>
          </a:xfrm>
          <a:prstGeom prst="rect">
            <a:avLst/>
          </a:prstGeom>
          <a:noFill/>
          <a:ln>
            <a:noFill/>
          </a:ln>
        </p:spPr>
        <p:txBody>
          <a:bodyPr spcFirstLastPara="1" wrap="square" lIns="121900" tIns="121900" rIns="254000" bIns="281875"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Watch NAF’s Approach to WBL </a:t>
            </a:r>
          </a:p>
        </p:txBody>
      </p:sp>
      <p:sp>
        <p:nvSpPr>
          <p:cNvPr id="3" name="Slide Number Placeholder 4">
            <a:extLst>
              <a:ext uri="{FF2B5EF4-FFF2-40B4-BE49-F238E27FC236}">
                <a16:creationId xmlns:a16="http://schemas.microsoft.com/office/drawing/2014/main" id="{6BE0B706-A8F8-FF47-25DF-575923A075D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3653072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614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Personal Impact </a:t>
            </a:r>
          </a:p>
        </p:txBody>
      </p:sp>
      <p:sp>
        <p:nvSpPr>
          <p:cNvPr id="2" name="Title 1">
            <a:extLst>
              <a:ext uri="{FF2B5EF4-FFF2-40B4-BE49-F238E27FC236}">
                <a16:creationId xmlns:a16="http://schemas.microsoft.com/office/drawing/2014/main" id="{AD92C20A-774B-BA32-33F6-48C638C98C77}"/>
              </a:ext>
            </a:extLst>
          </p:cNvPr>
          <p:cNvSpPr txBox="1">
            <a:spLocks/>
          </p:cNvSpPr>
          <p:nvPr/>
        </p:nvSpPr>
        <p:spPr>
          <a:xfrm>
            <a:off x="7186692" y="2492949"/>
            <a:ext cx="4204746" cy="3773600"/>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“Why was NAF and the internship</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experience life changing? Because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found a home, I found a place where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mattered, where people were genuinely</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interested in my success and development. The experience made my dreams more realistic, more tangible.”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-Jackie Burgos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Alumna</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Harvard Business School</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of 2014</a:t>
            </a:r>
          </a:p>
        </p:txBody>
      </p:sp>
      <p:pic>
        <p:nvPicPr>
          <p:cNvPr id="10" name="Online Media 9">
            <a:hlinkClick r:id="" action="ppaction://media"/>
            <a:extLst>
              <a:ext uri="{FF2B5EF4-FFF2-40B4-BE49-F238E27FC236}">
                <a16:creationId xmlns:a16="http://schemas.microsoft.com/office/drawing/2014/main" id="{36ECBF04-32A0-FC87-F608-D0E5EA8CD6B7}"/>
              </a:ext>
            </a:extLst>
          </p:cNvPr>
          <p:cNvPicPr>
            <a:picLocks noRot="1" noChangeAspect="1"/>
          </p:cNvPicPr>
          <p:nvPr>
            <a:videoFile r:link="rId1"/>
          </p:nvPr>
        </p:nvPicPr>
        <p:blipFill rotWithShape="1">
          <a:blip r:embed="rId4">
            <a:extLst>
              <a:ext uri="{28A0092B-C50C-407E-A947-70E740481C1C}">
                <a14:useLocalDpi xmlns:a14="http://schemas.microsoft.com/office/drawing/2010/main" val="0"/>
              </a:ext>
            </a:extLst>
          </a:blip>
          <a:srcRect l="387" t="355" r="1"/>
          <a:stretch/>
        </p:blipFill>
        <p:spPr>
          <a:xfrm>
            <a:off x="595682" y="1955549"/>
            <a:ext cx="5708356" cy="4459145"/>
          </a:xfrm>
          <a:prstGeom prst="rect">
            <a:avLst/>
          </a:prstGeom>
          <a:ln>
            <a:noFill/>
          </a:ln>
          <a:effectLst>
            <a:softEdge rad="112500"/>
          </a:effectLst>
        </p:spPr>
      </p:pic>
      <p:sp>
        <p:nvSpPr>
          <p:cNvPr id="9" name="Subtitle 9">
            <a:extLst>
              <a:ext uri="{FF2B5EF4-FFF2-40B4-BE49-F238E27FC236}">
                <a16:creationId xmlns:a16="http://schemas.microsoft.com/office/drawing/2014/main" id="{D8CA58C6-7AF8-7AD3-5807-68E68D8DFD9B}"/>
              </a:ext>
            </a:extLst>
          </p:cNvPr>
          <p:cNvSpPr txBox="1">
            <a:spLocks/>
          </p:cNvSpPr>
          <p:nvPr/>
        </p:nvSpPr>
        <p:spPr>
          <a:xfrm>
            <a:off x="6179543" y="1129541"/>
            <a:ext cx="5295022" cy="996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“This is where I started,</a:t>
            </a:r>
            <a:b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and I made it!”</a:t>
            </a:r>
            <a:endParaRPr kumimoji="0" lang="en-US" sz="26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E4B5E02-B1C2-575C-6332-F44DA15F52E2}"/>
              </a:ext>
            </a:extLst>
          </p:cNvPr>
          <p:cNvSpPr txBox="1"/>
          <p:nvPr/>
        </p:nvSpPr>
        <p:spPr>
          <a:xfrm rot="21238126">
            <a:off x="1130252" y="5815048"/>
            <a:ext cx="2090609" cy="246221"/>
          </a:xfrm>
          <a:prstGeom prst="rect">
            <a:avLst/>
          </a:prstGeom>
          <a:noFill/>
        </p:spPr>
        <p:txBody>
          <a:bodyPr wrap="square">
            <a:spAutoFit/>
          </a:bodyPr>
          <a:lstStyle/>
          <a:p>
            <a:r>
              <a:rPr lang="en-US" sz="1000" dirty="0">
                <a:solidFill>
                  <a:srgbClr val="FCAF17"/>
                </a:solidFill>
                <a:hlinkClick r:id="rId5">
                  <a:extLst>
                    <a:ext uri="{A12FA001-AC4F-418D-AE19-62706E023703}">
                      <ahyp:hlinkClr xmlns:ahyp="http://schemas.microsoft.com/office/drawing/2018/hyperlinkcolor" val="tx"/>
                    </a:ext>
                  </a:extLst>
                </a:hlinkClick>
              </a:rPr>
              <a:t>https://youtu.be/gwh0lR5F1l0 </a:t>
            </a:r>
            <a:endParaRPr lang="en-US" sz="1000" dirty="0">
              <a:solidFill>
                <a:srgbClr val="FCAF17"/>
              </a:solidFill>
            </a:endParaRPr>
          </a:p>
        </p:txBody>
      </p:sp>
      <p:sp>
        <p:nvSpPr>
          <p:cNvPr id="3" name="Slide Number Placeholder 4">
            <a:extLst>
              <a:ext uri="{FF2B5EF4-FFF2-40B4-BE49-F238E27FC236}">
                <a16:creationId xmlns:a16="http://schemas.microsoft.com/office/drawing/2014/main" id="{9668EDBB-02D8-B559-0A37-EE3C69334EF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35</a:t>
            </a:fld>
            <a:endParaRPr lang="en-US" dirty="0">
              <a:solidFill>
                <a:prstClr val="black">
                  <a:tint val="75000"/>
                </a:prstClr>
              </a:solidFill>
              <a:latin typeface="DINOT"/>
            </a:endParaRPr>
          </a:p>
        </p:txBody>
      </p:sp>
    </p:spTree>
    <p:extLst>
      <p:ext uri="{BB962C8B-B14F-4D97-AF65-F5344CB8AC3E}">
        <p14:creationId xmlns:p14="http://schemas.microsoft.com/office/powerpoint/2010/main" val="3106092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574044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1B30C-634F-36A0-A1C9-C81CF4C43537}"/>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3D7F40FB-76A8-B316-89F3-8A80E5A76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944FF8D3-D1CE-A26B-6200-1F3BC21793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 y="290"/>
            <a:ext cx="12190967" cy="6857418"/>
          </a:xfrm>
          <a:prstGeom prst="rect">
            <a:avLst/>
          </a:prstGeom>
        </p:spPr>
      </p:pic>
    </p:spTree>
    <p:extLst>
      <p:ext uri="{BB962C8B-B14F-4D97-AF65-F5344CB8AC3E}">
        <p14:creationId xmlns:p14="http://schemas.microsoft.com/office/powerpoint/2010/main" val="1629902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6" y="228"/>
            <a:ext cx="12191189" cy="6857544"/>
          </a:xfrm>
          <a:prstGeom prst="rect">
            <a:avLst/>
          </a:prstGeom>
        </p:spPr>
      </p:pic>
    </p:spTree>
    <p:extLst>
      <p:ext uri="{BB962C8B-B14F-4D97-AF65-F5344CB8AC3E}">
        <p14:creationId xmlns:p14="http://schemas.microsoft.com/office/powerpoint/2010/main" val="3785501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2636699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Builds Career</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507332" y="2585075"/>
            <a:ext cx="3329492" cy="294427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preparing a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skilled</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diverse talent pipeline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our country’s most viable industries, in partnership with high schools, employers, and community leaders.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279075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Success</a:t>
            </a:r>
          </a:p>
        </p:txBody>
      </p:sp>
      <p:grpSp>
        <p:nvGrpSpPr>
          <p:cNvPr id="62" name="Group 61">
            <a:extLst>
              <a:ext uri="{FF2B5EF4-FFF2-40B4-BE49-F238E27FC236}">
                <a16:creationId xmlns:a16="http://schemas.microsoft.com/office/drawing/2014/main" id="{0D448EA8-9D53-DACB-997A-84A537D874FE}"/>
              </a:ext>
            </a:extLst>
          </p:cNvPr>
          <p:cNvGrpSpPr/>
          <p:nvPr/>
        </p:nvGrpSpPr>
        <p:grpSpPr>
          <a:xfrm>
            <a:off x="5231293" y="4995163"/>
            <a:ext cx="6628696" cy="1483340"/>
            <a:chOff x="5044319" y="4737950"/>
            <a:chExt cx="6628696" cy="1483340"/>
          </a:xfrm>
        </p:grpSpPr>
        <p:pic>
          <p:nvPicPr>
            <p:cNvPr id="63" name="Picture 62">
              <a:extLst>
                <a:ext uri="{FF2B5EF4-FFF2-40B4-BE49-F238E27FC236}">
                  <a16:creationId xmlns:a16="http://schemas.microsoft.com/office/drawing/2014/main" id="{AF498A39-3207-B344-6E8C-0D660D85F825}"/>
                </a:ext>
              </a:extLst>
            </p:cNvPr>
            <p:cNvPicPr>
              <a:picLocks noChangeAspect="1"/>
            </p:cNvPicPr>
            <p:nvPr/>
          </p:nvPicPr>
          <p:blipFill>
            <a:blip r:embed="rId3"/>
            <a:stretch>
              <a:fillRect/>
            </a:stretch>
          </p:blipFill>
          <p:spPr>
            <a:xfrm>
              <a:off x="5138632" y="5263615"/>
              <a:ext cx="956240" cy="957675"/>
            </a:xfrm>
            <a:prstGeom prst="rect">
              <a:avLst/>
            </a:prstGeom>
          </p:spPr>
        </p:pic>
        <p:pic>
          <p:nvPicPr>
            <p:cNvPr id="64" name="Picture 63">
              <a:extLst>
                <a:ext uri="{FF2B5EF4-FFF2-40B4-BE49-F238E27FC236}">
                  <a16:creationId xmlns:a16="http://schemas.microsoft.com/office/drawing/2014/main" id="{05F6FBB2-B8E8-1132-3A82-F4983D8679AA}"/>
                </a:ext>
              </a:extLst>
            </p:cNvPr>
            <p:cNvPicPr>
              <a:picLocks noChangeAspect="1"/>
            </p:cNvPicPr>
            <p:nvPr/>
          </p:nvPicPr>
          <p:blipFill>
            <a:blip r:embed="rId4"/>
            <a:stretch>
              <a:fillRect/>
            </a:stretch>
          </p:blipFill>
          <p:spPr>
            <a:xfrm>
              <a:off x="7885921" y="5261170"/>
              <a:ext cx="965887" cy="960120"/>
            </a:xfrm>
            <a:prstGeom prst="rect">
              <a:avLst/>
            </a:prstGeom>
          </p:spPr>
        </p:pic>
        <p:pic>
          <p:nvPicPr>
            <p:cNvPr id="65" name="Picture 64">
              <a:extLst>
                <a:ext uri="{FF2B5EF4-FFF2-40B4-BE49-F238E27FC236}">
                  <a16:creationId xmlns:a16="http://schemas.microsoft.com/office/drawing/2014/main" id="{F7CDE1B1-4B69-6336-A14B-BEA76422FC29}"/>
                </a:ext>
              </a:extLst>
            </p:cNvPr>
            <p:cNvPicPr>
              <a:picLocks noChangeAspect="1"/>
            </p:cNvPicPr>
            <p:nvPr/>
          </p:nvPicPr>
          <p:blipFill>
            <a:blip r:embed="rId5"/>
            <a:stretch>
              <a:fillRect/>
            </a:stretch>
          </p:blipFill>
          <p:spPr>
            <a:xfrm>
              <a:off x="10638533" y="5261170"/>
              <a:ext cx="957250" cy="960120"/>
            </a:xfrm>
            <a:prstGeom prst="rect">
              <a:avLst/>
            </a:prstGeom>
          </p:spPr>
        </p:pic>
        <p:pic>
          <p:nvPicPr>
            <p:cNvPr id="66" name="Picture 65">
              <a:extLst>
                <a:ext uri="{FF2B5EF4-FFF2-40B4-BE49-F238E27FC236}">
                  <a16:creationId xmlns:a16="http://schemas.microsoft.com/office/drawing/2014/main" id="{F9E3C813-BDDD-D0E5-CAA7-49DD08247DA6}"/>
                </a:ext>
              </a:extLst>
            </p:cNvPr>
            <p:cNvPicPr>
              <a:picLocks noChangeAspect="1"/>
            </p:cNvPicPr>
            <p:nvPr/>
          </p:nvPicPr>
          <p:blipFill>
            <a:blip r:embed="rId6"/>
            <a:stretch>
              <a:fillRect/>
            </a:stretch>
          </p:blipFill>
          <p:spPr>
            <a:xfrm>
              <a:off x="6508174" y="5261170"/>
              <a:ext cx="964444" cy="960120"/>
            </a:xfrm>
            <a:prstGeom prst="rect">
              <a:avLst/>
            </a:prstGeom>
          </p:spPr>
        </p:pic>
        <p:pic>
          <p:nvPicPr>
            <p:cNvPr id="67" name="Picture 66">
              <a:extLst>
                <a:ext uri="{FF2B5EF4-FFF2-40B4-BE49-F238E27FC236}">
                  <a16:creationId xmlns:a16="http://schemas.microsoft.com/office/drawing/2014/main" id="{22888AD0-FD0C-07C9-4D99-192835BDFA70}"/>
                </a:ext>
              </a:extLst>
            </p:cNvPr>
            <p:cNvPicPr>
              <a:picLocks noChangeAspect="1"/>
            </p:cNvPicPr>
            <p:nvPr/>
          </p:nvPicPr>
          <p:blipFill>
            <a:blip r:embed="rId7"/>
            <a:stretch>
              <a:fillRect/>
            </a:stretch>
          </p:blipFill>
          <p:spPr>
            <a:xfrm>
              <a:off x="9265111" y="5261170"/>
              <a:ext cx="960120" cy="960120"/>
            </a:xfrm>
            <a:prstGeom prst="rect">
              <a:avLst/>
            </a:prstGeom>
          </p:spPr>
        </p:pic>
        <p:sp>
          <p:nvSpPr>
            <p:cNvPr id="68" name="Rectangle 67">
              <a:extLst>
                <a:ext uri="{FF2B5EF4-FFF2-40B4-BE49-F238E27FC236}">
                  <a16:creationId xmlns:a16="http://schemas.microsoft.com/office/drawing/2014/main" id="{71CECD1D-EEC1-D9D5-3C7A-2B3978383371}"/>
                </a:ext>
              </a:extLst>
            </p:cNvPr>
            <p:cNvSpPr/>
            <p:nvPr/>
          </p:nvSpPr>
          <p:spPr>
            <a:xfrm>
              <a:off x="5044319" y="4945843"/>
              <a:ext cx="11448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3AC04191-E0CF-DA80-A04A-E640DED41D0A}"/>
                </a:ext>
              </a:extLst>
            </p:cNvPr>
            <p:cNvSpPr/>
            <p:nvPr/>
          </p:nvSpPr>
          <p:spPr>
            <a:xfrm>
              <a:off x="6587932" y="4953393"/>
              <a:ext cx="81035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BF253A22-5166-E3F4-7451-51179F8F53A3}"/>
                </a:ext>
              </a:extLst>
            </p:cNvPr>
            <p:cNvSpPr/>
            <p:nvPr/>
          </p:nvSpPr>
          <p:spPr>
            <a:xfrm>
              <a:off x="7930384" y="4737950"/>
              <a:ext cx="88889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A0FE7F8-C738-27E3-8B58-C712D8669E85}"/>
                </a:ext>
              </a:extLst>
            </p:cNvPr>
            <p:cNvSpPr/>
            <p:nvPr/>
          </p:nvSpPr>
          <p:spPr>
            <a:xfrm>
              <a:off x="9139482" y="4740078"/>
              <a:ext cx="12523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72" name="Rectangle 71">
              <a:extLst>
                <a:ext uri="{FF2B5EF4-FFF2-40B4-BE49-F238E27FC236}">
                  <a16:creationId xmlns:a16="http://schemas.microsoft.com/office/drawing/2014/main" id="{417D0448-6C19-1FB9-81CF-91A7AF664DBF}"/>
                </a:ext>
              </a:extLst>
            </p:cNvPr>
            <p:cNvSpPr/>
            <p:nvPr/>
          </p:nvSpPr>
          <p:spPr>
            <a:xfrm>
              <a:off x="10561300" y="4737950"/>
              <a:ext cx="1111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969F4EF5-F164-1C43-2483-F4B63CB984CD}"/>
              </a:ext>
            </a:extLst>
          </p:cNvPr>
          <p:cNvSpPr txBox="1"/>
          <p:nvPr/>
        </p:nvSpPr>
        <p:spPr>
          <a:xfrm>
            <a:off x="6658908" y="6574313"/>
            <a:ext cx="3793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*Additional industry themes represented and supported by NAF</a:t>
            </a:r>
          </a:p>
        </p:txBody>
      </p:sp>
      <p:sp>
        <p:nvSpPr>
          <p:cNvPr id="74" name="Rectangle 73">
            <a:extLst>
              <a:ext uri="{FF2B5EF4-FFF2-40B4-BE49-F238E27FC236}">
                <a16:creationId xmlns:a16="http://schemas.microsoft.com/office/drawing/2014/main" id="{B7736854-AA74-C97C-2EBB-B2F7703C9C7E}"/>
              </a:ext>
            </a:extLst>
          </p:cNvPr>
          <p:cNvSpPr/>
          <p:nvPr/>
        </p:nvSpPr>
        <p:spPr>
          <a:xfrm>
            <a:off x="4751928" y="1262209"/>
            <a:ext cx="7145096"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 leader in the movement to prepare young people for college and career success.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network of career academies which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within public high schools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Offering schools and businesses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proven and sustainable model</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working together to ensure high school students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future ready</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Pct val="150000"/>
              <a:buFontTx/>
              <a:buNone/>
              <a:tabLst/>
              <a:defRPr/>
            </a:pP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Themed around thriving high-need industries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a:extLst>
              <a:ext uri="{FF2B5EF4-FFF2-40B4-BE49-F238E27FC236}">
                <a16:creationId xmlns:a16="http://schemas.microsoft.com/office/drawing/2014/main" id="{417A1D9D-AA6A-B519-9E30-CF4BE7ED7C1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4150243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3711382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 y="290"/>
            <a:ext cx="12190967" cy="6857419"/>
          </a:xfrm>
          <a:prstGeom prst="rect">
            <a:avLst/>
          </a:prstGeom>
        </p:spPr>
      </p:pic>
    </p:spTree>
    <p:extLst>
      <p:ext uri="{BB962C8B-B14F-4D97-AF65-F5344CB8AC3E}">
        <p14:creationId xmlns:p14="http://schemas.microsoft.com/office/powerpoint/2010/main" val="231700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02271B31-3916-2D17-3ED7-17A591BA81BF}"/>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42</a:t>
            </a:fld>
            <a:endParaRPr lang="en-US" dirty="0">
              <a:solidFill>
                <a:prstClr val="black">
                  <a:tint val="75000"/>
                </a:prstClr>
              </a:solidFill>
              <a:latin typeface="DINOT"/>
            </a:endParaRPr>
          </a:p>
        </p:txBody>
      </p:sp>
    </p:spTree>
    <p:extLst>
      <p:ext uri="{BB962C8B-B14F-4D97-AF65-F5344CB8AC3E}">
        <p14:creationId xmlns:p14="http://schemas.microsoft.com/office/powerpoint/2010/main" val="258970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Promotes</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345100" y="2822636"/>
            <a:ext cx="3101768" cy="2553595"/>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uniquely positioned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improve outcomes for students of color and students from under-resourced communities.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6185227" cy="1061251"/>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Equity</a:t>
            </a:r>
          </a:p>
        </p:txBody>
      </p:sp>
      <p:sp>
        <p:nvSpPr>
          <p:cNvPr id="75" name="btfpBulletedList646859">
            <a:extLst>
              <a:ext uri="{FF2B5EF4-FFF2-40B4-BE49-F238E27FC236}">
                <a16:creationId xmlns:a16="http://schemas.microsoft.com/office/drawing/2014/main" id="{C8A20448-A226-8F9C-83E9-D4084F9611B8}"/>
              </a:ext>
            </a:extLst>
          </p:cNvPr>
          <p:cNvSpPr>
            <a:spLocks/>
          </p:cNvSpPr>
          <p:nvPr/>
        </p:nvSpPr>
        <p:spPr>
          <a:xfrm>
            <a:off x="6666490" y="3659384"/>
            <a:ext cx="2328647" cy="461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Post-secondary enrollment for Black and Latinx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NAF</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students</a:t>
            </a:r>
          </a:p>
        </p:txBody>
      </p:sp>
      <p:grpSp>
        <p:nvGrpSpPr>
          <p:cNvPr id="12" name="Group 11">
            <a:extLst>
              <a:ext uri="{FF2B5EF4-FFF2-40B4-BE49-F238E27FC236}">
                <a16:creationId xmlns:a16="http://schemas.microsoft.com/office/drawing/2014/main" id="{5DBBC4A8-0A1A-492D-BC21-197F32EB5EF8}"/>
              </a:ext>
            </a:extLst>
          </p:cNvPr>
          <p:cNvGrpSpPr/>
          <p:nvPr/>
        </p:nvGrpSpPr>
        <p:grpSpPr>
          <a:xfrm>
            <a:off x="3934422" y="2175410"/>
            <a:ext cx="8123237" cy="762006"/>
            <a:chOff x="3934422" y="2175410"/>
            <a:chExt cx="8123237" cy="762006"/>
          </a:xfrm>
        </p:grpSpPr>
        <p:sp>
          <p:nvSpPr>
            <p:cNvPr id="13" name="Freeform: Shape 12">
              <a:extLst>
                <a:ext uri="{FF2B5EF4-FFF2-40B4-BE49-F238E27FC236}">
                  <a16:creationId xmlns:a16="http://schemas.microsoft.com/office/drawing/2014/main" id="{731A8A1F-723B-0C79-10A7-C6C3049650A1}"/>
                </a:ext>
              </a:extLst>
            </p:cNvPr>
            <p:cNvSpPr/>
            <p:nvPr/>
          </p:nvSpPr>
          <p:spPr>
            <a:xfrm>
              <a:off x="3934422" y="2175410"/>
              <a:ext cx="2901156" cy="762006"/>
            </a:xfrm>
            <a:custGeom>
              <a:avLst/>
              <a:gdLst>
                <a:gd name="connsiteX0" fmla="*/ 0 w 2901156"/>
                <a:gd name="connsiteY0" fmla="*/ 0 h 762006"/>
                <a:gd name="connsiteX1" fmla="*/ 2520153 w 2901156"/>
                <a:gd name="connsiteY1" fmla="*/ 0 h 762006"/>
                <a:gd name="connsiteX2" fmla="*/ 2901156 w 2901156"/>
                <a:gd name="connsiteY2" fmla="*/ 381003 h 762006"/>
                <a:gd name="connsiteX3" fmla="*/ 2520153 w 2901156"/>
                <a:gd name="connsiteY3" fmla="*/ 762006 h 762006"/>
                <a:gd name="connsiteX4" fmla="*/ 0 w 2901156"/>
                <a:gd name="connsiteY4" fmla="*/ 762006 h 762006"/>
                <a:gd name="connsiteX5" fmla="*/ 381003 w 2901156"/>
                <a:gd name="connsiteY5" fmla="*/ 381003 h 762006"/>
                <a:gd name="connsiteX6" fmla="*/ 0 w 2901156"/>
                <a:gd name="connsiteY6" fmla="*/ 0 h 7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762006">
                  <a:moveTo>
                    <a:pt x="0" y="0"/>
                  </a:moveTo>
                  <a:lnTo>
                    <a:pt x="2520153" y="0"/>
                  </a:lnTo>
                  <a:lnTo>
                    <a:pt x="2901156" y="381003"/>
                  </a:lnTo>
                  <a:lnTo>
                    <a:pt x="2520153" y="762006"/>
                  </a:lnTo>
                  <a:lnTo>
                    <a:pt x="0" y="762006"/>
                  </a:lnTo>
                  <a:lnTo>
                    <a:pt x="381003" y="381003"/>
                  </a:lnTo>
                  <a:lnTo>
                    <a:pt x="0" y="0"/>
                  </a:lnTo>
                  <a:close/>
                </a:path>
              </a:pathLst>
            </a:custGeom>
            <a:solidFill>
              <a:srgbClr val="006A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011" tIns="21336" rIns="402339"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NAF serves majority students of color</a:t>
              </a:r>
            </a:p>
          </p:txBody>
        </p:sp>
        <p:sp>
          <p:nvSpPr>
            <p:cNvPr id="14" name="Freeform: Shape 13">
              <a:extLst>
                <a:ext uri="{FF2B5EF4-FFF2-40B4-BE49-F238E27FC236}">
                  <a16:creationId xmlns:a16="http://schemas.microsoft.com/office/drawing/2014/main" id="{835FAF7D-2594-23D0-07C6-FF7CE29E248C}"/>
                </a:ext>
              </a:extLst>
            </p:cNvPr>
            <p:cNvSpPr/>
            <p:nvPr/>
          </p:nvSpPr>
          <p:spPr>
            <a:xfrm>
              <a:off x="6545462" y="2175410"/>
              <a:ext cx="2901156" cy="762006"/>
            </a:xfrm>
            <a:custGeom>
              <a:avLst/>
              <a:gdLst>
                <a:gd name="connsiteX0" fmla="*/ 0 w 2901156"/>
                <a:gd name="connsiteY0" fmla="*/ 0 h 762006"/>
                <a:gd name="connsiteX1" fmla="*/ 2520153 w 2901156"/>
                <a:gd name="connsiteY1" fmla="*/ 0 h 762006"/>
                <a:gd name="connsiteX2" fmla="*/ 2901156 w 2901156"/>
                <a:gd name="connsiteY2" fmla="*/ 381003 h 762006"/>
                <a:gd name="connsiteX3" fmla="*/ 2520153 w 2901156"/>
                <a:gd name="connsiteY3" fmla="*/ 762006 h 762006"/>
                <a:gd name="connsiteX4" fmla="*/ 0 w 2901156"/>
                <a:gd name="connsiteY4" fmla="*/ 762006 h 762006"/>
                <a:gd name="connsiteX5" fmla="*/ 381003 w 2901156"/>
                <a:gd name="connsiteY5" fmla="*/ 381003 h 762006"/>
                <a:gd name="connsiteX6" fmla="*/ 0 w 2901156"/>
                <a:gd name="connsiteY6" fmla="*/ 0 h 7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762006">
                  <a:moveTo>
                    <a:pt x="0" y="0"/>
                  </a:moveTo>
                  <a:lnTo>
                    <a:pt x="2520153" y="0"/>
                  </a:lnTo>
                  <a:lnTo>
                    <a:pt x="2901156" y="381003"/>
                  </a:lnTo>
                  <a:lnTo>
                    <a:pt x="2520153" y="762006"/>
                  </a:lnTo>
                  <a:lnTo>
                    <a:pt x="0" y="762006"/>
                  </a:lnTo>
                  <a:lnTo>
                    <a:pt x="381003" y="381003"/>
                  </a:lnTo>
                  <a:lnTo>
                    <a:pt x="0" y="0"/>
                  </a:lnTo>
                  <a:close/>
                </a:path>
              </a:pathLst>
            </a:custGeom>
            <a:solidFill>
              <a:srgbClr val="32B04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011" tIns="21336" rIns="402339"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NAF graduates and sends these students to college at higher rates</a:t>
              </a:r>
            </a:p>
          </p:txBody>
        </p:sp>
        <p:sp>
          <p:nvSpPr>
            <p:cNvPr id="15" name="Freeform: Shape 14">
              <a:extLst>
                <a:ext uri="{FF2B5EF4-FFF2-40B4-BE49-F238E27FC236}">
                  <a16:creationId xmlns:a16="http://schemas.microsoft.com/office/drawing/2014/main" id="{E562B32D-9690-E3E7-DDC3-54ADC5870504}"/>
                </a:ext>
              </a:extLst>
            </p:cNvPr>
            <p:cNvSpPr/>
            <p:nvPr/>
          </p:nvSpPr>
          <p:spPr>
            <a:xfrm>
              <a:off x="9156503" y="2175410"/>
              <a:ext cx="2901156" cy="762006"/>
            </a:xfrm>
            <a:custGeom>
              <a:avLst/>
              <a:gdLst>
                <a:gd name="connsiteX0" fmla="*/ 0 w 2901156"/>
                <a:gd name="connsiteY0" fmla="*/ 0 h 762006"/>
                <a:gd name="connsiteX1" fmla="*/ 2520153 w 2901156"/>
                <a:gd name="connsiteY1" fmla="*/ 0 h 762006"/>
                <a:gd name="connsiteX2" fmla="*/ 2901156 w 2901156"/>
                <a:gd name="connsiteY2" fmla="*/ 381003 h 762006"/>
                <a:gd name="connsiteX3" fmla="*/ 2520153 w 2901156"/>
                <a:gd name="connsiteY3" fmla="*/ 762006 h 762006"/>
                <a:gd name="connsiteX4" fmla="*/ 0 w 2901156"/>
                <a:gd name="connsiteY4" fmla="*/ 762006 h 762006"/>
                <a:gd name="connsiteX5" fmla="*/ 381003 w 2901156"/>
                <a:gd name="connsiteY5" fmla="*/ 381003 h 762006"/>
                <a:gd name="connsiteX6" fmla="*/ 0 w 2901156"/>
                <a:gd name="connsiteY6" fmla="*/ 0 h 7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762006">
                  <a:moveTo>
                    <a:pt x="0" y="0"/>
                  </a:moveTo>
                  <a:lnTo>
                    <a:pt x="2520153" y="0"/>
                  </a:lnTo>
                  <a:lnTo>
                    <a:pt x="2901156" y="381003"/>
                  </a:lnTo>
                  <a:lnTo>
                    <a:pt x="2520153" y="762006"/>
                  </a:lnTo>
                  <a:lnTo>
                    <a:pt x="0" y="762006"/>
                  </a:lnTo>
                  <a:lnTo>
                    <a:pt x="381003" y="381003"/>
                  </a:lnTo>
                  <a:lnTo>
                    <a:pt x="0" y="0"/>
                  </a:lnTo>
                  <a:close/>
                </a:path>
              </a:pathLst>
            </a:custGeom>
            <a:solidFill>
              <a:srgbClr val="FCAF1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5011" tIns="21336" rIns="402339"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NAF spurs economic mobility and workforce diversity</a:t>
              </a:r>
            </a:p>
          </p:txBody>
        </p:sp>
      </p:grpSp>
      <p:sp>
        <p:nvSpPr>
          <p:cNvPr id="71" name="btfpBulletedList646859">
            <a:extLst>
              <a:ext uri="{FF2B5EF4-FFF2-40B4-BE49-F238E27FC236}">
                <a16:creationId xmlns:a16="http://schemas.microsoft.com/office/drawing/2014/main" id="{224390C1-7F1D-FA87-4411-9AF24A056FEE}"/>
              </a:ext>
            </a:extLst>
          </p:cNvPr>
          <p:cNvSpPr>
            <a:spLocks/>
          </p:cNvSpPr>
          <p:nvPr/>
        </p:nvSpPr>
        <p:spPr>
          <a:xfrm>
            <a:off x="3960616" y="2938440"/>
            <a:ext cx="2514600" cy="646331"/>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67% eligible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Free/Reduced Lunch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p>
        </p:txBody>
      </p:sp>
      <p:sp>
        <p:nvSpPr>
          <p:cNvPr id="72" name="btfpBulletedList646859">
            <a:extLst>
              <a:ext uri="{FF2B5EF4-FFF2-40B4-BE49-F238E27FC236}">
                <a16:creationId xmlns:a16="http://schemas.microsoft.com/office/drawing/2014/main" id="{39BA3EE7-E65C-4935-8B1B-552CA436FC16}"/>
              </a:ext>
            </a:extLst>
          </p:cNvPr>
          <p:cNvSpPr>
            <a:spLocks/>
          </p:cNvSpPr>
          <p:nvPr/>
        </p:nvSpPr>
        <p:spPr>
          <a:xfrm>
            <a:off x="6567292" y="2938440"/>
            <a:ext cx="2514600" cy="646331"/>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students at risk of not graduating on time have a </a:t>
            </a:r>
            <a:r>
              <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10% higher high school graduation rate</a:t>
            </a:r>
          </a:p>
        </p:txBody>
      </p:sp>
      <p:sp>
        <p:nvSpPr>
          <p:cNvPr id="73" name="btfpBulletedList646859">
            <a:extLst>
              <a:ext uri="{FF2B5EF4-FFF2-40B4-BE49-F238E27FC236}">
                <a16:creationId xmlns:a16="http://schemas.microsoft.com/office/drawing/2014/main" id="{8ABBEA5D-15DD-9E12-4593-A88DD522681E}"/>
              </a:ext>
            </a:extLst>
          </p:cNvPr>
          <p:cNvSpPr>
            <a:spLocks/>
          </p:cNvSpPr>
          <p:nvPr/>
        </p:nvSpPr>
        <p:spPr>
          <a:xfrm>
            <a:off x="9176936" y="2938440"/>
            <a:ext cx="2514600" cy="646331"/>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An independent study of career academy graduates</a:t>
            </a:r>
            <a:b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(including NAF) showed:</a:t>
            </a:r>
            <a:endParaRPr kumimoji="0" lang="fr-FR" sz="12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8A603E54-4075-4358-12D5-E18E194FF26E}"/>
              </a:ext>
            </a:extLst>
          </p:cNvPr>
          <p:cNvGrpSpPr/>
          <p:nvPr/>
        </p:nvGrpSpPr>
        <p:grpSpPr>
          <a:xfrm>
            <a:off x="7465900" y="1035005"/>
            <a:ext cx="3771603" cy="1074007"/>
            <a:chOff x="7067250" y="470153"/>
            <a:chExt cx="3771603" cy="1074007"/>
          </a:xfrm>
        </p:grpSpPr>
        <p:pic>
          <p:nvPicPr>
            <p:cNvPr id="67" name="Picture 66" descr="Icon&#10;&#10;Description automatically generated">
              <a:extLst>
                <a:ext uri="{FF2B5EF4-FFF2-40B4-BE49-F238E27FC236}">
                  <a16:creationId xmlns:a16="http://schemas.microsoft.com/office/drawing/2014/main" id="{3708586F-7C28-8612-3BD2-0AFB79A51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250" y="773689"/>
              <a:ext cx="1060282" cy="770471"/>
            </a:xfrm>
            <a:prstGeom prst="rect">
              <a:avLst/>
            </a:prstGeom>
          </p:spPr>
        </p:pic>
        <p:pic>
          <p:nvPicPr>
            <p:cNvPr id="69" name="Picture 68" descr="A picture containing icon&#10;&#10;Description automatically generated">
              <a:extLst>
                <a:ext uri="{FF2B5EF4-FFF2-40B4-BE49-F238E27FC236}">
                  <a16:creationId xmlns:a16="http://schemas.microsoft.com/office/drawing/2014/main" id="{87E7B8DA-D752-AC31-A8F2-FADD0421362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78571" y="470153"/>
              <a:ext cx="1060282" cy="1060282"/>
            </a:xfrm>
            <a:prstGeom prst="rect">
              <a:avLst/>
            </a:prstGeom>
          </p:spPr>
        </p:pic>
      </p:grpSp>
      <p:sp>
        <p:nvSpPr>
          <p:cNvPr id="83" name="Freeform 6">
            <a:extLst>
              <a:ext uri="{FF2B5EF4-FFF2-40B4-BE49-F238E27FC236}">
                <a16:creationId xmlns:a16="http://schemas.microsoft.com/office/drawing/2014/main" id="{E4ABE74E-5F65-BBB3-A58A-63D57055BE26}"/>
              </a:ext>
            </a:extLst>
          </p:cNvPr>
          <p:cNvSpPr>
            <a:spLocks noChangeAspect="1" noEditPoints="1"/>
          </p:cNvSpPr>
          <p:nvPr/>
        </p:nvSpPr>
        <p:spPr bwMode="auto">
          <a:xfrm>
            <a:off x="5045227" y="1318453"/>
            <a:ext cx="679545" cy="770472"/>
          </a:xfrm>
          <a:custGeom>
            <a:avLst/>
            <a:gdLst>
              <a:gd name="T0" fmla="*/ 368 w 368"/>
              <a:gd name="T1" fmla="*/ 266 h 418"/>
              <a:gd name="T2" fmla="*/ 238 w 368"/>
              <a:gd name="T3" fmla="*/ 162 h 418"/>
              <a:gd name="T4" fmla="*/ 238 w 368"/>
              <a:gd name="T5" fmla="*/ 66 h 418"/>
              <a:gd name="T6" fmla="*/ 265 w 368"/>
              <a:gd name="T7" fmla="*/ 66 h 418"/>
              <a:gd name="T8" fmla="*/ 177 w 368"/>
              <a:gd name="T9" fmla="*/ 0 h 418"/>
              <a:gd name="T10" fmla="*/ 83 w 368"/>
              <a:gd name="T11" fmla="*/ 66 h 418"/>
              <a:gd name="T12" fmla="*/ 118 w 368"/>
              <a:gd name="T13" fmla="*/ 66 h 418"/>
              <a:gd name="T14" fmla="*/ 118 w 368"/>
              <a:gd name="T15" fmla="*/ 162 h 418"/>
              <a:gd name="T16" fmla="*/ 0 w 368"/>
              <a:gd name="T17" fmla="*/ 266 h 418"/>
              <a:gd name="T18" fmla="*/ 40 w 368"/>
              <a:gd name="T19" fmla="*/ 266 h 418"/>
              <a:gd name="T20" fmla="*/ 39 w 368"/>
              <a:gd name="T21" fmla="*/ 391 h 418"/>
              <a:gd name="T22" fmla="*/ 62 w 368"/>
              <a:gd name="T23" fmla="*/ 418 h 418"/>
              <a:gd name="T24" fmla="*/ 146 w 368"/>
              <a:gd name="T25" fmla="*/ 418 h 418"/>
              <a:gd name="T26" fmla="*/ 146 w 368"/>
              <a:gd name="T27" fmla="*/ 338 h 418"/>
              <a:gd name="T28" fmla="*/ 179 w 368"/>
              <a:gd name="T29" fmla="*/ 309 h 418"/>
              <a:gd name="T30" fmla="*/ 210 w 368"/>
              <a:gd name="T31" fmla="*/ 338 h 418"/>
              <a:gd name="T32" fmla="*/ 210 w 368"/>
              <a:gd name="T33" fmla="*/ 418 h 418"/>
              <a:gd name="T34" fmla="*/ 293 w 368"/>
              <a:gd name="T35" fmla="*/ 418 h 418"/>
              <a:gd name="T36" fmla="*/ 325 w 368"/>
              <a:gd name="T37" fmla="*/ 395 h 418"/>
              <a:gd name="T38" fmla="*/ 325 w 368"/>
              <a:gd name="T39" fmla="*/ 266 h 418"/>
              <a:gd name="T40" fmla="*/ 368 w 368"/>
              <a:gd name="T41" fmla="*/ 266 h 418"/>
              <a:gd name="T42" fmla="*/ 218 w 368"/>
              <a:gd name="T43" fmla="*/ 162 h 418"/>
              <a:gd name="T44" fmla="*/ 146 w 368"/>
              <a:gd name="T45" fmla="*/ 162 h 418"/>
              <a:gd name="T46" fmla="*/ 146 w 368"/>
              <a:gd name="T47" fmla="*/ 97 h 418"/>
              <a:gd name="T48" fmla="*/ 183 w 368"/>
              <a:gd name="T49" fmla="*/ 74 h 418"/>
              <a:gd name="T50" fmla="*/ 218 w 368"/>
              <a:gd name="T51" fmla="*/ 100 h 418"/>
              <a:gd name="T52" fmla="*/ 218 w 368"/>
              <a:gd name="T53" fmla="*/ 16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418">
                <a:moveTo>
                  <a:pt x="368" y="266"/>
                </a:moveTo>
                <a:cubicBezTo>
                  <a:pt x="238" y="162"/>
                  <a:pt x="238" y="162"/>
                  <a:pt x="238" y="162"/>
                </a:cubicBezTo>
                <a:cubicBezTo>
                  <a:pt x="238" y="66"/>
                  <a:pt x="238" y="66"/>
                  <a:pt x="238" y="66"/>
                </a:cubicBezTo>
                <a:cubicBezTo>
                  <a:pt x="265" y="66"/>
                  <a:pt x="265" y="66"/>
                  <a:pt x="265" y="66"/>
                </a:cubicBezTo>
                <a:cubicBezTo>
                  <a:pt x="177" y="0"/>
                  <a:pt x="177" y="0"/>
                  <a:pt x="177" y="0"/>
                </a:cubicBezTo>
                <a:cubicBezTo>
                  <a:pt x="83" y="66"/>
                  <a:pt x="83" y="66"/>
                  <a:pt x="83" y="66"/>
                </a:cubicBezTo>
                <a:cubicBezTo>
                  <a:pt x="118" y="66"/>
                  <a:pt x="118" y="66"/>
                  <a:pt x="118" y="66"/>
                </a:cubicBezTo>
                <a:cubicBezTo>
                  <a:pt x="118" y="162"/>
                  <a:pt x="118" y="162"/>
                  <a:pt x="118" y="162"/>
                </a:cubicBezTo>
                <a:cubicBezTo>
                  <a:pt x="0" y="266"/>
                  <a:pt x="0" y="266"/>
                  <a:pt x="0" y="266"/>
                </a:cubicBezTo>
                <a:cubicBezTo>
                  <a:pt x="40" y="266"/>
                  <a:pt x="40" y="266"/>
                  <a:pt x="40" y="266"/>
                </a:cubicBezTo>
                <a:cubicBezTo>
                  <a:pt x="39" y="391"/>
                  <a:pt x="39" y="391"/>
                  <a:pt x="39" y="391"/>
                </a:cubicBezTo>
                <a:cubicBezTo>
                  <a:pt x="39" y="391"/>
                  <a:pt x="37" y="414"/>
                  <a:pt x="62" y="418"/>
                </a:cubicBezTo>
                <a:cubicBezTo>
                  <a:pt x="146" y="418"/>
                  <a:pt x="146" y="418"/>
                  <a:pt x="146" y="418"/>
                </a:cubicBezTo>
                <a:cubicBezTo>
                  <a:pt x="146" y="338"/>
                  <a:pt x="146" y="338"/>
                  <a:pt x="146" y="338"/>
                </a:cubicBezTo>
                <a:cubicBezTo>
                  <a:pt x="146" y="338"/>
                  <a:pt x="148" y="309"/>
                  <a:pt x="179" y="309"/>
                </a:cubicBezTo>
                <a:cubicBezTo>
                  <a:pt x="209" y="309"/>
                  <a:pt x="210" y="338"/>
                  <a:pt x="210" y="338"/>
                </a:cubicBezTo>
                <a:cubicBezTo>
                  <a:pt x="210" y="418"/>
                  <a:pt x="210" y="418"/>
                  <a:pt x="210" y="418"/>
                </a:cubicBezTo>
                <a:cubicBezTo>
                  <a:pt x="293" y="418"/>
                  <a:pt x="293" y="418"/>
                  <a:pt x="293" y="418"/>
                </a:cubicBezTo>
                <a:cubicBezTo>
                  <a:pt x="293" y="418"/>
                  <a:pt x="320" y="416"/>
                  <a:pt x="325" y="395"/>
                </a:cubicBezTo>
                <a:cubicBezTo>
                  <a:pt x="330" y="373"/>
                  <a:pt x="325" y="266"/>
                  <a:pt x="325" y="266"/>
                </a:cubicBezTo>
                <a:lnTo>
                  <a:pt x="368" y="266"/>
                </a:lnTo>
                <a:close/>
                <a:moveTo>
                  <a:pt x="218" y="162"/>
                </a:moveTo>
                <a:cubicBezTo>
                  <a:pt x="146" y="162"/>
                  <a:pt x="146" y="162"/>
                  <a:pt x="146" y="162"/>
                </a:cubicBezTo>
                <a:cubicBezTo>
                  <a:pt x="146" y="97"/>
                  <a:pt x="146" y="97"/>
                  <a:pt x="146" y="97"/>
                </a:cubicBezTo>
                <a:cubicBezTo>
                  <a:pt x="146" y="97"/>
                  <a:pt x="149" y="72"/>
                  <a:pt x="183" y="74"/>
                </a:cubicBezTo>
                <a:cubicBezTo>
                  <a:pt x="217" y="76"/>
                  <a:pt x="218" y="100"/>
                  <a:pt x="218" y="100"/>
                </a:cubicBezTo>
                <a:lnTo>
                  <a:pt x="218" y="162"/>
                </a:lnTo>
                <a:close/>
              </a:path>
            </a:pathLst>
          </a:custGeom>
          <a:solidFill>
            <a:srgbClr val="006A4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547"/>
              </a:solidFill>
              <a:effectLst/>
              <a:uLnTx/>
              <a:uFillTx/>
              <a:latin typeface="Calibri" panose="020F0502020204030204"/>
              <a:ea typeface="+mn-ea"/>
              <a:cs typeface="+mn-cs"/>
            </a:endParaRPr>
          </a:p>
        </p:txBody>
      </p:sp>
      <p:sp>
        <p:nvSpPr>
          <p:cNvPr id="86" name="btfpBulletedList646859">
            <a:extLst>
              <a:ext uri="{FF2B5EF4-FFF2-40B4-BE49-F238E27FC236}">
                <a16:creationId xmlns:a16="http://schemas.microsoft.com/office/drawing/2014/main" id="{91B5AFA1-8A8A-8AA4-A58A-C3F1CB086B71}"/>
              </a:ext>
            </a:extLst>
          </p:cNvPr>
          <p:cNvSpPr>
            <a:spLocks/>
          </p:cNvSpPr>
          <p:nvPr/>
        </p:nvSpPr>
        <p:spPr>
          <a:xfrm>
            <a:off x="6729572" y="4934829"/>
            <a:ext cx="2279012"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Post-secondary enrollment for Black and Latinx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non-NAF</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b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CTE students</a:t>
            </a:r>
          </a:p>
        </p:txBody>
      </p:sp>
      <p:sp>
        <p:nvSpPr>
          <p:cNvPr id="87" name="btfpBulletedList646859">
            <a:extLst>
              <a:ext uri="{FF2B5EF4-FFF2-40B4-BE49-F238E27FC236}">
                <a16:creationId xmlns:a16="http://schemas.microsoft.com/office/drawing/2014/main" id="{41DA11B5-77B5-AEA1-3378-CA39C2BD10AE}"/>
              </a:ext>
            </a:extLst>
          </p:cNvPr>
          <p:cNvSpPr>
            <a:spLocks/>
          </p:cNvSpPr>
          <p:nvPr/>
        </p:nvSpPr>
        <p:spPr>
          <a:xfrm>
            <a:off x="9258603" y="3724975"/>
            <a:ext cx="2363122" cy="175432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Young men of color earn 17% more per year</a:t>
            </a: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Positive effects on marriage and parenting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This is roughly the equivalent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earning power of an associate's degree</a:t>
            </a:r>
            <a:endParaRPr kumimoji="0" lang="en-US" sz="14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p:txBody>
      </p:sp>
      <p:cxnSp>
        <p:nvCxnSpPr>
          <p:cNvPr id="104" name="Straight Connector 103">
            <a:extLst>
              <a:ext uri="{FF2B5EF4-FFF2-40B4-BE49-F238E27FC236}">
                <a16:creationId xmlns:a16="http://schemas.microsoft.com/office/drawing/2014/main" id="{9454E0BA-267E-C4BF-902A-4E0CD442E225}"/>
              </a:ext>
            </a:extLst>
          </p:cNvPr>
          <p:cNvCxnSpPr>
            <a:cxnSpLocks noChangeAspect="1"/>
          </p:cNvCxnSpPr>
          <p:nvPr/>
        </p:nvCxnSpPr>
        <p:spPr>
          <a:xfrm flipH="1">
            <a:off x="6519691" y="3136104"/>
            <a:ext cx="0" cy="3124355"/>
          </a:xfrm>
          <a:prstGeom prst="line">
            <a:avLst/>
          </a:prstGeom>
          <a:ln w="22225" cap="flat" cmpd="sng" algn="ctr">
            <a:solidFill>
              <a:srgbClr val="E9EAEB"/>
            </a:solidFill>
            <a:prstDash val="solid"/>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F8BB7CE-17E5-D626-3488-23C2D125D09C}"/>
              </a:ext>
            </a:extLst>
          </p:cNvPr>
          <p:cNvCxnSpPr>
            <a:cxnSpLocks noChangeAspect="1"/>
          </p:cNvCxnSpPr>
          <p:nvPr/>
        </p:nvCxnSpPr>
        <p:spPr>
          <a:xfrm flipH="1">
            <a:off x="9132833" y="3136104"/>
            <a:ext cx="0" cy="3124355"/>
          </a:xfrm>
          <a:prstGeom prst="line">
            <a:avLst/>
          </a:prstGeom>
          <a:ln w="22225" cap="flat" cmpd="sng" algn="ctr">
            <a:solidFill>
              <a:srgbClr val="E9EAEB"/>
            </a:solidFill>
            <a:prstDash val="solid"/>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C095E71-4499-9CD6-4632-D9D55D8B55B4}"/>
              </a:ext>
            </a:extLst>
          </p:cNvPr>
          <p:cNvPicPr>
            <a:picLocks noChangeAspect="1"/>
          </p:cNvPicPr>
          <p:nvPr/>
        </p:nvPicPr>
        <p:blipFill>
          <a:blip r:embed="rId5"/>
          <a:stretch>
            <a:fillRect/>
          </a:stretch>
        </p:blipFill>
        <p:spPr>
          <a:xfrm>
            <a:off x="4102794" y="3724975"/>
            <a:ext cx="2292649" cy="2666450"/>
          </a:xfrm>
          <a:prstGeom prst="rect">
            <a:avLst/>
          </a:prstGeom>
        </p:spPr>
      </p:pic>
      <p:pic>
        <p:nvPicPr>
          <p:cNvPr id="18" name="Drawing 1">
            <a:extLst>
              <a:ext uri="{FF2B5EF4-FFF2-40B4-BE49-F238E27FC236}">
                <a16:creationId xmlns:a16="http://schemas.microsoft.com/office/drawing/2014/main" id="{E8A031A5-4E58-04D1-F3E9-8F2083F874C2}"/>
              </a:ext>
            </a:extLst>
          </p:cNvPr>
          <p:cNvPicPr>
            <a:picLocks noChangeAspect="1"/>
          </p:cNvPicPr>
          <p:nvPr/>
        </p:nvPicPr>
        <p:blipFill>
          <a:blip r:embed="rId6"/>
          <a:stretch>
            <a:fillRect/>
          </a:stretch>
        </p:blipFill>
        <p:spPr>
          <a:xfrm>
            <a:off x="7375785" y="4082130"/>
            <a:ext cx="914400" cy="914400"/>
          </a:xfrm>
          <a:prstGeom prst="rect">
            <a:avLst/>
          </a:prstGeom>
        </p:spPr>
      </p:pic>
      <p:pic>
        <p:nvPicPr>
          <p:cNvPr id="19" name="Drawing 0">
            <a:extLst>
              <a:ext uri="{FF2B5EF4-FFF2-40B4-BE49-F238E27FC236}">
                <a16:creationId xmlns:a16="http://schemas.microsoft.com/office/drawing/2014/main" id="{7EDD9DF1-87BE-AF5C-8482-09D85689379F}"/>
              </a:ext>
            </a:extLst>
          </p:cNvPr>
          <p:cNvPicPr>
            <a:picLocks noChangeAspect="1"/>
          </p:cNvPicPr>
          <p:nvPr/>
        </p:nvPicPr>
        <p:blipFill>
          <a:blip r:embed="rId7"/>
          <a:stretch>
            <a:fillRect/>
          </a:stretch>
        </p:blipFill>
        <p:spPr>
          <a:xfrm>
            <a:off x="7375785" y="5519459"/>
            <a:ext cx="914400" cy="914400"/>
          </a:xfrm>
          <a:prstGeom prst="rect">
            <a:avLst/>
          </a:prstGeom>
        </p:spPr>
      </p:pic>
      <p:sp>
        <p:nvSpPr>
          <p:cNvPr id="20" name="Slide Number Placeholder 4">
            <a:extLst>
              <a:ext uri="{FF2B5EF4-FFF2-40B4-BE49-F238E27FC236}">
                <a16:creationId xmlns:a16="http://schemas.microsoft.com/office/drawing/2014/main" id="{F634F412-A8B6-CBF8-1124-E0550780E1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556258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B9E19E2-CAA6-736F-7CFB-61D19233EFA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0" y="10"/>
            <a:ext cx="12191980" cy="6857990"/>
          </a:xfrm>
          <a:prstGeom prst="rect">
            <a:avLst/>
          </a:prstGeom>
        </p:spPr>
      </p:pic>
    </p:spTree>
    <p:extLst>
      <p:ext uri="{BB962C8B-B14F-4D97-AF65-F5344CB8AC3E}">
        <p14:creationId xmlns:p14="http://schemas.microsoft.com/office/powerpoint/2010/main" val="381232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8"/>
          </a:xfrm>
          <a:prstGeom prst="rect">
            <a:avLst/>
          </a:prstGeom>
        </p:spPr>
      </p:pic>
      <p:sp>
        <p:nvSpPr>
          <p:cNvPr id="2" name="Slide Number Placeholder 4">
            <a:extLst>
              <a:ext uri="{FF2B5EF4-FFF2-40B4-BE49-F238E27FC236}">
                <a16:creationId xmlns:a16="http://schemas.microsoft.com/office/drawing/2014/main" id="{16C3E9CD-CE43-FC07-D438-88E8CFB887A2}"/>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7</a:t>
            </a:fld>
            <a:endParaRPr lang="en-US" dirty="0">
              <a:solidFill>
                <a:prstClr val="black">
                  <a:tint val="75000"/>
                </a:prstClr>
              </a:solidFill>
              <a:latin typeface="DINOT"/>
            </a:endParaRPr>
          </a:p>
        </p:txBody>
      </p:sp>
    </p:spTree>
    <p:extLst>
      <p:ext uri="{BB962C8B-B14F-4D97-AF65-F5344CB8AC3E}">
        <p14:creationId xmlns:p14="http://schemas.microsoft.com/office/powerpoint/2010/main" val="4262078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E3D49A-F43D-42E7-94D1-99721EFCC208}"/>
              </a:ext>
            </a:extLst>
          </p:cNvPr>
          <p:cNvSpPr/>
          <p:nvPr/>
        </p:nvSpPr>
        <p:spPr>
          <a:xfrm>
            <a:off x="-2" y="48856"/>
            <a:ext cx="447557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274320" rtlCol="0" anchor="ctr"/>
          <a:lstStyle/>
          <a:p>
            <a:pPr marL="169863" marR="7874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 </a:t>
            </a:r>
          </a:p>
        </p:txBody>
      </p:sp>
      <p:sp>
        <p:nvSpPr>
          <p:cNvPr id="10" name="Rectangle 9">
            <a:extLst>
              <a:ext uri="{FF2B5EF4-FFF2-40B4-BE49-F238E27FC236}">
                <a16:creationId xmlns:a16="http://schemas.microsoft.com/office/drawing/2014/main" id="{A39CC747-E6AB-449A-BCFD-05D05ED101B4}"/>
              </a:ext>
            </a:extLst>
          </p:cNvPr>
          <p:cNvSpPr/>
          <p:nvPr/>
        </p:nvSpPr>
        <p:spPr>
          <a:xfrm>
            <a:off x="3809" y="228600"/>
            <a:ext cx="8513174" cy="640080"/>
          </a:xfrm>
          <a:prstGeom prst="rect">
            <a:avLst/>
          </a:prstGeom>
          <a:solidFill>
            <a:srgbClr val="32B04A"/>
          </a:solidFill>
          <a:ln w="12700" cap="flat" cmpd="sng" algn="ctr">
            <a:noFill/>
            <a:prstDash val="solid"/>
            <a:miter lim="800000"/>
          </a:ln>
          <a:effectLst/>
        </p:spPr>
        <p:txBody>
          <a:bodyPr rtlCol="0" anchor="ctr"/>
          <a:lstStyle/>
          <a:p>
            <a:pPr marL="11430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Our Approach: Work-based Learning Impact</a:t>
            </a:r>
          </a:p>
        </p:txBody>
      </p:sp>
      <p:sp>
        <p:nvSpPr>
          <p:cNvPr id="4" name="Freeform: Shape 3">
            <a:extLst>
              <a:ext uri="{FF2B5EF4-FFF2-40B4-BE49-F238E27FC236}">
                <a16:creationId xmlns:a16="http://schemas.microsoft.com/office/drawing/2014/main" id="{AF1F45EC-AF85-4D0D-ABC5-BC0605EEE933}"/>
              </a:ext>
            </a:extLst>
          </p:cNvPr>
          <p:cNvSpPr/>
          <p:nvPr/>
        </p:nvSpPr>
        <p:spPr>
          <a:xfrm rot="16200000">
            <a:off x="1336414" y="3926103"/>
            <a:ext cx="4226560" cy="392277"/>
          </a:xfrm>
          <a:custGeom>
            <a:avLst/>
            <a:gdLst>
              <a:gd name="connsiteX0" fmla="*/ 0 w 4226560"/>
              <a:gd name="connsiteY0" fmla="*/ 0 h 392277"/>
              <a:gd name="connsiteX1" fmla="*/ 4226560 w 4226560"/>
              <a:gd name="connsiteY1" fmla="*/ 0 h 392277"/>
              <a:gd name="connsiteX2" fmla="*/ 4226560 w 4226560"/>
              <a:gd name="connsiteY2" fmla="*/ 392277 h 392277"/>
              <a:gd name="connsiteX3" fmla="*/ 0 w 4226560"/>
              <a:gd name="connsiteY3" fmla="*/ 392277 h 392277"/>
              <a:gd name="connsiteX4" fmla="*/ 0 w 4226560"/>
              <a:gd name="connsiteY4" fmla="*/ 0 h 39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392277">
                <a:moveTo>
                  <a:pt x="0" y="0"/>
                </a:moveTo>
                <a:lnTo>
                  <a:pt x="4226560" y="0"/>
                </a:lnTo>
                <a:lnTo>
                  <a:pt x="4226560" y="392277"/>
                </a:lnTo>
                <a:lnTo>
                  <a:pt x="0" y="392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45967" bIns="0" numCol="1" spcCol="1270" anchor="t" anchorCtr="0">
            <a:noAutofit/>
          </a:bodyPr>
          <a:lstStyle/>
          <a:p>
            <a:pPr marL="0" marR="0" lvl="0" indent="0" algn="r"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DINOT"/>
              <a:ea typeface="+mn-ea"/>
              <a:cs typeface="+mn-cs"/>
            </a:endParaRPr>
          </a:p>
        </p:txBody>
      </p:sp>
      <p:grpSp>
        <p:nvGrpSpPr>
          <p:cNvPr id="2" name="Group 1">
            <a:extLst>
              <a:ext uri="{FF2B5EF4-FFF2-40B4-BE49-F238E27FC236}">
                <a16:creationId xmlns:a16="http://schemas.microsoft.com/office/drawing/2014/main" id="{79845E85-71E8-F751-567B-32BE6063CDC6}"/>
              </a:ext>
            </a:extLst>
          </p:cNvPr>
          <p:cNvGrpSpPr/>
          <p:nvPr/>
        </p:nvGrpSpPr>
        <p:grpSpPr>
          <a:xfrm>
            <a:off x="4815648" y="1851329"/>
            <a:ext cx="6985087" cy="2427901"/>
            <a:chOff x="1985878" y="2113891"/>
            <a:chExt cx="8025124" cy="2515788"/>
          </a:xfrm>
        </p:grpSpPr>
        <p:pic>
          <p:nvPicPr>
            <p:cNvPr id="5" name="Google Shape;318;p5" descr="Aspiration outline">
              <a:extLst>
                <a:ext uri="{FF2B5EF4-FFF2-40B4-BE49-F238E27FC236}">
                  <a16:creationId xmlns:a16="http://schemas.microsoft.com/office/drawing/2014/main" id="{E74A0591-4B70-BFA4-05F1-A13E5255A4F8}"/>
                </a:ext>
              </a:extLst>
            </p:cNvPr>
            <p:cNvPicPr preferRelativeResize="0">
              <a:picLocks noChangeAspect="1"/>
            </p:cNvPicPr>
            <p:nvPr/>
          </p:nvPicPr>
          <p:blipFill rotWithShape="1">
            <a:blip r:embed="rId3">
              <a:alphaModFix/>
            </a:blip>
            <a:srcRect/>
            <a:stretch/>
          </p:blipFill>
          <p:spPr>
            <a:xfrm>
              <a:off x="1985878" y="2343679"/>
              <a:ext cx="2286001" cy="2286000"/>
            </a:xfrm>
            <a:prstGeom prst="rect">
              <a:avLst/>
            </a:prstGeom>
            <a:noFill/>
            <a:ln>
              <a:noFill/>
            </a:ln>
          </p:spPr>
        </p:pic>
        <p:pic>
          <p:nvPicPr>
            <p:cNvPr id="9" name="Google Shape;319;p5" descr="Puzzle pieces outline">
              <a:extLst>
                <a:ext uri="{FF2B5EF4-FFF2-40B4-BE49-F238E27FC236}">
                  <a16:creationId xmlns:a16="http://schemas.microsoft.com/office/drawing/2014/main" id="{969E0D94-5903-D4C1-9AC7-E15F999440DC}"/>
                </a:ext>
              </a:extLst>
            </p:cNvPr>
            <p:cNvPicPr preferRelativeResize="0">
              <a:picLocks noChangeAspect="1"/>
            </p:cNvPicPr>
            <p:nvPr/>
          </p:nvPicPr>
          <p:blipFill rotWithShape="1">
            <a:blip r:embed="rId4">
              <a:alphaModFix/>
            </a:blip>
            <a:srcRect/>
            <a:stretch/>
          </p:blipFill>
          <p:spPr>
            <a:xfrm>
              <a:off x="4810922" y="2113891"/>
              <a:ext cx="2286000" cy="2286000"/>
            </a:xfrm>
            <a:prstGeom prst="rect">
              <a:avLst/>
            </a:prstGeom>
            <a:noFill/>
            <a:ln>
              <a:noFill/>
            </a:ln>
          </p:spPr>
        </p:pic>
        <p:pic>
          <p:nvPicPr>
            <p:cNvPr id="11" name="Google Shape;320;p5" descr="Social network with solid fill">
              <a:extLst>
                <a:ext uri="{FF2B5EF4-FFF2-40B4-BE49-F238E27FC236}">
                  <a16:creationId xmlns:a16="http://schemas.microsoft.com/office/drawing/2014/main" id="{2907F15A-8E3E-F60A-799D-DABBE8D2C9FF}"/>
                </a:ext>
              </a:extLst>
            </p:cNvPr>
            <p:cNvPicPr preferRelativeResize="0">
              <a:picLocks noChangeAspect="1"/>
            </p:cNvPicPr>
            <p:nvPr/>
          </p:nvPicPr>
          <p:blipFill rotWithShape="1">
            <a:blip r:embed="rId5">
              <a:alphaModFix/>
            </a:blip>
            <a:srcRect/>
            <a:stretch/>
          </p:blipFill>
          <p:spPr>
            <a:xfrm>
              <a:off x="7725002" y="2113891"/>
              <a:ext cx="2286000" cy="2286000"/>
            </a:xfrm>
            <a:prstGeom prst="rect">
              <a:avLst/>
            </a:prstGeom>
            <a:noFill/>
            <a:ln>
              <a:noFill/>
            </a:ln>
          </p:spPr>
        </p:pic>
      </p:grpSp>
      <p:sp>
        <p:nvSpPr>
          <p:cNvPr id="22" name="TextBox 21">
            <a:extLst>
              <a:ext uri="{FF2B5EF4-FFF2-40B4-BE49-F238E27FC236}">
                <a16:creationId xmlns:a16="http://schemas.microsoft.com/office/drawing/2014/main" id="{88D78D85-B13D-DED7-B6E0-757EEA062C6A}"/>
              </a:ext>
            </a:extLst>
          </p:cNvPr>
          <p:cNvSpPr txBox="1"/>
          <p:nvPr/>
        </p:nvSpPr>
        <p:spPr>
          <a:xfrm>
            <a:off x="99717" y="1763864"/>
            <a:ext cx="4434701" cy="3330271"/>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Implementing an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Outcomes Driven</a:t>
            </a:r>
          </a:p>
          <a:p>
            <a:pPr marL="0" marR="0" lvl="0" indent="0" algn="l" defTabSz="457200" rtl="0" eaLnBrk="1" fontAlgn="auto" latinLnBrk="0" hangingPunct="1">
              <a:lnSpc>
                <a:spcPts val="26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Work-Based Learning</a:t>
            </a:r>
            <a:r>
              <a:rPr kumimoji="0" lang="en-US" sz="2000" b="0"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2000" b="1" i="0" u="none" strike="noStrike" kern="1200" cap="none" spc="0" normalizeH="0" baseline="0" noProof="0" dirty="0">
                <a:ln>
                  <a:noFill/>
                </a:ln>
                <a:solidFill>
                  <a:srgbClr val="FFC000"/>
                </a:solidFill>
                <a:effectLst/>
                <a:uLnTx/>
                <a:uFillTx/>
                <a:latin typeface="DINOT" panose="020B0504020101020102" pitchFamily="34" charset="0"/>
                <a:ea typeface="Tahoma" panose="020B0604030504040204" pitchFamily="34" charset="0"/>
                <a:cs typeface="DINOT" panose="020B0504020101020102" pitchFamily="34" charset="0"/>
              </a:rPr>
              <a:t> </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approach to ensure students are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Future Ready</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Discover careers of interest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Make a plan to achieve their goals</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Develop professional skills and monitor their growth</a:t>
            </a:r>
          </a:p>
          <a:p>
            <a:pPr marL="182880" marR="0" lvl="0" indent="-182880" algn="l" defTabSz="457200"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Build meaningful connections with professionals</a:t>
            </a:r>
          </a:p>
        </p:txBody>
      </p:sp>
      <p:sp>
        <p:nvSpPr>
          <p:cNvPr id="24" name="TextBox 23">
            <a:extLst>
              <a:ext uri="{FF2B5EF4-FFF2-40B4-BE49-F238E27FC236}">
                <a16:creationId xmlns:a16="http://schemas.microsoft.com/office/drawing/2014/main" id="{9760867D-93B6-F604-4034-7056DFA53794}"/>
              </a:ext>
            </a:extLst>
          </p:cNvPr>
          <p:cNvSpPr txBox="1"/>
          <p:nvPr/>
        </p:nvSpPr>
        <p:spPr>
          <a:xfrm>
            <a:off x="4639622" y="6414039"/>
            <a:ext cx="74652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*WBL Participation Tracker is a tool to log WBL activities and record student participation to measure impact and assess equity.</a:t>
            </a:r>
          </a:p>
        </p:txBody>
      </p:sp>
      <p:sp>
        <p:nvSpPr>
          <p:cNvPr id="3" name="Google Shape;321;p5">
            <a:extLst>
              <a:ext uri="{FF2B5EF4-FFF2-40B4-BE49-F238E27FC236}">
                <a16:creationId xmlns:a16="http://schemas.microsoft.com/office/drawing/2014/main" id="{DCCC4D9F-9A3B-B355-BFE3-4BB8978AAA4E}"/>
              </a:ext>
            </a:extLst>
          </p:cNvPr>
          <p:cNvSpPr txBox="1">
            <a:spLocks noChangeAspect="1"/>
          </p:cNvSpPr>
          <p:nvPr/>
        </p:nvSpPr>
        <p:spPr>
          <a:xfrm>
            <a:off x="4809931" y="4476851"/>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Aspirations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6" name="Google Shape;322;p5">
            <a:extLst>
              <a:ext uri="{FF2B5EF4-FFF2-40B4-BE49-F238E27FC236}">
                <a16:creationId xmlns:a16="http://schemas.microsoft.com/office/drawing/2014/main" id="{D64705A3-2379-09EC-59C3-BE548D2FFA3F}"/>
              </a:ext>
            </a:extLst>
          </p:cNvPr>
          <p:cNvSpPr txBox="1">
            <a:spLocks noChangeAspect="1"/>
          </p:cNvSpPr>
          <p:nvPr/>
        </p:nvSpPr>
        <p:spPr>
          <a:xfrm>
            <a:off x="7194567"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Skill Sets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7" name="Google Shape;323;p5">
            <a:extLst>
              <a:ext uri="{FF2B5EF4-FFF2-40B4-BE49-F238E27FC236}">
                <a16:creationId xmlns:a16="http://schemas.microsoft.com/office/drawing/2014/main" id="{58A906EB-8581-B816-702F-3480B76E1F93}"/>
              </a:ext>
            </a:extLst>
          </p:cNvPr>
          <p:cNvSpPr txBox="1">
            <a:spLocks noChangeAspect="1"/>
          </p:cNvSpPr>
          <p:nvPr/>
        </p:nvSpPr>
        <p:spPr>
          <a:xfrm>
            <a:off x="9735746"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Connections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pic>
        <p:nvPicPr>
          <p:cNvPr id="12" name="Picture 11">
            <a:extLst>
              <a:ext uri="{FF2B5EF4-FFF2-40B4-BE49-F238E27FC236}">
                <a16:creationId xmlns:a16="http://schemas.microsoft.com/office/drawing/2014/main" id="{8DB2FF7D-BA96-8C66-04FD-0C78E05489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92377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Design</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8565" b="18565"/>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8" name="Group 17">
            <a:extLst>
              <a:ext uri="{FF2B5EF4-FFF2-40B4-BE49-F238E27FC236}">
                <a16:creationId xmlns:a16="http://schemas.microsoft.com/office/drawing/2014/main" id="{3A229365-9ADD-E99C-FB54-F7846594CEBE}"/>
              </a:ext>
            </a:extLst>
          </p:cNvPr>
          <p:cNvGrpSpPr/>
          <p:nvPr/>
        </p:nvGrpSpPr>
        <p:grpSpPr>
          <a:xfrm>
            <a:off x="7197323" y="2141347"/>
            <a:ext cx="4526886" cy="4525861"/>
            <a:chOff x="651467" y="2100949"/>
            <a:chExt cx="4526886" cy="4525861"/>
          </a:xfrm>
        </p:grpSpPr>
        <p:grpSp>
          <p:nvGrpSpPr>
            <p:cNvPr id="19" name="Group 18">
              <a:extLst>
                <a:ext uri="{FF2B5EF4-FFF2-40B4-BE49-F238E27FC236}">
                  <a16:creationId xmlns:a16="http://schemas.microsoft.com/office/drawing/2014/main" id="{23FA98DE-D754-CF1D-17A9-284F1EE2A696}"/>
                </a:ext>
              </a:extLst>
            </p:cNvPr>
            <p:cNvGrpSpPr>
              <a:grpSpLocks noChangeAspect="1"/>
            </p:cNvGrpSpPr>
            <p:nvPr/>
          </p:nvGrpSpPr>
          <p:grpSpPr>
            <a:xfrm>
              <a:off x="651467" y="2100953"/>
              <a:ext cx="2444341" cy="2200719"/>
              <a:chOff x="3731191" y="1076532"/>
              <a:chExt cx="1955472" cy="1760575"/>
            </a:xfrm>
          </p:grpSpPr>
          <p:pic>
            <p:nvPicPr>
              <p:cNvPr id="29" name="Picture 28">
                <a:extLst>
                  <a:ext uri="{FF2B5EF4-FFF2-40B4-BE49-F238E27FC236}">
                    <a16:creationId xmlns:a16="http://schemas.microsoft.com/office/drawing/2014/main" id="{1A130153-3CAE-83B1-5A00-23701BF4547B}"/>
                  </a:ext>
                </a:extLst>
              </p:cNvPr>
              <p:cNvPicPr>
                <a:picLocks noChangeAspect="1"/>
              </p:cNvPicPr>
              <p:nvPr/>
            </p:nvPicPr>
            <p:blipFill rotWithShape="1">
              <a:blip r:embed="rId4">
                <a:extLst>
                  <a:ext uri="{28A0092B-C50C-407E-A947-70E740481C1C}">
                    <a14:useLocalDpi xmlns:a14="http://schemas.microsoft.com/office/drawing/2010/main" val="0"/>
                  </a:ext>
                </a:extLst>
              </a:blip>
              <a:srcRect l="1935" t="1369" r="1561" b="1733"/>
              <a:stretch/>
            </p:blipFill>
            <p:spPr>
              <a:xfrm>
                <a:off x="4106653" y="1076532"/>
                <a:ext cx="1243583" cy="1248701"/>
              </a:xfrm>
              <a:prstGeom prst="ellipse">
                <a:avLst/>
              </a:prstGeom>
            </p:spPr>
          </p:pic>
          <p:sp>
            <p:nvSpPr>
              <p:cNvPr id="30" name="Rectangle 29">
                <a:extLst>
                  <a:ext uri="{FF2B5EF4-FFF2-40B4-BE49-F238E27FC236}">
                    <a16:creationId xmlns:a16="http://schemas.microsoft.com/office/drawing/2014/main" id="{21808BF1-BFC5-754E-85CC-19B7D0AB93F7}"/>
                  </a:ext>
                </a:extLst>
              </p:cNvPr>
              <p:cNvSpPr/>
              <p:nvPr/>
            </p:nvSpPr>
            <p:spPr>
              <a:xfrm>
                <a:off x="3731191" y="2313887"/>
                <a:ext cx="195547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Academy Development </a:t>
                </a:r>
                <a:b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&amp; Structure</a:t>
                </a:r>
              </a:p>
            </p:txBody>
          </p:sp>
        </p:grpSp>
        <p:grpSp>
          <p:nvGrpSpPr>
            <p:cNvPr id="20" name="Group 19">
              <a:extLst>
                <a:ext uri="{FF2B5EF4-FFF2-40B4-BE49-F238E27FC236}">
                  <a16:creationId xmlns:a16="http://schemas.microsoft.com/office/drawing/2014/main" id="{5F676DFB-5B3B-1FE1-8C3E-23DCFFE266DE}"/>
                </a:ext>
              </a:extLst>
            </p:cNvPr>
            <p:cNvGrpSpPr>
              <a:grpSpLocks noChangeAspect="1"/>
            </p:cNvGrpSpPr>
            <p:nvPr/>
          </p:nvGrpSpPr>
          <p:grpSpPr>
            <a:xfrm>
              <a:off x="1055869" y="4413747"/>
              <a:ext cx="1647439" cy="1866727"/>
              <a:chOff x="6620320" y="1066900"/>
              <a:chExt cx="1317770" cy="1493175"/>
            </a:xfrm>
          </p:grpSpPr>
          <p:pic>
            <p:nvPicPr>
              <p:cNvPr id="27" name="Picture 26">
                <a:extLst>
                  <a:ext uri="{FF2B5EF4-FFF2-40B4-BE49-F238E27FC236}">
                    <a16:creationId xmlns:a16="http://schemas.microsoft.com/office/drawing/2014/main" id="{4811FE7E-70B8-F398-E6E9-4ACFCA4A9E32}"/>
                  </a:ext>
                </a:extLst>
              </p:cNvPr>
              <p:cNvPicPr>
                <a:picLocks noChangeAspect="1"/>
              </p:cNvPicPr>
              <p:nvPr/>
            </p:nvPicPr>
            <p:blipFill rotWithShape="1">
              <a:blip r:embed="rId5">
                <a:extLst>
                  <a:ext uri="{28A0092B-C50C-407E-A947-70E740481C1C}">
                    <a14:useLocalDpi xmlns:a14="http://schemas.microsoft.com/office/drawing/2010/main" val="0"/>
                  </a:ext>
                </a:extLst>
              </a:blip>
              <a:srcRect l="3998" t="6691" r="6939" b="6757"/>
              <a:stretch/>
            </p:blipFill>
            <p:spPr>
              <a:xfrm>
                <a:off x="6692660" y="1066900"/>
                <a:ext cx="1245430" cy="1243411"/>
              </a:xfrm>
              <a:prstGeom prst="ellipse">
                <a:avLst/>
              </a:prstGeom>
            </p:spPr>
          </p:pic>
          <p:sp>
            <p:nvSpPr>
              <p:cNvPr id="28" name="Rectangle 27">
                <a:extLst>
                  <a:ext uri="{FF2B5EF4-FFF2-40B4-BE49-F238E27FC236}">
                    <a16:creationId xmlns:a16="http://schemas.microsoft.com/office/drawing/2014/main" id="{F29A28F0-9B59-3EC7-4A9E-40D35849A5BE}"/>
                  </a:ext>
                </a:extLst>
              </p:cNvPr>
              <p:cNvSpPr/>
              <p:nvPr/>
            </p:nvSpPr>
            <p:spPr>
              <a:xfrm>
                <a:off x="6620320" y="2313888"/>
                <a:ext cx="1317770" cy="2461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Program of Study</a:t>
                </a:r>
              </a:p>
            </p:txBody>
          </p:sp>
        </p:grpSp>
        <p:grpSp>
          <p:nvGrpSpPr>
            <p:cNvPr id="21" name="Group 20">
              <a:extLst>
                <a:ext uri="{FF2B5EF4-FFF2-40B4-BE49-F238E27FC236}">
                  <a16:creationId xmlns:a16="http://schemas.microsoft.com/office/drawing/2014/main" id="{15968D2A-F9E4-6B52-9EFE-6236191E5A57}"/>
                </a:ext>
              </a:extLst>
            </p:cNvPr>
            <p:cNvGrpSpPr>
              <a:grpSpLocks noChangeAspect="1"/>
            </p:cNvGrpSpPr>
            <p:nvPr/>
          </p:nvGrpSpPr>
          <p:grpSpPr>
            <a:xfrm>
              <a:off x="3623873" y="2100949"/>
              <a:ext cx="1554480" cy="2110896"/>
              <a:chOff x="4382669" y="3119552"/>
              <a:chExt cx="1243584" cy="1688717"/>
            </a:xfrm>
          </p:grpSpPr>
          <p:pic>
            <p:nvPicPr>
              <p:cNvPr id="25" name="Picture 24">
                <a:extLst>
                  <a:ext uri="{FF2B5EF4-FFF2-40B4-BE49-F238E27FC236}">
                    <a16:creationId xmlns:a16="http://schemas.microsoft.com/office/drawing/2014/main" id="{0EF34DDA-E304-A284-6D89-AF042A0B5581}"/>
                  </a:ext>
                </a:extLst>
              </p:cNvPr>
              <p:cNvPicPr>
                <a:picLocks noChangeAspect="1"/>
              </p:cNvPicPr>
              <p:nvPr/>
            </p:nvPicPr>
            <p:blipFill rotWithShape="1">
              <a:blip r:embed="rId6">
                <a:extLst>
                  <a:ext uri="{28A0092B-C50C-407E-A947-70E740481C1C}">
                    <a14:useLocalDpi xmlns:a14="http://schemas.microsoft.com/office/drawing/2010/main" val="0"/>
                  </a:ext>
                </a:extLst>
              </a:blip>
              <a:srcRect l="757" t="349" r="1508" b="1102"/>
              <a:stretch/>
            </p:blipFill>
            <p:spPr>
              <a:xfrm>
                <a:off x="4382669" y="3119552"/>
                <a:ext cx="1243584" cy="1253947"/>
              </a:xfrm>
              <a:prstGeom prst="ellipse">
                <a:avLst/>
              </a:prstGeom>
            </p:spPr>
          </p:pic>
          <p:sp>
            <p:nvSpPr>
              <p:cNvPr id="26" name="Rectangle 25">
                <a:extLst>
                  <a:ext uri="{FF2B5EF4-FFF2-40B4-BE49-F238E27FC236}">
                    <a16:creationId xmlns:a16="http://schemas.microsoft.com/office/drawing/2014/main" id="{2B9046CA-69FE-EA31-7C83-E434CAD6AAE6}"/>
                  </a:ext>
                </a:extLst>
              </p:cNvPr>
              <p:cNvSpPr/>
              <p:nvPr/>
            </p:nvSpPr>
            <p:spPr>
              <a:xfrm>
                <a:off x="4641802" y="4389693"/>
                <a:ext cx="715837" cy="4185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Advisory</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Board</a:t>
                </a:r>
              </a:p>
            </p:txBody>
          </p:sp>
        </p:grpSp>
        <p:grpSp>
          <p:nvGrpSpPr>
            <p:cNvPr id="22" name="Group 21">
              <a:extLst>
                <a:ext uri="{FF2B5EF4-FFF2-40B4-BE49-F238E27FC236}">
                  <a16:creationId xmlns:a16="http://schemas.microsoft.com/office/drawing/2014/main" id="{376BFA8D-6CE4-9302-D886-3AF61497535E}"/>
                </a:ext>
              </a:extLst>
            </p:cNvPr>
            <p:cNvGrpSpPr>
              <a:grpSpLocks noChangeAspect="1"/>
            </p:cNvGrpSpPr>
            <p:nvPr/>
          </p:nvGrpSpPr>
          <p:grpSpPr>
            <a:xfrm>
              <a:off x="3612018" y="4362390"/>
              <a:ext cx="1554480" cy="2264420"/>
              <a:chOff x="7461477" y="3101377"/>
              <a:chExt cx="1243584" cy="1811536"/>
            </a:xfrm>
          </p:grpSpPr>
          <p:pic>
            <p:nvPicPr>
              <p:cNvPr id="23" name="Picture 22">
                <a:extLst>
                  <a:ext uri="{FF2B5EF4-FFF2-40B4-BE49-F238E27FC236}">
                    <a16:creationId xmlns:a16="http://schemas.microsoft.com/office/drawing/2014/main" id="{8125A6E0-D2B5-0A57-DA50-CD48460FF7E4}"/>
                  </a:ext>
                </a:extLst>
              </p:cNvPr>
              <p:cNvPicPr>
                <a:picLocks noChangeAspect="1"/>
              </p:cNvPicPr>
              <p:nvPr/>
            </p:nvPicPr>
            <p:blipFill rotWithShape="1">
              <a:blip r:embed="rId7">
                <a:extLst>
                  <a:ext uri="{28A0092B-C50C-407E-A947-70E740481C1C}">
                    <a14:useLocalDpi xmlns:a14="http://schemas.microsoft.com/office/drawing/2010/main" val="0"/>
                  </a:ext>
                </a:extLst>
              </a:blip>
              <a:srcRect t="596" r="1507" b="161"/>
              <a:stretch/>
            </p:blipFill>
            <p:spPr>
              <a:xfrm>
                <a:off x="7461477" y="3101377"/>
                <a:ext cx="1243584" cy="1253070"/>
              </a:xfrm>
              <a:prstGeom prst="ellipse">
                <a:avLst/>
              </a:prstGeom>
            </p:spPr>
          </p:pic>
          <p:sp>
            <p:nvSpPr>
              <p:cNvPr id="24" name="Rectangle 23">
                <a:extLst>
                  <a:ext uri="{FF2B5EF4-FFF2-40B4-BE49-F238E27FC236}">
                    <a16:creationId xmlns:a16="http://schemas.microsoft.com/office/drawing/2014/main" id="{97422C59-B1E6-A5C3-21ED-9609644B93BA}"/>
                  </a:ext>
                </a:extLst>
              </p:cNvPr>
              <p:cNvSpPr/>
              <p:nvPr/>
            </p:nvSpPr>
            <p:spPr>
              <a:xfrm>
                <a:off x="7543116" y="4389693"/>
                <a:ext cx="108978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Work-Based</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Learning</a:t>
                </a:r>
              </a:p>
            </p:txBody>
          </p:sp>
        </p:grpSp>
      </p:grpSp>
      <p:sp>
        <p:nvSpPr>
          <p:cNvPr id="31" name="Rectangle 30">
            <a:extLst>
              <a:ext uri="{FF2B5EF4-FFF2-40B4-BE49-F238E27FC236}">
                <a16:creationId xmlns:a16="http://schemas.microsoft.com/office/drawing/2014/main" id="{B1EF8B8C-A26F-341F-5B8C-C904CB5F6A9D}"/>
              </a:ext>
            </a:extLst>
          </p:cNvPr>
          <p:cNvSpPr/>
          <p:nvPr/>
        </p:nvSpPr>
        <p:spPr>
          <a:xfrm>
            <a:off x="6681898" y="1009340"/>
            <a:ext cx="5462463"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ignites students’ passion for learning</a:t>
            </a:r>
            <a:r>
              <a:rPr kumimoji="0" lang="en-US" sz="22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an educational design featuring:</a:t>
            </a:r>
          </a:p>
        </p:txBody>
      </p:sp>
      <p:sp>
        <p:nvSpPr>
          <p:cNvPr id="4" name="Slide Number Placeholder 4">
            <a:extLst>
              <a:ext uri="{FF2B5EF4-FFF2-40B4-BE49-F238E27FC236}">
                <a16:creationId xmlns:a16="http://schemas.microsoft.com/office/drawing/2014/main" id="{786D2A06-8659-32B5-3E6A-8AE6D992A01C}"/>
              </a:ext>
            </a:extLst>
          </p:cNvPr>
          <p:cNvSpPr txBox="1">
            <a:spLocks/>
          </p:cNvSpPr>
          <p:nvPr/>
        </p:nvSpPr>
        <p:spPr>
          <a:xfrm>
            <a:off x="11622157" y="6492690"/>
            <a:ext cx="3460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Rectangle 5">
            <a:extLst>
              <a:ext uri="{FF2B5EF4-FFF2-40B4-BE49-F238E27FC236}">
                <a16:creationId xmlns:a16="http://schemas.microsoft.com/office/drawing/2014/main" id="{0B5F1D06-475C-ECAB-6D2C-32C620202162}"/>
              </a:ext>
            </a:extLst>
          </p:cNvPr>
          <p:cNvSpPr/>
          <p:nvPr/>
        </p:nvSpPr>
        <p:spPr>
          <a:xfrm>
            <a:off x="7382735" y="6267712"/>
            <a:ext cx="2122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(Curriculum &amp; Instruction)</a:t>
            </a:r>
          </a:p>
        </p:txBody>
      </p:sp>
    </p:spTree>
    <p:extLst>
      <p:ext uri="{BB962C8B-B14F-4D97-AF65-F5344CB8AC3E}">
        <p14:creationId xmlns:p14="http://schemas.microsoft.com/office/powerpoint/2010/main" val="3923275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11.xml><?xml version="1.0" encoding="utf-8"?>
<a:theme xmlns:a="http://schemas.openxmlformats.org/drawingml/2006/main" name="2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B20603-ECC7-5E46-92E4-89E321BF554D}" vid="{28134202-1C0F-F44A-A853-417E929DF3E2}"/>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NAF">
      <a:dk1>
        <a:srgbClr val="000000"/>
      </a:dk1>
      <a:lt1>
        <a:srgbClr val="FFFFFF"/>
      </a:lt1>
      <a:dk2>
        <a:srgbClr val="939597"/>
      </a:dk2>
      <a:lt2>
        <a:srgbClr val="C6C8CA"/>
      </a:lt2>
      <a:accent1>
        <a:srgbClr val="009EC9"/>
      </a:accent1>
      <a:accent2>
        <a:srgbClr val="005480"/>
      </a:accent2>
      <a:accent3>
        <a:srgbClr val="FBAF17"/>
      </a:accent3>
      <a:accent4>
        <a:srgbClr val="00694F"/>
      </a:accent4>
      <a:accent5>
        <a:srgbClr val="32B049"/>
      </a:accent5>
      <a:accent6>
        <a:srgbClr val="EB1D5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spPr>
      <a:bodyPr rtlCol="0" anchor="ctr"/>
      <a:lstStyle>
        <a:defPPr algn="ctr">
          <a:defRPr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Section Slides">
  <a:themeElements>
    <a:clrScheme name="Custom 16">
      <a:dk1>
        <a:srgbClr val="000000"/>
      </a:dk1>
      <a:lt1>
        <a:srgbClr val="FFFFFF"/>
      </a:lt1>
      <a:dk2>
        <a:srgbClr val="A5A5A5"/>
      </a:dk2>
      <a:lt2>
        <a:srgbClr val="D8D8D8"/>
      </a:lt2>
      <a:accent1>
        <a:srgbClr val="006A4F"/>
      </a:accent1>
      <a:accent2>
        <a:srgbClr val="C7C8CA"/>
      </a:accent2>
      <a:accent3>
        <a:srgbClr val="009EC9"/>
      </a:accent3>
      <a:accent4>
        <a:srgbClr val="FCAF17"/>
      </a:accent4>
      <a:accent5>
        <a:srgbClr val="005581"/>
      </a:accent5>
      <a:accent6>
        <a:srgbClr val="32B04A"/>
      </a:accent6>
      <a:hlink>
        <a:srgbClr val="009EC9"/>
      </a:hlink>
      <a:folHlink>
        <a:srgbClr val="004D74"/>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NAF">
      <a:dk1>
        <a:sysClr val="windowText" lastClr="000000"/>
      </a:dk1>
      <a:lt1>
        <a:sysClr val="window" lastClr="FFFFFF"/>
      </a:lt1>
      <a:dk2>
        <a:srgbClr val="373545"/>
      </a:dk2>
      <a:lt2>
        <a:srgbClr val="CEDBE6"/>
      </a:lt2>
      <a:accent1>
        <a:srgbClr val="32B04A"/>
      </a:accent1>
      <a:accent2>
        <a:srgbClr val="006A4F"/>
      </a:accent2>
      <a:accent3>
        <a:srgbClr val="009EC9"/>
      </a:accent3>
      <a:accent4>
        <a:srgbClr val="939597"/>
      </a:accent4>
      <a:accent5>
        <a:srgbClr val="C6C8CA"/>
      </a:accent5>
      <a:accent6>
        <a:srgbClr val="FBAF17"/>
      </a:accent6>
      <a:hlink>
        <a:srgbClr val="005480"/>
      </a:hlink>
      <a:folHlink>
        <a:srgbClr val="9227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id="{47EB3B02-293F-47DF-9849-9EFFDB3AD388}" vid="{613420C6-83C6-401C-9503-DCE06B3A986D}"/>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NAF">
      <a:dk1>
        <a:sysClr val="windowText" lastClr="000000"/>
      </a:dk1>
      <a:lt1>
        <a:sysClr val="window" lastClr="FFFFFF"/>
      </a:lt1>
      <a:dk2>
        <a:srgbClr val="44546A"/>
      </a:dk2>
      <a:lt2>
        <a:srgbClr val="E7E6E6"/>
      </a:lt2>
      <a:accent1>
        <a:srgbClr val="32B04A"/>
      </a:accent1>
      <a:accent2>
        <a:srgbClr val="006A4F"/>
      </a:accent2>
      <a:accent3>
        <a:srgbClr val="009EC9"/>
      </a:accent3>
      <a:accent4>
        <a:srgbClr val="005581"/>
      </a:accent4>
      <a:accent5>
        <a:srgbClr val="FCAF17"/>
      </a:accent5>
      <a:accent6>
        <a:srgbClr val="C7C8CA"/>
      </a:accent6>
      <a:hlink>
        <a:srgbClr val="0563C1"/>
      </a:hlink>
      <a:folHlink>
        <a:srgbClr val="954F72"/>
      </a:folHlink>
    </a:clrScheme>
    <a:fontScheme name="NAF">
      <a:majorFont>
        <a:latin typeface="DINOT-Black"/>
        <a:ea typeface=""/>
        <a:cs typeface=""/>
      </a:majorFont>
      <a:minorFont>
        <a:latin typeface="DINO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7595CB6E64C546BB4659BDD23E42F6" ma:contentTypeVersion="11" ma:contentTypeDescription="Create a new document." ma:contentTypeScope="" ma:versionID="e3455c2a6aa28e6d4b4e48fef750a939">
  <xsd:schema xmlns:xsd="http://www.w3.org/2001/XMLSchema" xmlns:xs="http://www.w3.org/2001/XMLSchema" xmlns:p="http://schemas.microsoft.com/office/2006/metadata/properties" xmlns:ns2="2e082697-512e-457f-a86a-ab5f9b9ff24c" xmlns:ns3="ec8eb928-1898-46f1-90db-2c854ba1c165" targetNamespace="http://schemas.microsoft.com/office/2006/metadata/properties" ma:root="true" ma:fieldsID="2558115a795fdf619015aba4d2fcaaef" ns2:_="" ns3:_="">
    <xsd:import namespace="2e082697-512e-457f-a86a-ab5f9b9ff24c"/>
    <xsd:import namespace="ec8eb928-1898-46f1-90db-2c854ba1c1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82697-512e-457f-a86a-ab5f9b9f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8eb928-1898-46f1-90db-2c854ba1c1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C89CCF-0FD4-4A2C-9D73-15BFD77BB106}">
  <ds:schemaRefs>
    <ds:schemaRef ds:uri="2e082697-512e-457f-a86a-ab5f9b9ff24c"/>
    <ds:schemaRef ds:uri="ec8eb928-1898-46f1-90db-2c854ba1c1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AB3F4D3-811C-4355-9F3D-60B83987B4A9}">
  <ds:schemaRefs>
    <ds:schemaRef ds:uri="http://schemas.microsoft.com/sharepoint/v3/contenttype/forms"/>
  </ds:schemaRefs>
</ds:datastoreItem>
</file>

<file path=customXml/itemProps3.xml><?xml version="1.0" encoding="utf-8"?>
<ds:datastoreItem xmlns:ds="http://schemas.openxmlformats.org/officeDocument/2006/customXml" ds:itemID="{A00863A9-66F1-41CB-AEE0-CBD9B812E4D7}">
  <ds:schemaRef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ec8eb928-1898-46f1-90db-2c854ba1c165"/>
    <ds:schemaRef ds:uri="2e082697-512e-457f-a86a-ab5f9b9ff24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28359</TotalTime>
  <Words>3953</Words>
  <Application>Microsoft Office PowerPoint</Application>
  <PresentationFormat>Widescreen</PresentationFormat>
  <Paragraphs>606</Paragraphs>
  <Slides>42</Slides>
  <Notes>39</Notes>
  <HiddenSlides>0</HiddenSlides>
  <MMClips>4</MMClips>
  <ScaleCrop>false</ScaleCrop>
  <HeadingPairs>
    <vt:vector size="6" baseType="variant">
      <vt:variant>
        <vt:lpstr>Fonts Used</vt:lpstr>
      </vt:variant>
      <vt:variant>
        <vt:i4>17</vt:i4>
      </vt:variant>
      <vt:variant>
        <vt:lpstr>Theme</vt:lpstr>
      </vt:variant>
      <vt:variant>
        <vt:i4>13</vt:i4>
      </vt:variant>
      <vt:variant>
        <vt:lpstr>Slide Titles</vt:lpstr>
      </vt:variant>
      <vt:variant>
        <vt:i4>42</vt:i4>
      </vt:variant>
    </vt:vector>
  </HeadingPairs>
  <TitlesOfParts>
    <vt:vector size="72" baseType="lpstr">
      <vt:lpstr>Arial</vt:lpstr>
      <vt:lpstr>Barlow</vt:lpstr>
      <vt:lpstr>Barlow Medium</vt:lpstr>
      <vt:lpstr>Calibri</vt:lpstr>
      <vt:lpstr>Calibri Light</vt:lpstr>
      <vt:lpstr>DIN 2014</vt:lpstr>
      <vt:lpstr>DIN 2014 Bold</vt:lpstr>
      <vt:lpstr>DINOT</vt:lpstr>
      <vt:lpstr>DINOT-Black</vt:lpstr>
      <vt:lpstr>DINOT-Bold</vt:lpstr>
      <vt:lpstr>Gill Sans</vt:lpstr>
      <vt:lpstr>Segoe UI</vt:lpstr>
      <vt:lpstr>Söhne</vt:lpstr>
      <vt:lpstr>Symbol</vt:lpstr>
      <vt:lpstr>System Font Regular</vt:lpstr>
      <vt:lpstr>Tahoma</vt:lpstr>
      <vt:lpstr>Wingdings</vt:lpstr>
      <vt:lpstr>Custom Design</vt:lpstr>
      <vt:lpstr>New Section Slides</vt:lpstr>
      <vt:lpstr>1_Custom Design</vt:lpstr>
      <vt:lpstr>NAF 2022 Template</vt:lpstr>
      <vt:lpstr>2_Office Theme</vt:lpstr>
      <vt:lpstr>Office Theme</vt:lpstr>
      <vt:lpstr>5_Office Theme</vt:lpstr>
      <vt:lpstr>3_Office Theme</vt:lpstr>
      <vt:lpstr>6_Office Theme</vt:lpstr>
      <vt:lpstr>1_NAF 2022 Template</vt:lpstr>
      <vt:lpstr>2_NAF 2022 Template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Together, we can make essential opportunities possible by creating more effective educational experiences and transforming the high school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 of tomorrow  are in high school today.</dc:title>
  <dc:creator>JGeisler@naf.org</dc:creator>
  <cp:lastModifiedBy>Jennifer Geisler</cp:lastModifiedBy>
  <cp:revision>83</cp:revision>
  <cp:lastPrinted>2023-01-04T21:04:02Z</cp:lastPrinted>
  <dcterms:created xsi:type="dcterms:W3CDTF">2020-11-30T17:47:22Z</dcterms:created>
  <dcterms:modified xsi:type="dcterms:W3CDTF">2024-11-27T19:33:37Z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0x010100367595CB6E64C546BB4659BDD23E42F6</vt:lpwstr>
  </property>
</Properties>
</file>