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97" r:id="rId6"/>
    <p:sldMasterId id="2147483709" r:id="rId7"/>
    <p:sldMasterId id="2147483717" r:id="rId8"/>
    <p:sldMasterId id="2147483719" r:id="rId9"/>
    <p:sldMasterId id="2147483735" r:id="rId10"/>
    <p:sldMasterId id="2147483737" r:id="rId11"/>
    <p:sldMasterId id="2147483739" r:id="rId12"/>
    <p:sldMasterId id="2147483744" r:id="rId13"/>
    <p:sldMasterId id="2147483778" r:id="rId14"/>
    <p:sldMasterId id="2147483786" r:id="rId15"/>
    <p:sldMasterId id="2147483788" r:id="rId16"/>
  </p:sldMasterIdLst>
  <p:notesMasterIdLst>
    <p:notesMasterId r:id="rId55"/>
  </p:notesMasterIdLst>
  <p:sldIdLst>
    <p:sldId id="2734" r:id="rId17"/>
    <p:sldId id="2823" r:id="rId18"/>
    <p:sldId id="2792" r:id="rId19"/>
    <p:sldId id="2800" r:id="rId20"/>
    <p:sldId id="2815" r:id="rId21"/>
    <p:sldId id="270" r:id="rId22"/>
    <p:sldId id="2708" r:id="rId23"/>
    <p:sldId id="2753" r:id="rId24"/>
    <p:sldId id="2783" r:id="rId25"/>
    <p:sldId id="2787" r:id="rId26"/>
    <p:sldId id="2789" r:id="rId27"/>
    <p:sldId id="2788" r:id="rId28"/>
    <p:sldId id="2809" r:id="rId29"/>
    <p:sldId id="2813" r:id="rId30"/>
    <p:sldId id="2784" r:id="rId31"/>
    <p:sldId id="2826" r:id="rId32"/>
    <p:sldId id="2786" r:id="rId33"/>
    <p:sldId id="2790" r:id="rId34"/>
    <p:sldId id="2791" r:id="rId35"/>
    <p:sldId id="2762" r:id="rId36"/>
    <p:sldId id="2816" r:id="rId37"/>
    <p:sldId id="2824" r:id="rId38"/>
    <p:sldId id="2825" r:id="rId39"/>
    <p:sldId id="256" r:id="rId40"/>
    <p:sldId id="2827" r:id="rId41"/>
    <p:sldId id="2814" r:id="rId42"/>
    <p:sldId id="2796" r:id="rId43"/>
    <p:sldId id="2822" r:id="rId44"/>
    <p:sldId id="2812" r:id="rId45"/>
    <p:sldId id="2799" r:id="rId46"/>
    <p:sldId id="2803" r:id="rId47"/>
    <p:sldId id="2767" r:id="rId48"/>
    <p:sldId id="2810" r:id="rId49"/>
    <p:sldId id="2764" r:id="rId50"/>
    <p:sldId id="2763" r:id="rId51"/>
    <p:sldId id="2765" r:id="rId52"/>
    <p:sldId id="2766" r:id="rId53"/>
    <p:sldId id="2811" r:id="rId54"/>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3840" userDrawn="1">
          <p15:clr>
            <a:srgbClr val="A4A3A4"/>
          </p15:clr>
        </p15:guide>
        <p15:guide id="3" pos="96" userDrawn="1">
          <p15:clr>
            <a:srgbClr val="A4A3A4"/>
          </p15:clr>
        </p15:guide>
        <p15:guide id="4" orient="horz" pos="4176" userDrawn="1">
          <p15:clr>
            <a:srgbClr val="A4A3A4"/>
          </p15:clr>
        </p15:guide>
        <p15:guide id="5" pos="7584" userDrawn="1">
          <p15:clr>
            <a:srgbClr val="A4A3A4"/>
          </p15:clr>
        </p15:guide>
        <p15:guide id="6" pos="384" userDrawn="1">
          <p15:clr>
            <a:srgbClr val="A4A3A4"/>
          </p15:clr>
        </p15:guide>
        <p15:guide id="7" pos="7296" userDrawn="1">
          <p15:clr>
            <a:srgbClr val="A4A3A4"/>
          </p15:clr>
        </p15:guide>
        <p15:guide id="8" pos="3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anne Greenfield" initials="MG" lastIdx="13" clrIdx="6">
    <p:extLst>
      <p:ext uri="{19B8F6BF-5375-455C-9EA6-DF929625EA0E}">
        <p15:presenceInfo xmlns:p15="http://schemas.microsoft.com/office/powerpoint/2012/main" userId="Maryanne Greenfield" providerId="None"/>
      </p:ext>
    </p:extLst>
  </p:cmAuthor>
  <p:cmAuthor id="1" name="Sarina Mathai" initials="SM" lastIdx="1" clrIdx="0">
    <p:extLst>
      <p:ext uri="{19B8F6BF-5375-455C-9EA6-DF929625EA0E}">
        <p15:presenceInfo xmlns:p15="http://schemas.microsoft.com/office/powerpoint/2012/main" userId="S-1-5-21-2052111302-1336601894-725345543-4751" providerId="AD"/>
      </p:ext>
    </p:extLst>
  </p:cmAuthor>
  <p:cmAuthor id="8" name="John Stegner" initials="JS" lastIdx="5" clrIdx="7">
    <p:extLst>
      <p:ext uri="{19B8F6BF-5375-455C-9EA6-DF929625EA0E}">
        <p15:presenceInfo xmlns:p15="http://schemas.microsoft.com/office/powerpoint/2012/main" userId="John Stegner" providerId="None"/>
      </p:ext>
    </p:extLst>
  </p:cmAuthor>
  <p:cmAuthor id="2" name="Sarina Mathai" initials="SM [2]" lastIdx="3" clrIdx="1">
    <p:extLst>
      <p:ext uri="{19B8F6BF-5375-455C-9EA6-DF929625EA0E}">
        <p15:presenceInfo xmlns:p15="http://schemas.microsoft.com/office/powerpoint/2012/main" userId="f9e1555b1ebdc5a3" providerId="Windows Live"/>
      </p:ext>
    </p:extLst>
  </p:cmAuthor>
  <p:cmAuthor id="9" name="Stephanie Lapera" initials="SL" lastIdx="2" clrIdx="8">
    <p:extLst>
      <p:ext uri="{19B8F6BF-5375-455C-9EA6-DF929625EA0E}">
        <p15:presenceInfo xmlns:p15="http://schemas.microsoft.com/office/powerpoint/2012/main" userId="Stephanie Lapera" providerId="None"/>
      </p:ext>
    </p:extLst>
  </p:cmAuthor>
  <p:cmAuthor id="3" name="Patricia Brown" initials="PB" lastIdx="1" clrIdx="2">
    <p:extLst>
      <p:ext uri="{19B8F6BF-5375-455C-9EA6-DF929625EA0E}">
        <p15:presenceInfo xmlns:p15="http://schemas.microsoft.com/office/powerpoint/2012/main" userId="S-1-5-21-2052111302-1336601894-725345543-3286" providerId="AD"/>
      </p:ext>
    </p:extLst>
  </p:cmAuthor>
  <p:cmAuthor id="4" name="James Cole" initials="JC" lastIdx="1" clrIdx="3">
    <p:extLst>
      <p:ext uri="{19B8F6BF-5375-455C-9EA6-DF929625EA0E}">
        <p15:presenceInfo xmlns:p15="http://schemas.microsoft.com/office/powerpoint/2012/main" userId="S-1-5-21-2052111302-1336601894-725345543-4080" providerId="AD"/>
      </p:ext>
    </p:extLst>
  </p:cmAuthor>
  <p:cmAuthor id="5" name="Alyssa Zehnpfennig" initials="AZ" lastIdx="3" clrIdx="4">
    <p:extLst>
      <p:ext uri="{19B8F6BF-5375-455C-9EA6-DF929625EA0E}">
        <p15:presenceInfo xmlns:p15="http://schemas.microsoft.com/office/powerpoint/2012/main" userId="S::azehnpfennig@naf.org::0e063e7b-2709-4d2f-a04c-257188befe93" providerId="AD"/>
      </p:ext>
    </p:extLst>
  </p:cmAuthor>
  <p:cmAuthor id="6" name="Microsoft Office User" initials="MOU" lastIdx="3"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17"/>
    <a:srgbClr val="44546A"/>
    <a:srgbClr val="009EC9"/>
    <a:srgbClr val="32B04A"/>
    <a:srgbClr val="92278F"/>
    <a:srgbClr val="B2D235"/>
    <a:srgbClr val="414042"/>
    <a:srgbClr val="006A4F"/>
    <a:srgbClr val="FBAF1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0" autoAdjust="0"/>
    <p:restoredTop sz="87594" autoAdjust="0"/>
  </p:normalViewPr>
  <p:slideViewPr>
    <p:cSldViewPr snapToGrid="0">
      <p:cViewPr varScale="1">
        <p:scale>
          <a:sx n="90" d="100"/>
          <a:sy n="90" d="100"/>
        </p:scale>
        <p:origin x="1650" y="102"/>
      </p:cViewPr>
      <p:guideLst>
        <p:guide orient="horz" pos="144"/>
        <p:guide pos="3840"/>
        <p:guide pos="96"/>
        <p:guide orient="horz" pos="4176"/>
        <p:guide pos="7584"/>
        <p:guide pos="384"/>
        <p:guide pos="7296"/>
        <p:guide pos="30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596C4-9C8F-45F5-9834-4D061F8A5A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4001B6-C232-4D69-9C7E-BA2757487E48}">
      <dgm:prSet custT="1"/>
      <dgm:spPr>
        <a:xfrm>
          <a:off x="292694" y="166977"/>
          <a:ext cx="4097716" cy="619920"/>
        </a:xfrm>
        <a:prstGeom prst="roundRect">
          <a:avLst/>
        </a:prstGeom>
        <a:solidFill>
          <a:srgbClr val="FCAF17"/>
        </a:solidFill>
        <a:ln w="12700" cap="flat" cmpd="sng" algn="ctr">
          <a:solidFill>
            <a:srgbClr val="FCAF17"/>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07C1B8D8-6FB7-4E99-84A1-2AB3C8961B04}" type="par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0A605A6-71C3-4B4C-932D-FDD9FE36F03C}" type="sib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3A49794-E5E7-4663-8796-EFC6AB4642C0}">
      <dgm:prSet custT="1">
        <dgm:style>
          <a:lnRef idx="2">
            <a:schemeClr val="accent6"/>
          </a:lnRef>
          <a:fillRef idx="1">
            <a:schemeClr val="lt1"/>
          </a:fillRef>
          <a:effectRef idx="0">
            <a:schemeClr val="accent6"/>
          </a:effectRef>
          <a:fontRef idx="minor">
            <a:schemeClr val="dk1"/>
          </a:fontRef>
        </dgm:style>
      </dgm:prSet>
      <dgm:spPr>
        <a:xfrm>
          <a:off x="0" y="476937"/>
          <a:ext cx="5853880" cy="992250"/>
        </a:xfrm>
        <a:prstGeom prst="roundRect">
          <a:avLst/>
        </a:prstGeom>
        <a:solidFill>
          <a:srgbClr val="FFFFFF"/>
        </a:solidFill>
        <a:ln w="12700" cap="flat" cmpd="sng" algn="ctr">
          <a:solidFill>
            <a:srgbClr val="FCAF17"/>
          </a:solidFill>
          <a:prstDash val="solid"/>
          <a:miter lim="800000"/>
        </a:ln>
        <a:effectLst/>
      </dgm:spPr>
      <dgm:t>
        <a:bodyPr/>
        <a:lstStyle/>
        <a:p>
          <a:pPr>
            <a:buFont typeface="Arial" panose="020B0604020202020204" pitchFamily="34" charset="0"/>
            <a:buChar char="•"/>
          </a:pPr>
          <a:r>
            <a:rPr lang="en-US" sz="2000" b="0" i="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45D5F21-5693-461F-AC99-CBC10C0EBA8F}" type="par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8F5392-AA12-4645-A12E-E61EB9C6FF09}" type="sib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E4CE223-DE82-45CC-B8BB-DC5880FDFCA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prstGeom prst="roundRect">
          <a:avLst/>
        </a:prstGeo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are your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expected outcomes </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for the district, school, and community?</a:t>
          </a:r>
        </a:p>
      </dgm:t>
    </dgm:pt>
    <dgm:pt modelId="{28B9DD42-3B01-4166-B637-9066DEB9AEE2}" type="par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586CBD-66C5-4FA6-A6AF-A1738CC8ED9F}" type="sib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FFFD34C-066E-4076-B5A9-0F2EEB4C6752}">
      <dgm:prSet custT="1"/>
      <dgm:spPr>
        <a:xfrm>
          <a:off x="292694" y="1795641"/>
          <a:ext cx="4097716" cy="619920"/>
        </a:xfrm>
        <a:prstGeom prst="roundRect">
          <a:avLst/>
        </a:prstGeom>
        <a:solidFill>
          <a:srgbClr val="32B04A">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1D682BB1-2699-419F-A431-619F86DB9516}" type="sib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A44078-2A5F-4519-A8D4-4107AC136DEB}" type="par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23F09D5-32EB-45DF-9CD2-0B0CB6C985CB}">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specific topics are you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and learning about today? </a:t>
          </a:r>
        </a:p>
      </dgm:t>
    </dgm:pt>
    <dgm:pt modelId="{CEED90C8-B24D-4EE3-8440-8162BB4339AA}" type="sibTrans" cxnId="{33EC67D2-EA67-485B-816F-2F6403B87477}">
      <dgm:prSet/>
      <dgm:spPr/>
      <dgm:t>
        <a:bodyPr/>
        <a:lstStyle/>
        <a:p>
          <a:endParaRPr lang="en-US"/>
        </a:p>
      </dgm:t>
    </dgm:pt>
    <dgm:pt modelId="{3E177B42-04CA-4142-8EB9-71F7171BF465}" type="parTrans" cxnId="{33EC67D2-EA67-485B-816F-2F6403B87477}">
      <dgm:prSet/>
      <dgm:spPr/>
      <dgm:t>
        <a:bodyPr/>
        <a:lstStyle/>
        <a:p>
          <a:endParaRPr lang="en-US"/>
        </a:p>
      </dgm:t>
    </dgm:pt>
    <dgm:pt modelId="{57667F40-25E2-4F61-A42D-B77133E843F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is the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academy vision</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t>
          </a:r>
        </a:p>
      </dgm:t>
    </dgm:pt>
    <dgm:pt modelId="{848750EA-1293-4203-91A0-BEDF59E420A8}" type="sibTrans" cxnId="{8E6FAAD6-3B3A-4159-8EE2-DADA01CA8DFD}">
      <dgm:prSet/>
      <dgm:spPr/>
      <dgm:t>
        <a:bodyPr/>
        <a:lstStyle/>
        <a:p>
          <a:endParaRPr lang="en-US"/>
        </a:p>
      </dgm:t>
    </dgm:pt>
    <dgm:pt modelId="{275ED422-97D7-41EE-800D-E991B5245803}" type="parTrans" cxnId="{8E6FAAD6-3B3A-4159-8EE2-DADA01CA8DFD}">
      <dgm:prSet/>
      <dgm:spPr/>
      <dgm:t>
        <a:bodyPr/>
        <a:lstStyle/>
        <a:p>
          <a:endParaRPr lang="en-US"/>
        </a:p>
      </dgm:t>
    </dgm:pt>
    <dgm:pt modelId="{9FD28C82-6597-480D-B5E6-73C25C5D8059}">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B57EBEA2-08D4-433D-B733-2692828D3077}" type="sibTrans" cxnId="{6CF50837-BEC7-42AD-A6D2-5DFBA7915207}">
      <dgm:prSet/>
      <dgm:spPr/>
      <dgm:t>
        <a:bodyPr/>
        <a:lstStyle/>
        <a:p>
          <a:endParaRPr lang="en-US"/>
        </a:p>
      </dgm:t>
    </dgm:pt>
    <dgm:pt modelId="{A9BED55E-C510-403F-A4A2-E74369124413}" type="parTrans" cxnId="{6CF50837-BEC7-42AD-A6D2-5DFBA7915207}">
      <dgm:prSet/>
      <dgm:spPr/>
      <dgm:t>
        <a:bodyPr/>
        <a:lstStyle/>
        <a:p>
          <a:endParaRPr lang="en-US"/>
        </a:p>
      </dgm:t>
    </dgm:pt>
    <dgm:pt modelId="{98487201-81BF-4A8B-8CC1-4168AB30D83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9ECEE4CF-F901-4D29-806F-C6E4214609CB}" type="sibTrans" cxnId="{27708114-F462-466C-B504-475E06C079D3}">
      <dgm:prSet/>
      <dgm:spPr/>
      <dgm:t>
        <a:bodyPr/>
        <a:lstStyle/>
        <a:p>
          <a:endParaRPr lang="en-US"/>
        </a:p>
      </dgm:t>
    </dgm:pt>
    <dgm:pt modelId="{090C6D97-8646-48CD-9BB8-23A5A086FFF0}" type="parTrans" cxnId="{27708114-F462-466C-B504-475E06C079D3}">
      <dgm:prSet/>
      <dgm:spPr/>
      <dgm:t>
        <a:bodyPr/>
        <a:lstStyle/>
        <a:p>
          <a:endParaRPr lang="en-US"/>
        </a:p>
      </dgm:t>
    </dgm:pt>
    <dgm:pt modelId="{E10F9FA6-9069-4798-ABAD-4ACDEC9520D7}" type="pres">
      <dgm:prSet presAssocID="{BAA596C4-9C8F-45F5-9834-4D061F8A5A3F}" presName="linear" presStyleCnt="0">
        <dgm:presLayoutVars>
          <dgm:dir/>
          <dgm:animLvl val="lvl"/>
          <dgm:resizeHandles val="exact"/>
        </dgm:presLayoutVars>
      </dgm:prSet>
      <dgm:spPr/>
    </dgm:pt>
    <dgm:pt modelId="{00F6910E-B4EC-4190-B33B-B963C6D1C9B9}" type="pres">
      <dgm:prSet presAssocID="{4A4001B6-C232-4D69-9C7E-BA2757487E48}" presName="parentLin" presStyleCnt="0"/>
      <dgm:spPr/>
    </dgm:pt>
    <dgm:pt modelId="{640FF632-0485-4442-B74D-8B060637CAFD}" type="pres">
      <dgm:prSet presAssocID="{4A4001B6-C232-4D69-9C7E-BA2757487E48}" presName="parentLeftMargin" presStyleLbl="node1" presStyleIdx="0" presStyleCnt="2"/>
      <dgm:spPr/>
    </dgm:pt>
    <dgm:pt modelId="{7FCB246C-F458-4FF3-B8DF-7C3832A9D030}" type="pres">
      <dgm:prSet presAssocID="{4A4001B6-C232-4D69-9C7E-BA2757487E48}" presName="parentText" presStyleLbl="node1" presStyleIdx="0" presStyleCnt="2" custScaleX="132153">
        <dgm:presLayoutVars>
          <dgm:chMax val="0"/>
          <dgm:bulletEnabled val="1"/>
        </dgm:presLayoutVars>
      </dgm:prSet>
      <dgm:spPr/>
    </dgm:pt>
    <dgm:pt modelId="{5C3B95A9-9FE1-4D33-9724-37C4C32919AD}" type="pres">
      <dgm:prSet presAssocID="{4A4001B6-C232-4D69-9C7E-BA2757487E48}" presName="negativeSpace" presStyleCnt="0"/>
      <dgm:spPr/>
    </dgm:pt>
    <dgm:pt modelId="{9212AD10-187C-4ECE-95AD-92491BAA10C9}" type="pres">
      <dgm:prSet presAssocID="{4A4001B6-C232-4D69-9C7E-BA2757487E48}" presName="childText" presStyleLbl="conFgAcc1" presStyleIdx="0" presStyleCnt="2">
        <dgm:presLayoutVars>
          <dgm:bulletEnabled val="1"/>
        </dgm:presLayoutVars>
      </dgm:prSet>
      <dgm:spPr>
        <a:prstGeom prst="roundRect">
          <a:avLst/>
        </a:prstGeom>
      </dgm:spPr>
    </dgm:pt>
    <dgm:pt modelId="{FDAD247E-BF66-4F7D-91C5-DD573E4E8AAA}" type="pres">
      <dgm:prSet presAssocID="{10A605A6-71C3-4B4C-932D-FDD9FE36F03C}" presName="spaceBetweenRectangles" presStyleCnt="0"/>
      <dgm:spPr/>
    </dgm:pt>
    <dgm:pt modelId="{29B1C1C2-7B50-4D83-B131-A6EAE181A807}" type="pres">
      <dgm:prSet presAssocID="{5FFFD34C-066E-4076-B5A9-0F2EEB4C6752}" presName="parentLin" presStyleCnt="0"/>
      <dgm:spPr/>
    </dgm:pt>
    <dgm:pt modelId="{92DB9C4E-F602-4462-822F-27BFF906F616}" type="pres">
      <dgm:prSet presAssocID="{5FFFD34C-066E-4076-B5A9-0F2EEB4C6752}" presName="parentLeftMargin" presStyleLbl="node1" presStyleIdx="0" presStyleCnt="2"/>
      <dgm:spPr/>
    </dgm:pt>
    <dgm:pt modelId="{518F52D6-7328-4F35-A0C4-C7C62F0DCA05}" type="pres">
      <dgm:prSet presAssocID="{5FFFD34C-066E-4076-B5A9-0F2EEB4C6752}" presName="parentText" presStyleLbl="node1" presStyleIdx="1" presStyleCnt="2" custScaleX="132076" custLinFactNeighborY="34368">
        <dgm:presLayoutVars>
          <dgm:chMax val="0"/>
          <dgm:bulletEnabled val="1"/>
        </dgm:presLayoutVars>
      </dgm:prSet>
      <dgm:spPr/>
    </dgm:pt>
    <dgm:pt modelId="{DF1F5ACE-70F0-4832-AB8E-3A674C9E6FDB}" type="pres">
      <dgm:prSet presAssocID="{5FFFD34C-066E-4076-B5A9-0F2EEB4C6752}" presName="negativeSpace" presStyleCnt="0"/>
      <dgm:spPr/>
    </dgm:pt>
    <dgm:pt modelId="{C617C286-5D5C-4D5D-A307-28291CB4C2CA}" type="pres">
      <dgm:prSet presAssocID="{5FFFD34C-066E-4076-B5A9-0F2EEB4C6752}" presName="childText" presStyleLbl="conFgAcc1" presStyleIdx="1" presStyleCnt="2" custLinFactNeighborY="68737">
        <dgm:presLayoutVars>
          <dgm:bulletEnabled val="1"/>
        </dgm:presLayoutVars>
      </dgm:prSet>
      <dgm:spPr>
        <a:prstGeom prst="roundRect">
          <a:avLst/>
        </a:prstGeom>
      </dgm:spPr>
    </dgm:pt>
  </dgm:ptLst>
  <dgm:cxnLst>
    <dgm:cxn modelId="{8DE55603-7980-4F65-9048-0103B1B57698}" type="presOf" srcId="{5FFFD34C-066E-4076-B5A9-0F2EEB4C6752}" destId="{518F52D6-7328-4F35-A0C4-C7C62F0DCA05}" srcOrd="1" destOrd="0" presId="urn:microsoft.com/office/officeart/2005/8/layout/list1"/>
    <dgm:cxn modelId="{BE901F04-6372-4B05-9E02-6F911553F7CF}" type="presOf" srcId="{57667F40-25E2-4F61-A42D-B77133E843F8}" destId="{C617C286-5D5C-4D5D-A307-28291CB4C2CA}" srcOrd="0" destOrd="2" presId="urn:microsoft.com/office/officeart/2005/8/layout/list1"/>
    <dgm:cxn modelId="{27708114-F462-466C-B504-475E06C079D3}" srcId="{5FFFD34C-066E-4076-B5A9-0F2EEB4C6752}" destId="{98487201-81BF-4A8B-8CC1-4168AB30D833}" srcOrd="1" destOrd="0" parTransId="{090C6D97-8646-48CD-9BB8-23A5A086FFF0}" sibTransId="{9ECEE4CF-F901-4D29-806F-C6E4214609CB}"/>
    <dgm:cxn modelId="{C672AB1B-1B2B-4664-83D6-99144BAAFF65}" type="presOf" srcId="{723F09D5-32EB-45DF-9CD2-0B0CB6C985CB}" destId="{C617C286-5D5C-4D5D-A307-28291CB4C2CA}" srcOrd="0" destOrd="4" presId="urn:microsoft.com/office/officeart/2005/8/layout/list1"/>
    <dgm:cxn modelId="{6CF50837-BEC7-42AD-A6D2-5DFBA7915207}" srcId="{5FFFD34C-066E-4076-B5A9-0F2EEB4C6752}" destId="{9FD28C82-6597-480D-B5E6-73C25C5D8059}" srcOrd="3" destOrd="0" parTransId="{A9BED55E-C510-403F-A4A2-E74369124413}" sibTransId="{B57EBEA2-08D4-433D-B733-2692828D3077}"/>
    <dgm:cxn modelId="{E2563137-CE60-4878-A994-B4C903381873}" type="presOf" srcId="{BAA596C4-9C8F-45F5-9834-4D061F8A5A3F}" destId="{E10F9FA6-9069-4798-ABAD-4ACDEC9520D7}" srcOrd="0" destOrd="0" presId="urn:microsoft.com/office/officeart/2005/8/layout/list1"/>
    <dgm:cxn modelId="{BAE45F65-02D8-4BBE-930D-4D0A6ED84DBB}" srcId="{BAA596C4-9C8F-45F5-9834-4D061F8A5A3F}" destId="{4A4001B6-C232-4D69-9C7E-BA2757487E48}" srcOrd="0" destOrd="0" parTransId="{07C1B8D8-6FB7-4E99-84A1-2AB3C8961B04}" sibTransId="{10A605A6-71C3-4B4C-932D-FDD9FE36F03C}"/>
    <dgm:cxn modelId="{81B4D648-25E5-4A0B-9C41-53F04F93CCCF}" type="presOf" srcId="{4A4001B6-C232-4D69-9C7E-BA2757487E48}" destId="{640FF632-0485-4442-B74D-8B060637CAFD}" srcOrd="0" destOrd="0" presId="urn:microsoft.com/office/officeart/2005/8/layout/list1"/>
    <dgm:cxn modelId="{B0E15E70-0591-4E55-A060-531C09A68FE6}" srcId="{BAA596C4-9C8F-45F5-9834-4D061F8A5A3F}" destId="{5FFFD34C-066E-4076-B5A9-0F2EEB4C6752}" srcOrd="1" destOrd="0" parTransId="{09A44078-2A5F-4519-A8D4-4107AC136DEB}" sibTransId="{1D682BB1-2699-419F-A431-619F86DB9516}"/>
    <dgm:cxn modelId="{2EA40593-9387-496D-9FCF-8BBE6E1E2F83}" type="presOf" srcId="{4A4001B6-C232-4D69-9C7E-BA2757487E48}" destId="{7FCB246C-F458-4FF3-B8DF-7C3832A9D030}" srcOrd="1" destOrd="0" presId="urn:microsoft.com/office/officeart/2005/8/layout/list1"/>
    <dgm:cxn modelId="{F6F66C9C-14C4-44A2-9913-AF01CC44A0EB}" type="presOf" srcId="{98487201-81BF-4A8B-8CC1-4168AB30D833}" destId="{C617C286-5D5C-4D5D-A307-28291CB4C2CA}" srcOrd="0" destOrd="1" presId="urn:microsoft.com/office/officeart/2005/8/layout/list1"/>
    <dgm:cxn modelId="{A0FDE1A5-1EBD-4B69-9F99-FFDB43F6021C}" type="presOf" srcId="{FE4CE223-DE82-45CC-B8BB-DC5880FDFCA8}" destId="{C617C286-5D5C-4D5D-A307-28291CB4C2CA}" srcOrd="0" destOrd="0" presId="urn:microsoft.com/office/officeart/2005/8/layout/list1"/>
    <dgm:cxn modelId="{EFC470AC-BACA-4C90-AC52-961DA3AFCD74}" type="presOf" srcId="{9FD28C82-6597-480D-B5E6-73C25C5D8059}" destId="{C617C286-5D5C-4D5D-A307-28291CB4C2CA}" srcOrd="0" destOrd="3" presId="urn:microsoft.com/office/officeart/2005/8/layout/list1"/>
    <dgm:cxn modelId="{6B2C38CF-DE34-4A76-B68D-65E1912B7190}" srcId="{4A4001B6-C232-4D69-9C7E-BA2757487E48}" destId="{F3A49794-E5E7-4663-8796-EFC6AB4642C0}" srcOrd="0" destOrd="0" parTransId="{045D5F21-5693-461F-AC99-CBC10C0EBA8F}" sibTransId="{408F5392-AA12-4645-A12E-E61EB9C6FF09}"/>
    <dgm:cxn modelId="{33EC67D2-EA67-485B-816F-2F6403B87477}" srcId="{5FFFD34C-066E-4076-B5A9-0F2EEB4C6752}" destId="{723F09D5-32EB-45DF-9CD2-0B0CB6C985CB}" srcOrd="4" destOrd="0" parTransId="{3E177B42-04CA-4142-8EB9-71F7171BF465}" sibTransId="{CEED90C8-B24D-4EE3-8440-8162BB4339AA}"/>
    <dgm:cxn modelId="{8E6FAAD6-3B3A-4159-8EE2-DADA01CA8DFD}" srcId="{5FFFD34C-066E-4076-B5A9-0F2EEB4C6752}" destId="{57667F40-25E2-4F61-A42D-B77133E843F8}" srcOrd="2" destOrd="0" parTransId="{275ED422-97D7-41EE-800D-E991B5245803}" sibTransId="{848750EA-1293-4203-91A0-BEDF59E420A8}"/>
    <dgm:cxn modelId="{C9BD83DB-BB46-4C67-B3B0-332F0234070B}" srcId="{5FFFD34C-066E-4076-B5A9-0F2EEB4C6752}" destId="{FE4CE223-DE82-45CC-B8BB-DC5880FDFCA8}" srcOrd="0" destOrd="0" parTransId="{28B9DD42-3B01-4166-B637-9066DEB9AEE2}" sibTransId="{34586CBD-66C5-4FA6-A6AF-A1738CC8ED9F}"/>
    <dgm:cxn modelId="{AF4F6DE4-6BA6-45A1-A565-BFB23CF72CA1}" type="presOf" srcId="{F3A49794-E5E7-4663-8796-EFC6AB4642C0}" destId="{9212AD10-187C-4ECE-95AD-92491BAA10C9}" srcOrd="0" destOrd="0" presId="urn:microsoft.com/office/officeart/2005/8/layout/list1"/>
    <dgm:cxn modelId="{380DB9FC-133F-4D45-95A0-13F12561DADE}" type="presOf" srcId="{5FFFD34C-066E-4076-B5A9-0F2EEB4C6752}" destId="{92DB9C4E-F602-4462-822F-27BFF906F616}" srcOrd="0" destOrd="0" presId="urn:microsoft.com/office/officeart/2005/8/layout/list1"/>
    <dgm:cxn modelId="{A24E09A2-7B64-4A22-B7DC-AC44AAFC50EB}" type="presParOf" srcId="{E10F9FA6-9069-4798-ABAD-4ACDEC9520D7}" destId="{00F6910E-B4EC-4190-B33B-B963C6D1C9B9}" srcOrd="0" destOrd="0" presId="urn:microsoft.com/office/officeart/2005/8/layout/list1"/>
    <dgm:cxn modelId="{3F4237D7-E2C3-40B1-A8F3-32936B1C00E2}" type="presParOf" srcId="{00F6910E-B4EC-4190-B33B-B963C6D1C9B9}" destId="{640FF632-0485-4442-B74D-8B060637CAFD}" srcOrd="0" destOrd="0" presId="urn:microsoft.com/office/officeart/2005/8/layout/list1"/>
    <dgm:cxn modelId="{129B36E2-5457-4990-B607-E63A5B18A14E}" type="presParOf" srcId="{00F6910E-B4EC-4190-B33B-B963C6D1C9B9}" destId="{7FCB246C-F458-4FF3-B8DF-7C3832A9D030}" srcOrd="1" destOrd="0" presId="urn:microsoft.com/office/officeart/2005/8/layout/list1"/>
    <dgm:cxn modelId="{BEEEBCA6-0278-4B5C-9AAE-C58AECA8CB1B}" type="presParOf" srcId="{E10F9FA6-9069-4798-ABAD-4ACDEC9520D7}" destId="{5C3B95A9-9FE1-4D33-9724-37C4C32919AD}" srcOrd="1" destOrd="0" presId="urn:microsoft.com/office/officeart/2005/8/layout/list1"/>
    <dgm:cxn modelId="{144778AA-99F6-4AB5-928D-CFD138534E1C}" type="presParOf" srcId="{E10F9FA6-9069-4798-ABAD-4ACDEC9520D7}" destId="{9212AD10-187C-4ECE-95AD-92491BAA10C9}" srcOrd="2" destOrd="0" presId="urn:microsoft.com/office/officeart/2005/8/layout/list1"/>
    <dgm:cxn modelId="{E723AA24-BBE8-419F-8620-41D77A70D243}" type="presParOf" srcId="{E10F9FA6-9069-4798-ABAD-4ACDEC9520D7}" destId="{FDAD247E-BF66-4F7D-91C5-DD573E4E8AAA}" srcOrd="3" destOrd="0" presId="urn:microsoft.com/office/officeart/2005/8/layout/list1"/>
    <dgm:cxn modelId="{ACB5037E-D3C4-417A-9809-CF5ED199B8EF}" type="presParOf" srcId="{E10F9FA6-9069-4798-ABAD-4ACDEC9520D7}" destId="{29B1C1C2-7B50-4D83-B131-A6EAE181A807}" srcOrd="4" destOrd="0" presId="urn:microsoft.com/office/officeart/2005/8/layout/list1"/>
    <dgm:cxn modelId="{52839E50-618C-49CD-831B-F608367FAAB7}" type="presParOf" srcId="{29B1C1C2-7B50-4D83-B131-A6EAE181A807}" destId="{92DB9C4E-F602-4462-822F-27BFF906F616}" srcOrd="0" destOrd="0" presId="urn:microsoft.com/office/officeart/2005/8/layout/list1"/>
    <dgm:cxn modelId="{6D18B978-B7C2-47CB-AA04-EB21C05CF3A8}" type="presParOf" srcId="{29B1C1C2-7B50-4D83-B131-A6EAE181A807}" destId="{518F52D6-7328-4F35-A0C4-C7C62F0DCA05}" srcOrd="1" destOrd="0" presId="urn:microsoft.com/office/officeart/2005/8/layout/list1"/>
    <dgm:cxn modelId="{A52774B8-D025-450F-BD5C-E640240E416B}" type="presParOf" srcId="{E10F9FA6-9069-4798-ABAD-4ACDEC9520D7}" destId="{DF1F5ACE-70F0-4832-AB8E-3A674C9E6FDB}" srcOrd="5" destOrd="0" presId="urn:microsoft.com/office/officeart/2005/8/layout/list1"/>
    <dgm:cxn modelId="{811F4575-C1B8-4200-9699-6BEAFCD16D3B}" type="presParOf" srcId="{E10F9FA6-9069-4798-ABAD-4ACDEC9520D7}" destId="{C617C286-5D5C-4D5D-A307-28291CB4C2C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AD10-187C-4ECE-95AD-92491BAA10C9}">
      <dsp:nvSpPr>
        <dsp:cNvPr id="0" name=""/>
        <dsp:cNvSpPr/>
      </dsp:nvSpPr>
      <dsp:spPr>
        <a:xfrm>
          <a:off x="0" y="362962"/>
          <a:ext cx="4896977" cy="996187"/>
        </a:xfrm>
        <a:prstGeom prst="roundRect">
          <a:avLst/>
        </a:prstGeom>
        <a:solidFill>
          <a:srgbClr val="FFFFFF"/>
        </a:solidFill>
        <a:ln w="12700" cap="flat" cmpd="sng" algn="ctr">
          <a:solidFill>
            <a:srgbClr val="FCAF17"/>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47904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sp:txBody>
      <dsp:txXfrm>
        <a:off x="48630" y="411592"/>
        <a:ext cx="4799717" cy="898927"/>
      </dsp:txXfrm>
    </dsp:sp>
    <dsp:sp modelId="{7FCB246C-F458-4FF3-B8DF-7C3832A9D030}">
      <dsp:nvSpPr>
        <dsp:cNvPr id="0" name=""/>
        <dsp:cNvSpPr/>
      </dsp:nvSpPr>
      <dsp:spPr>
        <a:xfrm>
          <a:off x="244848" y="23482"/>
          <a:ext cx="4530051" cy="678960"/>
        </a:xfrm>
        <a:prstGeom prst="roundRect">
          <a:avLst/>
        </a:prstGeom>
        <a:solidFill>
          <a:srgbClr val="FCAF17"/>
        </a:solidFill>
        <a:ln w="12700" cap="flat" cmpd="sng" algn="ctr">
          <a:solidFill>
            <a:srgbClr val="FCA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7992" y="56626"/>
        <a:ext cx="4463763" cy="612672"/>
      </dsp:txXfrm>
    </dsp:sp>
    <dsp:sp modelId="{C617C286-5D5C-4D5D-A307-28291CB4C2CA}">
      <dsp:nvSpPr>
        <dsp:cNvPr id="0" name=""/>
        <dsp:cNvSpPr/>
      </dsp:nvSpPr>
      <dsp:spPr>
        <a:xfrm>
          <a:off x="0" y="1846312"/>
          <a:ext cx="4896977" cy="3694950"/>
        </a:xfrm>
        <a:prstGeom prst="roundRect">
          <a:avLst/>
        </a:prstGeom>
        <a:solidFill>
          <a:sysClr val="window" lastClr="FFFFFF"/>
        </a:solidFill>
        <a:ln w="12700" cap="flat" cmpd="sng" algn="ctr">
          <a:solidFill>
            <a:srgbClr val="32B04A"/>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47904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are your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expected outcomes </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for the district, school, and community?</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is the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academy vision</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specific topics are you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and learning about today? </a:t>
          </a:r>
        </a:p>
      </dsp:txBody>
      <dsp:txXfrm>
        <a:off x="180373" y="2026685"/>
        <a:ext cx="4536231" cy="3334204"/>
      </dsp:txXfrm>
    </dsp:sp>
    <dsp:sp modelId="{518F52D6-7328-4F35-A0C4-C7C62F0DCA05}">
      <dsp:nvSpPr>
        <dsp:cNvPr id="0" name=""/>
        <dsp:cNvSpPr/>
      </dsp:nvSpPr>
      <dsp:spPr>
        <a:xfrm>
          <a:off x="244848" y="1716695"/>
          <a:ext cx="4527411" cy="678960"/>
        </a:xfrm>
        <a:prstGeom prst="roundRect">
          <a:avLst/>
        </a:prstGeom>
        <a:solidFill>
          <a:srgbClr val="32B04A">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7992" y="1749839"/>
        <a:ext cx="4461123"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89" tIns="47095" rIns="94189" bIns="47095"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89" tIns="47095" rIns="94189" bIns="47095" rtlCol="0"/>
          <a:lstStyle>
            <a:lvl1pPr algn="r">
              <a:defRPr sz="1200"/>
            </a:lvl1pPr>
          </a:lstStyle>
          <a:p>
            <a:fld id="{1BE401E8-E944-4CE9-A1D6-8E5834680E58}" type="datetimeFigureOut">
              <a:rPr lang="en-US" smtClean="0"/>
              <a:t>6/12/2024</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9" tIns="47095" rIns="94189" bIns="47095" rtlCol="0" anchor="ctr"/>
          <a:lstStyle/>
          <a:p>
            <a:endParaRPr lang="en-US" dirty="0"/>
          </a:p>
        </p:txBody>
      </p:sp>
      <p:sp>
        <p:nvSpPr>
          <p:cNvPr id="5" name="Notes Placeholder 4"/>
          <p:cNvSpPr>
            <a:spLocks noGrp="1"/>
          </p:cNvSpPr>
          <p:nvPr>
            <p:ph type="body" sz="quarter" idx="3"/>
          </p:nvPr>
        </p:nvSpPr>
        <p:spPr>
          <a:xfrm>
            <a:off x="709931" y="4516675"/>
            <a:ext cx="5679440" cy="3695462"/>
          </a:xfrm>
          <a:prstGeom prst="rect">
            <a:avLst/>
          </a:prstGeom>
        </p:spPr>
        <p:txBody>
          <a:bodyPr vert="horz" lIns="94189" tIns="47095" rIns="94189" bIns="4709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89" tIns="47095" rIns="94189" bIns="4709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89" tIns="47095" rIns="94189" bIns="47095" rtlCol="0" anchor="b"/>
          <a:lstStyle>
            <a:lvl1pPr algn="r">
              <a:defRPr sz="1200"/>
            </a:lvl1pPr>
          </a:lstStyle>
          <a:p>
            <a:fld id="{35D7F22E-BA7D-46A7-A4A1-4E4656668F64}" type="slidenum">
              <a:rPr lang="en-US" smtClean="0"/>
              <a:t>‹#›</a:t>
            </a:fld>
            <a:endParaRPr lang="en-US" dirty="0"/>
          </a:p>
        </p:txBody>
      </p:sp>
    </p:spTree>
    <p:extLst>
      <p:ext uri="{BB962C8B-B14F-4D97-AF65-F5344CB8AC3E}">
        <p14:creationId xmlns:p14="http://schemas.microsoft.com/office/powerpoint/2010/main" val="32079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9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2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focus on project-based learning NAF is providing Future Ready Passport Expeditions; a series of authentic project learning experiences that energize learners to identify passion projects and inspire them to imagine innovative solutions to real-world issues in partnership with career experts. </a:t>
            </a:r>
          </a:p>
          <a:p>
            <a:endParaRPr lang="en-US" dirty="0"/>
          </a:p>
          <a:p>
            <a:r>
              <a:rPr lang="en-US" dirty="0"/>
              <a:t>Learners engage in self-reflection, research, and investigation using design thinking strategies or the engineering design process. Our expeditions offerings include Finance Expeditions, Tech Expeditions , and Engineering Expeditions with more under development.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38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6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14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 Begin to formulate strategies that will support student recruitment efforts.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Sample events</a:t>
            </a:r>
          </a:p>
          <a:p>
            <a:pPr marL="171450" indent="-171450">
              <a:buFont typeface="Arial" panose="020B0604020202020204" pitchFamily="34" charset="0"/>
              <a:buChar char="•"/>
            </a:pPr>
            <a:r>
              <a:rPr lang="en-US" dirty="0"/>
              <a:t>K-6</a:t>
            </a:r>
            <a:r>
              <a:rPr lang="en-US" baseline="30000" dirty="0"/>
              <a:t>th</a:t>
            </a:r>
            <a:r>
              <a:rPr lang="en-US" dirty="0"/>
              <a:t> Expanded Learning After School Mentoring</a:t>
            </a:r>
          </a:p>
          <a:p>
            <a:pPr marL="171450" indent="-171450">
              <a:buFont typeface="Arial" panose="020B0604020202020204" pitchFamily="34" charset="0"/>
              <a:buChar char="•"/>
            </a:pPr>
            <a:r>
              <a:rPr lang="en-US" dirty="0"/>
              <a:t>6</a:t>
            </a:r>
            <a:r>
              <a:rPr lang="en-US" baseline="30000" dirty="0"/>
              <a:t>th</a:t>
            </a:r>
            <a:r>
              <a:rPr lang="en-US" dirty="0"/>
              <a:t> - Pathway Exhibition Event for all students (interactive)</a:t>
            </a:r>
          </a:p>
          <a:p>
            <a:pPr marL="171450" indent="-171450">
              <a:buFont typeface="Arial" panose="020B0604020202020204" pitchFamily="34" charset="0"/>
              <a:buChar char="•"/>
            </a:pPr>
            <a:r>
              <a:rPr lang="en-US" dirty="0"/>
              <a:t>7</a:t>
            </a:r>
            <a:r>
              <a:rPr lang="en-US" baseline="30000" dirty="0"/>
              <a:t>th</a:t>
            </a:r>
            <a:r>
              <a:rPr lang="en-US" dirty="0"/>
              <a:t> - One day field trip experience “Future Ready Lab” (one class per trip)</a:t>
            </a:r>
          </a:p>
          <a:p>
            <a:pPr marL="171450" indent="-171450">
              <a:buFont typeface="Arial" panose="020B0604020202020204" pitchFamily="34" charset="0"/>
              <a:buChar char="•"/>
            </a:pPr>
            <a:r>
              <a:rPr lang="en-US" dirty="0"/>
              <a:t>8</a:t>
            </a:r>
            <a:r>
              <a:rPr lang="en-US" baseline="30000" dirty="0"/>
              <a:t>th</a:t>
            </a:r>
            <a:r>
              <a:rPr lang="en-US" dirty="0"/>
              <a:t> - Pathway Showcase Event (pathway ambassadors serve as hosts)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Sample Recruitment Timeline: </a:t>
            </a:r>
          </a:p>
          <a:p>
            <a:pPr marL="171450" indent="-171450">
              <a:buFont typeface="Arial" panose="020B0604020202020204" pitchFamily="34" charset="0"/>
              <a:buChar char="•"/>
            </a:pPr>
            <a:r>
              <a:rPr lang="en-US" dirty="0"/>
              <a:t>August -- Parent communication begins online (continues through Enrollment Center in Feb.)</a:t>
            </a:r>
          </a:p>
          <a:p>
            <a:pPr marL="171450" indent="-171450">
              <a:buFont typeface="Arial" panose="020B0604020202020204" pitchFamily="34" charset="0"/>
              <a:buChar char="•"/>
            </a:pPr>
            <a:r>
              <a:rPr lang="en-US" dirty="0"/>
              <a:t>September -- Mailers sent home</a:t>
            </a:r>
          </a:p>
          <a:p>
            <a:pPr marL="171450" indent="-171450">
              <a:buFont typeface="Arial" panose="020B0604020202020204" pitchFamily="34" charset="0"/>
              <a:buChar char="•"/>
            </a:pPr>
            <a:r>
              <a:rPr lang="en-US" dirty="0"/>
              <a:t>October -- Pathway Showcases, Application opens</a:t>
            </a:r>
          </a:p>
          <a:p>
            <a:pPr marL="171450" indent="-171450">
              <a:buFont typeface="Arial" panose="020B0604020202020204" pitchFamily="34" charset="0"/>
              <a:buChar char="•"/>
            </a:pPr>
            <a:r>
              <a:rPr lang="en-US" dirty="0"/>
              <a:t>November / December -- Campus Tours</a:t>
            </a:r>
          </a:p>
          <a:p>
            <a:pPr marL="171450" indent="-171450">
              <a:buFont typeface="Arial" panose="020B0604020202020204" pitchFamily="34" charset="0"/>
              <a:buChar char="•"/>
            </a:pPr>
            <a:r>
              <a:rPr lang="en-US" dirty="0"/>
              <a:t>January 15th -- Application closes</a:t>
            </a:r>
          </a:p>
          <a:p>
            <a:pPr marL="171450" indent="-171450">
              <a:buFont typeface="Arial" panose="020B0604020202020204" pitchFamily="34" charset="0"/>
              <a:buChar char="•"/>
            </a:pPr>
            <a:r>
              <a:rPr lang="en-US" dirty="0"/>
              <a:t>By January 20th -- acceptance letters mailed home</a:t>
            </a:r>
          </a:p>
          <a:p>
            <a:pPr marL="171450" indent="-171450">
              <a:buFont typeface="Arial" panose="020B0604020202020204" pitchFamily="34" charset="0"/>
              <a:buChar char="•"/>
            </a:pPr>
            <a:r>
              <a:rPr lang="en-US" dirty="0"/>
              <a:t>February -- Enrollment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Agenda Review</a:t>
            </a:r>
          </a:p>
          <a:p>
            <a:pPr marL="171450" indent="-171450">
              <a:buFont typeface="Arial" panose="020B0604020202020204" pitchFamily="34" charset="0"/>
              <a:buChar char="•"/>
            </a:pPr>
            <a:r>
              <a:rPr lang="en-US" b="0" dirty="0"/>
              <a:t>1. Network Highlights; 2. NAF Design Overview; 3. Admissions process and Pricing; 4. Tech Enabled Impact 5. Questions &amp; Next Steps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are the </a:t>
            </a:r>
            <a:r>
              <a:rPr lang="en-US" sz="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expected outcomes </a:t>
            </a:r>
            <a:r>
              <a:rPr lang="en-US" sz="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for the district, school, and community? Through a collaborative partnership with NAF?</a:t>
            </a:r>
          </a:p>
          <a:p>
            <a:pPr marL="0" indent="0">
              <a:buFont typeface="Arial" panose="020B0604020202020204" pitchFamily="34" charset="0"/>
              <a:buNone/>
            </a:pPr>
            <a:r>
              <a:rPr lang="en-US" b="1" dirty="0"/>
              <a:t>Outcomes?</a:t>
            </a:r>
          </a:p>
          <a:p>
            <a:pPr marL="171450" indent="-171450">
              <a:buFont typeface="Arial" panose="020B0604020202020204" pitchFamily="34" charset="0"/>
              <a:buChar char="•"/>
            </a:pPr>
            <a:r>
              <a:rPr lang="en-US" b="0" dirty="0"/>
              <a:t>Enhanced Educational Experience</a:t>
            </a:r>
          </a:p>
          <a:p>
            <a:pPr marL="171450" indent="-171450">
              <a:buFont typeface="Arial" panose="020B0604020202020204" pitchFamily="34" charset="0"/>
              <a:buChar char="•"/>
            </a:pPr>
            <a:r>
              <a:rPr lang="en-US" b="0" dirty="0"/>
              <a:t>Increased Community Engagement</a:t>
            </a:r>
          </a:p>
          <a:p>
            <a:pPr marL="171450" indent="-171450">
              <a:buFont typeface="Arial" panose="020B0604020202020204" pitchFamily="34" charset="0"/>
              <a:buChar char="•"/>
            </a:pPr>
            <a:r>
              <a:rPr lang="en-US" b="0" dirty="0"/>
              <a:t>Resource Allocation and Support</a:t>
            </a:r>
          </a:p>
          <a:p>
            <a:pPr marL="171450" indent="-171450">
              <a:buFont typeface="Arial" panose="020B0604020202020204" pitchFamily="34" charset="0"/>
              <a:buChar char="•"/>
            </a:pPr>
            <a:r>
              <a:rPr lang="en-US" b="0" dirty="0"/>
              <a:t>Innovative Collaborations</a:t>
            </a:r>
          </a:p>
          <a:p>
            <a:pPr marL="171450" indent="-171450">
              <a:buFont typeface="Arial" panose="020B0604020202020204" pitchFamily="34" charset="0"/>
              <a:buChar char="•"/>
            </a:pPr>
            <a:r>
              <a:rPr lang="en-US" b="0" i="0" dirty="0">
                <a:effectLst/>
                <a:latin typeface="Söhne"/>
              </a:rPr>
              <a:t>Opportunities for Community</a:t>
            </a:r>
          </a:p>
          <a:p>
            <a:pPr marL="171450" indent="-171450">
              <a:buFont typeface="Arial" panose="020B0604020202020204" pitchFamily="34" charset="0"/>
              <a:buChar char="•"/>
            </a:pPr>
            <a:r>
              <a:rPr lang="en-US" b="0" i="0" dirty="0">
                <a:effectLst/>
                <a:latin typeface="Söhne"/>
              </a:rPr>
              <a:t>Long-term Sustainability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7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88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1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is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 promotes full district engagement in creating academies to maximize successful and sustained academy development. The annual membership fee is $2,000 per academy, with multi-academy discounts available. Begin the process by completing the NAF Interest Survey to indicate your interest and commitment to partnering with NAF.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07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02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6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ADT</a:t>
            </a:r>
            <a:br>
              <a:rPr lang="en-US" dirty="0"/>
            </a:br>
            <a:r>
              <a:rPr lang="en-US" dirty="0"/>
              <a:t>Recruit individuals with a shared vision to establish a career academy that aligns with the NAF design. The multi-disciplinary team represents the school community and brings their expertise and perspective to develop an academy design plan: school district leaders, high school administrators, career-pathway educators, business/community liaisons, post-secondary liaisons,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7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6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https://www.youtube.com/watch?v=WHqagBn1uMo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BA9B-4EC3-4405-A862-658EA9AED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37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71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6C03C-756A-2BE0-9DC7-CAF4AB133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3E790-90B3-06A9-0031-D9AEF577A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9E371-FD80-F8F7-6980-9F2DF70EE0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FC34AE-8596-8250-3EB9-96326DE8F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897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70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1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155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3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0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are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11% more likely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to graduate than non-NAF students. </a:t>
            </a:r>
          </a:p>
          <a:p>
            <a:pPr marL="171450" indent="-171450">
              <a:buFont typeface="Arial" panose="020B0604020202020204" pitchFamily="34" charset="0"/>
              <a:buChar char="•"/>
            </a:pPr>
            <a:r>
              <a:rPr lang="en-US" dirty="0"/>
              <a:t>99% of NAF seniors graduate, a rate that has remained consistent for the last four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76 % of employees think their company should be doing more to increase diversity. </a:t>
            </a:r>
          </a:p>
          <a:p>
            <a:pPr marL="171450" indent="-171450">
              <a:buFont typeface="Arial" panose="020B0604020202020204" pitchFamily="34" charset="0"/>
              <a:buChar char="•"/>
            </a:pPr>
            <a:r>
              <a:rPr lang="en-US" dirty="0"/>
              <a:t>NAF meets employers’ interest by working closely to create engagement opportunities tailored to their DEI goals. </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NAF DEIA Principles set the standards for behaviors and increase awareness of the importance of diversity, equity, inclusion, and access and its alignment with NAF’s vision and programmatic offerings. Each principle is thoughtfully designed to consider the varied audiences within our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19B8A-D762-4765-A0A1-202452CCE36A}"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58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7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academy near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1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5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83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42947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9548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668" y="76200"/>
            <a:ext cx="11480800" cy="381000"/>
          </a:xfrm>
        </p:spPr>
        <p:txBody>
          <a:bodyPr anchor="b">
            <a:normAutofit/>
          </a:bodyPr>
          <a:lstStyle>
            <a:lvl1pPr algn="l">
              <a:defRPr sz="2400"/>
            </a:lvl1pPr>
          </a:lstStyle>
          <a:p>
            <a:r>
              <a:rPr lang="en-US"/>
              <a:t>Click to edit Master title style</a:t>
            </a:r>
          </a:p>
        </p:txBody>
      </p:sp>
      <p:sp>
        <p:nvSpPr>
          <p:cNvPr id="3" name="Subtitle 2"/>
          <p:cNvSpPr>
            <a:spLocks noGrp="1"/>
          </p:cNvSpPr>
          <p:nvPr>
            <p:ph type="subTitle" idx="1"/>
          </p:nvPr>
        </p:nvSpPr>
        <p:spPr>
          <a:xfrm>
            <a:off x="309124" y="457200"/>
            <a:ext cx="11480800" cy="533400"/>
          </a:xfrm>
        </p:spPr>
        <p:txBody>
          <a:bodyPr/>
          <a:lstStyle>
            <a:lvl1pPr marL="0" indent="0" algn="l">
              <a:buNone/>
              <a:defRPr sz="40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9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5367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8715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20670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555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7116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0985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4801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63049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13477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454208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2921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414787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75398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6087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76215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50945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838803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146721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89785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3369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15544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E877-A8A5-48E0-AAA2-5C3A518C5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0EB735-5839-4CF5-B2AF-2206CEEB8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9FD84-D8CC-4B1E-8FAC-466D60BEADD9}"/>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5" name="Footer Placeholder 4">
            <a:extLst>
              <a:ext uri="{FF2B5EF4-FFF2-40B4-BE49-F238E27FC236}">
                <a16:creationId xmlns:a16="http://schemas.microsoft.com/office/drawing/2014/main" id="{4BAD9AAA-08CF-44EE-8F1D-36141BEB64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F6275-BE54-48FF-8137-162CF28DE88E}"/>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998558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925-1279-4B52-8D07-CAEF2577E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EA8F5-A83A-4AAE-8099-AF9178E87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8FF58-A18E-4D8B-BC68-A4274A161299}"/>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5" name="Footer Placeholder 4">
            <a:extLst>
              <a:ext uri="{FF2B5EF4-FFF2-40B4-BE49-F238E27FC236}">
                <a16:creationId xmlns:a16="http://schemas.microsoft.com/office/drawing/2014/main" id="{A10B3E93-9D5B-49DF-958A-B15443186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B732C-05E4-41CA-9C60-5344AC3DFCF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70266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39F-8CD9-4136-A1D0-3B0950BC5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309EE-4E4E-47B9-A3CB-C728ED33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0A654-259B-48C5-A55B-9CA21921FED0}"/>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5" name="Footer Placeholder 4">
            <a:extLst>
              <a:ext uri="{FF2B5EF4-FFF2-40B4-BE49-F238E27FC236}">
                <a16:creationId xmlns:a16="http://schemas.microsoft.com/office/drawing/2014/main" id="{0FA5216F-6428-4658-BD01-B0DFAFE87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7D5451-B1A5-4F20-8061-DEB0C29F63C8}"/>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813718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A7F-85A5-4F3E-A8D5-97E1B8834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BC46A-1910-4573-ABA5-3F1F5C8B7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13FE2-689B-46FD-A8A3-78A360F48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C48E5-85FA-48C6-A008-2948E944A422}"/>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6" name="Footer Placeholder 5">
            <a:extLst>
              <a:ext uri="{FF2B5EF4-FFF2-40B4-BE49-F238E27FC236}">
                <a16:creationId xmlns:a16="http://schemas.microsoft.com/office/drawing/2014/main" id="{1E67F34F-7281-41CF-85BA-8AC5359DE4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0DEB16-59B4-4C34-88E8-73739FFE8E4B}"/>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31473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9331-AC8D-4C94-8599-A09246931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F3636-8C78-4569-AF1B-050A59EE7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794F-435C-4384-99D1-05A88283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F4051-9E6E-4D1C-99C9-D26792B06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0E0C4-637F-4FA2-B87C-3A548BDE8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D10370-45DA-4DB0-93BE-2E44D7869576}"/>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8" name="Footer Placeholder 7">
            <a:extLst>
              <a:ext uri="{FF2B5EF4-FFF2-40B4-BE49-F238E27FC236}">
                <a16:creationId xmlns:a16="http://schemas.microsoft.com/office/drawing/2014/main" id="{D71A6004-8956-4301-8C3C-3EDEA56F31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16937F-3E88-4A17-B452-89E25EEAF36F}"/>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27681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A181-169E-480C-97EF-BB17B2BC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E304B-923D-470E-B515-00D2D1469CB0}"/>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4" name="Footer Placeholder 3">
            <a:extLst>
              <a:ext uri="{FF2B5EF4-FFF2-40B4-BE49-F238E27FC236}">
                <a16:creationId xmlns:a16="http://schemas.microsoft.com/office/drawing/2014/main" id="{C981FB9F-8A08-4EF4-B092-2BBDC1923E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8F61D9-1873-46FB-AB84-86A997E39B90}"/>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412315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B446-33D7-460C-B15D-63BE3A134435}"/>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3" name="Footer Placeholder 2">
            <a:extLst>
              <a:ext uri="{FF2B5EF4-FFF2-40B4-BE49-F238E27FC236}">
                <a16:creationId xmlns:a16="http://schemas.microsoft.com/office/drawing/2014/main" id="{C0C9599D-4074-4E63-89AB-B6C7BB540C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DA4339-5B9A-439C-A9D5-9E90BE4FB5B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10056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0951-1207-455E-9483-8B64DBCCA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9F28B-320F-4A96-87E9-965F9D36A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40AC4-0855-48CF-AB19-DEF27185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7B3A4-C685-4C1F-870F-7650DC15A778}"/>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6" name="Footer Placeholder 5">
            <a:extLst>
              <a:ext uri="{FF2B5EF4-FFF2-40B4-BE49-F238E27FC236}">
                <a16:creationId xmlns:a16="http://schemas.microsoft.com/office/drawing/2014/main" id="{2A6004DC-B145-4DAA-AE1B-764C073C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ED97BE-5B58-41BB-A90B-8E63AF47344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520626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2393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CA57-8BFD-4929-9B6D-D36D001A5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A1A18-F3D5-4FF4-A419-F9919FAE2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678D2CB-F2D4-4C7B-9BD7-8ED8CF627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CD3A6-452E-4BB3-AD14-7DB7D8A3B07D}"/>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6" name="Footer Placeholder 5">
            <a:extLst>
              <a:ext uri="{FF2B5EF4-FFF2-40B4-BE49-F238E27FC236}">
                <a16:creationId xmlns:a16="http://schemas.microsoft.com/office/drawing/2014/main" id="{15389070-2581-47D4-82E8-A87AAE291F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1C8CC1-B33C-4997-BE87-78A2B0478861}"/>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5393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49F-E108-46F4-BA42-CB2863358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84D4C-CC68-45C9-B91D-F5266F4B9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7CF49-847D-4B48-AC17-1ABA9C1381EC}"/>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5" name="Footer Placeholder 4">
            <a:extLst>
              <a:ext uri="{FF2B5EF4-FFF2-40B4-BE49-F238E27FC236}">
                <a16:creationId xmlns:a16="http://schemas.microsoft.com/office/drawing/2014/main" id="{D4611926-3F6C-4E35-A8B8-579A7D3C4E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E76E0-85DC-4D00-8426-CAEB05F77CE3}"/>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09292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2AE5B-9C0A-47B5-BA8F-9F260996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FE2D8C-C16C-4DF7-ABA5-AB9591BAD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1764-4CCF-4ED4-A295-4A7547404505}"/>
              </a:ext>
            </a:extLst>
          </p:cNvPr>
          <p:cNvSpPr>
            <a:spLocks noGrp="1"/>
          </p:cNvSpPr>
          <p:nvPr>
            <p:ph type="dt" sz="half" idx="10"/>
          </p:nvPr>
        </p:nvSpPr>
        <p:spPr/>
        <p:txBody>
          <a:bodyPr/>
          <a:lstStyle/>
          <a:p>
            <a:fld id="{8757C7FF-22A1-4C11-A8DD-4E4CE3A26415}" type="datetimeFigureOut">
              <a:rPr lang="en-US" smtClean="0"/>
              <a:t>6/12/2024</a:t>
            </a:fld>
            <a:endParaRPr lang="en-US" dirty="0"/>
          </a:p>
        </p:txBody>
      </p:sp>
      <p:sp>
        <p:nvSpPr>
          <p:cNvPr id="5" name="Footer Placeholder 4">
            <a:extLst>
              <a:ext uri="{FF2B5EF4-FFF2-40B4-BE49-F238E27FC236}">
                <a16:creationId xmlns:a16="http://schemas.microsoft.com/office/drawing/2014/main" id="{3A557EA0-2774-47DE-A5A9-59F30438BC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5DCFEB-BDFA-47CF-8EDA-BABFD7B93C0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679227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493894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2EC82-6BB3-493F-B2E4-7CDD6994C0A7}" type="datetimeFigureOut">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6/12/2024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88808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3006801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148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99286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98466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64500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828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2665560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826409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21110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dirty="0"/>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dirty="0"/>
              <a:t>DEPARTMENT</a:t>
            </a:r>
          </a:p>
        </p:txBody>
      </p:sp>
      <p:pic>
        <p:nvPicPr>
          <p:cNvPr id="5" name="Picture 4" descr="A white circle with black text&#10;&#10;Description automatically generated">
            <a:extLst>
              <a:ext uri="{FF2B5EF4-FFF2-40B4-BE49-F238E27FC236}">
                <a16:creationId xmlns:a16="http://schemas.microsoft.com/office/drawing/2014/main" id="{48C19071-E18E-9B0F-C98E-105F610CA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747" y="1356553"/>
            <a:ext cx="4144893" cy="4144893"/>
          </a:xfrm>
          <a:prstGeom prst="rect">
            <a:avLst/>
          </a:prstGeom>
        </p:spPr>
      </p:pic>
    </p:spTree>
    <p:extLst>
      <p:ext uri="{BB962C8B-B14F-4D97-AF65-F5344CB8AC3E}">
        <p14:creationId xmlns:p14="http://schemas.microsoft.com/office/powerpoint/2010/main" val="430090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27382719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dirty="0"/>
              <a:t>TRANSITION SLIDE</a:t>
            </a:r>
          </a:p>
        </p:txBody>
      </p:sp>
      <p:pic>
        <p:nvPicPr>
          <p:cNvPr id="3" name="Picture 2" descr="A white circle with black text&#10;&#10;Description automatically generated">
            <a:extLst>
              <a:ext uri="{FF2B5EF4-FFF2-40B4-BE49-F238E27FC236}">
                <a16:creationId xmlns:a16="http://schemas.microsoft.com/office/drawing/2014/main" id="{A1EC5018-C01A-F7C6-0879-D4B5A3EED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166" y="5580684"/>
            <a:ext cx="1043668" cy="1043668"/>
          </a:xfrm>
          <a:prstGeom prst="rect">
            <a:avLst/>
          </a:prstGeom>
        </p:spPr>
      </p:pic>
    </p:spTree>
    <p:extLst>
      <p:ext uri="{BB962C8B-B14F-4D97-AF65-F5344CB8AC3E}">
        <p14:creationId xmlns:p14="http://schemas.microsoft.com/office/powerpoint/2010/main" val="1085519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pic>
        <p:nvPicPr>
          <p:cNvPr id="3" name="Picture 2" descr="A green circle with black letters&#10;&#10;Description automatically generated">
            <a:extLst>
              <a:ext uri="{FF2B5EF4-FFF2-40B4-BE49-F238E27FC236}">
                <a16:creationId xmlns:a16="http://schemas.microsoft.com/office/drawing/2014/main" id="{3B620751-D81B-4CD6-3272-B4B1C4703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87" y="242887"/>
            <a:ext cx="966212" cy="966212"/>
          </a:xfrm>
          <a:prstGeom prst="rect">
            <a:avLst/>
          </a:prstGeom>
        </p:spPr>
      </p:pic>
    </p:spTree>
    <p:extLst>
      <p:ext uri="{BB962C8B-B14F-4D97-AF65-F5344CB8AC3E}">
        <p14:creationId xmlns:p14="http://schemas.microsoft.com/office/powerpoint/2010/main" val="314380364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29B64F31-4CF5-BEF3-F3AD-2ECDCBB3A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2377243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pic>
        <p:nvPicPr>
          <p:cNvPr id="2" name="Picture 1" descr="A green circle with black letters&#10;&#10;Description automatically generated">
            <a:extLst>
              <a:ext uri="{FF2B5EF4-FFF2-40B4-BE49-F238E27FC236}">
                <a16:creationId xmlns:a16="http://schemas.microsoft.com/office/drawing/2014/main" id="{55D6C988-B37D-F052-050E-DDE63E4A8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113891"/>
            <a:ext cx="966212" cy="966212"/>
          </a:xfrm>
          <a:prstGeom prst="rect">
            <a:avLst/>
          </a:prstGeom>
        </p:spPr>
      </p:pic>
    </p:spTree>
    <p:extLst>
      <p:ext uri="{BB962C8B-B14F-4D97-AF65-F5344CB8AC3E}">
        <p14:creationId xmlns:p14="http://schemas.microsoft.com/office/powerpoint/2010/main" val="10727790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433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B425EB8-B6AB-78AB-D04B-23B209376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21" y="1167150"/>
            <a:ext cx="4937540" cy="2261850"/>
          </a:xfrm>
          <a:prstGeom prst="rect">
            <a:avLst/>
          </a:prstGeom>
        </p:spPr>
      </p:pic>
      <p:grpSp>
        <p:nvGrpSpPr>
          <p:cNvPr id="8" name="Group 7">
            <a:extLst>
              <a:ext uri="{FF2B5EF4-FFF2-40B4-BE49-F238E27FC236}">
                <a16:creationId xmlns:a16="http://schemas.microsoft.com/office/drawing/2014/main" id="{50631AB9-B5A3-2DDE-3ECD-3B49C9CBA2A9}"/>
              </a:ext>
            </a:extLst>
          </p:cNvPr>
          <p:cNvGrpSpPr/>
          <p:nvPr userDrawn="1"/>
        </p:nvGrpSpPr>
        <p:grpSpPr>
          <a:xfrm>
            <a:off x="2086767" y="4175754"/>
            <a:ext cx="8036257" cy="2148841"/>
            <a:chOff x="2086767" y="4175754"/>
            <a:chExt cx="8036257" cy="2148841"/>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86767" y="4175755"/>
              <a:ext cx="8036257" cy="2148840"/>
            </a:xfrm>
            <a:prstGeom prst="rect">
              <a:avLst/>
            </a:prstGeom>
          </p:spPr>
        </p:pic>
        <p:pic>
          <p:nvPicPr>
            <p:cNvPr id="5" name="Picture 4" descr="A black and white circle with a black circle and a black circle with a black circle and a black circle with a black circle and a black circle with a black circle and a black circle with a&#10;&#10;Description automatically generated">
              <a:extLst>
                <a:ext uri="{FF2B5EF4-FFF2-40B4-BE49-F238E27FC236}">
                  <a16:creationId xmlns:a16="http://schemas.microsoft.com/office/drawing/2014/main" id="{F6D52983-BAB4-29E0-365F-926C01FE10EC}"/>
                </a:ext>
              </a:extLst>
            </p:cNvPr>
            <p:cNvPicPr>
              <a:picLocks noChangeAspect="1"/>
            </p:cNvPicPr>
            <p:nvPr userDrawn="1"/>
          </p:nvPicPr>
          <p:blipFill>
            <a:blip r:embed="rId5">
              <a:alphaModFix amt="85000"/>
              <a:extLst>
                <a:ext uri="{28A0092B-C50C-407E-A947-70E740481C1C}">
                  <a14:useLocalDpi xmlns:a14="http://schemas.microsoft.com/office/drawing/2010/main" val="0"/>
                </a:ext>
              </a:extLst>
            </a:blip>
            <a:stretch>
              <a:fillRect/>
            </a:stretch>
          </p:blipFill>
          <p:spPr>
            <a:xfrm>
              <a:off x="9684470" y="4175754"/>
              <a:ext cx="318727" cy="318727"/>
            </a:xfrm>
            <a:prstGeom prst="rect">
              <a:avLst/>
            </a:prstGeom>
          </p:spPr>
        </p:pic>
      </p:grpSp>
    </p:spTree>
    <p:extLst>
      <p:ext uri="{BB962C8B-B14F-4D97-AF65-F5344CB8AC3E}">
        <p14:creationId xmlns:p14="http://schemas.microsoft.com/office/powerpoint/2010/main" val="3956356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82A7-D27E-4AA9-B269-EE0DF6C85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CF07-FC6B-4285-A3AD-C648E50A8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7F8FD-6369-4A74-87C2-F943AF7CFD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2F1DCE-D2DA-43C7-8251-3BD95953C5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9458F0-E4D2-4D20-A94A-3851F4A998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746919-D230-4E35-8DD8-A68E62335A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37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838201" y="1266031"/>
            <a:ext cx="5479474" cy="3038908"/>
          </a:xfrm>
        </p:spPr>
        <p:txBody>
          <a:bodyPr lIns="0" tIns="0" rIns="0" bIns="0"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838201" y="4544290"/>
            <a:ext cx="5479474"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7430142" y="-3235072"/>
            <a:ext cx="13305913" cy="13305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8" name="Picture 7">
            <a:extLst>
              <a:ext uri="{FF2B5EF4-FFF2-40B4-BE49-F238E27FC236}">
                <a16:creationId xmlns:a16="http://schemas.microsoft.com/office/drawing/2014/main" id="{E6CC53FC-C6EC-C14F-AA41-16F564BA6F45}"/>
              </a:ext>
            </a:extLst>
          </p:cNvPr>
          <p:cNvPicPr>
            <a:picLocks noChangeAspect="1"/>
          </p:cNvPicPr>
          <p:nvPr userDrawn="1"/>
        </p:nvPicPr>
        <p:blipFill>
          <a:blip r:embed="rId2"/>
          <a:stretch>
            <a:fillRect/>
          </a:stretch>
        </p:blipFill>
        <p:spPr>
          <a:xfrm>
            <a:off x="8153401" y="2629220"/>
            <a:ext cx="3454002" cy="1577328"/>
          </a:xfrm>
          <a:prstGeom prst="rect">
            <a:avLst/>
          </a:prstGeom>
        </p:spPr>
      </p:pic>
    </p:spTree>
    <p:extLst>
      <p:ext uri="{BB962C8B-B14F-4D97-AF65-F5344CB8AC3E}">
        <p14:creationId xmlns:p14="http://schemas.microsoft.com/office/powerpoint/2010/main" val="1467362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127C5-7162-E74D-84C4-8BC8606D8EF2}"/>
              </a:ext>
            </a:extLst>
          </p:cNvPr>
          <p:cNvPicPr>
            <a:picLocks noChangeAspect="1"/>
          </p:cNvPicPr>
          <p:nvPr userDrawn="1"/>
        </p:nvPicPr>
        <p:blipFill rotWithShape="1">
          <a:blip r:embed="rId2"/>
          <a:srcRect l="9290" t="6826" r="28973" b="699"/>
          <a:stretch/>
        </p:blipFill>
        <p:spPr>
          <a:xfrm>
            <a:off x="5145413" y="-1031225"/>
            <a:ext cx="8926606" cy="8920449"/>
          </a:xfrm>
          <a:prstGeom prst="ellipse">
            <a:avLst/>
          </a:prstGeom>
        </p:spPr>
      </p:pic>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621633" y="4151889"/>
            <a:ext cx="4744453"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621793" y="1951444"/>
            <a:ext cx="3685673" cy="1874359"/>
          </a:xfrm>
        </p:spPr>
        <p:txBody>
          <a:bodyPr lIns="0" tIns="0" rIns="0" bIns="0" anchor="b">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D87415-6F0A-4B4B-B8DE-A91FEEED0CB5}"/>
              </a:ext>
            </a:extLst>
          </p:cNvPr>
          <p:cNvPicPr>
            <a:picLocks noChangeAspect="1"/>
          </p:cNvPicPr>
          <p:nvPr userDrawn="1"/>
        </p:nvPicPr>
        <p:blipFill>
          <a:blip r:embed="rId3"/>
          <a:stretch>
            <a:fillRect/>
          </a:stretch>
        </p:blipFill>
        <p:spPr>
          <a:xfrm>
            <a:off x="621632" y="5440758"/>
            <a:ext cx="2158603" cy="989658"/>
          </a:xfrm>
          <a:prstGeom prst="rect">
            <a:avLst/>
          </a:prstGeom>
        </p:spPr>
      </p:pic>
    </p:spTree>
    <p:extLst>
      <p:ext uri="{BB962C8B-B14F-4D97-AF65-F5344CB8AC3E}">
        <p14:creationId xmlns:p14="http://schemas.microsoft.com/office/powerpoint/2010/main" val="2535158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896474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2">
                    <a:lumMod val="75000"/>
                  </a:schemeClr>
                </a:solidFill>
              </a:defRPr>
            </a:lvl1pPr>
            <a:lvl2pPr marL="279403" indent="-279403" algn="l">
              <a:spcBef>
                <a:spcPts val="1100"/>
              </a:spcBef>
              <a:spcAft>
                <a:spcPts val="600"/>
              </a:spcAft>
              <a:buFont typeface="System Font Regular"/>
              <a:buChar char="–"/>
              <a:tabLst/>
              <a:defRPr sz="2800">
                <a:solidFill>
                  <a:schemeClr val="tx2">
                    <a:lumMod val="75000"/>
                  </a:schemeClr>
                </a:solidFill>
              </a:defRPr>
            </a:lvl2pPr>
            <a:lvl3pPr algn="l">
              <a:spcAft>
                <a:spcPts val="600"/>
              </a:spcAft>
              <a:defRPr sz="2400">
                <a:solidFill>
                  <a:schemeClr val="tx2">
                    <a:lumMod val="75000"/>
                  </a:schemeClr>
                </a:solidFill>
              </a:defRPr>
            </a:lvl3pPr>
            <a:lvl4pPr algn="l">
              <a:spcAft>
                <a:spcPts val="600"/>
              </a:spcAft>
              <a:defRPr sz="2000">
                <a:solidFill>
                  <a:schemeClr val="tx2">
                    <a:lumMod val="75000"/>
                  </a:schemeClr>
                </a:solidFill>
              </a:defRPr>
            </a:lvl4pPr>
            <a:lvl5pPr algn="l">
              <a:spcAft>
                <a:spcPts val="600"/>
              </a:spcAft>
              <a:defRPr sz="20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764049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88DF4063-DF15-8C4F-B2A7-19C888E27B11}"/>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69126986-CC66-1148-8CC3-E06F862CE66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722166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B259D8D8-4BD6-AA41-B0C9-22C030A2FC33}"/>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4E58D4FF-1BE8-C04F-B4F5-1DCA3704F7FA}"/>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8204249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Rectangle 8">
            <a:extLst>
              <a:ext uri="{FF2B5EF4-FFF2-40B4-BE49-F238E27FC236}">
                <a16:creationId xmlns:a16="http://schemas.microsoft.com/office/drawing/2014/main" id="{AE0BCA83-CBCD-B94A-9FA7-3515DA0D7ECA}"/>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2" name="Oval 11">
            <a:extLst>
              <a:ext uri="{FF2B5EF4-FFF2-40B4-BE49-F238E27FC236}">
                <a16:creationId xmlns:a16="http://schemas.microsoft.com/office/drawing/2014/main" id="{5092A5ED-2739-D944-9DFE-AFBAFA64C62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4288E5D9-47BF-1A47-B154-D019AEE8C5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838489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1" name="Oval 10">
            <a:extLst>
              <a:ext uri="{FF2B5EF4-FFF2-40B4-BE49-F238E27FC236}">
                <a16:creationId xmlns:a16="http://schemas.microsoft.com/office/drawing/2014/main" id="{2370318C-3E12-0344-AB12-3EE4F701014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156B41A5-7C37-DC47-A878-7866194886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58914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9991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5ED878C7-9C47-9446-A3D1-88CF325A277A}"/>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8522EF33-882E-354E-A816-7E94807B27BF}"/>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915763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0" name="Rectangle 9">
            <a:extLst>
              <a:ext uri="{FF2B5EF4-FFF2-40B4-BE49-F238E27FC236}">
                <a16:creationId xmlns:a16="http://schemas.microsoft.com/office/drawing/2014/main" id="{EE853311-50E8-7743-92E9-230DD7BDF466}"/>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FA9F18C3-E174-5046-912D-7AA8BDE9F721}"/>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9EC69B0B-DB63-5B4B-A07D-AAC0EC52DEDE}"/>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197178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07160C27-B8EB-DF48-84FC-A3C6FB17C33C}"/>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94E9AB1F-36A8-FB40-80B4-BECEE173CAA9}"/>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657314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1" name="Rectangle 10">
            <a:extLst>
              <a:ext uri="{FF2B5EF4-FFF2-40B4-BE49-F238E27FC236}">
                <a16:creationId xmlns:a16="http://schemas.microsoft.com/office/drawing/2014/main" id="{58FE96F9-9812-074B-8A2A-AA6F549DA969}"/>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3" name="Oval 12">
            <a:extLst>
              <a:ext uri="{FF2B5EF4-FFF2-40B4-BE49-F238E27FC236}">
                <a16:creationId xmlns:a16="http://schemas.microsoft.com/office/drawing/2014/main" id="{8D381CF3-97E8-0E46-BE49-D333DA252829}"/>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1A12E302-4F45-C049-9CDD-2E235C10F8F5}"/>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313673558"/>
      </p:ext>
    </p:extLst>
  </p:cSld>
  <p:clrMapOvr>
    <a:masterClrMapping/>
  </p:clrMapOvr>
  <p:extLst>
    <p:ext uri="{DCECCB84-F9BA-43D5-87BE-67443E8EF086}">
      <p15:sldGuideLst xmlns:p15="http://schemas.microsoft.com/office/powerpoint/2012/main">
        <p15:guide id="1" pos="528">
          <p15:clr>
            <a:srgbClr val="CCCCCC"/>
          </p15:clr>
        </p15:guide>
        <p15:guide id="2" pos="7152">
          <p15:clr>
            <a:srgbClr val="CCCCCC"/>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0" name="Rectangle 9">
            <a:extLst>
              <a:ext uri="{FF2B5EF4-FFF2-40B4-BE49-F238E27FC236}">
                <a16:creationId xmlns:a16="http://schemas.microsoft.com/office/drawing/2014/main" id="{77507478-DEF7-0948-B0E6-4AB6A83AAC6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1F579305-8830-C340-9FD4-7336A3CCB443}"/>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AA107F29-4D1E-D04A-B14A-B0FF37E6995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911554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3" name="Oval 12">
            <a:extLst>
              <a:ext uri="{FF2B5EF4-FFF2-40B4-BE49-F238E27FC236}">
                <a16:creationId xmlns:a16="http://schemas.microsoft.com/office/drawing/2014/main" id="{7BFCBEE1-862A-2D40-B030-1726358EF49F}"/>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D1ECF2DA-04E1-4F49-A038-0EEDDB76C960}"/>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26229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706396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706396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7BE7813-782B-0A43-9468-D2E83A072B84}"/>
              </a:ext>
            </a:extLst>
          </p:cNvPr>
          <p:cNvSpPr>
            <a:spLocks noGrp="1"/>
          </p:cNvSpPr>
          <p:nvPr>
            <p:ph type="pic" sz="quarter" idx="13"/>
          </p:nvPr>
        </p:nvSpPr>
        <p:spPr>
          <a:xfrm>
            <a:off x="8017564" y="0"/>
            <a:ext cx="4174436" cy="6902450"/>
          </a:xfrm>
          <a:gradFill>
            <a:gsLst>
              <a:gs pos="0">
                <a:schemeClr val="accent4"/>
              </a:gs>
              <a:gs pos="100000">
                <a:schemeClr val="accent5"/>
              </a:gs>
            </a:gsLst>
            <a:lin ang="6600000" scaled="0"/>
          </a:gradFill>
        </p:spPr>
        <p:txBody>
          <a:bodyPr anchor="ctr" anchorCtr="0"/>
          <a:lstStyle>
            <a:lvl1pPr marL="0" indent="0" algn="ctr">
              <a:buFontTx/>
              <a:buNone/>
              <a:defRPr>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1222AED7-74A4-409D-937A-C9301CCA8393}"/>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742E0EF9-D843-4D45-A795-8C0ADE835B51}"/>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1584254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3B7D89D-282E-4E91-B1A7-B1E8B3E01B0F}"/>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7234BCD5-BB47-4E91-B6A7-73BC0E784AC5}"/>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634912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and Content">
    <p:bg>
      <p:bgPr>
        <a:gradFill flip="none" rotWithShape="1">
          <a:gsLst>
            <a:gs pos="0">
              <a:schemeClr val="accent5"/>
            </a:gs>
            <a:gs pos="100000">
              <a:schemeClr val="accent4"/>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bg1"/>
                </a:solidFill>
              </a:defRPr>
            </a:lvl1pPr>
            <a:lvl2pPr marL="279403" indent="-279403" algn="l">
              <a:spcAft>
                <a:spcPts val="600"/>
              </a:spcAft>
              <a:tabLst/>
              <a:defRPr sz="1800">
                <a:solidFill>
                  <a:schemeClr val="bg1"/>
                </a:solidFill>
              </a:defRPr>
            </a:lvl2pPr>
            <a:lvl3pPr algn="l">
              <a:spcAft>
                <a:spcPts val="600"/>
              </a:spcAft>
              <a:defRPr sz="1600">
                <a:solidFill>
                  <a:schemeClr val="bg1"/>
                </a:solidFill>
              </a:defRPr>
            </a:lvl3pPr>
            <a:lvl4pPr algn="l">
              <a:spcAft>
                <a:spcPts val="600"/>
              </a:spcAft>
              <a:defRPr sz="1400">
                <a:solidFill>
                  <a:schemeClr val="bg1"/>
                </a:solidFill>
              </a:defRPr>
            </a:lvl4pPr>
            <a:lvl5pPr algn="l">
              <a:spcAft>
                <a:spcPts val="600"/>
              </a:spcAft>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767DCB6-AA93-473D-933B-21982B22C54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4DA3E515-B70F-4655-9B36-914C127B0DA9}"/>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3916261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1C8E57CA-5BAE-4031-B57B-AD7D2564F86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A0F100AE-05E6-4C2D-987D-1D3076E76BC2}"/>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10642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913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7797405" y="1909547"/>
            <a:ext cx="3809998" cy="3038908"/>
          </a:xfrm>
        </p:spPr>
        <p:txBody>
          <a:bodyPr lIns="0" tIns="0" rIns="0" bIns="0" anchor="ctr" anchorCtr="0">
            <a:normAutofit/>
          </a:bodyPr>
          <a:lstStyle>
            <a:lvl1pPr algn="r">
              <a:defRPr sz="5400">
                <a:solidFill>
                  <a:schemeClr val="bg1"/>
                </a:solidFill>
              </a:defRPr>
            </a:lvl1pPr>
          </a:lstStyle>
          <a:p>
            <a:r>
              <a:rPr lang="en-US" dirty="0"/>
              <a:t>Click to edit Master 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1818189" y="-1238572"/>
            <a:ext cx="9335145" cy="9335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5" name="Picture 4">
            <a:extLst>
              <a:ext uri="{FF2B5EF4-FFF2-40B4-BE49-F238E27FC236}">
                <a16:creationId xmlns:a16="http://schemas.microsoft.com/office/drawing/2014/main" id="{B137343A-5D8E-1947-91FF-C9ACCCC8381D}"/>
              </a:ext>
            </a:extLst>
          </p:cNvPr>
          <p:cNvPicPr>
            <a:picLocks noChangeAspect="1"/>
          </p:cNvPicPr>
          <p:nvPr userDrawn="1"/>
        </p:nvPicPr>
        <p:blipFill>
          <a:blip r:embed="rId2"/>
          <a:stretch>
            <a:fillRect/>
          </a:stretch>
        </p:blipFill>
        <p:spPr>
          <a:xfrm>
            <a:off x="9448800" y="5440758"/>
            <a:ext cx="2158603" cy="989658"/>
          </a:xfrm>
          <a:prstGeom prst="rect">
            <a:avLst/>
          </a:prstGeom>
        </p:spPr>
      </p:pic>
      <p:sp>
        <p:nvSpPr>
          <p:cNvPr id="9" name="Text Placeholder 8">
            <a:extLst>
              <a:ext uri="{FF2B5EF4-FFF2-40B4-BE49-F238E27FC236}">
                <a16:creationId xmlns:a16="http://schemas.microsoft.com/office/drawing/2014/main" id="{CF620C17-4DC1-E142-A373-3794BB768EB1}"/>
              </a:ext>
            </a:extLst>
          </p:cNvPr>
          <p:cNvSpPr>
            <a:spLocks noGrp="1"/>
          </p:cNvSpPr>
          <p:nvPr>
            <p:ph type="body" sz="quarter" idx="10" hasCustomPrompt="1"/>
          </p:nvPr>
        </p:nvSpPr>
        <p:spPr>
          <a:xfrm>
            <a:off x="1778000" y="1206500"/>
            <a:ext cx="4787900" cy="4445000"/>
          </a:xfrm>
        </p:spPr>
        <p:txBody>
          <a:bodyPr anchor="ctr" anchorCtr="0"/>
          <a:lstStyle>
            <a:lvl1pPr marL="0" indent="0">
              <a:spcBef>
                <a:spcPts val="0"/>
              </a:spcBef>
              <a:spcAft>
                <a:spcPts val="1200"/>
              </a:spcAft>
              <a:buNone/>
              <a:defRPr>
                <a:solidFill>
                  <a:schemeClr val="tx1">
                    <a:lumMod val="75000"/>
                    <a:lumOff val="25000"/>
                  </a:schemeClr>
                </a:solidFill>
              </a:defRPr>
            </a:lvl1pPr>
            <a:lvl2pPr marL="457206" indent="0">
              <a:buNone/>
              <a:defRPr>
                <a:solidFill>
                  <a:schemeClr val="tx1">
                    <a:lumMod val="75000"/>
                    <a:lumOff val="25000"/>
                  </a:schemeClr>
                </a:solidFill>
              </a:defRPr>
            </a:lvl2pPr>
            <a:lvl3pPr marL="914411" indent="0">
              <a:buNone/>
              <a:defRPr>
                <a:solidFill>
                  <a:schemeClr val="tx1">
                    <a:lumMod val="75000"/>
                    <a:lumOff val="25000"/>
                  </a:schemeClr>
                </a:solidFill>
              </a:defRPr>
            </a:lvl3pPr>
            <a:lvl4pPr marL="1371617" indent="0">
              <a:buNone/>
              <a:defRPr>
                <a:solidFill>
                  <a:schemeClr val="tx1">
                    <a:lumMod val="75000"/>
                    <a:lumOff val="25000"/>
                  </a:schemeClr>
                </a:solidFill>
              </a:defRPr>
            </a:lvl4pPr>
            <a:lvl5pPr marL="1828823" indent="0">
              <a:buNone/>
              <a:defRPr>
                <a:solidFill>
                  <a:schemeClr val="tx1">
                    <a:lumMod val="75000"/>
                    <a:lumOff val="25000"/>
                  </a:schemeClr>
                </a:solidFill>
              </a:defRPr>
            </a:lvl5pPr>
          </a:lstStyle>
          <a:p>
            <a:pPr lvl="0"/>
            <a:r>
              <a:rPr lang="en-US" dirty="0"/>
              <a:t>Contact Information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4209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3">
                <a:lumMod val="75000"/>
              </a:schemeClr>
            </a:gs>
            <a:gs pos="100000">
              <a:schemeClr val="accent3"/>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413453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accent4"/>
            </a:gs>
            <a:gs pos="100000">
              <a:schemeClr val="accent5"/>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16308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0">
              <a:schemeClr val="accent2"/>
            </a:gs>
            <a:gs pos="100000">
              <a:schemeClr val="accent1"/>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109123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tx1"/>
            </a:gs>
            <a:gs pos="100000">
              <a:schemeClr val="tx1">
                <a:lumMod val="65000"/>
                <a:lumOff val="35000"/>
              </a:schemeClr>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741338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E4AD5-5157-468E-A438-B0E094F26F36}"/>
              </a:ext>
            </a:extLst>
          </p:cNvPr>
          <p:cNvSpPr>
            <a:spLocks noGrp="1"/>
          </p:cNvSpPr>
          <p:nvPr>
            <p:ph type="pic" sz="quarter" idx="13"/>
          </p:nvPr>
        </p:nvSpPr>
        <p:spPr>
          <a:xfrm>
            <a:off x="685801" y="536421"/>
            <a:ext cx="4648974" cy="5785158"/>
          </a:xfrm>
          <a:custGeom>
            <a:avLst/>
            <a:gdLst>
              <a:gd name="connsiteX0" fmla="*/ 2857521 w 4648974"/>
              <a:gd name="connsiteY0" fmla="*/ 1833454 h 5785158"/>
              <a:gd name="connsiteX1" fmla="*/ 2977596 w 4648974"/>
              <a:gd name="connsiteY1" fmla="*/ 1836233 h 5785158"/>
              <a:gd name="connsiteX2" fmla="*/ 3524167 w 4648974"/>
              <a:gd name="connsiteY2" fmla="*/ 2041715 h 5785158"/>
              <a:gd name="connsiteX3" fmla="*/ 3264498 w 4648974"/>
              <a:gd name="connsiteY3" fmla="*/ 2391504 h 5785158"/>
              <a:gd name="connsiteX4" fmla="*/ 2427601 w 4648974"/>
              <a:gd name="connsiteY4" fmla="*/ 2476299 h 5785158"/>
              <a:gd name="connsiteX5" fmla="*/ 2435440 w 4648974"/>
              <a:gd name="connsiteY5" fmla="*/ 3317445 h 5785158"/>
              <a:gd name="connsiteX6" fmla="*/ 3273772 w 4648974"/>
              <a:gd name="connsiteY6" fmla="*/ 3386628 h 5785158"/>
              <a:gd name="connsiteX7" fmla="*/ 3539915 w 4648974"/>
              <a:gd name="connsiteY7" fmla="*/ 3731517 h 5785158"/>
              <a:gd name="connsiteX8" fmla="*/ 2116358 w 4648974"/>
              <a:gd name="connsiteY8" fmla="*/ 3614038 h 5785158"/>
              <a:gd name="connsiteX9" fmla="*/ 2103047 w 4648974"/>
              <a:gd name="connsiteY9" fmla="*/ 2185704 h 5785158"/>
              <a:gd name="connsiteX10" fmla="*/ 2857521 w 4648974"/>
              <a:gd name="connsiteY10" fmla="*/ 1833454 h 5785158"/>
              <a:gd name="connsiteX11" fmla="*/ 2941562 w 4648974"/>
              <a:gd name="connsiteY11" fmla="*/ 1093054 h 5785158"/>
              <a:gd name="connsiteX12" fmla="*/ 3847387 w 4648974"/>
              <a:gd name="connsiteY12" fmla="*/ 1366609 h 5785158"/>
              <a:gd name="connsiteX13" fmla="*/ 3461087 w 4648974"/>
              <a:gd name="connsiteY13" fmla="*/ 1983953 h 5785158"/>
              <a:gd name="connsiteX14" fmla="*/ 2086598 w 4648974"/>
              <a:gd name="connsiteY14" fmla="*/ 2185932 h 5785158"/>
              <a:gd name="connsiteX15" fmla="*/ 2066014 w 4648974"/>
              <a:gd name="connsiteY15" fmla="*/ 3575030 h 5785158"/>
              <a:gd name="connsiteX16" fmla="*/ 3433915 w 4648974"/>
              <a:gd name="connsiteY16" fmla="*/ 3817646 h 5785158"/>
              <a:gd name="connsiteX17" fmla="*/ 3801753 w 4648974"/>
              <a:gd name="connsiteY17" fmla="*/ 4446167 h 5785158"/>
              <a:gd name="connsiteX18" fmla="*/ 1504458 w 4648974"/>
              <a:gd name="connsiteY18" fmla="*/ 4038711 h 5785158"/>
              <a:gd name="connsiteX19" fmla="*/ 1539027 w 4648974"/>
              <a:gd name="connsiteY19" fmla="*/ 1705818 h 5785158"/>
              <a:gd name="connsiteX20" fmla="*/ 2941562 w 4648974"/>
              <a:gd name="connsiteY20" fmla="*/ 1093054 h 5785158"/>
              <a:gd name="connsiteX21" fmla="*/ 2902154 w 4648974"/>
              <a:gd name="connsiteY21" fmla="*/ 13 h 5785158"/>
              <a:gd name="connsiteX22" fmla="*/ 4648974 w 4648974"/>
              <a:gd name="connsiteY22" fmla="*/ 594410 h 5785158"/>
              <a:gd name="connsiteX23" fmla="*/ 3993361 w 4648974"/>
              <a:gd name="connsiteY23" fmla="*/ 1452223 h 5785158"/>
              <a:gd name="connsiteX24" fmla="*/ 1558196 w 4648974"/>
              <a:gd name="connsiteY24" fmla="*/ 1665369 h 5785158"/>
              <a:gd name="connsiteX25" fmla="*/ 1549109 w 4648974"/>
              <a:gd name="connsiteY25" fmla="*/ 4109826 h 5785158"/>
              <a:gd name="connsiteX26" fmla="*/ 3982621 w 4648974"/>
              <a:gd name="connsiteY26" fmla="*/ 4341071 h 5785158"/>
              <a:gd name="connsiteX27" fmla="*/ 4631839 w 4648974"/>
              <a:gd name="connsiteY27" fmla="*/ 5203735 h 5785158"/>
              <a:gd name="connsiteX28" fmla="*/ 749030 w 4648974"/>
              <a:gd name="connsiteY28" fmla="*/ 4834770 h 5785158"/>
              <a:gd name="connsiteX29" fmla="*/ 763529 w 4648974"/>
              <a:gd name="connsiteY29" fmla="*/ 934497 h 5785158"/>
              <a:gd name="connsiteX30" fmla="*/ 2902154 w 4648974"/>
              <a:gd name="connsiteY30" fmla="*/ 13 h 57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48974" h="5785158">
                <a:moveTo>
                  <a:pt x="2857521" y="1833454"/>
                </a:moveTo>
                <a:cubicBezTo>
                  <a:pt x="2897509" y="1832119"/>
                  <a:pt x="2937602" y="1833039"/>
                  <a:pt x="2977596" y="1836233"/>
                </a:cubicBezTo>
                <a:cubicBezTo>
                  <a:pt x="3169567" y="1851564"/>
                  <a:pt x="3359264" y="1919298"/>
                  <a:pt x="3524167" y="2041715"/>
                </a:cubicBezTo>
                <a:lnTo>
                  <a:pt x="3264498" y="2391504"/>
                </a:lnTo>
                <a:cubicBezTo>
                  <a:pt x="3005534" y="2199259"/>
                  <a:pt x="2642741" y="2236018"/>
                  <a:pt x="2427601" y="2476299"/>
                </a:cubicBezTo>
                <a:cubicBezTo>
                  <a:pt x="2212461" y="2716580"/>
                  <a:pt x="2215859" y="3081215"/>
                  <a:pt x="2435440" y="3317445"/>
                </a:cubicBezTo>
                <a:cubicBezTo>
                  <a:pt x="2655021" y="3553675"/>
                  <a:pt x="3018436" y="3583666"/>
                  <a:pt x="3273772" y="3386628"/>
                </a:cubicBezTo>
                <a:lnTo>
                  <a:pt x="3539915" y="3731517"/>
                </a:lnTo>
                <a:cubicBezTo>
                  <a:pt x="3106333" y="4066103"/>
                  <a:pt x="2489225" y="4015176"/>
                  <a:pt x="2116358" y="3614038"/>
                </a:cubicBezTo>
                <a:cubicBezTo>
                  <a:pt x="1743491" y="3212900"/>
                  <a:pt x="1737721" y="2593721"/>
                  <a:pt x="2103047" y="2185704"/>
                </a:cubicBezTo>
                <a:cubicBezTo>
                  <a:pt x="2302835" y="1962570"/>
                  <a:pt x="2577607" y="1842794"/>
                  <a:pt x="2857521" y="1833454"/>
                </a:cubicBezTo>
                <a:close/>
                <a:moveTo>
                  <a:pt x="2941562" y="1093054"/>
                </a:moveTo>
                <a:cubicBezTo>
                  <a:pt x="3253771" y="1101398"/>
                  <a:pt x="3566696" y="1190969"/>
                  <a:pt x="3847387" y="1366609"/>
                </a:cubicBezTo>
                <a:lnTo>
                  <a:pt x="3461087" y="1983953"/>
                </a:lnTo>
                <a:cubicBezTo>
                  <a:pt x="3015395" y="1705064"/>
                  <a:pt x="2433216" y="1790614"/>
                  <a:pt x="2086598" y="2185932"/>
                </a:cubicBezTo>
                <a:cubicBezTo>
                  <a:pt x="1739979" y="2581250"/>
                  <a:pt x="1731261" y="3169616"/>
                  <a:pt x="2066014" y="3575030"/>
                </a:cubicBezTo>
                <a:cubicBezTo>
                  <a:pt x="2400767" y="3980444"/>
                  <a:pt x="2980156" y="4083206"/>
                  <a:pt x="3433915" y="3817646"/>
                </a:cubicBezTo>
                <a:lnTo>
                  <a:pt x="3801753" y="4446167"/>
                </a:lnTo>
                <a:cubicBezTo>
                  <a:pt x="3039695" y="4892158"/>
                  <a:pt x="2066653" y="4719576"/>
                  <a:pt x="1504458" y="4038711"/>
                </a:cubicBezTo>
                <a:cubicBezTo>
                  <a:pt x="942263" y="3357846"/>
                  <a:pt x="956905" y="2369726"/>
                  <a:pt x="1539027" y="1705818"/>
                </a:cubicBezTo>
                <a:cubicBezTo>
                  <a:pt x="1902853" y="1290876"/>
                  <a:pt x="2421214" y="1079149"/>
                  <a:pt x="2941562" y="1093054"/>
                </a:cubicBezTo>
                <a:close/>
                <a:moveTo>
                  <a:pt x="2902154" y="13"/>
                </a:moveTo>
                <a:cubicBezTo>
                  <a:pt x="3514200" y="1797"/>
                  <a:pt x="4129095" y="197074"/>
                  <a:pt x="4648974" y="594410"/>
                </a:cubicBezTo>
                <a:lnTo>
                  <a:pt x="3993361" y="1452223"/>
                </a:lnTo>
                <a:cubicBezTo>
                  <a:pt x="3248606" y="883019"/>
                  <a:pt x="2192740" y="975438"/>
                  <a:pt x="1558196" y="1665369"/>
                </a:cubicBezTo>
                <a:cubicBezTo>
                  <a:pt x="923652" y="2355300"/>
                  <a:pt x="919712" y="3415196"/>
                  <a:pt x="1549109" y="4109826"/>
                </a:cubicBezTo>
                <a:cubicBezTo>
                  <a:pt x="2178506" y="4804456"/>
                  <a:pt x="3233656" y="4904722"/>
                  <a:pt x="3982621" y="4341071"/>
                </a:cubicBezTo>
                <a:lnTo>
                  <a:pt x="4631839" y="5203735"/>
                </a:lnTo>
                <a:cubicBezTo>
                  <a:pt x="3436822" y="6103073"/>
                  <a:pt x="1753269" y="5943093"/>
                  <a:pt x="749030" y="4834770"/>
                </a:cubicBezTo>
                <a:cubicBezTo>
                  <a:pt x="-255209" y="3726447"/>
                  <a:pt x="-248922" y="2035322"/>
                  <a:pt x="763529" y="934497"/>
                </a:cubicBezTo>
                <a:cubicBezTo>
                  <a:pt x="1333033" y="315283"/>
                  <a:pt x="2115239" y="-2280"/>
                  <a:pt x="2902154" y="13"/>
                </a:cubicBezTo>
                <a:close/>
              </a:path>
            </a:pathLst>
          </a:custGeom>
          <a:solidFill>
            <a:schemeClr val="bg1">
              <a:lumMod val="95000"/>
            </a:schemeClr>
          </a:solidFill>
        </p:spPr>
        <p:txBody>
          <a:bodyPr wrap="square">
            <a:noAutofit/>
          </a:bodyPr>
          <a:lstStyle>
            <a:lvl1pPr>
              <a:defRPr sz="1400"/>
            </a:lvl1pPr>
          </a:lstStyle>
          <a:p>
            <a:endParaRPr lang="en-US" dirty="0"/>
          </a:p>
        </p:txBody>
      </p:sp>
      <p:sp>
        <p:nvSpPr>
          <p:cNvPr id="3" name="Date Placeholder 1">
            <a:extLst>
              <a:ext uri="{FF2B5EF4-FFF2-40B4-BE49-F238E27FC236}">
                <a16:creationId xmlns:a16="http://schemas.microsoft.com/office/drawing/2014/main" id="{905232E2-DD24-4D64-BFDB-AA1CE902295A}"/>
              </a:ext>
            </a:extLst>
          </p:cNvPr>
          <p:cNvSpPr>
            <a:spLocks noGrp="1"/>
          </p:cNvSpPr>
          <p:nvPr>
            <p:ph type="dt" sz="half" idx="14"/>
          </p:nvPr>
        </p:nvSpPr>
        <p:spPr/>
        <p:txBody>
          <a:bodyPr/>
          <a:lstStyle>
            <a:lvl1pPr>
              <a:defRPr/>
            </a:lvl1pPr>
          </a:lstStyle>
          <a:p>
            <a:pPr>
              <a:defRPr/>
            </a:pPr>
            <a:fld id="{62632412-4987-4B43-A651-100EE31F476D}" type="datetime1">
              <a:rPr lang="en-US" smtClean="0"/>
              <a:t>6/12/2024</a:t>
            </a:fld>
            <a:endParaRPr lang="en-US" dirty="0"/>
          </a:p>
        </p:txBody>
      </p:sp>
      <p:sp>
        <p:nvSpPr>
          <p:cNvPr id="4" name="Footer Placeholder 2">
            <a:extLst>
              <a:ext uri="{FF2B5EF4-FFF2-40B4-BE49-F238E27FC236}">
                <a16:creationId xmlns:a16="http://schemas.microsoft.com/office/drawing/2014/main" id="{7845EA86-818D-487B-8F30-54DBB2CA91DC}"/>
              </a:ext>
            </a:extLst>
          </p:cNvPr>
          <p:cNvSpPr>
            <a:spLocks noGrp="1"/>
          </p:cNvSpPr>
          <p:nvPr>
            <p:ph type="ftr" sz="quarter" idx="15"/>
          </p:nvPr>
        </p:nvSpPr>
        <p:spPr/>
        <p:txBody>
          <a:bodyPr/>
          <a:lstStyle>
            <a:lvl1pPr>
              <a:defRPr/>
            </a:lvl1pPr>
          </a:lstStyle>
          <a:p>
            <a:pPr>
              <a:defRPr/>
            </a:pPr>
            <a:endParaRPr lang="en-US" dirty="0"/>
          </a:p>
        </p:txBody>
      </p:sp>
      <p:pic>
        <p:nvPicPr>
          <p:cNvPr id="6" name="Picture 5">
            <a:extLst>
              <a:ext uri="{FF2B5EF4-FFF2-40B4-BE49-F238E27FC236}">
                <a16:creationId xmlns:a16="http://schemas.microsoft.com/office/drawing/2014/main" id="{0143D995-BF5E-4677-932C-716073B32B7C}"/>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2014795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DE0505-5B2E-4026-91E4-BAD7B111FDD3}"/>
              </a:ext>
            </a:extLst>
          </p:cNvPr>
          <p:cNvSpPr>
            <a:spLocks noGrp="1"/>
          </p:cNvSpPr>
          <p:nvPr>
            <p:ph type="dt" sz="half" idx="10"/>
          </p:nvPr>
        </p:nvSpPr>
        <p:spPr/>
        <p:txBody>
          <a:bodyPr/>
          <a:lstStyle/>
          <a:p>
            <a:fld id="{FCAE91A1-D471-4FC0-B953-405F90E9C68B}" type="datetime1">
              <a:rPr lang="en-US" smtClean="0"/>
              <a:t>6/12/2024</a:t>
            </a:fld>
            <a:endParaRPr lang="en-US" dirty="0"/>
          </a:p>
        </p:txBody>
      </p:sp>
      <p:sp>
        <p:nvSpPr>
          <p:cNvPr id="5" name="Footer Placeholder 4">
            <a:extLst>
              <a:ext uri="{FF2B5EF4-FFF2-40B4-BE49-F238E27FC236}">
                <a16:creationId xmlns:a16="http://schemas.microsoft.com/office/drawing/2014/main" id="{F6D39453-01AC-4661-A750-10A5DEC0CB71}"/>
              </a:ext>
            </a:extLst>
          </p:cNvPr>
          <p:cNvSpPr>
            <a:spLocks noGrp="1"/>
          </p:cNvSpPr>
          <p:nvPr>
            <p:ph type="ftr" sz="quarter" idx="11"/>
          </p:nvPr>
        </p:nvSpPr>
        <p:spPr/>
        <p:txBody>
          <a:bodyPr/>
          <a:lstStyle/>
          <a:p>
            <a:endParaRPr lang="en-US" dirty="0"/>
          </a:p>
        </p:txBody>
      </p:sp>
      <p:sp>
        <p:nvSpPr>
          <p:cNvPr id="7" name="Picture Placeholder 6">
            <a:extLst>
              <a:ext uri="{FF2B5EF4-FFF2-40B4-BE49-F238E27FC236}">
                <a16:creationId xmlns:a16="http://schemas.microsoft.com/office/drawing/2014/main" id="{06FC57A9-EF2D-453A-87AA-AA75C3E86045}"/>
              </a:ext>
            </a:extLst>
          </p:cNvPr>
          <p:cNvSpPr>
            <a:spLocks noGrp="1"/>
          </p:cNvSpPr>
          <p:nvPr>
            <p:ph type="pic" sz="quarter" idx="13"/>
          </p:nvPr>
        </p:nvSpPr>
        <p:spPr>
          <a:xfrm>
            <a:off x="0" y="0"/>
            <a:ext cx="12192000" cy="4025348"/>
          </a:xfrm>
          <a:custGeom>
            <a:avLst/>
            <a:gdLst>
              <a:gd name="connsiteX0" fmla="*/ 0 w 12192000"/>
              <a:gd name="connsiteY0" fmla="*/ 0 h 4025348"/>
              <a:gd name="connsiteX1" fmla="*/ 12192000 w 12192000"/>
              <a:gd name="connsiteY1" fmla="*/ 0 h 4025348"/>
              <a:gd name="connsiteX2" fmla="*/ 12192000 w 12192000"/>
              <a:gd name="connsiteY2" fmla="*/ 4025348 h 4025348"/>
              <a:gd name="connsiteX3" fmla="*/ 0 w 12192000"/>
              <a:gd name="connsiteY3" fmla="*/ 4025348 h 4025348"/>
            </a:gdLst>
            <a:ahLst/>
            <a:cxnLst>
              <a:cxn ang="0">
                <a:pos x="connsiteX0" y="connsiteY0"/>
              </a:cxn>
              <a:cxn ang="0">
                <a:pos x="connsiteX1" y="connsiteY1"/>
              </a:cxn>
              <a:cxn ang="0">
                <a:pos x="connsiteX2" y="connsiteY2"/>
              </a:cxn>
              <a:cxn ang="0">
                <a:pos x="connsiteX3" y="connsiteY3"/>
              </a:cxn>
            </a:cxnLst>
            <a:rect l="l" t="t" r="r" b="b"/>
            <a:pathLst>
              <a:path w="12192000" h="4025348">
                <a:moveTo>
                  <a:pt x="0" y="0"/>
                </a:moveTo>
                <a:lnTo>
                  <a:pt x="12192000" y="0"/>
                </a:lnTo>
                <a:lnTo>
                  <a:pt x="12192000" y="4025348"/>
                </a:lnTo>
                <a:lnTo>
                  <a:pt x="0" y="4025348"/>
                </a:lnTo>
                <a:close/>
              </a:path>
            </a:pathLst>
          </a:custGeom>
          <a:solidFill>
            <a:schemeClr val="bg1">
              <a:lumMod val="95000"/>
            </a:schemeClr>
          </a:solidFill>
        </p:spPr>
        <p:txBody>
          <a:bodyPr wrap="square">
            <a:noAutofit/>
          </a:bodyPr>
          <a:lstStyle>
            <a:lvl1pPr>
              <a:defRPr sz="1200"/>
            </a:lvl1pPr>
          </a:lstStyle>
          <a:p>
            <a:endParaRPr lang="en-US" dirty="0"/>
          </a:p>
        </p:txBody>
      </p:sp>
      <p:pic>
        <p:nvPicPr>
          <p:cNvPr id="6" name="Picture 5">
            <a:extLst>
              <a:ext uri="{FF2B5EF4-FFF2-40B4-BE49-F238E27FC236}">
                <a16:creationId xmlns:a16="http://schemas.microsoft.com/office/drawing/2014/main" id="{078060B2-85BD-48A9-A33E-851762E0DD54}"/>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38682442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6/12/2024</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39808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13.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40662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6/12/2024</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2467928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6/12/2024</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7065359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C1C3D-13CD-440C-9EA8-A5FFE11A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56543-3800-44E5-912F-FFF1AE087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DB672-90EA-4DDA-9314-3E99F4301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1DCE-D2DA-43C7-8251-3BD95953C535}" type="datetimeFigureOut">
              <a:rPr lang="en-US" smtClean="0"/>
              <a:t>6/12/2024</a:t>
            </a:fld>
            <a:endParaRPr lang="en-US" dirty="0"/>
          </a:p>
        </p:txBody>
      </p:sp>
      <p:sp>
        <p:nvSpPr>
          <p:cNvPr id="5" name="Footer Placeholder 4">
            <a:extLst>
              <a:ext uri="{FF2B5EF4-FFF2-40B4-BE49-F238E27FC236}">
                <a16:creationId xmlns:a16="http://schemas.microsoft.com/office/drawing/2014/main" id="{8BB00E6E-0E72-43D0-831E-72149D8FB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C8DAAB-670F-420B-953F-028B07EBC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8357-7D71-4696-A2DE-138BF4B2C8EA}" type="slidenum">
              <a:rPr lang="en-US" smtClean="0"/>
              <a:t>‹#›</a:t>
            </a:fld>
            <a:endParaRPr lang="en-US" dirty="0"/>
          </a:p>
        </p:txBody>
      </p:sp>
    </p:spTree>
    <p:extLst>
      <p:ext uri="{BB962C8B-B14F-4D97-AF65-F5344CB8AC3E}">
        <p14:creationId xmlns:p14="http://schemas.microsoft.com/office/powerpoint/2010/main" val="3639462012"/>
      </p:ext>
    </p:extLst>
  </p:cSld>
  <p:clrMap bg1="lt1" tx1="dk1" bg2="lt2" tx2="dk2" accent1="accent1" accent2="accent2" accent3="accent3" accent4="accent4" accent5="accent5" accent6="accent6" hlink="hlink" folHlink="folHlink"/>
  <p:sldLayoutIdLst>
    <p:sldLayoutId id="214748378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BD1A0-165C-C843-B53D-616D9B78B5F4}"/>
              </a:ext>
            </a:extLst>
          </p:cNvPr>
          <p:cNvSpPr>
            <a:spLocks noGrp="1"/>
          </p:cNvSpPr>
          <p:nvPr>
            <p:ph type="title"/>
          </p:nvPr>
        </p:nvSpPr>
        <p:spPr>
          <a:xfrm>
            <a:off x="838202"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C8C15-6419-E04F-B3CC-AAD57D1403A2}"/>
              </a:ext>
            </a:extLst>
          </p:cNvPr>
          <p:cNvSpPr>
            <a:spLocks noGrp="1"/>
          </p:cNvSpPr>
          <p:nvPr>
            <p:ph type="body" idx="1"/>
          </p:nvPr>
        </p:nvSpPr>
        <p:spPr>
          <a:xfrm>
            <a:off x="838202"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D38A314-FBFB-2D42-ACEB-847C0298A0B4}"/>
              </a:ext>
            </a:extLst>
          </p:cNvPr>
          <p:cNvSpPr>
            <a:spLocks noGrp="1"/>
          </p:cNvSpPr>
          <p:nvPr>
            <p:ph type="ftr" sz="quarter" idx="3"/>
          </p:nvPr>
        </p:nvSpPr>
        <p:spPr>
          <a:xfrm>
            <a:off x="6096001" y="6356351"/>
            <a:ext cx="41148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6" name="Slide Number Placeholder 5">
            <a:extLst>
              <a:ext uri="{FF2B5EF4-FFF2-40B4-BE49-F238E27FC236}">
                <a16:creationId xmlns:a16="http://schemas.microsoft.com/office/drawing/2014/main" id="{C749ECAD-FE90-7849-9102-23D399D9D988}"/>
              </a:ext>
            </a:extLst>
          </p:cNvPr>
          <p:cNvSpPr>
            <a:spLocks noGrp="1"/>
          </p:cNvSpPr>
          <p:nvPr>
            <p:ph type="sldNum" sz="quarter" idx="4"/>
          </p:nvPr>
        </p:nvSpPr>
        <p:spPr>
          <a:xfrm>
            <a:off x="838201" y="6356351"/>
            <a:ext cx="27432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C218F481-CC77-034B-80E0-E0BDBA986FF9}" type="slidenum">
              <a:rPr lang="en-US" smtClean="0"/>
              <a:pPr/>
              <a:t>‹#›</a:t>
            </a:fld>
            <a:endParaRPr lang="en-US" dirty="0"/>
          </a:p>
        </p:txBody>
      </p:sp>
    </p:spTree>
    <p:extLst>
      <p:ext uri="{BB962C8B-B14F-4D97-AF65-F5344CB8AC3E}">
        <p14:creationId xmlns:p14="http://schemas.microsoft.com/office/powerpoint/2010/main" val="379533464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hf hdr="0" dt="0"/>
  <p:txStyles>
    <p:titleStyle>
      <a:lvl1pPr algn="l" defTabSz="914411" rtl="0" eaLnBrk="1" latinLnBrk="0" hangingPunct="1">
        <a:lnSpc>
          <a:spcPct val="90000"/>
        </a:lnSpc>
        <a:spcBef>
          <a:spcPct val="0"/>
        </a:spcBef>
        <a:buNone/>
        <a:defRPr sz="4400" kern="1200">
          <a:solidFill>
            <a:schemeClr val="accent4"/>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35">
          <p15:clr>
            <a:srgbClr val="F26B43"/>
          </p15:clr>
        </p15:guide>
        <p15:guide id="2" orient="horz" pos="1087">
          <p15:clr>
            <a:srgbClr val="F26B43"/>
          </p15:clr>
        </p15:guide>
        <p15:guide id="3" orient="horz" pos="3981">
          <p15:clr>
            <a:srgbClr val="F26B43"/>
          </p15:clr>
        </p15:guide>
        <p15:guide id="4" pos="528">
          <p15:clr>
            <a:srgbClr val="F26B43"/>
          </p15:clr>
        </p15:guide>
        <p15:guide id="5" pos="7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gradFill rotWithShape="0">
            <a:gsLst>
              <a:gs pos="0">
                <a:srgbClr val="2CA439"/>
              </a:gs>
              <a:gs pos="100000">
                <a:srgbClr val="006A4F"/>
              </a:gs>
            </a:gsLst>
            <a:lin ang="189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a:defRPr sz="3600">
                <a:solidFill>
                  <a:schemeClr val="tx1"/>
                </a:solidFill>
                <a:latin typeface="Gill Sans" charset="0"/>
                <a:ea typeface="Heiti SC Light" charset="0"/>
                <a:cs typeface="Heiti SC Light" charset="0"/>
                <a:sym typeface="Gill Sans" charset="0"/>
              </a:defRPr>
            </a:lvl1pPr>
            <a:lvl2pPr marL="742950" indent="-285750" algn="ctr">
              <a:defRPr sz="3600">
                <a:solidFill>
                  <a:schemeClr val="tx1"/>
                </a:solidFill>
                <a:latin typeface="Gill Sans" charset="0"/>
                <a:ea typeface="Heiti SC Light" charset="0"/>
                <a:cs typeface="Heiti SC Light" charset="0"/>
                <a:sym typeface="Gill Sans" charset="0"/>
              </a:defRPr>
            </a:lvl2pPr>
            <a:lvl3pPr marL="1143000" indent="-228600" algn="ctr">
              <a:defRPr sz="3600">
                <a:solidFill>
                  <a:schemeClr val="tx1"/>
                </a:solidFill>
                <a:latin typeface="Gill Sans" charset="0"/>
                <a:ea typeface="Heiti SC Light" charset="0"/>
                <a:cs typeface="Heiti SC Light" charset="0"/>
                <a:sym typeface="Gill Sans" charset="0"/>
              </a:defRPr>
            </a:lvl3pPr>
            <a:lvl4pPr marL="1600200" indent="-228600" algn="ctr">
              <a:defRPr sz="3600">
                <a:solidFill>
                  <a:schemeClr val="tx1"/>
                </a:solidFill>
                <a:latin typeface="Gill Sans" charset="0"/>
                <a:ea typeface="Heiti SC Light" charset="0"/>
                <a:cs typeface="Heiti SC Light" charset="0"/>
                <a:sym typeface="Gill Sans" charset="0"/>
              </a:defRPr>
            </a:lvl4pPr>
            <a:lvl5pPr marL="2057400" indent="-228600" algn="ctr">
              <a:defRPr sz="36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9pPr>
          </a:lstStyle>
          <a:p>
            <a:pPr eaLnBrk="1" hangingPunct="1"/>
            <a:endParaRPr lang="en-US" altLang="en-US" sz="4200" dirty="0">
              <a:solidFill>
                <a:srgbClr val="000000"/>
              </a:solidFill>
            </a:endParaRPr>
          </a:p>
        </p:txBody>
      </p:sp>
      <p:sp>
        <p:nvSpPr>
          <p:cNvPr id="2" name="Title Placeholder 1"/>
          <p:cNvSpPr>
            <a:spLocks noGrp="1"/>
          </p:cNvSpPr>
          <p:nvPr>
            <p:ph type="title"/>
          </p:nvPr>
        </p:nvSpPr>
        <p:spPr>
          <a:xfrm>
            <a:off x="292710" y="76201"/>
            <a:ext cx="11492892" cy="3412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2711" y="457200"/>
            <a:ext cx="11492891" cy="566686"/>
          </a:xfrm>
          <a:prstGeom prst="rect">
            <a:avLst/>
          </a:prstGeom>
        </p:spPr>
        <p:txBody>
          <a:bodyPr vert="horz" lIns="91440" tIns="45720" rIns="91440" bIns="45720" rtlCol="0">
            <a:noAutofit/>
          </a:body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710" y="5934351"/>
            <a:ext cx="3074607" cy="697518"/>
          </a:xfrm>
          <a:prstGeom prst="rect">
            <a:avLst/>
          </a:prstGeom>
        </p:spPr>
      </p:pic>
      <p:cxnSp>
        <p:nvCxnSpPr>
          <p:cNvPr id="9" name="Straight Connector 8"/>
          <p:cNvCxnSpPr/>
          <p:nvPr userDrawn="1"/>
        </p:nvCxnSpPr>
        <p:spPr>
          <a:xfrm>
            <a:off x="292708" y="417430"/>
            <a:ext cx="115046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1520"/>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8" rtl="0" eaLnBrk="1" latinLnBrk="0" hangingPunct="1">
        <a:lnSpc>
          <a:spcPct val="90000"/>
        </a:lnSpc>
        <a:spcBef>
          <a:spcPct val="0"/>
        </a:spcBef>
        <a:buNone/>
        <a:defRPr sz="2400" i="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6/12/2024</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3995344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6/12/2024</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392658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69135046"/>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105E5-8A5E-428D-99B8-B6FC2052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B6CCE4-1B5B-4D1D-B9E6-32672749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7FFF-D88D-414C-BBA0-7BCB0B3D7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C7FF-22A1-4C11-A8DD-4E4CE3A26415}" type="datetimeFigureOut">
              <a:rPr lang="en-US" smtClean="0"/>
              <a:t>6/12/2024</a:t>
            </a:fld>
            <a:endParaRPr lang="en-US" dirty="0"/>
          </a:p>
        </p:txBody>
      </p:sp>
      <p:sp>
        <p:nvSpPr>
          <p:cNvPr id="5" name="Footer Placeholder 4">
            <a:extLst>
              <a:ext uri="{FF2B5EF4-FFF2-40B4-BE49-F238E27FC236}">
                <a16:creationId xmlns:a16="http://schemas.microsoft.com/office/drawing/2014/main" id="{DA2D464B-0F7D-49AD-BA0E-7713F5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EB18D3-5DF3-4851-8EF1-24AE5158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448A-2EFF-4448-92A0-A2A7B0B2C308}" type="slidenum">
              <a:rPr lang="en-US" smtClean="0"/>
              <a:t>‹#›</a:t>
            </a:fld>
            <a:endParaRPr lang="en-US" dirty="0"/>
          </a:p>
        </p:txBody>
      </p:sp>
    </p:spTree>
    <p:extLst>
      <p:ext uri="{BB962C8B-B14F-4D97-AF65-F5344CB8AC3E}">
        <p14:creationId xmlns:p14="http://schemas.microsoft.com/office/powerpoint/2010/main" val="14441933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2381540011"/>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2EC82-6BB3-493F-B2E4-7CDD6994C0A7}" type="datetimeFigureOut">
              <a:rPr lang="en-US" smtClean="0"/>
              <a:t>6/12/2024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275E-3340-4755-9ABD-115F011478DF}" type="slidenum">
              <a:rPr lang="en-US" smtClean="0"/>
              <a:t>‹#›</a:t>
            </a:fld>
            <a:endParaRPr lang="en-US" dirty="0"/>
          </a:p>
        </p:txBody>
      </p:sp>
    </p:spTree>
    <p:extLst>
      <p:ext uri="{BB962C8B-B14F-4D97-AF65-F5344CB8AC3E}">
        <p14:creationId xmlns:p14="http://schemas.microsoft.com/office/powerpoint/2010/main" val="400816755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399337074"/>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0.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cte.ed.gov/initiatives/octaes-programs-of-study-design-framework"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51.jpeg"/><Relationship Id="rId4" Type="http://schemas.openxmlformats.org/officeDocument/2006/relationships/hyperlink" Target="https://youtu.be/QdqSgGrRyKk"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learning.naf.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18.xml.rels><?xml version="1.0" encoding="UTF-8" standalone="yes"?>
<Relationships xmlns="http://schemas.openxmlformats.org/package/2006/relationships"><Relationship Id="rId8" Type="http://schemas.openxmlformats.org/officeDocument/2006/relationships/hyperlink" Target="https://www.knopro.org/" TargetMode="External"/><Relationship Id="rId3" Type="http://schemas.openxmlformats.org/officeDocument/2006/relationships/notesSlide" Target="../notesSlides/notesSlide18.xml"/><Relationship Id="rId7" Type="http://schemas.openxmlformats.org/officeDocument/2006/relationships/image" Target="../media/image72.png"/><Relationship Id="rId2" Type="http://schemas.openxmlformats.org/officeDocument/2006/relationships/slideLayout" Target="../slideLayouts/slideLayout46.xml"/><Relationship Id="rId1" Type="http://schemas.openxmlformats.org/officeDocument/2006/relationships/video" Target="https://www.youtube.com/embed/G95XeVBZnbo?feature=oembed" TargetMode="Externa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www.knopro.org/skillbuilde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jpeg"/><Relationship Id="rId18" Type="http://schemas.openxmlformats.org/officeDocument/2006/relationships/image" Target="../media/image90.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1.xml"/><Relationship Id="rId16" Type="http://schemas.openxmlformats.org/officeDocument/2006/relationships/image" Target="../media/image88.jpeg"/><Relationship Id="rId20" Type="http://schemas.openxmlformats.org/officeDocument/2006/relationships/image" Target="../media/image92.png"/><Relationship Id="rId1" Type="http://schemas.openxmlformats.org/officeDocument/2006/relationships/slideLayout" Target="../slideLayouts/slideLayout4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hyperlink" Target="https://assets.ctfassets.net/mb5xi7u8wemi/4aYObfsLlpnVbPrRtDhOA2/00e126d8823b9b51a964e6dcdc4fe9b2/Fast_Track_Application_Checklist.pdf"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hyperlink" Target="https://assets.ctfassets.net/mb5xi7u8wemi/3VSFCQz5IFil1UeSqv5Dd8/9a4c1bdcc358bfc4ba0adf472c14c034/ADT_Preparation_Guide.docx" TargetMode="External"/><Relationship Id="rId4" Type="http://schemas.openxmlformats.org/officeDocument/2006/relationships/hyperlink" Target="https://assets.ctfassets.net/mb5xi7u8wemi/4eJ231yC0K8nkV0YiKvUkJ/2fbbe041e8cb2cadc553650d429e6127/YOP_Roadmap.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hyperlink" Target="mailto:jgeisler@naf.org" TargetMode="External"/><Relationship Id="rId5" Type="http://schemas.openxmlformats.org/officeDocument/2006/relationships/hyperlink" Target="https://naf.org/our-academies/start-a-naf-academy/contact" TargetMode="External"/><Relationship Id="rId4" Type="http://schemas.openxmlformats.org/officeDocument/2006/relationships/hyperlink" Target="https://assets.ctfassets.net/mb5xi7u8wemi/2we59siumJYUeFRDelgNnM/5748ec6e94cf2f91a13771c38d4e932d/NAF_Interest_Survey.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WHqagBn1uMo?feature=oembed" TargetMode="External"/><Relationship Id="rId5" Type="http://schemas.openxmlformats.org/officeDocument/2006/relationships/image" Target="../media/image25.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hyperlink" Target="https://images.ctfassets.net/mb5xi7u8wemi/3TwMakDyZ6YufJfi0IpDV5/b835f566145f4830c9690058c960c055/Shaping_Our_Future_Workforce_-_English_-_Ed_and_Biz.jpg" TargetMode="External"/><Relationship Id="rId3" Type="http://schemas.openxmlformats.org/officeDocument/2006/relationships/notesSlide" Target="../notesSlides/notesSlide29.xml"/><Relationship Id="rId7" Type="http://schemas.openxmlformats.org/officeDocument/2006/relationships/hyperlink" Target="https://assets.ctfassets.net/mb5xi7u8wemi/74VroVNBzSV6T7VeOTSXzk/21b6f1a157641e0ddb69079f3533992a/About_NAF_-_for_Students.pdf" TargetMode="External"/><Relationship Id="rId2" Type="http://schemas.openxmlformats.org/officeDocument/2006/relationships/slideLayout" Target="../slideLayouts/slideLayout46.xml"/><Relationship Id="rId1" Type="http://schemas.openxmlformats.org/officeDocument/2006/relationships/video" Target="https://www.youtube.com/embed/UAisBfEkZuI?feature=oembed" TargetMode="External"/><Relationship Id="rId6" Type="http://schemas.openxmlformats.org/officeDocument/2006/relationships/hyperlink" Target="https://assets.ctfassets.net/mb5xi7u8wemi/3PUSGxPhuTu5p6wjDzBT60/7656317523b7636fdba591e37e2ed853/2024_National_Data_Sheet.pdf" TargetMode="External"/><Relationship Id="rId11" Type="http://schemas.openxmlformats.org/officeDocument/2006/relationships/image" Target="../media/image108.jpeg"/><Relationship Id="rId5" Type="http://schemas.openxmlformats.org/officeDocument/2006/relationships/hyperlink" Target="https://assets.ctfassets.net/mb5xi7u8wemi/50KiTsK0JL47n7FHlwev9w/083f34ca4e01e1dfcb6708171487a918/The_NAF_Difference.pdf" TargetMode="External"/><Relationship Id="rId10" Type="http://schemas.openxmlformats.org/officeDocument/2006/relationships/hyperlink" Target="https://assets.ctfassets.net/mb5xi7u8wemi/7B3NIMzyf3cCqQFtpKtQ5A/86da51938c99d6b7c606792cf1ff608c/Alumni_Benefits_Flyer.pdf" TargetMode="External"/><Relationship Id="rId4" Type="http://schemas.openxmlformats.org/officeDocument/2006/relationships/image" Target="../media/image107.jpeg"/><Relationship Id="rId9" Type="http://schemas.openxmlformats.org/officeDocument/2006/relationships/hyperlink" Target="https://assets.ctfassets.net/mb5xi7u8wemi/6UqX63Ph5FHyZoYRVoA0xR/a013fd7d44d4fa07e20bc43d2a3ae378/Work-Based_Learning_Standards.pdf"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6.xml"/><Relationship Id="rId1" Type="http://schemas.openxmlformats.org/officeDocument/2006/relationships/video" Target="https://www.youtube.com/embed/gwh0lR5F1l0?feature=oembed" TargetMode="External"/><Relationship Id="rId5" Type="http://schemas.openxmlformats.org/officeDocument/2006/relationships/hyperlink" Target="https://youtu.be/gwh0lR5F1l0" TargetMode="External"/><Relationship Id="rId4" Type="http://schemas.openxmlformats.org/officeDocument/2006/relationships/image" Target="../media/image109.jp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DF3916-9A56-AC7B-BEF1-08B2B38C23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2" b="21165"/>
          <a:stretch/>
        </p:blipFill>
        <p:spPr bwMode="auto">
          <a:xfrm>
            <a:off x="0" y="-205898"/>
            <a:ext cx="12192000" cy="70638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1FD793C-CA28-7F79-367B-936D6A40A89C}"/>
              </a:ext>
            </a:extLst>
          </p:cNvPr>
          <p:cNvSpPr txBox="1">
            <a:spLocks/>
          </p:cNvSpPr>
          <p:nvPr/>
        </p:nvSpPr>
        <p:spPr>
          <a:xfrm>
            <a:off x="753035" y="4465306"/>
            <a:ext cx="4202879" cy="2275552"/>
          </a:xfrm>
          <a:prstGeom prst="rect">
            <a:avLst/>
          </a:prstGeom>
          <a:solidFill>
            <a:srgbClr val="FCAF17"/>
          </a:solidFill>
        </p:spPr>
        <p:txBody>
          <a:bodyPr vert="horz" lIns="182880" tIns="182880" rIns="182880" bIns="1828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NAF, we believe every student deserves access to the support and resources needed to prepare for the future</a:t>
            </a:r>
            <a:r>
              <a:rPr kumimoji="0" lang="en-US" sz="24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400" b="1" i="0" u="none" strike="noStrike" kern="1200" cap="none" spc="0" normalizeH="0" baseline="0" noProof="0">
                <a:ln>
                  <a:noFill/>
                </a:ln>
                <a:solidFill>
                  <a:prstClr val="white"/>
                </a:solidFill>
                <a:effectLst/>
                <a:highlight>
                  <a:srgbClr val="32B04A"/>
                </a:highlight>
                <a:uLnTx/>
                <a:uFillTx/>
                <a:latin typeface="DINOT" panose="020B0504020101020102" pitchFamily="34" charset="0"/>
                <a:ea typeface="Tahoma" panose="020B0604030504040204" pitchFamily="34" charset="0"/>
                <a:cs typeface="DINOT" panose="020B0504020101020102" pitchFamily="34" charset="0"/>
              </a:rPr>
              <a:t>  </a:t>
            </a:r>
            <a:endParaRPr kumimoji="0" lang="en-US" sz="2400" b="1" i="0" u="none" strike="noStrike" kern="1200" cap="none" spc="0" normalizeH="0" baseline="0" noProof="0" dirty="0">
              <a:ln>
                <a:noFill/>
              </a:ln>
              <a:solidFill>
                <a:srgbClr val="006A4F"/>
              </a:solidFill>
              <a:effectLst/>
              <a:uLnTx/>
              <a:uFillTx/>
              <a:latin typeface="DINOT" panose="020B0504020101020102" pitchFamily="34" charset="0"/>
              <a:ea typeface="Tahoma" panose="020B0604030504040204" pitchFamily="34" charset="0"/>
              <a:cs typeface="DINOT" panose="020B0504020101020102" pitchFamily="34" charset="0"/>
            </a:endParaRPr>
          </a:p>
        </p:txBody>
      </p:sp>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506" y="0"/>
            <a:ext cx="2506742" cy="1148345"/>
          </a:xfrm>
          <a:prstGeom prst="rect">
            <a:avLst/>
          </a:prstGeom>
        </p:spPr>
      </p:pic>
      <p:sp>
        <p:nvSpPr>
          <p:cNvPr id="5" name="Slide Number Placeholder 13">
            <a:extLst>
              <a:ext uri="{FF2B5EF4-FFF2-40B4-BE49-F238E27FC236}">
                <a16:creationId xmlns:a16="http://schemas.microsoft.com/office/drawing/2014/main" id="{89C19EDE-6510-8F09-B25B-F590573B41BA}"/>
              </a:ext>
            </a:extLst>
          </p:cNvPr>
          <p:cNvSpPr>
            <a:spLocks noGrp="1"/>
          </p:cNvSpPr>
          <p:nvPr>
            <p:ph type="sldNum" sz="quarter" idx="12"/>
          </p:nvPr>
        </p:nvSpPr>
        <p:spPr>
          <a:xfrm>
            <a:off x="920234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schemeClr val="tx1"/>
                </a:solidFill>
                <a:effectLst/>
                <a:uLnTx/>
                <a:uFillTx/>
                <a:latin typeface="DINOT" panose="020B0504020101020102" pitchFamily="34" charset="0"/>
                <a:cs typeface="DINOT" panose="020B0504020101020102"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chemeClr val="tx1"/>
              </a:solidFill>
              <a:effectLst/>
              <a:uLnTx/>
              <a:uFillTx/>
              <a:latin typeface="DINOT" panose="020B0504020101020102" pitchFamily="34" charset="0"/>
              <a:cs typeface="DINOT" panose="020B0504020101020102" pitchFamily="34" charset="0"/>
            </a:endParaRPr>
          </a:p>
        </p:txBody>
      </p:sp>
      <p:sp>
        <p:nvSpPr>
          <p:cNvPr id="6" name="Slide Number Placeholder 4">
            <a:extLst>
              <a:ext uri="{FF2B5EF4-FFF2-40B4-BE49-F238E27FC236}">
                <a16:creationId xmlns:a16="http://schemas.microsoft.com/office/drawing/2014/main" id="{8CA8F6DF-766E-B9C4-A30D-9D4B0A63C47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179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1" r="2871"/>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823825" y="2476882"/>
            <a:ext cx="5368175" cy="3631763"/>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within and enhance existing high school systems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 choice enrollment with strategic marketing and recruitment plans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Enrolls at least 20 students per grade level</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structure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Collaborative design bringing together academy, business, and community leaders</a:t>
            </a:r>
          </a:p>
        </p:txBody>
      </p:sp>
      <p:grpSp>
        <p:nvGrpSpPr>
          <p:cNvPr id="19" name="Group 18">
            <a:extLst>
              <a:ext uri="{FF2B5EF4-FFF2-40B4-BE49-F238E27FC236}">
                <a16:creationId xmlns:a16="http://schemas.microsoft.com/office/drawing/2014/main" id="{9D02203D-FA28-F633-AFBA-0D7705C21D54}"/>
              </a:ext>
            </a:extLst>
          </p:cNvPr>
          <p:cNvGrpSpPr/>
          <p:nvPr/>
        </p:nvGrpSpPr>
        <p:grpSpPr>
          <a:xfrm>
            <a:off x="154613" y="37039"/>
            <a:ext cx="7308369" cy="1586421"/>
            <a:chOff x="154613" y="37039"/>
            <a:chExt cx="7308369" cy="158642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30836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Development &amp;</a:t>
              </a:r>
            </a:p>
          </p:txBody>
        </p:sp>
        <p:sp>
          <p:nvSpPr>
            <p:cNvPr id="18" name="Title 1">
              <a:extLst>
                <a:ext uri="{FF2B5EF4-FFF2-40B4-BE49-F238E27FC236}">
                  <a16:creationId xmlns:a16="http://schemas.microsoft.com/office/drawing/2014/main" id="{526E976E-E9E8-390E-C01C-67F80B9A84BB}"/>
                </a:ext>
              </a:extLst>
            </p:cNvPr>
            <p:cNvSpPr txBox="1">
              <a:spLocks/>
            </p:cNvSpPr>
            <p:nvPr/>
          </p:nvSpPr>
          <p:spPr>
            <a:xfrm>
              <a:off x="154614" y="562209"/>
              <a:ext cx="30596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Structure</a:t>
              </a:r>
            </a:p>
          </p:txBody>
        </p:sp>
      </p:grpSp>
      <p:sp>
        <p:nvSpPr>
          <p:cNvPr id="3" name="Rectangle 2">
            <a:extLst>
              <a:ext uri="{FF2B5EF4-FFF2-40B4-BE49-F238E27FC236}">
                <a16:creationId xmlns:a16="http://schemas.microsoft.com/office/drawing/2014/main" id="{B6B25C49-A73B-731E-D9B8-5C04D3A83BD8}"/>
              </a:ext>
            </a:extLst>
          </p:cNvPr>
          <p:cNvSpPr/>
          <p:nvPr/>
        </p:nvSpPr>
        <p:spPr>
          <a:xfrm>
            <a:off x="6669211" y="1092834"/>
            <a:ext cx="536817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Academy development and structure is crucial</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successful implementation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a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NAF career academy. </a:t>
            </a:r>
          </a:p>
        </p:txBody>
      </p:sp>
      <p:sp>
        <p:nvSpPr>
          <p:cNvPr id="4" name="Slide Number Placeholder 4">
            <a:extLst>
              <a:ext uri="{FF2B5EF4-FFF2-40B4-BE49-F238E27FC236}">
                <a16:creationId xmlns:a16="http://schemas.microsoft.com/office/drawing/2014/main" id="{59F25376-EF73-3AB4-B5E9-11E96CD1698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10</a:t>
            </a:fld>
            <a:endParaRPr lang="en-US" dirty="0">
              <a:solidFill>
                <a:prstClr val="black">
                  <a:tint val="75000"/>
                </a:prstClr>
              </a:solidFill>
              <a:latin typeface="DINOT"/>
            </a:endParaRPr>
          </a:p>
        </p:txBody>
      </p:sp>
    </p:spTree>
    <p:extLst>
      <p:ext uri="{BB962C8B-B14F-4D97-AF65-F5344CB8AC3E}">
        <p14:creationId xmlns:p14="http://schemas.microsoft.com/office/powerpoint/2010/main" val="174584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Advisory Board</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3052" r="305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36413" y="2633373"/>
            <a:ext cx="5255587" cy="2954655"/>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10-20 members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 from the business community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4,000 members nation-wide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work-based learning activities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Inform curricula</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Community advocates for the academy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and solicit financial support</a:t>
            </a:r>
          </a:p>
        </p:txBody>
      </p:sp>
      <p:sp>
        <p:nvSpPr>
          <p:cNvPr id="4" name="TextBox 3">
            <a:extLst>
              <a:ext uri="{FF2B5EF4-FFF2-40B4-BE49-F238E27FC236}">
                <a16:creationId xmlns:a16="http://schemas.microsoft.com/office/drawing/2014/main" id="{82C383A3-F4F0-3B2E-3C5B-9745AE2DE6BB}"/>
              </a:ext>
            </a:extLst>
          </p:cNvPr>
          <p:cNvSpPr txBox="1"/>
          <p:nvPr/>
        </p:nvSpPr>
        <p:spPr>
          <a:xfrm>
            <a:off x="6881316" y="1053908"/>
            <a:ext cx="5156071" cy="1092607"/>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Advisory boards and their members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provide an essential bridge</a:t>
            </a:r>
            <a:r>
              <a:rPr kumimoji="0" lang="en-US" sz="22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between the classroom and the workplace.</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6BC28E02-9B85-265D-D558-4C7B4C4C9B8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11</a:t>
            </a:fld>
            <a:endParaRPr lang="en-US" dirty="0">
              <a:solidFill>
                <a:prstClr val="black">
                  <a:tint val="75000"/>
                </a:prstClr>
              </a:solidFill>
              <a:latin typeface="DINOT"/>
            </a:endParaRPr>
          </a:p>
        </p:txBody>
      </p:sp>
    </p:spTree>
    <p:extLst>
      <p:ext uri="{BB962C8B-B14F-4D97-AF65-F5344CB8AC3E}">
        <p14:creationId xmlns:p14="http://schemas.microsoft.com/office/powerpoint/2010/main" val="27487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Curriculum &amp; Instruction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E81BAE-74C6-4C72-AD1E-E266F7FF90E3}"/>
              </a:ext>
            </a:extLst>
          </p:cNvPr>
          <p:cNvSpPr txBox="1"/>
          <p:nvPr/>
        </p:nvSpPr>
        <p:spPr>
          <a:xfrm>
            <a:off x="8075480" y="3668655"/>
            <a:ext cx="2681626" cy="1659596"/>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Career-themed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Industry Validated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STEM Infused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Project-based</a:t>
            </a:r>
          </a:p>
        </p:txBody>
      </p:sp>
      <p:sp>
        <p:nvSpPr>
          <p:cNvPr id="7" name="TextBox 6">
            <a:extLst>
              <a:ext uri="{FF2B5EF4-FFF2-40B4-BE49-F238E27FC236}">
                <a16:creationId xmlns:a16="http://schemas.microsoft.com/office/drawing/2014/main" id="{FC48AE76-4277-5E97-8AC7-094B005E35F8}"/>
              </a:ext>
            </a:extLst>
          </p:cNvPr>
          <p:cNvSpPr txBox="1"/>
          <p:nvPr/>
        </p:nvSpPr>
        <p:spPr>
          <a:xfrm>
            <a:off x="6792825" y="919598"/>
            <a:ext cx="52555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provides and curates rigorous, career-themed curricula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authentic, career-connected projects</a:t>
            </a:r>
            <a:r>
              <a:rPr kumimoji="0" lang="en-US" sz="2000" b="0" i="0" u="none" strike="noStrike" kern="1200" cap="none" spc="0" normalizeH="0" baseline="0" noProof="0" dirty="0">
                <a:ln>
                  <a:noFill/>
                </a:ln>
                <a:solidFill>
                  <a:srgbClr val="02207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incorporate current industry standards and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also partners with organizations that provide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free content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and/or industry certifications!  </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70C959EF-3C9D-4538-12F2-20A07DCEF884}"/>
              </a:ext>
            </a:extLst>
          </p:cNvPr>
          <p:cNvGrpSpPr>
            <a:grpSpLocks noChangeAspect="1"/>
          </p:cNvGrpSpPr>
          <p:nvPr/>
        </p:nvGrpSpPr>
        <p:grpSpPr>
          <a:xfrm>
            <a:off x="7100440" y="5687003"/>
            <a:ext cx="4631705" cy="1049006"/>
            <a:chOff x="4977287" y="4695230"/>
            <a:chExt cx="6738070" cy="1526060"/>
          </a:xfrm>
        </p:grpSpPr>
        <p:pic>
          <p:nvPicPr>
            <p:cNvPr id="8" name="Picture 7">
              <a:extLst>
                <a:ext uri="{FF2B5EF4-FFF2-40B4-BE49-F238E27FC236}">
                  <a16:creationId xmlns:a16="http://schemas.microsoft.com/office/drawing/2014/main" id="{5BC1102F-704B-2C7C-12EA-EA383F6AA12D}"/>
                </a:ext>
              </a:extLst>
            </p:cNvPr>
            <p:cNvPicPr>
              <a:picLocks noChangeAspect="1"/>
            </p:cNvPicPr>
            <p:nvPr/>
          </p:nvPicPr>
          <p:blipFill>
            <a:blip r:embed="rId4"/>
            <a:stretch>
              <a:fillRect/>
            </a:stretch>
          </p:blipFill>
          <p:spPr>
            <a:xfrm>
              <a:off x="5138632" y="5256065"/>
              <a:ext cx="956240" cy="957675"/>
            </a:xfrm>
            <a:prstGeom prst="rect">
              <a:avLst/>
            </a:prstGeom>
          </p:spPr>
        </p:pic>
        <p:pic>
          <p:nvPicPr>
            <p:cNvPr id="9" name="Picture 8">
              <a:extLst>
                <a:ext uri="{FF2B5EF4-FFF2-40B4-BE49-F238E27FC236}">
                  <a16:creationId xmlns:a16="http://schemas.microsoft.com/office/drawing/2014/main" id="{4BF810A9-3CB3-2266-C513-39B7C8526F91}"/>
                </a:ext>
              </a:extLst>
            </p:cNvPr>
            <p:cNvPicPr>
              <a:picLocks noChangeAspect="1"/>
            </p:cNvPicPr>
            <p:nvPr/>
          </p:nvPicPr>
          <p:blipFill>
            <a:blip r:embed="rId5"/>
            <a:stretch>
              <a:fillRect/>
            </a:stretch>
          </p:blipFill>
          <p:spPr>
            <a:xfrm>
              <a:off x="7885921" y="5253620"/>
              <a:ext cx="965887" cy="960120"/>
            </a:xfrm>
            <a:prstGeom prst="rect">
              <a:avLst/>
            </a:prstGeom>
          </p:spPr>
        </p:pic>
        <p:pic>
          <p:nvPicPr>
            <p:cNvPr id="10" name="Picture 9">
              <a:extLst>
                <a:ext uri="{FF2B5EF4-FFF2-40B4-BE49-F238E27FC236}">
                  <a16:creationId xmlns:a16="http://schemas.microsoft.com/office/drawing/2014/main" id="{7100605E-1B20-3CD1-01EB-14143DEB99E7}"/>
                </a:ext>
              </a:extLst>
            </p:cNvPr>
            <p:cNvPicPr>
              <a:picLocks noChangeAspect="1"/>
            </p:cNvPicPr>
            <p:nvPr/>
          </p:nvPicPr>
          <p:blipFill>
            <a:blip r:embed="rId6"/>
            <a:stretch>
              <a:fillRect/>
            </a:stretch>
          </p:blipFill>
          <p:spPr>
            <a:xfrm>
              <a:off x="10638533" y="5253620"/>
              <a:ext cx="957250" cy="960120"/>
            </a:xfrm>
            <a:prstGeom prst="rect">
              <a:avLst/>
            </a:prstGeom>
          </p:spPr>
        </p:pic>
        <p:pic>
          <p:nvPicPr>
            <p:cNvPr id="11" name="Picture 10">
              <a:extLst>
                <a:ext uri="{FF2B5EF4-FFF2-40B4-BE49-F238E27FC236}">
                  <a16:creationId xmlns:a16="http://schemas.microsoft.com/office/drawing/2014/main" id="{D5DC6090-DCED-0089-3970-AFC4C7380429}"/>
                </a:ext>
              </a:extLst>
            </p:cNvPr>
            <p:cNvPicPr>
              <a:picLocks noChangeAspect="1"/>
            </p:cNvPicPr>
            <p:nvPr/>
          </p:nvPicPr>
          <p:blipFill>
            <a:blip r:embed="rId7"/>
            <a:stretch>
              <a:fillRect/>
            </a:stretch>
          </p:blipFill>
          <p:spPr>
            <a:xfrm>
              <a:off x="6508174" y="5253620"/>
              <a:ext cx="964444" cy="960120"/>
            </a:xfrm>
            <a:prstGeom prst="rect">
              <a:avLst/>
            </a:prstGeom>
          </p:spPr>
        </p:pic>
        <p:pic>
          <p:nvPicPr>
            <p:cNvPr id="12" name="Picture 11">
              <a:extLst>
                <a:ext uri="{FF2B5EF4-FFF2-40B4-BE49-F238E27FC236}">
                  <a16:creationId xmlns:a16="http://schemas.microsoft.com/office/drawing/2014/main" id="{C2AA69F7-0DB0-B3B7-6DB9-768EB424F135}"/>
                </a:ext>
              </a:extLst>
            </p:cNvPr>
            <p:cNvPicPr>
              <a:picLocks noChangeAspect="1"/>
            </p:cNvPicPr>
            <p:nvPr/>
          </p:nvPicPr>
          <p:blipFill>
            <a:blip r:embed="rId8"/>
            <a:stretch>
              <a:fillRect/>
            </a:stretch>
          </p:blipFill>
          <p:spPr>
            <a:xfrm>
              <a:off x="9265111" y="5261170"/>
              <a:ext cx="960120" cy="960120"/>
            </a:xfrm>
            <a:prstGeom prst="rect">
              <a:avLst/>
            </a:prstGeom>
          </p:spPr>
        </p:pic>
        <p:sp>
          <p:nvSpPr>
            <p:cNvPr id="13" name="Rectangle 12">
              <a:extLst>
                <a:ext uri="{FF2B5EF4-FFF2-40B4-BE49-F238E27FC236}">
                  <a16:creationId xmlns:a16="http://schemas.microsoft.com/office/drawing/2014/main" id="{A7EA0271-20B3-F16C-F7BA-E7BE5B1C2673}"/>
                </a:ext>
              </a:extLst>
            </p:cNvPr>
            <p:cNvSpPr/>
            <p:nvPr/>
          </p:nvSpPr>
          <p:spPr>
            <a:xfrm>
              <a:off x="4977287" y="4914602"/>
              <a:ext cx="1278926" cy="3581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4" name="Rectangle 13">
              <a:extLst>
                <a:ext uri="{FF2B5EF4-FFF2-40B4-BE49-F238E27FC236}">
                  <a16:creationId xmlns:a16="http://schemas.microsoft.com/office/drawing/2014/main" id="{B08661E5-A059-6EAC-FD72-C8D5DC61E49B}"/>
                </a:ext>
              </a:extLst>
            </p:cNvPr>
            <p:cNvSpPr/>
            <p:nvPr/>
          </p:nvSpPr>
          <p:spPr>
            <a:xfrm>
              <a:off x="6508173" y="4914602"/>
              <a:ext cx="919276" cy="3581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5" name="Rectangle 14">
              <a:extLst>
                <a:ext uri="{FF2B5EF4-FFF2-40B4-BE49-F238E27FC236}">
                  <a16:creationId xmlns:a16="http://schemas.microsoft.com/office/drawing/2014/main" id="{0884846A-32D1-9E91-F897-7AB207F5723D}"/>
                </a:ext>
              </a:extLst>
            </p:cNvPr>
            <p:cNvSpPr/>
            <p:nvPr/>
          </p:nvSpPr>
          <p:spPr>
            <a:xfrm>
              <a:off x="7761185" y="4701254"/>
              <a:ext cx="1144511"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6" name="Rectangle 15">
              <a:extLst>
                <a:ext uri="{FF2B5EF4-FFF2-40B4-BE49-F238E27FC236}">
                  <a16:creationId xmlns:a16="http://schemas.microsoft.com/office/drawing/2014/main" id="{B8914566-F0FD-591D-E236-33E1AF9CF0B0}"/>
                </a:ext>
              </a:extLst>
            </p:cNvPr>
            <p:cNvSpPr/>
            <p:nvPr/>
          </p:nvSpPr>
          <p:spPr>
            <a:xfrm>
              <a:off x="9055168" y="4695230"/>
              <a:ext cx="1462176"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17" name="Rectangle 16">
              <a:extLst>
                <a:ext uri="{FF2B5EF4-FFF2-40B4-BE49-F238E27FC236}">
                  <a16:creationId xmlns:a16="http://schemas.microsoft.com/office/drawing/2014/main" id="{C82A233D-28A6-E262-0807-337AF0AA1043}"/>
                </a:ext>
              </a:extLst>
            </p:cNvPr>
            <p:cNvSpPr/>
            <p:nvPr/>
          </p:nvSpPr>
          <p:spPr>
            <a:xfrm>
              <a:off x="10478928" y="4701254"/>
              <a:ext cx="1236429" cy="58206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grpSp>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12</a:t>
            </a:fld>
            <a:endParaRPr lang="en-US" dirty="0">
              <a:solidFill>
                <a:prstClr val="black">
                  <a:tint val="75000"/>
                </a:prstClr>
              </a:solidFill>
              <a:latin typeface="DINOT"/>
            </a:endParaRPr>
          </a:p>
        </p:txBody>
      </p:sp>
    </p:spTree>
    <p:extLst>
      <p:ext uri="{BB962C8B-B14F-4D97-AF65-F5344CB8AC3E}">
        <p14:creationId xmlns:p14="http://schemas.microsoft.com/office/powerpoint/2010/main" val="152051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941262" cy="1061251"/>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307777"/>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State-Approved Pathway Courses</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53129BFA-B0AA-AF83-AD19-0268DA637B0C}"/>
              </a:ext>
            </a:extLst>
          </p:cNvPr>
          <p:cNvSpPr txBox="1"/>
          <p:nvPr/>
        </p:nvSpPr>
        <p:spPr>
          <a:xfrm>
            <a:off x="253176" y="4114125"/>
            <a:ext cx="5800725" cy="2618666"/>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Agriculture, Food &amp; Natural Resources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Architecture &amp; Construction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Arts, Audio/Video Technology &amp; Communications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Business, Management &amp;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Education &amp; Training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Finance</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Government &amp; Public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Health Science</a:t>
            </a:r>
          </a:p>
        </p:txBody>
      </p:sp>
      <p:sp>
        <p:nvSpPr>
          <p:cNvPr id="12" name="TextBox 11">
            <a:extLst>
              <a:ext uri="{FF2B5EF4-FFF2-40B4-BE49-F238E27FC236}">
                <a16:creationId xmlns:a16="http://schemas.microsoft.com/office/drawing/2014/main" id="{BABA030C-32B2-375F-E070-4CFDE07BE0CB}"/>
              </a:ext>
            </a:extLst>
          </p:cNvPr>
          <p:cNvSpPr txBox="1"/>
          <p:nvPr/>
        </p:nvSpPr>
        <p:spPr>
          <a:xfrm>
            <a:off x="4434714" y="2837444"/>
            <a:ext cx="7632799" cy="630942"/>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U. S. Department of Education’s Office of Career, Technical, and Adult Education (OCTAE)</a:t>
            </a:r>
            <a:br>
              <a:rPr kumimoji="0" lang="en-US" sz="14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r>
              <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framework</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consists of 16 career clusters representing 79 career pathways.</a:t>
            </a:r>
          </a:p>
          <a:p>
            <a:pPr marL="628650" lvl="1" indent="-171450" fontAlgn="base">
              <a:buFont typeface="Arial" panose="020B0604020202020204" pitchFamily="34" charset="0"/>
              <a:buChar cha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Dr. Amy Loyd, Assistant Secretary of Education, OCTAE on the </a:t>
            </a:r>
            <a:r>
              <a:rPr lang="en-US" sz="1100" dirty="0">
                <a:solidFill>
                  <a:srgbClr val="32B04A"/>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Power of NAF</a:t>
            </a:r>
            <a:endPar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733035" y="3544027"/>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504687" y="3550925"/>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A7C46FF-C3F4-DECB-9B49-27455719B435}"/>
              </a:ext>
            </a:extLst>
          </p:cNvPr>
          <p:cNvSpPr txBox="1"/>
          <p:nvPr/>
        </p:nvSpPr>
        <p:spPr>
          <a:xfrm>
            <a:off x="6266788" y="4114125"/>
            <a:ext cx="5800725" cy="2619371"/>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Hospitality &amp; Tourism</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Human Services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Information Technology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Law, Public Safety, Corrections &amp; Security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Manufacturing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Marketing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Science, Technology, Engineering &amp; Mathematics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Transportation, Distribution &amp; Logistics</a:t>
            </a:r>
          </a:p>
        </p:txBody>
      </p:sp>
      <p:sp>
        <p:nvSpPr>
          <p:cNvPr id="11" name="TextBox 10">
            <a:extLst>
              <a:ext uri="{FF2B5EF4-FFF2-40B4-BE49-F238E27FC236}">
                <a16:creationId xmlns:a16="http://schemas.microsoft.com/office/drawing/2014/main" id="{FB0D2B00-97B0-61C6-9A49-88F66510DE63}"/>
              </a:ext>
            </a:extLst>
          </p:cNvPr>
          <p:cNvSpPr txBox="1"/>
          <p:nvPr/>
        </p:nvSpPr>
        <p:spPr>
          <a:xfrm>
            <a:off x="4207267" y="1355902"/>
            <a:ext cx="79847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addition to NAF’s five core career themes, academy offerings have expanded to include the 16 career clusters and associated pathways outlined by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US Department of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well as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State-Approved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career pathway courses.</a:t>
            </a:r>
          </a:p>
        </p:txBody>
      </p:sp>
      <p:pic>
        <p:nvPicPr>
          <p:cNvPr id="4" name="Picture 3">
            <a:extLst>
              <a:ext uri="{FF2B5EF4-FFF2-40B4-BE49-F238E27FC236}">
                <a16:creationId xmlns:a16="http://schemas.microsoft.com/office/drawing/2014/main" id="{F08B279F-CD12-201A-483A-42C6B37F28AB}"/>
              </a:ext>
            </a:extLst>
          </p:cNvPr>
          <p:cNvPicPr>
            <a:picLocks noChangeAspect="1"/>
          </p:cNvPicPr>
          <p:nvPr/>
        </p:nvPicPr>
        <p:blipFill>
          <a:blip r:embed="rId5">
            <a:extLst>
              <a:ext uri="{28A0092B-C50C-407E-A947-70E740481C1C}">
                <a14:useLocalDpi xmlns:a14="http://schemas.microsoft.com/office/drawing/2010/main" val="0"/>
              </a:ext>
            </a:extLst>
          </a:blip>
          <a:srcRect l="2884" r="2884"/>
          <a:stretch/>
        </p:blipFill>
        <p:spPr>
          <a:xfrm>
            <a:off x="629338" y="1475603"/>
            <a:ext cx="3102780" cy="2194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4">
            <a:extLst>
              <a:ext uri="{FF2B5EF4-FFF2-40B4-BE49-F238E27FC236}">
                <a16:creationId xmlns:a16="http://schemas.microsoft.com/office/drawing/2014/main" id="{5F48F456-9274-D282-1110-06F92896CDA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13</a:t>
            </a:fld>
            <a:endParaRPr lang="en-US" dirty="0">
              <a:solidFill>
                <a:prstClr val="black">
                  <a:tint val="75000"/>
                </a:prstClr>
              </a:solidFill>
              <a:latin typeface="DINOT"/>
            </a:endParaRPr>
          </a:p>
        </p:txBody>
      </p:sp>
    </p:spTree>
    <p:extLst>
      <p:ext uri="{BB962C8B-B14F-4D97-AF65-F5344CB8AC3E}">
        <p14:creationId xmlns:p14="http://schemas.microsoft.com/office/powerpoint/2010/main" val="2740812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774247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is a NAF Expedition?</a:t>
            </a:r>
          </a:p>
        </p:txBody>
      </p:sp>
      <p:sp>
        <p:nvSpPr>
          <p:cNvPr id="19" name="Google Shape;97;p17">
            <a:extLst>
              <a:ext uri="{FF2B5EF4-FFF2-40B4-BE49-F238E27FC236}">
                <a16:creationId xmlns:a16="http://schemas.microsoft.com/office/drawing/2014/main" id="{CABC6CE9-748D-DB47-CF10-DF95E8194AD9}"/>
              </a:ext>
            </a:extLst>
          </p:cNvPr>
          <p:cNvSpPr txBox="1"/>
          <p:nvPr/>
        </p:nvSpPr>
        <p:spPr>
          <a:xfrm>
            <a:off x="2754077" y="1693308"/>
            <a:ext cx="8522345" cy="831007"/>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It’s a</a:t>
            </a:r>
            <a:r>
              <a:rPr kumimoji="0" lang="en" sz="24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learner-centered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and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career-connected authentic project learning experience</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that’s intended to:</a:t>
            </a:r>
            <a:endParaRPr kumimoji="0"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4" name="Picture 23">
            <a:extLst>
              <a:ext uri="{FF2B5EF4-FFF2-40B4-BE49-F238E27FC236}">
                <a16:creationId xmlns:a16="http://schemas.microsoft.com/office/drawing/2014/main" id="{BF4F6BD0-3416-76B9-AC02-A1958C6BBF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912" y="922186"/>
            <a:ext cx="1603392" cy="771122"/>
          </a:xfrm>
          <a:prstGeom prst="rect">
            <a:avLst/>
          </a:prstGeom>
        </p:spPr>
      </p:pic>
      <p:sp>
        <p:nvSpPr>
          <p:cNvPr id="26" name="TextBox 25">
            <a:extLst>
              <a:ext uri="{FF2B5EF4-FFF2-40B4-BE49-F238E27FC236}">
                <a16:creationId xmlns:a16="http://schemas.microsoft.com/office/drawing/2014/main" id="{4D816E67-810F-9039-218C-7C80FD15A1C3}"/>
              </a:ext>
            </a:extLst>
          </p:cNvPr>
          <p:cNvSpPr txBox="1"/>
          <p:nvPr/>
        </p:nvSpPr>
        <p:spPr>
          <a:xfrm>
            <a:off x="9053330" y="805902"/>
            <a:ext cx="291875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497D"/>
                </a:solidFill>
                <a:effectLst/>
                <a:uLnTx/>
                <a:uFillTx/>
                <a:latin typeface="Barlow Medium"/>
                <a:ea typeface="+mn-ea"/>
                <a:cs typeface="+mn-cs"/>
              </a:rPr>
              <a:t>See all our Expeditions on </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2B04A"/>
                </a:solidFill>
                <a:effectLst/>
                <a:uLnTx/>
                <a:uFillTx/>
                <a:latin typeface="Barlow"/>
                <a:ea typeface="+mn-ea"/>
                <a:cs typeface="+mn-cs"/>
                <a:hlinkClick r:id="rId4">
                  <a:extLst>
                    <a:ext uri="{A12FA001-AC4F-418D-AE19-62706E023703}">
                      <ahyp:hlinkClr xmlns:ahyp="http://schemas.microsoft.com/office/drawing/2018/hyperlinkcolor" val="tx"/>
                    </a:ext>
                  </a:extLst>
                </a:hlinkClick>
              </a:rPr>
              <a:t>LEARNING.NAF.ORG</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p:txBody>
      </p:sp>
      <p:sp>
        <p:nvSpPr>
          <p:cNvPr id="3" name="Slide Number Placeholder 4">
            <a:extLst>
              <a:ext uri="{FF2B5EF4-FFF2-40B4-BE49-F238E27FC236}">
                <a16:creationId xmlns:a16="http://schemas.microsoft.com/office/drawing/2014/main" id="{24ECEF96-7F6A-9E3E-6787-CB79AA3D4BB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13" name="Group 12">
            <a:extLst>
              <a:ext uri="{FF2B5EF4-FFF2-40B4-BE49-F238E27FC236}">
                <a16:creationId xmlns:a16="http://schemas.microsoft.com/office/drawing/2014/main" id="{62548150-011F-8D1B-B6E6-CBB84FFFDB65}"/>
              </a:ext>
            </a:extLst>
          </p:cNvPr>
          <p:cNvGrpSpPr/>
          <p:nvPr/>
        </p:nvGrpSpPr>
        <p:grpSpPr>
          <a:xfrm>
            <a:off x="1155494" y="2826946"/>
            <a:ext cx="10234908" cy="2044042"/>
            <a:chOff x="1165326" y="2567277"/>
            <a:chExt cx="10234908" cy="2044042"/>
          </a:xfrm>
        </p:grpSpPr>
        <p:pic>
          <p:nvPicPr>
            <p:cNvPr id="20" name="Google Shape;98;p17" descr="Graphical user interface&#10;&#10;Description automatically generated">
              <a:extLst>
                <a:ext uri="{FF2B5EF4-FFF2-40B4-BE49-F238E27FC236}">
                  <a16:creationId xmlns:a16="http://schemas.microsoft.com/office/drawing/2014/main" id="{F2CF5EC8-2417-429D-3BFA-879F1E1ACDB9}"/>
                </a:ext>
              </a:extLst>
            </p:cNvPr>
            <p:cNvPicPr preferRelativeResize="0">
              <a:picLocks noChangeAspect="1"/>
            </p:cNvPicPr>
            <p:nvPr/>
          </p:nvPicPr>
          <p:blipFill rotWithShape="1">
            <a:blip r:embed="rId5">
              <a:alphaModFix/>
            </a:blip>
            <a:srcRect l="24405" t="28384" r="64600" b="50507"/>
            <a:stretch/>
          </p:blipFill>
          <p:spPr>
            <a:xfrm>
              <a:off x="6189513" y="2567277"/>
              <a:ext cx="923648" cy="1005840"/>
            </a:xfrm>
            <a:prstGeom prst="rect">
              <a:avLst/>
            </a:prstGeom>
            <a:noFill/>
            <a:ln>
              <a:noFill/>
            </a:ln>
          </p:spPr>
        </p:pic>
        <p:pic>
          <p:nvPicPr>
            <p:cNvPr id="21" name="Google Shape;99;p17" descr="Graphical user interface&#10;&#10;Description automatically generated">
              <a:extLst>
                <a:ext uri="{FF2B5EF4-FFF2-40B4-BE49-F238E27FC236}">
                  <a16:creationId xmlns:a16="http://schemas.microsoft.com/office/drawing/2014/main" id="{80A2AC8A-143F-DC80-BD2A-42925BE3045F}"/>
                </a:ext>
              </a:extLst>
            </p:cNvPr>
            <p:cNvPicPr preferRelativeResize="0">
              <a:picLocks noChangeAspect="1"/>
            </p:cNvPicPr>
            <p:nvPr/>
          </p:nvPicPr>
          <p:blipFill rotWithShape="1">
            <a:blip r:embed="rId5">
              <a:alphaModFix/>
            </a:blip>
            <a:srcRect l="24057" t="61908" r="65184" b="16984"/>
            <a:stretch/>
          </p:blipFill>
          <p:spPr>
            <a:xfrm>
              <a:off x="6146262" y="3601908"/>
              <a:ext cx="903819" cy="1005840"/>
            </a:xfrm>
            <a:prstGeom prst="rect">
              <a:avLst/>
            </a:prstGeom>
            <a:noFill/>
            <a:ln>
              <a:noFill/>
            </a:ln>
          </p:spPr>
        </p:pic>
        <p:sp>
          <p:nvSpPr>
            <p:cNvPr id="22" name="Google Shape;100;p17">
              <a:extLst>
                <a:ext uri="{FF2B5EF4-FFF2-40B4-BE49-F238E27FC236}">
                  <a16:creationId xmlns:a16="http://schemas.microsoft.com/office/drawing/2014/main" id="{4B62497A-F630-0470-D465-2F977940BFD6}"/>
                </a:ext>
              </a:extLst>
            </p:cNvPr>
            <p:cNvSpPr txBox="1">
              <a:spLocks noChangeAspect="1"/>
            </p:cNvSpPr>
            <p:nvPr/>
          </p:nvSpPr>
          <p:spPr>
            <a:xfrm>
              <a:off x="7113161" y="2901144"/>
              <a:ext cx="4163261"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Energizes Learners To Explore Careers</a:t>
              </a:r>
            </a:p>
          </p:txBody>
        </p:sp>
        <p:sp>
          <p:nvSpPr>
            <p:cNvPr id="23" name="Google Shape;101;p17">
              <a:extLst>
                <a:ext uri="{FF2B5EF4-FFF2-40B4-BE49-F238E27FC236}">
                  <a16:creationId xmlns:a16="http://schemas.microsoft.com/office/drawing/2014/main" id="{A268348E-561E-76B4-D990-03E62E3D5B97}"/>
                </a:ext>
              </a:extLst>
            </p:cNvPr>
            <p:cNvSpPr txBox="1">
              <a:spLocks noChangeAspect="1"/>
            </p:cNvSpPr>
            <p:nvPr/>
          </p:nvSpPr>
          <p:spPr>
            <a:xfrm>
              <a:off x="7113161" y="3865504"/>
              <a:ext cx="42870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Inspires Imagination &amp; Innovation</a:t>
              </a:r>
            </a:p>
          </p:txBody>
        </p:sp>
        <p:pic>
          <p:nvPicPr>
            <p:cNvPr id="4" name="Google Shape;98;p17">
              <a:extLst>
                <a:ext uri="{FF2B5EF4-FFF2-40B4-BE49-F238E27FC236}">
                  <a16:creationId xmlns:a16="http://schemas.microsoft.com/office/drawing/2014/main" id="{6F0CFFED-EE58-BE12-7740-C09E2B422DF0}"/>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l="4460" r="4460"/>
            <a:stretch/>
          </p:blipFill>
          <p:spPr>
            <a:xfrm>
              <a:off x="1170197" y="2649645"/>
              <a:ext cx="923648" cy="1005840"/>
            </a:xfrm>
            <a:prstGeom prst="rect">
              <a:avLst/>
            </a:prstGeom>
            <a:noFill/>
            <a:ln>
              <a:noFill/>
            </a:ln>
          </p:spPr>
        </p:pic>
        <p:sp>
          <p:nvSpPr>
            <p:cNvPr id="6" name="Google Shape;100;p17">
              <a:extLst>
                <a:ext uri="{FF2B5EF4-FFF2-40B4-BE49-F238E27FC236}">
                  <a16:creationId xmlns:a16="http://schemas.microsoft.com/office/drawing/2014/main" id="{A2790966-907C-B7A2-91C5-7768EEE7C198}"/>
                </a:ext>
              </a:extLst>
            </p:cNvPr>
            <p:cNvSpPr txBox="1">
              <a:spLocks noChangeAspect="1"/>
            </p:cNvSpPr>
            <p:nvPr/>
          </p:nvSpPr>
          <p:spPr>
            <a:xfrm>
              <a:off x="2183738" y="2901144"/>
              <a:ext cx="3528727"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Encourages Voice &amp; Choice</a:t>
              </a:r>
            </a:p>
          </p:txBody>
        </p:sp>
        <p:pic>
          <p:nvPicPr>
            <p:cNvPr id="7" name="Google Shape;98;p17">
              <a:extLst>
                <a:ext uri="{FF2B5EF4-FFF2-40B4-BE49-F238E27FC236}">
                  <a16:creationId xmlns:a16="http://schemas.microsoft.com/office/drawing/2014/main" id="{2760D9A2-9634-2738-9221-9F86BBDB6546}"/>
                </a:ext>
              </a:extLst>
            </p:cNvPr>
            <p:cNvPicPr preferRelativeResize="0">
              <a:picLocks noChangeAspect="1"/>
            </p:cNvPicPr>
            <p:nvPr/>
          </p:nvPicPr>
          <p:blipFill rotWithShape="1">
            <a:blip r:embed="rId7">
              <a:extLst>
                <a:ext uri="{28A0092B-C50C-407E-A947-70E740481C1C}">
                  <a14:useLocalDpi xmlns:a14="http://schemas.microsoft.com/office/drawing/2010/main" val="0"/>
                </a:ext>
              </a:extLst>
            </a:blip>
            <a:srcRect l="4585" r="4585"/>
            <a:stretch/>
          </p:blipFill>
          <p:spPr>
            <a:xfrm>
              <a:off x="1165326" y="3605479"/>
              <a:ext cx="923648" cy="1005840"/>
            </a:xfrm>
            <a:prstGeom prst="rect">
              <a:avLst/>
            </a:prstGeom>
            <a:noFill/>
            <a:ln>
              <a:noFill/>
            </a:ln>
          </p:spPr>
        </p:pic>
        <p:sp>
          <p:nvSpPr>
            <p:cNvPr id="8" name="Google Shape;100;p17">
              <a:extLst>
                <a:ext uri="{FF2B5EF4-FFF2-40B4-BE49-F238E27FC236}">
                  <a16:creationId xmlns:a16="http://schemas.microsoft.com/office/drawing/2014/main" id="{83CFFB15-404D-68E0-307D-676AC8A68FAC}"/>
                </a:ext>
              </a:extLst>
            </p:cNvPr>
            <p:cNvSpPr txBox="1">
              <a:spLocks noChangeAspect="1"/>
            </p:cNvSpPr>
            <p:nvPr/>
          </p:nvSpPr>
          <p:spPr>
            <a:xfrm>
              <a:off x="2255874" y="3865504"/>
              <a:ext cx="30156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Promotes Learner Agency</a:t>
              </a:r>
            </a:p>
          </p:txBody>
        </p:sp>
      </p:grpSp>
      <p:grpSp>
        <p:nvGrpSpPr>
          <p:cNvPr id="12" name="Group 11">
            <a:extLst>
              <a:ext uri="{FF2B5EF4-FFF2-40B4-BE49-F238E27FC236}">
                <a16:creationId xmlns:a16="http://schemas.microsoft.com/office/drawing/2014/main" id="{12B5CC62-610C-9810-E944-A01FADCD1C76}"/>
              </a:ext>
            </a:extLst>
          </p:cNvPr>
          <p:cNvGrpSpPr/>
          <p:nvPr/>
        </p:nvGrpSpPr>
        <p:grpSpPr>
          <a:xfrm>
            <a:off x="1739087" y="5080181"/>
            <a:ext cx="8794686" cy="1711266"/>
            <a:chOff x="2894866" y="4838751"/>
            <a:chExt cx="8794686" cy="1711266"/>
          </a:xfrm>
        </p:grpSpPr>
        <p:pic>
          <p:nvPicPr>
            <p:cNvPr id="1030" name="Picture 6">
              <a:extLst>
                <a:ext uri="{FF2B5EF4-FFF2-40B4-BE49-F238E27FC236}">
                  <a16:creationId xmlns:a16="http://schemas.microsoft.com/office/drawing/2014/main" id="{4342B07E-99E4-E543-0F80-6ED5526814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866" y="4838751"/>
              <a:ext cx="1711266" cy="1711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3C7EA6-97F8-2388-EDEB-A437A68207E2}"/>
                </a:ext>
              </a:extLst>
            </p:cNvPr>
            <p:cNvSpPr txBox="1"/>
            <p:nvPr/>
          </p:nvSpPr>
          <p:spPr>
            <a:xfrm>
              <a:off x="4860145" y="5104810"/>
              <a:ext cx="6829407" cy="125438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9EC9"/>
                  </a:solidFill>
                  <a:effectLst/>
                  <a:uLnTx/>
                  <a:uFillTx/>
                  <a:latin typeface="Tahoma" panose="020B0604030504040204" pitchFamily="34" charset="0"/>
                  <a:ea typeface="DINOT" panose="020B0504020101020102" pitchFamily="34" charset="0"/>
                  <a:cs typeface="Times New Roman" panose="02020603050405020304" pitchFamily="18" charset="0"/>
                </a:rPr>
                <a:t>REFLECT</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about your skills, learning goals, and purpose</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6A4F"/>
                  </a:solidFill>
                  <a:effectLst/>
                  <a:uLnTx/>
                  <a:uFillTx/>
                  <a:latin typeface="Tahoma" panose="020B0604030504040204" pitchFamily="34" charset="0"/>
                  <a:ea typeface="DINOT" panose="020B0504020101020102" pitchFamily="34" charset="0"/>
                  <a:cs typeface="Times New Roman" panose="02020603050405020304" pitchFamily="18" charset="0"/>
                </a:rPr>
                <a:t>STRETCH</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knowledge and skills through active learning</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44546A"/>
                  </a:solidFill>
                  <a:effectLst/>
                  <a:uLnTx/>
                  <a:uFillTx/>
                  <a:latin typeface="Tahoma" panose="020B0604030504040204" pitchFamily="34" charset="0"/>
                  <a:ea typeface="DINOT" panose="020B0504020101020102" pitchFamily="34" charset="0"/>
                  <a:cs typeface="Times New Roman" panose="02020603050405020304" pitchFamily="18" charset="0"/>
                </a:rPr>
                <a:t>SHOWCASE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innovations and learning in a dynamic way</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32B04A"/>
                  </a:solidFill>
                  <a:effectLst/>
                  <a:uLnTx/>
                  <a:uFillTx/>
                  <a:latin typeface="Tahoma" panose="020B0604030504040204" pitchFamily="34" charset="0"/>
                  <a:ea typeface="DINOT" panose="020B0504020101020102" pitchFamily="34" charset="0"/>
                  <a:cs typeface="Times New Roman" panose="02020603050405020304" pitchFamily="18" charset="0"/>
                </a:rPr>
                <a:t>INNOVATE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and iterate solutions for real-world challenges</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p:txBody>
        </p:sp>
      </p:grpSp>
    </p:spTree>
    <p:extLst>
      <p:ext uri="{BB962C8B-B14F-4D97-AF65-F5344CB8AC3E}">
        <p14:creationId xmlns:p14="http://schemas.microsoft.com/office/powerpoint/2010/main" val="3590824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Work-Based Learning</a:t>
            </a:r>
          </a:p>
        </p:txBody>
      </p:sp>
      <p:grpSp>
        <p:nvGrpSpPr>
          <p:cNvPr id="5" name="Google Shape;218;p3">
            <a:extLst>
              <a:ext uri="{FF2B5EF4-FFF2-40B4-BE49-F238E27FC236}">
                <a16:creationId xmlns:a16="http://schemas.microsoft.com/office/drawing/2014/main" id="{4B0A4491-CE3B-4BD7-5207-6788366E63FC}"/>
              </a:ext>
            </a:extLst>
          </p:cNvPr>
          <p:cNvGrpSpPr>
            <a:grpSpLocks noChangeAspect="1"/>
          </p:cNvGrpSpPr>
          <p:nvPr/>
        </p:nvGrpSpPr>
        <p:grpSpPr>
          <a:xfrm>
            <a:off x="471540" y="1632489"/>
            <a:ext cx="11572683" cy="2908964"/>
            <a:chOff x="-381104" y="2047806"/>
            <a:chExt cx="12691544" cy="7457529"/>
          </a:xfrm>
        </p:grpSpPr>
        <p:sp>
          <p:nvSpPr>
            <p:cNvPr id="10" name="Google Shape;219;p3">
              <a:extLst>
                <a:ext uri="{FF2B5EF4-FFF2-40B4-BE49-F238E27FC236}">
                  <a16:creationId xmlns:a16="http://schemas.microsoft.com/office/drawing/2014/main" id="{568D9D9E-2E41-B7CD-8FF2-8EEDF8D19DD7}"/>
                </a:ext>
              </a:extLst>
            </p:cNvPr>
            <p:cNvSpPr/>
            <p:nvPr/>
          </p:nvSpPr>
          <p:spPr>
            <a:xfrm>
              <a:off x="-381104" y="2051179"/>
              <a:ext cx="4091446" cy="2039445"/>
            </a:xfrm>
            <a:prstGeom prst="rightArrow">
              <a:avLst>
                <a:gd name="adj1" fmla="val 50000"/>
                <a:gd name="adj2" fmla="val 50000"/>
              </a:avLst>
            </a:prstGeom>
            <a:solidFill>
              <a:srgbClr val="FCAF17"/>
            </a:solidFill>
            <a:ln w="25400" cap="flat" cmpd="sng">
              <a:solidFill>
                <a:srgbClr val="FCAF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353682" y="2880476"/>
              <a:ext cx="2381159" cy="8878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Awareness</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2" name="Google Shape;221;p3">
              <a:extLst>
                <a:ext uri="{FF2B5EF4-FFF2-40B4-BE49-F238E27FC236}">
                  <a16:creationId xmlns:a16="http://schemas.microsoft.com/office/drawing/2014/main" id="{849D1A69-2385-393C-9796-D0DA7F27EE6C}"/>
                </a:ext>
              </a:extLst>
            </p:cNvPr>
            <p:cNvSpPr/>
            <p:nvPr/>
          </p:nvSpPr>
          <p:spPr>
            <a:xfrm>
              <a:off x="-353682" y="3644860"/>
              <a:ext cx="3640185" cy="5860475"/>
            </a:xfrm>
            <a:prstGeom prst="rect">
              <a:avLst/>
            </a:prstGeom>
            <a:solidFill>
              <a:sysClr val="window" lastClr="FFFFFF"/>
            </a:solidFill>
            <a:ln w="25400" cap="flat" cmpd="sng">
              <a:solidFill>
                <a:srgbClr val="FCAF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281750" y="3534044"/>
              <a:ext cx="3338388" cy="2706768"/>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Guest Speaker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Worksite Tour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Career Fair</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Google Shape;223;p3">
              <a:extLst>
                <a:ext uri="{FF2B5EF4-FFF2-40B4-BE49-F238E27FC236}">
                  <a16:creationId xmlns:a16="http://schemas.microsoft.com/office/drawing/2014/main" id="{3A1029FB-140C-AB3A-8F3A-8355FF7E4A64}"/>
                </a:ext>
              </a:extLst>
            </p:cNvPr>
            <p:cNvSpPr/>
            <p:nvPr/>
          </p:nvSpPr>
          <p:spPr>
            <a:xfrm>
              <a:off x="3981758" y="2047806"/>
              <a:ext cx="4094197" cy="2039594"/>
            </a:xfrm>
            <a:prstGeom prst="rightArrow">
              <a:avLst>
                <a:gd name="adj1" fmla="val 50000"/>
                <a:gd name="adj2" fmla="val 50000"/>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3964221" y="2926571"/>
              <a:ext cx="3201507" cy="8878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Exploration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6" name="Google Shape;225;p3">
              <a:extLst>
                <a:ext uri="{FF2B5EF4-FFF2-40B4-BE49-F238E27FC236}">
                  <a16:creationId xmlns:a16="http://schemas.microsoft.com/office/drawing/2014/main" id="{2EBFF906-EB2A-8062-109C-343E63F8565D}"/>
                </a:ext>
              </a:extLst>
            </p:cNvPr>
            <p:cNvSpPr/>
            <p:nvPr/>
          </p:nvSpPr>
          <p:spPr>
            <a:xfrm>
              <a:off x="3992227" y="3636172"/>
              <a:ext cx="3636599" cy="5860475"/>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26;p3">
              <a:extLst>
                <a:ext uri="{FF2B5EF4-FFF2-40B4-BE49-F238E27FC236}">
                  <a16:creationId xmlns:a16="http://schemas.microsoft.com/office/drawing/2014/main" id="{0CFDE54A-D74A-21DA-2849-27D434E3121C}"/>
                </a:ext>
              </a:extLst>
            </p:cNvPr>
            <p:cNvSpPr txBox="1">
              <a:spLocks noChangeAspect="1"/>
            </p:cNvSpPr>
            <p:nvPr/>
          </p:nvSpPr>
          <p:spPr>
            <a:xfrm>
              <a:off x="4069647" y="3500604"/>
              <a:ext cx="4006308" cy="5743045"/>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Informational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Job Shadow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Resume coaching/review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Mock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Skills Workshop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Partner Engagement Project</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218994" y="2049424"/>
              <a:ext cx="4091446" cy="2039445"/>
            </a:xfrm>
            <a:prstGeom prst="rightArrow">
              <a:avLst>
                <a:gd name="adj1" fmla="val 50000"/>
                <a:gd name="adj2" fmla="val 50000"/>
              </a:avLst>
            </a:prstGeom>
            <a:solidFill>
              <a:srgbClr val="32B04A"/>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254718" y="2745128"/>
              <a:ext cx="2673947" cy="1093422"/>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Preparation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255738" y="3630124"/>
              <a:ext cx="3640187" cy="5860475"/>
            </a:xfrm>
            <a:prstGeom prst="rect">
              <a:avLst/>
            </a:prstGeom>
            <a:solidFill>
              <a:sysClr val="window" lastClr="FFFFFF"/>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240388" y="3548149"/>
              <a:ext cx="3615632" cy="5606988"/>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Internship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Clinical Experience</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Apprenticeship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Youth Apprenticeship</a:t>
              </a:r>
            </a:p>
            <a:p>
              <a:pPr marL="285750" indent="-285750">
                <a:lnSpc>
                  <a:spcPct val="90000"/>
                </a:lnSpc>
                <a:spcBef>
                  <a:spcPts val="300"/>
                </a:spcBef>
                <a:spcAft>
                  <a:spcPts val="300"/>
                </a:spcAft>
                <a:buClr>
                  <a:prstClr val="black"/>
                </a:buClr>
                <a:buSzPct val="150000"/>
                <a:buFont typeface="Arial" panose="020B0604020202020204" pitchFamily="34" charset="0"/>
                <a:buChar char="•"/>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Mentored Industry Project</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E8385985-3327-6BAB-96A9-1DFDA8C75AE9}"/>
              </a:ext>
            </a:extLst>
          </p:cNvPr>
          <p:cNvGrpSpPr/>
          <p:nvPr/>
        </p:nvGrpSpPr>
        <p:grpSpPr>
          <a:xfrm>
            <a:off x="301861" y="4682305"/>
            <a:ext cx="11330377" cy="2081668"/>
            <a:chOff x="301861" y="4682305"/>
            <a:chExt cx="11330377" cy="2081668"/>
          </a:xfrm>
        </p:grpSpPr>
        <p:grpSp>
          <p:nvGrpSpPr>
            <p:cNvPr id="4" name="Group 3">
              <a:extLst>
                <a:ext uri="{FF2B5EF4-FFF2-40B4-BE49-F238E27FC236}">
                  <a16:creationId xmlns:a16="http://schemas.microsoft.com/office/drawing/2014/main" id="{F91F572B-F257-008E-B5A6-399CCBF350AD}"/>
                </a:ext>
              </a:extLst>
            </p:cNvPr>
            <p:cNvGrpSpPr/>
            <p:nvPr/>
          </p:nvGrpSpPr>
          <p:grpSpPr>
            <a:xfrm>
              <a:off x="301861" y="5518478"/>
              <a:ext cx="9567107" cy="1245495"/>
              <a:chOff x="2748754" y="4391919"/>
              <a:chExt cx="9567107" cy="1245495"/>
            </a:xfrm>
          </p:grpSpPr>
          <p:grpSp>
            <p:nvGrpSpPr>
              <p:cNvPr id="6" name="Group 5">
                <a:extLst>
                  <a:ext uri="{FF2B5EF4-FFF2-40B4-BE49-F238E27FC236}">
                    <a16:creationId xmlns:a16="http://schemas.microsoft.com/office/drawing/2014/main" id="{BB7A6322-4070-2872-0DA8-AF91AFEBBF19}"/>
                  </a:ext>
                </a:extLst>
              </p:cNvPr>
              <p:cNvGrpSpPr>
                <a:grpSpLocks noChangeAspect="1"/>
              </p:cNvGrpSpPr>
              <p:nvPr/>
            </p:nvGrpSpPr>
            <p:grpSpPr>
              <a:xfrm>
                <a:off x="3019077" y="4391919"/>
                <a:ext cx="8922067" cy="936050"/>
                <a:chOff x="-12508146" y="11677314"/>
                <a:chExt cx="23030423" cy="2179205"/>
              </a:xfrm>
            </p:grpSpPr>
            <p:pic>
              <p:nvPicPr>
                <p:cNvPr id="22" name="Google Shape;319;p5">
                  <a:extLst>
                    <a:ext uri="{FF2B5EF4-FFF2-40B4-BE49-F238E27FC236}">
                      <a16:creationId xmlns:a16="http://schemas.microsoft.com/office/drawing/2014/main" id="{C0C34F87-95EF-0432-4E6A-5BB4215E6F03}"/>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56516" y="11794757"/>
                  <a:ext cx="2285999" cy="2061762"/>
                </a:xfrm>
                <a:prstGeom prst="rect">
                  <a:avLst/>
                </a:prstGeom>
                <a:noFill/>
                <a:ln>
                  <a:noFill/>
                </a:ln>
              </p:spPr>
            </p:pic>
            <p:pic>
              <p:nvPicPr>
                <p:cNvPr id="23" name="Google Shape;320;p5">
                  <a:extLst>
                    <a:ext uri="{FF2B5EF4-FFF2-40B4-BE49-F238E27FC236}">
                      <a16:creationId xmlns:a16="http://schemas.microsoft.com/office/drawing/2014/main" id="{40AE9055-9044-F949-13BF-1F9542AC217E}"/>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236278" y="11794757"/>
                  <a:ext cx="2285999" cy="2061762"/>
                </a:xfrm>
                <a:prstGeom prst="rect">
                  <a:avLst/>
                </a:prstGeom>
                <a:noFill/>
                <a:ln>
                  <a:noFill/>
                </a:ln>
              </p:spPr>
            </p:pic>
            <p:pic>
              <p:nvPicPr>
                <p:cNvPr id="21" name="Google Shape;318;p5">
                  <a:extLst>
                    <a:ext uri="{FF2B5EF4-FFF2-40B4-BE49-F238E27FC236}">
                      <a16:creationId xmlns:a16="http://schemas.microsoft.com/office/drawing/2014/main" id="{91E536F6-C373-2604-93D7-10F5750301FB}"/>
                    </a:ext>
                  </a:extLst>
                </p:cNvPr>
                <p:cNvPicPr preferRelativeResize="0">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a:off x="-12508146" y="11677314"/>
                  <a:ext cx="2285999" cy="2068085"/>
                </a:xfrm>
                <a:prstGeom prst="rect">
                  <a:avLst/>
                </a:prstGeom>
                <a:noFill/>
                <a:ln>
                  <a:noFill/>
                </a:ln>
              </p:spPr>
            </p:pic>
          </p:grpSp>
          <p:sp>
            <p:nvSpPr>
              <p:cNvPr id="18" name="Google Shape;321;p5">
                <a:extLst>
                  <a:ext uri="{FF2B5EF4-FFF2-40B4-BE49-F238E27FC236}">
                    <a16:creationId xmlns:a16="http://schemas.microsoft.com/office/drawing/2014/main" id="{62358C68-F9A8-F41A-C090-E7D07135B725}"/>
                  </a:ext>
                </a:extLst>
              </p:cNvPr>
              <p:cNvSpPr txBox="1">
                <a:spLocks noChangeAspect="1"/>
              </p:cNvSpPr>
              <p:nvPr/>
            </p:nvSpPr>
            <p:spPr>
              <a:xfrm>
                <a:off x="2748754" y="5267112"/>
                <a:ext cx="1327185"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sym typeface="Arial"/>
                  </a:rPr>
                  <a:t>Aspirations</a:t>
                </a:r>
                <a:endParaRPr kumimoji="0" sz="16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endParaRPr>
              </a:p>
            </p:txBody>
          </p:sp>
          <p:sp>
            <p:nvSpPr>
              <p:cNvPr id="19" name="Google Shape;322;p5">
                <a:extLst>
                  <a:ext uri="{FF2B5EF4-FFF2-40B4-BE49-F238E27FC236}">
                    <a16:creationId xmlns:a16="http://schemas.microsoft.com/office/drawing/2014/main" id="{46577016-C2B8-25C4-1189-9A5F1F26B07E}"/>
                  </a:ext>
                </a:extLst>
              </p:cNvPr>
              <p:cNvSpPr txBox="1">
                <a:spLocks noChangeAspect="1"/>
              </p:cNvSpPr>
              <p:nvPr/>
            </p:nvSpPr>
            <p:spPr>
              <a:xfrm>
                <a:off x="6925309" y="5298900"/>
                <a:ext cx="1093656"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sym typeface="Arial"/>
                  </a:rPr>
                  <a:t>Skill Sets</a:t>
                </a:r>
                <a:endParaRPr kumimoji="0" sz="16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endParaRPr>
              </a:p>
            </p:txBody>
          </p:sp>
          <p:sp>
            <p:nvSpPr>
              <p:cNvPr id="20" name="Google Shape;323;p5">
                <a:extLst>
                  <a:ext uri="{FF2B5EF4-FFF2-40B4-BE49-F238E27FC236}">
                    <a16:creationId xmlns:a16="http://schemas.microsoft.com/office/drawing/2014/main" id="{D9DD08BD-9D0E-9961-8300-BB93A8259DD1}"/>
                  </a:ext>
                </a:extLst>
              </p:cNvPr>
              <p:cNvSpPr txBox="1">
                <a:spLocks noChangeAspect="1"/>
              </p:cNvSpPr>
              <p:nvPr/>
            </p:nvSpPr>
            <p:spPr>
              <a:xfrm>
                <a:off x="10833533" y="5280240"/>
                <a:ext cx="148232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rPr>
                  <a:t>Connections</a:t>
                </a:r>
                <a:endParaRPr kumimoji="0"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endParaRPr>
              </a:p>
            </p:txBody>
          </p:sp>
        </p:grpSp>
        <p:grpSp>
          <p:nvGrpSpPr>
            <p:cNvPr id="34" name="Group 33">
              <a:extLst>
                <a:ext uri="{FF2B5EF4-FFF2-40B4-BE49-F238E27FC236}">
                  <a16:creationId xmlns:a16="http://schemas.microsoft.com/office/drawing/2014/main" id="{03A64B60-4B47-8CF4-7802-A62DB515B0FA}"/>
                </a:ext>
              </a:extLst>
            </p:cNvPr>
            <p:cNvGrpSpPr>
              <a:grpSpLocks noChangeAspect="1"/>
            </p:cNvGrpSpPr>
            <p:nvPr/>
          </p:nvGrpSpPr>
          <p:grpSpPr>
            <a:xfrm>
              <a:off x="1558432" y="4682305"/>
              <a:ext cx="10073806" cy="1955402"/>
              <a:chOff x="529686" y="5196030"/>
              <a:chExt cx="8679920" cy="1684838"/>
            </a:xfrm>
          </p:grpSpPr>
          <p:pic>
            <p:nvPicPr>
              <p:cNvPr id="7" name="Picture 6">
                <a:extLst>
                  <a:ext uri="{FF2B5EF4-FFF2-40B4-BE49-F238E27FC236}">
                    <a16:creationId xmlns:a16="http://schemas.microsoft.com/office/drawing/2014/main" id="{00AF33AF-56EC-7E6C-FCA3-1E8D52CBF241}"/>
                  </a:ext>
                </a:extLst>
              </p:cNvPr>
              <p:cNvPicPr>
                <a:picLocks noChangeAspect="1"/>
              </p:cNvPicPr>
              <p:nvPr/>
            </p:nvPicPr>
            <p:blipFill>
              <a:blip r:embed="rId7">
                <a:extLst>
                  <a:ext uri="{28A0092B-C50C-407E-A947-70E740481C1C}">
                    <a14:useLocalDpi xmlns:a14="http://schemas.microsoft.com/office/drawing/2010/main" val="0"/>
                  </a:ext>
                </a:extLst>
              </a:blip>
              <a:srcRect l="14649" r="14649"/>
              <a:stretch/>
            </p:blipFill>
            <p:spPr>
              <a:xfrm>
                <a:off x="529686" y="5207516"/>
                <a:ext cx="1774653" cy="1673352"/>
              </a:xfrm>
              <a:prstGeom prst="ellipse">
                <a:avLst/>
              </a:prstGeom>
              <a:ln w="76200">
                <a:solidFill>
                  <a:srgbClr val="FCAF17"/>
                </a:solidFill>
              </a:ln>
              <a:effectLst/>
            </p:spPr>
          </p:pic>
          <p:pic>
            <p:nvPicPr>
              <p:cNvPr id="9" name="Picture 8">
                <a:extLst>
                  <a:ext uri="{FF2B5EF4-FFF2-40B4-BE49-F238E27FC236}">
                    <a16:creationId xmlns:a16="http://schemas.microsoft.com/office/drawing/2014/main" id="{DDDBB945-63C6-EEA1-A237-56818076C984}"/>
                  </a:ext>
                </a:extLst>
              </p:cNvPr>
              <p:cNvPicPr>
                <a:picLocks noChangeAspect="1"/>
              </p:cNvPicPr>
              <p:nvPr/>
            </p:nvPicPr>
            <p:blipFill rotWithShape="1">
              <a:blip r:embed="rId8">
                <a:extLst>
                  <a:ext uri="{28A0092B-C50C-407E-A947-70E740481C1C}">
                    <a14:useLocalDpi xmlns:a14="http://schemas.microsoft.com/office/drawing/2010/main" val="0"/>
                  </a:ext>
                </a:extLst>
              </a:blip>
              <a:srcRect l="-1129" t="28206" r="1129" b="18754"/>
              <a:stretch/>
            </p:blipFill>
            <p:spPr>
              <a:xfrm>
                <a:off x="7434952" y="5207516"/>
                <a:ext cx="1774654" cy="1673352"/>
              </a:xfrm>
              <a:prstGeom prst="ellipse">
                <a:avLst/>
              </a:prstGeom>
              <a:ln w="76200">
                <a:solidFill>
                  <a:srgbClr val="32B04A"/>
                </a:solidFill>
              </a:ln>
              <a:effectLst/>
            </p:spPr>
          </p:pic>
          <p:pic>
            <p:nvPicPr>
              <p:cNvPr id="8" name="Picture 7" descr="A group of people sitting in chairs&#10;&#10;Description automatically generated">
                <a:extLst>
                  <a:ext uri="{FF2B5EF4-FFF2-40B4-BE49-F238E27FC236}">
                    <a16:creationId xmlns:a16="http://schemas.microsoft.com/office/drawing/2014/main" id="{2ABCEEBC-2021-F8B0-C91A-180CB89FA0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6" y="5196030"/>
                <a:ext cx="1778793" cy="1677255"/>
              </a:xfrm>
              <a:prstGeom prst="ellipse">
                <a:avLst/>
              </a:prstGeom>
              <a:ln w="76200">
                <a:solidFill>
                  <a:srgbClr val="009EC9"/>
                </a:solidFill>
              </a:ln>
              <a:effectLst/>
            </p:spPr>
          </p:pic>
        </p:grpSp>
      </p:grpSp>
      <p:sp>
        <p:nvSpPr>
          <p:cNvPr id="25" name="Slide Number Placeholder 4">
            <a:extLst>
              <a:ext uri="{FF2B5EF4-FFF2-40B4-BE49-F238E27FC236}">
                <a16:creationId xmlns:a16="http://schemas.microsoft.com/office/drawing/2014/main" id="{FDC25C4A-CA06-80C4-020F-7DAAED6DE87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15</a:t>
            </a:fld>
            <a:endParaRPr lang="en-US" dirty="0">
              <a:solidFill>
                <a:prstClr val="black">
                  <a:tint val="75000"/>
                </a:prstClr>
              </a:solidFill>
              <a:latin typeface="DINOT"/>
            </a:endParaRPr>
          </a:p>
        </p:txBody>
      </p:sp>
    </p:spTree>
    <p:extLst>
      <p:ext uri="{BB962C8B-B14F-4D97-AF65-F5344CB8AC3E}">
        <p14:creationId xmlns:p14="http://schemas.microsoft.com/office/powerpoint/2010/main" val="2108605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7B269ED-6072-BF4C-CC37-9E013C45B6F2}"/>
              </a:ext>
            </a:extLst>
          </p:cNvPr>
          <p:cNvGrpSpPr>
            <a:grpSpLocks noChangeAspect="1"/>
          </p:cNvGrpSpPr>
          <p:nvPr/>
        </p:nvGrpSpPr>
        <p:grpSpPr>
          <a:xfrm>
            <a:off x="5560004" y="1213431"/>
            <a:ext cx="6137443" cy="4657371"/>
            <a:chOff x="4951312" y="-435613"/>
            <a:chExt cx="6829259" cy="5182355"/>
          </a:xfrm>
        </p:grpSpPr>
        <p:grpSp>
          <p:nvGrpSpPr>
            <p:cNvPr id="38" name="Group 37">
              <a:extLst>
                <a:ext uri="{FF2B5EF4-FFF2-40B4-BE49-F238E27FC236}">
                  <a16:creationId xmlns:a16="http://schemas.microsoft.com/office/drawing/2014/main" id="{22BF015A-0661-BA5E-D673-BDF3DC5AE215}"/>
                </a:ext>
              </a:extLst>
            </p:cNvPr>
            <p:cNvGrpSpPr/>
            <p:nvPr/>
          </p:nvGrpSpPr>
          <p:grpSpPr>
            <a:xfrm>
              <a:off x="5031707" y="-435613"/>
              <a:ext cx="6748864" cy="4559826"/>
              <a:chOff x="2271289" y="-435430"/>
              <a:chExt cx="7753728" cy="4724883"/>
            </a:xfrm>
          </p:grpSpPr>
          <p:pic>
            <p:nvPicPr>
              <p:cNvPr id="39" name="Google Shape;318;p5">
                <a:extLst>
                  <a:ext uri="{FF2B5EF4-FFF2-40B4-BE49-F238E27FC236}">
                    <a16:creationId xmlns:a16="http://schemas.microsoft.com/office/drawing/2014/main" id="{7AAE7943-1613-622D-D4B5-A64B46FBE076}"/>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71289" y="2213469"/>
                <a:ext cx="2286001" cy="2075984"/>
              </a:xfrm>
              <a:prstGeom prst="rect">
                <a:avLst/>
              </a:prstGeom>
              <a:solidFill>
                <a:sysClr val="window" lastClr="FFFFFF"/>
              </a:solidFill>
              <a:ln>
                <a:noFill/>
              </a:ln>
            </p:spPr>
          </p:pic>
          <p:pic>
            <p:nvPicPr>
              <p:cNvPr id="40" name="Google Shape;319;p5">
                <a:extLst>
                  <a:ext uri="{FF2B5EF4-FFF2-40B4-BE49-F238E27FC236}">
                    <a16:creationId xmlns:a16="http://schemas.microsoft.com/office/drawing/2014/main" id="{D59378DF-1C57-E3C0-93C7-225C491901D2}"/>
                  </a:ext>
                </a:extLst>
              </p:cNvPr>
              <p:cNvPicPr preferRelativeResize="0">
                <a:picLocks noChangeAspect="1"/>
              </p:cNvPicPr>
              <p:nvPr/>
            </p:nvPicPr>
            <p:blipFill rotWithShape="1">
              <a:blip r:embed="rId4">
                <a:duotone>
                  <a:srgbClr val="009EC9">
                    <a:shade val="45000"/>
                    <a:satMod val="135000"/>
                  </a:srgbClr>
                  <a:prstClr val="white"/>
                </a:duotone>
                <a:extLst>
                  <a:ext uri="{28A0092B-C50C-407E-A947-70E740481C1C}">
                    <a14:useLocalDpi xmlns:a14="http://schemas.microsoft.com/office/drawing/2010/main" val="0"/>
                  </a:ext>
                </a:extLst>
              </a:blip>
              <a:srcRect/>
              <a:stretch/>
            </p:blipFill>
            <p:spPr>
              <a:xfrm>
                <a:off x="5070280" y="1247481"/>
                <a:ext cx="2286000" cy="2066357"/>
              </a:xfrm>
              <a:prstGeom prst="rect">
                <a:avLst/>
              </a:prstGeom>
              <a:solidFill>
                <a:sysClr val="window" lastClr="FFFFFF"/>
              </a:solidFill>
              <a:ln>
                <a:noFill/>
              </a:ln>
            </p:spPr>
          </p:pic>
          <p:pic>
            <p:nvPicPr>
              <p:cNvPr id="41" name="Google Shape;320;p5">
                <a:extLst>
                  <a:ext uri="{FF2B5EF4-FFF2-40B4-BE49-F238E27FC236}">
                    <a16:creationId xmlns:a16="http://schemas.microsoft.com/office/drawing/2014/main" id="{751E8C1C-2811-3056-279C-ECDD099C09EB}"/>
                  </a:ext>
                </a:extLst>
              </p:cNvPr>
              <p:cNvPicPr preferRelativeResize="0">
                <a:picLocks noChangeAspect="1"/>
              </p:cNvPicPr>
              <p:nvPr/>
            </p:nvPicPr>
            <p:blipFill rotWithShape="1">
              <a:blip r:embed="rId5">
                <a:duotone>
                  <a:srgbClr val="32B04A">
                    <a:shade val="45000"/>
                    <a:satMod val="135000"/>
                  </a:srgbClr>
                  <a:prstClr val="white"/>
                </a:duotone>
                <a:extLst>
                  <a:ext uri="{28A0092B-C50C-407E-A947-70E740481C1C}">
                    <a14:useLocalDpi xmlns:a14="http://schemas.microsoft.com/office/drawing/2010/main" val="0"/>
                  </a:ext>
                </a:extLst>
              </a:blip>
              <a:srcRect/>
              <a:stretch/>
            </p:blipFill>
            <p:spPr>
              <a:xfrm>
                <a:off x="7739017" y="-435430"/>
                <a:ext cx="2286000" cy="2066685"/>
              </a:xfrm>
              <a:prstGeom prst="rect">
                <a:avLst/>
              </a:prstGeom>
              <a:noFill/>
              <a:ln>
                <a:noFill/>
              </a:ln>
            </p:spPr>
          </p:pic>
        </p:grpSp>
        <p:sp>
          <p:nvSpPr>
            <p:cNvPr id="42" name="Google Shape;321;p5">
              <a:extLst>
                <a:ext uri="{FF2B5EF4-FFF2-40B4-BE49-F238E27FC236}">
                  <a16:creationId xmlns:a16="http://schemas.microsoft.com/office/drawing/2014/main" id="{591CB562-01C2-B779-52E9-B96D6C1F6A1C}"/>
                </a:ext>
              </a:extLst>
            </p:cNvPr>
            <p:cNvSpPr txBox="1">
              <a:spLocks noChangeAspect="1"/>
            </p:cNvSpPr>
            <p:nvPr/>
          </p:nvSpPr>
          <p:spPr>
            <a:xfrm>
              <a:off x="4951312" y="4346673"/>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endParaRPr>
            </a:p>
          </p:txBody>
        </p:sp>
        <p:sp>
          <p:nvSpPr>
            <p:cNvPr id="43" name="Google Shape;322;p5">
              <a:extLst>
                <a:ext uri="{FF2B5EF4-FFF2-40B4-BE49-F238E27FC236}">
                  <a16:creationId xmlns:a16="http://schemas.microsoft.com/office/drawing/2014/main" id="{9B1E4BFE-00F8-990A-8024-FE49BE12BA47}"/>
                </a:ext>
              </a:extLst>
            </p:cNvPr>
            <p:cNvSpPr txBox="1">
              <a:spLocks noChangeAspect="1"/>
            </p:cNvSpPr>
            <p:nvPr/>
          </p:nvSpPr>
          <p:spPr>
            <a:xfrm>
              <a:off x="7467955" y="3348881"/>
              <a:ext cx="1989740" cy="4451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sym typeface="Arial"/>
                </a:rPr>
                <a:t>Skills</a:t>
              </a:r>
              <a:endParaRPr kumimoji="0" sz="20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endParaRPr>
            </a:p>
          </p:txBody>
        </p:sp>
        <p:sp>
          <p:nvSpPr>
            <p:cNvPr id="44" name="Google Shape;323;p5">
              <a:extLst>
                <a:ext uri="{FF2B5EF4-FFF2-40B4-BE49-F238E27FC236}">
                  <a16:creationId xmlns:a16="http://schemas.microsoft.com/office/drawing/2014/main" id="{54B8BB7F-AF5B-4EC1-8EE1-446B326E0423}"/>
                </a:ext>
              </a:extLst>
            </p:cNvPr>
            <p:cNvSpPr txBox="1">
              <a:spLocks noChangeAspect="1"/>
            </p:cNvSpPr>
            <p:nvPr/>
          </p:nvSpPr>
          <p:spPr>
            <a:xfrm>
              <a:off x="9790831" y="1785525"/>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endParaRPr>
            </a:p>
          </p:txBody>
        </p:sp>
      </p:grpSp>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 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5" y="978967"/>
            <a:ext cx="3063622"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Approach</a:t>
            </a:r>
          </a:p>
        </p:txBody>
      </p:sp>
      <p:grpSp>
        <p:nvGrpSpPr>
          <p:cNvPr id="2" name="Group 1">
            <a:extLst>
              <a:ext uri="{FF2B5EF4-FFF2-40B4-BE49-F238E27FC236}">
                <a16:creationId xmlns:a16="http://schemas.microsoft.com/office/drawing/2014/main" id="{0D318CD6-EA76-2EE0-FE0E-9C4AF4BC383B}"/>
              </a:ext>
            </a:extLst>
          </p:cNvPr>
          <p:cNvGrpSpPr/>
          <p:nvPr/>
        </p:nvGrpSpPr>
        <p:grpSpPr>
          <a:xfrm>
            <a:off x="63063" y="2075457"/>
            <a:ext cx="6458547" cy="4620260"/>
            <a:chOff x="63063" y="2075457"/>
            <a:chExt cx="6458547" cy="4620260"/>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63063" y="2075457"/>
              <a:ext cx="6458547"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Students Discover Careers of Interest</a:t>
              </a:r>
            </a:p>
          </p:txBody>
        </p:sp>
        <p:grpSp>
          <p:nvGrpSpPr>
            <p:cNvPr id="65" name="Group 64">
              <a:extLst>
                <a:ext uri="{FF2B5EF4-FFF2-40B4-BE49-F238E27FC236}">
                  <a16:creationId xmlns:a16="http://schemas.microsoft.com/office/drawing/2014/main" id="{0C1EA7F5-51FC-EFF3-43E9-2535FB327397}"/>
                </a:ext>
              </a:extLst>
            </p:cNvPr>
            <p:cNvGrpSpPr/>
            <p:nvPr/>
          </p:nvGrpSpPr>
          <p:grpSpPr>
            <a:xfrm>
              <a:off x="403038" y="2723501"/>
              <a:ext cx="4777567" cy="3972216"/>
              <a:chOff x="102834" y="2660606"/>
              <a:chExt cx="4777567" cy="3972216"/>
            </a:xfrm>
          </p:grpSpPr>
          <p:grpSp>
            <p:nvGrpSpPr>
              <p:cNvPr id="56" name="Group 55">
                <a:extLst>
                  <a:ext uri="{FF2B5EF4-FFF2-40B4-BE49-F238E27FC236}">
                    <a16:creationId xmlns:a16="http://schemas.microsoft.com/office/drawing/2014/main" id="{490CF012-8D73-81E0-D0B7-4B3C84C9A9E2}"/>
                  </a:ext>
                </a:extLst>
              </p:cNvPr>
              <p:cNvGrpSpPr/>
              <p:nvPr/>
            </p:nvGrpSpPr>
            <p:grpSpPr>
              <a:xfrm>
                <a:off x="102834" y="3288733"/>
                <a:ext cx="4777567" cy="3344089"/>
                <a:chOff x="635162" y="3464099"/>
                <a:chExt cx="3990060" cy="2988261"/>
              </a:xfrm>
            </p:grpSpPr>
            <p:sp>
              <p:nvSpPr>
                <p:cNvPr id="53" name="Title 1">
                  <a:extLst>
                    <a:ext uri="{FF2B5EF4-FFF2-40B4-BE49-F238E27FC236}">
                      <a16:creationId xmlns:a16="http://schemas.microsoft.com/office/drawing/2014/main" id="{334CD4D6-B825-A246-C299-EBAA0F6D2635}"/>
                    </a:ext>
                  </a:extLst>
                </p:cNvPr>
                <p:cNvSpPr txBox="1">
                  <a:spLocks/>
                </p:cNvSpPr>
                <p:nvPr/>
              </p:nvSpPr>
              <p:spPr>
                <a:xfrm>
                  <a:off x="635162" y="3464099"/>
                  <a:ext cx="3990060"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Make a plan to achieve</a:t>
                  </a:r>
                  <a:b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their goals</a:t>
                  </a:r>
                </a:p>
              </p:txBody>
            </p:sp>
            <p:sp>
              <p:nvSpPr>
                <p:cNvPr id="54" name="Title 1">
                  <a:extLst>
                    <a:ext uri="{FF2B5EF4-FFF2-40B4-BE49-F238E27FC236}">
                      <a16:creationId xmlns:a16="http://schemas.microsoft.com/office/drawing/2014/main" id="{79C0DF8B-C3B6-C645-41A1-0FD9BABE730B}"/>
                    </a:ext>
                  </a:extLst>
                </p:cNvPr>
                <p:cNvSpPr txBox="1">
                  <a:spLocks/>
                </p:cNvSpPr>
                <p:nvPr/>
              </p:nvSpPr>
              <p:spPr>
                <a:xfrm>
                  <a:off x="872254" y="4592637"/>
                  <a:ext cx="3752968" cy="7318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9EC9"/>
                      </a:solidFill>
                      <a:effectLst/>
                      <a:uLnTx/>
                      <a:uFillTx/>
                      <a:latin typeface="Tahoma" panose="020B0604030504040204" pitchFamily="34" charset="0"/>
                      <a:ea typeface="Tahoma" panose="020B0604030504040204" pitchFamily="34" charset="0"/>
                      <a:cs typeface="Tahoma" panose="020B0604030504040204" pitchFamily="34" charset="0"/>
                    </a:rPr>
                    <a:t>Develop professional skills </a:t>
                  </a:r>
                  <a:br>
                    <a:rPr kumimoji="0" lang="en-US" sz="2000" b="1" i="0" u="none" strike="noStrike" kern="1200" cap="none" spc="0" normalizeH="0" baseline="0" noProof="0" dirty="0">
                      <a:ln>
                        <a:noFill/>
                      </a:ln>
                      <a:solidFill>
                        <a:srgbClr val="009EC9"/>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009EC9"/>
                      </a:solidFill>
                      <a:effectLst/>
                      <a:uLnTx/>
                      <a:uFillTx/>
                      <a:latin typeface="Tahoma" panose="020B0604030504040204" pitchFamily="34" charset="0"/>
                      <a:ea typeface="Tahoma" panose="020B0604030504040204" pitchFamily="34" charset="0"/>
                      <a:cs typeface="Tahoma" panose="020B0604030504040204" pitchFamily="34" charset="0"/>
                    </a:rPr>
                    <a:t>and monitor their growth</a:t>
                  </a:r>
                </a:p>
              </p:txBody>
            </p:sp>
            <p:sp>
              <p:nvSpPr>
                <p:cNvPr id="55" name="Title 1">
                  <a:extLst>
                    <a:ext uri="{FF2B5EF4-FFF2-40B4-BE49-F238E27FC236}">
                      <a16:creationId xmlns:a16="http://schemas.microsoft.com/office/drawing/2014/main" id="{F62C5433-CC89-275E-86CF-6B025753F6AA}"/>
                    </a:ext>
                  </a:extLst>
                </p:cNvPr>
                <p:cNvSpPr txBox="1">
                  <a:spLocks/>
                </p:cNvSpPr>
                <p:nvPr/>
              </p:nvSpPr>
              <p:spPr>
                <a:xfrm>
                  <a:off x="728426" y="5645526"/>
                  <a:ext cx="3752970" cy="8068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Build meaningful connections </a:t>
                  </a:r>
                  <a:b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with employer partners</a:t>
                  </a:r>
                </a:p>
              </p:txBody>
            </p:sp>
          </p:grpSp>
          <p:sp>
            <p:nvSpPr>
              <p:cNvPr id="62" name="Arrow: Right 61">
                <a:extLst>
                  <a:ext uri="{FF2B5EF4-FFF2-40B4-BE49-F238E27FC236}">
                    <a16:creationId xmlns:a16="http://schemas.microsoft.com/office/drawing/2014/main" id="{D96B6C91-5803-6A72-32A0-ECF163E42055}"/>
                  </a:ext>
                </a:extLst>
              </p:cNvPr>
              <p:cNvSpPr/>
              <p:nvPr/>
            </p:nvSpPr>
            <p:spPr>
              <a:xfrm rot="5400000">
                <a:off x="2043594" y="2661748"/>
                <a:ext cx="554477" cy="552193"/>
              </a:xfrm>
              <a:prstGeom prst="rightArrow">
                <a:avLst/>
              </a:prstGeom>
              <a:solidFill>
                <a:srgbClr val="FCAF17"/>
              </a:solidFill>
              <a:ln>
                <a:solidFill>
                  <a:srgbClr val="FCAF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Arrow: Right 62">
                <a:extLst>
                  <a:ext uri="{FF2B5EF4-FFF2-40B4-BE49-F238E27FC236}">
                    <a16:creationId xmlns:a16="http://schemas.microsoft.com/office/drawing/2014/main" id="{D7AAFDEF-1406-106A-50DE-7F06B96D601E}"/>
                  </a:ext>
                </a:extLst>
              </p:cNvPr>
              <p:cNvSpPr/>
              <p:nvPr/>
            </p:nvSpPr>
            <p:spPr>
              <a:xfrm rot="5400000">
                <a:off x="2049953" y="3998317"/>
                <a:ext cx="554477" cy="552193"/>
              </a:xfrm>
              <a:prstGeom prst="rightArrow">
                <a:avLst/>
              </a:prstGeom>
              <a:solidFill>
                <a:srgbClr val="009EC9"/>
              </a:solidFill>
              <a:ln>
                <a:solidFill>
                  <a:srgbClr val="009E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Arrow: Right 63">
                <a:extLst>
                  <a:ext uri="{FF2B5EF4-FFF2-40B4-BE49-F238E27FC236}">
                    <a16:creationId xmlns:a16="http://schemas.microsoft.com/office/drawing/2014/main" id="{EF459FC2-D0F3-0469-D897-876F564661FA}"/>
                  </a:ext>
                </a:extLst>
              </p:cNvPr>
              <p:cNvSpPr/>
              <p:nvPr/>
            </p:nvSpPr>
            <p:spPr>
              <a:xfrm rot="5400000">
                <a:off x="2049952" y="5254572"/>
                <a:ext cx="554477" cy="552193"/>
              </a:xfrm>
              <a:prstGeom prst="rightArrow">
                <a:avLst/>
              </a:prstGeom>
              <a:solidFill>
                <a:srgbClr val="32B04A"/>
              </a:solidFill>
              <a:ln>
                <a:solidFill>
                  <a:srgbClr val="32B0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Slide Number Placeholder 4">
            <a:extLst>
              <a:ext uri="{FF2B5EF4-FFF2-40B4-BE49-F238E27FC236}">
                <a16:creationId xmlns:a16="http://schemas.microsoft.com/office/drawing/2014/main" id="{1E3E4D78-1AE3-0C90-387D-450EB21CD5C1}"/>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76885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 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4" y="978967"/>
            <a:ext cx="3512581"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 Tools</a:t>
            </a:r>
          </a:p>
        </p:txBody>
      </p:sp>
      <p:grpSp>
        <p:nvGrpSpPr>
          <p:cNvPr id="32" name="Group 31">
            <a:extLst>
              <a:ext uri="{FF2B5EF4-FFF2-40B4-BE49-F238E27FC236}">
                <a16:creationId xmlns:a16="http://schemas.microsoft.com/office/drawing/2014/main" id="{E301C0BF-7818-FBBE-D3CA-DB5C0D6FD30A}"/>
              </a:ext>
            </a:extLst>
          </p:cNvPr>
          <p:cNvGrpSpPr/>
          <p:nvPr/>
        </p:nvGrpSpPr>
        <p:grpSpPr>
          <a:xfrm>
            <a:off x="8570170" y="3429000"/>
            <a:ext cx="3585372" cy="3262879"/>
            <a:chOff x="7835530" y="3153874"/>
            <a:chExt cx="3745576" cy="3539389"/>
          </a:xfrm>
        </p:grpSpPr>
        <p:sp>
          <p:nvSpPr>
            <p:cNvPr id="6" name="Oval 5">
              <a:extLst>
                <a:ext uri="{FF2B5EF4-FFF2-40B4-BE49-F238E27FC236}">
                  <a16:creationId xmlns:a16="http://schemas.microsoft.com/office/drawing/2014/main" id="{171F818C-3A5A-D071-3D3E-840FCFD0EF34}"/>
                </a:ext>
              </a:extLst>
            </p:cNvPr>
            <p:cNvSpPr/>
            <p:nvPr/>
          </p:nvSpPr>
          <p:spPr>
            <a:xfrm>
              <a:off x="7835530" y="3153874"/>
              <a:ext cx="3515836" cy="3539389"/>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Google Shape;321;p5">
              <a:extLst>
                <a:ext uri="{FF2B5EF4-FFF2-40B4-BE49-F238E27FC236}">
                  <a16:creationId xmlns:a16="http://schemas.microsoft.com/office/drawing/2014/main" id="{EAD6AF65-45A4-5A3A-EF59-D72CA1728E9C}"/>
                </a:ext>
              </a:extLst>
            </p:cNvPr>
            <p:cNvSpPr txBox="1">
              <a:spLocks noChangeAspect="1"/>
            </p:cNvSpPr>
            <p:nvPr/>
          </p:nvSpPr>
          <p:spPr>
            <a:xfrm rot="579568">
              <a:off x="7870232" y="3563127"/>
              <a:ext cx="3710874" cy="22701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Student </a:t>
              </a:r>
              <a:b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b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Reflection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Capture student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View quantitative and qualitative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Analyze data - dashboard or report export feature</a:t>
              </a:r>
            </a:p>
          </p:txBody>
        </p:sp>
      </p:grpSp>
      <p:grpSp>
        <p:nvGrpSpPr>
          <p:cNvPr id="33" name="Group 32">
            <a:extLst>
              <a:ext uri="{FF2B5EF4-FFF2-40B4-BE49-F238E27FC236}">
                <a16:creationId xmlns:a16="http://schemas.microsoft.com/office/drawing/2014/main" id="{BFA91DF5-3F43-4C3F-D52C-0681ACB8D578}"/>
              </a:ext>
            </a:extLst>
          </p:cNvPr>
          <p:cNvGrpSpPr/>
          <p:nvPr/>
        </p:nvGrpSpPr>
        <p:grpSpPr>
          <a:xfrm rot="568406">
            <a:off x="5872399" y="978129"/>
            <a:ext cx="3484885" cy="3171267"/>
            <a:chOff x="8752009" y="593195"/>
            <a:chExt cx="3398899" cy="2974695"/>
          </a:xfrm>
        </p:grpSpPr>
        <p:sp>
          <p:nvSpPr>
            <p:cNvPr id="7" name="Oval 6">
              <a:extLst>
                <a:ext uri="{FF2B5EF4-FFF2-40B4-BE49-F238E27FC236}">
                  <a16:creationId xmlns:a16="http://schemas.microsoft.com/office/drawing/2014/main" id="{B94369D5-333A-5241-FEB6-A591B5CAAF34}"/>
                </a:ext>
              </a:extLst>
            </p:cNvPr>
            <p:cNvSpPr/>
            <p:nvPr/>
          </p:nvSpPr>
          <p:spPr>
            <a:xfrm>
              <a:off x="8752009" y="593195"/>
              <a:ext cx="3195413" cy="2974695"/>
            </a:xfrm>
            <a:prstGeom prst="ellipse">
              <a:avLst/>
            </a:prstGeom>
            <a:solidFill>
              <a:srgbClr val="009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1F9A60-2836-4CC6-B822-146797911A14}"/>
                </a:ext>
              </a:extLst>
            </p:cNvPr>
            <p:cNvSpPr txBox="1"/>
            <p:nvPr/>
          </p:nvSpPr>
          <p:spPr>
            <a:xfrm rot="75787">
              <a:off x="8852504" y="932542"/>
              <a:ext cx="3298404" cy="2136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Tracker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Log WBL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Record student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Track AB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Analyze data to measure</a:t>
              </a:r>
              <a:b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b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impact &amp; equity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Export reports, graphs, &amp; tables</a:t>
              </a:r>
            </a:p>
          </p:txBody>
        </p:sp>
      </p:grpSp>
      <p:grpSp>
        <p:nvGrpSpPr>
          <p:cNvPr id="14" name="Group 13">
            <a:extLst>
              <a:ext uri="{FF2B5EF4-FFF2-40B4-BE49-F238E27FC236}">
                <a16:creationId xmlns:a16="http://schemas.microsoft.com/office/drawing/2014/main" id="{470FA57D-8DC8-94A5-F7F8-67BB7F667A9F}"/>
              </a:ext>
            </a:extLst>
          </p:cNvPr>
          <p:cNvGrpSpPr>
            <a:grpSpLocks noChangeAspect="1"/>
          </p:cNvGrpSpPr>
          <p:nvPr/>
        </p:nvGrpSpPr>
        <p:grpSpPr>
          <a:xfrm>
            <a:off x="788187" y="3943451"/>
            <a:ext cx="1496547" cy="557392"/>
            <a:chOff x="747509" y="5190937"/>
            <a:chExt cx="1869203" cy="696189"/>
          </a:xfrm>
        </p:grpSpPr>
        <p:sp>
          <p:nvSpPr>
            <p:cNvPr id="11" name="Title 1">
              <a:extLst>
                <a:ext uri="{FF2B5EF4-FFF2-40B4-BE49-F238E27FC236}">
                  <a16:creationId xmlns:a16="http://schemas.microsoft.com/office/drawing/2014/main" id="{89B56409-90D3-4A12-1B1F-A2AD034F2F58}"/>
                </a:ext>
              </a:extLst>
            </p:cNvPr>
            <p:cNvSpPr txBox="1">
              <a:spLocks/>
            </p:cNvSpPr>
            <p:nvPr/>
          </p:nvSpPr>
          <p:spPr>
            <a:xfrm>
              <a:off x="1099317" y="5190937"/>
              <a:ext cx="151739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Support</a:t>
              </a:r>
            </a:p>
          </p:txBody>
        </p:sp>
        <p:pic>
          <p:nvPicPr>
            <p:cNvPr id="13" name="Graphic 12" descr="Help outline">
              <a:extLst>
                <a:ext uri="{FF2B5EF4-FFF2-40B4-BE49-F238E27FC236}">
                  <a16:creationId xmlns:a16="http://schemas.microsoft.com/office/drawing/2014/main" id="{D18F93F5-3196-B741-C6A1-721FCB75F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509" y="5225999"/>
              <a:ext cx="585677" cy="585678"/>
            </a:xfrm>
            <a:prstGeom prst="rect">
              <a:avLst/>
            </a:prstGeom>
          </p:spPr>
        </p:pic>
      </p:grpSp>
      <p:grpSp>
        <p:nvGrpSpPr>
          <p:cNvPr id="2" name="Group 1">
            <a:extLst>
              <a:ext uri="{FF2B5EF4-FFF2-40B4-BE49-F238E27FC236}">
                <a16:creationId xmlns:a16="http://schemas.microsoft.com/office/drawing/2014/main" id="{A33DB0A1-FDC0-AE8F-AB70-DB07EE265A1E}"/>
              </a:ext>
            </a:extLst>
          </p:cNvPr>
          <p:cNvGrpSpPr/>
          <p:nvPr/>
        </p:nvGrpSpPr>
        <p:grpSpPr>
          <a:xfrm>
            <a:off x="-55834" y="1600497"/>
            <a:ext cx="5191487" cy="2965801"/>
            <a:chOff x="-55834" y="1600497"/>
            <a:chExt cx="5191487" cy="2965801"/>
          </a:xfrm>
        </p:grpSpPr>
        <p:pic>
          <p:nvPicPr>
            <p:cNvPr id="1026" name="Picture 2">
              <a:extLst>
                <a:ext uri="{FF2B5EF4-FFF2-40B4-BE49-F238E27FC236}">
                  <a16:creationId xmlns:a16="http://schemas.microsoft.com/office/drawing/2014/main" id="{815352B0-7378-8215-2104-778089A8A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99" y="1600497"/>
              <a:ext cx="3146697" cy="17756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D48595E-601F-C581-01CB-09C5F22E8976}"/>
                </a:ext>
              </a:extLst>
            </p:cNvPr>
            <p:cNvGrpSpPr/>
            <p:nvPr/>
          </p:nvGrpSpPr>
          <p:grpSpPr>
            <a:xfrm>
              <a:off x="-55834" y="2918464"/>
              <a:ext cx="5191487" cy="1647834"/>
              <a:chOff x="-55834" y="2918464"/>
              <a:chExt cx="5191487" cy="1647834"/>
            </a:xfrm>
          </p:grpSpPr>
          <p:grpSp>
            <p:nvGrpSpPr>
              <p:cNvPr id="15" name="Group 14">
                <a:extLst>
                  <a:ext uri="{FF2B5EF4-FFF2-40B4-BE49-F238E27FC236}">
                    <a16:creationId xmlns:a16="http://schemas.microsoft.com/office/drawing/2014/main" id="{4256802D-2583-9F6A-05C7-BCD9FBF38BC0}"/>
                  </a:ext>
                </a:extLst>
              </p:cNvPr>
              <p:cNvGrpSpPr/>
              <p:nvPr/>
            </p:nvGrpSpPr>
            <p:grpSpPr>
              <a:xfrm>
                <a:off x="-55834" y="3247262"/>
                <a:ext cx="5191487" cy="1319036"/>
                <a:chOff x="-31328" y="4502864"/>
                <a:chExt cx="5191487" cy="1319036"/>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31328" y="4533878"/>
                  <a:ext cx="1436399"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9EC9"/>
                      </a:solidFill>
                      <a:effectLst/>
                      <a:uLnTx/>
                      <a:uFillTx/>
                      <a:latin typeface="DINOT-Bold" panose="020B0804020101020102" pitchFamily="34" charset="0"/>
                      <a:ea typeface="Tahoma" panose="020B0604030504040204" pitchFamily="34" charset="0"/>
                      <a:cs typeface="DINOT-Bold" panose="020B0804020101020102" pitchFamily="34" charset="0"/>
                    </a:rPr>
                    <a:t>WBL Tracker</a:t>
                  </a:r>
                </a:p>
              </p:txBody>
            </p:sp>
            <p:sp>
              <p:nvSpPr>
                <p:cNvPr id="9" name="Title 1">
                  <a:extLst>
                    <a:ext uri="{FF2B5EF4-FFF2-40B4-BE49-F238E27FC236}">
                      <a16:creationId xmlns:a16="http://schemas.microsoft.com/office/drawing/2014/main" id="{8E322900-8446-057C-80F9-6BD6D796DAB4}"/>
                    </a:ext>
                  </a:extLst>
                </p:cNvPr>
                <p:cNvSpPr txBox="1">
                  <a:spLocks/>
                </p:cNvSpPr>
                <p:nvPr/>
              </p:nvSpPr>
              <p:spPr>
                <a:xfrm>
                  <a:off x="2424435" y="5125711"/>
                  <a:ext cx="1515878"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Resources</a:t>
                  </a:r>
                </a:p>
              </p:txBody>
            </p:sp>
            <p:sp>
              <p:nvSpPr>
                <p:cNvPr id="10" name="Title 1">
                  <a:extLst>
                    <a:ext uri="{FF2B5EF4-FFF2-40B4-BE49-F238E27FC236}">
                      <a16:creationId xmlns:a16="http://schemas.microsoft.com/office/drawing/2014/main" id="{C4BDE7F2-804C-E2AD-8458-4B94CBF88EA8}"/>
                    </a:ext>
                  </a:extLst>
                </p:cNvPr>
                <p:cNvSpPr txBox="1">
                  <a:spLocks/>
                </p:cNvSpPr>
                <p:nvPr/>
              </p:nvSpPr>
              <p:spPr>
                <a:xfrm>
                  <a:off x="3128956" y="4502864"/>
                  <a:ext cx="2031203"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WBL Skills </a:t>
                  </a:r>
                  <a:b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b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Feedback Survey</a:t>
                  </a:r>
                </a:p>
              </p:txBody>
            </p:sp>
          </p:grpSp>
          <p:sp>
            <p:nvSpPr>
              <p:cNvPr id="17" name="Arrow: Down 16">
                <a:extLst>
                  <a:ext uri="{FF2B5EF4-FFF2-40B4-BE49-F238E27FC236}">
                    <a16:creationId xmlns:a16="http://schemas.microsoft.com/office/drawing/2014/main" id="{B3A58C6E-4D0D-E121-0271-02614CEC0238}"/>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12F9822-6EDA-30AE-04E2-8AAC6780BD33}"/>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630FD44-BA8A-B101-408A-6BC3F3DF9527}"/>
                  </a:ext>
                </a:extLst>
              </p:cNvPr>
              <p:cNvSpPr/>
              <p:nvPr/>
            </p:nvSpPr>
            <p:spPr>
              <a:xfrm rot="19863182">
                <a:off x="2630277" y="2934848"/>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148E385-FA1C-02EA-C6A2-59FCB846CCC3}"/>
                  </a:ext>
                </a:extLst>
              </p:cNvPr>
              <p:cNvSpPr/>
              <p:nvPr/>
            </p:nvSpPr>
            <p:spPr>
              <a:xfrm rot="1705481">
                <a:off x="1839205" y="2951520"/>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E0B940F7-0E62-AF39-5D8E-3B18ACCA814C}"/>
              </a:ext>
            </a:extLst>
          </p:cNvPr>
          <p:cNvGrpSpPr/>
          <p:nvPr/>
        </p:nvGrpSpPr>
        <p:grpSpPr>
          <a:xfrm>
            <a:off x="2193145" y="4626002"/>
            <a:ext cx="5673402" cy="2015324"/>
            <a:chOff x="1687847" y="4619067"/>
            <a:chExt cx="5673402" cy="2015324"/>
          </a:xfrm>
        </p:grpSpPr>
        <p:pic>
          <p:nvPicPr>
            <p:cNvPr id="8" name="Picture 8">
              <a:extLst>
                <a:ext uri="{FF2B5EF4-FFF2-40B4-BE49-F238E27FC236}">
                  <a16:creationId xmlns:a16="http://schemas.microsoft.com/office/drawing/2014/main" id="{F9586376-3156-8204-E875-AA10E1C5110D}"/>
                </a:ext>
              </a:extLst>
            </p:cNvPr>
            <p:cNvPicPr>
              <a:picLocks noChangeAspect="1"/>
            </p:cNvPicPr>
            <p:nvPr/>
          </p:nvPicPr>
          <p:blipFill>
            <a:blip r:embed="rId6"/>
            <a:stretch>
              <a:fillRect/>
            </a:stretch>
          </p:blipFill>
          <p:spPr>
            <a:xfrm>
              <a:off x="3478807" y="4619067"/>
              <a:ext cx="3067561" cy="809456"/>
            </a:xfrm>
            <a:prstGeom prst="rect">
              <a:avLst/>
            </a:prstGeom>
            <a:noFill/>
            <a:ln cap="flat">
              <a:noFill/>
            </a:ln>
          </p:spPr>
        </p:pic>
        <p:grpSp>
          <p:nvGrpSpPr>
            <p:cNvPr id="23" name="Group 22">
              <a:extLst>
                <a:ext uri="{FF2B5EF4-FFF2-40B4-BE49-F238E27FC236}">
                  <a16:creationId xmlns:a16="http://schemas.microsoft.com/office/drawing/2014/main" id="{83085E24-DF9C-948F-1C5A-DCEABE834D9C}"/>
                </a:ext>
              </a:extLst>
            </p:cNvPr>
            <p:cNvGrpSpPr/>
            <p:nvPr/>
          </p:nvGrpSpPr>
          <p:grpSpPr>
            <a:xfrm>
              <a:off x="1687847" y="5181608"/>
              <a:ext cx="5673402" cy="1452783"/>
              <a:chOff x="-537749" y="2837027"/>
              <a:chExt cx="5673402" cy="1452783"/>
            </a:xfrm>
          </p:grpSpPr>
          <p:grpSp>
            <p:nvGrpSpPr>
              <p:cNvPr id="24" name="Group 23">
                <a:extLst>
                  <a:ext uri="{FF2B5EF4-FFF2-40B4-BE49-F238E27FC236}">
                    <a16:creationId xmlns:a16="http://schemas.microsoft.com/office/drawing/2014/main" id="{564F984C-0F59-A861-FE08-DF1BA204FE09}"/>
                  </a:ext>
                </a:extLst>
              </p:cNvPr>
              <p:cNvGrpSpPr/>
              <p:nvPr/>
            </p:nvGrpSpPr>
            <p:grpSpPr>
              <a:xfrm>
                <a:off x="-537749" y="3247262"/>
                <a:ext cx="5673402" cy="1042548"/>
                <a:chOff x="-513243" y="4502864"/>
                <a:chExt cx="5673402" cy="1042548"/>
              </a:xfrm>
            </p:grpSpPr>
            <p:sp>
              <p:nvSpPr>
                <p:cNvPr id="29" name="Title 1">
                  <a:extLst>
                    <a:ext uri="{FF2B5EF4-FFF2-40B4-BE49-F238E27FC236}">
                      <a16:creationId xmlns:a16="http://schemas.microsoft.com/office/drawing/2014/main" id="{4A493D30-8D11-5623-7A68-BF04E521E897}"/>
                    </a:ext>
                  </a:extLst>
                </p:cNvPr>
                <p:cNvSpPr txBox="1">
                  <a:spLocks/>
                </p:cNvSpPr>
                <p:nvPr/>
              </p:nvSpPr>
              <p:spPr>
                <a:xfrm>
                  <a:off x="-513243" y="4533878"/>
                  <a:ext cx="191831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CAF17"/>
                      </a:solidFill>
                      <a:effectLst/>
                      <a:uLnTx/>
                      <a:uFillTx/>
                      <a:latin typeface="DINOT-Bold" panose="020B0804020101020102" pitchFamily="34" charset="0"/>
                      <a:ea typeface="Tahoma" panose="020B0604030504040204" pitchFamily="34" charset="0"/>
                      <a:cs typeface="DINOT-Bold" panose="020B0804020101020102" pitchFamily="34" charset="0"/>
                    </a:rPr>
                    <a:t>WBL Student Reflection Form</a:t>
                  </a:r>
                </a:p>
              </p:txBody>
            </p:sp>
            <p:sp>
              <p:nvSpPr>
                <p:cNvPr id="30" name="Title 1">
                  <a:extLst>
                    <a:ext uri="{FF2B5EF4-FFF2-40B4-BE49-F238E27FC236}">
                      <a16:creationId xmlns:a16="http://schemas.microsoft.com/office/drawing/2014/main" id="{B6C46FBA-F580-8BA6-8D95-67B35FA3A664}"/>
                    </a:ext>
                  </a:extLst>
                </p:cNvPr>
                <p:cNvSpPr txBox="1">
                  <a:spLocks/>
                </p:cNvSpPr>
                <p:nvPr/>
              </p:nvSpPr>
              <p:spPr>
                <a:xfrm>
                  <a:off x="1689197" y="5151447"/>
                  <a:ext cx="1515878" cy="3939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Internships</a:t>
                  </a:r>
                </a:p>
              </p:txBody>
            </p:sp>
            <p:sp>
              <p:nvSpPr>
                <p:cNvPr id="31" name="Title 1">
                  <a:extLst>
                    <a:ext uri="{FF2B5EF4-FFF2-40B4-BE49-F238E27FC236}">
                      <a16:creationId xmlns:a16="http://schemas.microsoft.com/office/drawing/2014/main" id="{2C1D78C2-895C-669D-A6C1-4465D24C5754}"/>
                    </a:ext>
                  </a:extLst>
                </p:cNvPr>
                <p:cNvSpPr txBox="1">
                  <a:spLocks/>
                </p:cNvSpPr>
                <p:nvPr/>
              </p:nvSpPr>
              <p:spPr>
                <a:xfrm>
                  <a:off x="3128956" y="4502864"/>
                  <a:ext cx="2031203" cy="69618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Future Ready Skills Assessment</a:t>
                  </a:r>
                </a:p>
              </p:txBody>
            </p:sp>
          </p:grpSp>
          <p:sp>
            <p:nvSpPr>
              <p:cNvPr id="25" name="Arrow: Down 24">
                <a:extLst>
                  <a:ext uri="{FF2B5EF4-FFF2-40B4-BE49-F238E27FC236}">
                    <a16:creationId xmlns:a16="http://schemas.microsoft.com/office/drawing/2014/main" id="{1D37B7A3-8910-F14F-3D65-504E65DA0F83}"/>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60BE0A26-A18C-48D1-0F67-F9E6224C8F39}"/>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8B64B82C-62F1-3CA8-87C9-2A740F8F781A}"/>
                  </a:ext>
                </a:extLst>
              </p:cNvPr>
              <p:cNvSpPr/>
              <p:nvPr/>
            </p:nvSpPr>
            <p:spPr>
              <a:xfrm>
                <a:off x="2373262" y="2837027"/>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Slide Number Placeholder 4">
            <a:extLst>
              <a:ext uri="{FF2B5EF4-FFF2-40B4-BE49-F238E27FC236}">
                <a16:creationId xmlns:a16="http://schemas.microsoft.com/office/drawing/2014/main" id="{FFF31DEF-2684-E8F5-C5A3-CA4BD4C2A725}"/>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17</a:t>
            </a:fld>
            <a:endParaRPr lang="en-US" dirty="0">
              <a:solidFill>
                <a:prstClr val="black">
                  <a:tint val="75000"/>
                </a:prstClr>
              </a:solidFill>
              <a:latin typeface="DINOT"/>
            </a:endParaRPr>
          </a:p>
        </p:txBody>
      </p:sp>
    </p:spTree>
    <p:extLst>
      <p:ext uri="{BB962C8B-B14F-4D97-AF65-F5344CB8AC3E}">
        <p14:creationId xmlns:p14="http://schemas.microsoft.com/office/powerpoint/2010/main" val="362115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Tech-Enabled Impact</a:t>
            </a:r>
          </a:p>
        </p:txBody>
      </p:sp>
      <p:grpSp>
        <p:nvGrpSpPr>
          <p:cNvPr id="1057" name="Group 1056">
            <a:extLst>
              <a:ext uri="{FF2B5EF4-FFF2-40B4-BE49-F238E27FC236}">
                <a16:creationId xmlns:a16="http://schemas.microsoft.com/office/drawing/2014/main" id="{211470F5-1F8B-EB05-8989-19660E349A24}"/>
              </a:ext>
            </a:extLst>
          </p:cNvPr>
          <p:cNvGrpSpPr/>
          <p:nvPr/>
        </p:nvGrpSpPr>
        <p:grpSpPr>
          <a:xfrm>
            <a:off x="3608594" y="1347215"/>
            <a:ext cx="8245129" cy="5343610"/>
            <a:chOff x="3543940" y="1125542"/>
            <a:chExt cx="8245129" cy="5343610"/>
          </a:xfrm>
        </p:grpSpPr>
        <p:sp>
          <p:nvSpPr>
            <p:cNvPr id="1053" name="btfpBulletedList568374">
              <a:extLst>
                <a:ext uri="{FF2B5EF4-FFF2-40B4-BE49-F238E27FC236}">
                  <a16:creationId xmlns:a16="http://schemas.microsoft.com/office/drawing/2014/main" id="{7B768F2B-D32A-1F4C-8EDF-A5AF9CDB8A99}"/>
                </a:ext>
              </a:extLst>
            </p:cNvPr>
            <p:cNvSpPr/>
            <p:nvPr/>
          </p:nvSpPr>
          <p:spPr>
            <a:xfrm>
              <a:off x="3543940" y="1243786"/>
              <a:ext cx="4583368" cy="212365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
                  <a:srgbClr val="32B04A"/>
                </a:buClr>
                <a:buSzPct val="100000"/>
                <a:buFontTx/>
                <a:buNone/>
                <a:tabLst>
                  <a:tab pos="457200" algn="l"/>
                </a:tabLst>
                <a:defRPr/>
              </a:pPr>
              <a:r>
                <a:rPr kumimoji="0" lang="en-US" sz="1400" b="0" i="0" u="none" strike="noStrike" kern="1200" cap="none" spc="0" normalizeH="0" baseline="0" noProof="0" dirty="0">
                  <a:ln>
                    <a:noFill/>
                  </a:ln>
                  <a:solidFill>
                    <a:srgbClr val="FCAF17"/>
                  </a:solidFill>
                  <a:effectLst/>
                  <a:uLnTx/>
                  <a:uFillTx/>
                  <a:latin typeface="DINOT-Bold" panose="020B0804020101020102" pitchFamily="34" charset="0"/>
                  <a:ea typeface="Times New Roman" panose="02020603050405020304" pitchFamily="18" charset="0"/>
                  <a:cs typeface="DINOT-Bold" panose="020B0804020101020102" pitchFamily="34" charset="0"/>
                </a:rPr>
                <a:t>KnoPro</a:t>
              </a:r>
              <a:r>
                <a:rPr kumimoji="0" lang="en-US" sz="1400" b="0" i="0" u="none" strike="noStrike" kern="1200" cap="none" spc="0" normalizeH="0" baseline="0" noProof="0" dirty="0">
                  <a:ln>
                    <a:noFill/>
                  </a:ln>
                  <a:solidFill>
                    <a:srgbClr val="000000"/>
                  </a:solidFill>
                  <a:effectLst/>
                  <a:uLnTx/>
                  <a:uFillTx/>
                  <a:latin typeface="DINOT-Bold" panose="020B0804020101020102" pitchFamily="34" charset="0"/>
                  <a:ea typeface="Times New Roman" panose="02020603050405020304" pitchFamily="18" charset="0"/>
                  <a:cs typeface="DINOT-Bold" panose="020B0804020101020102" pitchFamily="34" charset="0"/>
                </a:rPr>
                <a:t> </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is an interactive, user-friendly product featuring:</a:t>
              </a:r>
            </a:p>
            <a:p>
              <a:pPr marL="0" marR="0" lvl="0" indent="0" algn="l" defTabSz="914400" rtl="0" eaLnBrk="1" fontAlgn="base" latinLnBrk="0" hangingPunct="1">
                <a:lnSpc>
                  <a:spcPct val="100000"/>
                </a:lnSpc>
                <a:spcBef>
                  <a:spcPts val="0"/>
                </a:spcBef>
                <a:spcAft>
                  <a:spcPts val="0"/>
                </a:spcAft>
                <a:buClr>
                  <a:srgbClr val="32B04A"/>
                </a:buClr>
                <a:buSzPct val="100000"/>
                <a:buFontTx/>
                <a:buNone/>
                <a:tabLst>
                  <a:tab pos="457200" algn="l"/>
                </a:tabLst>
                <a:defRPr/>
              </a:pPr>
              <a:endParaRPr kumimoji="0" lang="en-US" sz="6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endParaRPr>
            </a:p>
            <a:p>
              <a:pPr marL="234950" marR="0" lvl="0" indent="-234950"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Real-world, multi-sector projects with participants learning how to draft plans, build prototypes, and pitch products, while benefiting from mentorship, which also increases professional networks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34950" marR="0" lvl="0" indent="-234950"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Digital content and media to support students, educators, and industry partners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34950" marR="0" lvl="0" indent="-234950"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Cash prizes and promotion for winners</a:t>
              </a:r>
            </a:p>
          </p:txBody>
        </p:sp>
        <p:sp>
          <p:nvSpPr>
            <p:cNvPr id="1054" name="TextBox 1053">
              <a:extLst>
                <a:ext uri="{FF2B5EF4-FFF2-40B4-BE49-F238E27FC236}">
                  <a16:creationId xmlns:a16="http://schemas.microsoft.com/office/drawing/2014/main" id="{A9490C76-8430-7F6E-0C3B-F1D74A703CB1}"/>
                </a:ext>
              </a:extLst>
            </p:cNvPr>
            <p:cNvSpPr txBox="1"/>
            <p:nvPr/>
          </p:nvSpPr>
          <p:spPr>
            <a:xfrm>
              <a:off x="3567469" y="5007213"/>
              <a:ext cx="8206520" cy="14619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CAF17"/>
                  </a:solidFill>
                  <a:effectLst/>
                  <a:uLnTx/>
                  <a:uFillTx/>
                  <a:latin typeface="DINOT-Bold" panose="020B0804020101020102" pitchFamily="34" charset="0"/>
                  <a:ea typeface="Calibri" panose="020F0502020204030204" pitchFamily="34" charset="0"/>
                  <a:cs typeface="DINOT-Bold" panose="020B0804020101020102" pitchFamily="34" charset="0"/>
                </a:rPr>
                <a:t>KnoPro</a:t>
              </a:r>
              <a:r>
                <a:rPr kumimoji="0" lang="en-US" sz="1400" b="0" i="0" u="none" strike="noStrike" kern="1200" cap="none" spc="0" normalizeH="0" baseline="0" noProof="0" dirty="0">
                  <a:ln>
                    <a:noFill/>
                  </a:ln>
                  <a:solidFill>
                    <a:prstClr val="black"/>
                  </a:solidFill>
                  <a:effectLst/>
                  <a:uLnTx/>
                  <a:uFillTx/>
                  <a:latin typeface="DINOT-Bold" panose="020B0804020101020102" pitchFamily="34" charset="0"/>
                  <a:ea typeface="Calibri" panose="020F0502020204030204" pitchFamily="34" charset="0"/>
                  <a:cs typeface="DINOT-Bold" panose="020B0804020101020102" pitchFamily="34" charset="0"/>
                </a:rPr>
                <a:t> </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Corporate partners:</a:t>
              </a: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Sponsor/co-create an Industry Challenge </a:t>
              </a: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Work with NAF to engage staff as mentors and judges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Create positive brand associations with students and learn from their projects and insights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Sponsor/create content for daily </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hlinkClick r:id="rId4"/>
                </a:rPr>
                <a:t>Skillbuilders</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—15-minute activities that help build a range of skills for students</a:t>
              </a:r>
            </a:p>
          </p:txBody>
        </p:sp>
        <p:pic>
          <p:nvPicPr>
            <p:cNvPr id="1055" name="Online Media 4" title="KnoPro">
              <a:hlinkClick r:id="" action="ppaction://media"/>
              <a:extLst>
                <a:ext uri="{FF2B5EF4-FFF2-40B4-BE49-F238E27FC236}">
                  <a16:creationId xmlns:a16="http://schemas.microsoft.com/office/drawing/2014/main" id="{D863609C-B738-735E-0515-F5427D2DAA21}"/>
                </a:ext>
              </a:extLst>
            </p:cNvPr>
            <p:cNvPicPr>
              <a:picLocks noRot="1" noChangeAspect="1"/>
            </p:cNvPicPr>
            <p:nvPr>
              <a:videoFile r:link="rId1"/>
            </p:nvPr>
          </p:nvPicPr>
          <p:blipFill>
            <a:blip r:embed="rId5"/>
            <a:stretch>
              <a:fillRect/>
            </a:stretch>
          </p:blipFill>
          <p:spPr>
            <a:xfrm>
              <a:off x="8420023" y="1125542"/>
              <a:ext cx="3369046" cy="2303458"/>
            </a:xfrm>
            <a:prstGeom prst="rect">
              <a:avLst/>
            </a:prstGeom>
          </p:spPr>
        </p:pic>
        <p:pic>
          <p:nvPicPr>
            <p:cNvPr id="1056" name="Picture 1055">
              <a:extLst>
                <a:ext uri="{FF2B5EF4-FFF2-40B4-BE49-F238E27FC236}">
                  <a16:creationId xmlns:a16="http://schemas.microsoft.com/office/drawing/2014/main" id="{141792EA-37AE-C3E4-4E05-888176A57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069" y="3581966"/>
              <a:ext cx="6583951" cy="1478396"/>
            </a:xfrm>
            <a:prstGeom prst="rect">
              <a:avLst/>
            </a:prstGeom>
            <a:noFill/>
            <a:extLst>
              <a:ext uri="{909E8E84-426E-40DD-AFC4-6F175D3DCCD1}">
                <a14:hiddenFill xmlns:a14="http://schemas.microsoft.com/office/drawing/2010/main">
                  <a:solidFill>
                    <a:srgbClr val="FFFFFF"/>
                  </a:solidFill>
                </a14:hiddenFill>
              </a:ext>
            </a:extLst>
          </p:spPr>
        </p:pic>
      </p:grpSp>
      <p:pic>
        <p:nvPicPr>
          <p:cNvPr id="1059" name="Picture 5" descr="A picture containing text, person, posing, close&#10;&#10;Description automatically generated">
            <a:extLst>
              <a:ext uri="{FF2B5EF4-FFF2-40B4-BE49-F238E27FC236}">
                <a16:creationId xmlns:a16="http://schemas.microsoft.com/office/drawing/2014/main" id="{9197967C-1CB8-6675-C53A-CA8415A1DB81}"/>
              </a:ext>
            </a:extLst>
          </p:cNvPr>
          <p:cNvPicPr>
            <a:picLocks noChangeAspect="1"/>
          </p:cNvPicPr>
          <p:nvPr/>
        </p:nvPicPr>
        <p:blipFill>
          <a:blip r:embed="rId7"/>
          <a:stretch>
            <a:fillRect/>
          </a:stretch>
        </p:blipFill>
        <p:spPr>
          <a:xfrm>
            <a:off x="251205" y="3589117"/>
            <a:ext cx="3069092" cy="3061931"/>
          </a:xfrm>
          <a:prstGeom prst="rect">
            <a:avLst/>
          </a:prstGeom>
          <a:ln w="12700">
            <a:solidFill>
              <a:srgbClr val="4472C4"/>
            </a:solidFill>
          </a:ln>
        </p:spPr>
      </p:pic>
      <p:sp>
        <p:nvSpPr>
          <p:cNvPr id="1060" name="TextBox 1059">
            <a:extLst>
              <a:ext uri="{FF2B5EF4-FFF2-40B4-BE49-F238E27FC236}">
                <a16:creationId xmlns:a16="http://schemas.microsoft.com/office/drawing/2014/main" id="{FCAEAE1B-B982-F3B6-AE76-4350F41EBCB7}"/>
              </a:ext>
            </a:extLst>
          </p:cNvPr>
          <p:cNvSpPr txBox="1"/>
          <p:nvPr/>
        </p:nvSpPr>
        <p:spPr>
          <a:xfrm>
            <a:off x="154613" y="2191665"/>
            <a:ext cx="35506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2022, NAF launched our first </a:t>
            </a: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Tech-enabled WBL initiative KnoPro </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with industry challenges and daily skill builders! </a:t>
            </a:r>
          </a:p>
        </p:txBody>
      </p:sp>
      <p:sp>
        <p:nvSpPr>
          <p:cNvPr id="1061" name="TextBox 1060">
            <a:extLst>
              <a:ext uri="{FF2B5EF4-FFF2-40B4-BE49-F238E27FC236}">
                <a16:creationId xmlns:a16="http://schemas.microsoft.com/office/drawing/2014/main" id="{F439CD6F-CFA1-E29E-1B70-23FC72516AE3}"/>
              </a:ext>
            </a:extLst>
          </p:cNvPr>
          <p:cNvSpPr txBox="1"/>
          <p:nvPr/>
        </p:nvSpPr>
        <p:spPr>
          <a:xfrm>
            <a:off x="9753600" y="480703"/>
            <a:ext cx="235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A4F"/>
                </a:solidFill>
                <a:effectLst/>
                <a:uLnTx/>
                <a:uFillTx/>
                <a:latin typeface="DINOT-Bold" panose="020B0804020101020102" pitchFamily="34" charset="0"/>
                <a:ea typeface="Times New Roman" panose="02020603050405020304" pitchFamily="18" charset="0"/>
                <a:cs typeface="DINOT-Bold" panose="020B0804020101020102" pitchFamily="34" charset="0"/>
                <a:hlinkClick r:id="rId8"/>
              </a:rPr>
              <a:t>https://www.knopro.org/</a:t>
            </a:r>
            <a:endParaRPr kumimoji="0" lang="en-US" sz="14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p:txBody>
      </p:sp>
      <p:sp>
        <p:nvSpPr>
          <p:cNvPr id="1062" name="Title 1">
            <a:extLst>
              <a:ext uri="{FF2B5EF4-FFF2-40B4-BE49-F238E27FC236}">
                <a16:creationId xmlns:a16="http://schemas.microsoft.com/office/drawing/2014/main" id="{D39CD86C-56F2-1562-2010-B93806204FB7}"/>
              </a:ext>
            </a:extLst>
          </p:cNvPr>
          <p:cNvSpPr txBox="1">
            <a:spLocks/>
          </p:cNvSpPr>
          <p:nvPr/>
        </p:nvSpPr>
        <p:spPr>
          <a:xfrm>
            <a:off x="214505" y="978967"/>
            <a:ext cx="3063622"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KnoPro</a:t>
            </a:r>
          </a:p>
        </p:txBody>
      </p:sp>
      <p:sp>
        <p:nvSpPr>
          <p:cNvPr id="2" name="Slide Number Placeholder 4">
            <a:extLst>
              <a:ext uri="{FF2B5EF4-FFF2-40B4-BE49-F238E27FC236}">
                <a16:creationId xmlns:a16="http://schemas.microsoft.com/office/drawing/2014/main" id="{822AA615-027F-B2BB-CF3A-1213809F1E5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18</a:t>
            </a:fld>
            <a:endParaRPr lang="en-US" dirty="0">
              <a:solidFill>
                <a:prstClr val="black">
                  <a:tint val="75000"/>
                </a:prstClr>
              </a:solidFill>
              <a:latin typeface="DINOT"/>
            </a:endParaRPr>
          </a:p>
        </p:txBody>
      </p:sp>
    </p:spTree>
    <p:extLst>
      <p:ext uri="{BB962C8B-B14F-4D97-AF65-F5344CB8AC3E}">
        <p14:creationId xmlns:p14="http://schemas.microsoft.com/office/powerpoint/2010/main" val="9311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Recruitment &amp;</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2833"/>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7135269" y="1214309"/>
            <a:ext cx="5056732" cy="4729564"/>
          </a:xfrm>
          <a:prstGeom prst="rect">
            <a:avLst/>
          </a:prstGeom>
          <a:noFill/>
        </p:spPr>
        <p:txBody>
          <a:bodyPr wrap="square">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Develop a </a:t>
            </a: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marketing strategy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recruitment plans include the mission and vision statement, website design, brochure, and communication resources</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Contact NAF’s Marketing &amp; Communications Team to request your free custom logo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communications@naf.org </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NAF clothing and gear –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purchase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http://store.naf.org/</a:t>
            </a:r>
          </a:p>
        </p:txBody>
      </p:sp>
      <p:sp>
        <p:nvSpPr>
          <p:cNvPr id="18" name="Title 1">
            <a:extLst>
              <a:ext uri="{FF2B5EF4-FFF2-40B4-BE49-F238E27FC236}">
                <a16:creationId xmlns:a16="http://schemas.microsoft.com/office/drawing/2014/main" id="{68596707-9146-D640-6083-BF6F8BEED960}"/>
              </a:ext>
            </a:extLst>
          </p:cNvPr>
          <p:cNvSpPr txBox="1">
            <a:spLocks/>
          </p:cNvSpPr>
          <p:nvPr/>
        </p:nvSpPr>
        <p:spPr>
          <a:xfrm>
            <a:off x="154614" y="552972"/>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Marketing</a:t>
            </a:r>
          </a:p>
        </p:txBody>
      </p:sp>
    </p:spTree>
    <p:extLst>
      <p:ext uri="{BB962C8B-B14F-4D97-AF65-F5344CB8AC3E}">
        <p14:creationId xmlns:p14="http://schemas.microsoft.com/office/powerpoint/2010/main" val="91457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21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Introductions</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0624" b="10624"/>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6" name="TextBox 1">
            <a:extLst>
              <a:ext uri="{FF2B5EF4-FFF2-40B4-BE49-F238E27FC236}">
                <a16:creationId xmlns:a16="http://schemas.microsoft.com/office/drawing/2014/main" id="{6F12A3E0-8CA7-A2A3-27AD-4B9E83AAF38F}"/>
              </a:ext>
            </a:extLst>
          </p:cNvPr>
          <p:cNvGraphicFramePr/>
          <p:nvPr>
            <p:extLst>
              <p:ext uri="{D42A27DB-BD31-4B8C-83A1-F6EECF244321}">
                <p14:modId xmlns:p14="http://schemas.microsoft.com/office/powerpoint/2010/main" val="1805576236"/>
              </p:ext>
            </p:extLst>
          </p:nvPr>
        </p:nvGraphicFramePr>
        <p:xfrm>
          <a:off x="7059168" y="1098290"/>
          <a:ext cx="4896977" cy="5541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4444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chool students doing a science project">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0ED7CAB-4D36-48C4-A973-EA8DA2B664E0}"/>
              </a:ext>
            </a:extLst>
          </p:cNvPr>
          <p:cNvSpPr>
            <a:spLocks noGrp="1"/>
          </p:cNvSpPr>
          <p:nvPr>
            <p:ph type="ctrTitle"/>
          </p:nvPr>
        </p:nvSpPr>
        <p:spPr>
          <a:xfrm>
            <a:off x="300665" y="4170066"/>
            <a:ext cx="3819160" cy="2562330"/>
          </a:xfrm>
          <a:solidFill>
            <a:srgbClr val="FCAF17"/>
          </a:solidFill>
        </p:spPr>
        <p:txBody>
          <a:bodyPr lIns="182880" tIns="182880" rIns="182880" bIns="182880">
            <a:noAutofit/>
          </a:bodyPr>
          <a:lstStyle/>
          <a:p>
            <a:pPr marL="0" marR="0" lvl="0" indent="0" algn="l" defTabSz="914400" rtl="0" eaLnBrk="1" fontAlgn="auto" latinLnBrk="0" hangingPunct="1">
              <a:lnSpc>
                <a:spcPct val="108000"/>
              </a:lnSpc>
              <a:spcBef>
                <a:spcPts val="600"/>
              </a:spcBef>
              <a:spcAft>
                <a:spcPts val="600"/>
              </a:spcAft>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Together, we can make essential opportunities possible by creating more effective educational experiences and transforming the high school journey</a:t>
            </a:r>
            <a:r>
              <a:rPr lang="en-US" sz="2000" b="1" dirty="0">
                <a:solidFill>
                  <a:prstClr val="white"/>
                </a:solidFill>
                <a:latin typeface="DINOT" panose="020B0504020101020102" pitchFamily="34" charset="0"/>
                <a:ea typeface="Tahoma" panose="020B0604030504040204" pitchFamily="34" charset="0"/>
                <a:cs typeface="DINOT" panose="020B0504020101020102" pitchFamily="34" charset="0"/>
              </a:rPr>
              <a:t>.</a:t>
            </a:r>
            <a:endParaRPr lang="en-US" sz="2000" b="1" dirty="0">
              <a:solidFill>
                <a:srgbClr val="006A4F"/>
              </a:solidFill>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3358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Major Corporate</a:t>
            </a:r>
          </a:p>
        </p:txBody>
      </p:sp>
      <p:sp>
        <p:nvSpPr>
          <p:cNvPr id="2" name="Title 1">
            <a:extLst>
              <a:ext uri="{FF2B5EF4-FFF2-40B4-BE49-F238E27FC236}">
                <a16:creationId xmlns:a16="http://schemas.microsoft.com/office/drawing/2014/main" id="{145801CC-9565-D35B-D0D5-8D0F930D97A4}"/>
              </a:ext>
            </a:extLst>
          </p:cNvPr>
          <p:cNvSpPr txBox="1">
            <a:spLocks/>
          </p:cNvSpPr>
          <p:nvPr/>
        </p:nvSpPr>
        <p:spPr>
          <a:xfrm>
            <a:off x="82793" y="548097"/>
            <a:ext cx="2637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Partners</a:t>
            </a:r>
          </a:p>
        </p:txBody>
      </p:sp>
      <p:grpSp>
        <p:nvGrpSpPr>
          <p:cNvPr id="57" name="Group 56">
            <a:extLst>
              <a:ext uri="{FF2B5EF4-FFF2-40B4-BE49-F238E27FC236}">
                <a16:creationId xmlns:a16="http://schemas.microsoft.com/office/drawing/2014/main" id="{3C724066-D32E-8E2B-FA56-6CDDE1E10DA6}"/>
              </a:ext>
            </a:extLst>
          </p:cNvPr>
          <p:cNvGrpSpPr>
            <a:grpSpLocks noChangeAspect="1"/>
          </p:cNvGrpSpPr>
          <p:nvPr/>
        </p:nvGrpSpPr>
        <p:grpSpPr>
          <a:xfrm>
            <a:off x="5677222" y="1445199"/>
            <a:ext cx="5838503" cy="5004236"/>
            <a:chOff x="5308906" y="1270344"/>
            <a:chExt cx="6242541" cy="5350541"/>
          </a:xfrm>
        </p:grpSpPr>
        <p:pic>
          <p:nvPicPr>
            <p:cNvPr id="58" name="Picture 57">
              <a:extLst>
                <a:ext uri="{FF2B5EF4-FFF2-40B4-BE49-F238E27FC236}">
                  <a16:creationId xmlns:a16="http://schemas.microsoft.com/office/drawing/2014/main" id="{FC499BDB-DC1A-A581-C4E2-2EA95030A50B}"/>
                </a:ext>
              </a:extLst>
            </p:cNvPr>
            <p:cNvPicPr>
              <a:picLocks noChangeAspect="1"/>
            </p:cNvPicPr>
            <p:nvPr/>
          </p:nvPicPr>
          <p:blipFill>
            <a:blip r:embed="rId3"/>
            <a:stretch>
              <a:fillRect/>
            </a:stretch>
          </p:blipFill>
          <p:spPr>
            <a:xfrm>
              <a:off x="8792104" y="4635261"/>
              <a:ext cx="720703" cy="423075"/>
            </a:xfrm>
            <a:prstGeom prst="rect">
              <a:avLst/>
            </a:prstGeom>
          </p:spPr>
        </p:pic>
        <p:pic>
          <p:nvPicPr>
            <p:cNvPr id="59" name="Picture 58" descr="A black and white logo&#10;&#10;Description automatically generated">
              <a:extLst>
                <a:ext uri="{FF2B5EF4-FFF2-40B4-BE49-F238E27FC236}">
                  <a16:creationId xmlns:a16="http://schemas.microsoft.com/office/drawing/2014/main" id="{BCC1BE5E-C0B5-DAE9-AA9A-74B208AD9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717" y="4587545"/>
              <a:ext cx="1456730" cy="503908"/>
            </a:xfrm>
            <a:prstGeom prst="rect">
              <a:avLst/>
            </a:prstGeom>
          </p:spPr>
        </p:pic>
        <p:pic>
          <p:nvPicPr>
            <p:cNvPr id="60" name="Picture 2" descr="Citi Foundation">
              <a:extLst>
                <a:ext uri="{FF2B5EF4-FFF2-40B4-BE49-F238E27FC236}">
                  <a16:creationId xmlns:a16="http://schemas.microsoft.com/office/drawing/2014/main" id="{E4D93604-B01C-5129-6C5F-D9FD9EAD9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686" y="2419945"/>
              <a:ext cx="1081848" cy="715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apital One">
              <a:extLst>
                <a:ext uri="{FF2B5EF4-FFF2-40B4-BE49-F238E27FC236}">
                  <a16:creationId xmlns:a16="http://schemas.microsoft.com/office/drawing/2014/main" id="{179E0190-1AB7-4B24-3551-6444D7E8A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77" y="2508500"/>
              <a:ext cx="1060796" cy="5966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PMG">
              <a:extLst>
                <a:ext uri="{FF2B5EF4-FFF2-40B4-BE49-F238E27FC236}">
                  <a16:creationId xmlns:a16="http://schemas.microsoft.com/office/drawing/2014/main" id="{AB13B359-437C-7807-D776-E7F8ADD1D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7650" y="3315344"/>
              <a:ext cx="1011821" cy="10118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American Express">
              <a:extLst>
                <a:ext uri="{FF2B5EF4-FFF2-40B4-BE49-F238E27FC236}">
                  <a16:creationId xmlns:a16="http://schemas.microsoft.com/office/drawing/2014/main" id="{282DE1D0-6DEA-6881-023F-7391E86AF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517" y="1270344"/>
              <a:ext cx="763316" cy="7594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BlackRock">
              <a:extLst>
                <a:ext uri="{FF2B5EF4-FFF2-40B4-BE49-F238E27FC236}">
                  <a16:creationId xmlns:a16="http://schemas.microsoft.com/office/drawing/2014/main" id="{949AA28F-4694-2618-CD4C-36C0C7A59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5094" y="1586983"/>
              <a:ext cx="1144518" cy="16565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Blackstone">
              <a:extLst>
                <a:ext uri="{FF2B5EF4-FFF2-40B4-BE49-F238E27FC236}">
                  <a16:creationId xmlns:a16="http://schemas.microsoft.com/office/drawing/2014/main" id="{CA6D41BA-0E3A-FC3A-F147-E1E336169D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7247" y="1320308"/>
              <a:ext cx="1171671" cy="4592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Marriott International, Inc.">
              <a:extLst>
                <a:ext uri="{FF2B5EF4-FFF2-40B4-BE49-F238E27FC236}">
                  <a16:creationId xmlns:a16="http://schemas.microsoft.com/office/drawing/2014/main" id="{A54D5398-207E-5030-F6FE-2E60C54CF1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8906" y="4636970"/>
              <a:ext cx="900102" cy="2783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Mastercard">
              <a:extLst>
                <a:ext uri="{FF2B5EF4-FFF2-40B4-BE49-F238E27FC236}">
                  <a16:creationId xmlns:a16="http://schemas.microsoft.com/office/drawing/2014/main" id="{DE529E0F-223A-67D8-8CC9-F74A7D094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347" y="4457034"/>
              <a:ext cx="900102" cy="6382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World Wide Technology">
              <a:extLst>
                <a:ext uri="{FF2B5EF4-FFF2-40B4-BE49-F238E27FC236}">
                  <a16:creationId xmlns:a16="http://schemas.microsoft.com/office/drawing/2014/main" id="{ED08FAF4-0E34-8056-5942-24E5AEFEF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2545" y="6323915"/>
              <a:ext cx="1421016" cy="2969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Ballmer Group">
              <a:extLst>
                <a:ext uri="{FF2B5EF4-FFF2-40B4-BE49-F238E27FC236}">
                  <a16:creationId xmlns:a16="http://schemas.microsoft.com/office/drawing/2014/main" id="{2180CF1B-7E02-87DA-AE58-2FFCBFDB8A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853" y="1413636"/>
              <a:ext cx="1060796" cy="4592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a:extLst>
                <a:ext uri="{FF2B5EF4-FFF2-40B4-BE49-F238E27FC236}">
                  <a16:creationId xmlns:a16="http://schemas.microsoft.com/office/drawing/2014/main" id="{3BA236B4-BC43-97E2-CCE6-FA39CFB6A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58001" y="2391940"/>
              <a:ext cx="759499" cy="759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Plans for individuals and groups | Delta Dental">
              <a:extLst>
                <a:ext uri="{FF2B5EF4-FFF2-40B4-BE49-F238E27FC236}">
                  <a16:creationId xmlns:a16="http://schemas.microsoft.com/office/drawing/2014/main" id="{53C293A1-15F8-3B8E-983F-CDD281BC24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425" y="2455589"/>
              <a:ext cx="1295314" cy="6800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1E54010F-B01E-0F44-B41D-C5E191BF4EA6}"/>
                </a:ext>
              </a:extLst>
            </p:cNvPr>
            <p:cNvPicPr>
              <a:picLocks noChangeAspect="1"/>
            </p:cNvPicPr>
            <p:nvPr/>
          </p:nvPicPr>
          <p:blipFill rotWithShape="1">
            <a:blip r:embed="rId17"/>
            <a:srcRect l="5100" t="24526" r="3035" b="26228"/>
            <a:stretch/>
          </p:blipFill>
          <p:spPr>
            <a:xfrm>
              <a:off x="7180848" y="5732766"/>
              <a:ext cx="2673831" cy="157106"/>
            </a:xfrm>
            <a:prstGeom prst="rect">
              <a:avLst/>
            </a:prstGeom>
          </p:spPr>
        </p:pic>
        <p:pic>
          <p:nvPicPr>
            <p:cNvPr id="73" name="Picture 72">
              <a:extLst>
                <a:ext uri="{FF2B5EF4-FFF2-40B4-BE49-F238E27FC236}">
                  <a16:creationId xmlns:a16="http://schemas.microsoft.com/office/drawing/2014/main" id="{20508FFA-6BD4-ED1D-1D86-275C515CCF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08906" y="5584051"/>
              <a:ext cx="1000756" cy="510386"/>
            </a:xfrm>
            <a:prstGeom prst="rect">
              <a:avLst/>
            </a:prstGeom>
          </p:spPr>
        </p:pic>
        <p:pic>
          <p:nvPicPr>
            <p:cNvPr id="74" name="Picture 73" descr="Image result for lenovo">
              <a:extLst>
                <a:ext uri="{FF2B5EF4-FFF2-40B4-BE49-F238E27FC236}">
                  <a16:creationId xmlns:a16="http://schemas.microsoft.com/office/drawing/2014/main" id="{968024F6-8248-6D23-DF61-CB80FE81A9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54797" y="3453735"/>
              <a:ext cx="979272" cy="5802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johnson and johnson">
              <a:extLst>
                <a:ext uri="{FF2B5EF4-FFF2-40B4-BE49-F238E27FC236}">
                  <a16:creationId xmlns:a16="http://schemas.microsoft.com/office/drawing/2014/main" id="{8F7A1246-2BFC-655F-2BE3-2A2E561E61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3577" y="3549124"/>
              <a:ext cx="1365465" cy="4848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Image result for verizon">
              <a:extLst>
                <a:ext uri="{FF2B5EF4-FFF2-40B4-BE49-F238E27FC236}">
                  <a16:creationId xmlns:a16="http://schemas.microsoft.com/office/drawing/2014/main" id="{85141E5C-CDEF-BC94-C21E-46DCCD13442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54797" y="5452763"/>
              <a:ext cx="1174759" cy="6690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6CDCDDDC-0EE0-E8EA-6D37-6A3D80BE881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48517" y="3654565"/>
              <a:ext cx="882468" cy="35298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works directly with companies to create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custom engagement programs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match their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a:lnSpc>
                <a:spcPct val="100000"/>
              </a:lnSpc>
              <a:spcBef>
                <a:spcPts val="0"/>
              </a:spcBef>
              <a:defRPr/>
            </a:pPr>
            <a:r>
              <a:rPr kumimoji="0" lang="en-US" sz="2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Corporations large and small, including national brands,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committed to providing work-based learning opportunities </a:t>
            </a:r>
            <a:r>
              <a:rPr kumimoji="0" lang="en-US" sz="2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through skill-based volunteerism and hiring NAF interns.</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4818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Board of Directors</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NAF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Board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Directors is made up of leaders in their fields who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advocate for improving education</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the United States.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their leadership, guidance and support, NAF is able to deliver on its promise of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developing the next generation of future ready employees</a:t>
            </a:r>
            <a:r>
              <a:rPr kumimoji="0" lang="en-US" sz="20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Rectangle 2">
            <a:extLst>
              <a:ext uri="{FF2B5EF4-FFF2-40B4-BE49-F238E27FC236}">
                <a16:creationId xmlns:a16="http://schemas.microsoft.com/office/drawing/2014/main" id="{6EF193E5-5779-BFA4-CBA6-0155F7546B3A}"/>
              </a:ext>
            </a:extLst>
          </p:cNvPr>
          <p:cNvSpPr>
            <a:spLocks/>
          </p:cNvSpPr>
          <p:nvPr/>
        </p:nvSpPr>
        <p:spPr>
          <a:xfrm>
            <a:off x="5142271" y="1357441"/>
            <a:ext cx="6902245" cy="5224507"/>
          </a:xfrm>
          <a:prstGeom prst="rect">
            <a:avLst/>
          </a:prstGeom>
        </p:spPr>
        <p:txBody>
          <a:bodyPr wrap="square" numCol="4" spcCol="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Sanford I. Weill –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Kenneth I. Chenault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and Managing Director, General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Robert Smith – </a:t>
            </a: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Chairman and Chief Executive Officer, Vista Equity Partners</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Eugene A. Ludwig –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CEO</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Spring Harbor 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Jeffrey A. Brill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Partner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Skadden, Arps, Slate, Meagher &amp; Flom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Ursula M. Burns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Chairwoman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Teneo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Retired Chairman &amp; CEO, Veon Ltd, Retired Chairman and CEO, Xerox Corporation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Lynne Doughtie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&amp; Chief Executive Officer, KPMG</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Alex Gorsky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Executive</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Johnson &amp; Johnson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Gregory J. Hayes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&amp; Chief Executive Officer, </a:t>
            </a: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Raytheon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Erin McSweeney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People Officer, UnitedHealth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Jennifer Morgan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Global Head of Portfolio Transformation &amp; Talent, Blackstone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Former Chief </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Thomas Penny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Donohoe Hospitality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Reed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Former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Vice President &amp; Strategic Advisor to the Chairman, Verizon 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Larry Renfro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UnitedHealth Group, Founder &amp; Managing Partner, Optum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David Steward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&amp; Founder, 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Sandy Torchia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 Chair - Talent and Culture, KPMG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Joseph M. Tucci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Co-Chairman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GTY Technology Holdings, Inc.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Weill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Senior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Advisor, Two Sigma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Matthew Zielinski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SVP</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President International Sales Organization,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Lauren Budzich-Goren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Strategy and Execution</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 Alumni Leadership Council </a:t>
            </a:r>
          </a:p>
        </p:txBody>
      </p:sp>
    </p:spTree>
    <p:extLst>
      <p:ext uri="{BB962C8B-B14F-4D97-AF65-F5344CB8AC3E}">
        <p14:creationId xmlns:p14="http://schemas.microsoft.com/office/powerpoint/2010/main" val="1902910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STEM Advisory</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Developed in 2013 as an adjunct committee to NAF’s Board of Directors to  address the growing role that science, technology, engineering, and mathematics now play in the nation’s economy, the Committee offers opportunities for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top STEM leaders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exchange perspectives to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develop and attract a diverse population into STEM careers</a:t>
            </a:r>
            <a:r>
              <a:rPr kumimoji="0" lang="en-US" sz="20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 name="Title 1">
            <a:extLst>
              <a:ext uri="{FF2B5EF4-FFF2-40B4-BE49-F238E27FC236}">
                <a16:creationId xmlns:a16="http://schemas.microsoft.com/office/drawing/2014/main" id="{27DCE59A-DD98-59F2-8A33-99B140F12523}"/>
              </a:ext>
            </a:extLst>
          </p:cNvPr>
          <p:cNvSpPr txBox="1">
            <a:spLocks/>
          </p:cNvSpPr>
          <p:nvPr/>
        </p:nvSpPr>
        <p:spPr>
          <a:xfrm>
            <a:off x="82793" y="648176"/>
            <a:ext cx="345593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Committee</a:t>
            </a:r>
          </a:p>
        </p:txBody>
      </p:sp>
      <p:sp>
        <p:nvSpPr>
          <p:cNvPr id="5" name="Rectangle 4">
            <a:extLst>
              <a:ext uri="{FF2B5EF4-FFF2-40B4-BE49-F238E27FC236}">
                <a16:creationId xmlns:a16="http://schemas.microsoft.com/office/drawing/2014/main" id="{7EE35F79-73FD-AF7D-F567-EE0089C329CD}"/>
              </a:ext>
            </a:extLst>
          </p:cNvPr>
          <p:cNvSpPr/>
          <p:nvPr/>
        </p:nvSpPr>
        <p:spPr>
          <a:xfrm>
            <a:off x="5308257" y="1877083"/>
            <a:ext cx="6561625" cy="4693593"/>
          </a:xfrm>
          <a:prstGeom prst="rect">
            <a:avLst/>
          </a:prstGeom>
        </p:spPr>
        <p:txBody>
          <a:bodyPr wrap="square" lIns="91440" tIns="45720" rIns="91440" bIns="45720" numCol="2" spcCol="1828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Nicola Palmer -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Chief 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Alencia DeAnda-Gregg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Assistant Vice President Human Resources, AT&amp;T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Joseph Dill, DDS,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Chief Dental Officer, Delta Dental Plans Association </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Vinay Iyengar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Investor, Two Sigma Ventures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Marilyn McDonald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B2B Customer Experiences, Mastercard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Monahan</a:t>
            </a:r>
            <a:br>
              <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Client President; Head of US Ventures, dentsu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Milanka Muecke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Director, Global Commercial Communications and Brand Strategy,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“Ram” Sankaran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Vice President, Network Systems,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Juan F.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Strategic Advisory – Public Sector K12, 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Bobby Soni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Technology Consulting Leader, KPMG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President &amp; CEO, Lightspeed Systems</a:t>
            </a:r>
          </a:p>
        </p:txBody>
      </p:sp>
    </p:spTree>
    <p:extLst>
      <p:ext uri="{BB962C8B-B14F-4D97-AF65-F5344CB8AC3E}">
        <p14:creationId xmlns:p14="http://schemas.microsoft.com/office/powerpoint/2010/main" val="1971545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A996C-8CC8-71DA-0954-CBA597B0D81D}"/>
              </a:ext>
            </a:extLst>
          </p:cNvPr>
          <p:cNvSpPr txBox="1"/>
          <p:nvPr/>
        </p:nvSpPr>
        <p:spPr>
          <a:xfrm>
            <a:off x="7688179" y="3838594"/>
            <a:ext cx="4247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NAF Admissions</a:t>
            </a:r>
          </a:p>
        </p:txBody>
      </p:sp>
      <p:sp>
        <p:nvSpPr>
          <p:cNvPr id="5" name="TextBox 4">
            <a:extLst>
              <a:ext uri="{FF2B5EF4-FFF2-40B4-BE49-F238E27FC236}">
                <a16:creationId xmlns:a16="http://schemas.microsoft.com/office/drawing/2014/main" id="{A2156E67-1800-4065-EB66-5F6AE9EF4A8D}"/>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Starting an Academy</a:t>
            </a:r>
          </a:p>
        </p:txBody>
      </p:sp>
    </p:spTree>
    <p:extLst>
      <p:ext uri="{BB962C8B-B14F-4D97-AF65-F5344CB8AC3E}">
        <p14:creationId xmlns:p14="http://schemas.microsoft.com/office/powerpoint/2010/main" val="143233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371855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Admissions</a:t>
            </a:r>
          </a:p>
        </p:txBody>
      </p:sp>
      <p:sp>
        <p:nvSpPr>
          <p:cNvPr id="9" name="TextBox 8">
            <a:extLst>
              <a:ext uri="{FF2B5EF4-FFF2-40B4-BE49-F238E27FC236}">
                <a16:creationId xmlns:a16="http://schemas.microsoft.com/office/drawing/2014/main" id="{7DEF58B4-DBB5-6C0B-A3EC-9A1C21B00127}"/>
              </a:ext>
            </a:extLst>
          </p:cNvPr>
          <p:cNvSpPr txBox="1"/>
          <p:nvPr/>
        </p:nvSpPr>
        <p:spPr>
          <a:xfrm>
            <a:off x="6198737" y="3768799"/>
            <a:ext cx="5907024" cy="2769989"/>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Fast Track Program</a:t>
            </a:r>
            <a:r>
              <a:rPr kumimoji="0" lang="en-US" sz="1400" b="0"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 </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3">
                  <a:extLst>
                    <a:ext uri="{A12FA001-AC4F-418D-AE19-62706E023703}">
                      <ahyp:hlinkClr xmlns:ahyp="http://schemas.microsoft.com/office/drawing/2018/hyperlinkcolor" val="tx"/>
                    </a:ext>
                  </a:extLst>
                </a:hlinkClick>
              </a:rPr>
              <a:t>Fast Track</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 An accelerated path to NAF membership. The process is designed for existing career academies that meet most NAF standards, NCAC, or Linked Learning Certified, and seek full membership benefits. The application process typically lasts three months and involves gathering all necessary documentation to demonstrate alignment with the NAF Design. This approach allows for an expedited academy launch providing access to the associated support and resources</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The application fee is $4,000 + a $2,000 annual membership fee</a:t>
            </a:r>
          </a:p>
        </p:txBody>
      </p:sp>
      <p:sp>
        <p:nvSpPr>
          <p:cNvPr id="13" name="TextBox 12">
            <a:extLst>
              <a:ext uri="{FF2B5EF4-FFF2-40B4-BE49-F238E27FC236}">
                <a16:creationId xmlns:a16="http://schemas.microsoft.com/office/drawing/2014/main" id="{53129BFA-B0AA-AF83-AD19-0268DA637B0C}"/>
              </a:ext>
            </a:extLst>
          </p:cNvPr>
          <p:cNvSpPr txBox="1"/>
          <p:nvPr/>
        </p:nvSpPr>
        <p:spPr>
          <a:xfrm>
            <a:off x="86239" y="3768799"/>
            <a:ext cx="6041018" cy="2769989"/>
          </a:xfrm>
          <a:prstGeom prst="rect">
            <a:avLst/>
          </a:prstGeom>
          <a:ln w="19050">
            <a:solidFill>
              <a:srgbClr val="009EC9"/>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EC9"/>
                </a:solidFill>
                <a:effectLst/>
                <a:uLnTx/>
                <a:uFillTx/>
                <a:latin typeface="DINOT" panose="020B0504020101020102" pitchFamily="34" charset="0"/>
                <a:ea typeface="+mn-ea"/>
                <a:cs typeface="+mn-cs"/>
              </a:rPr>
              <a:t>Year of Planning Program </a:t>
            </a:r>
            <a:endParaRPr kumimoji="0" lang="en-US" sz="1800" b="1" i="0" u="none" strike="noStrike" kern="1200" cap="none" spc="0" normalizeH="0" baseline="0" noProof="0" dirty="0">
              <a:ln>
                <a:noFill/>
              </a:ln>
              <a:solidFill>
                <a:srgbClr val="009EC9"/>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4">
                  <a:extLst>
                    <a:ext uri="{A12FA001-AC4F-418D-AE19-62706E023703}">
                      <ahyp:hlinkClr xmlns:ahyp="http://schemas.microsoft.com/office/drawing/2018/hyperlinkcolor" val="tx"/>
                    </a:ext>
                  </a:extLst>
                </a:hlinkClick>
              </a:rPr>
              <a:t>Year of Planning</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 A customized developmental process for establishing a NAF academy. Schools with limited experience in designing a career-focused program receive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personalized support </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and guided technical assistance to align their programming goals with the NAF Design before the academy launches. The planning phase typically lasts one school year but can extend from 6 to 18 months. This approach helps establish a sustainable foundation for academic success and builds the capacity to fulfill commitments to students and the community.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The application fee is $12,000</a:t>
            </a:r>
          </a:p>
        </p:txBody>
      </p:sp>
      <p:sp>
        <p:nvSpPr>
          <p:cNvPr id="12" name="TextBox 11">
            <a:extLst>
              <a:ext uri="{FF2B5EF4-FFF2-40B4-BE49-F238E27FC236}">
                <a16:creationId xmlns:a16="http://schemas.microsoft.com/office/drawing/2014/main" id="{BABA030C-32B2-375F-E070-4CFDE07BE0CB}"/>
              </a:ext>
            </a:extLst>
          </p:cNvPr>
          <p:cNvSpPr txBox="1"/>
          <p:nvPr/>
        </p:nvSpPr>
        <p:spPr>
          <a:xfrm>
            <a:off x="3195636" y="1741047"/>
            <a:ext cx="8691563" cy="1231106"/>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Getting Started</a:t>
            </a:r>
            <a:endParaRPr kumimoji="0" lang="en-US" sz="26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Form a dedicated team of stakeholders with a shared vision to start a NAF career academy. The multi-disciplinary team represents the school community and brings their expertise and perspective to develop the academy design plan. Refer to </a:t>
            </a:r>
            <a:r>
              <a:rPr kumimoji="0" lang="en-US" sz="1600" b="0" i="0" u="none"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5">
                  <a:extLst>
                    <a:ext uri="{A12FA001-AC4F-418D-AE19-62706E023703}">
                      <ahyp:hlinkClr xmlns:ahyp="http://schemas.microsoft.com/office/drawing/2018/hyperlinkcolor" val="tx"/>
                    </a:ext>
                  </a:extLst>
                </a:hlinkClick>
              </a:rPr>
              <a:t>Academy Design Team Prep Guide</a:t>
            </a:r>
            <a:r>
              <a:rPr kumimoji="0" lang="en-US" sz="1600" b="0" i="0" u="none" strike="noStrike" kern="1200" cap="none" spc="0" normalizeH="0" baseline="0" noProof="0" dirty="0">
                <a:ln>
                  <a:noFill/>
                </a:ln>
                <a:solidFill>
                  <a:srgbClr val="32B04A"/>
                </a:solidFill>
                <a:effectLst/>
                <a:uLnTx/>
                <a:uFillTx/>
                <a:latin typeface="DINOT" panose="020B0504020101020102" pitchFamily="34" charset="0"/>
                <a:ea typeface="+mn-ea"/>
                <a:cs typeface="+mn-cs"/>
              </a:rPr>
              <a:t>.</a:t>
            </a:r>
            <a:endParaRPr kumimoji="0" lang="en-US" sz="1600" b="0" i="0" u="none" strike="noStrike" kern="1200" cap="none" spc="0" normalizeH="0" baseline="0" noProof="0" dirty="0">
              <a:ln>
                <a:noFill/>
              </a:ln>
              <a:solidFill>
                <a:srgbClr val="32B04A"/>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473930" y="3220686"/>
            <a:ext cx="2948463" cy="520738"/>
            <a:chOff x="2589768" y="3453020"/>
            <a:chExt cx="2948463" cy="494392"/>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53020"/>
              <a:ext cx="2948463" cy="494392"/>
            </a:xfrm>
            <a:custGeom>
              <a:avLst/>
              <a:gdLst/>
              <a:ahLst/>
              <a:cxnLst/>
              <a:rect l="0" t="0" r="0" b="0"/>
              <a:pathLst>
                <a:path>
                  <a:moveTo>
                    <a:pt x="2948463" y="0"/>
                  </a:moveTo>
                  <a:lnTo>
                    <a:pt x="2948463" y="277469"/>
                  </a:lnTo>
                  <a:lnTo>
                    <a:pt x="0" y="277469"/>
                  </a:lnTo>
                  <a:lnTo>
                    <a:pt x="0" y="520738"/>
                  </a:lnTo>
                </a:path>
              </a:pathLst>
            </a:custGeom>
            <a:noFill/>
            <a:ln w="19050">
              <a:solidFill>
                <a:srgbClr val="009EC9"/>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92964"/>
              <a:ext cx="149978" cy="5513"/>
            </a:xfrm>
            <a:prstGeom prst="rect">
              <a:avLst/>
            </a:prstGeom>
            <a:ln w="19050">
              <a:solidFill>
                <a:srgbClr val="009EC9"/>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DDDFD1-2003-B9D2-492E-194A7A38516A}"/>
              </a:ext>
            </a:extLst>
          </p:cNvPr>
          <p:cNvGrpSpPr/>
          <p:nvPr/>
        </p:nvGrpSpPr>
        <p:grpSpPr>
          <a:xfrm>
            <a:off x="6621743" y="3220686"/>
            <a:ext cx="3017520" cy="517552"/>
            <a:chOff x="6621743" y="3394422"/>
            <a:chExt cx="3017520" cy="517552"/>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flipH="1">
              <a:off x="6621743" y="3394422"/>
              <a:ext cx="3017520" cy="517552"/>
            </a:xfrm>
            <a:custGeom>
              <a:avLst/>
              <a:gdLst/>
              <a:ahLst/>
              <a:cxnLst/>
              <a:rect l="0" t="0" r="0" b="0"/>
              <a:pathLst>
                <a:path>
                  <a:moveTo>
                    <a:pt x="2948463" y="0"/>
                  </a:moveTo>
                  <a:lnTo>
                    <a:pt x="2948463" y="277469"/>
                  </a:lnTo>
                  <a:lnTo>
                    <a:pt x="0" y="277469"/>
                  </a:lnTo>
                  <a:lnTo>
                    <a:pt x="0" y="520738"/>
                  </a:lnTo>
                </a:path>
              </a:pathLst>
            </a:custGeom>
            <a:noFill/>
            <a:ln w="19050">
              <a:solidFill>
                <a:srgbClr val="FCAF17"/>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flipH="1">
              <a:off x="8096141" y="3651598"/>
              <a:ext cx="149978" cy="5513"/>
            </a:xfrm>
            <a:prstGeom prst="rect">
              <a:avLst/>
            </a:prstGeom>
            <a:ln w="19050">
              <a:solidFill>
                <a:srgbClr val="FCAF17"/>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2ECC1C8E-1FE7-6D1C-3FFE-098A2B73A2F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1433720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45088" y="0"/>
            <a:ext cx="493187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of Planning</a:t>
            </a:r>
          </a:p>
        </p:txBody>
      </p:sp>
      <p:sp>
        <p:nvSpPr>
          <p:cNvPr id="4" name="Title 1">
            <a:extLst>
              <a:ext uri="{FF2B5EF4-FFF2-40B4-BE49-F238E27FC236}">
                <a16:creationId xmlns:a16="http://schemas.microsoft.com/office/drawing/2014/main" id="{7EED9953-A939-F807-76B9-BF4906899166}"/>
              </a:ext>
            </a:extLst>
          </p:cNvPr>
          <p:cNvSpPr txBox="1">
            <a:spLocks/>
          </p:cNvSpPr>
          <p:nvPr/>
        </p:nvSpPr>
        <p:spPr>
          <a:xfrm>
            <a:off x="221289" y="588878"/>
            <a:ext cx="289681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Roadmap</a:t>
            </a:r>
          </a:p>
        </p:txBody>
      </p:sp>
      <p:sp>
        <p:nvSpPr>
          <p:cNvPr id="5" name="Slide Number Placeholder 4">
            <a:extLst>
              <a:ext uri="{FF2B5EF4-FFF2-40B4-BE49-F238E27FC236}">
                <a16:creationId xmlns:a16="http://schemas.microsoft.com/office/drawing/2014/main" id="{15C27829-0FB0-ACDB-BCCD-C087B96CD65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26</a:t>
            </a:fld>
            <a:endParaRPr lang="en-US" dirty="0">
              <a:solidFill>
                <a:prstClr val="black">
                  <a:tint val="75000"/>
                </a:prstClr>
              </a:solidFill>
              <a:latin typeface="DINOT"/>
            </a:endParaRPr>
          </a:p>
        </p:txBody>
      </p:sp>
      <p:pic>
        <p:nvPicPr>
          <p:cNvPr id="3184" name="Picture 3183">
            <a:extLst>
              <a:ext uri="{FF2B5EF4-FFF2-40B4-BE49-F238E27FC236}">
                <a16:creationId xmlns:a16="http://schemas.microsoft.com/office/drawing/2014/main" id="{2E92070C-71D2-939A-372C-6439B2CA41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348" y="1883808"/>
            <a:ext cx="9415303" cy="4791444"/>
          </a:xfrm>
          <a:prstGeom prst="roundRect">
            <a:avLst/>
          </a:prstGeom>
        </p:spPr>
      </p:pic>
      <p:sp>
        <p:nvSpPr>
          <p:cNvPr id="6" name="Title 1">
            <a:extLst>
              <a:ext uri="{FF2B5EF4-FFF2-40B4-BE49-F238E27FC236}">
                <a16:creationId xmlns:a16="http://schemas.microsoft.com/office/drawing/2014/main" id="{AA8FE6E6-C805-40FE-A85D-892F60D75D57}"/>
              </a:ext>
            </a:extLst>
          </p:cNvPr>
          <p:cNvSpPr txBox="1">
            <a:spLocks/>
          </p:cNvSpPr>
          <p:nvPr/>
        </p:nvSpPr>
        <p:spPr>
          <a:xfrm>
            <a:off x="7740502" y="962129"/>
            <a:ext cx="4162800"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Essential Steps </a:t>
            </a:r>
            <a:r>
              <a:rPr kumimoji="0" lang="en-US" sz="2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to Developing Your</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Academy </a:t>
            </a:r>
            <a:r>
              <a:rPr kumimoji="0" lang="en-US"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Design Plan.</a:t>
            </a:r>
          </a:p>
        </p:txBody>
      </p:sp>
    </p:spTree>
    <p:extLst>
      <p:ext uri="{BB962C8B-B14F-4D97-AF65-F5344CB8AC3E}">
        <p14:creationId xmlns:p14="http://schemas.microsoft.com/office/powerpoint/2010/main" val="3183320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400590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b="1" dirty="0">
                <a:solidFill>
                  <a:prstClr val="white"/>
                </a:solidFill>
                <a:latin typeface="Tahoma" panose="020B0604030504040204" pitchFamily="34" charset="0"/>
                <a:ea typeface="Tahoma" panose="020B0604030504040204" pitchFamily="34" charset="0"/>
                <a:cs typeface="Tahoma" panose="020B0604030504040204" pitchFamily="34" charset="0"/>
              </a:rPr>
              <a:t>Fast Track </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27</a:t>
            </a:fld>
            <a:endParaRPr lang="en-US" dirty="0">
              <a:solidFill>
                <a:prstClr val="black">
                  <a:tint val="75000"/>
                </a:prstClr>
              </a:solidFill>
              <a:latin typeface="DINOT"/>
            </a:endParaRPr>
          </a:p>
        </p:txBody>
      </p:sp>
      <p:sp>
        <p:nvSpPr>
          <p:cNvPr id="3" name="Title 1">
            <a:extLst>
              <a:ext uri="{FF2B5EF4-FFF2-40B4-BE49-F238E27FC236}">
                <a16:creationId xmlns:a16="http://schemas.microsoft.com/office/drawing/2014/main" id="{3F699379-01D8-2C01-B65B-17EA97B028F8}"/>
              </a:ext>
            </a:extLst>
          </p:cNvPr>
          <p:cNvSpPr txBox="1">
            <a:spLocks/>
          </p:cNvSpPr>
          <p:nvPr/>
        </p:nvSpPr>
        <p:spPr>
          <a:xfrm>
            <a:off x="154613" y="636694"/>
            <a:ext cx="4758910"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Pacing Guide</a:t>
            </a:r>
          </a:p>
        </p:txBody>
      </p:sp>
      <p:pic>
        <p:nvPicPr>
          <p:cNvPr id="94" name="Picture 93">
            <a:extLst>
              <a:ext uri="{FF2B5EF4-FFF2-40B4-BE49-F238E27FC236}">
                <a16:creationId xmlns:a16="http://schemas.microsoft.com/office/drawing/2014/main" id="{51A20893-F492-338D-0887-27E561E8E32F}"/>
              </a:ext>
            </a:extLst>
          </p:cNvPr>
          <p:cNvPicPr>
            <a:picLocks noChangeAspect="1"/>
          </p:cNvPicPr>
          <p:nvPr/>
        </p:nvPicPr>
        <p:blipFill rotWithShape="1">
          <a:blip r:embed="rId3">
            <a:extLst>
              <a:ext uri="{28A0092B-C50C-407E-A947-70E740481C1C}">
                <a14:useLocalDpi xmlns:a14="http://schemas.microsoft.com/office/drawing/2010/main" val="0"/>
              </a:ext>
            </a:extLst>
          </a:blip>
          <a:srcRect t="2569" b="2569"/>
          <a:stretch/>
        </p:blipFill>
        <p:spPr>
          <a:xfrm>
            <a:off x="336472" y="2029320"/>
            <a:ext cx="11449676" cy="2759426"/>
          </a:xfrm>
          <a:prstGeom prst="snipRoundRect">
            <a:avLst/>
          </a:prstGeom>
        </p:spPr>
      </p:pic>
      <p:graphicFrame>
        <p:nvGraphicFramePr>
          <p:cNvPr id="96" name="Table 95">
            <a:extLst>
              <a:ext uri="{FF2B5EF4-FFF2-40B4-BE49-F238E27FC236}">
                <a16:creationId xmlns:a16="http://schemas.microsoft.com/office/drawing/2014/main" id="{738BBE7D-705B-42D7-B096-FBA0B1CB1129}"/>
              </a:ext>
            </a:extLst>
          </p:cNvPr>
          <p:cNvGraphicFramePr>
            <a:graphicFrameLocks noGrp="1"/>
          </p:cNvGraphicFramePr>
          <p:nvPr>
            <p:extLst>
              <p:ext uri="{D42A27DB-BD31-4B8C-83A1-F6EECF244321}">
                <p14:modId xmlns:p14="http://schemas.microsoft.com/office/powerpoint/2010/main" val="2043661331"/>
              </p:ext>
            </p:extLst>
          </p:nvPr>
        </p:nvGraphicFramePr>
        <p:xfrm>
          <a:off x="336472" y="4788746"/>
          <a:ext cx="11631732" cy="1432560"/>
        </p:xfrm>
        <a:graphic>
          <a:graphicData uri="http://schemas.openxmlformats.org/drawingml/2006/table">
            <a:tbl>
              <a:tblPr firstRow="1" bandRow="1">
                <a:tableStyleId>{5C22544A-7EE6-4342-B048-85BDC9FD1C3A}</a:tableStyleId>
              </a:tblPr>
              <a:tblGrid>
                <a:gridCol w="1661676">
                  <a:extLst>
                    <a:ext uri="{9D8B030D-6E8A-4147-A177-3AD203B41FA5}">
                      <a16:colId xmlns:a16="http://schemas.microsoft.com/office/drawing/2014/main" val="2383170609"/>
                    </a:ext>
                  </a:extLst>
                </a:gridCol>
                <a:gridCol w="1661676">
                  <a:extLst>
                    <a:ext uri="{9D8B030D-6E8A-4147-A177-3AD203B41FA5}">
                      <a16:colId xmlns:a16="http://schemas.microsoft.com/office/drawing/2014/main" val="2068662255"/>
                    </a:ext>
                  </a:extLst>
                </a:gridCol>
                <a:gridCol w="1661676">
                  <a:extLst>
                    <a:ext uri="{9D8B030D-6E8A-4147-A177-3AD203B41FA5}">
                      <a16:colId xmlns:a16="http://schemas.microsoft.com/office/drawing/2014/main" val="2438385072"/>
                    </a:ext>
                  </a:extLst>
                </a:gridCol>
                <a:gridCol w="1661676">
                  <a:extLst>
                    <a:ext uri="{9D8B030D-6E8A-4147-A177-3AD203B41FA5}">
                      <a16:colId xmlns:a16="http://schemas.microsoft.com/office/drawing/2014/main" val="334866752"/>
                    </a:ext>
                  </a:extLst>
                </a:gridCol>
                <a:gridCol w="1661676">
                  <a:extLst>
                    <a:ext uri="{9D8B030D-6E8A-4147-A177-3AD203B41FA5}">
                      <a16:colId xmlns:a16="http://schemas.microsoft.com/office/drawing/2014/main" val="2056551117"/>
                    </a:ext>
                  </a:extLst>
                </a:gridCol>
                <a:gridCol w="1661676">
                  <a:extLst>
                    <a:ext uri="{9D8B030D-6E8A-4147-A177-3AD203B41FA5}">
                      <a16:colId xmlns:a16="http://schemas.microsoft.com/office/drawing/2014/main" val="188406801"/>
                    </a:ext>
                  </a:extLst>
                </a:gridCol>
                <a:gridCol w="1661676">
                  <a:extLst>
                    <a:ext uri="{9D8B030D-6E8A-4147-A177-3AD203B41FA5}">
                      <a16:colId xmlns:a16="http://schemas.microsoft.com/office/drawing/2014/main" val="1413934113"/>
                    </a:ext>
                  </a:extLst>
                </a:gridCol>
              </a:tblGrid>
              <a:tr h="370840">
                <a:tc>
                  <a:txBody>
                    <a:bodyPr/>
                    <a:lstStyle/>
                    <a:p>
                      <a:pPr marL="91440" indent="-91440" algn="l">
                        <a:buFont typeface="Arial" panose="020B0604020202020204" pitchFamily="34" charset="0"/>
                        <a:buChar char="•"/>
                      </a:pPr>
                      <a:r>
                        <a:rPr lang="en-US" sz="800" b="0" dirty="0">
                          <a:solidFill>
                            <a:schemeClr val="tx1"/>
                          </a:solidFill>
                        </a:rPr>
                        <a:t>The school/district forms</a:t>
                      </a:r>
                      <a:br>
                        <a:rPr lang="en-US" sz="800" b="0" dirty="0">
                          <a:solidFill>
                            <a:schemeClr val="tx1"/>
                          </a:solidFill>
                        </a:rPr>
                      </a:br>
                      <a:r>
                        <a:rPr lang="en-US" sz="800" b="0" dirty="0">
                          <a:solidFill>
                            <a:schemeClr val="tx1"/>
                          </a:solidFill>
                        </a:rPr>
                        <a:t>a multi-disciplinary </a:t>
                      </a:r>
                      <a:br>
                        <a:rPr lang="en-US" sz="800" b="0" dirty="0">
                          <a:solidFill>
                            <a:schemeClr val="tx1"/>
                          </a:solidFill>
                        </a:rPr>
                      </a:br>
                      <a:r>
                        <a:rPr lang="en-US" sz="800" b="0" dirty="0">
                          <a:solidFill>
                            <a:schemeClr val="tx1"/>
                          </a:solidFill>
                        </a:rPr>
                        <a:t>Academy Design Team</a:t>
                      </a:r>
                      <a:br>
                        <a:rPr lang="en-US" sz="800" b="0" dirty="0">
                          <a:solidFill>
                            <a:schemeClr val="tx1"/>
                          </a:solidFill>
                        </a:rPr>
                      </a:br>
                      <a:r>
                        <a:rPr lang="en-US" sz="800" b="0" dirty="0">
                          <a:solidFill>
                            <a:schemeClr val="tx1"/>
                          </a:solidFill>
                        </a:rPr>
                        <a:t>with a shared vision to</a:t>
                      </a:r>
                      <a:br>
                        <a:rPr lang="en-US" sz="800" b="0" dirty="0">
                          <a:solidFill>
                            <a:schemeClr val="tx1"/>
                          </a:solidFill>
                        </a:rPr>
                      </a:br>
                      <a:r>
                        <a:rPr lang="en-US" sz="800" b="0" dirty="0">
                          <a:solidFill>
                            <a:schemeClr val="tx1"/>
                          </a:solidFill>
                        </a:rPr>
                        <a:t>start a career academy.</a:t>
                      </a:r>
                    </a:p>
                    <a:p>
                      <a:pPr marL="91440" indent="-91440" algn="l">
                        <a:buFont typeface="Arial" panose="020B0604020202020204" pitchFamily="34" charset="0"/>
                        <a:buChar char="•"/>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The Academy Design Team</a:t>
                      </a:r>
                      <a:br>
                        <a:rPr lang="en-US" sz="800" b="0" dirty="0">
                          <a:solidFill>
                            <a:schemeClr val="tx1"/>
                          </a:solidFill>
                        </a:rPr>
                      </a:br>
                      <a:r>
                        <a:rPr lang="en-US" sz="800" b="0" dirty="0">
                          <a:solidFill>
                            <a:schemeClr val="tx1"/>
                          </a:solidFill>
                        </a:rPr>
                        <a:t>uses the Interest Survey to assess partnership alignment and readiness to start a NAF academy. </a:t>
                      </a:r>
                    </a:p>
                  </a:txBody>
                  <a:tcPr>
                    <a:noFill/>
                  </a:tcPr>
                </a:tc>
                <a:tc>
                  <a:txBody>
                    <a:bodyPr/>
                    <a:lstStyle/>
                    <a:p>
                      <a:pPr marL="91440" indent="-91440" algn="l">
                        <a:buFont typeface="Arial" panose="020B0604020202020204" pitchFamily="34" charset="0"/>
                        <a:buChar char="•"/>
                      </a:pPr>
                      <a:r>
                        <a:rPr lang="en-US" sz="800" b="0" dirty="0">
                          <a:solidFill>
                            <a:schemeClr val="tx1"/>
                          </a:solidFill>
                        </a:rPr>
                        <a:t>The NAF Team schedules</a:t>
                      </a:r>
                      <a:br>
                        <a:rPr lang="en-US" sz="800" b="0" dirty="0">
                          <a:solidFill>
                            <a:schemeClr val="tx1"/>
                          </a:solidFill>
                        </a:rPr>
                      </a:br>
                      <a:r>
                        <a:rPr lang="en-US" sz="800" b="0" dirty="0">
                          <a:solidFill>
                            <a:schemeClr val="tx1"/>
                          </a:solidFill>
                        </a:rPr>
                        <a:t>a virtual meeting with </a:t>
                      </a:r>
                      <a:br>
                        <a:rPr lang="en-US" sz="800" b="0" dirty="0">
                          <a:solidFill>
                            <a:schemeClr val="tx1"/>
                          </a:solidFill>
                        </a:rPr>
                      </a:br>
                      <a:r>
                        <a:rPr lang="en-US" sz="800" b="0" dirty="0">
                          <a:solidFill>
                            <a:schemeClr val="tx1"/>
                          </a:solidFill>
                        </a:rPr>
                        <a:t>approved applicants to review the application process.</a:t>
                      </a:r>
                    </a:p>
                    <a:p>
                      <a:pPr marL="91440" indent="0" algn="l">
                        <a:buFont typeface="Arial" panose="020B0604020202020204" pitchFamily="34" charset="0"/>
                        <a:buNone/>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The Academy Design Team establishes roles and deadlines to ensure timely submission of all required documentation.</a:t>
                      </a:r>
                    </a:p>
                  </a:txBody>
                  <a:tcPr>
                    <a:noFill/>
                  </a:tcPr>
                </a:tc>
                <a:tc>
                  <a:txBody>
                    <a:bodyPr/>
                    <a:lstStyle/>
                    <a:p>
                      <a:pPr marL="91440" indent="-91440" algn="l">
                        <a:buFont typeface="Arial" panose="020B0604020202020204" pitchFamily="34" charset="0"/>
                        <a:buChar char="•"/>
                      </a:pPr>
                      <a:r>
                        <a:rPr lang="en-US" sz="800" b="0" dirty="0">
                          <a:solidFill>
                            <a:schemeClr val="tx1"/>
                          </a:solidFill>
                        </a:rPr>
                        <a:t>The Academy Design Team collaborates to review the Fast Track Assessment sample, agreeing on responses for accuracy before online submission.</a:t>
                      </a:r>
                    </a:p>
                    <a:p>
                      <a:pPr marL="182880" indent="-182880" algn="l">
                        <a:buFont typeface="Arial" panose="020B0604020202020204" pitchFamily="34" charset="0"/>
                        <a:buChar char="•"/>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The applicant must achieve a score of 15 or higher to continue with the Fast Track process.</a:t>
                      </a:r>
                    </a:p>
                  </a:txBody>
                  <a:tcPr>
                    <a:noFill/>
                  </a:tcPr>
                </a:tc>
                <a:tc>
                  <a:txBody>
                    <a:bodyPr/>
                    <a:lstStyle/>
                    <a:p>
                      <a:pPr marL="91440" indent="-91440" algn="l">
                        <a:buFont typeface="Arial" panose="020B0604020202020204" pitchFamily="34" charset="0"/>
                        <a:buChar char="•"/>
                      </a:pPr>
                      <a:r>
                        <a:rPr lang="en-US" sz="800" b="0" dirty="0">
                          <a:solidFill>
                            <a:schemeClr val="tx1"/>
                          </a:solidFill>
                        </a:rPr>
                        <a:t>The applicant submits</a:t>
                      </a:r>
                      <a:br>
                        <a:rPr lang="en-US" sz="800" b="0" dirty="0">
                          <a:solidFill>
                            <a:schemeClr val="tx1"/>
                          </a:solidFill>
                        </a:rPr>
                      </a:br>
                      <a:r>
                        <a:rPr lang="en-US" sz="800" b="0" dirty="0">
                          <a:solidFill>
                            <a:schemeClr val="tx1"/>
                          </a:solidFill>
                        </a:rPr>
                        <a:t>evidence demonstrating alignment of current </a:t>
                      </a:r>
                      <a:br>
                        <a:rPr lang="en-US" sz="800" b="0" dirty="0">
                          <a:solidFill>
                            <a:schemeClr val="tx1"/>
                          </a:solidFill>
                        </a:rPr>
                      </a:br>
                      <a:r>
                        <a:rPr lang="en-US" sz="800" b="0" dirty="0">
                          <a:solidFill>
                            <a:schemeClr val="tx1"/>
                          </a:solidFill>
                        </a:rPr>
                        <a:t>practices with NAF’s Design. </a:t>
                      </a:r>
                    </a:p>
                    <a:p>
                      <a:pPr marL="285750" indent="-285750" algn="ctr">
                        <a:buFont typeface="Arial" panose="020B0604020202020204" pitchFamily="34" charset="0"/>
                        <a:buChar char="•"/>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The NAF Team conducts an initial review of evidence and notifies the applicant if clarification or adjustments are needed. </a:t>
                      </a:r>
                    </a:p>
                  </a:txBody>
                  <a:tcPr>
                    <a:noFill/>
                  </a:tcPr>
                </a:tc>
                <a:tc>
                  <a:txBody>
                    <a:bodyPr/>
                    <a:lstStyle/>
                    <a:p>
                      <a:pPr marL="91440" indent="-91440" algn="l">
                        <a:buFont typeface="Arial" panose="020B0604020202020204" pitchFamily="34" charset="0"/>
                        <a:buChar char="•"/>
                      </a:pPr>
                      <a:r>
                        <a:rPr lang="en-US" sz="800" b="0" dirty="0">
                          <a:solidFill>
                            <a:schemeClr val="tx1"/>
                          </a:solidFill>
                        </a:rPr>
                        <a:t>The Academy Design Team incorporates feedback from</a:t>
                      </a:r>
                      <a:br>
                        <a:rPr lang="en-US" sz="800" b="0" dirty="0">
                          <a:solidFill>
                            <a:schemeClr val="tx1"/>
                          </a:solidFill>
                        </a:rPr>
                      </a:br>
                      <a:r>
                        <a:rPr lang="en-US" sz="800" b="0" dirty="0">
                          <a:solidFill>
                            <a:schemeClr val="tx1"/>
                          </a:solidFill>
                        </a:rPr>
                        <a:t>the initial review into their online assessment, with a </a:t>
                      </a:r>
                      <a:br>
                        <a:rPr lang="en-US" sz="800" b="0" dirty="0">
                          <a:solidFill>
                            <a:schemeClr val="tx1"/>
                          </a:solidFill>
                        </a:rPr>
                      </a:br>
                      <a:r>
                        <a:rPr lang="en-US" sz="800" b="0" dirty="0">
                          <a:solidFill>
                            <a:schemeClr val="tx1"/>
                          </a:solidFill>
                        </a:rPr>
                        <a:t>15-day period to make the necessary adjustments.</a:t>
                      </a:r>
                    </a:p>
                    <a:p>
                      <a:pPr marL="91440" indent="-91440" algn="l">
                        <a:buFont typeface="Arial" panose="020B0604020202020204" pitchFamily="34" charset="0"/>
                        <a:buChar char="•"/>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The NAF Team conducts a </a:t>
                      </a:r>
                      <a:br>
                        <a:rPr lang="en-US" sz="800" b="0" dirty="0">
                          <a:solidFill>
                            <a:schemeClr val="tx1"/>
                          </a:solidFill>
                        </a:rPr>
                      </a:br>
                      <a:r>
                        <a:rPr lang="en-US" sz="800" b="0" dirty="0">
                          <a:solidFill>
                            <a:schemeClr val="tx1"/>
                          </a:solidFill>
                        </a:rPr>
                        <a:t>final review of the evidence to ensure partnership alignment.</a:t>
                      </a:r>
                    </a:p>
                  </a:txBody>
                  <a:tcPr>
                    <a:noFill/>
                  </a:tcPr>
                </a:tc>
                <a:tc>
                  <a:txBody>
                    <a:bodyPr/>
                    <a:lstStyle/>
                    <a:p>
                      <a:pPr marL="91440" indent="-91440" algn="l">
                        <a:buFont typeface="Arial" panose="020B0604020202020204" pitchFamily="34" charset="0"/>
                        <a:buChar char="•"/>
                      </a:pPr>
                      <a:r>
                        <a:rPr lang="en-US" sz="800" b="0" dirty="0">
                          <a:solidFill>
                            <a:schemeClr val="tx1"/>
                          </a:solidFill>
                        </a:rPr>
                        <a:t>The applicant facilitates the signing of a NAF Membership Agreement to formalize the partnership and initiate the invoicing process.</a:t>
                      </a:r>
                    </a:p>
                    <a:p>
                      <a:pPr marL="285750" indent="-285750" algn="l">
                        <a:buFont typeface="Arial" panose="020B0604020202020204" pitchFamily="34" charset="0"/>
                        <a:buChar char="•"/>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A $4,000 application fee is required before the Fast Track validation meeting.</a:t>
                      </a:r>
                    </a:p>
                  </a:txBody>
                  <a:tcPr>
                    <a:noFill/>
                  </a:tcPr>
                </a:tc>
                <a:tc>
                  <a:txBody>
                    <a:bodyPr/>
                    <a:lstStyle/>
                    <a:p>
                      <a:pPr marL="91440" indent="-91440" algn="l">
                        <a:buFont typeface="Arial" panose="020B0604020202020204" pitchFamily="34" charset="0"/>
                        <a:buChar char="•"/>
                      </a:pPr>
                      <a:r>
                        <a:rPr lang="en-US" sz="800" b="0" dirty="0">
                          <a:solidFill>
                            <a:schemeClr val="tx1"/>
                          </a:solidFill>
                        </a:rPr>
                        <a:t>The admissions process concludes with a collaborative validation meeting to discuss alignment of current practices with the NAF Design.</a:t>
                      </a:r>
                    </a:p>
                    <a:p>
                      <a:pPr marL="0" indent="0" algn="l">
                        <a:buFont typeface="Arial" panose="020B0604020202020204" pitchFamily="34" charset="0"/>
                        <a:buNone/>
                      </a:pPr>
                      <a:endParaRPr lang="en-US" sz="800" b="0" dirty="0">
                        <a:solidFill>
                          <a:schemeClr val="tx1"/>
                        </a:solidFill>
                      </a:endParaRPr>
                    </a:p>
                    <a:p>
                      <a:pPr marL="91440" indent="-91440" algn="l">
                        <a:buFont typeface="Arial" panose="020B0604020202020204" pitchFamily="34" charset="0"/>
                        <a:buChar char="•"/>
                      </a:pPr>
                      <a:r>
                        <a:rPr lang="en-US" sz="800" b="0" dirty="0">
                          <a:solidFill>
                            <a:schemeClr val="tx1"/>
                          </a:solidFill>
                        </a:rPr>
                        <a:t>A $2,000 annual membership fee is due at the time of the academy's launch.</a:t>
                      </a:r>
                    </a:p>
                    <a:p>
                      <a:pPr marL="285750" indent="-285750" algn="l">
                        <a:buFont typeface="Arial" panose="020B0604020202020204" pitchFamily="34" charset="0"/>
                        <a:buChar char="•"/>
                      </a:pPr>
                      <a:endParaRPr lang="en-US" sz="800" b="0" dirty="0">
                        <a:solidFill>
                          <a:schemeClr val="tx1"/>
                        </a:solidFill>
                      </a:endParaRPr>
                    </a:p>
                  </a:txBody>
                  <a:tcPr>
                    <a:noFill/>
                  </a:tcPr>
                </a:tc>
                <a:extLst>
                  <a:ext uri="{0D108BD9-81ED-4DB2-BD59-A6C34878D82A}">
                    <a16:rowId xmlns:a16="http://schemas.microsoft.com/office/drawing/2014/main" val="3996095918"/>
                  </a:ext>
                </a:extLst>
              </a:tr>
            </a:tbl>
          </a:graphicData>
        </a:graphic>
      </p:graphicFrame>
      <p:sp>
        <p:nvSpPr>
          <p:cNvPr id="4" name="Title 1">
            <a:extLst>
              <a:ext uri="{FF2B5EF4-FFF2-40B4-BE49-F238E27FC236}">
                <a16:creationId xmlns:a16="http://schemas.microsoft.com/office/drawing/2014/main" id="{A136DA8A-34EB-5AF6-021F-034A8DB565E0}"/>
              </a:ext>
            </a:extLst>
          </p:cNvPr>
          <p:cNvSpPr txBox="1">
            <a:spLocks/>
          </p:cNvSpPr>
          <p:nvPr/>
        </p:nvSpPr>
        <p:spPr>
          <a:xfrm>
            <a:off x="8406614" y="841689"/>
            <a:ext cx="3379534"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Your</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Accelerated Path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Membership!</a:t>
            </a:r>
          </a:p>
        </p:txBody>
      </p:sp>
    </p:spTree>
    <p:extLst>
      <p:ext uri="{BB962C8B-B14F-4D97-AF65-F5344CB8AC3E}">
        <p14:creationId xmlns:p14="http://schemas.microsoft.com/office/powerpoint/2010/main" val="4092211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15106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Design Team</a:t>
            </a:r>
          </a:p>
        </p:txBody>
      </p:sp>
      <p:sp>
        <p:nvSpPr>
          <p:cNvPr id="6" name="Freeform: Shape 5">
            <a:extLst>
              <a:ext uri="{FF2B5EF4-FFF2-40B4-BE49-F238E27FC236}">
                <a16:creationId xmlns:a16="http://schemas.microsoft.com/office/drawing/2014/main" id="{4F06AC23-F7AC-344F-4707-C3BF262BE1BF}"/>
              </a:ext>
            </a:extLst>
          </p:cNvPr>
          <p:cNvSpPr/>
          <p:nvPr/>
        </p:nvSpPr>
        <p:spPr>
          <a:xfrm>
            <a:off x="128574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School leadership, advocacy, resources, master scheduling, and community support</a:t>
            </a:r>
          </a:p>
        </p:txBody>
      </p:sp>
      <p:sp>
        <p:nvSpPr>
          <p:cNvPr id="7" name="Freeform: Shape 6">
            <a:extLst>
              <a:ext uri="{FF2B5EF4-FFF2-40B4-BE49-F238E27FC236}">
                <a16:creationId xmlns:a16="http://schemas.microsoft.com/office/drawing/2014/main" id="{625EA5CF-62A2-02CC-4348-877A8BA88F9F}"/>
              </a:ext>
            </a:extLst>
          </p:cNvPr>
          <p:cNvSpPr/>
          <p:nvPr/>
        </p:nvSpPr>
        <p:spPr>
          <a:xfrm>
            <a:off x="128574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5480"/>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School</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Administrator</a:t>
            </a:r>
          </a:p>
        </p:txBody>
      </p:sp>
      <p:sp>
        <p:nvSpPr>
          <p:cNvPr id="8" name="Oval 7">
            <a:extLst>
              <a:ext uri="{FF2B5EF4-FFF2-40B4-BE49-F238E27FC236}">
                <a16:creationId xmlns:a16="http://schemas.microsoft.com/office/drawing/2014/main" id="{1B9601CB-51E8-546D-4545-AA24C664F77A}"/>
              </a:ext>
            </a:extLst>
          </p:cNvPr>
          <p:cNvSpPr/>
          <p:nvPr/>
        </p:nvSpPr>
        <p:spPr>
          <a:xfrm>
            <a:off x="2857491" y="3156034"/>
            <a:ext cx="750990" cy="750990"/>
          </a:xfrm>
          <a:prstGeom prst="ellipse">
            <a:avLst/>
          </a:prstGeom>
          <a:blipFill>
            <a:blip r:embed="rId3"/>
            <a:srcRect/>
            <a:stretch>
              <a:fillRect/>
            </a:stretch>
          </a:blipFill>
          <a:ln w="12700" cap="flat" cmpd="sng" algn="ctr">
            <a:solidFill>
              <a:srgbClr val="ED7D31">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9" name="Freeform: Shape 8">
            <a:extLst>
              <a:ext uri="{FF2B5EF4-FFF2-40B4-BE49-F238E27FC236}">
                <a16:creationId xmlns:a16="http://schemas.microsoft.com/office/drawing/2014/main" id="{F1DD8BDF-3FB5-C931-7473-1CA0D6ABF2CE}"/>
              </a:ext>
            </a:extLst>
          </p:cNvPr>
          <p:cNvSpPr/>
          <p:nvPr/>
        </p:nvSpPr>
        <p:spPr>
          <a:xfrm>
            <a:off x="379453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32B04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Academy program coordination and leadership, advocacy, and overall management of implementing NAF’s design</a:t>
            </a:r>
          </a:p>
        </p:txBody>
      </p:sp>
      <p:sp>
        <p:nvSpPr>
          <p:cNvPr id="10" name="Freeform: Shape 9">
            <a:extLst>
              <a:ext uri="{FF2B5EF4-FFF2-40B4-BE49-F238E27FC236}">
                <a16:creationId xmlns:a16="http://schemas.microsoft.com/office/drawing/2014/main" id="{189BD74D-F609-08CA-1BD0-4FC756A04C27}"/>
              </a:ext>
            </a:extLst>
          </p:cNvPr>
          <p:cNvSpPr/>
          <p:nvPr/>
        </p:nvSpPr>
        <p:spPr>
          <a:xfrm>
            <a:off x="379453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32B04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Academy</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Lead </a:t>
            </a:r>
          </a:p>
        </p:txBody>
      </p:sp>
      <p:sp>
        <p:nvSpPr>
          <p:cNvPr id="11" name="Oval 10">
            <a:extLst>
              <a:ext uri="{FF2B5EF4-FFF2-40B4-BE49-F238E27FC236}">
                <a16:creationId xmlns:a16="http://schemas.microsoft.com/office/drawing/2014/main" id="{B15ABE7D-25FD-4339-2584-EF463AC2AAB0}"/>
              </a:ext>
            </a:extLst>
          </p:cNvPr>
          <p:cNvSpPr/>
          <p:nvPr/>
        </p:nvSpPr>
        <p:spPr>
          <a:xfrm>
            <a:off x="5366281" y="3156034"/>
            <a:ext cx="750990" cy="750990"/>
          </a:xfrm>
          <a:prstGeom prst="ellipse">
            <a:avLst/>
          </a:prstGeom>
          <a:blipFill rotWithShape="1">
            <a:blip r:embed="rId4"/>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12" name="Freeform: Shape 11">
            <a:extLst>
              <a:ext uri="{FF2B5EF4-FFF2-40B4-BE49-F238E27FC236}">
                <a16:creationId xmlns:a16="http://schemas.microsoft.com/office/drawing/2014/main" id="{6463CE47-1A0A-B48B-27D0-DB843D1381A5}"/>
              </a:ext>
            </a:extLst>
          </p:cNvPr>
          <p:cNvSpPr/>
          <p:nvPr/>
        </p:nvSpPr>
        <p:spPr>
          <a:xfrm>
            <a:off x="630332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92278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Business/community liaison, work-based learning program, and internships</a:t>
            </a:r>
          </a:p>
        </p:txBody>
      </p:sp>
      <p:sp>
        <p:nvSpPr>
          <p:cNvPr id="13" name="Freeform: Shape 12">
            <a:extLst>
              <a:ext uri="{FF2B5EF4-FFF2-40B4-BE49-F238E27FC236}">
                <a16:creationId xmlns:a16="http://schemas.microsoft.com/office/drawing/2014/main" id="{0E3E56FA-9A68-2673-86B4-88BB2F5E159F}"/>
              </a:ext>
            </a:extLst>
          </p:cNvPr>
          <p:cNvSpPr/>
          <p:nvPr/>
        </p:nvSpPr>
        <p:spPr>
          <a:xfrm>
            <a:off x="630332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92278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Work-Based</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Learning Coordinator</a:t>
            </a:r>
          </a:p>
        </p:txBody>
      </p:sp>
      <p:sp>
        <p:nvSpPr>
          <p:cNvPr id="14" name="Oval 13">
            <a:extLst>
              <a:ext uri="{FF2B5EF4-FFF2-40B4-BE49-F238E27FC236}">
                <a16:creationId xmlns:a16="http://schemas.microsoft.com/office/drawing/2014/main" id="{F245FDC6-A4AF-5758-564E-625867906007}"/>
              </a:ext>
            </a:extLst>
          </p:cNvPr>
          <p:cNvSpPr/>
          <p:nvPr/>
        </p:nvSpPr>
        <p:spPr>
          <a:xfrm>
            <a:off x="7875072" y="3156034"/>
            <a:ext cx="750990" cy="750990"/>
          </a:xfrm>
          <a:prstGeom prst="ellipse">
            <a:avLst/>
          </a:prstGeom>
          <a:blipFill>
            <a:blip r:embed="rId5"/>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15" name="Freeform: Shape 14">
            <a:extLst>
              <a:ext uri="{FF2B5EF4-FFF2-40B4-BE49-F238E27FC236}">
                <a16:creationId xmlns:a16="http://schemas.microsoft.com/office/drawing/2014/main" id="{C2FB4885-7CAA-D768-0830-DD93DAD5AB18}"/>
              </a:ext>
            </a:extLst>
          </p:cNvPr>
          <p:cNvSpPr/>
          <p:nvPr/>
        </p:nvSpPr>
        <p:spPr>
          <a:xfrm>
            <a:off x="881211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FCAF17"/>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Student recruitment, supports and interventions, student scheduling, and social-emotional and academic advisement</a:t>
            </a:r>
          </a:p>
        </p:txBody>
      </p:sp>
      <p:sp>
        <p:nvSpPr>
          <p:cNvPr id="16" name="Freeform: Shape 15">
            <a:extLst>
              <a:ext uri="{FF2B5EF4-FFF2-40B4-BE49-F238E27FC236}">
                <a16:creationId xmlns:a16="http://schemas.microsoft.com/office/drawing/2014/main" id="{43BAC42F-8594-E3A7-4ECA-DDF80CC424A2}"/>
              </a:ext>
            </a:extLst>
          </p:cNvPr>
          <p:cNvSpPr/>
          <p:nvPr/>
        </p:nvSpPr>
        <p:spPr>
          <a:xfrm>
            <a:off x="881211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FBAF17"/>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Counselor</a:t>
            </a:r>
          </a:p>
        </p:txBody>
      </p:sp>
      <p:sp>
        <p:nvSpPr>
          <p:cNvPr id="17" name="Oval 16">
            <a:extLst>
              <a:ext uri="{FF2B5EF4-FFF2-40B4-BE49-F238E27FC236}">
                <a16:creationId xmlns:a16="http://schemas.microsoft.com/office/drawing/2014/main" id="{8ADAB8A3-A816-FC68-B83B-A8FB7C520C2A}"/>
              </a:ext>
            </a:extLst>
          </p:cNvPr>
          <p:cNvSpPr/>
          <p:nvPr/>
        </p:nvSpPr>
        <p:spPr>
          <a:xfrm>
            <a:off x="10383862" y="3156034"/>
            <a:ext cx="750990" cy="750990"/>
          </a:xfrm>
          <a:prstGeom prst="ellipse">
            <a:avLst/>
          </a:prstGeom>
          <a:blipFill>
            <a:blip r:embed="rId6"/>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18" name="Freeform: Shape 17">
            <a:extLst>
              <a:ext uri="{FF2B5EF4-FFF2-40B4-BE49-F238E27FC236}">
                <a16:creationId xmlns:a16="http://schemas.microsoft.com/office/drawing/2014/main" id="{B09754C7-7FC1-072A-C5E3-E686BD0A1383}"/>
              </a:ext>
            </a:extLst>
          </p:cNvPr>
          <p:cNvSpPr/>
          <p:nvPr/>
        </p:nvSpPr>
        <p:spPr>
          <a:xfrm>
            <a:off x="128574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6A4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Career-pathway expertise and integration through authentic project experiences and work-based learning strategies</a:t>
            </a:r>
          </a:p>
        </p:txBody>
      </p:sp>
      <p:sp>
        <p:nvSpPr>
          <p:cNvPr id="19" name="Freeform: Shape 18">
            <a:extLst>
              <a:ext uri="{FF2B5EF4-FFF2-40B4-BE49-F238E27FC236}">
                <a16:creationId xmlns:a16="http://schemas.microsoft.com/office/drawing/2014/main" id="{5407B4A6-52E3-7922-E558-9D75D02DFD30}"/>
              </a:ext>
            </a:extLst>
          </p:cNvPr>
          <p:cNvSpPr/>
          <p:nvPr/>
        </p:nvSpPr>
        <p:spPr>
          <a:xfrm>
            <a:off x="128574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6A4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ts val="42"/>
              </a:spcAft>
              <a:buNone/>
            </a:pPr>
            <a:r>
              <a:rPr lang="en-US" sz="1600" kern="1200" dirty="0">
                <a:solidFill>
                  <a:sysClr val="window" lastClr="FFFFFF"/>
                </a:solidFill>
                <a:latin typeface="Tahoma"/>
                <a:ea typeface="+mn-ea"/>
                <a:cs typeface="Tahoma"/>
              </a:rPr>
              <a:t>Career Pathway </a:t>
            </a:r>
          </a:p>
          <a:p>
            <a:pPr marL="0" lvl="0" indent="0" algn="l" defTabSz="711200">
              <a:lnSpc>
                <a:spcPct val="90000"/>
              </a:lnSpc>
              <a:spcBef>
                <a:spcPct val="0"/>
              </a:spcBef>
              <a:spcAft>
                <a:spcPts val="42"/>
              </a:spcAft>
              <a:buNone/>
            </a:pPr>
            <a:r>
              <a:rPr lang="en-US" sz="1600" kern="1200" dirty="0">
                <a:solidFill>
                  <a:sysClr val="window" lastClr="FFFFFF"/>
                </a:solidFill>
                <a:latin typeface="Tahoma"/>
                <a:ea typeface="+mn-ea"/>
                <a:cs typeface="Tahoma"/>
              </a:rPr>
              <a:t>Educator</a:t>
            </a:r>
          </a:p>
        </p:txBody>
      </p:sp>
      <p:sp>
        <p:nvSpPr>
          <p:cNvPr id="20" name="Oval 19">
            <a:extLst>
              <a:ext uri="{FF2B5EF4-FFF2-40B4-BE49-F238E27FC236}">
                <a16:creationId xmlns:a16="http://schemas.microsoft.com/office/drawing/2014/main" id="{2EE407D9-418F-3EAF-D88F-DF2686D70737}"/>
              </a:ext>
            </a:extLst>
          </p:cNvPr>
          <p:cNvSpPr/>
          <p:nvPr/>
        </p:nvSpPr>
        <p:spPr>
          <a:xfrm>
            <a:off x="2857491" y="5990086"/>
            <a:ext cx="750990" cy="750990"/>
          </a:xfrm>
          <a:prstGeom prst="ellipse">
            <a:avLst/>
          </a:prstGeom>
          <a:blipFill rotWithShape="1">
            <a:blip r:embed="rId7">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21" name="Freeform: Shape 20">
            <a:extLst>
              <a:ext uri="{FF2B5EF4-FFF2-40B4-BE49-F238E27FC236}">
                <a16:creationId xmlns:a16="http://schemas.microsoft.com/office/drawing/2014/main" id="{98D85C56-43B7-5956-BDCD-738813386B62}"/>
              </a:ext>
            </a:extLst>
          </p:cNvPr>
          <p:cNvSpPr/>
          <p:nvPr/>
        </p:nvSpPr>
        <p:spPr>
          <a:xfrm>
            <a:off x="379453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44546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Postsecondary education liaison and coordinating college/career activities</a:t>
            </a:r>
          </a:p>
        </p:txBody>
      </p:sp>
      <p:sp>
        <p:nvSpPr>
          <p:cNvPr id="22" name="Freeform: Shape 21">
            <a:extLst>
              <a:ext uri="{FF2B5EF4-FFF2-40B4-BE49-F238E27FC236}">
                <a16:creationId xmlns:a16="http://schemas.microsoft.com/office/drawing/2014/main" id="{2551E8EB-B3F0-49C4-1835-8C9AA845794E}"/>
              </a:ext>
            </a:extLst>
          </p:cNvPr>
          <p:cNvSpPr/>
          <p:nvPr/>
        </p:nvSpPr>
        <p:spPr>
          <a:xfrm>
            <a:off x="379453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44546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College &amp; Career</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Coordinator</a:t>
            </a:r>
          </a:p>
        </p:txBody>
      </p:sp>
      <p:sp>
        <p:nvSpPr>
          <p:cNvPr id="23" name="Oval 22">
            <a:extLst>
              <a:ext uri="{FF2B5EF4-FFF2-40B4-BE49-F238E27FC236}">
                <a16:creationId xmlns:a16="http://schemas.microsoft.com/office/drawing/2014/main" id="{7750547F-890B-13E4-7308-B811C4381675}"/>
              </a:ext>
            </a:extLst>
          </p:cNvPr>
          <p:cNvSpPr/>
          <p:nvPr/>
        </p:nvSpPr>
        <p:spPr>
          <a:xfrm>
            <a:off x="5366281" y="5990086"/>
            <a:ext cx="750990" cy="750990"/>
          </a:xfrm>
          <a:prstGeom prst="ellipse">
            <a:avLst/>
          </a:prstGeom>
          <a:blipFill rotWithShape="1">
            <a:blip r:embed="rId8">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24" name="Freeform: Shape 23">
            <a:extLst>
              <a:ext uri="{FF2B5EF4-FFF2-40B4-BE49-F238E27FC236}">
                <a16:creationId xmlns:a16="http://schemas.microsoft.com/office/drawing/2014/main" id="{568469D7-920E-9895-1A7A-5E8564887D4D}"/>
              </a:ext>
            </a:extLst>
          </p:cNvPr>
          <p:cNvSpPr/>
          <p:nvPr/>
        </p:nvSpPr>
        <p:spPr>
          <a:xfrm>
            <a:off x="630332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9EC9"/>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Core-content expertise and integration through authentic project experiences and work-based learning strategies</a:t>
            </a:r>
          </a:p>
        </p:txBody>
      </p:sp>
      <p:sp>
        <p:nvSpPr>
          <p:cNvPr id="25" name="Freeform: Shape 24">
            <a:extLst>
              <a:ext uri="{FF2B5EF4-FFF2-40B4-BE49-F238E27FC236}">
                <a16:creationId xmlns:a16="http://schemas.microsoft.com/office/drawing/2014/main" id="{1D5D1DA7-8489-6265-2069-13BB1A97A5AB}"/>
              </a:ext>
            </a:extLst>
          </p:cNvPr>
          <p:cNvSpPr/>
          <p:nvPr/>
        </p:nvSpPr>
        <p:spPr>
          <a:xfrm>
            <a:off x="630332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9EC9"/>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Core-Content</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Educator</a:t>
            </a:r>
          </a:p>
        </p:txBody>
      </p:sp>
      <p:sp>
        <p:nvSpPr>
          <p:cNvPr id="27" name="Freeform: Shape 26">
            <a:extLst>
              <a:ext uri="{FF2B5EF4-FFF2-40B4-BE49-F238E27FC236}">
                <a16:creationId xmlns:a16="http://schemas.microsoft.com/office/drawing/2014/main" id="{B198EBEA-3A1F-2F05-3359-34AB489EDDEE}"/>
              </a:ext>
            </a:extLst>
          </p:cNvPr>
          <p:cNvSpPr/>
          <p:nvPr/>
        </p:nvSpPr>
        <p:spPr>
          <a:xfrm>
            <a:off x="881211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B2D235"/>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Students’ interests/needs, academy program impact/effectiveness, and recruitment</a:t>
            </a:r>
          </a:p>
        </p:txBody>
      </p:sp>
      <p:sp>
        <p:nvSpPr>
          <p:cNvPr id="28" name="Freeform: Shape 27">
            <a:extLst>
              <a:ext uri="{FF2B5EF4-FFF2-40B4-BE49-F238E27FC236}">
                <a16:creationId xmlns:a16="http://schemas.microsoft.com/office/drawing/2014/main" id="{1C1727BA-BFBA-915C-61A7-139F458240B8}"/>
              </a:ext>
            </a:extLst>
          </p:cNvPr>
          <p:cNvSpPr/>
          <p:nvPr/>
        </p:nvSpPr>
        <p:spPr>
          <a:xfrm>
            <a:off x="881211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B2D235"/>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Academy</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Student</a:t>
            </a:r>
          </a:p>
        </p:txBody>
      </p:sp>
      <p:sp>
        <p:nvSpPr>
          <p:cNvPr id="29" name="Oval 28">
            <a:extLst>
              <a:ext uri="{FF2B5EF4-FFF2-40B4-BE49-F238E27FC236}">
                <a16:creationId xmlns:a16="http://schemas.microsoft.com/office/drawing/2014/main" id="{F1F47319-7EB1-2215-9AD4-927B7172F7D8}"/>
              </a:ext>
            </a:extLst>
          </p:cNvPr>
          <p:cNvSpPr/>
          <p:nvPr/>
        </p:nvSpPr>
        <p:spPr>
          <a:xfrm>
            <a:off x="7875072" y="5990086"/>
            <a:ext cx="750990" cy="750990"/>
          </a:xfrm>
          <a:prstGeom prst="ellipse">
            <a:avLst/>
          </a:prstGeom>
          <a:blipFill rotWithShape="1">
            <a:blip r:embed="rId9"/>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28</a:t>
            </a:fld>
            <a:endParaRPr lang="en-US" dirty="0">
              <a:solidFill>
                <a:prstClr val="black">
                  <a:tint val="75000"/>
                </a:prstClr>
              </a:solidFill>
              <a:latin typeface="DINOT"/>
            </a:endParaRPr>
          </a:p>
        </p:txBody>
      </p:sp>
      <p:sp>
        <p:nvSpPr>
          <p:cNvPr id="26" name="Oval 25">
            <a:extLst>
              <a:ext uri="{FF2B5EF4-FFF2-40B4-BE49-F238E27FC236}">
                <a16:creationId xmlns:a16="http://schemas.microsoft.com/office/drawing/2014/main" id="{DD93E1B3-34F3-6592-2B42-ED8A407248E7}"/>
              </a:ext>
            </a:extLst>
          </p:cNvPr>
          <p:cNvSpPr/>
          <p:nvPr/>
        </p:nvSpPr>
        <p:spPr>
          <a:xfrm>
            <a:off x="10383862" y="5962629"/>
            <a:ext cx="750990" cy="750990"/>
          </a:xfrm>
          <a:prstGeom prst="ellipse">
            <a:avLst/>
          </a:prstGeom>
          <a:blipFill>
            <a:blip r:embed="rId10"/>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668507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t="15186" b="15186"/>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Join the NAF Network</a:t>
            </a:r>
          </a:p>
        </p:txBody>
      </p:sp>
      <p:sp>
        <p:nvSpPr>
          <p:cNvPr id="8" name="Rectangle 7">
            <a:extLst>
              <a:ext uri="{FF2B5EF4-FFF2-40B4-BE49-F238E27FC236}">
                <a16:creationId xmlns:a16="http://schemas.microsoft.com/office/drawing/2014/main" id="{D66525AB-9A81-7B64-90D3-73FCC9AB7B9E}"/>
              </a:ext>
            </a:extLst>
          </p:cNvPr>
          <p:cNvSpPr/>
          <p:nvPr/>
        </p:nvSpPr>
        <p:spPr>
          <a:xfrm>
            <a:off x="6897101" y="1715646"/>
            <a:ext cx="5050873" cy="3200876"/>
          </a:xfrm>
          <a:prstGeom prst="rect">
            <a:avLst/>
          </a:prstGeom>
        </p:spPr>
        <p:txBody>
          <a:bodyPr wrap="square">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Reflect on the district vision and assess readiness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NAF Interest Survey</a:t>
            </a:r>
            <a:endPar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student interest and workforce support – select a career pathway </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budget considerations</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Recruit</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the</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Academy Design Team (ADT)</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Interest Form to begin application: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https://naf.org/our-academies/start-a-naf-academy/contact</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2637859"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Next Steps</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61945C6C-A8FD-F444-BFE5-ADA7E4AC7534}"/>
              </a:ext>
            </a:extLst>
          </p:cNvPr>
          <p:cNvGrpSpPr>
            <a:grpSpLocks noChangeAspect="1"/>
          </p:cNvGrpSpPr>
          <p:nvPr/>
        </p:nvGrpSpPr>
        <p:grpSpPr>
          <a:xfrm>
            <a:off x="7153275" y="5405952"/>
            <a:ext cx="4794698" cy="1254318"/>
            <a:chOff x="4375868" y="3146164"/>
            <a:chExt cx="2235113" cy="606668"/>
          </a:xfrm>
        </p:grpSpPr>
        <p:sp>
          <p:nvSpPr>
            <p:cNvPr id="11" name="Text Box 305">
              <a:extLst>
                <a:ext uri="{FF2B5EF4-FFF2-40B4-BE49-F238E27FC236}">
                  <a16:creationId xmlns:a16="http://schemas.microsoft.com/office/drawing/2014/main" id="{1EC1CE5E-5FE9-0888-CE28-64063F4994F6}"/>
                </a:ext>
              </a:extLst>
            </p:cNvPr>
            <p:cNvSpPr txBox="1"/>
            <p:nvPr/>
          </p:nvSpPr>
          <p:spPr>
            <a:xfrm>
              <a:off x="5017524" y="3170277"/>
              <a:ext cx="1593457" cy="5825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Admissions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Scan QR Code To Request More Information</a:t>
              </a:r>
              <a:endPar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Jennifer Geisler, Director, Emerging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hlinkClick r:id="rId6">
                    <a:extLst>
                      <a:ext uri="{A12FA001-AC4F-418D-AE19-62706E023703}">
                        <ahyp:hlinkClr xmlns:ahyp="http://schemas.microsoft.com/office/drawing/2018/hyperlinkcolor" val="tx"/>
                      </a:ext>
                    </a:extLst>
                  </a:hlinkClick>
                </a:rPr>
                <a:t>jgeisler@naf.org</a:t>
              </a:r>
              <a:endPar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endParaRPr>
            </a:p>
          </p:txBody>
        </p:sp>
        <p:pic>
          <p:nvPicPr>
            <p:cNvPr id="12" name="Picture 11">
              <a:extLst>
                <a:ext uri="{FF2B5EF4-FFF2-40B4-BE49-F238E27FC236}">
                  <a16:creationId xmlns:a16="http://schemas.microsoft.com/office/drawing/2014/main" id="{2F6BA3C5-C359-F06B-FDE7-4737F2A6A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868" y="3146164"/>
              <a:ext cx="581895" cy="582556"/>
            </a:xfrm>
            <a:prstGeom prst="rect">
              <a:avLst/>
            </a:prstGeom>
          </p:spPr>
        </p:pic>
      </p:grpSp>
      <p:sp>
        <p:nvSpPr>
          <p:cNvPr id="2" name="Slide Number Placeholder 4">
            <a:extLst>
              <a:ext uri="{FF2B5EF4-FFF2-40B4-BE49-F238E27FC236}">
                <a16:creationId xmlns:a16="http://schemas.microsoft.com/office/drawing/2014/main" id="{B743A926-C9D2-371C-B33F-D126B6AA577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29</a:t>
            </a:fld>
            <a:endParaRPr lang="en-US" dirty="0">
              <a:solidFill>
                <a:prstClr val="black">
                  <a:tint val="75000"/>
                </a:prstClr>
              </a:solidFill>
              <a:latin typeface="DINOT"/>
            </a:endParaRPr>
          </a:p>
        </p:txBody>
      </p:sp>
    </p:spTree>
    <p:extLst>
      <p:ext uri="{BB962C8B-B14F-4D97-AF65-F5344CB8AC3E}">
        <p14:creationId xmlns:p14="http://schemas.microsoft.com/office/powerpoint/2010/main" val="24506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400"/>
                                        <p:tgtEl>
                                          <p:spTgt spid="9"/>
                                        </p:tgtEl>
                                      </p:cBhvr>
                                    </p:animEffect>
                                    <p:anim calcmode="lin" valueType="num">
                                      <p:cBhvr>
                                        <p:cTn id="8" dur="1400" fill="hold"/>
                                        <p:tgtEl>
                                          <p:spTgt spid="9"/>
                                        </p:tgtEl>
                                        <p:attrNameLst>
                                          <p:attrName>ppt_x</p:attrName>
                                        </p:attrNameLst>
                                      </p:cBhvr>
                                      <p:tavLst>
                                        <p:tav tm="0">
                                          <p:val>
                                            <p:strVal val="#ppt_x"/>
                                          </p:val>
                                        </p:tav>
                                        <p:tav tm="100000">
                                          <p:val>
                                            <p:strVal val="#ppt_x"/>
                                          </p:val>
                                        </p:tav>
                                      </p:tavLst>
                                    </p:anim>
                                    <p:anim calcmode="lin" valueType="num">
                                      <p:cBhvr>
                                        <p:cTn id="9" dur="1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32A49D4-3003-44D1-BA5F-F39A0926F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779" y="2202370"/>
            <a:ext cx="5353408" cy="2453259"/>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Online Media 2" title="The Power of the NAF Network">
            <a:hlinkClick r:id="" action="ppaction://media"/>
            <a:extLst>
              <a:ext uri="{FF2B5EF4-FFF2-40B4-BE49-F238E27FC236}">
                <a16:creationId xmlns:a16="http://schemas.microsoft.com/office/drawing/2014/main" id="{A040B2B3-FE4F-06B5-DE5C-D5625F20864F}"/>
              </a:ext>
            </a:extLst>
          </p:cNvPr>
          <p:cNvPicPr>
            <a:picLocks noRot="1" noChangeAspect="1"/>
          </p:cNvPicPr>
          <p:nvPr>
            <a:videoFile r:link="rId1"/>
          </p:nvPr>
        </p:nvPicPr>
        <p:blipFill>
          <a:blip r:embed="rId5"/>
          <a:stretch>
            <a:fillRect/>
          </a:stretch>
        </p:blipFill>
        <p:spPr>
          <a:xfrm>
            <a:off x="652519" y="1911382"/>
            <a:ext cx="5372099" cy="3035235"/>
          </a:xfrm>
          <a:prstGeom prst="rect">
            <a:avLst/>
          </a:prstGeom>
        </p:spPr>
      </p:pic>
    </p:spTree>
    <p:extLst>
      <p:ext uri="{BB962C8B-B14F-4D97-AF65-F5344CB8AC3E}">
        <p14:creationId xmlns:p14="http://schemas.microsoft.com/office/powerpoint/2010/main" val="83478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4">
            <a:extLst>
              <a:ext uri="{28A0092B-C50C-407E-A947-70E740481C1C}">
                <a14:useLocalDpi xmlns:a14="http://schemas.microsoft.com/office/drawing/2010/main" val="0"/>
              </a:ext>
            </a:extLst>
          </a:blip>
          <a:srcRect t="17740" b="17740"/>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58567"/>
            <a:ext cx="334753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Questions?</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5068284"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Learn More About NAF!</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B5FC12D-CA8E-DB75-45F5-E07928EE8613}"/>
              </a:ext>
            </a:extLst>
          </p:cNvPr>
          <p:cNvSpPr txBox="1"/>
          <p:nvPr/>
        </p:nvSpPr>
        <p:spPr>
          <a:xfrm>
            <a:off x="7058402" y="1915160"/>
            <a:ext cx="5133598" cy="3002873"/>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The NAF Difference</a:t>
            </a:r>
            <a:endPar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National Data</a:t>
            </a:r>
            <a:endPar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About NAF for Students</a:t>
            </a:r>
            <a:endPar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Shaping Our Future Workforce</a:t>
            </a:r>
            <a:endPar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Work-based Learning Standards</a:t>
            </a:r>
            <a:endPar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Alumni Network Benefits</a:t>
            </a:r>
            <a:endParaRPr kumimoji="0" lang="en-US" sz="2200" b="1" i="0"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Online Media 1" title="NAF's Approach to Work-Based Learning">
            <a:hlinkClick r:id="" action="ppaction://media"/>
            <a:extLst>
              <a:ext uri="{FF2B5EF4-FFF2-40B4-BE49-F238E27FC236}">
                <a16:creationId xmlns:a16="http://schemas.microsoft.com/office/drawing/2014/main" id="{771600F1-6E4C-4BA5-B0F6-8E3B69339316}"/>
              </a:ext>
            </a:extLst>
          </p:cNvPr>
          <p:cNvPicPr>
            <a:picLocks noRot="1" noChangeAspect="1"/>
          </p:cNvPicPr>
          <p:nvPr>
            <a:videoFile r:link="rId1"/>
          </p:nvPr>
        </p:nvPicPr>
        <p:blipFill>
          <a:blip r:embed="rId11"/>
          <a:stretch>
            <a:fillRect/>
          </a:stretch>
        </p:blipFill>
        <p:spPr>
          <a:xfrm>
            <a:off x="9059812" y="5195817"/>
            <a:ext cx="2755774" cy="1557012"/>
          </a:xfrm>
          <a:prstGeom prst="rect">
            <a:avLst/>
          </a:prstGeom>
        </p:spPr>
      </p:pic>
      <p:sp>
        <p:nvSpPr>
          <p:cNvPr id="17" name="Google Shape;219;p3">
            <a:extLst>
              <a:ext uri="{FF2B5EF4-FFF2-40B4-BE49-F238E27FC236}">
                <a16:creationId xmlns:a16="http://schemas.microsoft.com/office/drawing/2014/main" id="{33898D30-29A3-D795-0143-5C145018D471}"/>
              </a:ext>
            </a:extLst>
          </p:cNvPr>
          <p:cNvSpPr>
            <a:spLocks noChangeAspect="1"/>
          </p:cNvSpPr>
          <p:nvPr/>
        </p:nvSpPr>
        <p:spPr>
          <a:xfrm>
            <a:off x="6304038" y="5496076"/>
            <a:ext cx="2672413" cy="1256753"/>
          </a:xfrm>
          <a:prstGeom prst="rightArrow">
            <a:avLst>
              <a:gd name="adj1" fmla="val 50000"/>
              <a:gd name="adj2" fmla="val 50000"/>
            </a:avLst>
          </a:prstGeom>
          <a:solidFill>
            <a:srgbClr val="FCAF17"/>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Google Shape;220;p3">
            <a:extLst>
              <a:ext uri="{FF2B5EF4-FFF2-40B4-BE49-F238E27FC236}">
                <a16:creationId xmlns:a16="http://schemas.microsoft.com/office/drawing/2014/main" id="{68496D59-A154-7706-7112-5F813CCD5ECD}"/>
              </a:ext>
            </a:extLst>
          </p:cNvPr>
          <p:cNvSpPr txBox="1">
            <a:spLocks noChangeAspect="1"/>
          </p:cNvSpPr>
          <p:nvPr/>
        </p:nvSpPr>
        <p:spPr>
          <a:xfrm>
            <a:off x="6220677" y="5993394"/>
            <a:ext cx="2755774" cy="423288"/>
          </a:xfrm>
          <a:prstGeom prst="rect">
            <a:avLst/>
          </a:prstGeom>
          <a:noFill/>
          <a:ln>
            <a:noFill/>
          </a:ln>
        </p:spPr>
        <p:txBody>
          <a:bodyPr spcFirstLastPara="1" wrap="square" lIns="121900" tIns="121900" rIns="254000" bIns="2818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Watch NAF’s Approach to WBL </a:t>
            </a:r>
          </a:p>
        </p:txBody>
      </p:sp>
      <p:sp>
        <p:nvSpPr>
          <p:cNvPr id="3" name="Slide Number Placeholder 4">
            <a:extLst>
              <a:ext uri="{FF2B5EF4-FFF2-40B4-BE49-F238E27FC236}">
                <a16:creationId xmlns:a16="http://schemas.microsoft.com/office/drawing/2014/main" id="{6BE0B706-A8F8-FF47-25DF-575923A075D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30</a:t>
            </a:fld>
            <a:endParaRPr lang="en-US" dirty="0">
              <a:solidFill>
                <a:prstClr val="black">
                  <a:tint val="75000"/>
                </a:prstClr>
              </a:solidFill>
              <a:latin typeface="DINOT"/>
            </a:endParaRPr>
          </a:p>
        </p:txBody>
      </p:sp>
    </p:spTree>
    <p:extLst>
      <p:ext uri="{BB962C8B-B14F-4D97-AF65-F5344CB8AC3E}">
        <p14:creationId xmlns:p14="http://schemas.microsoft.com/office/powerpoint/2010/main" val="4112003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614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Personal Impact </a:t>
            </a:r>
          </a:p>
        </p:txBody>
      </p:sp>
      <p:sp>
        <p:nvSpPr>
          <p:cNvPr id="2" name="Title 1">
            <a:extLst>
              <a:ext uri="{FF2B5EF4-FFF2-40B4-BE49-F238E27FC236}">
                <a16:creationId xmlns:a16="http://schemas.microsoft.com/office/drawing/2014/main" id="{AD92C20A-774B-BA32-33F6-48C638C98C77}"/>
              </a:ext>
            </a:extLst>
          </p:cNvPr>
          <p:cNvSpPr txBox="1">
            <a:spLocks/>
          </p:cNvSpPr>
          <p:nvPr/>
        </p:nvSpPr>
        <p:spPr>
          <a:xfrm>
            <a:off x="7186692" y="2492949"/>
            <a:ext cx="4204746" cy="3773600"/>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was NAF and the internship</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experience life changing? Because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 a home, I found a place where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mattered, where people were genuinely</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interested in my success and development. The experience made my dreams more realistic, more tangible.”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-Jackie Burgos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Alumna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Harvard Business School</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of 2014</a:t>
            </a:r>
          </a:p>
        </p:txBody>
      </p:sp>
      <p:pic>
        <p:nvPicPr>
          <p:cNvPr id="10" name="Online Media 9">
            <a:hlinkClick r:id="" action="ppaction://media"/>
            <a:extLst>
              <a:ext uri="{FF2B5EF4-FFF2-40B4-BE49-F238E27FC236}">
                <a16:creationId xmlns:a16="http://schemas.microsoft.com/office/drawing/2014/main" id="{36ECBF04-32A0-FC87-F608-D0E5EA8CD6B7}"/>
              </a:ext>
            </a:extLst>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387" t="355" r="1"/>
          <a:stretch/>
        </p:blipFill>
        <p:spPr>
          <a:xfrm>
            <a:off x="595682" y="1955549"/>
            <a:ext cx="5708356" cy="4459145"/>
          </a:xfrm>
          <a:prstGeom prst="rect">
            <a:avLst/>
          </a:prstGeom>
          <a:ln>
            <a:noFill/>
          </a:ln>
          <a:effectLst>
            <a:softEdge rad="112500"/>
          </a:effectLst>
        </p:spPr>
      </p:pic>
      <p:sp>
        <p:nvSpPr>
          <p:cNvPr id="9" name="Subtitle 9">
            <a:extLst>
              <a:ext uri="{FF2B5EF4-FFF2-40B4-BE49-F238E27FC236}">
                <a16:creationId xmlns:a16="http://schemas.microsoft.com/office/drawing/2014/main" id="{D8CA58C6-7AF8-7AD3-5807-68E68D8DFD9B}"/>
              </a:ext>
            </a:extLst>
          </p:cNvPr>
          <p:cNvSpPr txBox="1">
            <a:spLocks/>
          </p:cNvSpPr>
          <p:nvPr/>
        </p:nvSpPr>
        <p:spPr>
          <a:xfrm>
            <a:off x="6179543" y="1129541"/>
            <a:ext cx="5295022" cy="99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“This is where I started,</a:t>
            </a:r>
            <a:b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and I made it!”</a:t>
            </a:r>
            <a:endParaRPr kumimoji="0" lang="en-US" sz="26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E4B5E02-B1C2-575C-6332-F44DA15F52E2}"/>
              </a:ext>
            </a:extLst>
          </p:cNvPr>
          <p:cNvSpPr txBox="1"/>
          <p:nvPr/>
        </p:nvSpPr>
        <p:spPr>
          <a:xfrm rot="21238126">
            <a:off x="1130252" y="5815048"/>
            <a:ext cx="2090609" cy="246221"/>
          </a:xfrm>
          <a:prstGeom prst="rect">
            <a:avLst/>
          </a:prstGeom>
          <a:noFill/>
        </p:spPr>
        <p:txBody>
          <a:bodyPr wrap="square">
            <a:spAutoFit/>
          </a:bodyPr>
          <a:lstStyle/>
          <a:p>
            <a:r>
              <a:rPr lang="en-US" sz="1000" dirty="0">
                <a:solidFill>
                  <a:srgbClr val="FCAF17"/>
                </a:solidFill>
                <a:hlinkClick r:id="rId5">
                  <a:extLst>
                    <a:ext uri="{A12FA001-AC4F-418D-AE19-62706E023703}">
                      <ahyp:hlinkClr xmlns:ahyp="http://schemas.microsoft.com/office/drawing/2018/hyperlinkcolor" val="tx"/>
                    </a:ext>
                  </a:extLst>
                </a:hlinkClick>
              </a:rPr>
              <a:t>https://youtu.be/gwh0lR5F1l0 </a:t>
            </a:r>
            <a:endParaRPr lang="en-US" sz="1000" dirty="0">
              <a:solidFill>
                <a:srgbClr val="FCAF17"/>
              </a:solidFill>
            </a:endParaRPr>
          </a:p>
        </p:txBody>
      </p:sp>
      <p:sp>
        <p:nvSpPr>
          <p:cNvPr id="3" name="Slide Number Placeholder 4">
            <a:extLst>
              <a:ext uri="{FF2B5EF4-FFF2-40B4-BE49-F238E27FC236}">
                <a16:creationId xmlns:a16="http://schemas.microsoft.com/office/drawing/2014/main" id="{9668EDBB-02D8-B559-0A37-EE3C69334EF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31</a:t>
            </a:fld>
            <a:endParaRPr lang="en-US" dirty="0">
              <a:solidFill>
                <a:prstClr val="black">
                  <a:tint val="75000"/>
                </a:prstClr>
              </a:solidFill>
              <a:latin typeface="DINOT"/>
            </a:endParaRPr>
          </a:p>
        </p:txBody>
      </p:sp>
    </p:spTree>
    <p:extLst>
      <p:ext uri="{BB962C8B-B14F-4D97-AF65-F5344CB8AC3E}">
        <p14:creationId xmlns:p14="http://schemas.microsoft.com/office/powerpoint/2010/main" val="310609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57404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B30C-634F-36A0-A1C9-C81CF4C4353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3D7F40FB-76A8-B316-89F3-8A80E5A76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944FF8D3-D1CE-A26B-6200-1F3BC21793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8"/>
          </a:xfrm>
          <a:prstGeom prst="rect">
            <a:avLst/>
          </a:prstGeom>
        </p:spPr>
      </p:pic>
    </p:spTree>
    <p:extLst>
      <p:ext uri="{BB962C8B-B14F-4D97-AF65-F5344CB8AC3E}">
        <p14:creationId xmlns:p14="http://schemas.microsoft.com/office/powerpoint/2010/main" val="1629902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 y="228"/>
            <a:ext cx="12191189" cy="6857544"/>
          </a:xfrm>
          <a:prstGeom prst="rect">
            <a:avLst/>
          </a:prstGeom>
        </p:spPr>
      </p:pic>
    </p:spTree>
    <p:extLst>
      <p:ext uri="{BB962C8B-B14F-4D97-AF65-F5344CB8AC3E}">
        <p14:creationId xmlns:p14="http://schemas.microsoft.com/office/powerpoint/2010/main" val="378550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2636699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371138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9"/>
          </a:xfrm>
          <a:prstGeom prst="rect">
            <a:avLst/>
          </a:prstGeom>
        </p:spPr>
      </p:pic>
    </p:spTree>
    <p:extLst>
      <p:ext uri="{BB962C8B-B14F-4D97-AF65-F5344CB8AC3E}">
        <p14:creationId xmlns:p14="http://schemas.microsoft.com/office/powerpoint/2010/main" val="231700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2271B31-3916-2D17-3ED7-17A591BA81BF}"/>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38</a:t>
            </a:fld>
            <a:endParaRPr lang="en-US" dirty="0">
              <a:solidFill>
                <a:prstClr val="black">
                  <a:tint val="75000"/>
                </a:prstClr>
              </a:solidFill>
              <a:latin typeface="DINOT"/>
            </a:endParaRPr>
          </a:p>
        </p:txBody>
      </p:sp>
    </p:spTree>
    <p:extLst>
      <p:ext uri="{BB962C8B-B14F-4D97-AF65-F5344CB8AC3E}">
        <p14:creationId xmlns:p14="http://schemas.microsoft.com/office/powerpoint/2010/main" val="25897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Builds Career</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458383" y="2951595"/>
            <a:ext cx="3329492" cy="294427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preparing a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skilled</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pipeline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our country’s most viable industries, in partnership with high schools, employers, and community leaders.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279075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Success</a:t>
            </a:r>
          </a:p>
        </p:txBody>
      </p:sp>
      <p:grpSp>
        <p:nvGrpSpPr>
          <p:cNvPr id="62" name="Group 61">
            <a:extLst>
              <a:ext uri="{FF2B5EF4-FFF2-40B4-BE49-F238E27FC236}">
                <a16:creationId xmlns:a16="http://schemas.microsoft.com/office/drawing/2014/main" id="{0D448EA8-9D53-DACB-997A-84A537D874FE}"/>
              </a:ext>
            </a:extLst>
          </p:cNvPr>
          <p:cNvGrpSpPr/>
          <p:nvPr/>
        </p:nvGrpSpPr>
        <p:grpSpPr>
          <a:xfrm>
            <a:off x="5231293" y="4995163"/>
            <a:ext cx="6628696" cy="1483340"/>
            <a:chOff x="5044319" y="4737950"/>
            <a:chExt cx="6628696" cy="1483340"/>
          </a:xfrm>
        </p:grpSpPr>
        <p:pic>
          <p:nvPicPr>
            <p:cNvPr id="63" name="Picture 62">
              <a:extLst>
                <a:ext uri="{FF2B5EF4-FFF2-40B4-BE49-F238E27FC236}">
                  <a16:creationId xmlns:a16="http://schemas.microsoft.com/office/drawing/2014/main" id="{AF498A39-3207-B344-6E8C-0D660D85F825}"/>
                </a:ext>
              </a:extLst>
            </p:cNvPr>
            <p:cNvPicPr>
              <a:picLocks noChangeAspect="1"/>
            </p:cNvPicPr>
            <p:nvPr/>
          </p:nvPicPr>
          <p:blipFill>
            <a:blip r:embed="rId3"/>
            <a:stretch>
              <a:fillRect/>
            </a:stretch>
          </p:blipFill>
          <p:spPr>
            <a:xfrm>
              <a:off x="5138632" y="5263615"/>
              <a:ext cx="956240" cy="957675"/>
            </a:xfrm>
            <a:prstGeom prst="rect">
              <a:avLst/>
            </a:prstGeom>
          </p:spPr>
        </p:pic>
        <p:pic>
          <p:nvPicPr>
            <p:cNvPr id="64" name="Picture 63">
              <a:extLst>
                <a:ext uri="{FF2B5EF4-FFF2-40B4-BE49-F238E27FC236}">
                  <a16:creationId xmlns:a16="http://schemas.microsoft.com/office/drawing/2014/main" id="{05F6FBB2-B8E8-1132-3A82-F4983D8679AA}"/>
                </a:ext>
              </a:extLst>
            </p:cNvPr>
            <p:cNvPicPr>
              <a:picLocks noChangeAspect="1"/>
            </p:cNvPicPr>
            <p:nvPr/>
          </p:nvPicPr>
          <p:blipFill>
            <a:blip r:embed="rId4"/>
            <a:stretch>
              <a:fillRect/>
            </a:stretch>
          </p:blipFill>
          <p:spPr>
            <a:xfrm>
              <a:off x="7885921" y="5261170"/>
              <a:ext cx="965887" cy="960120"/>
            </a:xfrm>
            <a:prstGeom prst="rect">
              <a:avLst/>
            </a:prstGeom>
          </p:spPr>
        </p:pic>
        <p:pic>
          <p:nvPicPr>
            <p:cNvPr id="65" name="Picture 64">
              <a:extLst>
                <a:ext uri="{FF2B5EF4-FFF2-40B4-BE49-F238E27FC236}">
                  <a16:creationId xmlns:a16="http://schemas.microsoft.com/office/drawing/2014/main" id="{F7CDE1B1-4B69-6336-A14B-BEA76422FC29}"/>
                </a:ext>
              </a:extLst>
            </p:cNvPr>
            <p:cNvPicPr>
              <a:picLocks noChangeAspect="1"/>
            </p:cNvPicPr>
            <p:nvPr/>
          </p:nvPicPr>
          <p:blipFill>
            <a:blip r:embed="rId5"/>
            <a:stretch>
              <a:fillRect/>
            </a:stretch>
          </p:blipFill>
          <p:spPr>
            <a:xfrm>
              <a:off x="10638533" y="5261170"/>
              <a:ext cx="957250" cy="960120"/>
            </a:xfrm>
            <a:prstGeom prst="rect">
              <a:avLst/>
            </a:prstGeom>
          </p:spPr>
        </p:pic>
        <p:pic>
          <p:nvPicPr>
            <p:cNvPr id="66" name="Picture 65">
              <a:extLst>
                <a:ext uri="{FF2B5EF4-FFF2-40B4-BE49-F238E27FC236}">
                  <a16:creationId xmlns:a16="http://schemas.microsoft.com/office/drawing/2014/main" id="{F9E3C813-BDDD-D0E5-CAA7-49DD08247DA6}"/>
                </a:ext>
              </a:extLst>
            </p:cNvPr>
            <p:cNvPicPr>
              <a:picLocks noChangeAspect="1"/>
            </p:cNvPicPr>
            <p:nvPr/>
          </p:nvPicPr>
          <p:blipFill>
            <a:blip r:embed="rId6"/>
            <a:stretch>
              <a:fillRect/>
            </a:stretch>
          </p:blipFill>
          <p:spPr>
            <a:xfrm>
              <a:off x="6508174" y="5261170"/>
              <a:ext cx="964444" cy="960120"/>
            </a:xfrm>
            <a:prstGeom prst="rect">
              <a:avLst/>
            </a:prstGeom>
          </p:spPr>
        </p:pic>
        <p:pic>
          <p:nvPicPr>
            <p:cNvPr id="67" name="Picture 66">
              <a:extLst>
                <a:ext uri="{FF2B5EF4-FFF2-40B4-BE49-F238E27FC236}">
                  <a16:creationId xmlns:a16="http://schemas.microsoft.com/office/drawing/2014/main" id="{22888AD0-FD0C-07C9-4D99-192835BDFA70}"/>
                </a:ext>
              </a:extLst>
            </p:cNvPr>
            <p:cNvPicPr>
              <a:picLocks noChangeAspect="1"/>
            </p:cNvPicPr>
            <p:nvPr/>
          </p:nvPicPr>
          <p:blipFill>
            <a:blip r:embed="rId7"/>
            <a:stretch>
              <a:fillRect/>
            </a:stretch>
          </p:blipFill>
          <p:spPr>
            <a:xfrm>
              <a:off x="9265111" y="5261170"/>
              <a:ext cx="960120" cy="960120"/>
            </a:xfrm>
            <a:prstGeom prst="rect">
              <a:avLst/>
            </a:prstGeom>
          </p:spPr>
        </p:pic>
        <p:sp>
          <p:nvSpPr>
            <p:cNvPr id="68" name="Rectangle 67">
              <a:extLst>
                <a:ext uri="{FF2B5EF4-FFF2-40B4-BE49-F238E27FC236}">
                  <a16:creationId xmlns:a16="http://schemas.microsoft.com/office/drawing/2014/main" id="{71CECD1D-EEC1-D9D5-3C7A-2B3978383371}"/>
                </a:ext>
              </a:extLst>
            </p:cNvPr>
            <p:cNvSpPr/>
            <p:nvPr/>
          </p:nvSpPr>
          <p:spPr>
            <a:xfrm>
              <a:off x="5044319" y="4945843"/>
              <a:ext cx="11448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AC04191-E0CF-DA80-A04A-E640DED41D0A}"/>
                </a:ext>
              </a:extLst>
            </p:cNvPr>
            <p:cNvSpPr/>
            <p:nvPr/>
          </p:nvSpPr>
          <p:spPr>
            <a:xfrm>
              <a:off x="6587932" y="4953393"/>
              <a:ext cx="8103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F253A22-5166-E3F4-7451-51179F8F53A3}"/>
                </a:ext>
              </a:extLst>
            </p:cNvPr>
            <p:cNvSpPr/>
            <p:nvPr/>
          </p:nvSpPr>
          <p:spPr>
            <a:xfrm>
              <a:off x="7930384" y="4737950"/>
              <a:ext cx="8888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0FE7F8-C738-27E3-8B58-C712D8669E85}"/>
                </a:ext>
              </a:extLst>
            </p:cNvPr>
            <p:cNvSpPr/>
            <p:nvPr/>
          </p:nvSpPr>
          <p:spPr>
            <a:xfrm>
              <a:off x="9139482" y="4740078"/>
              <a:ext cx="12523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72" name="Rectangle 71">
              <a:extLst>
                <a:ext uri="{FF2B5EF4-FFF2-40B4-BE49-F238E27FC236}">
                  <a16:creationId xmlns:a16="http://schemas.microsoft.com/office/drawing/2014/main" id="{417D0448-6C19-1FB9-81CF-91A7AF664DBF}"/>
                </a:ext>
              </a:extLst>
            </p:cNvPr>
            <p:cNvSpPr/>
            <p:nvPr/>
          </p:nvSpPr>
          <p:spPr>
            <a:xfrm>
              <a:off x="10561300" y="4737950"/>
              <a:ext cx="1111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969F4EF5-F164-1C43-2483-F4B63CB984CD}"/>
              </a:ext>
            </a:extLst>
          </p:cNvPr>
          <p:cNvSpPr txBox="1"/>
          <p:nvPr/>
        </p:nvSpPr>
        <p:spPr>
          <a:xfrm>
            <a:off x="6658908" y="6574313"/>
            <a:ext cx="3793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*additional industry themes represented and supported by NAF</a:t>
            </a:r>
          </a:p>
        </p:txBody>
      </p:sp>
      <p:sp>
        <p:nvSpPr>
          <p:cNvPr id="74" name="Rectangle 73">
            <a:extLst>
              <a:ext uri="{FF2B5EF4-FFF2-40B4-BE49-F238E27FC236}">
                <a16:creationId xmlns:a16="http://schemas.microsoft.com/office/drawing/2014/main" id="{B7736854-AA74-C97C-2EBB-B2F7703C9C7E}"/>
              </a:ext>
            </a:extLst>
          </p:cNvPr>
          <p:cNvSpPr/>
          <p:nvPr/>
        </p:nvSpPr>
        <p:spPr>
          <a:xfrm>
            <a:off x="4751928" y="1262209"/>
            <a:ext cx="7145096"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 leader in the movement to prepare young people for college and career success.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network of career academies which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within public high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Offering schools and businesses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proven and sustainable model</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working together to ensure high school students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future ready</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457200" rtl="0" eaLnBrk="1" fontAlgn="auto" latinLnBrk="0" hangingPunct="1">
              <a:lnSpc>
                <a:spcPct val="100000"/>
              </a:lnSpc>
              <a:spcBef>
                <a:spcPts val="0"/>
              </a:spcBef>
              <a:spcAft>
                <a:spcPts val="0"/>
              </a:spcAft>
              <a:buClrTx/>
              <a:buSzPct val="150000"/>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Themed around thriving high-need industries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417A1D9D-AA6A-B519-9E30-CF4BE7ED7C1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4</a:t>
            </a:fld>
            <a:endParaRPr lang="en-US" dirty="0">
              <a:solidFill>
                <a:prstClr val="black">
                  <a:tint val="75000"/>
                </a:prstClr>
              </a:solidFill>
              <a:latin typeface="DINOT"/>
            </a:endParaRPr>
          </a:p>
        </p:txBody>
      </p:sp>
    </p:spTree>
    <p:extLst>
      <p:ext uri="{BB962C8B-B14F-4D97-AF65-F5344CB8AC3E}">
        <p14:creationId xmlns:p14="http://schemas.microsoft.com/office/powerpoint/2010/main" val="2375422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Promotes</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345100" y="2822636"/>
            <a:ext cx="3101768" cy="266645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uniquely positioned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improve outcomes for students of color and students from under-resourced communities.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Equity</a:t>
            </a:r>
          </a:p>
        </p:txBody>
      </p:sp>
      <p:sp>
        <p:nvSpPr>
          <p:cNvPr id="75" name="btfpBulletedList646859">
            <a:extLst>
              <a:ext uri="{FF2B5EF4-FFF2-40B4-BE49-F238E27FC236}">
                <a16:creationId xmlns:a16="http://schemas.microsoft.com/office/drawing/2014/main" id="{C8A20448-A226-8F9C-83E9-D4084F9611B8}"/>
              </a:ext>
            </a:extLst>
          </p:cNvPr>
          <p:cNvSpPr>
            <a:spLocks/>
          </p:cNvSpPr>
          <p:nvPr/>
        </p:nvSpPr>
        <p:spPr>
          <a:xfrm>
            <a:off x="6666490" y="3659384"/>
            <a:ext cx="2328647" cy="461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Post-secondary enrollment for Black and Latinx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NAF</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students</a:t>
            </a:r>
          </a:p>
        </p:txBody>
      </p:sp>
      <p:grpSp>
        <p:nvGrpSpPr>
          <p:cNvPr id="12" name="Group 11">
            <a:extLst>
              <a:ext uri="{FF2B5EF4-FFF2-40B4-BE49-F238E27FC236}">
                <a16:creationId xmlns:a16="http://schemas.microsoft.com/office/drawing/2014/main" id="{5DBBC4A8-0A1A-492D-BC21-197F32EB5EF8}"/>
              </a:ext>
            </a:extLst>
          </p:cNvPr>
          <p:cNvGrpSpPr/>
          <p:nvPr/>
        </p:nvGrpSpPr>
        <p:grpSpPr>
          <a:xfrm>
            <a:off x="3934422" y="2175410"/>
            <a:ext cx="8123237" cy="762006"/>
            <a:chOff x="3934422" y="2175410"/>
            <a:chExt cx="8123237" cy="762006"/>
          </a:xfrm>
        </p:grpSpPr>
        <p:sp>
          <p:nvSpPr>
            <p:cNvPr id="13" name="Freeform: Shape 12">
              <a:extLst>
                <a:ext uri="{FF2B5EF4-FFF2-40B4-BE49-F238E27FC236}">
                  <a16:creationId xmlns:a16="http://schemas.microsoft.com/office/drawing/2014/main" id="{731A8A1F-723B-0C79-10A7-C6C3049650A1}"/>
                </a:ext>
              </a:extLst>
            </p:cNvPr>
            <p:cNvSpPr/>
            <p:nvPr/>
          </p:nvSpPr>
          <p:spPr>
            <a:xfrm>
              <a:off x="3934422"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006A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lvl="0" indent="0" algn="ctr" defTabSz="711200">
                <a:lnSpc>
                  <a:spcPct val="90000"/>
                </a:lnSpc>
                <a:spcBef>
                  <a:spcPct val="0"/>
                </a:spcBef>
                <a:spcAft>
                  <a:spcPct val="35000"/>
                </a:spcAft>
                <a:buNone/>
              </a:pPr>
              <a:r>
                <a:rPr lang="en-US" sz="1600" kern="1200" dirty="0"/>
                <a:t>NAF serves majority students of color</a:t>
              </a:r>
            </a:p>
          </p:txBody>
        </p:sp>
        <p:sp>
          <p:nvSpPr>
            <p:cNvPr id="14" name="Freeform: Shape 13">
              <a:extLst>
                <a:ext uri="{FF2B5EF4-FFF2-40B4-BE49-F238E27FC236}">
                  <a16:creationId xmlns:a16="http://schemas.microsoft.com/office/drawing/2014/main" id="{835FAF7D-2594-23D0-07C6-FF7CE29E248C}"/>
                </a:ext>
              </a:extLst>
            </p:cNvPr>
            <p:cNvSpPr/>
            <p:nvPr/>
          </p:nvSpPr>
          <p:spPr>
            <a:xfrm>
              <a:off x="6545462"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32B0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lvl="0" indent="0" algn="ctr" defTabSz="711200">
                <a:lnSpc>
                  <a:spcPct val="90000"/>
                </a:lnSpc>
                <a:spcBef>
                  <a:spcPct val="0"/>
                </a:spcBef>
                <a:spcAft>
                  <a:spcPct val="35000"/>
                </a:spcAft>
                <a:buNone/>
              </a:pPr>
              <a:r>
                <a:rPr lang="en-US" sz="1600" kern="1200" dirty="0"/>
                <a:t>NAF graduates and sends these students to college at higher rates</a:t>
              </a:r>
            </a:p>
          </p:txBody>
        </p:sp>
        <p:sp>
          <p:nvSpPr>
            <p:cNvPr id="15" name="Freeform: Shape 14">
              <a:extLst>
                <a:ext uri="{FF2B5EF4-FFF2-40B4-BE49-F238E27FC236}">
                  <a16:creationId xmlns:a16="http://schemas.microsoft.com/office/drawing/2014/main" id="{E562B32D-9690-E3E7-DDC3-54ADC5870504}"/>
                </a:ext>
              </a:extLst>
            </p:cNvPr>
            <p:cNvSpPr/>
            <p:nvPr/>
          </p:nvSpPr>
          <p:spPr>
            <a:xfrm>
              <a:off x="9156503"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FCAF1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lvl="0" indent="0" algn="ctr" defTabSz="711200">
                <a:lnSpc>
                  <a:spcPct val="90000"/>
                </a:lnSpc>
                <a:spcBef>
                  <a:spcPct val="0"/>
                </a:spcBef>
                <a:spcAft>
                  <a:spcPct val="35000"/>
                </a:spcAft>
                <a:buNone/>
              </a:pPr>
              <a:r>
                <a:rPr lang="en-US" sz="1600" kern="1200" dirty="0"/>
                <a:t>NAF spurs economic mobility and workforce diversity</a:t>
              </a:r>
            </a:p>
          </p:txBody>
        </p:sp>
      </p:grpSp>
      <p:sp>
        <p:nvSpPr>
          <p:cNvPr id="71" name="btfpBulletedList646859">
            <a:extLst>
              <a:ext uri="{FF2B5EF4-FFF2-40B4-BE49-F238E27FC236}">
                <a16:creationId xmlns:a16="http://schemas.microsoft.com/office/drawing/2014/main" id="{224390C1-7F1D-FA87-4411-9AF24A056FEE}"/>
              </a:ext>
            </a:extLst>
          </p:cNvPr>
          <p:cNvSpPr>
            <a:spLocks/>
          </p:cNvSpPr>
          <p:nvPr/>
        </p:nvSpPr>
        <p:spPr>
          <a:xfrm>
            <a:off x="3960616"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67% receive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Free/Reduced 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p>
        </p:txBody>
      </p:sp>
      <p:sp>
        <p:nvSpPr>
          <p:cNvPr id="72" name="btfpBulletedList646859">
            <a:extLst>
              <a:ext uri="{FF2B5EF4-FFF2-40B4-BE49-F238E27FC236}">
                <a16:creationId xmlns:a16="http://schemas.microsoft.com/office/drawing/2014/main" id="{39BA3EE7-E65C-4935-8B1B-552CA436FC16}"/>
              </a:ext>
            </a:extLst>
          </p:cNvPr>
          <p:cNvSpPr>
            <a:spLocks/>
          </p:cNvSpPr>
          <p:nvPr/>
        </p:nvSpPr>
        <p:spPr>
          <a:xfrm>
            <a:off x="6567292" y="2938440"/>
            <a:ext cx="2514600" cy="646331"/>
          </a:xfrm>
          <a:prstGeom prst="rect">
            <a:avLst/>
          </a:prstGeom>
          <a:solidFill>
            <a:srgbClr val="E9EAEB"/>
          </a:solidFill>
        </p:spPr>
        <p:txBody>
          <a:bodyPr wrap="square">
            <a:sp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on time have a </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10% higher high school graduation rate</a:t>
            </a:r>
          </a:p>
        </p:txBody>
      </p:sp>
      <p:sp>
        <p:nvSpPr>
          <p:cNvPr id="73" name="btfpBulletedList646859">
            <a:extLst>
              <a:ext uri="{FF2B5EF4-FFF2-40B4-BE49-F238E27FC236}">
                <a16:creationId xmlns:a16="http://schemas.microsoft.com/office/drawing/2014/main" id="{8ABBEA5D-15DD-9E12-4593-A88DD522681E}"/>
              </a:ext>
            </a:extLst>
          </p:cNvPr>
          <p:cNvSpPr>
            <a:spLocks/>
          </p:cNvSpPr>
          <p:nvPr/>
        </p:nvSpPr>
        <p:spPr>
          <a:xfrm>
            <a:off x="9176936"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An independent study of career academy graduates</a:t>
            </a:r>
            <a:b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(including NAF) showed:</a:t>
            </a:r>
            <a:endParaRPr kumimoji="0" lang="fr-FR" sz="12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8A603E54-4075-4358-12D5-E18E194FF26E}"/>
              </a:ext>
            </a:extLst>
          </p:cNvPr>
          <p:cNvGrpSpPr/>
          <p:nvPr/>
        </p:nvGrpSpPr>
        <p:grpSpPr>
          <a:xfrm>
            <a:off x="7465900" y="1035005"/>
            <a:ext cx="3771603" cy="1074007"/>
            <a:chOff x="7067250" y="470153"/>
            <a:chExt cx="3771603" cy="1074007"/>
          </a:xfrm>
        </p:grpSpPr>
        <p:pic>
          <p:nvPicPr>
            <p:cNvPr id="67" name="Picture 66" descr="Icon&#10;&#10;Description automatically generated">
              <a:extLst>
                <a:ext uri="{FF2B5EF4-FFF2-40B4-BE49-F238E27FC236}">
                  <a16:creationId xmlns:a16="http://schemas.microsoft.com/office/drawing/2014/main" id="{3708586F-7C28-8612-3BD2-0AFB79A51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250" y="773689"/>
              <a:ext cx="1060282" cy="770471"/>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87E7B8DA-D752-AC31-A8F2-FADD0421362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78571" y="470153"/>
              <a:ext cx="1060282" cy="1060282"/>
            </a:xfrm>
            <a:prstGeom prst="rect">
              <a:avLst/>
            </a:prstGeom>
          </p:spPr>
        </p:pic>
      </p:grpSp>
      <p:sp>
        <p:nvSpPr>
          <p:cNvPr id="83" name="Freeform 6">
            <a:extLst>
              <a:ext uri="{FF2B5EF4-FFF2-40B4-BE49-F238E27FC236}">
                <a16:creationId xmlns:a16="http://schemas.microsoft.com/office/drawing/2014/main" id="{E4ABE74E-5F65-BBB3-A58A-63D57055BE26}"/>
              </a:ext>
            </a:extLst>
          </p:cNvPr>
          <p:cNvSpPr>
            <a:spLocks noChangeAspect="1" noEditPoints="1"/>
          </p:cNvSpPr>
          <p:nvPr/>
        </p:nvSpPr>
        <p:spPr bwMode="auto">
          <a:xfrm>
            <a:off x="5045227" y="1318453"/>
            <a:ext cx="679545" cy="770472"/>
          </a:xfrm>
          <a:custGeom>
            <a:avLst/>
            <a:gdLst>
              <a:gd name="T0" fmla="*/ 368 w 368"/>
              <a:gd name="T1" fmla="*/ 266 h 418"/>
              <a:gd name="T2" fmla="*/ 238 w 368"/>
              <a:gd name="T3" fmla="*/ 162 h 418"/>
              <a:gd name="T4" fmla="*/ 238 w 368"/>
              <a:gd name="T5" fmla="*/ 66 h 418"/>
              <a:gd name="T6" fmla="*/ 265 w 368"/>
              <a:gd name="T7" fmla="*/ 66 h 418"/>
              <a:gd name="T8" fmla="*/ 177 w 368"/>
              <a:gd name="T9" fmla="*/ 0 h 418"/>
              <a:gd name="T10" fmla="*/ 83 w 368"/>
              <a:gd name="T11" fmla="*/ 66 h 418"/>
              <a:gd name="T12" fmla="*/ 118 w 368"/>
              <a:gd name="T13" fmla="*/ 66 h 418"/>
              <a:gd name="T14" fmla="*/ 118 w 368"/>
              <a:gd name="T15" fmla="*/ 162 h 418"/>
              <a:gd name="T16" fmla="*/ 0 w 368"/>
              <a:gd name="T17" fmla="*/ 266 h 418"/>
              <a:gd name="T18" fmla="*/ 40 w 368"/>
              <a:gd name="T19" fmla="*/ 266 h 418"/>
              <a:gd name="T20" fmla="*/ 39 w 368"/>
              <a:gd name="T21" fmla="*/ 391 h 418"/>
              <a:gd name="T22" fmla="*/ 62 w 368"/>
              <a:gd name="T23" fmla="*/ 418 h 418"/>
              <a:gd name="T24" fmla="*/ 146 w 368"/>
              <a:gd name="T25" fmla="*/ 418 h 418"/>
              <a:gd name="T26" fmla="*/ 146 w 368"/>
              <a:gd name="T27" fmla="*/ 338 h 418"/>
              <a:gd name="T28" fmla="*/ 179 w 368"/>
              <a:gd name="T29" fmla="*/ 309 h 418"/>
              <a:gd name="T30" fmla="*/ 210 w 368"/>
              <a:gd name="T31" fmla="*/ 338 h 418"/>
              <a:gd name="T32" fmla="*/ 210 w 368"/>
              <a:gd name="T33" fmla="*/ 418 h 418"/>
              <a:gd name="T34" fmla="*/ 293 w 368"/>
              <a:gd name="T35" fmla="*/ 418 h 418"/>
              <a:gd name="T36" fmla="*/ 325 w 368"/>
              <a:gd name="T37" fmla="*/ 395 h 418"/>
              <a:gd name="T38" fmla="*/ 325 w 368"/>
              <a:gd name="T39" fmla="*/ 266 h 418"/>
              <a:gd name="T40" fmla="*/ 368 w 368"/>
              <a:gd name="T41" fmla="*/ 266 h 418"/>
              <a:gd name="T42" fmla="*/ 218 w 368"/>
              <a:gd name="T43" fmla="*/ 162 h 418"/>
              <a:gd name="T44" fmla="*/ 146 w 368"/>
              <a:gd name="T45" fmla="*/ 162 h 418"/>
              <a:gd name="T46" fmla="*/ 146 w 368"/>
              <a:gd name="T47" fmla="*/ 97 h 418"/>
              <a:gd name="T48" fmla="*/ 183 w 368"/>
              <a:gd name="T49" fmla="*/ 74 h 418"/>
              <a:gd name="T50" fmla="*/ 218 w 368"/>
              <a:gd name="T51" fmla="*/ 100 h 418"/>
              <a:gd name="T52" fmla="*/ 218 w 368"/>
              <a:gd name="T53" fmla="*/ 16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418">
                <a:moveTo>
                  <a:pt x="368" y="266"/>
                </a:moveTo>
                <a:cubicBezTo>
                  <a:pt x="238" y="162"/>
                  <a:pt x="238" y="162"/>
                  <a:pt x="238" y="162"/>
                </a:cubicBezTo>
                <a:cubicBezTo>
                  <a:pt x="238" y="66"/>
                  <a:pt x="238" y="66"/>
                  <a:pt x="238" y="66"/>
                </a:cubicBezTo>
                <a:cubicBezTo>
                  <a:pt x="265" y="66"/>
                  <a:pt x="265" y="66"/>
                  <a:pt x="265" y="66"/>
                </a:cubicBezTo>
                <a:cubicBezTo>
                  <a:pt x="177" y="0"/>
                  <a:pt x="177" y="0"/>
                  <a:pt x="177" y="0"/>
                </a:cubicBezTo>
                <a:cubicBezTo>
                  <a:pt x="83" y="66"/>
                  <a:pt x="83" y="66"/>
                  <a:pt x="83" y="66"/>
                </a:cubicBezTo>
                <a:cubicBezTo>
                  <a:pt x="118" y="66"/>
                  <a:pt x="118" y="66"/>
                  <a:pt x="118" y="66"/>
                </a:cubicBezTo>
                <a:cubicBezTo>
                  <a:pt x="118" y="162"/>
                  <a:pt x="118" y="162"/>
                  <a:pt x="118" y="162"/>
                </a:cubicBezTo>
                <a:cubicBezTo>
                  <a:pt x="0" y="266"/>
                  <a:pt x="0" y="266"/>
                  <a:pt x="0" y="266"/>
                </a:cubicBezTo>
                <a:cubicBezTo>
                  <a:pt x="40" y="266"/>
                  <a:pt x="40" y="266"/>
                  <a:pt x="40" y="266"/>
                </a:cubicBezTo>
                <a:cubicBezTo>
                  <a:pt x="39" y="391"/>
                  <a:pt x="39" y="391"/>
                  <a:pt x="39" y="391"/>
                </a:cubicBezTo>
                <a:cubicBezTo>
                  <a:pt x="39" y="391"/>
                  <a:pt x="37" y="414"/>
                  <a:pt x="62" y="418"/>
                </a:cubicBezTo>
                <a:cubicBezTo>
                  <a:pt x="146" y="418"/>
                  <a:pt x="146" y="418"/>
                  <a:pt x="146" y="418"/>
                </a:cubicBezTo>
                <a:cubicBezTo>
                  <a:pt x="146" y="338"/>
                  <a:pt x="146" y="338"/>
                  <a:pt x="146" y="338"/>
                </a:cubicBezTo>
                <a:cubicBezTo>
                  <a:pt x="146" y="338"/>
                  <a:pt x="148" y="309"/>
                  <a:pt x="179" y="309"/>
                </a:cubicBezTo>
                <a:cubicBezTo>
                  <a:pt x="209" y="309"/>
                  <a:pt x="210" y="338"/>
                  <a:pt x="210" y="338"/>
                </a:cubicBezTo>
                <a:cubicBezTo>
                  <a:pt x="210" y="418"/>
                  <a:pt x="210" y="418"/>
                  <a:pt x="210" y="418"/>
                </a:cubicBezTo>
                <a:cubicBezTo>
                  <a:pt x="293" y="418"/>
                  <a:pt x="293" y="418"/>
                  <a:pt x="293" y="418"/>
                </a:cubicBezTo>
                <a:cubicBezTo>
                  <a:pt x="293" y="418"/>
                  <a:pt x="320" y="416"/>
                  <a:pt x="325" y="395"/>
                </a:cubicBezTo>
                <a:cubicBezTo>
                  <a:pt x="330" y="373"/>
                  <a:pt x="325" y="266"/>
                  <a:pt x="325" y="266"/>
                </a:cubicBezTo>
                <a:lnTo>
                  <a:pt x="368" y="266"/>
                </a:lnTo>
                <a:close/>
                <a:moveTo>
                  <a:pt x="218" y="162"/>
                </a:moveTo>
                <a:cubicBezTo>
                  <a:pt x="146" y="162"/>
                  <a:pt x="146" y="162"/>
                  <a:pt x="146" y="162"/>
                </a:cubicBezTo>
                <a:cubicBezTo>
                  <a:pt x="146" y="97"/>
                  <a:pt x="146" y="97"/>
                  <a:pt x="146" y="97"/>
                </a:cubicBezTo>
                <a:cubicBezTo>
                  <a:pt x="146" y="97"/>
                  <a:pt x="149" y="72"/>
                  <a:pt x="183" y="74"/>
                </a:cubicBezTo>
                <a:cubicBezTo>
                  <a:pt x="217" y="76"/>
                  <a:pt x="218" y="100"/>
                  <a:pt x="218" y="100"/>
                </a:cubicBezTo>
                <a:lnTo>
                  <a:pt x="218" y="162"/>
                </a:lnTo>
                <a:close/>
              </a:path>
            </a:pathLst>
          </a:custGeom>
          <a:solidFill>
            <a:srgbClr val="006A4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547"/>
              </a:solidFill>
              <a:effectLst/>
              <a:uLnTx/>
              <a:uFillTx/>
              <a:latin typeface="Calibri" panose="020F0502020204030204"/>
              <a:ea typeface="+mn-ea"/>
              <a:cs typeface="+mn-cs"/>
            </a:endParaRPr>
          </a:p>
        </p:txBody>
      </p:sp>
      <p:sp>
        <p:nvSpPr>
          <p:cNvPr id="86" name="btfpBulletedList646859">
            <a:extLst>
              <a:ext uri="{FF2B5EF4-FFF2-40B4-BE49-F238E27FC236}">
                <a16:creationId xmlns:a16="http://schemas.microsoft.com/office/drawing/2014/main" id="{91B5AFA1-8A8A-8AA4-A58A-C3F1CB086B71}"/>
              </a:ext>
            </a:extLst>
          </p:cNvPr>
          <p:cNvSpPr>
            <a:spLocks/>
          </p:cNvSpPr>
          <p:nvPr/>
        </p:nvSpPr>
        <p:spPr>
          <a:xfrm>
            <a:off x="6729572" y="4934829"/>
            <a:ext cx="2279012"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Post-secondary enrollment for Black and Latinx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non-NAF</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b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CTE students</a:t>
            </a:r>
          </a:p>
        </p:txBody>
      </p:sp>
      <p:sp>
        <p:nvSpPr>
          <p:cNvPr id="87" name="btfpBulletedList646859">
            <a:extLst>
              <a:ext uri="{FF2B5EF4-FFF2-40B4-BE49-F238E27FC236}">
                <a16:creationId xmlns:a16="http://schemas.microsoft.com/office/drawing/2014/main" id="{41DA11B5-77B5-AEA1-3378-CA39C2BD10AE}"/>
              </a:ext>
            </a:extLst>
          </p:cNvPr>
          <p:cNvSpPr>
            <a:spLocks/>
          </p:cNvSpPr>
          <p:nvPr/>
        </p:nvSpPr>
        <p:spPr>
          <a:xfrm>
            <a:off x="9258603" y="3724975"/>
            <a:ext cx="2363122" cy="1754326"/>
          </a:xfrm>
          <a:prstGeom prst="rect">
            <a:avLst/>
          </a:prstGeom>
          <a:noFill/>
          <a:ln>
            <a:noFill/>
          </a:ln>
        </p:spPr>
        <p:txBody>
          <a:bodyPr wrap="square">
            <a:spAutoFit/>
          </a:bodyPr>
          <a:lstStyle/>
          <a:p>
            <a:pPr algn="ctr">
              <a:defRPr/>
            </a:pP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Young men of color earn 17% more per year</a:t>
            </a: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Positive effects on marriage and parenting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This is roughly the equivalent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earning power of an associate's degree</a:t>
            </a:r>
            <a:endParaRPr kumimoji="0" lang="en-US" sz="14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p:txBody>
      </p:sp>
      <p:cxnSp>
        <p:nvCxnSpPr>
          <p:cNvPr id="104" name="Straight Connector 103">
            <a:extLst>
              <a:ext uri="{FF2B5EF4-FFF2-40B4-BE49-F238E27FC236}">
                <a16:creationId xmlns:a16="http://schemas.microsoft.com/office/drawing/2014/main" id="{9454E0BA-267E-C4BF-902A-4E0CD442E225}"/>
              </a:ext>
            </a:extLst>
          </p:cNvPr>
          <p:cNvCxnSpPr>
            <a:cxnSpLocks noChangeAspect="1"/>
          </p:cNvCxnSpPr>
          <p:nvPr/>
        </p:nvCxnSpPr>
        <p:spPr>
          <a:xfrm flipH="1">
            <a:off x="6519691" y="3136104"/>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F8BB7CE-17E5-D626-3488-23C2D125D09C}"/>
              </a:ext>
            </a:extLst>
          </p:cNvPr>
          <p:cNvCxnSpPr>
            <a:cxnSpLocks noChangeAspect="1"/>
          </p:cNvCxnSpPr>
          <p:nvPr/>
        </p:nvCxnSpPr>
        <p:spPr>
          <a:xfrm flipH="1">
            <a:off x="9132833" y="3136104"/>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C095E71-4499-9CD6-4632-D9D55D8B55B4}"/>
              </a:ext>
            </a:extLst>
          </p:cNvPr>
          <p:cNvPicPr>
            <a:picLocks noChangeAspect="1"/>
          </p:cNvPicPr>
          <p:nvPr/>
        </p:nvPicPr>
        <p:blipFill>
          <a:blip r:embed="rId5"/>
          <a:stretch>
            <a:fillRect/>
          </a:stretch>
        </p:blipFill>
        <p:spPr>
          <a:xfrm>
            <a:off x="4102794" y="3724975"/>
            <a:ext cx="2292649" cy="2666450"/>
          </a:xfrm>
          <a:prstGeom prst="rect">
            <a:avLst/>
          </a:prstGeom>
        </p:spPr>
      </p:pic>
      <p:pic>
        <p:nvPicPr>
          <p:cNvPr id="18" name="Drawing 1">
            <a:extLst>
              <a:ext uri="{FF2B5EF4-FFF2-40B4-BE49-F238E27FC236}">
                <a16:creationId xmlns:a16="http://schemas.microsoft.com/office/drawing/2014/main" id="{E8A031A5-4E58-04D1-F3E9-8F2083F874C2}"/>
              </a:ext>
            </a:extLst>
          </p:cNvPr>
          <p:cNvPicPr>
            <a:picLocks noChangeAspect="1"/>
          </p:cNvPicPr>
          <p:nvPr/>
        </p:nvPicPr>
        <p:blipFill>
          <a:blip r:embed="rId6"/>
          <a:stretch>
            <a:fillRect/>
          </a:stretch>
        </p:blipFill>
        <p:spPr>
          <a:xfrm>
            <a:off x="7375785" y="4082130"/>
            <a:ext cx="914400" cy="914400"/>
          </a:xfrm>
          <a:prstGeom prst="rect">
            <a:avLst/>
          </a:prstGeom>
        </p:spPr>
      </p:pic>
      <p:pic>
        <p:nvPicPr>
          <p:cNvPr id="19" name="Drawing 0">
            <a:extLst>
              <a:ext uri="{FF2B5EF4-FFF2-40B4-BE49-F238E27FC236}">
                <a16:creationId xmlns:a16="http://schemas.microsoft.com/office/drawing/2014/main" id="{7EDD9DF1-87BE-AF5C-8482-09D85689379F}"/>
              </a:ext>
            </a:extLst>
          </p:cNvPr>
          <p:cNvPicPr>
            <a:picLocks noChangeAspect="1"/>
          </p:cNvPicPr>
          <p:nvPr/>
        </p:nvPicPr>
        <p:blipFill>
          <a:blip r:embed="rId7"/>
          <a:stretch>
            <a:fillRect/>
          </a:stretch>
        </p:blipFill>
        <p:spPr>
          <a:xfrm>
            <a:off x="7375785" y="5519459"/>
            <a:ext cx="914400" cy="914400"/>
          </a:xfrm>
          <a:prstGeom prst="rect">
            <a:avLst/>
          </a:prstGeom>
        </p:spPr>
      </p:pic>
      <p:sp>
        <p:nvSpPr>
          <p:cNvPr id="20" name="Slide Number Placeholder 4">
            <a:extLst>
              <a:ext uri="{FF2B5EF4-FFF2-40B4-BE49-F238E27FC236}">
                <a16:creationId xmlns:a16="http://schemas.microsoft.com/office/drawing/2014/main" id="{F634F412-A8B6-CBF8-1124-E0550780E1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5</a:t>
            </a:fld>
            <a:endParaRPr lang="en-US" dirty="0">
              <a:solidFill>
                <a:prstClr val="black">
                  <a:tint val="75000"/>
                </a:prstClr>
              </a:solidFill>
              <a:latin typeface="DINOT"/>
            </a:endParaRPr>
          </a:p>
        </p:txBody>
      </p:sp>
    </p:spTree>
    <p:extLst>
      <p:ext uri="{BB962C8B-B14F-4D97-AF65-F5344CB8AC3E}">
        <p14:creationId xmlns:p14="http://schemas.microsoft.com/office/powerpoint/2010/main" val="333409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B9E19E2-CAA6-736F-7CFB-61D19233EFA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10"/>
            <a:ext cx="12191980" cy="6857990"/>
          </a:xfrm>
          <a:prstGeom prst="rect">
            <a:avLst/>
          </a:prstGeom>
        </p:spPr>
      </p:pic>
    </p:spTree>
    <p:extLst>
      <p:ext uri="{BB962C8B-B14F-4D97-AF65-F5344CB8AC3E}">
        <p14:creationId xmlns:p14="http://schemas.microsoft.com/office/powerpoint/2010/main" val="381232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8"/>
          </a:xfrm>
          <a:prstGeom prst="rect">
            <a:avLst/>
          </a:prstGeom>
        </p:spPr>
      </p:pic>
      <p:sp>
        <p:nvSpPr>
          <p:cNvPr id="2" name="Slide Number Placeholder 4">
            <a:extLst>
              <a:ext uri="{FF2B5EF4-FFF2-40B4-BE49-F238E27FC236}">
                <a16:creationId xmlns:a16="http://schemas.microsoft.com/office/drawing/2014/main" id="{16C3E9CD-CE43-FC07-D438-88E8CFB887A2}"/>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7</a:t>
            </a:fld>
            <a:endParaRPr lang="en-US" dirty="0">
              <a:solidFill>
                <a:prstClr val="black">
                  <a:tint val="75000"/>
                </a:prstClr>
              </a:solidFill>
              <a:latin typeface="DINOT"/>
            </a:endParaRPr>
          </a:p>
        </p:txBody>
      </p:sp>
    </p:spTree>
    <p:extLst>
      <p:ext uri="{BB962C8B-B14F-4D97-AF65-F5344CB8AC3E}">
        <p14:creationId xmlns:p14="http://schemas.microsoft.com/office/powerpoint/2010/main" val="426207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2" y="48856"/>
            <a:ext cx="44755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 </a:t>
            </a:r>
          </a:p>
        </p:txBody>
      </p:sp>
      <p:sp>
        <p:nvSpPr>
          <p:cNvPr id="10" name="Rectangle 9">
            <a:extLst>
              <a:ext uri="{FF2B5EF4-FFF2-40B4-BE49-F238E27FC236}">
                <a16:creationId xmlns:a16="http://schemas.microsoft.com/office/drawing/2014/main" id="{A39CC747-E6AB-449A-BCFD-05D05ED101B4}"/>
              </a:ext>
            </a:extLst>
          </p:cNvPr>
          <p:cNvSpPr/>
          <p:nvPr/>
        </p:nvSpPr>
        <p:spPr>
          <a:xfrm>
            <a:off x="3809" y="228600"/>
            <a:ext cx="8513174" cy="640080"/>
          </a:xfrm>
          <a:prstGeom prst="rect">
            <a:avLst/>
          </a:prstGeom>
          <a:solidFill>
            <a:srgbClr val="32B04A"/>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Our Approach: Work-based Learning Impact</a:t>
            </a:r>
          </a:p>
        </p:txBody>
      </p:sp>
      <p:sp>
        <p:nvSpPr>
          <p:cNvPr id="4" name="Freeform: Shape 3">
            <a:extLst>
              <a:ext uri="{FF2B5EF4-FFF2-40B4-BE49-F238E27FC236}">
                <a16:creationId xmlns:a16="http://schemas.microsoft.com/office/drawing/2014/main" id="{AF1F45EC-AF85-4D0D-ABC5-BC0605EEE933}"/>
              </a:ext>
            </a:extLst>
          </p:cNvPr>
          <p:cNvSpPr/>
          <p:nvPr/>
        </p:nvSpPr>
        <p:spPr>
          <a:xfrm rot="16200000">
            <a:off x="1336414" y="3926103"/>
            <a:ext cx="4226560" cy="392277"/>
          </a:xfrm>
          <a:custGeom>
            <a:avLst/>
            <a:gdLst>
              <a:gd name="connsiteX0" fmla="*/ 0 w 4226560"/>
              <a:gd name="connsiteY0" fmla="*/ 0 h 392277"/>
              <a:gd name="connsiteX1" fmla="*/ 4226560 w 4226560"/>
              <a:gd name="connsiteY1" fmla="*/ 0 h 392277"/>
              <a:gd name="connsiteX2" fmla="*/ 4226560 w 4226560"/>
              <a:gd name="connsiteY2" fmla="*/ 392277 h 392277"/>
              <a:gd name="connsiteX3" fmla="*/ 0 w 4226560"/>
              <a:gd name="connsiteY3" fmla="*/ 392277 h 392277"/>
              <a:gd name="connsiteX4" fmla="*/ 0 w 4226560"/>
              <a:gd name="connsiteY4" fmla="*/ 0 h 39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92277">
                <a:moveTo>
                  <a:pt x="0" y="0"/>
                </a:moveTo>
                <a:lnTo>
                  <a:pt x="4226560" y="0"/>
                </a:lnTo>
                <a:lnTo>
                  <a:pt x="4226560" y="392277"/>
                </a:lnTo>
                <a:lnTo>
                  <a:pt x="0" y="392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5967" bIns="0" numCol="1" spcCol="1270" anchor="t" anchorCtr="0">
            <a:noAutofit/>
          </a:bodyPr>
          <a:lstStyle/>
          <a:p>
            <a:pPr marL="0" marR="0" lvl="0" indent="0" algn="r"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DINOT"/>
              <a:ea typeface="+mn-ea"/>
              <a:cs typeface="+mn-cs"/>
            </a:endParaRPr>
          </a:p>
        </p:txBody>
      </p:sp>
      <p:grpSp>
        <p:nvGrpSpPr>
          <p:cNvPr id="2" name="Group 1">
            <a:extLst>
              <a:ext uri="{FF2B5EF4-FFF2-40B4-BE49-F238E27FC236}">
                <a16:creationId xmlns:a16="http://schemas.microsoft.com/office/drawing/2014/main" id="{79845E85-71E8-F751-567B-32BE6063CDC6}"/>
              </a:ext>
            </a:extLst>
          </p:cNvPr>
          <p:cNvGrpSpPr/>
          <p:nvPr/>
        </p:nvGrpSpPr>
        <p:grpSpPr>
          <a:xfrm>
            <a:off x="4815648" y="1851329"/>
            <a:ext cx="6985087" cy="2427901"/>
            <a:chOff x="1985878" y="2113891"/>
            <a:chExt cx="8025124" cy="2515788"/>
          </a:xfrm>
        </p:grpSpPr>
        <p:pic>
          <p:nvPicPr>
            <p:cNvPr id="5" name="Google Shape;318;p5" descr="Aspiration outline">
              <a:extLst>
                <a:ext uri="{FF2B5EF4-FFF2-40B4-BE49-F238E27FC236}">
                  <a16:creationId xmlns:a16="http://schemas.microsoft.com/office/drawing/2014/main" id="{E74A0591-4B70-BFA4-05F1-A13E5255A4F8}"/>
                </a:ext>
              </a:extLst>
            </p:cNvPr>
            <p:cNvPicPr preferRelativeResize="0">
              <a:picLocks noChangeAspect="1"/>
            </p:cNvPicPr>
            <p:nvPr/>
          </p:nvPicPr>
          <p:blipFill rotWithShape="1">
            <a:blip r:embed="rId3">
              <a:alphaModFix/>
            </a:blip>
            <a:srcRect/>
            <a:stretch/>
          </p:blipFill>
          <p:spPr>
            <a:xfrm>
              <a:off x="1985878" y="2343679"/>
              <a:ext cx="2286001" cy="2286000"/>
            </a:xfrm>
            <a:prstGeom prst="rect">
              <a:avLst/>
            </a:prstGeom>
            <a:noFill/>
            <a:ln>
              <a:noFill/>
            </a:ln>
          </p:spPr>
        </p:pic>
        <p:pic>
          <p:nvPicPr>
            <p:cNvPr id="9" name="Google Shape;319;p5" descr="Puzzle pieces outline">
              <a:extLst>
                <a:ext uri="{FF2B5EF4-FFF2-40B4-BE49-F238E27FC236}">
                  <a16:creationId xmlns:a16="http://schemas.microsoft.com/office/drawing/2014/main" id="{969E0D94-5903-D4C1-9AC7-E15F999440DC}"/>
                </a:ext>
              </a:extLst>
            </p:cNvPr>
            <p:cNvPicPr preferRelativeResize="0">
              <a:picLocks noChangeAspect="1"/>
            </p:cNvPicPr>
            <p:nvPr/>
          </p:nvPicPr>
          <p:blipFill rotWithShape="1">
            <a:blip r:embed="rId4">
              <a:alphaModFix/>
            </a:blip>
            <a:srcRect/>
            <a:stretch/>
          </p:blipFill>
          <p:spPr>
            <a:xfrm>
              <a:off x="4810922" y="2113891"/>
              <a:ext cx="2286000" cy="2286000"/>
            </a:xfrm>
            <a:prstGeom prst="rect">
              <a:avLst/>
            </a:prstGeom>
            <a:noFill/>
            <a:ln>
              <a:noFill/>
            </a:ln>
          </p:spPr>
        </p:pic>
        <p:pic>
          <p:nvPicPr>
            <p:cNvPr id="11" name="Google Shape;320;p5" descr="Social network with solid fill">
              <a:extLst>
                <a:ext uri="{FF2B5EF4-FFF2-40B4-BE49-F238E27FC236}">
                  <a16:creationId xmlns:a16="http://schemas.microsoft.com/office/drawing/2014/main" id="{2907F15A-8E3E-F60A-799D-DABBE8D2C9FF}"/>
                </a:ext>
              </a:extLst>
            </p:cNvPr>
            <p:cNvPicPr preferRelativeResize="0">
              <a:picLocks noChangeAspect="1"/>
            </p:cNvPicPr>
            <p:nvPr/>
          </p:nvPicPr>
          <p:blipFill rotWithShape="1">
            <a:blip r:embed="rId5">
              <a:alphaModFix/>
            </a:blip>
            <a:srcRect/>
            <a:stretch/>
          </p:blipFill>
          <p:spPr>
            <a:xfrm>
              <a:off x="7725002" y="2113891"/>
              <a:ext cx="2286000" cy="2286000"/>
            </a:xfrm>
            <a:prstGeom prst="rect">
              <a:avLst/>
            </a:prstGeom>
            <a:noFill/>
            <a:ln>
              <a:noFill/>
            </a:ln>
          </p:spPr>
        </p:pic>
      </p:grpSp>
      <p:sp>
        <p:nvSpPr>
          <p:cNvPr id="22" name="TextBox 21">
            <a:extLst>
              <a:ext uri="{FF2B5EF4-FFF2-40B4-BE49-F238E27FC236}">
                <a16:creationId xmlns:a16="http://schemas.microsoft.com/office/drawing/2014/main" id="{88D78D85-B13D-DED7-B6E0-757EEA062C6A}"/>
              </a:ext>
            </a:extLst>
          </p:cNvPr>
          <p:cNvSpPr txBox="1"/>
          <p:nvPr/>
        </p:nvSpPr>
        <p:spPr>
          <a:xfrm>
            <a:off x="99717" y="1763864"/>
            <a:ext cx="4434701" cy="333027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Implementing an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Outcomes Driven</a:t>
            </a:r>
          </a:p>
          <a:p>
            <a:pPr marL="0" marR="0" lvl="0" indent="0" algn="l" defTabSz="457200" rtl="0" eaLnBrk="1" fontAlgn="auto" latinLnBrk="0" hangingPunct="1">
              <a:lnSpc>
                <a:spcPts val="26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Work-Based Learning</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000" b="1" i="0" u="none" strike="noStrike" kern="1200" cap="none" spc="0" normalizeH="0" baseline="0" noProof="0" dirty="0">
                <a:ln>
                  <a:noFill/>
                </a:ln>
                <a:solidFill>
                  <a:srgbClr val="FFC000"/>
                </a:solidFill>
                <a:effectLst/>
                <a:uLnTx/>
                <a:uFillTx/>
                <a:latin typeface="DINOT" panose="020B0504020101020102" pitchFamily="34" charset="0"/>
                <a:ea typeface="Tahoma" panose="020B0604030504040204" pitchFamily="34" charset="0"/>
                <a:cs typeface="DINOT" panose="020B0504020101020102" pitchFamily="34" charset="0"/>
              </a:rPr>
              <a:t> </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approach to ensure students are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Future Ready</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Discover careers of interest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Make a plan to achieve their goals</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Develop professional skills and monitor their growth</a:t>
            </a:r>
          </a:p>
          <a:p>
            <a:pPr marL="182880" marR="0" lvl="0" indent="-182880" algn="l" defTabSz="457200"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Build meaningful connections with professionals</a:t>
            </a:r>
          </a:p>
        </p:txBody>
      </p:sp>
      <p:sp>
        <p:nvSpPr>
          <p:cNvPr id="24" name="TextBox 23">
            <a:extLst>
              <a:ext uri="{FF2B5EF4-FFF2-40B4-BE49-F238E27FC236}">
                <a16:creationId xmlns:a16="http://schemas.microsoft.com/office/drawing/2014/main" id="{9760867D-93B6-F604-4034-7056DFA53794}"/>
              </a:ext>
            </a:extLst>
          </p:cNvPr>
          <p:cNvSpPr txBox="1"/>
          <p:nvPr/>
        </p:nvSpPr>
        <p:spPr>
          <a:xfrm>
            <a:off x="4639622" y="6414039"/>
            <a:ext cx="74652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*WBL Participation Tracker is a tool to log WBL activities and record student participation to measure impact and assess equity.</a:t>
            </a:r>
          </a:p>
        </p:txBody>
      </p:sp>
      <p:sp>
        <p:nvSpPr>
          <p:cNvPr id="3" name="Google Shape;321;p5">
            <a:extLst>
              <a:ext uri="{FF2B5EF4-FFF2-40B4-BE49-F238E27FC236}">
                <a16:creationId xmlns:a16="http://schemas.microsoft.com/office/drawing/2014/main" id="{DCCC4D9F-9A3B-B355-BFE3-4BB8978AAA4E}"/>
              </a:ext>
            </a:extLst>
          </p:cNvPr>
          <p:cNvSpPr txBox="1">
            <a:spLocks noChangeAspect="1"/>
          </p:cNvSpPr>
          <p:nvPr/>
        </p:nvSpPr>
        <p:spPr>
          <a:xfrm>
            <a:off x="4809931" y="4476851"/>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6" name="Google Shape;322;p5">
            <a:extLst>
              <a:ext uri="{FF2B5EF4-FFF2-40B4-BE49-F238E27FC236}">
                <a16:creationId xmlns:a16="http://schemas.microsoft.com/office/drawing/2014/main" id="{D64705A3-2379-09EC-59C3-BE548D2FFA3F}"/>
              </a:ext>
            </a:extLst>
          </p:cNvPr>
          <p:cNvSpPr txBox="1">
            <a:spLocks noChangeAspect="1"/>
          </p:cNvSpPr>
          <p:nvPr/>
        </p:nvSpPr>
        <p:spPr>
          <a:xfrm>
            <a:off x="7194567"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7" name="Google Shape;323;p5">
            <a:extLst>
              <a:ext uri="{FF2B5EF4-FFF2-40B4-BE49-F238E27FC236}">
                <a16:creationId xmlns:a16="http://schemas.microsoft.com/office/drawing/2014/main" id="{58A906EB-8581-B816-702F-3480B76E1F93}"/>
              </a:ext>
            </a:extLst>
          </p:cNvPr>
          <p:cNvSpPr txBox="1">
            <a:spLocks noChangeAspect="1"/>
          </p:cNvSpPr>
          <p:nvPr/>
        </p:nvSpPr>
        <p:spPr>
          <a:xfrm>
            <a:off x="9735746"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pic>
        <p:nvPicPr>
          <p:cNvPr id="12" name="Picture 11">
            <a:extLst>
              <a:ext uri="{FF2B5EF4-FFF2-40B4-BE49-F238E27FC236}">
                <a16:creationId xmlns:a16="http://schemas.microsoft.com/office/drawing/2014/main" id="{8DB2FF7D-BA96-8C66-04FD-0C78E05489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92377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Design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8565" b="18565"/>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8" name="Group 17">
            <a:extLst>
              <a:ext uri="{FF2B5EF4-FFF2-40B4-BE49-F238E27FC236}">
                <a16:creationId xmlns:a16="http://schemas.microsoft.com/office/drawing/2014/main" id="{3A229365-9ADD-E99C-FB54-F7846594CEBE}"/>
              </a:ext>
            </a:extLst>
          </p:cNvPr>
          <p:cNvGrpSpPr/>
          <p:nvPr/>
        </p:nvGrpSpPr>
        <p:grpSpPr>
          <a:xfrm>
            <a:off x="7197323" y="2141347"/>
            <a:ext cx="4526886" cy="4525864"/>
            <a:chOff x="651467" y="2100949"/>
            <a:chExt cx="4526886" cy="4525864"/>
          </a:xfrm>
        </p:grpSpPr>
        <p:grpSp>
          <p:nvGrpSpPr>
            <p:cNvPr id="19" name="Group 18">
              <a:extLst>
                <a:ext uri="{FF2B5EF4-FFF2-40B4-BE49-F238E27FC236}">
                  <a16:creationId xmlns:a16="http://schemas.microsoft.com/office/drawing/2014/main" id="{23FA98DE-D754-CF1D-17A9-284F1EE2A696}"/>
                </a:ext>
              </a:extLst>
            </p:cNvPr>
            <p:cNvGrpSpPr>
              <a:grpSpLocks noChangeAspect="1"/>
            </p:cNvGrpSpPr>
            <p:nvPr/>
          </p:nvGrpSpPr>
          <p:grpSpPr>
            <a:xfrm>
              <a:off x="651467" y="2100953"/>
              <a:ext cx="2444341" cy="2200719"/>
              <a:chOff x="3731191" y="1076532"/>
              <a:chExt cx="1955472" cy="1760575"/>
            </a:xfrm>
          </p:grpSpPr>
          <p:pic>
            <p:nvPicPr>
              <p:cNvPr id="29" name="Picture 28">
                <a:extLst>
                  <a:ext uri="{FF2B5EF4-FFF2-40B4-BE49-F238E27FC236}">
                    <a16:creationId xmlns:a16="http://schemas.microsoft.com/office/drawing/2014/main" id="{1A130153-3CAE-83B1-5A00-23701BF4547B}"/>
                  </a:ext>
                </a:extLst>
              </p:cNvPr>
              <p:cNvPicPr>
                <a:picLocks noChangeAspect="1"/>
              </p:cNvPicPr>
              <p:nvPr/>
            </p:nvPicPr>
            <p:blipFill rotWithShape="1">
              <a:blip r:embed="rId4">
                <a:extLst>
                  <a:ext uri="{28A0092B-C50C-407E-A947-70E740481C1C}">
                    <a14:useLocalDpi xmlns:a14="http://schemas.microsoft.com/office/drawing/2010/main" val="0"/>
                  </a:ext>
                </a:extLst>
              </a:blip>
              <a:srcRect l="1935" t="1369" r="1561" b="1733"/>
              <a:stretch/>
            </p:blipFill>
            <p:spPr>
              <a:xfrm>
                <a:off x="4106653" y="1076532"/>
                <a:ext cx="1243583" cy="1248701"/>
              </a:xfrm>
              <a:prstGeom prst="ellipse">
                <a:avLst/>
              </a:prstGeom>
            </p:spPr>
          </p:pic>
          <p:sp>
            <p:nvSpPr>
              <p:cNvPr id="30" name="Rectangle 29">
                <a:extLst>
                  <a:ext uri="{FF2B5EF4-FFF2-40B4-BE49-F238E27FC236}">
                    <a16:creationId xmlns:a16="http://schemas.microsoft.com/office/drawing/2014/main" id="{21808BF1-BFC5-754E-85CC-19B7D0AB93F7}"/>
                  </a:ext>
                </a:extLst>
              </p:cNvPr>
              <p:cNvSpPr/>
              <p:nvPr/>
            </p:nvSpPr>
            <p:spPr>
              <a:xfrm>
                <a:off x="3731191" y="2313887"/>
                <a:ext cx="195547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Academy Development </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Structure</a:t>
                </a:r>
              </a:p>
            </p:txBody>
          </p:sp>
        </p:grpSp>
        <p:grpSp>
          <p:nvGrpSpPr>
            <p:cNvPr id="20" name="Group 19">
              <a:extLst>
                <a:ext uri="{FF2B5EF4-FFF2-40B4-BE49-F238E27FC236}">
                  <a16:creationId xmlns:a16="http://schemas.microsoft.com/office/drawing/2014/main" id="{5F676DFB-5B3B-1FE1-8C3E-23DCFFE266DE}"/>
                </a:ext>
              </a:extLst>
            </p:cNvPr>
            <p:cNvGrpSpPr>
              <a:grpSpLocks noChangeAspect="1"/>
            </p:cNvGrpSpPr>
            <p:nvPr/>
          </p:nvGrpSpPr>
          <p:grpSpPr>
            <a:xfrm>
              <a:off x="1146313" y="4413747"/>
              <a:ext cx="1557003" cy="2213066"/>
              <a:chOff x="6692660" y="1066900"/>
              <a:chExt cx="1245430" cy="1770207"/>
            </a:xfrm>
          </p:grpSpPr>
          <p:pic>
            <p:nvPicPr>
              <p:cNvPr id="27" name="Picture 26">
                <a:extLst>
                  <a:ext uri="{FF2B5EF4-FFF2-40B4-BE49-F238E27FC236}">
                    <a16:creationId xmlns:a16="http://schemas.microsoft.com/office/drawing/2014/main" id="{4811FE7E-70B8-F398-E6E9-4ACFCA4A9E32}"/>
                  </a:ext>
                </a:extLst>
              </p:cNvPr>
              <p:cNvPicPr>
                <a:picLocks noChangeAspect="1"/>
              </p:cNvPicPr>
              <p:nvPr/>
            </p:nvPicPr>
            <p:blipFill rotWithShape="1">
              <a:blip r:embed="rId5">
                <a:extLst>
                  <a:ext uri="{28A0092B-C50C-407E-A947-70E740481C1C}">
                    <a14:useLocalDpi xmlns:a14="http://schemas.microsoft.com/office/drawing/2010/main" val="0"/>
                  </a:ext>
                </a:extLst>
              </a:blip>
              <a:srcRect l="3998" t="6691" r="6939" b="6757"/>
              <a:stretch/>
            </p:blipFill>
            <p:spPr>
              <a:xfrm>
                <a:off x="6692660" y="1066900"/>
                <a:ext cx="1245430" cy="1243411"/>
              </a:xfrm>
              <a:prstGeom prst="ellipse">
                <a:avLst/>
              </a:prstGeom>
            </p:spPr>
          </p:pic>
          <p:sp>
            <p:nvSpPr>
              <p:cNvPr id="28" name="Rectangle 27">
                <a:extLst>
                  <a:ext uri="{FF2B5EF4-FFF2-40B4-BE49-F238E27FC236}">
                    <a16:creationId xmlns:a16="http://schemas.microsoft.com/office/drawing/2014/main" id="{F29A28F0-9B59-3EC7-4A9E-40D35849A5BE}"/>
                  </a:ext>
                </a:extLst>
              </p:cNvPr>
              <p:cNvSpPr/>
              <p:nvPr/>
            </p:nvSpPr>
            <p:spPr>
              <a:xfrm>
                <a:off x="6692660" y="2313887"/>
                <a:ext cx="116371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Curriculum</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Instruction</a:t>
                </a:r>
              </a:p>
            </p:txBody>
          </p:sp>
        </p:grpSp>
        <p:grpSp>
          <p:nvGrpSpPr>
            <p:cNvPr id="21" name="Group 20">
              <a:extLst>
                <a:ext uri="{FF2B5EF4-FFF2-40B4-BE49-F238E27FC236}">
                  <a16:creationId xmlns:a16="http://schemas.microsoft.com/office/drawing/2014/main" id="{15968D2A-F9E4-6B52-9EFE-6236191E5A57}"/>
                </a:ext>
              </a:extLst>
            </p:cNvPr>
            <p:cNvGrpSpPr>
              <a:grpSpLocks noChangeAspect="1"/>
            </p:cNvGrpSpPr>
            <p:nvPr/>
          </p:nvGrpSpPr>
          <p:grpSpPr>
            <a:xfrm>
              <a:off x="3623873" y="2100949"/>
              <a:ext cx="1554480" cy="2110896"/>
              <a:chOff x="4382669" y="3119552"/>
              <a:chExt cx="1243584" cy="1688717"/>
            </a:xfrm>
          </p:grpSpPr>
          <p:pic>
            <p:nvPicPr>
              <p:cNvPr id="25" name="Picture 24">
                <a:extLst>
                  <a:ext uri="{FF2B5EF4-FFF2-40B4-BE49-F238E27FC236}">
                    <a16:creationId xmlns:a16="http://schemas.microsoft.com/office/drawing/2014/main" id="{0EF34DDA-E304-A284-6D89-AF042A0B5581}"/>
                  </a:ext>
                </a:extLst>
              </p:cNvPr>
              <p:cNvPicPr>
                <a:picLocks noChangeAspect="1"/>
              </p:cNvPicPr>
              <p:nvPr/>
            </p:nvPicPr>
            <p:blipFill rotWithShape="1">
              <a:blip r:embed="rId6">
                <a:extLst>
                  <a:ext uri="{28A0092B-C50C-407E-A947-70E740481C1C}">
                    <a14:useLocalDpi xmlns:a14="http://schemas.microsoft.com/office/drawing/2010/main" val="0"/>
                  </a:ext>
                </a:extLst>
              </a:blip>
              <a:srcRect l="757" t="349" r="1508" b="1102"/>
              <a:stretch/>
            </p:blipFill>
            <p:spPr>
              <a:xfrm>
                <a:off x="4382669" y="3119552"/>
                <a:ext cx="1243584" cy="1253947"/>
              </a:xfrm>
              <a:prstGeom prst="ellipse">
                <a:avLst/>
              </a:prstGeom>
            </p:spPr>
          </p:pic>
          <p:sp>
            <p:nvSpPr>
              <p:cNvPr id="26" name="Rectangle 25">
                <a:extLst>
                  <a:ext uri="{FF2B5EF4-FFF2-40B4-BE49-F238E27FC236}">
                    <a16:creationId xmlns:a16="http://schemas.microsoft.com/office/drawing/2014/main" id="{2B9046CA-69FE-EA31-7C83-E434CAD6AAE6}"/>
                  </a:ext>
                </a:extLst>
              </p:cNvPr>
              <p:cNvSpPr/>
              <p:nvPr/>
            </p:nvSpPr>
            <p:spPr>
              <a:xfrm>
                <a:off x="4641802" y="4389693"/>
                <a:ext cx="715837" cy="4185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Advisory</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Board</a:t>
                </a:r>
              </a:p>
            </p:txBody>
          </p:sp>
        </p:grpSp>
        <p:grpSp>
          <p:nvGrpSpPr>
            <p:cNvPr id="22" name="Group 21">
              <a:extLst>
                <a:ext uri="{FF2B5EF4-FFF2-40B4-BE49-F238E27FC236}">
                  <a16:creationId xmlns:a16="http://schemas.microsoft.com/office/drawing/2014/main" id="{376BFA8D-6CE4-9302-D886-3AF61497535E}"/>
                </a:ext>
              </a:extLst>
            </p:cNvPr>
            <p:cNvGrpSpPr>
              <a:grpSpLocks noChangeAspect="1"/>
            </p:cNvGrpSpPr>
            <p:nvPr/>
          </p:nvGrpSpPr>
          <p:grpSpPr>
            <a:xfrm>
              <a:off x="3612018" y="4362390"/>
              <a:ext cx="1554480" cy="2264420"/>
              <a:chOff x="7461477" y="3101377"/>
              <a:chExt cx="1243584" cy="1811536"/>
            </a:xfrm>
          </p:grpSpPr>
          <p:pic>
            <p:nvPicPr>
              <p:cNvPr id="23" name="Picture 22">
                <a:extLst>
                  <a:ext uri="{FF2B5EF4-FFF2-40B4-BE49-F238E27FC236}">
                    <a16:creationId xmlns:a16="http://schemas.microsoft.com/office/drawing/2014/main" id="{8125A6E0-D2B5-0A57-DA50-CD48460FF7E4}"/>
                  </a:ext>
                </a:extLst>
              </p:cNvPr>
              <p:cNvPicPr>
                <a:picLocks noChangeAspect="1"/>
              </p:cNvPicPr>
              <p:nvPr/>
            </p:nvPicPr>
            <p:blipFill rotWithShape="1">
              <a:blip r:embed="rId7">
                <a:extLst>
                  <a:ext uri="{28A0092B-C50C-407E-A947-70E740481C1C}">
                    <a14:useLocalDpi xmlns:a14="http://schemas.microsoft.com/office/drawing/2010/main" val="0"/>
                  </a:ext>
                </a:extLst>
              </a:blip>
              <a:srcRect t="596" r="1507" b="161"/>
              <a:stretch/>
            </p:blipFill>
            <p:spPr>
              <a:xfrm>
                <a:off x="7461477" y="3101377"/>
                <a:ext cx="1243584" cy="1253070"/>
              </a:xfrm>
              <a:prstGeom prst="ellipse">
                <a:avLst/>
              </a:prstGeom>
            </p:spPr>
          </p:pic>
          <p:sp>
            <p:nvSpPr>
              <p:cNvPr id="24" name="Rectangle 23">
                <a:extLst>
                  <a:ext uri="{FF2B5EF4-FFF2-40B4-BE49-F238E27FC236}">
                    <a16:creationId xmlns:a16="http://schemas.microsoft.com/office/drawing/2014/main" id="{97422C59-B1E6-A5C3-21ED-9609644B93BA}"/>
                  </a:ext>
                </a:extLst>
              </p:cNvPr>
              <p:cNvSpPr/>
              <p:nvPr/>
            </p:nvSpPr>
            <p:spPr>
              <a:xfrm>
                <a:off x="7543116" y="4389693"/>
                <a:ext cx="108978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Work-Based</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Learning</a:t>
                </a:r>
              </a:p>
            </p:txBody>
          </p:sp>
        </p:grpSp>
      </p:grpSp>
      <p:sp>
        <p:nvSpPr>
          <p:cNvPr id="31" name="Rectangle 30">
            <a:extLst>
              <a:ext uri="{FF2B5EF4-FFF2-40B4-BE49-F238E27FC236}">
                <a16:creationId xmlns:a16="http://schemas.microsoft.com/office/drawing/2014/main" id="{B1EF8B8C-A26F-341F-5B8C-C904CB5F6A9D}"/>
              </a:ext>
            </a:extLst>
          </p:cNvPr>
          <p:cNvSpPr/>
          <p:nvPr/>
        </p:nvSpPr>
        <p:spPr>
          <a:xfrm>
            <a:off x="6681898" y="1009340"/>
            <a:ext cx="54624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ignites students’ passion for learning</a:t>
            </a: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an educational design featuring:</a:t>
            </a:r>
          </a:p>
        </p:txBody>
      </p:sp>
      <p:sp>
        <p:nvSpPr>
          <p:cNvPr id="4" name="Slide Number Placeholder 4">
            <a:extLst>
              <a:ext uri="{FF2B5EF4-FFF2-40B4-BE49-F238E27FC236}">
                <a16:creationId xmlns:a16="http://schemas.microsoft.com/office/drawing/2014/main" id="{786D2A06-8659-32B5-3E6A-8AE6D992A01C}"/>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9</a:t>
            </a:fld>
            <a:endParaRPr lang="en-US" dirty="0">
              <a:solidFill>
                <a:prstClr val="black">
                  <a:tint val="75000"/>
                </a:prstClr>
              </a:solidFill>
              <a:latin typeface="DINOT"/>
            </a:endParaRPr>
          </a:p>
        </p:txBody>
      </p:sp>
    </p:spTree>
    <p:extLst>
      <p:ext uri="{BB962C8B-B14F-4D97-AF65-F5344CB8AC3E}">
        <p14:creationId xmlns:p14="http://schemas.microsoft.com/office/powerpoint/2010/main" val="962156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11.xml><?xml version="1.0" encoding="utf-8"?>
<a:theme xmlns:a="http://schemas.openxmlformats.org/drawingml/2006/main" name="2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B20603-ECC7-5E46-92E4-89E321BF554D}" vid="{28134202-1C0F-F44A-A853-417E929DF3E2}"/>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NAF">
      <a:dk1>
        <a:srgbClr val="000000"/>
      </a:dk1>
      <a:lt1>
        <a:srgbClr val="FFFFFF"/>
      </a:lt1>
      <a:dk2>
        <a:srgbClr val="939597"/>
      </a:dk2>
      <a:lt2>
        <a:srgbClr val="C6C8CA"/>
      </a:lt2>
      <a:accent1>
        <a:srgbClr val="009EC9"/>
      </a:accent1>
      <a:accent2>
        <a:srgbClr val="005480"/>
      </a:accent2>
      <a:accent3>
        <a:srgbClr val="FBAF17"/>
      </a:accent3>
      <a:accent4>
        <a:srgbClr val="00694F"/>
      </a:accent4>
      <a:accent5>
        <a:srgbClr val="32B049"/>
      </a:accent5>
      <a:accent6>
        <a:srgbClr val="EB1D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Section Slides">
  <a:themeElements>
    <a:clrScheme name="Custom 16">
      <a:dk1>
        <a:srgbClr val="000000"/>
      </a:dk1>
      <a:lt1>
        <a:srgbClr val="FFFFFF"/>
      </a:lt1>
      <a:dk2>
        <a:srgbClr val="A5A5A5"/>
      </a:dk2>
      <a:lt2>
        <a:srgbClr val="D8D8D8"/>
      </a:lt2>
      <a:accent1>
        <a:srgbClr val="006A4F"/>
      </a:accent1>
      <a:accent2>
        <a:srgbClr val="C7C8CA"/>
      </a:accent2>
      <a:accent3>
        <a:srgbClr val="009EC9"/>
      </a:accent3>
      <a:accent4>
        <a:srgbClr val="FCAF17"/>
      </a:accent4>
      <a:accent5>
        <a:srgbClr val="005581"/>
      </a:accent5>
      <a:accent6>
        <a:srgbClr val="32B04A"/>
      </a:accent6>
      <a:hlink>
        <a:srgbClr val="009EC9"/>
      </a:hlink>
      <a:folHlink>
        <a:srgbClr val="004D74"/>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AF">
      <a:dk1>
        <a:sysClr val="windowText" lastClr="000000"/>
      </a:dk1>
      <a:lt1>
        <a:sysClr val="window" lastClr="FFFFFF"/>
      </a:lt1>
      <a:dk2>
        <a:srgbClr val="373545"/>
      </a:dk2>
      <a:lt2>
        <a:srgbClr val="CEDBE6"/>
      </a:lt2>
      <a:accent1>
        <a:srgbClr val="32B04A"/>
      </a:accent1>
      <a:accent2>
        <a:srgbClr val="006A4F"/>
      </a:accent2>
      <a:accent3>
        <a:srgbClr val="009EC9"/>
      </a:accent3>
      <a:accent4>
        <a:srgbClr val="939597"/>
      </a:accent4>
      <a:accent5>
        <a:srgbClr val="C6C8CA"/>
      </a:accent5>
      <a:accent6>
        <a:srgbClr val="FBAF17"/>
      </a:accent6>
      <a:hlink>
        <a:srgbClr val="005480"/>
      </a:hlink>
      <a:folHlink>
        <a:srgbClr val="9227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47EB3B02-293F-47DF-9849-9EFFDB3AD388}" vid="{613420C6-83C6-401C-9503-DCE06B3A986D}"/>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AF">
      <a:dk1>
        <a:sysClr val="windowText" lastClr="000000"/>
      </a:dk1>
      <a:lt1>
        <a:sysClr val="window" lastClr="FFFFFF"/>
      </a:lt1>
      <a:dk2>
        <a:srgbClr val="44546A"/>
      </a:dk2>
      <a:lt2>
        <a:srgbClr val="E7E6E6"/>
      </a:lt2>
      <a:accent1>
        <a:srgbClr val="32B04A"/>
      </a:accent1>
      <a:accent2>
        <a:srgbClr val="006A4F"/>
      </a:accent2>
      <a:accent3>
        <a:srgbClr val="009EC9"/>
      </a:accent3>
      <a:accent4>
        <a:srgbClr val="005581"/>
      </a:accent4>
      <a:accent5>
        <a:srgbClr val="FCAF17"/>
      </a:accent5>
      <a:accent6>
        <a:srgbClr val="C7C8CA"/>
      </a:accent6>
      <a:hlink>
        <a:srgbClr val="0563C1"/>
      </a:hlink>
      <a:folHlink>
        <a:srgbClr val="954F72"/>
      </a:folHlink>
    </a:clrScheme>
    <a:fontScheme name="NAF">
      <a:majorFont>
        <a:latin typeface="DINOT-Black"/>
        <a:ea typeface=""/>
        <a:cs typeface=""/>
      </a:majorFont>
      <a:minorFont>
        <a:latin typeface="DINO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7595CB6E64C546BB4659BDD23E42F6" ma:contentTypeVersion="11" ma:contentTypeDescription="Create a new document." ma:contentTypeScope="" ma:versionID="e3455c2a6aa28e6d4b4e48fef750a939">
  <xsd:schema xmlns:xsd="http://www.w3.org/2001/XMLSchema" xmlns:xs="http://www.w3.org/2001/XMLSchema" xmlns:p="http://schemas.microsoft.com/office/2006/metadata/properties" xmlns:ns2="2e082697-512e-457f-a86a-ab5f9b9ff24c" xmlns:ns3="ec8eb928-1898-46f1-90db-2c854ba1c165" targetNamespace="http://schemas.microsoft.com/office/2006/metadata/properties" ma:root="true" ma:fieldsID="2558115a795fdf619015aba4d2fcaaef" ns2:_="" ns3:_="">
    <xsd:import namespace="2e082697-512e-457f-a86a-ab5f9b9ff24c"/>
    <xsd:import namespace="ec8eb928-1898-46f1-90db-2c854ba1c1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82697-512e-457f-a86a-ab5f9b9f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8eb928-1898-46f1-90db-2c854ba1c1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C89CCF-0FD4-4A2C-9D73-15BFD77BB106}">
  <ds:schemaRefs>
    <ds:schemaRef ds:uri="2e082697-512e-457f-a86a-ab5f9b9ff24c"/>
    <ds:schemaRef ds:uri="ec8eb928-1898-46f1-90db-2c854ba1c1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B3F4D3-811C-4355-9F3D-60B83987B4A9}">
  <ds:schemaRefs>
    <ds:schemaRef ds:uri="http://schemas.microsoft.com/sharepoint/v3/contenttype/forms"/>
  </ds:schemaRefs>
</ds:datastoreItem>
</file>

<file path=customXml/itemProps3.xml><?xml version="1.0" encoding="utf-8"?>
<ds:datastoreItem xmlns:ds="http://schemas.openxmlformats.org/officeDocument/2006/customXml" ds:itemID="{A00863A9-66F1-41CB-AEE0-CBD9B812E4D7}">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ec8eb928-1898-46f1-90db-2c854ba1c165"/>
    <ds:schemaRef ds:uri="2e082697-512e-457f-a86a-ab5f9b9ff24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25670</TotalTime>
  <Words>3187</Words>
  <Application>Microsoft Office PowerPoint</Application>
  <PresentationFormat>Widescreen</PresentationFormat>
  <Paragraphs>512</Paragraphs>
  <Slides>38</Slides>
  <Notes>36</Notes>
  <HiddenSlides>0</HiddenSlides>
  <MMClips>4</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38</vt:i4>
      </vt:variant>
    </vt:vector>
  </HeadingPairs>
  <TitlesOfParts>
    <vt:vector size="68" baseType="lpstr">
      <vt:lpstr>Arial</vt:lpstr>
      <vt:lpstr>Barlow</vt:lpstr>
      <vt:lpstr>Barlow Medium</vt:lpstr>
      <vt:lpstr>Calibri</vt:lpstr>
      <vt:lpstr>Calibri Light</vt:lpstr>
      <vt:lpstr>DIN 2014</vt:lpstr>
      <vt:lpstr>DIN 2014 Bold</vt:lpstr>
      <vt:lpstr>DINOT</vt:lpstr>
      <vt:lpstr>DINOT-Black</vt:lpstr>
      <vt:lpstr>DINOT-Bold</vt:lpstr>
      <vt:lpstr>Gill Sans</vt:lpstr>
      <vt:lpstr>Segoe UI</vt:lpstr>
      <vt:lpstr>Söhne</vt:lpstr>
      <vt:lpstr>Symbol</vt:lpstr>
      <vt:lpstr>System Font Regular</vt:lpstr>
      <vt:lpstr>Tahoma</vt:lpstr>
      <vt:lpstr>Wingdings</vt:lpstr>
      <vt:lpstr>Custom Design</vt:lpstr>
      <vt:lpstr>New Section Slides</vt:lpstr>
      <vt:lpstr>1_Custom Design</vt:lpstr>
      <vt:lpstr>NAF 2022 Template</vt:lpstr>
      <vt:lpstr>2_Office Theme</vt:lpstr>
      <vt:lpstr>Office Theme</vt:lpstr>
      <vt:lpstr>5_Office Theme</vt:lpstr>
      <vt:lpstr>3_Office Theme</vt:lpstr>
      <vt:lpstr>6_Office Theme</vt:lpstr>
      <vt:lpstr>1_NAF 2022 Template</vt:lpstr>
      <vt:lpstr>2_NAF 2022 Template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make essential opportunities possible by creating more effective educational experiences and transforming the high school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 of tomorrow  are in high school today.</dc:title>
  <dc:creator>JGeisler@naf.org</dc:creator>
  <cp:lastModifiedBy>Jennifer Geisler</cp:lastModifiedBy>
  <cp:revision>65</cp:revision>
  <cp:lastPrinted>2023-01-04T21:04:02Z</cp:lastPrinted>
  <dcterms:created xsi:type="dcterms:W3CDTF">2020-11-30T17:47:22Z</dcterms:created>
  <dcterms:modified xsi:type="dcterms:W3CDTF">2024-06-12T21:16:39Z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0x010100367595CB6E64C546BB4659BDD23E42F6</vt:lpwstr>
  </property>
</Properties>
</file>